
<file path=[Content_Types].xml><?xml version="1.0" encoding="utf-8"?>
<Types xmlns="http://schemas.openxmlformats.org/package/2006/content-types">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charts/colors6.xml" ContentType="application/vnd.ms-office.chartcolorstyl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notesSlides/notesSlide7.xml" ContentType="application/vnd.openxmlformats-officedocument.presentationml.notesSlide+xml"/>
  <Override PartName="/ppt/charts/chart3.xml" ContentType="application/vnd.openxmlformats-officedocument.drawingml.chart+xml"/>
  <Override PartName="/ppt/charts/style5.xml" ContentType="application/vnd.ms-office.chartstyl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diagrams/drawing3.xml" ContentType="application/vnd.ms-office.drawingml.diagramDrawing+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diagrams/layout6.xml" ContentType="application/vnd.openxmlformats-officedocument.drawingml.diagramLayout+xml"/>
  <Override PartName="/ppt/notesSlides/notesSlide24.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diagrams/data7.xml" ContentType="application/vnd.openxmlformats-officedocument.drawingml.diagramData+xml"/>
  <Override PartName="/ppt/charts/chart8.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drawing8.xml" ContentType="application/vnd.ms-office.drawingml.diagramDrawing+xml"/>
  <Override PartName="/ppt/diagrams/quickStyle8.xml" ContentType="application/vnd.openxmlformats-officedocument.drawingml.diagramStyl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diagrams/colors1.xml" ContentType="application/vnd.openxmlformats-officedocument.drawingml.diagramColors+xml"/>
  <Default Extension="svg" ContentType="image/svg+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style7.xml" ContentType="application/vnd.ms-office.chartstyle+xml"/>
  <Override PartName="/ppt/slideLayouts/slideLayout89.xml" ContentType="application/vnd.openxmlformats-officedocument.presentationml.slideLayout+xml"/>
  <Override PartName="/ppt/diagrams/colors6.xml" ContentType="application/vnd.openxmlformats-officedocument.drawingml.diagramColors+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charts/colors5.xml" ContentType="application/vnd.ms-office.chartcolor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charts/colors1.xml" ContentType="application/vnd.ms-office.chartcolorstyle+xml"/>
  <Override PartName="/ppt/diagrams/data5.xml" ContentType="application/vnd.openxmlformats-officedocument.drawingml.diagramData+xml"/>
  <Override PartName="/ppt/charts/chart6.xml" ContentType="application/vnd.openxmlformats-officedocument.drawingml.chart+xml"/>
  <Override PartName="/ppt/diagrams/colors7.xml" ContentType="application/vnd.openxmlformats-officedocument.drawingml.diagramColors+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quickStyle6.xml" ContentType="application/vnd.openxmlformats-officedocument.drawingml.diagramStyle+xml"/>
  <Override PartName="/ppt/charts/style4.xml" ContentType="application/vnd.ms-office.chartstyl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charts/chart7.xml" ContentType="application/vnd.openxmlformats-officedocument.drawingml.chart+xml"/>
  <Override PartName="/ppt/diagrams/colors8.xml" ContentType="application/vnd.openxmlformats-officedocument.drawingml.diagramColors+xml"/>
  <Override PartName="/ppt/notesSlides/notesSlide12.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diagrams/quickStyle7.xml" ContentType="application/vnd.openxmlformats-officedocument.drawingml.diagramStyle+xml"/>
  <Override PartName="/ppt/slideLayouts/slideLayout58.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revisionInfo.xml" ContentType="application/vnd.ms-powerpoint.revisioninfo+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Override PartName="/ppt/tags/tag1.xml" ContentType="application/vnd.openxmlformats-officedocument.presentationml.tags+xml"/>
  <Override PartName="/ppt/slides/slide40.xml" ContentType="application/vnd.openxmlformats-officedocument.presentationml.slide+xml"/>
  <Override PartName="/ppt/slideLayouts/slideLayout5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charts/style6.xml" ContentType="application/vnd.ms-office.chartstyl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9" r:id="rId1"/>
    <p:sldMasterId id="2147483748" r:id="rId2"/>
  </p:sldMasterIdLst>
  <p:notesMasterIdLst>
    <p:notesMasterId r:id="rId43"/>
  </p:notesMasterIdLst>
  <p:handoutMasterIdLst>
    <p:handoutMasterId r:id="rId44"/>
  </p:handoutMasterIdLst>
  <p:sldIdLst>
    <p:sldId id="365" r:id="rId3"/>
    <p:sldId id="465" r:id="rId4"/>
    <p:sldId id="473" r:id="rId5"/>
    <p:sldId id="478" r:id="rId6"/>
    <p:sldId id="455" r:id="rId7"/>
    <p:sldId id="456" r:id="rId8"/>
    <p:sldId id="457" r:id="rId9"/>
    <p:sldId id="436" r:id="rId10"/>
    <p:sldId id="437" r:id="rId11"/>
    <p:sldId id="439" r:id="rId12"/>
    <p:sldId id="442" r:id="rId13"/>
    <p:sldId id="443" r:id="rId14"/>
    <p:sldId id="444" r:id="rId15"/>
    <p:sldId id="479" r:id="rId16"/>
    <p:sldId id="453" r:id="rId17"/>
    <p:sldId id="448" r:id="rId18"/>
    <p:sldId id="463" r:id="rId19"/>
    <p:sldId id="434" r:id="rId20"/>
    <p:sldId id="475" r:id="rId21"/>
    <p:sldId id="458" r:id="rId22"/>
    <p:sldId id="476" r:id="rId23"/>
    <p:sldId id="432" r:id="rId24"/>
    <p:sldId id="389" r:id="rId25"/>
    <p:sldId id="409" r:id="rId26"/>
    <p:sldId id="410" r:id="rId27"/>
    <p:sldId id="392" r:id="rId28"/>
    <p:sldId id="393" r:id="rId29"/>
    <p:sldId id="394" r:id="rId30"/>
    <p:sldId id="459" r:id="rId31"/>
    <p:sldId id="366" r:id="rId32"/>
    <p:sldId id="384" r:id="rId33"/>
    <p:sldId id="388" r:id="rId34"/>
    <p:sldId id="386" r:id="rId35"/>
    <p:sldId id="426" r:id="rId36"/>
    <p:sldId id="425" r:id="rId37"/>
    <p:sldId id="407" r:id="rId38"/>
    <p:sldId id="461" r:id="rId39"/>
    <p:sldId id="462" r:id="rId40"/>
    <p:sldId id="422" r:id="rId41"/>
    <p:sldId id="372" r:id="rId42"/>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04" autoAdjust="0"/>
    <p:restoredTop sz="91423" autoAdjust="0"/>
  </p:normalViewPr>
  <p:slideViewPr>
    <p:cSldViewPr snapToGrid="0">
      <p:cViewPr varScale="1">
        <p:scale>
          <a:sx n="101" d="100"/>
          <a:sy n="101" d="100"/>
        </p:scale>
        <p:origin x="-1278" y="-84"/>
      </p:cViewPr>
      <p:guideLst>
        <p:guide orient="horz" pos="2160"/>
        <p:guide pos="3840"/>
      </p:guideLst>
    </p:cSldViewPr>
  </p:slideViewPr>
  <p:notesTextViewPr>
    <p:cViewPr>
      <p:scale>
        <a:sx n="1" d="1"/>
        <a:sy n="1" d="1"/>
      </p:scale>
      <p:origin x="0" y="0"/>
    </p:cViewPr>
  </p:notesTextViewPr>
  <p:sorterViewPr>
    <p:cViewPr>
      <p:scale>
        <a:sx n="100" d="100"/>
        <a:sy n="100" d="100"/>
      </p:scale>
      <p:origin x="0" y="-15012"/>
    </p:cViewPr>
  </p:sorterViewPr>
  <p:notesViewPr>
    <p:cSldViewPr snapToGrid="0">
      <p:cViewPr varScale="1">
        <p:scale>
          <a:sx n="60" d="100"/>
          <a:sy n="60" d="100"/>
        </p:scale>
        <p:origin x="2184" y="58"/>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63"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frontier.local\home\Projects\Projects-18\P18-3334\Work\Data%20analysis\Copy%20of%20Vodacom%20-%20GSMA%20and%20WCIS%20data%2018072017%20-%20to%20edits.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_rels/chart7.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6.xlsx"/></Relationships>
</file>

<file path=ppt/charts/_rels/chart8.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solidFill>
                  <a:srgbClr val="C00000"/>
                </a:solidFill>
              </a:rPr>
              <a:t>Capital </a:t>
            </a:r>
            <a:r>
              <a:rPr lang="en-US" dirty="0">
                <a:solidFill>
                  <a:srgbClr val="C00000"/>
                </a:solidFill>
              </a:rPr>
              <a:t>expenditure (</a:t>
            </a:r>
            <a:r>
              <a:rPr lang="en-US" dirty="0" smtClean="0">
                <a:solidFill>
                  <a:srgbClr val="C00000"/>
                </a:solidFill>
              </a:rPr>
              <a:t>R billion</a:t>
            </a:r>
            <a:r>
              <a:rPr lang="en-US" dirty="0" smtClean="0"/>
              <a:t>)</a:t>
            </a:r>
            <a:endParaRPr lang="en-US" dirty="0"/>
          </a:p>
        </c:rich>
      </c:tx>
      <c:layout>
        <c:manualLayout>
          <c:xMode val="edge"/>
          <c:yMode val="edge"/>
          <c:x val="7.5944165397067248E-2"/>
          <c:y val="3.9360561337391284E-2"/>
        </c:manualLayout>
      </c:layout>
      <c:spPr>
        <a:noFill/>
        <a:ln>
          <a:noFill/>
        </a:ln>
        <a:effectLst/>
      </c:spPr>
    </c:title>
    <c:plotArea>
      <c:layout/>
      <c:barChart>
        <c:barDir val="col"/>
        <c:grouping val="clustered"/>
        <c:ser>
          <c:idx val="0"/>
          <c:order val="0"/>
          <c:tx>
            <c:strRef>
              <c:f>Sheet2!$D$42:$E$42</c:f>
              <c:strCache>
                <c:ptCount val="2"/>
                <c:pt idx="0">
                  <c:v>Capital expenditure (Rb)</c:v>
                </c:pt>
              </c:strCache>
            </c:strRef>
          </c:tx>
          <c:spPr>
            <a:noFill/>
            <a:ln w="19050">
              <a:solidFill>
                <a:srgbClr val="FF0000"/>
              </a:solid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Sheet2!$F$41:$J$41</c:f>
              <c:numCache>
                <c:formatCode>General</c:formatCode>
                <c:ptCount val="5"/>
                <c:pt idx="0">
                  <c:v>2014</c:v>
                </c:pt>
                <c:pt idx="1">
                  <c:v>2015</c:v>
                </c:pt>
                <c:pt idx="2">
                  <c:v>2016</c:v>
                </c:pt>
                <c:pt idx="3">
                  <c:v>2017</c:v>
                </c:pt>
                <c:pt idx="4">
                  <c:v>2018</c:v>
                </c:pt>
              </c:numCache>
            </c:numRef>
          </c:cat>
          <c:val>
            <c:numRef>
              <c:f>Sheet2!$F$42:$J$42</c:f>
              <c:numCache>
                <c:formatCode>0.0</c:formatCode>
                <c:ptCount val="5"/>
                <c:pt idx="0">
                  <c:v>6.8579999999999988</c:v>
                </c:pt>
                <c:pt idx="1">
                  <c:v>8.645999999999999</c:v>
                </c:pt>
                <c:pt idx="2">
                  <c:v>8.7470000000000017</c:v>
                </c:pt>
                <c:pt idx="3">
                  <c:v>8.4710000000000001</c:v>
                </c:pt>
                <c:pt idx="4">
                  <c:v>8.8840000000000003</c:v>
                </c:pt>
              </c:numCache>
            </c:numRef>
          </c:val>
          <c:extLst xmlns:c16r2="http://schemas.microsoft.com/office/drawing/2015/06/chart">
            <c:ext xmlns:c16="http://schemas.microsoft.com/office/drawing/2014/chart" uri="{C3380CC4-5D6E-409C-BE32-E72D297353CC}">
              <c16:uniqueId val="{00000000-DA99-4058-947F-3E561278D8E2}"/>
            </c:ext>
          </c:extLst>
        </c:ser>
        <c:dLbls/>
        <c:gapWidth val="219"/>
        <c:overlap val="-27"/>
        <c:axId val="76361728"/>
        <c:axId val="76363264"/>
      </c:barChart>
      <c:catAx>
        <c:axId val="763617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6363264"/>
        <c:crosses val="autoZero"/>
        <c:auto val="1"/>
        <c:lblAlgn val="ctr"/>
        <c:lblOffset val="100"/>
      </c:catAx>
      <c:valAx>
        <c:axId val="76363264"/>
        <c:scaling>
          <c:orientation val="minMax"/>
        </c:scaling>
        <c:delete val="1"/>
        <c:axPos val="l"/>
        <c:numFmt formatCode="0.0" sourceLinked="1"/>
        <c:majorTickMark val="none"/>
        <c:tickLblPos val="none"/>
        <c:crossAx val="76361728"/>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1100" b="1" dirty="0"/>
              <a:t>Share of connections by technology</a:t>
            </a:r>
          </a:p>
        </c:rich>
      </c:tx>
      <c:layout>
        <c:manualLayout>
          <c:xMode val="edge"/>
          <c:yMode val="edge"/>
          <c:x val="0.13065930181911656"/>
          <c:y val="0.13263353574549216"/>
        </c:manualLayout>
      </c:layout>
      <c:spPr>
        <a:noFill/>
        <a:ln>
          <a:noFill/>
        </a:ln>
        <a:effectLst/>
      </c:spPr>
    </c:title>
    <c:plotArea>
      <c:layout>
        <c:manualLayout>
          <c:layoutTarget val="inner"/>
          <c:xMode val="edge"/>
          <c:yMode val="edge"/>
          <c:x val="0.14738370645734108"/>
          <c:y val="0.26615129506262092"/>
          <c:w val="0.8062482367193855"/>
          <c:h val="0.45784214636569037"/>
        </c:manualLayout>
      </c:layout>
      <c:lineChart>
        <c:grouping val="standard"/>
        <c:ser>
          <c:idx val="0"/>
          <c:order val="0"/>
          <c:tx>
            <c:v>2G</c:v>
          </c:tx>
          <c:spPr>
            <a:ln w="28575" cap="rnd">
              <a:solidFill>
                <a:schemeClr val="accent1"/>
              </a:solidFill>
              <a:round/>
            </a:ln>
            <a:effectLst/>
          </c:spPr>
          <c:marker>
            <c:symbol val="none"/>
          </c:marker>
          <c:cat>
            <c:strRef>
              <c:f>GSMA!$I$8:$CN$8</c:f>
              <c:strCache>
                <c:ptCount val="72"/>
                <c:pt idx="0">
                  <c:v>Q1 2000</c:v>
                </c:pt>
                <c:pt idx="1">
                  <c:v>Q2 2000</c:v>
                </c:pt>
                <c:pt idx="2">
                  <c:v>Q3 2000</c:v>
                </c:pt>
                <c:pt idx="3">
                  <c:v>Q4 2000</c:v>
                </c:pt>
                <c:pt idx="4">
                  <c:v>Q1 2001</c:v>
                </c:pt>
                <c:pt idx="5">
                  <c:v>Q2 2001</c:v>
                </c:pt>
                <c:pt idx="6">
                  <c:v>Q3 2001</c:v>
                </c:pt>
                <c:pt idx="7">
                  <c:v>Q4 2001</c:v>
                </c:pt>
                <c:pt idx="8">
                  <c:v>Q1 2002</c:v>
                </c:pt>
                <c:pt idx="9">
                  <c:v>Q2 2002</c:v>
                </c:pt>
                <c:pt idx="10">
                  <c:v>Q3 2002</c:v>
                </c:pt>
                <c:pt idx="11">
                  <c:v>Q4 2002</c:v>
                </c:pt>
                <c:pt idx="12">
                  <c:v>Q1 2003</c:v>
                </c:pt>
                <c:pt idx="13">
                  <c:v>Q2 2003</c:v>
                </c:pt>
                <c:pt idx="14">
                  <c:v>Q3 2003</c:v>
                </c:pt>
                <c:pt idx="15">
                  <c:v>Q4 2003</c:v>
                </c:pt>
                <c:pt idx="16">
                  <c:v>Q1 2004</c:v>
                </c:pt>
                <c:pt idx="17">
                  <c:v>Q2 2004</c:v>
                </c:pt>
                <c:pt idx="18">
                  <c:v>Q3 2004</c:v>
                </c:pt>
                <c:pt idx="19">
                  <c:v>Q4 2004</c:v>
                </c:pt>
                <c:pt idx="20">
                  <c:v>Q1 2005</c:v>
                </c:pt>
                <c:pt idx="21">
                  <c:v>Q2 2005</c:v>
                </c:pt>
                <c:pt idx="22">
                  <c:v>Q3 2005</c:v>
                </c:pt>
                <c:pt idx="23">
                  <c:v>Q4 2005</c:v>
                </c:pt>
                <c:pt idx="24">
                  <c:v>Q1 2006</c:v>
                </c:pt>
                <c:pt idx="25">
                  <c:v>Q2 2006</c:v>
                </c:pt>
                <c:pt idx="26">
                  <c:v>Q3 2006</c:v>
                </c:pt>
                <c:pt idx="27">
                  <c:v>Q4 2006</c:v>
                </c:pt>
                <c:pt idx="28">
                  <c:v>Q1 2007</c:v>
                </c:pt>
                <c:pt idx="29">
                  <c:v>Q2 2007</c:v>
                </c:pt>
                <c:pt idx="30">
                  <c:v>Q3 2007</c:v>
                </c:pt>
                <c:pt idx="31">
                  <c:v>Q4 2007</c:v>
                </c:pt>
                <c:pt idx="32">
                  <c:v>Q1 2008</c:v>
                </c:pt>
                <c:pt idx="33">
                  <c:v>Q2 2008</c:v>
                </c:pt>
                <c:pt idx="34">
                  <c:v>Q3 2008</c:v>
                </c:pt>
                <c:pt idx="35">
                  <c:v>Q4 2008</c:v>
                </c:pt>
                <c:pt idx="36">
                  <c:v>Q1 2009</c:v>
                </c:pt>
                <c:pt idx="37">
                  <c:v>Q2 2009</c:v>
                </c:pt>
                <c:pt idx="38">
                  <c:v>Q3 2009</c:v>
                </c:pt>
                <c:pt idx="39">
                  <c:v>Q4 2009</c:v>
                </c:pt>
                <c:pt idx="40">
                  <c:v>Q1 2010</c:v>
                </c:pt>
                <c:pt idx="41">
                  <c:v>Q2 2010</c:v>
                </c:pt>
                <c:pt idx="42">
                  <c:v>Q3 2010</c:v>
                </c:pt>
                <c:pt idx="43">
                  <c:v>Q4 2010</c:v>
                </c:pt>
                <c:pt idx="44">
                  <c:v>Q1 2011</c:v>
                </c:pt>
                <c:pt idx="45">
                  <c:v>Q2 2011</c:v>
                </c:pt>
                <c:pt idx="46">
                  <c:v>Q3 2011</c:v>
                </c:pt>
                <c:pt idx="47">
                  <c:v>Q4 2011</c:v>
                </c:pt>
                <c:pt idx="48">
                  <c:v>Q1 2012</c:v>
                </c:pt>
                <c:pt idx="49">
                  <c:v>Q2 2012</c:v>
                </c:pt>
                <c:pt idx="50">
                  <c:v>Q3 2012</c:v>
                </c:pt>
                <c:pt idx="51">
                  <c:v>Q4 2012</c:v>
                </c:pt>
                <c:pt idx="52">
                  <c:v>Q1 2013</c:v>
                </c:pt>
                <c:pt idx="53">
                  <c:v>Q2 2013</c:v>
                </c:pt>
                <c:pt idx="54">
                  <c:v>Q3 2013</c:v>
                </c:pt>
                <c:pt idx="55">
                  <c:v>Q4 2013</c:v>
                </c:pt>
                <c:pt idx="56">
                  <c:v>Q1 2014</c:v>
                </c:pt>
                <c:pt idx="57">
                  <c:v>Q2 2014</c:v>
                </c:pt>
                <c:pt idx="58">
                  <c:v>Q3 2014</c:v>
                </c:pt>
                <c:pt idx="59">
                  <c:v>Q4 2014</c:v>
                </c:pt>
                <c:pt idx="60">
                  <c:v>Q1 2015</c:v>
                </c:pt>
                <c:pt idx="61">
                  <c:v>Q2 2015</c:v>
                </c:pt>
                <c:pt idx="62">
                  <c:v>Q3 2015</c:v>
                </c:pt>
                <c:pt idx="63">
                  <c:v>Q4 2015</c:v>
                </c:pt>
                <c:pt idx="64">
                  <c:v>Q1 2016</c:v>
                </c:pt>
                <c:pt idx="65">
                  <c:v>Q2 2016</c:v>
                </c:pt>
                <c:pt idx="66">
                  <c:v>Q3 2016</c:v>
                </c:pt>
                <c:pt idx="67">
                  <c:v>Q4 2016</c:v>
                </c:pt>
                <c:pt idx="68">
                  <c:v>Q1 2017</c:v>
                </c:pt>
                <c:pt idx="69">
                  <c:v>Q2 2017</c:v>
                </c:pt>
                <c:pt idx="70">
                  <c:v>Q3 2017</c:v>
                </c:pt>
                <c:pt idx="71">
                  <c:v>Q4 2017</c:v>
                </c:pt>
              </c:strCache>
            </c:strRef>
          </c:cat>
          <c:val>
            <c:numRef>
              <c:f>GSMA!$I$192:$CN$192</c:f>
              <c:numCache>
                <c:formatCode>0.00%</c:formatCode>
                <c:ptCount val="72"/>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0.99950000000000006</c:v>
                </c:pt>
                <c:pt idx="21">
                  <c:v>0.99839999999999984</c:v>
                </c:pt>
                <c:pt idx="22">
                  <c:v>0.99670000000000003</c:v>
                </c:pt>
                <c:pt idx="23">
                  <c:v>0.99419999999999997</c:v>
                </c:pt>
                <c:pt idx="24">
                  <c:v>0.99070000000000003</c:v>
                </c:pt>
                <c:pt idx="25">
                  <c:v>0.98580000000000001</c:v>
                </c:pt>
                <c:pt idx="26">
                  <c:v>0.98099999999999998</c:v>
                </c:pt>
                <c:pt idx="27">
                  <c:v>0.9779000000000001</c:v>
                </c:pt>
                <c:pt idx="28">
                  <c:v>0.97119999999999995</c:v>
                </c:pt>
                <c:pt idx="29">
                  <c:v>0.96530000000000005</c:v>
                </c:pt>
                <c:pt idx="30">
                  <c:v>0.9578000000000001</c:v>
                </c:pt>
                <c:pt idx="31">
                  <c:v>0.95330000000000004</c:v>
                </c:pt>
                <c:pt idx="32">
                  <c:v>0.94520000000000004</c:v>
                </c:pt>
                <c:pt idx="33">
                  <c:v>0.93790000000000007</c:v>
                </c:pt>
                <c:pt idx="34">
                  <c:v>0.93140000000000001</c:v>
                </c:pt>
                <c:pt idx="35">
                  <c:v>0.92320000000000002</c:v>
                </c:pt>
                <c:pt idx="36">
                  <c:v>0.91459999999999997</c:v>
                </c:pt>
                <c:pt idx="37">
                  <c:v>0.90890000000000004</c:v>
                </c:pt>
                <c:pt idx="38">
                  <c:v>0.89900000000000002</c:v>
                </c:pt>
                <c:pt idx="39">
                  <c:v>0.88729999999999998</c:v>
                </c:pt>
                <c:pt idx="40">
                  <c:v>0.87649999999999995</c:v>
                </c:pt>
                <c:pt idx="41">
                  <c:v>0.86140000000000005</c:v>
                </c:pt>
                <c:pt idx="42">
                  <c:v>0.84680000000000011</c:v>
                </c:pt>
                <c:pt idx="43">
                  <c:v>0.84250000000000003</c:v>
                </c:pt>
                <c:pt idx="44">
                  <c:v>0.82410000000000005</c:v>
                </c:pt>
                <c:pt idx="45">
                  <c:v>0.80549999999999999</c:v>
                </c:pt>
                <c:pt idx="46">
                  <c:v>0.79790000000000005</c:v>
                </c:pt>
                <c:pt idx="47">
                  <c:v>0.7913</c:v>
                </c:pt>
                <c:pt idx="48">
                  <c:v>0.78069999999999995</c:v>
                </c:pt>
                <c:pt idx="49">
                  <c:v>0.77080000000000015</c:v>
                </c:pt>
                <c:pt idx="50">
                  <c:v>0.75860000000000016</c:v>
                </c:pt>
                <c:pt idx="51">
                  <c:v>0.74630000000000007</c:v>
                </c:pt>
                <c:pt idx="52">
                  <c:v>0.7289000000000001</c:v>
                </c:pt>
                <c:pt idx="53">
                  <c:v>0.7138000000000001</c:v>
                </c:pt>
                <c:pt idx="54">
                  <c:v>0.70090000000000008</c:v>
                </c:pt>
                <c:pt idx="55">
                  <c:v>0.69090000000000007</c:v>
                </c:pt>
                <c:pt idx="56">
                  <c:v>0.67810000000000015</c:v>
                </c:pt>
                <c:pt idx="57">
                  <c:v>0.66970000000000018</c:v>
                </c:pt>
                <c:pt idx="58">
                  <c:v>0.66290000000000016</c:v>
                </c:pt>
                <c:pt idx="59">
                  <c:v>0.6543000000000001</c:v>
                </c:pt>
                <c:pt idx="60">
                  <c:v>0.63980000000000015</c:v>
                </c:pt>
                <c:pt idx="61">
                  <c:v>0.62690000000000012</c:v>
                </c:pt>
                <c:pt idx="62">
                  <c:v>0.61260000000000014</c:v>
                </c:pt>
                <c:pt idx="63">
                  <c:v>0.59929999999999994</c:v>
                </c:pt>
                <c:pt idx="64">
                  <c:v>0.57950000000000002</c:v>
                </c:pt>
                <c:pt idx="65">
                  <c:v>0.5353</c:v>
                </c:pt>
                <c:pt idx="66">
                  <c:v>0.51559999999999984</c:v>
                </c:pt>
                <c:pt idx="67">
                  <c:v>0.49820000000000003</c:v>
                </c:pt>
                <c:pt idx="68">
                  <c:v>0.4739000000000001</c:v>
                </c:pt>
                <c:pt idx="69">
                  <c:v>0.45470000000000005</c:v>
                </c:pt>
                <c:pt idx="70">
                  <c:v>0.4381000000000001</c:v>
                </c:pt>
                <c:pt idx="71">
                  <c:v>0.42180000000000006</c:v>
                </c:pt>
              </c:numCache>
            </c:numRef>
          </c:val>
          <c:extLst xmlns:c16r2="http://schemas.microsoft.com/office/drawing/2015/06/chart">
            <c:ext xmlns:c16="http://schemas.microsoft.com/office/drawing/2014/chart" uri="{C3380CC4-5D6E-409C-BE32-E72D297353CC}">
              <c16:uniqueId val="{00000000-5CE3-4E60-A04A-A8811AF2EE3B}"/>
            </c:ext>
          </c:extLst>
        </c:ser>
        <c:ser>
          <c:idx val="1"/>
          <c:order val="1"/>
          <c:tx>
            <c:v>3G</c:v>
          </c:tx>
          <c:spPr>
            <a:ln w="38100">
              <a:solidFill>
                <a:srgbClr val="43B3E3"/>
              </a:solidFill>
              <a:prstDash val="solid"/>
            </a:ln>
          </c:spPr>
          <c:marker>
            <c:symbol val="none"/>
          </c:marker>
          <c:cat>
            <c:strRef>
              <c:f>GSMA!$I$8:$CN$8</c:f>
              <c:strCache>
                <c:ptCount val="72"/>
                <c:pt idx="0">
                  <c:v>Q1 2000</c:v>
                </c:pt>
                <c:pt idx="1">
                  <c:v>Q2 2000</c:v>
                </c:pt>
                <c:pt idx="2">
                  <c:v>Q3 2000</c:v>
                </c:pt>
                <c:pt idx="3">
                  <c:v>Q4 2000</c:v>
                </c:pt>
                <c:pt idx="4">
                  <c:v>Q1 2001</c:v>
                </c:pt>
                <c:pt idx="5">
                  <c:v>Q2 2001</c:v>
                </c:pt>
                <c:pt idx="6">
                  <c:v>Q3 2001</c:v>
                </c:pt>
                <c:pt idx="7">
                  <c:v>Q4 2001</c:v>
                </c:pt>
                <c:pt idx="8">
                  <c:v>Q1 2002</c:v>
                </c:pt>
                <c:pt idx="9">
                  <c:v>Q2 2002</c:v>
                </c:pt>
                <c:pt idx="10">
                  <c:v>Q3 2002</c:v>
                </c:pt>
                <c:pt idx="11">
                  <c:v>Q4 2002</c:v>
                </c:pt>
                <c:pt idx="12">
                  <c:v>Q1 2003</c:v>
                </c:pt>
                <c:pt idx="13">
                  <c:v>Q2 2003</c:v>
                </c:pt>
                <c:pt idx="14">
                  <c:v>Q3 2003</c:v>
                </c:pt>
                <c:pt idx="15">
                  <c:v>Q4 2003</c:v>
                </c:pt>
                <c:pt idx="16">
                  <c:v>Q1 2004</c:v>
                </c:pt>
                <c:pt idx="17">
                  <c:v>Q2 2004</c:v>
                </c:pt>
                <c:pt idx="18">
                  <c:v>Q3 2004</c:v>
                </c:pt>
                <c:pt idx="19">
                  <c:v>Q4 2004</c:v>
                </c:pt>
                <c:pt idx="20">
                  <c:v>Q1 2005</c:v>
                </c:pt>
                <c:pt idx="21">
                  <c:v>Q2 2005</c:v>
                </c:pt>
                <c:pt idx="22">
                  <c:v>Q3 2005</c:v>
                </c:pt>
                <c:pt idx="23">
                  <c:v>Q4 2005</c:v>
                </c:pt>
                <c:pt idx="24">
                  <c:v>Q1 2006</c:v>
                </c:pt>
                <c:pt idx="25">
                  <c:v>Q2 2006</c:v>
                </c:pt>
                <c:pt idx="26">
                  <c:v>Q3 2006</c:v>
                </c:pt>
                <c:pt idx="27">
                  <c:v>Q4 2006</c:v>
                </c:pt>
                <c:pt idx="28">
                  <c:v>Q1 2007</c:v>
                </c:pt>
                <c:pt idx="29">
                  <c:v>Q2 2007</c:v>
                </c:pt>
                <c:pt idx="30">
                  <c:v>Q3 2007</c:v>
                </c:pt>
                <c:pt idx="31">
                  <c:v>Q4 2007</c:v>
                </c:pt>
                <c:pt idx="32">
                  <c:v>Q1 2008</c:v>
                </c:pt>
                <c:pt idx="33">
                  <c:v>Q2 2008</c:v>
                </c:pt>
                <c:pt idx="34">
                  <c:v>Q3 2008</c:v>
                </c:pt>
                <c:pt idx="35">
                  <c:v>Q4 2008</c:v>
                </c:pt>
                <c:pt idx="36">
                  <c:v>Q1 2009</c:v>
                </c:pt>
                <c:pt idx="37">
                  <c:v>Q2 2009</c:v>
                </c:pt>
                <c:pt idx="38">
                  <c:v>Q3 2009</c:v>
                </c:pt>
                <c:pt idx="39">
                  <c:v>Q4 2009</c:v>
                </c:pt>
                <c:pt idx="40">
                  <c:v>Q1 2010</c:v>
                </c:pt>
                <c:pt idx="41">
                  <c:v>Q2 2010</c:v>
                </c:pt>
                <c:pt idx="42">
                  <c:v>Q3 2010</c:v>
                </c:pt>
                <c:pt idx="43">
                  <c:v>Q4 2010</c:v>
                </c:pt>
                <c:pt idx="44">
                  <c:v>Q1 2011</c:v>
                </c:pt>
                <c:pt idx="45">
                  <c:v>Q2 2011</c:v>
                </c:pt>
                <c:pt idx="46">
                  <c:v>Q3 2011</c:v>
                </c:pt>
                <c:pt idx="47">
                  <c:v>Q4 2011</c:v>
                </c:pt>
                <c:pt idx="48">
                  <c:v>Q1 2012</c:v>
                </c:pt>
                <c:pt idx="49">
                  <c:v>Q2 2012</c:v>
                </c:pt>
                <c:pt idx="50">
                  <c:v>Q3 2012</c:v>
                </c:pt>
                <c:pt idx="51">
                  <c:v>Q4 2012</c:v>
                </c:pt>
                <c:pt idx="52">
                  <c:v>Q1 2013</c:v>
                </c:pt>
                <c:pt idx="53">
                  <c:v>Q2 2013</c:v>
                </c:pt>
                <c:pt idx="54">
                  <c:v>Q3 2013</c:v>
                </c:pt>
                <c:pt idx="55">
                  <c:v>Q4 2013</c:v>
                </c:pt>
                <c:pt idx="56">
                  <c:v>Q1 2014</c:v>
                </c:pt>
                <c:pt idx="57">
                  <c:v>Q2 2014</c:v>
                </c:pt>
                <c:pt idx="58">
                  <c:v>Q3 2014</c:v>
                </c:pt>
                <c:pt idx="59">
                  <c:v>Q4 2014</c:v>
                </c:pt>
                <c:pt idx="60">
                  <c:v>Q1 2015</c:v>
                </c:pt>
                <c:pt idx="61">
                  <c:v>Q2 2015</c:v>
                </c:pt>
                <c:pt idx="62">
                  <c:v>Q3 2015</c:v>
                </c:pt>
                <c:pt idx="63">
                  <c:v>Q4 2015</c:v>
                </c:pt>
                <c:pt idx="64">
                  <c:v>Q1 2016</c:v>
                </c:pt>
                <c:pt idx="65">
                  <c:v>Q2 2016</c:v>
                </c:pt>
                <c:pt idx="66">
                  <c:v>Q3 2016</c:v>
                </c:pt>
                <c:pt idx="67">
                  <c:v>Q4 2016</c:v>
                </c:pt>
                <c:pt idx="68">
                  <c:v>Q1 2017</c:v>
                </c:pt>
                <c:pt idx="69">
                  <c:v>Q2 2017</c:v>
                </c:pt>
                <c:pt idx="70">
                  <c:v>Q3 2017</c:v>
                </c:pt>
                <c:pt idx="71">
                  <c:v>Q4 2017</c:v>
                </c:pt>
              </c:strCache>
            </c:strRef>
          </c:cat>
          <c:val>
            <c:numRef>
              <c:f>GSMA!$I$197:$CN$197</c:f>
              <c:numCache>
                <c:formatCode>General</c:formatCode>
                <c:ptCount val="72"/>
                <c:pt idx="20" formatCode="0.00%">
                  <c:v>5.0000000000000012E-4</c:v>
                </c:pt>
                <c:pt idx="21" formatCode="0.00%">
                  <c:v>1.6000000000000003E-3</c:v>
                </c:pt>
                <c:pt idx="22" formatCode="0.00%">
                  <c:v>3.3000000000000004E-3</c:v>
                </c:pt>
                <c:pt idx="23" formatCode="0.00%">
                  <c:v>5.8000000000000005E-3</c:v>
                </c:pt>
                <c:pt idx="24" formatCode="0.00%">
                  <c:v>9.3000000000000027E-3</c:v>
                </c:pt>
                <c:pt idx="25" formatCode="0.00%">
                  <c:v>1.4200000000000001E-2</c:v>
                </c:pt>
                <c:pt idx="26" formatCode="0.00%">
                  <c:v>1.9000000000000003E-2</c:v>
                </c:pt>
                <c:pt idx="27" formatCode="0.00%">
                  <c:v>2.2100000000000002E-2</c:v>
                </c:pt>
                <c:pt idx="28" formatCode="0.00%">
                  <c:v>2.8799999999999999E-2</c:v>
                </c:pt>
                <c:pt idx="29" formatCode="0.00%">
                  <c:v>3.4700000000000002E-2</c:v>
                </c:pt>
                <c:pt idx="30" formatCode="0.00%">
                  <c:v>4.2200000000000001E-2</c:v>
                </c:pt>
                <c:pt idx="31" formatCode="0.00%">
                  <c:v>4.6699999999999998E-2</c:v>
                </c:pt>
                <c:pt idx="32" formatCode="0.00%">
                  <c:v>5.4800000000000008E-2</c:v>
                </c:pt>
                <c:pt idx="33" formatCode="0.00%">
                  <c:v>6.2100000000000009E-2</c:v>
                </c:pt>
                <c:pt idx="34" formatCode="0.00%">
                  <c:v>6.8599999999999994E-2</c:v>
                </c:pt>
                <c:pt idx="35" formatCode="0.00%">
                  <c:v>7.6799999999999993E-2</c:v>
                </c:pt>
                <c:pt idx="36" formatCode="0.00%">
                  <c:v>8.5400000000000004E-2</c:v>
                </c:pt>
                <c:pt idx="37" formatCode="0.00%">
                  <c:v>9.11E-2</c:v>
                </c:pt>
                <c:pt idx="38" formatCode="0.00%">
                  <c:v>0.10100000000000002</c:v>
                </c:pt>
                <c:pt idx="39" formatCode="0.00%">
                  <c:v>0.11269999999999998</c:v>
                </c:pt>
                <c:pt idx="40" formatCode="0.00%">
                  <c:v>0.12350000000000001</c:v>
                </c:pt>
                <c:pt idx="41" formatCode="0.00%">
                  <c:v>0.1386</c:v>
                </c:pt>
                <c:pt idx="42" formatCode="0.00%">
                  <c:v>0.15320000000000003</c:v>
                </c:pt>
                <c:pt idx="43" formatCode="0.00%">
                  <c:v>0.15750000000000003</c:v>
                </c:pt>
                <c:pt idx="44" formatCode="0.00%">
                  <c:v>0.17590000000000003</c:v>
                </c:pt>
                <c:pt idx="45" formatCode="0.00%">
                  <c:v>0.19450000000000001</c:v>
                </c:pt>
                <c:pt idx="46" formatCode="0.00%">
                  <c:v>0.2021</c:v>
                </c:pt>
                <c:pt idx="47" formatCode="0.00%">
                  <c:v>0.20870000000000002</c:v>
                </c:pt>
                <c:pt idx="48" formatCode="0.00%">
                  <c:v>0.21930000000000002</c:v>
                </c:pt>
                <c:pt idx="49" formatCode="0.00%">
                  <c:v>0.22919999999999999</c:v>
                </c:pt>
                <c:pt idx="50" formatCode="0.00%">
                  <c:v>0.24140000000000003</c:v>
                </c:pt>
                <c:pt idx="51" formatCode="0.00%">
                  <c:v>0.253</c:v>
                </c:pt>
                <c:pt idx="52" formatCode="0.00%">
                  <c:v>0.26820000000000005</c:v>
                </c:pt>
                <c:pt idx="53" formatCode="0.00%">
                  <c:v>0.28280000000000005</c:v>
                </c:pt>
                <c:pt idx="54" formatCode="0.00%">
                  <c:v>0.29530000000000006</c:v>
                </c:pt>
                <c:pt idx="55" formatCode="0.00%">
                  <c:v>0.3045000000000001</c:v>
                </c:pt>
                <c:pt idx="56" formatCode="0.00%">
                  <c:v>0.31490000000000007</c:v>
                </c:pt>
                <c:pt idx="57" formatCode="0.00%">
                  <c:v>0.32090000000000007</c:v>
                </c:pt>
                <c:pt idx="58" formatCode="0.00%">
                  <c:v>0.32150000000000006</c:v>
                </c:pt>
                <c:pt idx="59" formatCode="0.00%">
                  <c:v>0.31970000000000004</c:v>
                </c:pt>
                <c:pt idx="60" formatCode="0.00%">
                  <c:v>0.32900000000000007</c:v>
                </c:pt>
                <c:pt idx="61" formatCode="0.00%">
                  <c:v>0.33940000000000009</c:v>
                </c:pt>
                <c:pt idx="62" formatCode="0.00%">
                  <c:v>0.35080000000000006</c:v>
                </c:pt>
                <c:pt idx="63" formatCode="0.00%">
                  <c:v>0.35650000000000004</c:v>
                </c:pt>
                <c:pt idx="64" formatCode="0.00%">
                  <c:v>0.36620000000000008</c:v>
                </c:pt>
                <c:pt idx="65" formatCode="0.00%">
                  <c:v>0.40030000000000004</c:v>
                </c:pt>
                <c:pt idx="66" formatCode="0.00%">
                  <c:v>0.41010000000000002</c:v>
                </c:pt>
                <c:pt idx="67" formatCode="0.00%">
                  <c:v>0.4099000000000001</c:v>
                </c:pt>
                <c:pt idx="68" formatCode="0.00%">
                  <c:v>0.42610000000000003</c:v>
                </c:pt>
                <c:pt idx="69" formatCode="0.00%">
                  <c:v>0.44140000000000001</c:v>
                </c:pt>
                <c:pt idx="70" formatCode="0.00%">
                  <c:v>0.4476</c:v>
                </c:pt>
                <c:pt idx="71" formatCode="0.00%">
                  <c:v>0.45290000000000002</c:v>
                </c:pt>
              </c:numCache>
            </c:numRef>
          </c:val>
          <c:extLst xmlns:c16r2="http://schemas.microsoft.com/office/drawing/2015/06/chart">
            <c:ext xmlns:c16="http://schemas.microsoft.com/office/drawing/2014/chart" uri="{C3380CC4-5D6E-409C-BE32-E72D297353CC}">
              <c16:uniqueId val="{00000001-5CE3-4E60-A04A-A8811AF2EE3B}"/>
            </c:ext>
          </c:extLst>
        </c:ser>
        <c:ser>
          <c:idx val="2"/>
          <c:order val="2"/>
          <c:tx>
            <c:v>4G</c:v>
          </c:tx>
          <c:spPr>
            <a:ln w="38100">
              <a:solidFill>
                <a:srgbClr val="197FAB"/>
              </a:solidFill>
              <a:prstDash val="solid"/>
            </a:ln>
          </c:spPr>
          <c:marker>
            <c:symbol val="none"/>
          </c:marker>
          <c:cat>
            <c:strRef>
              <c:f>GSMA!$I$8:$CN$8</c:f>
              <c:strCache>
                <c:ptCount val="72"/>
                <c:pt idx="0">
                  <c:v>Q1 2000</c:v>
                </c:pt>
                <c:pt idx="1">
                  <c:v>Q2 2000</c:v>
                </c:pt>
                <c:pt idx="2">
                  <c:v>Q3 2000</c:v>
                </c:pt>
                <c:pt idx="3">
                  <c:v>Q4 2000</c:v>
                </c:pt>
                <c:pt idx="4">
                  <c:v>Q1 2001</c:v>
                </c:pt>
                <c:pt idx="5">
                  <c:v>Q2 2001</c:v>
                </c:pt>
                <c:pt idx="6">
                  <c:v>Q3 2001</c:v>
                </c:pt>
                <c:pt idx="7">
                  <c:v>Q4 2001</c:v>
                </c:pt>
                <c:pt idx="8">
                  <c:v>Q1 2002</c:v>
                </c:pt>
                <c:pt idx="9">
                  <c:v>Q2 2002</c:v>
                </c:pt>
                <c:pt idx="10">
                  <c:v>Q3 2002</c:v>
                </c:pt>
                <c:pt idx="11">
                  <c:v>Q4 2002</c:v>
                </c:pt>
                <c:pt idx="12">
                  <c:v>Q1 2003</c:v>
                </c:pt>
                <c:pt idx="13">
                  <c:v>Q2 2003</c:v>
                </c:pt>
                <c:pt idx="14">
                  <c:v>Q3 2003</c:v>
                </c:pt>
                <c:pt idx="15">
                  <c:v>Q4 2003</c:v>
                </c:pt>
                <c:pt idx="16">
                  <c:v>Q1 2004</c:v>
                </c:pt>
                <c:pt idx="17">
                  <c:v>Q2 2004</c:v>
                </c:pt>
                <c:pt idx="18">
                  <c:v>Q3 2004</c:v>
                </c:pt>
                <c:pt idx="19">
                  <c:v>Q4 2004</c:v>
                </c:pt>
                <c:pt idx="20">
                  <c:v>Q1 2005</c:v>
                </c:pt>
                <c:pt idx="21">
                  <c:v>Q2 2005</c:v>
                </c:pt>
                <c:pt idx="22">
                  <c:v>Q3 2005</c:v>
                </c:pt>
                <c:pt idx="23">
                  <c:v>Q4 2005</c:v>
                </c:pt>
                <c:pt idx="24">
                  <c:v>Q1 2006</c:v>
                </c:pt>
                <c:pt idx="25">
                  <c:v>Q2 2006</c:v>
                </c:pt>
                <c:pt idx="26">
                  <c:v>Q3 2006</c:v>
                </c:pt>
                <c:pt idx="27">
                  <c:v>Q4 2006</c:v>
                </c:pt>
                <c:pt idx="28">
                  <c:v>Q1 2007</c:v>
                </c:pt>
                <c:pt idx="29">
                  <c:v>Q2 2007</c:v>
                </c:pt>
                <c:pt idx="30">
                  <c:v>Q3 2007</c:v>
                </c:pt>
                <c:pt idx="31">
                  <c:v>Q4 2007</c:v>
                </c:pt>
                <c:pt idx="32">
                  <c:v>Q1 2008</c:v>
                </c:pt>
                <c:pt idx="33">
                  <c:v>Q2 2008</c:v>
                </c:pt>
                <c:pt idx="34">
                  <c:v>Q3 2008</c:v>
                </c:pt>
                <c:pt idx="35">
                  <c:v>Q4 2008</c:v>
                </c:pt>
                <c:pt idx="36">
                  <c:v>Q1 2009</c:v>
                </c:pt>
                <c:pt idx="37">
                  <c:v>Q2 2009</c:v>
                </c:pt>
                <c:pt idx="38">
                  <c:v>Q3 2009</c:v>
                </c:pt>
                <c:pt idx="39">
                  <c:v>Q4 2009</c:v>
                </c:pt>
                <c:pt idx="40">
                  <c:v>Q1 2010</c:v>
                </c:pt>
                <c:pt idx="41">
                  <c:v>Q2 2010</c:v>
                </c:pt>
                <c:pt idx="42">
                  <c:v>Q3 2010</c:v>
                </c:pt>
                <c:pt idx="43">
                  <c:v>Q4 2010</c:v>
                </c:pt>
                <c:pt idx="44">
                  <c:v>Q1 2011</c:v>
                </c:pt>
                <c:pt idx="45">
                  <c:v>Q2 2011</c:v>
                </c:pt>
                <c:pt idx="46">
                  <c:v>Q3 2011</c:v>
                </c:pt>
                <c:pt idx="47">
                  <c:v>Q4 2011</c:v>
                </c:pt>
                <c:pt idx="48">
                  <c:v>Q1 2012</c:v>
                </c:pt>
                <c:pt idx="49">
                  <c:v>Q2 2012</c:v>
                </c:pt>
                <c:pt idx="50">
                  <c:v>Q3 2012</c:v>
                </c:pt>
                <c:pt idx="51">
                  <c:v>Q4 2012</c:v>
                </c:pt>
                <c:pt idx="52">
                  <c:v>Q1 2013</c:v>
                </c:pt>
                <c:pt idx="53">
                  <c:v>Q2 2013</c:v>
                </c:pt>
                <c:pt idx="54">
                  <c:v>Q3 2013</c:v>
                </c:pt>
                <c:pt idx="55">
                  <c:v>Q4 2013</c:v>
                </c:pt>
                <c:pt idx="56">
                  <c:v>Q1 2014</c:v>
                </c:pt>
                <c:pt idx="57">
                  <c:v>Q2 2014</c:v>
                </c:pt>
                <c:pt idx="58">
                  <c:v>Q3 2014</c:v>
                </c:pt>
                <c:pt idx="59">
                  <c:v>Q4 2014</c:v>
                </c:pt>
                <c:pt idx="60">
                  <c:v>Q1 2015</c:v>
                </c:pt>
                <c:pt idx="61">
                  <c:v>Q2 2015</c:v>
                </c:pt>
                <c:pt idx="62">
                  <c:v>Q3 2015</c:v>
                </c:pt>
                <c:pt idx="63">
                  <c:v>Q4 2015</c:v>
                </c:pt>
                <c:pt idx="64">
                  <c:v>Q1 2016</c:v>
                </c:pt>
                <c:pt idx="65">
                  <c:v>Q2 2016</c:v>
                </c:pt>
                <c:pt idx="66">
                  <c:v>Q3 2016</c:v>
                </c:pt>
                <c:pt idx="67">
                  <c:v>Q4 2016</c:v>
                </c:pt>
                <c:pt idx="68">
                  <c:v>Q1 2017</c:v>
                </c:pt>
                <c:pt idx="69">
                  <c:v>Q2 2017</c:v>
                </c:pt>
                <c:pt idx="70">
                  <c:v>Q3 2017</c:v>
                </c:pt>
                <c:pt idx="71">
                  <c:v>Q4 2017</c:v>
                </c:pt>
              </c:strCache>
            </c:strRef>
          </c:cat>
          <c:val>
            <c:numRef>
              <c:f>GSMA!$I$202:$CN$202</c:f>
              <c:numCache>
                <c:formatCode>General</c:formatCode>
                <c:ptCount val="72"/>
                <c:pt idx="51" formatCode="0.00%">
                  <c:v>7.000000000000001E-4</c:v>
                </c:pt>
                <c:pt idx="52" formatCode="0.00%">
                  <c:v>2.8999999999999998E-3</c:v>
                </c:pt>
                <c:pt idx="53" formatCode="0.00%">
                  <c:v>3.4000000000000002E-3</c:v>
                </c:pt>
                <c:pt idx="54" formatCode="0.00%">
                  <c:v>3.8000000000000004E-3</c:v>
                </c:pt>
                <c:pt idx="55" formatCode="0.00%">
                  <c:v>4.6000000000000008E-3</c:v>
                </c:pt>
                <c:pt idx="56" formatCode="0.00%">
                  <c:v>7.000000000000001E-3</c:v>
                </c:pt>
                <c:pt idx="57" formatCode="0.00%">
                  <c:v>9.3000000000000027E-3</c:v>
                </c:pt>
                <c:pt idx="58" formatCode="0.00%">
                  <c:v>1.5599999999999998E-2</c:v>
                </c:pt>
                <c:pt idx="59" formatCode="0.00%">
                  <c:v>2.5999999999999999E-2</c:v>
                </c:pt>
                <c:pt idx="60" formatCode="0.00%">
                  <c:v>3.1199999999999999E-2</c:v>
                </c:pt>
                <c:pt idx="61" formatCode="0.00%">
                  <c:v>3.3700000000000001E-2</c:v>
                </c:pt>
                <c:pt idx="62" formatCode="0.00%">
                  <c:v>3.6600000000000008E-2</c:v>
                </c:pt>
                <c:pt idx="63" formatCode="0.00%">
                  <c:v>4.4200000000000003E-2</c:v>
                </c:pt>
                <c:pt idx="64" formatCode="0.00%">
                  <c:v>5.4200000000000005E-2</c:v>
                </c:pt>
                <c:pt idx="65" formatCode="0.00%">
                  <c:v>6.430000000000001E-2</c:v>
                </c:pt>
                <c:pt idx="66" formatCode="0.00%">
                  <c:v>7.4400000000000008E-2</c:v>
                </c:pt>
                <c:pt idx="67" formatCode="0.00%">
                  <c:v>9.1900000000000023E-2</c:v>
                </c:pt>
                <c:pt idx="68" formatCode="0.00%">
                  <c:v>0.1</c:v>
                </c:pt>
                <c:pt idx="69" formatCode="0.00%">
                  <c:v>0.10390000000000002</c:v>
                </c:pt>
                <c:pt idx="70" formatCode="0.00%">
                  <c:v>0.1143</c:v>
                </c:pt>
                <c:pt idx="71" formatCode="0.00%">
                  <c:v>0.12529999999999999</c:v>
                </c:pt>
              </c:numCache>
            </c:numRef>
          </c:val>
          <c:extLst xmlns:c16r2="http://schemas.microsoft.com/office/drawing/2015/06/chart">
            <c:ext xmlns:c16="http://schemas.microsoft.com/office/drawing/2014/chart" uri="{C3380CC4-5D6E-409C-BE32-E72D297353CC}">
              <c16:uniqueId val="{00000002-5CE3-4E60-A04A-A8811AF2EE3B}"/>
            </c:ext>
          </c:extLst>
        </c:ser>
        <c:dLbls/>
        <c:marker val="1"/>
        <c:axId val="82108800"/>
        <c:axId val="82110336"/>
      </c:lineChart>
      <c:catAx>
        <c:axId val="821088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110336"/>
        <c:crosses val="autoZero"/>
        <c:auto val="1"/>
        <c:lblAlgn val="ctr"/>
        <c:lblOffset val="100"/>
        <c:tickLblSkip val="4"/>
      </c:catAx>
      <c:valAx>
        <c:axId val="82110336"/>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108800"/>
        <c:crosses val="autoZero"/>
        <c:crossBetween val="between"/>
      </c:valAx>
    </c:plotArea>
    <c:legend>
      <c:legendPos val="b"/>
      <c:layout/>
    </c:legend>
    <c:plotVisOnly val="1"/>
    <c:dispBlanksAs val="gap"/>
  </c:chart>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stacked"/>
        <c:ser>
          <c:idx val="1"/>
          <c:order val="0"/>
          <c:tx>
            <c:strRef>
              <c:f>'Bundle Type'!$A$2</c:f>
              <c:strCache>
                <c:ptCount val="1"/>
                <c:pt idx="0">
                  <c:v>Hourly</c:v>
                </c:pt>
              </c:strCache>
            </c:strRef>
          </c:tx>
          <c:spPr>
            <a:solidFill>
              <a:srgbClr val="00B050"/>
            </a:solidFill>
            <a:ln>
              <a:noFill/>
            </a:ln>
            <a:effectLst/>
          </c:spPr>
          <c:cat>
            <c:numRef>
              <c:f>'Bundle Type'!$B$1:$N$1</c:f>
              <c:numCache>
                <c:formatCode>mmm\-yy</c:formatCode>
                <c:ptCount val="13"/>
                <c:pt idx="0">
                  <c:v>42979</c:v>
                </c:pt>
                <c:pt idx="1">
                  <c:v>43009</c:v>
                </c:pt>
                <c:pt idx="2">
                  <c:v>43040</c:v>
                </c:pt>
                <c:pt idx="3">
                  <c:v>43070</c:v>
                </c:pt>
                <c:pt idx="4">
                  <c:v>43101</c:v>
                </c:pt>
                <c:pt idx="5">
                  <c:v>43132</c:v>
                </c:pt>
                <c:pt idx="6">
                  <c:v>43160</c:v>
                </c:pt>
                <c:pt idx="7">
                  <c:v>43191</c:v>
                </c:pt>
                <c:pt idx="8">
                  <c:v>43221</c:v>
                </c:pt>
                <c:pt idx="9">
                  <c:v>43252</c:v>
                </c:pt>
                <c:pt idx="10">
                  <c:v>43282</c:v>
                </c:pt>
                <c:pt idx="11">
                  <c:v>43313</c:v>
                </c:pt>
                <c:pt idx="12">
                  <c:v>43344</c:v>
                </c:pt>
              </c:numCache>
            </c:numRef>
          </c:cat>
          <c:val>
            <c:numRef>
              <c:f>'Bundle Type'!$B$2:$N$2</c:f>
              <c:numCache>
                <c:formatCode>_-* #\ ##0_-;\-* #\ ##0_-;_-* "-"??_-;_-@_-</c:formatCode>
                <c:ptCount val="13"/>
                <c:pt idx="0">
                  <c:v>15.864473933666671</c:v>
                </c:pt>
                <c:pt idx="1">
                  <c:v>16.192549279999994</c:v>
                </c:pt>
                <c:pt idx="2">
                  <c:v>18.12321471966667</c:v>
                </c:pt>
                <c:pt idx="3">
                  <c:v>26.982497719999991</c:v>
                </c:pt>
                <c:pt idx="4">
                  <c:v>23.637320330000001</c:v>
                </c:pt>
                <c:pt idx="5">
                  <c:v>22.380017738214285</c:v>
                </c:pt>
                <c:pt idx="6">
                  <c:v>21.745705279999999</c:v>
                </c:pt>
                <c:pt idx="7">
                  <c:v>25.926549537666659</c:v>
                </c:pt>
                <c:pt idx="8">
                  <c:v>24.987099799999996</c:v>
                </c:pt>
                <c:pt idx="9">
                  <c:v>27.957843819666664</c:v>
                </c:pt>
                <c:pt idx="10">
                  <c:v>112.10813973</c:v>
                </c:pt>
                <c:pt idx="11">
                  <c:v>169.90282333000002</c:v>
                </c:pt>
                <c:pt idx="12">
                  <c:v>185.570113607</c:v>
                </c:pt>
              </c:numCache>
            </c:numRef>
          </c:val>
          <c:extLst xmlns:c16r2="http://schemas.microsoft.com/office/drawing/2015/06/chart">
            <c:ext xmlns:c16="http://schemas.microsoft.com/office/drawing/2014/chart" uri="{C3380CC4-5D6E-409C-BE32-E72D297353CC}">
              <c16:uniqueId val="{00000000-1778-4ACC-AE6F-5D630BBD6D29}"/>
            </c:ext>
          </c:extLst>
        </c:ser>
        <c:ser>
          <c:idx val="0"/>
          <c:order val="1"/>
          <c:tx>
            <c:strRef>
              <c:f>'Bundle Type'!$A$3</c:f>
              <c:strCache>
                <c:ptCount val="1"/>
                <c:pt idx="0">
                  <c:v>Daily</c:v>
                </c:pt>
              </c:strCache>
            </c:strRef>
          </c:tx>
          <c:spPr>
            <a:solidFill>
              <a:srgbClr val="FF0000"/>
            </a:solidFill>
            <a:ln>
              <a:noFill/>
            </a:ln>
            <a:effectLst/>
          </c:spPr>
          <c:val>
            <c:numRef>
              <c:f>'Bundle Type'!$B$3:$N$3</c:f>
              <c:numCache>
                <c:formatCode>_-* #\ ##0_-;\-* #\ ##0_-;_-* "-"??_-;_-@_-</c:formatCode>
                <c:ptCount val="13"/>
                <c:pt idx="0">
                  <c:v>97.288552957999968</c:v>
                </c:pt>
                <c:pt idx="1">
                  <c:v>112.90414993000003</c:v>
                </c:pt>
                <c:pt idx="2">
                  <c:v>130.701999306</c:v>
                </c:pt>
                <c:pt idx="3">
                  <c:v>102.06064178000001</c:v>
                </c:pt>
                <c:pt idx="4">
                  <c:v>94.873481849999976</c:v>
                </c:pt>
                <c:pt idx="5">
                  <c:v>88.547329702857155</c:v>
                </c:pt>
                <c:pt idx="6">
                  <c:v>102.72962278000001</c:v>
                </c:pt>
                <c:pt idx="7">
                  <c:v>135.85104526266667</c:v>
                </c:pt>
                <c:pt idx="8">
                  <c:v>127.54305303000001</c:v>
                </c:pt>
                <c:pt idx="9">
                  <c:v>86.615214084000016</c:v>
                </c:pt>
                <c:pt idx="10">
                  <c:v>131.00919476999999</c:v>
                </c:pt>
                <c:pt idx="11">
                  <c:v>158.25801047000002</c:v>
                </c:pt>
                <c:pt idx="12">
                  <c:v>247.34878730900004</c:v>
                </c:pt>
              </c:numCache>
            </c:numRef>
          </c:val>
          <c:extLst xmlns:c16r2="http://schemas.microsoft.com/office/drawing/2015/06/chart">
            <c:ext xmlns:c16="http://schemas.microsoft.com/office/drawing/2014/chart" uri="{C3380CC4-5D6E-409C-BE32-E72D297353CC}">
              <c16:uniqueId val="{00000001-1778-4ACC-AE6F-5D630BBD6D29}"/>
            </c:ext>
          </c:extLst>
        </c:ser>
        <c:ser>
          <c:idx val="2"/>
          <c:order val="2"/>
          <c:tx>
            <c:strRef>
              <c:f>'Bundle Type'!$A$4</c:f>
              <c:strCache>
                <c:ptCount val="1"/>
                <c:pt idx="0">
                  <c:v>Weekly</c:v>
                </c:pt>
              </c:strCache>
            </c:strRef>
          </c:tx>
          <c:spPr>
            <a:solidFill>
              <a:schemeClr val="accent3"/>
            </a:solidFill>
            <a:ln>
              <a:noFill/>
            </a:ln>
            <a:effectLst/>
          </c:spPr>
          <c:val>
            <c:numRef>
              <c:f>'Bundle Type'!$B$4:$N$4</c:f>
              <c:numCache>
                <c:formatCode>_-* #\ ##0_-;\-* #\ ##0_-;_-* "-"??_-;_-@_-</c:formatCode>
                <c:ptCount val="13"/>
                <c:pt idx="0">
                  <c:v>252.10543559633334</c:v>
                </c:pt>
                <c:pt idx="1">
                  <c:v>315.20669910000004</c:v>
                </c:pt>
                <c:pt idx="2">
                  <c:v>359.62466829133336</c:v>
                </c:pt>
                <c:pt idx="3">
                  <c:v>515.77845124000009</c:v>
                </c:pt>
                <c:pt idx="4">
                  <c:v>506.03728279000001</c:v>
                </c:pt>
                <c:pt idx="5">
                  <c:v>539.79748787892879</c:v>
                </c:pt>
                <c:pt idx="6">
                  <c:v>569.91162031999977</c:v>
                </c:pt>
                <c:pt idx="7">
                  <c:v>556.21940938299986</c:v>
                </c:pt>
                <c:pt idx="8">
                  <c:v>547.24238168000011</c:v>
                </c:pt>
                <c:pt idx="9">
                  <c:v>543.11175956966679</c:v>
                </c:pt>
                <c:pt idx="10">
                  <c:v>569.13179009999999</c:v>
                </c:pt>
                <c:pt idx="11">
                  <c:v>544.25779993000003</c:v>
                </c:pt>
                <c:pt idx="12">
                  <c:v>536.55598599266682</c:v>
                </c:pt>
              </c:numCache>
            </c:numRef>
          </c:val>
          <c:extLst xmlns:c16r2="http://schemas.microsoft.com/office/drawing/2015/06/chart">
            <c:ext xmlns:c16="http://schemas.microsoft.com/office/drawing/2014/chart" uri="{C3380CC4-5D6E-409C-BE32-E72D297353CC}">
              <c16:uniqueId val="{00000002-1778-4ACC-AE6F-5D630BBD6D29}"/>
            </c:ext>
          </c:extLst>
        </c:ser>
        <c:ser>
          <c:idx val="3"/>
          <c:order val="3"/>
          <c:tx>
            <c:strRef>
              <c:f>'Bundle Type'!$A$5</c:f>
              <c:strCache>
                <c:ptCount val="1"/>
                <c:pt idx="0">
                  <c:v>Monthly</c:v>
                </c:pt>
              </c:strCache>
            </c:strRef>
          </c:tx>
          <c:spPr>
            <a:solidFill>
              <a:schemeClr val="accent5"/>
            </a:solidFill>
            <a:ln>
              <a:noFill/>
            </a:ln>
            <a:effectLst/>
          </c:spPr>
          <c:val>
            <c:numRef>
              <c:f>'Bundle Type'!$B$5:$N$5</c:f>
              <c:numCache>
                <c:formatCode>_-* #\ ##0_-;\-* #\ ##0_-;_-* "-"??_-;_-@_-</c:formatCode>
                <c:ptCount val="13"/>
                <c:pt idx="0">
                  <c:v>1945.0439910809998</c:v>
                </c:pt>
                <c:pt idx="1">
                  <c:v>2126.9441767900003</c:v>
                </c:pt>
                <c:pt idx="2">
                  <c:v>2087.4353217523335</c:v>
                </c:pt>
                <c:pt idx="3">
                  <c:v>2316.9530114299992</c:v>
                </c:pt>
                <c:pt idx="4">
                  <c:v>2105.7652666399995</c:v>
                </c:pt>
                <c:pt idx="5">
                  <c:v>2006.5115546575003</c:v>
                </c:pt>
                <c:pt idx="6">
                  <c:v>2069.6768428199989</c:v>
                </c:pt>
                <c:pt idx="7">
                  <c:v>1958.2360001196669</c:v>
                </c:pt>
                <c:pt idx="8">
                  <c:v>1890.6195346499994</c:v>
                </c:pt>
                <c:pt idx="9">
                  <c:v>1865.0839512886671</c:v>
                </c:pt>
                <c:pt idx="10">
                  <c:v>1869.7940990800007</c:v>
                </c:pt>
                <c:pt idx="11">
                  <c:v>1851.2368810399998</c:v>
                </c:pt>
                <c:pt idx="12">
                  <c:v>1839.876283040001</c:v>
                </c:pt>
              </c:numCache>
            </c:numRef>
          </c:val>
          <c:extLst xmlns:c16r2="http://schemas.microsoft.com/office/drawing/2015/06/chart">
            <c:ext xmlns:c16="http://schemas.microsoft.com/office/drawing/2014/chart" uri="{C3380CC4-5D6E-409C-BE32-E72D297353CC}">
              <c16:uniqueId val="{00000003-1778-4ACC-AE6F-5D630BBD6D29}"/>
            </c:ext>
          </c:extLst>
        </c:ser>
        <c:dLbls/>
        <c:overlap val="100"/>
        <c:axId val="106797696"/>
        <c:axId val="106811776"/>
      </c:barChart>
      <c:dateAx>
        <c:axId val="106797696"/>
        <c:scaling>
          <c:orientation val="minMax"/>
        </c:scaling>
        <c:axPos val="b"/>
        <c:numFmt formatCode="mmm\-yy" sourceLinked="1"/>
        <c:maj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en-US"/>
          </a:p>
        </c:txPr>
        <c:crossAx val="106811776"/>
        <c:crosses val="autoZero"/>
        <c:auto val="1"/>
        <c:lblOffset val="100"/>
        <c:baseTimeUnit val="months"/>
      </c:dateAx>
      <c:valAx>
        <c:axId val="106811776"/>
        <c:scaling>
          <c:orientation val="minMax"/>
        </c:scaling>
        <c:delete val="1"/>
        <c:axPos val="l"/>
        <c:numFmt formatCode="_-* #\ ##0_-;\-* #\ ##0_-;_-* &quot;-&quot;??_-;_-@_-" sourceLinked="1"/>
        <c:majorTickMark val="none"/>
        <c:tickLblPos val="none"/>
        <c:crossAx val="10679769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ln>
            <a:noFill/>
          </a:ln>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stacked"/>
        <c:ser>
          <c:idx val="0"/>
          <c:order val="0"/>
          <c:tx>
            <c:strRef>
              <c:f>'[Bundle Split 2018.10.10 V1000.xlsx]Pre-paid Bundle Split'!$A$2</c:f>
              <c:strCache>
                <c:ptCount val="1"/>
                <c:pt idx="0">
                  <c:v>Hourly</c:v>
                </c:pt>
              </c:strCache>
            </c:strRef>
          </c:tx>
          <c:spPr>
            <a:solidFill>
              <a:srgbClr val="00B050"/>
            </a:solidFill>
            <a:ln>
              <a:noFill/>
            </a:ln>
            <a:effectLst/>
          </c:spPr>
          <c:cat>
            <c:numRef>
              <c:f>'[2]Pre-paid Bundle Split'!$B$1:$N$1</c:f>
              <c:numCache>
                <c:formatCode>mmm\-yy</c:formatCode>
                <c:ptCount val="13"/>
                <c:pt idx="0">
                  <c:v>42979</c:v>
                </c:pt>
                <c:pt idx="1">
                  <c:v>43009</c:v>
                </c:pt>
                <c:pt idx="2">
                  <c:v>43040</c:v>
                </c:pt>
                <c:pt idx="3">
                  <c:v>43070</c:v>
                </c:pt>
                <c:pt idx="4">
                  <c:v>43101</c:v>
                </c:pt>
                <c:pt idx="5">
                  <c:v>43132</c:v>
                </c:pt>
                <c:pt idx="6">
                  <c:v>43160</c:v>
                </c:pt>
                <c:pt idx="7">
                  <c:v>43191</c:v>
                </c:pt>
                <c:pt idx="8">
                  <c:v>43221</c:v>
                </c:pt>
                <c:pt idx="9">
                  <c:v>43252</c:v>
                </c:pt>
                <c:pt idx="10">
                  <c:v>43282</c:v>
                </c:pt>
                <c:pt idx="11">
                  <c:v>43313</c:v>
                </c:pt>
                <c:pt idx="12">
                  <c:v>43344</c:v>
                </c:pt>
              </c:numCache>
            </c:numRef>
          </c:cat>
          <c:val>
            <c:numRef>
              <c:f>'[2]Pre-paid Bundle Split'!$B$2:$N$2</c:f>
              <c:numCache>
                <c:formatCode>_-* #\ ##0_-;\-* #\ ##0_-;_-* "-"??_-;_-@_-</c:formatCode>
                <c:ptCount val="13"/>
                <c:pt idx="0">
                  <c:v>5203391</c:v>
                </c:pt>
                <c:pt idx="1">
                  <c:v>5756229</c:v>
                </c:pt>
                <c:pt idx="2">
                  <c:v>6039293</c:v>
                </c:pt>
                <c:pt idx="3">
                  <c:v>11085836</c:v>
                </c:pt>
                <c:pt idx="4">
                  <c:v>9641130</c:v>
                </c:pt>
                <c:pt idx="5">
                  <c:v>8183552</c:v>
                </c:pt>
                <c:pt idx="6">
                  <c:v>7140636</c:v>
                </c:pt>
                <c:pt idx="7">
                  <c:v>6694374</c:v>
                </c:pt>
                <c:pt idx="8">
                  <c:v>7092436</c:v>
                </c:pt>
                <c:pt idx="9">
                  <c:v>7549917</c:v>
                </c:pt>
                <c:pt idx="10">
                  <c:v>8680164</c:v>
                </c:pt>
                <c:pt idx="11">
                  <c:v>7792101</c:v>
                </c:pt>
                <c:pt idx="12">
                  <c:v>6965933</c:v>
                </c:pt>
              </c:numCache>
            </c:numRef>
          </c:val>
          <c:extLst xmlns:c16r2="http://schemas.microsoft.com/office/drawing/2015/06/chart">
            <c:ext xmlns:c16="http://schemas.microsoft.com/office/drawing/2014/chart" uri="{C3380CC4-5D6E-409C-BE32-E72D297353CC}">
              <c16:uniqueId val="{00000000-7827-41D3-B446-C6A7C5632760}"/>
            </c:ext>
          </c:extLst>
        </c:ser>
        <c:ser>
          <c:idx val="1"/>
          <c:order val="1"/>
          <c:tx>
            <c:strRef>
              <c:f>'[Bundle Split 2018.10.10 V1000.xlsx]Pre-paid Bundle Split'!$A$3</c:f>
              <c:strCache>
                <c:ptCount val="1"/>
                <c:pt idx="0">
                  <c:v>Daily</c:v>
                </c:pt>
              </c:strCache>
            </c:strRef>
          </c:tx>
          <c:spPr>
            <a:solidFill>
              <a:srgbClr val="FF0000"/>
            </a:solidFill>
            <a:ln>
              <a:noFill/>
            </a:ln>
            <a:effectLst/>
          </c:spPr>
          <c:cat>
            <c:numRef>
              <c:f>'[2]Pre-paid Bundle Split'!$B$1:$N$1</c:f>
              <c:numCache>
                <c:formatCode>mmm\-yy</c:formatCode>
                <c:ptCount val="13"/>
                <c:pt idx="0">
                  <c:v>42979</c:v>
                </c:pt>
                <c:pt idx="1">
                  <c:v>43009</c:v>
                </c:pt>
                <c:pt idx="2">
                  <c:v>43040</c:v>
                </c:pt>
                <c:pt idx="3">
                  <c:v>43070</c:v>
                </c:pt>
                <c:pt idx="4">
                  <c:v>43101</c:v>
                </c:pt>
                <c:pt idx="5">
                  <c:v>43132</c:v>
                </c:pt>
                <c:pt idx="6">
                  <c:v>43160</c:v>
                </c:pt>
                <c:pt idx="7">
                  <c:v>43191</c:v>
                </c:pt>
                <c:pt idx="8">
                  <c:v>43221</c:v>
                </c:pt>
                <c:pt idx="9">
                  <c:v>43252</c:v>
                </c:pt>
                <c:pt idx="10">
                  <c:v>43282</c:v>
                </c:pt>
                <c:pt idx="11">
                  <c:v>43313</c:v>
                </c:pt>
                <c:pt idx="12">
                  <c:v>43344</c:v>
                </c:pt>
              </c:numCache>
            </c:numRef>
          </c:cat>
          <c:val>
            <c:numRef>
              <c:f>'[2]Pre-paid Bundle Split'!$B$3:$N$3</c:f>
              <c:numCache>
                <c:formatCode>_-* #\ ##0_-;\-* #\ ##0_-;_-* "-"??_-;_-@_-</c:formatCode>
                <c:ptCount val="13"/>
                <c:pt idx="0">
                  <c:v>27217894</c:v>
                </c:pt>
                <c:pt idx="1">
                  <c:v>29126458</c:v>
                </c:pt>
                <c:pt idx="2">
                  <c:v>31799782</c:v>
                </c:pt>
                <c:pt idx="3">
                  <c:v>30906660</c:v>
                </c:pt>
                <c:pt idx="4">
                  <c:v>31910866</c:v>
                </c:pt>
                <c:pt idx="5">
                  <c:v>31177297</c:v>
                </c:pt>
                <c:pt idx="6">
                  <c:v>37029540</c:v>
                </c:pt>
                <c:pt idx="7">
                  <c:v>42450836</c:v>
                </c:pt>
                <c:pt idx="8">
                  <c:v>35871809</c:v>
                </c:pt>
                <c:pt idx="9">
                  <c:v>31632376</c:v>
                </c:pt>
                <c:pt idx="10">
                  <c:v>33693186</c:v>
                </c:pt>
                <c:pt idx="11">
                  <c:v>34499768</c:v>
                </c:pt>
                <c:pt idx="12">
                  <c:v>35633337</c:v>
                </c:pt>
              </c:numCache>
            </c:numRef>
          </c:val>
          <c:extLst xmlns:c16r2="http://schemas.microsoft.com/office/drawing/2015/06/chart">
            <c:ext xmlns:c16="http://schemas.microsoft.com/office/drawing/2014/chart" uri="{C3380CC4-5D6E-409C-BE32-E72D297353CC}">
              <c16:uniqueId val="{00000001-7827-41D3-B446-C6A7C5632760}"/>
            </c:ext>
          </c:extLst>
        </c:ser>
        <c:ser>
          <c:idx val="2"/>
          <c:order val="2"/>
          <c:tx>
            <c:strRef>
              <c:f>'[Bundle Split 2018.10.10 V1000.xlsx]Pre-paid Bundle Split'!$A$4</c:f>
              <c:strCache>
                <c:ptCount val="1"/>
                <c:pt idx="0">
                  <c:v>Weekly</c:v>
                </c:pt>
              </c:strCache>
            </c:strRef>
          </c:tx>
          <c:spPr>
            <a:solidFill>
              <a:schemeClr val="accent3"/>
            </a:solidFill>
            <a:ln>
              <a:noFill/>
            </a:ln>
            <a:effectLst/>
          </c:spPr>
          <c:cat>
            <c:numRef>
              <c:f>'[2]Pre-paid Bundle Split'!$B$1:$N$1</c:f>
              <c:numCache>
                <c:formatCode>mmm\-yy</c:formatCode>
                <c:ptCount val="13"/>
                <c:pt idx="0">
                  <c:v>42979</c:v>
                </c:pt>
                <c:pt idx="1">
                  <c:v>43009</c:v>
                </c:pt>
                <c:pt idx="2">
                  <c:v>43040</c:v>
                </c:pt>
                <c:pt idx="3">
                  <c:v>43070</c:v>
                </c:pt>
                <c:pt idx="4">
                  <c:v>43101</c:v>
                </c:pt>
                <c:pt idx="5">
                  <c:v>43132</c:v>
                </c:pt>
                <c:pt idx="6">
                  <c:v>43160</c:v>
                </c:pt>
                <c:pt idx="7">
                  <c:v>43191</c:v>
                </c:pt>
                <c:pt idx="8">
                  <c:v>43221</c:v>
                </c:pt>
                <c:pt idx="9">
                  <c:v>43252</c:v>
                </c:pt>
                <c:pt idx="10">
                  <c:v>43282</c:v>
                </c:pt>
                <c:pt idx="11">
                  <c:v>43313</c:v>
                </c:pt>
                <c:pt idx="12">
                  <c:v>43344</c:v>
                </c:pt>
              </c:numCache>
            </c:numRef>
          </c:cat>
          <c:val>
            <c:numRef>
              <c:f>'[2]Pre-paid Bundle Split'!$B$4:$N$4</c:f>
              <c:numCache>
                <c:formatCode>_-* #\ ##0_-;\-* #\ ##0_-;_-* "-"??_-;_-@_-</c:formatCode>
                <c:ptCount val="13"/>
                <c:pt idx="0">
                  <c:v>5242200</c:v>
                </c:pt>
                <c:pt idx="1">
                  <c:v>5502627</c:v>
                </c:pt>
                <c:pt idx="2">
                  <c:v>5496978</c:v>
                </c:pt>
                <c:pt idx="3">
                  <c:v>6162794</c:v>
                </c:pt>
                <c:pt idx="4">
                  <c:v>4854129</c:v>
                </c:pt>
                <c:pt idx="5">
                  <c:v>4094408</c:v>
                </c:pt>
                <c:pt idx="6">
                  <c:v>4503620</c:v>
                </c:pt>
                <c:pt idx="7">
                  <c:v>4341682</c:v>
                </c:pt>
                <c:pt idx="8">
                  <c:v>4510621</c:v>
                </c:pt>
                <c:pt idx="9">
                  <c:v>4591016</c:v>
                </c:pt>
                <c:pt idx="10">
                  <c:v>4896684</c:v>
                </c:pt>
                <c:pt idx="11">
                  <c:v>5042837</c:v>
                </c:pt>
                <c:pt idx="12">
                  <c:v>4910781</c:v>
                </c:pt>
              </c:numCache>
            </c:numRef>
          </c:val>
          <c:extLst xmlns:c16r2="http://schemas.microsoft.com/office/drawing/2015/06/chart">
            <c:ext xmlns:c16="http://schemas.microsoft.com/office/drawing/2014/chart" uri="{C3380CC4-5D6E-409C-BE32-E72D297353CC}">
              <c16:uniqueId val="{00000002-7827-41D3-B446-C6A7C5632760}"/>
            </c:ext>
          </c:extLst>
        </c:ser>
        <c:ser>
          <c:idx val="3"/>
          <c:order val="3"/>
          <c:tx>
            <c:strRef>
              <c:f>'[Bundle Split 2018.10.10 V1000.xlsx]Pre-paid Bundle Split'!$A$5</c:f>
              <c:strCache>
                <c:ptCount val="1"/>
                <c:pt idx="0">
                  <c:v>Fortnightly</c:v>
                </c:pt>
              </c:strCache>
            </c:strRef>
          </c:tx>
          <c:spPr>
            <a:solidFill>
              <a:schemeClr val="accent4"/>
            </a:solidFill>
            <a:ln>
              <a:noFill/>
            </a:ln>
            <a:effectLst/>
          </c:spPr>
          <c:cat>
            <c:numRef>
              <c:f>'[2]Pre-paid Bundle Split'!$B$1:$N$1</c:f>
              <c:numCache>
                <c:formatCode>mmm\-yy</c:formatCode>
                <c:ptCount val="13"/>
                <c:pt idx="0">
                  <c:v>42979</c:v>
                </c:pt>
                <c:pt idx="1">
                  <c:v>43009</c:v>
                </c:pt>
                <c:pt idx="2">
                  <c:v>43040</c:v>
                </c:pt>
                <c:pt idx="3">
                  <c:v>43070</c:v>
                </c:pt>
                <c:pt idx="4">
                  <c:v>43101</c:v>
                </c:pt>
                <c:pt idx="5">
                  <c:v>43132</c:v>
                </c:pt>
                <c:pt idx="6">
                  <c:v>43160</c:v>
                </c:pt>
                <c:pt idx="7">
                  <c:v>43191</c:v>
                </c:pt>
                <c:pt idx="8">
                  <c:v>43221</c:v>
                </c:pt>
                <c:pt idx="9">
                  <c:v>43252</c:v>
                </c:pt>
                <c:pt idx="10">
                  <c:v>43282</c:v>
                </c:pt>
                <c:pt idx="11">
                  <c:v>43313</c:v>
                </c:pt>
                <c:pt idx="12">
                  <c:v>43344</c:v>
                </c:pt>
              </c:numCache>
            </c:numRef>
          </c:cat>
          <c:val>
            <c:numRef>
              <c:f>'[2]Pre-paid Bundle Split'!$B$5:$N$5</c:f>
              <c:numCache>
                <c:formatCode>_-* #\ ##0_-;\-* #\ ##0_-;_-* "-"??_-;_-@_-</c:formatCode>
                <c:ptCount val="13"/>
                <c:pt idx="0">
                  <c:v>72646</c:v>
                </c:pt>
                <c:pt idx="1">
                  <c:v>76314</c:v>
                </c:pt>
                <c:pt idx="2">
                  <c:v>48712</c:v>
                </c:pt>
                <c:pt idx="3">
                  <c:v>55230</c:v>
                </c:pt>
                <c:pt idx="4">
                  <c:v>51595</c:v>
                </c:pt>
                <c:pt idx="5">
                  <c:v>45269</c:v>
                </c:pt>
                <c:pt idx="6">
                  <c:v>51396</c:v>
                </c:pt>
                <c:pt idx="7">
                  <c:v>57569</c:v>
                </c:pt>
                <c:pt idx="8">
                  <c:v>54896</c:v>
                </c:pt>
                <c:pt idx="9">
                  <c:v>51641</c:v>
                </c:pt>
                <c:pt idx="10">
                  <c:v>51287</c:v>
                </c:pt>
                <c:pt idx="11">
                  <c:v>45994</c:v>
                </c:pt>
                <c:pt idx="12">
                  <c:v>42927</c:v>
                </c:pt>
              </c:numCache>
            </c:numRef>
          </c:val>
          <c:extLst xmlns:c16r2="http://schemas.microsoft.com/office/drawing/2015/06/chart">
            <c:ext xmlns:c16="http://schemas.microsoft.com/office/drawing/2014/chart" uri="{C3380CC4-5D6E-409C-BE32-E72D297353CC}">
              <c16:uniqueId val="{00000003-7827-41D3-B446-C6A7C5632760}"/>
            </c:ext>
          </c:extLst>
        </c:ser>
        <c:ser>
          <c:idx val="4"/>
          <c:order val="4"/>
          <c:tx>
            <c:strRef>
              <c:f>'[Bundle Split 2018.10.10 V1000.xlsx]Pre-paid Bundle Split'!$A$6</c:f>
              <c:strCache>
                <c:ptCount val="1"/>
                <c:pt idx="0">
                  <c:v>Monthly</c:v>
                </c:pt>
              </c:strCache>
            </c:strRef>
          </c:tx>
          <c:spPr>
            <a:solidFill>
              <a:schemeClr val="accent5"/>
            </a:solidFill>
            <a:ln>
              <a:noFill/>
            </a:ln>
            <a:effectLst/>
          </c:spPr>
          <c:cat>
            <c:numRef>
              <c:f>'[2]Pre-paid Bundle Split'!$B$1:$N$1</c:f>
              <c:numCache>
                <c:formatCode>mmm\-yy</c:formatCode>
                <c:ptCount val="13"/>
                <c:pt idx="0">
                  <c:v>42979</c:v>
                </c:pt>
                <c:pt idx="1">
                  <c:v>43009</c:v>
                </c:pt>
                <c:pt idx="2">
                  <c:v>43040</c:v>
                </c:pt>
                <c:pt idx="3">
                  <c:v>43070</c:v>
                </c:pt>
                <c:pt idx="4">
                  <c:v>43101</c:v>
                </c:pt>
                <c:pt idx="5">
                  <c:v>43132</c:v>
                </c:pt>
                <c:pt idx="6">
                  <c:v>43160</c:v>
                </c:pt>
                <c:pt idx="7">
                  <c:v>43191</c:v>
                </c:pt>
                <c:pt idx="8">
                  <c:v>43221</c:v>
                </c:pt>
                <c:pt idx="9">
                  <c:v>43252</c:v>
                </c:pt>
                <c:pt idx="10">
                  <c:v>43282</c:v>
                </c:pt>
                <c:pt idx="11">
                  <c:v>43313</c:v>
                </c:pt>
                <c:pt idx="12">
                  <c:v>43344</c:v>
                </c:pt>
              </c:numCache>
            </c:numRef>
          </c:cat>
          <c:val>
            <c:numRef>
              <c:f>'[2]Pre-paid Bundle Split'!$B$6:$N$6</c:f>
              <c:numCache>
                <c:formatCode>_-* #\ ##0_-;\-* #\ ##0_-;_-* "-"??_-;_-@_-</c:formatCode>
                <c:ptCount val="13"/>
                <c:pt idx="0">
                  <c:v>11692874</c:v>
                </c:pt>
                <c:pt idx="1">
                  <c:v>11763515</c:v>
                </c:pt>
                <c:pt idx="2">
                  <c:v>11004196</c:v>
                </c:pt>
                <c:pt idx="3">
                  <c:v>12887398</c:v>
                </c:pt>
                <c:pt idx="4">
                  <c:v>12451527</c:v>
                </c:pt>
                <c:pt idx="5">
                  <c:v>10923587</c:v>
                </c:pt>
                <c:pt idx="6">
                  <c:v>12006724</c:v>
                </c:pt>
                <c:pt idx="7">
                  <c:v>11144000</c:v>
                </c:pt>
                <c:pt idx="8">
                  <c:v>11447682</c:v>
                </c:pt>
                <c:pt idx="9">
                  <c:v>10669344</c:v>
                </c:pt>
                <c:pt idx="10">
                  <c:v>10643849</c:v>
                </c:pt>
                <c:pt idx="11">
                  <c:v>9938069</c:v>
                </c:pt>
                <c:pt idx="12">
                  <c:v>9582611</c:v>
                </c:pt>
              </c:numCache>
            </c:numRef>
          </c:val>
          <c:extLst xmlns:c16r2="http://schemas.microsoft.com/office/drawing/2015/06/chart">
            <c:ext xmlns:c16="http://schemas.microsoft.com/office/drawing/2014/chart" uri="{C3380CC4-5D6E-409C-BE32-E72D297353CC}">
              <c16:uniqueId val="{00000004-7827-41D3-B446-C6A7C5632760}"/>
            </c:ext>
          </c:extLst>
        </c:ser>
        <c:dLbls/>
        <c:overlap val="100"/>
        <c:axId val="106747008"/>
        <c:axId val="106748544"/>
      </c:barChart>
      <c:dateAx>
        <c:axId val="106747008"/>
        <c:scaling>
          <c:orientation val="minMax"/>
        </c:scaling>
        <c:axPos val="b"/>
        <c:numFmt formatCode="mmm\-yy" sourceLinked="1"/>
        <c:maj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748544"/>
        <c:crosses val="autoZero"/>
        <c:auto val="1"/>
        <c:lblOffset val="100"/>
        <c:baseTimeUnit val="months"/>
      </c:dateAx>
      <c:valAx>
        <c:axId val="106748544"/>
        <c:scaling>
          <c:orientation val="minMax"/>
        </c:scaling>
        <c:delete val="1"/>
        <c:axPos val="l"/>
        <c:numFmt formatCode="_-* #\ ##0_-;\-* #\ ##0_-;_-* &quot;-&quot;??_-;_-@_-" sourceLinked="1"/>
        <c:majorTickMark val="none"/>
        <c:tickLblPos val="none"/>
        <c:crossAx val="10674700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000" b="0" i="0" u="none" strike="noStrike" kern="1200" spc="0" baseline="0">
                <a:solidFill>
                  <a:srgbClr val="FF0000"/>
                </a:solidFill>
                <a:latin typeface="+mn-lt"/>
                <a:ea typeface="+mn-ea"/>
                <a:cs typeface="+mn-cs"/>
              </a:defRPr>
            </a:pPr>
            <a:r>
              <a:rPr lang="en-US" sz="2000" b="0" dirty="0">
                <a:solidFill>
                  <a:srgbClr val="C00000"/>
                </a:solidFill>
              </a:rPr>
              <a:t>Price per MB </a:t>
            </a:r>
          </a:p>
        </c:rich>
      </c:tx>
      <c:layout>
        <c:manualLayout>
          <c:xMode val="edge"/>
          <c:yMode val="edge"/>
          <c:x val="7.6803841055599439E-2"/>
          <c:y val="4.6319381850041468E-2"/>
        </c:manualLayout>
      </c:layout>
      <c:spPr>
        <a:noFill/>
        <a:ln>
          <a:noFill/>
        </a:ln>
        <a:effectLst/>
      </c:spPr>
    </c:title>
    <c:plotArea>
      <c:layout/>
      <c:lineChart>
        <c:grouping val="standard"/>
        <c:ser>
          <c:idx val="0"/>
          <c:order val="0"/>
          <c:tx>
            <c:strRef>
              <c:f>'Data Bundles Sold '!$B$15</c:f>
              <c:strCache>
                <c:ptCount val="1"/>
                <c:pt idx="0">
                  <c:v>Price per mb (Rand)</c:v>
                </c:pt>
              </c:strCache>
            </c:strRef>
          </c:tx>
          <c:spPr>
            <a:ln w="28575" cap="rnd">
              <a:solidFill>
                <a:sysClr val="windowText" lastClr="000000"/>
              </a:solidFill>
              <a:round/>
            </a:ln>
            <a:effectLst/>
          </c:spPr>
          <c:marker>
            <c:symbol val="circle"/>
            <c:size val="11"/>
            <c:spPr>
              <a:solidFill>
                <a:schemeClr val="bg1"/>
              </a:solidFill>
              <a:ln w="31750">
                <a:solidFill>
                  <a:sysClr val="windowText" lastClr="000000"/>
                </a:solidFill>
              </a:ln>
              <a:effectLst/>
            </c:spPr>
          </c:marker>
          <c:cat>
            <c:strRef>
              <c:f>'Data Bundles Sold '!$C$14:$H$14</c:f>
              <c:strCache>
                <c:ptCount val="6"/>
                <c:pt idx="0">
                  <c:v>2013</c:v>
                </c:pt>
                <c:pt idx="1">
                  <c:v>2014</c:v>
                </c:pt>
                <c:pt idx="2">
                  <c:v>2015</c:v>
                </c:pt>
                <c:pt idx="3">
                  <c:v>2016</c:v>
                </c:pt>
                <c:pt idx="4">
                  <c:v>2017</c:v>
                </c:pt>
                <c:pt idx="5">
                  <c:v>2018</c:v>
                </c:pt>
              </c:strCache>
            </c:strRef>
          </c:cat>
          <c:val>
            <c:numRef>
              <c:f>'Data Bundles Sold '!$C$15:$H$15</c:f>
              <c:numCache>
                <c:formatCode>_(* #,##0.00_);_(* \(#,##0.00\);_(* "-"??_);_(@_)</c:formatCode>
                <c:ptCount val="6"/>
                <c:pt idx="0">
                  <c:v>0.41460000000000002</c:v>
                </c:pt>
                <c:pt idx="1">
                  <c:v>0.28480000000000005</c:v>
                </c:pt>
                <c:pt idx="2">
                  <c:v>0.21630000000000002</c:v>
                </c:pt>
                <c:pt idx="3">
                  <c:v>0.18870000000000003</c:v>
                </c:pt>
                <c:pt idx="4">
                  <c:v>0.15860000000000002</c:v>
                </c:pt>
                <c:pt idx="5">
                  <c:v>0.12440000000000001</c:v>
                </c:pt>
              </c:numCache>
            </c:numRef>
          </c:val>
          <c:extLst xmlns:c16r2="http://schemas.microsoft.com/office/drawing/2015/06/chart">
            <c:ext xmlns:c16="http://schemas.microsoft.com/office/drawing/2014/chart" uri="{C3380CC4-5D6E-409C-BE32-E72D297353CC}">
              <c16:uniqueId val="{00000000-8DDF-42D3-AE10-4B936E7ABA29}"/>
            </c:ext>
          </c:extLst>
        </c:ser>
        <c:dLbls/>
        <c:marker val="1"/>
        <c:axId val="107334656"/>
        <c:axId val="108659456"/>
      </c:lineChart>
      <c:catAx>
        <c:axId val="1073346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8659456"/>
        <c:crosses val="autoZero"/>
        <c:lblAlgn val="ctr"/>
        <c:lblOffset val="100"/>
      </c:catAx>
      <c:valAx>
        <c:axId val="108659456"/>
        <c:scaling>
          <c:orientation val="minMax"/>
        </c:scaling>
        <c:delete val="1"/>
        <c:axPos val="l"/>
        <c:numFmt formatCode="_(* #,##0.00_);_(* \(#,##0.00\);_(* &quot;-&quot;??_);_(@_)" sourceLinked="1"/>
        <c:majorTickMark val="none"/>
        <c:tickLblPos val="none"/>
        <c:crossAx val="107334656"/>
        <c:crosses val="autoZero"/>
        <c:crossBetween val="between"/>
      </c:valAx>
      <c:spPr>
        <a:noFill/>
        <a:ln w="25400">
          <a:noFill/>
        </a:ln>
        <a:effectLst/>
      </c:spPr>
    </c:plotArea>
    <c:plotVisOnly val="1"/>
    <c:dispBlanksAs val="gap"/>
  </c:chart>
  <c:spPr>
    <a:solidFill>
      <a:schemeClr val="bg1"/>
    </a:solidFill>
    <a:ln w="9525" cap="flat" cmpd="sng" algn="ctr">
      <a:noFill/>
      <a:round/>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plotArea>
      <c:layout/>
      <c:lineChart>
        <c:grouping val="standard"/>
        <c:dLbls/>
        <c:marker val="1"/>
        <c:axId val="113980928"/>
        <c:axId val="113982464"/>
        <c:extLst xmlns:c16r2="http://schemas.microsoft.com/office/drawing/2015/06/chart">
          <c:ext xmlns:c15="http://schemas.microsoft.com/office/drawing/2012/chart" uri="{02D57815-91ED-43cb-92C2-25804820EDAC}">
            <c15:filteredLineSeries>
              <c15:ser>
                <c:idx val="1"/>
                <c:order val="0"/>
                <c:tx>
                  <c:strRef>
                    <c:extLst xmlns:c16r2="http://schemas.microsoft.com/office/drawing/2015/06/chart">
                      <c:ext uri="{02D57815-91ED-43cb-92C2-25804820EDAC}">
                        <c15:formulaRef>
                          <c15:sqref>Sheet1!$D$7</c15:sqref>
                        </c15:formulaRef>
                      </c:ext>
                    </c:extLst>
                    <c:strCache>
                      <c:ptCount val="1"/>
                      <c:pt idx="0">
                        <c:v>Growth YoY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xmlns:c16r2="http://schemas.microsoft.com/office/drawing/2015/06/chart">
                      <c:ext uri="{02D57815-91ED-43cb-92C2-25804820EDAC}">
                        <c15:formulaRef>
                          <c15:sqref>Sheet1!$E$5:$K$5</c15:sqref>
                        </c15:formulaRef>
                      </c:ext>
                    </c:extLst>
                    <c:numCache>
                      <c:formatCode>General</c:formatCode>
                      <c:ptCount val="7"/>
                      <c:pt idx="0">
                        <c:v>2012</c:v>
                      </c:pt>
                      <c:pt idx="1">
                        <c:v>2013</c:v>
                      </c:pt>
                      <c:pt idx="2">
                        <c:v>2014</c:v>
                      </c:pt>
                      <c:pt idx="3">
                        <c:v>2015</c:v>
                      </c:pt>
                      <c:pt idx="4">
                        <c:v>2016</c:v>
                      </c:pt>
                      <c:pt idx="5">
                        <c:v>2017</c:v>
                      </c:pt>
                      <c:pt idx="6">
                        <c:v>2018</c:v>
                      </c:pt>
                    </c:numCache>
                  </c:numRef>
                </c:cat>
                <c:val>
                  <c:numRef>
                    <c:extLst xmlns:c16r2="http://schemas.microsoft.com/office/drawing/2015/06/chart">
                      <c:ext uri="{02D57815-91ED-43cb-92C2-25804820EDAC}">
                        <c15:formulaRef>
                          <c15:sqref>Sheet1!$E$7:$K$7</c15:sqref>
                        </c15:formulaRef>
                      </c:ext>
                    </c:extLst>
                    <c:numCache>
                      <c:formatCode>0.00%</c:formatCode>
                      <c:ptCount val="7"/>
                      <c:pt idx="1">
                        <c:v>0.39500000000000002</c:v>
                      </c:pt>
                      <c:pt idx="2">
                        <c:v>0.80400000000000005</c:v>
                      </c:pt>
                      <c:pt idx="3">
                        <c:v>0.63100000000000001</c:v>
                      </c:pt>
                      <c:pt idx="4">
                        <c:v>0.46800000000000003</c:v>
                      </c:pt>
                      <c:pt idx="5">
                        <c:v>0.432</c:v>
                      </c:pt>
                      <c:pt idx="6">
                        <c:v>0.437</c:v>
                      </c:pt>
                    </c:numCache>
                  </c:numRef>
                </c:val>
                <c:smooth val="0"/>
                <c:extLst xmlns:c16r2="http://schemas.microsoft.com/office/drawing/2015/06/chart">
                  <c:ext xmlns:c16="http://schemas.microsoft.com/office/drawing/2014/chart" uri="{C3380CC4-5D6E-409C-BE32-E72D297353CC}">
                    <c16:uniqueId val="{00000000-06E0-458A-8BCF-57651179AA9A}"/>
                  </c:ext>
                </c:extLst>
              </c15:ser>
            </c15:filteredLineSeries>
          </c:ext>
        </c:extLst>
      </c:lineChart>
      <c:catAx>
        <c:axId val="1139809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3982464"/>
        <c:crosses val="autoZero"/>
        <c:auto val="1"/>
        <c:lblAlgn val="ctr"/>
        <c:lblOffset val="100"/>
      </c:catAx>
      <c:valAx>
        <c:axId val="113982464"/>
        <c:scaling>
          <c:orientation val="minMax"/>
        </c:scaling>
        <c:delete val="1"/>
        <c:axPos val="l"/>
        <c:numFmt formatCode="#,##0" sourceLinked="1"/>
        <c:majorTickMark val="none"/>
        <c:tickLblPos val="none"/>
        <c:crossAx val="113980928"/>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solidFill>
                  <a:srgbClr val="C00000"/>
                </a:solidFill>
              </a:rPr>
              <a:t>Total data traffic </a:t>
            </a:r>
            <a:r>
              <a:rPr lang="en-ZA" sz="1800" dirty="0" smtClean="0">
                <a:effectLst/>
              </a:rPr>
              <a:t>Million MB’s</a:t>
            </a:r>
            <a:endParaRPr lang="en-ZA" sz="1800" dirty="0">
              <a:effectLst/>
            </a:endParaRPr>
          </a:p>
        </c:rich>
      </c:tx>
      <c:layout>
        <c:manualLayout>
          <c:xMode val="edge"/>
          <c:yMode val="edge"/>
          <c:x val="3.97582655109288E-2"/>
          <c:y val="3.0024512701145659E-2"/>
        </c:manualLayout>
      </c:layout>
      <c:spPr>
        <a:solidFill>
          <a:schemeClr val="bg1"/>
        </a:solidFill>
        <a:ln>
          <a:noFill/>
        </a:ln>
        <a:effectLst/>
      </c:spPr>
    </c:title>
    <c:plotArea>
      <c:layout>
        <c:manualLayout>
          <c:layoutTarget val="inner"/>
          <c:xMode val="edge"/>
          <c:yMode val="edge"/>
          <c:x val="3.3363050409730262E-2"/>
          <c:y val="0.16671635626913217"/>
          <c:w val="0.9332738991805396"/>
          <c:h val="0.71567172248032074"/>
        </c:manualLayout>
      </c:layout>
      <c:lineChart>
        <c:grouping val="standard"/>
        <c:ser>
          <c:idx val="0"/>
          <c:order val="0"/>
          <c:tx>
            <c:strRef>
              <c:f>Sheet1!$D$6</c:f>
              <c:strCache>
                <c:ptCount val="1"/>
                <c:pt idx="0">
                  <c:v>Total data traffic (xxx)</c:v>
                </c:pt>
              </c:strCache>
            </c:strRef>
          </c:tx>
          <c:spPr>
            <a:ln w="22225" cap="rnd">
              <a:solidFill>
                <a:srgbClr val="FF0000"/>
              </a:solidFill>
              <a:round/>
            </a:ln>
            <a:effectLst/>
          </c:spPr>
          <c:marker>
            <c:symbol val="circle"/>
            <c:size val="9"/>
            <c:spPr>
              <a:solidFill>
                <a:schemeClr val="bg1"/>
              </a:solidFill>
              <a:ln w="31750">
                <a:solidFill>
                  <a:srgbClr val="FF0000"/>
                </a:solidFill>
              </a:ln>
              <a:effectLst/>
            </c:spPr>
          </c:marker>
          <c:dLbls>
            <c:dLbl>
              <c:idx val="4"/>
              <c:layout>
                <c:manualLayout>
                  <c:x val="-0.12671893146532098"/>
                  <c:y val="-8.1106902364362563E-2"/>
                </c:manualLayout>
              </c:layout>
              <c:dLblPos val="r"/>
              <c:showVal val="1"/>
              <c:extLst xmlns:c16r2="http://schemas.microsoft.com/office/drawing/2015/06/chart">
                <c:ext xmlns:c16="http://schemas.microsoft.com/office/drawing/2014/chart" uri="{C3380CC4-5D6E-409C-BE32-E72D297353CC}">
                  <c16:uniqueId val="{00000000-3337-4B46-885D-B6FF16657593}"/>
                </c:ext>
                <c:ext xmlns:c15="http://schemas.microsoft.com/office/drawing/2012/chart" uri="{CE6537A1-D6FC-4f65-9D91-7224C49458BB}"/>
              </c:extLst>
            </c:dLbl>
            <c:dLbl>
              <c:idx val="5"/>
              <c:layout>
                <c:manualLayout>
                  <c:x val="-0.14619082088627275"/>
                  <c:y val="-7.272182626127989E-2"/>
                </c:manualLayout>
              </c:layout>
              <c:dLblPos val="r"/>
              <c:showVal val="1"/>
              <c:extLst xmlns:c16r2="http://schemas.microsoft.com/office/drawing/2015/06/chart">
                <c:ext xmlns:c16="http://schemas.microsoft.com/office/drawing/2014/chart" uri="{C3380CC4-5D6E-409C-BE32-E72D297353CC}">
                  <c16:uniqueId val="{00000001-3337-4B46-885D-B6FF16657593}"/>
                </c:ext>
                <c:ext xmlns:c15="http://schemas.microsoft.com/office/drawing/2012/chart" uri="{CE6537A1-D6FC-4f65-9D91-7224C49458BB}"/>
              </c:extLst>
            </c:dLbl>
            <c:dLbl>
              <c:idx val="6"/>
              <c:layout>
                <c:manualLayout>
                  <c:x val="-0.12468371374454987"/>
                  <c:y val="-2.7080537923919991E-2"/>
                </c:manualLayout>
              </c:layout>
              <c:dLblPos val="r"/>
              <c:showVal val="1"/>
              <c:extLst xmlns:c16r2="http://schemas.microsoft.com/office/drawing/2015/06/chart">
                <c:ext xmlns:c16="http://schemas.microsoft.com/office/drawing/2014/chart" uri="{C3380CC4-5D6E-409C-BE32-E72D297353CC}">
                  <c16:uniqueId val="{00000002-3337-4B46-885D-B6FF1665759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Sheet1!$E$5:$K$5</c:f>
              <c:numCache>
                <c:formatCode>General</c:formatCode>
                <c:ptCount val="7"/>
                <c:pt idx="0">
                  <c:v>2012</c:v>
                </c:pt>
                <c:pt idx="1">
                  <c:v>2013</c:v>
                </c:pt>
                <c:pt idx="2">
                  <c:v>2014</c:v>
                </c:pt>
                <c:pt idx="3">
                  <c:v>2015</c:v>
                </c:pt>
                <c:pt idx="4">
                  <c:v>2016</c:v>
                </c:pt>
                <c:pt idx="5">
                  <c:v>2017</c:v>
                </c:pt>
                <c:pt idx="6">
                  <c:v>2018</c:v>
                </c:pt>
              </c:numCache>
            </c:numRef>
          </c:cat>
          <c:val>
            <c:numRef>
              <c:f>Sheet1!$E$6:$K$6</c:f>
              <c:numCache>
                <c:formatCode>#,##0</c:formatCode>
                <c:ptCount val="7"/>
                <c:pt idx="0">
                  <c:v>14884</c:v>
                </c:pt>
                <c:pt idx="1">
                  <c:v>20761</c:v>
                </c:pt>
                <c:pt idx="2">
                  <c:v>37451</c:v>
                </c:pt>
                <c:pt idx="3">
                  <c:v>61085</c:v>
                </c:pt>
                <c:pt idx="4">
                  <c:v>89661</c:v>
                </c:pt>
                <c:pt idx="5">
                  <c:v>128372</c:v>
                </c:pt>
                <c:pt idx="6">
                  <c:v>184473</c:v>
                </c:pt>
              </c:numCache>
            </c:numRef>
          </c:val>
          <c:extLst xmlns:c16r2="http://schemas.microsoft.com/office/drawing/2015/06/chart">
            <c:ext xmlns:c16="http://schemas.microsoft.com/office/drawing/2014/chart" uri="{C3380CC4-5D6E-409C-BE32-E72D297353CC}">
              <c16:uniqueId val="{00000003-3337-4B46-885D-B6FF16657593}"/>
            </c:ext>
          </c:extLst>
        </c:ser>
        <c:dLbls/>
        <c:marker val="1"/>
        <c:axId val="114085888"/>
        <c:axId val="114087424"/>
        <c:extLst xmlns:c16r2="http://schemas.microsoft.com/office/drawing/2015/06/chart">
          <c:ext xmlns:c15="http://schemas.microsoft.com/office/drawing/2012/chart" uri="{02D57815-91ED-43cb-92C2-25804820EDAC}">
            <c15:filteredLineSeries>
              <c15:ser>
                <c:idx val="1"/>
                <c:order val="1"/>
                <c:tx>
                  <c:strRef>
                    <c:extLst xmlns:c16r2="http://schemas.microsoft.com/office/drawing/2015/06/chart">
                      <c:ext uri="{02D57815-91ED-43cb-92C2-25804820EDAC}">
                        <c15:formulaRef>
                          <c15:sqref>Sheet1!$D$7</c15:sqref>
                        </c15:formulaRef>
                      </c:ext>
                    </c:extLst>
                    <c:strCache>
                      <c:ptCount val="1"/>
                      <c:pt idx="0">
                        <c:v>Growth YoY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xmlns:c16r2="http://schemas.microsoft.com/office/drawing/2015/06/chart">
                      <c:ext uri="{02D57815-91ED-43cb-92C2-25804820EDAC}">
                        <c15:formulaRef>
                          <c15:sqref>Sheet1!$E$5:$K$5</c15:sqref>
                        </c15:formulaRef>
                      </c:ext>
                    </c:extLst>
                    <c:numCache>
                      <c:formatCode>General</c:formatCode>
                      <c:ptCount val="7"/>
                      <c:pt idx="0">
                        <c:v>2012</c:v>
                      </c:pt>
                      <c:pt idx="1">
                        <c:v>2013</c:v>
                      </c:pt>
                      <c:pt idx="2">
                        <c:v>2014</c:v>
                      </c:pt>
                      <c:pt idx="3">
                        <c:v>2015</c:v>
                      </c:pt>
                      <c:pt idx="4">
                        <c:v>2016</c:v>
                      </c:pt>
                      <c:pt idx="5">
                        <c:v>2017</c:v>
                      </c:pt>
                      <c:pt idx="6">
                        <c:v>2018</c:v>
                      </c:pt>
                    </c:numCache>
                  </c:numRef>
                </c:cat>
                <c:val>
                  <c:numRef>
                    <c:extLst xmlns:c16r2="http://schemas.microsoft.com/office/drawing/2015/06/chart">
                      <c:ext uri="{02D57815-91ED-43cb-92C2-25804820EDAC}">
                        <c15:formulaRef>
                          <c15:sqref>Sheet1!$E$7:$K$7</c15:sqref>
                        </c15:formulaRef>
                      </c:ext>
                    </c:extLst>
                    <c:numCache>
                      <c:formatCode>0.00%</c:formatCode>
                      <c:ptCount val="7"/>
                      <c:pt idx="1">
                        <c:v>0.39500000000000002</c:v>
                      </c:pt>
                      <c:pt idx="2">
                        <c:v>0.80400000000000005</c:v>
                      </c:pt>
                      <c:pt idx="3">
                        <c:v>0.63100000000000001</c:v>
                      </c:pt>
                      <c:pt idx="4">
                        <c:v>0.46800000000000003</c:v>
                      </c:pt>
                      <c:pt idx="5">
                        <c:v>0.432</c:v>
                      </c:pt>
                      <c:pt idx="6">
                        <c:v>0.437</c:v>
                      </c:pt>
                    </c:numCache>
                  </c:numRef>
                </c:val>
                <c:smooth val="0"/>
                <c:extLst xmlns:c16r2="http://schemas.microsoft.com/office/drawing/2015/06/chart">
                  <c:ext xmlns:c16="http://schemas.microsoft.com/office/drawing/2014/chart" uri="{C3380CC4-5D6E-409C-BE32-E72D297353CC}">
                    <c16:uniqueId val="{00000004-3337-4B46-885D-B6FF16657593}"/>
                  </c:ext>
                </c:extLst>
              </c15:ser>
            </c15:filteredLineSeries>
          </c:ext>
        </c:extLst>
      </c:lineChart>
      <c:catAx>
        <c:axId val="11408588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4087424"/>
        <c:crosses val="autoZero"/>
        <c:auto val="1"/>
        <c:lblAlgn val="ctr"/>
        <c:lblOffset val="100"/>
      </c:catAx>
      <c:valAx>
        <c:axId val="114087424"/>
        <c:scaling>
          <c:orientation val="minMax"/>
        </c:scaling>
        <c:delete val="1"/>
        <c:axPos val="l"/>
        <c:numFmt formatCode="#,##0" sourceLinked="1"/>
        <c:majorTickMark val="none"/>
        <c:tickLblPos val="none"/>
        <c:crossAx val="114085888"/>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200" b="1" i="0" u="none" strike="noStrike" kern="1200" cap="none" baseline="0">
                <a:solidFill>
                  <a:schemeClr val="tx1">
                    <a:lumMod val="65000"/>
                    <a:lumOff val="35000"/>
                  </a:schemeClr>
                </a:solidFill>
                <a:latin typeface="+mn-lt"/>
                <a:ea typeface="+mn-ea"/>
                <a:cs typeface="+mn-cs"/>
              </a:defRPr>
            </a:pPr>
            <a:r>
              <a:rPr lang="en-US" sz="1200" cap="none" baseline="0" dirty="0" smtClean="0">
                <a:solidFill>
                  <a:schemeClr val="accent1"/>
                </a:solidFill>
              </a:rPr>
              <a:t>Unassigned spectrum to be allocated equally </a:t>
            </a:r>
            <a:endParaRPr lang="en-US" sz="1200" cap="none" baseline="0" dirty="0">
              <a:solidFill>
                <a:schemeClr val="accent1"/>
              </a:solidFill>
            </a:endParaRPr>
          </a:p>
        </c:rich>
      </c:tx>
      <c:layout>
        <c:manualLayout>
          <c:xMode val="edge"/>
          <c:yMode val="edge"/>
          <c:x val="0.16330074558734023"/>
          <c:y val="3.3182304942495945E-2"/>
        </c:manualLayout>
      </c:layout>
      <c:spPr>
        <a:noFill/>
        <a:ln>
          <a:noFill/>
        </a:ln>
        <a:effectLst/>
      </c:spPr>
    </c:title>
    <c:plotArea>
      <c:layout/>
      <c:pieChart>
        <c:varyColors val="1"/>
        <c:ser>
          <c:idx val="0"/>
          <c:order val="0"/>
          <c:tx>
            <c:strRef>
              <c:f>Sheet1!$B$1</c:f>
              <c:strCache>
                <c:ptCount val="1"/>
                <c:pt idx="0">
                  <c:v>Sales</c:v>
                </c:pt>
              </c:strCache>
            </c:strRef>
          </c:tx>
          <c:spPr>
            <a:ln>
              <a:solidFill>
                <a:srgbClr val="050505"/>
              </a:solidFill>
            </a:ln>
          </c:spPr>
          <c:dPt>
            <c:idx val="0"/>
            <c:spPr>
              <a:solidFill>
                <a:schemeClr val="accent1"/>
              </a:solidFill>
              <a:ln>
                <a:solidFill>
                  <a:srgbClr val="050505"/>
                </a:solid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B78E-4DA1-BBFF-BE3026B76DF4}"/>
              </c:ext>
            </c:extLst>
          </c:dPt>
          <c:dPt>
            <c:idx val="1"/>
            <c:spPr>
              <a:solidFill>
                <a:schemeClr val="accent2"/>
              </a:solidFill>
              <a:ln>
                <a:solidFill>
                  <a:srgbClr val="050505"/>
                </a:solid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B78E-4DA1-BBFF-BE3026B76DF4}"/>
              </c:ext>
            </c:extLst>
          </c:dPt>
          <c:dPt>
            <c:idx val="2"/>
            <c:spPr>
              <a:solidFill>
                <a:schemeClr val="accent3"/>
              </a:solidFill>
              <a:ln>
                <a:solidFill>
                  <a:srgbClr val="050505"/>
                </a:solid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B78E-4DA1-BBFF-BE3026B76DF4}"/>
              </c:ext>
            </c:extLst>
          </c:dPt>
          <c:dPt>
            <c:idx val="3"/>
            <c:spPr>
              <a:solidFill>
                <a:schemeClr val="accent4"/>
              </a:solidFill>
              <a:ln>
                <a:solidFill>
                  <a:srgbClr val="050505"/>
                </a:solid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B78E-4DA1-BBFF-BE3026B76DF4}"/>
              </c:ext>
            </c:extLst>
          </c:dPt>
          <c:dPt>
            <c:idx val="4"/>
            <c:spPr>
              <a:solidFill>
                <a:schemeClr val="accent5"/>
              </a:solidFill>
              <a:ln>
                <a:solidFill>
                  <a:srgbClr val="050505"/>
                </a:solid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B78E-4DA1-BBFF-BE3026B76DF4}"/>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FF0000"/>
                      </a:solidFill>
                      <a:latin typeface="+mn-lt"/>
                      <a:ea typeface="+mn-ea"/>
                      <a:cs typeface="+mn-cs"/>
                    </a:defRPr>
                  </a:pPr>
                  <a:endParaRPr lang="en-US"/>
                </a:p>
              </c:txPr>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00B0F0"/>
                      </a:solidFill>
                      <a:latin typeface="+mn-lt"/>
                      <a:ea typeface="+mn-ea"/>
                      <a:cs typeface="+mn-cs"/>
                    </a:defRPr>
                  </a:pPr>
                  <a:endParaRPr lang="en-US"/>
                </a:p>
              </c:txPr>
            </c:dLbl>
            <c:dLbl>
              <c:idx val="2"/>
              <c:layout>
                <c:manualLayout>
                  <c:x val="0"/>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7030A0"/>
                      </a:solidFill>
                      <a:latin typeface="+mn-lt"/>
                      <a:ea typeface="+mn-ea"/>
                      <a:cs typeface="+mn-cs"/>
                    </a:defRPr>
                  </a:pPr>
                  <a:endParaRPr lang="en-US"/>
                </a:p>
              </c:txPr>
              <c:dLblPos val="bestFit"/>
              <c:showCatName val="1"/>
              <c:extLst xmlns:c16r2="http://schemas.microsoft.com/office/drawing/2015/06/chart">
                <c:ext xmlns:c16="http://schemas.microsoft.com/office/drawing/2014/chart" uri="{C3380CC4-5D6E-409C-BE32-E72D297353CC}">
                  <c16:uniqueId val="{00000005-B78E-4DA1-BBFF-BE3026B76DF4}"/>
                </c:ext>
                <c:ext xmlns:c15="http://schemas.microsoft.com/office/drawing/2012/chart" uri="{CE6537A1-D6FC-4f65-9D91-7224C49458BB}"/>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7BA037"/>
                      </a:solidFill>
                      <a:latin typeface="+mn-lt"/>
                      <a:ea typeface="+mn-ea"/>
                      <a:cs typeface="+mn-cs"/>
                    </a:defRPr>
                  </a:pPr>
                  <a:endParaRPr lang="en-US"/>
                </a:p>
              </c:txPr>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CatName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MNO 1</c:v>
                </c:pt>
                <c:pt idx="1">
                  <c:v>MNO 2</c:v>
                </c:pt>
                <c:pt idx="2">
                  <c:v>MNO 3</c:v>
                </c:pt>
                <c:pt idx="3">
                  <c:v>MNO 4</c:v>
                </c:pt>
                <c:pt idx="4">
                  <c:v>WOAN</c:v>
                </c:pt>
              </c:strCache>
            </c:strRef>
          </c:cat>
          <c:val>
            <c:numRef>
              <c:f>Sheet1!$B$2:$B$6</c:f>
              <c:numCache>
                <c:formatCode>General</c:formatCode>
                <c:ptCount val="5"/>
                <c:pt idx="0">
                  <c:v>20</c:v>
                </c:pt>
                <c:pt idx="1">
                  <c:v>20</c:v>
                </c:pt>
                <c:pt idx="2">
                  <c:v>20</c:v>
                </c:pt>
                <c:pt idx="3">
                  <c:v>20</c:v>
                </c:pt>
                <c:pt idx="4">
                  <c:v>20</c:v>
                </c:pt>
              </c:numCache>
            </c:numRef>
          </c:val>
          <c:extLst xmlns:c16r2="http://schemas.microsoft.com/office/drawing/2015/06/chart">
            <c:ext xmlns:c16="http://schemas.microsoft.com/office/drawing/2014/chart" uri="{C3380CC4-5D6E-409C-BE32-E72D297353CC}">
              <c16:uniqueId val="{0000000A-B78E-4DA1-BBFF-BE3026B76DF4}"/>
            </c:ext>
          </c:extLst>
        </c:ser>
        <c:dLbls>
          <c:showCatName val="1"/>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2A22B4-3074-4E4A-BF7B-B68A5B77C60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ZA"/>
        </a:p>
      </dgm:t>
    </dgm:pt>
    <dgm:pt modelId="{804846F9-CE4C-48C0-BBA1-22B8D839EE15}">
      <dgm:prSet phldrT="[Text]" custT="1"/>
      <dgm:spPr>
        <a:solidFill>
          <a:schemeClr val="bg1"/>
        </a:solidFill>
        <a:ln>
          <a:solidFill>
            <a:schemeClr val="accent1"/>
          </a:solidFill>
        </a:ln>
      </dgm:spPr>
      <dgm:t>
        <a:bodyPr/>
        <a:lstStyle/>
        <a:p>
          <a:r>
            <a:rPr lang="en-ZA" sz="1700" b="1" dirty="0" smtClean="0">
              <a:solidFill>
                <a:schemeClr val="tx1"/>
              </a:solidFill>
            </a:rPr>
            <a:t>Invest and ROI</a:t>
          </a:r>
        </a:p>
      </dgm:t>
    </dgm:pt>
    <dgm:pt modelId="{85564892-DC39-42FF-9D1B-0CF8F52301D4}" type="parTrans" cxnId="{DA564054-395B-4DC9-99A4-D5DD9F1ED440}">
      <dgm:prSet/>
      <dgm:spPr/>
      <dgm:t>
        <a:bodyPr/>
        <a:lstStyle/>
        <a:p>
          <a:endParaRPr lang="en-ZA"/>
        </a:p>
      </dgm:t>
    </dgm:pt>
    <dgm:pt modelId="{A9F9B622-30E2-4D94-AB19-B68EE4177BD5}" type="sibTrans" cxnId="{DA564054-395B-4DC9-99A4-D5DD9F1ED440}">
      <dgm:prSet/>
      <dgm:spPr>
        <a:solidFill>
          <a:srgbClr val="0070C0"/>
        </a:solidFill>
        <a:ln>
          <a:solidFill>
            <a:srgbClr val="0070C0"/>
          </a:solidFill>
        </a:ln>
      </dgm:spPr>
      <dgm:t>
        <a:bodyPr/>
        <a:lstStyle/>
        <a:p>
          <a:endParaRPr lang="en-ZA"/>
        </a:p>
      </dgm:t>
    </dgm:pt>
    <dgm:pt modelId="{B45CDDB3-51EE-423D-9E6B-4AE0FFDA1A9C}">
      <dgm:prSet phldrT="[Text]"/>
      <dgm:spPr>
        <a:solidFill>
          <a:schemeClr val="bg1"/>
        </a:solidFill>
        <a:ln>
          <a:solidFill>
            <a:srgbClr val="FF0000"/>
          </a:solidFill>
        </a:ln>
      </dgm:spPr>
      <dgm:t>
        <a:bodyPr/>
        <a:lstStyle/>
        <a:p>
          <a:endParaRPr lang="en-ZA" b="1" dirty="0" smtClean="0">
            <a:solidFill>
              <a:schemeClr val="tx1"/>
            </a:solidFill>
          </a:endParaRPr>
        </a:p>
        <a:p>
          <a:r>
            <a:rPr lang="en-ZA" b="1" dirty="0" smtClean="0">
              <a:solidFill>
                <a:schemeClr val="tx1"/>
              </a:solidFill>
            </a:rPr>
            <a:t>Spectrum  </a:t>
          </a:r>
          <a:endParaRPr lang="en-ZA" b="1" dirty="0">
            <a:solidFill>
              <a:schemeClr val="tx1"/>
            </a:solidFill>
          </a:endParaRPr>
        </a:p>
      </dgm:t>
    </dgm:pt>
    <dgm:pt modelId="{89D73ADB-99B9-46C9-8FC2-AA6FDFD6737A}" type="parTrans" cxnId="{32BC704F-1631-447B-ABBC-3C291744549F}">
      <dgm:prSet/>
      <dgm:spPr/>
      <dgm:t>
        <a:bodyPr/>
        <a:lstStyle/>
        <a:p>
          <a:endParaRPr lang="en-ZA"/>
        </a:p>
      </dgm:t>
    </dgm:pt>
    <dgm:pt modelId="{FD9BB2EA-8D85-4211-BFD3-A37A4354D7BB}" type="sibTrans" cxnId="{32BC704F-1631-447B-ABBC-3C291744549F}">
      <dgm:prSet/>
      <dgm:spPr>
        <a:solidFill>
          <a:srgbClr val="0070C0"/>
        </a:solidFill>
        <a:ln>
          <a:solidFill>
            <a:srgbClr val="0070C0"/>
          </a:solidFill>
        </a:ln>
      </dgm:spPr>
      <dgm:t>
        <a:bodyPr/>
        <a:lstStyle/>
        <a:p>
          <a:endParaRPr lang="en-ZA"/>
        </a:p>
      </dgm:t>
    </dgm:pt>
    <dgm:pt modelId="{9724074B-DDD0-4F8D-A9BF-8B256F0B2072}">
      <dgm:prSet phldrT="[Text]"/>
      <dgm:spPr>
        <a:solidFill>
          <a:schemeClr val="bg1"/>
        </a:solidFill>
        <a:ln>
          <a:solidFill>
            <a:srgbClr val="FF0000"/>
          </a:solidFill>
        </a:ln>
      </dgm:spPr>
      <dgm:t>
        <a:bodyPr/>
        <a:lstStyle/>
        <a:p>
          <a:endParaRPr lang="en-ZA" b="1" dirty="0" smtClean="0">
            <a:solidFill>
              <a:schemeClr val="tx1"/>
            </a:solidFill>
          </a:endParaRPr>
        </a:p>
        <a:p>
          <a:r>
            <a:rPr lang="en-ZA" b="1" dirty="0" smtClean="0">
              <a:solidFill>
                <a:schemeClr val="tx1"/>
              </a:solidFill>
            </a:rPr>
            <a:t>Coverage &amp; Quality</a:t>
          </a:r>
          <a:endParaRPr lang="en-ZA" b="1" dirty="0">
            <a:solidFill>
              <a:schemeClr val="tx1"/>
            </a:solidFill>
          </a:endParaRPr>
        </a:p>
      </dgm:t>
    </dgm:pt>
    <dgm:pt modelId="{505927F1-9883-4306-B089-7668229D76D4}" type="parTrans" cxnId="{E1692115-FE85-4ED7-AD82-C16AA5D0A1BE}">
      <dgm:prSet/>
      <dgm:spPr/>
      <dgm:t>
        <a:bodyPr/>
        <a:lstStyle/>
        <a:p>
          <a:endParaRPr lang="en-ZA"/>
        </a:p>
      </dgm:t>
    </dgm:pt>
    <dgm:pt modelId="{A7735173-A1A3-4756-A544-4F2BAF048D34}" type="sibTrans" cxnId="{E1692115-FE85-4ED7-AD82-C16AA5D0A1BE}">
      <dgm:prSet/>
      <dgm:spPr>
        <a:solidFill>
          <a:srgbClr val="0070C0"/>
        </a:solidFill>
        <a:ln>
          <a:solidFill>
            <a:srgbClr val="0070C0"/>
          </a:solidFill>
        </a:ln>
      </dgm:spPr>
      <dgm:t>
        <a:bodyPr/>
        <a:lstStyle/>
        <a:p>
          <a:endParaRPr lang="en-ZA"/>
        </a:p>
      </dgm:t>
    </dgm:pt>
    <dgm:pt modelId="{283E4C38-4EE3-42D8-9024-ACE919369B2B}">
      <dgm:prSet phldrT="[Text]" custT="1"/>
      <dgm:spPr>
        <a:solidFill>
          <a:schemeClr val="bg1"/>
        </a:solidFill>
        <a:ln>
          <a:solidFill>
            <a:srgbClr val="FF0000"/>
          </a:solidFill>
        </a:ln>
      </dgm:spPr>
      <dgm:t>
        <a:bodyPr/>
        <a:lstStyle/>
        <a:p>
          <a:r>
            <a:rPr lang="en-ZA" sz="1400" b="1" smtClean="0">
              <a:solidFill>
                <a:schemeClr val="tx1"/>
              </a:solidFill>
            </a:rPr>
            <a:t>Customer Needs</a:t>
          </a:r>
          <a:endParaRPr lang="en-ZA" sz="1400" b="1" dirty="0" smtClean="0">
            <a:solidFill>
              <a:schemeClr val="tx1"/>
            </a:solidFill>
          </a:endParaRPr>
        </a:p>
      </dgm:t>
    </dgm:pt>
    <dgm:pt modelId="{376392FF-C728-45C6-AE28-4FC708A6645E}" type="parTrans" cxnId="{E755D8B2-39C5-4D7D-94B7-391C1C439C6B}">
      <dgm:prSet/>
      <dgm:spPr/>
      <dgm:t>
        <a:bodyPr/>
        <a:lstStyle/>
        <a:p>
          <a:endParaRPr lang="en-ZA"/>
        </a:p>
      </dgm:t>
    </dgm:pt>
    <dgm:pt modelId="{A7752E16-018D-4E76-9EAA-2DDA2CB33579}" type="sibTrans" cxnId="{E755D8B2-39C5-4D7D-94B7-391C1C439C6B}">
      <dgm:prSet/>
      <dgm:spPr>
        <a:solidFill>
          <a:srgbClr val="0070C0"/>
        </a:solidFill>
        <a:ln>
          <a:solidFill>
            <a:srgbClr val="0070C0"/>
          </a:solidFill>
        </a:ln>
      </dgm:spPr>
      <dgm:t>
        <a:bodyPr/>
        <a:lstStyle/>
        <a:p>
          <a:endParaRPr lang="en-ZA"/>
        </a:p>
      </dgm:t>
    </dgm:pt>
    <dgm:pt modelId="{F8308A54-215F-487C-8704-18A59B4F4313}">
      <dgm:prSet phldrT="[Text]" custT="1"/>
      <dgm:spPr>
        <a:solidFill>
          <a:schemeClr val="bg1"/>
        </a:solidFill>
        <a:ln>
          <a:solidFill>
            <a:srgbClr val="FF0000"/>
          </a:solidFill>
        </a:ln>
      </dgm:spPr>
      <dgm:t>
        <a:bodyPr/>
        <a:lstStyle/>
        <a:p>
          <a:r>
            <a:rPr lang="en-ZA" sz="1500" b="1" dirty="0" smtClean="0">
              <a:solidFill>
                <a:schemeClr val="tx1"/>
              </a:solidFill>
            </a:rPr>
            <a:t>Price </a:t>
          </a:r>
          <a:r>
            <a:rPr lang="en-ZA" sz="1200" b="1" dirty="0" smtClean="0">
              <a:solidFill>
                <a:schemeClr val="tx1"/>
              </a:solidFill>
            </a:rPr>
            <a:t>Reduction</a:t>
          </a:r>
        </a:p>
        <a:p>
          <a:endParaRPr lang="en-ZA" sz="1500" b="1" dirty="0">
            <a:solidFill>
              <a:schemeClr val="tx1"/>
            </a:solidFill>
          </a:endParaRPr>
        </a:p>
      </dgm:t>
    </dgm:pt>
    <dgm:pt modelId="{020F53D4-A603-4DEF-8125-FDE210F09D6A}" type="parTrans" cxnId="{B28F3EC1-2737-4A8E-8CB3-6A5DFA1D0A7F}">
      <dgm:prSet/>
      <dgm:spPr/>
      <dgm:t>
        <a:bodyPr/>
        <a:lstStyle/>
        <a:p>
          <a:endParaRPr lang="en-ZA"/>
        </a:p>
      </dgm:t>
    </dgm:pt>
    <dgm:pt modelId="{78A8DFC9-B05E-4486-BBF8-3110AFA8D765}" type="sibTrans" cxnId="{B28F3EC1-2737-4A8E-8CB3-6A5DFA1D0A7F}">
      <dgm:prSet/>
      <dgm:spPr>
        <a:solidFill>
          <a:srgbClr val="0070C0"/>
        </a:solidFill>
        <a:ln>
          <a:solidFill>
            <a:srgbClr val="0070C0"/>
          </a:solidFill>
        </a:ln>
      </dgm:spPr>
      <dgm:t>
        <a:bodyPr/>
        <a:lstStyle/>
        <a:p>
          <a:endParaRPr lang="en-ZA"/>
        </a:p>
      </dgm:t>
    </dgm:pt>
    <dgm:pt modelId="{A74BF626-DCEA-4735-8C32-80E570E9A4AC}">
      <dgm:prSet phldrT="[Text]" custT="1"/>
      <dgm:spPr>
        <a:solidFill>
          <a:schemeClr val="bg1"/>
        </a:solidFill>
        <a:ln>
          <a:solidFill>
            <a:srgbClr val="FF0000"/>
          </a:solidFill>
        </a:ln>
      </dgm:spPr>
      <dgm:t>
        <a:bodyPr/>
        <a:lstStyle/>
        <a:p>
          <a:r>
            <a:rPr lang="en-ZA" sz="1500" b="1" dirty="0" smtClean="0">
              <a:solidFill>
                <a:schemeClr val="tx1"/>
              </a:solidFill>
            </a:rPr>
            <a:t>Usage</a:t>
          </a:r>
          <a:r>
            <a:rPr lang="en-ZA" sz="1200" b="1" dirty="0" smtClean="0">
              <a:solidFill>
                <a:schemeClr val="tx1"/>
              </a:solidFill>
            </a:rPr>
            <a:t> Growth</a:t>
          </a:r>
          <a:endParaRPr lang="en-ZA" sz="1200" b="1" dirty="0">
            <a:solidFill>
              <a:schemeClr val="tx1"/>
            </a:solidFill>
          </a:endParaRPr>
        </a:p>
      </dgm:t>
    </dgm:pt>
    <dgm:pt modelId="{65707E36-41EF-4FA8-B448-3CBE57780001}" type="parTrans" cxnId="{58187D18-DC9C-4AC7-B581-B64D03973AB9}">
      <dgm:prSet/>
      <dgm:spPr/>
      <dgm:t>
        <a:bodyPr/>
        <a:lstStyle/>
        <a:p>
          <a:endParaRPr lang="en-ZA"/>
        </a:p>
      </dgm:t>
    </dgm:pt>
    <dgm:pt modelId="{8A8BD8FB-8239-47D8-B4B9-423CAB863316}" type="sibTrans" cxnId="{58187D18-DC9C-4AC7-B581-B64D03973AB9}">
      <dgm:prSet/>
      <dgm:spPr>
        <a:solidFill>
          <a:srgbClr val="0070C0"/>
        </a:solidFill>
        <a:ln>
          <a:solidFill>
            <a:srgbClr val="0070C0"/>
          </a:solidFill>
        </a:ln>
      </dgm:spPr>
      <dgm:t>
        <a:bodyPr/>
        <a:lstStyle/>
        <a:p>
          <a:endParaRPr lang="en-ZA"/>
        </a:p>
      </dgm:t>
    </dgm:pt>
    <dgm:pt modelId="{86E11961-448D-48EC-AACE-F9E94B6C911D}" type="pres">
      <dgm:prSet presAssocID="{CA2A22B4-3074-4E4A-BF7B-B68A5B77C60C}" presName="cycle" presStyleCnt="0">
        <dgm:presLayoutVars>
          <dgm:dir/>
          <dgm:resizeHandles val="exact"/>
        </dgm:presLayoutVars>
      </dgm:prSet>
      <dgm:spPr/>
      <dgm:t>
        <a:bodyPr/>
        <a:lstStyle/>
        <a:p>
          <a:endParaRPr lang="en-ZA"/>
        </a:p>
      </dgm:t>
    </dgm:pt>
    <dgm:pt modelId="{8A179A35-5CAE-4945-815B-67BE1F05D089}" type="pres">
      <dgm:prSet presAssocID="{804846F9-CE4C-48C0-BBA1-22B8D839EE15}" presName="node" presStyleLbl="node1" presStyleIdx="0" presStyleCnt="6" custScaleX="125166" custScaleY="120934">
        <dgm:presLayoutVars>
          <dgm:bulletEnabled val="1"/>
        </dgm:presLayoutVars>
      </dgm:prSet>
      <dgm:spPr/>
      <dgm:t>
        <a:bodyPr/>
        <a:lstStyle/>
        <a:p>
          <a:endParaRPr lang="en-ZA"/>
        </a:p>
      </dgm:t>
    </dgm:pt>
    <dgm:pt modelId="{4A1EF61F-26A3-4201-8D68-EEBF36C9B4A8}" type="pres">
      <dgm:prSet presAssocID="{A9F9B622-30E2-4D94-AB19-B68EE4177BD5}" presName="sibTrans" presStyleLbl="sibTrans2D1" presStyleIdx="0" presStyleCnt="6"/>
      <dgm:spPr/>
      <dgm:t>
        <a:bodyPr/>
        <a:lstStyle/>
        <a:p>
          <a:endParaRPr lang="en-ZA"/>
        </a:p>
      </dgm:t>
    </dgm:pt>
    <dgm:pt modelId="{E5F8B5E1-C933-4188-9A84-5B8C4117571C}" type="pres">
      <dgm:prSet presAssocID="{A9F9B622-30E2-4D94-AB19-B68EE4177BD5}" presName="connectorText" presStyleLbl="sibTrans2D1" presStyleIdx="0" presStyleCnt="6"/>
      <dgm:spPr/>
      <dgm:t>
        <a:bodyPr/>
        <a:lstStyle/>
        <a:p>
          <a:endParaRPr lang="en-ZA"/>
        </a:p>
      </dgm:t>
    </dgm:pt>
    <dgm:pt modelId="{35C7C279-F68B-43D1-A5F0-65BBF11B2E7E}" type="pres">
      <dgm:prSet presAssocID="{B45CDDB3-51EE-423D-9E6B-4AE0FFDA1A9C}" presName="node" presStyleLbl="node1" presStyleIdx="1" presStyleCnt="6" custScaleX="125166" custScaleY="120934">
        <dgm:presLayoutVars>
          <dgm:bulletEnabled val="1"/>
        </dgm:presLayoutVars>
      </dgm:prSet>
      <dgm:spPr/>
      <dgm:t>
        <a:bodyPr/>
        <a:lstStyle/>
        <a:p>
          <a:endParaRPr lang="en-ZA"/>
        </a:p>
      </dgm:t>
    </dgm:pt>
    <dgm:pt modelId="{24C9E400-25A0-4FC9-B45A-EBEF7A99C817}" type="pres">
      <dgm:prSet presAssocID="{FD9BB2EA-8D85-4211-BFD3-A37A4354D7BB}" presName="sibTrans" presStyleLbl="sibTrans2D1" presStyleIdx="1" presStyleCnt="6"/>
      <dgm:spPr/>
      <dgm:t>
        <a:bodyPr/>
        <a:lstStyle/>
        <a:p>
          <a:endParaRPr lang="en-ZA"/>
        </a:p>
      </dgm:t>
    </dgm:pt>
    <dgm:pt modelId="{D672D50D-199F-4F8A-9A5E-7534E6F84D54}" type="pres">
      <dgm:prSet presAssocID="{FD9BB2EA-8D85-4211-BFD3-A37A4354D7BB}" presName="connectorText" presStyleLbl="sibTrans2D1" presStyleIdx="1" presStyleCnt="6"/>
      <dgm:spPr/>
      <dgm:t>
        <a:bodyPr/>
        <a:lstStyle/>
        <a:p>
          <a:endParaRPr lang="en-ZA"/>
        </a:p>
      </dgm:t>
    </dgm:pt>
    <dgm:pt modelId="{B18EA7F5-A9AB-4BAF-BDA1-724EE00A74D8}" type="pres">
      <dgm:prSet presAssocID="{9724074B-DDD0-4F8D-A9BF-8B256F0B2072}" presName="node" presStyleLbl="node1" presStyleIdx="2" presStyleCnt="6" custScaleX="125166" custScaleY="120934">
        <dgm:presLayoutVars>
          <dgm:bulletEnabled val="1"/>
        </dgm:presLayoutVars>
      </dgm:prSet>
      <dgm:spPr/>
      <dgm:t>
        <a:bodyPr/>
        <a:lstStyle/>
        <a:p>
          <a:endParaRPr lang="en-ZA"/>
        </a:p>
      </dgm:t>
    </dgm:pt>
    <dgm:pt modelId="{26E5AA1E-ACEE-4FB5-88E1-702BDA923AF0}" type="pres">
      <dgm:prSet presAssocID="{A7735173-A1A3-4756-A544-4F2BAF048D34}" presName="sibTrans" presStyleLbl="sibTrans2D1" presStyleIdx="2" presStyleCnt="6"/>
      <dgm:spPr/>
      <dgm:t>
        <a:bodyPr/>
        <a:lstStyle/>
        <a:p>
          <a:endParaRPr lang="en-ZA"/>
        </a:p>
      </dgm:t>
    </dgm:pt>
    <dgm:pt modelId="{6AA0E444-4750-4887-B6D4-8838822E656B}" type="pres">
      <dgm:prSet presAssocID="{A7735173-A1A3-4756-A544-4F2BAF048D34}" presName="connectorText" presStyleLbl="sibTrans2D1" presStyleIdx="2" presStyleCnt="6"/>
      <dgm:spPr/>
      <dgm:t>
        <a:bodyPr/>
        <a:lstStyle/>
        <a:p>
          <a:endParaRPr lang="en-ZA"/>
        </a:p>
      </dgm:t>
    </dgm:pt>
    <dgm:pt modelId="{C3AFF85F-7DB6-4684-9EDC-065991ADC431}" type="pres">
      <dgm:prSet presAssocID="{283E4C38-4EE3-42D8-9024-ACE919369B2B}" presName="node" presStyleLbl="node1" presStyleIdx="3" presStyleCnt="6" custScaleX="125166" custScaleY="120934">
        <dgm:presLayoutVars>
          <dgm:bulletEnabled val="1"/>
        </dgm:presLayoutVars>
      </dgm:prSet>
      <dgm:spPr/>
      <dgm:t>
        <a:bodyPr/>
        <a:lstStyle/>
        <a:p>
          <a:endParaRPr lang="en-ZA"/>
        </a:p>
      </dgm:t>
    </dgm:pt>
    <dgm:pt modelId="{7D2F1142-3815-4B83-BF95-418D2D51EBB7}" type="pres">
      <dgm:prSet presAssocID="{A7752E16-018D-4E76-9EAA-2DDA2CB33579}" presName="sibTrans" presStyleLbl="sibTrans2D1" presStyleIdx="3" presStyleCnt="6"/>
      <dgm:spPr/>
      <dgm:t>
        <a:bodyPr/>
        <a:lstStyle/>
        <a:p>
          <a:endParaRPr lang="en-ZA"/>
        </a:p>
      </dgm:t>
    </dgm:pt>
    <dgm:pt modelId="{6791D94B-9E3A-4689-A801-C16C5DCBE76B}" type="pres">
      <dgm:prSet presAssocID="{A7752E16-018D-4E76-9EAA-2DDA2CB33579}" presName="connectorText" presStyleLbl="sibTrans2D1" presStyleIdx="3" presStyleCnt="6"/>
      <dgm:spPr/>
      <dgm:t>
        <a:bodyPr/>
        <a:lstStyle/>
        <a:p>
          <a:endParaRPr lang="en-ZA"/>
        </a:p>
      </dgm:t>
    </dgm:pt>
    <dgm:pt modelId="{778DE9EF-19CA-4429-BF3F-C02286FE24EF}" type="pres">
      <dgm:prSet presAssocID="{F8308A54-215F-487C-8704-18A59B4F4313}" presName="node" presStyleLbl="node1" presStyleIdx="4" presStyleCnt="6" custScaleX="125166" custScaleY="120934" custRadScaleRad="99173" custRadScaleInc="2674">
        <dgm:presLayoutVars>
          <dgm:bulletEnabled val="1"/>
        </dgm:presLayoutVars>
      </dgm:prSet>
      <dgm:spPr/>
      <dgm:t>
        <a:bodyPr/>
        <a:lstStyle/>
        <a:p>
          <a:endParaRPr lang="en-ZA"/>
        </a:p>
      </dgm:t>
    </dgm:pt>
    <dgm:pt modelId="{AE9A0124-C78F-4BD5-A7E7-1828CF1057FD}" type="pres">
      <dgm:prSet presAssocID="{78A8DFC9-B05E-4486-BBF8-3110AFA8D765}" presName="sibTrans" presStyleLbl="sibTrans2D1" presStyleIdx="4" presStyleCnt="6"/>
      <dgm:spPr/>
      <dgm:t>
        <a:bodyPr/>
        <a:lstStyle/>
        <a:p>
          <a:endParaRPr lang="en-ZA"/>
        </a:p>
      </dgm:t>
    </dgm:pt>
    <dgm:pt modelId="{4F97D4FF-D9F5-44F9-9046-BB8AF2B7A9C0}" type="pres">
      <dgm:prSet presAssocID="{78A8DFC9-B05E-4486-BBF8-3110AFA8D765}" presName="connectorText" presStyleLbl="sibTrans2D1" presStyleIdx="4" presStyleCnt="6"/>
      <dgm:spPr/>
      <dgm:t>
        <a:bodyPr/>
        <a:lstStyle/>
        <a:p>
          <a:endParaRPr lang="en-ZA"/>
        </a:p>
      </dgm:t>
    </dgm:pt>
    <dgm:pt modelId="{AB0F8C7A-A4BF-4571-8C0E-90FA7FC444D6}" type="pres">
      <dgm:prSet presAssocID="{A74BF626-DCEA-4735-8C32-80E570E9A4AC}" presName="node" presStyleLbl="node1" presStyleIdx="5" presStyleCnt="6" custScaleX="125166" custScaleY="120934">
        <dgm:presLayoutVars>
          <dgm:bulletEnabled val="1"/>
        </dgm:presLayoutVars>
      </dgm:prSet>
      <dgm:spPr/>
      <dgm:t>
        <a:bodyPr/>
        <a:lstStyle/>
        <a:p>
          <a:endParaRPr lang="en-ZA"/>
        </a:p>
      </dgm:t>
    </dgm:pt>
    <dgm:pt modelId="{2DD1D472-6363-45CA-B7A2-0773BCACFE88}" type="pres">
      <dgm:prSet presAssocID="{8A8BD8FB-8239-47D8-B4B9-423CAB863316}" presName="sibTrans" presStyleLbl="sibTrans2D1" presStyleIdx="5" presStyleCnt="6"/>
      <dgm:spPr/>
      <dgm:t>
        <a:bodyPr/>
        <a:lstStyle/>
        <a:p>
          <a:endParaRPr lang="en-ZA"/>
        </a:p>
      </dgm:t>
    </dgm:pt>
    <dgm:pt modelId="{38659B5A-B96A-40AC-8D4A-BC07E6A737E9}" type="pres">
      <dgm:prSet presAssocID="{8A8BD8FB-8239-47D8-B4B9-423CAB863316}" presName="connectorText" presStyleLbl="sibTrans2D1" presStyleIdx="5" presStyleCnt="6"/>
      <dgm:spPr/>
      <dgm:t>
        <a:bodyPr/>
        <a:lstStyle/>
        <a:p>
          <a:endParaRPr lang="en-ZA"/>
        </a:p>
      </dgm:t>
    </dgm:pt>
  </dgm:ptLst>
  <dgm:cxnLst>
    <dgm:cxn modelId="{1A519C24-10A5-4381-B3FF-9CE4599D4CD5}" type="presOf" srcId="{A7752E16-018D-4E76-9EAA-2DDA2CB33579}" destId="{6791D94B-9E3A-4689-A801-C16C5DCBE76B}" srcOrd="1" destOrd="0" presId="urn:microsoft.com/office/officeart/2005/8/layout/cycle2"/>
    <dgm:cxn modelId="{C104A7E4-AE54-483D-8912-30D1DE8972D4}" type="presOf" srcId="{A7735173-A1A3-4756-A544-4F2BAF048D34}" destId="{26E5AA1E-ACEE-4FB5-88E1-702BDA923AF0}" srcOrd="0" destOrd="0" presId="urn:microsoft.com/office/officeart/2005/8/layout/cycle2"/>
    <dgm:cxn modelId="{AFC58773-4811-498D-8B34-08FB563A093E}" type="presOf" srcId="{A9F9B622-30E2-4D94-AB19-B68EE4177BD5}" destId="{4A1EF61F-26A3-4201-8D68-EEBF36C9B4A8}" srcOrd="0" destOrd="0" presId="urn:microsoft.com/office/officeart/2005/8/layout/cycle2"/>
    <dgm:cxn modelId="{BA19133A-CF3C-42B1-A4BD-6554B46D3656}" type="presOf" srcId="{804846F9-CE4C-48C0-BBA1-22B8D839EE15}" destId="{8A179A35-5CAE-4945-815B-67BE1F05D089}" srcOrd="0" destOrd="0" presId="urn:microsoft.com/office/officeart/2005/8/layout/cycle2"/>
    <dgm:cxn modelId="{9451D11D-84AE-4939-9B1F-5D11987E6105}" type="presOf" srcId="{A7735173-A1A3-4756-A544-4F2BAF048D34}" destId="{6AA0E444-4750-4887-B6D4-8838822E656B}" srcOrd="1" destOrd="0" presId="urn:microsoft.com/office/officeart/2005/8/layout/cycle2"/>
    <dgm:cxn modelId="{B28F3EC1-2737-4A8E-8CB3-6A5DFA1D0A7F}" srcId="{CA2A22B4-3074-4E4A-BF7B-B68A5B77C60C}" destId="{F8308A54-215F-487C-8704-18A59B4F4313}" srcOrd="4" destOrd="0" parTransId="{020F53D4-A603-4DEF-8125-FDE210F09D6A}" sibTransId="{78A8DFC9-B05E-4486-BBF8-3110AFA8D765}"/>
    <dgm:cxn modelId="{C9BCD33D-1D98-4C59-B390-277609A3A398}" type="presOf" srcId="{A7752E16-018D-4E76-9EAA-2DDA2CB33579}" destId="{7D2F1142-3815-4B83-BF95-418D2D51EBB7}" srcOrd="0" destOrd="0" presId="urn:microsoft.com/office/officeart/2005/8/layout/cycle2"/>
    <dgm:cxn modelId="{84A5DA23-3FE0-4A2E-8906-14104B40B53F}" type="presOf" srcId="{A74BF626-DCEA-4735-8C32-80E570E9A4AC}" destId="{AB0F8C7A-A4BF-4571-8C0E-90FA7FC444D6}" srcOrd="0" destOrd="0" presId="urn:microsoft.com/office/officeart/2005/8/layout/cycle2"/>
    <dgm:cxn modelId="{D0A280C9-13DF-4928-89E8-CB2B3667EDFE}" type="presOf" srcId="{8A8BD8FB-8239-47D8-B4B9-423CAB863316}" destId="{38659B5A-B96A-40AC-8D4A-BC07E6A737E9}" srcOrd="1" destOrd="0" presId="urn:microsoft.com/office/officeart/2005/8/layout/cycle2"/>
    <dgm:cxn modelId="{D8DE3887-23FC-49CC-955C-9549AE1B72D0}" type="presOf" srcId="{FD9BB2EA-8D85-4211-BFD3-A37A4354D7BB}" destId="{24C9E400-25A0-4FC9-B45A-EBEF7A99C817}" srcOrd="0" destOrd="0" presId="urn:microsoft.com/office/officeart/2005/8/layout/cycle2"/>
    <dgm:cxn modelId="{DA564054-395B-4DC9-99A4-D5DD9F1ED440}" srcId="{CA2A22B4-3074-4E4A-BF7B-B68A5B77C60C}" destId="{804846F9-CE4C-48C0-BBA1-22B8D839EE15}" srcOrd="0" destOrd="0" parTransId="{85564892-DC39-42FF-9D1B-0CF8F52301D4}" sibTransId="{A9F9B622-30E2-4D94-AB19-B68EE4177BD5}"/>
    <dgm:cxn modelId="{602B3C64-2CFB-4322-B04D-40DB7E094898}" type="presOf" srcId="{FD9BB2EA-8D85-4211-BFD3-A37A4354D7BB}" destId="{D672D50D-199F-4F8A-9A5E-7534E6F84D54}" srcOrd="1" destOrd="0" presId="urn:microsoft.com/office/officeart/2005/8/layout/cycle2"/>
    <dgm:cxn modelId="{32BC704F-1631-447B-ABBC-3C291744549F}" srcId="{CA2A22B4-3074-4E4A-BF7B-B68A5B77C60C}" destId="{B45CDDB3-51EE-423D-9E6B-4AE0FFDA1A9C}" srcOrd="1" destOrd="0" parTransId="{89D73ADB-99B9-46C9-8FC2-AA6FDFD6737A}" sibTransId="{FD9BB2EA-8D85-4211-BFD3-A37A4354D7BB}"/>
    <dgm:cxn modelId="{E755D8B2-39C5-4D7D-94B7-391C1C439C6B}" srcId="{CA2A22B4-3074-4E4A-BF7B-B68A5B77C60C}" destId="{283E4C38-4EE3-42D8-9024-ACE919369B2B}" srcOrd="3" destOrd="0" parTransId="{376392FF-C728-45C6-AE28-4FC708A6645E}" sibTransId="{A7752E16-018D-4E76-9EAA-2DDA2CB33579}"/>
    <dgm:cxn modelId="{87C705D9-BA7D-4660-A6F7-323CD1DDC7AC}" type="presOf" srcId="{F8308A54-215F-487C-8704-18A59B4F4313}" destId="{778DE9EF-19CA-4429-BF3F-C02286FE24EF}" srcOrd="0" destOrd="0" presId="urn:microsoft.com/office/officeart/2005/8/layout/cycle2"/>
    <dgm:cxn modelId="{2627B7DB-A1D0-43A7-86E4-6030E2B52B1B}" type="presOf" srcId="{B45CDDB3-51EE-423D-9E6B-4AE0FFDA1A9C}" destId="{35C7C279-F68B-43D1-A5F0-65BBF11B2E7E}" srcOrd="0" destOrd="0" presId="urn:microsoft.com/office/officeart/2005/8/layout/cycle2"/>
    <dgm:cxn modelId="{58187D18-DC9C-4AC7-B581-B64D03973AB9}" srcId="{CA2A22B4-3074-4E4A-BF7B-B68A5B77C60C}" destId="{A74BF626-DCEA-4735-8C32-80E570E9A4AC}" srcOrd="5" destOrd="0" parTransId="{65707E36-41EF-4FA8-B448-3CBE57780001}" sibTransId="{8A8BD8FB-8239-47D8-B4B9-423CAB863316}"/>
    <dgm:cxn modelId="{D0AAC5B1-6A32-4BC3-9A14-386CCEB187B7}" type="presOf" srcId="{8A8BD8FB-8239-47D8-B4B9-423CAB863316}" destId="{2DD1D472-6363-45CA-B7A2-0773BCACFE88}" srcOrd="0" destOrd="0" presId="urn:microsoft.com/office/officeart/2005/8/layout/cycle2"/>
    <dgm:cxn modelId="{EB1B977A-9D43-4909-A3C6-F0E8299132EF}" type="presOf" srcId="{9724074B-DDD0-4F8D-A9BF-8B256F0B2072}" destId="{B18EA7F5-A9AB-4BAF-BDA1-724EE00A74D8}" srcOrd="0" destOrd="0" presId="urn:microsoft.com/office/officeart/2005/8/layout/cycle2"/>
    <dgm:cxn modelId="{846152F4-EFE8-4F3A-95DF-5F5E85E65035}" type="presOf" srcId="{283E4C38-4EE3-42D8-9024-ACE919369B2B}" destId="{C3AFF85F-7DB6-4684-9EDC-065991ADC431}" srcOrd="0" destOrd="0" presId="urn:microsoft.com/office/officeart/2005/8/layout/cycle2"/>
    <dgm:cxn modelId="{824F01E1-633F-4049-96AF-2990FF2BCF6F}" type="presOf" srcId="{78A8DFC9-B05E-4486-BBF8-3110AFA8D765}" destId="{4F97D4FF-D9F5-44F9-9046-BB8AF2B7A9C0}" srcOrd="1" destOrd="0" presId="urn:microsoft.com/office/officeart/2005/8/layout/cycle2"/>
    <dgm:cxn modelId="{E1692115-FE85-4ED7-AD82-C16AA5D0A1BE}" srcId="{CA2A22B4-3074-4E4A-BF7B-B68A5B77C60C}" destId="{9724074B-DDD0-4F8D-A9BF-8B256F0B2072}" srcOrd="2" destOrd="0" parTransId="{505927F1-9883-4306-B089-7668229D76D4}" sibTransId="{A7735173-A1A3-4756-A544-4F2BAF048D34}"/>
    <dgm:cxn modelId="{A772D092-63D4-429E-B2D1-91888298DBD6}" type="presOf" srcId="{78A8DFC9-B05E-4486-BBF8-3110AFA8D765}" destId="{AE9A0124-C78F-4BD5-A7E7-1828CF1057FD}" srcOrd="0" destOrd="0" presId="urn:microsoft.com/office/officeart/2005/8/layout/cycle2"/>
    <dgm:cxn modelId="{319EF38A-4268-4161-B32E-576DCF22A6FD}" type="presOf" srcId="{A9F9B622-30E2-4D94-AB19-B68EE4177BD5}" destId="{E5F8B5E1-C933-4188-9A84-5B8C4117571C}" srcOrd="1" destOrd="0" presId="urn:microsoft.com/office/officeart/2005/8/layout/cycle2"/>
    <dgm:cxn modelId="{F4A7C422-AA74-442E-BBFF-9067D28A53B5}" type="presOf" srcId="{CA2A22B4-3074-4E4A-BF7B-B68A5B77C60C}" destId="{86E11961-448D-48EC-AACE-F9E94B6C911D}" srcOrd="0" destOrd="0" presId="urn:microsoft.com/office/officeart/2005/8/layout/cycle2"/>
    <dgm:cxn modelId="{8C0F8AD8-9A8B-4B81-A98C-BE9B26B30CD6}" type="presParOf" srcId="{86E11961-448D-48EC-AACE-F9E94B6C911D}" destId="{8A179A35-5CAE-4945-815B-67BE1F05D089}" srcOrd="0" destOrd="0" presId="urn:microsoft.com/office/officeart/2005/8/layout/cycle2"/>
    <dgm:cxn modelId="{E605D221-2289-4225-A417-292E55A3EE35}" type="presParOf" srcId="{86E11961-448D-48EC-AACE-F9E94B6C911D}" destId="{4A1EF61F-26A3-4201-8D68-EEBF36C9B4A8}" srcOrd="1" destOrd="0" presId="urn:microsoft.com/office/officeart/2005/8/layout/cycle2"/>
    <dgm:cxn modelId="{13755941-9763-4A51-9F31-EECD9078B3C1}" type="presParOf" srcId="{4A1EF61F-26A3-4201-8D68-EEBF36C9B4A8}" destId="{E5F8B5E1-C933-4188-9A84-5B8C4117571C}" srcOrd="0" destOrd="0" presId="urn:microsoft.com/office/officeart/2005/8/layout/cycle2"/>
    <dgm:cxn modelId="{1CC33969-C47B-49F8-8000-FAE06D9C9287}" type="presParOf" srcId="{86E11961-448D-48EC-AACE-F9E94B6C911D}" destId="{35C7C279-F68B-43D1-A5F0-65BBF11B2E7E}" srcOrd="2" destOrd="0" presId="urn:microsoft.com/office/officeart/2005/8/layout/cycle2"/>
    <dgm:cxn modelId="{7A0BD9DA-AC1D-449A-A9CA-E378866D21B4}" type="presParOf" srcId="{86E11961-448D-48EC-AACE-F9E94B6C911D}" destId="{24C9E400-25A0-4FC9-B45A-EBEF7A99C817}" srcOrd="3" destOrd="0" presId="urn:microsoft.com/office/officeart/2005/8/layout/cycle2"/>
    <dgm:cxn modelId="{0CF7FAFC-422B-4CBA-B535-E02C8F1946C3}" type="presParOf" srcId="{24C9E400-25A0-4FC9-B45A-EBEF7A99C817}" destId="{D672D50D-199F-4F8A-9A5E-7534E6F84D54}" srcOrd="0" destOrd="0" presId="urn:microsoft.com/office/officeart/2005/8/layout/cycle2"/>
    <dgm:cxn modelId="{FE4E41F7-D473-4B0D-80DF-3894797F8A76}" type="presParOf" srcId="{86E11961-448D-48EC-AACE-F9E94B6C911D}" destId="{B18EA7F5-A9AB-4BAF-BDA1-724EE00A74D8}" srcOrd="4" destOrd="0" presId="urn:microsoft.com/office/officeart/2005/8/layout/cycle2"/>
    <dgm:cxn modelId="{CDE149C7-46C5-4E38-8215-2DECBABB3B67}" type="presParOf" srcId="{86E11961-448D-48EC-AACE-F9E94B6C911D}" destId="{26E5AA1E-ACEE-4FB5-88E1-702BDA923AF0}" srcOrd="5" destOrd="0" presId="urn:microsoft.com/office/officeart/2005/8/layout/cycle2"/>
    <dgm:cxn modelId="{AFF10B41-BE19-49CB-8225-F4EF4A784C03}" type="presParOf" srcId="{26E5AA1E-ACEE-4FB5-88E1-702BDA923AF0}" destId="{6AA0E444-4750-4887-B6D4-8838822E656B}" srcOrd="0" destOrd="0" presId="urn:microsoft.com/office/officeart/2005/8/layout/cycle2"/>
    <dgm:cxn modelId="{8C179FD1-1C38-43BA-9D58-E09CC68D6C9C}" type="presParOf" srcId="{86E11961-448D-48EC-AACE-F9E94B6C911D}" destId="{C3AFF85F-7DB6-4684-9EDC-065991ADC431}" srcOrd="6" destOrd="0" presId="urn:microsoft.com/office/officeart/2005/8/layout/cycle2"/>
    <dgm:cxn modelId="{1321572F-55F1-4254-9C75-4666E47C0D4D}" type="presParOf" srcId="{86E11961-448D-48EC-AACE-F9E94B6C911D}" destId="{7D2F1142-3815-4B83-BF95-418D2D51EBB7}" srcOrd="7" destOrd="0" presId="urn:microsoft.com/office/officeart/2005/8/layout/cycle2"/>
    <dgm:cxn modelId="{4923D267-8C3F-44FB-96AF-2AB83B88997D}" type="presParOf" srcId="{7D2F1142-3815-4B83-BF95-418D2D51EBB7}" destId="{6791D94B-9E3A-4689-A801-C16C5DCBE76B}" srcOrd="0" destOrd="0" presId="urn:microsoft.com/office/officeart/2005/8/layout/cycle2"/>
    <dgm:cxn modelId="{6156C603-6117-4409-9AB6-8FD1BDCFF605}" type="presParOf" srcId="{86E11961-448D-48EC-AACE-F9E94B6C911D}" destId="{778DE9EF-19CA-4429-BF3F-C02286FE24EF}" srcOrd="8" destOrd="0" presId="urn:microsoft.com/office/officeart/2005/8/layout/cycle2"/>
    <dgm:cxn modelId="{54B1124C-34AE-4008-ACC5-76C9440A58F3}" type="presParOf" srcId="{86E11961-448D-48EC-AACE-F9E94B6C911D}" destId="{AE9A0124-C78F-4BD5-A7E7-1828CF1057FD}" srcOrd="9" destOrd="0" presId="urn:microsoft.com/office/officeart/2005/8/layout/cycle2"/>
    <dgm:cxn modelId="{76C4D932-F049-44B8-BC0A-5455C6088617}" type="presParOf" srcId="{AE9A0124-C78F-4BD5-A7E7-1828CF1057FD}" destId="{4F97D4FF-D9F5-44F9-9046-BB8AF2B7A9C0}" srcOrd="0" destOrd="0" presId="urn:microsoft.com/office/officeart/2005/8/layout/cycle2"/>
    <dgm:cxn modelId="{90473F9B-332D-4E84-BA34-88C3BCE24877}" type="presParOf" srcId="{86E11961-448D-48EC-AACE-F9E94B6C911D}" destId="{AB0F8C7A-A4BF-4571-8C0E-90FA7FC444D6}" srcOrd="10" destOrd="0" presId="urn:microsoft.com/office/officeart/2005/8/layout/cycle2"/>
    <dgm:cxn modelId="{3A6095BD-33AD-4024-8AAD-46AD9E8CEB1B}" type="presParOf" srcId="{86E11961-448D-48EC-AACE-F9E94B6C911D}" destId="{2DD1D472-6363-45CA-B7A2-0773BCACFE88}" srcOrd="11" destOrd="0" presId="urn:microsoft.com/office/officeart/2005/8/layout/cycle2"/>
    <dgm:cxn modelId="{C3259337-A620-41D1-AD88-A0E3525E77BC}" type="presParOf" srcId="{2DD1D472-6363-45CA-B7A2-0773BCACFE88}" destId="{38659B5A-B96A-40AC-8D4A-BC07E6A737E9}"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2A22B4-3074-4E4A-BF7B-B68A5B77C60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ZA"/>
        </a:p>
      </dgm:t>
    </dgm:pt>
    <dgm:pt modelId="{804846F9-CE4C-48C0-BBA1-22B8D839EE15}">
      <dgm:prSet phldrT="[Text]" custT="1"/>
      <dgm:spPr>
        <a:solidFill>
          <a:schemeClr val="accent1"/>
        </a:solidFill>
        <a:ln>
          <a:solidFill>
            <a:schemeClr val="accent1"/>
          </a:solidFill>
        </a:ln>
      </dgm:spPr>
      <dgm:t>
        <a:bodyPr/>
        <a:lstStyle/>
        <a:p>
          <a:r>
            <a:rPr lang="en-ZA" sz="500" b="1" dirty="0" smtClean="0">
              <a:solidFill>
                <a:schemeClr val="tx1"/>
              </a:solidFill>
            </a:rPr>
            <a:t>Invest and ROI</a:t>
          </a:r>
        </a:p>
      </dgm:t>
    </dgm:pt>
    <dgm:pt modelId="{85564892-DC39-42FF-9D1B-0CF8F52301D4}" type="parTrans" cxnId="{DA564054-395B-4DC9-99A4-D5DD9F1ED440}">
      <dgm:prSet/>
      <dgm:spPr/>
      <dgm:t>
        <a:bodyPr/>
        <a:lstStyle/>
        <a:p>
          <a:endParaRPr lang="en-ZA" sz="500"/>
        </a:p>
      </dgm:t>
    </dgm:pt>
    <dgm:pt modelId="{A9F9B622-30E2-4D94-AB19-B68EE4177BD5}" type="sibTrans" cxnId="{DA564054-395B-4DC9-99A4-D5DD9F1ED440}">
      <dgm:prSet custT="1"/>
      <dgm:spPr>
        <a:solidFill>
          <a:srgbClr val="0070C0"/>
        </a:solidFill>
        <a:ln>
          <a:solidFill>
            <a:srgbClr val="0070C0"/>
          </a:solidFill>
        </a:ln>
      </dgm:spPr>
      <dgm:t>
        <a:bodyPr/>
        <a:lstStyle/>
        <a:p>
          <a:endParaRPr lang="en-ZA" sz="500"/>
        </a:p>
      </dgm:t>
    </dgm:pt>
    <dgm:pt modelId="{B45CDDB3-51EE-423D-9E6B-4AE0FFDA1A9C}">
      <dgm:prSet phldrT="[Text]" custT="1"/>
      <dgm:spPr>
        <a:solidFill>
          <a:schemeClr val="bg1"/>
        </a:solidFill>
        <a:ln>
          <a:solidFill>
            <a:srgbClr val="FF0000"/>
          </a:solidFill>
        </a:ln>
      </dgm:spPr>
      <dgm:t>
        <a:bodyPr/>
        <a:lstStyle/>
        <a:p>
          <a:endParaRPr lang="en-ZA" sz="500" b="1" dirty="0" smtClean="0">
            <a:solidFill>
              <a:schemeClr val="tx1"/>
            </a:solidFill>
          </a:endParaRPr>
        </a:p>
        <a:p>
          <a:r>
            <a:rPr lang="en-ZA" sz="500" b="1" dirty="0" smtClean="0">
              <a:solidFill>
                <a:schemeClr val="tx1"/>
              </a:solidFill>
            </a:rPr>
            <a:t>Spectrum  </a:t>
          </a:r>
          <a:endParaRPr lang="en-ZA" sz="500" b="1" dirty="0">
            <a:solidFill>
              <a:schemeClr val="tx1"/>
            </a:solidFill>
          </a:endParaRPr>
        </a:p>
      </dgm:t>
    </dgm:pt>
    <dgm:pt modelId="{89D73ADB-99B9-46C9-8FC2-AA6FDFD6737A}" type="parTrans" cxnId="{32BC704F-1631-447B-ABBC-3C291744549F}">
      <dgm:prSet/>
      <dgm:spPr/>
      <dgm:t>
        <a:bodyPr/>
        <a:lstStyle/>
        <a:p>
          <a:endParaRPr lang="en-ZA" sz="500"/>
        </a:p>
      </dgm:t>
    </dgm:pt>
    <dgm:pt modelId="{FD9BB2EA-8D85-4211-BFD3-A37A4354D7BB}" type="sibTrans" cxnId="{32BC704F-1631-447B-ABBC-3C291744549F}">
      <dgm:prSet custT="1"/>
      <dgm:spPr>
        <a:solidFill>
          <a:srgbClr val="0070C0"/>
        </a:solidFill>
        <a:ln>
          <a:solidFill>
            <a:srgbClr val="0070C0"/>
          </a:solidFill>
        </a:ln>
      </dgm:spPr>
      <dgm:t>
        <a:bodyPr/>
        <a:lstStyle/>
        <a:p>
          <a:endParaRPr lang="en-ZA" sz="500"/>
        </a:p>
      </dgm:t>
    </dgm:pt>
    <dgm:pt modelId="{9724074B-DDD0-4F8D-A9BF-8B256F0B2072}">
      <dgm:prSet phldrT="[Text]" custT="1"/>
      <dgm:spPr>
        <a:solidFill>
          <a:schemeClr val="bg1"/>
        </a:solidFill>
        <a:ln>
          <a:solidFill>
            <a:srgbClr val="FF0000"/>
          </a:solidFill>
        </a:ln>
      </dgm:spPr>
      <dgm:t>
        <a:bodyPr/>
        <a:lstStyle/>
        <a:p>
          <a:endParaRPr lang="en-ZA" sz="500" b="1" dirty="0" smtClean="0">
            <a:solidFill>
              <a:schemeClr val="tx1"/>
            </a:solidFill>
          </a:endParaRPr>
        </a:p>
        <a:p>
          <a:r>
            <a:rPr lang="en-ZA" sz="500" b="1" dirty="0" smtClean="0">
              <a:solidFill>
                <a:schemeClr val="tx1"/>
              </a:solidFill>
            </a:rPr>
            <a:t>Coverage &amp; Quality</a:t>
          </a:r>
          <a:endParaRPr lang="en-ZA" sz="500" b="1" dirty="0">
            <a:solidFill>
              <a:schemeClr val="tx1"/>
            </a:solidFill>
          </a:endParaRPr>
        </a:p>
      </dgm:t>
    </dgm:pt>
    <dgm:pt modelId="{505927F1-9883-4306-B089-7668229D76D4}" type="parTrans" cxnId="{E1692115-FE85-4ED7-AD82-C16AA5D0A1BE}">
      <dgm:prSet/>
      <dgm:spPr/>
      <dgm:t>
        <a:bodyPr/>
        <a:lstStyle/>
        <a:p>
          <a:endParaRPr lang="en-ZA" sz="500"/>
        </a:p>
      </dgm:t>
    </dgm:pt>
    <dgm:pt modelId="{A7735173-A1A3-4756-A544-4F2BAF048D34}" type="sibTrans" cxnId="{E1692115-FE85-4ED7-AD82-C16AA5D0A1BE}">
      <dgm:prSet custT="1"/>
      <dgm:spPr>
        <a:solidFill>
          <a:srgbClr val="0070C0"/>
        </a:solidFill>
        <a:ln>
          <a:solidFill>
            <a:srgbClr val="0070C0"/>
          </a:solidFill>
        </a:ln>
      </dgm:spPr>
      <dgm:t>
        <a:bodyPr/>
        <a:lstStyle/>
        <a:p>
          <a:endParaRPr lang="en-ZA" sz="500"/>
        </a:p>
      </dgm:t>
    </dgm:pt>
    <dgm:pt modelId="{283E4C38-4EE3-42D8-9024-ACE919369B2B}">
      <dgm:prSet phldrT="[Text]" custT="1"/>
      <dgm:spPr>
        <a:solidFill>
          <a:schemeClr val="bg1"/>
        </a:solidFill>
        <a:ln>
          <a:solidFill>
            <a:srgbClr val="FF0000"/>
          </a:solidFill>
        </a:ln>
      </dgm:spPr>
      <dgm:t>
        <a:bodyPr/>
        <a:lstStyle/>
        <a:p>
          <a:r>
            <a:rPr lang="en-ZA" sz="500" b="1" smtClean="0">
              <a:solidFill>
                <a:schemeClr val="tx1"/>
              </a:solidFill>
            </a:rPr>
            <a:t>Customer Needs</a:t>
          </a:r>
          <a:endParaRPr lang="en-ZA" sz="500" b="1" dirty="0" smtClean="0">
            <a:solidFill>
              <a:schemeClr val="tx1"/>
            </a:solidFill>
          </a:endParaRPr>
        </a:p>
      </dgm:t>
    </dgm:pt>
    <dgm:pt modelId="{376392FF-C728-45C6-AE28-4FC708A6645E}" type="parTrans" cxnId="{E755D8B2-39C5-4D7D-94B7-391C1C439C6B}">
      <dgm:prSet/>
      <dgm:spPr/>
      <dgm:t>
        <a:bodyPr/>
        <a:lstStyle/>
        <a:p>
          <a:endParaRPr lang="en-ZA" sz="500"/>
        </a:p>
      </dgm:t>
    </dgm:pt>
    <dgm:pt modelId="{A7752E16-018D-4E76-9EAA-2DDA2CB33579}" type="sibTrans" cxnId="{E755D8B2-39C5-4D7D-94B7-391C1C439C6B}">
      <dgm:prSet custT="1"/>
      <dgm:spPr>
        <a:solidFill>
          <a:srgbClr val="0070C0"/>
        </a:solidFill>
        <a:ln>
          <a:solidFill>
            <a:srgbClr val="0070C0"/>
          </a:solidFill>
        </a:ln>
      </dgm:spPr>
      <dgm:t>
        <a:bodyPr/>
        <a:lstStyle/>
        <a:p>
          <a:endParaRPr lang="en-ZA" sz="500"/>
        </a:p>
      </dgm:t>
    </dgm:pt>
    <dgm:pt modelId="{F8308A54-215F-487C-8704-18A59B4F4313}">
      <dgm:prSet phldrT="[Text]" custT="1"/>
      <dgm:spPr>
        <a:solidFill>
          <a:schemeClr val="bg1"/>
        </a:solidFill>
        <a:ln>
          <a:solidFill>
            <a:srgbClr val="FF0000"/>
          </a:solidFill>
        </a:ln>
      </dgm:spPr>
      <dgm:t>
        <a:bodyPr/>
        <a:lstStyle/>
        <a:p>
          <a:r>
            <a:rPr lang="en-ZA" sz="500" b="1" dirty="0" smtClean="0">
              <a:solidFill>
                <a:schemeClr val="tx1"/>
              </a:solidFill>
            </a:rPr>
            <a:t>Price Reduction</a:t>
          </a:r>
        </a:p>
        <a:p>
          <a:endParaRPr lang="en-ZA" sz="500" b="1" dirty="0">
            <a:solidFill>
              <a:schemeClr val="tx1"/>
            </a:solidFill>
          </a:endParaRPr>
        </a:p>
      </dgm:t>
    </dgm:pt>
    <dgm:pt modelId="{020F53D4-A603-4DEF-8125-FDE210F09D6A}" type="parTrans" cxnId="{B28F3EC1-2737-4A8E-8CB3-6A5DFA1D0A7F}">
      <dgm:prSet/>
      <dgm:spPr/>
      <dgm:t>
        <a:bodyPr/>
        <a:lstStyle/>
        <a:p>
          <a:endParaRPr lang="en-ZA" sz="500"/>
        </a:p>
      </dgm:t>
    </dgm:pt>
    <dgm:pt modelId="{78A8DFC9-B05E-4486-BBF8-3110AFA8D765}" type="sibTrans" cxnId="{B28F3EC1-2737-4A8E-8CB3-6A5DFA1D0A7F}">
      <dgm:prSet custT="1"/>
      <dgm:spPr>
        <a:solidFill>
          <a:srgbClr val="0070C0"/>
        </a:solidFill>
        <a:ln>
          <a:solidFill>
            <a:srgbClr val="0070C0"/>
          </a:solidFill>
        </a:ln>
      </dgm:spPr>
      <dgm:t>
        <a:bodyPr/>
        <a:lstStyle/>
        <a:p>
          <a:endParaRPr lang="en-ZA" sz="500"/>
        </a:p>
      </dgm:t>
    </dgm:pt>
    <dgm:pt modelId="{A74BF626-DCEA-4735-8C32-80E570E9A4AC}">
      <dgm:prSet phldrT="[Text]" custT="1"/>
      <dgm:spPr>
        <a:solidFill>
          <a:schemeClr val="bg1"/>
        </a:solidFill>
        <a:ln>
          <a:solidFill>
            <a:srgbClr val="FF0000"/>
          </a:solidFill>
        </a:ln>
      </dgm:spPr>
      <dgm:t>
        <a:bodyPr/>
        <a:lstStyle/>
        <a:p>
          <a:r>
            <a:rPr lang="en-ZA" sz="500" b="1" dirty="0" smtClean="0">
              <a:solidFill>
                <a:schemeClr val="tx1"/>
              </a:solidFill>
            </a:rPr>
            <a:t>Usage Growth</a:t>
          </a:r>
          <a:endParaRPr lang="en-ZA" sz="500" b="1" dirty="0">
            <a:solidFill>
              <a:schemeClr val="tx1"/>
            </a:solidFill>
          </a:endParaRPr>
        </a:p>
      </dgm:t>
    </dgm:pt>
    <dgm:pt modelId="{65707E36-41EF-4FA8-B448-3CBE57780001}" type="parTrans" cxnId="{58187D18-DC9C-4AC7-B581-B64D03973AB9}">
      <dgm:prSet/>
      <dgm:spPr/>
      <dgm:t>
        <a:bodyPr/>
        <a:lstStyle/>
        <a:p>
          <a:endParaRPr lang="en-ZA" sz="500"/>
        </a:p>
      </dgm:t>
    </dgm:pt>
    <dgm:pt modelId="{8A8BD8FB-8239-47D8-B4B9-423CAB863316}" type="sibTrans" cxnId="{58187D18-DC9C-4AC7-B581-B64D03973AB9}">
      <dgm:prSet custT="1"/>
      <dgm:spPr>
        <a:solidFill>
          <a:srgbClr val="0070C0"/>
        </a:solidFill>
        <a:ln>
          <a:solidFill>
            <a:srgbClr val="0070C0"/>
          </a:solidFill>
        </a:ln>
      </dgm:spPr>
      <dgm:t>
        <a:bodyPr/>
        <a:lstStyle/>
        <a:p>
          <a:endParaRPr lang="en-ZA" sz="500"/>
        </a:p>
      </dgm:t>
    </dgm:pt>
    <dgm:pt modelId="{86E11961-448D-48EC-AACE-F9E94B6C911D}" type="pres">
      <dgm:prSet presAssocID="{CA2A22B4-3074-4E4A-BF7B-B68A5B77C60C}" presName="cycle" presStyleCnt="0">
        <dgm:presLayoutVars>
          <dgm:dir/>
          <dgm:resizeHandles val="exact"/>
        </dgm:presLayoutVars>
      </dgm:prSet>
      <dgm:spPr/>
      <dgm:t>
        <a:bodyPr/>
        <a:lstStyle/>
        <a:p>
          <a:endParaRPr lang="en-ZA"/>
        </a:p>
      </dgm:t>
    </dgm:pt>
    <dgm:pt modelId="{8A179A35-5CAE-4945-815B-67BE1F05D089}" type="pres">
      <dgm:prSet presAssocID="{804846F9-CE4C-48C0-BBA1-22B8D839EE15}" presName="node" presStyleLbl="node1" presStyleIdx="0" presStyleCnt="6" custScaleX="125166" custScaleY="120934">
        <dgm:presLayoutVars>
          <dgm:bulletEnabled val="1"/>
        </dgm:presLayoutVars>
      </dgm:prSet>
      <dgm:spPr/>
      <dgm:t>
        <a:bodyPr/>
        <a:lstStyle/>
        <a:p>
          <a:endParaRPr lang="en-ZA"/>
        </a:p>
      </dgm:t>
    </dgm:pt>
    <dgm:pt modelId="{4A1EF61F-26A3-4201-8D68-EEBF36C9B4A8}" type="pres">
      <dgm:prSet presAssocID="{A9F9B622-30E2-4D94-AB19-B68EE4177BD5}" presName="sibTrans" presStyleLbl="sibTrans2D1" presStyleIdx="0" presStyleCnt="6"/>
      <dgm:spPr/>
      <dgm:t>
        <a:bodyPr/>
        <a:lstStyle/>
        <a:p>
          <a:endParaRPr lang="en-ZA"/>
        </a:p>
      </dgm:t>
    </dgm:pt>
    <dgm:pt modelId="{E5F8B5E1-C933-4188-9A84-5B8C4117571C}" type="pres">
      <dgm:prSet presAssocID="{A9F9B622-30E2-4D94-AB19-B68EE4177BD5}" presName="connectorText" presStyleLbl="sibTrans2D1" presStyleIdx="0" presStyleCnt="6"/>
      <dgm:spPr/>
      <dgm:t>
        <a:bodyPr/>
        <a:lstStyle/>
        <a:p>
          <a:endParaRPr lang="en-ZA"/>
        </a:p>
      </dgm:t>
    </dgm:pt>
    <dgm:pt modelId="{35C7C279-F68B-43D1-A5F0-65BBF11B2E7E}" type="pres">
      <dgm:prSet presAssocID="{B45CDDB3-51EE-423D-9E6B-4AE0FFDA1A9C}" presName="node" presStyleLbl="node1" presStyleIdx="1" presStyleCnt="6" custScaleX="125166" custScaleY="120934">
        <dgm:presLayoutVars>
          <dgm:bulletEnabled val="1"/>
        </dgm:presLayoutVars>
      </dgm:prSet>
      <dgm:spPr/>
      <dgm:t>
        <a:bodyPr/>
        <a:lstStyle/>
        <a:p>
          <a:endParaRPr lang="en-ZA"/>
        </a:p>
      </dgm:t>
    </dgm:pt>
    <dgm:pt modelId="{24C9E400-25A0-4FC9-B45A-EBEF7A99C817}" type="pres">
      <dgm:prSet presAssocID="{FD9BB2EA-8D85-4211-BFD3-A37A4354D7BB}" presName="sibTrans" presStyleLbl="sibTrans2D1" presStyleIdx="1" presStyleCnt="6"/>
      <dgm:spPr/>
      <dgm:t>
        <a:bodyPr/>
        <a:lstStyle/>
        <a:p>
          <a:endParaRPr lang="en-ZA"/>
        </a:p>
      </dgm:t>
    </dgm:pt>
    <dgm:pt modelId="{D672D50D-199F-4F8A-9A5E-7534E6F84D54}" type="pres">
      <dgm:prSet presAssocID="{FD9BB2EA-8D85-4211-BFD3-A37A4354D7BB}" presName="connectorText" presStyleLbl="sibTrans2D1" presStyleIdx="1" presStyleCnt="6"/>
      <dgm:spPr/>
      <dgm:t>
        <a:bodyPr/>
        <a:lstStyle/>
        <a:p>
          <a:endParaRPr lang="en-ZA"/>
        </a:p>
      </dgm:t>
    </dgm:pt>
    <dgm:pt modelId="{B18EA7F5-A9AB-4BAF-BDA1-724EE00A74D8}" type="pres">
      <dgm:prSet presAssocID="{9724074B-DDD0-4F8D-A9BF-8B256F0B2072}" presName="node" presStyleLbl="node1" presStyleIdx="2" presStyleCnt="6" custScaleX="125166" custScaleY="120934">
        <dgm:presLayoutVars>
          <dgm:bulletEnabled val="1"/>
        </dgm:presLayoutVars>
      </dgm:prSet>
      <dgm:spPr/>
      <dgm:t>
        <a:bodyPr/>
        <a:lstStyle/>
        <a:p>
          <a:endParaRPr lang="en-ZA"/>
        </a:p>
      </dgm:t>
    </dgm:pt>
    <dgm:pt modelId="{26E5AA1E-ACEE-4FB5-88E1-702BDA923AF0}" type="pres">
      <dgm:prSet presAssocID="{A7735173-A1A3-4756-A544-4F2BAF048D34}" presName="sibTrans" presStyleLbl="sibTrans2D1" presStyleIdx="2" presStyleCnt="6"/>
      <dgm:spPr/>
      <dgm:t>
        <a:bodyPr/>
        <a:lstStyle/>
        <a:p>
          <a:endParaRPr lang="en-ZA"/>
        </a:p>
      </dgm:t>
    </dgm:pt>
    <dgm:pt modelId="{6AA0E444-4750-4887-B6D4-8838822E656B}" type="pres">
      <dgm:prSet presAssocID="{A7735173-A1A3-4756-A544-4F2BAF048D34}" presName="connectorText" presStyleLbl="sibTrans2D1" presStyleIdx="2" presStyleCnt="6"/>
      <dgm:spPr/>
      <dgm:t>
        <a:bodyPr/>
        <a:lstStyle/>
        <a:p>
          <a:endParaRPr lang="en-ZA"/>
        </a:p>
      </dgm:t>
    </dgm:pt>
    <dgm:pt modelId="{C3AFF85F-7DB6-4684-9EDC-065991ADC431}" type="pres">
      <dgm:prSet presAssocID="{283E4C38-4EE3-42D8-9024-ACE919369B2B}" presName="node" presStyleLbl="node1" presStyleIdx="3" presStyleCnt="6" custScaleX="125166" custScaleY="120934">
        <dgm:presLayoutVars>
          <dgm:bulletEnabled val="1"/>
        </dgm:presLayoutVars>
      </dgm:prSet>
      <dgm:spPr/>
      <dgm:t>
        <a:bodyPr/>
        <a:lstStyle/>
        <a:p>
          <a:endParaRPr lang="en-ZA"/>
        </a:p>
      </dgm:t>
    </dgm:pt>
    <dgm:pt modelId="{7D2F1142-3815-4B83-BF95-418D2D51EBB7}" type="pres">
      <dgm:prSet presAssocID="{A7752E16-018D-4E76-9EAA-2DDA2CB33579}" presName="sibTrans" presStyleLbl="sibTrans2D1" presStyleIdx="3" presStyleCnt="6"/>
      <dgm:spPr/>
      <dgm:t>
        <a:bodyPr/>
        <a:lstStyle/>
        <a:p>
          <a:endParaRPr lang="en-ZA"/>
        </a:p>
      </dgm:t>
    </dgm:pt>
    <dgm:pt modelId="{6791D94B-9E3A-4689-A801-C16C5DCBE76B}" type="pres">
      <dgm:prSet presAssocID="{A7752E16-018D-4E76-9EAA-2DDA2CB33579}" presName="connectorText" presStyleLbl="sibTrans2D1" presStyleIdx="3" presStyleCnt="6"/>
      <dgm:spPr/>
      <dgm:t>
        <a:bodyPr/>
        <a:lstStyle/>
        <a:p>
          <a:endParaRPr lang="en-ZA"/>
        </a:p>
      </dgm:t>
    </dgm:pt>
    <dgm:pt modelId="{778DE9EF-19CA-4429-BF3F-C02286FE24EF}" type="pres">
      <dgm:prSet presAssocID="{F8308A54-215F-487C-8704-18A59B4F4313}" presName="node" presStyleLbl="node1" presStyleIdx="4" presStyleCnt="6" custScaleX="125166" custScaleY="120934" custRadScaleRad="99173" custRadScaleInc="2674">
        <dgm:presLayoutVars>
          <dgm:bulletEnabled val="1"/>
        </dgm:presLayoutVars>
      </dgm:prSet>
      <dgm:spPr/>
      <dgm:t>
        <a:bodyPr/>
        <a:lstStyle/>
        <a:p>
          <a:endParaRPr lang="en-ZA"/>
        </a:p>
      </dgm:t>
    </dgm:pt>
    <dgm:pt modelId="{AE9A0124-C78F-4BD5-A7E7-1828CF1057FD}" type="pres">
      <dgm:prSet presAssocID="{78A8DFC9-B05E-4486-BBF8-3110AFA8D765}" presName="sibTrans" presStyleLbl="sibTrans2D1" presStyleIdx="4" presStyleCnt="6"/>
      <dgm:spPr/>
      <dgm:t>
        <a:bodyPr/>
        <a:lstStyle/>
        <a:p>
          <a:endParaRPr lang="en-ZA"/>
        </a:p>
      </dgm:t>
    </dgm:pt>
    <dgm:pt modelId="{4F97D4FF-D9F5-44F9-9046-BB8AF2B7A9C0}" type="pres">
      <dgm:prSet presAssocID="{78A8DFC9-B05E-4486-BBF8-3110AFA8D765}" presName="connectorText" presStyleLbl="sibTrans2D1" presStyleIdx="4" presStyleCnt="6"/>
      <dgm:spPr/>
      <dgm:t>
        <a:bodyPr/>
        <a:lstStyle/>
        <a:p>
          <a:endParaRPr lang="en-ZA"/>
        </a:p>
      </dgm:t>
    </dgm:pt>
    <dgm:pt modelId="{AB0F8C7A-A4BF-4571-8C0E-90FA7FC444D6}" type="pres">
      <dgm:prSet presAssocID="{A74BF626-DCEA-4735-8C32-80E570E9A4AC}" presName="node" presStyleLbl="node1" presStyleIdx="5" presStyleCnt="6" custScaleX="125166" custScaleY="120934">
        <dgm:presLayoutVars>
          <dgm:bulletEnabled val="1"/>
        </dgm:presLayoutVars>
      </dgm:prSet>
      <dgm:spPr/>
      <dgm:t>
        <a:bodyPr/>
        <a:lstStyle/>
        <a:p>
          <a:endParaRPr lang="en-ZA"/>
        </a:p>
      </dgm:t>
    </dgm:pt>
    <dgm:pt modelId="{2DD1D472-6363-45CA-B7A2-0773BCACFE88}" type="pres">
      <dgm:prSet presAssocID="{8A8BD8FB-8239-47D8-B4B9-423CAB863316}" presName="sibTrans" presStyleLbl="sibTrans2D1" presStyleIdx="5" presStyleCnt="6"/>
      <dgm:spPr/>
      <dgm:t>
        <a:bodyPr/>
        <a:lstStyle/>
        <a:p>
          <a:endParaRPr lang="en-ZA"/>
        </a:p>
      </dgm:t>
    </dgm:pt>
    <dgm:pt modelId="{38659B5A-B96A-40AC-8D4A-BC07E6A737E9}" type="pres">
      <dgm:prSet presAssocID="{8A8BD8FB-8239-47D8-B4B9-423CAB863316}" presName="connectorText" presStyleLbl="sibTrans2D1" presStyleIdx="5" presStyleCnt="6"/>
      <dgm:spPr/>
      <dgm:t>
        <a:bodyPr/>
        <a:lstStyle/>
        <a:p>
          <a:endParaRPr lang="en-ZA"/>
        </a:p>
      </dgm:t>
    </dgm:pt>
  </dgm:ptLst>
  <dgm:cxnLst>
    <dgm:cxn modelId="{39031AD2-864C-4DD6-A5C2-6C1E5D2DAD8E}" type="presOf" srcId="{A74BF626-DCEA-4735-8C32-80E570E9A4AC}" destId="{AB0F8C7A-A4BF-4571-8C0E-90FA7FC444D6}" srcOrd="0" destOrd="0" presId="urn:microsoft.com/office/officeart/2005/8/layout/cycle2"/>
    <dgm:cxn modelId="{056A3FD5-6B65-4284-8C03-68998245A36D}" type="presOf" srcId="{A7752E16-018D-4E76-9EAA-2DDA2CB33579}" destId="{6791D94B-9E3A-4689-A801-C16C5DCBE76B}" srcOrd="1" destOrd="0" presId="urn:microsoft.com/office/officeart/2005/8/layout/cycle2"/>
    <dgm:cxn modelId="{DEFDBEF7-2450-4F44-BE3D-150BA433EDD6}" type="presOf" srcId="{9724074B-DDD0-4F8D-A9BF-8B256F0B2072}" destId="{B18EA7F5-A9AB-4BAF-BDA1-724EE00A74D8}" srcOrd="0" destOrd="0" presId="urn:microsoft.com/office/officeart/2005/8/layout/cycle2"/>
    <dgm:cxn modelId="{B28F3EC1-2737-4A8E-8CB3-6A5DFA1D0A7F}" srcId="{CA2A22B4-3074-4E4A-BF7B-B68A5B77C60C}" destId="{F8308A54-215F-487C-8704-18A59B4F4313}" srcOrd="4" destOrd="0" parTransId="{020F53D4-A603-4DEF-8125-FDE210F09D6A}" sibTransId="{78A8DFC9-B05E-4486-BBF8-3110AFA8D765}"/>
    <dgm:cxn modelId="{1141B1C6-A858-40C9-9424-8B5566C2C754}" type="presOf" srcId="{78A8DFC9-B05E-4486-BBF8-3110AFA8D765}" destId="{4F97D4FF-D9F5-44F9-9046-BB8AF2B7A9C0}" srcOrd="1" destOrd="0" presId="urn:microsoft.com/office/officeart/2005/8/layout/cycle2"/>
    <dgm:cxn modelId="{910D2457-32F3-4781-AA9A-E090D6312E27}" type="presOf" srcId="{B45CDDB3-51EE-423D-9E6B-4AE0FFDA1A9C}" destId="{35C7C279-F68B-43D1-A5F0-65BBF11B2E7E}" srcOrd="0" destOrd="0" presId="urn:microsoft.com/office/officeart/2005/8/layout/cycle2"/>
    <dgm:cxn modelId="{B6AAD781-2A9D-4D5A-BDF9-D03FB345EC87}" type="presOf" srcId="{804846F9-CE4C-48C0-BBA1-22B8D839EE15}" destId="{8A179A35-5CAE-4945-815B-67BE1F05D089}" srcOrd="0" destOrd="0" presId="urn:microsoft.com/office/officeart/2005/8/layout/cycle2"/>
    <dgm:cxn modelId="{F8FBAC0E-2A4E-47A0-AE0A-4A3769FDC6C7}" type="presOf" srcId="{78A8DFC9-B05E-4486-BBF8-3110AFA8D765}" destId="{AE9A0124-C78F-4BD5-A7E7-1828CF1057FD}" srcOrd="0" destOrd="0" presId="urn:microsoft.com/office/officeart/2005/8/layout/cycle2"/>
    <dgm:cxn modelId="{32BC704F-1631-447B-ABBC-3C291744549F}" srcId="{CA2A22B4-3074-4E4A-BF7B-B68A5B77C60C}" destId="{B45CDDB3-51EE-423D-9E6B-4AE0FFDA1A9C}" srcOrd="1" destOrd="0" parTransId="{89D73ADB-99B9-46C9-8FC2-AA6FDFD6737A}" sibTransId="{FD9BB2EA-8D85-4211-BFD3-A37A4354D7BB}"/>
    <dgm:cxn modelId="{FDA84D80-1C1C-440F-8219-51100E5F9982}" type="presOf" srcId="{A9F9B622-30E2-4D94-AB19-B68EE4177BD5}" destId="{E5F8B5E1-C933-4188-9A84-5B8C4117571C}" srcOrd="1" destOrd="0" presId="urn:microsoft.com/office/officeart/2005/8/layout/cycle2"/>
    <dgm:cxn modelId="{C00A40E0-70DA-46AB-8E16-4851FD7025B9}" type="presOf" srcId="{FD9BB2EA-8D85-4211-BFD3-A37A4354D7BB}" destId="{24C9E400-25A0-4FC9-B45A-EBEF7A99C817}" srcOrd="0" destOrd="0" presId="urn:microsoft.com/office/officeart/2005/8/layout/cycle2"/>
    <dgm:cxn modelId="{58FA52DB-9A3D-4635-8EB1-64D1C8FFB365}" type="presOf" srcId="{8A8BD8FB-8239-47D8-B4B9-423CAB863316}" destId="{2DD1D472-6363-45CA-B7A2-0773BCACFE88}" srcOrd="0" destOrd="0" presId="urn:microsoft.com/office/officeart/2005/8/layout/cycle2"/>
    <dgm:cxn modelId="{E1692115-FE85-4ED7-AD82-C16AA5D0A1BE}" srcId="{CA2A22B4-3074-4E4A-BF7B-B68A5B77C60C}" destId="{9724074B-DDD0-4F8D-A9BF-8B256F0B2072}" srcOrd="2" destOrd="0" parTransId="{505927F1-9883-4306-B089-7668229D76D4}" sibTransId="{A7735173-A1A3-4756-A544-4F2BAF048D34}"/>
    <dgm:cxn modelId="{E755D8B2-39C5-4D7D-94B7-391C1C439C6B}" srcId="{CA2A22B4-3074-4E4A-BF7B-B68A5B77C60C}" destId="{283E4C38-4EE3-42D8-9024-ACE919369B2B}" srcOrd="3" destOrd="0" parTransId="{376392FF-C728-45C6-AE28-4FC708A6645E}" sibTransId="{A7752E16-018D-4E76-9EAA-2DDA2CB33579}"/>
    <dgm:cxn modelId="{DA564054-395B-4DC9-99A4-D5DD9F1ED440}" srcId="{CA2A22B4-3074-4E4A-BF7B-B68A5B77C60C}" destId="{804846F9-CE4C-48C0-BBA1-22B8D839EE15}" srcOrd="0" destOrd="0" parTransId="{85564892-DC39-42FF-9D1B-0CF8F52301D4}" sibTransId="{A9F9B622-30E2-4D94-AB19-B68EE4177BD5}"/>
    <dgm:cxn modelId="{3785B7CF-E532-4C00-A330-07BC0E3D0476}" type="presOf" srcId="{A9F9B622-30E2-4D94-AB19-B68EE4177BD5}" destId="{4A1EF61F-26A3-4201-8D68-EEBF36C9B4A8}" srcOrd="0" destOrd="0" presId="urn:microsoft.com/office/officeart/2005/8/layout/cycle2"/>
    <dgm:cxn modelId="{29F20F1B-3C8F-421F-BA60-92C63FFFC1FD}" type="presOf" srcId="{8A8BD8FB-8239-47D8-B4B9-423CAB863316}" destId="{38659B5A-B96A-40AC-8D4A-BC07E6A737E9}" srcOrd="1" destOrd="0" presId="urn:microsoft.com/office/officeart/2005/8/layout/cycle2"/>
    <dgm:cxn modelId="{FD826490-7D3E-4381-BA65-2DDB5385A902}" type="presOf" srcId="{F8308A54-215F-487C-8704-18A59B4F4313}" destId="{778DE9EF-19CA-4429-BF3F-C02286FE24EF}" srcOrd="0" destOrd="0" presId="urn:microsoft.com/office/officeart/2005/8/layout/cycle2"/>
    <dgm:cxn modelId="{CC54B64D-DABD-41EF-988B-64EA43725973}" type="presOf" srcId="{A7735173-A1A3-4756-A544-4F2BAF048D34}" destId="{6AA0E444-4750-4887-B6D4-8838822E656B}" srcOrd="1" destOrd="0" presId="urn:microsoft.com/office/officeart/2005/8/layout/cycle2"/>
    <dgm:cxn modelId="{59F706FB-9A7E-42B8-B552-A7EBD753E349}" type="presOf" srcId="{A7735173-A1A3-4756-A544-4F2BAF048D34}" destId="{26E5AA1E-ACEE-4FB5-88E1-702BDA923AF0}" srcOrd="0" destOrd="0" presId="urn:microsoft.com/office/officeart/2005/8/layout/cycle2"/>
    <dgm:cxn modelId="{46E0BE9F-B02E-4D8E-810F-85180A917520}" type="presOf" srcId="{FD9BB2EA-8D85-4211-BFD3-A37A4354D7BB}" destId="{D672D50D-199F-4F8A-9A5E-7534E6F84D54}" srcOrd="1" destOrd="0" presId="urn:microsoft.com/office/officeart/2005/8/layout/cycle2"/>
    <dgm:cxn modelId="{05BF89C1-B65D-4E50-BBD6-A9E526B92C76}" type="presOf" srcId="{283E4C38-4EE3-42D8-9024-ACE919369B2B}" destId="{C3AFF85F-7DB6-4684-9EDC-065991ADC431}" srcOrd="0" destOrd="0" presId="urn:microsoft.com/office/officeart/2005/8/layout/cycle2"/>
    <dgm:cxn modelId="{58187D18-DC9C-4AC7-B581-B64D03973AB9}" srcId="{CA2A22B4-3074-4E4A-BF7B-B68A5B77C60C}" destId="{A74BF626-DCEA-4735-8C32-80E570E9A4AC}" srcOrd="5" destOrd="0" parTransId="{65707E36-41EF-4FA8-B448-3CBE57780001}" sibTransId="{8A8BD8FB-8239-47D8-B4B9-423CAB863316}"/>
    <dgm:cxn modelId="{4198B145-B726-4797-B525-0896735834A4}" type="presOf" srcId="{CA2A22B4-3074-4E4A-BF7B-B68A5B77C60C}" destId="{86E11961-448D-48EC-AACE-F9E94B6C911D}" srcOrd="0" destOrd="0" presId="urn:microsoft.com/office/officeart/2005/8/layout/cycle2"/>
    <dgm:cxn modelId="{BE7D8E36-CB64-48AB-AE37-235D16D65A1A}" type="presOf" srcId="{A7752E16-018D-4E76-9EAA-2DDA2CB33579}" destId="{7D2F1142-3815-4B83-BF95-418D2D51EBB7}" srcOrd="0" destOrd="0" presId="urn:microsoft.com/office/officeart/2005/8/layout/cycle2"/>
    <dgm:cxn modelId="{5AB508DE-3A20-4BE8-9D60-F787791418CA}" type="presParOf" srcId="{86E11961-448D-48EC-AACE-F9E94B6C911D}" destId="{8A179A35-5CAE-4945-815B-67BE1F05D089}" srcOrd="0" destOrd="0" presId="urn:microsoft.com/office/officeart/2005/8/layout/cycle2"/>
    <dgm:cxn modelId="{D7F9BF51-CD6D-4B8D-9590-695E6EDBFE2D}" type="presParOf" srcId="{86E11961-448D-48EC-AACE-F9E94B6C911D}" destId="{4A1EF61F-26A3-4201-8D68-EEBF36C9B4A8}" srcOrd="1" destOrd="0" presId="urn:microsoft.com/office/officeart/2005/8/layout/cycle2"/>
    <dgm:cxn modelId="{9B69DFF7-7941-4AAD-85DB-E3CD16032FED}" type="presParOf" srcId="{4A1EF61F-26A3-4201-8D68-EEBF36C9B4A8}" destId="{E5F8B5E1-C933-4188-9A84-5B8C4117571C}" srcOrd="0" destOrd="0" presId="urn:microsoft.com/office/officeart/2005/8/layout/cycle2"/>
    <dgm:cxn modelId="{C0010242-0831-460E-8F0A-80BC2614B56E}" type="presParOf" srcId="{86E11961-448D-48EC-AACE-F9E94B6C911D}" destId="{35C7C279-F68B-43D1-A5F0-65BBF11B2E7E}" srcOrd="2" destOrd="0" presId="urn:microsoft.com/office/officeart/2005/8/layout/cycle2"/>
    <dgm:cxn modelId="{DC9C6B1B-C575-4ED0-8140-E4411C67E913}" type="presParOf" srcId="{86E11961-448D-48EC-AACE-F9E94B6C911D}" destId="{24C9E400-25A0-4FC9-B45A-EBEF7A99C817}" srcOrd="3" destOrd="0" presId="urn:microsoft.com/office/officeart/2005/8/layout/cycle2"/>
    <dgm:cxn modelId="{E11DA181-7059-4E5E-907C-CF09153562EC}" type="presParOf" srcId="{24C9E400-25A0-4FC9-B45A-EBEF7A99C817}" destId="{D672D50D-199F-4F8A-9A5E-7534E6F84D54}" srcOrd="0" destOrd="0" presId="urn:microsoft.com/office/officeart/2005/8/layout/cycle2"/>
    <dgm:cxn modelId="{134FB90B-9CEB-4BD1-B6B0-5C2928725795}" type="presParOf" srcId="{86E11961-448D-48EC-AACE-F9E94B6C911D}" destId="{B18EA7F5-A9AB-4BAF-BDA1-724EE00A74D8}" srcOrd="4" destOrd="0" presId="urn:microsoft.com/office/officeart/2005/8/layout/cycle2"/>
    <dgm:cxn modelId="{60F71270-16E6-4511-8279-9A1497C6F378}" type="presParOf" srcId="{86E11961-448D-48EC-AACE-F9E94B6C911D}" destId="{26E5AA1E-ACEE-4FB5-88E1-702BDA923AF0}" srcOrd="5" destOrd="0" presId="urn:microsoft.com/office/officeart/2005/8/layout/cycle2"/>
    <dgm:cxn modelId="{DD6E1D8F-36C8-4884-96C5-32D4982163E1}" type="presParOf" srcId="{26E5AA1E-ACEE-4FB5-88E1-702BDA923AF0}" destId="{6AA0E444-4750-4887-B6D4-8838822E656B}" srcOrd="0" destOrd="0" presId="urn:microsoft.com/office/officeart/2005/8/layout/cycle2"/>
    <dgm:cxn modelId="{217A2D96-3B3C-4835-80B0-CA4D94292E5C}" type="presParOf" srcId="{86E11961-448D-48EC-AACE-F9E94B6C911D}" destId="{C3AFF85F-7DB6-4684-9EDC-065991ADC431}" srcOrd="6" destOrd="0" presId="urn:microsoft.com/office/officeart/2005/8/layout/cycle2"/>
    <dgm:cxn modelId="{32F417DE-5786-4E83-8D4E-58080929A3D3}" type="presParOf" srcId="{86E11961-448D-48EC-AACE-F9E94B6C911D}" destId="{7D2F1142-3815-4B83-BF95-418D2D51EBB7}" srcOrd="7" destOrd="0" presId="urn:microsoft.com/office/officeart/2005/8/layout/cycle2"/>
    <dgm:cxn modelId="{D6B6D601-9D13-44A0-BCF0-C21E9722F95B}" type="presParOf" srcId="{7D2F1142-3815-4B83-BF95-418D2D51EBB7}" destId="{6791D94B-9E3A-4689-A801-C16C5DCBE76B}" srcOrd="0" destOrd="0" presId="urn:microsoft.com/office/officeart/2005/8/layout/cycle2"/>
    <dgm:cxn modelId="{1805823F-FA50-40FE-82A0-38421B8845EB}" type="presParOf" srcId="{86E11961-448D-48EC-AACE-F9E94B6C911D}" destId="{778DE9EF-19CA-4429-BF3F-C02286FE24EF}" srcOrd="8" destOrd="0" presId="urn:microsoft.com/office/officeart/2005/8/layout/cycle2"/>
    <dgm:cxn modelId="{5CA759BD-ADDF-45DF-8FAC-67290400110B}" type="presParOf" srcId="{86E11961-448D-48EC-AACE-F9E94B6C911D}" destId="{AE9A0124-C78F-4BD5-A7E7-1828CF1057FD}" srcOrd="9" destOrd="0" presId="urn:microsoft.com/office/officeart/2005/8/layout/cycle2"/>
    <dgm:cxn modelId="{F367CF2F-A9B8-473F-B904-B3E6EC6668D6}" type="presParOf" srcId="{AE9A0124-C78F-4BD5-A7E7-1828CF1057FD}" destId="{4F97D4FF-D9F5-44F9-9046-BB8AF2B7A9C0}" srcOrd="0" destOrd="0" presId="urn:microsoft.com/office/officeart/2005/8/layout/cycle2"/>
    <dgm:cxn modelId="{6BF2596A-64C5-4567-835C-2F093315AC16}" type="presParOf" srcId="{86E11961-448D-48EC-AACE-F9E94B6C911D}" destId="{AB0F8C7A-A4BF-4571-8C0E-90FA7FC444D6}" srcOrd="10" destOrd="0" presId="urn:microsoft.com/office/officeart/2005/8/layout/cycle2"/>
    <dgm:cxn modelId="{64508F0A-1662-44B6-A12E-673EE67439E6}" type="presParOf" srcId="{86E11961-448D-48EC-AACE-F9E94B6C911D}" destId="{2DD1D472-6363-45CA-B7A2-0773BCACFE88}" srcOrd="11" destOrd="0" presId="urn:microsoft.com/office/officeart/2005/8/layout/cycle2"/>
    <dgm:cxn modelId="{D4F24F0C-6E40-40A5-BCE3-2D9ECA20006B}" type="presParOf" srcId="{2DD1D472-6363-45CA-B7A2-0773BCACFE88}" destId="{38659B5A-B96A-40AC-8D4A-BC07E6A737E9}" srcOrd="0" destOrd="0" presId="urn:microsoft.com/office/officeart/2005/8/layout/cycle2"/>
  </dgm:cxnLst>
  <dgm:bg/>
  <dgm:whole/>
  <dgm:extLst>
    <a:ext uri="http://schemas.microsoft.com/office/drawing/2008/diagram">
      <dsp:dataModelExt xmlns:dsp="http://schemas.microsoft.com/office/drawing/2008/diagram" xmlns="" relId="rId2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2A22B4-3074-4E4A-BF7B-B68A5B77C60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ZA"/>
        </a:p>
      </dgm:t>
    </dgm:pt>
    <dgm:pt modelId="{804846F9-CE4C-48C0-BBA1-22B8D839EE15}">
      <dgm:prSet phldrT="[Text]" custT="1"/>
      <dgm:spPr>
        <a:solidFill>
          <a:schemeClr val="bg1"/>
        </a:solidFill>
        <a:ln>
          <a:solidFill>
            <a:schemeClr val="accent1"/>
          </a:solidFill>
        </a:ln>
      </dgm:spPr>
      <dgm:t>
        <a:bodyPr/>
        <a:lstStyle/>
        <a:p>
          <a:r>
            <a:rPr lang="en-ZA" sz="500" b="1" dirty="0" smtClean="0">
              <a:solidFill>
                <a:schemeClr val="tx1"/>
              </a:solidFill>
            </a:rPr>
            <a:t>Invest and ROI</a:t>
          </a:r>
        </a:p>
      </dgm:t>
    </dgm:pt>
    <dgm:pt modelId="{85564892-DC39-42FF-9D1B-0CF8F52301D4}" type="parTrans" cxnId="{DA564054-395B-4DC9-99A4-D5DD9F1ED440}">
      <dgm:prSet/>
      <dgm:spPr/>
      <dgm:t>
        <a:bodyPr/>
        <a:lstStyle/>
        <a:p>
          <a:endParaRPr lang="en-ZA" sz="500"/>
        </a:p>
      </dgm:t>
    </dgm:pt>
    <dgm:pt modelId="{A9F9B622-30E2-4D94-AB19-B68EE4177BD5}" type="sibTrans" cxnId="{DA564054-395B-4DC9-99A4-D5DD9F1ED440}">
      <dgm:prSet custT="1"/>
      <dgm:spPr>
        <a:solidFill>
          <a:srgbClr val="0070C0"/>
        </a:solidFill>
        <a:ln>
          <a:solidFill>
            <a:srgbClr val="0070C0"/>
          </a:solidFill>
        </a:ln>
      </dgm:spPr>
      <dgm:t>
        <a:bodyPr/>
        <a:lstStyle/>
        <a:p>
          <a:endParaRPr lang="en-ZA" sz="500"/>
        </a:p>
      </dgm:t>
    </dgm:pt>
    <dgm:pt modelId="{B45CDDB3-51EE-423D-9E6B-4AE0FFDA1A9C}">
      <dgm:prSet phldrT="[Text]" custT="1"/>
      <dgm:spPr>
        <a:solidFill>
          <a:srgbClr val="FF0000"/>
        </a:solidFill>
        <a:ln>
          <a:solidFill>
            <a:srgbClr val="FF0000"/>
          </a:solidFill>
        </a:ln>
      </dgm:spPr>
      <dgm:t>
        <a:bodyPr/>
        <a:lstStyle/>
        <a:p>
          <a:endParaRPr lang="en-ZA" sz="500" b="1" dirty="0" smtClean="0">
            <a:solidFill>
              <a:schemeClr val="tx1"/>
            </a:solidFill>
          </a:endParaRPr>
        </a:p>
        <a:p>
          <a:r>
            <a:rPr lang="en-ZA" sz="500" b="1" dirty="0" smtClean="0">
              <a:solidFill>
                <a:schemeClr val="tx1"/>
              </a:solidFill>
            </a:rPr>
            <a:t>Spectrum  </a:t>
          </a:r>
          <a:endParaRPr lang="en-ZA" sz="500" b="1" dirty="0">
            <a:solidFill>
              <a:schemeClr val="tx1"/>
            </a:solidFill>
          </a:endParaRPr>
        </a:p>
      </dgm:t>
    </dgm:pt>
    <dgm:pt modelId="{89D73ADB-99B9-46C9-8FC2-AA6FDFD6737A}" type="parTrans" cxnId="{32BC704F-1631-447B-ABBC-3C291744549F}">
      <dgm:prSet/>
      <dgm:spPr/>
      <dgm:t>
        <a:bodyPr/>
        <a:lstStyle/>
        <a:p>
          <a:endParaRPr lang="en-ZA" sz="500"/>
        </a:p>
      </dgm:t>
    </dgm:pt>
    <dgm:pt modelId="{FD9BB2EA-8D85-4211-BFD3-A37A4354D7BB}" type="sibTrans" cxnId="{32BC704F-1631-447B-ABBC-3C291744549F}">
      <dgm:prSet custT="1"/>
      <dgm:spPr>
        <a:solidFill>
          <a:srgbClr val="0070C0"/>
        </a:solidFill>
        <a:ln>
          <a:solidFill>
            <a:srgbClr val="0070C0"/>
          </a:solidFill>
        </a:ln>
      </dgm:spPr>
      <dgm:t>
        <a:bodyPr/>
        <a:lstStyle/>
        <a:p>
          <a:endParaRPr lang="en-ZA" sz="500"/>
        </a:p>
      </dgm:t>
    </dgm:pt>
    <dgm:pt modelId="{9724074B-DDD0-4F8D-A9BF-8B256F0B2072}">
      <dgm:prSet phldrT="[Text]" custT="1"/>
      <dgm:spPr>
        <a:solidFill>
          <a:schemeClr val="bg1"/>
        </a:solidFill>
        <a:ln>
          <a:solidFill>
            <a:srgbClr val="FF0000"/>
          </a:solidFill>
        </a:ln>
      </dgm:spPr>
      <dgm:t>
        <a:bodyPr/>
        <a:lstStyle/>
        <a:p>
          <a:endParaRPr lang="en-ZA" sz="500" b="1" dirty="0" smtClean="0">
            <a:solidFill>
              <a:schemeClr val="tx1"/>
            </a:solidFill>
          </a:endParaRPr>
        </a:p>
        <a:p>
          <a:r>
            <a:rPr lang="en-ZA" sz="500" b="1" dirty="0" smtClean="0">
              <a:solidFill>
                <a:schemeClr val="tx1"/>
              </a:solidFill>
            </a:rPr>
            <a:t>Coverage &amp; Quality</a:t>
          </a:r>
          <a:endParaRPr lang="en-ZA" sz="500" b="1" dirty="0">
            <a:solidFill>
              <a:schemeClr val="tx1"/>
            </a:solidFill>
          </a:endParaRPr>
        </a:p>
      </dgm:t>
    </dgm:pt>
    <dgm:pt modelId="{505927F1-9883-4306-B089-7668229D76D4}" type="parTrans" cxnId="{E1692115-FE85-4ED7-AD82-C16AA5D0A1BE}">
      <dgm:prSet/>
      <dgm:spPr/>
      <dgm:t>
        <a:bodyPr/>
        <a:lstStyle/>
        <a:p>
          <a:endParaRPr lang="en-ZA" sz="500"/>
        </a:p>
      </dgm:t>
    </dgm:pt>
    <dgm:pt modelId="{A7735173-A1A3-4756-A544-4F2BAF048D34}" type="sibTrans" cxnId="{E1692115-FE85-4ED7-AD82-C16AA5D0A1BE}">
      <dgm:prSet custT="1"/>
      <dgm:spPr>
        <a:solidFill>
          <a:srgbClr val="0070C0"/>
        </a:solidFill>
        <a:ln>
          <a:solidFill>
            <a:srgbClr val="0070C0"/>
          </a:solidFill>
        </a:ln>
      </dgm:spPr>
      <dgm:t>
        <a:bodyPr/>
        <a:lstStyle/>
        <a:p>
          <a:endParaRPr lang="en-ZA" sz="500"/>
        </a:p>
      </dgm:t>
    </dgm:pt>
    <dgm:pt modelId="{283E4C38-4EE3-42D8-9024-ACE919369B2B}">
      <dgm:prSet phldrT="[Text]" custT="1"/>
      <dgm:spPr>
        <a:solidFill>
          <a:schemeClr val="bg1"/>
        </a:solidFill>
        <a:ln>
          <a:solidFill>
            <a:srgbClr val="FF0000"/>
          </a:solidFill>
        </a:ln>
      </dgm:spPr>
      <dgm:t>
        <a:bodyPr/>
        <a:lstStyle/>
        <a:p>
          <a:r>
            <a:rPr lang="en-ZA" sz="500" b="1" smtClean="0">
              <a:solidFill>
                <a:schemeClr val="tx1"/>
              </a:solidFill>
            </a:rPr>
            <a:t>Customer Needs</a:t>
          </a:r>
          <a:endParaRPr lang="en-ZA" sz="500" b="1" dirty="0" smtClean="0">
            <a:solidFill>
              <a:schemeClr val="tx1"/>
            </a:solidFill>
          </a:endParaRPr>
        </a:p>
      </dgm:t>
    </dgm:pt>
    <dgm:pt modelId="{376392FF-C728-45C6-AE28-4FC708A6645E}" type="parTrans" cxnId="{E755D8B2-39C5-4D7D-94B7-391C1C439C6B}">
      <dgm:prSet/>
      <dgm:spPr/>
      <dgm:t>
        <a:bodyPr/>
        <a:lstStyle/>
        <a:p>
          <a:endParaRPr lang="en-ZA" sz="500"/>
        </a:p>
      </dgm:t>
    </dgm:pt>
    <dgm:pt modelId="{A7752E16-018D-4E76-9EAA-2DDA2CB33579}" type="sibTrans" cxnId="{E755D8B2-39C5-4D7D-94B7-391C1C439C6B}">
      <dgm:prSet custT="1"/>
      <dgm:spPr>
        <a:solidFill>
          <a:srgbClr val="0070C0"/>
        </a:solidFill>
        <a:ln>
          <a:solidFill>
            <a:srgbClr val="0070C0"/>
          </a:solidFill>
        </a:ln>
      </dgm:spPr>
      <dgm:t>
        <a:bodyPr/>
        <a:lstStyle/>
        <a:p>
          <a:endParaRPr lang="en-ZA" sz="500"/>
        </a:p>
      </dgm:t>
    </dgm:pt>
    <dgm:pt modelId="{F8308A54-215F-487C-8704-18A59B4F4313}">
      <dgm:prSet phldrT="[Text]" custT="1"/>
      <dgm:spPr>
        <a:solidFill>
          <a:schemeClr val="bg1"/>
        </a:solidFill>
        <a:ln>
          <a:solidFill>
            <a:srgbClr val="FF0000"/>
          </a:solidFill>
        </a:ln>
      </dgm:spPr>
      <dgm:t>
        <a:bodyPr/>
        <a:lstStyle/>
        <a:p>
          <a:r>
            <a:rPr lang="en-ZA" sz="500" b="1" dirty="0" smtClean="0">
              <a:solidFill>
                <a:schemeClr val="tx1"/>
              </a:solidFill>
            </a:rPr>
            <a:t>Price Reduction</a:t>
          </a:r>
        </a:p>
        <a:p>
          <a:endParaRPr lang="en-ZA" sz="500" b="1" dirty="0">
            <a:solidFill>
              <a:schemeClr val="tx1"/>
            </a:solidFill>
          </a:endParaRPr>
        </a:p>
      </dgm:t>
    </dgm:pt>
    <dgm:pt modelId="{020F53D4-A603-4DEF-8125-FDE210F09D6A}" type="parTrans" cxnId="{B28F3EC1-2737-4A8E-8CB3-6A5DFA1D0A7F}">
      <dgm:prSet/>
      <dgm:spPr/>
      <dgm:t>
        <a:bodyPr/>
        <a:lstStyle/>
        <a:p>
          <a:endParaRPr lang="en-ZA" sz="500"/>
        </a:p>
      </dgm:t>
    </dgm:pt>
    <dgm:pt modelId="{78A8DFC9-B05E-4486-BBF8-3110AFA8D765}" type="sibTrans" cxnId="{B28F3EC1-2737-4A8E-8CB3-6A5DFA1D0A7F}">
      <dgm:prSet custT="1"/>
      <dgm:spPr>
        <a:solidFill>
          <a:srgbClr val="0070C0"/>
        </a:solidFill>
        <a:ln>
          <a:solidFill>
            <a:srgbClr val="0070C0"/>
          </a:solidFill>
        </a:ln>
      </dgm:spPr>
      <dgm:t>
        <a:bodyPr/>
        <a:lstStyle/>
        <a:p>
          <a:endParaRPr lang="en-ZA" sz="500"/>
        </a:p>
      </dgm:t>
    </dgm:pt>
    <dgm:pt modelId="{A74BF626-DCEA-4735-8C32-80E570E9A4AC}">
      <dgm:prSet phldrT="[Text]" custT="1"/>
      <dgm:spPr>
        <a:solidFill>
          <a:schemeClr val="bg1"/>
        </a:solidFill>
        <a:ln>
          <a:solidFill>
            <a:srgbClr val="FF0000"/>
          </a:solidFill>
        </a:ln>
      </dgm:spPr>
      <dgm:t>
        <a:bodyPr/>
        <a:lstStyle/>
        <a:p>
          <a:r>
            <a:rPr lang="en-ZA" sz="500" b="1" dirty="0" smtClean="0">
              <a:solidFill>
                <a:schemeClr val="tx1"/>
              </a:solidFill>
            </a:rPr>
            <a:t>Usage Growth</a:t>
          </a:r>
          <a:endParaRPr lang="en-ZA" sz="500" b="1" dirty="0">
            <a:solidFill>
              <a:schemeClr val="tx1"/>
            </a:solidFill>
          </a:endParaRPr>
        </a:p>
      </dgm:t>
    </dgm:pt>
    <dgm:pt modelId="{65707E36-41EF-4FA8-B448-3CBE57780001}" type="parTrans" cxnId="{58187D18-DC9C-4AC7-B581-B64D03973AB9}">
      <dgm:prSet/>
      <dgm:spPr/>
      <dgm:t>
        <a:bodyPr/>
        <a:lstStyle/>
        <a:p>
          <a:endParaRPr lang="en-ZA" sz="500"/>
        </a:p>
      </dgm:t>
    </dgm:pt>
    <dgm:pt modelId="{8A8BD8FB-8239-47D8-B4B9-423CAB863316}" type="sibTrans" cxnId="{58187D18-DC9C-4AC7-B581-B64D03973AB9}">
      <dgm:prSet custT="1"/>
      <dgm:spPr>
        <a:solidFill>
          <a:srgbClr val="0070C0"/>
        </a:solidFill>
        <a:ln>
          <a:solidFill>
            <a:srgbClr val="0070C0"/>
          </a:solidFill>
        </a:ln>
      </dgm:spPr>
      <dgm:t>
        <a:bodyPr/>
        <a:lstStyle/>
        <a:p>
          <a:endParaRPr lang="en-ZA" sz="500"/>
        </a:p>
      </dgm:t>
    </dgm:pt>
    <dgm:pt modelId="{86E11961-448D-48EC-AACE-F9E94B6C911D}" type="pres">
      <dgm:prSet presAssocID="{CA2A22B4-3074-4E4A-BF7B-B68A5B77C60C}" presName="cycle" presStyleCnt="0">
        <dgm:presLayoutVars>
          <dgm:dir/>
          <dgm:resizeHandles val="exact"/>
        </dgm:presLayoutVars>
      </dgm:prSet>
      <dgm:spPr/>
      <dgm:t>
        <a:bodyPr/>
        <a:lstStyle/>
        <a:p>
          <a:endParaRPr lang="en-ZA"/>
        </a:p>
      </dgm:t>
    </dgm:pt>
    <dgm:pt modelId="{8A179A35-5CAE-4945-815B-67BE1F05D089}" type="pres">
      <dgm:prSet presAssocID="{804846F9-CE4C-48C0-BBA1-22B8D839EE15}" presName="node" presStyleLbl="node1" presStyleIdx="0" presStyleCnt="6" custScaleX="125166" custScaleY="120934">
        <dgm:presLayoutVars>
          <dgm:bulletEnabled val="1"/>
        </dgm:presLayoutVars>
      </dgm:prSet>
      <dgm:spPr/>
      <dgm:t>
        <a:bodyPr/>
        <a:lstStyle/>
        <a:p>
          <a:endParaRPr lang="en-ZA"/>
        </a:p>
      </dgm:t>
    </dgm:pt>
    <dgm:pt modelId="{4A1EF61F-26A3-4201-8D68-EEBF36C9B4A8}" type="pres">
      <dgm:prSet presAssocID="{A9F9B622-30E2-4D94-AB19-B68EE4177BD5}" presName="sibTrans" presStyleLbl="sibTrans2D1" presStyleIdx="0" presStyleCnt="6"/>
      <dgm:spPr/>
      <dgm:t>
        <a:bodyPr/>
        <a:lstStyle/>
        <a:p>
          <a:endParaRPr lang="en-ZA"/>
        </a:p>
      </dgm:t>
    </dgm:pt>
    <dgm:pt modelId="{E5F8B5E1-C933-4188-9A84-5B8C4117571C}" type="pres">
      <dgm:prSet presAssocID="{A9F9B622-30E2-4D94-AB19-B68EE4177BD5}" presName="connectorText" presStyleLbl="sibTrans2D1" presStyleIdx="0" presStyleCnt="6"/>
      <dgm:spPr/>
      <dgm:t>
        <a:bodyPr/>
        <a:lstStyle/>
        <a:p>
          <a:endParaRPr lang="en-ZA"/>
        </a:p>
      </dgm:t>
    </dgm:pt>
    <dgm:pt modelId="{35C7C279-F68B-43D1-A5F0-65BBF11B2E7E}" type="pres">
      <dgm:prSet presAssocID="{B45CDDB3-51EE-423D-9E6B-4AE0FFDA1A9C}" presName="node" presStyleLbl="node1" presStyleIdx="1" presStyleCnt="6" custScaleX="125166" custScaleY="120934">
        <dgm:presLayoutVars>
          <dgm:bulletEnabled val="1"/>
        </dgm:presLayoutVars>
      </dgm:prSet>
      <dgm:spPr/>
      <dgm:t>
        <a:bodyPr/>
        <a:lstStyle/>
        <a:p>
          <a:endParaRPr lang="en-ZA"/>
        </a:p>
      </dgm:t>
    </dgm:pt>
    <dgm:pt modelId="{24C9E400-25A0-4FC9-B45A-EBEF7A99C817}" type="pres">
      <dgm:prSet presAssocID="{FD9BB2EA-8D85-4211-BFD3-A37A4354D7BB}" presName="sibTrans" presStyleLbl="sibTrans2D1" presStyleIdx="1" presStyleCnt="6"/>
      <dgm:spPr/>
      <dgm:t>
        <a:bodyPr/>
        <a:lstStyle/>
        <a:p>
          <a:endParaRPr lang="en-ZA"/>
        </a:p>
      </dgm:t>
    </dgm:pt>
    <dgm:pt modelId="{D672D50D-199F-4F8A-9A5E-7534E6F84D54}" type="pres">
      <dgm:prSet presAssocID="{FD9BB2EA-8D85-4211-BFD3-A37A4354D7BB}" presName="connectorText" presStyleLbl="sibTrans2D1" presStyleIdx="1" presStyleCnt="6"/>
      <dgm:spPr/>
      <dgm:t>
        <a:bodyPr/>
        <a:lstStyle/>
        <a:p>
          <a:endParaRPr lang="en-ZA"/>
        </a:p>
      </dgm:t>
    </dgm:pt>
    <dgm:pt modelId="{B18EA7F5-A9AB-4BAF-BDA1-724EE00A74D8}" type="pres">
      <dgm:prSet presAssocID="{9724074B-DDD0-4F8D-A9BF-8B256F0B2072}" presName="node" presStyleLbl="node1" presStyleIdx="2" presStyleCnt="6" custScaleX="125166" custScaleY="120934">
        <dgm:presLayoutVars>
          <dgm:bulletEnabled val="1"/>
        </dgm:presLayoutVars>
      </dgm:prSet>
      <dgm:spPr/>
      <dgm:t>
        <a:bodyPr/>
        <a:lstStyle/>
        <a:p>
          <a:endParaRPr lang="en-ZA"/>
        </a:p>
      </dgm:t>
    </dgm:pt>
    <dgm:pt modelId="{26E5AA1E-ACEE-4FB5-88E1-702BDA923AF0}" type="pres">
      <dgm:prSet presAssocID="{A7735173-A1A3-4756-A544-4F2BAF048D34}" presName="sibTrans" presStyleLbl="sibTrans2D1" presStyleIdx="2" presStyleCnt="6"/>
      <dgm:spPr/>
      <dgm:t>
        <a:bodyPr/>
        <a:lstStyle/>
        <a:p>
          <a:endParaRPr lang="en-ZA"/>
        </a:p>
      </dgm:t>
    </dgm:pt>
    <dgm:pt modelId="{6AA0E444-4750-4887-B6D4-8838822E656B}" type="pres">
      <dgm:prSet presAssocID="{A7735173-A1A3-4756-A544-4F2BAF048D34}" presName="connectorText" presStyleLbl="sibTrans2D1" presStyleIdx="2" presStyleCnt="6"/>
      <dgm:spPr/>
      <dgm:t>
        <a:bodyPr/>
        <a:lstStyle/>
        <a:p>
          <a:endParaRPr lang="en-ZA"/>
        </a:p>
      </dgm:t>
    </dgm:pt>
    <dgm:pt modelId="{C3AFF85F-7DB6-4684-9EDC-065991ADC431}" type="pres">
      <dgm:prSet presAssocID="{283E4C38-4EE3-42D8-9024-ACE919369B2B}" presName="node" presStyleLbl="node1" presStyleIdx="3" presStyleCnt="6" custScaleX="125166" custScaleY="120934">
        <dgm:presLayoutVars>
          <dgm:bulletEnabled val="1"/>
        </dgm:presLayoutVars>
      </dgm:prSet>
      <dgm:spPr/>
      <dgm:t>
        <a:bodyPr/>
        <a:lstStyle/>
        <a:p>
          <a:endParaRPr lang="en-ZA"/>
        </a:p>
      </dgm:t>
    </dgm:pt>
    <dgm:pt modelId="{7D2F1142-3815-4B83-BF95-418D2D51EBB7}" type="pres">
      <dgm:prSet presAssocID="{A7752E16-018D-4E76-9EAA-2DDA2CB33579}" presName="sibTrans" presStyleLbl="sibTrans2D1" presStyleIdx="3" presStyleCnt="6"/>
      <dgm:spPr/>
      <dgm:t>
        <a:bodyPr/>
        <a:lstStyle/>
        <a:p>
          <a:endParaRPr lang="en-ZA"/>
        </a:p>
      </dgm:t>
    </dgm:pt>
    <dgm:pt modelId="{6791D94B-9E3A-4689-A801-C16C5DCBE76B}" type="pres">
      <dgm:prSet presAssocID="{A7752E16-018D-4E76-9EAA-2DDA2CB33579}" presName="connectorText" presStyleLbl="sibTrans2D1" presStyleIdx="3" presStyleCnt="6"/>
      <dgm:spPr/>
      <dgm:t>
        <a:bodyPr/>
        <a:lstStyle/>
        <a:p>
          <a:endParaRPr lang="en-ZA"/>
        </a:p>
      </dgm:t>
    </dgm:pt>
    <dgm:pt modelId="{778DE9EF-19CA-4429-BF3F-C02286FE24EF}" type="pres">
      <dgm:prSet presAssocID="{F8308A54-215F-487C-8704-18A59B4F4313}" presName="node" presStyleLbl="node1" presStyleIdx="4" presStyleCnt="6" custScaleX="125166" custScaleY="120934" custRadScaleRad="99173" custRadScaleInc="2674">
        <dgm:presLayoutVars>
          <dgm:bulletEnabled val="1"/>
        </dgm:presLayoutVars>
      </dgm:prSet>
      <dgm:spPr/>
      <dgm:t>
        <a:bodyPr/>
        <a:lstStyle/>
        <a:p>
          <a:endParaRPr lang="en-ZA"/>
        </a:p>
      </dgm:t>
    </dgm:pt>
    <dgm:pt modelId="{AE9A0124-C78F-4BD5-A7E7-1828CF1057FD}" type="pres">
      <dgm:prSet presAssocID="{78A8DFC9-B05E-4486-BBF8-3110AFA8D765}" presName="sibTrans" presStyleLbl="sibTrans2D1" presStyleIdx="4" presStyleCnt="6"/>
      <dgm:spPr/>
      <dgm:t>
        <a:bodyPr/>
        <a:lstStyle/>
        <a:p>
          <a:endParaRPr lang="en-ZA"/>
        </a:p>
      </dgm:t>
    </dgm:pt>
    <dgm:pt modelId="{4F97D4FF-D9F5-44F9-9046-BB8AF2B7A9C0}" type="pres">
      <dgm:prSet presAssocID="{78A8DFC9-B05E-4486-BBF8-3110AFA8D765}" presName="connectorText" presStyleLbl="sibTrans2D1" presStyleIdx="4" presStyleCnt="6"/>
      <dgm:spPr/>
      <dgm:t>
        <a:bodyPr/>
        <a:lstStyle/>
        <a:p>
          <a:endParaRPr lang="en-ZA"/>
        </a:p>
      </dgm:t>
    </dgm:pt>
    <dgm:pt modelId="{AB0F8C7A-A4BF-4571-8C0E-90FA7FC444D6}" type="pres">
      <dgm:prSet presAssocID="{A74BF626-DCEA-4735-8C32-80E570E9A4AC}" presName="node" presStyleLbl="node1" presStyleIdx="5" presStyleCnt="6" custScaleX="125166" custScaleY="120934">
        <dgm:presLayoutVars>
          <dgm:bulletEnabled val="1"/>
        </dgm:presLayoutVars>
      </dgm:prSet>
      <dgm:spPr/>
      <dgm:t>
        <a:bodyPr/>
        <a:lstStyle/>
        <a:p>
          <a:endParaRPr lang="en-ZA"/>
        </a:p>
      </dgm:t>
    </dgm:pt>
    <dgm:pt modelId="{2DD1D472-6363-45CA-B7A2-0773BCACFE88}" type="pres">
      <dgm:prSet presAssocID="{8A8BD8FB-8239-47D8-B4B9-423CAB863316}" presName="sibTrans" presStyleLbl="sibTrans2D1" presStyleIdx="5" presStyleCnt="6"/>
      <dgm:spPr/>
      <dgm:t>
        <a:bodyPr/>
        <a:lstStyle/>
        <a:p>
          <a:endParaRPr lang="en-ZA"/>
        </a:p>
      </dgm:t>
    </dgm:pt>
    <dgm:pt modelId="{38659B5A-B96A-40AC-8D4A-BC07E6A737E9}" type="pres">
      <dgm:prSet presAssocID="{8A8BD8FB-8239-47D8-B4B9-423CAB863316}" presName="connectorText" presStyleLbl="sibTrans2D1" presStyleIdx="5" presStyleCnt="6"/>
      <dgm:spPr/>
      <dgm:t>
        <a:bodyPr/>
        <a:lstStyle/>
        <a:p>
          <a:endParaRPr lang="en-ZA"/>
        </a:p>
      </dgm:t>
    </dgm:pt>
  </dgm:ptLst>
  <dgm:cxnLst>
    <dgm:cxn modelId="{39031AD2-864C-4DD6-A5C2-6C1E5D2DAD8E}" type="presOf" srcId="{A74BF626-DCEA-4735-8C32-80E570E9A4AC}" destId="{AB0F8C7A-A4BF-4571-8C0E-90FA7FC444D6}" srcOrd="0" destOrd="0" presId="urn:microsoft.com/office/officeart/2005/8/layout/cycle2"/>
    <dgm:cxn modelId="{056A3FD5-6B65-4284-8C03-68998245A36D}" type="presOf" srcId="{A7752E16-018D-4E76-9EAA-2DDA2CB33579}" destId="{6791D94B-9E3A-4689-A801-C16C5DCBE76B}" srcOrd="1" destOrd="0" presId="urn:microsoft.com/office/officeart/2005/8/layout/cycle2"/>
    <dgm:cxn modelId="{DEFDBEF7-2450-4F44-BE3D-150BA433EDD6}" type="presOf" srcId="{9724074B-DDD0-4F8D-A9BF-8B256F0B2072}" destId="{B18EA7F5-A9AB-4BAF-BDA1-724EE00A74D8}" srcOrd="0" destOrd="0" presId="urn:microsoft.com/office/officeart/2005/8/layout/cycle2"/>
    <dgm:cxn modelId="{B28F3EC1-2737-4A8E-8CB3-6A5DFA1D0A7F}" srcId="{CA2A22B4-3074-4E4A-BF7B-B68A5B77C60C}" destId="{F8308A54-215F-487C-8704-18A59B4F4313}" srcOrd="4" destOrd="0" parTransId="{020F53D4-A603-4DEF-8125-FDE210F09D6A}" sibTransId="{78A8DFC9-B05E-4486-BBF8-3110AFA8D765}"/>
    <dgm:cxn modelId="{1141B1C6-A858-40C9-9424-8B5566C2C754}" type="presOf" srcId="{78A8DFC9-B05E-4486-BBF8-3110AFA8D765}" destId="{4F97D4FF-D9F5-44F9-9046-BB8AF2B7A9C0}" srcOrd="1" destOrd="0" presId="urn:microsoft.com/office/officeart/2005/8/layout/cycle2"/>
    <dgm:cxn modelId="{910D2457-32F3-4781-AA9A-E090D6312E27}" type="presOf" srcId="{B45CDDB3-51EE-423D-9E6B-4AE0FFDA1A9C}" destId="{35C7C279-F68B-43D1-A5F0-65BBF11B2E7E}" srcOrd="0" destOrd="0" presId="urn:microsoft.com/office/officeart/2005/8/layout/cycle2"/>
    <dgm:cxn modelId="{B6AAD781-2A9D-4D5A-BDF9-D03FB345EC87}" type="presOf" srcId="{804846F9-CE4C-48C0-BBA1-22B8D839EE15}" destId="{8A179A35-5CAE-4945-815B-67BE1F05D089}" srcOrd="0" destOrd="0" presId="urn:microsoft.com/office/officeart/2005/8/layout/cycle2"/>
    <dgm:cxn modelId="{F8FBAC0E-2A4E-47A0-AE0A-4A3769FDC6C7}" type="presOf" srcId="{78A8DFC9-B05E-4486-BBF8-3110AFA8D765}" destId="{AE9A0124-C78F-4BD5-A7E7-1828CF1057FD}" srcOrd="0" destOrd="0" presId="urn:microsoft.com/office/officeart/2005/8/layout/cycle2"/>
    <dgm:cxn modelId="{32BC704F-1631-447B-ABBC-3C291744549F}" srcId="{CA2A22B4-3074-4E4A-BF7B-B68A5B77C60C}" destId="{B45CDDB3-51EE-423D-9E6B-4AE0FFDA1A9C}" srcOrd="1" destOrd="0" parTransId="{89D73ADB-99B9-46C9-8FC2-AA6FDFD6737A}" sibTransId="{FD9BB2EA-8D85-4211-BFD3-A37A4354D7BB}"/>
    <dgm:cxn modelId="{FDA84D80-1C1C-440F-8219-51100E5F9982}" type="presOf" srcId="{A9F9B622-30E2-4D94-AB19-B68EE4177BD5}" destId="{E5F8B5E1-C933-4188-9A84-5B8C4117571C}" srcOrd="1" destOrd="0" presId="urn:microsoft.com/office/officeart/2005/8/layout/cycle2"/>
    <dgm:cxn modelId="{C00A40E0-70DA-46AB-8E16-4851FD7025B9}" type="presOf" srcId="{FD9BB2EA-8D85-4211-BFD3-A37A4354D7BB}" destId="{24C9E400-25A0-4FC9-B45A-EBEF7A99C817}" srcOrd="0" destOrd="0" presId="urn:microsoft.com/office/officeart/2005/8/layout/cycle2"/>
    <dgm:cxn modelId="{58FA52DB-9A3D-4635-8EB1-64D1C8FFB365}" type="presOf" srcId="{8A8BD8FB-8239-47D8-B4B9-423CAB863316}" destId="{2DD1D472-6363-45CA-B7A2-0773BCACFE88}" srcOrd="0" destOrd="0" presId="urn:microsoft.com/office/officeart/2005/8/layout/cycle2"/>
    <dgm:cxn modelId="{E1692115-FE85-4ED7-AD82-C16AA5D0A1BE}" srcId="{CA2A22B4-3074-4E4A-BF7B-B68A5B77C60C}" destId="{9724074B-DDD0-4F8D-A9BF-8B256F0B2072}" srcOrd="2" destOrd="0" parTransId="{505927F1-9883-4306-B089-7668229D76D4}" sibTransId="{A7735173-A1A3-4756-A544-4F2BAF048D34}"/>
    <dgm:cxn modelId="{E755D8B2-39C5-4D7D-94B7-391C1C439C6B}" srcId="{CA2A22B4-3074-4E4A-BF7B-B68A5B77C60C}" destId="{283E4C38-4EE3-42D8-9024-ACE919369B2B}" srcOrd="3" destOrd="0" parTransId="{376392FF-C728-45C6-AE28-4FC708A6645E}" sibTransId="{A7752E16-018D-4E76-9EAA-2DDA2CB33579}"/>
    <dgm:cxn modelId="{DA564054-395B-4DC9-99A4-D5DD9F1ED440}" srcId="{CA2A22B4-3074-4E4A-BF7B-B68A5B77C60C}" destId="{804846F9-CE4C-48C0-BBA1-22B8D839EE15}" srcOrd="0" destOrd="0" parTransId="{85564892-DC39-42FF-9D1B-0CF8F52301D4}" sibTransId="{A9F9B622-30E2-4D94-AB19-B68EE4177BD5}"/>
    <dgm:cxn modelId="{3785B7CF-E532-4C00-A330-07BC0E3D0476}" type="presOf" srcId="{A9F9B622-30E2-4D94-AB19-B68EE4177BD5}" destId="{4A1EF61F-26A3-4201-8D68-EEBF36C9B4A8}" srcOrd="0" destOrd="0" presId="urn:microsoft.com/office/officeart/2005/8/layout/cycle2"/>
    <dgm:cxn modelId="{29F20F1B-3C8F-421F-BA60-92C63FFFC1FD}" type="presOf" srcId="{8A8BD8FB-8239-47D8-B4B9-423CAB863316}" destId="{38659B5A-B96A-40AC-8D4A-BC07E6A737E9}" srcOrd="1" destOrd="0" presId="urn:microsoft.com/office/officeart/2005/8/layout/cycle2"/>
    <dgm:cxn modelId="{FD826490-7D3E-4381-BA65-2DDB5385A902}" type="presOf" srcId="{F8308A54-215F-487C-8704-18A59B4F4313}" destId="{778DE9EF-19CA-4429-BF3F-C02286FE24EF}" srcOrd="0" destOrd="0" presId="urn:microsoft.com/office/officeart/2005/8/layout/cycle2"/>
    <dgm:cxn modelId="{CC54B64D-DABD-41EF-988B-64EA43725973}" type="presOf" srcId="{A7735173-A1A3-4756-A544-4F2BAF048D34}" destId="{6AA0E444-4750-4887-B6D4-8838822E656B}" srcOrd="1" destOrd="0" presId="urn:microsoft.com/office/officeart/2005/8/layout/cycle2"/>
    <dgm:cxn modelId="{59F706FB-9A7E-42B8-B552-A7EBD753E349}" type="presOf" srcId="{A7735173-A1A3-4756-A544-4F2BAF048D34}" destId="{26E5AA1E-ACEE-4FB5-88E1-702BDA923AF0}" srcOrd="0" destOrd="0" presId="urn:microsoft.com/office/officeart/2005/8/layout/cycle2"/>
    <dgm:cxn modelId="{46E0BE9F-B02E-4D8E-810F-85180A917520}" type="presOf" srcId="{FD9BB2EA-8D85-4211-BFD3-A37A4354D7BB}" destId="{D672D50D-199F-4F8A-9A5E-7534E6F84D54}" srcOrd="1" destOrd="0" presId="urn:microsoft.com/office/officeart/2005/8/layout/cycle2"/>
    <dgm:cxn modelId="{05BF89C1-B65D-4E50-BBD6-A9E526B92C76}" type="presOf" srcId="{283E4C38-4EE3-42D8-9024-ACE919369B2B}" destId="{C3AFF85F-7DB6-4684-9EDC-065991ADC431}" srcOrd="0" destOrd="0" presId="urn:microsoft.com/office/officeart/2005/8/layout/cycle2"/>
    <dgm:cxn modelId="{58187D18-DC9C-4AC7-B581-B64D03973AB9}" srcId="{CA2A22B4-3074-4E4A-BF7B-B68A5B77C60C}" destId="{A74BF626-DCEA-4735-8C32-80E570E9A4AC}" srcOrd="5" destOrd="0" parTransId="{65707E36-41EF-4FA8-B448-3CBE57780001}" sibTransId="{8A8BD8FB-8239-47D8-B4B9-423CAB863316}"/>
    <dgm:cxn modelId="{4198B145-B726-4797-B525-0896735834A4}" type="presOf" srcId="{CA2A22B4-3074-4E4A-BF7B-B68A5B77C60C}" destId="{86E11961-448D-48EC-AACE-F9E94B6C911D}" srcOrd="0" destOrd="0" presId="urn:microsoft.com/office/officeart/2005/8/layout/cycle2"/>
    <dgm:cxn modelId="{BE7D8E36-CB64-48AB-AE37-235D16D65A1A}" type="presOf" srcId="{A7752E16-018D-4E76-9EAA-2DDA2CB33579}" destId="{7D2F1142-3815-4B83-BF95-418D2D51EBB7}" srcOrd="0" destOrd="0" presId="urn:microsoft.com/office/officeart/2005/8/layout/cycle2"/>
    <dgm:cxn modelId="{5AB508DE-3A20-4BE8-9D60-F787791418CA}" type="presParOf" srcId="{86E11961-448D-48EC-AACE-F9E94B6C911D}" destId="{8A179A35-5CAE-4945-815B-67BE1F05D089}" srcOrd="0" destOrd="0" presId="urn:microsoft.com/office/officeart/2005/8/layout/cycle2"/>
    <dgm:cxn modelId="{D7F9BF51-CD6D-4B8D-9590-695E6EDBFE2D}" type="presParOf" srcId="{86E11961-448D-48EC-AACE-F9E94B6C911D}" destId="{4A1EF61F-26A3-4201-8D68-EEBF36C9B4A8}" srcOrd="1" destOrd="0" presId="urn:microsoft.com/office/officeart/2005/8/layout/cycle2"/>
    <dgm:cxn modelId="{9B69DFF7-7941-4AAD-85DB-E3CD16032FED}" type="presParOf" srcId="{4A1EF61F-26A3-4201-8D68-EEBF36C9B4A8}" destId="{E5F8B5E1-C933-4188-9A84-5B8C4117571C}" srcOrd="0" destOrd="0" presId="urn:microsoft.com/office/officeart/2005/8/layout/cycle2"/>
    <dgm:cxn modelId="{C0010242-0831-460E-8F0A-80BC2614B56E}" type="presParOf" srcId="{86E11961-448D-48EC-AACE-F9E94B6C911D}" destId="{35C7C279-F68B-43D1-A5F0-65BBF11B2E7E}" srcOrd="2" destOrd="0" presId="urn:microsoft.com/office/officeart/2005/8/layout/cycle2"/>
    <dgm:cxn modelId="{DC9C6B1B-C575-4ED0-8140-E4411C67E913}" type="presParOf" srcId="{86E11961-448D-48EC-AACE-F9E94B6C911D}" destId="{24C9E400-25A0-4FC9-B45A-EBEF7A99C817}" srcOrd="3" destOrd="0" presId="urn:microsoft.com/office/officeart/2005/8/layout/cycle2"/>
    <dgm:cxn modelId="{E11DA181-7059-4E5E-907C-CF09153562EC}" type="presParOf" srcId="{24C9E400-25A0-4FC9-B45A-EBEF7A99C817}" destId="{D672D50D-199F-4F8A-9A5E-7534E6F84D54}" srcOrd="0" destOrd="0" presId="urn:microsoft.com/office/officeart/2005/8/layout/cycle2"/>
    <dgm:cxn modelId="{134FB90B-9CEB-4BD1-B6B0-5C2928725795}" type="presParOf" srcId="{86E11961-448D-48EC-AACE-F9E94B6C911D}" destId="{B18EA7F5-A9AB-4BAF-BDA1-724EE00A74D8}" srcOrd="4" destOrd="0" presId="urn:microsoft.com/office/officeart/2005/8/layout/cycle2"/>
    <dgm:cxn modelId="{60F71270-16E6-4511-8279-9A1497C6F378}" type="presParOf" srcId="{86E11961-448D-48EC-AACE-F9E94B6C911D}" destId="{26E5AA1E-ACEE-4FB5-88E1-702BDA923AF0}" srcOrd="5" destOrd="0" presId="urn:microsoft.com/office/officeart/2005/8/layout/cycle2"/>
    <dgm:cxn modelId="{DD6E1D8F-36C8-4884-96C5-32D4982163E1}" type="presParOf" srcId="{26E5AA1E-ACEE-4FB5-88E1-702BDA923AF0}" destId="{6AA0E444-4750-4887-B6D4-8838822E656B}" srcOrd="0" destOrd="0" presId="urn:microsoft.com/office/officeart/2005/8/layout/cycle2"/>
    <dgm:cxn modelId="{217A2D96-3B3C-4835-80B0-CA4D94292E5C}" type="presParOf" srcId="{86E11961-448D-48EC-AACE-F9E94B6C911D}" destId="{C3AFF85F-7DB6-4684-9EDC-065991ADC431}" srcOrd="6" destOrd="0" presId="urn:microsoft.com/office/officeart/2005/8/layout/cycle2"/>
    <dgm:cxn modelId="{32F417DE-5786-4E83-8D4E-58080929A3D3}" type="presParOf" srcId="{86E11961-448D-48EC-AACE-F9E94B6C911D}" destId="{7D2F1142-3815-4B83-BF95-418D2D51EBB7}" srcOrd="7" destOrd="0" presId="urn:microsoft.com/office/officeart/2005/8/layout/cycle2"/>
    <dgm:cxn modelId="{D6B6D601-9D13-44A0-BCF0-C21E9722F95B}" type="presParOf" srcId="{7D2F1142-3815-4B83-BF95-418D2D51EBB7}" destId="{6791D94B-9E3A-4689-A801-C16C5DCBE76B}" srcOrd="0" destOrd="0" presId="urn:microsoft.com/office/officeart/2005/8/layout/cycle2"/>
    <dgm:cxn modelId="{1805823F-FA50-40FE-82A0-38421B8845EB}" type="presParOf" srcId="{86E11961-448D-48EC-AACE-F9E94B6C911D}" destId="{778DE9EF-19CA-4429-BF3F-C02286FE24EF}" srcOrd="8" destOrd="0" presId="urn:microsoft.com/office/officeart/2005/8/layout/cycle2"/>
    <dgm:cxn modelId="{5CA759BD-ADDF-45DF-8FAC-67290400110B}" type="presParOf" srcId="{86E11961-448D-48EC-AACE-F9E94B6C911D}" destId="{AE9A0124-C78F-4BD5-A7E7-1828CF1057FD}" srcOrd="9" destOrd="0" presId="urn:microsoft.com/office/officeart/2005/8/layout/cycle2"/>
    <dgm:cxn modelId="{F367CF2F-A9B8-473F-B904-B3E6EC6668D6}" type="presParOf" srcId="{AE9A0124-C78F-4BD5-A7E7-1828CF1057FD}" destId="{4F97D4FF-D9F5-44F9-9046-BB8AF2B7A9C0}" srcOrd="0" destOrd="0" presId="urn:microsoft.com/office/officeart/2005/8/layout/cycle2"/>
    <dgm:cxn modelId="{6BF2596A-64C5-4567-835C-2F093315AC16}" type="presParOf" srcId="{86E11961-448D-48EC-AACE-F9E94B6C911D}" destId="{AB0F8C7A-A4BF-4571-8C0E-90FA7FC444D6}" srcOrd="10" destOrd="0" presId="urn:microsoft.com/office/officeart/2005/8/layout/cycle2"/>
    <dgm:cxn modelId="{64508F0A-1662-44B6-A12E-673EE67439E6}" type="presParOf" srcId="{86E11961-448D-48EC-AACE-F9E94B6C911D}" destId="{2DD1D472-6363-45CA-B7A2-0773BCACFE88}" srcOrd="11" destOrd="0" presId="urn:microsoft.com/office/officeart/2005/8/layout/cycle2"/>
    <dgm:cxn modelId="{D4F24F0C-6E40-40A5-BCE3-2D9ECA20006B}" type="presParOf" srcId="{2DD1D472-6363-45CA-B7A2-0773BCACFE88}" destId="{38659B5A-B96A-40AC-8D4A-BC07E6A737E9}" srcOrd="0" destOrd="0" presId="urn:microsoft.com/office/officeart/2005/8/layout/cycle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2A22B4-3074-4E4A-BF7B-B68A5B77C60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ZA"/>
        </a:p>
      </dgm:t>
    </dgm:pt>
    <dgm:pt modelId="{804846F9-CE4C-48C0-BBA1-22B8D839EE15}">
      <dgm:prSet phldrT="[Text]" custT="1"/>
      <dgm:spPr>
        <a:solidFill>
          <a:schemeClr val="bg1"/>
        </a:solidFill>
        <a:ln>
          <a:solidFill>
            <a:schemeClr val="accent1"/>
          </a:solidFill>
        </a:ln>
      </dgm:spPr>
      <dgm:t>
        <a:bodyPr/>
        <a:lstStyle/>
        <a:p>
          <a:r>
            <a:rPr lang="en-ZA" sz="300" b="1" dirty="0" smtClean="0">
              <a:solidFill>
                <a:schemeClr val="tx1"/>
              </a:solidFill>
            </a:rPr>
            <a:t>Invest and ROI</a:t>
          </a:r>
        </a:p>
      </dgm:t>
    </dgm:pt>
    <dgm:pt modelId="{85564892-DC39-42FF-9D1B-0CF8F52301D4}" type="parTrans" cxnId="{DA564054-395B-4DC9-99A4-D5DD9F1ED440}">
      <dgm:prSet/>
      <dgm:spPr/>
      <dgm:t>
        <a:bodyPr/>
        <a:lstStyle/>
        <a:p>
          <a:endParaRPr lang="en-ZA" sz="300"/>
        </a:p>
      </dgm:t>
    </dgm:pt>
    <dgm:pt modelId="{A9F9B622-30E2-4D94-AB19-B68EE4177BD5}" type="sibTrans" cxnId="{DA564054-395B-4DC9-99A4-D5DD9F1ED440}">
      <dgm:prSet custT="1"/>
      <dgm:spPr>
        <a:solidFill>
          <a:srgbClr val="0070C0"/>
        </a:solidFill>
        <a:ln>
          <a:solidFill>
            <a:srgbClr val="0070C0"/>
          </a:solidFill>
        </a:ln>
      </dgm:spPr>
      <dgm:t>
        <a:bodyPr/>
        <a:lstStyle/>
        <a:p>
          <a:endParaRPr lang="en-ZA" sz="300"/>
        </a:p>
      </dgm:t>
    </dgm:pt>
    <dgm:pt modelId="{B45CDDB3-51EE-423D-9E6B-4AE0FFDA1A9C}">
      <dgm:prSet phldrT="[Text]" custT="1"/>
      <dgm:spPr>
        <a:solidFill>
          <a:schemeClr val="bg1"/>
        </a:solidFill>
        <a:ln>
          <a:solidFill>
            <a:srgbClr val="FF0000"/>
          </a:solidFill>
        </a:ln>
      </dgm:spPr>
      <dgm:t>
        <a:bodyPr/>
        <a:lstStyle/>
        <a:p>
          <a:endParaRPr lang="en-ZA" sz="300" b="1" dirty="0" smtClean="0">
            <a:solidFill>
              <a:schemeClr val="tx1"/>
            </a:solidFill>
          </a:endParaRPr>
        </a:p>
        <a:p>
          <a:r>
            <a:rPr lang="en-ZA" sz="300" b="1" dirty="0" smtClean="0">
              <a:solidFill>
                <a:schemeClr val="tx1"/>
              </a:solidFill>
            </a:rPr>
            <a:t>Spectrum  </a:t>
          </a:r>
          <a:endParaRPr lang="en-ZA" sz="300" b="1" dirty="0">
            <a:solidFill>
              <a:schemeClr val="tx1"/>
            </a:solidFill>
          </a:endParaRPr>
        </a:p>
      </dgm:t>
    </dgm:pt>
    <dgm:pt modelId="{89D73ADB-99B9-46C9-8FC2-AA6FDFD6737A}" type="parTrans" cxnId="{32BC704F-1631-447B-ABBC-3C291744549F}">
      <dgm:prSet/>
      <dgm:spPr/>
      <dgm:t>
        <a:bodyPr/>
        <a:lstStyle/>
        <a:p>
          <a:endParaRPr lang="en-ZA" sz="300"/>
        </a:p>
      </dgm:t>
    </dgm:pt>
    <dgm:pt modelId="{FD9BB2EA-8D85-4211-BFD3-A37A4354D7BB}" type="sibTrans" cxnId="{32BC704F-1631-447B-ABBC-3C291744549F}">
      <dgm:prSet custT="1"/>
      <dgm:spPr>
        <a:solidFill>
          <a:srgbClr val="0070C0"/>
        </a:solidFill>
        <a:ln>
          <a:solidFill>
            <a:srgbClr val="0070C0"/>
          </a:solidFill>
        </a:ln>
      </dgm:spPr>
      <dgm:t>
        <a:bodyPr/>
        <a:lstStyle/>
        <a:p>
          <a:endParaRPr lang="en-ZA" sz="300"/>
        </a:p>
      </dgm:t>
    </dgm:pt>
    <dgm:pt modelId="{9724074B-DDD0-4F8D-A9BF-8B256F0B2072}">
      <dgm:prSet phldrT="[Text]" custT="1"/>
      <dgm:spPr>
        <a:solidFill>
          <a:schemeClr val="bg1"/>
        </a:solidFill>
        <a:ln>
          <a:solidFill>
            <a:srgbClr val="FF0000"/>
          </a:solidFill>
        </a:ln>
      </dgm:spPr>
      <dgm:t>
        <a:bodyPr/>
        <a:lstStyle/>
        <a:p>
          <a:endParaRPr lang="en-ZA" sz="300" b="1" dirty="0" smtClean="0">
            <a:solidFill>
              <a:schemeClr val="tx1"/>
            </a:solidFill>
          </a:endParaRPr>
        </a:p>
        <a:p>
          <a:r>
            <a:rPr lang="en-ZA" sz="300" b="1" dirty="0" smtClean="0">
              <a:solidFill>
                <a:schemeClr val="tx1"/>
              </a:solidFill>
            </a:rPr>
            <a:t>Coverage &amp; Quality</a:t>
          </a:r>
          <a:endParaRPr lang="en-ZA" sz="300" b="1" dirty="0">
            <a:solidFill>
              <a:schemeClr val="tx1"/>
            </a:solidFill>
          </a:endParaRPr>
        </a:p>
      </dgm:t>
    </dgm:pt>
    <dgm:pt modelId="{505927F1-9883-4306-B089-7668229D76D4}" type="parTrans" cxnId="{E1692115-FE85-4ED7-AD82-C16AA5D0A1BE}">
      <dgm:prSet/>
      <dgm:spPr/>
      <dgm:t>
        <a:bodyPr/>
        <a:lstStyle/>
        <a:p>
          <a:endParaRPr lang="en-ZA" sz="300"/>
        </a:p>
      </dgm:t>
    </dgm:pt>
    <dgm:pt modelId="{A7735173-A1A3-4756-A544-4F2BAF048D34}" type="sibTrans" cxnId="{E1692115-FE85-4ED7-AD82-C16AA5D0A1BE}">
      <dgm:prSet custT="1"/>
      <dgm:spPr>
        <a:solidFill>
          <a:srgbClr val="0070C0"/>
        </a:solidFill>
        <a:ln>
          <a:solidFill>
            <a:srgbClr val="0070C0"/>
          </a:solidFill>
        </a:ln>
      </dgm:spPr>
      <dgm:t>
        <a:bodyPr/>
        <a:lstStyle/>
        <a:p>
          <a:endParaRPr lang="en-ZA" sz="300"/>
        </a:p>
      </dgm:t>
    </dgm:pt>
    <dgm:pt modelId="{283E4C38-4EE3-42D8-9024-ACE919369B2B}">
      <dgm:prSet phldrT="[Text]" custT="1"/>
      <dgm:spPr>
        <a:solidFill>
          <a:schemeClr val="accent1"/>
        </a:solidFill>
        <a:ln>
          <a:solidFill>
            <a:srgbClr val="FF0000"/>
          </a:solidFill>
        </a:ln>
      </dgm:spPr>
      <dgm:t>
        <a:bodyPr/>
        <a:lstStyle/>
        <a:p>
          <a:r>
            <a:rPr lang="en-ZA" sz="300" b="1" dirty="0" smtClean="0">
              <a:solidFill>
                <a:schemeClr val="tx1"/>
              </a:solidFill>
            </a:rPr>
            <a:t>Customer Needs</a:t>
          </a:r>
        </a:p>
      </dgm:t>
    </dgm:pt>
    <dgm:pt modelId="{376392FF-C728-45C6-AE28-4FC708A6645E}" type="parTrans" cxnId="{E755D8B2-39C5-4D7D-94B7-391C1C439C6B}">
      <dgm:prSet/>
      <dgm:spPr/>
      <dgm:t>
        <a:bodyPr/>
        <a:lstStyle/>
        <a:p>
          <a:endParaRPr lang="en-ZA" sz="300"/>
        </a:p>
      </dgm:t>
    </dgm:pt>
    <dgm:pt modelId="{A7752E16-018D-4E76-9EAA-2DDA2CB33579}" type="sibTrans" cxnId="{E755D8B2-39C5-4D7D-94B7-391C1C439C6B}">
      <dgm:prSet custT="1"/>
      <dgm:spPr>
        <a:solidFill>
          <a:srgbClr val="0070C0"/>
        </a:solidFill>
        <a:ln>
          <a:solidFill>
            <a:srgbClr val="0070C0"/>
          </a:solidFill>
        </a:ln>
      </dgm:spPr>
      <dgm:t>
        <a:bodyPr/>
        <a:lstStyle/>
        <a:p>
          <a:endParaRPr lang="en-ZA" sz="300"/>
        </a:p>
      </dgm:t>
    </dgm:pt>
    <dgm:pt modelId="{F8308A54-215F-487C-8704-18A59B4F4313}">
      <dgm:prSet phldrT="[Text]" custT="1"/>
      <dgm:spPr>
        <a:solidFill>
          <a:schemeClr val="bg1"/>
        </a:solidFill>
        <a:ln>
          <a:solidFill>
            <a:srgbClr val="FF0000"/>
          </a:solidFill>
        </a:ln>
      </dgm:spPr>
      <dgm:t>
        <a:bodyPr/>
        <a:lstStyle/>
        <a:p>
          <a:r>
            <a:rPr lang="en-ZA" sz="300" b="1" dirty="0" smtClean="0">
              <a:solidFill>
                <a:schemeClr val="tx1"/>
              </a:solidFill>
            </a:rPr>
            <a:t>Price Reduction</a:t>
          </a:r>
        </a:p>
        <a:p>
          <a:endParaRPr lang="en-ZA" sz="300" b="1" dirty="0">
            <a:solidFill>
              <a:schemeClr val="tx1"/>
            </a:solidFill>
          </a:endParaRPr>
        </a:p>
      </dgm:t>
    </dgm:pt>
    <dgm:pt modelId="{020F53D4-A603-4DEF-8125-FDE210F09D6A}" type="parTrans" cxnId="{B28F3EC1-2737-4A8E-8CB3-6A5DFA1D0A7F}">
      <dgm:prSet/>
      <dgm:spPr/>
      <dgm:t>
        <a:bodyPr/>
        <a:lstStyle/>
        <a:p>
          <a:endParaRPr lang="en-ZA" sz="300"/>
        </a:p>
      </dgm:t>
    </dgm:pt>
    <dgm:pt modelId="{78A8DFC9-B05E-4486-BBF8-3110AFA8D765}" type="sibTrans" cxnId="{B28F3EC1-2737-4A8E-8CB3-6A5DFA1D0A7F}">
      <dgm:prSet custT="1"/>
      <dgm:spPr>
        <a:solidFill>
          <a:srgbClr val="0070C0"/>
        </a:solidFill>
        <a:ln>
          <a:solidFill>
            <a:srgbClr val="0070C0"/>
          </a:solidFill>
        </a:ln>
      </dgm:spPr>
      <dgm:t>
        <a:bodyPr/>
        <a:lstStyle/>
        <a:p>
          <a:endParaRPr lang="en-ZA" sz="300"/>
        </a:p>
      </dgm:t>
    </dgm:pt>
    <dgm:pt modelId="{A74BF626-DCEA-4735-8C32-80E570E9A4AC}">
      <dgm:prSet phldrT="[Text]" custT="1"/>
      <dgm:spPr>
        <a:solidFill>
          <a:schemeClr val="bg1"/>
        </a:solidFill>
        <a:ln>
          <a:solidFill>
            <a:srgbClr val="FF0000"/>
          </a:solidFill>
        </a:ln>
      </dgm:spPr>
      <dgm:t>
        <a:bodyPr/>
        <a:lstStyle/>
        <a:p>
          <a:r>
            <a:rPr lang="en-ZA" sz="300" b="1" dirty="0" smtClean="0">
              <a:solidFill>
                <a:schemeClr val="tx1"/>
              </a:solidFill>
            </a:rPr>
            <a:t>Usage Growth</a:t>
          </a:r>
          <a:endParaRPr lang="en-ZA" sz="300" b="1" dirty="0">
            <a:solidFill>
              <a:schemeClr val="tx1"/>
            </a:solidFill>
          </a:endParaRPr>
        </a:p>
      </dgm:t>
    </dgm:pt>
    <dgm:pt modelId="{65707E36-41EF-4FA8-B448-3CBE57780001}" type="parTrans" cxnId="{58187D18-DC9C-4AC7-B581-B64D03973AB9}">
      <dgm:prSet/>
      <dgm:spPr/>
      <dgm:t>
        <a:bodyPr/>
        <a:lstStyle/>
        <a:p>
          <a:endParaRPr lang="en-ZA" sz="300"/>
        </a:p>
      </dgm:t>
    </dgm:pt>
    <dgm:pt modelId="{8A8BD8FB-8239-47D8-B4B9-423CAB863316}" type="sibTrans" cxnId="{58187D18-DC9C-4AC7-B581-B64D03973AB9}">
      <dgm:prSet custT="1"/>
      <dgm:spPr>
        <a:solidFill>
          <a:srgbClr val="0070C0"/>
        </a:solidFill>
        <a:ln>
          <a:solidFill>
            <a:srgbClr val="0070C0"/>
          </a:solidFill>
        </a:ln>
      </dgm:spPr>
      <dgm:t>
        <a:bodyPr/>
        <a:lstStyle/>
        <a:p>
          <a:endParaRPr lang="en-ZA" sz="300"/>
        </a:p>
      </dgm:t>
    </dgm:pt>
    <dgm:pt modelId="{86E11961-448D-48EC-AACE-F9E94B6C911D}" type="pres">
      <dgm:prSet presAssocID="{CA2A22B4-3074-4E4A-BF7B-B68A5B77C60C}" presName="cycle" presStyleCnt="0">
        <dgm:presLayoutVars>
          <dgm:dir/>
          <dgm:resizeHandles val="exact"/>
        </dgm:presLayoutVars>
      </dgm:prSet>
      <dgm:spPr/>
      <dgm:t>
        <a:bodyPr/>
        <a:lstStyle/>
        <a:p>
          <a:endParaRPr lang="en-ZA"/>
        </a:p>
      </dgm:t>
    </dgm:pt>
    <dgm:pt modelId="{8A179A35-5CAE-4945-815B-67BE1F05D089}" type="pres">
      <dgm:prSet presAssocID="{804846F9-CE4C-48C0-BBA1-22B8D839EE15}" presName="node" presStyleLbl="node1" presStyleIdx="0" presStyleCnt="6" custScaleX="125166" custScaleY="120934">
        <dgm:presLayoutVars>
          <dgm:bulletEnabled val="1"/>
        </dgm:presLayoutVars>
      </dgm:prSet>
      <dgm:spPr/>
      <dgm:t>
        <a:bodyPr/>
        <a:lstStyle/>
        <a:p>
          <a:endParaRPr lang="en-ZA"/>
        </a:p>
      </dgm:t>
    </dgm:pt>
    <dgm:pt modelId="{4A1EF61F-26A3-4201-8D68-EEBF36C9B4A8}" type="pres">
      <dgm:prSet presAssocID="{A9F9B622-30E2-4D94-AB19-B68EE4177BD5}" presName="sibTrans" presStyleLbl="sibTrans2D1" presStyleIdx="0" presStyleCnt="6"/>
      <dgm:spPr/>
      <dgm:t>
        <a:bodyPr/>
        <a:lstStyle/>
        <a:p>
          <a:endParaRPr lang="en-ZA"/>
        </a:p>
      </dgm:t>
    </dgm:pt>
    <dgm:pt modelId="{E5F8B5E1-C933-4188-9A84-5B8C4117571C}" type="pres">
      <dgm:prSet presAssocID="{A9F9B622-30E2-4D94-AB19-B68EE4177BD5}" presName="connectorText" presStyleLbl="sibTrans2D1" presStyleIdx="0" presStyleCnt="6"/>
      <dgm:spPr/>
      <dgm:t>
        <a:bodyPr/>
        <a:lstStyle/>
        <a:p>
          <a:endParaRPr lang="en-ZA"/>
        </a:p>
      </dgm:t>
    </dgm:pt>
    <dgm:pt modelId="{35C7C279-F68B-43D1-A5F0-65BBF11B2E7E}" type="pres">
      <dgm:prSet presAssocID="{B45CDDB3-51EE-423D-9E6B-4AE0FFDA1A9C}" presName="node" presStyleLbl="node1" presStyleIdx="1" presStyleCnt="6" custScaleX="125166" custScaleY="120934">
        <dgm:presLayoutVars>
          <dgm:bulletEnabled val="1"/>
        </dgm:presLayoutVars>
      </dgm:prSet>
      <dgm:spPr/>
      <dgm:t>
        <a:bodyPr/>
        <a:lstStyle/>
        <a:p>
          <a:endParaRPr lang="en-ZA"/>
        </a:p>
      </dgm:t>
    </dgm:pt>
    <dgm:pt modelId="{24C9E400-25A0-4FC9-B45A-EBEF7A99C817}" type="pres">
      <dgm:prSet presAssocID="{FD9BB2EA-8D85-4211-BFD3-A37A4354D7BB}" presName="sibTrans" presStyleLbl="sibTrans2D1" presStyleIdx="1" presStyleCnt="6"/>
      <dgm:spPr/>
      <dgm:t>
        <a:bodyPr/>
        <a:lstStyle/>
        <a:p>
          <a:endParaRPr lang="en-ZA"/>
        </a:p>
      </dgm:t>
    </dgm:pt>
    <dgm:pt modelId="{D672D50D-199F-4F8A-9A5E-7534E6F84D54}" type="pres">
      <dgm:prSet presAssocID="{FD9BB2EA-8D85-4211-BFD3-A37A4354D7BB}" presName="connectorText" presStyleLbl="sibTrans2D1" presStyleIdx="1" presStyleCnt="6"/>
      <dgm:spPr/>
      <dgm:t>
        <a:bodyPr/>
        <a:lstStyle/>
        <a:p>
          <a:endParaRPr lang="en-ZA"/>
        </a:p>
      </dgm:t>
    </dgm:pt>
    <dgm:pt modelId="{B18EA7F5-A9AB-4BAF-BDA1-724EE00A74D8}" type="pres">
      <dgm:prSet presAssocID="{9724074B-DDD0-4F8D-A9BF-8B256F0B2072}" presName="node" presStyleLbl="node1" presStyleIdx="2" presStyleCnt="6" custScaleX="125166" custScaleY="120934">
        <dgm:presLayoutVars>
          <dgm:bulletEnabled val="1"/>
        </dgm:presLayoutVars>
      </dgm:prSet>
      <dgm:spPr/>
      <dgm:t>
        <a:bodyPr/>
        <a:lstStyle/>
        <a:p>
          <a:endParaRPr lang="en-ZA"/>
        </a:p>
      </dgm:t>
    </dgm:pt>
    <dgm:pt modelId="{26E5AA1E-ACEE-4FB5-88E1-702BDA923AF0}" type="pres">
      <dgm:prSet presAssocID="{A7735173-A1A3-4756-A544-4F2BAF048D34}" presName="sibTrans" presStyleLbl="sibTrans2D1" presStyleIdx="2" presStyleCnt="6"/>
      <dgm:spPr/>
      <dgm:t>
        <a:bodyPr/>
        <a:lstStyle/>
        <a:p>
          <a:endParaRPr lang="en-ZA"/>
        </a:p>
      </dgm:t>
    </dgm:pt>
    <dgm:pt modelId="{6AA0E444-4750-4887-B6D4-8838822E656B}" type="pres">
      <dgm:prSet presAssocID="{A7735173-A1A3-4756-A544-4F2BAF048D34}" presName="connectorText" presStyleLbl="sibTrans2D1" presStyleIdx="2" presStyleCnt="6"/>
      <dgm:spPr/>
      <dgm:t>
        <a:bodyPr/>
        <a:lstStyle/>
        <a:p>
          <a:endParaRPr lang="en-ZA"/>
        </a:p>
      </dgm:t>
    </dgm:pt>
    <dgm:pt modelId="{C3AFF85F-7DB6-4684-9EDC-065991ADC431}" type="pres">
      <dgm:prSet presAssocID="{283E4C38-4EE3-42D8-9024-ACE919369B2B}" presName="node" presStyleLbl="node1" presStyleIdx="3" presStyleCnt="6" custScaleX="125166" custScaleY="120934">
        <dgm:presLayoutVars>
          <dgm:bulletEnabled val="1"/>
        </dgm:presLayoutVars>
      </dgm:prSet>
      <dgm:spPr/>
      <dgm:t>
        <a:bodyPr/>
        <a:lstStyle/>
        <a:p>
          <a:endParaRPr lang="en-ZA"/>
        </a:p>
      </dgm:t>
    </dgm:pt>
    <dgm:pt modelId="{7D2F1142-3815-4B83-BF95-418D2D51EBB7}" type="pres">
      <dgm:prSet presAssocID="{A7752E16-018D-4E76-9EAA-2DDA2CB33579}" presName="sibTrans" presStyleLbl="sibTrans2D1" presStyleIdx="3" presStyleCnt="6"/>
      <dgm:spPr/>
      <dgm:t>
        <a:bodyPr/>
        <a:lstStyle/>
        <a:p>
          <a:endParaRPr lang="en-ZA"/>
        </a:p>
      </dgm:t>
    </dgm:pt>
    <dgm:pt modelId="{6791D94B-9E3A-4689-A801-C16C5DCBE76B}" type="pres">
      <dgm:prSet presAssocID="{A7752E16-018D-4E76-9EAA-2DDA2CB33579}" presName="connectorText" presStyleLbl="sibTrans2D1" presStyleIdx="3" presStyleCnt="6"/>
      <dgm:spPr/>
      <dgm:t>
        <a:bodyPr/>
        <a:lstStyle/>
        <a:p>
          <a:endParaRPr lang="en-ZA"/>
        </a:p>
      </dgm:t>
    </dgm:pt>
    <dgm:pt modelId="{778DE9EF-19CA-4429-BF3F-C02286FE24EF}" type="pres">
      <dgm:prSet presAssocID="{F8308A54-215F-487C-8704-18A59B4F4313}" presName="node" presStyleLbl="node1" presStyleIdx="4" presStyleCnt="6" custScaleX="125166" custScaleY="120934" custRadScaleRad="99173" custRadScaleInc="2674">
        <dgm:presLayoutVars>
          <dgm:bulletEnabled val="1"/>
        </dgm:presLayoutVars>
      </dgm:prSet>
      <dgm:spPr/>
      <dgm:t>
        <a:bodyPr/>
        <a:lstStyle/>
        <a:p>
          <a:endParaRPr lang="en-ZA"/>
        </a:p>
      </dgm:t>
    </dgm:pt>
    <dgm:pt modelId="{AE9A0124-C78F-4BD5-A7E7-1828CF1057FD}" type="pres">
      <dgm:prSet presAssocID="{78A8DFC9-B05E-4486-BBF8-3110AFA8D765}" presName="sibTrans" presStyleLbl="sibTrans2D1" presStyleIdx="4" presStyleCnt="6"/>
      <dgm:spPr/>
      <dgm:t>
        <a:bodyPr/>
        <a:lstStyle/>
        <a:p>
          <a:endParaRPr lang="en-ZA"/>
        </a:p>
      </dgm:t>
    </dgm:pt>
    <dgm:pt modelId="{4F97D4FF-D9F5-44F9-9046-BB8AF2B7A9C0}" type="pres">
      <dgm:prSet presAssocID="{78A8DFC9-B05E-4486-BBF8-3110AFA8D765}" presName="connectorText" presStyleLbl="sibTrans2D1" presStyleIdx="4" presStyleCnt="6"/>
      <dgm:spPr/>
      <dgm:t>
        <a:bodyPr/>
        <a:lstStyle/>
        <a:p>
          <a:endParaRPr lang="en-ZA"/>
        </a:p>
      </dgm:t>
    </dgm:pt>
    <dgm:pt modelId="{AB0F8C7A-A4BF-4571-8C0E-90FA7FC444D6}" type="pres">
      <dgm:prSet presAssocID="{A74BF626-DCEA-4735-8C32-80E570E9A4AC}" presName="node" presStyleLbl="node1" presStyleIdx="5" presStyleCnt="6" custScaleX="125166" custScaleY="120934">
        <dgm:presLayoutVars>
          <dgm:bulletEnabled val="1"/>
        </dgm:presLayoutVars>
      </dgm:prSet>
      <dgm:spPr/>
      <dgm:t>
        <a:bodyPr/>
        <a:lstStyle/>
        <a:p>
          <a:endParaRPr lang="en-ZA"/>
        </a:p>
      </dgm:t>
    </dgm:pt>
    <dgm:pt modelId="{2DD1D472-6363-45CA-B7A2-0773BCACFE88}" type="pres">
      <dgm:prSet presAssocID="{8A8BD8FB-8239-47D8-B4B9-423CAB863316}" presName="sibTrans" presStyleLbl="sibTrans2D1" presStyleIdx="5" presStyleCnt="6"/>
      <dgm:spPr/>
      <dgm:t>
        <a:bodyPr/>
        <a:lstStyle/>
        <a:p>
          <a:endParaRPr lang="en-ZA"/>
        </a:p>
      </dgm:t>
    </dgm:pt>
    <dgm:pt modelId="{38659B5A-B96A-40AC-8D4A-BC07E6A737E9}" type="pres">
      <dgm:prSet presAssocID="{8A8BD8FB-8239-47D8-B4B9-423CAB863316}" presName="connectorText" presStyleLbl="sibTrans2D1" presStyleIdx="5" presStyleCnt="6"/>
      <dgm:spPr/>
      <dgm:t>
        <a:bodyPr/>
        <a:lstStyle/>
        <a:p>
          <a:endParaRPr lang="en-ZA"/>
        </a:p>
      </dgm:t>
    </dgm:pt>
  </dgm:ptLst>
  <dgm:cxnLst>
    <dgm:cxn modelId="{A4A02F79-F0C7-4BB7-B315-117008946840}" type="presOf" srcId="{8A8BD8FB-8239-47D8-B4B9-423CAB863316}" destId="{2DD1D472-6363-45CA-B7A2-0773BCACFE88}" srcOrd="0" destOrd="0" presId="urn:microsoft.com/office/officeart/2005/8/layout/cycle2"/>
    <dgm:cxn modelId="{BFC5597A-0044-4988-BF4D-55047893D262}" type="presOf" srcId="{A74BF626-DCEA-4735-8C32-80E570E9A4AC}" destId="{AB0F8C7A-A4BF-4571-8C0E-90FA7FC444D6}" srcOrd="0" destOrd="0" presId="urn:microsoft.com/office/officeart/2005/8/layout/cycle2"/>
    <dgm:cxn modelId="{FF58CE5A-44B3-4CDD-83E0-8DD8A109157E}" type="presOf" srcId="{78A8DFC9-B05E-4486-BBF8-3110AFA8D765}" destId="{4F97D4FF-D9F5-44F9-9046-BB8AF2B7A9C0}" srcOrd="1" destOrd="0" presId="urn:microsoft.com/office/officeart/2005/8/layout/cycle2"/>
    <dgm:cxn modelId="{B28F3EC1-2737-4A8E-8CB3-6A5DFA1D0A7F}" srcId="{CA2A22B4-3074-4E4A-BF7B-B68A5B77C60C}" destId="{F8308A54-215F-487C-8704-18A59B4F4313}" srcOrd="4" destOrd="0" parTransId="{020F53D4-A603-4DEF-8125-FDE210F09D6A}" sibTransId="{78A8DFC9-B05E-4486-BBF8-3110AFA8D765}"/>
    <dgm:cxn modelId="{A3302E63-DC1C-45BB-90F8-8C3419AD75EF}" type="presOf" srcId="{804846F9-CE4C-48C0-BBA1-22B8D839EE15}" destId="{8A179A35-5CAE-4945-815B-67BE1F05D089}" srcOrd="0" destOrd="0" presId="urn:microsoft.com/office/officeart/2005/8/layout/cycle2"/>
    <dgm:cxn modelId="{3B6AB67A-172E-419A-AB49-9279BB620AB0}" type="presOf" srcId="{A9F9B622-30E2-4D94-AB19-B68EE4177BD5}" destId="{4A1EF61F-26A3-4201-8D68-EEBF36C9B4A8}" srcOrd="0" destOrd="0" presId="urn:microsoft.com/office/officeart/2005/8/layout/cycle2"/>
    <dgm:cxn modelId="{F2C4A5F5-4AE7-48F8-93DE-A341B4397A18}" type="presOf" srcId="{FD9BB2EA-8D85-4211-BFD3-A37A4354D7BB}" destId="{24C9E400-25A0-4FC9-B45A-EBEF7A99C817}" srcOrd="0" destOrd="0" presId="urn:microsoft.com/office/officeart/2005/8/layout/cycle2"/>
    <dgm:cxn modelId="{330FE6D2-B565-45E4-AEA6-074285904F1B}" type="presOf" srcId="{A9F9B622-30E2-4D94-AB19-B68EE4177BD5}" destId="{E5F8B5E1-C933-4188-9A84-5B8C4117571C}" srcOrd="1" destOrd="0" presId="urn:microsoft.com/office/officeart/2005/8/layout/cycle2"/>
    <dgm:cxn modelId="{DA564054-395B-4DC9-99A4-D5DD9F1ED440}" srcId="{CA2A22B4-3074-4E4A-BF7B-B68A5B77C60C}" destId="{804846F9-CE4C-48C0-BBA1-22B8D839EE15}" srcOrd="0" destOrd="0" parTransId="{85564892-DC39-42FF-9D1B-0CF8F52301D4}" sibTransId="{A9F9B622-30E2-4D94-AB19-B68EE4177BD5}"/>
    <dgm:cxn modelId="{B2F6F0A3-776D-4970-943E-7DEE97648F97}" type="presOf" srcId="{283E4C38-4EE3-42D8-9024-ACE919369B2B}" destId="{C3AFF85F-7DB6-4684-9EDC-065991ADC431}" srcOrd="0" destOrd="0" presId="urn:microsoft.com/office/officeart/2005/8/layout/cycle2"/>
    <dgm:cxn modelId="{F4780980-F3EE-49E4-966C-FFE3C60BF00E}" type="presOf" srcId="{CA2A22B4-3074-4E4A-BF7B-B68A5B77C60C}" destId="{86E11961-448D-48EC-AACE-F9E94B6C911D}" srcOrd="0" destOrd="0" presId="urn:microsoft.com/office/officeart/2005/8/layout/cycle2"/>
    <dgm:cxn modelId="{32BC704F-1631-447B-ABBC-3C291744549F}" srcId="{CA2A22B4-3074-4E4A-BF7B-B68A5B77C60C}" destId="{B45CDDB3-51EE-423D-9E6B-4AE0FFDA1A9C}" srcOrd="1" destOrd="0" parTransId="{89D73ADB-99B9-46C9-8FC2-AA6FDFD6737A}" sibTransId="{FD9BB2EA-8D85-4211-BFD3-A37A4354D7BB}"/>
    <dgm:cxn modelId="{BDCE68D2-3585-4421-8F67-616AA9CA95A3}" type="presOf" srcId="{B45CDDB3-51EE-423D-9E6B-4AE0FFDA1A9C}" destId="{35C7C279-F68B-43D1-A5F0-65BBF11B2E7E}" srcOrd="0" destOrd="0" presId="urn:microsoft.com/office/officeart/2005/8/layout/cycle2"/>
    <dgm:cxn modelId="{E755D8B2-39C5-4D7D-94B7-391C1C439C6B}" srcId="{CA2A22B4-3074-4E4A-BF7B-B68A5B77C60C}" destId="{283E4C38-4EE3-42D8-9024-ACE919369B2B}" srcOrd="3" destOrd="0" parTransId="{376392FF-C728-45C6-AE28-4FC708A6645E}" sibTransId="{A7752E16-018D-4E76-9EAA-2DDA2CB33579}"/>
    <dgm:cxn modelId="{14BC8963-F511-4E30-88F2-8F3BFF5A0EA5}" type="presOf" srcId="{A7752E16-018D-4E76-9EAA-2DDA2CB33579}" destId="{7D2F1142-3815-4B83-BF95-418D2D51EBB7}" srcOrd="0" destOrd="0" presId="urn:microsoft.com/office/officeart/2005/8/layout/cycle2"/>
    <dgm:cxn modelId="{B1C5601B-8E18-4A30-91BA-AB559B94F19A}" type="presOf" srcId="{F8308A54-215F-487C-8704-18A59B4F4313}" destId="{778DE9EF-19CA-4429-BF3F-C02286FE24EF}" srcOrd="0" destOrd="0" presId="urn:microsoft.com/office/officeart/2005/8/layout/cycle2"/>
    <dgm:cxn modelId="{ABD58CD9-1E30-48EF-9CA1-52686C9FC48C}" type="presOf" srcId="{FD9BB2EA-8D85-4211-BFD3-A37A4354D7BB}" destId="{D672D50D-199F-4F8A-9A5E-7534E6F84D54}" srcOrd="1" destOrd="0" presId="urn:microsoft.com/office/officeart/2005/8/layout/cycle2"/>
    <dgm:cxn modelId="{107B4322-15AF-49D3-9DDB-85A7A11E3082}" type="presOf" srcId="{A7752E16-018D-4E76-9EAA-2DDA2CB33579}" destId="{6791D94B-9E3A-4689-A801-C16C5DCBE76B}" srcOrd="1" destOrd="0" presId="urn:microsoft.com/office/officeart/2005/8/layout/cycle2"/>
    <dgm:cxn modelId="{58187D18-DC9C-4AC7-B581-B64D03973AB9}" srcId="{CA2A22B4-3074-4E4A-BF7B-B68A5B77C60C}" destId="{A74BF626-DCEA-4735-8C32-80E570E9A4AC}" srcOrd="5" destOrd="0" parTransId="{65707E36-41EF-4FA8-B448-3CBE57780001}" sibTransId="{8A8BD8FB-8239-47D8-B4B9-423CAB863316}"/>
    <dgm:cxn modelId="{2DE08002-CCA4-4578-BDE0-FE894C1E9916}" type="presOf" srcId="{78A8DFC9-B05E-4486-BBF8-3110AFA8D765}" destId="{AE9A0124-C78F-4BD5-A7E7-1828CF1057FD}" srcOrd="0" destOrd="0" presId="urn:microsoft.com/office/officeart/2005/8/layout/cycle2"/>
    <dgm:cxn modelId="{B121225A-8329-4420-B533-4476B5E4CCF4}" type="presOf" srcId="{A7735173-A1A3-4756-A544-4F2BAF048D34}" destId="{26E5AA1E-ACEE-4FB5-88E1-702BDA923AF0}" srcOrd="0" destOrd="0" presId="urn:microsoft.com/office/officeart/2005/8/layout/cycle2"/>
    <dgm:cxn modelId="{B9A91544-2143-4FA9-9C8F-12F10CD450EF}" type="presOf" srcId="{9724074B-DDD0-4F8D-A9BF-8B256F0B2072}" destId="{B18EA7F5-A9AB-4BAF-BDA1-724EE00A74D8}" srcOrd="0" destOrd="0" presId="urn:microsoft.com/office/officeart/2005/8/layout/cycle2"/>
    <dgm:cxn modelId="{29F97A01-D1BD-4339-8BC5-A595D6C0482B}" type="presOf" srcId="{A7735173-A1A3-4756-A544-4F2BAF048D34}" destId="{6AA0E444-4750-4887-B6D4-8838822E656B}" srcOrd="1" destOrd="0" presId="urn:microsoft.com/office/officeart/2005/8/layout/cycle2"/>
    <dgm:cxn modelId="{E1692115-FE85-4ED7-AD82-C16AA5D0A1BE}" srcId="{CA2A22B4-3074-4E4A-BF7B-B68A5B77C60C}" destId="{9724074B-DDD0-4F8D-A9BF-8B256F0B2072}" srcOrd="2" destOrd="0" parTransId="{505927F1-9883-4306-B089-7668229D76D4}" sibTransId="{A7735173-A1A3-4756-A544-4F2BAF048D34}"/>
    <dgm:cxn modelId="{02018A0E-AFC1-4E86-8144-ABF2E9E5B2F2}" type="presOf" srcId="{8A8BD8FB-8239-47D8-B4B9-423CAB863316}" destId="{38659B5A-B96A-40AC-8D4A-BC07E6A737E9}" srcOrd="1" destOrd="0" presId="urn:microsoft.com/office/officeart/2005/8/layout/cycle2"/>
    <dgm:cxn modelId="{35AA7A23-9B64-4617-B444-AD7A695F959B}" type="presParOf" srcId="{86E11961-448D-48EC-AACE-F9E94B6C911D}" destId="{8A179A35-5CAE-4945-815B-67BE1F05D089}" srcOrd="0" destOrd="0" presId="urn:microsoft.com/office/officeart/2005/8/layout/cycle2"/>
    <dgm:cxn modelId="{1B81C000-59C7-4E2B-8C58-9A77FCF6149D}" type="presParOf" srcId="{86E11961-448D-48EC-AACE-F9E94B6C911D}" destId="{4A1EF61F-26A3-4201-8D68-EEBF36C9B4A8}" srcOrd="1" destOrd="0" presId="urn:microsoft.com/office/officeart/2005/8/layout/cycle2"/>
    <dgm:cxn modelId="{3965A4AD-D0F1-4CA3-BC6A-A676BA484583}" type="presParOf" srcId="{4A1EF61F-26A3-4201-8D68-EEBF36C9B4A8}" destId="{E5F8B5E1-C933-4188-9A84-5B8C4117571C}" srcOrd="0" destOrd="0" presId="urn:microsoft.com/office/officeart/2005/8/layout/cycle2"/>
    <dgm:cxn modelId="{2BAB5E47-5158-4AD9-91A0-B06848B87D52}" type="presParOf" srcId="{86E11961-448D-48EC-AACE-F9E94B6C911D}" destId="{35C7C279-F68B-43D1-A5F0-65BBF11B2E7E}" srcOrd="2" destOrd="0" presId="urn:microsoft.com/office/officeart/2005/8/layout/cycle2"/>
    <dgm:cxn modelId="{B244FE37-1318-4F24-A1DA-584BCC57048D}" type="presParOf" srcId="{86E11961-448D-48EC-AACE-F9E94B6C911D}" destId="{24C9E400-25A0-4FC9-B45A-EBEF7A99C817}" srcOrd="3" destOrd="0" presId="urn:microsoft.com/office/officeart/2005/8/layout/cycle2"/>
    <dgm:cxn modelId="{9ACAF1BE-8F9C-46E1-BC3A-D89FA7D0022D}" type="presParOf" srcId="{24C9E400-25A0-4FC9-B45A-EBEF7A99C817}" destId="{D672D50D-199F-4F8A-9A5E-7534E6F84D54}" srcOrd="0" destOrd="0" presId="urn:microsoft.com/office/officeart/2005/8/layout/cycle2"/>
    <dgm:cxn modelId="{48EB63EE-5CB5-4C74-BFC8-6C4E23634632}" type="presParOf" srcId="{86E11961-448D-48EC-AACE-F9E94B6C911D}" destId="{B18EA7F5-A9AB-4BAF-BDA1-724EE00A74D8}" srcOrd="4" destOrd="0" presId="urn:microsoft.com/office/officeart/2005/8/layout/cycle2"/>
    <dgm:cxn modelId="{77FD235E-9AEF-4A63-B659-9FF3BC1AB036}" type="presParOf" srcId="{86E11961-448D-48EC-AACE-F9E94B6C911D}" destId="{26E5AA1E-ACEE-4FB5-88E1-702BDA923AF0}" srcOrd="5" destOrd="0" presId="urn:microsoft.com/office/officeart/2005/8/layout/cycle2"/>
    <dgm:cxn modelId="{7348CFE3-FAD3-48FD-BCDB-42A316476657}" type="presParOf" srcId="{26E5AA1E-ACEE-4FB5-88E1-702BDA923AF0}" destId="{6AA0E444-4750-4887-B6D4-8838822E656B}" srcOrd="0" destOrd="0" presId="urn:microsoft.com/office/officeart/2005/8/layout/cycle2"/>
    <dgm:cxn modelId="{A8DE5250-C94D-40C9-93D1-FA2490977419}" type="presParOf" srcId="{86E11961-448D-48EC-AACE-F9E94B6C911D}" destId="{C3AFF85F-7DB6-4684-9EDC-065991ADC431}" srcOrd="6" destOrd="0" presId="urn:microsoft.com/office/officeart/2005/8/layout/cycle2"/>
    <dgm:cxn modelId="{A93B12BF-EE96-4F8A-86CB-0900454ADA64}" type="presParOf" srcId="{86E11961-448D-48EC-AACE-F9E94B6C911D}" destId="{7D2F1142-3815-4B83-BF95-418D2D51EBB7}" srcOrd="7" destOrd="0" presId="urn:microsoft.com/office/officeart/2005/8/layout/cycle2"/>
    <dgm:cxn modelId="{3E6949A3-5A7B-41E1-91B4-FD769D2A49FA}" type="presParOf" srcId="{7D2F1142-3815-4B83-BF95-418D2D51EBB7}" destId="{6791D94B-9E3A-4689-A801-C16C5DCBE76B}" srcOrd="0" destOrd="0" presId="urn:microsoft.com/office/officeart/2005/8/layout/cycle2"/>
    <dgm:cxn modelId="{9FAE1997-A55B-4D3A-BBD8-E072CB83EA95}" type="presParOf" srcId="{86E11961-448D-48EC-AACE-F9E94B6C911D}" destId="{778DE9EF-19CA-4429-BF3F-C02286FE24EF}" srcOrd="8" destOrd="0" presId="urn:microsoft.com/office/officeart/2005/8/layout/cycle2"/>
    <dgm:cxn modelId="{3E0258E3-592C-4960-BCD6-2B26596817B2}" type="presParOf" srcId="{86E11961-448D-48EC-AACE-F9E94B6C911D}" destId="{AE9A0124-C78F-4BD5-A7E7-1828CF1057FD}" srcOrd="9" destOrd="0" presId="urn:microsoft.com/office/officeart/2005/8/layout/cycle2"/>
    <dgm:cxn modelId="{1516DBC1-DF7E-4DB3-8BA6-5F2A1BCF137D}" type="presParOf" srcId="{AE9A0124-C78F-4BD5-A7E7-1828CF1057FD}" destId="{4F97D4FF-D9F5-44F9-9046-BB8AF2B7A9C0}" srcOrd="0" destOrd="0" presId="urn:microsoft.com/office/officeart/2005/8/layout/cycle2"/>
    <dgm:cxn modelId="{FB0ACD80-8BF1-4BBE-BB67-E849B16284E7}" type="presParOf" srcId="{86E11961-448D-48EC-AACE-F9E94B6C911D}" destId="{AB0F8C7A-A4BF-4571-8C0E-90FA7FC444D6}" srcOrd="10" destOrd="0" presId="urn:microsoft.com/office/officeart/2005/8/layout/cycle2"/>
    <dgm:cxn modelId="{802614F6-4F36-4CB1-B1B1-E424F5981754}" type="presParOf" srcId="{86E11961-448D-48EC-AACE-F9E94B6C911D}" destId="{2DD1D472-6363-45CA-B7A2-0773BCACFE88}" srcOrd="11" destOrd="0" presId="urn:microsoft.com/office/officeart/2005/8/layout/cycle2"/>
    <dgm:cxn modelId="{B27D9582-DC91-4528-A2F1-455154A11FF7}" type="presParOf" srcId="{2DD1D472-6363-45CA-B7A2-0773BCACFE88}" destId="{38659B5A-B96A-40AC-8D4A-BC07E6A737E9}" srcOrd="0" destOrd="0" presId="urn:microsoft.com/office/officeart/2005/8/layout/cycle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2A22B4-3074-4E4A-BF7B-B68A5B77C60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ZA"/>
        </a:p>
      </dgm:t>
    </dgm:pt>
    <dgm:pt modelId="{804846F9-CE4C-48C0-BBA1-22B8D839EE15}">
      <dgm:prSet phldrT="[Text]" custT="1"/>
      <dgm:spPr>
        <a:solidFill>
          <a:schemeClr val="bg1"/>
        </a:solidFill>
        <a:ln>
          <a:solidFill>
            <a:schemeClr val="accent1"/>
          </a:solidFill>
        </a:ln>
      </dgm:spPr>
      <dgm:t>
        <a:bodyPr/>
        <a:lstStyle/>
        <a:p>
          <a:r>
            <a:rPr lang="en-ZA" sz="500" b="1" dirty="0" smtClean="0">
              <a:solidFill>
                <a:schemeClr val="tx1"/>
              </a:solidFill>
            </a:rPr>
            <a:t>Invest and ROI</a:t>
          </a:r>
        </a:p>
      </dgm:t>
    </dgm:pt>
    <dgm:pt modelId="{85564892-DC39-42FF-9D1B-0CF8F52301D4}" type="parTrans" cxnId="{DA564054-395B-4DC9-99A4-D5DD9F1ED440}">
      <dgm:prSet/>
      <dgm:spPr/>
      <dgm:t>
        <a:bodyPr/>
        <a:lstStyle/>
        <a:p>
          <a:endParaRPr lang="en-ZA" sz="500"/>
        </a:p>
      </dgm:t>
    </dgm:pt>
    <dgm:pt modelId="{A9F9B622-30E2-4D94-AB19-B68EE4177BD5}" type="sibTrans" cxnId="{DA564054-395B-4DC9-99A4-D5DD9F1ED440}">
      <dgm:prSet custT="1"/>
      <dgm:spPr>
        <a:solidFill>
          <a:srgbClr val="0070C0"/>
        </a:solidFill>
        <a:ln>
          <a:solidFill>
            <a:srgbClr val="0070C0"/>
          </a:solidFill>
        </a:ln>
      </dgm:spPr>
      <dgm:t>
        <a:bodyPr/>
        <a:lstStyle/>
        <a:p>
          <a:endParaRPr lang="en-ZA" sz="500"/>
        </a:p>
      </dgm:t>
    </dgm:pt>
    <dgm:pt modelId="{B45CDDB3-51EE-423D-9E6B-4AE0FFDA1A9C}">
      <dgm:prSet phldrT="[Text]" custT="1"/>
      <dgm:spPr>
        <a:solidFill>
          <a:schemeClr val="bg1"/>
        </a:solidFill>
        <a:ln>
          <a:solidFill>
            <a:srgbClr val="FF0000"/>
          </a:solidFill>
        </a:ln>
      </dgm:spPr>
      <dgm:t>
        <a:bodyPr/>
        <a:lstStyle/>
        <a:p>
          <a:endParaRPr lang="en-ZA" sz="500" b="1" dirty="0" smtClean="0">
            <a:solidFill>
              <a:schemeClr val="tx1"/>
            </a:solidFill>
          </a:endParaRPr>
        </a:p>
        <a:p>
          <a:r>
            <a:rPr lang="en-ZA" sz="500" b="1" dirty="0" smtClean="0">
              <a:solidFill>
                <a:schemeClr val="tx1"/>
              </a:solidFill>
            </a:rPr>
            <a:t>Spectrum  </a:t>
          </a:r>
          <a:endParaRPr lang="en-ZA" sz="500" b="1" dirty="0">
            <a:solidFill>
              <a:schemeClr val="tx1"/>
            </a:solidFill>
          </a:endParaRPr>
        </a:p>
      </dgm:t>
    </dgm:pt>
    <dgm:pt modelId="{89D73ADB-99B9-46C9-8FC2-AA6FDFD6737A}" type="parTrans" cxnId="{32BC704F-1631-447B-ABBC-3C291744549F}">
      <dgm:prSet/>
      <dgm:spPr/>
      <dgm:t>
        <a:bodyPr/>
        <a:lstStyle/>
        <a:p>
          <a:endParaRPr lang="en-ZA" sz="500"/>
        </a:p>
      </dgm:t>
    </dgm:pt>
    <dgm:pt modelId="{FD9BB2EA-8D85-4211-BFD3-A37A4354D7BB}" type="sibTrans" cxnId="{32BC704F-1631-447B-ABBC-3C291744549F}">
      <dgm:prSet custT="1"/>
      <dgm:spPr>
        <a:solidFill>
          <a:srgbClr val="0070C0"/>
        </a:solidFill>
        <a:ln>
          <a:solidFill>
            <a:srgbClr val="0070C0"/>
          </a:solidFill>
        </a:ln>
      </dgm:spPr>
      <dgm:t>
        <a:bodyPr/>
        <a:lstStyle/>
        <a:p>
          <a:endParaRPr lang="en-ZA" sz="500"/>
        </a:p>
      </dgm:t>
    </dgm:pt>
    <dgm:pt modelId="{9724074B-DDD0-4F8D-A9BF-8B256F0B2072}">
      <dgm:prSet phldrT="[Text]" custT="1"/>
      <dgm:spPr>
        <a:solidFill>
          <a:schemeClr val="bg1"/>
        </a:solidFill>
        <a:ln>
          <a:solidFill>
            <a:srgbClr val="FF0000"/>
          </a:solidFill>
        </a:ln>
      </dgm:spPr>
      <dgm:t>
        <a:bodyPr/>
        <a:lstStyle/>
        <a:p>
          <a:endParaRPr lang="en-ZA" sz="500" b="1" dirty="0" smtClean="0">
            <a:solidFill>
              <a:schemeClr val="tx1"/>
            </a:solidFill>
          </a:endParaRPr>
        </a:p>
        <a:p>
          <a:r>
            <a:rPr lang="en-ZA" sz="500" b="1" dirty="0" smtClean="0">
              <a:solidFill>
                <a:schemeClr val="tx1"/>
              </a:solidFill>
            </a:rPr>
            <a:t>Coverage &amp; Quality</a:t>
          </a:r>
          <a:endParaRPr lang="en-ZA" sz="500" b="1" dirty="0">
            <a:solidFill>
              <a:schemeClr val="tx1"/>
            </a:solidFill>
          </a:endParaRPr>
        </a:p>
      </dgm:t>
    </dgm:pt>
    <dgm:pt modelId="{505927F1-9883-4306-B089-7668229D76D4}" type="parTrans" cxnId="{E1692115-FE85-4ED7-AD82-C16AA5D0A1BE}">
      <dgm:prSet/>
      <dgm:spPr/>
      <dgm:t>
        <a:bodyPr/>
        <a:lstStyle/>
        <a:p>
          <a:endParaRPr lang="en-ZA" sz="500"/>
        </a:p>
      </dgm:t>
    </dgm:pt>
    <dgm:pt modelId="{A7735173-A1A3-4756-A544-4F2BAF048D34}" type="sibTrans" cxnId="{E1692115-FE85-4ED7-AD82-C16AA5D0A1BE}">
      <dgm:prSet custT="1"/>
      <dgm:spPr>
        <a:solidFill>
          <a:srgbClr val="0070C0"/>
        </a:solidFill>
        <a:ln>
          <a:solidFill>
            <a:srgbClr val="0070C0"/>
          </a:solidFill>
        </a:ln>
      </dgm:spPr>
      <dgm:t>
        <a:bodyPr/>
        <a:lstStyle/>
        <a:p>
          <a:endParaRPr lang="en-ZA" sz="500"/>
        </a:p>
      </dgm:t>
    </dgm:pt>
    <dgm:pt modelId="{283E4C38-4EE3-42D8-9024-ACE919369B2B}">
      <dgm:prSet phldrT="[Text]" custT="1"/>
      <dgm:spPr>
        <a:solidFill>
          <a:schemeClr val="bg1"/>
        </a:solidFill>
        <a:ln>
          <a:solidFill>
            <a:srgbClr val="FF0000"/>
          </a:solidFill>
        </a:ln>
      </dgm:spPr>
      <dgm:t>
        <a:bodyPr/>
        <a:lstStyle/>
        <a:p>
          <a:r>
            <a:rPr lang="en-ZA" sz="500" b="1" dirty="0" smtClean="0">
              <a:solidFill>
                <a:schemeClr val="tx1"/>
              </a:solidFill>
            </a:rPr>
            <a:t>Customer Needs</a:t>
          </a:r>
        </a:p>
      </dgm:t>
    </dgm:pt>
    <dgm:pt modelId="{376392FF-C728-45C6-AE28-4FC708A6645E}" type="parTrans" cxnId="{E755D8B2-39C5-4D7D-94B7-391C1C439C6B}">
      <dgm:prSet/>
      <dgm:spPr/>
      <dgm:t>
        <a:bodyPr/>
        <a:lstStyle/>
        <a:p>
          <a:endParaRPr lang="en-ZA" sz="500"/>
        </a:p>
      </dgm:t>
    </dgm:pt>
    <dgm:pt modelId="{A7752E16-018D-4E76-9EAA-2DDA2CB33579}" type="sibTrans" cxnId="{E755D8B2-39C5-4D7D-94B7-391C1C439C6B}">
      <dgm:prSet custT="1"/>
      <dgm:spPr>
        <a:solidFill>
          <a:srgbClr val="0070C0"/>
        </a:solidFill>
        <a:ln>
          <a:solidFill>
            <a:srgbClr val="0070C0"/>
          </a:solidFill>
        </a:ln>
      </dgm:spPr>
      <dgm:t>
        <a:bodyPr/>
        <a:lstStyle/>
        <a:p>
          <a:endParaRPr lang="en-ZA" sz="500"/>
        </a:p>
      </dgm:t>
    </dgm:pt>
    <dgm:pt modelId="{F8308A54-215F-487C-8704-18A59B4F4313}">
      <dgm:prSet phldrT="[Text]" custT="1"/>
      <dgm:spPr>
        <a:solidFill>
          <a:schemeClr val="accent1"/>
        </a:solidFill>
        <a:ln>
          <a:solidFill>
            <a:srgbClr val="FF0000"/>
          </a:solidFill>
        </a:ln>
      </dgm:spPr>
      <dgm:t>
        <a:bodyPr/>
        <a:lstStyle/>
        <a:p>
          <a:r>
            <a:rPr lang="en-ZA" sz="500" b="1" dirty="0" smtClean="0">
              <a:solidFill>
                <a:schemeClr val="tx1"/>
              </a:solidFill>
            </a:rPr>
            <a:t>Price Reduction</a:t>
          </a:r>
        </a:p>
        <a:p>
          <a:endParaRPr lang="en-ZA" sz="500" b="1" dirty="0">
            <a:solidFill>
              <a:schemeClr val="tx1"/>
            </a:solidFill>
          </a:endParaRPr>
        </a:p>
      </dgm:t>
    </dgm:pt>
    <dgm:pt modelId="{020F53D4-A603-4DEF-8125-FDE210F09D6A}" type="parTrans" cxnId="{B28F3EC1-2737-4A8E-8CB3-6A5DFA1D0A7F}">
      <dgm:prSet/>
      <dgm:spPr/>
      <dgm:t>
        <a:bodyPr/>
        <a:lstStyle/>
        <a:p>
          <a:endParaRPr lang="en-ZA" sz="500"/>
        </a:p>
      </dgm:t>
    </dgm:pt>
    <dgm:pt modelId="{78A8DFC9-B05E-4486-BBF8-3110AFA8D765}" type="sibTrans" cxnId="{B28F3EC1-2737-4A8E-8CB3-6A5DFA1D0A7F}">
      <dgm:prSet custT="1"/>
      <dgm:spPr>
        <a:solidFill>
          <a:srgbClr val="0070C0"/>
        </a:solidFill>
        <a:ln>
          <a:solidFill>
            <a:srgbClr val="0070C0"/>
          </a:solidFill>
        </a:ln>
      </dgm:spPr>
      <dgm:t>
        <a:bodyPr/>
        <a:lstStyle/>
        <a:p>
          <a:endParaRPr lang="en-ZA" sz="500"/>
        </a:p>
      </dgm:t>
    </dgm:pt>
    <dgm:pt modelId="{A74BF626-DCEA-4735-8C32-80E570E9A4AC}">
      <dgm:prSet phldrT="[Text]" custT="1"/>
      <dgm:spPr>
        <a:solidFill>
          <a:schemeClr val="bg1"/>
        </a:solidFill>
        <a:ln>
          <a:solidFill>
            <a:srgbClr val="FF0000"/>
          </a:solidFill>
        </a:ln>
      </dgm:spPr>
      <dgm:t>
        <a:bodyPr/>
        <a:lstStyle/>
        <a:p>
          <a:r>
            <a:rPr lang="en-ZA" sz="500" b="1" dirty="0" smtClean="0">
              <a:solidFill>
                <a:schemeClr val="tx1"/>
              </a:solidFill>
            </a:rPr>
            <a:t>Usage Growth</a:t>
          </a:r>
          <a:endParaRPr lang="en-ZA" sz="500" b="1" dirty="0">
            <a:solidFill>
              <a:schemeClr val="tx1"/>
            </a:solidFill>
          </a:endParaRPr>
        </a:p>
      </dgm:t>
    </dgm:pt>
    <dgm:pt modelId="{65707E36-41EF-4FA8-B448-3CBE57780001}" type="parTrans" cxnId="{58187D18-DC9C-4AC7-B581-B64D03973AB9}">
      <dgm:prSet/>
      <dgm:spPr/>
      <dgm:t>
        <a:bodyPr/>
        <a:lstStyle/>
        <a:p>
          <a:endParaRPr lang="en-ZA" sz="500"/>
        </a:p>
      </dgm:t>
    </dgm:pt>
    <dgm:pt modelId="{8A8BD8FB-8239-47D8-B4B9-423CAB863316}" type="sibTrans" cxnId="{58187D18-DC9C-4AC7-B581-B64D03973AB9}">
      <dgm:prSet custT="1"/>
      <dgm:spPr>
        <a:solidFill>
          <a:srgbClr val="0070C0"/>
        </a:solidFill>
        <a:ln>
          <a:solidFill>
            <a:srgbClr val="0070C0"/>
          </a:solidFill>
        </a:ln>
      </dgm:spPr>
      <dgm:t>
        <a:bodyPr/>
        <a:lstStyle/>
        <a:p>
          <a:endParaRPr lang="en-ZA" sz="500"/>
        </a:p>
      </dgm:t>
    </dgm:pt>
    <dgm:pt modelId="{86E11961-448D-48EC-AACE-F9E94B6C911D}" type="pres">
      <dgm:prSet presAssocID="{CA2A22B4-3074-4E4A-BF7B-B68A5B77C60C}" presName="cycle" presStyleCnt="0">
        <dgm:presLayoutVars>
          <dgm:dir/>
          <dgm:resizeHandles val="exact"/>
        </dgm:presLayoutVars>
      </dgm:prSet>
      <dgm:spPr/>
      <dgm:t>
        <a:bodyPr/>
        <a:lstStyle/>
        <a:p>
          <a:endParaRPr lang="en-ZA"/>
        </a:p>
      </dgm:t>
    </dgm:pt>
    <dgm:pt modelId="{8A179A35-5CAE-4945-815B-67BE1F05D089}" type="pres">
      <dgm:prSet presAssocID="{804846F9-CE4C-48C0-BBA1-22B8D839EE15}" presName="node" presStyleLbl="node1" presStyleIdx="0" presStyleCnt="6" custScaleX="125166" custScaleY="120934">
        <dgm:presLayoutVars>
          <dgm:bulletEnabled val="1"/>
        </dgm:presLayoutVars>
      </dgm:prSet>
      <dgm:spPr/>
      <dgm:t>
        <a:bodyPr/>
        <a:lstStyle/>
        <a:p>
          <a:endParaRPr lang="en-ZA"/>
        </a:p>
      </dgm:t>
    </dgm:pt>
    <dgm:pt modelId="{4A1EF61F-26A3-4201-8D68-EEBF36C9B4A8}" type="pres">
      <dgm:prSet presAssocID="{A9F9B622-30E2-4D94-AB19-B68EE4177BD5}" presName="sibTrans" presStyleLbl="sibTrans2D1" presStyleIdx="0" presStyleCnt="6"/>
      <dgm:spPr/>
      <dgm:t>
        <a:bodyPr/>
        <a:lstStyle/>
        <a:p>
          <a:endParaRPr lang="en-ZA"/>
        </a:p>
      </dgm:t>
    </dgm:pt>
    <dgm:pt modelId="{E5F8B5E1-C933-4188-9A84-5B8C4117571C}" type="pres">
      <dgm:prSet presAssocID="{A9F9B622-30E2-4D94-AB19-B68EE4177BD5}" presName="connectorText" presStyleLbl="sibTrans2D1" presStyleIdx="0" presStyleCnt="6"/>
      <dgm:spPr/>
      <dgm:t>
        <a:bodyPr/>
        <a:lstStyle/>
        <a:p>
          <a:endParaRPr lang="en-ZA"/>
        </a:p>
      </dgm:t>
    </dgm:pt>
    <dgm:pt modelId="{35C7C279-F68B-43D1-A5F0-65BBF11B2E7E}" type="pres">
      <dgm:prSet presAssocID="{B45CDDB3-51EE-423D-9E6B-4AE0FFDA1A9C}" presName="node" presStyleLbl="node1" presStyleIdx="1" presStyleCnt="6" custScaleX="125166" custScaleY="120934">
        <dgm:presLayoutVars>
          <dgm:bulletEnabled val="1"/>
        </dgm:presLayoutVars>
      </dgm:prSet>
      <dgm:spPr/>
      <dgm:t>
        <a:bodyPr/>
        <a:lstStyle/>
        <a:p>
          <a:endParaRPr lang="en-ZA"/>
        </a:p>
      </dgm:t>
    </dgm:pt>
    <dgm:pt modelId="{24C9E400-25A0-4FC9-B45A-EBEF7A99C817}" type="pres">
      <dgm:prSet presAssocID="{FD9BB2EA-8D85-4211-BFD3-A37A4354D7BB}" presName="sibTrans" presStyleLbl="sibTrans2D1" presStyleIdx="1" presStyleCnt="6"/>
      <dgm:spPr/>
      <dgm:t>
        <a:bodyPr/>
        <a:lstStyle/>
        <a:p>
          <a:endParaRPr lang="en-ZA"/>
        </a:p>
      </dgm:t>
    </dgm:pt>
    <dgm:pt modelId="{D672D50D-199F-4F8A-9A5E-7534E6F84D54}" type="pres">
      <dgm:prSet presAssocID="{FD9BB2EA-8D85-4211-BFD3-A37A4354D7BB}" presName="connectorText" presStyleLbl="sibTrans2D1" presStyleIdx="1" presStyleCnt="6"/>
      <dgm:spPr/>
      <dgm:t>
        <a:bodyPr/>
        <a:lstStyle/>
        <a:p>
          <a:endParaRPr lang="en-ZA"/>
        </a:p>
      </dgm:t>
    </dgm:pt>
    <dgm:pt modelId="{B18EA7F5-A9AB-4BAF-BDA1-724EE00A74D8}" type="pres">
      <dgm:prSet presAssocID="{9724074B-DDD0-4F8D-A9BF-8B256F0B2072}" presName="node" presStyleLbl="node1" presStyleIdx="2" presStyleCnt="6" custScaleX="125166" custScaleY="120934">
        <dgm:presLayoutVars>
          <dgm:bulletEnabled val="1"/>
        </dgm:presLayoutVars>
      </dgm:prSet>
      <dgm:spPr/>
      <dgm:t>
        <a:bodyPr/>
        <a:lstStyle/>
        <a:p>
          <a:endParaRPr lang="en-ZA"/>
        </a:p>
      </dgm:t>
    </dgm:pt>
    <dgm:pt modelId="{26E5AA1E-ACEE-4FB5-88E1-702BDA923AF0}" type="pres">
      <dgm:prSet presAssocID="{A7735173-A1A3-4756-A544-4F2BAF048D34}" presName="sibTrans" presStyleLbl="sibTrans2D1" presStyleIdx="2" presStyleCnt="6"/>
      <dgm:spPr/>
      <dgm:t>
        <a:bodyPr/>
        <a:lstStyle/>
        <a:p>
          <a:endParaRPr lang="en-ZA"/>
        </a:p>
      </dgm:t>
    </dgm:pt>
    <dgm:pt modelId="{6AA0E444-4750-4887-B6D4-8838822E656B}" type="pres">
      <dgm:prSet presAssocID="{A7735173-A1A3-4756-A544-4F2BAF048D34}" presName="connectorText" presStyleLbl="sibTrans2D1" presStyleIdx="2" presStyleCnt="6"/>
      <dgm:spPr/>
      <dgm:t>
        <a:bodyPr/>
        <a:lstStyle/>
        <a:p>
          <a:endParaRPr lang="en-ZA"/>
        </a:p>
      </dgm:t>
    </dgm:pt>
    <dgm:pt modelId="{C3AFF85F-7DB6-4684-9EDC-065991ADC431}" type="pres">
      <dgm:prSet presAssocID="{283E4C38-4EE3-42D8-9024-ACE919369B2B}" presName="node" presStyleLbl="node1" presStyleIdx="3" presStyleCnt="6" custScaleX="125166" custScaleY="120934">
        <dgm:presLayoutVars>
          <dgm:bulletEnabled val="1"/>
        </dgm:presLayoutVars>
      </dgm:prSet>
      <dgm:spPr/>
      <dgm:t>
        <a:bodyPr/>
        <a:lstStyle/>
        <a:p>
          <a:endParaRPr lang="en-ZA"/>
        </a:p>
      </dgm:t>
    </dgm:pt>
    <dgm:pt modelId="{7D2F1142-3815-4B83-BF95-418D2D51EBB7}" type="pres">
      <dgm:prSet presAssocID="{A7752E16-018D-4E76-9EAA-2DDA2CB33579}" presName="sibTrans" presStyleLbl="sibTrans2D1" presStyleIdx="3" presStyleCnt="6"/>
      <dgm:spPr/>
      <dgm:t>
        <a:bodyPr/>
        <a:lstStyle/>
        <a:p>
          <a:endParaRPr lang="en-ZA"/>
        </a:p>
      </dgm:t>
    </dgm:pt>
    <dgm:pt modelId="{6791D94B-9E3A-4689-A801-C16C5DCBE76B}" type="pres">
      <dgm:prSet presAssocID="{A7752E16-018D-4E76-9EAA-2DDA2CB33579}" presName="connectorText" presStyleLbl="sibTrans2D1" presStyleIdx="3" presStyleCnt="6"/>
      <dgm:spPr/>
      <dgm:t>
        <a:bodyPr/>
        <a:lstStyle/>
        <a:p>
          <a:endParaRPr lang="en-ZA"/>
        </a:p>
      </dgm:t>
    </dgm:pt>
    <dgm:pt modelId="{778DE9EF-19CA-4429-BF3F-C02286FE24EF}" type="pres">
      <dgm:prSet presAssocID="{F8308A54-215F-487C-8704-18A59B4F4313}" presName="node" presStyleLbl="node1" presStyleIdx="4" presStyleCnt="6" custScaleX="125166" custScaleY="120934" custRadScaleRad="99173" custRadScaleInc="2674">
        <dgm:presLayoutVars>
          <dgm:bulletEnabled val="1"/>
        </dgm:presLayoutVars>
      </dgm:prSet>
      <dgm:spPr/>
      <dgm:t>
        <a:bodyPr/>
        <a:lstStyle/>
        <a:p>
          <a:endParaRPr lang="en-ZA"/>
        </a:p>
      </dgm:t>
    </dgm:pt>
    <dgm:pt modelId="{AE9A0124-C78F-4BD5-A7E7-1828CF1057FD}" type="pres">
      <dgm:prSet presAssocID="{78A8DFC9-B05E-4486-BBF8-3110AFA8D765}" presName="sibTrans" presStyleLbl="sibTrans2D1" presStyleIdx="4" presStyleCnt="6"/>
      <dgm:spPr/>
      <dgm:t>
        <a:bodyPr/>
        <a:lstStyle/>
        <a:p>
          <a:endParaRPr lang="en-ZA"/>
        </a:p>
      </dgm:t>
    </dgm:pt>
    <dgm:pt modelId="{4F97D4FF-D9F5-44F9-9046-BB8AF2B7A9C0}" type="pres">
      <dgm:prSet presAssocID="{78A8DFC9-B05E-4486-BBF8-3110AFA8D765}" presName="connectorText" presStyleLbl="sibTrans2D1" presStyleIdx="4" presStyleCnt="6"/>
      <dgm:spPr/>
      <dgm:t>
        <a:bodyPr/>
        <a:lstStyle/>
        <a:p>
          <a:endParaRPr lang="en-ZA"/>
        </a:p>
      </dgm:t>
    </dgm:pt>
    <dgm:pt modelId="{AB0F8C7A-A4BF-4571-8C0E-90FA7FC444D6}" type="pres">
      <dgm:prSet presAssocID="{A74BF626-DCEA-4735-8C32-80E570E9A4AC}" presName="node" presStyleLbl="node1" presStyleIdx="5" presStyleCnt="6" custScaleX="125166" custScaleY="120934">
        <dgm:presLayoutVars>
          <dgm:bulletEnabled val="1"/>
        </dgm:presLayoutVars>
      </dgm:prSet>
      <dgm:spPr/>
      <dgm:t>
        <a:bodyPr/>
        <a:lstStyle/>
        <a:p>
          <a:endParaRPr lang="en-ZA"/>
        </a:p>
      </dgm:t>
    </dgm:pt>
    <dgm:pt modelId="{2DD1D472-6363-45CA-B7A2-0773BCACFE88}" type="pres">
      <dgm:prSet presAssocID="{8A8BD8FB-8239-47D8-B4B9-423CAB863316}" presName="sibTrans" presStyleLbl="sibTrans2D1" presStyleIdx="5" presStyleCnt="6"/>
      <dgm:spPr/>
      <dgm:t>
        <a:bodyPr/>
        <a:lstStyle/>
        <a:p>
          <a:endParaRPr lang="en-ZA"/>
        </a:p>
      </dgm:t>
    </dgm:pt>
    <dgm:pt modelId="{38659B5A-B96A-40AC-8D4A-BC07E6A737E9}" type="pres">
      <dgm:prSet presAssocID="{8A8BD8FB-8239-47D8-B4B9-423CAB863316}" presName="connectorText" presStyleLbl="sibTrans2D1" presStyleIdx="5" presStyleCnt="6"/>
      <dgm:spPr/>
      <dgm:t>
        <a:bodyPr/>
        <a:lstStyle/>
        <a:p>
          <a:endParaRPr lang="en-ZA"/>
        </a:p>
      </dgm:t>
    </dgm:pt>
  </dgm:ptLst>
  <dgm:cxnLst>
    <dgm:cxn modelId="{70A92F34-C7E1-4C8E-8A5F-E2F199F23828}" type="presOf" srcId="{8A8BD8FB-8239-47D8-B4B9-423CAB863316}" destId="{2DD1D472-6363-45CA-B7A2-0773BCACFE88}" srcOrd="0" destOrd="0" presId="urn:microsoft.com/office/officeart/2005/8/layout/cycle2"/>
    <dgm:cxn modelId="{9E710892-B6EE-43A8-9C80-EB64913C4BC2}" type="presOf" srcId="{A9F9B622-30E2-4D94-AB19-B68EE4177BD5}" destId="{E5F8B5E1-C933-4188-9A84-5B8C4117571C}" srcOrd="1" destOrd="0" presId="urn:microsoft.com/office/officeart/2005/8/layout/cycle2"/>
    <dgm:cxn modelId="{A46B65F3-6642-40F4-BF4A-EEB571DFC50C}" type="presOf" srcId="{A7752E16-018D-4E76-9EAA-2DDA2CB33579}" destId="{7D2F1142-3815-4B83-BF95-418D2D51EBB7}" srcOrd="0" destOrd="0" presId="urn:microsoft.com/office/officeart/2005/8/layout/cycle2"/>
    <dgm:cxn modelId="{9A2375A3-A6A6-4F65-8F3F-2E92064306E2}" type="presOf" srcId="{F8308A54-215F-487C-8704-18A59B4F4313}" destId="{778DE9EF-19CA-4429-BF3F-C02286FE24EF}" srcOrd="0" destOrd="0" presId="urn:microsoft.com/office/officeart/2005/8/layout/cycle2"/>
    <dgm:cxn modelId="{6DC3CE5E-2530-4B1C-9405-0CFF052DD1CE}" type="presOf" srcId="{A9F9B622-30E2-4D94-AB19-B68EE4177BD5}" destId="{4A1EF61F-26A3-4201-8D68-EEBF36C9B4A8}" srcOrd="0" destOrd="0" presId="urn:microsoft.com/office/officeart/2005/8/layout/cycle2"/>
    <dgm:cxn modelId="{A0339112-E2FC-4F52-AAFC-0963952B883C}" type="presOf" srcId="{78A8DFC9-B05E-4486-BBF8-3110AFA8D765}" destId="{AE9A0124-C78F-4BD5-A7E7-1828CF1057FD}" srcOrd="0" destOrd="0" presId="urn:microsoft.com/office/officeart/2005/8/layout/cycle2"/>
    <dgm:cxn modelId="{19D2A89B-2D27-4CC8-8EB9-BA21CB305249}" type="presOf" srcId="{FD9BB2EA-8D85-4211-BFD3-A37A4354D7BB}" destId="{24C9E400-25A0-4FC9-B45A-EBEF7A99C817}" srcOrd="0" destOrd="0" presId="urn:microsoft.com/office/officeart/2005/8/layout/cycle2"/>
    <dgm:cxn modelId="{C5F9AA9E-76F6-4E59-ABCB-86C53FF2F2F5}" type="presOf" srcId="{8A8BD8FB-8239-47D8-B4B9-423CAB863316}" destId="{38659B5A-B96A-40AC-8D4A-BC07E6A737E9}" srcOrd="1" destOrd="0" presId="urn:microsoft.com/office/officeart/2005/8/layout/cycle2"/>
    <dgm:cxn modelId="{01EB88C8-0B65-4069-B330-0F326582E62F}" type="presOf" srcId="{FD9BB2EA-8D85-4211-BFD3-A37A4354D7BB}" destId="{D672D50D-199F-4F8A-9A5E-7534E6F84D54}" srcOrd="1" destOrd="0" presId="urn:microsoft.com/office/officeart/2005/8/layout/cycle2"/>
    <dgm:cxn modelId="{B28F3EC1-2737-4A8E-8CB3-6A5DFA1D0A7F}" srcId="{CA2A22B4-3074-4E4A-BF7B-B68A5B77C60C}" destId="{F8308A54-215F-487C-8704-18A59B4F4313}" srcOrd="4" destOrd="0" parTransId="{020F53D4-A603-4DEF-8125-FDE210F09D6A}" sibTransId="{78A8DFC9-B05E-4486-BBF8-3110AFA8D765}"/>
    <dgm:cxn modelId="{E00DAC43-0694-41DE-B759-D2E60D43050A}" type="presOf" srcId="{B45CDDB3-51EE-423D-9E6B-4AE0FFDA1A9C}" destId="{35C7C279-F68B-43D1-A5F0-65BBF11B2E7E}" srcOrd="0" destOrd="0" presId="urn:microsoft.com/office/officeart/2005/8/layout/cycle2"/>
    <dgm:cxn modelId="{DA564054-395B-4DC9-99A4-D5DD9F1ED440}" srcId="{CA2A22B4-3074-4E4A-BF7B-B68A5B77C60C}" destId="{804846F9-CE4C-48C0-BBA1-22B8D839EE15}" srcOrd="0" destOrd="0" parTransId="{85564892-DC39-42FF-9D1B-0CF8F52301D4}" sibTransId="{A9F9B622-30E2-4D94-AB19-B68EE4177BD5}"/>
    <dgm:cxn modelId="{32BC704F-1631-447B-ABBC-3C291744549F}" srcId="{CA2A22B4-3074-4E4A-BF7B-B68A5B77C60C}" destId="{B45CDDB3-51EE-423D-9E6B-4AE0FFDA1A9C}" srcOrd="1" destOrd="0" parTransId="{89D73ADB-99B9-46C9-8FC2-AA6FDFD6737A}" sibTransId="{FD9BB2EA-8D85-4211-BFD3-A37A4354D7BB}"/>
    <dgm:cxn modelId="{E755D8B2-39C5-4D7D-94B7-391C1C439C6B}" srcId="{CA2A22B4-3074-4E4A-BF7B-B68A5B77C60C}" destId="{283E4C38-4EE3-42D8-9024-ACE919369B2B}" srcOrd="3" destOrd="0" parTransId="{376392FF-C728-45C6-AE28-4FC708A6645E}" sibTransId="{A7752E16-018D-4E76-9EAA-2DDA2CB33579}"/>
    <dgm:cxn modelId="{E29A2DFA-F262-40CF-9E47-A3BF426B5283}" type="presOf" srcId="{804846F9-CE4C-48C0-BBA1-22B8D839EE15}" destId="{8A179A35-5CAE-4945-815B-67BE1F05D089}" srcOrd="0" destOrd="0" presId="urn:microsoft.com/office/officeart/2005/8/layout/cycle2"/>
    <dgm:cxn modelId="{2961A1F3-9C0F-4D1D-ADAB-10EB40D3E782}" type="presOf" srcId="{A7752E16-018D-4E76-9EAA-2DDA2CB33579}" destId="{6791D94B-9E3A-4689-A801-C16C5DCBE76B}" srcOrd="1" destOrd="0" presId="urn:microsoft.com/office/officeart/2005/8/layout/cycle2"/>
    <dgm:cxn modelId="{FB24D25B-6033-461F-A5AA-D7F06A740D2F}" type="presOf" srcId="{9724074B-DDD0-4F8D-A9BF-8B256F0B2072}" destId="{B18EA7F5-A9AB-4BAF-BDA1-724EE00A74D8}" srcOrd="0" destOrd="0" presId="urn:microsoft.com/office/officeart/2005/8/layout/cycle2"/>
    <dgm:cxn modelId="{58187D18-DC9C-4AC7-B581-B64D03973AB9}" srcId="{CA2A22B4-3074-4E4A-BF7B-B68A5B77C60C}" destId="{A74BF626-DCEA-4735-8C32-80E570E9A4AC}" srcOrd="5" destOrd="0" parTransId="{65707E36-41EF-4FA8-B448-3CBE57780001}" sibTransId="{8A8BD8FB-8239-47D8-B4B9-423CAB863316}"/>
    <dgm:cxn modelId="{B5E3C684-2905-4506-9CCC-1BB9F7CA1E3E}" type="presOf" srcId="{A7735173-A1A3-4756-A544-4F2BAF048D34}" destId="{6AA0E444-4750-4887-B6D4-8838822E656B}" srcOrd="1" destOrd="0" presId="urn:microsoft.com/office/officeart/2005/8/layout/cycle2"/>
    <dgm:cxn modelId="{6946B25C-FDFD-47BE-B808-3DC47A409CC2}" type="presOf" srcId="{283E4C38-4EE3-42D8-9024-ACE919369B2B}" destId="{C3AFF85F-7DB6-4684-9EDC-065991ADC431}" srcOrd="0" destOrd="0" presId="urn:microsoft.com/office/officeart/2005/8/layout/cycle2"/>
    <dgm:cxn modelId="{ACB77DDA-19DD-4B52-97E5-4FF6096A9FA9}" type="presOf" srcId="{CA2A22B4-3074-4E4A-BF7B-B68A5B77C60C}" destId="{86E11961-448D-48EC-AACE-F9E94B6C911D}" srcOrd="0" destOrd="0" presId="urn:microsoft.com/office/officeart/2005/8/layout/cycle2"/>
    <dgm:cxn modelId="{6DA787F7-8746-4213-8524-5B62AF63A550}" type="presOf" srcId="{A74BF626-DCEA-4735-8C32-80E570E9A4AC}" destId="{AB0F8C7A-A4BF-4571-8C0E-90FA7FC444D6}" srcOrd="0" destOrd="0" presId="urn:microsoft.com/office/officeart/2005/8/layout/cycle2"/>
    <dgm:cxn modelId="{74FBF510-202C-4B56-8EAD-A8B0B1E66F52}" type="presOf" srcId="{A7735173-A1A3-4756-A544-4F2BAF048D34}" destId="{26E5AA1E-ACEE-4FB5-88E1-702BDA923AF0}" srcOrd="0" destOrd="0" presId="urn:microsoft.com/office/officeart/2005/8/layout/cycle2"/>
    <dgm:cxn modelId="{E1692115-FE85-4ED7-AD82-C16AA5D0A1BE}" srcId="{CA2A22B4-3074-4E4A-BF7B-B68A5B77C60C}" destId="{9724074B-DDD0-4F8D-A9BF-8B256F0B2072}" srcOrd="2" destOrd="0" parTransId="{505927F1-9883-4306-B089-7668229D76D4}" sibTransId="{A7735173-A1A3-4756-A544-4F2BAF048D34}"/>
    <dgm:cxn modelId="{8F653B52-4238-4AC6-A35A-D6B4487D0843}" type="presOf" srcId="{78A8DFC9-B05E-4486-BBF8-3110AFA8D765}" destId="{4F97D4FF-D9F5-44F9-9046-BB8AF2B7A9C0}" srcOrd="1" destOrd="0" presId="urn:microsoft.com/office/officeart/2005/8/layout/cycle2"/>
    <dgm:cxn modelId="{3DE6034C-8A83-4DDD-A929-7DAE0FB5FB3E}" type="presParOf" srcId="{86E11961-448D-48EC-AACE-F9E94B6C911D}" destId="{8A179A35-5CAE-4945-815B-67BE1F05D089}" srcOrd="0" destOrd="0" presId="urn:microsoft.com/office/officeart/2005/8/layout/cycle2"/>
    <dgm:cxn modelId="{25DD4B8B-40EA-4A7B-AD0A-648D2E8A1E37}" type="presParOf" srcId="{86E11961-448D-48EC-AACE-F9E94B6C911D}" destId="{4A1EF61F-26A3-4201-8D68-EEBF36C9B4A8}" srcOrd="1" destOrd="0" presId="urn:microsoft.com/office/officeart/2005/8/layout/cycle2"/>
    <dgm:cxn modelId="{89576C6E-D100-4103-8D7B-C4BCAD2974AC}" type="presParOf" srcId="{4A1EF61F-26A3-4201-8D68-EEBF36C9B4A8}" destId="{E5F8B5E1-C933-4188-9A84-5B8C4117571C}" srcOrd="0" destOrd="0" presId="urn:microsoft.com/office/officeart/2005/8/layout/cycle2"/>
    <dgm:cxn modelId="{AA11DE61-7456-43EE-862F-AA618AEEEE03}" type="presParOf" srcId="{86E11961-448D-48EC-AACE-F9E94B6C911D}" destId="{35C7C279-F68B-43D1-A5F0-65BBF11B2E7E}" srcOrd="2" destOrd="0" presId="urn:microsoft.com/office/officeart/2005/8/layout/cycle2"/>
    <dgm:cxn modelId="{3CB873D6-046F-42FB-81AD-5BBE9FA428C8}" type="presParOf" srcId="{86E11961-448D-48EC-AACE-F9E94B6C911D}" destId="{24C9E400-25A0-4FC9-B45A-EBEF7A99C817}" srcOrd="3" destOrd="0" presId="urn:microsoft.com/office/officeart/2005/8/layout/cycle2"/>
    <dgm:cxn modelId="{B4329608-3BDF-47B2-89D4-0952CD4AD12C}" type="presParOf" srcId="{24C9E400-25A0-4FC9-B45A-EBEF7A99C817}" destId="{D672D50D-199F-4F8A-9A5E-7534E6F84D54}" srcOrd="0" destOrd="0" presId="urn:microsoft.com/office/officeart/2005/8/layout/cycle2"/>
    <dgm:cxn modelId="{1AAA6B7A-5E24-4B70-95DC-62537901CD7D}" type="presParOf" srcId="{86E11961-448D-48EC-AACE-F9E94B6C911D}" destId="{B18EA7F5-A9AB-4BAF-BDA1-724EE00A74D8}" srcOrd="4" destOrd="0" presId="urn:microsoft.com/office/officeart/2005/8/layout/cycle2"/>
    <dgm:cxn modelId="{152AD7E1-211C-4E57-8AAD-1783D57BF4F7}" type="presParOf" srcId="{86E11961-448D-48EC-AACE-F9E94B6C911D}" destId="{26E5AA1E-ACEE-4FB5-88E1-702BDA923AF0}" srcOrd="5" destOrd="0" presId="urn:microsoft.com/office/officeart/2005/8/layout/cycle2"/>
    <dgm:cxn modelId="{6D1FF851-CBFD-4FF3-84EF-AA50A195D77C}" type="presParOf" srcId="{26E5AA1E-ACEE-4FB5-88E1-702BDA923AF0}" destId="{6AA0E444-4750-4887-B6D4-8838822E656B}" srcOrd="0" destOrd="0" presId="urn:microsoft.com/office/officeart/2005/8/layout/cycle2"/>
    <dgm:cxn modelId="{2E887E5E-BF4C-4AE7-8047-FE712EECC0CC}" type="presParOf" srcId="{86E11961-448D-48EC-AACE-F9E94B6C911D}" destId="{C3AFF85F-7DB6-4684-9EDC-065991ADC431}" srcOrd="6" destOrd="0" presId="urn:microsoft.com/office/officeart/2005/8/layout/cycle2"/>
    <dgm:cxn modelId="{2AF5418E-9783-4AB2-87B9-D01024E6DC0E}" type="presParOf" srcId="{86E11961-448D-48EC-AACE-F9E94B6C911D}" destId="{7D2F1142-3815-4B83-BF95-418D2D51EBB7}" srcOrd="7" destOrd="0" presId="urn:microsoft.com/office/officeart/2005/8/layout/cycle2"/>
    <dgm:cxn modelId="{489A30CD-17F0-475A-A1F8-A7C499F8D291}" type="presParOf" srcId="{7D2F1142-3815-4B83-BF95-418D2D51EBB7}" destId="{6791D94B-9E3A-4689-A801-C16C5DCBE76B}" srcOrd="0" destOrd="0" presId="urn:microsoft.com/office/officeart/2005/8/layout/cycle2"/>
    <dgm:cxn modelId="{6A3D5701-A3E8-41DB-8E68-CD860F490077}" type="presParOf" srcId="{86E11961-448D-48EC-AACE-F9E94B6C911D}" destId="{778DE9EF-19CA-4429-BF3F-C02286FE24EF}" srcOrd="8" destOrd="0" presId="urn:microsoft.com/office/officeart/2005/8/layout/cycle2"/>
    <dgm:cxn modelId="{7DAA3647-E3DA-43F4-97CF-B52A2C64A9EF}" type="presParOf" srcId="{86E11961-448D-48EC-AACE-F9E94B6C911D}" destId="{AE9A0124-C78F-4BD5-A7E7-1828CF1057FD}" srcOrd="9" destOrd="0" presId="urn:microsoft.com/office/officeart/2005/8/layout/cycle2"/>
    <dgm:cxn modelId="{CB8D3FE6-A0A3-4FB5-8DCA-F131FDAF1253}" type="presParOf" srcId="{AE9A0124-C78F-4BD5-A7E7-1828CF1057FD}" destId="{4F97D4FF-D9F5-44F9-9046-BB8AF2B7A9C0}" srcOrd="0" destOrd="0" presId="urn:microsoft.com/office/officeart/2005/8/layout/cycle2"/>
    <dgm:cxn modelId="{98F97B7E-E3C6-4DC4-9ED3-F42BC955949E}" type="presParOf" srcId="{86E11961-448D-48EC-AACE-F9E94B6C911D}" destId="{AB0F8C7A-A4BF-4571-8C0E-90FA7FC444D6}" srcOrd="10" destOrd="0" presId="urn:microsoft.com/office/officeart/2005/8/layout/cycle2"/>
    <dgm:cxn modelId="{3C481ACE-30A6-40B0-9DAE-EF042F3D72A4}" type="presParOf" srcId="{86E11961-448D-48EC-AACE-F9E94B6C911D}" destId="{2DD1D472-6363-45CA-B7A2-0773BCACFE88}" srcOrd="11" destOrd="0" presId="urn:microsoft.com/office/officeart/2005/8/layout/cycle2"/>
    <dgm:cxn modelId="{103E0E03-2155-4927-B7E5-DCB812DAE9DE}" type="presParOf" srcId="{2DD1D472-6363-45CA-B7A2-0773BCACFE88}" destId="{38659B5A-B96A-40AC-8D4A-BC07E6A737E9}" srcOrd="0" destOrd="0" presId="urn:microsoft.com/office/officeart/2005/8/layout/cycle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2A22B4-3074-4E4A-BF7B-B68A5B77C60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ZA"/>
        </a:p>
      </dgm:t>
    </dgm:pt>
    <dgm:pt modelId="{804846F9-CE4C-48C0-BBA1-22B8D839EE15}">
      <dgm:prSet phldrT="[Text]" custT="1"/>
      <dgm:spPr>
        <a:solidFill>
          <a:schemeClr val="bg1"/>
        </a:solidFill>
        <a:ln>
          <a:solidFill>
            <a:schemeClr val="accent1"/>
          </a:solidFill>
        </a:ln>
      </dgm:spPr>
      <dgm:t>
        <a:bodyPr/>
        <a:lstStyle/>
        <a:p>
          <a:r>
            <a:rPr lang="en-ZA" sz="300" b="1" dirty="0" smtClean="0">
              <a:solidFill>
                <a:schemeClr val="tx1"/>
              </a:solidFill>
            </a:rPr>
            <a:t>Invest and ROI</a:t>
          </a:r>
        </a:p>
      </dgm:t>
    </dgm:pt>
    <dgm:pt modelId="{85564892-DC39-42FF-9D1B-0CF8F52301D4}" type="parTrans" cxnId="{DA564054-395B-4DC9-99A4-D5DD9F1ED440}">
      <dgm:prSet/>
      <dgm:spPr/>
      <dgm:t>
        <a:bodyPr/>
        <a:lstStyle/>
        <a:p>
          <a:endParaRPr lang="en-ZA" sz="300"/>
        </a:p>
      </dgm:t>
    </dgm:pt>
    <dgm:pt modelId="{A9F9B622-30E2-4D94-AB19-B68EE4177BD5}" type="sibTrans" cxnId="{DA564054-395B-4DC9-99A4-D5DD9F1ED440}">
      <dgm:prSet custT="1"/>
      <dgm:spPr>
        <a:solidFill>
          <a:srgbClr val="0070C0"/>
        </a:solidFill>
        <a:ln>
          <a:solidFill>
            <a:srgbClr val="0070C0"/>
          </a:solidFill>
        </a:ln>
      </dgm:spPr>
      <dgm:t>
        <a:bodyPr/>
        <a:lstStyle/>
        <a:p>
          <a:endParaRPr lang="en-ZA" sz="300"/>
        </a:p>
      </dgm:t>
    </dgm:pt>
    <dgm:pt modelId="{B45CDDB3-51EE-423D-9E6B-4AE0FFDA1A9C}">
      <dgm:prSet phldrT="[Text]" custT="1"/>
      <dgm:spPr>
        <a:solidFill>
          <a:schemeClr val="bg1"/>
        </a:solidFill>
        <a:ln>
          <a:solidFill>
            <a:srgbClr val="FF0000"/>
          </a:solidFill>
        </a:ln>
      </dgm:spPr>
      <dgm:t>
        <a:bodyPr/>
        <a:lstStyle/>
        <a:p>
          <a:endParaRPr lang="en-ZA" sz="300" b="1" dirty="0" smtClean="0">
            <a:solidFill>
              <a:schemeClr val="tx1"/>
            </a:solidFill>
          </a:endParaRPr>
        </a:p>
        <a:p>
          <a:r>
            <a:rPr lang="en-ZA" sz="300" b="1" dirty="0" smtClean="0">
              <a:solidFill>
                <a:schemeClr val="tx1"/>
              </a:solidFill>
            </a:rPr>
            <a:t>Spectrum  </a:t>
          </a:r>
          <a:endParaRPr lang="en-ZA" sz="300" b="1" dirty="0">
            <a:solidFill>
              <a:schemeClr val="tx1"/>
            </a:solidFill>
          </a:endParaRPr>
        </a:p>
      </dgm:t>
    </dgm:pt>
    <dgm:pt modelId="{89D73ADB-99B9-46C9-8FC2-AA6FDFD6737A}" type="parTrans" cxnId="{32BC704F-1631-447B-ABBC-3C291744549F}">
      <dgm:prSet/>
      <dgm:spPr/>
      <dgm:t>
        <a:bodyPr/>
        <a:lstStyle/>
        <a:p>
          <a:endParaRPr lang="en-ZA" sz="300"/>
        </a:p>
      </dgm:t>
    </dgm:pt>
    <dgm:pt modelId="{FD9BB2EA-8D85-4211-BFD3-A37A4354D7BB}" type="sibTrans" cxnId="{32BC704F-1631-447B-ABBC-3C291744549F}">
      <dgm:prSet custT="1"/>
      <dgm:spPr>
        <a:solidFill>
          <a:srgbClr val="0070C0"/>
        </a:solidFill>
        <a:ln>
          <a:solidFill>
            <a:srgbClr val="0070C0"/>
          </a:solidFill>
        </a:ln>
      </dgm:spPr>
      <dgm:t>
        <a:bodyPr/>
        <a:lstStyle/>
        <a:p>
          <a:endParaRPr lang="en-ZA" sz="300"/>
        </a:p>
      </dgm:t>
    </dgm:pt>
    <dgm:pt modelId="{9724074B-DDD0-4F8D-A9BF-8B256F0B2072}">
      <dgm:prSet phldrT="[Text]" custT="1"/>
      <dgm:spPr>
        <a:solidFill>
          <a:schemeClr val="bg1"/>
        </a:solidFill>
        <a:ln>
          <a:solidFill>
            <a:srgbClr val="FF0000"/>
          </a:solidFill>
        </a:ln>
      </dgm:spPr>
      <dgm:t>
        <a:bodyPr/>
        <a:lstStyle/>
        <a:p>
          <a:endParaRPr lang="en-ZA" sz="300" b="1" dirty="0" smtClean="0">
            <a:solidFill>
              <a:schemeClr val="tx1"/>
            </a:solidFill>
          </a:endParaRPr>
        </a:p>
        <a:p>
          <a:r>
            <a:rPr lang="en-ZA" sz="300" b="1" dirty="0" smtClean="0">
              <a:solidFill>
                <a:schemeClr val="tx1"/>
              </a:solidFill>
            </a:rPr>
            <a:t>Coverage &amp; Quality</a:t>
          </a:r>
          <a:endParaRPr lang="en-ZA" sz="300" b="1" dirty="0">
            <a:solidFill>
              <a:schemeClr val="tx1"/>
            </a:solidFill>
          </a:endParaRPr>
        </a:p>
      </dgm:t>
    </dgm:pt>
    <dgm:pt modelId="{505927F1-9883-4306-B089-7668229D76D4}" type="parTrans" cxnId="{E1692115-FE85-4ED7-AD82-C16AA5D0A1BE}">
      <dgm:prSet/>
      <dgm:spPr/>
      <dgm:t>
        <a:bodyPr/>
        <a:lstStyle/>
        <a:p>
          <a:endParaRPr lang="en-ZA" sz="300"/>
        </a:p>
      </dgm:t>
    </dgm:pt>
    <dgm:pt modelId="{A7735173-A1A3-4756-A544-4F2BAF048D34}" type="sibTrans" cxnId="{E1692115-FE85-4ED7-AD82-C16AA5D0A1BE}">
      <dgm:prSet custT="1"/>
      <dgm:spPr>
        <a:solidFill>
          <a:srgbClr val="0070C0"/>
        </a:solidFill>
        <a:ln>
          <a:solidFill>
            <a:srgbClr val="0070C0"/>
          </a:solidFill>
        </a:ln>
      </dgm:spPr>
      <dgm:t>
        <a:bodyPr/>
        <a:lstStyle/>
        <a:p>
          <a:endParaRPr lang="en-ZA" sz="300"/>
        </a:p>
      </dgm:t>
    </dgm:pt>
    <dgm:pt modelId="{283E4C38-4EE3-42D8-9024-ACE919369B2B}">
      <dgm:prSet phldrT="[Text]" custT="1"/>
      <dgm:spPr>
        <a:solidFill>
          <a:schemeClr val="accent1"/>
        </a:solidFill>
        <a:ln>
          <a:solidFill>
            <a:srgbClr val="FF0000"/>
          </a:solidFill>
        </a:ln>
      </dgm:spPr>
      <dgm:t>
        <a:bodyPr/>
        <a:lstStyle/>
        <a:p>
          <a:r>
            <a:rPr lang="en-ZA" sz="300" b="1" dirty="0" smtClean="0">
              <a:solidFill>
                <a:schemeClr val="tx1"/>
              </a:solidFill>
            </a:rPr>
            <a:t>Customer Needs</a:t>
          </a:r>
        </a:p>
      </dgm:t>
    </dgm:pt>
    <dgm:pt modelId="{376392FF-C728-45C6-AE28-4FC708A6645E}" type="parTrans" cxnId="{E755D8B2-39C5-4D7D-94B7-391C1C439C6B}">
      <dgm:prSet/>
      <dgm:spPr/>
      <dgm:t>
        <a:bodyPr/>
        <a:lstStyle/>
        <a:p>
          <a:endParaRPr lang="en-ZA" sz="300"/>
        </a:p>
      </dgm:t>
    </dgm:pt>
    <dgm:pt modelId="{A7752E16-018D-4E76-9EAA-2DDA2CB33579}" type="sibTrans" cxnId="{E755D8B2-39C5-4D7D-94B7-391C1C439C6B}">
      <dgm:prSet custT="1"/>
      <dgm:spPr>
        <a:solidFill>
          <a:srgbClr val="0070C0"/>
        </a:solidFill>
        <a:ln>
          <a:solidFill>
            <a:srgbClr val="0070C0"/>
          </a:solidFill>
        </a:ln>
      </dgm:spPr>
      <dgm:t>
        <a:bodyPr/>
        <a:lstStyle/>
        <a:p>
          <a:endParaRPr lang="en-ZA" sz="300"/>
        </a:p>
      </dgm:t>
    </dgm:pt>
    <dgm:pt modelId="{F8308A54-215F-487C-8704-18A59B4F4313}">
      <dgm:prSet phldrT="[Text]" custT="1"/>
      <dgm:spPr>
        <a:solidFill>
          <a:schemeClr val="accent1"/>
        </a:solidFill>
        <a:ln>
          <a:solidFill>
            <a:srgbClr val="FF0000"/>
          </a:solidFill>
        </a:ln>
      </dgm:spPr>
      <dgm:t>
        <a:bodyPr/>
        <a:lstStyle/>
        <a:p>
          <a:r>
            <a:rPr lang="en-ZA" sz="300" b="1" dirty="0" smtClean="0">
              <a:solidFill>
                <a:schemeClr val="tx1"/>
              </a:solidFill>
            </a:rPr>
            <a:t>Price Reduction</a:t>
          </a:r>
        </a:p>
        <a:p>
          <a:endParaRPr lang="en-ZA" sz="300" b="1" dirty="0">
            <a:solidFill>
              <a:schemeClr val="tx1"/>
            </a:solidFill>
          </a:endParaRPr>
        </a:p>
      </dgm:t>
    </dgm:pt>
    <dgm:pt modelId="{020F53D4-A603-4DEF-8125-FDE210F09D6A}" type="parTrans" cxnId="{B28F3EC1-2737-4A8E-8CB3-6A5DFA1D0A7F}">
      <dgm:prSet/>
      <dgm:spPr/>
      <dgm:t>
        <a:bodyPr/>
        <a:lstStyle/>
        <a:p>
          <a:endParaRPr lang="en-ZA" sz="300"/>
        </a:p>
      </dgm:t>
    </dgm:pt>
    <dgm:pt modelId="{78A8DFC9-B05E-4486-BBF8-3110AFA8D765}" type="sibTrans" cxnId="{B28F3EC1-2737-4A8E-8CB3-6A5DFA1D0A7F}">
      <dgm:prSet custT="1"/>
      <dgm:spPr>
        <a:solidFill>
          <a:srgbClr val="0070C0"/>
        </a:solidFill>
        <a:ln>
          <a:solidFill>
            <a:srgbClr val="0070C0"/>
          </a:solidFill>
        </a:ln>
      </dgm:spPr>
      <dgm:t>
        <a:bodyPr/>
        <a:lstStyle/>
        <a:p>
          <a:endParaRPr lang="en-ZA" sz="300"/>
        </a:p>
      </dgm:t>
    </dgm:pt>
    <dgm:pt modelId="{A74BF626-DCEA-4735-8C32-80E570E9A4AC}">
      <dgm:prSet phldrT="[Text]" custT="1"/>
      <dgm:spPr>
        <a:solidFill>
          <a:schemeClr val="bg1"/>
        </a:solidFill>
        <a:ln>
          <a:solidFill>
            <a:srgbClr val="FF0000"/>
          </a:solidFill>
        </a:ln>
      </dgm:spPr>
      <dgm:t>
        <a:bodyPr/>
        <a:lstStyle/>
        <a:p>
          <a:r>
            <a:rPr lang="en-ZA" sz="300" b="1" dirty="0" smtClean="0">
              <a:solidFill>
                <a:schemeClr val="tx1"/>
              </a:solidFill>
            </a:rPr>
            <a:t>Usage Growth</a:t>
          </a:r>
          <a:endParaRPr lang="en-ZA" sz="300" b="1" dirty="0">
            <a:solidFill>
              <a:schemeClr val="tx1"/>
            </a:solidFill>
          </a:endParaRPr>
        </a:p>
      </dgm:t>
    </dgm:pt>
    <dgm:pt modelId="{65707E36-41EF-4FA8-B448-3CBE57780001}" type="parTrans" cxnId="{58187D18-DC9C-4AC7-B581-B64D03973AB9}">
      <dgm:prSet/>
      <dgm:spPr/>
      <dgm:t>
        <a:bodyPr/>
        <a:lstStyle/>
        <a:p>
          <a:endParaRPr lang="en-ZA" sz="300"/>
        </a:p>
      </dgm:t>
    </dgm:pt>
    <dgm:pt modelId="{8A8BD8FB-8239-47D8-B4B9-423CAB863316}" type="sibTrans" cxnId="{58187D18-DC9C-4AC7-B581-B64D03973AB9}">
      <dgm:prSet custT="1"/>
      <dgm:spPr>
        <a:solidFill>
          <a:srgbClr val="0070C0"/>
        </a:solidFill>
        <a:ln>
          <a:solidFill>
            <a:srgbClr val="0070C0"/>
          </a:solidFill>
        </a:ln>
      </dgm:spPr>
      <dgm:t>
        <a:bodyPr/>
        <a:lstStyle/>
        <a:p>
          <a:endParaRPr lang="en-ZA" sz="300"/>
        </a:p>
      </dgm:t>
    </dgm:pt>
    <dgm:pt modelId="{86E11961-448D-48EC-AACE-F9E94B6C911D}" type="pres">
      <dgm:prSet presAssocID="{CA2A22B4-3074-4E4A-BF7B-B68A5B77C60C}" presName="cycle" presStyleCnt="0">
        <dgm:presLayoutVars>
          <dgm:dir/>
          <dgm:resizeHandles val="exact"/>
        </dgm:presLayoutVars>
      </dgm:prSet>
      <dgm:spPr/>
      <dgm:t>
        <a:bodyPr/>
        <a:lstStyle/>
        <a:p>
          <a:endParaRPr lang="en-ZA"/>
        </a:p>
      </dgm:t>
    </dgm:pt>
    <dgm:pt modelId="{8A179A35-5CAE-4945-815B-67BE1F05D089}" type="pres">
      <dgm:prSet presAssocID="{804846F9-CE4C-48C0-BBA1-22B8D839EE15}" presName="node" presStyleLbl="node1" presStyleIdx="0" presStyleCnt="6" custScaleX="125166" custScaleY="120934">
        <dgm:presLayoutVars>
          <dgm:bulletEnabled val="1"/>
        </dgm:presLayoutVars>
      </dgm:prSet>
      <dgm:spPr/>
      <dgm:t>
        <a:bodyPr/>
        <a:lstStyle/>
        <a:p>
          <a:endParaRPr lang="en-ZA"/>
        </a:p>
      </dgm:t>
    </dgm:pt>
    <dgm:pt modelId="{4A1EF61F-26A3-4201-8D68-EEBF36C9B4A8}" type="pres">
      <dgm:prSet presAssocID="{A9F9B622-30E2-4D94-AB19-B68EE4177BD5}" presName="sibTrans" presStyleLbl="sibTrans2D1" presStyleIdx="0" presStyleCnt="6"/>
      <dgm:spPr/>
      <dgm:t>
        <a:bodyPr/>
        <a:lstStyle/>
        <a:p>
          <a:endParaRPr lang="en-ZA"/>
        </a:p>
      </dgm:t>
    </dgm:pt>
    <dgm:pt modelId="{E5F8B5E1-C933-4188-9A84-5B8C4117571C}" type="pres">
      <dgm:prSet presAssocID="{A9F9B622-30E2-4D94-AB19-B68EE4177BD5}" presName="connectorText" presStyleLbl="sibTrans2D1" presStyleIdx="0" presStyleCnt="6"/>
      <dgm:spPr/>
      <dgm:t>
        <a:bodyPr/>
        <a:lstStyle/>
        <a:p>
          <a:endParaRPr lang="en-ZA"/>
        </a:p>
      </dgm:t>
    </dgm:pt>
    <dgm:pt modelId="{35C7C279-F68B-43D1-A5F0-65BBF11B2E7E}" type="pres">
      <dgm:prSet presAssocID="{B45CDDB3-51EE-423D-9E6B-4AE0FFDA1A9C}" presName="node" presStyleLbl="node1" presStyleIdx="1" presStyleCnt="6" custScaleX="125166" custScaleY="120934">
        <dgm:presLayoutVars>
          <dgm:bulletEnabled val="1"/>
        </dgm:presLayoutVars>
      </dgm:prSet>
      <dgm:spPr/>
      <dgm:t>
        <a:bodyPr/>
        <a:lstStyle/>
        <a:p>
          <a:endParaRPr lang="en-ZA"/>
        </a:p>
      </dgm:t>
    </dgm:pt>
    <dgm:pt modelId="{24C9E400-25A0-4FC9-B45A-EBEF7A99C817}" type="pres">
      <dgm:prSet presAssocID="{FD9BB2EA-8D85-4211-BFD3-A37A4354D7BB}" presName="sibTrans" presStyleLbl="sibTrans2D1" presStyleIdx="1" presStyleCnt="6"/>
      <dgm:spPr/>
      <dgm:t>
        <a:bodyPr/>
        <a:lstStyle/>
        <a:p>
          <a:endParaRPr lang="en-ZA"/>
        </a:p>
      </dgm:t>
    </dgm:pt>
    <dgm:pt modelId="{D672D50D-199F-4F8A-9A5E-7534E6F84D54}" type="pres">
      <dgm:prSet presAssocID="{FD9BB2EA-8D85-4211-BFD3-A37A4354D7BB}" presName="connectorText" presStyleLbl="sibTrans2D1" presStyleIdx="1" presStyleCnt="6"/>
      <dgm:spPr/>
      <dgm:t>
        <a:bodyPr/>
        <a:lstStyle/>
        <a:p>
          <a:endParaRPr lang="en-ZA"/>
        </a:p>
      </dgm:t>
    </dgm:pt>
    <dgm:pt modelId="{B18EA7F5-A9AB-4BAF-BDA1-724EE00A74D8}" type="pres">
      <dgm:prSet presAssocID="{9724074B-DDD0-4F8D-A9BF-8B256F0B2072}" presName="node" presStyleLbl="node1" presStyleIdx="2" presStyleCnt="6" custScaleX="125166" custScaleY="120934">
        <dgm:presLayoutVars>
          <dgm:bulletEnabled val="1"/>
        </dgm:presLayoutVars>
      </dgm:prSet>
      <dgm:spPr/>
      <dgm:t>
        <a:bodyPr/>
        <a:lstStyle/>
        <a:p>
          <a:endParaRPr lang="en-ZA"/>
        </a:p>
      </dgm:t>
    </dgm:pt>
    <dgm:pt modelId="{26E5AA1E-ACEE-4FB5-88E1-702BDA923AF0}" type="pres">
      <dgm:prSet presAssocID="{A7735173-A1A3-4756-A544-4F2BAF048D34}" presName="sibTrans" presStyleLbl="sibTrans2D1" presStyleIdx="2" presStyleCnt="6"/>
      <dgm:spPr/>
      <dgm:t>
        <a:bodyPr/>
        <a:lstStyle/>
        <a:p>
          <a:endParaRPr lang="en-ZA"/>
        </a:p>
      </dgm:t>
    </dgm:pt>
    <dgm:pt modelId="{6AA0E444-4750-4887-B6D4-8838822E656B}" type="pres">
      <dgm:prSet presAssocID="{A7735173-A1A3-4756-A544-4F2BAF048D34}" presName="connectorText" presStyleLbl="sibTrans2D1" presStyleIdx="2" presStyleCnt="6"/>
      <dgm:spPr/>
      <dgm:t>
        <a:bodyPr/>
        <a:lstStyle/>
        <a:p>
          <a:endParaRPr lang="en-ZA"/>
        </a:p>
      </dgm:t>
    </dgm:pt>
    <dgm:pt modelId="{C3AFF85F-7DB6-4684-9EDC-065991ADC431}" type="pres">
      <dgm:prSet presAssocID="{283E4C38-4EE3-42D8-9024-ACE919369B2B}" presName="node" presStyleLbl="node1" presStyleIdx="3" presStyleCnt="6" custScaleX="125166" custScaleY="120934">
        <dgm:presLayoutVars>
          <dgm:bulletEnabled val="1"/>
        </dgm:presLayoutVars>
      </dgm:prSet>
      <dgm:spPr/>
      <dgm:t>
        <a:bodyPr/>
        <a:lstStyle/>
        <a:p>
          <a:endParaRPr lang="en-ZA"/>
        </a:p>
      </dgm:t>
    </dgm:pt>
    <dgm:pt modelId="{7D2F1142-3815-4B83-BF95-418D2D51EBB7}" type="pres">
      <dgm:prSet presAssocID="{A7752E16-018D-4E76-9EAA-2DDA2CB33579}" presName="sibTrans" presStyleLbl="sibTrans2D1" presStyleIdx="3" presStyleCnt="6"/>
      <dgm:spPr/>
      <dgm:t>
        <a:bodyPr/>
        <a:lstStyle/>
        <a:p>
          <a:endParaRPr lang="en-ZA"/>
        </a:p>
      </dgm:t>
    </dgm:pt>
    <dgm:pt modelId="{6791D94B-9E3A-4689-A801-C16C5DCBE76B}" type="pres">
      <dgm:prSet presAssocID="{A7752E16-018D-4E76-9EAA-2DDA2CB33579}" presName="connectorText" presStyleLbl="sibTrans2D1" presStyleIdx="3" presStyleCnt="6"/>
      <dgm:spPr/>
      <dgm:t>
        <a:bodyPr/>
        <a:lstStyle/>
        <a:p>
          <a:endParaRPr lang="en-ZA"/>
        </a:p>
      </dgm:t>
    </dgm:pt>
    <dgm:pt modelId="{778DE9EF-19CA-4429-BF3F-C02286FE24EF}" type="pres">
      <dgm:prSet presAssocID="{F8308A54-215F-487C-8704-18A59B4F4313}" presName="node" presStyleLbl="node1" presStyleIdx="4" presStyleCnt="6" custScaleX="125166" custScaleY="120934" custRadScaleRad="99173" custRadScaleInc="2674">
        <dgm:presLayoutVars>
          <dgm:bulletEnabled val="1"/>
        </dgm:presLayoutVars>
      </dgm:prSet>
      <dgm:spPr/>
      <dgm:t>
        <a:bodyPr/>
        <a:lstStyle/>
        <a:p>
          <a:endParaRPr lang="en-ZA"/>
        </a:p>
      </dgm:t>
    </dgm:pt>
    <dgm:pt modelId="{AE9A0124-C78F-4BD5-A7E7-1828CF1057FD}" type="pres">
      <dgm:prSet presAssocID="{78A8DFC9-B05E-4486-BBF8-3110AFA8D765}" presName="sibTrans" presStyleLbl="sibTrans2D1" presStyleIdx="4" presStyleCnt="6"/>
      <dgm:spPr/>
      <dgm:t>
        <a:bodyPr/>
        <a:lstStyle/>
        <a:p>
          <a:endParaRPr lang="en-ZA"/>
        </a:p>
      </dgm:t>
    </dgm:pt>
    <dgm:pt modelId="{4F97D4FF-D9F5-44F9-9046-BB8AF2B7A9C0}" type="pres">
      <dgm:prSet presAssocID="{78A8DFC9-B05E-4486-BBF8-3110AFA8D765}" presName="connectorText" presStyleLbl="sibTrans2D1" presStyleIdx="4" presStyleCnt="6"/>
      <dgm:spPr/>
      <dgm:t>
        <a:bodyPr/>
        <a:lstStyle/>
        <a:p>
          <a:endParaRPr lang="en-ZA"/>
        </a:p>
      </dgm:t>
    </dgm:pt>
    <dgm:pt modelId="{AB0F8C7A-A4BF-4571-8C0E-90FA7FC444D6}" type="pres">
      <dgm:prSet presAssocID="{A74BF626-DCEA-4735-8C32-80E570E9A4AC}" presName="node" presStyleLbl="node1" presStyleIdx="5" presStyleCnt="6" custScaleX="125166" custScaleY="120934">
        <dgm:presLayoutVars>
          <dgm:bulletEnabled val="1"/>
        </dgm:presLayoutVars>
      </dgm:prSet>
      <dgm:spPr/>
      <dgm:t>
        <a:bodyPr/>
        <a:lstStyle/>
        <a:p>
          <a:endParaRPr lang="en-ZA"/>
        </a:p>
      </dgm:t>
    </dgm:pt>
    <dgm:pt modelId="{2DD1D472-6363-45CA-B7A2-0773BCACFE88}" type="pres">
      <dgm:prSet presAssocID="{8A8BD8FB-8239-47D8-B4B9-423CAB863316}" presName="sibTrans" presStyleLbl="sibTrans2D1" presStyleIdx="5" presStyleCnt="6"/>
      <dgm:spPr/>
      <dgm:t>
        <a:bodyPr/>
        <a:lstStyle/>
        <a:p>
          <a:endParaRPr lang="en-ZA"/>
        </a:p>
      </dgm:t>
    </dgm:pt>
    <dgm:pt modelId="{38659B5A-B96A-40AC-8D4A-BC07E6A737E9}" type="pres">
      <dgm:prSet presAssocID="{8A8BD8FB-8239-47D8-B4B9-423CAB863316}" presName="connectorText" presStyleLbl="sibTrans2D1" presStyleIdx="5" presStyleCnt="6"/>
      <dgm:spPr/>
      <dgm:t>
        <a:bodyPr/>
        <a:lstStyle/>
        <a:p>
          <a:endParaRPr lang="en-ZA"/>
        </a:p>
      </dgm:t>
    </dgm:pt>
  </dgm:ptLst>
  <dgm:cxnLst>
    <dgm:cxn modelId="{B026D26A-FE94-48E5-BD1B-A2E6D24923E0}" type="presOf" srcId="{804846F9-CE4C-48C0-BBA1-22B8D839EE15}" destId="{8A179A35-5CAE-4945-815B-67BE1F05D089}" srcOrd="0" destOrd="0" presId="urn:microsoft.com/office/officeart/2005/8/layout/cycle2"/>
    <dgm:cxn modelId="{4A1DADE9-BE88-41D0-AD2F-A1E455B1D00E}" type="presOf" srcId="{A9F9B622-30E2-4D94-AB19-B68EE4177BD5}" destId="{E5F8B5E1-C933-4188-9A84-5B8C4117571C}" srcOrd="1" destOrd="0" presId="urn:microsoft.com/office/officeart/2005/8/layout/cycle2"/>
    <dgm:cxn modelId="{A5F9BBDA-5A41-41ED-9528-6AD339FCFFB0}" type="presOf" srcId="{8A8BD8FB-8239-47D8-B4B9-423CAB863316}" destId="{38659B5A-B96A-40AC-8D4A-BC07E6A737E9}" srcOrd="1" destOrd="0" presId="urn:microsoft.com/office/officeart/2005/8/layout/cycle2"/>
    <dgm:cxn modelId="{3BE37F7B-D279-48A7-A0BF-F9A0067AFBA7}" type="presOf" srcId="{283E4C38-4EE3-42D8-9024-ACE919369B2B}" destId="{C3AFF85F-7DB6-4684-9EDC-065991ADC431}" srcOrd="0" destOrd="0" presId="urn:microsoft.com/office/officeart/2005/8/layout/cycle2"/>
    <dgm:cxn modelId="{F8DE1695-DC08-4C9D-89E8-80527067E997}" type="presOf" srcId="{FD9BB2EA-8D85-4211-BFD3-A37A4354D7BB}" destId="{D672D50D-199F-4F8A-9A5E-7534E6F84D54}" srcOrd="1" destOrd="0" presId="urn:microsoft.com/office/officeart/2005/8/layout/cycle2"/>
    <dgm:cxn modelId="{B28F3EC1-2737-4A8E-8CB3-6A5DFA1D0A7F}" srcId="{CA2A22B4-3074-4E4A-BF7B-B68A5B77C60C}" destId="{F8308A54-215F-487C-8704-18A59B4F4313}" srcOrd="4" destOrd="0" parTransId="{020F53D4-A603-4DEF-8125-FDE210F09D6A}" sibTransId="{78A8DFC9-B05E-4486-BBF8-3110AFA8D765}"/>
    <dgm:cxn modelId="{469293FA-AC0D-4A52-850F-DD65D2271FF8}" type="presOf" srcId="{A74BF626-DCEA-4735-8C32-80E570E9A4AC}" destId="{AB0F8C7A-A4BF-4571-8C0E-90FA7FC444D6}" srcOrd="0" destOrd="0" presId="urn:microsoft.com/office/officeart/2005/8/layout/cycle2"/>
    <dgm:cxn modelId="{DBA43950-A4A4-4766-97AC-FC6659596F0B}" type="presOf" srcId="{78A8DFC9-B05E-4486-BBF8-3110AFA8D765}" destId="{AE9A0124-C78F-4BD5-A7E7-1828CF1057FD}" srcOrd="0" destOrd="0" presId="urn:microsoft.com/office/officeart/2005/8/layout/cycle2"/>
    <dgm:cxn modelId="{E69FCEBF-6576-4281-B44A-4C152D00AD26}" type="presOf" srcId="{78A8DFC9-B05E-4486-BBF8-3110AFA8D765}" destId="{4F97D4FF-D9F5-44F9-9046-BB8AF2B7A9C0}" srcOrd="1" destOrd="0" presId="urn:microsoft.com/office/officeart/2005/8/layout/cycle2"/>
    <dgm:cxn modelId="{DA564054-395B-4DC9-99A4-D5DD9F1ED440}" srcId="{CA2A22B4-3074-4E4A-BF7B-B68A5B77C60C}" destId="{804846F9-CE4C-48C0-BBA1-22B8D839EE15}" srcOrd="0" destOrd="0" parTransId="{85564892-DC39-42FF-9D1B-0CF8F52301D4}" sibTransId="{A9F9B622-30E2-4D94-AB19-B68EE4177BD5}"/>
    <dgm:cxn modelId="{97253B04-3345-432C-8B48-9FD602D80AB3}" type="presOf" srcId="{A7752E16-018D-4E76-9EAA-2DDA2CB33579}" destId="{7D2F1142-3815-4B83-BF95-418D2D51EBB7}" srcOrd="0" destOrd="0" presId="urn:microsoft.com/office/officeart/2005/8/layout/cycle2"/>
    <dgm:cxn modelId="{32BC704F-1631-447B-ABBC-3C291744549F}" srcId="{CA2A22B4-3074-4E4A-BF7B-B68A5B77C60C}" destId="{B45CDDB3-51EE-423D-9E6B-4AE0FFDA1A9C}" srcOrd="1" destOrd="0" parTransId="{89D73ADB-99B9-46C9-8FC2-AA6FDFD6737A}" sibTransId="{FD9BB2EA-8D85-4211-BFD3-A37A4354D7BB}"/>
    <dgm:cxn modelId="{E755D8B2-39C5-4D7D-94B7-391C1C439C6B}" srcId="{CA2A22B4-3074-4E4A-BF7B-B68A5B77C60C}" destId="{283E4C38-4EE3-42D8-9024-ACE919369B2B}" srcOrd="3" destOrd="0" parTransId="{376392FF-C728-45C6-AE28-4FC708A6645E}" sibTransId="{A7752E16-018D-4E76-9EAA-2DDA2CB33579}"/>
    <dgm:cxn modelId="{DF9DF86B-8AD1-4204-A0A3-BB3F790C0C6C}" type="presOf" srcId="{A9F9B622-30E2-4D94-AB19-B68EE4177BD5}" destId="{4A1EF61F-26A3-4201-8D68-EEBF36C9B4A8}" srcOrd="0" destOrd="0" presId="urn:microsoft.com/office/officeart/2005/8/layout/cycle2"/>
    <dgm:cxn modelId="{30391B1F-C2E2-438D-AE06-4D8A5CD4820D}" type="presOf" srcId="{8A8BD8FB-8239-47D8-B4B9-423CAB863316}" destId="{2DD1D472-6363-45CA-B7A2-0773BCACFE88}" srcOrd="0" destOrd="0" presId="urn:microsoft.com/office/officeart/2005/8/layout/cycle2"/>
    <dgm:cxn modelId="{3FB46F4E-4AE5-4668-8DD6-B9C9069053E3}" type="presOf" srcId="{B45CDDB3-51EE-423D-9E6B-4AE0FFDA1A9C}" destId="{35C7C279-F68B-43D1-A5F0-65BBF11B2E7E}" srcOrd="0" destOrd="0" presId="urn:microsoft.com/office/officeart/2005/8/layout/cycle2"/>
    <dgm:cxn modelId="{A7DCA6E1-D09B-41D6-9184-9529C17EF67E}" type="presOf" srcId="{A7735173-A1A3-4756-A544-4F2BAF048D34}" destId="{6AA0E444-4750-4887-B6D4-8838822E656B}" srcOrd="1" destOrd="0" presId="urn:microsoft.com/office/officeart/2005/8/layout/cycle2"/>
    <dgm:cxn modelId="{58187D18-DC9C-4AC7-B581-B64D03973AB9}" srcId="{CA2A22B4-3074-4E4A-BF7B-B68A5B77C60C}" destId="{A74BF626-DCEA-4735-8C32-80E570E9A4AC}" srcOrd="5" destOrd="0" parTransId="{65707E36-41EF-4FA8-B448-3CBE57780001}" sibTransId="{8A8BD8FB-8239-47D8-B4B9-423CAB863316}"/>
    <dgm:cxn modelId="{88B79EE2-26D6-4D55-AEA6-9C67E36ED85F}" type="presOf" srcId="{F8308A54-215F-487C-8704-18A59B4F4313}" destId="{778DE9EF-19CA-4429-BF3F-C02286FE24EF}" srcOrd="0" destOrd="0" presId="urn:microsoft.com/office/officeart/2005/8/layout/cycle2"/>
    <dgm:cxn modelId="{0EB44D02-9FF0-48D8-8E39-1BEB190D9832}" type="presOf" srcId="{FD9BB2EA-8D85-4211-BFD3-A37A4354D7BB}" destId="{24C9E400-25A0-4FC9-B45A-EBEF7A99C817}" srcOrd="0" destOrd="0" presId="urn:microsoft.com/office/officeart/2005/8/layout/cycle2"/>
    <dgm:cxn modelId="{5AE2AFAF-6769-431A-832C-5EDE79165992}" type="presOf" srcId="{A7735173-A1A3-4756-A544-4F2BAF048D34}" destId="{26E5AA1E-ACEE-4FB5-88E1-702BDA923AF0}" srcOrd="0" destOrd="0" presId="urn:microsoft.com/office/officeart/2005/8/layout/cycle2"/>
    <dgm:cxn modelId="{E1692115-FE85-4ED7-AD82-C16AA5D0A1BE}" srcId="{CA2A22B4-3074-4E4A-BF7B-B68A5B77C60C}" destId="{9724074B-DDD0-4F8D-A9BF-8B256F0B2072}" srcOrd="2" destOrd="0" parTransId="{505927F1-9883-4306-B089-7668229D76D4}" sibTransId="{A7735173-A1A3-4756-A544-4F2BAF048D34}"/>
    <dgm:cxn modelId="{9EDF0611-1AE5-44ED-A5AA-D0EEA6ACF4D8}" type="presOf" srcId="{9724074B-DDD0-4F8D-A9BF-8B256F0B2072}" destId="{B18EA7F5-A9AB-4BAF-BDA1-724EE00A74D8}" srcOrd="0" destOrd="0" presId="urn:microsoft.com/office/officeart/2005/8/layout/cycle2"/>
    <dgm:cxn modelId="{B74AF4EA-A51A-44F7-8977-476E156EFDFF}" type="presOf" srcId="{A7752E16-018D-4E76-9EAA-2DDA2CB33579}" destId="{6791D94B-9E3A-4689-A801-C16C5DCBE76B}" srcOrd="1" destOrd="0" presId="urn:microsoft.com/office/officeart/2005/8/layout/cycle2"/>
    <dgm:cxn modelId="{CD9C59D2-B795-4956-BAC0-DF79F3A5582B}" type="presOf" srcId="{CA2A22B4-3074-4E4A-BF7B-B68A5B77C60C}" destId="{86E11961-448D-48EC-AACE-F9E94B6C911D}" srcOrd="0" destOrd="0" presId="urn:microsoft.com/office/officeart/2005/8/layout/cycle2"/>
    <dgm:cxn modelId="{1FCD6B0C-DD6E-4D3A-ADC2-A532FDB5F256}" type="presParOf" srcId="{86E11961-448D-48EC-AACE-F9E94B6C911D}" destId="{8A179A35-5CAE-4945-815B-67BE1F05D089}" srcOrd="0" destOrd="0" presId="urn:microsoft.com/office/officeart/2005/8/layout/cycle2"/>
    <dgm:cxn modelId="{603C6AAF-EA1A-44CE-B9CD-D3066053AB14}" type="presParOf" srcId="{86E11961-448D-48EC-AACE-F9E94B6C911D}" destId="{4A1EF61F-26A3-4201-8D68-EEBF36C9B4A8}" srcOrd="1" destOrd="0" presId="urn:microsoft.com/office/officeart/2005/8/layout/cycle2"/>
    <dgm:cxn modelId="{4017B5EA-1CA9-4991-8CA5-6B54AC48F32A}" type="presParOf" srcId="{4A1EF61F-26A3-4201-8D68-EEBF36C9B4A8}" destId="{E5F8B5E1-C933-4188-9A84-5B8C4117571C}" srcOrd="0" destOrd="0" presId="urn:microsoft.com/office/officeart/2005/8/layout/cycle2"/>
    <dgm:cxn modelId="{E5A2D508-D003-4A92-AAB8-0C8B6B811083}" type="presParOf" srcId="{86E11961-448D-48EC-AACE-F9E94B6C911D}" destId="{35C7C279-F68B-43D1-A5F0-65BBF11B2E7E}" srcOrd="2" destOrd="0" presId="urn:microsoft.com/office/officeart/2005/8/layout/cycle2"/>
    <dgm:cxn modelId="{5BB67568-E1A5-449F-809E-ABA5E254A54D}" type="presParOf" srcId="{86E11961-448D-48EC-AACE-F9E94B6C911D}" destId="{24C9E400-25A0-4FC9-B45A-EBEF7A99C817}" srcOrd="3" destOrd="0" presId="urn:microsoft.com/office/officeart/2005/8/layout/cycle2"/>
    <dgm:cxn modelId="{AE8BDD9C-ADDF-4CAF-8582-1585522CB20F}" type="presParOf" srcId="{24C9E400-25A0-4FC9-B45A-EBEF7A99C817}" destId="{D672D50D-199F-4F8A-9A5E-7534E6F84D54}" srcOrd="0" destOrd="0" presId="urn:microsoft.com/office/officeart/2005/8/layout/cycle2"/>
    <dgm:cxn modelId="{13195A89-3055-433B-B3D2-EBE7B4237D82}" type="presParOf" srcId="{86E11961-448D-48EC-AACE-F9E94B6C911D}" destId="{B18EA7F5-A9AB-4BAF-BDA1-724EE00A74D8}" srcOrd="4" destOrd="0" presId="urn:microsoft.com/office/officeart/2005/8/layout/cycle2"/>
    <dgm:cxn modelId="{9D1D7BDA-15E6-4339-B3F7-2E03DDBC129D}" type="presParOf" srcId="{86E11961-448D-48EC-AACE-F9E94B6C911D}" destId="{26E5AA1E-ACEE-4FB5-88E1-702BDA923AF0}" srcOrd="5" destOrd="0" presId="urn:microsoft.com/office/officeart/2005/8/layout/cycle2"/>
    <dgm:cxn modelId="{04B42260-287D-45E6-8660-2B17992E33F9}" type="presParOf" srcId="{26E5AA1E-ACEE-4FB5-88E1-702BDA923AF0}" destId="{6AA0E444-4750-4887-B6D4-8838822E656B}" srcOrd="0" destOrd="0" presId="urn:microsoft.com/office/officeart/2005/8/layout/cycle2"/>
    <dgm:cxn modelId="{FF1E191B-090A-461C-94E4-3C97D804AD90}" type="presParOf" srcId="{86E11961-448D-48EC-AACE-F9E94B6C911D}" destId="{C3AFF85F-7DB6-4684-9EDC-065991ADC431}" srcOrd="6" destOrd="0" presId="urn:microsoft.com/office/officeart/2005/8/layout/cycle2"/>
    <dgm:cxn modelId="{1A9566AF-7000-4A64-8556-0A9139B0BF23}" type="presParOf" srcId="{86E11961-448D-48EC-AACE-F9E94B6C911D}" destId="{7D2F1142-3815-4B83-BF95-418D2D51EBB7}" srcOrd="7" destOrd="0" presId="urn:microsoft.com/office/officeart/2005/8/layout/cycle2"/>
    <dgm:cxn modelId="{59B98BEA-100B-4133-A2C4-3EF06E332ABB}" type="presParOf" srcId="{7D2F1142-3815-4B83-BF95-418D2D51EBB7}" destId="{6791D94B-9E3A-4689-A801-C16C5DCBE76B}" srcOrd="0" destOrd="0" presId="urn:microsoft.com/office/officeart/2005/8/layout/cycle2"/>
    <dgm:cxn modelId="{63CA6787-F5B4-4116-BBB4-574595CE5D68}" type="presParOf" srcId="{86E11961-448D-48EC-AACE-F9E94B6C911D}" destId="{778DE9EF-19CA-4429-BF3F-C02286FE24EF}" srcOrd="8" destOrd="0" presId="urn:microsoft.com/office/officeart/2005/8/layout/cycle2"/>
    <dgm:cxn modelId="{A039ECFA-6E5C-4BC2-8D68-935BFE2C0DB0}" type="presParOf" srcId="{86E11961-448D-48EC-AACE-F9E94B6C911D}" destId="{AE9A0124-C78F-4BD5-A7E7-1828CF1057FD}" srcOrd="9" destOrd="0" presId="urn:microsoft.com/office/officeart/2005/8/layout/cycle2"/>
    <dgm:cxn modelId="{6AA80249-66C2-490C-8E69-E750CA863042}" type="presParOf" srcId="{AE9A0124-C78F-4BD5-A7E7-1828CF1057FD}" destId="{4F97D4FF-D9F5-44F9-9046-BB8AF2B7A9C0}" srcOrd="0" destOrd="0" presId="urn:microsoft.com/office/officeart/2005/8/layout/cycle2"/>
    <dgm:cxn modelId="{C03B35A2-5B29-46A4-9418-B281C3982302}" type="presParOf" srcId="{86E11961-448D-48EC-AACE-F9E94B6C911D}" destId="{AB0F8C7A-A4BF-4571-8C0E-90FA7FC444D6}" srcOrd="10" destOrd="0" presId="urn:microsoft.com/office/officeart/2005/8/layout/cycle2"/>
    <dgm:cxn modelId="{A1F9DDD8-DB4A-4785-8141-524B8787490A}" type="presParOf" srcId="{86E11961-448D-48EC-AACE-F9E94B6C911D}" destId="{2DD1D472-6363-45CA-B7A2-0773BCACFE88}" srcOrd="11" destOrd="0" presId="urn:microsoft.com/office/officeart/2005/8/layout/cycle2"/>
    <dgm:cxn modelId="{4D92E552-4EB0-4E2E-BA97-C35AACDA1280}" type="presParOf" srcId="{2DD1D472-6363-45CA-B7A2-0773BCACFE88}" destId="{38659B5A-B96A-40AC-8D4A-BC07E6A737E9}" srcOrd="0" destOrd="0" presId="urn:microsoft.com/office/officeart/2005/8/layout/cycle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2A22B4-3074-4E4A-BF7B-B68A5B77C60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ZA"/>
        </a:p>
      </dgm:t>
    </dgm:pt>
    <dgm:pt modelId="{804846F9-CE4C-48C0-BBA1-22B8D839EE15}">
      <dgm:prSet phldrT="[Text]" custT="1"/>
      <dgm:spPr>
        <a:solidFill>
          <a:schemeClr val="bg1"/>
        </a:solidFill>
        <a:ln>
          <a:solidFill>
            <a:schemeClr val="accent1"/>
          </a:solidFill>
        </a:ln>
      </dgm:spPr>
      <dgm:t>
        <a:bodyPr/>
        <a:lstStyle/>
        <a:p>
          <a:r>
            <a:rPr lang="en-ZA" sz="500" b="1" dirty="0" smtClean="0">
              <a:solidFill>
                <a:schemeClr val="tx1"/>
              </a:solidFill>
            </a:rPr>
            <a:t>Invest and ROI</a:t>
          </a:r>
        </a:p>
      </dgm:t>
    </dgm:pt>
    <dgm:pt modelId="{85564892-DC39-42FF-9D1B-0CF8F52301D4}" type="parTrans" cxnId="{DA564054-395B-4DC9-99A4-D5DD9F1ED440}">
      <dgm:prSet/>
      <dgm:spPr/>
      <dgm:t>
        <a:bodyPr/>
        <a:lstStyle/>
        <a:p>
          <a:endParaRPr lang="en-ZA" sz="500"/>
        </a:p>
      </dgm:t>
    </dgm:pt>
    <dgm:pt modelId="{A9F9B622-30E2-4D94-AB19-B68EE4177BD5}" type="sibTrans" cxnId="{DA564054-395B-4DC9-99A4-D5DD9F1ED440}">
      <dgm:prSet custT="1"/>
      <dgm:spPr>
        <a:solidFill>
          <a:srgbClr val="0070C0"/>
        </a:solidFill>
        <a:ln>
          <a:solidFill>
            <a:srgbClr val="0070C0"/>
          </a:solidFill>
        </a:ln>
      </dgm:spPr>
      <dgm:t>
        <a:bodyPr/>
        <a:lstStyle/>
        <a:p>
          <a:endParaRPr lang="en-ZA" sz="500"/>
        </a:p>
      </dgm:t>
    </dgm:pt>
    <dgm:pt modelId="{B45CDDB3-51EE-423D-9E6B-4AE0FFDA1A9C}">
      <dgm:prSet phldrT="[Text]" custT="1"/>
      <dgm:spPr>
        <a:solidFill>
          <a:schemeClr val="bg1"/>
        </a:solidFill>
        <a:ln>
          <a:solidFill>
            <a:srgbClr val="FF0000"/>
          </a:solidFill>
        </a:ln>
      </dgm:spPr>
      <dgm:t>
        <a:bodyPr/>
        <a:lstStyle/>
        <a:p>
          <a:endParaRPr lang="en-ZA" sz="500" b="1" dirty="0" smtClean="0">
            <a:solidFill>
              <a:schemeClr val="tx1"/>
            </a:solidFill>
          </a:endParaRPr>
        </a:p>
        <a:p>
          <a:r>
            <a:rPr lang="en-ZA" sz="500" b="1" dirty="0" smtClean="0">
              <a:solidFill>
                <a:schemeClr val="tx1"/>
              </a:solidFill>
            </a:rPr>
            <a:t>Spectrum  </a:t>
          </a:r>
          <a:endParaRPr lang="en-ZA" sz="500" b="1" dirty="0">
            <a:solidFill>
              <a:schemeClr val="tx1"/>
            </a:solidFill>
          </a:endParaRPr>
        </a:p>
      </dgm:t>
    </dgm:pt>
    <dgm:pt modelId="{89D73ADB-99B9-46C9-8FC2-AA6FDFD6737A}" type="parTrans" cxnId="{32BC704F-1631-447B-ABBC-3C291744549F}">
      <dgm:prSet/>
      <dgm:spPr/>
      <dgm:t>
        <a:bodyPr/>
        <a:lstStyle/>
        <a:p>
          <a:endParaRPr lang="en-ZA" sz="500"/>
        </a:p>
      </dgm:t>
    </dgm:pt>
    <dgm:pt modelId="{FD9BB2EA-8D85-4211-BFD3-A37A4354D7BB}" type="sibTrans" cxnId="{32BC704F-1631-447B-ABBC-3C291744549F}">
      <dgm:prSet custT="1"/>
      <dgm:spPr>
        <a:solidFill>
          <a:srgbClr val="0070C0"/>
        </a:solidFill>
        <a:ln>
          <a:solidFill>
            <a:srgbClr val="0070C0"/>
          </a:solidFill>
        </a:ln>
      </dgm:spPr>
      <dgm:t>
        <a:bodyPr/>
        <a:lstStyle/>
        <a:p>
          <a:endParaRPr lang="en-ZA" sz="500"/>
        </a:p>
      </dgm:t>
    </dgm:pt>
    <dgm:pt modelId="{9724074B-DDD0-4F8D-A9BF-8B256F0B2072}">
      <dgm:prSet phldrT="[Text]" custT="1"/>
      <dgm:spPr>
        <a:solidFill>
          <a:schemeClr val="bg1"/>
        </a:solidFill>
        <a:ln>
          <a:solidFill>
            <a:srgbClr val="FF0000"/>
          </a:solidFill>
        </a:ln>
      </dgm:spPr>
      <dgm:t>
        <a:bodyPr/>
        <a:lstStyle/>
        <a:p>
          <a:endParaRPr lang="en-ZA" sz="500" b="1" dirty="0" smtClean="0">
            <a:solidFill>
              <a:schemeClr val="tx1"/>
            </a:solidFill>
          </a:endParaRPr>
        </a:p>
        <a:p>
          <a:r>
            <a:rPr lang="en-ZA" sz="500" b="1" dirty="0" smtClean="0">
              <a:solidFill>
                <a:schemeClr val="tx1"/>
              </a:solidFill>
            </a:rPr>
            <a:t>Coverage &amp; Quality</a:t>
          </a:r>
          <a:endParaRPr lang="en-ZA" sz="500" b="1" dirty="0">
            <a:solidFill>
              <a:schemeClr val="tx1"/>
            </a:solidFill>
          </a:endParaRPr>
        </a:p>
      </dgm:t>
    </dgm:pt>
    <dgm:pt modelId="{505927F1-9883-4306-B089-7668229D76D4}" type="parTrans" cxnId="{E1692115-FE85-4ED7-AD82-C16AA5D0A1BE}">
      <dgm:prSet/>
      <dgm:spPr/>
      <dgm:t>
        <a:bodyPr/>
        <a:lstStyle/>
        <a:p>
          <a:endParaRPr lang="en-ZA" sz="500"/>
        </a:p>
      </dgm:t>
    </dgm:pt>
    <dgm:pt modelId="{A7735173-A1A3-4756-A544-4F2BAF048D34}" type="sibTrans" cxnId="{E1692115-FE85-4ED7-AD82-C16AA5D0A1BE}">
      <dgm:prSet custT="1"/>
      <dgm:spPr>
        <a:solidFill>
          <a:srgbClr val="0070C0"/>
        </a:solidFill>
        <a:ln>
          <a:solidFill>
            <a:srgbClr val="0070C0"/>
          </a:solidFill>
        </a:ln>
      </dgm:spPr>
      <dgm:t>
        <a:bodyPr/>
        <a:lstStyle/>
        <a:p>
          <a:endParaRPr lang="en-ZA" sz="500"/>
        </a:p>
      </dgm:t>
    </dgm:pt>
    <dgm:pt modelId="{283E4C38-4EE3-42D8-9024-ACE919369B2B}">
      <dgm:prSet phldrT="[Text]" custT="1"/>
      <dgm:spPr>
        <a:solidFill>
          <a:schemeClr val="bg1"/>
        </a:solidFill>
        <a:ln>
          <a:solidFill>
            <a:srgbClr val="FF0000"/>
          </a:solidFill>
        </a:ln>
      </dgm:spPr>
      <dgm:t>
        <a:bodyPr/>
        <a:lstStyle/>
        <a:p>
          <a:r>
            <a:rPr lang="en-ZA" sz="500" b="1" dirty="0" smtClean="0">
              <a:solidFill>
                <a:schemeClr val="tx1"/>
              </a:solidFill>
            </a:rPr>
            <a:t>Customer Needs</a:t>
          </a:r>
        </a:p>
      </dgm:t>
    </dgm:pt>
    <dgm:pt modelId="{376392FF-C728-45C6-AE28-4FC708A6645E}" type="parTrans" cxnId="{E755D8B2-39C5-4D7D-94B7-391C1C439C6B}">
      <dgm:prSet/>
      <dgm:spPr/>
      <dgm:t>
        <a:bodyPr/>
        <a:lstStyle/>
        <a:p>
          <a:endParaRPr lang="en-ZA" sz="500"/>
        </a:p>
      </dgm:t>
    </dgm:pt>
    <dgm:pt modelId="{A7752E16-018D-4E76-9EAA-2DDA2CB33579}" type="sibTrans" cxnId="{E755D8B2-39C5-4D7D-94B7-391C1C439C6B}">
      <dgm:prSet custT="1"/>
      <dgm:spPr>
        <a:solidFill>
          <a:srgbClr val="0070C0"/>
        </a:solidFill>
        <a:ln>
          <a:solidFill>
            <a:srgbClr val="0070C0"/>
          </a:solidFill>
        </a:ln>
      </dgm:spPr>
      <dgm:t>
        <a:bodyPr/>
        <a:lstStyle/>
        <a:p>
          <a:endParaRPr lang="en-ZA" sz="500"/>
        </a:p>
      </dgm:t>
    </dgm:pt>
    <dgm:pt modelId="{F8308A54-215F-487C-8704-18A59B4F4313}">
      <dgm:prSet phldrT="[Text]" custT="1"/>
      <dgm:spPr>
        <a:solidFill>
          <a:schemeClr val="accent1"/>
        </a:solidFill>
        <a:ln>
          <a:solidFill>
            <a:srgbClr val="FF0000"/>
          </a:solidFill>
        </a:ln>
      </dgm:spPr>
      <dgm:t>
        <a:bodyPr/>
        <a:lstStyle/>
        <a:p>
          <a:r>
            <a:rPr lang="en-ZA" sz="500" b="1" dirty="0" smtClean="0">
              <a:solidFill>
                <a:schemeClr val="tx1"/>
              </a:solidFill>
            </a:rPr>
            <a:t>Price Reduction</a:t>
          </a:r>
        </a:p>
        <a:p>
          <a:endParaRPr lang="en-ZA" sz="500" b="1" dirty="0">
            <a:solidFill>
              <a:schemeClr val="tx1"/>
            </a:solidFill>
          </a:endParaRPr>
        </a:p>
      </dgm:t>
    </dgm:pt>
    <dgm:pt modelId="{020F53D4-A603-4DEF-8125-FDE210F09D6A}" type="parTrans" cxnId="{B28F3EC1-2737-4A8E-8CB3-6A5DFA1D0A7F}">
      <dgm:prSet/>
      <dgm:spPr/>
      <dgm:t>
        <a:bodyPr/>
        <a:lstStyle/>
        <a:p>
          <a:endParaRPr lang="en-ZA" sz="500"/>
        </a:p>
      </dgm:t>
    </dgm:pt>
    <dgm:pt modelId="{78A8DFC9-B05E-4486-BBF8-3110AFA8D765}" type="sibTrans" cxnId="{B28F3EC1-2737-4A8E-8CB3-6A5DFA1D0A7F}">
      <dgm:prSet custT="1"/>
      <dgm:spPr>
        <a:solidFill>
          <a:srgbClr val="0070C0"/>
        </a:solidFill>
        <a:ln>
          <a:solidFill>
            <a:srgbClr val="0070C0"/>
          </a:solidFill>
        </a:ln>
      </dgm:spPr>
      <dgm:t>
        <a:bodyPr/>
        <a:lstStyle/>
        <a:p>
          <a:endParaRPr lang="en-ZA" sz="500"/>
        </a:p>
      </dgm:t>
    </dgm:pt>
    <dgm:pt modelId="{A74BF626-DCEA-4735-8C32-80E570E9A4AC}">
      <dgm:prSet phldrT="[Text]" custT="1"/>
      <dgm:spPr>
        <a:solidFill>
          <a:schemeClr val="accent1"/>
        </a:solidFill>
        <a:ln>
          <a:solidFill>
            <a:srgbClr val="FF0000"/>
          </a:solidFill>
        </a:ln>
      </dgm:spPr>
      <dgm:t>
        <a:bodyPr/>
        <a:lstStyle/>
        <a:p>
          <a:r>
            <a:rPr lang="en-ZA" sz="500" b="1" dirty="0" smtClean="0">
              <a:solidFill>
                <a:schemeClr val="tx1"/>
              </a:solidFill>
            </a:rPr>
            <a:t>Usage Growth</a:t>
          </a:r>
          <a:endParaRPr lang="en-ZA" sz="500" b="1" dirty="0">
            <a:solidFill>
              <a:schemeClr val="tx1"/>
            </a:solidFill>
          </a:endParaRPr>
        </a:p>
      </dgm:t>
    </dgm:pt>
    <dgm:pt modelId="{65707E36-41EF-4FA8-B448-3CBE57780001}" type="parTrans" cxnId="{58187D18-DC9C-4AC7-B581-B64D03973AB9}">
      <dgm:prSet/>
      <dgm:spPr/>
      <dgm:t>
        <a:bodyPr/>
        <a:lstStyle/>
        <a:p>
          <a:endParaRPr lang="en-ZA" sz="500"/>
        </a:p>
      </dgm:t>
    </dgm:pt>
    <dgm:pt modelId="{8A8BD8FB-8239-47D8-B4B9-423CAB863316}" type="sibTrans" cxnId="{58187D18-DC9C-4AC7-B581-B64D03973AB9}">
      <dgm:prSet custT="1"/>
      <dgm:spPr>
        <a:solidFill>
          <a:srgbClr val="0070C0"/>
        </a:solidFill>
        <a:ln>
          <a:solidFill>
            <a:srgbClr val="0070C0"/>
          </a:solidFill>
        </a:ln>
      </dgm:spPr>
      <dgm:t>
        <a:bodyPr/>
        <a:lstStyle/>
        <a:p>
          <a:endParaRPr lang="en-ZA" sz="500"/>
        </a:p>
      </dgm:t>
    </dgm:pt>
    <dgm:pt modelId="{86E11961-448D-48EC-AACE-F9E94B6C911D}" type="pres">
      <dgm:prSet presAssocID="{CA2A22B4-3074-4E4A-BF7B-B68A5B77C60C}" presName="cycle" presStyleCnt="0">
        <dgm:presLayoutVars>
          <dgm:dir/>
          <dgm:resizeHandles val="exact"/>
        </dgm:presLayoutVars>
      </dgm:prSet>
      <dgm:spPr/>
      <dgm:t>
        <a:bodyPr/>
        <a:lstStyle/>
        <a:p>
          <a:endParaRPr lang="en-ZA"/>
        </a:p>
      </dgm:t>
    </dgm:pt>
    <dgm:pt modelId="{8A179A35-5CAE-4945-815B-67BE1F05D089}" type="pres">
      <dgm:prSet presAssocID="{804846F9-CE4C-48C0-BBA1-22B8D839EE15}" presName="node" presStyleLbl="node1" presStyleIdx="0" presStyleCnt="6" custScaleX="125166" custScaleY="120934">
        <dgm:presLayoutVars>
          <dgm:bulletEnabled val="1"/>
        </dgm:presLayoutVars>
      </dgm:prSet>
      <dgm:spPr/>
      <dgm:t>
        <a:bodyPr/>
        <a:lstStyle/>
        <a:p>
          <a:endParaRPr lang="en-ZA"/>
        </a:p>
      </dgm:t>
    </dgm:pt>
    <dgm:pt modelId="{4A1EF61F-26A3-4201-8D68-EEBF36C9B4A8}" type="pres">
      <dgm:prSet presAssocID="{A9F9B622-30E2-4D94-AB19-B68EE4177BD5}" presName="sibTrans" presStyleLbl="sibTrans2D1" presStyleIdx="0" presStyleCnt="6"/>
      <dgm:spPr/>
      <dgm:t>
        <a:bodyPr/>
        <a:lstStyle/>
        <a:p>
          <a:endParaRPr lang="en-ZA"/>
        </a:p>
      </dgm:t>
    </dgm:pt>
    <dgm:pt modelId="{E5F8B5E1-C933-4188-9A84-5B8C4117571C}" type="pres">
      <dgm:prSet presAssocID="{A9F9B622-30E2-4D94-AB19-B68EE4177BD5}" presName="connectorText" presStyleLbl="sibTrans2D1" presStyleIdx="0" presStyleCnt="6"/>
      <dgm:spPr/>
      <dgm:t>
        <a:bodyPr/>
        <a:lstStyle/>
        <a:p>
          <a:endParaRPr lang="en-ZA"/>
        </a:p>
      </dgm:t>
    </dgm:pt>
    <dgm:pt modelId="{35C7C279-F68B-43D1-A5F0-65BBF11B2E7E}" type="pres">
      <dgm:prSet presAssocID="{B45CDDB3-51EE-423D-9E6B-4AE0FFDA1A9C}" presName="node" presStyleLbl="node1" presStyleIdx="1" presStyleCnt="6" custScaleX="125166" custScaleY="120934">
        <dgm:presLayoutVars>
          <dgm:bulletEnabled val="1"/>
        </dgm:presLayoutVars>
      </dgm:prSet>
      <dgm:spPr/>
      <dgm:t>
        <a:bodyPr/>
        <a:lstStyle/>
        <a:p>
          <a:endParaRPr lang="en-ZA"/>
        </a:p>
      </dgm:t>
    </dgm:pt>
    <dgm:pt modelId="{24C9E400-25A0-4FC9-B45A-EBEF7A99C817}" type="pres">
      <dgm:prSet presAssocID="{FD9BB2EA-8D85-4211-BFD3-A37A4354D7BB}" presName="sibTrans" presStyleLbl="sibTrans2D1" presStyleIdx="1" presStyleCnt="6"/>
      <dgm:spPr/>
      <dgm:t>
        <a:bodyPr/>
        <a:lstStyle/>
        <a:p>
          <a:endParaRPr lang="en-ZA"/>
        </a:p>
      </dgm:t>
    </dgm:pt>
    <dgm:pt modelId="{D672D50D-199F-4F8A-9A5E-7534E6F84D54}" type="pres">
      <dgm:prSet presAssocID="{FD9BB2EA-8D85-4211-BFD3-A37A4354D7BB}" presName="connectorText" presStyleLbl="sibTrans2D1" presStyleIdx="1" presStyleCnt="6"/>
      <dgm:spPr/>
      <dgm:t>
        <a:bodyPr/>
        <a:lstStyle/>
        <a:p>
          <a:endParaRPr lang="en-ZA"/>
        </a:p>
      </dgm:t>
    </dgm:pt>
    <dgm:pt modelId="{B18EA7F5-A9AB-4BAF-BDA1-724EE00A74D8}" type="pres">
      <dgm:prSet presAssocID="{9724074B-DDD0-4F8D-A9BF-8B256F0B2072}" presName="node" presStyleLbl="node1" presStyleIdx="2" presStyleCnt="6" custScaleX="125166" custScaleY="120934">
        <dgm:presLayoutVars>
          <dgm:bulletEnabled val="1"/>
        </dgm:presLayoutVars>
      </dgm:prSet>
      <dgm:spPr/>
      <dgm:t>
        <a:bodyPr/>
        <a:lstStyle/>
        <a:p>
          <a:endParaRPr lang="en-ZA"/>
        </a:p>
      </dgm:t>
    </dgm:pt>
    <dgm:pt modelId="{26E5AA1E-ACEE-4FB5-88E1-702BDA923AF0}" type="pres">
      <dgm:prSet presAssocID="{A7735173-A1A3-4756-A544-4F2BAF048D34}" presName="sibTrans" presStyleLbl="sibTrans2D1" presStyleIdx="2" presStyleCnt="6"/>
      <dgm:spPr/>
      <dgm:t>
        <a:bodyPr/>
        <a:lstStyle/>
        <a:p>
          <a:endParaRPr lang="en-ZA"/>
        </a:p>
      </dgm:t>
    </dgm:pt>
    <dgm:pt modelId="{6AA0E444-4750-4887-B6D4-8838822E656B}" type="pres">
      <dgm:prSet presAssocID="{A7735173-A1A3-4756-A544-4F2BAF048D34}" presName="connectorText" presStyleLbl="sibTrans2D1" presStyleIdx="2" presStyleCnt="6"/>
      <dgm:spPr/>
      <dgm:t>
        <a:bodyPr/>
        <a:lstStyle/>
        <a:p>
          <a:endParaRPr lang="en-ZA"/>
        </a:p>
      </dgm:t>
    </dgm:pt>
    <dgm:pt modelId="{C3AFF85F-7DB6-4684-9EDC-065991ADC431}" type="pres">
      <dgm:prSet presAssocID="{283E4C38-4EE3-42D8-9024-ACE919369B2B}" presName="node" presStyleLbl="node1" presStyleIdx="3" presStyleCnt="6" custScaleX="125166" custScaleY="120934">
        <dgm:presLayoutVars>
          <dgm:bulletEnabled val="1"/>
        </dgm:presLayoutVars>
      </dgm:prSet>
      <dgm:spPr/>
      <dgm:t>
        <a:bodyPr/>
        <a:lstStyle/>
        <a:p>
          <a:endParaRPr lang="en-ZA"/>
        </a:p>
      </dgm:t>
    </dgm:pt>
    <dgm:pt modelId="{7D2F1142-3815-4B83-BF95-418D2D51EBB7}" type="pres">
      <dgm:prSet presAssocID="{A7752E16-018D-4E76-9EAA-2DDA2CB33579}" presName="sibTrans" presStyleLbl="sibTrans2D1" presStyleIdx="3" presStyleCnt="6"/>
      <dgm:spPr/>
      <dgm:t>
        <a:bodyPr/>
        <a:lstStyle/>
        <a:p>
          <a:endParaRPr lang="en-ZA"/>
        </a:p>
      </dgm:t>
    </dgm:pt>
    <dgm:pt modelId="{6791D94B-9E3A-4689-A801-C16C5DCBE76B}" type="pres">
      <dgm:prSet presAssocID="{A7752E16-018D-4E76-9EAA-2DDA2CB33579}" presName="connectorText" presStyleLbl="sibTrans2D1" presStyleIdx="3" presStyleCnt="6"/>
      <dgm:spPr/>
      <dgm:t>
        <a:bodyPr/>
        <a:lstStyle/>
        <a:p>
          <a:endParaRPr lang="en-ZA"/>
        </a:p>
      </dgm:t>
    </dgm:pt>
    <dgm:pt modelId="{778DE9EF-19CA-4429-BF3F-C02286FE24EF}" type="pres">
      <dgm:prSet presAssocID="{F8308A54-215F-487C-8704-18A59B4F4313}" presName="node" presStyleLbl="node1" presStyleIdx="4" presStyleCnt="6" custScaleX="125166" custScaleY="120934" custRadScaleRad="99173" custRadScaleInc="2674">
        <dgm:presLayoutVars>
          <dgm:bulletEnabled val="1"/>
        </dgm:presLayoutVars>
      </dgm:prSet>
      <dgm:spPr/>
      <dgm:t>
        <a:bodyPr/>
        <a:lstStyle/>
        <a:p>
          <a:endParaRPr lang="en-ZA"/>
        </a:p>
      </dgm:t>
    </dgm:pt>
    <dgm:pt modelId="{AE9A0124-C78F-4BD5-A7E7-1828CF1057FD}" type="pres">
      <dgm:prSet presAssocID="{78A8DFC9-B05E-4486-BBF8-3110AFA8D765}" presName="sibTrans" presStyleLbl="sibTrans2D1" presStyleIdx="4" presStyleCnt="6"/>
      <dgm:spPr/>
      <dgm:t>
        <a:bodyPr/>
        <a:lstStyle/>
        <a:p>
          <a:endParaRPr lang="en-ZA"/>
        </a:p>
      </dgm:t>
    </dgm:pt>
    <dgm:pt modelId="{4F97D4FF-D9F5-44F9-9046-BB8AF2B7A9C0}" type="pres">
      <dgm:prSet presAssocID="{78A8DFC9-B05E-4486-BBF8-3110AFA8D765}" presName="connectorText" presStyleLbl="sibTrans2D1" presStyleIdx="4" presStyleCnt="6"/>
      <dgm:spPr/>
      <dgm:t>
        <a:bodyPr/>
        <a:lstStyle/>
        <a:p>
          <a:endParaRPr lang="en-ZA"/>
        </a:p>
      </dgm:t>
    </dgm:pt>
    <dgm:pt modelId="{AB0F8C7A-A4BF-4571-8C0E-90FA7FC444D6}" type="pres">
      <dgm:prSet presAssocID="{A74BF626-DCEA-4735-8C32-80E570E9A4AC}" presName="node" presStyleLbl="node1" presStyleIdx="5" presStyleCnt="6" custScaleX="125166" custScaleY="120934">
        <dgm:presLayoutVars>
          <dgm:bulletEnabled val="1"/>
        </dgm:presLayoutVars>
      </dgm:prSet>
      <dgm:spPr/>
      <dgm:t>
        <a:bodyPr/>
        <a:lstStyle/>
        <a:p>
          <a:endParaRPr lang="en-ZA"/>
        </a:p>
      </dgm:t>
    </dgm:pt>
    <dgm:pt modelId="{2DD1D472-6363-45CA-B7A2-0773BCACFE88}" type="pres">
      <dgm:prSet presAssocID="{8A8BD8FB-8239-47D8-B4B9-423CAB863316}" presName="sibTrans" presStyleLbl="sibTrans2D1" presStyleIdx="5" presStyleCnt="6"/>
      <dgm:spPr/>
      <dgm:t>
        <a:bodyPr/>
        <a:lstStyle/>
        <a:p>
          <a:endParaRPr lang="en-ZA"/>
        </a:p>
      </dgm:t>
    </dgm:pt>
    <dgm:pt modelId="{38659B5A-B96A-40AC-8D4A-BC07E6A737E9}" type="pres">
      <dgm:prSet presAssocID="{8A8BD8FB-8239-47D8-B4B9-423CAB863316}" presName="connectorText" presStyleLbl="sibTrans2D1" presStyleIdx="5" presStyleCnt="6"/>
      <dgm:spPr/>
      <dgm:t>
        <a:bodyPr/>
        <a:lstStyle/>
        <a:p>
          <a:endParaRPr lang="en-ZA"/>
        </a:p>
      </dgm:t>
    </dgm:pt>
  </dgm:ptLst>
  <dgm:cxnLst>
    <dgm:cxn modelId="{6C25A57F-A1F5-401E-8DE9-27C562CB4E09}" type="presOf" srcId="{283E4C38-4EE3-42D8-9024-ACE919369B2B}" destId="{C3AFF85F-7DB6-4684-9EDC-065991ADC431}" srcOrd="0" destOrd="0" presId="urn:microsoft.com/office/officeart/2005/8/layout/cycle2"/>
    <dgm:cxn modelId="{1593C3A9-D6F4-48B8-B544-4ED38C38D25D}" type="presOf" srcId="{8A8BD8FB-8239-47D8-B4B9-423CAB863316}" destId="{38659B5A-B96A-40AC-8D4A-BC07E6A737E9}" srcOrd="1" destOrd="0" presId="urn:microsoft.com/office/officeart/2005/8/layout/cycle2"/>
    <dgm:cxn modelId="{0AD8BFAE-B28A-4DED-9569-32A8985F6616}" type="presOf" srcId="{A9F9B622-30E2-4D94-AB19-B68EE4177BD5}" destId="{E5F8B5E1-C933-4188-9A84-5B8C4117571C}" srcOrd="1" destOrd="0" presId="urn:microsoft.com/office/officeart/2005/8/layout/cycle2"/>
    <dgm:cxn modelId="{D767B5AE-6153-428C-879E-4975677E9919}" type="presOf" srcId="{B45CDDB3-51EE-423D-9E6B-4AE0FFDA1A9C}" destId="{35C7C279-F68B-43D1-A5F0-65BBF11B2E7E}" srcOrd="0" destOrd="0" presId="urn:microsoft.com/office/officeart/2005/8/layout/cycle2"/>
    <dgm:cxn modelId="{DF01D4C4-B746-4A4C-9139-3231A2C06DC1}" type="presOf" srcId="{9724074B-DDD0-4F8D-A9BF-8B256F0B2072}" destId="{B18EA7F5-A9AB-4BAF-BDA1-724EE00A74D8}" srcOrd="0" destOrd="0" presId="urn:microsoft.com/office/officeart/2005/8/layout/cycle2"/>
    <dgm:cxn modelId="{59E45EE6-F4E6-4449-B3DC-42508924E0D8}" type="presOf" srcId="{804846F9-CE4C-48C0-BBA1-22B8D839EE15}" destId="{8A179A35-5CAE-4945-815B-67BE1F05D089}" srcOrd="0" destOrd="0" presId="urn:microsoft.com/office/officeart/2005/8/layout/cycle2"/>
    <dgm:cxn modelId="{B28F3EC1-2737-4A8E-8CB3-6A5DFA1D0A7F}" srcId="{CA2A22B4-3074-4E4A-BF7B-B68A5B77C60C}" destId="{F8308A54-215F-487C-8704-18A59B4F4313}" srcOrd="4" destOrd="0" parTransId="{020F53D4-A603-4DEF-8125-FDE210F09D6A}" sibTransId="{78A8DFC9-B05E-4486-BBF8-3110AFA8D765}"/>
    <dgm:cxn modelId="{F9E52ED6-512A-4FFE-B624-D4038744FA6E}" type="presOf" srcId="{A9F9B622-30E2-4D94-AB19-B68EE4177BD5}" destId="{4A1EF61F-26A3-4201-8D68-EEBF36C9B4A8}" srcOrd="0" destOrd="0" presId="urn:microsoft.com/office/officeart/2005/8/layout/cycle2"/>
    <dgm:cxn modelId="{D8156BDA-3AB0-402D-961D-771195D97508}" type="presOf" srcId="{78A8DFC9-B05E-4486-BBF8-3110AFA8D765}" destId="{AE9A0124-C78F-4BD5-A7E7-1828CF1057FD}" srcOrd="0" destOrd="0" presId="urn:microsoft.com/office/officeart/2005/8/layout/cycle2"/>
    <dgm:cxn modelId="{DA564054-395B-4DC9-99A4-D5DD9F1ED440}" srcId="{CA2A22B4-3074-4E4A-BF7B-B68A5B77C60C}" destId="{804846F9-CE4C-48C0-BBA1-22B8D839EE15}" srcOrd="0" destOrd="0" parTransId="{85564892-DC39-42FF-9D1B-0CF8F52301D4}" sibTransId="{A9F9B622-30E2-4D94-AB19-B68EE4177BD5}"/>
    <dgm:cxn modelId="{32BC704F-1631-447B-ABBC-3C291744549F}" srcId="{CA2A22B4-3074-4E4A-BF7B-B68A5B77C60C}" destId="{B45CDDB3-51EE-423D-9E6B-4AE0FFDA1A9C}" srcOrd="1" destOrd="0" parTransId="{89D73ADB-99B9-46C9-8FC2-AA6FDFD6737A}" sibTransId="{FD9BB2EA-8D85-4211-BFD3-A37A4354D7BB}"/>
    <dgm:cxn modelId="{DEF9DC08-0715-475D-99EF-A224DC7C26D9}" type="presOf" srcId="{FD9BB2EA-8D85-4211-BFD3-A37A4354D7BB}" destId="{24C9E400-25A0-4FC9-B45A-EBEF7A99C817}" srcOrd="0" destOrd="0" presId="urn:microsoft.com/office/officeart/2005/8/layout/cycle2"/>
    <dgm:cxn modelId="{E755D8B2-39C5-4D7D-94B7-391C1C439C6B}" srcId="{CA2A22B4-3074-4E4A-BF7B-B68A5B77C60C}" destId="{283E4C38-4EE3-42D8-9024-ACE919369B2B}" srcOrd="3" destOrd="0" parTransId="{376392FF-C728-45C6-AE28-4FC708A6645E}" sibTransId="{A7752E16-018D-4E76-9EAA-2DDA2CB33579}"/>
    <dgm:cxn modelId="{5375FD50-23ED-4B7E-A6B8-716CB7658164}" type="presOf" srcId="{A7735173-A1A3-4756-A544-4F2BAF048D34}" destId="{26E5AA1E-ACEE-4FB5-88E1-702BDA923AF0}" srcOrd="0" destOrd="0" presId="urn:microsoft.com/office/officeart/2005/8/layout/cycle2"/>
    <dgm:cxn modelId="{DD61A325-D9AF-4430-A4B7-8D9B955787DE}" type="presOf" srcId="{A7752E16-018D-4E76-9EAA-2DDA2CB33579}" destId="{7D2F1142-3815-4B83-BF95-418D2D51EBB7}" srcOrd="0" destOrd="0" presId="urn:microsoft.com/office/officeart/2005/8/layout/cycle2"/>
    <dgm:cxn modelId="{1A6C1272-5678-4028-8DC7-9B8AF2714777}" type="presOf" srcId="{FD9BB2EA-8D85-4211-BFD3-A37A4354D7BB}" destId="{D672D50D-199F-4F8A-9A5E-7534E6F84D54}" srcOrd="1" destOrd="0" presId="urn:microsoft.com/office/officeart/2005/8/layout/cycle2"/>
    <dgm:cxn modelId="{9221B0D9-1CC4-4B0A-ACE2-76A5BF29F8E9}" type="presOf" srcId="{A74BF626-DCEA-4735-8C32-80E570E9A4AC}" destId="{AB0F8C7A-A4BF-4571-8C0E-90FA7FC444D6}" srcOrd="0" destOrd="0" presId="urn:microsoft.com/office/officeart/2005/8/layout/cycle2"/>
    <dgm:cxn modelId="{58187D18-DC9C-4AC7-B581-B64D03973AB9}" srcId="{CA2A22B4-3074-4E4A-BF7B-B68A5B77C60C}" destId="{A74BF626-DCEA-4735-8C32-80E570E9A4AC}" srcOrd="5" destOrd="0" parTransId="{65707E36-41EF-4FA8-B448-3CBE57780001}" sibTransId="{8A8BD8FB-8239-47D8-B4B9-423CAB863316}"/>
    <dgm:cxn modelId="{244A54BD-2CF2-4E41-BE2B-4DAE81FBA05E}" type="presOf" srcId="{8A8BD8FB-8239-47D8-B4B9-423CAB863316}" destId="{2DD1D472-6363-45CA-B7A2-0773BCACFE88}" srcOrd="0" destOrd="0" presId="urn:microsoft.com/office/officeart/2005/8/layout/cycle2"/>
    <dgm:cxn modelId="{D91FB1E3-C725-4FF8-96BF-E763CB8BBECE}" type="presOf" srcId="{CA2A22B4-3074-4E4A-BF7B-B68A5B77C60C}" destId="{86E11961-448D-48EC-AACE-F9E94B6C911D}" srcOrd="0" destOrd="0" presId="urn:microsoft.com/office/officeart/2005/8/layout/cycle2"/>
    <dgm:cxn modelId="{901C0D0A-6622-40A0-A2AD-266E9B74B4DC}" type="presOf" srcId="{78A8DFC9-B05E-4486-BBF8-3110AFA8D765}" destId="{4F97D4FF-D9F5-44F9-9046-BB8AF2B7A9C0}" srcOrd="1" destOrd="0" presId="urn:microsoft.com/office/officeart/2005/8/layout/cycle2"/>
    <dgm:cxn modelId="{E1692115-FE85-4ED7-AD82-C16AA5D0A1BE}" srcId="{CA2A22B4-3074-4E4A-BF7B-B68A5B77C60C}" destId="{9724074B-DDD0-4F8D-A9BF-8B256F0B2072}" srcOrd="2" destOrd="0" parTransId="{505927F1-9883-4306-B089-7668229D76D4}" sibTransId="{A7735173-A1A3-4756-A544-4F2BAF048D34}"/>
    <dgm:cxn modelId="{4E9E8815-B9D2-4849-86DB-558C76305B84}" type="presOf" srcId="{A7752E16-018D-4E76-9EAA-2DDA2CB33579}" destId="{6791D94B-9E3A-4689-A801-C16C5DCBE76B}" srcOrd="1" destOrd="0" presId="urn:microsoft.com/office/officeart/2005/8/layout/cycle2"/>
    <dgm:cxn modelId="{45A7D5D4-0A18-4396-AC90-FBDA7B1EAA93}" type="presOf" srcId="{F8308A54-215F-487C-8704-18A59B4F4313}" destId="{778DE9EF-19CA-4429-BF3F-C02286FE24EF}" srcOrd="0" destOrd="0" presId="urn:microsoft.com/office/officeart/2005/8/layout/cycle2"/>
    <dgm:cxn modelId="{1FF27B0B-2F37-4F2E-B42C-066EF3D7AAD5}" type="presOf" srcId="{A7735173-A1A3-4756-A544-4F2BAF048D34}" destId="{6AA0E444-4750-4887-B6D4-8838822E656B}" srcOrd="1" destOrd="0" presId="urn:microsoft.com/office/officeart/2005/8/layout/cycle2"/>
    <dgm:cxn modelId="{689CBEF1-FE16-43C3-B361-8E4C56D22FA1}" type="presParOf" srcId="{86E11961-448D-48EC-AACE-F9E94B6C911D}" destId="{8A179A35-5CAE-4945-815B-67BE1F05D089}" srcOrd="0" destOrd="0" presId="urn:microsoft.com/office/officeart/2005/8/layout/cycle2"/>
    <dgm:cxn modelId="{79059A75-8595-4E21-B121-95B46C261DFF}" type="presParOf" srcId="{86E11961-448D-48EC-AACE-F9E94B6C911D}" destId="{4A1EF61F-26A3-4201-8D68-EEBF36C9B4A8}" srcOrd="1" destOrd="0" presId="urn:microsoft.com/office/officeart/2005/8/layout/cycle2"/>
    <dgm:cxn modelId="{1305AB81-A160-4C3F-844D-3DE85CF9BFD1}" type="presParOf" srcId="{4A1EF61F-26A3-4201-8D68-EEBF36C9B4A8}" destId="{E5F8B5E1-C933-4188-9A84-5B8C4117571C}" srcOrd="0" destOrd="0" presId="urn:microsoft.com/office/officeart/2005/8/layout/cycle2"/>
    <dgm:cxn modelId="{AC1F98F1-7863-459F-9492-A053D5688DE6}" type="presParOf" srcId="{86E11961-448D-48EC-AACE-F9E94B6C911D}" destId="{35C7C279-F68B-43D1-A5F0-65BBF11B2E7E}" srcOrd="2" destOrd="0" presId="urn:microsoft.com/office/officeart/2005/8/layout/cycle2"/>
    <dgm:cxn modelId="{B7A5C1FA-BA69-4BA5-85FC-9F7FFD86FBC3}" type="presParOf" srcId="{86E11961-448D-48EC-AACE-F9E94B6C911D}" destId="{24C9E400-25A0-4FC9-B45A-EBEF7A99C817}" srcOrd="3" destOrd="0" presId="urn:microsoft.com/office/officeart/2005/8/layout/cycle2"/>
    <dgm:cxn modelId="{4D237496-6523-4A2A-8F47-7833A99FD601}" type="presParOf" srcId="{24C9E400-25A0-4FC9-B45A-EBEF7A99C817}" destId="{D672D50D-199F-4F8A-9A5E-7534E6F84D54}" srcOrd="0" destOrd="0" presId="urn:microsoft.com/office/officeart/2005/8/layout/cycle2"/>
    <dgm:cxn modelId="{43872DCD-C69C-4433-9335-983D14BD0854}" type="presParOf" srcId="{86E11961-448D-48EC-AACE-F9E94B6C911D}" destId="{B18EA7F5-A9AB-4BAF-BDA1-724EE00A74D8}" srcOrd="4" destOrd="0" presId="urn:microsoft.com/office/officeart/2005/8/layout/cycle2"/>
    <dgm:cxn modelId="{2FEEE3C5-6FD8-4E06-B589-ECB7AD957CCF}" type="presParOf" srcId="{86E11961-448D-48EC-AACE-F9E94B6C911D}" destId="{26E5AA1E-ACEE-4FB5-88E1-702BDA923AF0}" srcOrd="5" destOrd="0" presId="urn:microsoft.com/office/officeart/2005/8/layout/cycle2"/>
    <dgm:cxn modelId="{F7677EB7-2019-4A1E-90FD-790694122F54}" type="presParOf" srcId="{26E5AA1E-ACEE-4FB5-88E1-702BDA923AF0}" destId="{6AA0E444-4750-4887-B6D4-8838822E656B}" srcOrd="0" destOrd="0" presId="urn:microsoft.com/office/officeart/2005/8/layout/cycle2"/>
    <dgm:cxn modelId="{C5EEFCC3-D394-4F47-8760-B6B70ED30B6F}" type="presParOf" srcId="{86E11961-448D-48EC-AACE-F9E94B6C911D}" destId="{C3AFF85F-7DB6-4684-9EDC-065991ADC431}" srcOrd="6" destOrd="0" presId="urn:microsoft.com/office/officeart/2005/8/layout/cycle2"/>
    <dgm:cxn modelId="{CB7BF149-F8C4-4F2D-B829-04527D2733D9}" type="presParOf" srcId="{86E11961-448D-48EC-AACE-F9E94B6C911D}" destId="{7D2F1142-3815-4B83-BF95-418D2D51EBB7}" srcOrd="7" destOrd="0" presId="urn:microsoft.com/office/officeart/2005/8/layout/cycle2"/>
    <dgm:cxn modelId="{DC0B9499-F22D-43F4-B197-DD4D03821B69}" type="presParOf" srcId="{7D2F1142-3815-4B83-BF95-418D2D51EBB7}" destId="{6791D94B-9E3A-4689-A801-C16C5DCBE76B}" srcOrd="0" destOrd="0" presId="urn:microsoft.com/office/officeart/2005/8/layout/cycle2"/>
    <dgm:cxn modelId="{3D526C5B-414C-4528-9E00-E7123473CD54}" type="presParOf" srcId="{86E11961-448D-48EC-AACE-F9E94B6C911D}" destId="{778DE9EF-19CA-4429-BF3F-C02286FE24EF}" srcOrd="8" destOrd="0" presId="urn:microsoft.com/office/officeart/2005/8/layout/cycle2"/>
    <dgm:cxn modelId="{F394537F-9A12-4310-9622-410E0240C909}" type="presParOf" srcId="{86E11961-448D-48EC-AACE-F9E94B6C911D}" destId="{AE9A0124-C78F-4BD5-A7E7-1828CF1057FD}" srcOrd="9" destOrd="0" presId="urn:microsoft.com/office/officeart/2005/8/layout/cycle2"/>
    <dgm:cxn modelId="{132538A6-4124-4B46-A5D6-D45EE6D61657}" type="presParOf" srcId="{AE9A0124-C78F-4BD5-A7E7-1828CF1057FD}" destId="{4F97D4FF-D9F5-44F9-9046-BB8AF2B7A9C0}" srcOrd="0" destOrd="0" presId="urn:microsoft.com/office/officeart/2005/8/layout/cycle2"/>
    <dgm:cxn modelId="{3175BAB6-B431-4115-AD61-6F2B62B67503}" type="presParOf" srcId="{86E11961-448D-48EC-AACE-F9E94B6C911D}" destId="{AB0F8C7A-A4BF-4571-8C0E-90FA7FC444D6}" srcOrd="10" destOrd="0" presId="urn:microsoft.com/office/officeart/2005/8/layout/cycle2"/>
    <dgm:cxn modelId="{E15CFF69-0F01-4CC8-9587-06756215F5EC}" type="presParOf" srcId="{86E11961-448D-48EC-AACE-F9E94B6C911D}" destId="{2DD1D472-6363-45CA-B7A2-0773BCACFE88}" srcOrd="11" destOrd="0" presId="urn:microsoft.com/office/officeart/2005/8/layout/cycle2"/>
    <dgm:cxn modelId="{7EAD4609-B674-4DD0-AF27-DE4D1810432C}" type="presParOf" srcId="{2DD1D472-6363-45CA-B7A2-0773BCACFE88}" destId="{38659B5A-B96A-40AC-8D4A-BC07E6A737E9}" srcOrd="0" destOrd="0" presId="urn:microsoft.com/office/officeart/2005/8/layout/cycle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2A22B4-3074-4E4A-BF7B-B68A5B77C60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ZA"/>
        </a:p>
      </dgm:t>
    </dgm:pt>
    <dgm:pt modelId="{804846F9-CE4C-48C0-BBA1-22B8D839EE15}">
      <dgm:prSet phldrT="[Text]" custT="1"/>
      <dgm:spPr>
        <a:solidFill>
          <a:schemeClr val="bg1"/>
        </a:solidFill>
        <a:ln>
          <a:solidFill>
            <a:schemeClr val="accent1"/>
          </a:solidFill>
        </a:ln>
      </dgm:spPr>
      <dgm:t>
        <a:bodyPr/>
        <a:lstStyle/>
        <a:p>
          <a:r>
            <a:rPr lang="en-ZA" sz="500" b="1" dirty="0" smtClean="0">
              <a:solidFill>
                <a:schemeClr val="tx1"/>
              </a:solidFill>
            </a:rPr>
            <a:t>Invest and ROI</a:t>
          </a:r>
        </a:p>
      </dgm:t>
    </dgm:pt>
    <dgm:pt modelId="{85564892-DC39-42FF-9D1B-0CF8F52301D4}" type="parTrans" cxnId="{DA564054-395B-4DC9-99A4-D5DD9F1ED440}">
      <dgm:prSet/>
      <dgm:spPr/>
      <dgm:t>
        <a:bodyPr/>
        <a:lstStyle/>
        <a:p>
          <a:endParaRPr lang="en-ZA" sz="500"/>
        </a:p>
      </dgm:t>
    </dgm:pt>
    <dgm:pt modelId="{A9F9B622-30E2-4D94-AB19-B68EE4177BD5}" type="sibTrans" cxnId="{DA564054-395B-4DC9-99A4-D5DD9F1ED440}">
      <dgm:prSet custT="1"/>
      <dgm:spPr>
        <a:solidFill>
          <a:srgbClr val="0070C0"/>
        </a:solidFill>
        <a:ln>
          <a:solidFill>
            <a:srgbClr val="0070C0"/>
          </a:solidFill>
        </a:ln>
      </dgm:spPr>
      <dgm:t>
        <a:bodyPr/>
        <a:lstStyle/>
        <a:p>
          <a:endParaRPr lang="en-ZA" sz="500"/>
        </a:p>
      </dgm:t>
    </dgm:pt>
    <dgm:pt modelId="{B45CDDB3-51EE-423D-9E6B-4AE0FFDA1A9C}">
      <dgm:prSet phldrT="[Text]" custT="1"/>
      <dgm:spPr>
        <a:solidFill>
          <a:schemeClr val="bg1"/>
        </a:solidFill>
        <a:ln>
          <a:solidFill>
            <a:srgbClr val="FF0000"/>
          </a:solidFill>
        </a:ln>
      </dgm:spPr>
      <dgm:t>
        <a:bodyPr/>
        <a:lstStyle/>
        <a:p>
          <a:endParaRPr lang="en-ZA" sz="500" b="1" dirty="0" smtClean="0">
            <a:solidFill>
              <a:schemeClr val="tx1"/>
            </a:solidFill>
          </a:endParaRPr>
        </a:p>
        <a:p>
          <a:r>
            <a:rPr lang="en-ZA" sz="500" b="1" dirty="0" smtClean="0">
              <a:solidFill>
                <a:schemeClr val="tx1"/>
              </a:solidFill>
            </a:rPr>
            <a:t>Spectrum  </a:t>
          </a:r>
          <a:endParaRPr lang="en-ZA" sz="500" b="1" dirty="0">
            <a:solidFill>
              <a:schemeClr val="tx1"/>
            </a:solidFill>
          </a:endParaRPr>
        </a:p>
      </dgm:t>
    </dgm:pt>
    <dgm:pt modelId="{89D73ADB-99B9-46C9-8FC2-AA6FDFD6737A}" type="parTrans" cxnId="{32BC704F-1631-447B-ABBC-3C291744549F}">
      <dgm:prSet/>
      <dgm:spPr/>
      <dgm:t>
        <a:bodyPr/>
        <a:lstStyle/>
        <a:p>
          <a:endParaRPr lang="en-ZA" sz="500"/>
        </a:p>
      </dgm:t>
    </dgm:pt>
    <dgm:pt modelId="{FD9BB2EA-8D85-4211-BFD3-A37A4354D7BB}" type="sibTrans" cxnId="{32BC704F-1631-447B-ABBC-3C291744549F}">
      <dgm:prSet custT="1"/>
      <dgm:spPr>
        <a:solidFill>
          <a:srgbClr val="0070C0"/>
        </a:solidFill>
        <a:ln>
          <a:solidFill>
            <a:srgbClr val="0070C0"/>
          </a:solidFill>
        </a:ln>
      </dgm:spPr>
      <dgm:t>
        <a:bodyPr/>
        <a:lstStyle/>
        <a:p>
          <a:endParaRPr lang="en-ZA" sz="500"/>
        </a:p>
      </dgm:t>
    </dgm:pt>
    <dgm:pt modelId="{9724074B-DDD0-4F8D-A9BF-8B256F0B2072}">
      <dgm:prSet phldrT="[Text]" custT="1"/>
      <dgm:spPr>
        <a:solidFill>
          <a:schemeClr val="bg1"/>
        </a:solidFill>
        <a:ln>
          <a:solidFill>
            <a:srgbClr val="FF0000"/>
          </a:solidFill>
        </a:ln>
      </dgm:spPr>
      <dgm:t>
        <a:bodyPr/>
        <a:lstStyle/>
        <a:p>
          <a:endParaRPr lang="en-ZA" sz="500" b="1" dirty="0" smtClean="0">
            <a:solidFill>
              <a:schemeClr val="tx1"/>
            </a:solidFill>
          </a:endParaRPr>
        </a:p>
        <a:p>
          <a:r>
            <a:rPr lang="en-ZA" sz="500" b="1" dirty="0" smtClean="0">
              <a:solidFill>
                <a:schemeClr val="tx1"/>
              </a:solidFill>
            </a:rPr>
            <a:t>Coverage &amp; Quality</a:t>
          </a:r>
          <a:endParaRPr lang="en-ZA" sz="500" b="1" dirty="0">
            <a:solidFill>
              <a:schemeClr val="tx1"/>
            </a:solidFill>
          </a:endParaRPr>
        </a:p>
      </dgm:t>
    </dgm:pt>
    <dgm:pt modelId="{505927F1-9883-4306-B089-7668229D76D4}" type="parTrans" cxnId="{E1692115-FE85-4ED7-AD82-C16AA5D0A1BE}">
      <dgm:prSet/>
      <dgm:spPr/>
      <dgm:t>
        <a:bodyPr/>
        <a:lstStyle/>
        <a:p>
          <a:endParaRPr lang="en-ZA" sz="500"/>
        </a:p>
      </dgm:t>
    </dgm:pt>
    <dgm:pt modelId="{A7735173-A1A3-4756-A544-4F2BAF048D34}" type="sibTrans" cxnId="{E1692115-FE85-4ED7-AD82-C16AA5D0A1BE}">
      <dgm:prSet custT="1"/>
      <dgm:spPr>
        <a:solidFill>
          <a:srgbClr val="0070C0"/>
        </a:solidFill>
        <a:ln>
          <a:solidFill>
            <a:srgbClr val="0070C0"/>
          </a:solidFill>
        </a:ln>
      </dgm:spPr>
      <dgm:t>
        <a:bodyPr/>
        <a:lstStyle/>
        <a:p>
          <a:endParaRPr lang="en-ZA" sz="500"/>
        </a:p>
      </dgm:t>
    </dgm:pt>
    <dgm:pt modelId="{283E4C38-4EE3-42D8-9024-ACE919369B2B}">
      <dgm:prSet phldrT="[Text]" custT="1"/>
      <dgm:spPr>
        <a:solidFill>
          <a:schemeClr val="bg1"/>
        </a:solidFill>
        <a:ln>
          <a:solidFill>
            <a:srgbClr val="FF0000"/>
          </a:solidFill>
        </a:ln>
      </dgm:spPr>
      <dgm:t>
        <a:bodyPr/>
        <a:lstStyle/>
        <a:p>
          <a:r>
            <a:rPr lang="en-ZA" sz="500" b="1" dirty="0" smtClean="0">
              <a:solidFill>
                <a:schemeClr val="tx1"/>
              </a:solidFill>
            </a:rPr>
            <a:t>Customer Needs</a:t>
          </a:r>
        </a:p>
      </dgm:t>
    </dgm:pt>
    <dgm:pt modelId="{376392FF-C728-45C6-AE28-4FC708A6645E}" type="parTrans" cxnId="{E755D8B2-39C5-4D7D-94B7-391C1C439C6B}">
      <dgm:prSet/>
      <dgm:spPr/>
      <dgm:t>
        <a:bodyPr/>
        <a:lstStyle/>
        <a:p>
          <a:endParaRPr lang="en-ZA" sz="500"/>
        </a:p>
      </dgm:t>
    </dgm:pt>
    <dgm:pt modelId="{A7752E16-018D-4E76-9EAA-2DDA2CB33579}" type="sibTrans" cxnId="{E755D8B2-39C5-4D7D-94B7-391C1C439C6B}">
      <dgm:prSet custT="1"/>
      <dgm:spPr>
        <a:solidFill>
          <a:srgbClr val="0070C0"/>
        </a:solidFill>
        <a:ln>
          <a:solidFill>
            <a:srgbClr val="0070C0"/>
          </a:solidFill>
        </a:ln>
      </dgm:spPr>
      <dgm:t>
        <a:bodyPr/>
        <a:lstStyle/>
        <a:p>
          <a:endParaRPr lang="en-ZA" sz="500"/>
        </a:p>
      </dgm:t>
    </dgm:pt>
    <dgm:pt modelId="{F8308A54-215F-487C-8704-18A59B4F4313}">
      <dgm:prSet phldrT="[Text]" custT="1"/>
      <dgm:spPr>
        <a:solidFill>
          <a:schemeClr val="accent1"/>
        </a:solidFill>
        <a:ln>
          <a:solidFill>
            <a:srgbClr val="FF0000"/>
          </a:solidFill>
        </a:ln>
      </dgm:spPr>
      <dgm:t>
        <a:bodyPr/>
        <a:lstStyle/>
        <a:p>
          <a:r>
            <a:rPr lang="en-ZA" sz="500" b="1" dirty="0" smtClean="0">
              <a:solidFill>
                <a:schemeClr val="tx1"/>
              </a:solidFill>
            </a:rPr>
            <a:t>Price Reduction</a:t>
          </a:r>
        </a:p>
        <a:p>
          <a:endParaRPr lang="en-ZA" sz="500" b="1" dirty="0">
            <a:solidFill>
              <a:schemeClr val="tx1"/>
            </a:solidFill>
          </a:endParaRPr>
        </a:p>
      </dgm:t>
    </dgm:pt>
    <dgm:pt modelId="{020F53D4-A603-4DEF-8125-FDE210F09D6A}" type="parTrans" cxnId="{B28F3EC1-2737-4A8E-8CB3-6A5DFA1D0A7F}">
      <dgm:prSet/>
      <dgm:spPr/>
      <dgm:t>
        <a:bodyPr/>
        <a:lstStyle/>
        <a:p>
          <a:endParaRPr lang="en-ZA" sz="500"/>
        </a:p>
      </dgm:t>
    </dgm:pt>
    <dgm:pt modelId="{78A8DFC9-B05E-4486-BBF8-3110AFA8D765}" type="sibTrans" cxnId="{B28F3EC1-2737-4A8E-8CB3-6A5DFA1D0A7F}">
      <dgm:prSet custT="1"/>
      <dgm:spPr>
        <a:solidFill>
          <a:srgbClr val="0070C0"/>
        </a:solidFill>
        <a:ln>
          <a:solidFill>
            <a:srgbClr val="0070C0"/>
          </a:solidFill>
        </a:ln>
      </dgm:spPr>
      <dgm:t>
        <a:bodyPr/>
        <a:lstStyle/>
        <a:p>
          <a:endParaRPr lang="en-ZA" sz="500"/>
        </a:p>
      </dgm:t>
    </dgm:pt>
    <dgm:pt modelId="{A74BF626-DCEA-4735-8C32-80E570E9A4AC}">
      <dgm:prSet phldrT="[Text]" custT="1"/>
      <dgm:spPr>
        <a:solidFill>
          <a:schemeClr val="bg1"/>
        </a:solidFill>
        <a:ln>
          <a:solidFill>
            <a:srgbClr val="FF0000"/>
          </a:solidFill>
        </a:ln>
      </dgm:spPr>
      <dgm:t>
        <a:bodyPr/>
        <a:lstStyle/>
        <a:p>
          <a:r>
            <a:rPr lang="en-ZA" sz="500" b="1" dirty="0" smtClean="0">
              <a:solidFill>
                <a:schemeClr val="tx1"/>
              </a:solidFill>
            </a:rPr>
            <a:t>Usage Growth</a:t>
          </a:r>
          <a:endParaRPr lang="en-ZA" sz="500" b="1" dirty="0">
            <a:solidFill>
              <a:schemeClr val="tx1"/>
            </a:solidFill>
          </a:endParaRPr>
        </a:p>
      </dgm:t>
    </dgm:pt>
    <dgm:pt modelId="{65707E36-41EF-4FA8-B448-3CBE57780001}" type="parTrans" cxnId="{58187D18-DC9C-4AC7-B581-B64D03973AB9}">
      <dgm:prSet/>
      <dgm:spPr/>
      <dgm:t>
        <a:bodyPr/>
        <a:lstStyle/>
        <a:p>
          <a:endParaRPr lang="en-ZA" sz="500"/>
        </a:p>
      </dgm:t>
    </dgm:pt>
    <dgm:pt modelId="{8A8BD8FB-8239-47D8-B4B9-423CAB863316}" type="sibTrans" cxnId="{58187D18-DC9C-4AC7-B581-B64D03973AB9}">
      <dgm:prSet custT="1"/>
      <dgm:spPr>
        <a:solidFill>
          <a:srgbClr val="0070C0"/>
        </a:solidFill>
        <a:ln>
          <a:solidFill>
            <a:srgbClr val="0070C0"/>
          </a:solidFill>
        </a:ln>
      </dgm:spPr>
      <dgm:t>
        <a:bodyPr/>
        <a:lstStyle/>
        <a:p>
          <a:endParaRPr lang="en-ZA" sz="500"/>
        </a:p>
      </dgm:t>
    </dgm:pt>
    <dgm:pt modelId="{86E11961-448D-48EC-AACE-F9E94B6C911D}" type="pres">
      <dgm:prSet presAssocID="{CA2A22B4-3074-4E4A-BF7B-B68A5B77C60C}" presName="cycle" presStyleCnt="0">
        <dgm:presLayoutVars>
          <dgm:dir/>
          <dgm:resizeHandles val="exact"/>
        </dgm:presLayoutVars>
      </dgm:prSet>
      <dgm:spPr/>
      <dgm:t>
        <a:bodyPr/>
        <a:lstStyle/>
        <a:p>
          <a:endParaRPr lang="en-ZA"/>
        </a:p>
      </dgm:t>
    </dgm:pt>
    <dgm:pt modelId="{8A179A35-5CAE-4945-815B-67BE1F05D089}" type="pres">
      <dgm:prSet presAssocID="{804846F9-CE4C-48C0-BBA1-22B8D839EE15}" presName="node" presStyleLbl="node1" presStyleIdx="0" presStyleCnt="6" custScaleX="125166" custScaleY="120934">
        <dgm:presLayoutVars>
          <dgm:bulletEnabled val="1"/>
        </dgm:presLayoutVars>
      </dgm:prSet>
      <dgm:spPr/>
      <dgm:t>
        <a:bodyPr/>
        <a:lstStyle/>
        <a:p>
          <a:endParaRPr lang="en-ZA"/>
        </a:p>
      </dgm:t>
    </dgm:pt>
    <dgm:pt modelId="{4A1EF61F-26A3-4201-8D68-EEBF36C9B4A8}" type="pres">
      <dgm:prSet presAssocID="{A9F9B622-30E2-4D94-AB19-B68EE4177BD5}" presName="sibTrans" presStyleLbl="sibTrans2D1" presStyleIdx="0" presStyleCnt="6"/>
      <dgm:spPr/>
      <dgm:t>
        <a:bodyPr/>
        <a:lstStyle/>
        <a:p>
          <a:endParaRPr lang="en-ZA"/>
        </a:p>
      </dgm:t>
    </dgm:pt>
    <dgm:pt modelId="{E5F8B5E1-C933-4188-9A84-5B8C4117571C}" type="pres">
      <dgm:prSet presAssocID="{A9F9B622-30E2-4D94-AB19-B68EE4177BD5}" presName="connectorText" presStyleLbl="sibTrans2D1" presStyleIdx="0" presStyleCnt="6"/>
      <dgm:spPr/>
      <dgm:t>
        <a:bodyPr/>
        <a:lstStyle/>
        <a:p>
          <a:endParaRPr lang="en-ZA"/>
        </a:p>
      </dgm:t>
    </dgm:pt>
    <dgm:pt modelId="{35C7C279-F68B-43D1-A5F0-65BBF11B2E7E}" type="pres">
      <dgm:prSet presAssocID="{B45CDDB3-51EE-423D-9E6B-4AE0FFDA1A9C}" presName="node" presStyleLbl="node1" presStyleIdx="1" presStyleCnt="6" custScaleX="125166" custScaleY="120934">
        <dgm:presLayoutVars>
          <dgm:bulletEnabled val="1"/>
        </dgm:presLayoutVars>
      </dgm:prSet>
      <dgm:spPr/>
      <dgm:t>
        <a:bodyPr/>
        <a:lstStyle/>
        <a:p>
          <a:endParaRPr lang="en-ZA"/>
        </a:p>
      </dgm:t>
    </dgm:pt>
    <dgm:pt modelId="{24C9E400-25A0-4FC9-B45A-EBEF7A99C817}" type="pres">
      <dgm:prSet presAssocID="{FD9BB2EA-8D85-4211-BFD3-A37A4354D7BB}" presName="sibTrans" presStyleLbl="sibTrans2D1" presStyleIdx="1" presStyleCnt="6"/>
      <dgm:spPr/>
      <dgm:t>
        <a:bodyPr/>
        <a:lstStyle/>
        <a:p>
          <a:endParaRPr lang="en-ZA"/>
        </a:p>
      </dgm:t>
    </dgm:pt>
    <dgm:pt modelId="{D672D50D-199F-4F8A-9A5E-7534E6F84D54}" type="pres">
      <dgm:prSet presAssocID="{FD9BB2EA-8D85-4211-BFD3-A37A4354D7BB}" presName="connectorText" presStyleLbl="sibTrans2D1" presStyleIdx="1" presStyleCnt="6"/>
      <dgm:spPr/>
      <dgm:t>
        <a:bodyPr/>
        <a:lstStyle/>
        <a:p>
          <a:endParaRPr lang="en-ZA"/>
        </a:p>
      </dgm:t>
    </dgm:pt>
    <dgm:pt modelId="{B18EA7F5-A9AB-4BAF-BDA1-724EE00A74D8}" type="pres">
      <dgm:prSet presAssocID="{9724074B-DDD0-4F8D-A9BF-8B256F0B2072}" presName="node" presStyleLbl="node1" presStyleIdx="2" presStyleCnt="6" custScaleX="125166" custScaleY="120934">
        <dgm:presLayoutVars>
          <dgm:bulletEnabled val="1"/>
        </dgm:presLayoutVars>
      </dgm:prSet>
      <dgm:spPr/>
      <dgm:t>
        <a:bodyPr/>
        <a:lstStyle/>
        <a:p>
          <a:endParaRPr lang="en-ZA"/>
        </a:p>
      </dgm:t>
    </dgm:pt>
    <dgm:pt modelId="{26E5AA1E-ACEE-4FB5-88E1-702BDA923AF0}" type="pres">
      <dgm:prSet presAssocID="{A7735173-A1A3-4756-A544-4F2BAF048D34}" presName="sibTrans" presStyleLbl="sibTrans2D1" presStyleIdx="2" presStyleCnt="6"/>
      <dgm:spPr/>
      <dgm:t>
        <a:bodyPr/>
        <a:lstStyle/>
        <a:p>
          <a:endParaRPr lang="en-ZA"/>
        </a:p>
      </dgm:t>
    </dgm:pt>
    <dgm:pt modelId="{6AA0E444-4750-4887-B6D4-8838822E656B}" type="pres">
      <dgm:prSet presAssocID="{A7735173-A1A3-4756-A544-4F2BAF048D34}" presName="connectorText" presStyleLbl="sibTrans2D1" presStyleIdx="2" presStyleCnt="6"/>
      <dgm:spPr/>
      <dgm:t>
        <a:bodyPr/>
        <a:lstStyle/>
        <a:p>
          <a:endParaRPr lang="en-ZA"/>
        </a:p>
      </dgm:t>
    </dgm:pt>
    <dgm:pt modelId="{C3AFF85F-7DB6-4684-9EDC-065991ADC431}" type="pres">
      <dgm:prSet presAssocID="{283E4C38-4EE3-42D8-9024-ACE919369B2B}" presName="node" presStyleLbl="node1" presStyleIdx="3" presStyleCnt="6" custScaleX="125166" custScaleY="120934">
        <dgm:presLayoutVars>
          <dgm:bulletEnabled val="1"/>
        </dgm:presLayoutVars>
      </dgm:prSet>
      <dgm:spPr/>
      <dgm:t>
        <a:bodyPr/>
        <a:lstStyle/>
        <a:p>
          <a:endParaRPr lang="en-ZA"/>
        </a:p>
      </dgm:t>
    </dgm:pt>
    <dgm:pt modelId="{7D2F1142-3815-4B83-BF95-418D2D51EBB7}" type="pres">
      <dgm:prSet presAssocID="{A7752E16-018D-4E76-9EAA-2DDA2CB33579}" presName="sibTrans" presStyleLbl="sibTrans2D1" presStyleIdx="3" presStyleCnt="6"/>
      <dgm:spPr/>
      <dgm:t>
        <a:bodyPr/>
        <a:lstStyle/>
        <a:p>
          <a:endParaRPr lang="en-ZA"/>
        </a:p>
      </dgm:t>
    </dgm:pt>
    <dgm:pt modelId="{6791D94B-9E3A-4689-A801-C16C5DCBE76B}" type="pres">
      <dgm:prSet presAssocID="{A7752E16-018D-4E76-9EAA-2DDA2CB33579}" presName="connectorText" presStyleLbl="sibTrans2D1" presStyleIdx="3" presStyleCnt="6"/>
      <dgm:spPr/>
      <dgm:t>
        <a:bodyPr/>
        <a:lstStyle/>
        <a:p>
          <a:endParaRPr lang="en-ZA"/>
        </a:p>
      </dgm:t>
    </dgm:pt>
    <dgm:pt modelId="{778DE9EF-19CA-4429-BF3F-C02286FE24EF}" type="pres">
      <dgm:prSet presAssocID="{F8308A54-215F-487C-8704-18A59B4F4313}" presName="node" presStyleLbl="node1" presStyleIdx="4" presStyleCnt="6" custScaleX="125166" custScaleY="120934" custRadScaleRad="99173" custRadScaleInc="2674">
        <dgm:presLayoutVars>
          <dgm:bulletEnabled val="1"/>
        </dgm:presLayoutVars>
      </dgm:prSet>
      <dgm:spPr/>
      <dgm:t>
        <a:bodyPr/>
        <a:lstStyle/>
        <a:p>
          <a:endParaRPr lang="en-ZA"/>
        </a:p>
      </dgm:t>
    </dgm:pt>
    <dgm:pt modelId="{AE9A0124-C78F-4BD5-A7E7-1828CF1057FD}" type="pres">
      <dgm:prSet presAssocID="{78A8DFC9-B05E-4486-BBF8-3110AFA8D765}" presName="sibTrans" presStyleLbl="sibTrans2D1" presStyleIdx="4" presStyleCnt="6"/>
      <dgm:spPr/>
      <dgm:t>
        <a:bodyPr/>
        <a:lstStyle/>
        <a:p>
          <a:endParaRPr lang="en-ZA"/>
        </a:p>
      </dgm:t>
    </dgm:pt>
    <dgm:pt modelId="{4F97D4FF-D9F5-44F9-9046-BB8AF2B7A9C0}" type="pres">
      <dgm:prSet presAssocID="{78A8DFC9-B05E-4486-BBF8-3110AFA8D765}" presName="connectorText" presStyleLbl="sibTrans2D1" presStyleIdx="4" presStyleCnt="6"/>
      <dgm:spPr/>
      <dgm:t>
        <a:bodyPr/>
        <a:lstStyle/>
        <a:p>
          <a:endParaRPr lang="en-ZA"/>
        </a:p>
      </dgm:t>
    </dgm:pt>
    <dgm:pt modelId="{AB0F8C7A-A4BF-4571-8C0E-90FA7FC444D6}" type="pres">
      <dgm:prSet presAssocID="{A74BF626-DCEA-4735-8C32-80E570E9A4AC}" presName="node" presStyleLbl="node1" presStyleIdx="5" presStyleCnt="6" custScaleX="125166" custScaleY="120934">
        <dgm:presLayoutVars>
          <dgm:bulletEnabled val="1"/>
        </dgm:presLayoutVars>
      </dgm:prSet>
      <dgm:spPr/>
      <dgm:t>
        <a:bodyPr/>
        <a:lstStyle/>
        <a:p>
          <a:endParaRPr lang="en-ZA"/>
        </a:p>
      </dgm:t>
    </dgm:pt>
    <dgm:pt modelId="{2DD1D472-6363-45CA-B7A2-0773BCACFE88}" type="pres">
      <dgm:prSet presAssocID="{8A8BD8FB-8239-47D8-B4B9-423CAB863316}" presName="sibTrans" presStyleLbl="sibTrans2D1" presStyleIdx="5" presStyleCnt="6"/>
      <dgm:spPr/>
      <dgm:t>
        <a:bodyPr/>
        <a:lstStyle/>
        <a:p>
          <a:endParaRPr lang="en-ZA"/>
        </a:p>
      </dgm:t>
    </dgm:pt>
    <dgm:pt modelId="{38659B5A-B96A-40AC-8D4A-BC07E6A737E9}" type="pres">
      <dgm:prSet presAssocID="{8A8BD8FB-8239-47D8-B4B9-423CAB863316}" presName="connectorText" presStyleLbl="sibTrans2D1" presStyleIdx="5" presStyleCnt="6"/>
      <dgm:spPr/>
      <dgm:t>
        <a:bodyPr/>
        <a:lstStyle/>
        <a:p>
          <a:endParaRPr lang="en-ZA"/>
        </a:p>
      </dgm:t>
    </dgm:pt>
  </dgm:ptLst>
  <dgm:cxnLst>
    <dgm:cxn modelId="{38716BB7-B98A-4E3A-8726-4D2E779A98E8}" type="presOf" srcId="{A9F9B622-30E2-4D94-AB19-B68EE4177BD5}" destId="{E5F8B5E1-C933-4188-9A84-5B8C4117571C}" srcOrd="1" destOrd="0" presId="urn:microsoft.com/office/officeart/2005/8/layout/cycle2"/>
    <dgm:cxn modelId="{82C0340E-387B-4BEC-B355-F069234F01A8}" type="presOf" srcId="{78A8DFC9-B05E-4486-BBF8-3110AFA8D765}" destId="{4F97D4FF-D9F5-44F9-9046-BB8AF2B7A9C0}" srcOrd="1" destOrd="0" presId="urn:microsoft.com/office/officeart/2005/8/layout/cycle2"/>
    <dgm:cxn modelId="{B28F3EC1-2737-4A8E-8CB3-6A5DFA1D0A7F}" srcId="{CA2A22B4-3074-4E4A-BF7B-B68A5B77C60C}" destId="{F8308A54-215F-487C-8704-18A59B4F4313}" srcOrd="4" destOrd="0" parTransId="{020F53D4-A603-4DEF-8125-FDE210F09D6A}" sibTransId="{78A8DFC9-B05E-4486-BBF8-3110AFA8D765}"/>
    <dgm:cxn modelId="{7DDE52A0-75E9-45E6-A040-F5C3E3470957}" type="presOf" srcId="{A7735173-A1A3-4756-A544-4F2BAF048D34}" destId="{26E5AA1E-ACEE-4FB5-88E1-702BDA923AF0}" srcOrd="0" destOrd="0" presId="urn:microsoft.com/office/officeart/2005/8/layout/cycle2"/>
    <dgm:cxn modelId="{A77CD9BF-D68E-4304-9B02-7AFBED409876}" type="presOf" srcId="{F8308A54-215F-487C-8704-18A59B4F4313}" destId="{778DE9EF-19CA-4429-BF3F-C02286FE24EF}" srcOrd="0" destOrd="0" presId="urn:microsoft.com/office/officeart/2005/8/layout/cycle2"/>
    <dgm:cxn modelId="{AB0FFC63-770E-4F2F-8EE6-65790C98FA09}" type="presOf" srcId="{804846F9-CE4C-48C0-BBA1-22B8D839EE15}" destId="{8A179A35-5CAE-4945-815B-67BE1F05D089}" srcOrd="0" destOrd="0" presId="urn:microsoft.com/office/officeart/2005/8/layout/cycle2"/>
    <dgm:cxn modelId="{494D10A5-9B41-4269-93F5-6A177370B752}" type="presOf" srcId="{8A8BD8FB-8239-47D8-B4B9-423CAB863316}" destId="{2DD1D472-6363-45CA-B7A2-0773BCACFE88}" srcOrd="0" destOrd="0" presId="urn:microsoft.com/office/officeart/2005/8/layout/cycle2"/>
    <dgm:cxn modelId="{4E8AB792-0B6F-4D01-939D-20CB01C860EA}" type="presOf" srcId="{A7752E16-018D-4E76-9EAA-2DDA2CB33579}" destId="{7D2F1142-3815-4B83-BF95-418D2D51EBB7}" srcOrd="0" destOrd="0" presId="urn:microsoft.com/office/officeart/2005/8/layout/cycle2"/>
    <dgm:cxn modelId="{D95BA22C-231C-4194-97B1-D962AACA3F45}" type="presOf" srcId="{B45CDDB3-51EE-423D-9E6B-4AE0FFDA1A9C}" destId="{35C7C279-F68B-43D1-A5F0-65BBF11B2E7E}" srcOrd="0" destOrd="0" presId="urn:microsoft.com/office/officeart/2005/8/layout/cycle2"/>
    <dgm:cxn modelId="{32BC704F-1631-447B-ABBC-3C291744549F}" srcId="{CA2A22B4-3074-4E4A-BF7B-B68A5B77C60C}" destId="{B45CDDB3-51EE-423D-9E6B-4AE0FFDA1A9C}" srcOrd="1" destOrd="0" parTransId="{89D73ADB-99B9-46C9-8FC2-AA6FDFD6737A}" sibTransId="{FD9BB2EA-8D85-4211-BFD3-A37A4354D7BB}"/>
    <dgm:cxn modelId="{44FA1A96-F1A2-4546-9317-A061C8FCCFDD}" type="presOf" srcId="{A7752E16-018D-4E76-9EAA-2DDA2CB33579}" destId="{6791D94B-9E3A-4689-A801-C16C5DCBE76B}" srcOrd="1" destOrd="0" presId="urn:microsoft.com/office/officeart/2005/8/layout/cycle2"/>
    <dgm:cxn modelId="{3BA4ED68-22CD-46B7-8D47-21C8FE63A017}" type="presOf" srcId="{78A8DFC9-B05E-4486-BBF8-3110AFA8D765}" destId="{AE9A0124-C78F-4BD5-A7E7-1828CF1057FD}" srcOrd="0" destOrd="0" presId="urn:microsoft.com/office/officeart/2005/8/layout/cycle2"/>
    <dgm:cxn modelId="{E1692115-FE85-4ED7-AD82-C16AA5D0A1BE}" srcId="{CA2A22B4-3074-4E4A-BF7B-B68A5B77C60C}" destId="{9724074B-DDD0-4F8D-A9BF-8B256F0B2072}" srcOrd="2" destOrd="0" parTransId="{505927F1-9883-4306-B089-7668229D76D4}" sibTransId="{A7735173-A1A3-4756-A544-4F2BAF048D34}"/>
    <dgm:cxn modelId="{225754E2-5F8C-4166-8DDF-8C4BD4470A45}" type="presOf" srcId="{FD9BB2EA-8D85-4211-BFD3-A37A4354D7BB}" destId="{D672D50D-199F-4F8A-9A5E-7534E6F84D54}" srcOrd="1" destOrd="0" presId="urn:microsoft.com/office/officeart/2005/8/layout/cycle2"/>
    <dgm:cxn modelId="{E755D8B2-39C5-4D7D-94B7-391C1C439C6B}" srcId="{CA2A22B4-3074-4E4A-BF7B-B68A5B77C60C}" destId="{283E4C38-4EE3-42D8-9024-ACE919369B2B}" srcOrd="3" destOrd="0" parTransId="{376392FF-C728-45C6-AE28-4FC708A6645E}" sibTransId="{A7752E16-018D-4E76-9EAA-2DDA2CB33579}"/>
    <dgm:cxn modelId="{DA564054-395B-4DC9-99A4-D5DD9F1ED440}" srcId="{CA2A22B4-3074-4E4A-BF7B-B68A5B77C60C}" destId="{804846F9-CE4C-48C0-BBA1-22B8D839EE15}" srcOrd="0" destOrd="0" parTransId="{85564892-DC39-42FF-9D1B-0CF8F52301D4}" sibTransId="{A9F9B622-30E2-4D94-AB19-B68EE4177BD5}"/>
    <dgm:cxn modelId="{D2DD780E-22AA-4B1F-A00D-10C21C9A1B2D}" type="presOf" srcId="{283E4C38-4EE3-42D8-9024-ACE919369B2B}" destId="{C3AFF85F-7DB6-4684-9EDC-065991ADC431}" srcOrd="0" destOrd="0" presId="urn:microsoft.com/office/officeart/2005/8/layout/cycle2"/>
    <dgm:cxn modelId="{015AB020-1EF4-4E98-A02B-C06B6B6C6352}" type="presOf" srcId="{FD9BB2EA-8D85-4211-BFD3-A37A4354D7BB}" destId="{24C9E400-25A0-4FC9-B45A-EBEF7A99C817}" srcOrd="0" destOrd="0" presId="urn:microsoft.com/office/officeart/2005/8/layout/cycle2"/>
    <dgm:cxn modelId="{53438C1C-E744-4E15-BCAE-CCB989FCBF1A}" type="presOf" srcId="{A7735173-A1A3-4756-A544-4F2BAF048D34}" destId="{6AA0E444-4750-4887-B6D4-8838822E656B}" srcOrd="1" destOrd="0" presId="urn:microsoft.com/office/officeart/2005/8/layout/cycle2"/>
    <dgm:cxn modelId="{EFF6279E-C527-49E5-AE6E-28C446794651}" type="presOf" srcId="{9724074B-DDD0-4F8D-A9BF-8B256F0B2072}" destId="{B18EA7F5-A9AB-4BAF-BDA1-724EE00A74D8}" srcOrd="0" destOrd="0" presId="urn:microsoft.com/office/officeart/2005/8/layout/cycle2"/>
    <dgm:cxn modelId="{269D0333-F3BD-481A-B48F-5B1EBB73331D}" type="presOf" srcId="{A74BF626-DCEA-4735-8C32-80E570E9A4AC}" destId="{AB0F8C7A-A4BF-4571-8C0E-90FA7FC444D6}" srcOrd="0" destOrd="0" presId="urn:microsoft.com/office/officeart/2005/8/layout/cycle2"/>
    <dgm:cxn modelId="{952294BC-090B-40C1-A43A-95C17C57E183}" type="presOf" srcId="{A9F9B622-30E2-4D94-AB19-B68EE4177BD5}" destId="{4A1EF61F-26A3-4201-8D68-EEBF36C9B4A8}" srcOrd="0" destOrd="0" presId="urn:microsoft.com/office/officeart/2005/8/layout/cycle2"/>
    <dgm:cxn modelId="{F811A3C6-70BC-4AD9-98D7-125DBADB6D62}" type="presOf" srcId="{8A8BD8FB-8239-47D8-B4B9-423CAB863316}" destId="{38659B5A-B96A-40AC-8D4A-BC07E6A737E9}" srcOrd="1" destOrd="0" presId="urn:microsoft.com/office/officeart/2005/8/layout/cycle2"/>
    <dgm:cxn modelId="{58187D18-DC9C-4AC7-B581-B64D03973AB9}" srcId="{CA2A22B4-3074-4E4A-BF7B-B68A5B77C60C}" destId="{A74BF626-DCEA-4735-8C32-80E570E9A4AC}" srcOrd="5" destOrd="0" parTransId="{65707E36-41EF-4FA8-B448-3CBE57780001}" sibTransId="{8A8BD8FB-8239-47D8-B4B9-423CAB863316}"/>
    <dgm:cxn modelId="{055D5E34-73C0-451B-973E-2ED4404F42F9}" type="presOf" srcId="{CA2A22B4-3074-4E4A-BF7B-B68A5B77C60C}" destId="{86E11961-448D-48EC-AACE-F9E94B6C911D}" srcOrd="0" destOrd="0" presId="urn:microsoft.com/office/officeart/2005/8/layout/cycle2"/>
    <dgm:cxn modelId="{411D3D35-606E-48D5-8AC9-3D84E4DCF909}" type="presParOf" srcId="{86E11961-448D-48EC-AACE-F9E94B6C911D}" destId="{8A179A35-5CAE-4945-815B-67BE1F05D089}" srcOrd="0" destOrd="0" presId="urn:microsoft.com/office/officeart/2005/8/layout/cycle2"/>
    <dgm:cxn modelId="{395FB002-75FA-4C5E-86FA-43BDFA422DBD}" type="presParOf" srcId="{86E11961-448D-48EC-AACE-F9E94B6C911D}" destId="{4A1EF61F-26A3-4201-8D68-EEBF36C9B4A8}" srcOrd="1" destOrd="0" presId="urn:microsoft.com/office/officeart/2005/8/layout/cycle2"/>
    <dgm:cxn modelId="{1C5E70D3-A0C4-4CF9-B589-72FACCD7F09A}" type="presParOf" srcId="{4A1EF61F-26A3-4201-8D68-EEBF36C9B4A8}" destId="{E5F8B5E1-C933-4188-9A84-5B8C4117571C}" srcOrd="0" destOrd="0" presId="urn:microsoft.com/office/officeart/2005/8/layout/cycle2"/>
    <dgm:cxn modelId="{338E956E-77E7-4869-B904-3DA3A3184D09}" type="presParOf" srcId="{86E11961-448D-48EC-AACE-F9E94B6C911D}" destId="{35C7C279-F68B-43D1-A5F0-65BBF11B2E7E}" srcOrd="2" destOrd="0" presId="urn:microsoft.com/office/officeart/2005/8/layout/cycle2"/>
    <dgm:cxn modelId="{80EB0A9B-3C0B-4DF2-B011-325D470953DC}" type="presParOf" srcId="{86E11961-448D-48EC-AACE-F9E94B6C911D}" destId="{24C9E400-25A0-4FC9-B45A-EBEF7A99C817}" srcOrd="3" destOrd="0" presId="urn:microsoft.com/office/officeart/2005/8/layout/cycle2"/>
    <dgm:cxn modelId="{1CBE81BB-528F-4E35-B9F7-C1354771D2CB}" type="presParOf" srcId="{24C9E400-25A0-4FC9-B45A-EBEF7A99C817}" destId="{D672D50D-199F-4F8A-9A5E-7534E6F84D54}" srcOrd="0" destOrd="0" presId="urn:microsoft.com/office/officeart/2005/8/layout/cycle2"/>
    <dgm:cxn modelId="{F4DBAA3C-1722-4DB3-BCF4-8F3A5A72FD07}" type="presParOf" srcId="{86E11961-448D-48EC-AACE-F9E94B6C911D}" destId="{B18EA7F5-A9AB-4BAF-BDA1-724EE00A74D8}" srcOrd="4" destOrd="0" presId="urn:microsoft.com/office/officeart/2005/8/layout/cycle2"/>
    <dgm:cxn modelId="{AF405999-974B-460F-AAFE-0896A1B16144}" type="presParOf" srcId="{86E11961-448D-48EC-AACE-F9E94B6C911D}" destId="{26E5AA1E-ACEE-4FB5-88E1-702BDA923AF0}" srcOrd="5" destOrd="0" presId="urn:microsoft.com/office/officeart/2005/8/layout/cycle2"/>
    <dgm:cxn modelId="{9D2BEB7F-69E0-49EE-9478-9D050C30C7BB}" type="presParOf" srcId="{26E5AA1E-ACEE-4FB5-88E1-702BDA923AF0}" destId="{6AA0E444-4750-4887-B6D4-8838822E656B}" srcOrd="0" destOrd="0" presId="urn:microsoft.com/office/officeart/2005/8/layout/cycle2"/>
    <dgm:cxn modelId="{966A6442-BE0E-4F89-96F6-13F94880EEB3}" type="presParOf" srcId="{86E11961-448D-48EC-AACE-F9E94B6C911D}" destId="{C3AFF85F-7DB6-4684-9EDC-065991ADC431}" srcOrd="6" destOrd="0" presId="urn:microsoft.com/office/officeart/2005/8/layout/cycle2"/>
    <dgm:cxn modelId="{BA3D4C9C-0F61-49DF-B2BF-D7E2FB846E60}" type="presParOf" srcId="{86E11961-448D-48EC-AACE-F9E94B6C911D}" destId="{7D2F1142-3815-4B83-BF95-418D2D51EBB7}" srcOrd="7" destOrd="0" presId="urn:microsoft.com/office/officeart/2005/8/layout/cycle2"/>
    <dgm:cxn modelId="{3BE63003-14C6-43F6-8578-C71044ED89A5}" type="presParOf" srcId="{7D2F1142-3815-4B83-BF95-418D2D51EBB7}" destId="{6791D94B-9E3A-4689-A801-C16C5DCBE76B}" srcOrd="0" destOrd="0" presId="urn:microsoft.com/office/officeart/2005/8/layout/cycle2"/>
    <dgm:cxn modelId="{11E61401-E2C2-4248-90F8-D53EF0265D11}" type="presParOf" srcId="{86E11961-448D-48EC-AACE-F9E94B6C911D}" destId="{778DE9EF-19CA-4429-BF3F-C02286FE24EF}" srcOrd="8" destOrd="0" presId="urn:microsoft.com/office/officeart/2005/8/layout/cycle2"/>
    <dgm:cxn modelId="{7E0FA1FE-FB59-4477-B98A-DFCA63F26D0F}" type="presParOf" srcId="{86E11961-448D-48EC-AACE-F9E94B6C911D}" destId="{AE9A0124-C78F-4BD5-A7E7-1828CF1057FD}" srcOrd="9" destOrd="0" presId="urn:microsoft.com/office/officeart/2005/8/layout/cycle2"/>
    <dgm:cxn modelId="{78EBE708-A74C-4EB8-874B-E1F7C072FA58}" type="presParOf" srcId="{AE9A0124-C78F-4BD5-A7E7-1828CF1057FD}" destId="{4F97D4FF-D9F5-44F9-9046-BB8AF2B7A9C0}" srcOrd="0" destOrd="0" presId="urn:microsoft.com/office/officeart/2005/8/layout/cycle2"/>
    <dgm:cxn modelId="{3551DDD6-D98A-46B2-8759-878A19B3F04C}" type="presParOf" srcId="{86E11961-448D-48EC-AACE-F9E94B6C911D}" destId="{AB0F8C7A-A4BF-4571-8C0E-90FA7FC444D6}" srcOrd="10" destOrd="0" presId="urn:microsoft.com/office/officeart/2005/8/layout/cycle2"/>
    <dgm:cxn modelId="{58EC6D5A-1545-434F-B4E7-F05754DD3503}" type="presParOf" srcId="{86E11961-448D-48EC-AACE-F9E94B6C911D}" destId="{2DD1D472-6363-45CA-B7A2-0773BCACFE88}" srcOrd="11" destOrd="0" presId="urn:microsoft.com/office/officeart/2005/8/layout/cycle2"/>
    <dgm:cxn modelId="{2C32ADF2-DF95-4E3F-BBBB-9EBCD988E36E}" type="presParOf" srcId="{2DD1D472-6363-45CA-B7A2-0773BCACFE88}" destId="{38659B5A-B96A-40AC-8D4A-BC07E6A737E9}" srcOrd="0" destOrd="0" presId="urn:microsoft.com/office/officeart/2005/8/layout/cycle2"/>
  </dgm:cxnLst>
  <dgm:bg>
    <a:solidFill>
      <a:schemeClr val="bg1"/>
    </a:solid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179A35-5CAE-4945-815B-67BE1F05D089}">
      <dsp:nvSpPr>
        <dsp:cNvPr id="0" name=""/>
        <dsp:cNvSpPr/>
      </dsp:nvSpPr>
      <dsp:spPr>
        <a:xfrm>
          <a:off x="3370287" y="-132487"/>
          <a:ext cx="1594435" cy="1540525"/>
        </a:xfrm>
        <a:prstGeom prst="ellipse">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ZA" sz="1700" b="1" kern="1200" dirty="0" smtClean="0">
              <a:solidFill>
                <a:schemeClr val="tx1"/>
              </a:solidFill>
            </a:rPr>
            <a:t>Invest and ROI</a:t>
          </a:r>
        </a:p>
      </dsp:txBody>
      <dsp:txXfrm>
        <a:off x="3370287" y="-132487"/>
        <a:ext cx="1594435" cy="1540525"/>
      </dsp:txXfrm>
    </dsp:sp>
    <dsp:sp modelId="{4A1EF61F-26A3-4201-8D68-EEBF36C9B4A8}">
      <dsp:nvSpPr>
        <dsp:cNvPr id="0" name=""/>
        <dsp:cNvSpPr/>
      </dsp:nvSpPr>
      <dsp:spPr>
        <a:xfrm rot="1800000">
          <a:off x="4903311" y="898417"/>
          <a:ext cx="175933" cy="429926"/>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ZA" sz="1500" kern="1200"/>
        </a:p>
      </dsp:txBody>
      <dsp:txXfrm rot="1800000">
        <a:off x="4903311" y="898417"/>
        <a:ext cx="175933" cy="429926"/>
      </dsp:txXfrm>
    </dsp:sp>
    <dsp:sp modelId="{35C7C279-F68B-43D1-A5F0-65BBF11B2E7E}">
      <dsp:nvSpPr>
        <dsp:cNvPr id="0" name=""/>
        <dsp:cNvSpPr/>
      </dsp:nvSpPr>
      <dsp:spPr>
        <a:xfrm>
          <a:off x="5026457" y="823702"/>
          <a:ext cx="1594435" cy="1540525"/>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ZA" sz="1800" b="1" kern="1200" dirty="0" smtClean="0">
            <a:solidFill>
              <a:schemeClr val="tx1"/>
            </a:solidFill>
          </a:endParaRPr>
        </a:p>
        <a:p>
          <a:pPr lvl="0" algn="ctr" defTabSz="800100">
            <a:lnSpc>
              <a:spcPct val="90000"/>
            </a:lnSpc>
            <a:spcBef>
              <a:spcPct val="0"/>
            </a:spcBef>
            <a:spcAft>
              <a:spcPct val="35000"/>
            </a:spcAft>
          </a:pPr>
          <a:r>
            <a:rPr lang="en-ZA" sz="1800" b="1" kern="1200" dirty="0" smtClean="0">
              <a:solidFill>
                <a:schemeClr val="tx1"/>
              </a:solidFill>
            </a:rPr>
            <a:t>Spectrum  </a:t>
          </a:r>
          <a:endParaRPr lang="en-ZA" sz="1800" b="1" kern="1200" dirty="0">
            <a:solidFill>
              <a:schemeClr val="tx1"/>
            </a:solidFill>
          </a:endParaRPr>
        </a:p>
      </dsp:txBody>
      <dsp:txXfrm>
        <a:off x="5026457" y="823702"/>
        <a:ext cx="1594435" cy="1540525"/>
      </dsp:txXfrm>
    </dsp:sp>
    <dsp:sp modelId="{24C9E400-25A0-4FC9-B45A-EBEF7A99C817}">
      <dsp:nvSpPr>
        <dsp:cNvPr id="0" name=""/>
        <dsp:cNvSpPr/>
      </dsp:nvSpPr>
      <dsp:spPr>
        <a:xfrm rot="5400000">
          <a:off x="5725133" y="2329614"/>
          <a:ext cx="197082" cy="429926"/>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ZA" sz="1500" kern="1200"/>
        </a:p>
      </dsp:txBody>
      <dsp:txXfrm rot="5400000">
        <a:off x="5725133" y="2329614"/>
        <a:ext cx="197082" cy="429926"/>
      </dsp:txXfrm>
    </dsp:sp>
    <dsp:sp modelId="{B18EA7F5-A9AB-4BAF-BDA1-724EE00A74D8}">
      <dsp:nvSpPr>
        <dsp:cNvPr id="0" name=""/>
        <dsp:cNvSpPr/>
      </dsp:nvSpPr>
      <dsp:spPr>
        <a:xfrm>
          <a:off x="5026457" y="2736082"/>
          <a:ext cx="1594435" cy="1540525"/>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ZA" sz="1800" b="1" kern="1200" dirty="0" smtClean="0">
            <a:solidFill>
              <a:schemeClr val="tx1"/>
            </a:solidFill>
          </a:endParaRPr>
        </a:p>
        <a:p>
          <a:pPr lvl="0" algn="ctr" defTabSz="800100">
            <a:lnSpc>
              <a:spcPct val="90000"/>
            </a:lnSpc>
            <a:spcBef>
              <a:spcPct val="0"/>
            </a:spcBef>
            <a:spcAft>
              <a:spcPct val="35000"/>
            </a:spcAft>
          </a:pPr>
          <a:r>
            <a:rPr lang="en-ZA" sz="1800" b="1" kern="1200" dirty="0" smtClean="0">
              <a:solidFill>
                <a:schemeClr val="tx1"/>
              </a:solidFill>
            </a:rPr>
            <a:t>Coverage &amp; Quality</a:t>
          </a:r>
          <a:endParaRPr lang="en-ZA" sz="1800" b="1" kern="1200" dirty="0">
            <a:solidFill>
              <a:schemeClr val="tx1"/>
            </a:solidFill>
          </a:endParaRPr>
        </a:p>
      </dsp:txBody>
      <dsp:txXfrm>
        <a:off x="5026457" y="2736082"/>
        <a:ext cx="1594435" cy="1540525"/>
      </dsp:txXfrm>
    </dsp:sp>
    <dsp:sp modelId="{26E5AA1E-ACEE-4FB5-88E1-702BDA923AF0}">
      <dsp:nvSpPr>
        <dsp:cNvPr id="0" name=""/>
        <dsp:cNvSpPr/>
      </dsp:nvSpPr>
      <dsp:spPr>
        <a:xfrm rot="9000000">
          <a:off x="4911935" y="3766987"/>
          <a:ext cx="175933" cy="429926"/>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ZA" sz="1500" kern="1200"/>
        </a:p>
      </dsp:txBody>
      <dsp:txXfrm rot="9000000">
        <a:off x="4911935" y="3766987"/>
        <a:ext cx="175933" cy="429926"/>
      </dsp:txXfrm>
    </dsp:sp>
    <dsp:sp modelId="{C3AFF85F-7DB6-4684-9EDC-065991ADC431}">
      <dsp:nvSpPr>
        <dsp:cNvPr id="0" name=""/>
        <dsp:cNvSpPr/>
      </dsp:nvSpPr>
      <dsp:spPr>
        <a:xfrm>
          <a:off x="3370287" y="3692272"/>
          <a:ext cx="1594435" cy="1540525"/>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b="1" kern="1200" smtClean="0">
              <a:solidFill>
                <a:schemeClr val="tx1"/>
              </a:solidFill>
            </a:rPr>
            <a:t>Customer Needs</a:t>
          </a:r>
          <a:endParaRPr lang="en-ZA" sz="1400" b="1" kern="1200" dirty="0" smtClean="0">
            <a:solidFill>
              <a:schemeClr val="tx1"/>
            </a:solidFill>
          </a:endParaRPr>
        </a:p>
      </dsp:txBody>
      <dsp:txXfrm>
        <a:off x="3370287" y="3692272"/>
        <a:ext cx="1594435" cy="1540525"/>
      </dsp:txXfrm>
    </dsp:sp>
    <dsp:sp modelId="{7D2F1142-3815-4B83-BF95-418D2D51EBB7}">
      <dsp:nvSpPr>
        <dsp:cNvPr id="0" name=""/>
        <dsp:cNvSpPr/>
      </dsp:nvSpPr>
      <dsp:spPr>
        <a:xfrm rot="12648394">
          <a:off x="3252021" y="3756650"/>
          <a:ext cx="184342" cy="429926"/>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ZA" sz="1500" kern="1200"/>
        </a:p>
      </dsp:txBody>
      <dsp:txXfrm rot="12648394">
        <a:off x="3252021" y="3756650"/>
        <a:ext cx="184342" cy="429926"/>
      </dsp:txXfrm>
    </dsp:sp>
    <dsp:sp modelId="{778DE9EF-19CA-4429-BF3F-C02286FE24EF}">
      <dsp:nvSpPr>
        <dsp:cNvPr id="0" name=""/>
        <dsp:cNvSpPr/>
      </dsp:nvSpPr>
      <dsp:spPr>
        <a:xfrm>
          <a:off x="1714699" y="2705086"/>
          <a:ext cx="1594435" cy="1540525"/>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ZA" sz="1500" b="1" kern="1200" dirty="0" smtClean="0">
              <a:solidFill>
                <a:schemeClr val="tx1"/>
              </a:solidFill>
            </a:rPr>
            <a:t>Price </a:t>
          </a:r>
          <a:r>
            <a:rPr lang="en-ZA" sz="1200" b="1" kern="1200" dirty="0" smtClean="0">
              <a:solidFill>
                <a:schemeClr val="tx1"/>
              </a:solidFill>
            </a:rPr>
            <a:t>Reduction</a:t>
          </a:r>
        </a:p>
        <a:p>
          <a:pPr lvl="0" algn="ctr" defTabSz="666750">
            <a:lnSpc>
              <a:spcPct val="90000"/>
            </a:lnSpc>
            <a:spcBef>
              <a:spcPct val="0"/>
            </a:spcBef>
            <a:spcAft>
              <a:spcPct val="35000"/>
            </a:spcAft>
          </a:pPr>
          <a:endParaRPr lang="en-ZA" sz="1500" b="1" kern="1200" dirty="0">
            <a:solidFill>
              <a:schemeClr val="tx1"/>
            </a:solidFill>
          </a:endParaRPr>
        </a:p>
      </dsp:txBody>
      <dsp:txXfrm>
        <a:off x="1714699" y="2705086"/>
        <a:ext cx="1594435" cy="1540525"/>
      </dsp:txXfrm>
    </dsp:sp>
    <dsp:sp modelId="{AE9A0124-C78F-4BD5-A7E7-1828CF1057FD}">
      <dsp:nvSpPr>
        <dsp:cNvPr id="0" name=""/>
        <dsp:cNvSpPr/>
      </dsp:nvSpPr>
      <dsp:spPr>
        <a:xfrm rot="16198938">
          <a:off x="2421300" y="2324806"/>
          <a:ext cx="180654" cy="429926"/>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ZA" sz="1500" kern="1200"/>
        </a:p>
      </dsp:txBody>
      <dsp:txXfrm rot="16198938">
        <a:off x="2421300" y="2324806"/>
        <a:ext cx="180654" cy="429926"/>
      </dsp:txXfrm>
    </dsp:sp>
    <dsp:sp modelId="{AB0F8C7A-A4BF-4571-8C0E-90FA7FC444D6}">
      <dsp:nvSpPr>
        <dsp:cNvPr id="0" name=""/>
        <dsp:cNvSpPr/>
      </dsp:nvSpPr>
      <dsp:spPr>
        <a:xfrm>
          <a:off x="1714118" y="823702"/>
          <a:ext cx="1594435" cy="1540525"/>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ZA" sz="1500" b="1" kern="1200" dirty="0" smtClean="0">
              <a:solidFill>
                <a:schemeClr val="tx1"/>
              </a:solidFill>
            </a:rPr>
            <a:t>Usage</a:t>
          </a:r>
          <a:r>
            <a:rPr lang="en-ZA" sz="1200" b="1" kern="1200" dirty="0" smtClean="0">
              <a:solidFill>
                <a:schemeClr val="tx1"/>
              </a:solidFill>
            </a:rPr>
            <a:t> Growth</a:t>
          </a:r>
          <a:endParaRPr lang="en-ZA" sz="1200" b="1" kern="1200" dirty="0">
            <a:solidFill>
              <a:schemeClr val="tx1"/>
            </a:solidFill>
          </a:endParaRPr>
        </a:p>
      </dsp:txBody>
      <dsp:txXfrm>
        <a:off x="1714118" y="823702"/>
        <a:ext cx="1594435" cy="1540525"/>
      </dsp:txXfrm>
    </dsp:sp>
    <dsp:sp modelId="{2DD1D472-6363-45CA-B7A2-0773BCACFE88}">
      <dsp:nvSpPr>
        <dsp:cNvPr id="0" name=""/>
        <dsp:cNvSpPr/>
      </dsp:nvSpPr>
      <dsp:spPr>
        <a:xfrm rot="19800000">
          <a:off x="3247141" y="903397"/>
          <a:ext cx="175933" cy="429926"/>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ZA" sz="1500" kern="1200"/>
        </a:p>
      </dsp:txBody>
      <dsp:txXfrm rot="19800000">
        <a:off x="3247141" y="903397"/>
        <a:ext cx="175933" cy="42992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179A35-5CAE-4945-815B-67BE1F05D089}">
      <dsp:nvSpPr>
        <dsp:cNvPr id="0" name=""/>
        <dsp:cNvSpPr/>
      </dsp:nvSpPr>
      <dsp:spPr>
        <a:xfrm>
          <a:off x="628911" y="-31965"/>
          <a:ext cx="389004" cy="375851"/>
        </a:xfrm>
        <a:prstGeom prst="ellipse">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ZA" sz="500" b="1" kern="1200" dirty="0" smtClean="0">
              <a:solidFill>
                <a:schemeClr val="tx1"/>
              </a:solidFill>
            </a:rPr>
            <a:t>Invest and ROI</a:t>
          </a:r>
        </a:p>
      </dsp:txBody>
      <dsp:txXfrm>
        <a:off x="628911" y="-31965"/>
        <a:ext cx="389004" cy="375851"/>
      </dsp:txXfrm>
    </dsp:sp>
    <dsp:sp modelId="{4A1EF61F-26A3-4201-8D68-EEBF36C9B4A8}">
      <dsp:nvSpPr>
        <dsp:cNvPr id="0" name=""/>
        <dsp:cNvSpPr/>
      </dsp:nvSpPr>
      <dsp:spPr>
        <a:xfrm rot="1800000">
          <a:off x="1002952" y="219580"/>
          <a:ext cx="42988" cy="104891"/>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1800000">
        <a:off x="1002952" y="219580"/>
        <a:ext cx="42988" cy="104891"/>
      </dsp:txXfrm>
    </dsp:sp>
    <dsp:sp modelId="{35C7C279-F68B-43D1-A5F0-65BBF11B2E7E}">
      <dsp:nvSpPr>
        <dsp:cNvPr id="0" name=""/>
        <dsp:cNvSpPr/>
      </dsp:nvSpPr>
      <dsp:spPr>
        <a:xfrm>
          <a:off x="1033084" y="201383"/>
          <a:ext cx="389004" cy="375851"/>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ZA" sz="500" b="1" kern="1200" dirty="0" smtClean="0">
            <a:solidFill>
              <a:schemeClr val="tx1"/>
            </a:solidFill>
          </a:endParaRPr>
        </a:p>
        <a:p>
          <a:pPr lvl="0" algn="ctr" defTabSz="222250">
            <a:lnSpc>
              <a:spcPct val="90000"/>
            </a:lnSpc>
            <a:spcBef>
              <a:spcPct val="0"/>
            </a:spcBef>
            <a:spcAft>
              <a:spcPct val="35000"/>
            </a:spcAft>
          </a:pPr>
          <a:r>
            <a:rPr lang="en-ZA" sz="500" b="1" kern="1200" dirty="0" smtClean="0">
              <a:solidFill>
                <a:schemeClr val="tx1"/>
              </a:solidFill>
            </a:rPr>
            <a:t>Spectrum  </a:t>
          </a:r>
          <a:endParaRPr lang="en-ZA" sz="500" b="1" kern="1200" dirty="0">
            <a:solidFill>
              <a:schemeClr val="tx1"/>
            </a:solidFill>
          </a:endParaRPr>
        </a:p>
      </dsp:txBody>
      <dsp:txXfrm>
        <a:off x="1033084" y="201383"/>
        <a:ext cx="389004" cy="375851"/>
      </dsp:txXfrm>
    </dsp:sp>
    <dsp:sp modelId="{24C9E400-25A0-4FC9-B45A-EBEF7A99C817}">
      <dsp:nvSpPr>
        <dsp:cNvPr id="0" name=""/>
        <dsp:cNvSpPr/>
      </dsp:nvSpPr>
      <dsp:spPr>
        <a:xfrm rot="5400000">
          <a:off x="1203511" y="568849"/>
          <a:ext cx="48148" cy="104891"/>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5400000">
        <a:off x="1203511" y="568849"/>
        <a:ext cx="48148" cy="104891"/>
      </dsp:txXfrm>
    </dsp:sp>
    <dsp:sp modelId="{B18EA7F5-A9AB-4BAF-BDA1-724EE00A74D8}">
      <dsp:nvSpPr>
        <dsp:cNvPr id="0" name=""/>
        <dsp:cNvSpPr/>
      </dsp:nvSpPr>
      <dsp:spPr>
        <a:xfrm>
          <a:off x="1033084" y="668081"/>
          <a:ext cx="389004" cy="375851"/>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ZA" sz="500" b="1" kern="1200" dirty="0" smtClean="0">
            <a:solidFill>
              <a:schemeClr val="tx1"/>
            </a:solidFill>
          </a:endParaRPr>
        </a:p>
        <a:p>
          <a:pPr lvl="0" algn="ctr" defTabSz="222250">
            <a:lnSpc>
              <a:spcPct val="90000"/>
            </a:lnSpc>
            <a:spcBef>
              <a:spcPct val="0"/>
            </a:spcBef>
            <a:spcAft>
              <a:spcPct val="35000"/>
            </a:spcAft>
          </a:pPr>
          <a:r>
            <a:rPr lang="en-ZA" sz="500" b="1" kern="1200" dirty="0" smtClean="0">
              <a:solidFill>
                <a:schemeClr val="tx1"/>
              </a:solidFill>
            </a:rPr>
            <a:t>Coverage &amp; Quality</a:t>
          </a:r>
          <a:endParaRPr lang="en-ZA" sz="500" b="1" kern="1200" dirty="0">
            <a:solidFill>
              <a:schemeClr val="tx1"/>
            </a:solidFill>
          </a:endParaRPr>
        </a:p>
      </dsp:txBody>
      <dsp:txXfrm>
        <a:off x="1033084" y="668081"/>
        <a:ext cx="389004" cy="375851"/>
      </dsp:txXfrm>
    </dsp:sp>
    <dsp:sp modelId="{26E5AA1E-ACEE-4FB5-88E1-702BDA923AF0}">
      <dsp:nvSpPr>
        <dsp:cNvPr id="0" name=""/>
        <dsp:cNvSpPr/>
      </dsp:nvSpPr>
      <dsp:spPr>
        <a:xfrm rot="9000000">
          <a:off x="1005059" y="919627"/>
          <a:ext cx="42988" cy="104891"/>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9000000">
        <a:off x="1005059" y="919627"/>
        <a:ext cx="42988" cy="104891"/>
      </dsp:txXfrm>
    </dsp:sp>
    <dsp:sp modelId="{C3AFF85F-7DB6-4684-9EDC-065991ADC431}">
      <dsp:nvSpPr>
        <dsp:cNvPr id="0" name=""/>
        <dsp:cNvSpPr/>
      </dsp:nvSpPr>
      <dsp:spPr>
        <a:xfrm>
          <a:off x="628911" y="901430"/>
          <a:ext cx="389004" cy="375851"/>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ZA" sz="500" b="1" kern="1200" smtClean="0">
              <a:solidFill>
                <a:schemeClr val="tx1"/>
              </a:solidFill>
            </a:rPr>
            <a:t>Customer Needs</a:t>
          </a:r>
          <a:endParaRPr lang="en-ZA" sz="500" b="1" kern="1200" dirty="0" smtClean="0">
            <a:solidFill>
              <a:schemeClr val="tx1"/>
            </a:solidFill>
          </a:endParaRPr>
        </a:p>
      </dsp:txBody>
      <dsp:txXfrm>
        <a:off x="628911" y="901430"/>
        <a:ext cx="389004" cy="375851"/>
      </dsp:txXfrm>
    </dsp:sp>
    <dsp:sp modelId="{7D2F1142-3815-4B83-BF95-418D2D51EBB7}">
      <dsp:nvSpPr>
        <dsp:cNvPr id="0" name=""/>
        <dsp:cNvSpPr/>
      </dsp:nvSpPr>
      <dsp:spPr>
        <a:xfrm rot="12648394">
          <a:off x="599973" y="917106"/>
          <a:ext cx="45040" cy="104891"/>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12648394">
        <a:off x="599973" y="917106"/>
        <a:ext cx="45040" cy="104891"/>
      </dsp:txXfrm>
    </dsp:sp>
    <dsp:sp modelId="{778DE9EF-19CA-4429-BF3F-C02286FE24EF}">
      <dsp:nvSpPr>
        <dsp:cNvPr id="0" name=""/>
        <dsp:cNvSpPr/>
      </dsp:nvSpPr>
      <dsp:spPr>
        <a:xfrm>
          <a:off x="224881" y="660516"/>
          <a:ext cx="389004" cy="375851"/>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ZA" sz="500" b="1" kern="1200" dirty="0" smtClean="0">
              <a:solidFill>
                <a:schemeClr val="tx1"/>
              </a:solidFill>
            </a:rPr>
            <a:t>Price Reduction</a:t>
          </a:r>
        </a:p>
        <a:p>
          <a:pPr lvl="0" algn="ctr" defTabSz="222250">
            <a:lnSpc>
              <a:spcPct val="90000"/>
            </a:lnSpc>
            <a:spcBef>
              <a:spcPct val="0"/>
            </a:spcBef>
            <a:spcAft>
              <a:spcPct val="35000"/>
            </a:spcAft>
          </a:pPr>
          <a:endParaRPr lang="en-ZA" sz="500" b="1" kern="1200" dirty="0">
            <a:solidFill>
              <a:schemeClr val="tx1"/>
            </a:solidFill>
          </a:endParaRPr>
        </a:p>
      </dsp:txBody>
      <dsp:txXfrm>
        <a:off x="224881" y="660516"/>
        <a:ext cx="389004" cy="375851"/>
      </dsp:txXfrm>
    </dsp:sp>
    <dsp:sp modelId="{AE9A0124-C78F-4BD5-A7E7-1828CF1057FD}">
      <dsp:nvSpPr>
        <dsp:cNvPr id="0" name=""/>
        <dsp:cNvSpPr/>
      </dsp:nvSpPr>
      <dsp:spPr>
        <a:xfrm rot="16198938">
          <a:off x="397243" y="567679"/>
          <a:ext cx="44139" cy="104891"/>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16198938">
        <a:off x="397243" y="567679"/>
        <a:ext cx="44139" cy="104891"/>
      </dsp:txXfrm>
    </dsp:sp>
    <dsp:sp modelId="{AB0F8C7A-A4BF-4571-8C0E-90FA7FC444D6}">
      <dsp:nvSpPr>
        <dsp:cNvPr id="0" name=""/>
        <dsp:cNvSpPr/>
      </dsp:nvSpPr>
      <dsp:spPr>
        <a:xfrm>
          <a:off x="224739" y="201383"/>
          <a:ext cx="389004" cy="375851"/>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ZA" sz="500" b="1" kern="1200" dirty="0" smtClean="0">
              <a:solidFill>
                <a:schemeClr val="tx1"/>
              </a:solidFill>
            </a:rPr>
            <a:t>Usage Growth</a:t>
          </a:r>
          <a:endParaRPr lang="en-ZA" sz="500" b="1" kern="1200" dirty="0">
            <a:solidFill>
              <a:schemeClr val="tx1"/>
            </a:solidFill>
          </a:endParaRPr>
        </a:p>
      </dsp:txBody>
      <dsp:txXfrm>
        <a:off x="224739" y="201383"/>
        <a:ext cx="389004" cy="375851"/>
      </dsp:txXfrm>
    </dsp:sp>
    <dsp:sp modelId="{2DD1D472-6363-45CA-B7A2-0773BCACFE88}">
      <dsp:nvSpPr>
        <dsp:cNvPr id="0" name=""/>
        <dsp:cNvSpPr/>
      </dsp:nvSpPr>
      <dsp:spPr>
        <a:xfrm rot="19800000">
          <a:off x="598779" y="220797"/>
          <a:ext cx="42988" cy="104891"/>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19800000">
        <a:off x="598779" y="220797"/>
        <a:ext cx="42988" cy="10489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179A35-5CAE-4945-815B-67BE1F05D089}">
      <dsp:nvSpPr>
        <dsp:cNvPr id="0" name=""/>
        <dsp:cNvSpPr/>
      </dsp:nvSpPr>
      <dsp:spPr>
        <a:xfrm>
          <a:off x="628911" y="-31965"/>
          <a:ext cx="389004" cy="375851"/>
        </a:xfrm>
        <a:prstGeom prst="ellipse">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ZA" sz="500" b="1" kern="1200" dirty="0" smtClean="0">
              <a:solidFill>
                <a:schemeClr val="tx1"/>
              </a:solidFill>
            </a:rPr>
            <a:t>Invest and ROI</a:t>
          </a:r>
        </a:p>
      </dsp:txBody>
      <dsp:txXfrm>
        <a:off x="628911" y="-31965"/>
        <a:ext cx="389004" cy="375851"/>
      </dsp:txXfrm>
    </dsp:sp>
    <dsp:sp modelId="{4A1EF61F-26A3-4201-8D68-EEBF36C9B4A8}">
      <dsp:nvSpPr>
        <dsp:cNvPr id="0" name=""/>
        <dsp:cNvSpPr/>
      </dsp:nvSpPr>
      <dsp:spPr>
        <a:xfrm rot="1800000">
          <a:off x="1002952" y="219580"/>
          <a:ext cx="42988" cy="104891"/>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1800000">
        <a:off x="1002952" y="219580"/>
        <a:ext cx="42988" cy="104891"/>
      </dsp:txXfrm>
    </dsp:sp>
    <dsp:sp modelId="{35C7C279-F68B-43D1-A5F0-65BBF11B2E7E}">
      <dsp:nvSpPr>
        <dsp:cNvPr id="0" name=""/>
        <dsp:cNvSpPr/>
      </dsp:nvSpPr>
      <dsp:spPr>
        <a:xfrm>
          <a:off x="1033084" y="201383"/>
          <a:ext cx="389004" cy="375851"/>
        </a:xfrm>
        <a:prstGeom prst="ellips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ZA" sz="500" b="1" kern="1200" dirty="0" smtClean="0">
            <a:solidFill>
              <a:schemeClr val="tx1"/>
            </a:solidFill>
          </a:endParaRPr>
        </a:p>
        <a:p>
          <a:pPr lvl="0" algn="ctr" defTabSz="222250">
            <a:lnSpc>
              <a:spcPct val="90000"/>
            </a:lnSpc>
            <a:spcBef>
              <a:spcPct val="0"/>
            </a:spcBef>
            <a:spcAft>
              <a:spcPct val="35000"/>
            </a:spcAft>
          </a:pPr>
          <a:r>
            <a:rPr lang="en-ZA" sz="500" b="1" kern="1200" dirty="0" smtClean="0">
              <a:solidFill>
                <a:schemeClr val="tx1"/>
              </a:solidFill>
            </a:rPr>
            <a:t>Spectrum  </a:t>
          </a:r>
          <a:endParaRPr lang="en-ZA" sz="500" b="1" kern="1200" dirty="0">
            <a:solidFill>
              <a:schemeClr val="tx1"/>
            </a:solidFill>
          </a:endParaRPr>
        </a:p>
      </dsp:txBody>
      <dsp:txXfrm>
        <a:off x="1033084" y="201383"/>
        <a:ext cx="389004" cy="375851"/>
      </dsp:txXfrm>
    </dsp:sp>
    <dsp:sp modelId="{24C9E400-25A0-4FC9-B45A-EBEF7A99C817}">
      <dsp:nvSpPr>
        <dsp:cNvPr id="0" name=""/>
        <dsp:cNvSpPr/>
      </dsp:nvSpPr>
      <dsp:spPr>
        <a:xfrm rot="5400000">
          <a:off x="1203511" y="568849"/>
          <a:ext cx="48148" cy="104891"/>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5400000">
        <a:off x="1203511" y="568849"/>
        <a:ext cx="48148" cy="104891"/>
      </dsp:txXfrm>
    </dsp:sp>
    <dsp:sp modelId="{B18EA7F5-A9AB-4BAF-BDA1-724EE00A74D8}">
      <dsp:nvSpPr>
        <dsp:cNvPr id="0" name=""/>
        <dsp:cNvSpPr/>
      </dsp:nvSpPr>
      <dsp:spPr>
        <a:xfrm>
          <a:off x="1033084" y="668081"/>
          <a:ext cx="389004" cy="375851"/>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ZA" sz="500" b="1" kern="1200" dirty="0" smtClean="0">
            <a:solidFill>
              <a:schemeClr val="tx1"/>
            </a:solidFill>
          </a:endParaRPr>
        </a:p>
        <a:p>
          <a:pPr lvl="0" algn="ctr" defTabSz="222250">
            <a:lnSpc>
              <a:spcPct val="90000"/>
            </a:lnSpc>
            <a:spcBef>
              <a:spcPct val="0"/>
            </a:spcBef>
            <a:spcAft>
              <a:spcPct val="35000"/>
            </a:spcAft>
          </a:pPr>
          <a:r>
            <a:rPr lang="en-ZA" sz="500" b="1" kern="1200" dirty="0" smtClean="0">
              <a:solidFill>
                <a:schemeClr val="tx1"/>
              </a:solidFill>
            </a:rPr>
            <a:t>Coverage &amp; Quality</a:t>
          </a:r>
          <a:endParaRPr lang="en-ZA" sz="500" b="1" kern="1200" dirty="0">
            <a:solidFill>
              <a:schemeClr val="tx1"/>
            </a:solidFill>
          </a:endParaRPr>
        </a:p>
      </dsp:txBody>
      <dsp:txXfrm>
        <a:off x="1033084" y="668081"/>
        <a:ext cx="389004" cy="375851"/>
      </dsp:txXfrm>
    </dsp:sp>
    <dsp:sp modelId="{26E5AA1E-ACEE-4FB5-88E1-702BDA923AF0}">
      <dsp:nvSpPr>
        <dsp:cNvPr id="0" name=""/>
        <dsp:cNvSpPr/>
      </dsp:nvSpPr>
      <dsp:spPr>
        <a:xfrm rot="9000000">
          <a:off x="1005059" y="919627"/>
          <a:ext cx="42988" cy="104891"/>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9000000">
        <a:off x="1005059" y="919627"/>
        <a:ext cx="42988" cy="104891"/>
      </dsp:txXfrm>
    </dsp:sp>
    <dsp:sp modelId="{C3AFF85F-7DB6-4684-9EDC-065991ADC431}">
      <dsp:nvSpPr>
        <dsp:cNvPr id="0" name=""/>
        <dsp:cNvSpPr/>
      </dsp:nvSpPr>
      <dsp:spPr>
        <a:xfrm>
          <a:off x="628911" y="901430"/>
          <a:ext cx="389004" cy="375851"/>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ZA" sz="500" b="1" kern="1200" smtClean="0">
              <a:solidFill>
                <a:schemeClr val="tx1"/>
              </a:solidFill>
            </a:rPr>
            <a:t>Customer Needs</a:t>
          </a:r>
          <a:endParaRPr lang="en-ZA" sz="500" b="1" kern="1200" dirty="0" smtClean="0">
            <a:solidFill>
              <a:schemeClr val="tx1"/>
            </a:solidFill>
          </a:endParaRPr>
        </a:p>
      </dsp:txBody>
      <dsp:txXfrm>
        <a:off x="628911" y="901430"/>
        <a:ext cx="389004" cy="375851"/>
      </dsp:txXfrm>
    </dsp:sp>
    <dsp:sp modelId="{7D2F1142-3815-4B83-BF95-418D2D51EBB7}">
      <dsp:nvSpPr>
        <dsp:cNvPr id="0" name=""/>
        <dsp:cNvSpPr/>
      </dsp:nvSpPr>
      <dsp:spPr>
        <a:xfrm rot="12648394">
          <a:off x="599973" y="917106"/>
          <a:ext cx="45040" cy="104891"/>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12648394">
        <a:off x="599973" y="917106"/>
        <a:ext cx="45040" cy="104891"/>
      </dsp:txXfrm>
    </dsp:sp>
    <dsp:sp modelId="{778DE9EF-19CA-4429-BF3F-C02286FE24EF}">
      <dsp:nvSpPr>
        <dsp:cNvPr id="0" name=""/>
        <dsp:cNvSpPr/>
      </dsp:nvSpPr>
      <dsp:spPr>
        <a:xfrm>
          <a:off x="224881" y="660516"/>
          <a:ext cx="389004" cy="375851"/>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ZA" sz="500" b="1" kern="1200" dirty="0" smtClean="0">
              <a:solidFill>
                <a:schemeClr val="tx1"/>
              </a:solidFill>
            </a:rPr>
            <a:t>Price Reduction</a:t>
          </a:r>
        </a:p>
        <a:p>
          <a:pPr lvl="0" algn="ctr" defTabSz="222250">
            <a:lnSpc>
              <a:spcPct val="90000"/>
            </a:lnSpc>
            <a:spcBef>
              <a:spcPct val="0"/>
            </a:spcBef>
            <a:spcAft>
              <a:spcPct val="35000"/>
            </a:spcAft>
          </a:pPr>
          <a:endParaRPr lang="en-ZA" sz="500" b="1" kern="1200" dirty="0">
            <a:solidFill>
              <a:schemeClr val="tx1"/>
            </a:solidFill>
          </a:endParaRPr>
        </a:p>
      </dsp:txBody>
      <dsp:txXfrm>
        <a:off x="224881" y="660516"/>
        <a:ext cx="389004" cy="375851"/>
      </dsp:txXfrm>
    </dsp:sp>
    <dsp:sp modelId="{AE9A0124-C78F-4BD5-A7E7-1828CF1057FD}">
      <dsp:nvSpPr>
        <dsp:cNvPr id="0" name=""/>
        <dsp:cNvSpPr/>
      </dsp:nvSpPr>
      <dsp:spPr>
        <a:xfrm rot="16198938">
          <a:off x="397243" y="567679"/>
          <a:ext cx="44139" cy="104891"/>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16198938">
        <a:off x="397243" y="567679"/>
        <a:ext cx="44139" cy="104891"/>
      </dsp:txXfrm>
    </dsp:sp>
    <dsp:sp modelId="{AB0F8C7A-A4BF-4571-8C0E-90FA7FC444D6}">
      <dsp:nvSpPr>
        <dsp:cNvPr id="0" name=""/>
        <dsp:cNvSpPr/>
      </dsp:nvSpPr>
      <dsp:spPr>
        <a:xfrm>
          <a:off x="224739" y="201383"/>
          <a:ext cx="389004" cy="375851"/>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ZA" sz="500" b="1" kern="1200" dirty="0" smtClean="0">
              <a:solidFill>
                <a:schemeClr val="tx1"/>
              </a:solidFill>
            </a:rPr>
            <a:t>Usage Growth</a:t>
          </a:r>
          <a:endParaRPr lang="en-ZA" sz="500" b="1" kern="1200" dirty="0">
            <a:solidFill>
              <a:schemeClr val="tx1"/>
            </a:solidFill>
          </a:endParaRPr>
        </a:p>
      </dsp:txBody>
      <dsp:txXfrm>
        <a:off x="224739" y="201383"/>
        <a:ext cx="389004" cy="375851"/>
      </dsp:txXfrm>
    </dsp:sp>
    <dsp:sp modelId="{2DD1D472-6363-45CA-B7A2-0773BCACFE88}">
      <dsp:nvSpPr>
        <dsp:cNvPr id="0" name=""/>
        <dsp:cNvSpPr/>
      </dsp:nvSpPr>
      <dsp:spPr>
        <a:xfrm rot="19800000">
          <a:off x="598779" y="220797"/>
          <a:ext cx="42988" cy="104891"/>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19800000">
        <a:off x="598779" y="220797"/>
        <a:ext cx="42988" cy="10489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179A35-5CAE-4945-815B-67BE1F05D089}">
      <dsp:nvSpPr>
        <dsp:cNvPr id="0" name=""/>
        <dsp:cNvSpPr/>
      </dsp:nvSpPr>
      <dsp:spPr>
        <a:xfrm>
          <a:off x="477155" y="-31648"/>
          <a:ext cx="382876" cy="369930"/>
        </a:xfrm>
        <a:prstGeom prst="ellipse">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133350">
            <a:lnSpc>
              <a:spcPct val="90000"/>
            </a:lnSpc>
            <a:spcBef>
              <a:spcPct val="0"/>
            </a:spcBef>
            <a:spcAft>
              <a:spcPct val="35000"/>
            </a:spcAft>
          </a:pPr>
          <a:r>
            <a:rPr lang="en-ZA" sz="300" b="1" kern="1200" dirty="0" smtClean="0">
              <a:solidFill>
                <a:schemeClr val="tx1"/>
              </a:solidFill>
            </a:rPr>
            <a:t>Invest and ROI</a:t>
          </a:r>
        </a:p>
      </dsp:txBody>
      <dsp:txXfrm>
        <a:off x="477155" y="-31648"/>
        <a:ext cx="382876" cy="369930"/>
      </dsp:txXfrm>
    </dsp:sp>
    <dsp:sp modelId="{4A1EF61F-26A3-4201-8D68-EEBF36C9B4A8}">
      <dsp:nvSpPr>
        <dsp:cNvPr id="0" name=""/>
        <dsp:cNvSpPr/>
      </dsp:nvSpPr>
      <dsp:spPr>
        <a:xfrm rot="1800000">
          <a:off x="845292" y="215916"/>
          <a:ext cx="42272" cy="103239"/>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
            <a:lnSpc>
              <a:spcPct val="90000"/>
            </a:lnSpc>
            <a:spcBef>
              <a:spcPct val="0"/>
            </a:spcBef>
            <a:spcAft>
              <a:spcPct val="35000"/>
            </a:spcAft>
          </a:pPr>
          <a:endParaRPr lang="en-ZA" sz="300" kern="1200"/>
        </a:p>
      </dsp:txBody>
      <dsp:txXfrm rot="1800000">
        <a:off x="845292" y="215916"/>
        <a:ext cx="42272" cy="103239"/>
      </dsp:txXfrm>
    </dsp:sp>
    <dsp:sp modelId="{35C7C279-F68B-43D1-A5F0-65BBF11B2E7E}">
      <dsp:nvSpPr>
        <dsp:cNvPr id="0" name=""/>
        <dsp:cNvSpPr/>
      </dsp:nvSpPr>
      <dsp:spPr>
        <a:xfrm>
          <a:off x="874897" y="197987"/>
          <a:ext cx="382876" cy="369930"/>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133350">
            <a:lnSpc>
              <a:spcPct val="90000"/>
            </a:lnSpc>
            <a:spcBef>
              <a:spcPct val="0"/>
            </a:spcBef>
            <a:spcAft>
              <a:spcPct val="35000"/>
            </a:spcAft>
          </a:pPr>
          <a:endParaRPr lang="en-ZA" sz="300" b="1" kern="1200" dirty="0" smtClean="0">
            <a:solidFill>
              <a:schemeClr val="tx1"/>
            </a:solidFill>
          </a:endParaRPr>
        </a:p>
        <a:p>
          <a:pPr lvl="0" algn="ctr" defTabSz="133350">
            <a:lnSpc>
              <a:spcPct val="90000"/>
            </a:lnSpc>
            <a:spcBef>
              <a:spcPct val="0"/>
            </a:spcBef>
            <a:spcAft>
              <a:spcPct val="35000"/>
            </a:spcAft>
          </a:pPr>
          <a:r>
            <a:rPr lang="en-ZA" sz="300" b="1" kern="1200" dirty="0" smtClean="0">
              <a:solidFill>
                <a:schemeClr val="tx1"/>
              </a:solidFill>
            </a:rPr>
            <a:t>Spectrum  </a:t>
          </a:r>
          <a:endParaRPr lang="en-ZA" sz="300" b="1" kern="1200" dirty="0">
            <a:solidFill>
              <a:schemeClr val="tx1"/>
            </a:solidFill>
          </a:endParaRPr>
        </a:p>
      </dsp:txBody>
      <dsp:txXfrm>
        <a:off x="874897" y="197987"/>
        <a:ext cx="382876" cy="369930"/>
      </dsp:txXfrm>
    </dsp:sp>
    <dsp:sp modelId="{24C9E400-25A0-4FC9-B45A-EBEF7A99C817}">
      <dsp:nvSpPr>
        <dsp:cNvPr id="0" name=""/>
        <dsp:cNvSpPr/>
      </dsp:nvSpPr>
      <dsp:spPr>
        <a:xfrm rot="5400000">
          <a:off x="1042660" y="559629"/>
          <a:ext cx="47351" cy="103239"/>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
            <a:lnSpc>
              <a:spcPct val="90000"/>
            </a:lnSpc>
            <a:spcBef>
              <a:spcPct val="0"/>
            </a:spcBef>
            <a:spcAft>
              <a:spcPct val="35000"/>
            </a:spcAft>
          </a:pPr>
          <a:endParaRPr lang="en-ZA" sz="300" kern="1200"/>
        </a:p>
      </dsp:txBody>
      <dsp:txXfrm rot="5400000">
        <a:off x="1042660" y="559629"/>
        <a:ext cx="47351" cy="103239"/>
      </dsp:txXfrm>
    </dsp:sp>
    <dsp:sp modelId="{B18EA7F5-A9AB-4BAF-BDA1-724EE00A74D8}">
      <dsp:nvSpPr>
        <dsp:cNvPr id="0" name=""/>
        <dsp:cNvSpPr/>
      </dsp:nvSpPr>
      <dsp:spPr>
        <a:xfrm>
          <a:off x="874897" y="657259"/>
          <a:ext cx="382876" cy="369930"/>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133350">
            <a:lnSpc>
              <a:spcPct val="90000"/>
            </a:lnSpc>
            <a:spcBef>
              <a:spcPct val="0"/>
            </a:spcBef>
            <a:spcAft>
              <a:spcPct val="35000"/>
            </a:spcAft>
          </a:pPr>
          <a:endParaRPr lang="en-ZA" sz="300" b="1" kern="1200" dirty="0" smtClean="0">
            <a:solidFill>
              <a:schemeClr val="tx1"/>
            </a:solidFill>
          </a:endParaRPr>
        </a:p>
        <a:p>
          <a:pPr lvl="0" algn="ctr" defTabSz="133350">
            <a:lnSpc>
              <a:spcPct val="90000"/>
            </a:lnSpc>
            <a:spcBef>
              <a:spcPct val="0"/>
            </a:spcBef>
            <a:spcAft>
              <a:spcPct val="35000"/>
            </a:spcAft>
          </a:pPr>
          <a:r>
            <a:rPr lang="en-ZA" sz="300" b="1" kern="1200" dirty="0" smtClean="0">
              <a:solidFill>
                <a:schemeClr val="tx1"/>
              </a:solidFill>
            </a:rPr>
            <a:t>Coverage &amp; Quality</a:t>
          </a:r>
          <a:endParaRPr lang="en-ZA" sz="300" b="1" kern="1200" dirty="0">
            <a:solidFill>
              <a:schemeClr val="tx1"/>
            </a:solidFill>
          </a:endParaRPr>
        </a:p>
      </dsp:txBody>
      <dsp:txXfrm>
        <a:off x="874897" y="657259"/>
        <a:ext cx="382876" cy="369930"/>
      </dsp:txXfrm>
    </dsp:sp>
    <dsp:sp modelId="{26E5AA1E-ACEE-4FB5-88E1-702BDA923AF0}">
      <dsp:nvSpPr>
        <dsp:cNvPr id="0" name=""/>
        <dsp:cNvSpPr/>
      </dsp:nvSpPr>
      <dsp:spPr>
        <a:xfrm rot="9000000">
          <a:off x="847364" y="904825"/>
          <a:ext cx="42272" cy="103239"/>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
            <a:lnSpc>
              <a:spcPct val="90000"/>
            </a:lnSpc>
            <a:spcBef>
              <a:spcPct val="0"/>
            </a:spcBef>
            <a:spcAft>
              <a:spcPct val="35000"/>
            </a:spcAft>
          </a:pPr>
          <a:endParaRPr lang="en-ZA" sz="300" kern="1200"/>
        </a:p>
      </dsp:txBody>
      <dsp:txXfrm rot="9000000">
        <a:off x="847364" y="904825"/>
        <a:ext cx="42272" cy="103239"/>
      </dsp:txXfrm>
    </dsp:sp>
    <dsp:sp modelId="{C3AFF85F-7DB6-4684-9EDC-065991ADC431}">
      <dsp:nvSpPr>
        <dsp:cNvPr id="0" name=""/>
        <dsp:cNvSpPr/>
      </dsp:nvSpPr>
      <dsp:spPr>
        <a:xfrm>
          <a:off x="477155" y="886895"/>
          <a:ext cx="382876" cy="369930"/>
        </a:xfrm>
        <a:prstGeom prst="ellipse">
          <a:avLst/>
        </a:prstGeom>
        <a:solidFill>
          <a:schemeClr val="accent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133350">
            <a:lnSpc>
              <a:spcPct val="90000"/>
            </a:lnSpc>
            <a:spcBef>
              <a:spcPct val="0"/>
            </a:spcBef>
            <a:spcAft>
              <a:spcPct val="35000"/>
            </a:spcAft>
          </a:pPr>
          <a:r>
            <a:rPr lang="en-ZA" sz="300" b="1" kern="1200" dirty="0" smtClean="0">
              <a:solidFill>
                <a:schemeClr val="tx1"/>
              </a:solidFill>
            </a:rPr>
            <a:t>Customer Needs</a:t>
          </a:r>
        </a:p>
      </dsp:txBody>
      <dsp:txXfrm>
        <a:off x="477155" y="886895"/>
        <a:ext cx="382876" cy="369930"/>
      </dsp:txXfrm>
    </dsp:sp>
    <dsp:sp modelId="{7D2F1142-3815-4B83-BF95-418D2D51EBB7}">
      <dsp:nvSpPr>
        <dsp:cNvPr id="0" name=""/>
        <dsp:cNvSpPr/>
      </dsp:nvSpPr>
      <dsp:spPr>
        <a:xfrm rot="12648394">
          <a:off x="448723" y="902343"/>
          <a:ext cx="44291" cy="103239"/>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
            <a:lnSpc>
              <a:spcPct val="90000"/>
            </a:lnSpc>
            <a:spcBef>
              <a:spcPct val="0"/>
            </a:spcBef>
            <a:spcAft>
              <a:spcPct val="35000"/>
            </a:spcAft>
          </a:pPr>
          <a:endParaRPr lang="en-ZA" sz="300" kern="1200"/>
        </a:p>
      </dsp:txBody>
      <dsp:txXfrm rot="12648394">
        <a:off x="448723" y="902343"/>
        <a:ext cx="44291" cy="103239"/>
      </dsp:txXfrm>
    </dsp:sp>
    <dsp:sp modelId="{778DE9EF-19CA-4429-BF3F-C02286FE24EF}">
      <dsp:nvSpPr>
        <dsp:cNvPr id="0" name=""/>
        <dsp:cNvSpPr/>
      </dsp:nvSpPr>
      <dsp:spPr>
        <a:xfrm>
          <a:off x="79553" y="649815"/>
          <a:ext cx="382876" cy="369930"/>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133350">
            <a:lnSpc>
              <a:spcPct val="90000"/>
            </a:lnSpc>
            <a:spcBef>
              <a:spcPct val="0"/>
            </a:spcBef>
            <a:spcAft>
              <a:spcPct val="35000"/>
            </a:spcAft>
          </a:pPr>
          <a:r>
            <a:rPr lang="en-ZA" sz="300" b="1" kern="1200" dirty="0" smtClean="0">
              <a:solidFill>
                <a:schemeClr val="tx1"/>
              </a:solidFill>
            </a:rPr>
            <a:t>Price Reduction</a:t>
          </a:r>
        </a:p>
        <a:p>
          <a:pPr lvl="0" algn="ctr" defTabSz="133350">
            <a:lnSpc>
              <a:spcPct val="90000"/>
            </a:lnSpc>
            <a:spcBef>
              <a:spcPct val="0"/>
            </a:spcBef>
            <a:spcAft>
              <a:spcPct val="35000"/>
            </a:spcAft>
          </a:pPr>
          <a:endParaRPr lang="en-ZA" sz="300" b="1" kern="1200" dirty="0">
            <a:solidFill>
              <a:schemeClr val="tx1"/>
            </a:solidFill>
          </a:endParaRPr>
        </a:p>
      </dsp:txBody>
      <dsp:txXfrm>
        <a:off x="79553" y="649815"/>
        <a:ext cx="382876" cy="369930"/>
      </dsp:txXfrm>
    </dsp:sp>
    <dsp:sp modelId="{AE9A0124-C78F-4BD5-A7E7-1828CF1057FD}">
      <dsp:nvSpPr>
        <dsp:cNvPr id="0" name=""/>
        <dsp:cNvSpPr/>
      </dsp:nvSpPr>
      <dsp:spPr>
        <a:xfrm rot="16198938">
          <a:off x="249219" y="558475"/>
          <a:ext cx="43405" cy="103239"/>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
            <a:lnSpc>
              <a:spcPct val="90000"/>
            </a:lnSpc>
            <a:spcBef>
              <a:spcPct val="0"/>
            </a:spcBef>
            <a:spcAft>
              <a:spcPct val="35000"/>
            </a:spcAft>
          </a:pPr>
          <a:endParaRPr lang="en-ZA" sz="300" kern="1200"/>
        </a:p>
      </dsp:txBody>
      <dsp:txXfrm rot="16198938">
        <a:off x="249219" y="558475"/>
        <a:ext cx="43405" cy="103239"/>
      </dsp:txXfrm>
    </dsp:sp>
    <dsp:sp modelId="{AB0F8C7A-A4BF-4571-8C0E-90FA7FC444D6}">
      <dsp:nvSpPr>
        <dsp:cNvPr id="0" name=""/>
        <dsp:cNvSpPr/>
      </dsp:nvSpPr>
      <dsp:spPr>
        <a:xfrm>
          <a:off x="79414" y="197987"/>
          <a:ext cx="382876" cy="369930"/>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133350">
            <a:lnSpc>
              <a:spcPct val="90000"/>
            </a:lnSpc>
            <a:spcBef>
              <a:spcPct val="0"/>
            </a:spcBef>
            <a:spcAft>
              <a:spcPct val="35000"/>
            </a:spcAft>
          </a:pPr>
          <a:r>
            <a:rPr lang="en-ZA" sz="300" b="1" kern="1200" dirty="0" smtClean="0">
              <a:solidFill>
                <a:schemeClr val="tx1"/>
              </a:solidFill>
            </a:rPr>
            <a:t>Usage Growth</a:t>
          </a:r>
          <a:endParaRPr lang="en-ZA" sz="300" b="1" kern="1200" dirty="0">
            <a:solidFill>
              <a:schemeClr val="tx1"/>
            </a:solidFill>
          </a:endParaRPr>
        </a:p>
      </dsp:txBody>
      <dsp:txXfrm>
        <a:off x="79414" y="197987"/>
        <a:ext cx="382876" cy="369930"/>
      </dsp:txXfrm>
    </dsp:sp>
    <dsp:sp modelId="{2DD1D472-6363-45CA-B7A2-0773BCACFE88}">
      <dsp:nvSpPr>
        <dsp:cNvPr id="0" name=""/>
        <dsp:cNvSpPr/>
      </dsp:nvSpPr>
      <dsp:spPr>
        <a:xfrm rot="19800000">
          <a:off x="447550" y="217113"/>
          <a:ext cx="42272" cy="103239"/>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
            <a:lnSpc>
              <a:spcPct val="90000"/>
            </a:lnSpc>
            <a:spcBef>
              <a:spcPct val="0"/>
            </a:spcBef>
            <a:spcAft>
              <a:spcPct val="35000"/>
            </a:spcAft>
          </a:pPr>
          <a:endParaRPr lang="en-ZA" sz="300" kern="1200"/>
        </a:p>
      </dsp:txBody>
      <dsp:txXfrm rot="19800000">
        <a:off x="447550" y="217113"/>
        <a:ext cx="42272" cy="10323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179A35-5CAE-4945-815B-67BE1F05D089}">
      <dsp:nvSpPr>
        <dsp:cNvPr id="0" name=""/>
        <dsp:cNvSpPr/>
      </dsp:nvSpPr>
      <dsp:spPr>
        <a:xfrm>
          <a:off x="628911" y="-31965"/>
          <a:ext cx="389004" cy="375851"/>
        </a:xfrm>
        <a:prstGeom prst="ellipse">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ZA" sz="500" b="1" kern="1200" dirty="0" smtClean="0">
              <a:solidFill>
                <a:schemeClr val="tx1"/>
              </a:solidFill>
            </a:rPr>
            <a:t>Invest and ROI</a:t>
          </a:r>
        </a:p>
      </dsp:txBody>
      <dsp:txXfrm>
        <a:off x="628911" y="-31965"/>
        <a:ext cx="389004" cy="375851"/>
      </dsp:txXfrm>
    </dsp:sp>
    <dsp:sp modelId="{4A1EF61F-26A3-4201-8D68-EEBF36C9B4A8}">
      <dsp:nvSpPr>
        <dsp:cNvPr id="0" name=""/>
        <dsp:cNvSpPr/>
      </dsp:nvSpPr>
      <dsp:spPr>
        <a:xfrm rot="1800000">
          <a:off x="1002952" y="219580"/>
          <a:ext cx="42988" cy="104891"/>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1800000">
        <a:off x="1002952" y="219580"/>
        <a:ext cx="42988" cy="104891"/>
      </dsp:txXfrm>
    </dsp:sp>
    <dsp:sp modelId="{35C7C279-F68B-43D1-A5F0-65BBF11B2E7E}">
      <dsp:nvSpPr>
        <dsp:cNvPr id="0" name=""/>
        <dsp:cNvSpPr/>
      </dsp:nvSpPr>
      <dsp:spPr>
        <a:xfrm>
          <a:off x="1033084" y="201383"/>
          <a:ext cx="389004" cy="375851"/>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ZA" sz="500" b="1" kern="1200" dirty="0" smtClean="0">
            <a:solidFill>
              <a:schemeClr val="tx1"/>
            </a:solidFill>
          </a:endParaRPr>
        </a:p>
        <a:p>
          <a:pPr lvl="0" algn="ctr" defTabSz="222250">
            <a:lnSpc>
              <a:spcPct val="90000"/>
            </a:lnSpc>
            <a:spcBef>
              <a:spcPct val="0"/>
            </a:spcBef>
            <a:spcAft>
              <a:spcPct val="35000"/>
            </a:spcAft>
          </a:pPr>
          <a:r>
            <a:rPr lang="en-ZA" sz="500" b="1" kern="1200" dirty="0" smtClean="0">
              <a:solidFill>
                <a:schemeClr val="tx1"/>
              </a:solidFill>
            </a:rPr>
            <a:t>Spectrum  </a:t>
          </a:r>
          <a:endParaRPr lang="en-ZA" sz="500" b="1" kern="1200" dirty="0">
            <a:solidFill>
              <a:schemeClr val="tx1"/>
            </a:solidFill>
          </a:endParaRPr>
        </a:p>
      </dsp:txBody>
      <dsp:txXfrm>
        <a:off x="1033084" y="201383"/>
        <a:ext cx="389004" cy="375851"/>
      </dsp:txXfrm>
    </dsp:sp>
    <dsp:sp modelId="{24C9E400-25A0-4FC9-B45A-EBEF7A99C817}">
      <dsp:nvSpPr>
        <dsp:cNvPr id="0" name=""/>
        <dsp:cNvSpPr/>
      </dsp:nvSpPr>
      <dsp:spPr>
        <a:xfrm rot="5400000">
          <a:off x="1203511" y="568849"/>
          <a:ext cx="48148" cy="104891"/>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5400000">
        <a:off x="1203511" y="568849"/>
        <a:ext cx="48148" cy="104891"/>
      </dsp:txXfrm>
    </dsp:sp>
    <dsp:sp modelId="{B18EA7F5-A9AB-4BAF-BDA1-724EE00A74D8}">
      <dsp:nvSpPr>
        <dsp:cNvPr id="0" name=""/>
        <dsp:cNvSpPr/>
      </dsp:nvSpPr>
      <dsp:spPr>
        <a:xfrm>
          <a:off x="1033084" y="668081"/>
          <a:ext cx="389004" cy="375851"/>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ZA" sz="500" b="1" kern="1200" dirty="0" smtClean="0">
            <a:solidFill>
              <a:schemeClr val="tx1"/>
            </a:solidFill>
          </a:endParaRPr>
        </a:p>
        <a:p>
          <a:pPr lvl="0" algn="ctr" defTabSz="222250">
            <a:lnSpc>
              <a:spcPct val="90000"/>
            </a:lnSpc>
            <a:spcBef>
              <a:spcPct val="0"/>
            </a:spcBef>
            <a:spcAft>
              <a:spcPct val="35000"/>
            </a:spcAft>
          </a:pPr>
          <a:r>
            <a:rPr lang="en-ZA" sz="500" b="1" kern="1200" dirty="0" smtClean="0">
              <a:solidFill>
                <a:schemeClr val="tx1"/>
              </a:solidFill>
            </a:rPr>
            <a:t>Coverage &amp; Quality</a:t>
          </a:r>
          <a:endParaRPr lang="en-ZA" sz="500" b="1" kern="1200" dirty="0">
            <a:solidFill>
              <a:schemeClr val="tx1"/>
            </a:solidFill>
          </a:endParaRPr>
        </a:p>
      </dsp:txBody>
      <dsp:txXfrm>
        <a:off x="1033084" y="668081"/>
        <a:ext cx="389004" cy="375851"/>
      </dsp:txXfrm>
    </dsp:sp>
    <dsp:sp modelId="{26E5AA1E-ACEE-4FB5-88E1-702BDA923AF0}">
      <dsp:nvSpPr>
        <dsp:cNvPr id="0" name=""/>
        <dsp:cNvSpPr/>
      </dsp:nvSpPr>
      <dsp:spPr>
        <a:xfrm rot="9000000">
          <a:off x="1005059" y="919627"/>
          <a:ext cx="42988" cy="104891"/>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9000000">
        <a:off x="1005059" y="919627"/>
        <a:ext cx="42988" cy="104891"/>
      </dsp:txXfrm>
    </dsp:sp>
    <dsp:sp modelId="{C3AFF85F-7DB6-4684-9EDC-065991ADC431}">
      <dsp:nvSpPr>
        <dsp:cNvPr id="0" name=""/>
        <dsp:cNvSpPr/>
      </dsp:nvSpPr>
      <dsp:spPr>
        <a:xfrm>
          <a:off x="628911" y="901430"/>
          <a:ext cx="389004" cy="375851"/>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ZA" sz="500" b="1" kern="1200" dirty="0" smtClean="0">
              <a:solidFill>
                <a:schemeClr val="tx1"/>
              </a:solidFill>
            </a:rPr>
            <a:t>Customer Needs</a:t>
          </a:r>
        </a:p>
      </dsp:txBody>
      <dsp:txXfrm>
        <a:off x="628911" y="901430"/>
        <a:ext cx="389004" cy="375851"/>
      </dsp:txXfrm>
    </dsp:sp>
    <dsp:sp modelId="{7D2F1142-3815-4B83-BF95-418D2D51EBB7}">
      <dsp:nvSpPr>
        <dsp:cNvPr id="0" name=""/>
        <dsp:cNvSpPr/>
      </dsp:nvSpPr>
      <dsp:spPr>
        <a:xfrm rot="12648394">
          <a:off x="599973" y="917106"/>
          <a:ext cx="45040" cy="104891"/>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12648394">
        <a:off x="599973" y="917106"/>
        <a:ext cx="45040" cy="104891"/>
      </dsp:txXfrm>
    </dsp:sp>
    <dsp:sp modelId="{778DE9EF-19CA-4429-BF3F-C02286FE24EF}">
      <dsp:nvSpPr>
        <dsp:cNvPr id="0" name=""/>
        <dsp:cNvSpPr/>
      </dsp:nvSpPr>
      <dsp:spPr>
        <a:xfrm>
          <a:off x="224881" y="660516"/>
          <a:ext cx="389004" cy="375851"/>
        </a:xfrm>
        <a:prstGeom prst="ellipse">
          <a:avLst/>
        </a:prstGeom>
        <a:solidFill>
          <a:schemeClr val="accent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ZA" sz="500" b="1" kern="1200" dirty="0" smtClean="0">
              <a:solidFill>
                <a:schemeClr val="tx1"/>
              </a:solidFill>
            </a:rPr>
            <a:t>Price Reduction</a:t>
          </a:r>
        </a:p>
        <a:p>
          <a:pPr lvl="0" algn="ctr" defTabSz="222250">
            <a:lnSpc>
              <a:spcPct val="90000"/>
            </a:lnSpc>
            <a:spcBef>
              <a:spcPct val="0"/>
            </a:spcBef>
            <a:spcAft>
              <a:spcPct val="35000"/>
            </a:spcAft>
          </a:pPr>
          <a:endParaRPr lang="en-ZA" sz="500" b="1" kern="1200" dirty="0">
            <a:solidFill>
              <a:schemeClr val="tx1"/>
            </a:solidFill>
          </a:endParaRPr>
        </a:p>
      </dsp:txBody>
      <dsp:txXfrm>
        <a:off x="224881" y="660516"/>
        <a:ext cx="389004" cy="375851"/>
      </dsp:txXfrm>
    </dsp:sp>
    <dsp:sp modelId="{AE9A0124-C78F-4BD5-A7E7-1828CF1057FD}">
      <dsp:nvSpPr>
        <dsp:cNvPr id="0" name=""/>
        <dsp:cNvSpPr/>
      </dsp:nvSpPr>
      <dsp:spPr>
        <a:xfrm rot="16198938">
          <a:off x="397243" y="567679"/>
          <a:ext cx="44139" cy="104891"/>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16198938">
        <a:off x="397243" y="567679"/>
        <a:ext cx="44139" cy="104891"/>
      </dsp:txXfrm>
    </dsp:sp>
    <dsp:sp modelId="{AB0F8C7A-A4BF-4571-8C0E-90FA7FC444D6}">
      <dsp:nvSpPr>
        <dsp:cNvPr id="0" name=""/>
        <dsp:cNvSpPr/>
      </dsp:nvSpPr>
      <dsp:spPr>
        <a:xfrm>
          <a:off x="224739" y="201383"/>
          <a:ext cx="389004" cy="375851"/>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ZA" sz="500" b="1" kern="1200" dirty="0" smtClean="0">
              <a:solidFill>
                <a:schemeClr val="tx1"/>
              </a:solidFill>
            </a:rPr>
            <a:t>Usage Growth</a:t>
          </a:r>
          <a:endParaRPr lang="en-ZA" sz="500" b="1" kern="1200" dirty="0">
            <a:solidFill>
              <a:schemeClr val="tx1"/>
            </a:solidFill>
          </a:endParaRPr>
        </a:p>
      </dsp:txBody>
      <dsp:txXfrm>
        <a:off x="224739" y="201383"/>
        <a:ext cx="389004" cy="375851"/>
      </dsp:txXfrm>
    </dsp:sp>
    <dsp:sp modelId="{2DD1D472-6363-45CA-B7A2-0773BCACFE88}">
      <dsp:nvSpPr>
        <dsp:cNvPr id="0" name=""/>
        <dsp:cNvSpPr/>
      </dsp:nvSpPr>
      <dsp:spPr>
        <a:xfrm rot="19800000">
          <a:off x="598779" y="220797"/>
          <a:ext cx="42988" cy="104891"/>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19800000">
        <a:off x="598779" y="220797"/>
        <a:ext cx="42988" cy="10489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179A35-5CAE-4945-815B-67BE1F05D089}">
      <dsp:nvSpPr>
        <dsp:cNvPr id="0" name=""/>
        <dsp:cNvSpPr/>
      </dsp:nvSpPr>
      <dsp:spPr>
        <a:xfrm>
          <a:off x="481699" y="-33312"/>
          <a:ext cx="399949" cy="386426"/>
        </a:xfrm>
        <a:prstGeom prst="ellipse">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133350">
            <a:lnSpc>
              <a:spcPct val="90000"/>
            </a:lnSpc>
            <a:spcBef>
              <a:spcPct val="0"/>
            </a:spcBef>
            <a:spcAft>
              <a:spcPct val="35000"/>
            </a:spcAft>
          </a:pPr>
          <a:r>
            <a:rPr lang="en-ZA" sz="300" b="1" kern="1200" dirty="0" smtClean="0">
              <a:solidFill>
                <a:schemeClr val="tx1"/>
              </a:solidFill>
            </a:rPr>
            <a:t>Invest and ROI</a:t>
          </a:r>
        </a:p>
      </dsp:txBody>
      <dsp:txXfrm>
        <a:off x="481699" y="-33312"/>
        <a:ext cx="399949" cy="386426"/>
      </dsp:txXfrm>
    </dsp:sp>
    <dsp:sp modelId="{4A1EF61F-26A3-4201-8D68-EEBF36C9B4A8}">
      <dsp:nvSpPr>
        <dsp:cNvPr id="0" name=""/>
        <dsp:cNvSpPr/>
      </dsp:nvSpPr>
      <dsp:spPr>
        <a:xfrm rot="1800000">
          <a:off x="866306" y="225377"/>
          <a:ext cx="44343" cy="107843"/>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
            <a:lnSpc>
              <a:spcPct val="90000"/>
            </a:lnSpc>
            <a:spcBef>
              <a:spcPct val="0"/>
            </a:spcBef>
            <a:spcAft>
              <a:spcPct val="35000"/>
            </a:spcAft>
          </a:pPr>
          <a:endParaRPr lang="en-ZA" sz="300" kern="1200"/>
        </a:p>
      </dsp:txBody>
      <dsp:txXfrm rot="1800000">
        <a:off x="866306" y="225377"/>
        <a:ext cx="44343" cy="107843"/>
      </dsp:txXfrm>
    </dsp:sp>
    <dsp:sp modelId="{35C7C279-F68B-43D1-A5F0-65BBF11B2E7E}">
      <dsp:nvSpPr>
        <dsp:cNvPr id="0" name=""/>
        <dsp:cNvSpPr/>
      </dsp:nvSpPr>
      <dsp:spPr>
        <a:xfrm>
          <a:off x="897480" y="206738"/>
          <a:ext cx="399949" cy="386426"/>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133350">
            <a:lnSpc>
              <a:spcPct val="90000"/>
            </a:lnSpc>
            <a:spcBef>
              <a:spcPct val="0"/>
            </a:spcBef>
            <a:spcAft>
              <a:spcPct val="35000"/>
            </a:spcAft>
          </a:pPr>
          <a:endParaRPr lang="en-ZA" sz="300" b="1" kern="1200" dirty="0" smtClean="0">
            <a:solidFill>
              <a:schemeClr val="tx1"/>
            </a:solidFill>
          </a:endParaRPr>
        </a:p>
        <a:p>
          <a:pPr lvl="0" algn="ctr" defTabSz="133350">
            <a:lnSpc>
              <a:spcPct val="90000"/>
            </a:lnSpc>
            <a:spcBef>
              <a:spcPct val="0"/>
            </a:spcBef>
            <a:spcAft>
              <a:spcPct val="35000"/>
            </a:spcAft>
          </a:pPr>
          <a:r>
            <a:rPr lang="en-ZA" sz="300" b="1" kern="1200" dirty="0" smtClean="0">
              <a:solidFill>
                <a:schemeClr val="tx1"/>
              </a:solidFill>
            </a:rPr>
            <a:t>Spectrum  </a:t>
          </a:r>
          <a:endParaRPr lang="en-ZA" sz="300" b="1" kern="1200" dirty="0">
            <a:solidFill>
              <a:schemeClr val="tx1"/>
            </a:solidFill>
          </a:endParaRPr>
        </a:p>
      </dsp:txBody>
      <dsp:txXfrm>
        <a:off x="897480" y="206738"/>
        <a:ext cx="399949" cy="386426"/>
      </dsp:txXfrm>
    </dsp:sp>
    <dsp:sp modelId="{24C9E400-25A0-4FC9-B45A-EBEF7A99C817}">
      <dsp:nvSpPr>
        <dsp:cNvPr id="0" name=""/>
        <dsp:cNvSpPr/>
      </dsp:nvSpPr>
      <dsp:spPr>
        <a:xfrm rot="5400000">
          <a:off x="1072630" y="584675"/>
          <a:ext cx="49647" cy="107843"/>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
            <a:lnSpc>
              <a:spcPct val="90000"/>
            </a:lnSpc>
            <a:spcBef>
              <a:spcPct val="0"/>
            </a:spcBef>
            <a:spcAft>
              <a:spcPct val="35000"/>
            </a:spcAft>
          </a:pPr>
          <a:endParaRPr lang="en-ZA" sz="300" kern="1200"/>
        </a:p>
      </dsp:txBody>
      <dsp:txXfrm rot="5400000">
        <a:off x="1072630" y="584675"/>
        <a:ext cx="49647" cy="107843"/>
      </dsp:txXfrm>
    </dsp:sp>
    <dsp:sp modelId="{B18EA7F5-A9AB-4BAF-BDA1-724EE00A74D8}">
      <dsp:nvSpPr>
        <dsp:cNvPr id="0" name=""/>
        <dsp:cNvSpPr/>
      </dsp:nvSpPr>
      <dsp:spPr>
        <a:xfrm>
          <a:off x="897480" y="686840"/>
          <a:ext cx="399949" cy="386426"/>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133350">
            <a:lnSpc>
              <a:spcPct val="90000"/>
            </a:lnSpc>
            <a:spcBef>
              <a:spcPct val="0"/>
            </a:spcBef>
            <a:spcAft>
              <a:spcPct val="35000"/>
            </a:spcAft>
          </a:pPr>
          <a:endParaRPr lang="en-ZA" sz="300" b="1" kern="1200" dirty="0" smtClean="0">
            <a:solidFill>
              <a:schemeClr val="tx1"/>
            </a:solidFill>
          </a:endParaRPr>
        </a:p>
        <a:p>
          <a:pPr lvl="0" algn="ctr" defTabSz="133350">
            <a:lnSpc>
              <a:spcPct val="90000"/>
            </a:lnSpc>
            <a:spcBef>
              <a:spcPct val="0"/>
            </a:spcBef>
            <a:spcAft>
              <a:spcPct val="35000"/>
            </a:spcAft>
          </a:pPr>
          <a:r>
            <a:rPr lang="en-ZA" sz="300" b="1" kern="1200" dirty="0" smtClean="0">
              <a:solidFill>
                <a:schemeClr val="tx1"/>
              </a:solidFill>
            </a:rPr>
            <a:t>Coverage &amp; Quality</a:t>
          </a:r>
          <a:endParaRPr lang="en-ZA" sz="300" b="1" kern="1200" dirty="0">
            <a:solidFill>
              <a:schemeClr val="tx1"/>
            </a:solidFill>
          </a:endParaRPr>
        </a:p>
      </dsp:txBody>
      <dsp:txXfrm>
        <a:off x="897480" y="686840"/>
        <a:ext cx="399949" cy="386426"/>
      </dsp:txXfrm>
    </dsp:sp>
    <dsp:sp modelId="{26E5AA1E-ACEE-4FB5-88E1-702BDA923AF0}">
      <dsp:nvSpPr>
        <dsp:cNvPr id="0" name=""/>
        <dsp:cNvSpPr/>
      </dsp:nvSpPr>
      <dsp:spPr>
        <a:xfrm rot="9000000">
          <a:off x="868480" y="945529"/>
          <a:ext cx="44343" cy="107843"/>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
            <a:lnSpc>
              <a:spcPct val="90000"/>
            </a:lnSpc>
            <a:spcBef>
              <a:spcPct val="0"/>
            </a:spcBef>
            <a:spcAft>
              <a:spcPct val="35000"/>
            </a:spcAft>
          </a:pPr>
          <a:endParaRPr lang="en-ZA" sz="300" kern="1200"/>
        </a:p>
      </dsp:txBody>
      <dsp:txXfrm rot="9000000">
        <a:off x="868480" y="945529"/>
        <a:ext cx="44343" cy="107843"/>
      </dsp:txXfrm>
    </dsp:sp>
    <dsp:sp modelId="{C3AFF85F-7DB6-4684-9EDC-065991ADC431}">
      <dsp:nvSpPr>
        <dsp:cNvPr id="0" name=""/>
        <dsp:cNvSpPr/>
      </dsp:nvSpPr>
      <dsp:spPr>
        <a:xfrm>
          <a:off x="481699" y="926891"/>
          <a:ext cx="399949" cy="386426"/>
        </a:xfrm>
        <a:prstGeom prst="ellipse">
          <a:avLst/>
        </a:prstGeom>
        <a:solidFill>
          <a:schemeClr val="accent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133350">
            <a:lnSpc>
              <a:spcPct val="90000"/>
            </a:lnSpc>
            <a:spcBef>
              <a:spcPct val="0"/>
            </a:spcBef>
            <a:spcAft>
              <a:spcPct val="35000"/>
            </a:spcAft>
          </a:pPr>
          <a:r>
            <a:rPr lang="en-ZA" sz="300" b="1" kern="1200" dirty="0" smtClean="0">
              <a:solidFill>
                <a:schemeClr val="tx1"/>
              </a:solidFill>
            </a:rPr>
            <a:t>Customer Needs</a:t>
          </a:r>
        </a:p>
      </dsp:txBody>
      <dsp:txXfrm>
        <a:off x="481699" y="926891"/>
        <a:ext cx="399949" cy="386426"/>
      </dsp:txXfrm>
    </dsp:sp>
    <dsp:sp modelId="{7D2F1142-3815-4B83-BF95-418D2D51EBB7}">
      <dsp:nvSpPr>
        <dsp:cNvPr id="0" name=""/>
        <dsp:cNvSpPr/>
      </dsp:nvSpPr>
      <dsp:spPr>
        <a:xfrm rot="12648394">
          <a:off x="451759" y="942939"/>
          <a:ext cx="46453" cy="107843"/>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
            <a:lnSpc>
              <a:spcPct val="90000"/>
            </a:lnSpc>
            <a:spcBef>
              <a:spcPct val="0"/>
            </a:spcBef>
            <a:spcAft>
              <a:spcPct val="35000"/>
            </a:spcAft>
          </a:pPr>
          <a:endParaRPr lang="en-ZA" sz="300" kern="1200"/>
        </a:p>
      </dsp:txBody>
      <dsp:txXfrm rot="12648394">
        <a:off x="451759" y="942939"/>
        <a:ext cx="46453" cy="107843"/>
      </dsp:txXfrm>
    </dsp:sp>
    <dsp:sp modelId="{778DE9EF-19CA-4429-BF3F-C02286FE24EF}">
      <dsp:nvSpPr>
        <dsp:cNvPr id="0" name=""/>
        <dsp:cNvSpPr/>
      </dsp:nvSpPr>
      <dsp:spPr>
        <a:xfrm>
          <a:off x="66065" y="679058"/>
          <a:ext cx="399949" cy="386426"/>
        </a:xfrm>
        <a:prstGeom prst="ellipse">
          <a:avLst/>
        </a:prstGeom>
        <a:solidFill>
          <a:schemeClr val="accent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133350">
            <a:lnSpc>
              <a:spcPct val="90000"/>
            </a:lnSpc>
            <a:spcBef>
              <a:spcPct val="0"/>
            </a:spcBef>
            <a:spcAft>
              <a:spcPct val="35000"/>
            </a:spcAft>
          </a:pPr>
          <a:r>
            <a:rPr lang="en-ZA" sz="300" b="1" kern="1200" dirty="0" smtClean="0">
              <a:solidFill>
                <a:schemeClr val="tx1"/>
              </a:solidFill>
            </a:rPr>
            <a:t>Price Reduction</a:t>
          </a:r>
        </a:p>
        <a:p>
          <a:pPr lvl="0" algn="ctr" defTabSz="133350">
            <a:lnSpc>
              <a:spcPct val="90000"/>
            </a:lnSpc>
            <a:spcBef>
              <a:spcPct val="0"/>
            </a:spcBef>
            <a:spcAft>
              <a:spcPct val="35000"/>
            </a:spcAft>
          </a:pPr>
          <a:endParaRPr lang="en-ZA" sz="300" b="1" kern="1200" dirty="0">
            <a:solidFill>
              <a:schemeClr val="tx1"/>
            </a:solidFill>
          </a:endParaRPr>
        </a:p>
      </dsp:txBody>
      <dsp:txXfrm>
        <a:off x="66065" y="679058"/>
        <a:ext cx="399949" cy="386426"/>
      </dsp:txXfrm>
    </dsp:sp>
    <dsp:sp modelId="{AE9A0124-C78F-4BD5-A7E7-1828CF1057FD}">
      <dsp:nvSpPr>
        <dsp:cNvPr id="0" name=""/>
        <dsp:cNvSpPr/>
      </dsp:nvSpPr>
      <dsp:spPr>
        <a:xfrm rot="16198938">
          <a:off x="243205" y="583478"/>
          <a:ext cx="45523" cy="107843"/>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
            <a:lnSpc>
              <a:spcPct val="90000"/>
            </a:lnSpc>
            <a:spcBef>
              <a:spcPct val="0"/>
            </a:spcBef>
            <a:spcAft>
              <a:spcPct val="35000"/>
            </a:spcAft>
          </a:pPr>
          <a:endParaRPr lang="en-ZA" sz="300" kern="1200"/>
        </a:p>
      </dsp:txBody>
      <dsp:txXfrm rot="16198938">
        <a:off x="243205" y="583478"/>
        <a:ext cx="45523" cy="107843"/>
      </dsp:txXfrm>
    </dsp:sp>
    <dsp:sp modelId="{AB0F8C7A-A4BF-4571-8C0E-90FA7FC444D6}">
      <dsp:nvSpPr>
        <dsp:cNvPr id="0" name=""/>
        <dsp:cNvSpPr/>
      </dsp:nvSpPr>
      <dsp:spPr>
        <a:xfrm>
          <a:off x="65919" y="206738"/>
          <a:ext cx="399949" cy="386426"/>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133350">
            <a:lnSpc>
              <a:spcPct val="90000"/>
            </a:lnSpc>
            <a:spcBef>
              <a:spcPct val="0"/>
            </a:spcBef>
            <a:spcAft>
              <a:spcPct val="35000"/>
            </a:spcAft>
          </a:pPr>
          <a:r>
            <a:rPr lang="en-ZA" sz="300" b="1" kern="1200" dirty="0" smtClean="0">
              <a:solidFill>
                <a:schemeClr val="tx1"/>
              </a:solidFill>
            </a:rPr>
            <a:t>Usage Growth</a:t>
          </a:r>
          <a:endParaRPr lang="en-ZA" sz="300" b="1" kern="1200" dirty="0">
            <a:solidFill>
              <a:schemeClr val="tx1"/>
            </a:solidFill>
          </a:endParaRPr>
        </a:p>
      </dsp:txBody>
      <dsp:txXfrm>
        <a:off x="65919" y="206738"/>
        <a:ext cx="399949" cy="386426"/>
      </dsp:txXfrm>
    </dsp:sp>
    <dsp:sp modelId="{2DD1D472-6363-45CA-B7A2-0773BCACFE88}">
      <dsp:nvSpPr>
        <dsp:cNvPr id="0" name=""/>
        <dsp:cNvSpPr/>
      </dsp:nvSpPr>
      <dsp:spPr>
        <a:xfrm rot="19800000">
          <a:off x="450525" y="226632"/>
          <a:ext cx="44343" cy="107843"/>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
            <a:lnSpc>
              <a:spcPct val="90000"/>
            </a:lnSpc>
            <a:spcBef>
              <a:spcPct val="0"/>
            </a:spcBef>
            <a:spcAft>
              <a:spcPct val="35000"/>
            </a:spcAft>
          </a:pPr>
          <a:endParaRPr lang="en-ZA" sz="300" kern="1200"/>
        </a:p>
      </dsp:txBody>
      <dsp:txXfrm rot="19800000">
        <a:off x="450525" y="226632"/>
        <a:ext cx="44343" cy="10784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179A35-5CAE-4945-815B-67BE1F05D089}">
      <dsp:nvSpPr>
        <dsp:cNvPr id="0" name=""/>
        <dsp:cNvSpPr/>
      </dsp:nvSpPr>
      <dsp:spPr>
        <a:xfrm>
          <a:off x="554998" y="-35369"/>
          <a:ext cx="427562" cy="413106"/>
        </a:xfrm>
        <a:prstGeom prst="ellipse">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ZA" sz="500" b="1" kern="1200" dirty="0" smtClean="0">
              <a:solidFill>
                <a:schemeClr val="tx1"/>
              </a:solidFill>
            </a:rPr>
            <a:t>Invest and ROI</a:t>
          </a:r>
        </a:p>
      </dsp:txBody>
      <dsp:txXfrm>
        <a:off x="554998" y="-35369"/>
        <a:ext cx="427562" cy="413106"/>
      </dsp:txXfrm>
    </dsp:sp>
    <dsp:sp modelId="{4A1EF61F-26A3-4201-8D68-EEBF36C9B4A8}">
      <dsp:nvSpPr>
        <dsp:cNvPr id="0" name=""/>
        <dsp:cNvSpPr/>
      </dsp:nvSpPr>
      <dsp:spPr>
        <a:xfrm rot="1800000">
          <a:off x="966107" y="241099"/>
          <a:ext cx="47228" cy="115288"/>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1800000">
        <a:off x="966107" y="241099"/>
        <a:ext cx="47228" cy="115288"/>
      </dsp:txXfrm>
    </dsp:sp>
    <dsp:sp modelId="{35C7C279-F68B-43D1-A5F0-65BBF11B2E7E}">
      <dsp:nvSpPr>
        <dsp:cNvPr id="0" name=""/>
        <dsp:cNvSpPr/>
      </dsp:nvSpPr>
      <dsp:spPr>
        <a:xfrm>
          <a:off x="999197" y="221088"/>
          <a:ext cx="427562" cy="413106"/>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ZA" sz="500" b="1" kern="1200" dirty="0" smtClean="0">
            <a:solidFill>
              <a:schemeClr val="tx1"/>
            </a:solidFill>
          </a:endParaRPr>
        </a:p>
        <a:p>
          <a:pPr lvl="0" algn="ctr" defTabSz="222250">
            <a:lnSpc>
              <a:spcPct val="90000"/>
            </a:lnSpc>
            <a:spcBef>
              <a:spcPct val="0"/>
            </a:spcBef>
            <a:spcAft>
              <a:spcPct val="35000"/>
            </a:spcAft>
          </a:pPr>
          <a:r>
            <a:rPr lang="en-ZA" sz="500" b="1" kern="1200" dirty="0" smtClean="0">
              <a:solidFill>
                <a:schemeClr val="tx1"/>
              </a:solidFill>
            </a:rPr>
            <a:t>Spectrum  </a:t>
          </a:r>
          <a:endParaRPr lang="en-ZA" sz="500" b="1" kern="1200" dirty="0">
            <a:solidFill>
              <a:schemeClr val="tx1"/>
            </a:solidFill>
          </a:endParaRPr>
        </a:p>
      </dsp:txBody>
      <dsp:txXfrm>
        <a:off x="999197" y="221088"/>
        <a:ext cx="427562" cy="413106"/>
      </dsp:txXfrm>
    </dsp:sp>
    <dsp:sp modelId="{24C9E400-25A0-4FC9-B45A-EBEF7A99C817}">
      <dsp:nvSpPr>
        <dsp:cNvPr id="0" name=""/>
        <dsp:cNvSpPr/>
      </dsp:nvSpPr>
      <dsp:spPr>
        <a:xfrm rot="5400000">
          <a:off x="1186529" y="624958"/>
          <a:ext cx="52899" cy="115288"/>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5400000">
        <a:off x="1186529" y="624958"/>
        <a:ext cx="52899" cy="115288"/>
      </dsp:txXfrm>
    </dsp:sp>
    <dsp:sp modelId="{B18EA7F5-A9AB-4BAF-BDA1-724EE00A74D8}">
      <dsp:nvSpPr>
        <dsp:cNvPr id="0" name=""/>
        <dsp:cNvSpPr/>
      </dsp:nvSpPr>
      <dsp:spPr>
        <a:xfrm>
          <a:off x="999197" y="734005"/>
          <a:ext cx="427562" cy="413106"/>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ZA" sz="500" b="1" kern="1200" dirty="0" smtClean="0">
            <a:solidFill>
              <a:schemeClr val="tx1"/>
            </a:solidFill>
          </a:endParaRPr>
        </a:p>
        <a:p>
          <a:pPr lvl="0" algn="ctr" defTabSz="222250">
            <a:lnSpc>
              <a:spcPct val="90000"/>
            </a:lnSpc>
            <a:spcBef>
              <a:spcPct val="0"/>
            </a:spcBef>
            <a:spcAft>
              <a:spcPct val="35000"/>
            </a:spcAft>
          </a:pPr>
          <a:r>
            <a:rPr lang="en-ZA" sz="500" b="1" kern="1200" dirty="0" smtClean="0">
              <a:solidFill>
                <a:schemeClr val="tx1"/>
              </a:solidFill>
            </a:rPr>
            <a:t>Coverage &amp; Quality</a:t>
          </a:r>
          <a:endParaRPr lang="en-ZA" sz="500" b="1" kern="1200" dirty="0">
            <a:solidFill>
              <a:schemeClr val="tx1"/>
            </a:solidFill>
          </a:endParaRPr>
        </a:p>
      </dsp:txBody>
      <dsp:txXfrm>
        <a:off x="999197" y="734005"/>
        <a:ext cx="427562" cy="413106"/>
      </dsp:txXfrm>
    </dsp:sp>
    <dsp:sp modelId="{26E5AA1E-ACEE-4FB5-88E1-702BDA923AF0}">
      <dsp:nvSpPr>
        <dsp:cNvPr id="0" name=""/>
        <dsp:cNvSpPr/>
      </dsp:nvSpPr>
      <dsp:spPr>
        <a:xfrm rot="9000000">
          <a:off x="968422" y="1010474"/>
          <a:ext cx="47228" cy="115288"/>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9000000">
        <a:off x="968422" y="1010474"/>
        <a:ext cx="47228" cy="115288"/>
      </dsp:txXfrm>
    </dsp:sp>
    <dsp:sp modelId="{C3AFF85F-7DB6-4684-9EDC-065991ADC431}">
      <dsp:nvSpPr>
        <dsp:cNvPr id="0" name=""/>
        <dsp:cNvSpPr/>
      </dsp:nvSpPr>
      <dsp:spPr>
        <a:xfrm>
          <a:off x="554998" y="990463"/>
          <a:ext cx="427562" cy="413106"/>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ZA" sz="500" b="1" kern="1200" dirty="0" smtClean="0">
              <a:solidFill>
                <a:schemeClr val="tx1"/>
              </a:solidFill>
            </a:rPr>
            <a:t>Customer Needs</a:t>
          </a:r>
        </a:p>
      </dsp:txBody>
      <dsp:txXfrm>
        <a:off x="554998" y="990463"/>
        <a:ext cx="427562" cy="413106"/>
      </dsp:txXfrm>
    </dsp:sp>
    <dsp:sp modelId="{7D2F1142-3815-4B83-BF95-418D2D51EBB7}">
      <dsp:nvSpPr>
        <dsp:cNvPr id="0" name=""/>
        <dsp:cNvSpPr/>
      </dsp:nvSpPr>
      <dsp:spPr>
        <a:xfrm rot="12648394">
          <a:off x="523219" y="1007703"/>
          <a:ext cx="49483" cy="115288"/>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12648394">
        <a:off x="523219" y="1007703"/>
        <a:ext cx="49483" cy="115288"/>
      </dsp:txXfrm>
    </dsp:sp>
    <dsp:sp modelId="{778DE9EF-19CA-4429-BF3F-C02286FE24EF}">
      <dsp:nvSpPr>
        <dsp:cNvPr id="0" name=""/>
        <dsp:cNvSpPr/>
      </dsp:nvSpPr>
      <dsp:spPr>
        <a:xfrm>
          <a:off x="110955" y="725691"/>
          <a:ext cx="427562" cy="413106"/>
        </a:xfrm>
        <a:prstGeom prst="ellipse">
          <a:avLst/>
        </a:prstGeom>
        <a:solidFill>
          <a:schemeClr val="accent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ZA" sz="500" b="1" kern="1200" dirty="0" smtClean="0">
              <a:solidFill>
                <a:schemeClr val="tx1"/>
              </a:solidFill>
            </a:rPr>
            <a:t>Price Reduction</a:t>
          </a:r>
        </a:p>
        <a:p>
          <a:pPr lvl="0" algn="ctr" defTabSz="222250">
            <a:lnSpc>
              <a:spcPct val="90000"/>
            </a:lnSpc>
            <a:spcBef>
              <a:spcPct val="0"/>
            </a:spcBef>
            <a:spcAft>
              <a:spcPct val="35000"/>
            </a:spcAft>
          </a:pPr>
          <a:endParaRPr lang="en-ZA" sz="500" b="1" kern="1200" dirty="0">
            <a:solidFill>
              <a:schemeClr val="tx1"/>
            </a:solidFill>
          </a:endParaRPr>
        </a:p>
      </dsp:txBody>
      <dsp:txXfrm>
        <a:off x="110955" y="725691"/>
        <a:ext cx="427562" cy="413106"/>
      </dsp:txXfrm>
    </dsp:sp>
    <dsp:sp modelId="{AE9A0124-C78F-4BD5-A7E7-1828CF1057FD}">
      <dsp:nvSpPr>
        <dsp:cNvPr id="0" name=""/>
        <dsp:cNvSpPr/>
      </dsp:nvSpPr>
      <dsp:spPr>
        <a:xfrm rot="16198938">
          <a:off x="300413" y="623671"/>
          <a:ext cx="48493" cy="115288"/>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16198938">
        <a:off x="300413" y="623671"/>
        <a:ext cx="48493" cy="115288"/>
      </dsp:txXfrm>
    </dsp:sp>
    <dsp:sp modelId="{AB0F8C7A-A4BF-4571-8C0E-90FA7FC444D6}">
      <dsp:nvSpPr>
        <dsp:cNvPr id="0" name=""/>
        <dsp:cNvSpPr/>
      </dsp:nvSpPr>
      <dsp:spPr>
        <a:xfrm>
          <a:off x="110799" y="221088"/>
          <a:ext cx="427562" cy="413106"/>
        </a:xfrm>
        <a:prstGeom prst="ellipse">
          <a:avLst/>
        </a:prstGeom>
        <a:solidFill>
          <a:schemeClr val="accent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ZA" sz="500" b="1" kern="1200" dirty="0" smtClean="0">
              <a:solidFill>
                <a:schemeClr val="tx1"/>
              </a:solidFill>
            </a:rPr>
            <a:t>Usage Growth</a:t>
          </a:r>
          <a:endParaRPr lang="en-ZA" sz="500" b="1" kern="1200" dirty="0">
            <a:solidFill>
              <a:schemeClr val="tx1"/>
            </a:solidFill>
          </a:endParaRPr>
        </a:p>
      </dsp:txBody>
      <dsp:txXfrm>
        <a:off x="110799" y="221088"/>
        <a:ext cx="427562" cy="413106"/>
      </dsp:txXfrm>
    </dsp:sp>
    <dsp:sp modelId="{2DD1D472-6363-45CA-B7A2-0773BCACFE88}">
      <dsp:nvSpPr>
        <dsp:cNvPr id="0" name=""/>
        <dsp:cNvSpPr/>
      </dsp:nvSpPr>
      <dsp:spPr>
        <a:xfrm rot="19800000">
          <a:off x="521909" y="242436"/>
          <a:ext cx="47228" cy="115288"/>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19800000">
        <a:off x="521909" y="242436"/>
        <a:ext cx="47228" cy="11528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179A35-5CAE-4945-815B-67BE1F05D089}">
      <dsp:nvSpPr>
        <dsp:cNvPr id="0" name=""/>
        <dsp:cNvSpPr/>
      </dsp:nvSpPr>
      <dsp:spPr>
        <a:xfrm>
          <a:off x="566445" y="-29433"/>
          <a:ext cx="354532" cy="342545"/>
        </a:xfrm>
        <a:prstGeom prst="ellipse">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ZA" sz="500" b="1" kern="1200" dirty="0" smtClean="0">
              <a:solidFill>
                <a:schemeClr val="tx1"/>
              </a:solidFill>
            </a:rPr>
            <a:t>Invest and ROI</a:t>
          </a:r>
        </a:p>
      </dsp:txBody>
      <dsp:txXfrm>
        <a:off x="566445" y="-29433"/>
        <a:ext cx="354532" cy="342545"/>
      </dsp:txXfrm>
    </dsp:sp>
    <dsp:sp modelId="{4A1EF61F-26A3-4201-8D68-EEBF36C9B4A8}">
      <dsp:nvSpPr>
        <dsp:cNvPr id="0" name=""/>
        <dsp:cNvSpPr/>
      </dsp:nvSpPr>
      <dsp:spPr>
        <a:xfrm rot="1800000">
          <a:off x="907301" y="199760"/>
          <a:ext cx="39045" cy="95596"/>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1800000">
        <a:off x="907301" y="199760"/>
        <a:ext cx="39045" cy="95596"/>
      </dsp:txXfrm>
    </dsp:sp>
    <dsp:sp modelId="{35C7C279-F68B-43D1-A5F0-65BBF11B2E7E}">
      <dsp:nvSpPr>
        <dsp:cNvPr id="0" name=""/>
        <dsp:cNvSpPr/>
      </dsp:nvSpPr>
      <dsp:spPr>
        <a:xfrm>
          <a:off x="934583" y="183110"/>
          <a:ext cx="354532" cy="342545"/>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ZA" sz="500" b="1" kern="1200" dirty="0" smtClean="0">
            <a:solidFill>
              <a:schemeClr val="tx1"/>
            </a:solidFill>
          </a:endParaRPr>
        </a:p>
        <a:p>
          <a:pPr lvl="0" algn="ctr" defTabSz="222250">
            <a:lnSpc>
              <a:spcPct val="90000"/>
            </a:lnSpc>
            <a:spcBef>
              <a:spcPct val="0"/>
            </a:spcBef>
            <a:spcAft>
              <a:spcPct val="35000"/>
            </a:spcAft>
          </a:pPr>
          <a:r>
            <a:rPr lang="en-ZA" sz="500" b="1" kern="1200" dirty="0" smtClean="0">
              <a:solidFill>
                <a:schemeClr val="tx1"/>
              </a:solidFill>
            </a:rPr>
            <a:t>Spectrum  </a:t>
          </a:r>
          <a:endParaRPr lang="en-ZA" sz="500" b="1" kern="1200" dirty="0">
            <a:solidFill>
              <a:schemeClr val="tx1"/>
            </a:solidFill>
          </a:endParaRPr>
        </a:p>
      </dsp:txBody>
      <dsp:txXfrm>
        <a:off x="934583" y="183110"/>
        <a:ext cx="354532" cy="342545"/>
      </dsp:txXfrm>
    </dsp:sp>
    <dsp:sp modelId="{24C9E400-25A0-4FC9-B45A-EBEF7A99C817}">
      <dsp:nvSpPr>
        <dsp:cNvPr id="0" name=""/>
        <dsp:cNvSpPr/>
      </dsp:nvSpPr>
      <dsp:spPr>
        <a:xfrm rot="5400000">
          <a:off x="1089975" y="517891"/>
          <a:ext cx="43748" cy="95596"/>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5400000">
        <a:off x="1089975" y="517891"/>
        <a:ext cx="43748" cy="95596"/>
      </dsp:txXfrm>
    </dsp:sp>
    <dsp:sp modelId="{B18EA7F5-A9AB-4BAF-BDA1-724EE00A74D8}">
      <dsp:nvSpPr>
        <dsp:cNvPr id="0" name=""/>
        <dsp:cNvSpPr/>
      </dsp:nvSpPr>
      <dsp:spPr>
        <a:xfrm>
          <a:off x="934583" y="608200"/>
          <a:ext cx="354532" cy="342545"/>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ZA" sz="500" b="1" kern="1200" dirty="0" smtClean="0">
            <a:solidFill>
              <a:schemeClr val="tx1"/>
            </a:solidFill>
          </a:endParaRPr>
        </a:p>
        <a:p>
          <a:pPr lvl="0" algn="ctr" defTabSz="222250">
            <a:lnSpc>
              <a:spcPct val="90000"/>
            </a:lnSpc>
            <a:spcBef>
              <a:spcPct val="0"/>
            </a:spcBef>
            <a:spcAft>
              <a:spcPct val="35000"/>
            </a:spcAft>
          </a:pPr>
          <a:r>
            <a:rPr lang="en-ZA" sz="500" b="1" kern="1200" dirty="0" smtClean="0">
              <a:solidFill>
                <a:schemeClr val="tx1"/>
              </a:solidFill>
            </a:rPr>
            <a:t>Coverage &amp; Quality</a:t>
          </a:r>
          <a:endParaRPr lang="en-ZA" sz="500" b="1" kern="1200" dirty="0">
            <a:solidFill>
              <a:schemeClr val="tx1"/>
            </a:solidFill>
          </a:endParaRPr>
        </a:p>
      </dsp:txBody>
      <dsp:txXfrm>
        <a:off x="934583" y="608200"/>
        <a:ext cx="354532" cy="342545"/>
      </dsp:txXfrm>
    </dsp:sp>
    <dsp:sp modelId="{26E5AA1E-ACEE-4FB5-88E1-702BDA923AF0}">
      <dsp:nvSpPr>
        <dsp:cNvPr id="0" name=""/>
        <dsp:cNvSpPr/>
      </dsp:nvSpPr>
      <dsp:spPr>
        <a:xfrm rot="9000000">
          <a:off x="909215" y="837394"/>
          <a:ext cx="39045" cy="95596"/>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9000000">
        <a:off x="909215" y="837394"/>
        <a:ext cx="39045" cy="95596"/>
      </dsp:txXfrm>
    </dsp:sp>
    <dsp:sp modelId="{C3AFF85F-7DB6-4684-9EDC-065991ADC431}">
      <dsp:nvSpPr>
        <dsp:cNvPr id="0" name=""/>
        <dsp:cNvSpPr/>
      </dsp:nvSpPr>
      <dsp:spPr>
        <a:xfrm>
          <a:off x="566445" y="820744"/>
          <a:ext cx="354532" cy="342545"/>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ZA" sz="500" b="1" kern="1200" dirty="0" smtClean="0">
              <a:solidFill>
                <a:schemeClr val="tx1"/>
              </a:solidFill>
            </a:rPr>
            <a:t>Customer Needs</a:t>
          </a:r>
        </a:p>
      </dsp:txBody>
      <dsp:txXfrm>
        <a:off x="566445" y="820744"/>
        <a:ext cx="354532" cy="342545"/>
      </dsp:txXfrm>
    </dsp:sp>
    <dsp:sp modelId="{7D2F1142-3815-4B83-BF95-418D2D51EBB7}">
      <dsp:nvSpPr>
        <dsp:cNvPr id="0" name=""/>
        <dsp:cNvSpPr/>
      </dsp:nvSpPr>
      <dsp:spPr>
        <a:xfrm rot="12648394">
          <a:off x="540244" y="835094"/>
          <a:ext cx="40914" cy="95596"/>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12648394">
        <a:off x="540244" y="835094"/>
        <a:ext cx="40914" cy="95596"/>
      </dsp:txXfrm>
    </dsp:sp>
    <dsp:sp modelId="{778DE9EF-19CA-4429-BF3F-C02286FE24EF}">
      <dsp:nvSpPr>
        <dsp:cNvPr id="0" name=""/>
        <dsp:cNvSpPr/>
      </dsp:nvSpPr>
      <dsp:spPr>
        <a:xfrm>
          <a:off x="198436" y="601310"/>
          <a:ext cx="354532" cy="342545"/>
        </a:xfrm>
        <a:prstGeom prst="ellipse">
          <a:avLst/>
        </a:prstGeom>
        <a:solidFill>
          <a:schemeClr val="accent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ZA" sz="500" b="1" kern="1200" dirty="0" smtClean="0">
              <a:solidFill>
                <a:schemeClr val="tx1"/>
              </a:solidFill>
            </a:rPr>
            <a:t>Price Reduction</a:t>
          </a:r>
        </a:p>
        <a:p>
          <a:pPr lvl="0" algn="ctr" defTabSz="222250">
            <a:lnSpc>
              <a:spcPct val="90000"/>
            </a:lnSpc>
            <a:spcBef>
              <a:spcPct val="0"/>
            </a:spcBef>
            <a:spcAft>
              <a:spcPct val="35000"/>
            </a:spcAft>
          </a:pPr>
          <a:endParaRPr lang="en-ZA" sz="500" b="1" kern="1200" dirty="0">
            <a:solidFill>
              <a:schemeClr val="tx1"/>
            </a:solidFill>
          </a:endParaRPr>
        </a:p>
      </dsp:txBody>
      <dsp:txXfrm>
        <a:off x="198436" y="601310"/>
        <a:ext cx="354532" cy="342545"/>
      </dsp:txXfrm>
    </dsp:sp>
    <dsp:sp modelId="{AE9A0124-C78F-4BD5-A7E7-1828CF1057FD}">
      <dsp:nvSpPr>
        <dsp:cNvPr id="0" name=""/>
        <dsp:cNvSpPr/>
      </dsp:nvSpPr>
      <dsp:spPr>
        <a:xfrm rot="16198938">
          <a:off x="355590" y="516819"/>
          <a:ext cx="40096" cy="95596"/>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16198938">
        <a:off x="355590" y="516819"/>
        <a:ext cx="40096" cy="95596"/>
      </dsp:txXfrm>
    </dsp:sp>
    <dsp:sp modelId="{AB0F8C7A-A4BF-4571-8C0E-90FA7FC444D6}">
      <dsp:nvSpPr>
        <dsp:cNvPr id="0" name=""/>
        <dsp:cNvSpPr/>
      </dsp:nvSpPr>
      <dsp:spPr>
        <a:xfrm>
          <a:off x="198307" y="183110"/>
          <a:ext cx="354532" cy="342545"/>
        </a:xfrm>
        <a:prstGeom prst="ellipse">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ZA" sz="500" b="1" kern="1200" dirty="0" smtClean="0">
              <a:solidFill>
                <a:schemeClr val="tx1"/>
              </a:solidFill>
            </a:rPr>
            <a:t>Usage Growth</a:t>
          </a:r>
          <a:endParaRPr lang="en-ZA" sz="500" b="1" kern="1200" dirty="0">
            <a:solidFill>
              <a:schemeClr val="tx1"/>
            </a:solidFill>
          </a:endParaRPr>
        </a:p>
      </dsp:txBody>
      <dsp:txXfrm>
        <a:off x="198307" y="183110"/>
        <a:ext cx="354532" cy="342545"/>
      </dsp:txXfrm>
    </dsp:sp>
    <dsp:sp modelId="{2DD1D472-6363-45CA-B7A2-0773BCACFE88}">
      <dsp:nvSpPr>
        <dsp:cNvPr id="0" name=""/>
        <dsp:cNvSpPr/>
      </dsp:nvSpPr>
      <dsp:spPr>
        <a:xfrm rot="19800000">
          <a:off x="539162" y="200865"/>
          <a:ext cx="39045" cy="95596"/>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rot="19800000">
        <a:off x="539162" y="200865"/>
        <a:ext cx="39045" cy="9559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5348013C-345C-6546-9A06-AF9A1EFC23F8}" type="datetimeFigureOut">
              <a:rPr lang="en-GB" smtClean="0"/>
              <a:pPr/>
              <a:t>03/12/2018</a:t>
            </a:fld>
            <a:endParaRPr lang="en-GB"/>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7720D9EB-90F7-0E46-B687-09DEE7EDD173}" type="slidenum">
              <a:rPr lang="en-GB" smtClean="0"/>
              <a:pPr/>
              <a:t>‹#›</a:t>
            </a:fld>
            <a:endParaRPr lang="en-GB"/>
          </a:p>
        </p:txBody>
      </p:sp>
    </p:spTree>
    <p:extLst>
      <p:ext uri="{BB962C8B-B14F-4D97-AF65-F5344CB8AC3E}">
        <p14:creationId xmlns:p14="http://schemas.microsoft.com/office/powerpoint/2010/main" xmlns="" val="40470216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8CF8F62B-5EB6-4332-AC6D-4BB75C215716}" type="datetimeFigureOut">
              <a:rPr lang="en-ZA" smtClean="0"/>
              <a:pPr/>
              <a:t>2018/12/03</a:t>
            </a:fld>
            <a:endParaRPr lang="en-ZA"/>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9E100D84-4449-454A-BD84-6EF2CA857440}" type="slidenum">
              <a:rPr lang="en-ZA" smtClean="0"/>
              <a:pPr/>
              <a:t>‹#›</a:t>
            </a:fld>
            <a:endParaRPr lang="en-ZA"/>
          </a:p>
        </p:txBody>
      </p:sp>
    </p:spTree>
    <p:extLst>
      <p:ext uri="{BB962C8B-B14F-4D97-AF65-F5344CB8AC3E}">
        <p14:creationId xmlns:p14="http://schemas.microsoft.com/office/powerpoint/2010/main" xmlns="" val="40747360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F62805-5F19-449B-8810-D74B39F64512}" type="slidenum">
              <a:rPr kumimoji="0" lang="en-ZA"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891497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smtClean="0"/>
              <a:t>Story</a:t>
            </a:r>
            <a:r>
              <a:rPr lang="en-ZA" sz="1200" b="1" baseline="0" dirty="0" smtClean="0"/>
              <a:t> to be included: Gary</a:t>
            </a:r>
            <a:endParaRPr lang="en-ZA" b="1" dirty="0" smtClean="0"/>
          </a:p>
          <a:p>
            <a:endParaRPr lang="en-ZA"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16</a:t>
            </a:fld>
            <a:endParaRPr lang="en-GB" dirty="0"/>
          </a:p>
        </p:txBody>
      </p:sp>
    </p:spTree>
    <p:extLst>
      <p:ext uri="{BB962C8B-B14F-4D97-AF65-F5344CB8AC3E}">
        <p14:creationId xmlns:p14="http://schemas.microsoft.com/office/powerpoint/2010/main" xmlns="" val="1101170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3419237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1875299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3038356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00D84-4449-454A-BD84-6EF2CA857440}" type="slidenum">
              <a:rPr kumimoji="0" lang="en-ZA" sz="1200" b="0" i="0" u="none" strike="noStrike" kern="1200" cap="none" spc="0" normalizeH="0" baseline="0" noProof="0" smtClean="0">
                <a:ln>
                  <a:noFill/>
                </a:ln>
                <a:solidFill>
                  <a:prstClr val="black"/>
                </a:solidFill>
                <a:effectLst/>
                <a:uLnTx/>
                <a:uFillTx/>
                <a:latin typeface="Vodafone Rg"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1200" b="0" i="0" u="none" strike="noStrike" kern="1200" cap="none" spc="0" normalizeH="0" baseline="0" noProof="0">
              <a:ln>
                <a:noFill/>
              </a:ln>
              <a:solidFill>
                <a:prstClr val="black"/>
              </a:solidFill>
              <a:effectLst/>
              <a:uLnTx/>
              <a:uFillTx/>
              <a:latin typeface="Vodafone Rg" pitchFamily="34" charset="0"/>
              <a:ea typeface="+mn-ea"/>
              <a:cs typeface="+mn-cs"/>
            </a:endParaRPr>
          </a:p>
        </p:txBody>
      </p:sp>
    </p:spTree>
    <p:extLst>
      <p:ext uri="{BB962C8B-B14F-4D97-AF65-F5344CB8AC3E}">
        <p14:creationId xmlns:p14="http://schemas.microsoft.com/office/powerpoint/2010/main" xmlns="" val="4244709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Tree>
    <p:extLst>
      <p:ext uri="{BB962C8B-B14F-4D97-AF65-F5344CB8AC3E}">
        <p14:creationId xmlns:p14="http://schemas.microsoft.com/office/powerpoint/2010/main" xmlns="" val="2377384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ZA" dirty="0" smtClean="0"/>
              <a:t>Give practical costs of upgrade R550k per site x 13 000 sites = R7.150 billion</a:t>
            </a:r>
            <a:endParaRPr lang="en-GB" dirty="0"/>
          </a:p>
        </p:txBody>
      </p:sp>
    </p:spTree>
    <p:extLst>
      <p:ext uri="{BB962C8B-B14F-4D97-AF65-F5344CB8AC3E}">
        <p14:creationId xmlns:p14="http://schemas.microsoft.com/office/powerpoint/2010/main" xmlns="" val="3304491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Tree>
    <p:extLst>
      <p:ext uri="{BB962C8B-B14F-4D97-AF65-F5344CB8AC3E}">
        <p14:creationId xmlns:p14="http://schemas.microsoft.com/office/powerpoint/2010/main" xmlns="" val="787886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Tree>
    <p:extLst>
      <p:ext uri="{BB962C8B-B14F-4D97-AF65-F5344CB8AC3E}">
        <p14:creationId xmlns:p14="http://schemas.microsoft.com/office/powerpoint/2010/main" xmlns="" val="466465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Tree>
    <p:extLst>
      <p:ext uri="{BB962C8B-B14F-4D97-AF65-F5344CB8AC3E}">
        <p14:creationId xmlns:p14="http://schemas.microsoft.com/office/powerpoint/2010/main" xmlns="" val="3739271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100D84-4449-454A-BD84-6EF2CA857440}" type="slidenum">
              <a:rPr lang="en-ZA" smtClean="0"/>
              <a:pPr/>
              <a:t>4</a:t>
            </a:fld>
            <a:endParaRPr lang="en-ZA"/>
          </a:p>
        </p:txBody>
      </p:sp>
    </p:spTree>
    <p:extLst>
      <p:ext uri="{BB962C8B-B14F-4D97-AF65-F5344CB8AC3E}">
        <p14:creationId xmlns:p14="http://schemas.microsoft.com/office/powerpoint/2010/main" xmlns="" val="1728588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Tree>
    <p:extLst>
      <p:ext uri="{BB962C8B-B14F-4D97-AF65-F5344CB8AC3E}">
        <p14:creationId xmlns:p14="http://schemas.microsoft.com/office/powerpoint/2010/main" xmlns="" val="3834568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4075160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1200" b="0" u="none" strike="noStrike" cap="none" normalizeH="0" baseline="30000" dirty="0" smtClean="0">
                <a:ln>
                  <a:noFill/>
                </a:ln>
                <a:effectLst/>
                <a:latin typeface="Arial" pitchFamily="-109" charset="0"/>
              </a:rPr>
              <a:t>1</a:t>
            </a:r>
            <a:r>
              <a:rPr kumimoji="0" lang="en-GB" sz="1200" b="0" u="none" strike="noStrike" cap="none" normalizeH="0" baseline="0" dirty="0" smtClean="0">
                <a:ln>
                  <a:noFill/>
                </a:ln>
                <a:effectLst/>
                <a:latin typeface="Arial" pitchFamily="-109" charset="0"/>
              </a:rPr>
              <a:t>Compared to a no Bill scenario with continued improvement in mobile market under current framework</a:t>
            </a:r>
          </a:p>
          <a:p>
            <a:pPr eaLnBrk="0" fontAlgn="base" hangingPunct="0">
              <a:spcBef>
                <a:spcPct val="0"/>
              </a:spcBef>
              <a:spcAft>
                <a:spcPct val="0"/>
              </a:spcAft>
            </a:pPr>
            <a:r>
              <a:rPr lang="en-GB" sz="1200" baseline="30000" dirty="0" smtClean="0">
                <a:latin typeface="Arial" pitchFamily="-109" charset="0"/>
              </a:rPr>
              <a:t>2</a:t>
            </a:r>
            <a:r>
              <a:rPr lang="en-GB" sz="1200" dirty="0" smtClean="0">
                <a:latin typeface="Arial" pitchFamily="-109" charset="0"/>
              </a:rPr>
              <a:t>Mobile data prices </a:t>
            </a:r>
            <a:r>
              <a:rPr lang="en-GB" sz="1050" dirty="0" smtClean="0">
                <a:latin typeface="Arial" pitchFamily="-109" charset="0"/>
              </a:rPr>
              <a:t>under</a:t>
            </a:r>
            <a:r>
              <a:rPr lang="en-GB" sz="1200" dirty="0" smtClean="0">
                <a:latin typeface="Arial" pitchFamily="-109" charset="0"/>
              </a:rPr>
              <a:t> 2018 Bill estimated 6%-16% higher over period 2021-2030</a:t>
            </a:r>
          </a:p>
          <a:p>
            <a:pPr eaLnBrk="0" fontAlgn="base" hangingPunct="0">
              <a:spcBef>
                <a:spcPct val="0"/>
              </a:spcBef>
              <a:spcAft>
                <a:spcPct val="0"/>
              </a:spcAft>
            </a:pPr>
            <a:r>
              <a:rPr lang="en-GB" sz="1200" baseline="30000" dirty="0" smtClean="0">
                <a:latin typeface="Arial" pitchFamily="-109" charset="0"/>
              </a:rPr>
              <a:t>3</a:t>
            </a:r>
            <a:r>
              <a:rPr lang="en-GB" sz="1200" dirty="0" smtClean="0">
                <a:latin typeface="Arial" pitchFamily="-109" charset="0"/>
              </a:rPr>
              <a:t>Data speeds under the 2018 Bill estimated 9%-37% lower over period 2018-2025</a:t>
            </a:r>
          </a:p>
          <a:p>
            <a:pPr eaLnBrk="0" fontAlgn="base" hangingPunct="0">
              <a:spcBef>
                <a:spcPct val="0"/>
              </a:spcBef>
              <a:spcAft>
                <a:spcPct val="0"/>
              </a:spcAft>
            </a:pPr>
            <a:r>
              <a:rPr lang="en-GB" sz="1200" baseline="30000" dirty="0" smtClean="0">
                <a:latin typeface="Arial" pitchFamily="-109" charset="0"/>
              </a:rPr>
              <a:t>4</a:t>
            </a:r>
            <a:r>
              <a:rPr lang="en-GB" sz="1200" dirty="0" smtClean="0">
                <a:latin typeface="Arial" pitchFamily="-109" charset="0"/>
              </a:rPr>
              <a:t>In NPV terms, over 20 years (2020-2040)</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xmlns="" val="1438138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eaLnBrk="0" fontAlgn="base" hangingPunct="0">
              <a:spcBef>
                <a:spcPct val="0"/>
              </a:spcBef>
              <a:spcAft>
                <a:spcPct val="0"/>
              </a:spcAft>
            </a:pPr>
            <a:r>
              <a:rPr lang="en-GB" sz="1200" baseline="30000" dirty="0" smtClean="0">
                <a:solidFill>
                  <a:srgbClr val="000000"/>
                </a:solidFill>
                <a:latin typeface="Arial" pitchFamily="-109" charset="0"/>
              </a:rPr>
              <a:t>1</a:t>
            </a:r>
            <a:r>
              <a:rPr lang="en-GB" sz="1200" dirty="0" smtClean="0">
                <a:solidFill>
                  <a:srgbClr val="000000"/>
                </a:solidFill>
                <a:latin typeface="Arial" pitchFamily="-109" charset="0"/>
              </a:rPr>
              <a:t>Compared to a no Bill scenario, but continued improvement in the functioning of mobile market</a:t>
            </a:r>
            <a:endParaRPr lang="en-GB" sz="1200" baseline="30000" dirty="0" smtClean="0">
              <a:solidFill>
                <a:srgbClr val="000000"/>
              </a:solidFill>
              <a:latin typeface="Arial" pitchFamily="-109" charset="0"/>
            </a:endParaRPr>
          </a:p>
          <a:p>
            <a:pPr defTabSz="1219170" eaLnBrk="0" fontAlgn="base" hangingPunct="0">
              <a:spcBef>
                <a:spcPct val="0"/>
              </a:spcBef>
              <a:spcAft>
                <a:spcPct val="0"/>
              </a:spcAft>
            </a:pPr>
            <a:r>
              <a:rPr lang="en-GB" sz="1200" baseline="30000" dirty="0" smtClean="0">
                <a:solidFill>
                  <a:srgbClr val="000000"/>
                </a:solidFill>
                <a:latin typeface="Arial" pitchFamily="-109" charset="0"/>
              </a:rPr>
              <a:t>2</a:t>
            </a:r>
            <a:r>
              <a:rPr lang="en-GB" sz="1200" dirty="0" smtClean="0">
                <a:solidFill>
                  <a:srgbClr val="000000"/>
                </a:solidFill>
                <a:latin typeface="Arial" pitchFamily="-109" charset="0"/>
              </a:rPr>
              <a:t>NPV of GDP over 5 years (2020-2025). Tax figure is also NPV. </a:t>
            </a:r>
            <a:endParaRPr lang="en-GB" sz="1200" baseline="30000" dirty="0" smtClean="0">
              <a:solidFill>
                <a:srgbClr val="000000"/>
              </a:solidFill>
              <a:latin typeface="Arial" pitchFamily="-109" charset="0"/>
            </a:endParaRPr>
          </a:p>
          <a:p>
            <a:pPr defTabSz="1219170" eaLnBrk="0" fontAlgn="base" hangingPunct="0">
              <a:spcBef>
                <a:spcPct val="0"/>
              </a:spcBef>
              <a:spcAft>
                <a:spcPct val="0"/>
              </a:spcAft>
            </a:pPr>
            <a:r>
              <a:rPr lang="en-GB" sz="1200" baseline="30000" dirty="0" smtClean="0">
                <a:solidFill>
                  <a:srgbClr val="000000"/>
                </a:solidFill>
                <a:latin typeface="Arial" pitchFamily="-109" charset="0"/>
              </a:rPr>
              <a:t>3</a:t>
            </a:r>
            <a:r>
              <a:rPr lang="en-GB" sz="1200" dirty="0" smtClean="0">
                <a:solidFill>
                  <a:srgbClr val="000000"/>
                </a:solidFill>
                <a:latin typeface="Arial" pitchFamily="-109" charset="0"/>
              </a:rPr>
              <a:t>Reduction in the impact on GDP, employment and tax under 2018 bill versus the previous draft bill is smaller than the impact on consumer outcomes. Because impacts are calculated over 5 years, and therefore do not reflect that the longer term impact under the 2018 Bill is smaller due to the preservation of network competition.</a:t>
            </a:r>
          </a:p>
          <a:p>
            <a:endParaRPr lang="en-GB" dirty="0"/>
          </a:p>
        </p:txBody>
      </p:sp>
    </p:spTree>
    <p:extLst>
      <p:ext uri="{BB962C8B-B14F-4D97-AF65-F5344CB8AC3E}">
        <p14:creationId xmlns:p14="http://schemas.microsoft.com/office/powerpoint/2010/main" xmlns="" val="3268732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35</a:t>
            </a:fld>
            <a:endParaRPr lang="en-GB" dirty="0"/>
          </a:p>
        </p:txBody>
      </p:sp>
    </p:spTree>
    <p:extLst>
      <p:ext uri="{BB962C8B-B14F-4D97-AF65-F5344CB8AC3E}">
        <p14:creationId xmlns:p14="http://schemas.microsoft.com/office/powerpoint/2010/main" xmlns="" val="3064849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00D84-4449-454A-BD84-6EF2CA857440}" type="slidenum">
              <a:rPr kumimoji="0" lang="en-ZA" sz="1200" b="0" i="0" u="none" strike="noStrike" kern="1200" cap="none" spc="0" normalizeH="0" baseline="0" noProof="0" smtClean="0">
                <a:ln>
                  <a:noFill/>
                </a:ln>
                <a:solidFill>
                  <a:prstClr val="black"/>
                </a:solidFill>
                <a:effectLst/>
                <a:uLnTx/>
                <a:uFillTx/>
                <a:latin typeface="Vodafone Rg"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ZA" sz="1200" b="0" i="0" u="none" strike="noStrike" kern="1200" cap="none" spc="0" normalizeH="0" baseline="0" noProof="0">
              <a:ln>
                <a:noFill/>
              </a:ln>
              <a:solidFill>
                <a:prstClr val="black"/>
              </a:solidFill>
              <a:effectLst/>
              <a:uLnTx/>
              <a:uFillTx/>
              <a:latin typeface="Vodafone Rg" pitchFamily="34" charset="0"/>
              <a:ea typeface="+mn-ea"/>
              <a:cs typeface="+mn-cs"/>
            </a:endParaRPr>
          </a:p>
        </p:txBody>
      </p:sp>
    </p:spTree>
    <p:extLst>
      <p:ext uri="{BB962C8B-B14F-4D97-AF65-F5344CB8AC3E}">
        <p14:creationId xmlns:p14="http://schemas.microsoft.com/office/powerpoint/2010/main" xmlns="" val="3290052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292100"/>
            <a:ext cx="3698875" cy="2081213"/>
          </a:xfrm>
        </p:spPr>
      </p:sp>
      <p:sp>
        <p:nvSpPr>
          <p:cNvPr id="3" name="Notes Placeholder 2"/>
          <p:cNvSpPr>
            <a:spLocks noGrp="1"/>
          </p:cNvSpPr>
          <p:nvPr>
            <p:ph type="body" idx="1"/>
          </p:nvPr>
        </p:nvSpPr>
        <p:spPr>
          <a:xfrm>
            <a:off x="438820" y="2621662"/>
            <a:ext cx="6472482" cy="6531208"/>
          </a:xfrm>
          <a:ln>
            <a:solidFill>
              <a:schemeClr val="tx1"/>
            </a:solidFill>
          </a:ln>
        </p:spPr>
        <p:txBody>
          <a:bodyPr/>
          <a:lstStyle/>
          <a:p>
            <a:endParaRPr lang="en-US" sz="1400" dirty="0"/>
          </a:p>
        </p:txBody>
      </p:sp>
    </p:spTree>
    <p:extLst>
      <p:ext uri="{BB962C8B-B14F-4D97-AF65-F5344CB8AC3E}">
        <p14:creationId xmlns:p14="http://schemas.microsoft.com/office/powerpoint/2010/main" xmlns="" val="3953751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cap="none" normalizeH="0" baseline="0" dirty="0" smtClean="0">
                <a:ln>
                  <a:noFill/>
                </a:ln>
                <a:solidFill>
                  <a:schemeClr val="tx1"/>
                </a:solidFill>
                <a:effectLst/>
                <a:latin typeface="Arial" pitchFamily="-109" charset="0"/>
              </a:rPr>
              <a:t>MNOs</a:t>
            </a:r>
            <a:r>
              <a:rPr kumimoji="0" lang="en-GB" b="0" i="0" u="none" strike="noStrike" cap="none" normalizeH="0" dirty="0" smtClean="0">
                <a:ln>
                  <a:noFill/>
                </a:ln>
                <a:solidFill>
                  <a:schemeClr val="tx1"/>
                </a:solidFill>
                <a:effectLst/>
                <a:latin typeface="Arial" pitchFamily="-109" charset="0"/>
              </a:rPr>
              <a:t> d</a:t>
            </a:r>
            <a:r>
              <a:rPr kumimoji="0" lang="en-GB" b="0" i="0" u="none" strike="noStrike" cap="none" normalizeH="0" baseline="0" dirty="0" smtClean="0">
                <a:ln>
                  <a:noFill/>
                </a:ln>
                <a:solidFill>
                  <a:schemeClr val="tx1"/>
                </a:solidFill>
                <a:effectLst/>
                <a:latin typeface="Arial" pitchFamily="-109" charset="0"/>
              </a:rPr>
              <a:t>eploy more efficient network equipment (3G/4G) </a:t>
            </a:r>
            <a:r>
              <a:rPr kumimoji="0" lang="en-GB" b="0" i="0" u="none" strike="noStrike" cap="none" normalizeH="0" dirty="0" smtClean="0">
                <a:ln>
                  <a:noFill/>
                </a:ln>
                <a:solidFill>
                  <a:schemeClr val="tx1"/>
                </a:solidFill>
                <a:effectLst/>
                <a:latin typeface="Arial" pitchFamily="-109" charset="0"/>
              </a:rPr>
              <a:t>to serve demand more efficiently</a:t>
            </a:r>
            <a:endParaRPr kumimoji="0" lang="en-GB" b="0" i="0" u="none" strike="noStrike" cap="none" normalizeH="0" baseline="0" dirty="0" smtClean="0">
              <a:ln>
                <a:noFill/>
              </a:ln>
              <a:solidFill>
                <a:schemeClr val="tx1"/>
              </a:solidFill>
              <a:effectLst/>
              <a:latin typeface="Arial" pitchFamily="-109" charset="0"/>
            </a:endParaRPr>
          </a:p>
        </p:txBody>
      </p:sp>
      <p:sp>
        <p:nvSpPr>
          <p:cNvPr id="4" name="Slide Number Placeholder 3"/>
          <p:cNvSpPr>
            <a:spLocks noGrp="1"/>
          </p:cNvSpPr>
          <p:nvPr>
            <p:ph type="sldNum" sz="quarter" idx="10"/>
          </p:nvPr>
        </p:nvSpPr>
        <p:spPr/>
        <p:txBody>
          <a:bodyPr/>
          <a:lstStyle/>
          <a:p>
            <a:fld id="{2B3E1866-6ABF-4414-AFB5-B91146A1FA19}" type="slidenum">
              <a:rPr lang="en-GB" smtClean="0"/>
              <a:pPr/>
              <a:t>9</a:t>
            </a:fld>
            <a:endParaRPr lang="en-GB" dirty="0"/>
          </a:p>
        </p:txBody>
      </p:sp>
    </p:spTree>
    <p:extLst>
      <p:ext uri="{BB962C8B-B14F-4D97-AF65-F5344CB8AC3E}">
        <p14:creationId xmlns:p14="http://schemas.microsoft.com/office/powerpoint/2010/main" xmlns="" val="903287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10</a:t>
            </a:fld>
            <a:endParaRPr lang="en-GB" dirty="0"/>
          </a:p>
        </p:txBody>
      </p:sp>
    </p:spTree>
    <p:extLst>
      <p:ext uri="{BB962C8B-B14F-4D97-AF65-F5344CB8AC3E}">
        <p14:creationId xmlns:p14="http://schemas.microsoft.com/office/powerpoint/2010/main" xmlns="" val="33858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xmlns="" val="1513258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13</a:t>
            </a:fld>
            <a:endParaRPr lang="en-GB" dirty="0"/>
          </a:p>
        </p:txBody>
      </p:sp>
    </p:spTree>
    <p:extLst>
      <p:ext uri="{BB962C8B-B14F-4D97-AF65-F5344CB8AC3E}">
        <p14:creationId xmlns:p14="http://schemas.microsoft.com/office/powerpoint/2010/main" xmlns="" val="754649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041205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15</a:t>
            </a:fld>
            <a:endParaRPr lang="en-GB" dirty="0"/>
          </a:p>
        </p:txBody>
      </p:sp>
    </p:spTree>
    <p:extLst>
      <p:ext uri="{BB962C8B-B14F-4D97-AF65-F5344CB8AC3E}">
        <p14:creationId xmlns:p14="http://schemas.microsoft.com/office/powerpoint/2010/main" xmlns="" val="198071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6.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2.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5.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58.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8.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59.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2.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5.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8.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71.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71.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2.emf"/><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7.emf"/><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1.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4.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7.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0.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6.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2.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5.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58.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8.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59.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2.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5.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71.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1.emf"/><Relationship Id="rId4" Type="http://schemas.openxmlformats.org/officeDocument/2006/relationships/image" Target="../media/image7.emf"/></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71.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2.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3.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7.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2.xml"/><Relationship Id="rId5" Type="http://schemas.openxmlformats.org/officeDocument/2006/relationships/image" Target="../media/image1.emf"/><Relationship Id="rId4" Type="http://schemas.openxmlformats.org/officeDocument/2006/relationships/image" Target="../media/image7.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e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5.jpe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jpe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8.jpe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1.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4.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e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7.jpe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jpe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0.jpe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jpe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3.jpe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White Icon">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5213571" y="2539584"/>
            <a:ext cx="1753480" cy="1752000"/>
          </a:xfrm>
          <a:prstGeom prst="rect">
            <a:avLst/>
          </a:prstGeom>
        </p:spPr>
      </p:pic>
    </p:spTree>
    <p:extLst>
      <p:ext uri="{BB962C8B-B14F-4D97-AF65-F5344CB8AC3E}">
        <p14:creationId xmlns:p14="http://schemas.microsoft.com/office/powerpoint/2010/main" xmlns="" val="2885716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Image 4 Two Line">
    <p:spTree>
      <p:nvGrpSpPr>
        <p:cNvPr id="1" name=""/>
        <p:cNvGrpSpPr/>
        <p:nvPr/>
      </p:nvGrpSpPr>
      <p:grpSpPr>
        <a:xfrm>
          <a:off x="0" y="0"/>
          <a:ext cx="0" cy="0"/>
          <a:chOff x="0" y="0"/>
          <a:chExt cx="0" cy="0"/>
        </a:xfrm>
      </p:grpSpPr>
      <p:grpSp>
        <p:nvGrpSpPr>
          <p:cNvPr id="6" name="Group 5"/>
          <p:cNvGrpSpPr/>
          <p:nvPr/>
        </p:nvGrpSpPr>
        <p:grpSpPr>
          <a:xfrm>
            <a:off x="1808" y="1017"/>
            <a:ext cx="12188385" cy="6855967"/>
            <a:chOff x="1355" y="762"/>
            <a:chExt cx="9141289" cy="5141975"/>
          </a:xfrm>
        </p:grpSpPr>
        <p:pic>
          <p:nvPicPr>
            <p:cNvPr id="10" name="Picture 9"/>
            <p:cNvPicPr>
              <a:picLocks noChangeAspect="1"/>
            </p:cNvPicPr>
            <p:nvPr userDrawn="1"/>
          </p:nvPicPr>
          <p:blipFill>
            <a:blip r:embed="rId2" cstate="print"/>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717472" y="862013"/>
              <a:ext cx="2204100" cy="3537792"/>
            </a:xfrm>
            <a:prstGeom prst="rect">
              <a:avLst/>
            </a:prstGeom>
          </p:spPr>
        </p:pic>
      </p:grpSp>
      <p:sp>
        <p:nvSpPr>
          <p:cNvPr id="2" name="Title 1"/>
          <p:cNvSpPr>
            <a:spLocks noGrp="1"/>
          </p:cNvSpPr>
          <p:nvPr>
            <p:ph type="ctrTitle"/>
          </p:nvPr>
        </p:nvSpPr>
        <p:spPr>
          <a:xfrm>
            <a:off x="5973233" y="4334210"/>
            <a:ext cx="5791200"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2982435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Image 15 One Line">
    <p:spTree>
      <p:nvGrpSpPr>
        <p:cNvPr id="1" name=""/>
        <p:cNvGrpSpPr/>
        <p:nvPr/>
      </p:nvGrpSpPr>
      <p:grpSpPr>
        <a:xfrm>
          <a:off x="0" y="0"/>
          <a:ext cx="0" cy="0"/>
          <a:chOff x="0" y="0"/>
          <a:chExt cx="0" cy="0"/>
        </a:xfrm>
      </p:grpSpPr>
      <p:grpSp>
        <p:nvGrpSpPr>
          <p:cNvPr id="6" name="Group 5"/>
          <p:cNvGrpSpPr/>
          <p:nvPr/>
        </p:nvGrpSpPr>
        <p:grpSpPr>
          <a:xfrm>
            <a:off x="2260" y="1018"/>
            <a:ext cx="12188385" cy="6855967"/>
            <a:chOff x="1694" y="763"/>
            <a:chExt cx="9141289" cy="5141975"/>
          </a:xfrm>
        </p:grpSpPr>
        <p:pic>
          <p:nvPicPr>
            <p:cNvPr id="10" name="Picture 9"/>
            <p:cNvPicPr>
              <a:picLocks noChangeAspect="1"/>
            </p:cNvPicPr>
            <p:nvPr userDrawn="1"/>
          </p:nvPicPr>
          <p:blipFill>
            <a:blip r:embed="rId2" cstate="print"/>
            <a:stretch>
              <a:fillRect/>
            </a:stretch>
          </p:blipFill>
          <p:spPr>
            <a:xfrm>
              <a:off x="1694"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48737" y="859632"/>
              <a:ext cx="2666250" cy="3548448"/>
            </a:xfrm>
            <a:prstGeom prst="rect">
              <a:avLst/>
            </a:prstGeom>
          </p:spPr>
        </p:pic>
      </p:grpSp>
      <p:sp>
        <p:nvSpPr>
          <p:cNvPr id="2" name="Title 1"/>
          <p:cNvSpPr>
            <a:spLocks noGrp="1"/>
          </p:cNvSpPr>
          <p:nvPr>
            <p:ph type="ctrTitle"/>
          </p:nvPr>
        </p:nvSpPr>
        <p:spPr>
          <a:xfrm>
            <a:off x="6062133" y="4181809"/>
            <a:ext cx="5712099" cy="615883"/>
          </a:xfrm>
        </p:spPr>
        <p:txBody>
          <a:bodyPr anchor="t"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accent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7616042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Image 15 Two Line">
    <p:spTree>
      <p:nvGrpSpPr>
        <p:cNvPr id="1" name=""/>
        <p:cNvGrpSpPr/>
        <p:nvPr/>
      </p:nvGrpSpPr>
      <p:grpSpPr>
        <a:xfrm>
          <a:off x="0" y="0"/>
          <a:ext cx="0" cy="0"/>
          <a:chOff x="0" y="0"/>
          <a:chExt cx="0" cy="0"/>
        </a:xfrm>
      </p:grpSpPr>
      <p:grpSp>
        <p:nvGrpSpPr>
          <p:cNvPr id="8" name="Group 7"/>
          <p:cNvGrpSpPr/>
          <p:nvPr/>
        </p:nvGrpSpPr>
        <p:grpSpPr>
          <a:xfrm>
            <a:off x="2712" y="1017"/>
            <a:ext cx="12188385" cy="6855967"/>
            <a:chOff x="2033" y="762"/>
            <a:chExt cx="9141289" cy="5141975"/>
          </a:xfrm>
        </p:grpSpPr>
        <p:pic>
          <p:nvPicPr>
            <p:cNvPr id="10" name="Picture 9"/>
            <p:cNvPicPr>
              <a:picLocks noChangeAspect="1"/>
            </p:cNvPicPr>
            <p:nvPr userDrawn="1"/>
          </p:nvPicPr>
          <p:blipFill>
            <a:blip r:embed="rId2" cstate="print"/>
            <a:stretch>
              <a:fillRect/>
            </a:stretch>
          </p:blipFill>
          <p:spPr>
            <a:xfrm>
              <a:off x="2033" y="762"/>
              <a:ext cx="9141289" cy="5141975"/>
            </a:xfrm>
            <a:prstGeom prst="rect">
              <a:avLst/>
            </a:prstGeom>
          </p:spPr>
        </p:pic>
        <p:pic>
          <p:nvPicPr>
            <p:cNvPr id="6" name="Picture 5"/>
            <p:cNvPicPr>
              <a:picLocks noChangeAspect="1"/>
            </p:cNvPicPr>
            <p:nvPr userDrawn="1"/>
          </p:nvPicPr>
          <p:blipFill>
            <a:blip r:embed="rId3" cstate="print"/>
            <a:stretch>
              <a:fillRect/>
            </a:stretch>
          </p:blipFill>
          <p:spPr>
            <a:xfrm>
              <a:off x="3257393" y="866776"/>
              <a:ext cx="2659140" cy="3537792"/>
            </a:xfrm>
            <a:prstGeom prst="rect">
              <a:avLst/>
            </a:prstGeom>
          </p:spPr>
        </p:pic>
      </p:grpSp>
      <p:sp>
        <p:nvSpPr>
          <p:cNvPr id="2" name="Title 1"/>
          <p:cNvSpPr>
            <a:spLocks noGrp="1"/>
          </p:cNvSpPr>
          <p:nvPr>
            <p:ph type="ctrTitle"/>
          </p:nvPr>
        </p:nvSpPr>
        <p:spPr>
          <a:xfrm>
            <a:off x="5973233" y="4334210"/>
            <a:ext cx="5791200"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accent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9903261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Image 20 One Line">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1807" y="1017"/>
            <a:ext cx="12188384" cy="6855967"/>
            <a:chOff x="1355" y="762"/>
            <a:chExt cx="9141288" cy="5141975"/>
          </a:xfrm>
        </p:grpSpPr>
        <p:pic>
          <p:nvPicPr>
            <p:cNvPr id="10" name="Picture 9"/>
            <p:cNvPicPr>
              <a:picLocks noChangeAspect="1"/>
            </p:cNvPicPr>
            <p:nvPr userDrawn="1"/>
          </p:nvPicPr>
          <p:blipFill>
            <a:blip r:embed="rId2" cstate="print"/>
            <a:stretch>
              <a:fillRect/>
            </a:stretch>
          </p:blipFill>
          <p:spPr>
            <a:xfrm>
              <a:off x="1355" y="762"/>
              <a:ext cx="9141288" cy="5141975"/>
            </a:xfrm>
            <a:prstGeom prst="rect">
              <a:avLst/>
            </a:prstGeom>
          </p:spPr>
        </p:pic>
        <p:pic>
          <p:nvPicPr>
            <p:cNvPr id="7" name="Picture 6"/>
            <p:cNvPicPr>
              <a:picLocks noChangeAspect="1"/>
            </p:cNvPicPr>
            <p:nvPr userDrawn="1"/>
          </p:nvPicPr>
          <p:blipFill>
            <a:blip r:embed="rId3" cstate="print"/>
            <a:stretch>
              <a:fillRect/>
            </a:stretch>
          </p:blipFill>
          <p:spPr>
            <a:xfrm>
              <a:off x="3235955" y="861748"/>
              <a:ext cx="2691135" cy="3569760"/>
            </a:xfrm>
            <a:prstGeom prst="rect">
              <a:avLst/>
            </a:prstGeom>
          </p:spPr>
        </p:pic>
      </p:grpSp>
      <p:sp>
        <p:nvSpPr>
          <p:cNvPr id="2" name="Title 1"/>
          <p:cNvSpPr>
            <a:spLocks noGrp="1"/>
          </p:cNvSpPr>
          <p:nvPr>
            <p:ph type="ctrTitle"/>
          </p:nvPr>
        </p:nvSpPr>
        <p:spPr>
          <a:xfrm>
            <a:off x="6266829" y="3097907"/>
            <a:ext cx="5601027" cy="615883"/>
          </a:xfrm>
        </p:spPr>
        <p:txBody>
          <a:bodyPr anchor="t"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11" name="Picture 10"/>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25341035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Image 20 Two Line">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1810" y="1018"/>
            <a:ext cx="12188380" cy="6855964"/>
            <a:chOff x="1357" y="763"/>
            <a:chExt cx="9141285" cy="5141973"/>
          </a:xfrm>
        </p:grpSpPr>
        <p:pic>
          <p:nvPicPr>
            <p:cNvPr id="10" name="Picture 9"/>
            <p:cNvPicPr>
              <a:picLocks noChangeAspect="1"/>
            </p:cNvPicPr>
            <p:nvPr userDrawn="1"/>
          </p:nvPicPr>
          <p:blipFill>
            <a:blip r:embed="rId2" cstate="print"/>
            <a:stretch>
              <a:fillRect/>
            </a:stretch>
          </p:blipFill>
          <p:spPr>
            <a:xfrm>
              <a:off x="1357" y="763"/>
              <a:ext cx="9141285" cy="5141973"/>
            </a:xfrm>
            <a:prstGeom prst="rect">
              <a:avLst/>
            </a:prstGeom>
          </p:spPr>
        </p:pic>
        <p:pic>
          <p:nvPicPr>
            <p:cNvPr id="7" name="Picture 6"/>
            <p:cNvPicPr>
              <a:picLocks noChangeAspect="1"/>
            </p:cNvPicPr>
            <p:nvPr userDrawn="1"/>
          </p:nvPicPr>
          <p:blipFill>
            <a:blip r:embed="rId3" cstate="print"/>
            <a:stretch>
              <a:fillRect/>
            </a:stretch>
          </p:blipFill>
          <p:spPr>
            <a:xfrm>
              <a:off x="3239510" y="866472"/>
              <a:ext cx="2684025" cy="3562656"/>
            </a:xfrm>
            <a:prstGeom prst="rect">
              <a:avLst/>
            </a:prstGeom>
          </p:spPr>
        </p:pic>
      </p:grpSp>
      <p:sp>
        <p:nvSpPr>
          <p:cNvPr id="2" name="Title 1"/>
          <p:cNvSpPr>
            <a:spLocks noGrp="1"/>
          </p:cNvSpPr>
          <p:nvPr>
            <p:ph type="ctrTitle"/>
          </p:nvPr>
        </p:nvSpPr>
        <p:spPr>
          <a:xfrm>
            <a:off x="6271466" y="2962213"/>
            <a:ext cx="5372677"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11" name="Picture 10"/>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42932699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Image 21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07" y="1016"/>
            <a:ext cx="12188384" cy="6855965"/>
            <a:chOff x="1355" y="762"/>
            <a:chExt cx="9141288" cy="5141974"/>
          </a:xfrm>
        </p:grpSpPr>
        <p:pic>
          <p:nvPicPr>
            <p:cNvPr id="10" name="Picture 9"/>
            <p:cNvPicPr>
              <a:picLocks noChangeAspect="1"/>
            </p:cNvPicPr>
            <p:nvPr userDrawn="1"/>
          </p:nvPicPr>
          <p:blipFill>
            <a:blip r:embed="rId2" cstate="print"/>
            <a:stretch>
              <a:fillRect/>
            </a:stretch>
          </p:blipFill>
          <p:spPr>
            <a:xfrm>
              <a:off x="1355" y="762"/>
              <a:ext cx="9141288" cy="5141974"/>
            </a:xfrm>
            <a:prstGeom prst="rect">
              <a:avLst/>
            </a:prstGeom>
          </p:spPr>
        </p:pic>
        <p:pic>
          <p:nvPicPr>
            <p:cNvPr id="5" name="Picture 4"/>
            <p:cNvPicPr>
              <a:picLocks noChangeAspect="1"/>
            </p:cNvPicPr>
            <p:nvPr userDrawn="1"/>
          </p:nvPicPr>
          <p:blipFill>
            <a:blip r:embed="rId3" cstate="print"/>
            <a:stretch>
              <a:fillRect/>
            </a:stretch>
          </p:blipFill>
          <p:spPr>
            <a:xfrm>
              <a:off x="3235161" y="877094"/>
              <a:ext cx="2691135" cy="3438336"/>
            </a:xfrm>
            <a:prstGeom prst="rect">
              <a:avLst/>
            </a:prstGeom>
          </p:spPr>
        </p:pic>
      </p:grpSp>
      <p:sp>
        <p:nvSpPr>
          <p:cNvPr id="2" name="Title 1"/>
          <p:cNvSpPr>
            <a:spLocks noGrp="1"/>
          </p:cNvSpPr>
          <p:nvPr>
            <p:ph type="ctrTitle"/>
          </p:nvPr>
        </p:nvSpPr>
        <p:spPr>
          <a:xfrm>
            <a:off x="6673230" y="3097907"/>
            <a:ext cx="5516961" cy="615883"/>
          </a:xfrm>
        </p:spPr>
        <p:txBody>
          <a:bodyPr anchor="t"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9" name="Picture 8" descr="New_VF_Icon_RGB_WHIT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29567" y="6062988"/>
            <a:ext cx="528000" cy="528000"/>
          </a:xfrm>
          <a:prstGeom prst="rect">
            <a:avLst/>
          </a:prstGeom>
        </p:spPr>
      </p:pic>
    </p:spTree>
    <p:extLst>
      <p:ext uri="{BB962C8B-B14F-4D97-AF65-F5344CB8AC3E}">
        <p14:creationId xmlns:p14="http://schemas.microsoft.com/office/powerpoint/2010/main" xmlns="" val="25086190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Image 21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10" y="1017"/>
            <a:ext cx="12188380" cy="6855963"/>
            <a:chOff x="1357" y="763"/>
            <a:chExt cx="9141285" cy="5141972"/>
          </a:xfrm>
        </p:grpSpPr>
        <p:pic>
          <p:nvPicPr>
            <p:cNvPr id="10" name="Picture 9"/>
            <p:cNvPicPr>
              <a:picLocks noChangeAspect="1"/>
            </p:cNvPicPr>
            <p:nvPr userDrawn="1"/>
          </p:nvPicPr>
          <p:blipFill>
            <a:blip r:embed="rId2" cstate="print"/>
            <a:stretch>
              <a:fillRect/>
            </a:stretch>
          </p:blipFill>
          <p:spPr>
            <a:xfrm>
              <a:off x="1357" y="763"/>
              <a:ext cx="9141285" cy="5141972"/>
            </a:xfrm>
            <a:prstGeom prst="rect">
              <a:avLst/>
            </a:prstGeom>
          </p:spPr>
        </p:pic>
        <p:pic>
          <p:nvPicPr>
            <p:cNvPr id="5" name="Picture 4"/>
            <p:cNvPicPr>
              <a:picLocks noChangeAspect="1"/>
            </p:cNvPicPr>
            <p:nvPr userDrawn="1"/>
          </p:nvPicPr>
          <p:blipFill>
            <a:blip r:embed="rId3" cstate="print"/>
            <a:stretch>
              <a:fillRect/>
            </a:stretch>
          </p:blipFill>
          <p:spPr>
            <a:xfrm>
              <a:off x="3237128" y="879475"/>
              <a:ext cx="2684025" cy="3427681"/>
            </a:xfrm>
            <a:prstGeom prst="rect">
              <a:avLst/>
            </a:prstGeom>
          </p:spPr>
        </p:pic>
      </p:grpSp>
      <p:sp>
        <p:nvSpPr>
          <p:cNvPr id="2" name="Title 1"/>
          <p:cNvSpPr>
            <a:spLocks noGrp="1"/>
          </p:cNvSpPr>
          <p:nvPr>
            <p:ph type="ctrTitle"/>
          </p:nvPr>
        </p:nvSpPr>
        <p:spPr>
          <a:xfrm>
            <a:off x="6672000" y="2962213"/>
            <a:ext cx="5372677"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9" name="Picture 8" descr="New_VF_Icon_RGB_WHIT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29567" y="6062988"/>
            <a:ext cx="528000" cy="528000"/>
          </a:xfrm>
          <a:prstGeom prst="rect">
            <a:avLst/>
          </a:prstGeom>
        </p:spPr>
      </p:pic>
    </p:spTree>
    <p:extLst>
      <p:ext uri="{BB962C8B-B14F-4D97-AF65-F5344CB8AC3E}">
        <p14:creationId xmlns:p14="http://schemas.microsoft.com/office/powerpoint/2010/main" xmlns="" val="16048463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Image 22 One Line">
    <p:bg>
      <p:bgPr>
        <a:solidFill>
          <a:schemeClr val="bg1"/>
        </a:solidFill>
        <a:effectLst/>
      </p:bgPr>
    </p:bg>
    <p:spTree>
      <p:nvGrpSpPr>
        <p:cNvPr id="1" name=""/>
        <p:cNvGrpSpPr/>
        <p:nvPr/>
      </p:nvGrpSpPr>
      <p:grpSpPr>
        <a:xfrm>
          <a:off x="0" y="0"/>
          <a:ext cx="0" cy="0"/>
          <a:chOff x="0" y="0"/>
          <a:chExt cx="0" cy="0"/>
        </a:xfrm>
      </p:grpSpPr>
      <p:grpSp>
        <p:nvGrpSpPr>
          <p:cNvPr id="12" name="Group 11"/>
          <p:cNvGrpSpPr/>
          <p:nvPr/>
        </p:nvGrpSpPr>
        <p:grpSpPr>
          <a:xfrm>
            <a:off x="0" y="1017"/>
            <a:ext cx="12188384" cy="6855967"/>
            <a:chOff x="0" y="762"/>
            <a:chExt cx="9141288" cy="5141975"/>
          </a:xfrm>
        </p:grpSpPr>
        <p:pic>
          <p:nvPicPr>
            <p:cNvPr id="10" name="Picture 9"/>
            <p:cNvPicPr>
              <a:picLocks noChangeAspect="1"/>
            </p:cNvPicPr>
            <p:nvPr userDrawn="1"/>
          </p:nvPicPr>
          <p:blipFill>
            <a:blip r:embed="rId2" cstate="print"/>
            <a:stretch>
              <a:fillRect/>
            </a:stretch>
          </p:blipFill>
          <p:spPr>
            <a:xfrm>
              <a:off x="0" y="762"/>
              <a:ext cx="9141288" cy="5141975"/>
            </a:xfrm>
            <a:prstGeom prst="rect">
              <a:avLst/>
            </a:prstGeom>
          </p:spPr>
        </p:pic>
        <p:pic>
          <p:nvPicPr>
            <p:cNvPr id="8" name="Picture 7"/>
            <p:cNvPicPr>
              <a:picLocks noChangeAspect="1"/>
            </p:cNvPicPr>
            <p:nvPr userDrawn="1"/>
          </p:nvPicPr>
          <p:blipFill>
            <a:blip r:embed="rId3" cstate="print"/>
            <a:stretch>
              <a:fillRect/>
            </a:stretch>
          </p:blipFill>
          <p:spPr>
            <a:xfrm>
              <a:off x="3235955" y="861751"/>
              <a:ext cx="2691135" cy="3569760"/>
            </a:xfrm>
            <a:prstGeom prst="rect">
              <a:avLst/>
            </a:prstGeom>
          </p:spPr>
        </p:pic>
      </p:grpSp>
      <p:sp>
        <p:nvSpPr>
          <p:cNvPr id="2" name="Title 1"/>
          <p:cNvSpPr>
            <a:spLocks noGrp="1"/>
          </p:cNvSpPr>
          <p:nvPr>
            <p:ph type="ctrTitle"/>
          </p:nvPr>
        </p:nvSpPr>
        <p:spPr>
          <a:xfrm>
            <a:off x="337861" y="3048779"/>
            <a:ext cx="5639607" cy="615883"/>
          </a:xfrm>
        </p:spPr>
        <p:txBody>
          <a:bodyPr anchor="t" anchorCtr="0">
            <a:noAutofit/>
          </a:bodyPr>
          <a:lstStyle>
            <a:lvl1pPr algn="r">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E60000"/>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dirty="0"/>
              <a:t>Insert Confidentiality Level in slide footer </a:t>
            </a:r>
          </a:p>
        </p:txBody>
      </p:sp>
      <p:pic>
        <p:nvPicPr>
          <p:cNvPr id="11" name="Picture 10" descr="New_VF_Icon_RGB_WHIT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29567" y="6062988"/>
            <a:ext cx="528000" cy="528000"/>
          </a:xfrm>
          <a:prstGeom prst="rect">
            <a:avLst/>
          </a:prstGeom>
        </p:spPr>
      </p:pic>
    </p:spTree>
    <p:extLst>
      <p:ext uri="{BB962C8B-B14F-4D97-AF65-F5344CB8AC3E}">
        <p14:creationId xmlns:p14="http://schemas.microsoft.com/office/powerpoint/2010/main" xmlns="" val="32079822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Image 22 Two Line">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807" y="1017"/>
            <a:ext cx="12188384" cy="6855967"/>
            <a:chOff x="1355" y="762"/>
            <a:chExt cx="9141288" cy="5141975"/>
          </a:xfrm>
        </p:grpSpPr>
        <p:pic>
          <p:nvPicPr>
            <p:cNvPr id="10" name="Picture 9"/>
            <p:cNvPicPr>
              <a:picLocks noChangeAspect="1"/>
            </p:cNvPicPr>
            <p:nvPr userDrawn="1"/>
          </p:nvPicPr>
          <p:blipFill>
            <a:blip r:embed="rId2" cstate="print"/>
            <a:stretch>
              <a:fillRect/>
            </a:stretch>
          </p:blipFill>
          <p:spPr>
            <a:xfrm>
              <a:off x="1355" y="762"/>
              <a:ext cx="9141288" cy="5141975"/>
            </a:xfrm>
            <a:prstGeom prst="rect">
              <a:avLst/>
            </a:prstGeom>
          </p:spPr>
        </p:pic>
        <p:pic>
          <p:nvPicPr>
            <p:cNvPr id="6" name="Picture 5"/>
            <p:cNvPicPr>
              <a:picLocks noChangeAspect="1"/>
            </p:cNvPicPr>
            <p:nvPr userDrawn="1"/>
          </p:nvPicPr>
          <p:blipFill>
            <a:blip r:embed="rId3" cstate="print"/>
            <a:stretch>
              <a:fillRect/>
            </a:stretch>
          </p:blipFill>
          <p:spPr>
            <a:xfrm>
              <a:off x="3242515" y="858898"/>
              <a:ext cx="2684025" cy="3562656"/>
            </a:xfrm>
            <a:prstGeom prst="rect">
              <a:avLst/>
            </a:prstGeom>
          </p:spPr>
        </p:pic>
      </p:grpSp>
      <p:sp>
        <p:nvSpPr>
          <p:cNvPr id="2" name="Title 1"/>
          <p:cNvSpPr>
            <a:spLocks noGrp="1"/>
          </p:cNvSpPr>
          <p:nvPr>
            <p:ph type="ctrTitle"/>
          </p:nvPr>
        </p:nvSpPr>
        <p:spPr>
          <a:xfrm>
            <a:off x="2533645" y="2953746"/>
            <a:ext cx="3687239"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E60000"/>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dirty="0"/>
              <a:t>Insert Confidentiality Level in slide footer </a:t>
            </a:r>
          </a:p>
        </p:txBody>
      </p:sp>
      <p:pic>
        <p:nvPicPr>
          <p:cNvPr id="11" name="Picture 10" descr="New_VF_Icon_RGB_WHIT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29567" y="6062988"/>
            <a:ext cx="528000" cy="528000"/>
          </a:xfrm>
          <a:prstGeom prst="rect">
            <a:avLst/>
          </a:prstGeom>
        </p:spPr>
      </p:pic>
    </p:spTree>
    <p:extLst>
      <p:ext uri="{BB962C8B-B14F-4D97-AF65-F5344CB8AC3E}">
        <p14:creationId xmlns:p14="http://schemas.microsoft.com/office/powerpoint/2010/main" xmlns="" val="30646189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Image 23 One Line">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1807" y="1016"/>
            <a:ext cx="12188384" cy="6855965"/>
            <a:chOff x="1355" y="762"/>
            <a:chExt cx="9141288" cy="5141974"/>
          </a:xfrm>
        </p:grpSpPr>
        <p:pic>
          <p:nvPicPr>
            <p:cNvPr id="10" name="Picture 9"/>
            <p:cNvPicPr>
              <a:picLocks noChangeAspect="1"/>
            </p:cNvPicPr>
            <p:nvPr userDrawn="1"/>
          </p:nvPicPr>
          <p:blipFill>
            <a:blip r:embed="rId2" cstate="print"/>
            <a:stretch>
              <a:fillRect/>
            </a:stretch>
          </p:blipFill>
          <p:spPr>
            <a:xfrm>
              <a:off x="1355" y="762"/>
              <a:ext cx="9141288" cy="5141974"/>
            </a:xfrm>
            <a:prstGeom prst="rect">
              <a:avLst/>
            </a:prstGeom>
          </p:spPr>
        </p:pic>
        <p:pic>
          <p:nvPicPr>
            <p:cNvPr id="7" name="Picture 6"/>
            <p:cNvPicPr>
              <a:picLocks noChangeAspect="1"/>
            </p:cNvPicPr>
            <p:nvPr userDrawn="1"/>
          </p:nvPicPr>
          <p:blipFill>
            <a:blip r:embed="rId3" cstate="print"/>
            <a:stretch>
              <a:fillRect/>
            </a:stretch>
          </p:blipFill>
          <p:spPr>
            <a:xfrm>
              <a:off x="3235955" y="861748"/>
              <a:ext cx="2691135" cy="3569760"/>
            </a:xfrm>
            <a:prstGeom prst="rect">
              <a:avLst/>
            </a:prstGeom>
          </p:spPr>
        </p:pic>
      </p:grpSp>
      <p:sp>
        <p:nvSpPr>
          <p:cNvPr id="2" name="Title 1"/>
          <p:cNvSpPr>
            <a:spLocks noGrp="1"/>
          </p:cNvSpPr>
          <p:nvPr>
            <p:ph type="ctrTitle"/>
          </p:nvPr>
        </p:nvSpPr>
        <p:spPr>
          <a:xfrm>
            <a:off x="6470029" y="3097907"/>
            <a:ext cx="5601027" cy="615883"/>
          </a:xfrm>
        </p:spPr>
        <p:txBody>
          <a:bodyPr anchor="t" anchorCtr="0">
            <a:noAutofit/>
          </a:bodyPr>
          <a:lstStyle>
            <a:lvl1pPr algn="l">
              <a:lnSpc>
                <a:spcPct val="90000"/>
              </a:lnSpc>
              <a:defRPr sz="40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11" name="Picture 10"/>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23779204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le Slide Image 23 Two Line">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1810" y="1017"/>
            <a:ext cx="12188380" cy="6855963"/>
            <a:chOff x="1357" y="763"/>
            <a:chExt cx="9141285" cy="5141972"/>
          </a:xfrm>
        </p:grpSpPr>
        <p:pic>
          <p:nvPicPr>
            <p:cNvPr id="10" name="Picture 9"/>
            <p:cNvPicPr>
              <a:picLocks noChangeAspect="1"/>
            </p:cNvPicPr>
            <p:nvPr userDrawn="1"/>
          </p:nvPicPr>
          <p:blipFill>
            <a:blip r:embed="rId2" cstate="print"/>
            <a:stretch>
              <a:fillRect/>
            </a:stretch>
          </p:blipFill>
          <p:spPr>
            <a:xfrm>
              <a:off x="1357" y="763"/>
              <a:ext cx="9141285" cy="5141972"/>
            </a:xfrm>
            <a:prstGeom prst="rect">
              <a:avLst/>
            </a:prstGeom>
          </p:spPr>
        </p:pic>
        <p:pic>
          <p:nvPicPr>
            <p:cNvPr id="7" name="Picture 6"/>
            <p:cNvPicPr>
              <a:picLocks noChangeAspect="1"/>
            </p:cNvPicPr>
            <p:nvPr userDrawn="1"/>
          </p:nvPicPr>
          <p:blipFill>
            <a:blip r:embed="rId3" cstate="print"/>
            <a:stretch>
              <a:fillRect/>
            </a:stretch>
          </p:blipFill>
          <p:spPr>
            <a:xfrm>
              <a:off x="3239510" y="866472"/>
              <a:ext cx="2684025" cy="3562656"/>
            </a:xfrm>
            <a:prstGeom prst="rect">
              <a:avLst/>
            </a:prstGeom>
          </p:spPr>
        </p:pic>
      </p:grpSp>
      <p:sp>
        <p:nvSpPr>
          <p:cNvPr id="2" name="Title 1"/>
          <p:cNvSpPr>
            <a:spLocks noGrp="1"/>
          </p:cNvSpPr>
          <p:nvPr>
            <p:ph type="ctrTitle"/>
          </p:nvPr>
        </p:nvSpPr>
        <p:spPr>
          <a:xfrm>
            <a:off x="6487366" y="2962213"/>
            <a:ext cx="5372677" cy="855857"/>
          </a:xfrm>
        </p:spPr>
        <p:txBody>
          <a:bodyPr anchor="t" anchorCtr="0">
            <a:noAutofit/>
          </a:bodyPr>
          <a:lstStyle>
            <a:lvl1pPr algn="l">
              <a:lnSpc>
                <a:spcPct val="90000"/>
              </a:lnSpc>
              <a:defRPr sz="2933"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11" name="Picture 10"/>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053509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Image 5 One Line">
    <p:spTree>
      <p:nvGrpSpPr>
        <p:cNvPr id="1" name=""/>
        <p:cNvGrpSpPr/>
        <p:nvPr/>
      </p:nvGrpSpPr>
      <p:grpSpPr>
        <a:xfrm>
          <a:off x="0" y="0"/>
          <a:ext cx="0" cy="0"/>
          <a:chOff x="0" y="0"/>
          <a:chExt cx="0" cy="0"/>
        </a:xfrm>
      </p:grpSpPr>
      <p:grpSp>
        <p:nvGrpSpPr>
          <p:cNvPr id="6" name="Group 5"/>
          <p:cNvGrpSpPr/>
          <p:nvPr/>
        </p:nvGrpSpPr>
        <p:grpSpPr>
          <a:xfrm>
            <a:off x="1809" y="1018"/>
            <a:ext cx="12188385" cy="6855967"/>
            <a:chOff x="1356" y="763"/>
            <a:chExt cx="9141289" cy="5141975"/>
          </a:xfrm>
        </p:grpSpPr>
        <p:pic>
          <p:nvPicPr>
            <p:cNvPr id="10" name="Picture 9"/>
            <p:cNvPicPr>
              <a:picLocks noChangeAspect="1"/>
            </p:cNvPicPr>
            <p:nvPr userDrawn="1"/>
          </p:nvPicPr>
          <p:blipFill>
            <a:blip r:embed="rId2" cstate="print"/>
            <a:stretch>
              <a:fillRect/>
            </a:stretch>
          </p:blipFill>
          <p:spPr>
            <a:xfrm>
              <a:off x="1356"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58691" y="862012"/>
              <a:ext cx="2666250" cy="3548448"/>
            </a:xfrm>
            <a:prstGeom prst="rect">
              <a:avLst/>
            </a:prstGeom>
          </p:spPr>
        </p:pic>
      </p:grpSp>
      <p:sp>
        <p:nvSpPr>
          <p:cNvPr id="2" name="Title 1"/>
          <p:cNvSpPr>
            <a:spLocks noGrp="1"/>
          </p:cNvSpPr>
          <p:nvPr>
            <p:ph type="ctrTitle"/>
          </p:nvPr>
        </p:nvSpPr>
        <p:spPr>
          <a:xfrm>
            <a:off x="6062133" y="4181809"/>
            <a:ext cx="5712099" cy="615883"/>
          </a:xfrm>
        </p:spPr>
        <p:txBody>
          <a:bodyPr anchor="t"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259965895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Image 16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8"/>
            <a:ext cx="12188385" cy="6855967"/>
            <a:chOff x="1355" y="763"/>
            <a:chExt cx="9141289" cy="5141975"/>
          </a:xfrm>
        </p:grpSpPr>
        <p:pic>
          <p:nvPicPr>
            <p:cNvPr id="10" name="Picture 9"/>
            <p:cNvPicPr>
              <a:picLocks noChangeAspect="1"/>
            </p:cNvPicPr>
            <p:nvPr userDrawn="1"/>
          </p:nvPicPr>
          <p:blipFill>
            <a:blip r:embed="rId2" cstate="print"/>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53257" y="850105"/>
              <a:ext cx="2691135" cy="3562656"/>
            </a:xfrm>
            <a:prstGeom prst="rect">
              <a:avLst/>
            </a:prstGeom>
          </p:spPr>
        </p:pic>
      </p:grpSp>
      <p:sp>
        <p:nvSpPr>
          <p:cNvPr id="2" name="Title 1"/>
          <p:cNvSpPr>
            <a:spLocks noGrp="1"/>
          </p:cNvSpPr>
          <p:nvPr>
            <p:ph type="ctrTitle"/>
          </p:nvPr>
        </p:nvSpPr>
        <p:spPr>
          <a:xfrm>
            <a:off x="332319" y="3048779"/>
            <a:ext cx="5499405" cy="615883"/>
          </a:xfrm>
        </p:spPr>
        <p:txBody>
          <a:bodyPr anchor="t" anchorCtr="0">
            <a:noAutofit/>
          </a:bodyPr>
          <a:lstStyle>
            <a:lvl1pPr algn="r">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E60000"/>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0382104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Image 16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8"/>
            <a:ext cx="12188385" cy="6855967"/>
            <a:chOff x="1355" y="763"/>
            <a:chExt cx="9141289" cy="5141975"/>
          </a:xfrm>
        </p:grpSpPr>
        <p:pic>
          <p:nvPicPr>
            <p:cNvPr id="10" name="Picture 9"/>
            <p:cNvPicPr>
              <a:picLocks noChangeAspect="1"/>
            </p:cNvPicPr>
            <p:nvPr userDrawn="1"/>
          </p:nvPicPr>
          <p:blipFill>
            <a:blip r:embed="rId2" cstate="print"/>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39510" y="854871"/>
              <a:ext cx="2684025" cy="3552001"/>
            </a:xfrm>
            <a:prstGeom prst="rect">
              <a:avLst/>
            </a:prstGeom>
          </p:spPr>
        </p:pic>
      </p:grpSp>
      <p:sp>
        <p:nvSpPr>
          <p:cNvPr id="2" name="Title 1"/>
          <p:cNvSpPr>
            <a:spLocks noGrp="1"/>
          </p:cNvSpPr>
          <p:nvPr>
            <p:ph type="ctrTitle"/>
          </p:nvPr>
        </p:nvSpPr>
        <p:spPr>
          <a:xfrm>
            <a:off x="2533645" y="2953746"/>
            <a:ext cx="3687239"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E60000"/>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5003031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Image 17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7"/>
            <a:ext cx="12188385" cy="6855967"/>
            <a:chOff x="1355" y="762"/>
            <a:chExt cx="9141289" cy="5141975"/>
          </a:xfrm>
        </p:grpSpPr>
        <p:pic>
          <p:nvPicPr>
            <p:cNvPr id="10" name="Picture 9"/>
            <p:cNvPicPr>
              <a:picLocks noChangeAspect="1"/>
            </p:cNvPicPr>
            <p:nvPr userDrawn="1"/>
          </p:nvPicPr>
          <p:blipFill>
            <a:blip r:embed="rId2" cstate="print"/>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62493" y="847724"/>
              <a:ext cx="2669805" cy="3573312"/>
            </a:xfrm>
            <a:prstGeom prst="rect">
              <a:avLst/>
            </a:prstGeom>
          </p:spPr>
        </p:pic>
      </p:grpSp>
      <p:sp>
        <p:nvSpPr>
          <p:cNvPr id="2" name="Title 1"/>
          <p:cNvSpPr>
            <a:spLocks noGrp="1"/>
          </p:cNvSpPr>
          <p:nvPr>
            <p:ph type="ctrTitle"/>
          </p:nvPr>
        </p:nvSpPr>
        <p:spPr>
          <a:xfrm>
            <a:off x="459940" y="3048779"/>
            <a:ext cx="5499405" cy="615883"/>
          </a:xfrm>
        </p:spPr>
        <p:txBody>
          <a:bodyPr anchor="t" anchorCtr="0">
            <a:noAutofit/>
          </a:bodyPr>
          <a:lstStyle>
            <a:lvl1pPr algn="r">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E60000"/>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25917814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Image 17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7"/>
            <a:ext cx="12188385" cy="6855967"/>
            <a:chOff x="1355" y="762"/>
            <a:chExt cx="9141289" cy="5141975"/>
          </a:xfrm>
        </p:grpSpPr>
        <p:pic>
          <p:nvPicPr>
            <p:cNvPr id="10" name="Picture 9"/>
            <p:cNvPicPr>
              <a:picLocks noChangeAspect="1"/>
            </p:cNvPicPr>
            <p:nvPr userDrawn="1"/>
          </p:nvPicPr>
          <p:blipFill>
            <a:blip r:embed="rId2" cstate="print"/>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56715" y="854869"/>
              <a:ext cx="2659140" cy="3559105"/>
            </a:xfrm>
            <a:prstGeom prst="rect">
              <a:avLst/>
            </a:prstGeom>
          </p:spPr>
        </p:pic>
      </p:grpSp>
      <p:sp>
        <p:nvSpPr>
          <p:cNvPr id="2" name="Title 1"/>
          <p:cNvSpPr>
            <a:spLocks noGrp="1"/>
          </p:cNvSpPr>
          <p:nvPr>
            <p:ph type="ctrTitle"/>
          </p:nvPr>
        </p:nvSpPr>
        <p:spPr>
          <a:xfrm>
            <a:off x="2533645" y="2953746"/>
            <a:ext cx="3687239"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E60000"/>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8819646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Image 18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7"/>
            <a:ext cx="12188385" cy="6855967"/>
            <a:chOff x="1355" y="762"/>
            <a:chExt cx="9141289" cy="5141975"/>
          </a:xfrm>
        </p:grpSpPr>
        <p:pic>
          <p:nvPicPr>
            <p:cNvPr id="10" name="Picture 9"/>
            <p:cNvPicPr>
              <a:picLocks noChangeAspect="1"/>
            </p:cNvPicPr>
            <p:nvPr userDrawn="1"/>
          </p:nvPicPr>
          <p:blipFill>
            <a:blip r:embed="rId2" cstate="print"/>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49815" y="856290"/>
              <a:ext cx="2691135" cy="3488064"/>
            </a:xfrm>
            <a:prstGeom prst="rect">
              <a:avLst/>
            </a:prstGeom>
          </p:spPr>
        </p:pic>
      </p:grpSp>
      <p:sp>
        <p:nvSpPr>
          <p:cNvPr id="2" name="Title 1"/>
          <p:cNvSpPr>
            <a:spLocks noGrp="1"/>
          </p:cNvSpPr>
          <p:nvPr>
            <p:ph type="ctrTitle"/>
          </p:nvPr>
        </p:nvSpPr>
        <p:spPr>
          <a:xfrm>
            <a:off x="337860" y="3048779"/>
            <a:ext cx="5614207" cy="615883"/>
          </a:xfrm>
        </p:spPr>
        <p:txBody>
          <a:bodyPr anchor="t" anchorCtr="0">
            <a:noAutofit/>
          </a:bodyPr>
          <a:lstStyle>
            <a:lvl1pPr algn="r">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E60000"/>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40986547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Image 18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7"/>
            <a:ext cx="12188385" cy="6855967"/>
            <a:chOff x="1355" y="762"/>
            <a:chExt cx="9141289" cy="5141975"/>
          </a:xfrm>
        </p:grpSpPr>
        <p:pic>
          <p:nvPicPr>
            <p:cNvPr id="10" name="Picture 9"/>
            <p:cNvPicPr>
              <a:picLocks noChangeAspect="1"/>
            </p:cNvPicPr>
            <p:nvPr userDrawn="1"/>
          </p:nvPicPr>
          <p:blipFill>
            <a:blip r:embed="rId2" cstate="print"/>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42515" y="862012"/>
              <a:ext cx="2684025" cy="3480960"/>
            </a:xfrm>
            <a:prstGeom prst="rect">
              <a:avLst/>
            </a:prstGeom>
          </p:spPr>
        </p:pic>
      </p:grpSp>
      <p:sp>
        <p:nvSpPr>
          <p:cNvPr id="2" name="Title 1"/>
          <p:cNvSpPr>
            <a:spLocks noGrp="1"/>
          </p:cNvSpPr>
          <p:nvPr>
            <p:ph type="ctrTitle"/>
          </p:nvPr>
        </p:nvSpPr>
        <p:spPr>
          <a:xfrm>
            <a:off x="2533645" y="2953746"/>
            <a:ext cx="3687239"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E60000"/>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30682474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Image 19 One Line">
    <p:spTree>
      <p:nvGrpSpPr>
        <p:cNvPr id="1" name=""/>
        <p:cNvGrpSpPr/>
        <p:nvPr/>
      </p:nvGrpSpPr>
      <p:grpSpPr>
        <a:xfrm>
          <a:off x="0" y="0"/>
          <a:ext cx="0" cy="0"/>
          <a:chOff x="0" y="0"/>
          <a:chExt cx="0" cy="0"/>
        </a:xfrm>
      </p:grpSpPr>
      <p:grpSp>
        <p:nvGrpSpPr>
          <p:cNvPr id="6" name="Group 5"/>
          <p:cNvGrpSpPr/>
          <p:nvPr/>
        </p:nvGrpSpPr>
        <p:grpSpPr>
          <a:xfrm>
            <a:off x="1806" y="1016"/>
            <a:ext cx="12188388" cy="6855968"/>
            <a:chOff x="1354" y="762"/>
            <a:chExt cx="9141291" cy="5141976"/>
          </a:xfrm>
        </p:grpSpPr>
        <p:pic>
          <p:nvPicPr>
            <p:cNvPr id="10" name="Picture 9"/>
            <p:cNvPicPr>
              <a:picLocks noChangeAspect="1"/>
            </p:cNvPicPr>
            <p:nvPr userDrawn="1"/>
          </p:nvPicPr>
          <p:blipFill>
            <a:blip r:embed="rId2" cstate="print"/>
            <a:stretch>
              <a:fillRect/>
            </a:stretch>
          </p:blipFill>
          <p:spPr>
            <a:xfrm>
              <a:off x="1354" y="762"/>
              <a:ext cx="9141291" cy="5141976"/>
            </a:xfrm>
            <a:prstGeom prst="rect">
              <a:avLst/>
            </a:prstGeom>
          </p:spPr>
        </p:pic>
        <p:pic>
          <p:nvPicPr>
            <p:cNvPr id="5" name="Picture 4"/>
            <p:cNvPicPr>
              <a:picLocks noChangeAspect="1"/>
            </p:cNvPicPr>
            <p:nvPr userDrawn="1"/>
          </p:nvPicPr>
          <p:blipFill>
            <a:blip r:embed="rId3" cstate="print"/>
            <a:stretch>
              <a:fillRect/>
            </a:stretch>
          </p:blipFill>
          <p:spPr>
            <a:xfrm>
              <a:off x="3248398" y="881063"/>
              <a:ext cx="2666250" cy="3548448"/>
            </a:xfrm>
            <a:prstGeom prst="rect">
              <a:avLst/>
            </a:prstGeom>
          </p:spPr>
        </p:pic>
      </p:grpSp>
      <p:sp>
        <p:nvSpPr>
          <p:cNvPr id="2" name="Title 1"/>
          <p:cNvSpPr>
            <a:spLocks noGrp="1"/>
          </p:cNvSpPr>
          <p:nvPr>
            <p:ph type="ctrTitle"/>
          </p:nvPr>
        </p:nvSpPr>
        <p:spPr>
          <a:xfrm>
            <a:off x="6455835" y="4181809"/>
            <a:ext cx="5401731" cy="615883"/>
          </a:xfrm>
        </p:spPr>
        <p:txBody>
          <a:bodyPr anchor="t" anchorCtr="0">
            <a:noAutofit/>
          </a:bodyPr>
          <a:lstStyle>
            <a:lvl1pPr algn="l">
              <a:lnSpc>
                <a:spcPct val="90000"/>
              </a:lnSpc>
              <a:defRPr sz="40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descr="New_VF_Icon_RGB_WHIT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29567" y="6062988"/>
            <a:ext cx="528000" cy="528000"/>
          </a:xfrm>
          <a:prstGeom prst="rect">
            <a:avLst/>
          </a:prstGeom>
        </p:spPr>
      </p:pic>
    </p:spTree>
    <p:extLst>
      <p:ext uri="{BB962C8B-B14F-4D97-AF65-F5344CB8AC3E}">
        <p14:creationId xmlns:p14="http://schemas.microsoft.com/office/powerpoint/2010/main" xmlns="" val="34899215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Image 19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8"/>
            <a:ext cx="12188385" cy="6855967"/>
            <a:chOff x="1355" y="763"/>
            <a:chExt cx="9141289" cy="5141975"/>
          </a:xfrm>
        </p:grpSpPr>
        <p:pic>
          <p:nvPicPr>
            <p:cNvPr id="10" name="Picture 9"/>
            <p:cNvPicPr>
              <a:picLocks noChangeAspect="1"/>
            </p:cNvPicPr>
            <p:nvPr userDrawn="1"/>
          </p:nvPicPr>
          <p:blipFill>
            <a:blip r:embed="rId2" cstate="print"/>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55693" y="883444"/>
              <a:ext cx="2659140" cy="3537792"/>
            </a:xfrm>
            <a:prstGeom prst="rect">
              <a:avLst/>
            </a:prstGeom>
          </p:spPr>
        </p:pic>
      </p:grpSp>
      <p:sp>
        <p:nvSpPr>
          <p:cNvPr id="2" name="Title 1"/>
          <p:cNvSpPr>
            <a:spLocks noGrp="1"/>
          </p:cNvSpPr>
          <p:nvPr>
            <p:ph type="ctrTitle"/>
          </p:nvPr>
        </p:nvSpPr>
        <p:spPr>
          <a:xfrm>
            <a:off x="6455834" y="4334210"/>
            <a:ext cx="5401733" cy="855857"/>
          </a:xfrm>
        </p:spPr>
        <p:txBody>
          <a:bodyPr anchor="t" anchorCtr="0">
            <a:noAutofit/>
          </a:bodyPr>
          <a:lstStyle>
            <a:lvl1pPr algn="l">
              <a:lnSpc>
                <a:spcPct val="90000"/>
              </a:lnSpc>
              <a:defRPr sz="2933"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descr="New_VF_Icon_RGB_WHIT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29567" y="6062988"/>
            <a:ext cx="528000" cy="528000"/>
          </a:xfrm>
          <a:prstGeom prst="rect">
            <a:avLst/>
          </a:prstGeom>
        </p:spPr>
      </p:pic>
    </p:spTree>
    <p:extLst>
      <p:ext uri="{BB962C8B-B14F-4D97-AF65-F5344CB8AC3E}">
        <p14:creationId xmlns:p14="http://schemas.microsoft.com/office/powerpoint/2010/main" xmlns="" val="32161465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Image 24 One Line">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1807" y="1016"/>
            <a:ext cx="12188384" cy="6855965"/>
            <a:chOff x="1355" y="762"/>
            <a:chExt cx="9141288" cy="5141974"/>
          </a:xfrm>
        </p:grpSpPr>
        <p:pic>
          <p:nvPicPr>
            <p:cNvPr id="10" name="Picture 9"/>
            <p:cNvPicPr>
              <a:picLocks noChangeAspect="1"/>
            </p:cNvPicPr>
            <p:nvPr userDrawn="1"/>
          </p:nvPicPr>
          <p:blipFill>
            <a:blip r:embed="rId2" cstate="print"/>
            <a:stretch>
              <a:fillRect/>
            </a:stretch>
          </p:blipFill>
          <p:spPr>
            <a:xfrm>
              <a:off x="1355" y="762"/>
              <a:ext cx="9141288" cy="5141974"/>
            </a:xfrm>
            <a:prstGeom prst="rect">
              <a:avLst/>
            </a:prstGeom>
          </p:spPr>
        </p:pic>
        <p:pic>
          <p:nvPicPr>
            <p:cNvPr id="7" name="Picture 6"/>
            <p:cNvPicPr>
              <a:picLocks noChangeAspect="1"/>
            </p:cNvPicPr>
            <p:nvPr userDrawn="1"/>
          </p:nvPicPr>
          <p:blipFill>
            <a:blip r:embed="rId3" cstate="print"/>
            <a:stretch>
              <a:fillRect/>
            </a:stretch>
          </p:blipFill>
          <p:spPr>
            <a:xfrm>
              <a:off x="3235955" y="861748"/>
              <a:ext cx="2691135" cy="3569760"/>
            </a:xfrm>
            <a:prstGeom prst="rect">
              <a:avLst/>
            </a:prstGeom>
          </p:spPr>
        </p:pic>
      </p:grpSp>
      <p:sp>
        <p:nvSpPr>
          <p:cNvPr id="2" name="Title 1"/>
          <p:cNvSpPr>
            <a:spLocks noGrp="1"/>
          </p:cNvSpPr>
          <p:nvPr>
            <p:ph type="ctrTitle"/>
          </p:nvPr>
        </p:nvSpPr>
        <p:spPr>
          <a:xfrm>
            <a:off x="6266829" y="3097907"/>
            <a:ext cx="5601027" cy="615883"/>
          </a:xfrm>
        </p:spPr>
        <p:txBody>
          <a:bodyPr anchor="t"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11" name="Picture 10"/>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21854027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Image 24 Two Line">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1810" y="1017"/>
            <a:ext cx="12188380" cy="6855963"/>
            <a:chOff x="1357" y="763"/>
            <a:chExt cx="9141285" cy="5141972"/>
          </a:xfrm>
        </p:grpSpPr>
        <p:pic>
          <p:nvPicPr>
            <p:cNvPr id="10" name="Picture 9"/>
            <p:cNvPicPr>
              <a:picLocks noChangeAspect="1"/>
            </p:cNvPicPr>
            <p:nvPr userDrawn="1"/>
          </p:nvPicPr>
          <p:blipFill>
            <a:blip r:embed="rId2" cstate="print"/>
            <a:stretch>
              <a:fillRect/>
            </a:stretch>
          </p:blipFill>
          <p:spPr>
            <a:xfrm>
              <a:off x="1357" y="763"/>
              <a:ext cx="9141285" cy="5141972"/>
            </a:xfrm>
            <a:prstGeom prst="rect">
              <a:avLst/>
            </a:prstGeom>
          </p:spPr>
        </p:pic>
        <p:pic>
          <p:nvPicPr>
            <p:cNvPr id="7" name="Picture 6"/>
            <p:cNvPicPr>
              <a:picLocks noChangeAspect="1"/>
            </p:cNvPicPr>
            <p:nvPr userDrawn="1"/>
          </p:nvPicPr>
          <p:blipFill>
            <a:blip r:embed="rId3" cstate="print"/>
            <a:stretch>
              <a:fillRect/>
            </a:stretch>
          </p:blipFill>
          <p:spPr>
            <a:xfrm>
              <a:off x="3239510" y="866472"/>
              <a:ext cx="2684025" cy="3562656"/>
            </a:xfrm>
            <a:prstGeom prst="rect">
              <a:avLst/>
            </a:prstGeom>
          </p:spPr>
        </p:pic>
      </p:grpSp>
      <p:sp>
        <p:nvSpPr>
          <p:cNvPr id="2" name="Title 1"/>
          <p:cNvSpPr>
            <a:spLocks noGrp="1"/>
          </p:cNvSpPr>
          <p:nvPr>
            <p:ph type="ctrTitle"/>
          </p:nvPr>
        </p:nvSpPr>
        <p:spPr>
          <a:xfrm>
            <a:off x="6271466" y="2962213"/>
            <a:ext cx="5372677"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11" name="Picture 10"/>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3959778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Image 5 Two Line">
    <p:spTree>
      <p:nvGrpSpPr>
        <p:cNvPr id="1" name=""/>
        <p:cNvGrpSpPr/>
        <p:nvPr/>
      </p:nvGrpSpPr>
      <p:grpSpPr>
        <a:xfrm>
          <a:off x="0" y="0"/>
          <a:ext cx="0" cy="0"/>
          <a:chOff x="0" y="0"/>
          <a:chExt cx="0" cy="0"/>
        </a:xfrm>
      </p:grpSpPr>
      <p:grpSp>
        <p:nvGrpSpPr>
          <p:cNvPr id="6" name="Group 5"/>
          <p:cNvGrpSpPr/>
          <p:nvPr/>
        </p:nvGrpSpPr>
        <p:grpSpPr>
          <a:xfrm>
            <a:off x="905" y="1017"/>
            <a:ext cx="12188385" cy="6855967"/>
            <a:chOff x="678" y="762"/>
            <a:chExt cx="9141289" cy="5141975"/>
          </a:xfrm>
        </p:grpSpPr>
        <p:pic>
          <p:nvPicPr>
            <p:cNvPr id="10" name="Picture 9"/>
            <p:cNvPicPr>
              <a:picLocks noChangeAspect="1"/>
            </p:cNvPicPr>
            <p:nvPr userDrawn="1"/>
          </p:nvPicPr>
          <p:blipFill>
            <a:blip r:embed="rId2" cstate="print"/>
            <a:stretch>
              <a:fillRect/>
            </a:stretch>
          </p:blipFill>
          <p:spPr>
            <a:xfrm>
              <a:off x="678" y="762"/>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60480" y="866774"/>
              <a:ext cx="2659140" cy="3537792"/>
            </a:xfrm>
            <a:prstGeom prst="rect">
              <a:avLst/>
            </a:prstGeom>
          </p:spPr>
        </p:pic>
      </p:grpSp>
      <p:sp>
        <p:nvSpPr>
          <p:cNvPr id="2" name="Title 1"/>
          <p:cNvSpPr>
            <a:spLocks noGrp="1"/>
          </p:cNvSpPr>
          <p:nvPr>
            <p:ph type="ctrTitle"/>
          </p:nvPr>
        </p:nvSpPr>
        <p:spPr>
          <a:xfrm>
            <a:off x="5973233" y="4334210"/>
            <a:ext cx="5791200"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42151644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Red One Line">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4334069" y="1130937"/>
            <a:ext cx="3604236" cy="4800001"/>
          </a:xfrm>
          <a:prstGeom prst="rect">
            <a:avLst/>
          </a:prstGeom>
        </p:spPr>
      </p:pic>
      <p:sp>
        <p:nvSpPr>
          <p:cNvPr id="2" name="Title 1"/>
          <p:cNvSpPr>
            <a:spLocks noGrp="1"/>
          </p:cNvSpPr>
          <p:nvPr>
            <p:ph type="ctrTitle"/>
          </p:nvPr>
        </p:nvSpPr>
        <p:spPr>
          <a:xfrm>
            <a:off x="2175929" y="3747514"/>
            <a:ext cx="5507572" cy="673149"/>
          </a:xfrm>
        </p:spPr>
        <p:txBody>
          <a:bodyPr anchor="ctr" anchorCtr="0">
            <a:noAutofit/>
          </a:bodyPr>
          <a:lstStyle>
            <a:lvl1pPr algn="l">
              <a:lnSpc>
                <a:spcPct val="90000"/>
              </a:lnSpc>
              <a:defRPr sz="40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p:cNvPicPr>
            <a:picLocks noChangeAspect="1"/>
          </p:cNvPicPr>
          <p:nvPr/>
        </p:nvPicPr>
        <p:blipFill>
          <a:blip r:embed="rId3"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291427651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 Red Two Line">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4343643" y="1143059"/>
            <a:ext cx="3570709" cy="4771200"/>
          </a:xfrm>
          <a:prstGeom prst="rect">
            <a:avLst/>
          </a:prstGeom>
        </p:spPr>
      </p:pic>
      <p:sp>
        <p:nvSpPr>
          <p:cNvPr id="2" name="Title 1"/>
          <p:cNvSpPr>
            <a:spLocks noGrp="1"/>
          </p:cNvSpPr>
          <p:nvPr>
            <p:ph type="ctrTitle"/>
          </p:nvPr>
        </p:nvSpPr>
        <p:spPr>
          <a:xfrm>
            <a:off x="2163229" y="3774168"/>
            <a:ext cx="5507572" cy="926747"/>
          </a:xfrm>
        </p:spPr>
        <p:txBody>
          <a:bodyPr anchor="t" anchorCtr="0">
            <a:noAutofit/>
          </a:bodyPr>
          <a:lstStyle>
            <a:lvl1pPr algn="l">
              <a:lnSpc>
                <a:spcPct val="90000"/>
              </a:lnSpc>
              <a:defRPr sz="2933" b="1" i="0" baseline="0">
                <a:solidFill>
                  <a:srgbClr val="FFFFFF"/>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FFFFFF"/>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FFFFFF"/>
                </a:solidFill>
              </a:defRPr>
            </a:lvl1pPr>
          </a:lstStyle>
          <a:p>
            <a:r>
              <a:rPr lang="en-GB" dirty="0"/>
              <a:t>Insert Confidentiality Level in slide footer </a:t>
            </a:r>
          </a:p>
        </p:txBody>
      </p:sp>
      <p:pic>
        <p:nvPicPr>
          <p:cNvPr id="7" name="Picture 6"/>
          <p:cNvPicPr>
            <a:picLocks noChangeAspect="1"/>
          </p:cNvPicPr>
          <p:nvPr/>
        </p:nvPicPr>
        <p:blipFill>
          <a:blip r:embed="rId3"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21717508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White One Line">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4329949" y="1148673"/>
            <a:ext cx="3590920" cy="4782265"/>
          </a:xfrm>
          <a:prstGeom prst="rect">
            <a:avLst/>
          </a:prstGeom>
        </p:spPr>
      </p:pic>
      <p:sp>
        <p:nvSpPr>
          <p:cNvPr id="2" name="Title 1"/>
          <p:cNvSpPr>
            <a:spLocks noGrp="1"/>
          </p:cNvSpPr>
          <p:nvPr>
            <p:ph type="ctrTitle"/>
          </p:nvPr>
        </p:nvSpPr>
        <p:spPr>
          <a:xfrm>
            <a:off x="2175929" y="3747514"/>
            <a:ext cx="5507572" cy="673149"/>
          </a:xfrm>
        </p:spPr>
        <p:txBody>
          <a:bodyPr anchor="ctr"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accent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r>
              <a:rPr lang="en-GB" dirty="0"/>
              <a:t>Insert Confidentiality Level in slide footer </a:t>
            </a:r>
          </a:p>
        </p:txBody>
      </p:sp>
    </p:spTree>
    <p:extLst>
      <p:ext uri="{BB962C8B-B14F-4D97-AF65-F5344CB8AC3E}">
        <p14:creationId xmlns:p14="http://schemas.microsoft.com/office/powerpoint/2010/main" xmlns="" val="39330132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White Two Line">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tretch>
            <a:fillRect/>
          </a:stretch>
        </p:blipFill>
        <p:spPr>
          <a:xfrm>
            <a:off x="4336774" y="1141612"/>
            <a:ext cx="3571793" cy="4772648"/>
          </a:xfrm>
          <a:prstGeom prst="rect">
            <a:avLst/>
          </a:prstGeom>
        </p:spPr>
      </p:pic>
      <p:sp>
        <p:nvSpPr>
          <p:cNvPr id="2" name="Title 1"/>
          <p:cNvSpPr>
            <a:spLocks noGrp="1"/>
          </p:cNvSpPr>
          <p:nvPr>
            <p:ph type="ctrTitle"/>
          </p:nvPr>
        </p:nvSpPr>
        <p:spPr>
          <a:xfrm>
            <a:off x="2163229" y="3774168"/>
            <a:ext cx="5507572" cy="926747"/>
          </a:xfrm>
        </p:spPr>
        <p:txBody>
          <a:bodyPr anchor="t" anchorCtr="0">
            <a:noAutofit/>
          </a:bodyPr>
          <a:lstStyle>
            <a:lvl1pPr algn="l">
              <a:lnSpc>
                <a:spcPct val="90000"/>
              </a:lnSpc>
              <a:defRPr sz="2933" b="1" i="0" baseline="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accent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r>
              <a:rPr lang="en-GB" dirty="0"/>
              <a:t>Insert Confidentiality Level in slide footer </a:t>
            </a:r>
          </a:p>
        </p:txBody>
      </p:sp>
    </p:spTree>
    <p:extLst>
      <p:ext uri="{BB962C8B-B14F-4D97-AF65-F5344CB8AC3E}">
        <p14:creationId xmlns:p14="http://schemas.microsoft.com/office/powerpoint/2010/main" xmlns="" val="38434429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334434" y="274638"/>
            <a:ext cx="8718551" cy="889972"/>
          </a:xfrm>
        </p:spPr>
        <p:txBody>
          <a:bodyPr/>
          <a:lstStyle/>
          <a:p>
            <a:r>
              <a:rPr lang="en-US" dirty="0"/>
              <a:t>Click to edit Master title style</a:t>
            </a:r>
            <a:endParaRPr lang="en-GB" dirty="0"/>
          </a:p>
        </p:txBody>
      </p:sp>
      <p:sp>
        <p:nvSpPr>
          <p:cNvPr id="6" name="Date Placeholder 5"/>
          <p:cNvSpPr>
            <a:spLocks noGrp="1"/>
          </p:cNvSpPr>
          <p:nvPr>
            <p:ph type="dt" sz="half" idx="10"/>
          </p:nvPr>
        </p:nvSpPr>
        <p:spPr>
          <a:xfrm>
            <a:off x="8183033" y="6282799"/>
            <a:ext cx="2844800" cy="318519"/>
          </a:xfrm>
          <a:prstGeom prst="rect">
            <a:avLst/>
          </a:prstGeom>
        </p:spPr>
        <p:txBody>
          <a:bodyPr/>
          <a:lstStyle/>
          <a:p>
            <a:fld id="{AD47607F-D0CB-4AC6-9566-046428C59115}" type="datetime3">
              <a:rPr lang="en-US" smtClean="0"/>
              <a:pPr/>
              <a:t>3 December 2018</a:t>
            </a:fld>
            <a:endParaRPr lang="en-GB" dirty="0"/>
          </a:p>
        </p:txBody>
      </p:sp>
      <p:sp>
        <p:nvSpPr>
          <p:cNvPr id="7" name="Footer Placeholder 6"/>
          <p:cNvSpPr>
            <a:spLocks noGrp="1"/>
          </p:cNvSpPr>
          <p:nvPr>
            <p:ph type="ftr" sz="quarter" idx="11"/>
          </p:nvPr>
        </p:nvSpPr>
        <p:spPr/>
        <p:txBody>
          <a:bodyPr/>
          <a:lstStyle/>
          <a:p>
            <a:r>
              <a:rPr lang="en-GB" dirty="0"/>
              <a:t>Insert Confidentiality Level in slide footer </a:t>
            </a:r>
          </a:p>
        </p:txBody>
      </p:sp>
      <p:sp>
        <p:nvSpPr>
          <p:cNvPr id="8" name="Slide Number Placeholder 7"/>
          <p:cNvSpPr>
            <a:spLocks noGrp="1"/>
          </p:cNvSpPr>
          <p:nvPr>
            <p:ph type="sldNum" sz="quarter" idx="12"/>
          </p:nvPr>
        </p:nvSpPr>
        <p:spPr/>
        <p:txBody>
          <a:bodyPr/>
          <a:lstStyle/>
          <a:p>
            <a:fld id="{72A83A2B-3358-44F8-83A0-4598795D8FB5}" type="slidenum">
              <a:rPr lang="en-GB" smtClean="0"/>
              <a:pPr/>
              <a:t>‹#›</a:t>
            </a:fld>
            <a:endParaRPr lang="en-GB" dirty="0"/>
          </a:p>
        </p:txBody>
      </p:sp>
      <p:sp>
        <p:nvSpPr>
          <p:cNvPr id="10" name="Content Placeholder 9"/>
          <p:cNvSpPr>
            <a:spLocks noGrp="1"/>
          </p:cNvSpPr>
          <p:nvPr>
            <p:ph sz="quarter" idx="13"/>
          </p:nvPr>
        </p:nvSpPr>
        <p:spPr>
          <a:xfrm>
            <a:off x="334434" y="1164610"/>
            <a:ext cx="11523133" cy="48043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58181327"/>
      </p:ext>
    </p:extLst>
  </p:cSld>
  <p:clrMapOvr>
    <a:masterClrMapping/>
  </p:clrMapOvr>
  <p:extLst mod="1">
    <p:ext uri="{DCECCB84-F9BA-43D5-87BE-67443E8EF086}">
      <p15:sldGuideLst xmlns:p15="http://schemas.microsoft.com/office/powerpoint/2012/main" xmlns="">
        <p15:guide id="1" pos="4277">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ext &amp; Image">
    <p:spTree>
      <p:nvGrpSpPr>
        <p:cNvPr id="1" name=""/>
        <p:cNvGrpSpPr/>
        <p:nvPr/>
      </p:nvGrpSpPr>
      <p:grpSpPr>
        <a:xfrm>
          <a:off x="0" y="0"/>
          <a:ext cx="0" cy="0"/>
          <a:chOff x="0" y="0"/>
          <a:chExt cx="0" cy="0"/>
        </a:xfrm>
      </p:grpSpPr>
      <p:sp>
        <p:nvSpPr>
          <p:cNvPr id="9" name="Footer Placeholder 8"/>
          <p:cNvSpPr>
            <a:spLocks noGrp="1"/>
          </p:cNvSpPr>
          <p:nvPr>
            <p:ph type="ftr" sz="quarter" idx="12"/>
          </p:nvPr>
        </p:nvSpPr>
        <p:spPr/>
        <p:txBody>
          <a:bodyPr/>
          <a:lstStyle/>
          <a:p>
            <a:pPr lvl="0" algn="l"/>
            <a:r>
              <a:rPr lang="en-GB" dirty="0">
                <a:solidFill>
                  <a:schemeClr val="tx1"/>
                </a:solidFill>
              </a:rPr>
              <a:t>Insert Confidentiality Level in slide footer </a:t>
            </a:r>
          </a:p>
        </p:txBody>
      </p:sp>
      <p:sp>
        <p:nvSpPr>
          <p:cNvPr id="10" name="Slide Number Placeholder 9"/>
          <p:cNvSpPr>
            <a:spLocks noGrp="1"/>
          </p:cNvSpPr>
          <p:nvPr>
            <p:ph type="sldNum" sz="quarter" idx="13"/>
          </p:nvPr>
        </p:nvSpPr>
        <p:spPr/>
        <p:txBody>
          <a:bodyPr/>
          <a:lstStyle/>
          <a:p>
            <a:fld id="{72A83A2B-3358-44F8-83A0-4598795D8FB5}" type="slidenum">
              <a:rPr lang="en-GB" smtClean="0"/>
              <a:pPr/>
              <a:t>‹#›</a:t>
            </a:fld>
            <a:endParaRPr lang="en-GB" dirty="0"/>
          </a:p>
        </p:txBody>
      </p:sp>
      <p:sp>
        <p:nvSpPr>
          <p:cNvPr id="4" name="Date Placeholder 3"/>
          <p:cNvSpPr>
            <a:spLocks noGrp="1"/>
          </p:cNvSpPr>
          <p:nvPr>
            <p:ph type="dt" sz="half" idx="14"/>
          </p:nvPr>
        </p:nvSpPr>
        <p:spPr>
          <a:xfrm>
            <a:off x="8183033" y="6282799"/>
            <a:ext cx="2844800" cy="318519"/>
          </a:xfrm>
          <a:prstGeom prst="rect">
            <a:avLst/>
          </a:prstGeom>
        </p:spPr>
        <p:txBody>
          <a:bodyPr/>
          <a:lstStyle/>
          <a:p>
            <a:fld id="{AE406781-6558-4EBC-BD9F-FE5D24C6349C}" type="datetime3">
              <a:rPr lang="en-US" smtClean="0"/>
              <a:pPr/>
              <a:t>3 December 2018</a:t>
            </a:fld>
            <a:endParaRPr lang="en-GB" dirty="0"/>
          </a:p>
        </p:txBody>
      </p:sp>
      <p:sp>
        <p:nvSpPr>
          <p:cNvPr id="12" name="Picture Placeholder 11"/>
          <p:cNvSpPr>
            <a:spLocks noGrp="1"/>
          </p:cNvSpPr>
          <p:nvPr>
            <p:ph type="pic" sz="quarter" idx="16"/>
          </p:nvPr>
        </p:nvSpPr>
        <p:spPr>
          <a:xfrm>
            <a:off x="6239934" y="1164168"/>
            <a:ext cx="5617633" cy="4804833"/>
          </a:xfrm>
          <a:solidFill>
            <a:schemeClr val="bg1">
              <a:lumMod val="95000"/>
            </a:schemeClr>
          </a:solidFill>
        </p:spPr>
        <p:txBody>
          <a:bodyPr/>
          <a:lstStyle>
            <a:lvl1pPr marL="0" indent="0">
              <a:buNone/>
              <a:defRPr/>
            </a:lvl1pPr>
          </a:lstStyle>
          <a:p>
            <a:endParaRPr lang="en-GB" dirty="0"/>
          </a:p>
        </p:txBody>
      </p:sp>
      <p:sp>
        <p:nvSpPr>
          <p:cNvPr id="5" name="Content Placeholder 4"/>
          <p:cNvSpPr>
            <a:spLocks noGrp="1"/>
          </p:cNvSpPr>
          <p:nvPr>
            <p:ph sz="quarter" idx="17"/>
          </p:nvPr>
        </p:nvSpPr>
        <p:spPr>
          <a:xfrm>
            <a:off x="334434" y="1164168"/>
            <a:ext cx="5617633" cy="48048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xmlns="" val="1876920040"/>
      </p:ext>
    </p:extLst>
  </p:cSld>
  <p:clrMapOvr>
    <a:masterClrMapping/>
  </p:clrMapOvr>
  <p:extLst mod="1">
    <p:ext uri="{DCECCB84-F9BA-43D5-87BE-67443E8EF086}">
      <p15:sldGuideLst xmlns:p15="http://schemas.microsoft.com/office/powerpoint/2012/main" xmlns="">
        <p15:guide id="1" pos="2812">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ext &amp; Chart">
    <p:spTree>
      <p:nvGrpSpPr>
        <p:cNvPr id="1" name=""/>
        <p:cNvGrpSpPr/>
        <p:nvPr/>
      </p:nvGrpSpPr>
      <p:grpSpPr>
        <a:xfrm>
          <a:off x="0" y="0"/>
          <a:ext cx="0" cy="0"/>
          <a:chOff x="0" y="0"/>
          <a:chExt cx="0" cy="0"/>
        </a:xfrm>
      </p:grpSpPr>
      <p:sp>
        <p:nvSpPr>
          <p:cNvPr id="9" name="Footer Placeholder 8"/>
          <p:cNvSpPr>
            <a:spLocks noGrp="1"/>
          </p:cNvSpPr>
          <p:nvPr>
            <p:ph type="ftr" sz="quarter" idx="12"/>
          </p:nvPr>
        </p:nvSpPr>
        <p:spPr/>
        <p:txBody>
          <a:bodyPr/>
          <a:lstStyle/>
          <a:p>
            <a:pPr lvl="0" algn="l"/>
            <a:r>
              <a:rPr lang="en-GB" dirty="0">
                <a:solidFill>
                  <a:schemeClr val="tx1"/>
                </a:solidFill>
              </a:rPr>
              <a:t>Insert Confidentiality Level in slide footer </a:t>
            </a:r>
          </a:p>
        </p:txBody>
      </p:sp>
      <p:sp>
        <p:nvSpPr>
          <p:cNvPr id="10" name="Slide Number Placeholder 9"/>
          <p:cNvSpPr>
            <a:spLocks noGrp="1"/>
          </p:cNvSpPr>
          <p:nvPr>
            <p:ph type="sldNum" sz="quarter" idx="13"/>
          </p:nvPr>
        </p:nvSpPr>
        <p:spPr/>
        <p:txBody>
          <a:bodyPr/>
          <a:lstStyle/>
          <a:p>
            <a:fld id="{72A83A2B-3358-44F8-83A0-4598795D8FB5}" type="slidenum">
              <a:rPr lang="en-GB" smtClean="0"/>
              <a:pPr/>
              <a:t>‹#›</a:t>
            </a:fld>
            <a:endParaRPr lang="en-GB" dirty="0"/>
          </a:p>
        </p:txBody>
      </p:sp>
      <p:sp>
        <p:nvSpPr>
          <p:cNvPr id="4" name="Date Placeholder 3"/>
          <p:cNvSpPr>
            <a:spLocks noGrp="1"/>
          </p:cNvSpPr>
          <p:nvPr>
            <p:ph type="dt" sz="half" idx="14"/>
          </p:nvPr>
        </p:nvSpPr>
        <p:spPr>
          <a:xfrm>
            <a:off x="8183033" y="6282799"/>
            <a:ext cx="2844800" cy="318519"/>
          </a:xfrm>
          <a:prstGeom prst="rect">
            <a:avLst/>
          </a:prstGeom>
        </p:spPr>
        <p:txBody>
          <a:bodyPr/>
          <a:lstStyle/>
          <a:p>
            <a:fld id="{AE406781-6558-4EBC-BD9F-FE5D24C6349C}" type="datetime3">
              <a:rPr lang="en-US" smtClean="0"/>
              <a:pPr/>
              <a:t>3 December 2018</a:t>
            </a:fld>
            <a:endParaRPr lang="en-GB" dirty="0"/>
          </a:p>
        </p:txBody>
      </p:sp>
      <p:sp>
        <p:nvSpPr>
          <p:cNvPr id="3" name="Chart Placeholder 2"/>
          <p:cNvSpPr>
            <a:spLocks noGrp="1"/>
          </p:cNvSpPr>
          <p:nvPr>
            <p:ph type="chart" sz="quarter" idx="18"/>
          </p:nvPr>
        </p:nvSpPr>
        <p:spPr>
          <a:xfrm>
            <a:off x="6239934" y="1168400"/>
            <a:ext cx="5617633" cy="4800600"/>
          </a:xfrm>
        </p:spPr>
        <p:txBody>
          <a:bodyPr/>
          <a:lstStyle>
            <a:lvl1pPr marL="0" indent="0">
              <a:buNone/>
              <a:defRPr/>
            </a:lvl1pPr>
          </a:lstStyle>
          <a:p>
            <a:endParaRPr lang="en-GB" dirty="0"/>
          </a:p>
        </p:txBody>
      </p:sp>
      <p:sp>
        <p:nvSpPr>
          <p:cNvPr id="13" name="Text Placeholder 12"/>
          <p:cNvSpPr>
            <a:spLocks noGrp="1"/>
          </p:cNvSpPr>
          <p:nvPr>
            <p:ph type="body" sz="quarter" idx="19"/>
          </p:nvPr>
        </p:nvSpPr>
        <p:spPr>
          <a:xfrm>
            <a:off x="334434" y="1164168"/>
            <a:ext cx="5617633" cy="48048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xmlns="" val="1791022484"/>
      </p:ext>
    </p:extLst>
  </p:cSld>
  <p:clrMapOvr>
    <a:masterClrMapping/>
  </p:clrMapOvr>
  <p:extLst mod="1">
    <p:ext uri="{DCECCB84-F9BA-43D5-87BE-67443E8EF086}">
      <p15:sldGuideLst xmlns:p15="http://schemas.microsoft.com/office/powerpoint/2012/main" xmlns="">
        <p15:guide id="1" pos="281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Statement and Data">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1834615" y="1110767"/>
            <a:ext cx="3667807" cy="4983056"/>
          </a:xfrm>
          <a:prstGeom prst="rect">
            <a:avLst/>
          </a:prstGeom>
        </p:spPr>
      </p:pic>
      <p:sp>
        <p:nvSpPr>
          <p:cNvPr id="2" name="Title 1"/>
          <p:cNvSpPr>
            <a:spLocks noGrp="1"/>
          </p:cNvSpPr>
          <p:nvPr>
            <p:ph type="title"/>
          </p:nvPr>
        </p:nvSpPr>
        <p:spPr>
          <a:xfrm>
            <a:off x="755860" y="3276600"/>
            <a:ext cx="4378689" cy="1320800"/>
          </a:xfrm>
        </p:spPr>
        <p:txBody>
          <a:bodyPr anchor="ctr" anchorCtr="0">
            <a:noAutofit/>
          </a:bodyPr>
          <a:lstStyle>
            <a:lvl1pPr>
              <a:lnSpc>
                <a:spcPct val="80000"/>
              </a:lnSpc>
              <a:defRPr sz="3200">
                <a:latin typeface="Vodafone Rg" pitchFamily="34" charset="0"/>
              </a:defRPr>
            </a:lvl1pPr>
          </a:lstStyle>
          <a:p>
            <a:r>
              <a:rPr lang="en-US" dirty="0"/>
              <a:t>Click to edit Master title style</a:t>
            </a:r>
            <a:endParaRPr lang="en-GB" dirty="0"/>
          </a:p>
        </p:txBody>
      </p:sp>
      <p:sp>
        <p:nvSpPr>
          <p:cNvPr id="9" name="Footer Placeholder 8"/>
          <p:cNvSpPr>
            <a:spLocks noGrp="1"/>
          </p:cNvSpPr>
          <p:nvPr>
            <p:ph type="ftr" sz="quarter" idx="13"/>
          </p:nvPr>
        </p:nvSpPr>
        <p:spPr/>
        <p:txBody>
          <a:bodyPr/>
          <a:lstStyle/>
          <a:p>
            <a:pPr lvl="0" algn="l"/>
            <a:r>
              <a:rPr lang="en-GB" dirty="0">
                <a:solidFill>
                  <a:schemeClr val="tx1"/>
                </a:solidFill>
              </a:rPr>
              <a:t>Insert Confidentiality Level in slide footer </a:t>
            </a:r>
          </a:p>
        </p:txBody>
      </p:sp>
      <p:sp>
        <p:nvSpPr>
          <p:cNvPr id="10" name="Slide Number Placeholder 9"/>
          <p:cNvSpPr>
            <a:spLocks noGrp="1"/>
          </p:cNvSpPr>
          <p:nvPr>
            <p:ph type="sldNum" sz="quarter" idx="14"/>
          </p:nvPr>
        </p:nvSpPr>
        <p:spPr/>
        <p:txBody>
          <a:bodyPr/>
          <a:lstStyle/>
          <a:p>
            <a:fld id="{72A83A2B-3358-44F8-83A0-4598795D8FB5}" type="slidenum">
              <a:rPr lang="en-GB" smtClean="0"/>
              <a:pPr/>
              <a:t>‹#›</a:t>
            </a:fld>
            <a:endParaRPr lang="en-GB" dirty="0"/>
          </a:p>
        </p:txBody>
      </p:sp>
      <p:sp>
        <p:nvSpPr>
          <p:cNvPr id="3" name="Date Placeholder 2"/>
          <p:cNvSpPr>
            <a:spLocks noGrp="1"/>
          </p:cNvSpPr>
          <p:nvPr>
            <p:ph type="dt" sz="half" idx="15"/>
          </p:nvPr>
        </p:nvSpPr>
        <p:spPr>
          <a:xfrm>
            <a:off x="8183033" y="6282799"/>
            <a:ext cx="2844800" cy="318519"/>
          </a:xfrm>
          <a:prstGeom prst="rect">
            <a:avLst/>
          </a:prstGeom>
        </p:spPr>
        <p:txBody>
          <a:bodyPr/>
          <a:lstStyle/>
          <a:p>
            <a:fld id="{6FA8D524-68A2-4395-A4A6-55646E807998}" type="datetime3">
              <a:rPr lang="en-US" smtClean="0"/>
              <a:pPr/>
              <a:t>3 December 2018</a:t>
            </a:fld>
            <a:endParaRPr lang="en-GB" dirty="0"/>
          </a:p>
        </p:txBody>
      </p:sp>
      <p:sp>
        <p:nvSpPr>
          <p:cNvPr id="8" name="Text Placeholder 7"/>
          <p:cNvSpPr>
            <a:spLocks noGrp="1"/>
          </p:cNvSpPr>
          <p:nvPr>
            <p:ph type="body" sz="quarter" idx="16"/>
          </p:nvPr>
        </p:nvSpPr>
        <p:spPr>
          <a:xfrm>
            <a:off x="5947834" y="2096970"/>
            <a:ext cx="2078567" cy="3872031"/>
          </a:xfrm>
        </p:spPr>
        <p:txBody>
          <a:bodyPr/>
          <a:lstStyle>
            <a:lvl1pPr marL="0" indent="0">
              <a:lnSpc>
                <a:spcPct val="90000"/>
              </a:lnSpc>
              <a:spcBef>
                <a:spcPts val="2000"/>
              </a:spcBef>
              <a:spcAft>
                <a:spcPts val="0"/>
              </a:spcAft>
              <a:buNone/>
              <a:defRPr b="1">
                <a:solidFill>
                  <a:schemeClr val="accent1"/>
                </a:solidFill>
              </a:defRPr>
            </a:lvl1pPr>
            <a:lvl2pPr marL="0" indent="0">
              <a:lnSpc>
                <a:spcPct val="90000"/>
              </a:lnSpc>
              <a:spcBef>
                <a:spcPts val="533"/>
              </a:spcBef>
              <a:spcAft>
                <a:spcPts val="0"/>
              </a:spcAft>
              <a:buNone/>
              <a:defRPr sz="1600"/>
            </a:lvl2pPr>
          </a:lstStyle>
          <a:p>
            <a:pPr lvl="0"/>
            <a:r>
              <a:rPr lang="en-US" dirty="0"/>
              <a:t>Click to edit</a:t>
            </a:r>
          </a:p>
          <a:p>
            <a:pPr lvl="1"/>
            <a:r>
              <a:rPr lang="en-US" dirty="0"/>
              <a:t>Second level</a:t>
            </a:r>
          </a:p>
        </p:txBody>
      </p:sp>
      <p:sp>
        <p:nvSpPr>
          <p:cNvPr id="13" name="Text Placeholder 7"/>
          <p:cNvSpPr>
            <a:spLocks noGrp="1"/>
          </p:cNvSpPr>
          <p:nvPr>
            <p:ph type="body" sz="quarter" idx="17"/>
          </p:nvPr>
        </p:nvSpPr>
        <p:spPr>
          <a:xfrm>
            <a:off x="8329790" y="2096970"/>
            <a:ext cx="2078567" cy="3872031"/>
          </a:xfrm>
        </p:spPr>
        <p:txBody>
          <a:bodyPr/>
          <a:lstStyle>
            <a:lvl1pPr marL="0" indent="0">
              <a:lnSpc>
                <a:spcPct val="90000"/>
              </a:lnSpc>
              <a:spcBef>
                <a:spcPts val="2000"/>
              </a:spcBef>
              <a:spcAft>
                <a:spcPts val="0"/>
              </a:spcAft>
              <a:buNone/>
              <a:defRPr b="1">
                <a:solidFill>
                  <a:schemeClr val="accent1"/>
                </a:solidFill>
              </a:defRPr>
            </a:lvl1pPr>
            <a:lvl2pPr marL="0" indent="0">
              <a:lnSpc>
                <a:spcPct val="90000"/>
              </a:lnSpc>
              <a:spcBef>
                <a:spcPts val="533"/>
              </a:spcBef>
              <a:spcAft>
                <a:spcPts val="0"/>
              </a:spcAft>
              <a:buNone/>
              <a:defRPr sz="1600"/>
            </a:lvl2pPr>
          </a:lstStyle>
          <a:p>
            <a:pPr lvl="0"/>
            <a:r>
              <a:rPr lang="en-US" dirty="0"/>
              <a:t>Click to edit</a:t>
            </a:r>
          </a:p>
          <a:p>
            <a:pPr lvl="1"/>
            <a:r>
              <a:rPr lang="en-US" dirty="0"/>
              <a:t>Second level</a:t>
            </a:r>
          </a:p>
        </p:txBody>
      </p:sp>
    </p:spTree>
    <p:extLst>
      <p:ext uri="{BB962C8B-B14F-4D97-AF65-F5344CB8AC3E}">
        <p14:creationId xmlns:p14="http://schemas.microsoft.com/office/powerpoint/2010/main" xmlns="" val="23696474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lvl="0" algn="l"/>
            <a:r>
              <a:rPr lang="en-GB" dirty="0">
                <a:solidFill>
                  <a:schemeClr val="tx1"/>
                </a:solidFill>
              </a:rPr>
              <a:t>Insert Confidentiality Level in slide footer </a:t>
            </a:r>
          </a:p>
        </p:txBody>
      </p:sp>
      <p:sp>
        <p:nvSpPr>
          <p:cNvPr id="4" name="Title 3"/>
          <p:cNvSpPr>
            <a:spLocks noGrp="1"/>
          </p:cNvSpPr>
          <p:nvPr>
            <p:ph type="title"/>
          </p:nvPr>
        </p:nvSpPr>
        <p:spPr/>
        <p:txBody>
          <a:bodyPr/>
          <a:lstStyle/>
          <a:p>
            <a:r>
              <a:rPr lang="en-US"/>
              <a:t>Click to edit Master title style</a:t>
            </a:r>
            <a:endParaRPr lang="en-GB"/>
          </a:p>
        </p:txBody>
      </p:sp>
      <p:sp>
        <p:nvSpPr>
          <p:cNvPr id="7" name="Slide Number Placeholder 6"/>
          <p:cNvSpPr>
            <a:spLocks noGrp="1"/>
          </p:cNvSpPr>
          <p:nvPr>
            <p:ph type="sldNum" sz="quarter" idx="11"/>
          </p:nvPr>
        </p:nvSpPr>
        <p:spPr>
          <a:xfrm>
            <a:off x="11297255" y="6281339"/>
            <a:ext cx="551213" cy="318519"/>
          </a:xfrm>
        </p:spPr>
        <p:txBody>
          <a:bodyPr/>
          <a:lstStyle/>
          <a:p>
            <a:fld id="{72A83A2B-3358-44F8-83A0-4598795D8FB5}" type="slidenum">
              <a:rPr lang="en-GB" smtClean="0"/>
              <a:pPr/>
              <a:t>‹#›</a:t>
            </a:fld>
            <a:endParaRPr lang="en-GB" dirty="0"/>
          </a:p>
        </p:txBody>
      </p:sp>
    </p:spTree>
    <p:extLst>
      <p:ext uri="{BB962C8B-B14F-4D97-AF65-F5344CB8AC3E}">
        <p14:creationId xmlns:p14="http://schemas.microsoft.com/office/powerpoint/2010/main" xmlns="" val="301293998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lvl="0" algn="l"/>
            <a:r>
              <a:rPr lang="en-GB" dirty="0">
                <a:solidFill>
                  <a:schemeClr val="tx1"/>
                </a:solidFill>
              </a:rPr>
              <a:t>Insert Confidentiality Level in slide footer </a:t>
            </a:r>
          </a:p>
        </p:txBody>
      </p:sp>
      <p:sp>
        <p:nvSpPr>
          <p:cNvPr id="6" name="Slide Number Placeholder 5"/>
          <p:cNvSpPr>
            <a:spLocks noGrp="1"/>
          </p:cNvSpPr>
          <p:nvPr>
            <p:ph type="sldNum" sz="quarter" idx="11"/>
          </p:nvPr>
        </p:nvSpPr>
        <p:spPr/>
        <p:txBody>
          <a:bodyPr/>
          <a:lstStyle/>
          <a:p>
            <a:fld id="{72A83A2B-3358-44F8-83A0-4598795D8FB5}" type="slidenum">
              <a:rPr lang="en-GB" smtClean="0"/>
              <a:pPr/>
              <a:t>‹#›</a:t>
            </a:fld>
            <a:endParaRPr lang="en-GB" dirty="0"/>
          </a:p>
        </p:txBody>
      </p:sp>
    </p:spTree>
    <p:extLst>
      <p:ext uri="{BB962C8B-B14F-4D97-AF65-F5344CB8AC3E}">
        <p14:creationId xmlns:p14="http://schemas.microsoft.com/office/powerpoint/2010/main" xmlns="" val="2819019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Image 6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8"/>
            <a:ext cx="12188385" cy="6855967"/>
            <a:chOff x="1355" y="763"/>
            <a:chExt cx="9141289" cy="5141975"/>
          </a:xfrm>
        </p:grpSpPr>
        <p:pic>
          <p:nvPicPr>
            <p:cNvPr id="10" name="Picture 9"/>
            <p:cNvPicPr>
              <a:picLocks noChangeAspect="1"/>
            </p:cNvPicPr>
            <p:nvPr userDrawn="1"/>
          </p:nvPicPr>
          <p:blipFill>
            <a:blip r:embed="rId2" cstate="print"/>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33575" y="871537"/>
              <a:ext cx="2691135" cy="3569760"/>
            </a:xfrm>
            <a:prstGeom prst="rect">
              <a:avLst/>
            </a:prstGeom>
          </p:spPr>
        </p:pic>
      </p:grpSp>
      <p:sp>
        <p:nvSpPr>
          <p:cNvPr id="2" name="Title 1"/>
          <p:cNvSpPr>
            <a:spLocks noGrp="1"/>
          </p:cNvSpPr>
          <p:nvPr>
            <p:ph type="ctrTitle"/>
          </p:nvPr>
        </p:nvSpPr>
        <p:spPr>
          <a:xfrm>
            <a:off x="5859402" y="3097907"/>
            <a:ext cx="5998164" cy="615883"/>
          </a:xfrm>
        </p:spPr>
        <p:txBody>
          <a:bodyPr anchor="t"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E60000"/>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dirty="0"/>
              <a:t>Insert Confidentiality Level in slide footer </a:t>
            </a:r>
          </a:p>
        </p:txBody>
      </p:sp>
      <p:pic>
        <p:nvPicPr>
          <p:cNvPr id="7" name="Picture 6" descr="New_VF_Icon_RGB_WHIT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29567" y="6062988"/>
            <a:ext cx="528000" cy="528000"/>
          </a:xfrm>
          <a:prstGeom prst="rect">
            <a:avLst/>
          </a:prstGeom>
        </p:spPr>
      </p:pic>
    </p:spTree>
    <p:extLst>
      <p:ext uri="{BB962C8B-B14F-4D97-AF65-F5344CB8AC3E}">
        <p14:creationId xmlns:p14="http://schemas.microsoft.com/office/powerpoint/2010/main" xmlns="" val="41926560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Divider Red Speechmark">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7149607" y="1092083"/>
            <a:ext cx="3011261" cy="4056059"/>
          </a:xfrm>
          <a:prstGeom prst="rect">
            <a:avLst/>
          </a:prstGeom>
        </p:spPr>
      </p:pic>
      <p:sp>
        <p:nvSpPr>
          <p:cNvPr id="2" name="Title 1"/>
          <p:cNvSpPr>
            <a:spLocks noGrp="1"/>
          </p:cNvSpPr>
          <p:nvPr>
            <p:ph type="ctrTitle"/>
          </p:nvPr>
        </p:nvSpPr>
        <p:spPr>
          <a:xfrm>
            <a:off x="5935133" y="2729090"/>
            <a:ext cx="3788833" cy="1106311"/>
          </a:xfrm>
        </p:spPr>
        <p:txBody>
          <a:bodyPr anchor="ctr" anchorCtr="0">
            <a:noAutofit/>
          </a:bodyPr>
          <a:lstStyle>
            <a:lvl1pPr>
              <a:lnSpc>
                <a:spcPct val="90000"/>
              </a:lnSpc>
              <a:defRPr sz="3200" b="1" cap="none" baseline="0">
                <a:solidFill>
                  <a:schemeClr val="bg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a:xfrm>
            <a:off x="8183033" y="6282799"/>
            <a:ext cx="2844800" cy="318519"/>
          </a:xfrm>
          <a:prstGeom prst="rect">
            <a:avLst/>
          </a:prstGeom>
        </p:spPr>
        <p:txBody>
          <a:bodyPr/>
          <a:lstStyle>
            <a:lvl1pPr>
              <a:defRPr>
                <a:solidFill>
                  <a:schemeClr val="bg1"/>
                </a:solidFill>
              </a:defRPr>
            </a:lvl1pPr>
          </a:lstStyle>
          <a:p>
            <a:fld id="{2F8E5E15-47D5-4EB1-AD9F-8AB61C797329}" type="datetime3">
              <a:rPr lang="en-US" smtClean="0"/>
              <a:pPr/>
              <a:t>3 December 2018</a:t>
            </a:fld>
            <a:endParaRPr lang="en-GB" dirty="0"/>
          </a:p>
        </p:txBody>
      </p:sp>
      <p:sp>
        <p:nvSpPr>
          <p:cNvPr id="7" name="Text Placeholder 6"/>
          <p:cNvSpPr>
            <a:spLocks noGrp="1"/>
          </p:cNvSpPr>
          <p:nvPr>
            <p:ph type="body" sz="quarter" idx="13" hasCustomPrompt="1"/>
          </p:nvPr>
        </p:nvSpPr>
        <p:spPr>
          <a:xfrm>
            <a:off x="1" y="191910"/>
            <a:ext cx="5892799" cy="4380087"/>
          </a:xfrm>
        </p:spPr>
        <p:txBody>
          <a:bodyPr/>
          <a:lstStyle>
            <a:lvl1pPr marL="0" indent="0" algn="ctr">
              <a:lnSpc>
                <a:spcPct val="90000"/>
              </a:lnSpc>
              <a:spcAft>
                <a:spcPts val="0"/>
              </a:spcAft>
              <a:buNone/>
              <a:defRPr sz="44266" spc="-1333" baseline="0">
                <a:solidFill>
                  <a:schemeClr val="bg1"/>
                </a:solidFill>
              </a:defRPr>
            </a:lvl1pPr>
          </a:lstStyle>
          <a:p>
            <a:pPr lvl="0"/>
            <a:r>
              <a:rPr lang="en-US" dirty="0"/>
              <a:t>#</a:t>
            </a:r>
          </a:p>
        </p:txBody>
      </p:sp>
      <p:pic>
        <p:nvPicPr>
          <p:cNvPr id="10" name="Picture 9"/>
          <p:cNvPicPr>
            <a:picLocks noChangeAspect="1"/>
          </p:cNvPicPr>
          <p:nvPr/>
        </p:nvPicPr>
        <p:blipFill>
          <a:blip r:embed="rId3"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37984811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Divider White Speechmark">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7153074" y="1092141"/>
            <a:ext cx="3011217" cy="4056000"/>
          </a:xfrm>
          <a:prstGeom prst="rect">
            <a:avLst/>
          </a:prstGeom>
        </p:spPr>
      </p:pic>
      <p:sp>
        <p:nvSpPr>
          <p:cNvPr id="2" name="Title 1"/>
          <p:cNvSpPr>
            <a:spLocks noGrp="1"/>
          </p:cNvSpPr>
          <p:nvPr>
            <p:ph type="ctrTitle"/>
          </p:nvPr>
        </p:nvSpPr>
        <p:spPr>
          <a:xfrm>
            <a:off x="5935133" y="2729090"/>
            <a:ext cx="3788833" cy="1106311"/>
          </a:xfrm>
        </p:spPr>
        <p:txBody>
          <a:bodyPr anchor="ctr" anchorCtr="0">
            <a:noAutofit/>
          </a:bodyPr>
          <a:lstStyle>
            <a:lvl1pPr>
              <a:lnSpc>
                <a:spcPct val="90000"/>
              </a:lnSpc>
              <a:defRPr sz="3200" b="1" cap="none" baseline="0">
                <a:solidFill>
                  <a:schemeClr val="accent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tx1"/>
                </a:solidFill>
              </a:defRPr>
            </a:lvl1pPr>
          </a:lstStyle>
          <a:p>
            <a:r>
              <a:rPr lang="en-GB" dirty="0"/>
              <a:t>Insert Confidentiality Level in slide footer </a:t>
            </a:r>
          </a:p>
        </p:txBody>
      </p:sp>
      <p:sp>
        <p:nvSpPr>
          <p:cNvPr id="9" name="Slide Number Placeholder 8"/>
          <p:cNvSpPr>
            <a:spLocks noGrp="1"/>
          </p:cNvSpPr>
          <p:nvPr>
            <p:ph type="sldNum" sz="quarter" idx="11"/>
          </p:nvPr>
        </p:nvSpPr>
        <p:spPr/>
        <p:txBody>
          <a:bodyPr/>
          <a:lstStyle>
            <a:lvl1pPr>
              <a:defRPr>
                <a:solidFill>
                  <a:schemeClr val="tx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a:xfrm>
            <a:off x="8183033" y="6282799"/>
            <a:ext cx="2844800" cy="318519"/>
          </a:xfrm>
          <a:prstGeom prst="rect">
            <a:avLst/>
          </a:prstGeom>
        </p:spPr>
        <p:txBody>
          <a:bodyPr/>
          <a:lstStyle>
            <a:lvl1pPr>
              <a:defRPr>
                <a:solidFill>
                  <a:schemeClr val="tx1"/>
                </a:solidFill>
              </a:defRPr>
            </a:lvl1pPr>
          </a:lstStyle>
          <a:p>
            <a:fld id="{2F8E5E15-47D5-4EB1-AD9F-8AB61C797329}" type="datetime3">
              <a:rPr lang="en-US" smtClean="0"/>
              <a:pPr/>
              <a:t>3 December 2018</a:t>
            </a:fld>
            <a:endParaRPr lang="en-US" dirty="0"/>
          </a:p>
        </p:txBody>
      </p:sp>
      <p:sp>
        <p:nvSpPr>
          <p:cNvPr id="7" name="Text Placeholder 6"/>
          <p:cNvSpPr>
            <a:spLocks noGrp="1"/>
          </p:cNvSpPr>
          <p:nvPr>
            <p:ph type="body" sz="quarter" idx="13" hasCustomPrompt="1"/>
          </p:nvPr>
        </p:nvSpPr>
        <p:spPr>
          <a:xfrm>
            <a:off x="1" y="191910"/>
            <a:ext cx="5892799" cy="4380087"/>
          </a:xfrm>
        </p:spPr>
        <p:txBody>
          <a:bodyPr/>
          <a:lstStyle>
            <a:lvl1pPr marL="0" indent="0" algn="ctr">
              <a:lnSpc>
                <a:spcPct val="90000"/>
              </a:lnSpc>
              <a:spcAft>
                <a:spcPts val="0"/>
              </a:spcAft>
              <a:buNone/>
              <a:defRPr sz="44266" spc="-1333" baseline="0">
                <a:solidFill>
                  <a:schemeClr val="accent1"/>
                </a:solidFill>
              </a:defRPr>
            </a:lvl1pPr>
          </a:lstStyle>
          <a:p>
            <a:pPr lvl="0"/>
            <a:r>
              <a:rPr lang="en-US" dirty="0"/>
              <a:t>#</a:t>
            </a:r>
          </a:p>
        </p:txBody>
      </p:sp>
    </p:spTree>
    <p:extLst>
      <p:ext uri="{BB962C8B-B14F-4D97-AF65-F5344CB8AC3E}">
        <p14:creationId xmlns:p14="http://schemas.microsoft.com/office/powerpoint/2010/main" xmlns="" val="40101157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Divider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52066" y="2573523"/>
            <a:ext cx="5905500" cy="1400512"/>
          </a:xfrm>
        </p:spPr>
        <p:txBody>
          <a:bodyPr anchor="ctr" anchorCtr="0">
            <a:noAutofit/>
          </a:bodyPr>
          <a:lstStyle>
            <a:lvl1pPr>
              <a:lnSpc>
                <a:spcPct val="90000"/>
              </a:lnSpc>
              <a:defRPr sz="4000" b="1" cap="none" baseline="0">
                <a:solidFill>
                  <a:schemeClr val="bg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a:xfrm>
            <a:off x="8183033" y="6282799"/>
            <a:ext cx="2844800" cy="318519"/>
          </a:xfrm>
          <a:prstGeom prst="rect">
            <a:avLst/>
          </a:prstGeom>
        </p:spPr>
        <p:txBody>
          <a:bodyPr/>
          <a:lstStyle>
            <a:lvl1pPr>
              <a:defRPr>
                <a:solidFill>
                  <a:schemeClr val="bg1"/>
                </a:solidFill>
              </a:defRPr>
            </a:lvl1pPr>
          </a:lstStyle>
          <a:p>
            <a:fld id="{2F8E5E15-47D5-4EB1-AD9F-8AB61C797329}" type="datetime3">
              <a:rPr lang="en-US" smtClean="0"/>
              <a:pPr/>
              <a:t>3 December 2018</a:t>
            </a:fld>
            <a:endParaRPr lang="en-GB" dirty="0"/>
          </a:p>
        </p:txBody>
      </p:sp>
      <p:sp>
        <p:nvSpPr>
          <p:cNvPr id="7" name="Text Placeholder 6"/>
          <p:cNvSpPr>
            <a:spLocks noGrp="1"/>
          </p:cNvSpPr>
          <p:nvPr>
            <p:ph type="body" sz="quarter" idx="13" hasCustomPrompt="1"/>
          </p:nvPr>
        </p:nvSpPr>
        <p:spPr>
          <a:xfrm>
            <a:off x="1" y="191910"/>
            <a:ext cx="5892799" cy="4380087"/>
          </a:xfrm>
        </p:spPr>
        <p:txBody>
          <a:bodyPr/>
          <a:lstStyle>
            <a:lvl1pPr marL="0" indent="0" algn="ctr">
              <a:lnSpc>
                <a:spcPct val="90000"/>
              </a:lnSpc>
              <a:spcAft>
                <a:spcPts val="0"/>
              </a:spcAft>
              <a:buNone/>
              <a:defRPr sz="44266" spc="-1333" baseline="0">
                <a:solidFill>
                  <a:schemeClr val="bg1"/>
                </a:solidFill>
              </a:defRPr>
            </a:lvl1pPr>
          </a:lstStyle>
          <a:p>
            <a:pPr lvl="0"/>
            <a:r>
              <a:rPr lang="en-US" dirty="0"/>
              <a:t>#</a:t>
            </a:r>
          </a:p>
        </p:txBody>
      </p:sp>
      <p:pic>
        <p:nvPicPr>
          <p:cNvPr id="11" name="Picture 10"/>
          <p:cNvPicPr>
            <a:picLocks noChangeAspect="1"/>
          </p:cNvPicPr>
          <p:nvPr/>
        </p:nvPicPr>
        <p:blipFill>
          <a:blip r:embed="rId2"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393524815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Divider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52066" y="2573523"/>
            <a:ext cx="5905501" cy="1400512"/>
          </a:xfrm>
        </p:spPr>
        <p:txBody>
          <a:bodyPr anchor="ctr" anchorCtr="0">
            <a:noAutofit/>
          </a:bodyPr>
          <a:lstStyle>
            <a:lvl1pPr>
              <a:lnSpc>
                <a:spcPct val="90000"/>
              </a:lnSpc>
              <a:defRPr sz="4000" b="1" cap="none" baseline="0">
                <a:solidFill>
                  <a:schemeClr val="accent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tx1"/>
                </a:solidFill>
              </a:defRPr>
            </a:lvl1pPr>
          </a:lstStyle>
          <a:p>
            <a:r>
              <a:rPr lang="en-GB" dirty="0"/>
              <a:t>Insert Confidentiality Level in slide footer </a:t>
            </a:r>
          </a:p>
        </p:txBody>
      </p:sp>
      <p:sp>
        <p:nvSpPr>
          <p:cNvPr id="9" name="Slide Number Placeholder 8"/>
          <p:cNvSpPr>
            <a:spLocks noGrp="1"/>
          </p:cNvSpPr>
          <p:nvPr>
            <p:ph type="sldNum" sz="quarter" idx="11"/>
          </p:nvPr>
        </p:nvSpPr>
        <p:spPr/>
        <p:txBody>
          <a:bodyPr/>
          <a:lstStyle>
            <a:lvl1pPr>
              <a:defRPr>
                <a:solidFill>
                  <a:schemeClr val="tx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a:xfrm>
            <a:off x="8183033" y="6282799"/>
            <a:ext cx="2844800" cy="318519"/>
          </a:xfrm>
          <a:prstGeom prst="rect">
            <a:avLst/>
          </a:prstGeom>
        </p:spPr>
        <p:txBody>
          <a:bodyPr/>
          <a:lstStyle>
            <a:lvl1pPr>
              <a:defRPr>
                <a:solidFill>
                  <a:schemeClr val="tx1"/>
                </a:solidFill>
              </a:defRPr>
            </a:lvl1pPr>
          </a:lstStyle>
          <a:p>
            <a:fld id="{2F8E5E15-47D5-4EB1-AD9F-8AB61C797329}" type="datetime3">
              <a:rPr lang="en-US" smtClean="0"/>
              <a:pPr/>
              <a:t>3 December 2018</a:t>
            </a:fld>
            <a:endParaRPr lang="en-US" dirty="0"/>
          </a:p>
        </p:txBody>
      </p:sp>
      <p:sp>
        <p:nvSpPr>
          <p:cNvPr id="7" name="Text Placeholder 6"/>
          <p:cNvSpPr>
            <a:spLocks noGrp="1"/>
          </p:cNvSpPr>
          <p:nvPr>
            <p:ph type="body" sz="quarter" idx="13" hasCustomPrompt="1"/>
          </p:nvPr>
        </p:nvSpPr>
        <p:spPr>
          <a:xfrm>
            <a:off x="1" y="191910"/>
            <a:ext cx="5892799" cy="4380087"/>
          </a:xfrm>
        </p:spPr>
        <p:txBody>
          <a:bodyPr/>
          <a:lstStyle>
            <a:lvl1pPr marL="0" indent="0" algn="ctr">
              <a:lnSpc>
                <a:spcPct val="90000"/>
              </a:lnSpc>
              <a:spcAft>
                <a:spcPts val="0"/>
              </a:spcAft>
              <a:buNone/>
              <a:defRPr sz="44266" spc="-1333" baseline="0">
                <a:solidFill>
                  <a:schemeClr val="accent1"/>
                </a:solidFill>
              </a:defRPr>
            </a:lvl1pPr>
          </a:lstStyle>
          <a:p>
            <a:pPr lvl="0"/>
            <a:r>
              <a:rPr lang="en-US" dirty="0"/>
              <a:t>#</a:t>
            </a:r>
          </a:p>
        </p:txBody>
      </p:sp>
    </p:spTree>
    <p:extLst>
      <p:ext uri="{BB962C8B-B14F-4D97-AF65-F5344CB8AC3E}">
        <p14:creationId xmlns:p14="http://schemas.microsoft.com/office/powerpoint/2010/main" xmlns="" val="32518341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4x3 Video placeholder">
    <p:bg>
      <p:bgPr>
        <a:solidFill>
          <a:schemeClr val="accent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2144535" y="355601"/>
            <a:ext cx="7902932" cy="5927199"/>
          </a:xfrm>
          <a:solidFill>
            <a:schemeClr val="tx1"/>
          </a:solidFill>
        </p:spPr>
        <p:txBody>
          <a:bodyPr lIns="72000" tIns="72000"/>
          <a:lstStyle>
            <a:lvl1pPr marL="0" indent="0">
              <a:buNone/>
              <a:defRPr>
                <a:solidFill>
                  <a:srgbClr val="FFFFFF"/>
                </a:solidFill>
              </a:defRPr>
            </a:lvl1pPr>
          </a:lstStyle>
          <a:p>
            <a:r>
              <a:rPr lang="en-US" dirty="0"/>
              <a:t>Insert 4x3 video</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dirty="0"/>
              <a:t>Insert Confidentiality Level in slide footer </a:t>
            </a:r>
          </a:p>
        </p:txBody>
      </p:sp>
      <p:sp>
        <p:nvSpPr>
          <p:cNvPr id="2" name="Slide Number Placeholder 1"/>
          <p:cNvSpPr>
            <a:spLocks noGrp="1"/>
          </p:cNvSpPr>
          <p:nvPr>
            <p:ph type="sldNum" sz="quarter" idx="12"/>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3"/>
          </p:nvPr>
        </p:nvSpPr>
        <p:spPr>
          <a:xfrm>
            <a:off x="8183033" y="6282799"/>
            <a:ext cx="2844800" cy="318519"/>
          </a:xfrm>
          <a:prstGeom prst="rect">
            <a:avLst/>
          </a:prstGeom>
        </p:spPr>
        <p:txBody>
          <a:bodyPr/>
          <a:lstStyle>
            <a:lvl1pPr>
              <a:defRPr>
                <a:solidFill>
                  <a:schemeClr val="bg1"/>
                </a:solidFill>
              </a:defRPr>
            </a:lvl1pPr>
          </a:lstStyle>
          <a:p>
            <a:fld id="{4D5AC188-290C-4949-8FC0-898609ABB1F0}" type="datetime3">
              <a:rPr lang="en-US" smtClean="0"/>
              <a:pPr/>
              <a:t>3 December 2018</a:t>
            </a:fld>
            <a:endParaRPr lang="en-GB" dirty="0"/>
          </a:p>
        </p:txBody>
      </p:sp>
      <p:pic>
        <p:nvPicPr>
          <p:cNvPr id="7" name="Picture 6"/>
          <p:cNvPicPr>
            <a:picLocks noChangeAspect="1"/>
          </p:cNvPicPr>
          <p:nvPr/>
        </p:nvPicPr>
        <p:blipFill>
          <a:blip r:embed="rId2"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30727961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16x9 Video placeholder">
    <p:bg>
      <p:bgPr>
        <a:solidFill>
          <a:schemeClr val="accent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1096434" y="355200"/>
            <a:ext cx="9999135" cy="5624513"/>
          </a:xfrm>
          <a:solidFill>
            <a:schemeClr val="tx1"/>
          </a:solidFill>
        </p:spPr>
        <p:txBody>
          <a:bodyPr lIns="72000" tIns="72000"/>
          <a:lstStyle>
            <a:lvl1pPr marL="0" indent="0">
              <a:buNone/>
              <a:defRPr>
                <a:solidFill>
                  <a:srgbClr val="FFFFFF"/>
                </a:solidFill>
              </a:defRPr>
            </a:lvl1pPr>
          </a:lstStyle>
          <a:p>
            <a:r>
              <a:rPr lang="en-US" dirty="0"/>
              <a:t>Insert 16x9 video</a:t>
            </a:r>
          </a:p>
        </p:txBody>
      </p:sp>
      <p:sp>
        <p:nvSpPr>
          <p:cNvPr id="8" name="Footer Placeholder 7"/>
          <p:cNvSpPr>
            <a:spLocks noGrp="1"/>
          </p:cNvSpPr>
          <p:nvPr>
            <p:ph type="ftr" sz="quarter" idx="11"/>
          </p:nvPr>
        </p:nvSpPr>
        <p:spPr/>
        <p:txBody>
          <a:bodyPr/>
          <a:lstStyle>
            <a:lvl1pPr>
              <a:defRPr>
                <a:solidFill>
                  <a:schemeClr val="bg1"/>
                </a:solidFill>
              </a:defRPr>
            </a:lvl1pPr>
          </a:lstStyle>
          <a:p>
            <a:r>
              <a:rPr lang="en-GB" dirty="0"/>
              <a:t>Insert Confidentiality Level in slide footer </a:t>
            </a:r>
          </a:p>
        </p:txBody>
      </p:sp>
      <p:sp>
        <p:nvSpPr>
          <p:cNvPr id="2" name="Slide Number Placeholder 1"/>
          <p:cNvSpPr>
            <a:spLocks noGrp="1"/>
          </p:cNvSpPr>
          <p:nvPr>
            <p:ph type="sldNum" sz="quarter" idx="12"/>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3"/>
          </p:nvPr>
        </p:nvSpPr>
        <p:spPr>
          <a:xfrm>
            <a:off x="8183033" y="6282799"/>
            <a:ext cx="2844800" cy="318519"/>
          </a:xfrm>
          <a:prstGeom prst="rect">
            <a:avLst/>
          </a:prstGeom>
        </p:spPr>
        <p:txBody>
          <a:bodyPr/>
          <a:lstStyle>
            <a:lvl1pPr>
              <a:defRPr>
                <a:solidFill>
                  <a:schemeClr val="bg1"/>
                </a:solidFill>
              </a:defRPr>
            </a:lvl1pPr>
          </a:lstStyle>
          <a:p>
            <a:fld id="{6AD9EA54-4CB4-474C-A174-137EC7F36B9E}" type="datetime3">
              <a:rPr lang="en-US" smtClean="0"/>
              <a:pPr/>
              <a:t>3 December 2018</a:t>
            </a:fld>
            <a:endParaRPr lang="en-GB" dirty="0"/>
          </a:p>
        </p:txBody>
      </p:sp>
      <p:pic>
        <p:nvPicPr>
          <p:cNvPr id="7" name="Picture 6"/>
          <p:cNvPicPr>
            <a:picLocks noChangeAspect="1"/>
          </p:cNvPicPr>
          <p:nvPr/>
        </p:nvPicPr>
        <p:blipFill>
          <a:blip r:embed="rId2"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9670761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Full frame 16x9 Video placeholder">
    <p:bg>
      <p:bgPr>
        <a:solidFill>
          <a:schemeClr val="tx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0" y="0"/>
            <a:ext cx="12192000" cy="6858000"/>
          </a:xfrm>
          <a:solidFill>
            <a:schemeClr val="tx1"/>
          </a:solidFill>
        </p:spPr>
        <p:txBody>
          <a:bodyPr lIns="72000" tIns="72000"/>
          <a:lstStyle>
            <a:lvl1pPr marL="0" indent="0">
              <a:buNone/>
              <a:defRPr>
                <a:solidFill>
                  <a:srgbClr val="FFFFFF"/>
                </a:solidFill>
              </a:defRPr>
            </a:lvl1pPr>
          </a:lstStyle>
          <a:p>
            <a:r>
              <a:rPr lang="en-US" dirty="0"/>
              <a:t>Insert full frame 16x9 video</a:t>
            </a:r>
          </a:p>
        </p:txBody>
      </p:sp>
    </p:spTree>
    <p:extLst>
      <p:ext uri="{BB962C8B-B14F-4D97-AF65-F5344CB8AC3E}">
        <p14:creationId xmlns:p14="http://schemas.microsoft.com/office/powerpoint/2010/main" xmlns="" val="8046062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userDrawn="1">
  <p:cSld name="17_Title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1592217" y="6278762"/>
            <a:ext cx="418515" cy="423917"/>
          </a:xfrm>
          <a:prstGeom prst="rect">
            <a:avLst/>
          </a:prstGeom>
        </p:spPr>
      </p:pic>
      <p:sp>
        <p:nvSpPr>
          <p:cNvPr id="3" name="Rectangle 6"/>
          <p:cNvSpPr>
            <a:spLocks noGrp="1" noChangeArrowheads="1"/>
          </p:cNvSpPr>
          <p:nvPr>
            <p:ph type="title"/>
          </p:nvPr>
        </p:nvSpPr>
        <p:spPr bwMode="auto">
          <a:xfrm>
            <a:off x="861484" y="374651"/>
            <a:ext cx="10496549"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title style</a:t>
            </a:r>
          </a:p>
        </p:txBody>
      </p:sp>
      <p:sp>
        <p:nvSpPr>
          <p:cNvPr id="5" name="Rectangle 7"/>
          <p:cNvSpPr>
            <a:spLocks noGrp="1" noChangeArrowheads="1"/>
          </p:cNvSpPr>
          <p:nvPr>
            <p:ph idx="1"/>
          </p:nvPr>
        </p:nvSpPr>
        <p:spPr bwMode="auto">
          <a:xfrm>
            <a:off x="865717" y="1612901"/>
            <a:ext cx="10488083" cy="4133851"/>
          </a:xfrm>
          <a:prstGeom prst="rect">
            <a:avLst/>
          </a:prstGeom>
          <a:noFill/>
          <a:ln w="9525">
            <a:noFill/>
            <a:miter lim="800000"/>
            <a:headEnd/>
            <a:tailEnd/>
          </a:ln>
        </p:spPr>
        <p:txBody>
          <a:bodyPr vert="horz" wrap="square" lIns="0" tIns="0" rIns="7200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Box 10"/>
          <p:cNvSpPr txBox="1"/>
          <p:nvPr userDrawn="1"/>
        </p:nvSpPr>
        <p:spPr>
          <a:xfrm>
            <a:off x="10505338" y="6693008"/>
            <a:ext cx="495103" cy="153888"/>
          </a:xfrm>
          <a:prstGeom prst="rect">
            <a:avLst/>
          </a:prstGeom>
          <a:noFill/>
        </p:spPr>
        <p:txBody>
          <a:bodyPr wrap="square" lIns="0" tIns="0" rIns="0" bIns="0" rtlCol="0">
            <a:spAutoFit/>
          </a:bodyPr>
          <a:lstStyle/>
          <a:p>
            <a:pPr algn="ctr" defTabSz="1218288" eaLnBrk="0" fontAlgn="base" hangingPunct="0">
              <a:spcBef>
                <a:spcPct val="0"/>
              </a:spcBef>
              <a:spcAft>
                <a:spcPct val="0"/>
              </a:spcAft>
            </a:pPr>
            <a:fld id="{82FF9DF7-218B-4F39-B490-4F0FE0BD5E49}" type="slidenum">
              <a:rPr lang="en-GB" sz="1000">
                <a:solidFill>
                  <a:srgbClr val="000000">
                    <a:lumMod val="75000"/>
                    <a:lumOff val="25000"/>
                  </a:srgbClr>
                </a:solidFill>
                <a:latin typeface="Vodafone Lt" panose="020B0606040202020204" pitchFamily="34" charset="0"/>
                <a:ea typeface="ＭＳ Ｐゴシック" pitchFamily="-109" charset="-128"/>
                <a:cs typeface="Arial" pitchFamily="34" charset="0"/>
              </a:rPr>
              <a:pPr algn="ctr" defTabSz="1218288" eaLnBrk="0" fontAlgn="base" hangingPunct="0">
                <a:spcBef>
                  <a:spcPct val="0"/>
                </a:spcBef>
                <a:spcAft>
                  <a:spcPct val="0"/>
                </a:spcAft>
              </a:pPr>
              <a:t>‹#›</a:t>
            </a:fld>
            <a:endParaRPr lang="en-GB" sz="1000" dirty="0">
              <a:solidFill>
                <a:srgbClr val="000000">
                  <a:lumMod val="75000"/>
                  <a:lumOff val="25000"/>
                </a:srgbClr>
              </a:solidFill>
              <a:latin typeface="Vodafone Lt" panose="020B0606040202020204" pitchFamily="34" charset="0"/>
              <a:ea typeface="ＭＳ Ｐゴシック" pitchFamily="-109" charset="-128"/>
              <a:cs typeface="Arial" pitchFamily="34" charset="0"/>
            </a:endParaRPr>
          </a:p>
        </p:txBody>
      </p:sp>
    </p:spTree>
    <p:extLst>
      <p:ext uri="{BB962C8B-B14F-4D97-AF65-F5344CB8AC3E}">
        <p14:creationId xmlns:p14="http://schemas.microsoft.com/office/powerpoint/2010/main" xmlns="" val="291987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Image 6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09" y="1018"/>
            <a:ext cx="12188383" cy="6855964"/>
            <a:chOff x="1356" y="763"/>
            <a:chExt cx="9141287" cy="5141973"/>
          </a:xfrm>
        </p:grpSpPr>
        <p:pic>
          <p:nvPicPr>
            <p:cNvPr id="10" name="Picture 9"/>
            <p:cNvPicPr>
              <a:picLocks noChangeAspect="1"/>
            </p:cNvPicPr>
            <p:nvPr userDrawn="1"/>
          </p:nvPicPr>
          <p:blipFill>
            <a:blip r:embed="rId2" cstate="print"/>
            <a:stretch>
              <a:fillRect/>
            </a:stretch>
          </p:blipFill>
          <p:spPr>
            <a:xfrm>
              <a:off x="1356" y="763"/>
              <a:ext cx="9141287" cy="5141973"/>
            </a:xfrm>
            <a:prstGeom prst="rect">
              <a:avLst/>
            </a:prstGeom>
          </p:spPr>
        </p:pic>
        <p:pic>
          <p:nvPicPr>
            <p:cNvPr id="5" name="Picture 4"/>
            <p:cNvPicPr>
              <a:picLocks noChangeAspect="1"/>
            </p:cNvPicPr>
            <p:nvPr userDrawn="1"/>
          </p:nvPicPr>
          <p:blipFill>
            <a:blip r:embed="rId3" cstate="print"/>
            <a:stretch>
              <a:fillRect/>
            </a:stretch>
          </p:blipFill>
          <p:spPr>
            <a:xfrm>
              <a:off x="3241289" y="871538"/>
              <a:ext cx="2680470" cy="3562656"/>
            </a:xfrm>
            <a:prstGeom prst="rect">
              <a:avLst/>
            </a:prstGeom>
          </p:spPr>
        </p:pic>
      </p:grpSp>
      <p:sp>
        <p:nvSpPr>
          <p:cNvPr id="2" name="Title 1"/>
          <p:cNvSpPr>
            <a:spLocks noGrp="1"/>
          </p:cNvSpPr>
          <p:nvPr>
            <p:ph type="ctrTitle"/>
          </p:nvPr>
        </p:nvSpPr>
        <p:spPr>
          <a:xfrm>
            <a:off x="5956890" y="2962213"/>
            <a:ext cx="5372677"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E60000"/>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dirty="0"/>
              <a:t>Insert Confidentiality Level in slide footer </a:t>
            </a:r>
          </a:p>
        </p:txBody>
      </p:sp>
      <p:pic>
        <p:nvPicPr>
          <p:cNvPr id="7" name="Picture 6" descr="New_VF_Icon_RGB_WHIT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29567" y="6062988"/>
            <a:ext cx="528000" cy="528000"/>
          </a:xfrm>
          <a:prstGeom prst="rect">
            <a:avLst/>
          </a:prstGeom>
        </p:spPr>
      </p:pic>
    </p:spTree>
    <p:extLst>
      <p:ext uri="{BB962C8B-B14F-4D97-AF65-F5344CB8AC3E}">
        <p14:creationId xmlns:p14="http://schemas.microsoft.com/office/powerpoint/2010/main" xmlns="" val="210654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Image 7 One Line">
    <p:spTree>
      <p:nvGrpSpPr>
        <p:cNvPr id="1" name=""/>
        <p:cNvGrpSpPr/>
        <p:nvPr/>
      </p:nvGrpSpPr>
      <p:grpSpPr>
        <a:xfrm>
          <a:off x="0" y="0"/>
          <a:ext cx="0" cy="0"/>
          <a:chOff x="0" y="0"/>
          <a:chExt cx="0" cy="0"/>
        </a:xfrm>
      </p:grpSpPr>
      <p:grpSp>
        <p:nvGrpSpPr>
          <p:cNvPr id="7" name="Group 6"/>
          <p:cNvGrpSpPr/>
          <p:nvPr/>
        </p:nvGrpSpPr>
        <p:grpSpPr>
          <a:xfrm>
            <a:off x="1808" y="1018"/>
            <a:ext cx="12188385" cy="6855967"/>
            <a:chOff x="1355" y="763"/>
            <a:chExt cx="9141289" cy="5141975"/>
          </a:xfrm>
        </p:grpSpPr>
        <p:pic>
          <p:nvPicPr>
            <p:cNvPr id="10" name="Picture 9"/>
            <p:cNvPicPr>
              <a:picLocks noChangeAspect="1"/>
            </p:cNvPicPr>
            <p:nvPr userDrawn="1"/>
          </p:nvPicPr>
          <p:blipFill>
            <a:blip r:embed="rId2" cstate="print"/>
            <a:stretch>
              <a:fillRect/>
            </a:stretch>
          </p:blipFill>
          <p:spPr>
            <a:xfrm>
              <a:off x="1355" y="763"/>
              <a:ext cx="9141289" cy="5141975"/>
            </a:xfrm>
            <a:prstGeom prst="rect">
              <a:avLst/>
            </a:prstGeom>
          </p:spPr>
        </p:pic>
        <p:pic>
          <p:nvPicPr>
            <p:cNvPr id="6" name="Picture 5"/>
            <p:cNvPicPr>
              <a:picLocks noChangeAspect="1"/>
            </p:cNvPicPr>
            <p:nvPr userDrawn="1"/>
          </p:nvPicPr>
          <p:blipFill>
            <a:blip r:embed="rId3" cstate="print"/>
            <a:stretch>
              <a:fillRect/>
            </a:stretch>
          </p:blipFill>
          <p:spPr>
            <a:xfrm>
              <a:off x="3250243" y="859632"/>
              <a:ext cx="2691135" cy="3569760"/>
            </a:xfrm>
            <a:prstGeom prst="rect">
              <a:avLst/>
            </a:prstGeom>
          </p:spPr>
        </p:pic>
      </p:grpSp>
      <p:sp>
        <p:nvSpPr>
          <p:cNvPr id="2" name="Title 1"/>
          <p:cNvSpPr>
            <a:spLocks noGrp="1"/>
          </p:cNvSpPr>
          <p:nvPr>
            <p:ph type="ctrTitle"/>
          </p:nvPr>
        </p:nvSpPr>
        <p:spPr>
          <a:xfrm>
            <a:off x="5861935" y="3101613"/>
            <a:ext cx="5712099" cy="615883"/>
          </a:xfrm>
        </p:spPr>
        <p:txBody>
          <a:bodyPr anchor="t"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480086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Image 7 Two Line">
    <p:spTree>
      <p:nvGrpSpPr>
        <p:cNvPr id="1" name=""/>
        <p:cNvGrpSpPr/>
        <p:nvPr/>
      </p:nvGrpSpPr>
      <p:grpSpPr>
        <a:xfrm>
          <a:off x="0" y="0"/>
          <a:ext cx="0" cy="0"/>
          <a:chOff x="0" y="0"/>
          <a:chExt cx="0" cy="0"/>
        </a:xfrm>
      </p:grpSpPr>
      <p:grpSp>
        <p:nvGrpSpPr>
          <p:cNvPr id="6" name="Group 5"/>
          <p:cNvGrpSpPr/>
          <p:nvPr/>
        </p:nvGrpSpPr>
        <p:grpSpPr>
          <a:xfrm>
            <a:off x="2260" y="1017"/>
            <a:ext cx="12188385" cy="6855967"/>
            <a:chOff x="1694" y="762"/>
            <a:chExt cx="9141289" cy="5141975"/>
          </a:xfrm>
        </p:grpSpPr>
        <p:pic>
          <p:nvPicPr>
            <p:cNvPr id="10" name="Picture 9"/>
            <p:cNvPicPr>
              <a:picLocks noChangeAspect="1"/>
            </p:cNvPicPr>
            <p:nvPr userDrawn="1"/>
          </p:nvPicPr>
          <p:blipFill>
            <a:blip r:embed="rId2" cstate="print"/>
            <a:stretch>
              <a:fillRect/>
            </a:stretch>
          </p:blipFill>
          <p:spPr>
            <a:xfrm>
              <a:off x="1694" y="762"/>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58899" y="869156"/>
              <a:ext cx="2684025" cy="3562656"/>
            </a:xfrm>
            <a:prstGeom prst="rect">
              <a:avLst/>
            </a:prstGeom>
          </p:spPr>
        </p:pic>
      </p:grpSp>
      <p:sp>
        <p:nvSpPr>
          <p:cNvPr id="2" name="Title 1"/>
          <p:cNvSpPr>
            <a:spLocks noGrp="1"/>
          </p:cNvSpPr>
          <p:nvPr>
            <p:ph type="ctrTitle"/>
          </p:nvPr>
        </p:nvSpPr>
        <p:spPr>
          <a:xfrm>
            <a:off x="5960533" y="2955008"/>
            <a:ext cx="5791200"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3213201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Image 8 One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p:nvGrpSpPr>
        <p:grpSpPr>
          <a:xfrm>
            <a:off x="1806" y="1016"/>
            <a:ext cx="12188388" cy="6855968"/>
            <a:chOff x="1354" y="762"/>
            <a:chExt cx="9141291" cy="5141976"/>
          </a:xfrm>
        </p:grpSpPr>
        <p:pic>
          <p:nvPicPr>
            <p:cNvPr id="10" name="Picture 9"/>
            <p:cNvPicPr>
              <a:picLocks noChangeAspect="1"/>
            </p:cNvPicPr>
            <p:nvPr userDrawn="1"/>
          </p:nvPicPr>
          <p:blipFill>
            <a:blip r:embed="rId2" cstate="print"/>
            <a:stretch>
              <a:fillRect/>
            </a:stretch>
          </p:blipFill>
          <p:spPr>
            <a:xfrm>
              <a:off x="1354" y="762"/>
              <a:ext cx="9141291" cy="5141976"/>
            </a:xfrm>
            <a:prstGeom prst="rect">
              <a:avLst/>
            </a:prstGeom>
          </p:spPr>
        </p:pic>
        <p:pic>
          <p:nvPicPr>
            <p:cNvPr id="5" name="Picture 4"/>
            <p:cNvPicPr>
              <a:picLocks noChangeAspect="1"/>
            </p:cNvPicPr>
            <p:nvPr userDrawn="1"/>
          </p:nvPicPr>
          <p:blipFill>
            <a:blip r:embed="rId3" cstate="print"/>
            <a:stretch>
              <a:fillRect/>
            </a:stretch>
          </p:blipFill>
          <p:spPr>
            <a:xfrm>
              <a:off x="3296526" y="854676"/>
              <a:ext cx="2627145" cy="3548448"/>
            </a:xfrm>
            <a:prstGeom prst="rect">
              <a:avLst/>
            </a:prstGeom>
          </p:spPr>
        </p:pic>
      </p:grpSp>
      <p:sp>
        <p:nvSpPr>
          <p:cNvPr id="2" name="Title 1"/>
          <p:cNvSpPr>
            <a:spLocks noGrp="1"/>
          </p:cNvSpPr>
          <p:nvPr>
            <p:ph type="ctrTitle"/>
          </p:nvPr>
        </p:nvSpPr>
        <p:spPr>
          <a:xfrm>
            <a:off x="6062133" y="4181809"/>
            <a:ext cx="5795433" cy="615883"/>
          </a:xfrm>
        </p:spPr>
        <p:txBody>
          <a:bodyPr anchor="t" anchorCtr="0">
            <a:noAutofit/>
          </a:bodyPr>
          <a:lstStyle>
            <a:lvl1pPr algn="l">
              <a:lnSpc>
                <a:spcPct val="90000"/>
              </a:lnSpc>
              <a:defRPr sz="40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3165898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Image 8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8"/>
            <a:ext cx="12188385" cy="6855967"/>
            <a:chOff x="1355" y="763"/>
            <a:chExt cx="9141289" cy="5141975"/>
          </a:xfrm>
        </p:grpSpPr>
        <p:pic>
          <p:nvPicPr>
            <p:cNvPr id="10" name="Picture 9"/>
            <p:cNvPicPr>
              <a:picLocks noChangeAspect="1"/>
            </p:cNvPicPr>
            <p:nvPr userDrawn="1"/>
          </p:nvPicPr>
          <p:blipFill>
            <a:blip r:embed="rId2" cstate="print"/>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98433" y="864394"/>
              <a:ext cx="2620035" cy="3537792"/>
            </a:xfrm>
            <a:prstGeom prst="rect">
              <a:avLst/>
            </a:prstGeom>
          </p:spPr>
        </p:pic>
      </p:grpSp>
      <p:sp>
        <p:nvSpPr>
          <p:cNvPr id="2" name="Title 1"/>
          <p:cNvSpPr>
            <a:spLocks noGrp="1"/>
          </p:cNvSpPr>
          <p:nvPr>
            <p:ph type="ctrTitle"/>
          </p:nvPr>
        </p:nvSpPr>
        <p:spPr>
          <a:xfrm>
            <a:off x="6019800" y="4321510"/>
            <a:ext cx="5884333" cy="855857"/>
          </a:xfrm>
        </p:spPr>
        <p:txBody>
          <a:bodyPr anchor="t" anchorCtr="0">
            <a:noAutofit/>
          </a:bodyPr>
          <a:lstStyle>
            <a:lvl1pPr algn="l">
              <a:lnSpc>
                <a:spcPct val="90000"/>
              </a:lnSpc>
              <a:defRPr sz="2933"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3314961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Image 9 One Line">
    <p:spTree>
      <p:nvGrpSpPr>
        <p:cNvPr id="1" name=""/>
        <p:cNvGrpSpPr/>
        <p:nvPr/>
      </p:nvGrpSpPr>
      <p:grpSpPr>
        <a:xfrm>
          <a:off x="0" y="0"/>
          <a:ext cx="0" cy="0"/>
          <a:chOff x="0" y="0"/>
          <a:chExt cx="0" cy="0"/>
        </a:xfrm>
      </p:grpSpPr>
      <p:grpSp>
        <p:nvGrpSpPr>
          <p:cNvPr id="6" name="Group 5"/>
          <p:cNvGrpSpPr/>
          <p:nvPr/>
        </p:nvGrpSpPr>
        <p:grpSpPr>
          <a:xfrm>
            <a:off x="1807" y="1016"/>
            <a:ext cx="12188388" cy="6855968"/>
            <a:chOff x="1355" y="762"/>
            <a:chExt cx="9141291" cy="5141976"/>
          </a:xfrm>
        </p:grpSpPr>
        <p:pic>
          <p:nvPicPr>
            <p:cNvPr id="10" name="Picture 9"/>
            <p:cNvPicPr>
              <a:picLocks noChangeAspect="1"/>
            </p:cNvPicPr>
            <p:nvPr userDrawn="1"/>
          </p:nvPicPr>
          <p:blipFill>
            <a:blip r:embed="rId2" cstate="print"/>
            <a:stretch>
              <a:fillRect/>
            </a:stretch>
          </p:blipFill>
          <p:spPr>
            <a:xfrm>
              <a:off x="1355" y="762"/>
              <a:ext cx="9141291" cy="5141976"/>
            </a:xfrm>
            <a:prstGeom prst="rect">
              <a:avLst/>
            </a:prstGeom>
          </p:spPr>
        </p:pic>
        <p:pic>
          <p:nvPicPr>
            <p:cNvPr id="5" name="Picture 4"/>
            <p:cNvPicPr>
              <a:picLocks noChangeAspect="1"/>
            </p:cNvPicPr>
            <p:nvPr userDrawn="1"/>
          </p:nvPicPr>
          <p:blipFill>
            <a:blip r:embed="rId3" cstate="print"/>
            <a:stretch>
              <a:fillRect/>
            </a:stretch>
          </p:blipFill>
          <p:spPr>
            <a:xfrm>
              <a:off x="3249227" y="862012"/>
              <a:ext cx="2666250" cy="3548448"/>
            </a:xfrm>
            <a:prstGeom prst="rect">
              <a:avLst/>
            </a:prstGeom>
          </p:spPr>
        </p:pic>
      </p:grpSp>
      <p:sp>
        <p:nvSpPr>
          <p:cNvPr id="2" name="Title 1"/>
          <p:cNvSpPr>
            <a:spLocks noGrp="1"/>
          </p:cNvSpPr>
          <p:nvPr>
            <p:ph type="ctrTitle"/>
          </p:nvPr>
        </p:nvSpPr>
        <p:spPr>
          <a:xfrm>
            <a:off x="6062133" y="4181809"/>
            <a:ext cx="5795433" cy="615883"/>
          </a:xfrm>
        </p:spPr>
        <p:txBody>
          <a:bodyPr anchor="t" anchorCtr="0">
            <a:noAutofit/>
          </a:bodyPr>
          <a:lstStyle>
            <a:lvl1pPr algn="l">
              <a:lnSpc>
                <a:spcPct val="90000"/>
              </a:lnSpc>
              <a:defRPr sz="40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4259763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Red Icon">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5213571" y="2539584"/>
            <a:ext cx="1753480" cy="1752000"/>
          </a:xfrm>
          <a:prstGeom prst="rect">
            <a:avLst/>
          </a:prstGeom>
        </p:spPr>
      </p:pic>
    </p:spTree>
    <p:extLst>
      <p:ext uri="{BB962C8B-B14F-4D97-AF65-F5344CB8AC3E}">
        <p14:creationId xmlns:p14="http://schemas.microsoft.com/office/powerpoint/2010/main" xmlns="" val="3480162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Image 9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p:nvGrpSpPr>
        <p:grpSpPr>
          <a:xfrm>
            <a:off x="2712" y="1018"/>
            <a:ext cx="12188385" cy="6855967"/>
            <a:chOff x="2033" y="763"/>
            <a:chExt cx="9141289" cy="5141975"/>
          </a:xfrm>
        </p:grpSpPr>
        <p:pic>
          <p:nvPicPr>
            <p:cNvPr id="10" name="Picture 9"/>
            <p:cNvPicPr>
              <a:picLocks noChangeAspect="1"/>
            </p:cNvPicPr>
            <p:nvPr userDrawn="1"/>
          </p:nvPicPr>
          <p:blipFill>
            <a:blip r:embed="rId2" cstate="print"/>
            <a:stretch>
              <a:fillRect/>
            </a:stretch>
          </p:blipFill>
          <p:spPr>
            <a:xfrm>
              <a:off x="2033"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56789" y="866775"/>
              <a:ext cx="2655585" cy="3537792"/>
            </a:xfrm>
            <a:prstGeom prst="rect">
              <a:avLst/>
            </a:prstGeom>
          </p:spPr>
        </p:pic>
      </p:grpSp>
      <p:sp>
        <p:nvSpPr>
          <p:cNvPr id="2" name="Title 1"/>
          <p:cNvSpPr>
            <a:spLocks noGrp="1"/>
          </p:cNvSpPr>
          <p:nvPr>
            <p:ph type="ctrTitle"/>
          </p:nvPr>
        </p:nvSpPr>
        <p:spPr>
          <a:xfrm>
            <a:off x="5973234" y="4334210"/>
            <a:ext cx="5884333" cy="855857"/>
          </a:xfrm>
        </p:spPr>
        <p:txBody>
          <a:bodyPr anchor="t" anchorCtr="0">
            <a:noAutofit/>
          </a:bodyPr>
          <a:lstStyle>
            <a:lvl1pPr algn="l">
              <a:lnSpc>
                <a:spcPct val="90000"/>
              </a:lnSpc>
              <a:defRPr sz="2933"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922093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Image 10 One Line">
    <p:spTree>
      <p:nvGrpSpPr>
        <p:cNvPr id="1" name=""/>
        <p:cNvGrpSpPr/>
        <p:nvPr/>
      </p:nvGrpSpPr>
      <p:grpSpPr>
        <a:xfrm>
          <a:off x="0" y="0"/>
          <a:ext cx="0" cy="0"/>
          <a:chOff x="0" y="0"/>
          <a:chExt cx="0" cy="0"/>
        </a:xfrm>
      </p:grpSpPr>
      <p:grpSp>
        <p:nvGrpSpPr>
          <p:cNvPr id="6" name="Group 5"/>
          <p:cNvGrpSpPr/>
          <p:nvPr/>
        </p:nvGrpSpPr>
        <p:grpSpPr>
          <a:xfrm>
            <a:off x="1808" y="1018"/>
            <a:ext cx="12188385" cy="6855967"/>
            <a:chOff x="1355" y="763"/>
            <a:chExt cx="9141289" cy="5141975"/>
          </a:xfrm>
        </p:grpSpPr>
        <p:pic>
          <p:nvPicPr>
            <p:cNvPr id="10" name="Picture 9"/>
            <p:cNvPicPr>
              <a:picLocks noChangeAspect="1"/>
            </p:cNvPicPr>
            <p:nvPr userDrawn="1"/>
          </p:nvPicPr>
          <p:blipFill>
            <a:blip r:embed="rId2" cstate="print"/>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56565" y="864395"/>
              <a:ext cx="2662695" cy="3548448"/>
            </a:xfrm>
            <a:prstGeom prst="rect">
              <a:avLst/>
            </a:prstGeom>
          </p:spPr>
        </p:pic>
      </p:grpSp>
      <p:sp>
        <p:nvSpPr>
          <p:cNvPr id="2" name="Title 1"/>
          <p:cNvSpPr>
            <a:spLocks noGrp="1"/>
          </p:cNvSpPr>
          <p:nvPr>
            <p:ph type="ctrTitle"/>
          </p:nvPr>
        </p:nvSpPr>
        <p:spPr>
          <a:xfrm>
            <a:off x="6205627" y="4181809"/>
            <a:ext cx="5651940" cy="615883"/>
          </a:xfrm>
        </p:spPr>
        <p:txBody>
          <a:bodyPr anchor="t"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accent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3557348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Image 10 Two Line">
    <p:spTree>
      <p:nvGrpSpPr>
        <p:cNvPr id="1" name=""/>
        <p:cNvGrpSpPr/>
        <p:nvPr/>
      </p:nvGrpSpPr>
      <p:grpSpPr>
        <a:xfrm>
          <a:off x="0" y="0"/>
          <a:ext cx="0" cy="0"/>
          <a:chOff x="0" y="0"/>
          <a:chExt cx="0" cy="0"/>
        </a:xfrm>
      </p:grpSpPr>
      <p:grpSp>
        <p:nvGrpSpPr>
          <p:cNvPr id="6" name="Group 5"/>
          <p:cNvGrpSpPr/>
          <p:nvPr/>
        </p:nvGrpSpPr>
        <p:grpSpPr>
          <a:xfrm>
            <a:off x="1808" y="1017"/>
            <a:ext cx="12188385" cy="6855967"/>
            <a:chOff x="1355" y="762"/>
            <a:chExt cx="9141289" cy="5141975"/>
          </a:xfrm>
        </p:grpSpPr>
        <p:pic>
          <p:nvPicPr>
            <p:cNvPr id="10" name="Picture 9"/>
            <p:cNvPicPr>
              <a:picLocks noChangeAspect="1"/>
            </p:cNvPicPr>
            <p:nvPr userDrawn="1"/>
          </p:nvPicPr>
          <p:blipFill>
            <a:blip r:embed="rId2" cstate="print"/>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63269" y="869156"/>
              <a:ext cx="2652030" cy="3537792"/>
            </a:xfrm>
            <a:prstGeom prst="rect">
              <a:avLst/>
            </a:prstGeom>
          </p:spPr>
        </p:pic>
      </p:grpSp>
      <p:sp>
        <p:nvSpPr>
          <p:cNvPr id="2" name="Title 1"/>
          <p:cNvSpPr>
            <a:spLocks noGrp="1"/>
          </p:cNvSpPr>
          <p:nvPr>
            <p:ph type="ctrTitle"/>
          </p:nvPr>
        </p:nvSpPr>
        <p:spPr>
          <a:xfrm>
            <a:off x="6116727" y="4334210"/>
            <a:ext cx="5740840"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accent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479481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Image 11 One Line">
    <p:spTree>
      <p:nvGrpSpPr>
        <p:cNvPr id="1" name=""/>
        <p:cNvGrpSpPr/>
        <p:nvPr/>
      </p:nvGrpSpPr>
      <p:grpSpPr>
        <a:xfrm>
          <a:off x="0" y="0"/>
          <a:ext cx="0" cy="0"/>
          <a:chOff x="0" y="0"/>
          <a:chExt cx="0" cy="0"/>
        </a:xfrm>
      </p:grpSpPr>
      <p:grpSp>
        <p:nvGrpSpPr>
          <p:cNvPr id="6" name="Group 5"/>
          <p:cNvGrpSpPr/>
          <p:nvPr/>
        </p:nvGrpSpPr>
        <p:grpSpPr>
          <a:xfrm>
            <a:off x="2712" y="1018"/>
            <a:ext cx="12188385" cy="6855967"/>
            <a:chOff x="2033" y="763"/>
            <a:chExt cx="9141289" cy="5141975"/>
          </a:xfrm>
        </p:grpSpPr>
        <p:pic>
          <p:nvPicPr>
            <p:cNvPr id="10" name="Picture 9"/>
            <p:cNvPicPr>
              <a:picLocks noChangeAspect="1"/>
            </p:cNvPicPr>
            <p:nvPr userDrawn="1"/>
          </p:nvPicPr>
          <p:blipFill>
            <a:blip r:embed="rId2" cstate="print"/>
            <a:stretch>
              <a:fillRect/>
            </a:stretch>
          </p:blipFill>
          <p:spPr>
            <a:xfrm>
              <a:off x="2033"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455227" y="864394"/>
              <a:ext cx="2470725" cy="3548448"/>
            </a:xfrm>
            <a:prstGeom prst="rect">
              <a:avLst/>
            </a:prstGeom>
          </p:spPr>
        </p:pic>
      </p:grpSp>
      <p:sp>
        <p:nvSpPr>
          <p:cNvPr id="2" name="Title 1"/>
          <p:cNvSpPr>
            <a:spLocks noGrp="1"/>
          </p:cNvSpPr>
          <p:nvPr>
            <p:ph type="ctrTitle"/>
          </p:nvPr>
        </p:nvSpPr>
        <p:spPr>
          <a:xfrm>
            <a:off x="6062133" y="4181809"/>
            <a:ext cx="5712099" cy="615883"/>
          </a:xfrm>
        </p:spPr>
        <p:txBody>
          <a:bodyPr anchor="t"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4187264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Image 11 Two Line">
    <p:spTree>
      <p:nvGrpSpPr>
        <p:cNvPr id="1" name=""/>
        <p:cNvGrpSpPr/>
        <p:nvPr/>
      </p:nvGrpSpPr>
      <p:grpSpPr>
        <a:xfrm>
          <a:off x="0" y="0"/>
          <a:ext cx="0" cy="0"/>
          <a:chOff x="0" y="0"/>
          <a:chExt cx="0" cy="0"/>
        </a:xfrm>
      </p:grpSpPr>
      <p:grpSp>
        <p:nvGrpSpPr>
          <p:cNvPr id="6" name="Group 5"/>
          <p:cNvGrpSpPr/>
          <p:nvPr/>
        </p:nvGrpSpPr>
        <p:grpSpPr>
          <a:xfrm>
            <a:off x="1808" y="1017"/>
            <a:ext cx="12188385" cy="6855967"/>
            <a:chOff x="1355" y="762"/>
            <a:chExt cx="9141289" cy="5141975"/>
          </a:xfrm>
        </p:grpSpPr>
        <p:pic>
          <p:nvPicPr>
            <p:cNvPr id="10" name="Picture 9"/>
            <p:cNvPicPr>
              <a:picLocks noChangeAspect="1"/>
            </p:cNvPicPr>
            <p:nvPr userDrawn="1"/>
          </p:nvPicPr>
          <p:blipFill>
            <a:blip r:embed="rId2" cstate="print"/>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459967" y="869156"/>
              <a:ext cx="2460060" cy="3537792"/>
            </a:xfrm>
            <a:prstGeom prst="rect">
              <a:avLst/>
            </a:prstGeom>
          </p:spPr>
        </p:pic>
      </p:grpSp>
      <p:sp>
        <p:nvSpPr>
          <p:cNvPr id="2" name="Title 1"/>
          <p:cNvSpPr>
            <a:spLocks noGrp="1"/>
          </p:cNvSpPr>
          <p:nvPr>
            <p:ph type="ctrTitle"/>
          </p:nvPr>
        </p:nvSpPr>
        <p:spPr>
          <a:xfrm>
            <a:off x="5973233" y="4334210"/>
            <a:ext cx="5791200"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FFFFFF"/>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FFFFFF"/>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752724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Image 12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7"/>
            <a:ext cx="12188385" cy="6855967"/>
            <a:chOff x="1355" y="762"/>
            <a:chExt cx="9141289" cy="5141975"/>
          </a:xfrm>
        </p:grpSpPr>
        <p:pic>
          <p:nvPicPr>
            <p:cNvPr id="10" name="Picture 9"/>
            <p:cNvPicPr>
              <a:picLocks noChangeAspect="1"/>
            </p:cNvPicPr>
            <p:nvPr userDrawn="1"/>
          </p:nvPicPr>
          <p:blipFill>
            <a:blip r:embed="rId2" cstate="print"/>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627850" y="857250"/>
              <a:ext cx="2282310" cy="3569760"/>
            </a:xfrm>
            <a:prstGeom prst="rect">
              <a:avLst/>
            </a:prstGeom>
          </p:spPr>
        </p:pic>
      </p:grpSp>
      <p:sp>
        <p:nvSpPr>
          <p:cNvPr id="2" name="Title 1"/>
          <p:cNvSpPr>
            <a:spLocks noGrp="1"/>
          </p:cNvSpPr>
          <p:nvPr>
            <p:ph type="ctrTitle"/>
          </p:nvPr>
        </p:nvSpPr>
        <p:spPr>
          <a:xfrm>
            <a:off x="6098117" y="3097907"/>
            <a:ext cx="5601027" cy="615883"/>
          </a:xfrm>
        </p:spPr>
        <p:txBody>
          <a:bodyPr anchor="t"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E60000"/>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2171980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Image 12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09" y="1018"/>
            <a:ext cx="12188383" cy="6855964"/>
            <a:chOff x="1356" y="763"/>
            <a:chExt cx="9141287" cy="5141973"/>
          </a:xfrm>
        </p:grpSpPr>
        <p:pic>
          <p:nvPicPr>
            <p:cNvPr id="10" name="Picture 9"/>
            <p:cNvPicPr>
              <a:picLocks noChangeAspect="1"/>
            </p:cNvPicPr>
            <p:nvPr userDrawn="1"/>
          </p:nvPicPr>
          <p:blipFill>
            <a:blip r:embed="rId2" cstate="print"/>
            <a:stretch>
              <a:fillRect/>
            </a:stretch>
          </p:blipFill>
          <p:spPr>
            <a:xfrm>
              <a:off x="1356" y="763"/>
              <a:ext cx="9141287" cy="5141973"/>
            </a:xfrm>
            <a:prstGeom prst="rect">
              <a:avLst/>
            </a:prstGeom>
          </p:spPr>
        </p:pic>
        <p:pic>
          <p:nvPicPr>
            <p:cNvPr id="5" name="Picture 4"/>
            <p:cNvPicPr>
              <a:picLocks noChangeAspect="1"/>
            </p:cNvPicPr>
            <p:nvPr userDrawn="1"/>
          </p:nvPicPr>
          <p:blipFill>
            <a:blip r:embed="rId3" cstate="print"/>
            <a:stretch>
              <a:fillRect/>
            </a:stretch>
          </p:blipFill>
          <p:spPr>
            <a:xfrm>
              <a:off x="3637034" y="864394"/>
              <a:ext cx="2271645" cy="3562656"/>
            </a:xfrm>
            <a:prstGeom prst="rect">
              <a:avLst/>
            </a:prstGeom>
          </p:spPr>
        </p:pic>
      </p:grpSp>
      <p:sp>
        <p:nvSpPr>
          <p:cNvPr id="2" name="Title 1"/>
          <p:cNvSpPr>
            <a:spLocks noGrp="1"/>
          </p:cNvSpPr>
          <p:nvPr>
            <p:ph type="ctrTitle"/>
          </p:nvPr>
        </p:nvSpPr>
        <p:spPr>
          <a:xfrm>
            <a:off x="5956890" y="2962213"/>
            <a:ext cx="5372677"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E60000"/>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522339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Image 13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905" y="1018"/>
            <a:ext cx="12188385" cy="6855967"/>
            <a:chOff x="678" y="763"/>
            <a:chExt cx="9141289" cy="5141975"/>
          </a:xfrm>
        </p:grpSpPr>
        <p:pic>
          <p:nvPicPr>
            <p:cNvPr id="10" name="Picture 9"/>
            <p:cNvPicPr>
              <a:picLocks noChangeAspect="1"/>
            </p:cNvPicPr>
            <p:nvPr userDrawn="1"/>
          </p:nvPicPr>
          <p:blipFill>
            <a:blip r:embed="rId2" cstate="print"/>
            <a:stretch>
              <a:fillRect/>
            </a:stretch>
          </p:blipFill>
          <p:spPr>
            <a:xfrm>
              <a:off x="678"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45216" y="847724"/>
              <a:ext cx="2691135" cy="3569760"/>
            </a:xfrm>
            <a:prstGeom prst="rect">
              <a:avLst/>
            </a:prstGeom>
          </p:spPr>
        </p:pic>
      </p:grpSp>
      <p:sp>
        <p:nvSpPr>
          <p:cNvPr id="2" name="Title 1"/>
          <p:cNvSpPr>
            <a:spLocks noGrp="1"/>
          </p:cNvSpPr>
          <p:nvPr>
            <p:ph type="ctrTitle"/>
          </p:nvPr>
        </p:nvSpPr>
        <p:spPr>
          <a:xfrm>
            <a:off x="2531533" y="3048779"/>
            <a:ext cx="4980619" cy="615883"/>
          </a:xfrm>
        </p:spPr>
        <p:txBody>
          <a:bodyPr anchor="t" anchorCtr="0">
            <a:noAutofit/>
          </a:bodyPr>
          <a:lstStyle>
            <a:lvl1pPr algn="l">
              <a:lnSpc>
                <a:spcPct val="90000"/>
              </a:lnSpc>
              <a:defRPr sz="4000" b="1" i="0">
                <a:solidFill>
                  <a:srgbClr val="FFFFFF"/>
                </a:solidFill>
                <a:latin typeface="Vodafone Rg"/>
                <a:cs typeface="Vodafone Rg"/>
              </a:defRPr>
            </a:lvl1pPr>
          </a:lstStyle>
          <a:p>
            <a:r>
              <a:rPr lang="en-US" dirty="0"/>
              <a:t>Click to edit Master</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FFFFFF"/>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FFFFFF"/>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309867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Image 13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904" y="1018"/>
            <a:ext cx="12188385" cy="6855967"/>
            <a:chOff x="677" y="763"/>
            <a:chExt cx="9141289" cy="5141975"/>
          </a:xfrm>
        </p:grpSpPr>
        <p:pic>
          <p:nvPicPr>
            <p:cNvPr id="10" name="Picture 9"/>
            <p:cNvPicPr>
              <a:picLocks noChangeAspect="1"/>
            </p:cNvPicPr>
            <p:nvPr userDrawn="1"/>
          </p:nvPicPr>
          <p:blipFill>
            <a:blip r:embed="rId2" cstate="print"/>
            <a:stretch>
              <a:fillRect/>
            </a:stretch>
          </p:blipFill>
          <p:spPr>
            <a:xfrm>
              <a:off x="677"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31689" y="850107"/>
              <a:ext cx="2684025" cy="3559105"/>
            </a:xfrm>
            <a:prstGeom prst="rect">
              <a:avLst/>
            </a:prstGeom>
          </p:spPr>
        </p:pic>
      </p:grpSp>
      <p:sp>
        <p:nvSpPr>
          <p:cNvPr id="2" name="Title 1"/>
          <p:cNvSpPr>
            <a:spLocks noGrp="1"/>
          </p:cNvSpPr>
          <p:nvPr>
            <p:ph type="ctrTitle"/>
          </p:nvPr>
        </p:nvSpPr>
        <p:spPr>
          <a:xfrm>
            <a:off x="2641265" y="2953746"/>
            <a:ext cx="3909447" cy="855857"/>
          </a:xfrm>
        </p:spPr>
        <p:txBody>
          <a:bodyPr anchor="t" anchorCtr="0">
            <a:noAutofit/>
          </a:bodyPr>
          <a:lstStyle>
            <a:lvl1pPr algn="l">
              <a:lnSpc>
                <a:spcPct val="90000"/>
              </a:lnSpc>
              <a:defRPr sz="2933" b="1" i="0">
                <a:solidFill>
                  <a:srgbClr val="FFFFFF"/>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FFFFFF"/>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FFFFFF"/>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295894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Image 14 One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p:nvGrpSpPr>
        <p:grpSpPr>
          <a:xfrm>
            <a:off x="1806" y="1016"/>
            <a:ext cx="12188388" cy="6855968"/>
            <a:chOff x="1354" y="762"/>
            <a:chExt cx="9141291" cy="5141976"/>
          </a:xfrm>
        </p:grpSpPr>
        <p:pic>
          <p:nvPicPr>
            <p:cNvPr id="10" name="Picture 9"/>
            <p:cNvPicPr>
              <a:picLocks noChangeAspect="1"/>
            </p:cNvPicPr>
            <p:nvPr userDrawn="1"/>
          </p:nvPicPr>
          <p:blipFill>
            <a:blip r:embed="rId2" cstate="print"/>
            <a:stretch>
              <a:fillRect/>
            </a:stretch>
          </p:blipFill>
          <p:spPr>
            <a:xfrm>
              <a:off x="1354" y="762"/>
              <a:ext cx="9141291" cy="5141976"/>
            </a:xfrm>
            <a:prstGeom prst="rect">
              <a:avLst/>
            </a:prstGeom>
          </p:spPr>
        </p:pic>
        <p:pic>
          <p:nvPicPr>
            <p:cNvPr id="5" name="Picture 4"/>
            <p:cNvPicPr>
              <a:picLocks noChangeAspect="1"/>
            </p:cNvPicPr>
            <p:nvPr userDrawn="1"/>
          </p:nvPicPr>
          <p:blipFill>
            <a:blip r:embed="rId3" cstate="print"/>
            <a:stretch>
              <a:fillRect/>
            </a:stretch>
          </p:blipFill>
          <p:spPr>
            <a:xfrm>
              <a:off x="3241858" y="869156"/>
              <a:ext cx="2669805" cy="3548448"/>
            </a:xfrm>
            <a:prstGeom prst="rect">
              <a:avLst/>
            </a:prstGeom>
          </p:spPr>
        </p:pic>
      </p:grpSp>
      <p:sp>
        <p:nvSpPr>
          <p:cNvPr id="2" name="Title 1"/>
          <p:cNvSpPr>
            <a:spLocks noGrp="1"/>
          </p:cNvSpPr>
          <p:nvPr>
            <p:ph type="ctrTitle"/>
          </p:nvPr>
        </p:nvSpPr>
        <p:spPr>
          <a:xfrm>
            <a:off x="6062134" y="4181809"/>
            <a:ext cx="5795433" cy="615883"/>
          </a:xfrm>
        </p:spPr>
        <p:txBody>
          <a:bodyPr anchor="t" anchorCtr="0">
            <a:noAutofit/>
          </a:bodyPr>
          <a:lstStyle>
            <a:lvl1pPr algn="l">
              <a:lnSpc>
                <a:spcPct val="90000"/>
              </a:lnSpc>
              <a:defRPr sz="40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62491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1 One Line">
    <p:spTree>
      <p:nvGrpSpPr>
        <p:cNvPr id="1" name=""/>
        <p:cNvGrpSpPr/>
        <p:nvPr/>
      </p:nvGrpSpPr>
      <p:grpSpPr>
        <a:xfrm>
          <a:off x="0" y="0"/>
          <a:ext cx="0" cy="0"/>
          <a:chOff x="0" y="0"/>
          <a:chExt cx="0" cy="0"/>
        </a:xfrm>
      </p:grpSpPr>
      <p:grpSp>
        <p:nvGrpSpPr>
          <p:cNvPr id="6" name="Group 5"/>
          <p:cNvGrpSpPr/>
          <p:nvPr/>
        </p:nvGrpSpPr>
        <p:grpSpPr>
          <a:xfrm>
            <a:off x="1805" y="1016"/>
            <a:ext cx="12188387" cy="6855968"/>
            <a:chOff x="1354" y="762"/>
            <a:chExt cx="9141290" cy="5141976"/>
          </a:xfrm>
        </p:grpSpPr>
        <p:pic>
          <p:nvPicPr>
            <p:cNvPr id="7" name="Picture 6"/>
            <p:cNvPicPr>
              <a:picLocks noChangeAspect="1"/>
            </p:cNvPicPr>
            <p:nvPr userDrawn="1"/>
          </p:nvPicPr>
          <p:blipFill>
            <a:blip r:embed="rId2" cstate="print"/>
            <a:stretch>
              <a:fillRect/>
            </a:stretch>
          </p:blipFill>
          <p:spPr>
            <a:xfrm>
              <a:off x="1354" y="762"/>
              <a:ext cx="9141290" cy="5141976"/>
            </a:xfrm>
            <a:prstGeom prst="rect">
              <a:avLst/>
            </a:prstGeom>
          </p:spPr>
        </p:pic>
        <p:pic>
          <p:nvPicPr>
            <p:cNvPr id="8" name="Picture 7"/>
            <p:cNvPicPr>
              <a:picLocks noChangeAspect="1"/>
            </p:cNvPicPr>
            <p:nvPr userDrawn="1"/>
          </p:nvPicPr>
          <p:blipFill>
            <a:blip r:embed="rId3" cstate="print"/>
            <a:stretch>
              <a:fillRect/>
            </a:stretch>
          </p:blipFill>
          <p:spPr>
            <a:xfrm>
              <a:off x="3254007" y="851877"/>
              <a:ext cx="2684831" cy="3573176"/>
            </a:xfrm>
            <a:prstGeom prst="rect">
              <a:avLst/>
            </a:prstGeom>
          </p:spPr>
        </p:pic>
      </p:grpSp>
      <p:pic>
        <p:nvPicPr>
          <p:cNvPr id="5" name="Picture 4"/>
          <p:cNvPicPr>
            <a:picLocks noChangeAspect="1"/>
          </p:cNvPicPr>
          <p:nvPr/>
        </p:nvPicPr>
        <p:blipFill>
          <a:blip r:embed="rId4" cstate="print"/>
          <a:stretch>
            <a:fillRect/>
          </a:stretch>
        </p:blipFill>
        <p:spPr>
          <a:xfrm>
            <a:off x="11329121" y="6062988"/>
            <a:ext cx="528447" cy="528000"/>
          </a:xfrm>
          <a:prstGeom prst="rect">
            <a:avLst/>
          </a:prstGeom>
        </p:spPr>
      </p:pic>
      <p:sp>
        <p:nvSpPr>
          <p:cNvPr id="2" name="Title 1"/>
          <p:cNvSpPr>
            <a:spLocks noGrp="1"/>
          </p:cNvSpPr>
          <p:nvPr>
            <p:ph type="ctrTitle"/>
          </p:nvPr>
        </p:nvSpPr>
        <p:spPr>
          <a:xfrm>
            <a:off x="6062133" y="4181809"/>
            <a:ext cx="5795433" cy="615883"/>
          </a:xfrm>
        </p:spPr>
        <p:txBody>
          <a:bodyPr anchor="t" anchorCtr="0">
            <a:noAutofit/>
          </a:bodyPr>
          <a:lstStyle>
            <a:lvl1pPr algn="l">
              <a:lnSpc>
                <a:spcPct val="90000"/>
              </a:lnSpc>
              <a:defRPr sz="40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spTree>
    <p:extLst>
      <p:ext uri="{BB962C8B-B14F-4D97-AF65-F5344CB8AC3E}">
        <p14:creationId xmlns:p14="http://schemas.microsoft.com/office/powerpoint/2010/main" xmlns="" val="4192367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Image 14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8"/>
            <a:ext cx="12188385" cy="6855967"/>
            <a:chOff x="1355" y="763"/>
            <a:chExt cx="9141289" cy="5141975"/>
          </a:xfrm>
        </p:grpSpPr>
        <p:pic>
          <p:nvPicPr>
            <p:cNvPr id="10" name="Picture 9"/>
            <p:cNvPicPr>
              <a:picLocks noChangeAspect="1"/>
            </p:cNvPicPr>
            <p:nvPr userDrawn="1"/>
          </p:nvPicPr>
          <p:blipFill>
            <a:blip r:embed="rId2" cstate="print"/>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49572" y="873919"/>
              <a:ext cx="2659140" cy="3537792"/>
            </a:xfrm>
            <a:prstGeom prst="rect">
              <a:avLst/>
            </a:prstGeom>
          </p:spPr>
        </p:pic>
      </p:grpSp>
      <p:sp>
        <p:nvSpPr>
          <p:cNvPr id="2" name="Title 1"/>
          <p:cNvSpPr>
            <a:spLocks noGrp="1"/>
          </p:cNvSpPr>
          <p:nvPr>
            <p:ph type="ctrTitle"/>
          </p:nvPr>
        </p:nvSpPr>
        <p:spPr>
          <a:xfrm>
            <a:off x="5829300" y="4338444"/>
            <a:ext cx="5884333" cy="855857"/>
          </a:xfrm>
        </p:spPr>
        <p:txBody>
          <a:bodyPr anchor="t" anchorCtr="0">
            <a:noAutofit/>
          </a:bodyPr>
          <a:lstStyle>
            <a:lvl1pPr algn="l">
              <a:lnSpc>
                <a:spcPct val="90000"/>
              </a:lnSpc>
              <a:defRPr sz="2933"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250407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Image 15 One Line">
    <p:spTree>
      <p:nvGrpSpPr>
        <p:cNvPr id="1" name=""/>
        <p:cNvGrpSpPr/>
        <p:nvPr/>
      </p:nvGrpSpPr>
      <p:grpSpPr>
        <a:xfrm>
          <a:off x="0" y="0"/>
          <a:ext cx="0" cy="0"/>
          <a:chOff x="0" y="0"/>
          <a:chExt cx="0" cy="0"/>
        </a:xfrm>
      </p:grpSpPr>
      <p:grpSp>
        <p:nvGrpSpPr>
          <p:cNvPr id="6" name="Group 5"/>
          <p:cNvGrpSpPr/>
          <p:nvPr/>
        </p:nvGrpSpPr>
        <p:grpSpPr>
          <a:xfrm>
            <a:off x="2260" y="1018"/>
            <a:ext cx="12188385" cy="6855967"/>
            <a:chOff x="1694" y="763"/>
            <a:chExt cx="9141289" cy="5141975"/>
          </a:xfrm>
        </p:grpSpPr>
        <p:pic>
          <p:nvPicPr>
            <p:cNvPr id="10" name="Picture 9"/>
            <p:cNvPicPr>
              <a:picLocks noChangeAspect="1"/>
            </p:cNvPicPr>
            <p:nvPr userDrawn="1"/>
          </p:nvPicPr>
          <p:blipFill>
            <a:blip r:embed="rId2" cstate="print"/>
            <a:stretch>
              <a:fillRect/>
            </a:stretch>
          </p:blipFill>
          <p:spPr>
            <a:xfrm>
              <a:off x="1694"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48737" y="859632"/>
              <a:ext cx="2666250" cy="3548448"/>
            </a:xfrm>
            <a:prstGeom prst="rect">
              <a:avLst/>
            </a:prstGeom>
          </p:spPr>
        </p:pic>
      </p:grpSp>
      <p:sp>
        <p:nvSpPr>
          <p:cNvPr id="2" name="Title 1"/>
          <p:cNvSpPr>
            <a:spLocks noGrp="1"/>
          </p:cNvSpPr>
          <p:nvPr>
            <p:ph type="ctrTitle"/>
          </p:nvPr>
        </p:nvSpPr>
        <p:spPr>
          <a:xfrm>
            <a:off x="6062133" y="4181809"/>
            <a:ext cx="5712099" cy="615883"/>
          </a:xfrm>
        </p:spPr>
        <p:txBody>
          <a:bodyPr anchor="t"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accent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2908879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Image 15 Two Line">
    <p:spTree>
      <p:nvGrpSpPr>
        <p:cNvPr id="1" name=""/>
        <p:cNvGrpSpPr/>
        <p:nvPr/>
      </p:nvGrpSpPr>
      <p:grpSpPr>
        <a:xfrm>
          <a:off x="0" y="0"/>
          <a:ext cx="0" cy="0"/>
          <a:chOff x="0" y="0"/>
          <a:chExt cx="0" cy="0"/>
        </a:xfrm>
      </p:grpSpPr>
      <p:grpSp>
        <p:nvGrpSpPr>
          <p:cNvPr id="8" name="Group 7"/>
          <p:cNvGrpSpPr/>
          <p:nvPr/>
        </p:nvGrpSpPr>
        <p:grpSpPr>
          <a:xfrm>
            <a:off x="2712" y="1017"/>
            <a:ext cx="12188385" cy="6855967"/>
            <a:chOff x="2033" y="762"/>
            <a:chExt cx="9141289" cy="5141975"/>
          </a:xfrm>
        </p:grpSpPr>
        <p:pic>
          <p:nvPicPr>
            <p:cNvPr id="10" name="Picture 9"/>
            <p:cNvPicPr>
              <a:picLocks noChangeAspect="1"/>
            </p:cNvPicPr>
            <p:nvPr userDrawn="1"/>
          </p:nvPicPr>
          <p:blipFill>
            <a:blip r:embed="rId2" cstate="print"/>
            <a:stretch>
              <a:fillRect/>
            </a:stretch>
          </p:blipFill>
          <p:spPr>
            <a:xfrm>
              <a:off x="2033" y="762"/>
              <a:ext cx="9141289" cy="5141975"/>
            </a:xfrm>
            <a:prstGeom prst="rect">
              <a:avLst/>
            </a:prstGeom>
          </p:spPr>
        </p:pic>
        <p:pic>
          <p:nvPicPr>
            <p:cNvPr id="6" name="Picture 5"/>
            <p:cNvPicPr>
              <a:picLocks noChangeAspect="1"/>
            </p:cNvPicPr>
            <p:nvPr userDrawn="1"/>
          </p:nvPicPr>
          <p:blipFill>
            <a:blip r:embed="rId3" cstate="print"/>
            <a:stretch>
              <a:fillRect/>
            </a:stretch>
          </p:blipFill>
          <p:spPr>
            <a:xfrm>
              <a:off x="3257393" y="866776"/>
              <a:ext cx="2659140" cy="3537792"/>
            </a:xfrm>
            <a:prstGeom prst="rect">
              <a:avLst/>
            </a:prstGeom>
          </p:spPr>
        </p:pic>
      </p:grpSp>
      <p:sp>
        <p:nvSpPr>
          <p:cNvPr id="2" name="Title 1"/>
          <p:cNvSpPr>
            <a:spLocks noGrp="1"/>
          </p:cNvSpPr>
          <p:nvPr>
            <p:ph type="ctrTitle"/>
          </p:nvPr>
        </p:nvSpPr>
        <p:spPr>
          <a:xfrm>
            <a:off x="5973233" y="4334210"/>
            <a:ext cx="5791200"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accent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884837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Image 20 One Line">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1807" y="1017"/>
            <a:ext cx="12188384" cy="6855967"/>
            <a:chOff x="1355" y="762"/>
            <a:chExt cx="9141288" cy="5141975"/>
          </a:xfrm>
        </p:grpSpPr>
        <p:pic>
          <p:nvPicPr>
            <p:cNvPr id="10" name="Picture 9"/>
            <p:cNvPicPr>
              <a:picLocks noChangeAspect="1"/>
            </p:cNvPicPr>
            <p:nvPr userDrawn="1"/>
          </p:nvPicPr>
          <p:blipFill>
            <a:blip r:embed="rId2" cstate="print"/>
            <a:stretch>
              <a:fillRect/>
            </a:stretch>
          </p:blipFill>
          <p:spPr>
            <a:xfrm>
              <a:off x="1355" y="762"/>
              <a:ext cx="9141288" cy="5141975"/>
            </a:xfrm>
            <a:prstGeom prst="rect">
              <a:avLst/>
            </a:prstGeom>
          </p:spPr>
        </p:pic>
        <p:pic>
          <p:nvPicPr>
            <p:cNvPr id="7" name="Picture 6"/>
            <p:cNvPicPr>
              <a:picLocks noChangeAspect="1"/>
            </p:cNvPicPr>
            <p:nvPr userDrawn="1"/>
          </p:nvPicPr>
          <p:blipFill>
            <a:blip r:embed="rId3" cstate="print"/>
            <a:stretch>
              <a:fillRect/>
            </a:stretch>
          </p:blipFill>
          <p:spPr>
            <a:xfrm>
              <a:off x="3235955" y="861748"/>
              <a:ext cx="2691135" cy="3569760"/>
            </a:xfrm>
            <a:prstGeom prst="rect">
              <a:avLst/>
            </a:prstGeom>
          </p:spPr>
        </p:pic>
      </p:grpSp>
      <p:sp>
        <p:nvSpPr>
          <p:cNvPr id="2" name="Title 1"/>
          <p:cNvSpPr>
            <a:spLocks noGrp="1"/>
          </p:cNvSpPr>
          <p:nvPr>
            <p:ph type="ctrTitle"/>
          </p:nvPr>
        </p:nvSpPr>
        <p:spPr>
          <a:xfrm>
            <a:off x="6266829" y="3097907"/>
            <a:ext cx="5601027" cy="615883"/>
          </a:xfrm>
        </p:spPr>
        <p:txBody>
          <a:bodyPr anchor="t"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11" name="Picture 10"/>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509764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Image 20 Two Line">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1810" y="1018"/>
            <a:ext cx="12188380" cy="6855964"/>
            <a:chOff x="1357" y="763"/>
            <a:chExt cx="9141285" cy="5141973"/>
          </a:xfrm>
        </p:grpSpPr>
        <p:pic>
          <p:nvPicPr>
            <p:cNvPr id="10" name="Picture 9"/>
            <p:cNvPicPr>
              <a:picLocks noChangeAspect="1"/>
            </p:cNvPicPr>
            <p:nvPr userDrawn="1"/>
          </p:nvPicPr>
          <p:blipFill>
            <a:blip r:embed="rId2" cstate="print"/>
            <a:stretch>
              <a:fillRect/>
            </a:stretch>
          </p:blipFill>
          <p:spPr>
            <a:xfrm>
              <a:off x="1357" y="763"/>
              <a:ext cx="9141285" cy="5141973"/>
            </a:xfrm>
            <a:prstGeom prst="rect">
              <a:avLst/>
            </a:prstGeom>
          </p:spPr>
        </p:pic>
        <p:pic>
          <p:nvPicPr>
            <p:cNvPr id="7" name="Picture 6"/>
            <p:cNvPicPr>
              <a:picLocks noChangeAspect="1"/>
            </p:cNvPicPr>
            <p:nvPr userDrawn="1"/>
          </p:nvPicPr>
          <p:blipFill>
            <a:blip r:embed="rId3" cstate="print"/>
            <a:stretch>
              <a:fillRect/>
            </a:stretch>
          </p:blipFill>
          <p:spPr>
            <a:xfrm>
              <a:off x="3239510" y="866472"/>
              <a:ext cx="2684025" cy="3562656"/>
            </a:xfrm>
            <a:prstGeom prst="rect">
              <a:avLst/>
            </a:prstGeom>
          </p:spPr>
        </p:pic>
      </p:grpSp>
      <p:sp>
        <p:nvSpPr>
          <p:cNvPr id="2" name="Title 1"/>
          <p:cNvSpPr>
            <a:spLocks noGrp="1"/>
          </p:cNvSpPr>
          <p:nvPr>
            <p:ph type="ctrTitle"/>
          </p:nvPr>
        </p:nvSpPr>
        <p:spPr>
          <a:xfrm>
            <a:off x="6271466" y="2962213"/>
            <a:ext cx="5372677"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11" name="Picture 10"/>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3963922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Image 21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07" y="1016"/>
            <a:ext cx="12188384" cy="6855965"/>
            <a:chOff x="1355" y="762"/>
            <a:chExt cx="9141288" cy="5141974"/>
          </a:xfrm>
        </p:grpSpPr>
        <p:pic>
          <p:nvPicPr>
            <p:cNvPr id="10" name="Picture 9"/>
            <p:cNvPicPr>
              <a:picLocks noChangeAspect="1"/>
            </p:cNvPicPr>
            <p:nvPr userDrawn="1"/>
          </p:nvPicPr>
          <p:blipFill>
            <a:blip r:embed="rId2" cstate="print"/>
            <a:stretch>
              <a:fillRect/>
            </a:stretch>
          </p:blipFill>
          <p:spPr>
            <a:xfrm>
              <a:off x="1355" y="762"/>
              <a:ext cx="9141288" cy="5141974"/>
            </a:xfrm>
            <a:prstGeom prst="rect">
              <a:avLst/>
            </a:prstGeom>
          </p:spPr>
        </p:pic>
        <p:pic>
          <p:nvPicPr>
            <p:cNvPr id="5" name="Picture 4"/>
            <p:cNvPicPr>
              <a:picLocks noChangeAspect="1"/>
            </p:cNvPicPr>
            <p:nvPr userDrawn="1"/>
          </p:nvPicPr>
          <p:blipFill>
            <a:blip r:embed="rId3" cstate="print"/>
            <a:stretch>
              <a:fillRect/>
            </a:stretch>
          </p:blipFill>
          <p:spPr>
            <a:xfrm>
              <a:off x="3235161" y="877094"/>
              <a:ext cx="2691135" cy="3438336"/>
            </a:xfrm>
            <a:prstGeom prst="rect">
              <a:avLst/>
            </a:prstGeom>
          </p:spPr>
        </p:pic>
      </p:grpSp>
      <p:sp>
        <p:nvSpPr>
          <p:cNvPr id="2" name="Title 1"/>
          <p:cNvSpPr>
            <a:spLocks noGrp="1"/>
          </p:cNvSpPr>
          <p:nvPr>
            <p:ph type="ctrTitle"/>
          </p:nvPr>
        </p:nvSpPr>
        <p:spPr>
          <a:xfrm>
            <a:off x="6673230" y="3097907"/>
            <a:ext cx="5516961" cy="615883"/>
          </a:xfrm>
        </p:spPr>
        <p:txBody>
          <a:bodyPr anchor="t"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9" name="Picture 8" descr="New_VF_Icon_RGB_WHIT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29567" y="6062988"/>
            <a:ext cx="528000" cy="528000"/>
          </a:xfrm>
          <a:prstGeom prst="rect">
            <a:avLst/>
          </a:prstGeom>
        </p:spPr>
      </p:pic>
    </p:spTree>
    <p:extLst>
      <p:ext uri="{BB962C8B-B14F-4D97-AF65-F5344CB8AC3E}">
        <p14:creationId xmlns:p14="http://schemas.microsoft.com/office/powerpoint/2010/main" xmlns="" val="630826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Image 21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10" y="1017"/>
            <a:ext cx="12188380" cy="6855963"/>
            <a:chOff x="1357" y="763"/>
            <a:chExt cx="9141285" cy="5141972"/>
          </a:xfrm>
        </p:grpSpPr>
        <p:pic>
          <p:nvPicPr>
            <p:cNvPr id="10" name="Picture 9"/>
            <p:cNvPicPr>
              <a:picLocks noChangeAspect="1"/>
            </p:cNvPicPr>
            <p:nvPr userDrawn="1"/>
          </p:nvPicPr>
          <p:blipFill>
            <a:blip r:embed="rId2" cstate="print"/>
            <a:stretch>
              <a:fillRect/>
            </a:stretch>
          </p:blipFill>
          <p:spPr>
            <a:xfrm>
              <a:off x="1357" y="763"/>
              <a:ext cx="9141285" cy="5141972"/>
            </a:xfrm>
            <a:prstGeom prst="rect">
              <a:avLst/>
            </a:prstGeom>
          </p:spPr>
        </p:pic>
        <p:pic>
          <p:nvPicPr>
            <p:cNvPr id="5" name="Picture 4"/>
            <p:cNvPicPr>
              <a:picLocks noChangeAspect="1"/>
            </p:cNvPicPr>
            <p:nvPr userDrawn="1"/>
          </p:nvPicPr>
          <p:blipFill>
            <a:blip r:embed="rId3" cstate="print"/>
            <a:stretch>
              <a:fillRect/>
            </a:stretch>
          </p:blipFill>
          <p:spPr>
            <a:xfrm>
              <a:off x="3237128" y="879475"/>
              <a:ext cx="2684025" cy="3427681"/>
            </a:xfrm>
            <a:prstGeom prst="rect">
              <a:avLst/>
            </a:prstGeom>
          </p:spPr>
        </p:pic>
      </p:grpSp>
      <p:sp>
        <p:nvSpPr>
          <p:cNvPr id="2" name="Title 1"/>
          <p:cNvSpPr>
            <a:spLocks noGrp="1"/>
          </p:cNvSpPr>
          <p:nvPr>
            <p:ph type="ctrTitle"/>
          </p:nvPr>
        </p:nvSpPr>
        <p:spPr>
          <a:xfrm>
            <a:off x="6672000" y="2962213"/>
            <a:ext cx="5372677"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9" name="Picture 8" descr="New_VF_Icon_RGB_WHIT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29567" y="6062988"/>
            <a:ext cx="528000" cy="528000"/>
          </a:xfrm>
          <a:prstGeom prst="rect">
            <a:avLst/>
          </a:prstGeom>
        </p:spPr>
      </p:pic>
    </p:spTree>
    <p:extLst>
      <p:ext uri="{BB962C8B-B14F-4D97-AF65-F5344CB8AC3E}">
        <p14:creationId xmlns:p14="http://schemas.microsoft.com/office/powerpoint/2010/main" xmlns="" val="24514270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Image 22 One Line">
    <p:bg>
      <p:bgPr>
        <a:solidFill>
          <a:schemeClr val="bg1"/>
        </a:solidFill>
        <a:effectLst/>
      </p:bgPr>
    </p:bg>
    <p:spTree>
      <p:nvGrpSpPr>
        <p:cNvPr id="1" name=""/>
        <p:cNvGrpSpPr/>
        <p:nvPr/>
      </p:nvGrpSpPr>
      <p:grpSpPr>
        <a:xfrm>
          <a:off x="0" y="0"/>
          <a:ext cx="0" cy="0"/>
          <a:chOff x="0" y="0"/>
          <a:chExt cx="0" cy="0"/>
        </a:xfrm>
      </p:grpSpPr>
      <p:grpSp>
        <p:nvGrpSpPr>
          <p:cNvPr id="12" name="Group 11"/>
          <p:cNvGrpSpPr/>
          <p:nvPr/>
        </p:nvGrpSpPr>
        <p:grpSpPr>
          <a:xfrm>
            <a:off x="0" y="1017"/>
            <a:ext cx="12188384" cy="6855967"/>
            <a:chOff x="0" y="762"/>
            <a:chExt cx="9141288" cy="5141975"/>
          </a:xfrm>
        </p:grpSpPr>
        <p:pic>
          <p:nvPicPr>
            <p:cNvPr id="10" name="Picture 9"/>
            <p:cNvPicPr>
              <a:picLocks noChangeAspect="1"/>
            </p:cNvPicPr>
            <p:nvPr userDrawn="1"/>
          </p:nvPicPr>
          <p:blipFill>
            <a:blip r:embed="rId2" cstate="print"/>
            <a:stretch>
              <a:fillRect/>
            </a:stretch>
          </p:blipFill>
          <p:spPr>
            <a:xfrm>
              <a:off x="0" y="762"/>
              <a:ext cx="9141288" cy="5141975"/>
            </a:xfrm>
            <a:prstGeom prst="rect">
              <a:avLst/>
            </a:prstGeom>
          </p:spPr>
        </p:pic>
        <p:pic>
          <p:nvPicPr>
            <p:cNvPr id="8" name="Picture 7"/>
            <p:cNvPicPr>
              <a:picLocks noChangeAspect="1"/>
            </p:cNvPicPr>
            <p:nvPr userDrawn="1"/>
          </p:nvPicPr>
          <p:blipFill>
            <a:blip r:embed="rId3" cstate="print"/>
            <a:stretch>
              <a:fillRect/>
            </a:stretch>
          </p:blipFill>
          <p:spPr>
            <a:xfrm>
              <a:off x="3235955" y="861751"/>
              <a:ext cx="2691135" cy="3569760"/>
            </a:xfrm>
            <a:prstGeom prst="rect">
              <a:avLst/>
            </a:prstGeom>
          </p:spPr>
        </p:pic>
      </p:grpSp>
      <p:sp>
        <p:nvSpPr>
          <p:cNvPr id="2" name="Title 1"/>
          <p:cNvSpPr>
            <a:spLocks noGrp="1"/>
          </p:cNvSpPr>
          <p:nvPr>
            <p:ph type="ctrTitle"/>
          </p:nvPr>
        </p:nvSpPr>
        <p:spPr>
          <a:xfrm>
            <a:off x="337861" y="3048779"/>
            <a:ext cx="5639607" cy="615883"/>
          </a:xfrm>
        </p:spPr>
        <p:txBody>
          <a:bodyPr anchor="t" anchorCtr="0">
            <a:noAutofit/>
          </a:bodyPr>
          <a:lstStyle>
            <a:lvl1pPr algn="r">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E60000"/>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dirty="0"/>
              <a:t>Insert Confidentiality Level in slide footer </a:t>
            </a:r>
          </a:p>
        </p:txBody>
      </p:sp>
      <p:pic>
        <p:nvPicPr>
          <p:cNvPr id="11" name="Picture 10" descr="New_VF_Icon_RGB_WHIT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29567" y="6062988"/>
            <a:ext cx="528000" cy="528000"/>
          </a:xfrm>
          <a:prstGeom prst="rect">
            <a:avLst/>
          </a:prstGeom>
        </p:spPr>
      </p:pic>
    </p:spTree>
    <p:extLst>
      <p:ext uri="{BB962C8B-B14F-4D97-AF65-F5344CB8AC3E}">
        <p14:creationId xmlns:p14="http://schemas.microsoft.com/office/powerpoint/2010/main" xmlns="" val="144164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Image 22 Two Line">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807" y="1017"/>
            <a:ext cx="12188384" cy="6855967"/>
            <a:chOff x="1355" y="762"/>
            <a:chExt cx="9141288" cy="5141975"/>
          </a:xfrm>
        </p:grpSpPr>
        <p:pic>
          <p:nvPicPr>
            <p:cNvPr id="10" name="Picture 9"/>
            <p:cNvPicPr>
              <a:picLocks noChangeAspect="1"/>
            </p:cNvPicPr>
            <p:nvPr userDrawn="1"/>
          </p:nvPicPr>
          <p:blipFill>
            <a:blip r:embed="rId2" cstate="print"/>
            <a:stretch>
              <a:fillRect/>
            </a:stretch>
          </p:blipFill>
          <p:spPr>
            <a:xfrm>
              <a:off x="1355" y="762"/>
              <a:ext cx="9141288" cy="5141975"/>
            </a:xfrm>
            <a:prstGeom prst="rect">
              <a:avLst/>
            </a:prstGeom>
          </p:spPr>
        </p:pic>
        <p:pic>
          <p:nvPicPr>
            <p:cNvPr id="6" name="Picture 5"/>
            <p:cNvPicPr>
              <a:picLocks noChangeAspect="1"/>
            </p:cNvPicPr>
            <p:nvPr userDrawn="1"/>
          </p:nvPicPr>
          <p:blipFill>
            <a:blip r:embed="rId3" cstate="print"/>
            <a:stretch>
              <a:fillRect/>
            </a:stretch>
          </p:blipFill>
          <p:spPr>
            <a:xfrm>
              <a:off x="3242515" y="858898"/>
              <a:ext cx="2684025" cy="3562656"/>
            </a:xfrm>
            <a:prstGeom prst="rect">
              <a:avLst/>
            </a:prstGeom>
          </p:spPr>
        </p:pic>
      </p:grpSp>
      <p:sp>
        <p:nvSpPr>
          <p:cNvPr id="2" name="Title 1"/>
          <p:cNvSpPr>
            <a:spLocks noGrp="1"/>
          </p:cNvSpPr>
          <p:nvPr>
            <p:ph type="ctrTitle"/>
          </p:nvPr>
        </p:nvSpPr>
        <p:spPr>
          <a:xfrm>
            <a:off x="2533645" y="2953746"/>
            <a:ext cx="3687239"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E60000"/>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dirty="0"/>
              <a:t>Insert Confidentiality Level in slide footer </a:t>
            </a:r>
          </a:p>
        </p:txBody>
      </p:sp>
      <p:pic>
        <p:nvPicPr>
          <p:cNvPr id="11" name="Picture 10" descr="New_VF_Icon_RGB_WHIT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29567" y="6062988"/>
            <a:ext cx="528000" cy="528000"/>
          </a:xfrm>
          <a:prstGeom prst="rect">
            <a:avLst/>
          </a:prstGeom>
        </p:spPr>
      </p:pic>
    </p:spTree>
    <p:extLst>
      <p:ext uri="{BB962C8B-B14F-4D97-AF65-F5344CB8AC3E}">
        <p14:creationId xmlns:p14="http://schemas.microsoft.com/office/powerpoint/2010/main" xmlns="" val="33353388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Image 23 One Line">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1807" y="1016"/>
            <a:ext cx="12188384" cy="6855965"/>
            <a:chOff x="1355" y="762"/>
            <a:chExt cx="9141288" cy="5141974"/>
          </a:xfrm>
        </p:grpSpPr>
        <p:pic>
          <p:nvPicPr>
            <p:cNvPr id="10" name="Picture 9"/>
            <p:cNvPicPr>
              <a:picLocks noChangeAspect="1"/>
            </p:cNvPicPr>
            <p:nvPr userDrawn="1"/>
          </p:nvPicPr>
          <p:blipFill>
            <a:blip r:embed="rId2" cstate="print"/>
            <a:stretch>
              <a:fillRect/>
            </a:stretch>
          </p:blipFill>
          <p:spPr>
            <a:xfrm>
              <a:off x="1355" y="762"/>
              <a:ext cx="9141288" cy="5141974"/>
            </a:xfrm>
            <a:prstGeom prst="rect">
              <a:avLst/>
            </a:prstGeom>
          </p:spPr>
        </p:pic>
        <p:pic>
          <p:nvPicPr>
            <p:cNvPr id="7" name="Picture 6"/>
            <p:cNvPicPr>
              <a:picLocks noChangeAspect="1"/>
            </p:cNvPicPr>
            <p:nvPr userDrawn="1"/>
          </p:nvPicPr>
          <p:blipFill>
            <a:blip r:embed="rId3" cstate="print"/>
            <a:stretch>
              <a:fillRect/>
            </a:stretch>
          </p:blipFill>
          <p:spPr>
            <a:xfrm>
              <a:off x="3235955" y="861748"/>
              <a:ext cx="2691135" cy="3569760"/>
            </a:xfrm>
            <a:prstGeom prst="rect">
              <a:avLst/>
            </a:prstGeom>
          </p:spPr>
        </p:pic>
      </p:grpSp>
      <p:sp>
        <p:nvSpPr>
          <p:cNvPr id="2" name="Title 1"/>
          <p:cNvSpPr>
            <a:spLocks noGrp="1"/>
          </p:cNvSpPr>
          <p:nvPr>
            <p:ph type="ctrTitle"/>
          </p:nvPr>
        </p:nvSpPr>
        <p:spPr>
          <a:xfrm>
            <a:off x="6470029" y="3097907"/>
            <a:ext cx="5601027" cy="615883"/>
          </a:xfrm>
        </p:spPr>
        <p:txBody>
          <a:bodyPr anchor="t" anchorCtr="0">
            <a:noAutofit/>
          </a:bodyPr>
          <a:lstStyle>
            <a:lvl1pPr algn="l">
              <a:lnSpc>
                <a:spcPct val="90000"/>
              </a:lnSpc>
              <a:defRPr sz="40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11" name="Picture 10"/>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4144628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Image 1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8"/>
            <a:ext cx="12188385" cy="6855967"/>
            <a:chOff x="1355" y="763"/>
            <a:chExt cx="9141289" cy="5141975"/>
          </a:xfrm>
        </p:grpSpPr>
        <p:pic>
          <p:nvPicPr>
            <p:cNvPr id="10" name="Picture 9"/>
            <p:cNvPicPr>
              <a:picLocks noChangeAspect="1"/>
            </p:cNvPicPr>
            <p:nvPr userDrawn="1"/>
          </p:nvPicPr>
          <p:blipFill>
            <a:blip r:embed="rId2" cstate="print"/>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66518" y="882456"/>
              <a:ext cx="2662695" cy="3537792"/>
            </a:xfrm>
            <a:prstGeom prst="rect">
              <a:avLst/>
            </a:prstGeom>
          </p:spPr>
        </p:pic>
      </p:grpSp>
      <p:sp>
        <p:nvSpPr>
          <p:cNvPr id="2" name="Title 1"/>
          <p:cNvSpPr>
            <a:spLocks noGrp="1"/>
          </p:cNvSpPr>
          <p:nvPr>
            <p:ph type="ctrTitle"/>
          </p:nvPr>
        </p:nvSpPr>
        <p:spPr>
          <a:xfrm>
            <a:off x="5973234" y="4334210"/>
            <a:ext cx="5884333" cy="855857"/>
          </a:xfrm>
        </p:spPr>
        <p:txBody>
          <a:bodyPr anchor="t" anchorCtr="0">
            <a:noAutofit/>
          </a:bodyPr>
          <a:lstStyle>
            <a:lvl1pPr algn="l">
              <a:lnSpc>
                <a:spcPct val="90000"/>
              </a:lnSpc>
              <a:defRPr sz="2933"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2301687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Image 23 Two Line">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1810" y="1017"/>
            <a:ext cx="12188380" cy="6855963"/>
            <a:chOff x="1357" y="763"/>
            <a:chExt cx="9141285" cy="5141972"/>
          </a:xfrm>
        </p:grpSpPr>
        <p:pic>
          <p:nvPicPr>
            <p:cNvPr id="10" name="Picture 9"/>
            <p:cNvPicPr>
              <a:picLocks noChangeAspect="1"/>
            </p:cNvPicPr>
            <p:nvPr userDrawn="1"/>
          </p:nvPicPr>
          <p:blipFill>
            <a:blip r:embed="rId2" cstate="print"/>
            <a:stretch>
              <a:fillRect/>
            </a:stretch>
          </p:blipFill>
          <p:spPr>
            <a:xfrm>
              <a:off x="1357" y="763"/>
              <a:ext cx="9141285" cy="5141972"/>
            </a:xfrm>
            <a:prstGeom prst="rect">
              <a:avLst/>
            </a:prstGeom>
          </p:spPr>
        </p:pic>
        <p:pic>
          <p:nvPicPr>
            <p:cNvPr id="7" name="Picture 6"/>
            <p:cNvPicPr>
              <a:picLocks noChangeAspect="1"/>
            </p:cNvPicPr>
            <p:nvPr userDrawn="1"/>
          </p:nvPicPr>
          <p:blipFill>
            <a:blip r:embed="rId3" cstate="print"/>
            <a:stretch>
              <a:fillRect/>
            </a:stretch>
          </p:blipFill>
          <p:spPr>
            <a:xfrm>
              <a:off x="3239510" y="866472"/>
              <a:ext cx="2684025" cy="3562656"/>
            </a:xfrm>
            <a:prstGeom prst="rect">
              <a:avLst/>
            </a:prstGeom>
          </p:spPr>
        </p:pic>
      </p:grpSp>
      <p:sp>
        <p:nvSpPr>
          <p:cNvPr id="2" name="Title 1"/>
          <p:cNvSpPr>
            <a:spLocks noGrp="1"/>
          </p:cNvSpPr>
          <p:nvPr>
            <p:ph type="ctrTitle"/>
          </p:nvPr>
        </p:nvSpPr>
        <p:spPr>
          <a:xfrm>
            <a:off x="6487366" y="2962213"/>
            <a:ext cx="5372677" cy="855857"/>
          </a:xfrm>
        </p:spPr>
        <p:txBody>
          <a:bodyPr anchor="t" anchorCtr="0">
            <a:noAutofit/>
          </a:bodyPr>
          <a:lstStyle>
            <a:lvl1pPr algn="l">
              <a:lnSpc>
                <a:spcPct val="90000"/>
              </a:lnSpc>
              <a:defRPr sz="2933"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11" name="Picture 10"/>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40077337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Image 16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8"/>
            <a:ext cx="12188385" cy="6855967"/>
            <a:chOff x="1355" y="763"/>
            <a:chExt cx="9141289" cy="5141975"/>
          </a:xfrm>
        </p:grpSpPr>
        <p:pic>
          <p:nvPicPr>
            <p:cNvPr id="10" name="Picture 9"/>
            <p:cNvPicPr>
              <a:picLocks noChangeAspect="1"/>
            </p:cNvPicPr>
            <p:nvPr userDrawn="1"/>
          </p:nvPicPr>
          <p:blipFill>
            <a:blip r:embed="rId2" cstate="print"/>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53257" y="850105"/>
              <a:ext cx="2691135" cy="3562656"/>
            </a:xfrm>
            <a:prstGeom prst="rect">
              <a:avLst/>
            </a:prstGeom>
          </p:spPr>
        </p:pic>
      </p:grpSp>
      <p:sp>
        <p:nvSpPr>
          <p:cNvPr id="2" name="Title 1"/>
          <p:cNvSpPr>
            <a:spLocks noGrp="1"/>
          </p:cNvSpPr>
          <p:nvPr>
            <p:ph type="ctrTitle"/>
          </p:nvPr>
        </p:nvSpPr>
        <p:spPr>
          <a:xfrm>
            <a:off x="332319" y="3048779"/>
            <a:ext cx="5499405" cy="615883"/>
          </a:xfrm>
        </p:spPr>
        <p:txBody>
          <a:bodyPr anchor="t" anchorCtr="0">
            <a:noAutofit/>
          </a:bodyPr>
          <a:lstStyle>
            <a:lvl1pPr algn="r">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E60000"/>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196206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Image 16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8"/>
            <a:ext cx="12188385" cy="6855967"/>
            <a:chOff x="1355" y="763"/>
            <a:chExt cx="9141289" cy="5141975"/>
          </a:xfrm>
        </p:grpSpPr>
        <p:pic>
          <p:nvPicPr>
            <p:cNvPr id="10" name="Picture 9"/>
            <p:cNvPicPr>
              <a:picLocks noChangeAspect="1"/>
            </p:cNvPicPr>
            <p:nvPr userDrawn="1"/>
          </p:nvPicPr>
          <p:blipFill>
            <a:blip r:embed="rId2" cstate="print"/>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39510" y="854871"/>
              <a:ext cx="2684025" cy="3552001"/>
            </a:xfrm>
            <a:prstGeom prst="rect">
              <a:avLst/>
            </a:prstGeom>
          </p:spPr>
        </p:pic>
      </p:grpSp>
      <p:sp>
        <p:nvSpPr>
          <p:cNvPr id="2" name="Title 1"/>
          <p:cNvSpPr>
            <a:spLocks noGrp="1"/>
          </p:cNvSpPr>
          <p:nvPr>
            <p:ph type="ctrTitle"/>
          </p:nvPr>
        </p:nvSpPr>
        <p:spPr>
          <a:xfrm>
            <a:off x="2533645" y="2953746"/>
            <a:ext cx="3687239"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E60000"/>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5221796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Image 17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7"/>
            <a:ext cx="12188385" cy="6855967"/>
            <a:chOff x="1355" y="762"/>
            <a:chExt cx="9141289" cy="5141975"/>
          </a:xfrm>
        </p:grpSpPr>
        <p:pic>
          <p:nvPicPr>
            <p:cNvPr id="10" name="Picture 9"/>
            <p:cNvPicPr>
              <a:picLocks noChangeAspect="1"/>
            </p:cNvPicPr>
            <p:nvPr userDrawn="1"/>
          </p:nvPicPr>
          <p:blipFill>
            <a:blip r:embed="rId2" cstate="print"/>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62493" y="847724"/>
              <a:ext cx="2669805" cy="3573312"/>
            </a:xfrm>
            <a:prstGeom prst="rect">
              <a:avLst/>
            </a:prstGeom>
          </p:spPr>
        </p:pic>
      </p:grpSp>
      <p:sp>
        <p:nvSpPr>
          <p:cNvPr id="2" name="Title 1"/>
          <p:cNvSpPr>
            <a:spLocks noGrp="1"/>
          </p:cNvSpPr>
          <p:nvPr>
            <p:ph type="ctrTitle"/>
          </p:nvPr>
        </p:nvSpPr>
        <p:spPr>
          <a:xfrm>
            <a:off x="459940" y="3048779"/>
            <a:ext cx="5499405" cy="615883"/>
          </a:xfrm>
        </p:spPr>
        <p:txBody>
          <a:bodyPr anchor="t" anchorCtr="0">
            <a:noAutofit/>
          </a:bodyPr>
          <a:lstStyle>
            <a:lvl1pPr algn="r">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E60000"/>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4753900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Image 17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7"/>
            <a:ext cx="12188385" cy="6855967"/>
            <a:chOff x="1355" y="762"/>
            <a:chExt cx="9141289" cy="5141975"/>
          </a:xfrm>
        </p:grpSpPr>
        <p:pic>
          <p:nvPicPr>
            <p:cNvPr id="10" name="Picture 9"/>
            <p:cNvPicPr>
              <a:picLocks noChangeAspect="1"/>
            </p:cNvPicPr>
            <p:nvPr userDrawn="1"/>
          </p:nvPicPr>
          <p:blipFill>
            <a:blip r:embed="rId2" cstate="print"/>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56715" y="854869"/>
              <a:ext cx="2659140" cy="3559105"/>
            </a:xfrm>
            <a:prstGeom prst="rect">
              <a:avLst/>
            </a:prstGeom>
          </p:spPr>
        </p:pic>
      </p:grpSp>
      <p:sp>
        <p:nvSpPr>
          <p:cNvPr id="2" name="Title 1"/>
          <p:cNvSpPr>
            <a:spLocks noGrp="1"/>
          </p:cNvSpPr>
          <p:nvPr>
            <p:ph type="ctrTitle"/>
          </p:nvPr>
        </p:nvSpPr>
        <p:spPr>
          <a:xfrm>
            <a:off x="2533645" y="2953746"/>
            <a:ext cx="3687239"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E60000"/>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2521374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Image 18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7"/>
            <a:ext cx="12188385" cy="6855967"/>
            <a:chOff x="1355" y="762"/>
            <a:chExt cx="9141289" cy="5141975"/>
          </a:xfrm>
        </p:grpSpPr>
        <p:pic>
          <p:nvPicPr>
            <p:cNvPr id="10" name="Picture 9"/>
            <p:cNvPicPr>
              <a:picLocks noChangeAspect="1"/>
            </p:cNvPicPr>
            <p:nvPr userDrawn="1"/>
          </p:nvPicPr>
          <p:blipFill>
            <a:blip r:embed="rId2" cstate="print"/>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49815" y="856290"/>
              <a:ext cx="2691135" cy="3488064"/>
            </a:xfrm>
            <a:prstGeom prst="rect">
              <a:avLst/>
            </a:prstGeom>
          </p:spPr>
        </p:pic>
      </p:grpSp>
      <p:sp>
        <p:nvSpPr>
          <p:cNvPr id="2" name="Title 1"/>
          <p:cNvSpPr>
            <a:spLocks noGrp="1"/>
          </p:cNvSpPr>
          <p:nvPr>
            <p:ph type="ctrTitle"/>
          </p:nvPr>
        </p:nvSpPr>
        <p:spPr>
          <a:xfrm>
            <a:off x="337860" y="3048779"/>
            <a:ext cx="5614207" cy="615883"/>
          </a:xfrm>
        </p:spPr>
        <p:txBody>
          <a:bodyPr anchor="t" anchorCtr="0">
            <a:noAutofit/>
          </a:bodyPr>
          <a:lstStyle>
            <a:lvl1pPr algn="r">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E60000"/>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32274066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Image 18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7"/>
            <a:ext cx="12188385" cy="6855967"/>
            <a:chOff x="1355" y="762"/>
            <a:chExt cx="9141289" cy="5141975"/>
          </a:xfrm>
        </p:grpSpPr>
        <p:pic>
          <p:nvPicPr>
            <p:cNvPr id="10" name="Picture 9"/>
            <p:cNvPicPr>
              <a:picLocks noChangeAspect="1"/>
            </p:cNvPicPr>
            <p:nvPr userDrawn="1"/>
          </p:nvPicPr>
          <p:blipFill>
            <a:blip r:embed="rId2" cstate="print"/>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42515" y="862012"/>
              <a:ext cx="2684025" cy="3480960"/>
            </a:xfrm>
            <a:prstGeom prst="rect">
              <a:avLst/>
            </a:prstGeom>
          </p:spPr>
        </p:pic>
      </p:grpSp>
      <p:sp>
        <p:nvSpPr>
          <p:cNvPr id="2" name="Title 1"/>
          <p:cNvSpPr>
            <a:spLocks noGrp="1"/>
          </p:cNvSpPr>
          <p:nvPr>
            <p:ph type="ctrTitle"/>
          </p:nvPr>
        </p:nvSpPr>
        <p:spPr>
          <a:xfrm>
            <a:off x="2533645" y="2953746"/>
            <a:ext cx="3687239"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E60000"/>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0469909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Image 19 One Line">
    <p:spTree>
      <p:nvGrpSpPr>
        <p:cNvPr id="1" name=""/>
        <p:cNvGrpSpPr/>
        <p:nvPr/>
      </p:nvGrpSpPr>
      <p:grpSpPr>
        <a:xfrm>
          <a:off x="0" y="0"/>
          <a:ext cx="0" cy="0"/>
          <a:chOff x="0" y="0"/>
          <a:chExt cx="0" cy="0"/>
        </a:xfrm>
      </p:grpSpPr>
      <p:grpSp>
        <p:nvGrpSpPr>
          <p:cNvPr id="6" name="Group 5"/>
          <p:cNvGrpSpPr/>
          <p:nvPr/>
        </p:nvGrpSpPr>
        <p:grpSpPr>
          <a:xfrm>
            <a:off x="1806" y="1016"/>
            <a:ext cx="12188388" cy="6855968"/>
            <a:chOff x="1354" y="762"/>
            <a:chExt cx="9141291" cy="5141976"/>
          </a:xfrm>
        </p:grpSpPr>
        <p:pic>
          <p:nvPicPr>
            <p:cNvPr id="10" name="Picture 9"/>
            <p:cNvPicPr>
              <a:picLocks noChangeAspect="1"/>
            </p:cNvPicPr>
            <p:nvPr userDrawn="1"/>
          </p:nvPicPr>
          <p:blipFill>
            <a:blip r:embed="rId2" cstate="print"/>
            <a:stretch>
              <a:fillRect/>
            </a:stretch>
          </p:blipFill>
          <p:spPr>
            <a:xfrm>
              <a:off x="1354" y="762"/>
              <a:ext cx="9141291" cy="5141976"/>
            </a:xfrm>
            <a:prstGeom prst="rect">
              <a:avLst/>
            </a:prstGeom>
          </p:spPr>
        </p:pic>
        <p:pic>
          <p:nvPicPr>
            <p:cNvPr id="5" name="Picture 4"/>
            <p:cNvPicPr>
              <a:picLocks noChangeAspect="1"/>
            </p:cNvPicPr>
            <p:nvPr userDrawn="1"/>
          </p:nvPicPr>
          <p:blipFill>
            <a:blip r:embed="rId3" cstate="print"/>
            <a:stretch>
              <a:fillRect/>
            </a:stretch>
          </p:blipFill>
          <p:spPr>
            <a:xfrm>
              <a:off x="3248398" y="881063"/>
              <a:ext cx="2666250" cy="3548448"/>
            </a:xfrm>
            <a:prstGeom prst="rect">
              <a:avLst/>
            </a:prstGeom>
          </p:spPr>
        </p:pic>
      </p:grpSp>
      <p:sp>
        <p:nvSpPr>
          <p:cNvPr id="2" name="Title 1"/>
          <p:cNvSpPr>
            <a:spLocks noGrp="1"/>
          </p:cNvSpPr>
          <p:nvPr>
            <p:ph type="ctrTitle"/>
          </p:nvPr>
        </p:nvSpPr>
        <p:spPr>
          <a:xfrm>
            <a:off x="6455835" y="4181809"/>
            <a:ext cx="5401731" cy="615883"/>
          </a:xfrm>
        </p:spPr>
        <p:txBody>
          <a:bodyPr anchor="t" anchorCtr="0">
            <a:noAutofit/>
          </a:bodyPr>
          <a:lstStyle>
            <a:lvl1pPr algn="l">
              <a:lnSpc>
                <a:spcPct val="90000"/>
              </a:lnSpc>
              <a:defRPr sz="40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descr="New_VF_Icon_RGB_WHIT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29567" y="6062988"/>
            <a:ext cx="528000" cy="528000"/>
          </a:xfrm>
          <a:prstGeom prst="rect">
            <a:avLst/>
          </a:prstGeom>
        </p:spPr>
      </p:pic>
    </p:spTree>
    <p:extLst>
      <p:ext uri="{BB962C8B-B14F-4D97-AF65-F5344CB8AC3E}">
        <p14:creationId xmlns:p14="http://schemas.microsoft.com/office/powerpoint/2010/main" xmlns="" val="27457423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Image 19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8"/>
            <a:ext cx="12188385" cy="6855967"/>
            <a:chOff x="1355" y="763"/>
            <a:chExt cx="9141289" cy="5141975"/>
          </a:xfrm>
        </p:grpSpPr>
        <p:pic>
          <p:nvPicPr>
            <p:cNvPr id="10" name="Picture 9"/>
            <p:cNvPicPr>
              <a:picLocks noChangeAspect="1"/>
            </p:cNvPicPr>
            <p:nvPr userDrawn="1"/>
          </p:nvPicPr>
          <p:blipFill>
            <a:blip r:embed="rId2" cstate="print"/>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55693" y="883444"/>
              <a:ext cx="2659140" cy="3537792"/>
            </a:xfrm>
            <a:prstGeom prst="rect">
              <a:avLst/>
            </a:prstGeom>
          </p:spPr>
        </p:pic>
      </p:grpSp>
      <p:sp>
        <p:nvSpPr>
          <p:cNvPr id="2" name="Title 1"/>
          <p:cNvSpPr>
            <a:spLocks noGrp="1"/>
          </p:cNvSpPr>
          <p:nvPr>
            <p:ph type="ctrTitle"/>
          </p:nvPr>
        </p:nvSpPr>
        <p:spPr>
          <a:xfrm>
            <a:off x="6455834" y="4334210"/>
            <a:ext cx="5401733" cy="855857"/>
          </a:xfrm>
        </p:spPr>
        <p:txBody>
          <a:bodyPr anchor="t" anchorCtr="0">
            <a:noAutofit/>
          </a:bodyPr>
          <a:lstStyle>
            <a:lvl1pPr algn="l">
              <a:lnSpc>
                <a:spcPct val="90000"/>
              </a:lnSpc>
              <a:defRPr sz="2933"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descr="New_VF_Icon_RGB_WHIT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29567" y="6062988"/>
            <a:ext cx="528000" cy="528000"/>
          </a:xfrm>
          <a:prstGeom prst="rect">
            <a:avLst/>
          </a:prstGeom>
        </p:spPr>
      </p:pic>
    </p:spTree>
    <p:extLst>
      <p:ext uri="{BB962C8B-B14F-4D97-AF65-F5344CB8AC3E}">
        <p14:creationId xmlns:p14="http://schemas.microsoft.com/office/powerpoint/2010/main" xmlns="" val="12017114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Image 24 One Line">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1807" y="1016"/>
            <a:ext cx="12188384" cy="6855965"/>
            <a:chOff x="1355" y="762"/>
            <a:chExt cx="9141288" cy="5141974"/>
          </a:xfrm>
        </p:grpSpPr>
        <p:pic>
          <p:nvPicPr>
            <p:cNvPr id="10" name="Picture 9"/>
            <p:cNvPicPr>
              <a:picLocks noChangeAspect="1"/>
            </p:cNvPicPr>
            <p:nvPr userDrawn="1"/>
          </p:nvPicPr>
          <p:blipFill>
            <a:blip r:embed="rId2" cstate="print"/>
            <a:stretch>
              <a:fillRect/>
            </a:stretch>
          </p:blipFill>
          <p:spPr>
            <a:xfrm>
              <a:off x="1355" y="762"/>
              <a:ext cx="9141288" cy="5141974"/>
            </a:xfrm>
            <a:prstGeom prst="rect">
              <a:avLst/>
            </a:prstGeom>
          </p:spPr>
        </p:pic>
        <p:pic>
          <p:nvPicPr>
            <p:cNvPr id="7" name="Picture 6"/>
            <p:cNvPicPr>
              <a:picLocks noChangeAspect="1"/>
            </p:cNvPicPr>
            <p:nvPr userDrawn="1"/>
          </p:nvPicPr>
          <p:blipFill>
            <a:blip r:embed="rId3" cstate="print"/>
            <a:stretch>
              <a:fillRect/>
            </a:stretch>
          </p:blipFill>
          <p:spPr>
            <a:xfrm>
              <a:off x="3235955" y="861748"/>
              <a:ext cx="2691135" cy="3569760"/>
            </a:xfrm>
            <a:prstGeom prst="rect">
              <a:avLst/>
            </a:prstGeom>
          </p:spPr>
        </p:pic>
      </p:grpSp>
      <p:sp>
        <p:nvSpPr>
          <p:cNvPr id="2" name="Title 1"/>
          <p:cNvSpPr>
            <a:spLocks noGrp="1"/>
          </p:cNvSpPr>
          <p:nvPr>
            <p:ph type="ctrTitle"/>
          </p:nvPr>
        </p:nvSpPr>
        <p:spPr>
          <a:xfrm>
            <a:off x="6266829" y="3097907"/>
            <a:ext cx="5601027" cy="615883"/>
          </a:xfrm>
        </p:spPr>
        <p:txBody>
          <a:bodyPr anchor="t"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11" name="Picture 10"/>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3208945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Image 2 One Line">
    <p:bg>
      <p:bgPr>
        <a:solidFill>
          <a:schemeClr val="accent1"/>
        </a:solidFill>
        <a:effectLst/>
      </p:bgPr>
    </p:bg>
    <p:spTree>
      <p:nvGrpSpPr>
        <p:cNvPr id="1" name=""/>
        <p:cNvGrpSpPr/>
        <p:nvPr/>
      </p:nvGrpSpPr>
      <p:grpSpPr>
        <a:xfrm>
          <a:off x="0" y="0"/>
          <a:ext cx="0" cy="0"/>
          <a:chOff x="0" y="0"/>
          <a:chExt cx="0" cy="0"/>
        </a:xfrm>
      </p:grpSpPr>
      <p:grpSp>
        <p:nvGrpSpPr>
          <p:cNvPr id="5" name="Group 4"/>
          <p:cNvGrpSpPr/>
          <p:nvPr/>
        </p:nvGrpSpPr>
        <p:grpSpPr>
          <a:xfrm>
            <a:off x="1808" y="1018"/>
            <a:ext cx="12188385" cy="6855967"/>
            <a:chOff x="1355" y="763"/>
            <a:chExt cx="9141289" cy="5141975"/>
          </a:xfrm>
        </p:grpSpPr>
        <p:pic>
          <p:nvPicPr>
            <p:cNvPr id="10" name="Picture 9"/>
            <p:cNvPicPr>
              <a:picLocks noChangeAspect="1"/>
            </p:cNvPicPr>
            <p:nvPr userDrawn="1"/>
          </p:nvPicPr>
          <p:blipFill>
            <a:blip r:embed="rId3" cstate="print"/>
            <a:stretch>
              <a:fillRect/>
            </a:stretch>
          </p:blipFill>
          <p:spPr>
            <a:xfrm>
              <a:off x="1355" y="763"/>
              <a:ext cx="9141289" cy="5141975"/>
            </a:xfrm>
            <a:prstGeom prst="rect">
              <a:avLst/>
            </a:prstGeom>
          </p:spPr>
        </p:pic>
        <p:pic>
          <p:nvPicPr>
            <p:cNvPr id="8" name="Picture 7"/>
            <p:cNvPicPr>
              <a:picLocks noChangeAspect="1"/>
            </p:cNvPicPr>
            <p:nvPr userDrawn="1"/>
          </p:nvPicPr>
          <p:blipFill>
            <a:blip r:embed="rId4" cstate="print"/>
            <a:stretch>
              <a:fillRect/>
            </a:stretch>
          </p:blipFill>
          <p:spPr>
            <a:xfrm>
              <a:off x="3258752" y="854869"/>
              <a:ext cx="2666250" cy="3548448"/>
            </a:xfrm>
            <a:prstGeom prst="rect">
              <a:avLst/>
            </a:prstGeom>
          </p:spPr>
        </p:pic>
      </p:grpSp>
      <p:sp>
        <p:nvSpPr>
          <p:cNvPr id="2" name="Title 1"/>
          <p:cNvSpPr>
            <a:spLocks noGrp="1"/>
          </p:cNvSpPr>
          <p:nvPr>
            <p:ph type="ctrTitle"/>
          </p:nvPr>
        </p:nvSpPr>
        <p:spPr>
          <a:xfrm>
            <a:off x="6062133" y="4181809"/>
            <a:ext cx="5795433" cy="615883"/>
          </a:xfrm>
        </p:spPr>
        <p:txBody>
          <a:bodyPr anchor="t" anchorCtr="0">
            <a:noAutofit/>
          </a:bodyPr>
          <a:lstStyle>
            <a:lvl1pPr algn="l">
              <a:lnSpc>
                <a:spcPct val="90000"/>
              </a:lnSpc>
              <a:defRPr sz="40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p:cNvPicPr>
            <a:picLocks noChangeAspect="1"/>
          </p:cNvPicPr>
          <p:nvPr/>
        </p:nvPicPr>
        <p:blipFill>
          <a:blip r:embed="rId5"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637109650"/>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Image 24 Two Line">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1810" y="1017"/>
            <a:ext cx="12188380" cy="6855963"/>
            <a:chOff x="1357" y="763"/>
            <a:chExt cx="9141285" cy="5141972"/>
          </a:xfrm>
        </p:grpSpPr>
        <p:pic>
          <p:nvPicPr>
            <p:cNvPr id="10" name="Picture 9"/>
            <p:cNvPicPr>
              <a:picLocks noChangeAspect="1"/>
            </p:cNvPicPr>
            <p:nvPr userDrawn="1"/>
          </p:nvPicPr>
          <p:blipFill>
            <a:blip r:embed="rId2" cstate="print"/>
            <a:stretch>
              <a:fillRect/>
            </a:stretch>
          </p:blipFill>
          <p:spPr>
            <a:xfrm>
              <a:off x="1357" y="763"/>
              <a:ext cx="9141285" cy="5141972"/>
            </a:xfrm>
            <a:prstGeom prst="rect">
              <a:avLst/>
            </a:prstGeom>
          </p:spPr>
        </p:pic>
        <p:pic>
          <p:nvPicPr>
            <p:cNvPr id="7" name="Picture 6"/>
            <p:cNvPicPr>
              <a:picLocks noChangeAspect="1"/>
            </p:cNvPicPr>
            <p:nvPr userDrawn="1"/>
          </p:nvPicPr>
          <p:blipFill>
            <a:blip r:embed="rId3" cstate="print"/>
            <a:stretch>
              <a:fillRect/>
            </a:stretch>
          </p:blipFill>
          <p:spPr>
            <a:xfrm>
              <a:off x="3239510" y="866472"/>
              <a:ext cx="2684025" cy="3562656"/>
            </a:xfrm>
            <a:prstGeom prst="rect">
              <a:avLst/>
            </a:prstGeom>
          </p:spPr>
        </p:pic>
      </p:grpSp>
      <p:sp>
        <p:nvSpPr>
          <p:cNvPr id="2" name="Title 1"/>
          <p:cNvSpPr>
            <a:spLocks noGrp="1"/>
          </p:cNvSpPr>
          <p:nvPr>
            <p:ph type="ctrTitle"/>
          </p:nvPr>
        </p:nvSpPr>
        <p:spPr>
          <a:xfrm>
            <a:off x="6271466" y="2962213"/>
            <a:ext cx="5372677"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11" name="Picture 10"/>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2805883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Red One Line">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4334069" y="1130937"/>
            <a:ext cx="3604236" cy="4800001"/>
          </a:xfrm>
          <a:prstGeom prst="rect">
            <a:avLst/>
          </a:prstGeom>
        </p:spPr>
      </p:pic>
      <p:sp>
        <p:nvSpPr>
          <p:cNvPr id="2" name="Title 1"/>
          <p:cNvSpPr>
            <a:spLocks noGrp="1"/>
          </p:cNvSpPr>
          <p:nvPr>
            <p:ph type="ctrTitle"/>
          </p:nvPr>
        </p:nvSpPr>
        <p:spPr>
          <a:xfrm>
            <a:off x="2175929" y="3747514"/>
            <a:ext cx="5507572" cy="673149"/>
          </a:xfrm>
        </p:spPr>
        <p:txBody>
          <a:bodyPr anchor="ctr" anchorCtr="0">
            <a:noAutofit/>
          </a:bodyPr>
          <a:lstStyle>
            <a:lvl1pPr algn="l">
              <a:lnSpc>
                <a:spcPct val="90000"/>
              </a:lnSpc>
              <a:defRPr sz="40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p:cNvPicPr>
            <a:picLocks noChangeAspect="1"/>
          </p:cNvPicPr>
          <p:nvPr/>
        </p:nvPicPr>
        <p:blipFill>
          <a:blip r:embed="rId3"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5226262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Red Two Line">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4343643" y="1143059"/>
            <a:ext cx="3570709" cy="4771200"/>
          </a:xfrm>
          <a:prstGeom prst="rect">
            <a:avLst/>
          </a:prstGeom>
        </p:spPr>
      </p:pic>
      <p:sp>
        <p:nvSpPr>
          <p:cNvPr id="2" name="Title 1"/>
          <p:cNvSpPr>
            <a:spLocks noGrp="1"/>
          </p:cNvSpPr>
          <p:nvPr>
            <p:ph type="ctrTitle"/>
          </p:nvPr>
        </p:nvSpPr>
        <p:spPr>
          <a:xfrm>
            <a:off x="2163229" y="3774168"/>
            <a:ext cx="5507572" cy="926747"/>
          </a:xfrm>
        </p:spPr>
        <p:txBody>
          <a:bodyPr anchor="t" anchorCtr="0">
            <a:noAutofit/>
          </a:bodyPr>
          <a:lstStyle>
            <a:lvl1pPr algn="l">
              <a:lnSpc>
                <a:spcPct val="90000"/>
              </a:lnSpc>
              <a:defRPr sz="2933" b="1" i="0" baseline="0">
                <a:solidFill>
                  <a:srgbClr val="FFFFFF"/>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FFFFFF"/>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FFFFFF"/>
                </a:solidFill>
              </a:defRPr>
            </a:lvl1pPr>
          </a:lstStyle>
          <a:p>
            <a:r>
              <a:rPr lang="en-GB" dirty="0"/>
              <a:t>Insert Confidentiality Level in slide footer </a:t>
            </a:r>
          </a:p>
        </p:txBody>
      </p:sp>
      <p:pic>
        <p:nvPicPr>
          <p:cNvPr id="7" name="Picture 6"/>
          <p:cNvPicPr>
            <a:picLocks noChangeAspect="1"/>
          </p:cNvPicPr>
          <p:nvPr/>
        </p:nvPicPr>
        <p:blipFill>
          <a:blip r:embed="rId3"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251559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White One Line">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4329949" y="1148673"/>
            <a:ext cx="3590920" cy="4782265"/>
          </a:xfrm>
          <a:prstGeom prst="rect">
            <a:avLst/>
          </a:prstGeom>
        </p:spPr>
      </p:pic>
      <p:sp>
        <p:nvSpPr>
          <p:cNvPr id="2" name="Title 1"/>
          <p:cNvSpPr>
            <a:spLocks noGrp="1"/>
          </p:cNvSpPr>
          <p:nvPr>
            <p:ph type="ctrTitle"/>
          </p:nvPr>
        </p:nvSpPr>
        <p:spPr>
          <a:xfrm>
            <a:off x="2175929" y="3747514"/>
            <a:ext cx="5507572" cy="673149"/>
          </a:xfrm>
        </p:spPr>
        <p:txBody>
          <a:bodyPr anchor="ctr"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accent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r>
              <a:rPr lang="en-GB" dirty="0"/>
              <a:t>Insert Confidentiality Level in slide footer </a:t>
            </a:r>
          </a:p>
        </p:txBody>
      </p:sp>
    </p:spTree>
    <p:extLst>
      <p:ext uri="{BB962C8B-B14F-4D97-AF65-F5344CB8AC3E}">
        <p14:creationId xmlns:p14="http://schemas.microsoft.com/office/powerpoint/2010/main" xmlns="" val="39943137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White Two Line">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tretch>
            <a:fillRect/>
          </a:stretch>
        </p:blipFill>
        <p:spPr>
          <a:xfrm>
            <a:off x="4336774" y="1141612"/>
            <a:ext cx="3571793" cy="4772648"/>
          </a:xfrm>
          <a:prstGeom prst="rect">
            <a:avLst/>
          </a:prstGeom>
        </p:spPr>
      </p:pic>
      <p:sp>
        <p:nvSpPr>
          <p:cNvPr id="2" name="Title 1"/>
          <p:cNvSpPr>
            <a:spLocks noGrp="1"/>
          </p:cNvSpPr>
          <p:nvPr>
            <p:ph type="ctrTitle"/>
          </p:nvPr>
        </p:nvSpPr>
        <p:spPr>
          <a:xfrm>
            <a:off x="2163229" y="3774168"/>
            <a:ext cx="5507572" cy="926747"/>
          </a:xfrm>
        </p:spPr>
        <p:txBody>
          <a:bodyPr anchor="t" anchorCtr="0">
            <a:noAutofit/>
          </a:bodyPr>
          <a:lstStyle>
            <a:lvl1pPr algn="l">
              <a:lnSpc>
                <a:spcPct val="90000"/>
              </a:lnSpc>
              <a:defRPr sz="2933" b="1" i="0" baseline="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accent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r>
              <a:rPr lang="en-GB" dirty="0"/>
              <a:t>Insert Confidentiality Level in slide footer </a:t>
            </a:r>
          </a:p>
        </p:txBody>
      </p:sp>
    </p:spTree>
    <p:extLst>
      <p:ext uri="{BB962C8B-B14F-4D97-AF65-F5344CB8AC3E}">
        <p14:creationId xmlns:p14="http://schemas.microsoft.com/office/powerpoint/2010/main" xmlns="" val="9737776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334434" y="274638"/>
            <a:ext cx="8718551" cy="889972"/>
          </a:xfrm>
        </p:spPr>
        <p:txBody>
          <a:bodyPr/>
          <a:lstStyle/>
          <a:p>
            <a:r>
              <a:rPr lang="en-US" dirty="0"/>
              <a:t>Click to edit Master title style</a:t>
            </a:r>
            <a:endParaRPr lang="en-GB" dirty="0"/>
          </a:p>
        </p:txBody>
      </p:sp>
      <p:sp>
        <p:nvSpPr>
          <p:cNvPr id="6" name="Date Placeholder 5"/>
          <p:cNvSpPr>
            <a:spLocks noGrp="1"/>
          </p:cNvSpPr>
          <p:nvPr>
            <p:ph type="dt" sz="half" idx="10"/>
          </p:nvPr>
        </p:nvSpPr>
        <p:spPr>
          <a:xfrm>
            <a:off x="8183033" y="6282799"/>
            <a:ext cx="2844800" cy="318519"/>
          </a:xfrm>
          <a:prstGeom prst="rect">
            <a:avLst/>
          </a:prstGeom>
        </p:spPr>
        <p:txBody>
          <a:bodyPr/>
          <a:lstStyle/>
          <a:p>
            <a:fld id="{AD47607F-D0CB-4AC6-9566-046428C59115}" type="datetime3">
              <a:rPr lang="en-US" smtClean="0"/>
              <a:pPr/>
              <a:t>3 December 2018</a:t>
            </a:fld>
            <a:endParaRPr lang="en-GB" dirty="0"/>
          </a:p>
        </p:txBody>
      </p:sp>
      <p:sp>
        <p:nvSpPr>
          <p:cNvPr id="7" name="Footer Placeholder 6"/>
          <p:cNvSpPr>
            <a:spLocks noGrp="1"/>
          </p:cNvSpPr>
          <p:nvPr>
            <p:ph type="ftr" sz="quarter" idx="11"/>
          </p:nvPr>
        </p:nvSpPr>
        <p:spPr/>
        <p:txBody>
          <a:bodyPr/>
          <a:lstStyle/>
          <a:p>
            <a:r>
              <a:rPr lang="en-GB" dirty="0"/>
              <a:t>Insert Confidentiality Level in slide footer </a:t>
            </a:r>
          </a:p>
        </p:txBody>
      </p:sp>
      <p:sp>
        <p:nvSpPr>
          <p:cNvPr id="8" name="Slide Number Placeholder 7"/>
          <p:cNvSpPr>
            <a:spLocks noGrp="1"/>
          </p:cNvSpPr>
          <p:nvPr>
            <p:ph type="sldNum" sz="quarter" idx="12"/>
          </p:nvPr>
        </p:nvSpPr>
        <p:spPr/>
        <p:txBody>
          <a:bodyPr/>
          <a:lstStyle/>
          <a:p>
            <a:fld id="{72A83A2B-3358-44F8-83A0-4598795D8FB5}" type="slidenum">
              <a:rPr lang="en-GB" smtClean="0"/>
              <a:pPr/>
              <a:t>‹#›</a:t>
            </a:fld>
            <a:endParaRPr lang="en-GB" dirty="0"/>
          </a:p>
        </p:txBody>
      </p:sp>
      <p:sp>
        <p:nvSpPr>
          <p:cNvPr id="10" name="Content Placeholder 9"/>
          <p:cNvSpPr>
            <a:spLocks noGrp="1"/>
          </p:cNvSpPr>
          <p:nvPr>
            <p:ph sz="quarter" idx="13"/>
          </p:nvPr>
        </p:nvSpPr>
        <p:spPr>
          <a:xfrm>
            <a:off x="334434" y="1164610"/>
            <a:ext cx="11523133" cy="48043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27217874"/>
      </p:ext>
    </p:extLst>
  </p:cSld>
  <p:clrMapOvr>
    <a:masterClrMapping/>
  </p:clrMapOvr>
  <p:extLst mod="1">
    <p:ext uri="{DCECCB84-F9BA-43D5-87BE-67443E8EF086}">
      <p15:sldGuideLst xmlns:p15="http://schemas.microsoft.com/office/powerpoint/2012/main" xmlns="">
        <p15:guide id="1" pos="427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xt &amp; Image">
    <p:spTree>
      <p:nvGrpSpPr>
        <p:cNvPr id="1" name=""/>
        <p:cNvGrpSpPr/>
        <p:nvPr/>
      </p:nvGrpSpPr>
      <p:grpSpPr>
        <a:xfrm>
          <a:off x="0" y="0"/>
          <a:ext cx="0" cy="0"/>
          <a:chOff x="0" y="0"/>
          <a:chExt cx="0" cy="0"/>
        </a:xfrm>
      </p:grpSpPr>
      <p:sp>
        <p:nvSpPr>
          <p:cNvPr id="9" name="Footer Placeholder 8"/>
          <p:cNvSpPr>
            <a:spLocks noGrp="1"/>
          </p:cNvSpPr>
          <p:nvPr>
            <p:ph type="ftr" sz="quarter" idx="12"/>
          </p:nvPr>
        </p:nvSpPr>
        <p:spPr/>
        <p:txBody>
          <a:bodyPr/>
          <a:lstStyle/>
          <a:p>
            <a:pPr lvl="0" algn="l"/>
            <a:r>
              <a:rPr lang="en-GB" dirty="0">
                <a:solidFill>
                  <a:schemeClr val="tx1"/>
                </a:solidFill>
              </a:rPr>
              <a:t>Insert Confidentiality Level in slide footer </a:t>
            </a:r>
          </a:p>
        </p:txBody>
      </p:sp>
      <p:sp>
        <p:nvSpPr>
          <p:cNvPr id="10" name="Slide Number Placeholder 9"/>
          <p:cNvSpPr>
            <a:spLocks noGrp="1"/>
          </p:cNvSpPr>
          <p:nvPr>
            <p:ph type="sldNum" sz="quarter" idx="13"/>
          </p:nvPr>
        </p:nvSpPr>
        <p:spPr/>
        <p:txBody>
          <a:bodyPr/>
          <a:lstStyle/>
          <a:p>
            <a:fld id="{72A83A2B-3358-44F8-83A0-4598795D8FB5}" type="slidenum">
              <a:rPr lang="en-GB" smtClean="0"/>
              <a:pPr/>
              <a:t>‹#›</a:t>
            </a:fld>
            <a:endParaRPr lang="en-GB" dirty="0"/>
          </a:p>
        </p:txBody>
      </p:sp>
      <p:sp>
        <p:nvSpPr>
          <p:cNvPr id="4" name="Date Placeholder 3"/>
          <p:cNvSpPr>
            <a:spLocks noGrp="1"/>
          </p:cNvSpPr>
          <p:nvPr>
            <p:ph type="dt" sz="half" idx="14"/>
          </p:nvPr>
        </p:nvSpPr>
        <p:spPr>
          <a:xfrm>
            <a:off x="8183033" y="6282799"/>
            <a:ext cx="2844800" cy="318519"/>
          </a:xfrm>
          <a:prstGeom prst="rect">
            <a:avLst/>
          </a:prstGeom>
        </p:spPr>
        <p:txBody>
          <a:bodyPr/>
          <a:lstStyle/>
          <a:p>
            <a:fld id="{AE406781-6558-4EBC-BD9F-FE5D24C6349C}" type="datetime3">
              <a:rPr lang="en-US" smtClean="0"/>
              <a:pPr/>
              <a:t>3 December 2018</a:t>
            </a:fld>
            <a:endParaRPr lang="en-GB" dirty="0"/>
          </a:p>
        </p:txBody>
      </p:sp>
      <p:sp>
        <p:nvSpPr>
          <p:cNvPr id="12" name="Picture Placeholder 11"/>
          <p:cNvSpPr>
            <a:spLocks noGrp="1"/>
          </p:cNvSpPr>
          <p:nvPr>
            <p:ph type="pic" sz="quarter" idx="16"/>
          </p:nvPr>
        </p:nvSpPr>
        <p:spPr>
          <a:xfrm>
            <a:off x="6239934" y="1164168"/>
            <a:ext cx="5617633" cy="4804833"/>
          </a:xfrm>
          <a:solidFill>
            <a:schemeClr val="bg1">
              <a:lumMod val="95000"/>
            </a:schemeClr>
          </a:solidFill>
        </p:spPr>
        <p:txBody>
          <a:bodyPr/>
          <a:lstStyle>
            <a:lvl1pPr marL="0" indent="0">
              <a:buNone/>
              <a:defRPr/>
            </a:lvl1pPr>
          </a:lstStyle>
          <a:p>
            <a:endParaRPr lang="en-GB" dirty="0"/>
          </a:p>
        </p:txBody>
      </p:sp>
      <p:sp>
        <p:nvSpPr>
          <p:cNvPr id="5" name="Content Placeholder 4"/>
          <p:cNvSpPr>
            <a:spLocks noGrp="1"/>
          </p:cNvSpPr>
          <p:nvPr>
            <p:ph sz="quarter" idx="17"/>
          </p:nvPr>
        </p:nvSpPr>
        <p:spPr>
          <a:xfrm>
            <a:off x="334434" y="1164168"/>
            <a:ext cx="5617633" cy="48048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xmlns="" val="2913591894"/>
      </p:ext>
    </p:extLst>
  </p:cSld>
  <p:clrMapOvr>
    <a:masterClrMapping/>
  </p:clrMapOvr>
  <p:extLst mod="1">
    <p:ext uri="{DCECCB84-F9BA-43D5-87BE-67443E8EF086}">
      <p15:sldGuideLst xmlns:p15="http://schemas.microsoft.com/office/powerpoint/2012/main" xmlns="">
        <p15:guide id="1" pos="281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ext &amp; Chart">
    <p:spTree>
      <p:nvGrpSpPr>
        <p:cNvPr id="1" name=""/>
        <p:cNvGrpSpPr/>
        <p:nvPr/>
      </p:nvGrpSpPr>
      <p:grpSpPr>
        <a:xfrm>
          <a:off x="0" y="0"/>
          <a:ext cx="0" cy="0"/>
          <a:chOff x="0" y="0"/>
          <a:chExt cx="0" cy="0"/>
        </a:xfrm>
      </p:grpSpPr>
      <p:sp>
        <p:nvSpPr>
          <p:cNvPr id="9" name="Footer Placeholder 8"/>
          <p:cNvSpPr>
            <a:spLocks noGrp="1"/>
          </p:cNvSpPr>
          <p:nvPr>
            <p:ph type="ftr" sz="quarter" idx="12"/>
          </p:nvPr>
        </p:nvSpPr>
        <p:spPr/>
        <p:txBody>
          <a:bodyPr/>
          <a:lstStyle/>
          <a:p>
            <a:pPr lvl="0" algn="l"/>
            <a:r>
              <a:rPr lang="en-GB" dirty="0">
                <a:solidFill>
                  <a:schemeClr val="tx1"/>
                </a:solidFill>
              </a:rPr>
              <a:t>Insert Confidentiality Level in slide footer </a:t>
            </a:r>
          </a:p>
        </p:txBody>
      </p:sp>
      <p:sp>
        <p:nvSpPr>
          <p:cNvPr id="10" name="Slide Number Placeholder 9"/>
          <p:cNvSpPr>
            <a:spLocks noGrp="1"/>
          </p:cNvSpPr>
          <p:nvPr>
            <p:ph type="sldNum" sz="quarter" idx="13"/>
          </p:nvPr>
        </p:nvSpPr>
        <p:spPr/>
        <p:txBody>
          <a:bodyPr/>
          <a:lstStyle/>
          <a:p>
            <a:fld id="{72A83A2B-3358-44F8-83A0-4598795D8FB5}" type="slidenum">
              <a:rPr lang="en-GB" smtClean="0"/>
              <a:pPr/>
              <a:t>‹#›</a:t>
            </a:fld>
            <a:endParaRPr lang="en-GB" dirty="0"/>
          </a:p>
        </p:txBody>
      </p:sp>
      <p:sp>
        <p:nvSpPr>
          <p:cNvPr id="4" name="Date Placeholder 3"/>
          <p:cNvSpPr>
            <a:spLocks noGrp="1"/>
          </p:cNvSpPr>
          <p:nvPr>
            <p:ph type="dt" sz="half" idx="14"/>
          </p:nvPr>
        </p:nvSpPr>
        <p:spPr>
          <a:xfrm>
            <a:off x="8183033" y="6282799"/>
            <a:ext cx="2844800" cy="318519"/>
          </a:xfrm>
          <a:prstGeom prst="rect">
            <a:avLst/>
          </a:prstGeom>
        </p:spPr>
        <p:txBody>
          <a:bodyPr/>
          <a:lstStyle/>
          <a:p>
            <a:fld id="{AE406781-6558-4EBC-BD9F-FE5D24C6349C}" type="datetime3">
              <a:rPr lang="en-US" smtClean="0"/>
              <a:pPr/>
              <a:t>3 December 2018</a:t>
            </a:fld>
            <a:endParaRPr lang="en-GB" dirty="0"/>
          </a:p>
        </p:txBody>
      </p:sp>
      <p:sp>
        <p:nvSpPr>
          <p:cNvPr id="3" name="Chart Placeholder 2"/>
          <p:cNvSpPr>
            <a:spLocks noGrp="1"/>
          </p:cNvSpPr>
          <p:nvPr>
            <p:ph type="chart" sz="quarter" idx="18"/>
          </p:nvPr>
        </p:nvSpPr>
        <p:spPr>
          <a:xfrm>
            <a:off x="6239934" y="1168400"/>
            <a:ext cx="5617633" cy="4800600"/>
          </a:xfrm>
        </p:spPr>
        <p:txBody>
          <a:bodyPr/>
          <a:lstStyle>
            <a:lvl1pPr marL="0" indent="0">
              <a:buNone/>
              <a:defRPr/>
            </a:lvl1pPr>
          </a:lstStyle>
          <a:p>
            <a:endParaRPr lang="en-GB" dirty="0"/>
          </a:p>
        </p:txBody>
      </p:sp>
      <p:sp>
        <p:nvSpPr>
          <p:cNvPr id="13" name="Text Placeholder 12"/>
          <p:cNvSpPr>
            <a:spLocks noGrp="1"/>
          </p:cNvSpPr>
          <p:nvPr>
            <p:ph type="body" sz="quarter" idx="19"/>
          </p:nvPr>
        </p:nvSpPr>
        <p:spPr>
          <a:xfrm>
            <a:off x="334434" y="1164168"/>
            <a:ext cx="5617633" cy="48048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xmlns="" val="3523222391"/>
      </p:ext>
    </p:extLst>
  </p:cSld>
  <p:clrMapOvr>
    <a:masterClrMapping/>
  </p:clrMapOvr>
  <p:extLst mod="1">
    <p:ext uri="{DCECCB84-F9BA-43D5-87BE-67443E8EF086}">
      <p15:sldGuideLst xmlns:p15="http://schemas.microsoft.com/office/powerpoint/2012/main" xmlns="">
        <p15:guide id="1" pos="281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tatement and Data">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1834615" y="1110767"/>
            <a:ext cx="3667807" cy="4983056"/>
          </a:xfrm>
          <a:prstGeom prst="rect">
            <a:avLst/>
          </a:prstGeom>
        </p:spPr>
      </p:pic>
      <p:sp>
        <p:nvSpPr>
          <p:cNvPr id="2" name="Title 1"/>
          <p:cNvSpPr>
            <a:spLocks noGrp="1"/>
          </p:cNvSpPr>
          <p:nvPr>
            <p:ph type="title"/>
          </p:nvPr>
        </p:nvSpPr>
        <p:spPr>
          <a:xfrm>
            <a:off x="755860" y="3276600"/>
            <a:ext cx="4378689" cy="1320800"/>
          </a:xfrm>
        </p:spPr>
        <p:txBody>
          <a:bodyPr anchor="ctr" anchorCtr="0">
            <a:noAutofit/>
          </a:bodyPr>
          <a:lstStyle>
            <a:lvl1pPr>
              <a:lnSpc>
                <a:spcPct val="80000"/>
              </a:lnSpc>
              <a:defRPr sz="3200">
                <a:latin typeface="Vodafone Rg" pitchFamily="34" charset="0"/>
              </a:defRPr>
            </a:lvl1pPr>
          </a:lstStyle>
          <a:p>
            <a:r>
              <a:rPr lang="en-US" dirty="0"/>
              <a:t>Click to edit Master title style</a:t>
            </a:r>
            <a:endParaRPr lang="en-GB" dirty="0"/>
          </a:p>
        </p:txBody>
      </p:sp>
      <p:sp>
        <p:nvSpPr>
          <p:cNvPr id="9" name="Footer Placeholder 8"/>
          <p:cNvSpPr>
            <a:spLocks noGrp="1"/>
          </p:cNvSpPr>
          <p:nvPr>
            <p:ph type="ftr" sz="quarter" idx="13"/>
          </p:nvPr>
        </p:nvSpPr>
        <p:spPr/>
        <p:txBody>
          <a:bodyPr/>
          <a:lstStyle/>
          <a:p>
            <a:pPr lvl="0" algn="l"/>
            <a:r>
              <a:rPr lang="en-GB" dirty="0">
                <a:solidFill>
                  <a:schemeClr val="tx1"/>
                </a:solidFill>
              </a:rPr>
              <a:t>Insert Confidentiality Level in slide footer </a:t>
            </a:r>
          </a:p>
        </p:txBody>
      </p:sp>
      <p:sp>
        <p:nvSpPr>
          <p:cNvPr id="10" name="Slide Number Placeholder 9"/>
          <p:cNvSpPr>
            <a:spLocks noGrp="1"/>
          </p:cNvSpPr>
          <p:nvPr>
            <p:ph type="sldNum" sz="quarter" idx="14"/>
          </p:nvPr>
        </p:nvSpPr>
        <p:spPr/>
        <p:txBody>
          <a:bodyPr/>
          <a:lstStyle/>
          <a:p>
            <a:fld id="{72A83A2B-3358-44F8-83A0-4598795D8FB5}" type="slidenum">
              <a:rPr lang="en-GB" smtClean="0"/>
              <a:pPr/>
              <a:t>‹#›</a:t>
            </a:fld>
            <a:endParaRPr lang="en-GB" dirty="0"/>
          </a:p>
        </p:txBody>
      </p:sp>
      <p:sp>
        <p:nvSpPr>
          <p:cNvPr id="3" name="Date Placeholder 2"/>
          <p:cNvSpPr>
            <a:spLocks noGrp="1"/>
          </p:cNvSpPr>
          <p:nvPr>
            <p:ph type="dt" sz="half" idx="15"/>
          </p:nvPr>
        </p:nvSpPr>
        <p:spPr>
          <a:xfrm>
            <a:off x="8183033" y="6282799"/>
            <a:ext cx="2844800" cy="318519"/>
          </a:xfrm>
          <a:prstGeom prst="rect">
            <a:avLst/>
          </a:prstGeom>
        </p:spPr>
        <p:txBody>
          <a:bodyPr/>
          <a:lstStyle/>
          <a:p>
            <a:fld id="{6FA8D524-68A2-4395-A4A6-55646E807998}" type="datetime3">
              <a:rPr lang="en-US" smtClean="0"/>
              <a:pPr/>
              <a:t>3 December 2018</a:t>
            </a:fld>
            <a:endParaRPr lang="en-GB" dirty="0"/>
          </a:p>
        </p:txBody>
      </p:sp>
      <p:sp>
        <p:nvSpPr>
          <p:cNvPr id="8" name="Text Placeholder 7"/>
          <p:cNvSpPr>
            <a:spLocks noGrp="1"/>
          </p:cNvSpPr>
          <p:nvPr>
            <p:ph type="body" sz="quarter" idx="16"/>
          </p:nvPr>
        </p:nvSpPr>
        <p:spPr>
          <a:xfrm>
            <a:off x="5947834" y="2096970"/>
            <a:ext cx="2078567" cy="3872031"/>
          </a:xfrm>
        </p:spPr>
        <p:txBody>
          <a:bodyPr/>
          <a:lstStyle>
            <a:lvl1pPr marL="0" indent="0">
              <a:lnSpc>
                <a:spcPct val="90000"/>
              </a:lnSpc>
              <a:spcBef>
                <a:spcPts val="2000"/>
              </a:spcBef>
              <a:spcAft>
                <a:spcPts val="0"/>
              </a:spcAft>
              <a:buNone/>
              <a:defRPr b="1">
                <a:solidFill>
                  <a:schemeClr val="accent1"/>
                </a:solidFill>
              </a:defRPr>
            </a:lvl1pPr>
            <a:lvl2pPr marL="0" indent="0">
              <a:lnSpc>
                <a:spcPct val="90000"/>
              </a:lnSpc>
              <a:spcBef>
                <a:spcPts val="533"/>
              </a:spcBef>
              <a:spcAft>
                <a:spcPts val="0"/>
              </a:spcAft>
              <a:buNone/>
              <a:defRPr sz="1600"/>
            </a:lvl2pPr>
          </a:lstStyle>
          <a:p>
            <a:pPr lvl="0"/>
            <a:r>
              <a:rPr lang="en-US" dirty="0"/>
              <a:t>Click to edit</a:t>
            </a:r>
          </a:p>
          <a:p>
            <a:pPr lvl="1"/>
            <a:r>
              <a:rPr lang="en-US" dirty="0"/>
              <a:t>Second level</a:t>
            </a:r>
          </a:p>
        </p:txBody>
      </p:sp>
      <p:sp>
        <p:nvSpPr>
          <p:cNvPr id="13" name="Text Placeholder 7"/>
          <p:cNvSpPr>
            <a:spLocks noGrp="1"/>
          </p:cNvSpPr>
          <p:nvPr>
            <p:ph type="body" sz="quarter" idx="17"/>
          </p:nvPr>
        </p:nvSpPr>
        <p:spPr>
          <a:xfrm>
            <a:off x="8329790" y="2096970"/>
            <a:ext cx="2078567" cy="3872031"/>
          </a:xfrm>
        </p:spPr>
        <p:txBody>
          <a:bodyPr/>
          <a:lstStyle>
            <a:lvl1pPr marL="0" indent="0">
              <a:lnSpc>
                <a:spcPct val="90000"/>
              </a:lnSpc>
              <a:spcBef>
                <a:spcPts val="2000"/>
              </a:spcBef>
              <a:spcAft>
                <a:spcPts val="0"/>
              </a:spcAft>
              <a:buNone/>
              <a:defRPr b="1">
                <a:solidFill>
                  <a:schemeClr val="accent1"/>
                </a:solidFill>
              </a:defRPr>
            </a:lvl1pPr>
            <a:lvl2pPr marL="0" indent="0">
              <a:lnSpc>
                <a:spcPct val="90000"/>
              </a:lnSpc>
              <a:spcBef>
                <a:spcPts val="533"/>
              </a:spcBef>
              <a:spcAft>
                <a:spcPts val="0"/>
              </a:spcAft>
              <a:buNone/>
              <a:defRPr sz="1600"/>
            </a:lvl2pPr>
          </a:lstStyle>
          <a:p>
            <a:pPr lvl="0"/>
            <a:r>
              <a:rPr lang="en-US" dirty="0"/>
              <a:t>Click to edit</a:t>
            </a:r>
          </a:p>
          <a:p>
            <a:pPr lvl="1"/>
            <a:r>
              <a:rPr lang="en-US" dirty="0"/>
              <a:t>Second level</a:t>
            </a:r>
          </a:p>
        </p:txBody>
      </p:sp>
    </p:spTree>
    <p:extLst>
      <p:ext uri="{BB962C8B-B14F-4D97-AF65-F5344CB8AC3E}">
        <p14:creationId xmlns:p14="http://schemas.microsoft.com/office/powerpoint/2010/main" xmlns="" val="42589557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lvl="0" algn="l"/>
            <a:r>
              <a:rPr lang="en-GB" dirty="0">
                <a:solidFill>
                  <a:schemeClr val="tx1"/>
                </a:solidFill>
              </a:rPr>
              <a:t>Insert Confidentiality Level in slide footer </a:t>
            </a:r>
          </a:p>
        </p:txBody>
      </p:sp>
      <p:sp>
        <p:nvSpPr>
          <p:cNvPr id="4" name="Title 3"/>
          <p:cNvSpPr>
            <a:spLocks noGrp="1"/>
          </p:cNvSpPr>
          <p:nvPr>
            <p:ph type="title"/>
          </p:nvPr>
        </p:nvSpPr>
        <p:spPr/>
        <p:txBody>
          <a:bodyPr/>
          <a:lstStyle/>
          <a:p>
            <a:r>
              <a:rPr lang="en-US"/>
              <a:t>Click to edit Master title style</a:t>
            </a:r>
            <a:endParaRPr lang="en-GB"/>
          </a:p>
        </p:txBody>
      </p:sp>
      <p:sp>
        <p:nvSpPr>
          <p:cNvPr id="7" name="Slide Number Placeholder 6"/>
          <p:cNvSpPr>
            <a:spLocks noGrp="1"/>
          </p:cNvSpPr>
          <p:nvPr>
            <p:ph type="sldNum" sz="quarter" idx="11"/>
          </p:nvPr>
        </p:nvSpPr>
        <p:spPr>
          <a:xfrm>
            <a:off x="11297255" y="6281339"/>
            <a:ext cx="551213" cy="318519"/>
          </a:xfrm>
        </p:spPr>
        <p:txBody>
          <a:bodyPr/>
          <a:lstStyle/>
          <a:p>
            <a:fld id="{72A83A2B-3358-44F8-83A0-4598795D8FB5}" type="slidenum">
              <a:rPr lang="en-GB" smtClean="0"/>
              <a:pPr/>
              <a:t>‹#›</a:t>
            </a:fld>
            <a:endParaRPr lang="en-GB" dirty="0"/>
          </a:p>
        </p:txBody>
      </p:sp>
    </p:spTree>
    <p:extLst>
      <p:ext uri="{BB962C8B-B14F-4D97-AF65-F5344CB8AC3E}">
        <p14:creationId xmlns:p14="http://schemas.microsoft.com/office/powerpoint/2010/main" xmlns="" val="1927648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Image 2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7"/>
            <a:ext cx="12188385" cy="6855967"/>
            <a:chOff x="1355" y="762"/>
            <a:chExt cx="9141289" cy="5141975"/>
          </a:xfrm>
        </p:grpSpPr>
        <p:pic>
          <p:nvPicPr>
            <p:cNvPr id="10" name="Picture 9"/>
            <p:cNvPicPr>
              <a:picLocks noChangeAspect="1"/>
            </p:cNvPicPr>
            <p:nvPr userDrawn="1"/>
          </p:nvPicPr>
          <p:blipFill>
            <a:blip r:embed="rId2" cstate="print"/>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74768" y="878682"/>
              <a:ext cx="2659140" cy="3537792"/>
            </a:xfrm>
            <a:prstGeom prst="rect">
              <a:avLst/>
            </a:prstGeom>
          </p:spPr>
        </p:pic>
      </p:grpSp>
      <p:sp>
        <p:nvSpPr>
          <p:cNvPr id="2" name="Title 1"/>
          <p:cNvSpPr>
            <a:spLocks noGrp="1"/>
          </p:cNvSpPr>
          <p:nvPr>
            <p:ph type="ctrTitle"/>
          </p:nvPr>
        </p:nvSpPr>
        <p:spPr>
          <a:xfrm>
            <a:off x="5973233" y="4334210"/>
            <a:ext cx="5791200" cy="855857"/>
          </a:xfrm>
        </p:spPr>
        <p:txBody>
          <a:bodyPr anchor="t" anchorCtr="0">
            <a:noAutofit/>
          </a:bodyPr>
          <a:lstStyle>
            <a:lvl1pPr algn="l">
              <a:lnSpc>
                <a:spcPct val="90000"/>
              </a:lnSpc>
              <a:defRPr sz="2933"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8045037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lvl="0" algn="l"/>
            <a:r>
              <a:rPr lang="en-GB" dirty="0">
                <a:solidFill>
                  <a:schemeClr val="tx1"/>
                </a:solidFill>
              </a:rPr>
              <a:t>Insert Confidentiality Level in slide footer </a:t>
            </a:r>
          </a:p>
        </p:txBody>
      </p:sp>
      <p:sp>
        <p:nvSpPr>
          <p:cNvPr id="6" name="Slide Number Placeholder 5"/>
          <p:cNvSpPr>
            <a:spLocks noGrp="1"/>
          </p:cNvSpPr>
          <p:nvPr>
            <p:ph type="sldNum" sz="quarter" idx="11"/>
          </p:nvPr>
        </p:nvSpPr>
        <p:spPr/>
        <p:txBody>
          <a:bodyPr/>
          <a:lstStyle/>
          <a:p>
            <a:fld id="{72A83A2B-3358-44F8-83A0-4598795D8FB5}" type="slidenum">
              <a:rPr lang="en-GB" smtClean="0"/>
              <a:pPr/>
              <a:t>‹#›</a:t>
            </a:fld>
            <a:endParaRPr lang="en-GB" dirty="0"/>
          </a:p>
        </p:txBody>
      </p:sp>
    </p:spTree>
    <p:extLst>
      <p:ext uri="{BB962C8B-B14F-4D97-AF65-F5344CB8AC3E}">
        <p14:creationId xmlns:p14="http://schemas.microsoft.com/office/powerpoint/2010/main" xmlns="" val="39498245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Divider Red Speechmark">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7149607" y="1092083"/>
            <a:ext cx="3011261" cy="4056059"/>
          </a:xfrm>
          <a:prstGeom prst="rect">
            <a:avLst/>
          </a:prstGeom>
        </p:spPr>
      </p:pic>
      <p:sp>
        <p:nvSpPr>
          <p:cNvPr id="2" name="Title 1"/>
          <p:cNvSpPr>
            <a:spLocks noGrp="1"/>
          </p:cNvSpPr>
          <p:nvPr>
            <p:ph type="ctrTitle"/>
          </p:nvPr>
        </p:nvSpPr>
        <p:spPr>
          <a:xfrm>
            <a:off x="5935133" y="2729090"/>
            <a:ext cx="3788833" cy="1106311"/>
          </a:xfrm>
        </p:spPr>
        <p:txBody>
          <a:bodyPr anchor="ctr" anchorCtr="0">
            <a:noAutofit/>
          </a:bodyPr>
          <a:lstStyle>
            <a:lvl1pPr>
              <a:lnSpc>
                <a:spcPct val="90000"/>
              </a:lnSpc>
              <a:defRPr sz="3200" b="1" cap="none" baseline="0">
                <a:solidFill>
                  <a:schemeClr val="bg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a:xfrm>
            <a:off x="8183033" y="6282799"/>
            <a:ext cx="2844800" cy="318519"/>
          </a:xfrm>
          <a:prstGeom prst="rect">
            <a:avLst/>
          </a:prstGeom>
        </p:spPr>
        <p:txBody>
          <a:bodyPr/>
          <a:lstStyle>
            <a:lvl1pPr>
              <a:defRPr>
                <a:solidFill>
                  <a:schemeClr val="bg1"/>
                </a:solidFill>
              </a:defRPr>
            </a:lvl1pPr>
          </a:lstStyle>
          <a:p>
            <a:fld id="{2F8E5E15-47D5-4EB1-AD9F-8AB61C797329}" type="datetime3">
              <a:rPr lang="en-US" smtClean="0"/>
              <a:pPr/>
              <a:t>3 December 2018</a:t>
            </a:fld>
            <a:endParaRPr lang="en-GB" dirty="0"/>
          </a:p>
        </p:txBody>
      </p:sp>
      <p:sp>
        <p:nvSpPr>
          <p:cNvPr id="7" name="Text Placeholder 6"/>
          <p:cNvSpPr>
            <a:spLocks noGrp="1"/>
          </p:cNvSpPr>
          <p:nvPr>
            <p:ph type="body" sz="quarter" idx="13" hasCustomPrompt="1"/>
          </p:nvPr>
        </p:nvSpPr>
        <p:spPr>
          <a:xfrm>
            <a:off x="1" y="191910"/>
            <a:ext cx="5892799" cy="4380087"/>
          </a:xfrm>
        </p:spPr>
        <p:txBody>
          <a:bodyPr/>
          <a:lstStyle>
            <a:lvl1pPr marL="0" indent="0" algn="ctr">
              <a:lnSpc>
                <a:spcPct val="90000"/>
              </a:lnSpc>
              <a:spcAft>
                <a:spcPts val="0"/>
              </a:spcAft>
              <a:buNone/>
              <a:defRPr sz="44266" spc="-1333" baseline="0">
                <a:solidFill>
                  <a:schemeClr val="bg1"/>
                </a:solidFill>
              </a:defRPr>
            </a:lvl1pPr>
          </a:lstStyle>
          <a:p>
            <a:pPr lvl="0"/>
            <a:r>
              <a:rPr lang="en-US" dirty="0"/>
              <a:t>#</a:t>
            </a:r>
          </a:p>
        </p:txBody>
      </p:sp>
      <p:pic>
        <p:nvPicPr>
          <p:cNvPr id="10" name="Picture 9"/>
          <p:cNvPicPr>
            <a:picLocks noChangeAspect="1"/>
          </p:cNvPicPr>
          <p:nvPr/>
        </p:nvPicPr>
        <p:blipFill>
          <a:blip r:embed="rId3"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31370712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ivider White Speechmark">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7153074" y="1092141"/>
            <a:ext cx="3011217" cy="4056000"/>
          </a:xfrm>
          <a:prstGeom prst="rect">
            <a:avLst/>
          </a:prstGeom>
        </p:spPr>
      </p:pic>
      <p:sp>
        <p:nvSpPr>
          <p:cNvPr id="2" name="Title 1"/>
          <p:cNvSpPr>
            <a:spLocks noGrp="1"/>
          </p:cNvSpPr>
          <p:nvPr>
            <p:ph type="ctrTitle"/>
          </p:nvPr>
        </p:nvSpPr>
        <p:spPr>
          <a:xfrm>
            <a:off x="5935133" y="2729090"/>
            <a:ext cx="3788833" cy="1106311"/>
          </a:xfrm>
        </p:spPr>
        <p:txBody>
          <a:bodyPr anchor="ctr" anchorCtr="0">
            <a:noAutofit/>
          </a:bodyPr>
          <a:lstStyle>
            <a:lvl1pPr>
              <a:lnSpc>
                <a:spcPct val="90000"/>
              </a:lnSpc>
              <a:defRPr sz="3200" b="1" cap="none" baseline="0">
                <a:solidFill>
                  <a:schemeClr val="accent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tx1"/>
                </a:solidFill>
              </a:defRPr>
            </a:lvl1pPr>
          </a:lstStyle>
          <a:p>
            <a:r>
              <a:rPr lang="en-GB" dirty="0"/>
              <a:t>Insert Confidentiality Level in slide footer </a:t>
            </a:r>
          </a:p>
        </p:txBody>
      </p:sp>
      <p:sp>
        <p:nvSpPr>
          <p:cNvPr id="9" name="Slide Number Placeholder 8"/>
          <p:cNvSpPr>
            <a:spLocks noGrp="1"/>
          </p:cNvSpPr>
          <p:nvPr>
            <p:ph type="sldNum" sz="quarter" idx="11"/>
          </p:nvPr>
        </p:nvSpPr>
        <p:spPr/>
        <p:txBody>
          <a:bodyPr/>
          <a:lstStyle>
            <a:lvl1pPr>
              <a:defRPr>
                <a:solidFill>
                  <a:schemeClr val="tx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a:xfrm>
            <a:off x="8183033" y="6282799"/>
            <a:ext cx="2844800" cy="318519"/>
          </a:xfrm>
          <a:prstGeom prst="rect">
            <a:avLst/>
          </a:prstGeom>
        </p:spPr>
        <p:txBody>
          <a:bodyPr/>
          <a:lstStyle>
            <a:lvl1pPr>
              <a:defRPr>
                <a:solidFill>
                  <a:schemeClr val="tx1"/>
                </a:solidFill>
              </a:defRPr>
            </a:lvl1pPr>
          </a:lstStyle>
          <a:p>
            <a:fld id="{2F8E5E15-47D5-4EB1-AD9F-8AB61C797329}" type="datetime3">
              <a:rPr lang="en-US" smtClean="0"/>
              <a:pPr/>
              <a:t>3 December 2018</a:t>
            </a:fld>
            <a:endParaRPr lang="en-US" dirty="0"/>
          </a:p>
        </p:txBody>
      </p:sp>
      <p:sp>
        <p:nvSpPr>
          <p:cNvPr id="7" name="Text Placeholder 6"/>
          <p:cNvSpPr>
            <a:spLocks noGrp="1"/>
          </p:cNvSpPr>
          <p:nvPr>
            <p:ph type="body" sz="quarter" idx="13" hasCustomPrompt="1"/>
          </p:nvPr>
        </p:nvSpPr>
        <p:spPr>
          <a:xfrm>
            <a:off x="1" y="191910"/>
            <a:ext cx="5892799" cy="4380087"/>
          </a:xfrm>
        </p:spPr>
        <p:txBody>
          <a:bodyPr/>
          <a:lstStyle>
            <a:lvl1pPr marL="0" indent="0" algn="ctr">
              <a:lnSpc>
                <a:spcPct val="90000"/>
              </a:lnSpc>
              <a:spcAft>
                <a:spcPts val="0"/>
              </a:spcAft>
              <a:buNone/>
              <a:defRPr sz="44266" spc="-1333" baseline="0">
                <a:solidFill>
                  <a:schemeClr val="accent1"/>
                </a:solidFill>
              </a:defRPr>
            </a:lvl1pPr>
          </a:lstStyle>
          <a:p>
            <a:pPr lvl="0"/>
            <a:r>
              <a:rPr lang="en-US" dirty="0"/>
              <a:t>#</a:t>
            </a:r>
          </a:p>
        </p:txBody>
      </p:sp>
    </p:spTree>
    <p:extLst>
      <p:ext uri="{BB962C8B-B14F-4D97-AF65-F5344CB8AC3E}">
        <p14:creationId xmlns:p14="http://schemas.microsoft.com/office/powerpoint/2010/main" xmlns="" val="25796477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Divider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52066" y="2573523"/>
            <a:ext cx="5905500" cy="1400512"/>
          </a:xfrm>
        </p:spPr>
        <p:txBody>
          <a:bodyPr anchor="ctr" anchorCtr="0">
            <a:noAutofit/>
          </a:bodyPr>
          <a:lstStyle>
            <a:lvl1pPr>
              <a:lnSpc>
                <a:spcPct val="90000"/>
              </a:lnSpc>
              <a:defRPr sz="4000" b="1" cap="none" baseline="0">
                <a:solidFill>
                  <a:schemeClr val="bg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a:xfrm>
            <a:off x="8183033" y="6282799"/>
            <a:ext cx="2844800" cy="318519"/>
          </a:xfrm>
          <a:prstGeom prst="rect">
            <a:avLst/>
          </a:prstGeom>
        </p:spPr>
        <p:txBody>
          <a:bodyPr/>
          <a:lstStyle>
            <a:lvl1pPr>
              <a:defRPr>
                <a:solidFill>
                  <a:schemeClr val="bg1"/>
                </a:solidFill>
              </a:defRPr>
            </a:lvl1pPr>
          </a:lstStyle>
          <a:p>
            <a:fld id="{2F8E5E15-47D5-4EB1-AD9F-8AB61C797329}" type="datetime3">
              <a:rPr lang="en-US" smtClean="0"/>
              <a:pPr/>
              <a:t>3 December 2018</a:t>
            </a:fld>
            <a:endParaRPr lang="en-GB" dirty="0"/>
          </a:p>
        </p:txBody>
      </p:sp>
      <p:sp>
        <p:nvSpPr>
          <p:cNvPr id="7" name="Text Placeholder 6"/>
          <p:cNvSpPr>
            <a:spLocks noGrp="1"/>
          </p:cNvSpPr>
          <p:nvPr>
            <p:ph type="body" sz="quarter" idx="13" hasCustomPrompt="1"/>
          </p:nvPr>
        </p:nvSpPr>
        <p:spPr>
          <a:xfrm>
            <a:off x="1" y="191910"/>
            <a:ext cx="5892799" cy="4380087"/>
          </a:xfrm>
        </p:spPr>
        <p:txBody>
          <a:bodyPr/>
          <a:lstStyle>
            <a:lvl1pPr marL="0" indent="0" algn="ctr">
              <a:lnSpc>
                <a:spcPct val="90000"/>
              </a:lnSpc>
              <a:spcAft>
                <a:spcPts val="0"/>
              </a:spcAft>
              <a:buNone/>
              <a:defRPr sz="44266" spc="-1333" baseline="0">
                <a:solidFill>
                  <a:schemeClr val="bg1"/>
                </a:solidFill>
              </a:defRPr>
            </a:lvl1pPr>
          </a:lstStyle>
          <a:p>
            <a:pPr lvl="0"/>
            <a:r>
              <a:rPr lang="en-US" dirty="0"/>
              <a:t>#</a:t>
            </a:r>
          </a:p>
        </p:txBody>
      </p:sp>
      <p:pic>
        <p:nvPicPr>
          <p:cNvPr id="11" name="Picture 10"/>
          <p:cNvPicPr>
            <a:picLocks noChangeAspect="1"/>
          </p:cNvPicPr>
          <p:nvPr/>
        </p:nvPicPr>
        <p:blipFill>
          <a:blip r:embed="rId2"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7569148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Divider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52066" y="2573523"/>
            <a:ext cx="5905501" cy="1400512"/>
          </a:xfrm>
        </p:spPr>
        <p:txBody>
          <a:bodyPr anchor="ctr" anchorCtr="0">
            <a:noAutofit/>
          </a:bodyPr>
          <a:lstStyle>
            <a:lvl1pPr>
              <a:lnSpc>
                <a:spcPct val="90000"/>
              </a:lnSpc>
              <a:defRPr sz="4000" b="1" cap="none" baseline="0">
                <a:solidFill>
                  <a:schemeClr val="accent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tx1"/>
                </a:solidFill>
              </a:defRPr>
            </a:lvl1pPr>
          </a:lstStyle>
          <a:p>
            <a:r>
              <a:rPr lang="en-GB" dirty="0"/>
              <a:t>Insert Confidentiality Level in slide footer </a:t>
            </a:r>
          </a:p>
        </p:txBody>
      </p:sp>
      <p:sp>
        <p:nvSpPr>
          <p:cNvPr id="9" name="Slide Number Placeholder 8"/>
          <p:cNvSpPr>
            <a:spLocks noGrp="1"/>
          </p:cNvSpPr>
          <p:nvPr>
            <p:ph type="sldNum" sz="quarter" idx="11"/>
          </p:nvPr>
        </p:nvSpPr>
        <p:spPr/>
        <p:txBody>
          <a:bodyPr/>
          <a:lstStyle>
            <a:lvl1pPr>
              <a:defRPr>
                <a:solidFill>
                  <a:schemeClr val="tx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a:xfrm>
            <a:off x="8183033" y="6282799"/>
            <a:ext cx="2844800" cy="318519"/>
          </a:xfrm>
          <a:prstGeom prst="rect">
            <a:avLst/>
          </a:prstGeom>
        </p:spPr>
        <p:txBody>
          <a:bodyPr/>
          <a:lstStyle>
            <a:lvl1pPr>
              <a:defRPr>
                <a:solidFill>
                  <a:schemeClr val="tx1"/>
                </a:solidFill>
              </a:defRPr>
            </a:lvl1pPr>
          </a:lstStyle>
          <a:p>
            <a:fld id="{2F8E5E15-47D5-4EB1-AD9F-8AB61C797329}" type="datetime3">
              <a:rPr lang="en-US" smtClean="0"/>
              <a:pPr/>
              <a:t>3 December 2018</a:t>
            </a:fld>
            <a:endParaRPr lang="en-US" dirty="0"/>
          </a:p>
        </p:txBody>
      </p:sp>
      <p:sp>
        <p:nvSpPr>
          <p:cNvPr id="7" name="Text Placeholder 6"/>
          <p:cNvSpPr>
            <a:spLocks noGrp="1"/>
          </p:cNvSpPr>
          <p:nvPr>
            <p:ph type="body" sz="quarter" idx="13" hasCustomPrompt="1"/>
          </p:nvPr>
        </p:nvSpPr>
        <p:spPr>
          <a:xfrm>
            <a:off x="1" y="191910"/>
            <a:ext cx="5892799" cy="4380087"/>
          </a:xfrm>
        </p:spPr>
        <p:txBody>
          <a:bodyPr/>
          <a:lstStyle>
            <a:lvl1pPr marL="0" indent="0" algn="ctr">
              <a:lnSpc>
                <a:spcPct val="90000"/>
              </a:lnSpc>
              <a:spcAft>
                <a:spcPts val="0"/>
              </a:spcAft>
              <a:buNone/>
              <a:defRPr sz="44266" spc="-1333" baseline="0">
                <a:solidFill>
                  <a:schemeClr val="accent1"/>
                </a:solidFill>
              </a:defRPr>
            </a:lvl1pPr>
          </a:lstStyle>
          <a:p>
            <a:pPr lvl="0"/>
            <a:r>
              <a:rPr lang="en-US" dirty="0"/>
              <a:t>#</a:t>
            </a:r>
          </a:p>
        </p:txBody>
      </p:sp>
    </p:spTree>
    <p:extLst>
      <p:ext uri="{BB962C8B-B14F-4D97-AF65-F5344CB8AC3E}">
        <p14:creationId xmlns:p14="http://schemas.microsoft.com/office/powerpoint/2010/main" xmlns="" val="26941528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4x3 Video placeholder">
    <p:bg>
      <p:bgPr>
        <a:solidFill>
          <a:schemeClr val="accent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2144535" y="355601"/>
            <a:ext cx="7902932" cy="5927199"/>
          </a:xfrm>
          <a:solidFill>
            <a:schemeClr val="tx1"/>
          </a:solidFill>
        </p:spPr>
        <p:txBody>
          <a:bodyPr lIns="72000" tIns="72000"/>
          <a:lstStyle>
            <a:lvl1pPr marL="0" indent="0">
              <a:buNone/>
              <a:defRPr>
                <a:solidFill>
                  <a:srgbClr val="FFFFFF"/>
                </a:solidFill>
              </a:defRPr>
            </a:lvl1pPr>
          </a:lstStyle>
          <a:p>
            <a:r>
              <a:rPr lang="en-US" dirty="0"/>
              <a:t>Insert 4x3 video</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dirty="0"/>
              <a:t>Insert Confidentiality Level in slide footer </a:t>
            </a:r>
          </a:p>
        </p:txBody>
      </p:sp>
      <p:sp>
        <p:nvSpPr>
          <p:cNvPr id="2" name="Slide Number Placeholder 1"/>
          <p:cNvSpPr>
            <a:spLocks noGrp="1"/>
          </p:cNvSpPr>
          <p:nvPr>
            <p:ph type="sldNum" sz="quarter" idx="12"/>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3"/>
          </p:nvPr>
        </p:nvSpPr>
        <p:spPr>
          <a:xfrm>
            <a:off x="8183033" y="6282799"/>
            <a:ext cx="2844800" cy="318519"/>
          </a:xfrm>
          <a:prstGeom prst="rect">
            <a:avLst/>
          </a:prstGeom>
        </p:spPr>
        <p:txBody>
          <a:bodyPr/>
          <a:lstStyle>
            <a:lvl1pPr>
              <a:defRPr>
                <a:solidFill>
                  <a:schemeClr val="bg1"/>
                </a:solidFill>
              </a:defRPr>
            </a:lvl1pPr>
          </a:lstStyle>
          <a:p>
            <a:fld id="{4D5AC188-290C-4949-8FC0-898609ABB1F0}" type="datetime3">
              <a:rPr lang="en-US" smtClean="0"/>
              <a:pPr/>
              <a:t>3 December 2018</a:t>
            </a:fld>
            <a:endParaRPr lang="en-GB" dirty="0"/>
          </a:p>
        </p:txBody>
      </p:sp>
      <p:pic>
        <p:nvPicPr>
          <p:cNvPr id="7" name="Picture 6"/>
          <p:cNvPicPr>
            <a:picLocks noChangeAspect="1"/>
          </p:cNvPicPr>
          <p:nvPr/>
        </p:nvPicPr>
        <p:blipFill>
          <a:blip r:embed="rId2"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5436691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16x9 Video placeholder">
    <p:bg>
      <p:bgPr>
        <a:solidFill>
          <a:schemeClr val="accent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1096434" y="355200"/>
            <a:ext cx="9999135" cy="5624513"/>
          </a:xfrm>
          <a:solidFill>
            <a:schemeClr val="tx1"/>
          </a:solidFill>
        </p:spPr>
        <p:txBody>
          <a:bodyPr lIns="72000" tIns="72000"/>
          <a:lstStyle>
            <a:lvl1pPr marL="0" indent="0">
              <a:buNone/>
              <a:defRPr>
                <a:solidFill>
                  <a:srgbClr val="FFFFFF"/>
                </a:solidFill>
              </a:defRPr>
            </a:lvl1pPr>
          </a:lstStyle>
          <a:p>
            <a:r>
              <a:rPr lang="en-US" dirty="0"/>
              <a:t>Insert 16x9 video</a:t>
            </a:r>
          </a:p>
        </p:txBody>
      </p:sp>
      <p:sp>
        <p:nvSpPr>
          <p:cNvPr id="8" name="Footer Placeholder 7"/>
          <p:cNvSpPr>
            <a:spLocks noGrp="1"/>
          </p:cNvSpPr>
          <p:nvPr>
            <p:ph type="ftr" sz="quarter" idx="11"/>
          </p:nvPr>
        </p:nvSpPr>
        <p:spPr/>
        <p:txBody>
          <a:bodyPr/>
          <a:lstStyle>
            <a:lvl1pPr>
              <a:defRPr>
                <a:solidFill>
                  <a:schemeClr val="bg1"/>
                </a:solidFill>
              </a:defRPr>
            </a:lvl1pPr>
          </a:lstStyle>
          <a:p>
            <a:r>
              <a:rPr lang="en-GB" dirty="0"/>
              <a:t>Insert Confidentiality Level in slide footer </a:t>
            </a:r>
          </a:p>
        </p:txBody>
      </p:sp>
      <p:sp>
        <p:nvSpPr>
          <p:cNvPr id="2" name="Slide Number Placeholder 1"/>
          <p:cNvSpPr>
            <a:spLocks noGrp="1"/>
          </p:cNvSpPr>
          <p:nvPr>
            <p:ph type="sldNum" sz="quarter" idx="12"/>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3"/>
          </p:nvPr>
        </p:nvSpPr>
        <p:spPr>
          <a:xfrm>
            <a:off x="8183033" y="6282799"/>
            <a:ext cx="2844800" cy="318519"/>
          </a:xfrm>
          <a:prstGeom prst="rect">
            <a:avLst/>
          </a:prstGeom>
        </p:spPr>
        <p:txBody>
          <a:bodyPr/>
          <a:lstStyle>
            <a:lvl1pPr>
              <a:defRPr>
                <a:solidFill>
                  <a:schemeClr val="bg1"/>
                </a:solidFill>
              </a:defRPr>
            </a:lvl1pPr>
          </a:lstStyle>
          <a:p>
            <a:fld id="{6AD9EA54-4CB4-474C-A174-137EC7F36B9E}" type="datetime3">
              <a:rPr lang="en-US" smtClean="0"/>
              <a:pPr/>
              <a:t>3 December 2018</a:t>
            </a:fld>
            <a:endParaRPr lang="en-GB" dirty="0"/>
          </a:p>
        </p:txBody>
      </p:sp>
      <p:pic>
        <p:nvPicPr>
          <p:cNvPr id="7" name="Picture 6"/>
          <p:cNvPicPr>
            <a:picLocks noChangeAspect="1"/>
          </p:cNvPicPr>
          <p:nvPr/>
        </p:nvPicPr>
        <p:blipFill>
          <a:blip r:embed="rId2"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0035494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ull frame 16x9 Video placeholder">
    <p:bg>
      <p:bgPr>
        <a:solidFill>
          <a:schemeClr val="tx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0" y="0"/>
            <a:ext cx="12192000" cy="6858000"/>
          </a:xfrm>
          <a:solidFill>
            <a:schemeClr val="tx1"/>
          </a:solidFill>
        </p:spPr>
        <p:txBody>
          <a:bodyPr lIns="72000" tIns="72000"/>
          <a:lstStyle>
            <a:lvl1pPr marL="0" indent="0">
              <a:buNone/>
              <a:defRPr>
                <a:solidFill>
                  <a:srgbClr val="FFFFFF"/>
                </a:solidFill>
              </a:defRPr>
            </a:lvl1pPr>
          </a:lstStyle>
          <a:p>
            <a:r>
              <a:rPr lang="en-US" dirty="0"/>
              <a:t>Insert full frame 16x9 video</a:t>
            </a:r>
          </a:p>
        </p:txBody>
      </p:sp>
    </p:spTree>
    <p:extLst>
      <p:ext uri="{BB962C8B-B14F-4D97-AF65-F5344CB8AC3E}">
        <p14:creationId xmlns:p14="http://schemas.microsoft.com/office/powerpoint/2010/main" xmlns="" val="23095577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7_Title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1592218" y="6278761"/>
            <a:ext cx="418514" cy="423917"/>
          </a:xfrm>
          <a:prstGeom prst="rect">
            <a:avLst/>
          </a:prstGeom>
        </p:spPr>
      </p:pic>
      <p:sp>
        <p:nvSpPr>
          <p:cNvPr id="3" name="Rectangle 6"/>
          <p:cNvSpPr>
            <a:spLocks noGrp="1" noChangeArrowheads="1"/>
          </p:cNvSpPr>
          <p:nvPr>
            <p:ph type="title"/>
          </p:nvPr>
        </p:nvSpPr>
        <p:spPr bwMode="auto">
          <a:xfrm>
            <a:off x="861484" y="374651"/>
            <a:ext cx="10496549"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title style</a:t>
            </a:r>
          </a:p>
        </p:txBody>
      </p:sp>
      <p:sp>
        <p:nvSpPr>
          <p:cNvPr id="5" name="Rectangle 7"/>
          <p:cNvSpPr>
            <a:spLocks noGrp="1" noChangeArrowheads="1"/>
          </p:cNvSpPr>
          <p:nvPr>
            <p:ph idx="1"/>
          </p:nvPr>
        </p:nvSpPr>
        <p:spPr bwMode="auto">
          <a:xfrm>
            <a:off x="865717" y="1612901"/>
            <a:ext cx="10488083" cy="4133851"/>
          </a:xfrm>
          <a:prstGeom prst="rect">
            <a:avLst/>
          </a:prstGeom>
          <a:noFill/>
          <a:ln w="9525">
            <a:noFill/>
            <a:miter lim="800000"/>
            <a:headEnd/>
            <a:tailEnd/>
          </a:ln>
        </p:spPr>
        <p:txBody>
          <a:bodyPr vert="horz" wrap="square" lIns="0" tIns="0" rIns="7200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Box 10"/>
          <p:cNvSpPr txBox="1"/>
          <p:nvPr userDrawn="1"/>
        </p:nvSpPr>
        <p:spPr>
          <a:xfrm>
            <a:off x="10505337" y="6693008"/>
            <a:ext cx="495103" cy="153888"/>
          </a:xfrm>
          <a:prstGeom prst="rect">
            <a:avLst/>
          </a:prstGeom>
          <a:noFill/>
        </p:spPr>
        <p:txBody>
          <a:bodyPr wrap="square" lIns="0" tIns="0" rIns="0" bIns="0" rtlCol="0">
            <a:spAutoFit/>
          </a:bodyPr>
          <a:lstStyle/>
          <a:p>
            <a:pPr algn="ctr" defTabSz="1218319" eaLnBrk="0" fontAlgn="base" hangingPunct="0">
              <a:spcBef>
                <a:spcPct val="0"/>
              </a:spcBef>
              <a:spcAft>
                <a:spcPct val="0"/>
              </a:spcAft>
            </a:pPr>
            <a:fld id="{82FF9DF7-218B-4F39-B490-4F0FE0BD5E49}" type="slidenum">
              <a:rPr lang="en-GB" sz="1000">
                <a:solidFill>
                  <a:srgbClr val="000000">
                    <a:lumMod val="75000"/>
                    <a:lumOff val="25000"/>
                  </a:srgbClr>
                </a:solidFill>
                <a:latin typeface="Vodafone Lt" panose="020B0606040202020204" pitchFamily="34" charset="0"/>
                <a:ea typeface="ＭＳ Ｐゴシック" pitchFamily="-109" charset="-128"/>
                <a:cs typeface="Arial" pitchFamily="34" charset="0"/>
              </a:rPr>
              <a:pPr algn="ctr" defTabSz="1218319" eaLnBrk="0" fontAlgn="base" hangingPunct="0">
                <a:spcBef>
                  <a:spcPct val="0"/>
                </a:spcBef>
                <a:spcAft>
                  <a:spcPct val="0"/>
                </a:spcAft>
              </a:pPr>
              <a:t>‹#›</a:t>
            </a:fld>
            <a:endParaRPr lang="en-GB" sz="1000" dirty="0">
              <a:solidFill>
                <a:srgbClr val="000000">
                  <a:lumMod val="75000"/>
                  <a:lumOff val="25000"/>
                </a:srgbClr>
              </a:solidFill>
              <a:latin typeface="Vodafone Lt" panose="020B0606040202020204" pitchFamily="34" charset="0"/>
              <a:ea typeface="ＭＳ Ｐゴシック" pitchFamily="-109" charset="-128"/>
              <a:cs typeface="Arial" pitchFamily="34" charset="0"/>
            </a:endParaRPr>
          </a:p>
        </p:txBody>
      </p:sp>
    </p:spTree>
    <p:extLst>
      <p:ext uri="{BB962C8B-B14F-4D97-AF65-F5344CB8AC3E}">
        <p14:creationId xmlns:p14="http://schemas.microsoft.com/office/powerpoint/2010/main" xmlns="" val="16193000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59_Title Slid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9D1D8A4F-8A58-4BCC-BDCC-9B968F8F6BEC}"/>
              </a:ext>
            </a:extLst>
          </p:cNvPr>
          <p:cNvSpPr/>
          <p:nvPr userDrawn="1"/>
        </p:nvSpPr>
        <p:spPr>
          <a:xfrm>
            <a:off x="816441" y="2110224"/>
            <a:ext cx="381000" cy="405236"/>
          </a:xfrm>
          <a:prstGeom prst="rect">
            <a:avLst/>
          </a:prstGeom>
          <a:solidFill>
            <a:schemeClr val="bg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ZA" sz="1000" kern="1200" dirty="0">
              <a:solidFill>
                <a:srgbClr val="34342B"/>
              </a:solidFill>
              <a:latin typeface="Vodafone Rg" pitchFamily="34" charset="0"/>
              <a:ea typeface="+mn-ea"/>
              <a:cs typeface="+mn-cs"/>
            </a:endParaRPr>
          </a:p>
        </p:txBody>
      </p:sp>
      <p:pic>
        <p:nvPicPr>
          <p:cNvPr id="7" name="Picture 6">
            <a:extLst>
              <a:ext uri="{FF2B5EF4-FFF2-40B4-BE49-F238E27FC236}">
                <a16:creationId xmlns:a16="http://schemas.microsoft.com/office/drawing/2014/main" xmlns="" id="{4929CCED-14B3-4FB7-9B0E-837C1376EC9E}"/>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1506423" y="6434027"/>
            <a:ext cx="314435" cy="318495"/>
          </a:xfrm>
          <a:prstGeom prst="rect">
            <a:avLst/>
          </a:prstGeom>
        </p:spPr>
      </p:pic>
      <p:sp>
        <p:nvSpPr>
          <p:cNvPr id="5" name="TextBox 4"/>
          <p:cNvSpPr txBox="1"/>
          <p:nvPr userDrawn="1"/>
        </p:nvSpPr>
        <p:spPr>
          <a:xfrm>
            <a:off x="10505337" y="6693008"/>
            <a:ext cx="495103" cy="153888"/>
          </a:xfrm>
          <a:prstGeom prst="rect">
            <a:avLst/>
          </a:prstGeom>
          <a:noFill/>
        </p:spPr>
        <p:txBody>
          <a:bodyPr wrap="square" lIns="0" tIns="0" rIns="0" bIns="0" rtlCol="0">
            <a:spAutoFit/>
          </a:bodyPr>
          <a:lstStyle/>
          <a:p>
            <a:pPr algn="ctr" defTabSz="1218319" eaLnBrk="0" fontAlgn="base" hangingPunct="0">
              <a:spcBef>
                <a:spcPct val="0"/>
              </a:spcBef>
              <a:spcAft>
                <a:spcPct val="0"/>
              </a:spcAft>
            </a:pPr>
            <a:fld id="{82FF9DF7-218B-4F39-B490-4F0FE0BD5E49}" type="slidenum">
              <a:rPr lang="en-GB" sz="1000">
                <a:solidFill>
                  <a:srgbClr val="000000">
                    <a:lumMod val="75000"/>
                    <a:lumOff val="25000"/>
                  </a:srgbClr>
                </a:solidFill>
                <a:latin typeface="Vodafone Lt" panose="020B0606040202020204" pitchFamily="34" charset="0"/>
                <a:ea typeface="ＭＳ Ｐゴシック" pitchFamily="-109" charset="-128"/>
                <a:cs typeface="Arial" pitchFamily="34" charset="0"/>
              </a:rPr>
              <a:pPr algn="ctr" defTabSz="1218319" eaLnBrk="0" fontAlgn="base" hangingPunct="0">
                <a:spcBef>
                  <a:spcPct val="0"/>
                </a:spcBef>
                <a:spcAft>
                  <a:spcPct val="0"/>
                </a:spcAft>
              </a:pPr>
              <a:t>‹#›</a:t>
            </a:fld>
            <a:endParaRPr lang="en-GB" sz="1000" dirty="0">
              <a:solidFill>
                <a:srgbClr val="000000">
                  <a:lumMod val="75000"/>
                  <a:lumOff val="25000"/>
                </a:srgbClr>
              </a:solidFill>
              <a:latin typeface="Vodafone Lt" panose="020B0606040202020204" pitchFamily="34" charset="0"/>
              <a:ea typeface="ＭＳ Ｐゴシック" pitchFamily="-109" charset="-128"/>
              <a:cs typeface="Arial" pitchFamily="34" charset="0"/>
            </a:endParaRPr>
          </a:p>
        </p:txBody>
      </p:sp>
      <p:sp>
        <p:nvSpPr>
          <p:cNvPr id="6" name="Slide Number Placeholder 5"/>
          <p:cNvSpPr txBox="1">
            <a:spLocks/>
          </p:cNvSpPr>
          <p:nvPr userDrawn="1"/>
        </p:nvSpPr>
        <p:spPr>
          <a:xfrm>
            <a:off x="1743763" y="6693008"/>
            <a:ext cx="2620737" cy="153888"/>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kern="1200">
                <a:solidFill>
                  <a:schemeClr val="tx1">
                    <a:tint val="75000"/>
                  </a:schemeClr>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smtClean="0">
                <a:solidFill>
                  <a:srgbClr val="000000">
                    <a:lumMod val="75000"/>
                    <a:lumOff val="25000"/>
                  </a:srgbClr>
                </a:solidFill>
                <a:latin typeface="Vodafone Lt" panose="020B0606040202020204" pitchFamily="34" charset="0"/>
              </a:rPr>
              <a:t>Strategy </a:t>
            </a:r>
            <a:r>
              <a:rPr lang="en-GB" sz="1000" dirty="0">
                <a:solidFill>
                  <a:srgbClr val="000000">
                    <a:lumMod val="75000"/>
                    <a:lumOff val="25000"/>
                  </a:srgbClr>
                </a:solidFill>
                <a:latin typeface="Vodafone Lt" panose="020B0606040202020204" pitchFamily="34" charset="0"/>
              </a:rPr>
              <a:t>Session</a:t>
            </a:r>
          </a:p>
        </p:txBody>
      </p:sp>
      <p:sp>
        <p:nvSpPr>
          <p:cNvPr id="8" name="TextBox 7"/>
          <p:cNvSpPr txBox="1"/>
          <p:nvPr userDrawn="1"/>
        </p:nvSpPr>
        <p:spPr>
          <a:xfrm>
            <a:off x="7174783" y="6693008"/>
            <a:ext cx="2073057" cy="153888"/>
          </a:xfrm>
          <a:prstGeom prst="rect">
            <a:avLst/>
          </a:prstGeom>
        </p:spPr>
        <p:txBody>
          <a:bodyPr vert="horz" wrap="square" lIns="0" tIns="0" rIns="0" bIns="0" rtlCol="0" anchor="ctr">
            <a:spAutoFit/>
          </a:bodyPr>
          <a:lstStyle>
            <a:defPPr>
              <a:defRPr lang="en-US"/>
            </a:defPPr>
            <a:lvl1pPr>
              <a:defRPr sz="900">
                <a:solidFill>
                  <a:schemeClr val="tx1">
                    <a:tint val="75000"/>
                  </a:schemeClr>
                </a:solidFill>
                <a:latin typeface="Arial" pitchFamily="34" charset="0"/>
              </a:defRPr>
            </a:lvl1pPr>
          </a:lstStyle>
          <a:p>
            <a:pPr algn="ctr" defTabSz="913762" eaLnBrk="0" fontAlgn="base" hangingPunct="0">
              <a:spcBef>
                <a:spcPct val="0"/>
              </a:spcBef>
              <a:spcAft>
                <a:spcPct val="0"/>
              </a:spcAft>
            </a:pPr>
            <a:r>
              <a:rPr lang="en-US" sz="1000" dirty="0" smtClean="0">
                <a:solidFill>
                  <a:srgbClr val="000000">
                    <a:lumMod val="75000"/>
                    <a:lumOff val="25000"/>
                  </a:srgbClr>
                </a:solidFill>
                <a:latin typeface="Vodafone Lt" panose="020B0606040202020204" pitchFamily="34" charset="0"/>
                <a:ea typeface="ＭＳ Ｐゴシック" pitchFamily="-109" charset="-128"/>
              </a:rPr>
              <a:t>September 2018</a:t>
            </a:r>
            <a:endParaRPr lang="en-GB" sz="1000" dirty="0">
              <a:solidFill>
                <a:srgbClr val="000000">
                  <a:lumMod val="75000"/>
                  <a:lumOff val="25000"/>
                </a:srgbClr>
              </a:solidFill>
              <a:latin typeface="Vodafone Lt" panose="020B0606040202020204" pitchFamily="34" charset="0"/>
              <a:ea typeface="ＭＳ Ｐゴシック" pitchFamily="-109" charset="-128"/>
            </a:endParaRPr>
          </a:p>
        </p:txBody>
      </p:sp>
      <p:sp>
        <p:nvSpPr>
          <p:cNvPr id="9" name="TextBox 8"/>
          <p:cNvSpPr txBox="1"/>
          <p:nvPr userDrawn="1"/>
        </p:nvSpPr>
        <p:spPr>
          <a:xfrm>
            <a:off x="5422183" y="6693008"/>
            <a:ext cx="1752600" cy="153888"/>
          </a:xfrm>
          <a:prstGeom prst="rect">
            <a:avLst/>
          </a:prstGeom>
        </p:spPr>
        <p:txBody>
          <a:bodyPr vert="horz" wrap="square" lIns="0" tIns="0" rIns="0" bIns="0" rtlCol="0" anchor="ctr">
            <a:spAutoFit/>
          </a:bodyPr>
          <a:lstStyle/>
          <a:p>
            <a:pPr>
              <a:defRPr/>
            </a:pPr>
            <a:r>
              <a:rPr lang="en-ZA" sz="1000" dirty="0">
                <a:solidFill>
                  <a:srgbClr val="000000">
                    <a:lumMod val="75000"/>
                    <a:lumOff val="25000"/>
                  </a:srgbClr>
                </a:solidFill>
                <a:latin typeface="Vodafone Lt" panose="020B0606040202020204" pitchFamily="34" charset="0"/>
                <a:ea typeface="ＭＳ Ｐゴシック" pitchFamily="-109" charset="-128"/>
              </a:rPr>
              <a:t>C4 – Vodacom secret</a:t>
            </a:r>
          </a:p>
        </p:txBody>
      </p:sp>
    </p:spTree>
    <p:extLst>
      <p:ext uri="{BB962C8B-B14F-4D97-AF65-F5344CB8AC3E}">
        <p14:creationId xmlns:p14="http://schemas.microsoft.com/office/powerpoint/2010/main" xmlns="" val="42876426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Image 3 One Line">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2713" y="1019"/>
            <a:ext cx="12188383" cy="6855964"/>
            <a:chOff x="2034" y="764"/>
            <a:chExt cx="9141287" cy="5141973"/>
          </a:xfrm>
        </p:grpSpPr>
        <p:pic>
          <p:nvPicPr>
            <p:cNvPr id="10" name="Picture 9"/>
            <p:cNvPicPr>
              <a:picLocks noChangeAspect="1"/>
            </p:cNvPicPr>
            <p:nvPr userDrawn="1"/>
          </p:nvPicPr>
          <p:blipFill>
            <a:blip r:embed="rId2" cstate="print"/>
            <a:stretch>
              <a:fillRect/>
            </a:stretch>
          </p:blipFill>
          <p:spPr>
            <a:xfrm>
              <a:off x="2034" y="764"/>
              <a:ext cx="9141287" cy="5141973"/>
            </a:xfrm>
            <a:prstGeom prst="rect">
              <a:avLst/>
            </a:prstGeom>
          </p:spPr>
        </p:pic>
        <p:pic>
          <p:nvPicPr>
            <p:cNvPr id="6" name="Picture 5"/>
            <p:cNvPicPr>
              <a:picLocks noChangeAspect="1"/>
            </p:cNvPicPr>
            <p:nvPr userDrawn="1"/>
          </p:nvPicPr>
          <p:blipFill>
            <a:blip r:embed="rId3" cstate="print"/>
            <a:stretch>
              <a:fillRect/>
            </a:stretch>
          </p:blipFill>
          <p:spPr>
            <a:xfrm>
              <a:off x="3258022" y="862012"/>
              <a:ext cx="2673360" cy="3569760"/>
            </a:xfrm>
            <a:prstGeom prst="rect">
              <a:avLst/>
            </a:prstGeom>
          </p:spPr>
        </p:pic>
      </p:grpSp>
      <p:sp>
        <p:nvSpPr>
          <p:cNvPr id="2" name="Title 1"/>
          <p:cNvSpPr>
            <a:spLocks noGrp="1"/>
          </p:cNvSpPr>
          <p:nvPr>
            <p:ph type="ctrTitle"/>
          </p:nvPr>
        </p:nvSpPr>
        <p:spPr>
          <a:xfrm>
            <a:off x="2198266" y="3787856"/>
            <a:ext cx="5124117" cy="615883"/>
          </a:xfrm>
        </p:spPr>
        <p:txBody>
          <a:bodyPr anchor="t"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39347247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White Icon">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5213571" y="2539584"/>
            <a:ext cx="1753480" cy="1752000"/>
          </a:xfrm>
          <a:prstGeom prst="rect">
            <a:avLst/>
          </a:prstGeom>
        </p:spPr>
      </p:pic>
    </p:spTree>
    <p:extLst>
      <p:ext uri="{BB962C8B-B14F-4D97-AF65-F5344CB8AC3E}">
        <p14:creationId xmlns:p14="http://schemas.microsoft.com/office/powerpoint/2010/main" xmlns="" val="41988871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Red Icon">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5213571" y="2539584"/>
            <a:ext cx="1753480" cy="1752000"/>
          </a:xfrm>
          <a:prstGeom prst="rect">
            <a:avLst/>
          </a:prstGeom>
        </p:spPr>
      </p:pic>
    </p:spTree>
    <p:extLst>
      <p:ext uri="{BB962C8B-B14F-4D97-AF65-F5344CB8AC3E}">
        <p14:creationId xmlns:p14="http://schemas.microsoft.com/office/powerpoint/2010/main" xmlns="" val="2058665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Image 1 One Line">
    <p:spTree>
      <p:nvGrpSpPr>
        <p:cNvPr id="1" name=""/>
        <p:cNvGrpSpPr/>
        <p:nvPr/>
      </p:nvGrpSpPr>
      <p:grpSpPr>
        <a:xfrm>
          <a:off x="0" y="0"/>
          <a:ext cx="0" cy="0"/>
          <a:chOff x="0" y="0"/>
          <a:chExt cx="0" cy="0"/>
        </a:xfrm>
      </p:grpSpPr>
      <p:grpSp>
        <p:nvGrpSpPr>
          <p:cNvPr id="6" name="Group 5"/>
          <p:cNvGrpSpPr/>
          <p:nvPr/>
        </p:nvGrpSpPr>
        <p:grpSpPr>
          <a:xfrm>
            <a:off x="1805" y="1016"/>
            <a:ext cx="12188387" cy="6855968"/>
            <a:chOff x="1354" y="762"/>
            <a:chExt cx="9141290" cy="5141976"/>
          </a:xfrm>
        </p:grpSpPr>
        <p:pic>
          <p:nvPicPr>
            <p:cNvPr id="7" name="Picture 6"/>
            <p:cNvPicPr>
              <a:picLocks noChangeAspect="1"/>
            </p:cNvPicPr>
            <p:nvPr userDrawn="1"/>
          </p:nvPicPr>
          <p:blipFill>
            <a:blip r:embed="rId2" cstate="print"/>
            <a:stretch>
              <a:fillRect/>
            </a:stretch>
          </p:blipFill>
          <p:spPr>
            <a:xfrm>
              <a:off x="1354" y="762"/>
              <a:ext cx="9141290" cy="5141976"/>
            </a:xfrm>
            <a:prstGeom prst="rect">
              <a:avLst/>
            </a:prstGeom>
          </p:spPr>
        </p:pic>
        <p:pic>
          <p:nvPicPr>
            <p:cNvPr id="8" name="Picture 7"/>
            <p:cNvPicPr>
              <a:picLocks noChangeAspect="1"/>
            </p:cNvPicPr>
            <p:nvPr userDrawn="1"/>
          </p:nvPicPr>
          <p:blipFill>
            <a:blip r:embed="rId3" cstate="print"/>
            <a:stretch>
              <a:fillRect/>
            </a:stretch>
          </p:blipFill>
          <p:spPr>
            <a:xfrm>
              <a:off x="3254007" y="851877"/>
              <a:ext cx="2684831" cy="3573176"/>
            </a:xfrm>
            <a:prstGeom prst="rect">
              <a:avLst/>
            </a:prstGeom>
          </p:spPr>
        </p:pic>
      </p:grpSp>
      <p:pic>
        <p:nvPicPr>
          <p:cNvPr id="5" name="Picture 4"/>
          <p:cNvPicPr>
            <a:picLocks noChangeAspect="1"/>
          </p:cNvPicPr>
          <p:nvPr/>
        </p:nvPicPr>
        <p:blipFill>
          <a:blip r:embed="rId4" cstate="print"/>
          <a:stretch>
            <a:fillRect/>
          </a:stretch>
        </p:blipFill>
        <p:spPr>
          <a:xfrm>
            <a:off x="11329121" y="6062988"/>
            <a:ext cx="528447" cy="528000"/>
          </a:xfrm>
          <a:prstGeom prst="rect">
            <a:avLst/>
          </a:prstGeom>
        </p:spPr>
      </p:pic>
      <p:sp>
        <p:nvSpPr>
          <p:cNvPr id="2" name="Title 1"/>
          <p:cNvSpPr>
            <a:spLocks noGrp="1"/>
          </p:cNvSpPr>
          <p:nvPr>
            <p:ph type="ctrTitle"/>
          </p:nvPr>
        </p:nvSpPr>
        <p:spPr>
          <a:xfrm>
            <a:off x="6062133" y="4181809"/>
            <a:ext cx="5795433" cy="615883"/>
          </a:xfrm>
        </p:spPr>
        <p:txBody>
          <a:bodyPr anchor="t" anchorCtr="0">
            <a:noAutofit/>
          </a:bodyPr>
          <a:lstStyle>
            <a:lvl1pPr algn="l">
              <a:lnSpc>
                <a:spcPct val="90000"/>
              </a:lnSpc>
              <a:defRPr sz="40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spTree>
    <p:extLst>
      <p:ext uri="{BB962C8B-B14F-4D97-AF65-F5344CB8AC3E}">
        <p14:creationId xmlns:p14="http://schemas.microsoft.com/office/powerpoint/2010/main" xmlns="" val="16115168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Image 1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8"/>
            <a:ext cx="12188385" cy="6855967"/>
            <a:chOff x="1355" y="763"/>
            <a:chExt cx="9141289" cy="5141975"/>
          </a:xfrm>
        </p:grpSpPr>
        <p:pic>
          <p:nvPicPr>
            <p:cNvPr id="10" name="Picture 9"/>
            <p:cNvPicPr>
              <a:picLocks noChangeAspect="1"/>
            </p:cNvPicPr>
            <p:nvPr userDrawn="1"/>
          </p:nvPicPr>
          <p:blipFill>
            <a:blip r:embed="rId2" cstate="print"/>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66518" y="882456"/>
              <a:ext cx="2662695" cy="3537792"/>
            </a:xfrm>
            <a:prstGeom prst="rect">
              <a:avLst/>
            </a:prstGeom>
          </p:spPr>
        </p:pic>
      </p:grpSp>
      <p:sp>
        <p:nvSpPr>
          <p:cNvPr id="2" name="Title 1"/>
          <p:cNvSpPr>
            <a:spLocks noGrp="1"/>
          </p:cNvSpPr>
          <p:nvPr>
            <p:ph type="ctrTitle"/>
          </p:nvPr>
        </p:nvSpPr>
        <p:spPr>
          <a:xfrm>
            <a:off x="5973234" y="4334210"/>
            <a:ext cx="5884333" cy="855857"/>
          </a:xfrm>
        </p:spPr>
        <p:txBody>
          <a:bodyPr anchor="t" anchorCtr="0">
            <a:noAutofit/>
          </a:bodyPr>
          <a:lstStyle>
            <a:lvl1pPr algn="l">
              <a:lnSpc>
                <a:spcPct val="90000"/>
              </a:lnSpc>
              <a:defRPr sz="2933"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37981525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Image 2 One Line">
    <p:bg>
      <p:bgPr>
        <a:solidFill>
          <a:schemeClr val="accent1"/>
        </a:solidFill>
        <a:effectLst/>
      </p:bgPr>
    </p:bg>
    <p:spTree>
      <p:nvGrpSpPr>
        <p:cNvPr id="1" name=""/>
        <p:cNvGrpSpPr/>
        <p:nvPr/>
      </p:nvGrpSpPr>
      <p:grpSpPr>
        <a:xfrm>
          <a:off x="0" y="0"/>
          <a:ext cx="0" cy="0"/>
          <a:chOff x="0" y="0"/>
          <a:chExt cx="0" cy="0"/>
        </a:xfrm>
      </p:grpSpPr>
      <p:grpSp>
        <p:nvGrpSpPr>
          <p:cNvPr id="5" name="Group 4"/>
          <p:cNvGrpSpPr/>
          <p:nvPr/>
        </p:nvGrpSpPr>
        <p:grpSpPr>
          <a:xfrm>
            <a:off x="1808" y="1018"/>
            <a:ext cx="12188385" cy="6855967"/>
            <a:chOff x="1355" y="763"/>
            <a:chExt cx="9141289" cy="5141975"/>
          </a:xfrm>
        </p:grpSpPr>
        <p:pic>
          <p:nvPicPr>
            <p:cNvPr id="10" name="Picture 9"/>
            <p:cNvPicPr>
              <a:picLocks noChangeAspect="1"/>
            </p:cNvPicPr>
            <p:nvPr userDrawn="1"/>
          </p:nvPicPr>
          <p:blipFill>
            <a:blip r:embed="rId3" cstate="print"/>
            <a:stretch>
              <a:fillRect/>
            </a:stretch>
          </p:blipFill>
          <p:spPr>
            <a:xfrm>
              <a:off x="1355" y="763"/>
              <a:ext cx="9141289" cy="5141975"/>
            </a:xfrm>
            <a:prstGeom prst="rect">
              <a:avLst/>
            </a:prstGeom>
          </p:spPr>
        </p:pic>
        <p:pic>
          <p:nvPicPr>
            <p:cNvPr id="8" name="Picture 7"/>
            <p:cNvPicPr>
              <a:picLocks noChangeAspect="1"/>
            </p:cNvPicPr>
            <p:nvPr userDrawn="1"/>
          </p:nvPicPr>
          <p:blipFill>
            <a:blip r:embed="rId4" cstate="print"/>
            <a:stretch>
              <a:fillRect/>
            </a:stretch>
          </p:blipFill>
          <p:spPr>
            <a:xfrm>
              <a:off x="3258752" y="854869"/>
              <a:ext cx="2666250" cy="3548448"/>
            </a:xfrm>
            <a:prstGeom prst="rect">
              <a:avLst/>
            </a:prstGeom>
          </p:spPr>
        </p:pic>
      </p:grpSp>
      <p:sp>
        <p:nvSpPr>
          <p:cNvPr id="2" name="Title 1"/>
          <p:cNvSpPr>
            <a:spLocks noGrp="1"/>
          </p:cNvSpPr>
          <p:nvPr>
            <p:ph type="ctrTitle"/>
          </p:nvPr>
        </p:nvSpPr>
        <p:spPr>
          <a:xfrm>
            <a:off x="6062133" y="4181809"/>
            <a:ext cx="5795433" cy="615883"/>
          </a:xfrm>
        </p:spPr>
        <p:txBody>
          <a:bodyPr anchor="t" anchorCtr="0">
            <a:noAutofit/>
          </a:bodyPr>
          <a:lstStyle>
            <a:lvl1pPr algn="l">
              <a:lnSpc>
                <a:spcPct val="90000"/>
              </a:lnSpc>
              <a:defRPr sz="40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p:cNvPicPr>
            <a:picLocks noChangeAspect="1"/>
          </p:cNvPicPr>
          <p:nvPr/>
        </p:nvPicPr>
        <p:blipFill>
          <a:blip r:embed="rId5"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3173979777"/>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Image 2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7"/>
            <a:ext cx="12188385" cy="6855967"/>
            <a:chOff x="1355" y="762"/>
            <a:chExt cx="9141289" cy="5141975"/>
          </a:xfrm>
        </p:grpSpPr>
        <p:pic>
          <p:nvPicPr>
            <p:cNvPr id="10" name="Picture 9"/>
            <p:cNvPicPr>
              <a:picLocks noChangeAspect="1"/>
            </p:cNvPicPr>
            <p:nvPr userDrawn="1"/>
          </p:nvPicPr>
          <p:blipFill>
            <a:blip r:embed="rId2" cstate="print"/>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74768" y="878682"/>
              <a:ext cx="2659140" cy="3537792"/>
            </a:xfrm>
            <a:prstGeom prst="rect">
              <a:avLst/>
            </a:prstGeom>
          </p:spPr>
        </p:pic>
      </p:grpSp>
      <p:sp>
        <p:nvSpPr>
          <p:cNvPr id="2" name="Title 1"/>
          <p:cNvSpPr>
            <a:spLocks noGrp="1"/>
          </p:cNvSpPr>
          <p:nvPr>
            <p:ph type="ctrTitle"/>
          </p:nvPr>
        </p:nvSpPr>
        <p:spPr>
          <a:xfrm>
            <a:off x="5973233" y="4334210"/>
            <a:ext cx="5791200" cy="855857"/>
          </a:xfrm>
        </p:spPr>
        <p:txBody>
          <a:bodyPr anchor="t" anchorCtr="0">
            <a:noAutofit/>
          </a:bodyPr>
          <a:lstStyle>
            <a:lvl1pPr algn="l">
              <a:lnSpc>
                <a:spcPct val="90000"/>
              </a:lnSpc>
              <a:defRPr sz="2933"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26266712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Image 3 One Line">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2713" y="1019"/>
            <a:ext cx="12188383" cy="6855964"/>
            <a:chOff x="2034" y="764"/>
            <a:chExt cx="9141287" cy="5141973"/>
          </a:xfrm>
        </p:grpSpPr>
        <p:pic>
          <p:nvPicPr>
            <p:cNvPr id="10" name="Picture 9"/>
            <p:cNvPicPr>
              <a:picLocks noChangeAspect="1"/>
            </p:cNvPicPr>
            <p:nvPr userDrawn="1"/>
          </p:nvPicPr>
          <p:blipFill>
            <a:blip r:embed="rId2" cstate="print"/>
            <a:stretch>
              <a:fillRect/>
            </a:stretch>
          </p:blipFill>
          <p:spPr>
            <a:xfrm>
              <a:off x="2034" y="764"/>
              <a:ext cx="9141287" cy="5141973"/>
            </a:xfrm>
            <a:prstGeom prst="rect">
              <a:avLst/>
            </a:prstGeom>
          </p:spPr>
        </p:pic>
        <p:pic>
          <p:nvPicPr>
            <p:cNvPr id="6" name="Picture 5"/>
            <p:cNvPicPr>
              <a:picLocks noChangeAspect="1"/>
            </p:cNvPicPr>
            <p:nvPr userDrawn="1"/>
          </p:nvPicPr>
          <p:blipFill>
            <a:blip r:embed="rId3" cstate="print"/>
            <a:stretch>
              <a:fillRect/>
            </a:stretch>
          </p:blipFill>
          <p:spPr>
            <a:xfrm>
              <a:off x="3258022" y="862012"/>
              <a:ext cx="2673360" cy="3569760"/>
            </a:xfrm>
            <a:prstGeom prst="rect">
              <a:avLst/>
            </a:prstGeom>
          </p:spPr>
        </p:pic>
      </p:grpSp>
      <p:sp>
        <p:nvSpPr>
          <p:cNvPr id="2" name="Title 1"/>
          <p:cNvSpPr>
            <a:spLocks noGrp="1"/>
          </p:cNvSpPr>
          <p:nvPr>
            <p:ph type="ctrTitle"/>
          </p:nvPr>
        </p:nvSpPr>
        <p:spPr>
          <a:xfrm>
            <a:off x="2198266" y="3787856"/>
            <a:ext cx="5124117" cy="615883"/>
          </a:xfrm>
        </p:spPr>
        <p:txBody>
          <a:bodyPr anchor="t"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37317948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Image 3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09" y="1019"/>
            <a:ext cx="12188383" cy="6855964"/>
            <a:chOff x="1356" y="764"/>
            <a:chExt cx="9141287" cy="5141973"/>
          </a:xfrm>
        </p:grpSpPr>
        <p:pic>
          <p:nvPicPr>
            <p:cNvPr id="10" name="Picture 9"/>
            <p:cNvPicPr>
              <a:picLocks noChangeAspect="1"/>
            </p:cNvPicPr>
            <p:nvPr userDrawn="1"/>
          </p:nvPicPr>
          <p:blipFill>
            <a:blip r:embed="rId2" cstate="print"/>
            <a:stretch>
              <a:fillRect/>
            </a:stretch>
          </p:blipFill>
          <p:spPr>
            <a:xfrm>
              <a:off x="1356" y="764"/>
              <a:ext cx="9141287" cy="5141973"/>
            </a:xfrm>
            <a:prstGeom prst="rect">
              <a:avLst/>
            </a:prstGeom>
          </p:spPr>
        </p:pic>
        <p:pic>
          <p:nvPicPr>
            <p:cNvPr id="5" name="Picture 4"/>
            <p:cNvPicPr>
              <a:picLocks noChangeAspect="1"/>
            </p:cNvPicPr>
            <p:nvPr userDrawn="1"/>
          </p:nvPicPr>
          <p:blipFill>
            <a:blip r:embed="rId3" cstate="print"/>
            <a:stretch>
              <a:fillRect/>
            </a:stretch>
          </p:blipFill>
          <p:spPr>
            <a:xfrm>
              <a:off x="3253162" y="878529"/>
              <a:ext cx="2666250" cy="3562656"/>
            </a:xfrm>
            <a:prstGeom prst="rect">
              <a:avLst/>
            </a:prstGeom>
          </p:spPr>
        </p:pic>
      </p:grpSp>
      <p:sp>
        <p:nvSpPr>
          <p:cNvPr id="2" name="Title 1"/>
          <p:cNvSpPr>
            <a:spLocks noGrp="1"/>
          </p:cNvSpPr>
          <p:nvPr>
            <p:ph type="ctrTitle"/>
          </p:nvPr>
        </p:nvSpPr>
        <p:spPr>
          <a:xfrm>
            <a:off x="2153085" y="3748612"/>
            <a:ext cx="3687239"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FFFFFF"/>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FFFFFF"/>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542804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Image 4 One Line">
    <p:spTree>
      <p:nvGrpSpPr>
        <p:cNvPr id="1" name=""/>
        <p:cNvGrpSpPr/>
        <p:nvPr/>
      </p:nvGrpSpPr>
      <p:grpSpPr>
        <a:xfrm>
          <a:off x="0" y="0"/>
          <a:ext cx="0" cy="0"/>
          <a:chOff x="0" y="0"/>
          <a:chExt cx="0" cy="0"/>
        </a:xfrm>
      </p:grpSpPr>
      <p:grpSp>
        <p:nvGrpSpPr>
          <p:cNvPr id="6" name="Group 5"/>
          <p:cNvGrpSpPr/>
          <p:nvPr/>
        </p:nvGrpSpPr>
        <p:grpSpPr>
          <a:xfrm>
            <a:off x="905" y="1018"/>
            <a:ext cx="12188385" cy="6855967"/>
            <a:chOff x="678" y="763"/>
            <a:chExt cx="9141289" cy="5141975"/>
          </a:xfrm>
        </p:grpSpPr>
        <p:pic>
          <p:nvPicPr>
            <p:cNvPr id="10" name="Picture 9"/>
            <p:cNvPicPr>
              <a:picLocks noChangeAspect="1"/>
            </p:cNvPicPr>
            <p:nvPr userDrawn="1"/>
          </p:nvPicPr>
          <p:blipFill>
            <a:blip r:embed="rId2" cstate="print"/>
            <a:stretch>
              <a:fillRect/>
            </a:stretch>
          </p:blipFill>
          <p:spPr>
            <a:xfrm>
              <a:off x="678"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710181" y="854869"/>
              <a:ext cx="2207655" cy="3548448"/>
            </a:xfrm>
            <a:prstGeom prst="rect">
              <a:avLst/>
            </a:prstGeom>
          </p:spPr>
        </p:pic>
      </p:grpSp>
      <p:sp>
        <p:nvSpPr>
          <p:cNvPr id="2" name="Title 1"/>
          <p:cNvSpPr>
            <a:spLocks noGrp="1"/>
          </p:cNvSpPr>
          <p:nvPr>
            <p:ph type="ctrTitle"/>
          </p:nvPr>
        </p:nvSpPr>
        <p:spPr>
          <a:xfrm>
            <a:off x="6062133" y="4181809"/>
            <a:ext cx="5712099" cy="615883"/>
          </a:xfrm>
        </p:spPr>
        <p:txBody>
          <a:bodyPr anchor="t"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1985918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Image 4 Two Line">
    <p:spTree>
      <p:nvGrpSpPr>
        <p:cNvPr id="1" name=""/>
        <p:cNvGrpSpPr/>
        <p:nvPr/>
      </p:nvGrpSpPr>
      <p:grpSpPr>
        <a:xfrm>
          <a:off x="0" y="0"/>
          <a:ext cx="0" cy="0"/>
          <a:chOff x="0" y="0"/>
          <a:chExt cx="0" cy="0"/>
        </a:xfrm>
      </p:grpSpPr>
      <p:grpSp>
        <p:nvGrpSpPr>
          <p:cNvPr id="6" name="Group 5"/>
          <p:cNvGrpSpPr/>
          <p:nvPr/>
        </p:nvGrpSpPr>
        <p:grpSpPr>
          <a:xfrm>
            <a:off x="1808" y="1017"/>
            <a:ext cx="12188385" cy="6855967"/>
            <a:chOff x="1355" y="762"/>
            <a:chExt cx="9141289" cy="5141975"/>
          </a:xfrm>
        </p:grpSpPr>
        <p:pic>
          <p:nvPicPr>
            <p:cNvPr id="10" name="Picture 9"/>
            <p:cNvPicPr>
              <a:picLocks noChangeAspect="1"/>
            </p:cNvPicPr>
            <p:nvPr userDrawn="1"/>
          </p:nvPicPr>
          <p:blipFill>
            <a:blip r:embed="rId2" cstate="print"/>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717472" y="862013"/>
              <a:ext cx="2204100" cy="3537792"/>
            </a:xfrm>
            <a:prstGeom prst="rect">
              <a:avLst/>
            </a:prstGeom>
          </p:spPr>
        </p:pic>
      </p:grpSp>
      <p:sp>
        <p:nvSpPr>
          <p:cNvPr id="2" name="Title 1"/>
          <p:cNvSpPr>
            <a:spLocks noGrp="1"/>
          </p:cNvSpPr>
          <p:nvPr>
            <p:ph type="ctrTitle"/>
          </p:nvPr>
        </p:nvSpPr>
        <p:spPr>
          <a:xfrm>
            <a:off x="5973233" y="4334210"/>
            <a:ext cx="5791200"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869072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Image 3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09" y="1019"/>
            <a:ext cx="12188383" cy="6855964"/>
            <a:chOff x="1356" y="764"/>
            <a:chExt cx="9141287" cy="5141973"/>
          </a:xfrm>
        </p:grpSpPr>
        <p:pic>
          <p:nvPicPr>
            <p:cNvPr id="10" name="Picture 9"/>
            <p:cNvPicPr>
              <a:picLocks noChangeAspect="1"/>
            </p:cNvPicPr>
            <p:nvPr userDrawn="1"/>
          </p:nvPicPr>
          <p:blipFill>
            <a:blip r:embed="rId2" cstate="print"/>
            <a:stretch>
              <a:fillRect/>
            </a:stretch>
          </p:blipFill>
          <p:spPr>
            <a:xfrm>
              <a:off x="1356" y="764"/>
              <a:ext cx="9141287" cy="5141973"/>
            </a:xfrm>
            <a:prstGeom prst="rect">
              <a:avLst/>
            </a:prstGeom>
          </p:spPr>
        </p:pic>
        <p:pic>
          <p:nvPicPr>
            <p:cNvPr id="5" name="Picture 4"/>
            <p:cNvPicPr>
              <a:picLocks noChangeAspect="1"/>
            </p:cNvPicPr>
            <p:nvPr userDrawn="1"/>
          </p:nvPicPr>
          <p:blipFill>
            <a:blip r:embed="rId3" cstate="print"/>
            <a:stretch>
              <a:fillRect/>
            </a:stretch>
          </p:blipFill>
          <p:spPr>
            <a:xfrm>
              <a:off x="3253162" y="878529"/>
              <a:ext cx="2666250" cy="3562656"/>
            </a:xfrm>
            <a:prstGeom prst="rect">
              <a:avLst/>
            </a:prstGeom>
          </p:spPr>
        </p:pic>
      </p:grpSp>
      <p:sp>
        <p:nvSpPr>
          <p:cNvPr id="2" name="Title 1"/>
          <p:cNvSpPr>
            <a:spLocks noGrp="1"/>
          </p:cNvSpPr>
          <p:nvPr>
            <p:ph type="ctrTitle"/>
          </p:nvPr>
        </p:nvSpPr>
        <p:spPr>
          <a:xfrm>
            <a:off x="2153085" y="3748612"/>
            <a:ext cx="3687239"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FFFFFF"/>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FFFFFF"/>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9612814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Image 5 One Line">
    <p:spTree>
      <p:nvGrpSpPr>
        <p:cNvPr id="1" name=""/>
        <p:cNvGrpSpPr/>
        <p:nvPr/>
      </p:nvGrpSpPr>
      <p:grpSpPr>
        <a:xfrm>
          <a:off x="0" y="0"/>
          <a:ext cx="0" cy="0"/>
          <a:chOff x="0" y="0"/>
          <a:chExt cx="0" cy="0"/>
        </a:xfrm>
      </p:grpSpPr>
      <p:grpSp>
        <p:nvGrpSpPr>
          <p:cNvPr id="6" name="Group 5"/>
          <p:cNvGrpSpPr/>
          <p:nvPr/>
        </p:nvGrpSpPr>
        <p:grpSpPr>
          <a:xfrm>
            <a:off x="1809" y="1018"/>
            <a:ext cx="12188385" cy="6855967"/>
            <a:chOff x="1356" y="763"/>
            <a:chExt cx="9141289" cy="5141975"/>
          </a:xfrm>
        </p:grpSpPr>
        <p:pic>
          <p:nvPicPr>
            <p:cNvPr id="10" name="Picture 9"/>
            <p:cNvPicPr>
              <a:picLocks noChangeAspect="1"/>
            </p:cNvPicPr>
            <p:nvPr userDrawn="1"/>
          </p:nvPicPr>
          <p:blipFill>
            <a:blip r:embed="rId2" cstate="print"/>
            <a:stretch>
              <a:fillRect/>
            </a:stretch>
          </p:blipFill>
          <p:spPr>
            <a:xfrm>
              <a:off x="1356"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58691" y="862012"/>
              <a:ext cx="2666250" cy="3548448"/>
            </a:xfrm>
            <a:prstGeom prst="rect">
              <a:avLst/>
            </a:prstGeom>
          </p:spPr>
        </p:pic>
      </p:grpSp>
      <p:sp>
        <p:nvSpPr>
          <p:cNvPr id="2" name="Title 1"/>
          <p:cNvSpPr>
            <a:spLocks noGrp="1"/>
          </p:cNvSpPr>
          <p:nvPr>
            <p:ph type="ctrTitle"/>
          </p:nvPr>
        </p:nvSpPr>
        <p:spPr>
          <a:xfrm>
            <a:off x="6062133" y="4181809"/>
            <a:ext cx="5712099" cy="615883"/>
          </a:xfrm>
        </p:spPr>
        <p:txBody>
          <a:bodyPr anchor="t"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20273204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Image 5 Two Line">
    <p:spTree>
      <p:nvGrpSpPr>
        <p:cNvPr id="1" name=""/>
        <p:cNvGrpSpPr/>
        <p:nvPr/>
      </p:nvGrpSpPr>
      <p:grpSpPr>
        <a:xfrm>
          <a:off x="0" y="0"/>
          <a:ext cx="0" cy="0"/>
          <a:chOff x="0" y="0"/>
          <a:chExt cx="0" cy="0"/>
        </a:xfrm>
      </p:grpSpPr>
      <p:grpSp>
        <p:nvGrpSpPr>
          <p:cNvPr id="6" name="Group 5"/>
          <p:cNvGrpSpPr/>
          <p:nvPr/>
        </p:nvGrpSpPr>
        <p:grpSpPr>
          <a:xfrm>
            <a:off x="905" y="1017"/>
            <a:ext cx="12188385" cy="6855967"/>
            <a:chOff x="678" y="762"/>
            <a:chExt cx="9141289" cy="5141975"/>
          </a:xfrm>
        </p:grpSpPr>
        <p:pic>
          <p:nvPicPr>
            <p:cNvPr id="10" name="Picture 9"/>
            <p:cNvPicPr>
              <a:picLocks noChangeAspect="1"/>
            </p:cNvPicPr>
            <p:nvPr userDrawn="1"/>
          </p:nvPicPr>
          <p:blipFill>
            <a:blip r:embed="rId2" cstate="print"/>
            <a:stretch>
              <a:fillRect/>
            </a:stretch>
          </p:blipFill>
          <p:spPr>
            <a:xfrm>
              <a:off x="678" y="762"/>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60480" y="866774"/>
              <a:ext cx="2659140" cy="3537792"/>
            </a:xfrm>
            <a:prstGeom prst="rect">
              <a:avLst/>
            </a:prstGeom>
          </p:spPr>
        </p:pic>
      </p:grpSp>
      <p:sp>
        <p:nvSpPr>
          <p:cNvPr id="2" name="Title 1"/>
          <p:cNvSpPr>
            <a:spLocks noGrp="1"/>
          </p:cNvSpPr>
          <p:nvPr>
            <p:ph type="ctrTitle"/>
          </p:nvPr>
        </p:nvSpPr>
        <p:spPr>
          <a:xfrm>
            <a:off x="5973233" y="4334210"/>
            <a:ext cx="5791200"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38941609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Image 6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8"/>
            <a:ext cx="12188385" cy="6855967"/>
            <a:chOff x="1355" y="763"/>
            <a:chExt cx="9141289" cy="5141975"/>
          </a:xfrm>
        </p:grpSpPr>
        <p:pic>
          <p:nvPicPr>
            <p:cNvPr id="10" name="Picture 9"/>
            <p:cNvPicPr>
              <a:picLocks noChangeAspect="1"/>
            </p:cNvPicPr>
            <p:nvPr userDrawn="1"/>
          </p:nvPicPr>
          <p:blipFill>
            <a:blip r:embed="rId2" cstate="print"/>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33575" y="871537"/>
              <a:ext cx="2691135" cy="3569760"/>
            </a:xfrm>
            <a:prstGeom prst="rect">
              <a:avLst/>
            </a:prstGeom>
          </p:spPr>
        </p:pic>
      </p:grpSp>
      <p:sp>
        <p:nvSpPr>
          <p:cNvPr id="2" name="Title 1"/>
          <p:cNvSpPr>
            <a:spLocks noGrp="1"/>
          </p:cNvSpPr>
          <p:nvPr>
            <p:ph type="ctrTitle"/>
          </p:nvPr>
        </p:nvSpPr>
        <p:spPr>
          <a:xfrm>
            <a:off x="5859402" y="3097907"/>
            <a:ext cx="5998164" cy="615883"/>
          </a:xfrm>
        </p:spPr>
        <p:txBody>
          <a:bodyPr anchor="t"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E60000"/>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dirty="0"/>
              <a:t>Insert Confidentiality Level in slide footer </a:t>
            </a:r>
          </a:p>
        </p:txBody>
      </p:sp>
      <p:pic>
        <p:nvPicPr>
          <p:cNvPr id="7" name="Picture 6" descr="New_VF_Icon_RGB_WHIT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29567" y="6062988"/>
            <a:ext cx="528000" cy="528000"/>
          </a:xfrm>
          <a:prstGeom prst="rect">
            <a:avLst/>
          </a:prstGeom>
        </p:spPr>
      </p:pic>
    </p:spTree>
    <p:extLst>
      <p:ext uri="{BB962C8B-B14F-4D97-AF65-F5344CB8AC3E}">
        <p14:creationId xmlns:p14="http://schemas.microsoft.com/office/powerpoint/2010/main" xmlns="" val="27710511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Image 6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09" y="1018"/>
            <a:ext cx="12188383" cy="6855964"/>
            <a:chOff x="1356" y="763"/>
            <a:chExt cx="9141287" cy="5141973"/>
          </a:xfrm>
        </p:grpSpPr>
        <p:pic>
          <p:nvPicPr>
            <p:cNvPr id="10" name="Picture 9"/>
            <p:cNvPicPr>
              <a:picLocks noChangeAspect="1"/>
            </p:cNvPicPr>
            <p:nvPr userDrawn="1"/>
          </p:nvPicPr>
          <p:blipFill>
            <a:blip r:embed="rId2" cstate="print"/>
            <a:stretch>
              <a:fillRect/>
            </a:stretch>
          </p:blipFill>
          <p:spPr>
            <a:xfrm>
              <a:off x="1356" y="763"/>
              <a:ext cx="9141287" cy="5141973"/>
            </a:xfrm>
            <a:prstGeom prst="rect">
              <a:avLst/>
            </a:prstGeom>
          </p:spPr>
        </p:pic>
        <p:pic>
          <p:nvPicPr>
            <p:cNvPr id="5" name="Picture 4"/>
            <p:cNvPicPr>
              <a:picLocks noChangeAspect="1"/>
            </p:cNvPicPr>
            <p:nvPr userDrawn="1"/>
          </p:nvPicPr>
          <p:blipFill>
            <a:blip r:embed="rId3" cstate="print"/>
            <a:stretch>
              <a:fillRect/>
            </a:stretch>
          </p:blipFill>
          <p:spPr>
            <a:xfrm>
              <a:off x="3241289" y="871538"/>
              <a:ext cx="2680470" cy="3562656"/>
            </a:xfrm>
            <a:prstGeom prst="rect">
              <a:avLst/>
            </a:prstGeom>
          </p:spPr>
        </p:pic>
      </p:grpSp>
      <p:sp>
        <p:nvSpPr>
          <p:cNvPr id="2" name="Title 1"/>
          <p:cNvSpPr>
            <a:spLocks noGrp="1"/>
          </p:cNvSpPr>
          <p:nvPr>
            <p:ph type="ctrTitle"/>
          </p:nvPr>
        </p:nvSpPr>
        <p:spPr>
          <a:xfrm>
            <a:off x="5956890" y="2962213"/>
            <a:ext cx="5372677"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E60000"/>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dirty="0"/>
              <a:t>Insert Confidentiality Level in slide footer </a:t>
            </a:r>
          </a:p>
        </p:txBody>
      </p:sp>
      <p:pic>
        <p:nvPicPr>
          <p:cNvPr id="7" name="Picture 6" descr="New_VF_Icon_RGB_WHIT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329567" y="6062988"/>
            <a:ext cx="528000" cy="528000"/>
          </a:xfrm>
          <a:prstGeom prst="rect">
            <a:avLst/>
          </a:prstGeom>
        </p:spPr>
      </p:pic>
    </p:spTree>
    <p:extLst>
      <p:ext uri="{BB962C8B-B14F-4D97-AF65-F5344CB8AC3E}">
        <p14:creationId xmlns:p14="http://schemas.microsoft.com/office/powerpoint/2010/main" xmlns="" val="36463780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Image 7 One Line">
    <p:spTree>
      <p:nvGrpSpPr>
        <p:cNvPr id="1" name=""/>
        <p:cNvGrpSpPr/>
        <p:nvPr/>
      </p:nvGrpSpPr>
      <p:grpSpPr>
        <a:xfrm>
          <a:off x="0" y="0"/>
          <a:ext cx="0" cy="0"/>
          <a:chOff x="0" y="0"/>
          <a:chExt cx="0" cy="0"/>
        </a:xfrm>
      </p:grpSpPr>
      <p:grpSp>
        <p:nvGrpSpPr>
          <p:cNvPr id="7" name="Group 6"/>
          <p:cNvGrpSpPr/>
          <p:nvPr/>
        </p:nvGrpSpPr>
        <p:grpSpPr>
          <a:xfrm>
            <a:off x="1808" y="1018"/>
            <a:ext cx="12188385" cy="6855967"/>
            <a:chOff x="1355" y="763"/>
            <a:chExt cx="9141289" cy="5141975"/>
          </a:xfrm>
        </p:grpSpPr>
        <p:pic>
          <p:nvPicPr>
            <p:cNvPr id="10" name="Picture 9"/>
            <p:cNvPicPr>
              <a:picLocks noChangeAspect="1"/>
            </p:cNvPicPr>
            <p:nvPr userDrawn="1"/>
          </p:nvPicPr>
          <p:blipFill>
            <a:blip r:embed="rId2" cstate="print"/>
            <a:stretch>
              <a:fillRect/>
            </a:stretch>
          </p:blipFill>
          <p:spPr>
            <a:xfrm>
              <a:off x="1355" y="763"/>
              <a:ext cx="9141289" cy="5141975"/>
            </a:xfrm>
            <a:prstGeom prst="rect">
              <a:avLst/>
            </a:prstGeom>
          </p:spPr>
        </p:pic>
        <p:pic>
          <p:nvPicPr>
            <p:cNvPr id="6" name="Picture 5"/>
            <p:cNvPicPr>
              <a:picLocks noChangeAspect="1"/>
            </p:cNvPicPr>
            <p:nvPr userDrawn="1"/>
          </p:nvPicPr>
          <p:blipFill>
            <a:blip r:embed="rId3" cstate="print"/>
            <a:stretch>
              <a:fillRect/>
            </a:stretch>
          </p:blipFill>
          <p:spPr>
            <a:xfrm>
              <a:off x="3250243" y="859632"/>
              <a:ext cx="2691135" cy="3569760"/>
            </a:xfrm>
            <a:prstGeom prst="rect">
              <a:avLst/>
            </a:prstGeom>
          </p:spPr>
        </p:pic>
      </p:grpSp>
      <p:sp>
        <p:nvSpPr>
          <p:cNvPr id="2" name="Title 1"/>
          <p:cNvSpPr>
            <a:spLocks noGrp="1"/>
          </p:cNvSpPr>
          <p:nvPr>
            <p:ph type="ctrTitle"/>
          </p:nvPr>
        </p:nvSpPr>
        <p:spPr>
          <a:xfrm>
            <a:off x="5861935" y="3101613"/>
            <a:ext cx="5712099" cy="615883"/>
          </a:xfrm>
        </p:spPr>
        <p:txBody>
          <a:bodyPr anchor="t"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3576458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Image 7 Two Line">
    <p:spTree>
      <p:nvGrpSpPr>
        <p:cNvPr id="1" name=""/>
        <p:cNvGrpSpPr/>
        <p:nvPr/>
      </p:nvGrpSpPr>
      <p:grpSpPr>
        <a:xfrm>
          <a:off x="0" y="0"/>
          <a:ext cx="0" cy="0"/>
          <a:chOff x="0" y="0"/>
          <a:chExt cx="0" cy="0"/>
        </a:xfrm>
      </p:grpSpPr>
      <p:grpSp>
        <p:nvGrpSpPr>
          <p:cNvPr id="6" name="Group 5"/>
          <p:cNvGrpSpPr/>
          <p:nvPr/>
        </p:nvGrpSpPr>
        <p:grpSpPr>
          <a:xfrm>
            <a:off x="2260" y="1017"/>
            <a:ext cx="12188385" cy="6855967"/>
            <a:chOff x="1694" y="762"/>
            <a:chExt cx="9141289" cy="5141975"/>
          </a:xfrm>
        </p:grpSpPr>
        <p:pic>
          <p:nvPicPr>
            <p:cNvPr id="10" name="Picture 9"/>
            <p:cNvPicPr>
              <a:picLocks noChangeAspect="1"/>
            </p:cNvPicPr>
            <p:nvPr userDrawn="1"/>
          </p:nvPicPr>
          <p:blipFill>
            <a:blip r:embed="rId2" cstate="print"/>
            <a:stretch>
              <a:fillRect/>
            </a:stretch>
          </p:blipFill>
          <p:spPr>
            <a:xfrm>
              <a:off x="1694" y="762"/>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58899" y="869156"/>
              <a:ext cx="2684025" cy="3562656"/>
            </a:xfrm>
            <a:prstGeom prst="rect">
              <a:avLst/>
            </a:prstGeom>
          </p:spPr>
        </p:pic>
      </p:grpSp>
      <p:sp>
        <p:nvSpPr>
          <p:cNvPr id="2" name="Title 1"/>
          <p:cNvSpPr>
            <a:spLocks noGrp="1"/>
          </p:cNvSpPr>
          <p:nvPr>
            <p:ph type="ctrTitle"/>
          </p:nvPr>
        </p:nvSpPr>
        <p:spPr>
          <a:xfrm>
            <a:off x="5960533" y="2955008"/>
            <a:ext cx="5791200"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5748225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Image 8 One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p:nvGrpSpPr>
        <p:grpSpPr>
          <a:xfrm>
            <a:off x="1806" y="1016"/>
            <a:ext cx="12188388" cy="6855968"/>
            <a:chOff x="1354" y="762"/>
            <a:chExt cx="9141291" cy="5141976"/>
          </a:xfrm>
        </p:grpSpPr>
        <p:pic>
          <p:nvPicPr>
            <p:cNvPr id="10" name="Picture 9"/>
            <p:cNvPicPr>
              <a:picLocks noChangeAspect="1"/>
            </p:cNvPicPr>
            <p:nvPr userDrawn="1"/>
          </p:nvPicPr>
          <p:blipFill>
            <a:blip r:embed="rId2" cstate="print"/>
            <a:stretch>
              <a:fillRect/>
            </a:stretch>
          </p:blipFill>
          <p:spPr>
            <a:xfrm>
              <a:off x="1354" y="762"/>
              <a:ext cx="9141291" cy="5141976"/>
            </a:xfrm>
            <a:prstGeom prst="rect">
              <a:avLst/>
            </a:prstGeom>
          </p:spPr>
        </p:pic>
        <p:pic>
          <p:nvPicPr>
            <p:cNvPr id="5" name="Picture 4"/>
            <p:cNvPicPr>
              <a:picLocks noChangeAspect="1"/>
            </p:cNvPicPr>
            <p:nvPr userDrawn="1"/>
          </p:nvPicPr>
          <p:blipFill>
            <a:blip r:embed="rId3" cstate="print"/>
            <a:stretch>
              <a:fillRect/>
            </a:stretch>
          </p:blipFill>
          <p:spPr>
            <a:xfrm>
              <a:off x="3296526" y="854676"/>
              <a:ext cx="2627145" cy="3548448"/>
            </a:xfrm>
            <a:prstGeom prst="rect">
              <a:avLst/>
            </a:prstGeom>
          </p:spPr>
        </p:pic>
      </p:grpSp>
      <p:sp>
        <p:nvSpPr>
          <p:cNvPr id="2" name="Title 1"/>
          <p:cNvSpPr>
            <a:spLocks noGrp="1"/>
          </p:cNvSpPr>
          <p:nvPr>
            <p:ph type="ctrTitle"/>
          </p:nvPr>
        </p:nvSpPr>
        <p:spPr>
          <a:xfrm>
            <a:off x="6062133" y="4181809"/>
            <a:ext cx="5795433" cy="615883"/>
          </a:xfrm>
        </p:spPr>
        <p:txBody>
          <a:bodyPr anchor="t" anchorCtr="0">
            <a:noAutofit/>
          </a:bodyPr>
          <a:lstStyle>
            <a:lvl1pPr algn="l">
              <a:lnSpc>
                <a:spcPct val="90000"/>
              </a:lnSpc>
              <a:defRPr sz="40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4913379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Image 8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8"/>
            <a:ext cx="12188385" cy="6855967"/>
            <a:chOff x="1355" y="763"/>
            <a:chExt cx="9141289" cy="5141975"/>
          </a:xfrm>
        </p:grpSpPr>
        <p:pic>
          <p:nvPicPr>
            <p:cNvPr id="10" name="Picture 9"/>
            <p:cNvPicPr>
              <a:picLocks noChangeAspect="1"/>
            </p:cNvPicPr>
            <p:nvPr userDrawn="1"/>
          </p:nvPicPr>
          <p:blipFill>
            <a:blip r:embed="rId2" cstate="print"/>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98433" y="864394"/>
              <a:ext cx="2620035" cy="3537792"/>
            </a:xfrm>
            <a:prstGeom prst="rect">
              <a:avLst/>
            </a:prstGeom>
          </p:spPr>
        </p:pic>
      </p:grpSp>
      <p:sp>
        <p:nvSpPr>
          <p:cNvPr id="2" name="Title 1"/>
          <p:cNvSpPr>
            <a:spLocks noGrp="1"/>
          </p:cNvSpPr>
          <p:nvPr>
            <p:ph type="ctrTitle"/>
          </p:nvPr>
        </p:nvSpPr>
        <p:spPr>
          <a:xfrm>
            <a:off x="6019800" y="4321510"/>
            <a:ext cx="5884333" cy="855857"/>
          </a:xfrm>
        </p:spPr>
        <p:txBody>
          <a:bodyPr anchor="t" anchorCtr="0">
            <a:noAutofit/>
          </a:bodyPr>
          <a:lstStyle>
            <a:lvl1pPr algn="l">
              <a:lnSpc>
                <a:spcPct val="90000"/>
              </a:lnSpc>
              <a:defRPr sz="2933"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9370328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Image 9 One Line">
    <p:spTree>
      <p:nvGrpSpPr>
        <p:cNvPr id="1" name=""/>
        <p:cNvGrpSpPr/>
        <p:nvPr/>
      </p:nvGrpSpPr>
      <p:grpSpPr>
        <a:xfrm>
          <a:off x="0" y="0"/>
          <a:ext cx="0" cy="0"/>
          <a:chOff x="0" y="0"/>
          <a:chExt cx="0" cy="0"/>
        </a:xfrm>
      </p:grpSpPr>
      <p:grpSp>
        <p:nvGrpSpPr>
          <p:cNvPr id="6" name="Group 5"/>
          <p:cNvGrpSpPr/>
          <p:nvPr/>
        </p:nvGrpSpPr>
        <p:grpSpPr>
          <a:xfrm>
            <a:off x="1807" y="1016"/>
            <a:ext cx="12188388" cy="6855968"/>
            <a:chOff x="1355" y="762"/>
            <a:chExt cx="9141291" cy="5141976"/>
          </a:xfrm>
        </p:grpSpPr>
        <p:pic>
          <p:nvPicPr>
            <p:cNvPr id="10" name="Picture 9"/>
            <p:cNvPicPr>
              <a:picLocks noChangeAspect="1"/>
            </p:cNvPicPr>
            <p:nvPr userDrawn="1"/>
          </p:nvPicPr>
          <p:blipFill>
            <a:blip r:embed="rId2" cstate="print"/>
            <a:stretch>
              <a:fillRect/>
            </a:stretch>
          </p:blipFill>
          <p:spPr>
            <a:xfrm>
              <a:off x="1355" y="762"/>
              <a:ext cx="9141291" cy="5141976"/>
            </a:xfrm>
            <a:prstGeom prst="rect">
              <a:avLst/>
            </a:prstGeom>
          </p:spPr>
        </p:pic>
        <p:pic>
          <p:nvPicPr>
            <p:cNvPr id="5" name="Picture 4"/>
            <p:cNvPicPr>
              <a:picLocks noChangeAspect="1"/>
            </p:cNvPicPr>
            <p:nvPr userDrawn="1"/>
          </p:nvPicPr>
          <p:blipFill>
            <a:blip r:embed="rId3" cstate="print"/>
            <a:stretch>
              <a:fillRect/>
            </a:stretch>
          </p:blipFill>
          <p:spPr>
            <a:xfrm>
              <a:off x="3249227" y="862012"/>
              <a:ext cx="2666250" cy="3548448"/>
            </a:xfrm>
            <a:prstGeom prst="rect">
              <a:avLst/>
            </a:prstGeom>
          </p:spPr>
        </p:pic>
      </p:grpSp>
      <p:sp>
        <p:nvSpPr>
          <p:cNvPr id="2" name="Title 1"/>
          <p:cNvSpPr>
            <a:spLocks noGrp="1"/>
          </p:cNvSpPr>
          <p:nvPr>
            <p:ph type="ctrTitle"/>
          </p:nvPr>
        </p:nvSpPr>
        <p:spPr>
          <a:xfrm>
            <a:off x="6062133" y="4181809"/>
            <a:ext cx="5795433" cy="615883"/>
          </a:xfrm>
        </p:spPr>
        <p:txBody>
          <a:bodyPr anchor="t" anchorCtr="0">
            <a:noAutofit/>
          </a:bodyPr>
          <a:lstStyle>
            <a:lvl1pPr algn="l">
              <a:lnSpc>
                <a:spcPct val="90000"/>
              </a:lnSpc>
              <a:defRPr sz="40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32836074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Image 9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p:nvGrpSpPr>
        <p:grpSpPr>
          <a:xfrm>
            <a:off x="2712" y="1018"/>
            <a:ext cx="12188385" cy="6855967"/>
            <a:chOff x="2033" y="763"/>
            <a:chExt cx="9141289" cy="5141975"/>
          </a:xfrm>
        </p:grpSpPr>
        <p:pic>
          <p:nvPicPr>
            <p:cNvPr id="10" name="Picture 9"/>
            <p:cNvPicPr>
              <a:picLocks noChangeAspect="1"/>
            </p:cNvPicPr>
            <p:nvPr userDrawn="1"/>
          </p:nvPicPr>
          <p:blipFill>
            <a:blip r:embed="rId2" cstate="print"/>
            <a:stretch>
              <a:fillRect/>
            </a:stretch>
          </p:blipFill>
          <p:spPr>
            <a:xfrm>
              <a:off x="2033"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56789" y="866775"/>
              <a:ext cx="2655585" cy="3537792"/>
            </a:xfrm>
            <a:prstGeom prst="rect">
              <a:avLst/>
            </a:prstGeom>
          </p:spPr>
        </p:pic>
      </p:grpSp>
      <p:sp>
        <p:nvSpPr>
          <p:cNvPr id="2" name="Title 1"/>
          <p:cNvSpPr>
            <a:spLocks noGrp="1"/>
          </p:cNvSpPr>
          <p:nvPr>
            <p:ph type="ctrTitle"/>
          </p:nvPr>
        </p:nvSpPr>
        <p:spPr>
          <a:xfrm>
            <a:off x="5973234" y="4334210"/>
            <a:ext cx="5884333" cy="855857"/>
          </a:xfrm>
        </p:spPr>
        <p:txBody>
          <a:bodyPr anchor="t" anchorCtr="0">
            <a:noAutofit/>
          </a:bodyPr>
          <a:lstStyle>
            <a:lvl1pPr algn="l">
              <a:lnSpc>
                <a:spcPct val="90000"/>
              </a:lnSpc>
              <a:defRPr sz="2933"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314449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Image 4 One Line">
    <p:spTree>
      <p:nvGrpSpPr>
        <p:cNvPr id="1" name=""/>
        <p:cNvGrpSpPr/>
        <p:nvPr/>
      </p:nvGrpSpPr>
      <p:grpSpPr>
        <a:xfrm>
          <a:off x="0" y="0"/>
          <a:ext cx="0" cy="0"/>
          <a:chOff x="0" y="0"/>
          <a:chExt cx="0" cy="0"/>
        </a:xfrm>
      </p:grpSpPr>
      <p:grpSp>
        <p:nvGrpSpPr>
          <p:cNvPr id="6" name="Group 5"/>
          <p:cNvGrpSpPr/>
          <p:nvPr/>
        </p:nvGrpSpPr>
        <p:grpSpPr>
          <a:xfrm>
            <a:off x="905" y="1018"/>
            <a:ext cx="12188385" cy="6855967"/>
            <a:chOff x="678" y="763"/>
            <a:chExt cx="9141289" cy="5141975"/>
          </a:xfrm>
        </p:grpSpPr>
        <p:pic>
          <p:nvPicPr>
            <p:cNvPr id="10" name="Picture 9"/>
            <p:cNvPicPr>
              <a:picLocks noChangeAspect="1"/>
            </p:cNvPicPr>
            <p:nvPr userDrawn="1"/>
          </p:nvPicPr>
          <p:blipFill>
            <a:blip r:embed="rId2" cstate="print"/>
            <a:stretch>
              <a:fillRect/>
            </a:stretch>
          </p:blipFill>
          <p:spPr>
            <a:xfrm>
              <a:off x="678"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710181" y="854869"/>
              <a:ext cx="2207655" cy="3548448"/>
            </a:xfrm>
            <a:prstGeom prst="rect">
              <a:avLst/>
            </a:prstGeom>
          </p:spPr>
        </p:pic>
      </p:grpSp>
      <p:sp>
        <p:nvSpPr>
          <p:cNvPr id="2" name="Title 1"/>
          <p:cNvSpPr>
            <a:spLocks noGrp="1"/>
          </p:cNvSpPr>
          <p:nvPr>
            <p:ph type="ctrTitle"/>
          </p:nvPr>
        </p:nvSpPr>
        <p:spPr>
          <a:xfrm>
            <a:off x="6062133" y="4181809"/>
            <a:ext cx="5712099" cy="615883"/>
          </a:xfrm>
        </p:spPr>
        <p:txBody>
          <a:bodyPr anchor="t"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22614186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Image 10 One Line">
    <p:spTree>
      <p:nvGrpSpPr>
        <p:cNvPr id="1" name=""/>
        <p:cNvGrpSpPr/>
        <p:nvPr/>
      </p:nvGrpSpPr>
      <p:grpSpPr>
        <a:xfrm>
          <a:off x="0" y="0"/>
          <a:ext cx="0" cy="0"/>
          <a:chOff x="0" y="0"/>
          <a:chExt cx="0" cy="0"/>
        </a:xfrm>
      </p:grpSpPr>
      <p:grpSp>
        <p:nvGrpSpPr>
          <p:cNvPr id="6" name="Group 5"/>
          <p:cNvGrpSpPr/>
          <p:nvPr/>
        </p:nvGrpSpPr>
        <p:grpSpPr>
          <a:xfrm>
            <a:off x="1808" y="1018"/>
            <a:ext cx="12188385" cy="6855967"/>
            <a:chOff x="1355" y="763"/>
            <a:chExt cx="9141289" cy="5141975"/>
          </a:xfrm>
        </p:grpSpPr>
        <p:pic>
          <p:nvPicPr>
            <p:cNvPr id="10" name="Picture 9"/>
            <p:cNvPicPr>
              <a:picLocks noChangeAspect="1"/>
            </p:cNvPicPr>
            <p:nvPr userDrawn="1"/>
          </p:nvPicPr>
          <p:blipFill>
            <a:blip r:embed="rId2" cstate="print"/>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56565" y="864395"/>
              <a:ext cx="2662695" cy="3548448"/>
            </a:xfrm>
            <a:prstGeom prst="rect">
              <a:avLst/>
            </a:prstGeom>
          </p:spPr>
        </p:pic>
      </p:grpSp>
      <p:sp>
        <p:nvSpPr>
          <p:cNvPr id="2" name="Title 1"/>
          <p:cNvSpPr>
            <a:spLocks noGrp="1"/>
          </p:cNvSpPr>
          <p:nvPr>
            <p:ph type="ctrTitle"/>
          </p:nvPr>
        </p:nvSpPr>
        <p:spPr>
          <a:xfrm>
            <a:off x="6205627" y="4181809"/>
            <a:ext cx="5651940" cy="615883"/>
          </a:xfrm>
        </p:spPr>
        <p:txBody>
          <a:bodyPr anchor="t"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accent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7129209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Image 10 Two Line">
    <p:spTree>
      <p:nvGrpSpPr>
        <p:cNvPr id="1" name=""/>
        <p:cNvGrpSpPr/>
        <p:nvPr/>
      </p:nvGrpSpPr>
      <p:grpSpPr>
        <a:xfrm>
          <a:off x="0" y="0"/>
          <a:ext cx="0" cy="0"/>
          <a:chOff x="0" y="0"/>
          <a:chExt cx="0" cy="0"/>
        </a:xfrm>
      </p:grpSpPr>
      <p:grpSp>
        <p:nvGrpSpPr>
          <p:cNvPr id="6" name="Group 5"/>
          <p:cNvGrpSpPr/>
          <p:nvPr/>
        </p:nvGrpSpPr>
        <p:grpSpPr>
          <a:xfrm>
            <a:off x="1808" y="1017"/>
            <a:ext cx="12188385" cy="6855967"/>
            <a:chOff x="1355" y="762"/>
            <a:chExt cx="9141289" cy="5141975"/>
          </a:xfrm>
        </p:grpSpPr>
        <p:pic>
          <p:nvPicPr>
            <p:cNvPr id="10" name="Picture 9"/>
            <p:cNvPicPr>
              <a:picLocks noChangeAspect="1"/>
            </p:cNvPicPr>
            <p:nvPr userDrawn="1"/>
          </p:nvPicPr>
          <p:blipFill>
            <a:blip r:embed="rId2" cstate="print"/>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63269" y="869156"/>
              <a:ext cx="2652030" cy="3537792"/>
            </a:xfrm>
            <a:prstGeom prst="rect">
              <a:avLst/>
            </a:prstGeom>
          </p:spPr>
        </p:pic>
      </p:grpSp>
      <p:sp>
        <p:nvSpPr>
          <p:cNvPr id="2" name="Title 1"/>
          <p:cNvSpPr>
            <a:spLocks noGrp="1"/>
          </p:cNvSpPr>
          <p:nvPr>
            <p:ph type="ctrTitle"/>
          </p:nvPr>
        </p:nvSpPr>
        <p:spPr>
          <a:xfrm>
            <a:off x="6116727" y="4334210"/>
            <a:ext cx="5740840"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accent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8436516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Image 11 One Line">
    <p:spTree>
      <p:nvGrpSpPr>
        <p:cNvPr id="1" name=""/>
        <p:cNvGrpSpPr/>
        <p:nvPr/>
      </p:nvGrpSpPr>
      <p:grpSpPr>
        <a:xfrm>
          <a:off x="0" y="0"/>
          <a:ext cx="0" cy="0"/>
          <a:chOff x="0" y="0"/>
          <a:chExt cx="0" cy="0"/>
        </a:xfrm>
      </p:grpSpPr>
      <p:grpSp>
        <p:nvGrpSpPr>
          <p:cNvPr id="6" name="Group 5"/>
          <p:cNvGrpSpPr/>
          <p:nvPr/>
        </p:nvGrpSpPr>
        <p:grpSpPr>
          <a:xfrm>
            <a:off x="2712" y="1018"/>
            <a:ext cx="12188385" cy="6855967"/>
            <a:chOff x="2033" y="763"/>
            <a:chExt cx="9141289" cy="5141975"/>
          </a:xfrm>
        </p:grpSpPr>
        <p:pic>
          <p:nvPicPr>
            <p:cNvPr id="10" name="Picture 9"/>
            <p:cNvPicPr>
              <a:picLocks noChangeAspect="1"/>
            </p:cNvPicPr>
            <p:nvPr userDrawn="1"/>
          </p:nvPicPr>
          <p:blipFill>
            <a:blip r:embed="rId2" cstate="print"/>
            <a:stretch>
              <a:fillRect/>
            </a:stretch>
          </p:blipFill>
          <p:spPr>
            <a:xfrm>
              <a:off x="2033"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455227" y="864394"/>
              <a:ext cx="2470725" cy="3548448"/>
            </a:xfrm>
            <a:prstGeom prst="rect">
              <a:avLst/>
            </a:prstGeom>
          </p:spPr>
        </p:pic>
      </p:grpSp>
      <p:sp>
        <p:nvSpPr>
          <p:cNvPr id="2" name="Title 1"/>
          <p:cNvSpPr>
            <a:spLocks noGrp="1"/>
          </p:cNvSpPr>
          <p:nvPr>
            <p:ph type="ctrTitle"/>
          </p:nvPr>
        </p:nvSpPr>
        <p:spPr>
          <a:xfrm>
            <a:off x="6062133" y="4181809"/>
            <a:ext cx="5712099" cy="615883"/>
          </a:xfrm>
        </p:spPr>
        <p:txBody>
          <a:bodyPr anchor="t"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7291328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Image 11 Two Line">
    <p:spTree>
      <p:nvGrpSpPr>
        <p:cNvPr id="1" name=""/>
        <p:cNvGrpSpPr/>
        <p:nvPr/>
      </p:nvGrpSpPr>
      <p:grpSpPr>
        <a:xfrm>
          <a:off x="0" y="0"/>
          <a:ext cx="0" cy="0"/>
          <a:chOff x="0" y="0"/>
          <a:chExt cx="0" cy="0"/>
        </a:xfrm>
      </p:grpSpPr>
      <p:grpSp>
        <p:nvGrpSpPr>
          <p:cNvPr id="6" name="Group 5"/>
          <p:cNvGrpSpPr/>
          <p:nvPr/>
        </p:nvGrpSpPr>
        <p:grpSpPr>
          <a:xfrm>
            <a:off x="1808" y="1017"/>
            <a:ext cx="12188385" cy="6855967"/>
            <a:chOff x="1355" y="762"/>
            <a:chExt cx="9141289" cy="5141975"/>
          </a:xfrm>
        </p:grpSpPr>
        <p:pic>
          <p:nvPicPr>
            <p:cNvPr id="10" name="Picture 9"/>
            <p:cNvPicPr>
              <a:picLocks noChangeAspect="1"/>
            </p:cNvPicPr>
            <p:nvPr userDrawn="1"/>
          </p:nvPicPr>
          <p:blipFill>
            <a:blip r:embed="rId2" cstate="print"/>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459967" y="869156"/>
              <a:ext cx="2460060" cy="3537792"/>
            </a:xfrm>
            <a:prstGeom prst="rect">
              <a:avLst/>
            </a:prstGeom>
          </p:spPr>
        </p:pic>
      </p:grpSp>
      <p:sp>
        <p:nvSpPr>
          <p:cNvPr id="2" name="Title 1"/>
          <p:cNvSpPr>
            <a:spLocks noGrp="1"/>
          </p:cNvSpPr>
          <p:nvPr>
            <p:ph type="ctrTitle"/>
          </p:nvPr>
        </p:nvSpPr>
        <p:spPr>
          <a:xfrm>
            <a:off x="5973233" y="4334210"/>
            <a:ext cx="5791200"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FFFFFF"/>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FFFFFF"/>
                </a:solidFill>
              </a:defRPr>
            </a:lvl1pPr>
          </a:lstStyle>
          <a:p>
            <a:r>
              <a:rPr lang="en-GB" dirty="0"/>
              <a:t>Insert Confidentiality Level in slide footer </a:t>
            </a:r>
          </a:p>
        </p:txBody>
      </p:sp>
      <p:pic>
        <p:nvPicPr>
          <p:cNvPr id="7" name="Picture 6"/>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9387041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Image 12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7"/>
            <a:ext cx="12188385" cy="6855967"/>
            <a:chOff x="1355" y="762"/>
            <a:chExt cx="9141289" cy="5141975"/>
          </a:xfrm>
        </p:grpSpPr>
        <p:pic>
          <p:nvPicPr>
            <p:cNvPr id="10" name="Picture 9"/>
            <p:cNvPicPr>
              <a:picLocks noChangeAspect="1"/>
            </p:cNvPicPr>
            <p:nvPr userDrawn="1"/>
          </p:nvPicPr>
          <p:blipFill>
            <a:blip r:embed="rId2" cstate="print"/>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627850" y="857250"/>
              <a:ext cx="2282310" cy="3569760"/>
            </a:xfrm>
            <a:prstGeom prst="rect">
              <a:avLst/>
            </a:prstGeom>
          </p:spPr>
        </p:pic>
      </p:grpSp>
      <p:sp>
        <p:nvSpPr>
          <p:cNvPr id="2" name="Title 1"/>
          <p:cNvSpPr>
            <a:spLocks noGrp="1"/>
          </p:cNvSpPr>
          <p:nvPr>
            <p:ph type="ctrTitle"/>
          </p:nvPr>
        </p:nvSpPr>
        <p:spPr>
          <a:xfrm>
            <a:off x="6098117" y="3097907"/>
            <a:ext cx="5601027" cy="615883"/>
          </a:xfrm>
        </p:spPr>
        <p:txBody>
          <a:bodyPr anchor="t" anchorCtr="0">
            <a:noAutofit/>
          </a:bodyPr>
          <a:lstStyle>
            <a:lvl1pPr algn="l">
              <a:lnSpc>
                <a:spcPct val="90000"/>
              </a:lnSpc>
              <a:defRPr sz="4000"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E60000"/>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8905568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Image 12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809" y="1018"/>
            <a:ext cx="12188383" cy="6855964"/>
            <a:chOff x="1356" y="763"/>
            <a:chExt cx="9141287" cy="5141973"/>
          </a:xfrm>
        </p:grpSpPr>
        <p:pic>
          <p:nvPicPr>
            <p:cNvPr id="10" name="Picture 9"/>
            <p:cNvPicPr>
              <a:picLocks noChangeAspect="1"/>
            </p:cNvPicPr>
            <p:nvPr userDrawn="1"/>
          </p:nvPicPr>
          <p:blipFill>
            <a:blip r:embed="rId2" cstate="print"/>
            <a:stretch>
              <a:fillRect/>
            </a:stretch>
          </p:blipFill>
          <p:spPr>
            <a:xfrm>
              <a:off x="1356" y="763"/>
              <a:ext cx="9141287" cy="5141973"/>
            </a:xfrm>
            <a:prstGeom prst="rect">
              <a:avLst/>
            </a:prstGeom>
          </p:spPr>
        </p:pic>
        <p:pic>
          <p:nvPicPr>
            <p:cNvPr id="5" name="Picture 4"/>
            <p:cNvPicPr>
              <a:picLocks noChangeAspect="1"/>
            </p:cNvPicPr>
            <p:nvPr userDrawn="1"/>
          </p:nvPicPr>
          <p:blipFill>
            <a:blip r:embed="rId3" cstate="print"/>
            <a:stretch>
              <a:fillRect/>
            </a:stretch>
          </p:blipFill>
          <p:spPr>
            <a:xfrm>
              <a:off x="3637034" y="864394"/>
              <a:ext cx="2271645" cy="3562656"/>
            </a:xfrm>
            <a:prstGeom prst="rect">
              <a:avLst/>
            </a:prstGeom>
          </p:spPr>
        </p:pic>
      </p:grpSp>
      <p:sp>
        <p:nvSpPr>
          <p:cNvPr id="2" name="Title 1"/>
          <p:cNvSpPr>
            <a:spLocks noGrp="1"/>
          </p:cNvSpPr>
          <p:nvPr>
            <p:ph type="ctrTitle"/>
          </p:nvPr>
        </p:nvSpPr>
        <p:spPr>
          <a:xfrm>
            <a:off x="5956890" y="2962213"/>
            <a:ext cx="5372677" cy="855857"/>
          </a:xfrm>
        </p:spPr>
        <p:txBody>
          <a:bodyPr anchor="t" anchorCtr="0">
            <a:noAutofit/>
          </a:bodyPr>
          <a:lstStyle>
            <a:lvl1pPr algn="l">
              <a:lnSpc>
                <a:spcPct val="90000"/>
              </a:lnSpc>
              <a:defRPr sz="2933" b="1" i="0">
                <a:solidFill>
                  <a:schemeClr val="accent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E60000"/>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32568077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Image 13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905" y="1018"/>
            <a:ext cx="12188385" cy="6855967"/>
            <a:chOff x="678" y="763"/>
            <a:chExt cx="9141289" cy="5141975"/>
          </a:xfrm>
        </p:grpSpPr>
        <p:pic>
          <p:nvPicPr>
            <p:cNvPr id="10" name="Picture 9"/>
            <p:cNvPicPr>
              <a:picLocks noChangeAspect="1"/>
            </p:cNvPicPr>
            <p:nvPr userDrawn="1"/>
          </p:nvPicPr>
          <p:blipFill>
            <a:blip r:embed="rId2" cstate="print"/>
            <a:stretch>
              <a:fillRect/>
            </a:stretch>
          </p:blipFill>
          <p:spPr>
            <a:xfrm>
              <a:off x="678"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45216" y="847724"/>
              <a:ext cx="2691135" cy="3569760"/>
            </a:xfrm>
            <a:prstGeom prst="rect">
              <a:avLst/>
            </a:prstGeom>
          </p:spPr>
        </p:pic>
      </p:grpSp>
      <p:sp>
        <p:nvSpPr>
          <p:cNvPr id="2" name="Title 1"/>
          <p:cNvSpPr>
            <a:spLocks noGrp="1"/>
          </p:cNvSpPr>
          <p:nvPr>
            <p:ph type="ctrTitle"/>
          </p:nvPr>
        </p:nvSpPr>
        <p:spPr>
          <a:xfrm>
            <a:off x="2531533" y="3048779"/>
            <a:ext cx="4980619" cy="615883"/>
          </a:xfrm>
        </p:spPr>
        <p:txBody>
          <a:bodyPr anchor="t" anchorCtr="0">
            <a:noAutofit/>
          </a:bodyPr>
          <a:lstStyle>
            <a:lvl1pPr algn="l">
              <a:lnSpc>
                <a:spcPct val="90000"/>
              </a:lnSpc>
              <a:defRPr sz="4000" b="1" i="0">
                <a:solidFill>
                  <a:srgbClr val="FFFFFF"/>
                </a:solidFill>
                <a:latin typeface="Vodafone Rg"/>
                <a:cs typeface="Vodafone Rg"/>
              </a:defRPr>
            </a:lvl1pPr>
          </a:lstStyle>
          <a:p>
            <a:r>
              <a:rPr lang="en-US" dirty="0"/>
              <a:t>Click to edit Master</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FFFFFF"/>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FFFFFF"/>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19026723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Image 13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904" y="1018"/>
            <a:ext cx="12188385" cy="6855967"/>
            <a:chOff x="677" y="763"/>
            <a:chExt cx="9141289" cy="5141975"/>
          </a:xfrm>
        </p:grpSpPr>
        <p:pic>
          <p:nvPicPr>
            <p:cNvPr id="10" name="Picture 9"/>
            <p:cNvPicPr>
              <a:picLocks noChangeAspect="1"/>
            </p:cNvPicPr>
            <p:nvPr userDrawn="1"/>
          </p:nvPicPr>
          <p:blipFill>
            <a:blip r:embed="rId2" cstate="print"/>
            <a:stretch>
              <a:fillRect/>
            </a:stretch>
          </p:blipFill>
          <p:spPr>
            <a:xfrm>
              <a:off x="677"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31689" y="850107"/>
              <a:ext cx="2684025" cy="3559105"/>
            </a:xfrm>
            <a:prstGeom prst="rect">
              <a:avLst/>
            </a:prstGeom>
          </p:spPr>
        </p:pic>
      </p:grpSp>
      <p:sp>
        <p:nvSpPr>
          <p:cNvPr id="2" name="Title 1"/>
          <p:cNvSpPr>
            <a:spLocks noGrp="1"/>
          </p:cNvSpPr>
          <p:nvPr>
            <p:ph type="ctrTitle"/>
          </p:nvPr>
        </p:nvSpPr>
        <p:spPr>
          <a:xfrm>
            <a:off x="2641265" y="2953746"/>
            <a:ext cx="3909447" cy="855857"/>
          </a:xfrm>
        </p:spPr>
        <p:txBody>
          <a:bodyPr anchor="t" anchorCtr="0">
            <a:noAutofit/>
          </a:bodyPr>
          <a:lstStyle>
            <a:lvl1pPr algn="l">
              <a:lnSpc>
                <a:spcPct val="90000"/>
              </a:lnSpc>
              <a:defRPr sz="2933" b="1" i="0">
                <a:solidFill>
                  <a:srgbClr val="FFFFFF"/>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rgbClr val="FFFFFF"/>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FFFFFF"/>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41733712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Image 14 One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p:nvGrpSpPr>
        <p:grpSpPr>
          <a:xfrm>
            <a:off x="1806" y="1016"/>
            <a:ext cx="12188388" cy="6855968"/>
            <a:chOff x="1354" y="762"/>
            <a:chExt cx="9141291" cy="5141976"/>
          </a:xfrm>
        </p:grpSpPr>
        <p:pic>
          <p:nvPicPr>
            <p:cNvPr id="10" name="Picture 9"/>
            <p:cNvPicPr>
              <a:picLocks noChangeAspect="1"/>
            </p:cNvPicPr>
            <p:nvPr userDrawn="1"/>
          </p:nvPicPr>
          <p:blipFill>
            <a:blip r:embed="rId2" cstate="print"/>
            <a:stretch>
              <a:fillRect/>
            </a:stretch>
          </p:blipFill>
          <p:spPr>
            <a:xfrm>
              <a:off x="1354" y="762"/>
              <a:ext cx="9141291" cy="5141976"/>
            </a:xfrm>
            <a:prstGeom prst="rect">
              <a:avLst/>
            </a:prstGeom>
          </p:spPr>
        </p:pic>
        <p:pic>
          <p:nvPicPr>
            <p:cNvPr id="5" name="Picture 4"/>
            <p:cNvPicPr>
              <a:picLocks noChangeAspect="1"/>
            </p:cNvPicPr>
            <p:nvPr userDrawn="1"/>
          </p:nvPicPr>
          <p:blipFill>
            <a:blip r:embed="rId3" cstate="print"/>
            <a:stretch>
              <a:fillRect/>
            </a:stretch>
          </p:blipFill>
          <p:spPr>
            <a:xfrm>
              <a:off x="3241858" y="869156"/>
              <a:ext cx="2669805" cy="3548448"/>
            </a:xfrm>
            <a:prstGeom prst="rect">
              <a:avLst/>
            </a:prstGeom>
          </p:spPr>
        </p:pic>
      </p:grpSp>
      <p:sp>
        <p:nvSpPr>
          <p:cNvPr id="2" name="Title 1"/>
          <p:cNvSpPr>
            <a:spLocks noGrp="1"/>
          </p:cNvSpPr>
          <p:nvPr>
            <p:ph type="ctrTitle"/>
          </p:nvPr>
        </p:nvSpPr>
        <p:spPr>
          <a:xfrm>
            <a:off x="6062134" y="4181809"/>
            <a:ext cx="5795433" cy="615883"/>
          </a:xfrm>
        </p:spPr>
        <p:txBody>
          <a:bodyPr anchor="t" anchorCtr="0">
            <a:noAutofit/>
          </a:bodyPr>
          <a:lstStyle>
            <a:lvl1pPr algn="l">
              <a:lnSpc>
                <a:spcPct val="90000"/>
              </a:lnSpc>
              <a:defRPr sz="4000"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756802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Image 14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p:nvGrpSpPr>
        <p:grpSpPr>
          <a:xfrm>
            <a:off x="1808" y="1018"/>
            <a:ext cx="12188385" cy="6855967"/>
            <a:chOff x="1355" y="763"/>
            <a:chExt cx="9141289" cy="5141975"/>
          </a:xfrm>
        </p:grpSpPr>
        <p:pic>
          <p:nvPicPr>
            <p:cNvPr id="10" name="Picture 9"/>
            <p:cNvPicPr>
              <a:picLocks noChangeAspect="1"/>
            </p:cNvPicPr>
            <p:nvPr userDrawn="1"/>
          </p:nvPicPr>
          <p:blipFill>
            <a:blip r:embed="rId2" cstate="print"/>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cstate="print"/>
            <a:stretch>
              <a:fillRect/>
            </a:stretch>
          </p:blipFill>
          <p:spPr>
            <a:xfrm>
              <a:off x="3249572" y="873919"/>
              <a:ext cx="2659140" cy="3537792"/>
            </a:xfrm>
            <a:prstGeom prst="rect">
              <a:avLst/>
            </a:prstGeom>
          </p:spPr>
        </p:pic>
      </p:grpSp>
      <p:sp>
        <p:nvSpPr>
          <p:cNvPr id="2" name="Title 1"/>
          <p:cNvSpPr>
            <a:spLocks noGrp="1"/>
          </p:cNvSpPr>
          <p:nvPr>
            <p:ph type="ctrTitle"/>
          </p:nvPr>
        </p:nvSpPr>
        <p:spPr>
          <a:xfrm>
            <a:off x="5829300" y="4338444"/>
            <a:ext cx="5884333" cy="855857"/>
          </a:xfrm>
        </p:spPr>
        <p:txBody>
          <a:bodyPr anchor="t" anchorCtr="0">
            <a:noAutofit/>
          </a:bodyPr>
          <a:lstStyle>
            <a:lvl1pPr algn="l">
              <a:lnSpc>
                <a:spcPct val="90000"/>
              </a:lnSpc>
              <a:defRPr sz="2933" b="1" i="0">
                <a:solidFill>
                  <a:schemeClr val="bg1"/>
                </a:solidFill>
                <a:latin typeface="Vodafone Rg"/>
                <a:cs typeface="Vodafone Rg"/>
              </a:defRPr>
            </a:lvl1pPr>
          </a:lstStyle>
          <a:p>
            <a:r>
              <a:rPr lang="en-US" dirty="0"/>
              <a:t>Click to edit Master title</a:t>
            </a:r>
            <a:endParaRPr lang="en-GB" dirty="0"/>
          </a:p>
        </p:txBody>
      </p:sp>
      <p:sp>
        <p:nvSpPr>
          <p:cNvPr id="3" name="Subtitle 2"/>
          <p:cNvSpPr>
            <a:spLocks noGrp="1"/>
          </p:cNvSpPr>
          <p:nvPr>
            <p:ph type="subTitle" idx="1"/>
          </p:nvPr>
        </p:nvSpPr>
        <p:spPr>
          <a:xfrm>
            <a:off x="334436" y="5385814"/>
            <a:ext cx="2787265" cy="910516"/>
          </a:xfrm>
        </p:spPr>
        <p:txBody>
          <a:bodyPr anchor="b" anchorCtr="0">
            <a:noAutofit/>
          </a:bodyPr>
          <a:lstStyle>
            <a:lvl1pPr marL="0" indent="0" algn="l">
              <a:buNone/>
              <a:defRPr sz="1867">
                <a:solidFill>
                  <a:schemeClr val="bg1"/>
                </a:solidFill>
                <a:latin typeface="Vodafone Rg"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p:cNvPicPr>
            <a:picLocks noChangeAspect="1"/>
          </p:cNvPicPr>
          <p:nvPr/>
        </p:nvPicPr>
        <p:blipFill>
          <a:blip r:embed="rId4" cstate="print"/>
          <a:stretch>
            <a:fillRect/>
          </a:stretch>
        </p:blipFill>
        <p:spPr>
          <a:xfrm>
            <a:off x="11329121" y="6062988"/>
            <a:ext cx="528447" cy="528000"/>
          </a:xfrm>
          <a:prstGeom prst="rect">
            <a:avLst/>
          </a:prstGeom>
        </p:spPr>
      </p:pic>
    </p:spTree>
    <p:extLst>
      <p:ext uri="{BB962C8B-B14F-4D97-AF65-F5344CB8AC3E}">
        <p14:creationId xmlns:p14="http://schemas.microsoft.com/office/powerpoint/2010/main" xmlns="" val="31241090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9" Type="http://schemas.openxmlformats.org/officeDocument/2006/relationships/slideLayout" Target="../slideLayouts/slideLayout108.xml"/><Relationship Id="rId21" Type="http://schemas.openxmlformats.org/officeDocument/2006/relationships/slideLayout" Target="../slideLayouts/slideLayout90.xml"/><Relationship Id="rId34" Type="http://schemas.openxmlformats.org/officeDocument/2006/relationships/slideLayout" Target="../slideLayouts/slideLayout103.xml"/><Relationship Id="rId42" Type="http://schemas.openxmlformats.org/officeDocument/2006/relationships/slideLayout" Target="../slideLayouts/slideLayout111.xml"/><Relationship Id="rId47" Type="http://schemas.openxmlformats.org/officeDocument/2006/relationships/slideLayout" Target="../slideLayouts/slideLayout116.xml"/><Relationship Id="rId50" Type="http://schemas.openxmlformats.org/officeDocument/2006/relationships/slideLayout" Target="../slideLayouts/slideLayout119.xml"/><Relationship Id="rId55" Type="http://schemas.openxmlformats.org/officeDocument/2006/relationships/slideLayout" Target="../slideLayouts/slideLayout124.xml"/><Relationship Id="rId63" Type="http://schemas.openxmlformats.org/officeDocument/2006/relationships/slideLayout" Target="../slideLayouts/slideLayout132.xml"/><Relationship Id="rId68" Type="http://schemas.openxmlformats.org/officeDocument/2006/relationships/slideLayout" Target="../slideLayouts/slideLayout137.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9" Type="http://schemas.openxmlformats.org/officeDocument/2006/relationships/slideLayout" Target="../slideLayouts/slideLayout98.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slideLayout" Target="../slideLayouts/slideLayout106.xml"/><Relationship Id="rId40" Type="http://schemas.openxmlformats.org/officeDocument/2006/relationships/slideLayout" Target="../slideLayouts/slideLayout109.xml"/><Relationship Id="rId45" Type="http://schemas.openxmlformats.org/officeDocument/2006/relationships/slideLayout" Target="../slideLayouts/slideLayout114.xml"/><Relationship Id="rId53" Type="http://schemas.openxmlformats.org/officeDocument/2006/relationships/slideLayout" Target="../slideLayouts/slideLayout122.xml"/><Relationship Id="rId58" Type="http://schemas.openxmlformats.org/officeDocument/2006/relationships/slideLayout" Target="../slideLayouts/slideLayout127.xml"/><Relationship Id="rId66" Type="http://schemas.openxmlformats.org/officeDocument/2006/relationships/slideLayout" Target="../slideLayouts/slideLayout135.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49" Type="http://schemas.openxmlformats.org/officeDocument/2006/relationships/slideLayout" Target="../slideLayouts/slideLayout118.xml"/><Relationship Id="rId57" Type="http://schemas.openxmlformats.org/officeDocument/2006/relationships/slideLayout" Target="../slideLayouts/slideLayout126.xml"/><Relationship Id="rId61" Type="http://schemas.openxmlformats.org/officeDocument/2006/relationships/slideLayout" Target="../slideLayouts/slideLayout130.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4" Type="http://schemas.openxmlformats.org/officeDocument/2006/relationships/slideLayout" Target="../slideLayouts/slideLayout113.xml"/><Relationship Id="rId52" Type="http://schemas.openxmlformats.org/officeDocument/2006/relationships/slideLayout" Target="../slideLayouts/slideLayout121.xml"/><Relationship Id="rId60" Type="http://schemas.openxmlformats.org/officeDocument/2006/relationships/slideLayout" Target="../slideLayouts/slideLayout129.xml"/><Relationship Id="rId65" Type="http://schemas.openxmlformats.org/officeDocument/2006/relationships/slideLayout" Target="../slideLayouts/slideLayout134.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 Id="rId43" Type="http://schemas.openxmlformats.org/officeDocument/2006/relationships/slideLayout" Target="../slideLayouts/slideLayout112.xml"/><Relationship Id="rId48" Type="http://schemas.openxmlformats.org/officeDocument/2006/relationships/slideLayout" Target="../slideLayouts/slideLayout117.xml"/><Relationship Id="rId56" Type="http://schemas.openxmlformats.org/officeDocument/2006/relationships/slideLayout" Target="../slideLayouts/slideLayout125.xml"/><Relationship Id="rId64" Type="http://schemas.openxmlformats.org/officeDocument/2006/relationships/slideLayout" Target="../slideLayouts/slideLayout133.xml"/><Relationship Id="rId69" Type="http://schemas.openxmlformats.org/officeDocument/2006/relationships/theme" Target="../theme/theme2.xml"/><Relationship Id="rId8" Type="http://schemas.openxmlformats.org/officeDocument/2006/relationships/slideLayout" Target="../slideLayouts/slideLayout77.xml"/><Relationship Id="rId51" Type="http://schemas.openxmlformats.org/officeDocument/2006/relationships/slideLayout" Target="../slideLayouts/slideLayout120.xml"/><Relationship Id="rId3" Type="http://schemas.openxmlformats.org/officeDocument/2006/relationships/slideLayout" Target="../slideLayouts/slideLayout72.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slideLayout" Target="../slideLayouts/slideLayout107.xml"/><Relationship Id="rId46" Type="http://schemas.openxmlformats.org/officeDocument/2006/relationships/slideLayout" Target="../slideLayouts/slideLayout115.xml"/><Relationship Id="rId59" Type="http://schemas.openxmlformats.org/officeDocument/2006/relationships/slideLayout" Target="../slideLayouts/slideLayout128.xml"/><Relationship Id="rId67" Type="http://schemas.openxmlformats.org/officeDocument/2006/relationships/slideLayout" Target="../slideLayouts/slideLayout136.xml"/><Relationship Id="rId20" Type="http://schemas.openxmlformats.org/officeDocument/2006/relationships/slideLayout" Target="../slideLayouts/slideLayout89.xml"/><Relationship Id="rId41" Type="http://schemas.openxmlformats.org/officeDocument/2006/relationships/slideLayout" Target="../slideLayouts/slideLayout110.xml"/><Relationship Id="rId54" Type="http://schemas.openxmlformats.org/officeDocument/2006/relationships/slideLayout" Target="../slideLayouts/slideLayout123.xml"/><Relationship Id="rId62" Type="http://schemas.openxmlformats.org/officeDocument/2006/relationships/slideLayout" Target="../slideLayouts/slideLayout131.xml"/><Relationship Id="rId7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71" cstate="print"/>
          <a:stretch>
            <a:fillRect/>
          </a:stretch>
        </p:blipFill>
        <p:spPr>
          <a:xfrm>
            <a:off x="11329121" y="6062988"/>
            <a:ext cx="528447" cy="528000"/>
          </a:xfrm>
          <a:prstGeom prst="rect">
            <a:avLst/>
          </a:prstGeom>
        </p:spPr>
      </p:pic>
      <p:sp>
        <p:nvSpPr>
          <p:cNvPr id="2" name="Title Placeholder 1"/>
          <p:cNvSpPr>
            <a:spLocks noGrp="1"/>
          </p:cNvSpPr>
          <p:nvPr>
            <p:ph type="title"/>
          </p:nvPr>
        </p:nvSpPr>
        <p:spPr>
          <a:xfrm>
            <a:off x="334433" y="274638"/>
            <a:ext cx="11514035" cy="88997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34433" y="1164610"/>
            <a:ext cx="7848600" cy="4804391"/>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10849594" y="6272470"/>
            <a:ext cx="551213" cy="318519"/>
          </a:xfrm>
          <a:prstGeom prst="rect">
            <a:avLst/>
          </a:prstGeom>
        </p:spPr>
        <p:txBody>
          <a:bodyPr vert="horz" lIns="0" tIns="0" rIns="0" bIns="0" rtlCol="0" anchor="b" anchorCtr="0"/>
          <a:lstStyle>
            <a:lvl1pPr algn="ctr">
              <a:defRPr sz="1067">
                <a:solidFill>
                  <a:schemeClr val="tx1"/>
                </a:solidFill>
              </a:defRPr>
            </a:lvl1pPr>
          </a:lstStyle>
          <a:p>
            <a:fld id="{72A83A2B-3358-44F8-83A0-4598795D8FB5}" type="slidenum">
              <a:rPr lang="en-GB" smtClean="0"/>
              <a:pPr/>
              <a:t>‹#›</a:t>
            </a:fld>
            <a:endParaRPr lang="en-GB" dirty="0"/>
          </a:p>
        </p:txBody>
      </p:sp>
      <p:sp>
        <p:nvSpPr>
          <p:cNvPr id="6" name="Footer Placeholder 5"/>
          <p:cNvSpPr>
            <a:spLocks noGrp="1"/>
          </p:cNvSpPr>
          <p:nvPr>
            <p:ph type="ftr" sz="quarter" idx="3"/>
          </p:nvPr>
        </p:nvSpPr>
        <p:spPr>
          <a:xfrm>
            <a:off x="337860" y="6282799"/>
            <a:ext cx="2783840" cy="318519"/>
          </a:xfrm>
          <a:prstGeom prst="rect">
            <a:avLst/>
          </a:prstGeom>
        </p:spPr>
        <p:txBody>
          <a:bodyPr vert="horz" lIns="0" tIns="0" rIns="0" bIns="0" rtlCol="0" anchor="b" anchorCtr="0"/>
          <a:lstStyle>
            <a:lvl1pPr algn="l">
              <a:defRPr lang="en-IE" sz="1067" kern="1200" dirty="0">
                <a:solidFill>
                  <a:schemeClr val="tx1"/>
                </a:solidFill>
                <a:latin typeface="+mn-lt"/>
                <a:ea typeface="+mn-ea"/>
                <a:cs typeface="+mn-cs"/>
              </a:defRPr>
            </a:lvl1pPr>
          </a:lstStyle>
          <a:p>
            <a:r>
              <a:rPr lang="en-GB" dirty="0"/>
              <a:t>Insert Confidentiality Level in slide footer </a:t>
            </a:r>
          </a:p>
        </p:txBody>
      </p:sp>
    </p:spTree>
    <p:extLst>
      <p:ext uri="{BB962C8B-B14F-4D97-AF65-F5344CB8AC3E}">
        <p14:creationId xmlns:p14="http://schemas.microsoft.com/office/powerpoint/2010/main" xmlns="" val="70634794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 id="2147483712" r:id="rId33"/>
    <p:sldLayoutId id="2147483713" r:id="rId34"/>
    <p:sldLayoutId id="2147483714" r:id="rId35"/>
    <p:sldLayoutId id="2147483715" r:id="rId36"/>
    <p:sldLayoutId id="2147483716" r:id="rId37"/>
    <p:sldLayoutId id="2147483717" r:id="rId38"/>
    <p:sldLayoutId id="2147483718" r:id="rId39"/>
    <p:sldLayoutId id="2147483719" r:id="rId40"/>
    <p:sldLayoutId id="2147483720" r:id="rId41"/>
    <p:sldLayoutId id="2147483721" r:id="rId42"/>
    <p:sldLayoutId id="2147483722" r:id="rId43"/>
    <p:sldLayoutId id="2147483723" r:id="rId44"/>
    <p:sldLayoutId id="2147483724" r:id="rId45"/>
    <p:sldLayoutId id="2147483725" r:id="rId46"/>
    <p:sldLayoutId id="2147483726" r:id="rId47"/>
    <p:sldLayoutId id="2147483727" r:id="rId48"/>
    <p:sldLayoutId id="2147483728" r:id="rId49"/>
    <p:sldLayoutId id="2147483729" r:id="rId50"/>
    <p:sldLayoutId id="2147483730" r:id="rId51"/>
    <p:sldLayoutId id="2147483731" r:id="rId52"/>
    <p:sldLayoutId id="2147483732" r:id="rId53"/>
    <p:sldLayoutId id="2147483733" r:id="rId54"/>
    <p:sldLayoutId id="2147483734" r:id="rId55"/>
    <p:sldLayoutId id="2147483735" r:id="rId56"/>
    <p:sldLayoutId id="2147483736" r:id="rId57"/>
    <p:sldLayoutId id="2147483737" r:id="rId58"/>
    <p:sldLayoutId id="2147483738" r:id="rId59"/>
    <p:sldLayoutId id="2147483739" r:id="rId60"/>
    <p:sldLayoutId id="2147483740" r:id="rId61"/>
    <p:sldLayoutId id="2147483741" r:id="rId62"/>
    <p:sldLayoutId id="2147483742" r:id="rId63"/>
    <p:sldLayoutId id="2147483743" r:id="rId64"/>
    <p:sldLayoutId id="2147483744" r:id="rId65"/>
    <p:sldLayoutId id="2147483745" r:id="rId66"/>
    <p:sldLayoutId id="2147483746" r:id="rId67"/>
    <p:sldLayoutId id="2147483747" r:id="rId68"/>
    <p:sldLayoutId id="2147483818" r:id="rId69"/>
  </p:sldLayoutIdLst>
  <p:hf hdr="0"/>
  <p:txStyles>
    <p:titleStyle>
      <a:lvl1pPr algn="l" defTabSz="1219170" rtl="0" eaLnBrk="1" latinLnBrk="0" hangingPunct="1">
        <a:lnSpc>
          <a:spcPct val="80000"/>
        </a:lnSpc>
        <a:spcBef>
          <a:spcPct val="0"/>
        </a:spcBef>
        <a:buNone/>
        <a:defRPr sz="3200" b="1" kern="1200">
          <a:solidFill>
            <a:schemeClr val="accent1"/>
          </a:solidFill>
          <a:latin typeface="Vodafone Rg" pitchFamily="34" charset="0"/>
          <a:ea typeface="+mj-ea"/>
          <a:cs typeface="+mj-cs"/>
        </a:defRPr>
      </a:lvl1pPr>
    </p:titleStyle>
    <p:bodyStyle>
      <a:lvl1pPr marL="184146" indent="-184146" algn="l" defTabSz="1219170" rtl="0" eaLnBrk="1" latinLnBrk="0" hangingPunct="1">
        <a:spcBef>
          <a:spcPts val="0"/>
        </a:spcBef>
        <a:spcAft>
          <a:spcPts val="800"/>
        </a:spcAft>
        <a:buClr>
          <a:schemeClr val="accent1"/>
        </a:buClr>
        <a:buFont typeface="Arial" pitchFamily="34" charset="0"/>
        <a:buChar char="•"/>
        <a:defRPr sz="2400" kern="1200">
          <a:solidFill>
            <a:schemeClr val="tx1"/>
          </a:solidFill>
          <a:latin typeface="Vodafone Rg" pitchFamily="34" charset="0"/>
          <a:ea typeface="+mn-ea"/>
          <a:cs typeface="+mn-cs"/>
        </a:defRPr>
      </a:lvl1pPr>
      <a:lvl2pPr marL="463539" indent="-196846" algn="l" defTabSz="1219170" rtl="0" eaLnBrk="1" latinLnBrk="0" hangingPunct="1">
        <a:spcBef>
          <a:spcPts val="0"/>
        </a:spcBef>
        <a:spcAft>
          <a:spcPts val="400"/>
        </a:spcAft>
        <a:buClr>
          <a:schemeClr val="accent1"/>
        </a:buClr>
        <a:buFont typeface="Calibri" pitchFamily="34" charset="0"/>
        <a:buChar char="–"/>
        <a:defRPr sz="1867" kern="1200">
          <a:solidFill>
            <a:schemeClr val="tx1"/>
          </a:solidFill>
          <a:latin typeface="Vodafone Rg" pitchFamily="34" charset="0"/>
          <a:ea typeface="+mn-ea"/>
          <a:cs typeface="+mn-cs"/>
        </a:defRPr>
      </a:lvl2pPr>
      <a:lvl3pPr marL="514338" indent="194728" algn="l" defTabSz="1219170" rtl="0" eaLnBrk="1" latinLnBrk="0" hangingPunct="1">
        <a:spcBef>
          <a:spcPts val="0"/>
        </a:spcBef>
        <a:spcAft>
          <a:spcPts val="400"/>
        </a:spcAft>
        <a:buClr>
          <a:schemeClr val="accent1"/>
        </a:buClr>
        <a:buFont typeface="Calibri" pitchFamily="34" charset="0"/>
        <a:buChar char="–"/>
        <a:defRPr sz="1867" kern="1200">
          <a:solidFill>
            <a:schemeClr val="tx1"/>
          </a:solidFill>
          <a:latin typeface="Vodafone Rg" pitchFamily="34" charset="0"/>
          <a:ea typeface="+mn-ea"/>
          <a:cs typeface="+mn-cs"/>
        </a:defRPr>
      </a:lvl3pPr>
      <a:lvl4pPr marL="956709" indent="-201079" algn="l" defTabSz="1219170" rtl="0" eaLnBrk="1" latinLnBrk="0" hangingPunct="1">
        <a:spcBef>
          <a:spcPct val="20000"/>
        </a:spcBef>
        <a:buClr>
          <a:schemeClr val="accent1"/>
        </a:buClr>
        <a:buFont typeface="Calibri" pitchFamily="34" charset="0"/>
        <a:buChar char="–"/>
        <a:defRPr sz="1600" kern="1200">
          <a:solidFill>
            <a:schemeClr val="tx1"/>
          </a:solidFill>
          <a:latin typeface="+mn-lt"/>
          <a:ea typeface="+mn-ea"/>
          <a:cs typeface="+mn-cs"/>
        </a:defRPr>
      </a:lvl4pPr>
      <a:lvl5pPr marL="1219170" indent="-215895" algn="l" defTabSz="1219170" rtl="0" eaLnBrk="1" latinLnBrk="0" hangingPunct="1">
        <a:spcBef>
          <a:spcPct val="20000"/>
        </a:spcBef>
        <a:buClr>
          <a:schemeClr val="accent1"/>
        </a:buClr>
        <a:buFont typeface="Calibri" pitchFamily="34" charset="0"/>
        <a:buChar char="–"/>
        <a:defRPr sz="1600" kern="120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58">
          <p15:clr>
            <a:srgbClr val="F26B43"/>
          </p15:clr>
        </p15:guide>
        <p15:guide id="3" orient="horz" pos="2820">
          <p15:clr>
            <a:srgbClr val="F26B43"/>
          </p15:clr>
        </p15:guide>
        <p15:guide id="4" pos="5602">
          <p15:clr>
            <a:srgbClr val="F26B43"/>
          </p15:clr>
        </p15:guide>
        <p15:guide id="5" pos="2812">
          <p15:clr>
            <a:srgbClr val="F26B43"/>
          </p15:clr>
        </p15:guide>
        <p15:guide id="6" pos="2948">
          <p15:clr>
            <a:srgbClr val="F26B43"/>
          </p15:clr>
        </p15:guide>
        <p15:guide id="7" orient="horz" pos="5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70" cstate="print"/>
          <a:stretch>
            <a:fillRect/>
          </a:stretch>
        </p:blipFill>
        <p:spPr>
          <a:xfrm>
            <a:off x="11329121" y="6062988"/>
            <a:ext cx="528447" cy="528000"/>
          </a:xfrm>
          <a:prstGeom prst="rect">
            <a:avLst/>
          </a:prstGeom>
        </p:spPr>
      </p:pic>
      <p:sp>
        <p:nvSpPr>
          <p:cNvPr id="2" name="Title Placeholder 1"/>
          <p:cNvSpPr>
            <a:spLocks noGrp="1"/>
          </p:cNvSpPr>
          <p:nvPr>
            <p:ph type="title"/>
          </p:nvPr>
        </p:nvSpPr>
        <p:spPr>
          <a:xfrm>
            <a:off x="334433" y="274638"/>
            <a:ext cx="11514035" cy="88997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34433" y="1164610"/>
            <a:ext cx="7848600" cy="4804391"/>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10849594" y="6272470"/>
            <a:ext cx="551213" cy="318519"/>
          </a:xfrm>
          <a:prstGeom prst="rect">
            <a:avLst/>
          </a:prstGeom>
        </p:spPr>
        <p:txBody>
          <a:bodyPr vert="horz" lIns="0" tIns="0" rIns="0" bIns="0" rtlCol="0" anchor="b" anchorCtr="0"/>
          <a:lstStyle>
            <a:lvl1pPr algn="ctr">
              <a:defRPr sz="1067">
                <a:solidFill>
                  <a:schemeClr val="tx1"/>
                </a:solidFill>
              </a:defRPr>
            </a:lvl1pPr>
          </a:lstStyle>
          <a:p>
            <a:fld id="{72A83A2B-3358-44F8-83A0-4598795D8FB5}" type="slidenum">
              <a:rPr lang="en-GB" smtClean="0"/>
              <a:pPr/>
              <a:t>‹#›</a:t>
            </a:fld>
            <a:endParaRPr lang="en-GB" dirty="0"/>
          </a:p>
        </p:txBody>
      </p:sp>
      <p:sp>
        <p:nvSpPr>
          <p:cNvPr id="6" name="Footer Placeholder 5"/>
          <p:cNvSpPr>
            <a:spLocks noGrp="1"/>
          </p:cNvSpPr>
          <p:nvPr>
            <p:ph type="ftr" sz="quarter" idx="3"/>
          </p:nvPr>
        </p:nvSpPr>
        <p:spPr>
          <a:xfrm>
            <a:off x="337860" y="6282799"/>
            <a:ext cx="2783840" cy="318519"/>
          </a:xfrm>
          <a:prstGeom prst="rect">
            <a:avLst/>
          </a:prstGeom>
        </p:spPr>
        <p:txBody>
          <a:bodyPr vert="horz" lIns="0" tIns="0" rIns="0" bIns="0" rtlCol="0" anchor="b" anchorCtr="0"/>
          <a:lstStyle>
            <a:lvl1pPr algn="l">
              <a:defRPr lang="en-IE" sz="1067" kern="1200" dirty="0">
                <a:solidFill>
                  <a:schemeClr val="tx1"/>
                </a:solidFill>
                <a:latin typeface="+mn-lt"/>
                <a:ea typeface="+mn-ea"/>
                <a:cs typeface="+mn-cs"/>
              </a:defRPr>
            </a:lvl1pPr>
          </a:lstStyle>
          <a:p>
            <a:r>
              <a:rPr lang="en-GB" dirty="0"/>
              <a:t>Insert Confidentiality Level in slide footer </a:t>
            </a:r>
          </a:p>
        </p:txBody>
      </p:sp>
    </p:spTree>
    <p:extLst>
      <p:ext uri="{BB962C8B-B14F-4D97-AF65-F5344CB8AC3E}">
        <p14:creationId xmlns:p14="http://schemas.microsoft.com/office/powerpoint/2010/main" xmlns="" val="298934756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 id="2147483780" r:id="rId32"/>
    <p:sldLayoutId id="2147483781" r:id="rId33"/>
    <p:sldLayoutId id="2147483782" r:id="rId34"/>
    <p:sldLayoutId id="2147483783" r:id="rId35"/>
    <p:sldLayoutId id="2147483784" r:id="rId36"/>
    <p:sldLayoutId id="2147483785" r:id="rId37"/>
    <p:sldLayoutId id="2147483786" r:id="rId38"/>
    <p:sldLayoutId id="2147483787" r:id="rId39"/>
    <p:sldLayoutId id="2147483788" r:id="rId40"/>
    <p:sldLayoutId id="2147483789" r:id="rId41"/>
    <p:sldLayoutId id="2147483790" r:id="rId42"/>
    <p:sldLayoutId id="2147483791" r:id="rId43"/>
    <p:sldLayoutId id="2147483792" r:id="rId44"/>
    <p:sldLayoutId id="2147483793" r:id="rId45"/>
    <p:sldLayoutId id="2147483794" r:id="rId46"/>
    <p:sldLayoutId id="2147483795" r:id="rId47"/>
    <p:sldLayoutId id="2147483796" r:id="rId48"/>
    <p:sldLayoutId id="2147483797" r:id="rId49"/>
    <p:sldLayoutId id="2147483798" r:id="rId50"/>
    <p:sldLayoutId id="2147483799" r:id="rId51"/>
    <p:sldLayoutId id="2147483800" r:id="rId52"/>
    <p:sldLayoutId id="2147483801" r:id="rId53"/>
    <p:sldLayoutId id="2147483802" r:id="rId54"/>
    <p:sldLayoutId id="2147483803" r:id="rId55"/>
    <p:sldLayoutId id="2147483804" r:id="rId56"/>
    <p:sldLayoutId id="2147483805" r:id="rId57"/>
    <p:sldLayoutId id="2147483806" r:id="rId58"/>
    <p:sldLayoutId id="2147483807" r:id="rId59"/>
    <p:sldLayoutId id="2147483808" r:id="rId60"/>
    <p:sldLayoutId id="2147483809" r:id="rId61"/>
    <p:sldLayoutId id="2147483810" r:id="rId62"/>
    <p:sldLayoutId id="2147483811" r:id="rId63"/>
    <p:sldLayoutId id="2147483812" r:id="rId64"/>
    <p:sldLayoutId id="2147483813" r:id="rId65"/>
    <p:sldLayoutId id="2147483814" r:id="rId66"/>
    <p:sldLayoutId id="2147483815" r:id="rId67"/>
    <p:sldLayoutId id="2147483816" r:id="rId68"/>
  </p:sldLayoutIdLst>
  <p:hf hdr="0"/>
  <p:txStyles>
    <p:titleStyle>
      <a:lvl1pPr algn="l" defTabSz="1219170" rtl="0" eaLnBrk="1" latinLnBrk="0" hangingPunct="1">
        <a:lnSpc>
          <a:spcPct val="80000"/>
        </a:lnSpc>
        <a:spcBef>
          <a:spcPct val="0"/>
        </a:spcBef>
        <a:buNone/>
        <a:defRPr sz="3200" b="1" kern="1200">
          <a:solidFill>
            <a:schemeClr val="accent1"/>
          </a:solidFill>
          <a:latin typeface="Vodafone Rg" pitchFamily="34" charset="0"/>
          <a:ea typeface="+mj-ea"/>
          <a:cs typeface="+mj-cs"/>
        </a:defRPr>
      </a:lvl1pPr>
    </p:titleStyle>
    <p:bodyStyle>
      <a:lvl1pPr marL="184146" indent="-184146" algn="l" defTabSz="1219170" rtl="0" eaLnBrk="1" latinLnBrk="0" hangingPunct="1">
        <a:spcBef>
          <a:spcPts val="0"/>
        </a:spcBef>
        <a:spcAft>
          <a:spcPts val="800"/>
        </a:spcAft>
        <a:buClr>
          <a:schemeClr val="accent1"/>
        </a:buClr>
        <a:buFont typeface="Arial" pitchFamily="34" charset="0"/>
        <a:buChar char="•"/>
        <a:defRPr sz="2400" kern="1200">
          <a:solidFill>
            <a:schemeClr val="tx1"/>
          </a:solidFill>
          <a:latin typeface="Vodafone Rg" pitchFamily="34" charset="0"/>
          <a:ea typeface="+mn-ea"/>
          <a:cs typeface="+mn-cs"/>
        </a:defRPr>
      </a:lvl1pPr>
      <a:lvl2pPr marL="463539" indent="-196846" algn="l" defTabSz="1219170" rtl="0" eaLnBrk="1" latinLnBrk="0" hangingPunct="1">
        <a:spcBef>
          <a:spcPts val="0"/>
        </a:spcBef>
        <a:spcAft>
          <a:spcPts val="400"/>
        </a:spcAft>
        <a:buClr>
          <a:schemeClr val="accent1"/>
        </a:buClr>
        <a:buFont typeface="Calibri" pitchFamily="34" charset="0"/>
        <a:buChar char="–"/>
        <a:defRPr sz="1867" kern="1200">
          <a:solidFill>
            <a:schemeClr val="tx1"/>
          </a:solidFill>
          <a:latin typeface="Vodafone Rg" pitchFamily="34" charset="0"/>
          <a:ea typeface="+mn-ea"/>
          <a:cs typeface="+mn-cs"/>
        </a:defRPr>
      </a:lvl2pPr>
      <a:lvl3pPr marL="514338" indent="194728" algn="l" defTabSz="1219170" rtl="0" eaLnBrk="1" latinLnBrk="0" hangingPunct="1">
        <a:spcBef>
          <a:spcPts val="0"/>
        </a:spcBef>
        <a:spcAft>
          <a:spcPts val="400"/>
        </a:spcAft>
        <a:buClr>
          <a:schemeClr val="accent1"/>
        </a:buClr>
        <a:buFont typeface="Calibri" pitchFamily="34" charset="0"/>
        <a:buChar char="–"/>
        <a:defRPr sz="1867" kern="1200">
          <a:solidFill>
            <a:schemeClr val="tx1"/>
          </a:solidFill>
          <a:latin typeface="Vodafone Rg" pitchFamily="34" charset="0"/>
          <a:ea typeface="+mn-ea"/>
          <a:cs typeface="+mn-cs"/>
        </a:defRPr>
      </a:lvl3pPr>
      <a:lvl4pPr marL="956709" indent="-201079" algn="l" defTabSz="1219170" rtl="0" eaLnBrk="1" latinLnBrk="0" hangingPunct="1">
        <a:spcBef>
          <a:spcPct val="20000"/>
        </a:spcBef>
        <a:buClr>
          <a:schemeClr val="accent1"/>
        </a:buClr>
        <a:buFont typeface="Calibri" pitchFamily="34" charset="0"/>
        <a:buChar char="–"/>
        <a:defRPr sz="1600" kern="1200">
          <a:solidFill>
            <a:schemeClr val="tx1"/>
          </a:solidFill>
          <a:latin typeface="+mn-lt"/>
          <a:ea typeface="+mn-ea"/>
          <a:cs typeface="+mn-cs"/>
        </a:defRPr>
      </a:lvl4pPr>
      <a:lvl5pPr marL="1219170" indent="-215895" algn="l" defTabSz="1219170" rtl="0" eaLnBrk="1" latinLnBrk="0" hangingPunct="1">
        <a:spcBef>
          <a:spcPct val="20000"/>
        </a:spcBef>
        <a:buClr>
          <a:schemeClr val="accent1"/>
        </a:buClr>
        <a:buFont typeface="Calibri" pitchFamily="34" charset="0"/>
        <a:buChar char="–"/>
        <a:defRPr sz="1600" kern="120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58">
          <p15:clr>
            <a:srgbClr val="F26B43"/>
          </p15:clr>
        </p15:guide>
        <p15:guide id="3" orient="horz" pos="2820">
          <p15:clr>
            <a:srgbClr val="F26B43"/>
          </p15:clr>
        </p15:guide>
        <p15:guide id="4" pos="5602">
          <p15:clr>
            <a:srgbClr val="F26B43"/>
          </p15:clr>
        </p15:guide>
        <p15:guide id="5" pos="2812">
          <p15:clr>
            <a:srgbClr val="F26B43"/>
          </p15:clr>
        </p15:guide>
        <p15:guide id="6" pos="2948">
          <p15:clr>
            <a:srgbClr val="F26B43"/>
          </p15:clr>
        </p15:guide>
        <p15:guide id="7" orient="horz" pos="55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90.png"/><Relationship Id="rId7" Type="http://schemas.openxmlformats.org/officeDocument/2006/relationships/diagramLayout" Target="../diagrams/layout3.xml"/><Relationship Id="rId2" Type="http://schemas.openxmlformats.org/officeDocument/2006/relationships/notesSlide" Target="../notesSlides/notesSlide5.xml"/><Relationship Id="rId1" Type="http://schemas.openxmlformats.org/officeDocument/2006/relationships/slideLayout" Target="../slideLayouts/slideLayout59.xml"/><Relationship Id="rId6" Type="http://schemas.openxmlformats.org/officeDocument/2006/relationships/diagramData" Target="../diagrams/data3.xml"/><Relationship Id="rId5" Type="http://schemas.openxmlformats.org/officeDocument/2006/relationships/image" Target="cid:image006.jpg@01D327C8.F9D366C0" TargetMode="External"/><Relationship Id="rId10" Type="http://schemas.microsoft.com/office/2007/relationships/diagramDrawing" Target="../diagrams/drawing3.xml"/><Relationship Id="rId4" Type="http://schemas.openxmlformats.org/officeDocument/2006/relationships/image" Target="../media/image91.jpeg"/><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2.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5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94.png"/><Relationship Id="rId7" Type="http://schemas.openxmlformats.org/officeDocument/2006/relationships/image" Target="../media/image98.png"/><Relationship Id="rId12" Type="http://schemas.microsoft.com/office/2007/relationships/diagramDrawing" Target="../diagrams/drawing5.xml"/><Relationship Id="rId2" Type="http://schemas.openxmlformats.org/officeDocument/2006/relationships/image" Target="../media/image93.png"/><Relationship Id="rId1" Type="http://schemas.openxmlformats.org/officeDocument/2006/relationships/slideLayout" Target="../slideLayouts/slideLayout59.xml"/><Relationship Id="rId6" Type="http://schemas.openxmlformats.org/officeDocument/2006/relationships/image" Target="../media/image97.png"/><Relationship Id="rId11" Type="http://schemas.openxmlformats.org/officeDocument/2006/relationships/diagramColors" Target="../diagrams/colors5.xml"/><Relationship Id="rId5" Type="http://schemas.openxmlformats.org/officeDocument/2006/relationships/image" Target="../media/image96.png"/><Relationship Id="rId10" Type="http://schemas.openxmlformats.org/officeDocument/2006/relationships/diagramQuickStyle" Target="../diagrams/quickStyle5.xml"/><Relationship Id="rId4" Type="http://schemas.openxmlformats.org/officeDocument/2006/relationships/image" Target="../media/image95.png"/><Relationship Id="rId9"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chart" Target="../charts/chart3.xml"/><Relationship Id="rId7" Type="http://schemas.openxmlformats.org/officeDocument/2006/relationships/diagramQuickStyle" Target="../diagrams/quickStyle6.xml"/><Relationship Id="rId2" Type="http://schemas.openxmlformats.org/officeDocument/2006/relationships/notesSlide" Target="../notesSlides/notesSlide7.xml"/><Relationship Id="rId1" Type="http://schemas.openxmlformats.org/officeDocument/2006/relationships/slideLayout" Target="../slideLayouts/slideLayout59.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chart" Target="../charts/chart4.xml"/><Relationship Id="rId9" Type="http://schemas.microsoft.com/office/2007/relationships/diagramDrawing" Target="../diagrams/drawing6.xml"/></Relationships>
</file>

<file path=ppt/slides/_rels/slide14.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8.xml"/><Relationship Id="rId1" Type="http://schemas.openxmlformats.org/officeDocument/2006/relationships/slideLayout" Target="../slideLayouts/slideLayout68.xml"/><Relationship Id="rId6" Type="http://schemas.openxmlformats.org/officeDocument/2006/relationships/image" Target="../media/image102.emf"/><Relationship Id="rId5" Type="http://schemas.openxmlformats.org/officeDocument/2006/relationships/image" Target="../media/image101.emf"/><Relationship Id="rId4" Type="http://schemas.openxmlformats.org/officeDocument/2006/relationships/image" Target="../media/image100.emf"/></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chart" Target="../charts/chart5.xml"/><Relationship Id="rId7" Type="http://schemas.openxmlformats.org/officeDocument/2006/relationships/diagramLayout" Target="../diagrams/layout7.xml"/><Relationship Id="rId2" Type="http://schemas.openxmlformats.org/officeDocument/2006/relationships/notesSlide" Target="../notesSlides/notesSlide9.xml"/><Relationship Id="rId1" Type="http://schemas.openxmlformats.org/officeDocument/2006/relationships/slideLayout" Target="../slideLayouts/slideLayout59.xml"/><Relationship Id="rId6" Type="http://schemas.openxmlformats.org/officeDocument/2006/relationships/diagramData" Target="../diagrams/data7.xml"/><Relationship Id="rId5" Type="http://schemas.openxmlformats.org/officeDocument/2006/relationships/chart" Target="../charts/chart7.xml"/><Relationship Id="rId10" Type="http://schemas.microsoft.com/office/2007/relationships/diagramDrawing" Target="../diagrams/drawing7.xml"/><Relationship Id="rId4" Type="http://schemas.openxmlformats.org/officeDocument/2006/relationships/chart" Target="../charts/chart6.xml"/><Relationship Id="rId9" Type="http://schemas.openxmlformats.org/officeDocument/2006/relationships/diagramColors" Target="../diagrams/colors7.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03.pn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60.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1.xml"/><Relationship Id="rId1" Type="http://schemas.openxmlformats.org/officeDocument/2006/relationships/slideLayout" Target="../slideLayouts/slideLayout68.xml"/><Relationship Id="rId5" Type="http://schemas.openxmlformats.org/officeDocument/2006/relationships/image" Target="../media/image106.png"/><Relationship Id="rId4" Type="http://schemas.openxmlformats.org/officeDocument/2006/relationships/image" Target="../media/image10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107.png"/><Relationship Id="rId7" Type="http://schemas.openxmlformats.org/officeDocument/2006/relationships/image" Target="../media/image109.png"/><Relationship Id="rId2" Type="http://schemas.openxmlformats.org/officeDocument/2006/relationships/notesSlide" Target="../notesSlides/notesSlide14.xml"/><Relationship Id="rId1" Type="http://schemas.openxmlformats.org/officeDocument/2006/relationships/slideLayout" Target="../slideLayouts/slideLayout68.xml"/><Relationship Id="rId6" Type="http://schemas.openxmlformats.org/officeDocument/2006/relationships/image" Target="../media/image110.svg"/><Relationship Id="rId5" Type="http://schemas.openxmlformats.org/officeDocument/2006/relationships/image" Target="../media/image108.png"/><Relationship Id="rId10" Type="http://schemas.openxmlformats.org/officeDocument/2006/relationships/image" Target="../media/image114.svg"/><Relationship Id="rId4" Type="http://schemas.openxmlformats.org/officeDocument/2006/relationships/image" Target="../media/image108.svg"/><Relationship Id="rId9" Type="http://schemas.openxmlformats.org/officeDocument/2006/relationships/image" Target="../media/image1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7.xml"/></Relationships>
</file>

<file path=ppt/slides/_rels/slide2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6.xml"/><Relationship Id="rId1" Type="http://schemas.openxmlformats.org/officeDocument/2006/relationships/slideLayout" Target="../slideLayouts/slideLayout137.xml"/><Relationship Id="rId6" Type="http://schemas.openxmlformats.org/officeDocument/2006/relationships/image" Target="../media/image110.svg"/><Relationship Id="rId5" Type="http://schemas.openxmlformats.org/officeDocument/2006/relationships/image" Target="../media/image108.png"/><Relationship Id="rId4" Type="http://schemas.openxmlformats.org/officeDocument/2006/relationships/image" Target="../media/image116.svg"/></Relationships>
</file>

<file path=ppt/slides/_rels/slide25.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111.png"/><Relationship Id="rId2" Type="http://schemas.openxmlformats.org/officeDocument/2006/relationships/notesSlide" Target="../notesSlides/notesSlide17.xml"/><Relationship Id="rId1" Type="http://schemas.openxmlformats.org/officeDocument/2006/relationships/slideLayout" Target="../slideLayouts/slideLayout137.xml"/><Relationship Id="rId5" Type="http://schemas.openxmlformats.org/officeDocument/2006/relationships/image" Target="../media/image109.png"/><Relationship Id="rId4" Type="http://schemas.openxmlformats.org/officeDocument/2006/relationships/image" Target="../media/image116.svg"/></Relationships>
</file>

<file path=ppt/slides/_rels/slide2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8.xml"/><Relationship Id="rId1" Type="http://schemas.openxmlformats.org/officeDocument/2006/relationships/slideLayout" Target="../slideLayouts/slideLayout137.xml"/><Relationship Id="rId5" Type="http://schemas.openxmlformats.org/officeDocument/2006/relationships/image" Target="../media/image110.png"/><Relationship Id="rId10" Type="http://schemas.openxmlformats.org/officeDocument/2006/relationships/image" Target="../media/image114.svg"/><Relationship Id="rId4" Type="http://schemas.openxmlformats.org/officeDocument/2006/relationships/image" Target="../media/image116.svg"/></Relationships>
</file>

<file path=ppt/slides/_rels/slide2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9.xml"/><Relationship Id="rId1" Type="http://schemas.openxmlformats.org/officeDocument/2006/relationships/slideLayout" Target="../slideLayouts/slideLayout137.xml"/><Relationship Id="rId6" Type="http://schemas.openxmlformats.org/officeDocument/2006/relationships/image" Target="../media/image108.svg"/><Relationship Id="rId5" Type="http://schemas.openxmlformats.org/officeDocument/2006/relationships/image" Target="../media/image107.png"/><Relationship Id="rId4" Type="http://schemas.openxmlformats.org/officeDocument/2006/relationships/image" Target="../media/image116.svg"/></Relationships>
</file>

<file path=ppt/slides/_rels/slide2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0.xml"/><Relationship Id="rId1" Type="http://schemas.openxmlformats.org/officeDocument/2006/relationships/slideLayout" Target="../slideLayouts/slideLayout137.xml"/><Relationship Id="rId4" Type="http://schemas.openxmlformats.org/officeDocument/2006/relationships/image" Target="../media/image116.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8" Type="http://schemas.openxmlformats.org/officeDocument/2006/relationships/image" Target="../media/image124.svg"/><Relationship Id="rId3" Type="http://schemas.openxmlformats.org/officeDocument/2006/relationships/image" Target="../media/image112.png"/><Relationship Id="rId7" Type="http://schemas.openxmlformats.org/officeDocument/2006/relationships/image" Target="../media/image114.png"/><Relationship Id="rId12" Type="http://schemas.openxmlformats.org/officeDocument/2006/relationships/image" Target="../media/image128.svg"/><Relationship Id="rId2" Type="http://schemas.openxmlformats.org/officeDocument/2006/relationships/notesSlide" Target="../notesSlides/notesSlide21.xml"/><Relationship Id="rId1" Type="http://schemas.openxmlformats.org/officeDocument/2006/relationships/slideLayout" Target="../slideLayouts/slideLayout137.xml"/><Relationship Id="rId6" Type="http://schemas.openxmlformats.org/officeDocument/2006/relationships/image" Target="../media/image122.svg"/><Relationship Id="rId11" Type="http://schemas.openxmlformats.org/officeDocument/2006/relationships/image" Target="../media/image116.png"/><Relationship Id="rId5" Type="http://schemas.openxmlformats.org/officeDocument/2006/relationships/image" Target="../media/image113.png"/><Relationship Id="rId10" Type="http://schemas.openxmlformats.org/officeDocument/2006/relationships/image" Target="../media/image126.svg"/><Relationship Id="rId4" Type="http://schemas.openxmlformats.org/officeDocument/2006/relationships/image" Target="../media/image120.svg"/><Relationship Id="rId9" Type="http://schemas.openxmlformats.org/officeDocument/2006/relationships/image" Target="../media/image115.png"/></Relationships>
</file>

<file path=ppt/slides/_rels/slide32.xml.rels><?xml version="1.0" encoding="UTF-8" standalone="yes"?>
<Relationships xmlns="http://schemas.openxmlformats.org/package/2006/relationships"><Relationship Id="rId8" Type="http://schemas.openxmlformats.org/officeDocument/2006/relationships/image" Target="../media/image1060.svg"/><Relationship Id="rId13"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19.png"/><Relationship Id="rId12" Type="http://schemas.openxmlformats.org/officeDocument/2006/relationships/image" Target="../media/image132.svg"/><Relationship Id="rId2" Type="http://schemas.openxmlformats.org/officeDocument/2006/relationships/notesSlide" Target="../notesSlides/notesSlide22.xml"/><Relationship Id="rId1" Type="http://schemas.openxmlformats.org/officeDocument/2006/relationships/slideLayout" Target="../slideLayouts/slideLayout68.xml"/><Relationship Id="rId6" Type="http://schemas.openxmlformats.org/officeDocument/2006/relationships/image" Target="../media/image118.svg"/><Relationship Id="rId11" Type="http://schemas.openxmlformats.org/officeDocument/2006/relationships/image" Target="../media/image121.png"/><Relationship Id="rId5" Type="http://schemas.openxmlformats.org/officeDocument/2006/relationships/image" Target="../media/image118.png"/><Relationship Id="rId15" Type="http://schemas.openxmlformats.org/officeDocument/2006/relationships/image" Target="../media/image135.svg"/><Relationship Id="rId10" Type="http://schemas.openxmlformats.org/officeDocument/2006/relationships/image" Target="../media/image1040.svg"/><Relationship Id="rId4" Type="http://schemas.openxmlformats.org/officeDocument/2006/relationships/image" Target="../media/image130.svg"/><Relationship Id="rId9" Type="http://schemas.openxmlformats.org/officeDocument/2006/relationships/image" Target="../media/image120.png"/><Relationship Id="rId14" Type="http://schemas.openxmlformats.org/officeDocument/2006/relationships/image" Target="../media/image134.svg"/></Relationships>
</file>

<file path=ppt/slides/_rels/slide33.xml.rels><?xml version="1.0" encoding="UTF-8" standalone="yes"?>
<Relationships xmlns="http://schemas.openxmlformats.org/package/2006/relationships"><Relationship Id="rId8" Type="http://schemas.openxmlformats.org/officeDocument/2006/relationships/image" Target="../media/image141.svg"/><Relationship Id="rId13"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5.png"/><Relationship Id="rId12" Type="http://schemas.openxmlformats.org/officeDocument/2006/relationships/image" Target="../media/image1060.svg"/><Relationship Id="rId2" Type="http://schemas.openxmlformats.org/officeDocument/2006/relationships/notesSlide" Target="../notesSlides/notesSlide23.xml"/><Relationship Id="rId1" Type="http://schemas.openxmlformats.org/officeDocument/2006/relationships/slideLayout" Target="../slideLayouts/slideLayout137.xml"/><Relationship Id="rId6" Type="http://schemas.openxmlformats.org/officeDocument/2006/relationships/image" Target="../media/image139.svg"/><Relationship Id="rId11" Type="http://schemas.openxmlformats.org/officeDocument/2006/relationships/image" Target="../media/image127.png"/><Relationship Id="rId5" Type="http://schemas.openxmlformats.org/officeDocument/2006/relationships/image" Target="../media/image124.png"/><Relationship Id="rId10" Type="http://schemas.openxmlformats.org/officeDocument/2006/relationships/image" Target="../media/image143.svg"/><Relationship Id="rId4" Type="http://schemas.openxmlformats.org/officeDocument/2006/relationships/image" Target="../media/image137.svg"/><Relationship Id="rId9" Type="http://schemas.openxmlformats.org/officeDocument/2006/relationships/image" Target="../media/image126.png"/><Relationship Id="rId14" Type="http://schemas.openxmlformats.org/officeDocument/2006/relationships/image" Target="../media/image145.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5.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24.xml"/><Relationship Id="rId1" Type="http://schemas.openxmlformats.org/officeDocument/2006/relationships/slideLayout" Target="../slideLayouts/slideLayout124.xml"/><Relationship Id="rId6" Type="http://schemas.openxmlformats.org/officeDocument/2006/relationships/image" Target="../media/image132.jpeg"/><Relationship Id="rId5" Type="http://schemas.openxmlformats.org/officeDocument/2006/relationships/image" Target="../media/image131.jpeg"/><Relationship Id="rId4" Type="http://schemas.openxmlformats.org/officeDocument/2006/relationships/image" Target="../media/image13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9.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107.png"/><Relationship Id="rId7" Type="http://schemas.openxmlformats.org/officeDocument/2006/relationships/image" Target="../media/image109.png"/><Relationship Id="rId2" Type="http://schemas.openxmlformats.org/officeDocument/2006/relationships/notesSlide" Target="../notesSlides/notesSlide25.xml"/><Relationship Id="rId1" Type="http://schemas.openxmlformats.org/officeDocument/2006/relationships/slideLayout" Target="../slideLayouts/slideLayout137.xml"/><Relationship Id="rId6" Type="http://schemas.openxmlformats.org/officeDocument/2006/relationships/image" Target="../media/image110.svg"/><Relationship Id="rId5" Type="http://schemas.openxmlformats.org/officeDocument/2006/relationships/image" Target="../media/image108.png"/><Relationship Id="rId10" Type="http://schemas.openxmlformats.org/officeDocument/2006/relationships/image" Target="../media/image114.svg"/><Relationship Id="rId4" Type="http://schemas.openxmlformats.org/officeDocument/2006/relationships/image" Target="../media/image108.svg"/><Relationship Id="rId9" Type="http://schemas.openxmlformats.org/officeDocument/2006/relationships/image" Target="../media/image1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8" Type="http://schemas.openxmlformats.org/officeDocument/2006/relationships/image" Target="../media/image83.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9.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5.png"/><Relationship Id="rId4" Type="http://schemas.openxmlformats.org/officeDocument/2006/relationships/diagramLayout" Target="../diagrams/layout1.xml"/><Relationship Id="rId9" Type="http://schemas.openxmlformats.org/officeDocument/2006/relationships/image" Target="../media/image84.emf"/></Relationships>
</file>

<file path=ppt/slides/_rels/slide9.xml.rels><?xml version="1.0" encoding="UTF-8" standalone="yes"?>
<Relationships xmlns="http://schemas.openxmlformats.org/package/2006/relationships"><Relationship Id="rId13" Type="http://schemas.openxmlformats.org/officeDocument/2006/relationships/image" Target="../media/image106.svg"/><Relationship Id="rId18" Type="http://schemas.openxmlformats.org/officeDocument/2006/relationships/diagramQuickStyle" Target="../diagrams/quickStyle2.xml"/><Relationship Id="rId3" Type="http://schemas.openxmlformats.org/officeDocument/2006/relationships/chart" Target="../charts/chart1.xml"/><Relationship Id="rId7" Type="http://schemas.openxmlformats.org/officeDocument/2006/relationships/image" Target="../media/image88.png"/><Relationship Id="rId17" Type="http://schemas.openxmlformats.org/officeDocument/2006/relationships/diagramLayout" Target="../diagrams/layout2.xml"/><Relationship Id="rId2" Type="http://schemas.openxmlformats.org/officeDocument/2006/relationships/notesSlide" Target="../notesSlides/notesSlide4.xml"/><Relationship Id="rId16" Type="http://schemas.openxmlformats.org/officeDocument/2006/relationships/diagramData" Target="../diagrams/data2.xml"/><Relationship Id="rId20" Type="http://schemas.microsoft.com/office/2007/relationships/diagramDrawing" Target="../diagrams/drawing2.xml"/><Relationship Id="rId1" Type="http://schemas.openxmlformats.org/officeDocument/2006/relationships/slideLayout" Target="../slideLayouts/slideLayout59.xml"/><Relationship Id="rId6" Type="http://schemas.openxmlformats.org/officeDocument/2006/relationships/image" Target="../media/image87.png"/><Relationship Id="rId5" Type="http://schemas.openxmlformats.org/officeDocument/2006/relationships/image" Target="../media/image86.png"/><Relationship Id="rId15" Type="http://schemas.openxmlformats.org/officeDocument/2006/relationships/image" Target="../media/image104.svg"/><Relationship Id="rId19" Type="http://schemas.openxmlformats.org/officeDocument/2006/relationships/diagramColors" Target="../diagrams/colors2.xml"/><Relationship Id="rId4" Type="http://schemas.openxmlformats.org/officeDocument/2006/relationships/chart" Target="../charts/chart2.xml"/><Relationship Id="rId14" Type="http://schemas.openxmlformats.org/officeDocument/2006/relationships/image" Target="../media/image8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43819" y="1452676"/>
            <a:ext cx="4840329" cy="615883"/>
          </a:xfrm>
        </p:spPr>
        <p:txBody>
          <a:bodyPr/>
          <a:lstStyle/>
          <a:p>
            <a:r>
              <a:rPr lang="en-GB" sz="3200" dirty="0" smtClean="0">
                <a:solidFill>
                  <a:schemeClr val="tx1"/>
                </a:solidFill>
              </a:rPr>
              <a:t>Vodacom’s response to the 2018 </a:t>
            </a:r>
            <a:r>
              <a:rPr lang="en-GB" sz="3200" dirty="0">
                <a:solidFill>
                  <a:schemeClr val="tx1"/>
                </a:solidFill>
              </a:rPr>
              <a:t>ECA Amendment Bill</a:t>
            </a:r>
            <a:endParaRPr lang="en-ZA" sz="3200" dirty="0">
              <a:solidFill>
                <a:schemeClr val="tx1"/>
              </a:solidFill>
            </a:endParaRPr>
          </a:p>
        </p:txBody>
      </p:sp>
      <p:sp>
        <p:nvSpPr>
          <p:cNvPr id="3" name="Subtitle 2"/>
          <p:cNvSpPr>
            <a:spLocks noGrp="1"/>
          </p:cNvSpPr>
          <p:nvPr>
            <p:ph type="subTitle" idx="1"/>
          </p:nvPr>
        </p:nvSpPr>
        <p:spPr/>
        <p:txBody>
          <a:bodyPr/>
          <a:lstStyle/>
          <a:p>
            <a:r>
              <a:rPr lang="en-ZA" dirty="0"/>
              <a:t>November 2018</a:t>
            </a:r>
          </a:p>
        </p:txBody>
      </p:sp>
    </p:spTree>
    <p:extLst>
      <p:ext uri="{BB962C8B-B14F-4D97-AF65-F5344CB8AC3E}">
        <p14:creationId xmlns:p14="http://schemas.microsoft.com/office/powerpoint/2010/main" xmlns="" val="141166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2A83A2B-3358-44F8-83A0-4598795D8FB5}" type="slidenum">
              <a:rPr lang="en-GB" smtClean="0"/>
              <a:pPr/>
              <a:t>10</a:t>
            </a:fld>
            <a:endParaRPr lang="en-GB" dirty="0"/>
          </a:p>
        </p:txBody>
      </p:sp>
      <p:sp>
        <p:nvSpPr>
          <p:cNvPr id="17" name="Rectangle 16">
            <a:extLst>
              <a:ext uri="{FF2B5EF4-FFF2-40B4-BE49-F238E27FC236}">
                <a16:creationId xmlns:a16="http://schemas.microsoft.com/office/drawing/2014/main" xmlns="" id="{36ED252D-1C64-4740-B6BA-97831540DCDD}"/>
              </a:ext>
            </a:extLst>
          </p:cNvPr>
          <p:cNvSpPr/>
          <p:nvPr/>
        </p:nvSpPr>
        <p:spPr>
          <a:xfrm>
            <a:off x="553455" y="1303421"/>
            <a:ext cx="2383763" cy="2109536"/>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4000" tIns="8467" rIns="48000" bIns="8467" numCol="1" spcCol="1270" rtlCol="0" anchor="ctr" anchorCtr="0">
            <a:noAutofit/>
          </a:bodyPr>
          <a:lstStyle/>
          <a:p>
            <a:pPr defTabSz="592652">
              <a:lnSpc>
                <a:spcPct val="90000"/>
              </a:lnSpc>
              <a:spcBef>
                <a:spcPct val="0"/>
              </a:spcBef>
              <a:spcAft>
                <a:spcPct val="35000"/>
              </a:spcAft>
            </a:pPr>
            <a:r>
              <a:rPr lang="en-GB" sz="2400" b="1" dirty="0">
                <a:solidFill>
                  <a:schemeClr val="bg1"/>
                </a:solidFill>
                <a:latin typeface="Vodafone Rg" pitchFamily="34" charset="0"/>
              </a:rPr>
              <a:t>Capacity constraints stemming from a lack of high demand spectrum</a:t>
            </a:r>
          </a:p>
        </p:txBody>
      </p:sp>
      <p:sp>
        <p:nvSpPr>
          <p:cNvPr id="18" name="Isosceles Triangle 17">
            <a:extLst>
              <a:ext uri="{FF2B5EF4-FFF2-40B4-BE49-F238E27FC236}">
                <a16:creationId xmlns:a16="http://schemas.microsoft.com/office/drawing/2014/main" xmlns="" id="{0495D72B-395B-4944-975F-D64883F3C632}"/>
              </a:ext>
            </a:extLst>
          </p:cNvPr>
          <p:cNvSpPr/>
          <p:nvPr/>
        </p:nvSpPr>
        <p:spPr>
          <a:xfrm rot="5400000">
            <a:off x="2590799" y="1998195"/>
            <a:ext cx="1556084" cy="553452"/>
          </a:xfrm>
          <a:prstGeom prst="triangle">
            <a:avLst/>
          </a:prstGeom>
          <a:solidFill>
            <a:schemeClr val="bg1">
              <a:lumMod val="50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592652">
              <a:lnSpc>
                <a:spcPct val="90000"/>
              </a:lnSpc>
              <a:spcBef>
                <a:spcPct val="0"/>
              </a:spcBef>
              <a:spcAft>
                <a:spcPct val="35000"/>
              </a:spcAft>
            </a:pPr>
            <a:endParaRPr lang="en-GB" sz="1333" dirty="0">
              <a:solidFill>
                <a:srgbClr val="34342B"/>
              </a:solidFill>
              <a:latin typeface="Vodafone Rg" pitchFamily="34" charset="0"/>
            </a:endParaRPr>
          </a:p>
        </p:txBody>
      </p:sp>
      <p:sp>
        <p:nvSpPr>
          <p:cNvPr id="19" name="Rectangle 18">
            <a:extLst>
              <a:ext uri="{FF2B5EF4-FFF2-40B4-BE49-F238E27FC236}">
                <a16:creationId xmlns:a16="http://schemas.microsoft.com/office/drawing/2014/main" xmlns="" id="{48A8D2B5-6299-40B2-8154-DAD1127E03DD}"/>
              </a:ext>
            </a:extLst>
          </p:cNvPr>
          <p:cNvSpPr/>
          <p:nvPr/>
        </p:nvSpPr>
        <p:spPr>
          <a:xfrm>
            <a:off x="4288282" y="1708103"/>
            <a:ext cx="2199281" cy="1143000"/>
          </a:xfrm>
          <a:prstGeom prst="rect">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defTabSz="592652">
              <a:lnSpc>
                <a:spcPct val="90000"/>
              </a:lnSpc>
              <a:spcBef>
                <a:spcPct val="0"/>
              </a:spcBef>
              <a:spcAft>
                <a:spcPct val="35000"/>
              </a:spcAft>
            </a:pPr>
            <a:r>
              <a:rPr lang="en-GB" sz="1867" dirty="0">
                <a:solidFill>
                  <a:schemeClr val="accent1"/>
                </a:solidFill>
                <a:latin typeface="Vodafone Rg" pitchFamily="34" charset="0"/>
              </a:rPr>
              <a:t>Availability of spectrum affects network coverage and capacity that can be delivered in a cost efficient way</a:t>
            </a:r>
          </a:p>
        </p:txBody>
      </p:sp>
      <p:pic>
        <p:nvPicPr>
          <p:cNvPr id="3" name="Picture 2">
            <a:extLst>
              <a:ext uri="{FF2B5EF4-FFF2-40B4-BE49-F238E27FC236}">
                <a16:creationId xmlns:a16="http://schemas.microsoft.com/office/drawing/2014/main" xmlns="" id="{8A549756-275E-4EE4-8205-764BD2339882}"/>
              </a:ext>
            </a:extLst>
          </p:cNvPr>
          <p:cNvPicPr>
            <a:picLocks noChangeAspect="1"/>
          </p:cNvPicPr>
          <p:nvPr/>
        </p:nvPicPr>
        <p:blipFill>
          <a:blip r:embed="rId3" cstate="print"/>
          <a:stretch>
            <a:fillRect/>
          </a:stretch>
        </p:blipFill>
        <p:spPr>
          <a:xfrm>
            <a:off x="7466715" y="3916720"/>
            <a:ext cx="3830540" cy="2164885"/>
          </a:xfrm>
          <a:prstGeom prst="rect">
            <a:avLst/>
          </a:prstGeom>
        </p:spPr>
      </p:pic>
      <p:pic>
        <p:nvPicPr>
          <p:cNvPr id="24" name="Picture 23" descr="cid:image006.jpg@01D327C8.F9D366C0">
            <a:extLst>
              <a:ext uri="{FF2B5EF4-FFF2-40B4-BE49-F238E27FC236}">
                <a16:creationId xmlns:a16="http://schemas.microsoft.com/office/drawing/2014/main" xmlns="" id="{526A1FAB-3397-4432-8616-C34AE04A5C38}"/>
              </a:ext>
            </a:extLst>
          </p:cNvPr>
          <p:cNvPicPr/>
          <p:nvPr/>
        </p:nvPicPr>
        <p:blipFill rotWithShape="1">
          <a:blip r:embed="rId4" r:link="rId5" cstate="print">
            <a:extLst>
              <a:ext uri="{28A0092B-C50C-407E-A947-70E740481C1C}">
                <a14:useLocalDpi xmlns:a14="http://schemas.microsoft.com/office/drawing/2010/main" xmlns="" val="0"/>
              </a:ext>
            </a:extLst>
          </a:blip>
          <a:srcRect l="4674" t="29550" r="32859"/>
          <a:stretch/>
        </p:blipFill>
        <p:spPr bwMode="auto">
          <a:xfrm>
            <a:off x="2613357" y="3551768"/>
            <a:ext cx="4815504" cy="3195833"/>
          </a:xfrm>
          <a:prstGeom prst="rect">
            <a:avLst/>
          </a:prstGeom>
          <a:noFill/>
          <a:ln>
            <a:noFill/>
          </a:ln>
          <a:extLst>
            <a:ext uri="{53640926-AAD7-44D8-BBD7-CCE9431645EC}">
              <a14:shadowObscured xmlns:a14="http://schemas.microsoft.com/office/drawing/2010/main" xmlns=""/>
            </a:ext>
          </a:extLst>
        </p:spPr>
      </p:pic>
      <p:sp>
        <p:nvSpPr>
          <p:cNvPr id="9" name="Rectangle 8">
            <a:extLst>
              <a:ext uri="{FF2B5EF4-FFF2-40B4-BE49-F238E27FC236}">
                <a16:creationId xmlns:a16="http://schemas.microsoft.com/office/drawing/2014/main" xmlns="" id="{AFE60925-38B6-4AF6-8F41-24CFE973F6A8}"/>
              </a:ext>
            </a:extLst>
          </p:cNvPr>
          <p:cNvSpPr/>
          <p:nvPr/>
        </p:nvSpPr>
        <p:spPr>
          <a:xfrm>
            <a:off x="5641749" y="5371650"/>
            <a:ext cx="118801" cy="709956"/>
          </a:xfrm>
          <a:prstGeom prst="rect">
            <a:avLst/>
          </a:prstGeom>
          <a:noFill/>
          <a:ln w="9525" cap="flat" cmpd="sng" algn="ctr">
            <a:solidFill>
              <a:schemeClr val="tx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592652">
              <a:lnSpc>
                <a:spcPct val="90000"/>
              </a:lnSpc>
              <a:spcBef>
                <a:spcPct val="0"/>
              </a:spcBef>
              <a:spcAft>
                <a:spcPct val="35000"/>
              </a:spcAft>
            </a:pPr>
            <a:endParaRPr lang="en-GB" sz="1333" dirty="0">
              <a:solidFill>
                <a:srgbClr val="34342B"/>
              </a:solidFill>
              <a:latin typeface="Vodafone Rg" pitchFamily="34" charset="0"/>
            </a:endParaRPr>
          </a:p>
        </p:txBody>
      </p:sp>
      <p:sp>
        <p:nvSpPr>
          <p:cNvPr id="16" name="Rectangle 15">
            <a:extLst>
              <a:ext uri="{FF2B5EF4-FFF2-40B4-BE49-F238E27FC236}">
                <a16:creationId xmlns:a16="http://schemas.microsoft.com/office/drawing/2014/main" xmlns="" id="{477896B0-7FA5-45D3-908D-B1131A3A0172}"/>
              </a:ext>
            </a:extLst>
          </p:cNvPr>
          <p:cNvSpPr/>
          <p:nvPr/>
        </p:nvSpPr>
        <p:spPr>
          <a:xfrm>
            <a:off x="334434" y="4113622"/>
            <a:ext cx="2396380" cy="1816266"/>
          </a:xfrm>
          <a:prstGeom prst="rect">
            <a:avLst/>
          </a:prstGeom>
        </p:spPr>
        <p:txBody>
          <a:bodyPr wrap="square">
            <a:spAutoFit/>
          </a:bodyPr>
          <a:lstStyle/>
          <a:p>
            <a:r>
              <a:rPr lang="en-GB" sz="1867" dirty="0">
                <a:latin typeface="Arial" panose="020B0604020202020204" pitchFamily="34" charset="0"/>
                <a:ea typeface="Arial" panose="020B0604020202020204" pitchFamily="34" charset="0"/>
              </a:rPr>
              <a:t>SA is seriously spectrum constrained: particularly larger operators (Vodacom and </a:t>
            </a:r>
            <a:r>
              <a:rPr lang="en-GB" sz="1867" dirty="0" err="1">
                <a:latin typeface="Arial" panose="020B0604020202020204" pitchFamily="34" charset="0"/>
                <a:ea typeface="Arial" panose="020B0604020202020204" pitchFamily="34" charset="0"/>
              </a:rPr>
              <a:t>MTN</a:t>
            </a:r>
            <a:r>
              <a:rPr lang="en-GB" sz="1867" dirty="0">
                <a:latin typeface="Arial" panose="020B0604020202020204" pitchFamily="34" charset="0"/>
                <a:ea typeface="Arial" panose="020B0604020202020204" pitchFamily="34" charset="0"/>
              </a:rPr>
              <a:t>)</a:t>
            </a:r>
            <a:endParaRPr lang="en-GB" sz="1867" dirty="0"/>
          </a:p>
        </p:txBody>
      </p:sp>
      <p:sp>
        <p:nvSpPr>
          <p:cNvPr id="20" name="Rectangle 19">
            <a:extLst>
              <a:ext uri="{FF2B5EF4-FFF2-40B4-BE49-F238E27FC236}">
                <a16:creationId xmlns:a16="http://schemas.microsoft.com/office/drawing/2014/main" xmlns="" id="{881161CA-0D9E-437E-9E62-47DA31A7CBA1}"/>
              </a:ext>
            </a:extLst>
          </p:cNvPr>
          <p:cNvSpPr/>
          <p:nvPr/>
        </p:nvSpPr>
        <p:spPr>
          <a:xfrm>
            <a:off x="2613358" y="3592088"/>
            <a:ext cx="4042367" cy="461665"/>
          </a:xfrm>
          <a:prstGeom prst="rect">
            <a:avLst/>
          </a:prstGeom>
        </p:spPr>
        <p:txBody>
          <a:bodyPr wrap="square">
            <a:spAutoFit/>
          </a:bodyPr>
          <a:lstStyle/>
          <a:p>
            <a:pPr algn="ctr"/>
            <a:r>
              <a:rPr lang="en-GB" sz="1200" dirty="0">
                <a:solidFill>
                  <a:schemeClr val="bg1">
                    <a:lumMod val="50000"/>
                  </a:schemeClr>
                </a:solidFill>
                <a:latin typeface="Arial" panose="020B0604020202020204" pitchFamily="34" charset="0"/>
                <a:ea typeface="Arial" panose="020B0604020202020204" pitchFamily="34" charset="0"/>
              </a:rPr>
              <a:t>Spectrum holdings for Vodafone/Vodacom across different countries</a:t>
            </a:r>
            <a:endParaRPr lang="en-GB" sz="1200" dirty="0">
              <a:solidFill>
                <a:schemeClr val="bg1">
                  <a:lumMod val="50000"/>
                </a:schemeClr>
              </a:solidFill>
            </a:endParaRPr>
          </a:p>
        </p:txBody>
      </p:sp>
      <p:sp>
        <p:nvSpPr>
          <p:cNvPr id="28" name="Rectangle 27">
            <a:extLst>
              <a:ext uri="{FF2B5EF4-FFF2-40B4-BE49-F238E27FC236}">
                <a16:creationId xmlns:a16="http://schemas.microsoft.com/office/drawing/2014/main" xmlns="" id="{8CC1A950-8525-42C5-BD23-AB35CB4B868F}"/>
              </a:ext>
            </a:extLst>
          </p:cNvPr>
          <p:cNvSpPr/>
          <p:nvPr/>
        </p:nvSpPr>
        <p:spPr>
          <a:xfrm>
            <a:off x="8310882" y="3993826"/>
            <a:ext cx="2025189" cy="235898"/>
          </a:xfrm>
          <a:prstGeom prst="rect">
            <a:avLst/>
          </a:prstGeom>
        </p:spPr>
        <p:txBody>
          <a:bodyPr wrap="square">
            <a:spAutoFit/>
          </a:bodyPr>
          <a:lstStyle/>
          <a:p>
            <a:pPr algn="ctr"/>
            <a:r>
              <a:rPr lang="en-GB" sz="933" dirty="0">
                <a:solidFill>
                  <a:schemeClr val="bg1">
                    <a:lumMod val="50000"/>
                  </a:schemeClr>
                </a:solidFill>
                <a:latin typeface="Arial" panose="020B0604020202020204" pitchFamily="34" charset="0"/>
                <a:ea typeface="Arial" panose="020B0604020202020204" pitchFamily="34" charset="0"/>
              </a:rPr>
              <a:t>Spectrum per 100,000 customers</a:t>
            </a:r>
            <a:endParaRPr lang="en-GB" sz="933" dirty="0">
              <a:solidFill>
                <a:schemeClr val="bg1">
                  <a:lumMod val="50000"/>
                </a:schemeClr>
              </a:solidFill>
            </a:endParaRPr>
          </a:p>
        </p:txBody>
      </p:sp>
      <p:sp>
        <p:nvSpPr>
          <p:cNvPr id="34" name="Isosceles Triangle 33">
            <a:extLst>
              <a:ext uri="{FF2B5EF4-FFF2-40B4-BE49-F238E27FC236}">
                <a16:creationId xmlns:a16="http://schemas.microsoft.com/office/drawing/2014/main" xmlns="" id="{7B68BE26-C506-48DC-80EE-35DB886C159D}"/>
              </a:ext>
            </a:extLst>
          </p:cNvPr>
          <p:cNvSpPr/>
          <p:nvPr/>
        </p:nvSpPr>
        <p:spPr>
          <a:xfrm rot="5400000">
            <a:off x="6628962" y="1930822"/>
            <a:ext cx="1556084" cy="553452"/>
          </a:xfrm>
          <a:prstGeom prst="triangle">
            <a:avLst/>
          </a:prstGeom>
          <a:solidFill>
            <a:schemeClr val="bg1">
              <a:lumMod val="50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592652">
              <a:lnSpc>
                <a:spcPct val="90000"/>
              </a:lnSpc>
              <a:spcBef>
                <a:spcPct val="0"/>
              </a:spcBef>
              <a:spcAft>
                <a:spcPct val="35000"/>
              </a:spcAft>
            </a:pPr>
            <a:endParaRPr lang="en-GB" sz="1333" dirty="0">
              <a:solidFill>
                <a:srgbClr val="34342B"/>
              </a:solidFill>
              <a:latin typeface="Vodafone Rg" pitchFamily="34" charset="0"/>
            </a:endParaRPr>
          </a:p>
        </p:txBody>
      </p:sp>
      <p:sp>
        <p:nvSpPr>
          <p:cNvPr id="35" name="Rectangle 34">
            <a:extLst>
              <a:ext uri="{FF2B5EF4-FFF2-40B4-BE49-F238E27FC236}">
                <a16:creationId xmlns:a16="http://schemas.microsoft.com/office/drawing/2014/main" xmlns="" id="{522AA34E-2747-46A5-81B7-CD92E8A064BC}"/>
              </a:ext>
            </a:extLst>
          </p:cNvPr>
          <p:cNvSpPr/>
          <p:nvPr/>
        </p:nvSpPr>
        <p:spPr>
          <a:xfrm>
            <a:off x="8115355" y="1636048"/>
            <a:ext cx="3302719" cy="1143000"/>
          </a:xfrm>
          <a:prstGeom prst="rect">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defTabSz="592652">
              <a:lnSpc>
                <a:spcPct val="90000"/>
              </a:lnSpc>
              <a:spcBef>
                <a:spcPct val="0"/>
              </a:spcBef>
              <a:spcAft>
                <a:spcPct val="35000"/>
              </a:spcAft>
            </a:pPr>
            <a:r>
              <a:rPr lang="en-GB" sz="1867" dirty="0">
                <a:solidFill>
                  <a:schemeClr val="accent1"/>
                </a:solidFill>
                <a:latin typeface="Vodafone Rg" pitchFamily="34" charset="0"/>
              </a:rPr>
              <a:t>Operators can manage capacity constraints to some extent based on how they set prices: will not further reduce prices if this would cause unacceptable network congestion and reduced </a:t>
            </a:r>
            <a:r>
              <a:rPr lang="en-GB" sz="1867" dirty="0" err="1">
                <a:solidFill>
                  <a:schemeClr val="accent1"/>
                </a:solidFill>
                <a:latin typeface="Vodafone Rg" pitchFamily="34" charset="0"/>
              </a:rPr>
              <a:t>QoS</a:t>
            </a:r>
            <a:r>
              <a:rPr lang="en-GB" sz="1867" dirty="0">
                <a:solidFill>
                  <a:schemeClr val="accent1"/>
                </a:solidFill>
                <a:latin typeface="Vodafone Rg" pitchFamily="34" charset="0"/>
              </a:rPr>
              <a:t>. </a:t>
            </a:r>
          </a:p>
        </p:txBody>
      </p:sp>
      <p:sp>
        <p:nvSpPr>
          <p:cNvPr id="5" name="Down Arrow 4"/>
          <p:cNvSpPr/>
          <p:nvPr/>
        </p:nvSpPr>
        <p:spPr>
          <a:xfrm>
            <a:off x="5528019" y="4692004"/>
            <a:ext cx="346259" cy="476120"/>
          </a:xfrm>
          <a:prstGeom prst="downArrow">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592652">
              <a:lnSpc>
                <a:spcPct val="90000"/>
              </a:lnSpc>
              <a:spcBef>
                <a:spcPct val="0"/>
              </a:spcBef>
              <a:spcAft>
                <a:spcPct val="35000"/>
              </a:spcAft>
            </a:pPr>
            <a:endParaRPr lang="en-ZA" sz="1333" dirty="0">
              <a:solidFill>
                <a:srgbClr val="34342B"/>
              </a:solidFill>
              <a:latin typeface="Vodafone Rg" pitchFamily="34" charset="0"/>
            </a:endParaRPr>
          </a:p>
        </p:txBody>
      </p:sp>
      <p:sp>
        <p:nvSpPr>
          <p:cNvPr id="25" name="Title 1">
            <a:extLst>
              <a:ext uri="{FF2B5EF4-FFF2-40B4-BE49-F238E27FC236}">
                <a16:creationId xmlns:a16="http://schemas.microsoft.com/office/drawing/2014/main" xmlns="" id="{FDA62CE1-2189-4C1A-806A-F769F72236F7}"/>
              </a:ext>
            </a:extLst>
          </p:cNvPr>
          <p:cNvSpPr txBox="1">
            <a:spLocks/>
          </p:cNvSpPr>
          <p:nvPr/>
        </p:nvSpPr>
        <p:spPr>
          <a:xfrm>
            <a:off x="0" y="245227"/>
            <a:ext cx="10705515"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a:t>
            </a:r>
            <a:r>
              <a:rPr lang="en-ZA" sz="2600" dirty="0">
                <a:solidFill>
                  <a:schemeClr val="bg1"/>
                </a:solidFill>
              </a:rPr>
              <a:t>ICT ecosystem – spectrum is also critical to improve </a:t>
            </a:r>
            <a:r>
              <a:rPr lang="en-ZA" sz="2600" dirty="0" smtClean="0">
                <a:solidFill>
                  <a:schemeClr val="bg1"/>
                </a:solidFill>
              </a:rPr>
              <a:t>network</a:t>
            </a:r>
            <a:endParaRPr lang="en-ZA" sz="2600" dirty="0">
              <a:solidFill>
                <a:schemeClr val="bg1"/>
              </a:solidFill>
            </a:endParaRPr>
          </a:p>
        </p:txBody>
      </p:sp>
      <p:graphicFrame>
        <p:nvGraphicFramePr>
          <p:cNvPr id="21" name="Diagram 20"/>
          <p:cNvGraphicFramePr/>
          <p:nvPr>
            <p:extLst>
              <p:ext uri="{D42A27DB-BD31-4B8C-83A1-F6EECF244321}">
                <p14:modId xmlns:p14="http://schemas.microsoft.com/office/powerpoint/2010/main" xmlns="" val="2101917874"/>
              </p:ext>
            </p:extLst>
          </p:nvPr>
        </p:nvGraphicFramePr>
        <p:xfrm>
          <a:off x="10403666" y="99853"/>
          <a:ext cx="1646828" cy="12453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92358745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890267" y="4032337"/>
            <a:ext cx="152400" cy="825817"/>
          </a:xfrm>
          <a:custGeom>
            <a:avLst/>
            <a:gdLst/>
            <a:ahLst/>
            <a:cxnLst/>
            <a:rect l="l" t="t" r="r" b="b"/>
            <a:pathLst>
              <a:path w="203200" h="1101089">
                <a:moveTo>
                  <a:pt x="0" y="1100975"/>
                </a:moveTo>
                <a:lnTo>
                  <a:pt x="203200" y="1100975"/>
                </a:lnTo>
                <a:lnTo>
                  <a:pt x="203200" y="0"/>
                </a:lnTo>
                <a:lnTo>
                  <a:pt x="0" y="0"/>
                </a:lnTo>
                <a:lnTo>
                  <a:pt x="0" y="1100975"/>
                </a:lnTo>
                <a:close/>
              </a:path>
            </a:pathLst>
          </a:custGeom>
          <a:solidFill>
            <a:srgbClr val="A8B400"/>
          </a:solidFill>
        </p:spPr>
        <p:txBody>
          <a:bodyPr wrap="square" lIns="0" tIns="0" rIns="0" bIns="0" rtlCol="0"/>
          <a:lstStyle/>
          <a:p>
            <a:endParaRPr sz="1351"/>
          </a:p>
        </p:txBody>
      </p:sp>
      <p:sp>
        <p:nvSpPr>
          <p:cNvPr id="4" name="object 4"/>
          <p:cNvSpPr/>
          <p:nvPr/>
        </p:nvSpPr>
        <p:spPr>
          <a:xfrm>
            <a:off x="2760555" y="4777078"/>
            <a:ext cx="411956" cy="221932"/>
          </a:xfrm>
          <a:custGeom>
            <a:avLst/>
            <a:gdLst/>
            <a:ahLst/>
            <a:cxnLst/>
            <a:rect l="l" t="t" r="r" b="b"/>
            <a:pathLst>
              <a:path w="549275" h="295910">
                <a:moveTo>
                  <a:pt x="549097" y="0"/>
                </a:moveTo>
                <a:lnTo>
                  <a:pt x="0" y="0"/>
                </a:lnTo>
                <a:lnTo>
                  <a:pt x="274548" y="295300"/>
                </a:lnTo>
                <a:lnTo>
                  <a:pt x="549097" y="0"/>
                </a:lnTo>
                <a:close/>
              </a:path>
            </a:pathLst>
          </a:custGeom>
          <a:solidFill>
            <a:srgbClr val="A8B400"/>
          </a:solidFill>
        </p:spPr>
        <p:txBody>
          <a:bodyPr wrap="square" lIns="0" tIns="0" rIns="0" bIns="0" rtlCol="0"/>
          <a:lstStyle/>
          <a:p>
            <a:endParaRPr sz="1351"/>
          </a:p>
        </p:txBody>
      </p:sp>
      <p:sp>
        <p:nvSpPr>
          <p:cNvPr id="5" name="object 5"/>
          <p:cNvSpPr/>
          <p:nvPr/>
        </p:nvSpPr>
        <p:spPr>
          <a:xfrm>
            <a:off x="2890267" y="2736832"/>
            <a:ext cx="152400" cy="825817"/>
          </a:xfrm>
          <a:custGeom>
            <a:avLst/>
            <a:gdLst/>
            <a:ahLst/>
            <a:cxnLst/>
            <a:rect l="l" t="t" r="r" b="b"/>
            <a:pathLst>
              <a:path w="203200" h="1101089">
                <a:moveTo>
                  <a:pt x="0" y="1100975"/>
                </a:moveTo>
                <a:lnTo>
                  <a:pt x="203200" y="1100975"/>
                </a:lnTo>
                <a:lnTo>
                  <a:pt x="203200" y="0"/>
                </a:lnTo>
                <a:lnTo>
                  <a:pt x="0" y="0"/>
                </a:lnTo>
                <a:lnTo>
                  <a:pt x="0" y="1100975"/>
                </a:lnTo>
                <a:close/>
              </a:path>
            </a:pathLst>
          </a:custGeom>
          <a:solidFill>
            <a:srgbClr val="9C2AA0"/>
          </a:solidFill>
        </p:spPr>
        <p:txBody>
          <a:bodyPr wrap="square" lIns="0" tIns="0" rIns="0" bIns="0" rtlCol="0"/>
          <a:lstStyle/>
          <a:p>
            <a:endParaRPr sz="1351"/>
          </a:p>
        </p:txBody>
      </p:sp>
      <p:sp>
        <p:nvSpPr>
          <p:cNvPr id="6" name="object 6"/>
          <p:cNvSpPr/>
          <p:nvPr/>
        </p:nvSpPr>
        <p:spPr>
          <a:xfrm>
            <a:off x="2760555" y="2596346"/>
            <a:ext cx="411956" cy="221932"/>
          </a:xfrm>
          <a:custGeom>
            <a:avLst/>
            <a:gdLst/>
            <a:ahLst/>
            <a:cxnLst/>
            <a:rect l="l" t="t" r="r" b="b"/>
            <a:pathLst>
              <a:path w="549275" h="295910">
                <a:moveTo>
                  <a:pt x="274548" y="0"/>
                </a:moveTo>
                <a:lnTo>
                  <a:pt x="0" y="295300"/>
                </a:lnTo>
                <a:lnTo>
                  <a:pt x="549097" y="295300"/>
                </a:lnTo>
                <a:lnTo>
                  <a:pt x="274548" y="0"/>
                </a:lnTo>
                <a:close/>
              </a:path>
            </a:pathLst>
          </a:custGeom>
          <a:solidFill>
            <a:srgbClr val="9C2AA0"/>
          </a:solidFill>
        </p:spPr>
        <p:txBody>
          <a:bodyPr wrap="square" lIns="0" tIns="0" rIns="0" bIns="0" rtlCol="0"/>
          <a:lstStyle/>
          <a:p>
            <a:endParaRPr sz="1351"/>
          </a:p>
        </p:txBody>
      </p:sp>
      <p:sp>
        <p:nvSpPr>
          <p:cNvPr id="7" name="object 7"/>
          <p:cNvSpPr txBox="1"/>
          <p:nvPr/>
        </p:nvSpPr>
        <p:spPr>
          <a:xfrm>
            <a:off x="1724651" y="4380556"/>
            <a:ext cx="699135" cy="369332"/>
          </a:xfrm>
          <a:prstGeom prst="rect">
            <a:avLst/>
          </a:prstGeom>
        </p:spPr>
        <p:txBody>
          <a:bodyPr vert="horz" wrap="square" lIns="0" tIns="0" rIns="0" bIns="0" rtlCol="0">
            <a:spAutoFit/>
          </a:bodyPr>
          <a:lstStyle/>
          <a:p>
            <a:pPr marL="9525"/>
            <a:r>
              <a:rPr sz="2400" dirty="0">
                <a:solidFill>
                  <a:srgbClr val="A8B400"/>
                </a:solidFill>
                <a:latin typeface="Vodafone Rg"/>
                <a:cs typeface="Vodafone Rg"/>
              </a:rPr>
              <a:t>R/MB</a:t>
            </a:r>
            <a:endParaRPr sz="2400">
              <a:latin typeface="Vodafone Rg"/>
              <a:cs typeface="Vodafone Rg"/>
            </a:endParaRPr>
          </a:p>
        </p:txBody>
      </p:sp>
      <p:sp>
        <p:nvSpPr>
          <p:cNvPr id="8" name="object 8"/>
          <p:cNvSpPr/>
          <p:nvPr/>
        </p:nvSpPr>
        <p:spPr>
          <a:xfrm>
            <a:off x="1589478" y="4046628"/>
            <a:ext cx="969645" cy="969645"/>
          </a:xfrm>
          <a:custGeom>
            <a:avLst/>
            <a:gdLst/>
            <a:ahLst/>
            <a:cxnLst/>
            <a:rect l="l" t="t" r="r" b="b"/>
            <a:pathLst>
              <a:path w="1292860" h="1292860">
                <a:moveTo>
                  <a:pt x="646264" y="1292529"/>
                </a:moveTo>
                <a:lnTo>
                  <a:pt x="699268" y="1290387"/>
                </a:lnTo>
                <a:lnTo>
                  <a:pt x="751092" y="1284071"/>
                </a:lnTo>
                <a:lnTo>
                  <a:pt x="801569" y="1273747"/>
                </a:lnTo>
                <a:lnTo>
                  <a:pt x="850534" y="1259582"/>
                </a:lnTo>
                <a:lnTo>
                  <a:pt x="897819" y="1241742"/>
                </a:lnTo>
                <a:lnTo>
                  <a:pt x="943260" y="1220394"/>
                </a:lnTo>
                <a:lnTo>
                  <a:pt x="986689" y="1195704"/>
                </a:lnTo>
                <a:lnTo>
                  <a:pt x="1027939" y="1167837"/>
                </a:lnTo>
                <a:lnTo>
                  <a:pt x="1066846" y="1136961"/>
                </a:lnTo>
                <a:lnTo>
                  <a:pt x="1103242" y="1103242"/>
                </a:lnTo>
                <a:lnTo>
                  <a:pt x="1136961" y="1066846"/>
                </a:lnTo>
                <a:lnTo>
                  <a:pt x="1167837" y="1027939"/>
                </a:lnTo>
                <a:lnTo>
                  <a:pt x="1195704" y="986689"/>
                </a:lnTo>
                <a:lnTo>
                  <a:pt x="1220394" y="943260"/>
                </a:lnTo>
                <a:lnTo>
                  <a:pt x="1241742" y="897819"/>
                </a:lnTo>
                <a:lnTo>
                  <a:pt x="1259582" y="850534"/>
                </a:lnTo>
                <a:lnTo>
                  <a:pt x="1273747" y="801569"/>
                </a:lnTo>
                <a:lnTo>
                  <a:pt x="1284071" y="751092"/>
                </a:lnTo>
                <a:lnTo>
                  <a:pt x="1290387" y="699268"/>
                </a:lnTo>
                <a:lnTo>
                  <a:pt x="1292529" y="646264"/>
                </a:lnTo>
                <a:lnTo>
                  <a:pt x="1290387" y="593261"/>
                </a:lnTo>
                <a:lnTo>
                  <a:pt x="1284071" y="541437"/>
                </a:lnTo>
                <a:lnTo>
                  <a:pt x="1273747" y="490960"/>
                </a:lnTo>
                <a:lnTo>
                  <a:pt x="1259582" y="441995"/>
                </a:lnTo>
                <a:lnTo>
                  <a:pt x="1241742" y="394710"/>
                </a:lnTo>
                <a:lnTo>
                  <a:pt x="1220394" y="349269"/>
                </a:lnTo>
                <a:lnTo>
                  <a:pt x="1195704" y="305840"/>
                </a:lnTo>
                <a:lnTo>
                  <a:pt x="1167837" y="264589"/>
                </a:lnTo>
                <a:lnTo>
                  <a:pt x="1136961" y="225683"/>
                </a:lnTo>
                <a:lnTo>
                  <a:pt x="1103242" y="189287"/>
                </a:lnTo>
                <a:lnTo>
                  <a:pt x="1066846" y="155567"/>
                </a:lnTo>
                <a:lnTo>
                  <a:pt x="1027939" y="124692"/>
                </a:lnTo>
                <a:lnTo>
                  <a:pt x="986689" y="96825"/>
                </a:lnTo>
                <a:lnTo>
                  <a:pt x="943260" y="72135"/>
                </a:lnTo>
                <a:lnTo>
                  <a:pt x="897819" y="50786"/>
                </a:lnTo>
                <a:lnTo>
                  <a:pt x="850534" y="32947"/>
                </a:lnTo>
                <a:lnTo>
                  <a:pt x="801569" y="18782"/>
                </a:lnTo>
                <a:lnTo>
                  <a:pt x="751092" y="8458"/>
                </a:lnTo>
                <a:lnTo>
                  <a:pt x="699268" y="2142"/>
                </a:lnTo>
                <a:lnTo>
                  <a:pt x="646264" y="0"/>
                </a:lnTo>
                <a:lnTo>
                  <a:pt x="593261" y="2142"/>
                </a:lnTo>
                <a:lnTo>
                  <a:pt x="541437" y="8458"/>
                </a:lnTo>
                <a:lnTo>
                  <a:pt x="490960" y="18782"/>
                </a:lnTo>
                <a:lnTo>
                  <a:pt x="441995" y="32947"/>
                </a:lnTo>
                <a:lnTo>
                  <a:pt x="394710" y="50786"/>
                </a:lnTo>
                <a:lnTo>
                  <a:pt x="349269" y="72135"/>
                </a:lnTo>
                <a:lnTo>
                  <a:pt x="305840" y="96825"/>
                </a:lnTo>
                <a:lnTo>
                  <a:pt x="264589" y="124692"/>
                </a:lnTo>
                <a:lnTo>
                  <a:pt x="225683" y="155567"/>
                </a:lnTo>
                <a:lnTo>
                  <a:pt x="189287" y="189287"/>
                </a:lnTo>
                <a:lnTo>
                  <a:pt x="155567" y="225683"/>
                </a:lnTo>
                <a:lnTo>
                  <a:pt x="124692" y="264589"/>
                </a:lnTo>
                <a:lnTo>
                  <a:pt x="96825" y="305840"/>
                </a:lnTo>
                <a:lnTo>
                  <a:pt x="72135" y="349269"/>
                </a:lnTo>
                <a:lnTo>
                  <a:pt x="50786" y="394710"/>
                </a:lnTo>
                <a:lnTo>
                  <a:pt x="32947" y="441995"/>
                </a:lnTo>
                <a:lnTo>
                  <a:pt x="18782" y="490960"/>
                </a:lnTo>
                <a:lnTo>
                  <a:pt x="8458" y="541437"/>
                </a:lnTo>
                <a:lnTo>
                  <a:pt x="2142" y="593261"/>
                </a:lnTo>
                <a:lnTo>
                  <a:pt x="0" y="646264"/>
                </a:lnTo>
                <a:lnTo>
                  <a:pt x="2142" y="699268"/>
                </a:lnTo>
                <a:lnTo>
                  <a:pt x="8458" y="751092"/>
                </a:lnTo>
                <a:lnTo>
                  <a:pt x="18782" y="801569"/>
                </a:lnTo>
                <a:lnTo>
                  <a:pt x="32947" y="850534"/>
                </a:lnTo>
                <a:lnTo>
                  <a:pt x="50786" y="897819"/>
                </a:lnTo>
                <a:lnTo>
                  <a:pt x="72135" y="943260"/>
                </a:lnTo>
                <a:lnTo>
                  <a:pt x="96825" y="986689"/>
                </a:lnTo>
                <a:lnTo>
                  <a:pt x="124692" y="1027939"/>
                </a:lnTo>
                <a:lnTo>
                  <a:pt x="155567" y="1066846"/>
                </a:lnTo>
                <a:lnTo>
                  <a:pt x="189287" y="1103242"/>
                </a:lnTo>
                <a:lnTo>
                  <a:pt x="225683" y="1136961"/>
                </a:lnTo>
                <a:lnTo>
                  <a:pt x="264589" y="1167837"/>
                </a:lnTo>
                <a:lnTo>
                  <a:pt x="305840" y="1195704"/>
                </a:lnTo>
                <a:lnTo>
                  <a:pt x="349269" y="1220394"/>
                </a:lnTo>
                <a:lnTo>
                  <a:pt x="394710" y="1241742"/>
                </a:lnTo>
                <a:lnTo>
                  <a:pt x="441995" y="1259582"/>
                </a:lnTo>
                <a:lnTo>
                  <a:pt x="490960" y="1273747"/>
                </a:lnTo>
                <a:lnTo>
                  <a:pt x="541437" y="1284071"/>
                </a:lnTo>
                <a:lnTo>
                  <a:pt x="593261" y="1290387"/>
                </a:lnTo>
                <a:lnTo>
                  <a:pt x="646264" y="1292529"/>
                </a:lnTo>
                <a:close/>
              </a:path>
            </a:pathLst>
          </a:custGeom>
          <a:ln w="25400">
            <a:solidFill>
              <a:srgbClr val="A8B400"/>
            </a:solidFill>
          </a:ln>
        </p:spPr>
        <p:txBody>
          <a:bodyPr wrap="square" lIns="0" tIns="0" rIns="0" bIns="0" rtlCol="0"/>
          <a:lstStyle/>
          <a:p>
            <a:endParaRPr sz="1351"/>
          </a:p>
        </p:txBody>
      </p:sp>
      <p:sp>
        <p:nvSpPr>
          <p:cNvPr id="9" name="object 9"/>
          <p:cNvSpPr/>
          <p:nvPr/>
        </p:nvSpPr>
        <p:spPr>
          <a:xfrm>
            <a:off x="957263" y="1994164"/>
            <a:ext cx="2952751" cy="3366611"/>
          </a:xfrm>
          <a:custGeom>
            <a:avLst/>
            <a:gdLst/>
            <a:ahLst/>
            <a:cxnLst/>
            <a:rect l="l" t="t" r="r" b="b"/>
            <a:pathLst>
              <a:path w="3937000" h="4488815">
                <a:moveTo>
                  <a:pt x="0" y="4488395"/>
                </a:moveTo>
                <a:lnTo>
                  <a:pt x="3937000" y="4488395"/>
                </a:lnTo>
                <a:lnTo>
                  <a:pt x="3937000" y="0"/>
                </a:lnTo>
                <a:lnTo>
                  <a:pt x="0" y="0"/>
                </a:lnTo>
                <a:lnTo>
                  <a:pt x="0" y="4488395"/>
                </a:lnTo>
                <a:close/>
              </a:path>
            </a:pathLst>
          </a:custGeom>
          <a:ln w="12700">
            <a:solidFill>
              <a:srgbClr val="4A4D4E"/>
            </a:solidFill>
          </a:ln>
        </p:spPr>
        <p:txBody>
          <a:bodyPr wrap="square" lIns="0" tIns="0" rIns="0" bIns="0" rtlCol="0"/>
          <a:lstStyle/>
          <a:p>
            <a:endParaRPr sz="1351"/>
          </a:p>
        </p:txBody>
      </p:sp>
      <p:sp>
        <p:nvSpPr>
          <p:cNvPr id="10" name="object 10"/>
          <p:cNvSpPr txBox="1"/>
          <p:nvPr/>
        </p:nvSpPr>
        <p:spPr>
          <a:xfrm>
            <a:off x="1750969" y="3017048"/>
            <a:ext cx="635793" cy="294248"/>
          </a:xfrm>
          <a:prstGeom prst="rect">
            <a:avLst/>
          </a:prstGeom>
          <a:ln w="25400">
            <a:solidFill>
              <a:srgbClr val="9C2AA0"/>
            </a:solidFill>
          </a:ln>
        </p:spPr>
        <p:txBody>
          <a:bodyPr vert="horz" wrap="square" lIns="0" tIns="0" rIns="0" bIns="0" rtlCol="0">
            <a:spAutoFit/>
          </a:bodyPr>
          <a:lstStyle/>
          <a:p>
            <a:pPr marL="44290"/>
            <a:r>
              <a:rPr sz="1912" spc="8" dirty="0">
                <a:solidFill>
                  <a:srgbClr val="9C2AA0"/>
                </a:solidFill>
                <a:latin typeface="Vodafone Rg"/>
                <a:cs typeface="Vodafone Rg"/>
              </a:rPr>
              <a:t>DATA</a:t>
            </a:r>
            <a:endParaRPr sz="1912" dirty="0">
              <a:latin typeface="Vodafone Rg"/>
              <a:cs typeface="Vodafone Rg"/>
            </a:endParaRPr>
          </a:p>
        </p:txBody>
      </p:sp>
      <p:sp>
        <p:nvSpPr>
          <p:cNvPr id="11" name="object 11"/>
          <p:cNvSpPr/>
          <p:nvPr/>
        </p:nvSpPr>
        <p:spPr>
          <a:xfrm>
            <a:off x="1691151" y="2568759"/>
            <a:ext cx="766287" cy="1021556"/>
          </a:xfrm>
          <a:custGeom>
            <a:avLst/>
            <a:gdLst/>
            <a:ahLst/>
            <a:cxnLst/>
            <a:rect l="l" t="t" r="r" b="b"/>
            <a:pathLst>
              <a:path w="1021714" h="1362075">
                <a:moveTo>
                  <a:pt x="1021397" y="1292923"/>
                </a:moveTo>
                <a:lnTo>
                  <a:pt x="1008664" y="1332843"/>
                </a:lnTo>
                <a:lnTo>
                  <a:pt x="976123" y="1357692"/>
                </a:lnTo>
                <a:lnTo>
                  <a:pt x="68910" y="1361871"/>
                </a:lnTo>
                <a:lnTo>
                  <a:pt x="54457" y="1360352"/>
                </a:lnTo>
                <a:lnTo>
                  <a:pt x="18631" y="1340073"/>
                </a:lnTo>
                <a:lnTo>
                  <a:pt x="701" y="1302797"/>
                </a:lnTo>
                <a:lnTo>
                  <a:pt x="0" y="68948"/>
                </a:lnTo>
                <a:lnTo>
                  <a:pt x="1519" y="54493"/>
                </a:lnTo>
                <a:lnTo>
                  <a:pt x="21792" y="18649"/>
                </a:lnTo>
                <a:lnTo>
                  <a:pt x="59045" y="702"/>
                </a:lnTo>
                <a:lnTo>
                  <a:pt x="952423" y="0"/>
                </a:lnTo>
                <a:lnTo>
                  <a:pt x="966880" y="1519"/>
                </a:lnTo>
                <a:lnTo>
                  <a:pt x="1002728" y="21794"/>
                </a:lnTo>
                <a:lnTo>
                  <a:pt x="1020688" y="59036"/>
                </a:lnTo>
                <a:lnTo>
                  <a:pt x="1021397" y="1292923"/>
                </a:lnTo>
                <a:close/>
              </a:path>
            </a:pathLst>
          </a:custGeom>
          <a:ln w="25400">
            <a:solidFill>
              <a:srgbClr val="9C2AA0"/>
            </a:solidFill>
          </a:ln>
        </p:spPr>
        <p:txBody>
          <a:bodyPr wrap="square" lIns="0" tIns="0" rIns="0" bIns="0" rtlCol="0"/>
          <a:lstStyle/>
          <a:p>
            <a:endParaRPr sz="1351"/>
          </a:p>
        </p:txBody>
      </p:sp>
      <p:sp>
        <p:nvSpPr>
          <p:cNvPr id="12" name="object 12"/>
          <p:cNvSpPr/>
          <p:nvPr/>
        </p:nvSpPr>
        <p:spPr>
          <a:xfrm>
            <a:off x="2047234" y="3490302"/>
            <a:ext cx="54292" cy="54292"/>
          </a:xfrm>
          <a:custGeom>
            <a:avLst/>
            <a:gdLst/>
            <a:ahLst/>
            <a:cxnLst/>
            <a:rect l="l" t="t" r="r" b="b"/>
            <a:pathLst>
              <a:path w="72389" h="72389">
                <a:moveTo>
                  <a:pt x="71843" y="35890"/>
                </a:moveTo>
                <a:lnTo>
                  <a:pt x="69020" y="49875"/>
                </a:lnTo>
                <a:lnTo>
                  <a:pt x="61324" y="61299"/>
                </a:lnTo>
                <a:lnTo>
                  <a:pt x="49914" y="69008"/>
                </a:lnTo>
                <a:lnTo>
                  <a:pt x="35948" y="71843"/>
                </a:lnTo>
                <a:lnTo>
                  <a:pt x="21954" y="69022"/>
                </a:lnTo>
                <a:lnTo>
                  <a:pt x="10534" y="61327"/>
                </a:lnTo>
                <a:lnTo>
                  <a:pt x="2834" y="49914"/>
                </a:lnTo>
                <a:lnTo>
                  <a:pt x="0" y="35940"/>
                </a:lnTo>
                <a:lnTo>
                  <a:pt x="2819" y="21942"/>
                </a:lnTo>
                <a:lnTo>
                  <a:pt x="10510" y="10520"/>
                </a:lnTo>
                <a:lnTo>
                  <a:pt x="21922" y="2823"/>
                </a:lnTo>
                <a:lnTo>
                  <a:pt x="35904" y="0"/>
                </a:lnTo>
                <a:lnTo>
                  <a:pt x="49890" y="2820"/>
                </a:lnTo>
                <a:lnTo>
                  <a:pt x="61315" y="10514"/>
                </a:lnTo>
                <a:lnTo>
                  <a:pt x="69020" y="21925"/>
                </a:lnTo>
                <a:lnTo>
                  <a:pt x="71843" y="35890"/>
                </a:lnTo>
                <a:close/>
              </a:path>
            </a:pathLst>
          </a:custGeom>
          <a:ln w="25399">
            <a:solidFill>
              <a:srgbClr val="9C2AA0"/>
            </a:solidFill>
          </a:ln>
        </p:spPr>
        <p:txBody>
          <a:bodyPr wrap="square" lIns="0" tIns="0" rIns="0" bIns="0" rtlCol="0"/>
          <a:lstStyle/>
          <a:p>
            <a:endParaRPr sz="1351"/>
          </a:p>
        </p:txBody>
      </p:sp>
      <p:sp>
        <p:nvSpPr>
          <p:cNvPr id="13" name="object 13"/>
          <p:cNvSpPr/>
          <p:nvPr/>
        </p:nvSpPr>
        <p:spPr>
          <a:xfrm>
            <a:off x="2074173" y="2748504"/>
            <a:ext cx="0" cy="230505"/>
          </a:xfrm>
          <a:custGeom>
            <a:avLst/>
            <a:gdLst/>
            <a:ahLst/>
            <a:cxnLst/>
            <a:rect l="l" t="t" r="r" b="b"/>
            <a:pathLst>
              <a:path h="307339">
                <a:moveTo>
                  <a:pt x="0" y="0"/>
                </a:moveTo>
                <a:lnTo>
                  <a:pt x="0" y="307022"/>
                </a:lnTo>
              </a:path>
            </a:pathLst>
          </a:custGeom>
          <a:ln w="25400">
            <a:solidFill>
              <a:srgbClr val="9C2AA0"/>
            </a:solidFill>
          </a:ln>
        </p:spPr>
        <p:txBody>
          <a:bodyPr wrap="square" lIns="0" tIns="0" rIns="0" bIns="0" rtlCol="0"/>
          <a:lstStyle/>
          <a:p>
            <a:endParaRPr sz="1351"/>
          </a:p>
        </p:txBody>
      </p:sp>
      <p:sp>
        <p:nvSpPr>
          <p:cNvPr id="14" name="object 14"/>
          <p:cNvSpPr/>
          <p:nvPr/>
        </p:nvSpPr>
        <p:spPr>
          <a:xfrm>
            <a:off x="1959056" y="2863623"/>
            <a:ext cx="230505" cy="0"/>
          </a:xfrm>
          <a:custGeom>
            <a:avLst/>
            <a:gdLst/>
            <a:ahLst/>
            <a:cxnLst/>
            <a:rect l="l" t="t" r="r" b="b"/>
            <a:pathLst>
              <a:path w="307339">
                <a:moveTo>
                  <a:pt x="306984" y="0"/>
                </a:moveTo>
                <a:lnTo>
                  <a:pt x="0" y="0"/>
                </a:lnTo>
              </a:path>
            </a:pathLst>
          </a:custGeom>
          <a:ln w="25400">
            <a:solidFill>
              <a:srgbClr val="9C2AA0"/>
            </a:solidFill>
          </a:ln>
        </p:spPr>
        <p:txBody>
          <a:bodyPr wrap="square" lIns="0" tIns="0" rIns="0" bIns="0" rtlCol="0"/>
          <a:lstStyle/>
          <a:p>
            <a:endParaRPr sz="1351"/>
          </a:p>
        </p:txBody>
      </p:sp>
      <p:sp>
        <p:nvSpPr>
          <p:cNvPr id="15" name="object 15"/>
          <p:cNvSpPr/>
          <p:nvPr/>
        </p:nvSpPr>
        <p:spPr>
          <a:xfrm>
            <a:off x="1115492" y="1329271"/>
            <a:ext cx="835819" cy="618172"/>
          </a:xfrm>
          <a:custGeom>
            <a:avLst/>
            <a:gdLst/>
            <a:ahLst/>
            <a:cxnLst/>
            <a:rect l="l" t="t" r="r" b="b"/>
            <a:pathLst>
              <a:path w="1114425" h="824230">
                <a:moveTo>
                  <a:pt x="0" y="823976"/>
                </a:moveTo>
                <a:lnTo>
                  <a:pt x="1113967" y="823976"/>
                </a:lnTo>
                <a:lnTo>
                  <a:pt x="1113967" y="0"/>
                </a:lnTo>
                <a:lnTo>
                  <a:pt x="0" y="0"/>
                </a:lnTo>
                <a:lnTo>
                  <a:pt x="0" y="823976"/>
                </a:lnTo>
                <a:close/>
              </a:path>
            </a:pathLst>
          </a:custGeom>
          <a:solidFill>
            <a:srgbClr val="FFFFFF"/>
          </a:solidFill>
        </p:spPr>
        <p:txBody>
          <a:bodyPr wrap="square" lIns="0" tIns="0" rIns="0" bIns="0" rtlCol="0"/>
          <a:lstStyle/>
          <a:p>
            <a:endParaRPr sz="1351"/>
          </a:p>
        </p:txBody>
      </p:sp>
      <p:sp>
        <p:nvSpPr>
          <p:cNvPr id="16" name="object 16"/>
          <p:cNvSpPr/>
          <p:nvPr/>
        </p:nvSpPr>
        <p:spPr>
          <a:xfrm>
            <a:off x="1890217" y="1852212"/>
            <a:ext cx="1895475" cy="273368"/>
          </a:xfrm>
          <a:custGeom>
            <a:avLst/>
            <a:gdLst/>
            <a:ahLst/>
            <a:cxnLst/>
            <a:rect l="l" t="t" r="r" b="b"/>
            <a:pathLst>
              <a:path w="2527300" h="364489">
                <a:moveTo>
                  <a:pt x="0" y="364172"/>
                </a:moveTo>
                <a:lnTo>
                  <a:pt x="2527299" y="364172"/>
                </a:lnTo>
                <a:lnTo>
                  <a:pt x="2527299" y="0"/>
                </a:lnTo>
                <a:lnTo>
                  <a:pt x="0" y="0"/>
                </a:lnTo>
                <a:lnTo>
                  <a:pt x="0" y="364172"/>
                </a:lnTo>
                <a:close/>
              </a:path>
            </a:pathLst>
          </a:custGeom>
          <a:solidFill>
            <a:srgbClr val="FFFFFF"/>
          </a:solidFill>
        </p:spPr>
        <p:txBody>
          <a:bodyPr wrap="square" lIns="0" tIns="0" rIns="0" bIns="0" rtlCol="0"/>
          <a:lstStyle/>
          <a:p>
            <a:endParaRPr sz="1351"/>
          </a:p>
        </p:txBody>
      </p:sp>
      <p:sp>
        <p:nvSpPr>
          <p:cNvPr id="25" name="object 25"/>
          <p:cNvSpPr/>
          <p:nvPr/>
        </p:nvSpPr>
        <p:spPr>
          <a:xfrm>
            <a:off x="5615856" y="2836057"/>
            <a:ext cx="87629" cy="284321"/>
          </a:xfrm>
          <a:custGeom>
            <a:avLst/>
            <a:gdLst/>
            <a:ahLst/>
            <a:cxnLst/>
            <a:rect l="l" t="t" r="r" b="b"/>
            <a:pathLst>
              <a:path w="116840" h="379095">
                <a:moveTo>
                  <a:pt x="0" y="378498"/>
                </a:moveTo>
                <a:lnTo>
                  <a:pt x="116459" y="262039"/>
                </a:lnTo>
                <a:lnTo>
                  <a:pt x="116459" y="0"/>
                </a:lnTo>
              </a:path>
            </a:pathLst>
          </a:custGeom>
          <a:ln w="25400">
            <a:solidFill>
              <a:srgbClr val="EB9700"/>
            </a:solidFill>
          </a:ln>
        </p:spPr>
        <p:txBody>
          <a:bodyPr wrap="square" lIns="0" tIns="0" rIns="0" bIns="0" rtlCol="0"/>
          <a:lstStyle/>
          <a:p>
            <a:endParaRPr sz="1351"/>
          </a:p>
        </p:txBody>
      </p:sp>
      <p:sp>
        <p:nvSpPr>
          <p:cNvPr id="26" name="object 26"/>
          <p:cNvSpPr/>
          <p:nvPr/>
        </p:nvSpPr>
        <p:spPr>
          <a:xfrm>
            <a:off x="5244640" y="2576416"/>
            <a:ext cx="917257" cy="936784"/>
          </a:xfrm>
          <a:custGeom>
            <a:avLst/>
            <a:gdLst/>
            <a:ahLst/>
            <a:cxnLst/>
            <a:rect l="l" t="t" r="r" b="b"/>
            <a:pathLst>
              <a:path w="1223009" h="1249045">
                <a:moveTo>
                  <a:pt x="1048143" y="637333"/>
                </a:moveTo>
                <a:lnTo>
                  <a:pt x="1042427" y="708173"/>
                </a:lnTo>
                <a:lnTo>
                  <a:pt x="1025879" y="775373"/>
                </a:lnTo>
                <a:lnTo>
                  <a:pt x="999397" y="838035"/>
                </a:lnTo>
                <a:lnTo>
                  <a:pt x="963880" y="895259"/>
                </a:lnTo>
                <a:lnTo>
                  <a:pt x="920229" y="946146"/>
                </a:lnTo>
                <a:lnTo>
                  <a:pt x="869341" y="989798"/>
                </a:lnTo>
                <a:lnTo>
                  <a:pt x="812117" y="1025314"/>
                </a:lnTo>
                <a:lnTo>
                  <a:pt x="749455" y="1051796"/>
                </a:lnTo>
                <a:lnTo>
                  <a:pt x="682255" y="1068345"/>
                </a:lnTo>
                <a:lnTo>
                  <a:pt x="611416" y="1074061"/>
                </a:lnTo>
                <a:lnTo>
                  <a:pt x="575602" y="1072613"/>
                </a:lnTo>
                <a:lnTo>
                  <a:pt x="506507" y="1061368"/>
                </a:lnTo>
                <a:lnTo>
                  <a:pt x="441530" y="1039741"/>
                </a:lnTo>
                <a:lnTo>
                  <a:pt x="381563" y="1008629"/>
                </a:lnTo>
                <a:lnTo>
                  <a:pt x="327495" y="968933"/>
                </a:lnTo>
                <a:lnTo>
                  <a:pt x="280217" y="921551"/>
                </a:lnTo>
                <a:lnTo>
                  <a:pt x="240621" y="867383"/>
                </a:lnTo>
                <a:lnTo>
                  <a:pt x="209598" y="807327"/>
                </a:lnTo>
                <a:lnTo>
                  <a:pt x="188037" y="742284"/>
                </a:lnTo>
                <a:lnTo>
                  <a:pt x="176829" y="673152"/>
                </a:lnTo>
                <a:lnTo>
                  <a:pt x="174881" y="619794"/>
                </a:lnTo>
                <a:lnTo>
                  <a:pt x="175099" y="602137"/>
                </a:lnTo>
                <a:lnTo>
                  <a:pt x="180092" y="548806"/>
                </a:lnTo>
                <a:lnTo>
                  <a:pt x="191591" y="495663"/>
                </a:lnTo>
                <a:lnTo>
                  <a:pt x="209594" y="443645"/>
                </a:lnTo>
                <a:lnTo>
                  <a:pt x="234099" y="393686"/>
                </a:lnTo>
                <a:lnTo>
                  <a:pt x="265102" y="346723"/>
                </a:lnTo>
                <a:lnTo>
                  <a:pt x="302602" y="303691"/>
                </a:lnTo>
                <a:lnTo>
                  <a:pt x="356737" y="257524"/>
                </a:lnTo>
                <a:lnTo>
                  <a:pt x="415958" y="221386"/>
                </a:lnTo>
                <a:lnTo>
                  <a:pt x="478993" y="195327"/>
                </a:lnTo>
                <a:lnTo>
                  <a:pt x="544571" y="179400"/>
                </a:lnTo>
                <a:lnTo>
                  <a:pt x="611420" y="173655"/>
                </a:lnTo>
                <a:lnTo>
                  <a:pt x="644924" y="174616"/>
                </a:lnTo>
                <a:lnTo>
                  <a:pt x="711296" y="184240"/>
                </a:lnTo>
                <a:lnTo>
                  <a:pt x="775760" y="204174"/>
                </a:lnTo>
                <a:lnTo>
                  <a:pt x="837044" y="234468"/>
                </a:lnTo>
                <a:lnTo>
                  <a:pt x="893878" y="275176"/>
                </a:lnTo>
                <a:lnTo>
                  <a:pt x="992987" y="372221"/>
                </a:lnTo>
                <a:lnTo>
                  <a:pt x="931684" y="433536"/>
                </a:lnTo>
                <a:lnTo>
                  <a:pt x="931684" y="462645"/>
                </a:lnTo>
                <a:lnTo>
                  <a:pt x="1222832" y="462645"/>
                </a:lnTo>
                <a:lnTo>
                  <a:pt x="1222832" y="171497"/>
                </a:lnTo>
                <a:lnTo>
                  <a:pt x="1193723" y="171497"/>
                </a:lnTo>
                <a:lnTo>
                  <a:pt x="1115847" y="249374"/>
                </a:lnTo>
                <a:lnTo>
                  <a:pt x="1043749" y="178012"/>
                </a:lnTo>
                <a:lnTo>
                  <a:pt x="1006858" y="144003"/>
                </a:lnTo>
                <a:lnTo>
                  <a:pt x="967963" y="113603"/>
                </a:lnTo>
                <a:lnTo>
                  <a:pt x="927289" y="86811"/>
                </a:lnTo>
                <a:lnTo>
                  <a:pt x="885057" y="63623"/>
                </a:lnTo>
                <a:lnTo>
                  <a:pt x="841490" y="44036"/>
                </a:lnTo>
                <a:lnTo>
                  <a:pt x="796810" y="28046"/>
                </a:lnTo>
                <a:lnTo>
                  <a:pt x="751240" y="15651"/>
                </a:lnTo>
                <a:lnTo>
                  <a:pt x="705003" y="6847"/>
                </a:lnTo>
                <a:lnTo>
                  <a:pt x="658321" y="1631"/>
                </a:lnTo>
                <a:lnTo>
                  <a:pt x="611416" y="0"/>
                </a:lnTo>
                <a:lnTo>
                  <a:pt x="564511" y="1950"/>
                </a:lnTo>
                <a:lnTo>
                  <a:pt x="517828" y="7478"/>
                </a:lnTo>
                <a:lnTo>
                  <a:pt x="471591" y="16582"/>
                </a:lnTo>
                <a:lnTo>
                  <a:pt x="426021" y="29258"/>
                </a:lnTo>
                <a:lnTo>
                  <a:pt x="381341" y="45503"/>
                </a:lnTo>
                <a:lnTo>
                  <a:pt x="337774" y="65313"/>
                </a:lnTo>
                <a:lnTo>
                  <a:pt x="295542" y="88686"/>
                </a:lnTo>
                <a:lnTo>
                  <a:pt x="254868" y="115617"/>
                </a:lnTo>
                <a:lnTo>
                  <a:pt x="215974" y="146105"/>
                </a:lnTo>
                <a:lnTo>
                  <a:pt x="179082" y="180146"/>
                </a:lnTo>
                <a:lnTo>
                  <a:pt x="143656" y="218527"/>
                </a:lnTo>
                <a:lnTo>
                  <a:pt x="112172" y="258799"/>
                </a:lnTo>
                <a:lnTo>
                  <a:pt x="84621" y="300864"/>
                </a:lnTo>
                <a:lnTo>
                  <a:pt x="60996" y="344625"/>
                </a:lnTo>
                <a:lnTo>
                  <a:pt x="41290" y="389985"/>
                </a:lnTo>
                <a:lnTo>
                  <a:pt x="25496" y="436844"/>
                </a:lnTo>
                <a:lnTo>
                  <a:pt x="13605" y="485107"/>
                </a:lnTo>
                <a:lnTo>
                  <a:pt x="5611" y="534674"/>
                </a:lnTo>
                <a:lnTo>
                  <a:pt x="1506" y="585449"/>
                </a:lnTo>
                <a:lnTo>
                  <a:pt x="909" y="611258"/>
                </a:lnTo>
                <a:lnTo>
                  <a:pt x="1282" y="637333"/>
                </a:lnTo>
                <a:lnTo>
                  <a:pt x="0" y="637333"/>
                </a:lnTo>
                <a:lnTo>
                  <a:pt x="2026" y="687479"/>
                </a:lnTo>
                <a:lnTo>
                  <a:pt x="8002" y="736509"/>
                </a:lnTo>
                <a:lnTo>
                  <a:pt x="17769" y="784265"/>
                </a:lnTo>
                <a:lnTo>
                  <a:pt x="31169" y="830590"/>
                </a:lnTo>
                <a:lnTo>
                  <a:pt x="48047" y="875326"/>
                </a:lnTo>
                <a:lnTo>
                  <a:pt x="68244" y="918316"/>
                </a:lnTo>
                <a:lnTo>
                  <a:pt x="91603" y="959403"/>
                </a:lnTo>
                <a:lnTo>
                  <a:pt x="117966" y="998429"/>
                </a:lnTo>
                <a:lnTo>
                  <a:pt x="147177" y="1035238"/>
                </a:lnTo>
                <a:lnTo>
                  <a:pt x="179077" y="1069671"/>
                </a:lnTo>
                <a:lnTo>
                  <a:pt x="213511" y="1101572"/>
                </a:lnTo>
                <a:lnTo>
                  <a:pt x="250319" y="1130783"/>
                </a:lnTo>
                <a:lnTo>
                  <a:pt x="289346" y="1157146"/>
                </a:lnTo>
                <a:lnTo>
                  <a:pt x="330433" y="1180505"/>
                </a:lnTo>
                <a:lnTo>
                  <a:pt x="373423" y="1200702"/>
                </a:lnTo>
                <a:lnTo>
                  <a:pt x="418159" y="1217579"/>
                </a:lnTo>
                <a:lnTo>
                  <a:pt x="464484" y="1230980"/>
                </a:lnTo>
                <a:lnTo>
                  <a:pt x="512240" y="1240747"/>
                </a:lnTo>
                <a:lnTo>
                  <a:pt x="561269" y="1246722"/>
                </a:lnTo>
                <a:lnTo>
                  <a:pt x="611416" y="1248749"/>
                </a:lnTo>
              </a:path>
            </a:pathLst>
          </a:custGeom>
          <a:ln w="25400">
            <a:solidFill>
              <a:srgbClr val="EB9700"/>
            </a:solidFill>
          </a:ln>
        </p:spPr>
        <p:txBody>
          <a:bodyPr wrap="square" lIns="0" tIns="0" rIns="0" bIns="0" rtlCol="0"/>
          <a:lstStyle/>
          <a:p>
            <a:endParaRPr sz="1351"/>
          </a:p>
        </p:txBody>
      </p:sp>
      <p:sp>
        <p:nvSpPr>
          <p:cNvPr id="27" name="object 27"/>
          <p:cNvSpPr/>
          <p:nvPr/>
        </p:nvSpPr>
        <p:spPr>
          <a:xfrm>
            <a:off x="6519291" y="4032337"/>
            <a:ext cx="152400" cy="825817"/>
          </a:xfrm>
          <a:custGeom>
            <a:avLst/>
            <a:gdLst/>
            <a:ahLst/>
            <a:cxnLst/>
            <a:rect l="l" t="t" r="r" b="b"/>
            <a:pathLst>
              <a:path w="203200" h="1101089">
                <a:moveTo>
                  <a:pt x="0" y="1100975"/>
                </a:moveTo>
                <a:lnTo>
                  <a:pt x="203200" y="1100975"/>
                </a:lnTo>
                <a:lnTo>
                  <a:pt x="203200" y="0"/>
                </a:lnTo>
                <a:lnTo>
                  <a:pt x="0" y="0"/>
                </a:lnTo>
                <a:lnTo>
                  <a:pt x="0" y="1100975"/>
                </a:lnTo>
                <a:close/>
              </a:path>
            </a:pathLst>
          </a:custGeom>
          <a:solidFill>
            <a:srgbClr val="A8B400"/>
          </a:solidFill>
        </p:spPr>
        <p:txBody>
          <a:bodyPr wrap="square" lIns="0" tIns="0" rIns="0" bIns="0" rtlCol="0"/>
          <a:lstStyle/>
          <a:p>
            <a:endParaRPr sz="1351"/>
          </a:p>
        </p:txBody>
      </p:sp>
      <p:sp>
        <p:nvSpPr>
          <p:cNvPr id="28" name="object 28"/>
          <p:cNvSpPr/>
          <p:nvPr/>
        </p:nvSpPr>
        <p:spPr>
          <a:xfrm>
            <a:off x="6389581" y="4777078"/>
            <a:ext cx="411956" cy="221932"/>
          </a:xfrm>
          <a:custGeom>
            <a:avLst/>
            <a:gdLst/>
            <a:ahLst/>
            <a:cxnLst/>
            <a:rect l="l" t="t" r="r" b="b"/>
            <a:pathLst>
              <a:path w="549275" h="295910">
                <a:moveTo>
                  <a:pt x="549097" y="0"/>
                </a:moveTo>
                <a:lnTo>
                  <a:pt x="0" y="0"/>
                </a:lnTo>
                <a:lnTo>
                  <a:pt x="274548" y="295300"/>
                </a:lnTo>
                <a:lnTo>
                  <a:pt x="549097" y="0"/>
                </a:lnTo>
                <a:close/>
              </a:path>
            </a:pathLst>
          </a:custGeom>
          <a:solidFill>
            <a:srgbClr val="A8B400"/>
          </a:solidFill>
        </p:spPr>
        <p:txBody>
          <a:bodyPr wrap="square" lIns="0" tIns="0" rIns="0" bIns="0" rtlCol="0"/>
          <a:lstStyle/>
          <a:p>
            <a:endParaRPr sz="1351"/>
          </a:p>
        </p:txBody>
      </p:sp>
      <p:sp>
        <p:nvSpPr>
          <p:cNvPr id="29" name="object 29"/>
          <p:cNvSpPr/>
          <p:nvPr/>
        </p:nvSpPr>
        <p:spPr>
          <a:xfrm>
            <a:off x="6519291" y="2596346"/>
            <a:ext cx="152400" cy="825817"/>
          </a:xfrm>
          <a:custGeom>
            <a:avLst/>
            <a:gdLst/>
            <a:ahLst/>
            <a:cxnLst/>
            <a:rect l="l" t="t" r="r" b="b"/>
            <a:pathLst>
              <a:path w="203200" h="1101089">
                <a:moveTo>
                  <a:pt x="0" y="1100975"/>
                </a:moveTo>
                <a:lnTo>
                  <a:pt x="203200" y="1100975"/>
                </a:lnTo>
                <a:lnTo>
                  <a:pt x="203200" y="0"/>
                </a:lnTo>
                <a:lnTo>
                  <a:pt x="0" y="0"/>
                </a:lnTo>
                <a:lnTo>
                  <a:pt x="0" y="1100975"/>
                </a:lnTo>
                <a:close/>
              </a:path>
            </a:pathLst>
          </a:custGeom>
          <a:solidFill>
            <a:srgbClr val="EB9700"/>
          </a:solidFill>
        </p:spPr>
        <p:txBody>
          <a:bodyPr wrap="square" lIns="0" tIns="0" rIns="0" bIns="0" rtlCol="0"/>
          <a:lstStyle/>
          <a:p>
            <a:endParaRPr sz="1351"/>
          </a:p>
        </p:txBody>
      </p:sp>
      <p:sp>
        <p:nvSpPr>
          <p:cNvPr id="30" name="object 30"/>
          <p:cNvSpPr/>
          <p:nvPr/>
        </p:nvSpPr>
        <p:spPr>
          <a:xfrm>
            <a:off x="6389581" y="3341083"/>
            <a:ext cx="411956" cy="221932"/>
          </a:xfrm>
          <a:custGeom>
            <a:avLst/>
            <a:gdLst/>
            <a:ahLst/>
            <a:cxnLst/>
            <a:rect l="l" t="t" r="r" b="b"/>
            <a:pathLst>
              <a:path w="549275" h="295910">
                <a:moveTo>
                  <a:pt x="549097" y="0"/>
                </a:moveTo>
                <a:lnTo>
                  <a:pt x="0" y="0"/>
                </a:lnTo>
                <a:lnTo>
                  <a:pt x="274548" y="295300"/>
                </a:lnTo>
                <a:lnTo>
                  <a:pt x="549097" y="0"/>
                </a:lnTo>
                <a:close/>
              </a:path>
            </a:pathLst>
          </a:custGeom>
          <a:solidFill>
            <a:srgbClr val="EB9700"/>
          </a:solidFill>
        </p:spPr>
        <p:txBody>
          <a:bodyPr wrap="square" lIns="0" tIns="0" rIns="0" bIns="0" rtlCol="0"/>
          <a:lstStyle/>
          <a:p>
            <a:endParaRPr sz="1351"/>
          </a:p>
        </p:txBody>
      </p:sp>
      <p:sp>
        <p:nvSpPr>
          <p:cNvPr id="31" name="object 31"/>
          <p:cNvSpPr/>
          <p:nvPr/>
        </p:nvSpPr>
        <p:spPr>
          <a:xfrm>
            <a:off x="5218502" y="4046628"/>
            <a:ext cx="969645" cy="969645"/>
          </a:xfrm>
          <a:custGeom>
            <a:avLst/>
            <a:gdLst/>
            <a:ahLst/>
            <a:cxnLst/>
            <a:rect l="l" t="t" r="r" b="b"/>
            <a:pathLst>
              <a:path w="1292859" h="1292860">
                <a:moveTo>
                  <a:pt x="646264" y="1292529"/>
                </a:moveTo>
                <a:lnTo>
                  <a:pt x="699268" y="1290387"/>
                </a:lnTo>
                <a:lnTo>
                  <a:pt x="751092" y="1284071"/>
                </a:lnTo>
                <a:lnTo>
                  <a:pt x="801569" y="1273747"/>
                </a:lnTo>
                <a:lnTo>
                  <a:pt x="850534" y="1259582"/>
                </a:lnTo>
                <a:lnTo>
                  <a:pt x="897819" y="1241742"/>
                </a:lnTo>
                <a:lnTo>
                  <a:pt x="943260" y="1220394"/>
                </a:lnTo>
                <a:lnTo>
                  <a:pt x="986689" y="1195704"/>
                </a:lnTo>
                <a:lnTo>
                  <a:pt x="1027939" y="1167837"/>
                </a:lnTo>
                <a:lnTo>
                  <a:pt x="1066846" y="1136961"/>
                </a:lnTo>
                <a:lnTo>
                  <a:pt x="1103242" y="1103242"/>
                </a:lnTo>
                <a:lnTo>
                  <a:pt x="1136961" y="1066846"/>
                </a:lnTo>
                <a:lnTo>
                  <a:pt x="1167837" y="1027939"/>
                </a:lnTo>
                <a:lnTo>
                  <a:pt x="1195704" y="986689"/>
                </a:lnTo>
                <a:lnTo>
                  <a:pt x="1220394" y="943260"/>
                </a:lnTo>
                <a:lnTo>
                  <a:pt x="1241742" y="897819"/>
                </a:lnTo>
                <a:lnTo>
                  <a:pt x="1259582" y="850534"/>
                </a:lnTo>
                <a:lnTo>
                  <a:pt x="1273747" y="801569"/>
                </a:lnTo>
                <a:lnTo>
                  <a:pt x="1284071" y="751092"/>
                </a:lnTo>
                <a:lnTo>
                  <a:pt x="1290387" y="699268"/>
                </a:lnTo>
                <a:lnTo>
                  <a:pt x="1292529" y="646264"/>
                </a:lnTo>
                <a:lnTo>
                  <a:pt x="1290387" y="593261"/>
                </a:lnTo>
                <a:lnTo>
                  <a:pt x="1284071" y="541437"/>
                </a:lnTo>
                <a:lnTo>
                  <a:pt x="1273747" y="490960"/>
                </a:lnTo>
                <a:lnTo>
                  <a:pt x="1259582" y="441995"/>
                </a:lnTo>
                <a:lnTo>
                  <a:pt x="1241742" y="394710"/>
                </a:lnTo>
                <a:lnTo>
                  <a:pt x="1220394" y="349269"/>
                </a:lnTo>
                <a:lnTo>
                  <a:pt x="1195704" y="305840"/>
                </a:lnTo>
                <a:lnTo>
                  <a:pt x="1167837" y="264589"/>
                </a:lnTo>
                <a:lnTo>
                  <a:pt x="1136961" y="225683"/>
                </a:lnTo>
                <a:lnTo>
                  <a:pt x="1103242" y="189287"/>
                </a:lnTo>
                <a:lnTo>
                  <a:pt x="1066846" y="155567"/>
                </a:lnTo>
                <a:lnTo>
                  <a:pt x="1027939" y="124692"/>
                </a:lnTo>
                <a:lnTo>
                  <a:pt x="986689" y="96825"/>
                </a:lnTo>
                <a:lnTo>
                  <a:pt x="943260" y="72135"/>
                </a:lnTo>
                <a:lnTo>
                  <a:pt x="897819" y="50786"/>
                </a:lnTo>
                <a:lnTo>
                  <a:pt x="850534" y="32947"/>
                </a:lnTo>
                <a:lnTo>
                  <a:pt x="801569" y="18782"/>
                </a:lnTo>
                <a:lnTo>
                  <a:pt x="751092" y="8458"/>
                </a:lnTo>
                <a:lnTo>
                  <a:pt x="699268" y="2142"/>
                </a:lnTo>
                <a:lnTo>
                  <a:pt x="646264" y="0"/>
                </a:lnTo>
                <a:lnTo>
                  <a:pt x="593261" y="2142"/>
                </a:lnTo>
                <a:lnTo>
                  <a:pt x="541437" y="8458"/>
                </a:lnTo>
                <a:lnTo>
                  <a:pt x="490960" y="18782"/>
                </a:lnTo>
                <a:lnTo>
                  <a:pt x="441995" y="32947"/>
                </a:lnTo>
                <a:lnTo>
                  <a:pt x="394710" y="50786"/>
                </a:lnTo>
                <a:lnTo>
                  <a:pt x="349269" y="72135"/>
                </a:lnTo>
                <a:lnTo>
                  <a:pt x="305840" y="96825"/>
                </a:lnTo>
                <a:lnTo>
                  <a:pt x="264589" y="124692"/>
                </a:lnTo>
                <a:lnTo>
                  <a:pt x="225683" y="155567"/>
                </a:lnTo>
                <a:lnTo>
                  <a:pt x="189287" y="189287"/>
                </a:lnTo>
                <a:lnTo>
                  <a:pt x="155567" y="225683"/>
                </a:lnTo>
                <a:lnTo>
                  <a:pt x="124692" y="264589"/>
                </a:lnTo>
                <a:lnTo>
                  <a:pt x="96825" y="305840"/>
                </a:lnTo>
                <a:lnTo>
                  <a:pt x="72135" y="349269"/>
                </a:lnTo>
                <a:lnTo>
                  <a:pt x="50786" y="394710"/>
                </a:lnTo>
                <a:lnTo>
                  <a:pt x="32947" y="441995"/>
                </a:lnTo>
                <a:lnTo>
                  <a:pt x="18782" y="490960"/>
                </a:lnTo>
                <a:lnTo>
                  <a:pt x="8458" y="541437"/>
                </a:lnTo>
                <a:lnTo>
                  <a:pt x="2142" y="593261"/>
                </a:lnTo>
                <a:lnTo>
                  <a:pt x="0" y="646264"/>
                </a:lnTo>
                <a:lnTo>
                  <a:pt x="2142" y="699268"/>
                </a:lnTo>
                <a:lnTo>
                  <a:pt x="8458" y="751092"/>
                </a:lnTo>
                <a:lnTo>
                  <a:pt x="18782" y="801569"/>
                </a:lnTo>
                <a:lnTo>
                  <a:pt x="32947" y="850534"/>
                </a:lnTo>
                <a:lnTo>
                  <a:pt x="50786" y="897819"/>
                </a:lnTo>
                <a:lnTo>
                  <a:pt x="72135" y="943260"/>
                </a:lnTo>
                <a:lnTo>
                  <a:pt x="96825" y="986689"/>
                </a:lnTo>
                <a:lnTo>
                  <a:pt x="124692" y="1027939"/>
                </a:lnTo>
                <a:lnTo>
                  <a:pt x="155567" y="1066846"/>
                </a:lnTo>
                <a:lnTo>
                  <a:pt x="189287" y="1103242"/>
                </a:lnTo>
                <a:lnTo>
                  <a:pt x="225683" y="1136961"/>
                </a:lnTo>
                <a:lnTo>
                  <a:pt x="264589" y="1167837"/>
                </a:lnTo>
                <a:lnTo>
                  <a:pt x="305840" y="1195704"/>
                </a:lnTo>
                <a:lnTo>
                  <a:pt x="349269" y="1220394"/>
                </a:lnTo>
                <a:lnTo>
                  <a:pt x="394710" y="1241742"/>
                </a:lnTo>
                <a:lnTo>
                  <a:pt x="441995" y="1259582"/>
                </a:lnTo>
                <a:lnTo>
                  <a:pt x="490960" y="1273747"/>
                </a:lnTo>
                <a:lnTo>
                  <a:pt x="541437" y="1284071"/>
                </a:lnTo>
                <a:lnTo>
                  <a:pt x="593261" y="1290387"/>
                </a:lnTo>
                <a:lnTo>
                  <a:pt x="646264" y="1292529"/>
                </a:lnTo>
                <a:close/>
              </a:path>
            </a:pathLst>
          </a:custGeom>
          <a:ln w="25400">
            <a:solidFill>
              <a:srgbClr val="A8B400"/>
            </a:solidFill>
          </a:ln>
        </p:spPr>
        <p:txBody>
          <a:bodyPr wrap="square" lIns="0" tIns="0" rIns="0" bIns="0" rtlCol="0"/>
          <a:lstStyle/>
          <a:p>
            <a:endParaRPr sz="1351"/>
          </a:p>
        </p:txBody>
      </p:sp>
      <p:sp>
        <p:nvSpPr>
          <p:cNvPr id="32" name="object 32"/>
          <p:cNvSpPr/>
          <p:nvPr/>
        </p:nvSpPr>
        <p:spPr>
          <a:xfrm>
            <a:off x="4586287" y="1994164"/>
            <a:ext cx="2952751" cy="3366611"/>
          </a:xfrm>
          <a:custGeom>
            <a:avLst/>
            <a:gdLst/>
            <a:ahLst/>
            <a:cxnLst/>
            <a:rect l="l" t="t" r="r" b="b"/>
            <a:pathLst>
              <a:path w="3937000" h="4488815">
                <a:moveTo>
                  <a:pt x="0" y="4488395"/>
                </a:moveTo>
                <a:lnTo>
                  <a:pt x="3937000" y="4488395"/>
                </a:lnTo>
                <a:lnTo>
                  <a:pt x="3937000" y="0"/>
                </a:lnTo>
                <a:lnTo>
                  <a:pt x="0" y="0"/>
                </a:lnTo>
                <a:lnTo>
                  <a:pt x="0" y="4488395"/>
                </a:lnTo>
                <a:close/>
              </a:path>
            </a:pathLst>
          </a:custGeom>
          <a:ln w="12700">
            <a:solidFill>
              <a:srgbClr val="4A4D4E"/>
            </a:solidFill>
          </a:ln>
        </p:spPr>
        <p:txBody>
          <a:bodyPr wrap="square" lIns="0" tIns="0" rIns="0" bIns="0" rtlCol="0"/>
          <a:lstStyle/>
          <a:p>
            <a:endParaRPr sz="1351"/>
          </a:p>
        </p:txBody>
      </p:sp>
      <p:sp>
        <p:nvSpPr>
          <p:cNvPr id="33" name="object 33"/>
          <p:cNvSpPr/>
          <p:nvPr/>
        </p:nvSpPr>
        <p:spPr>
          <a:xfrm>
            <a:off x="4744517" y="1329271"/>
            <a:ext cx="835819" cy="618172"/>
          </a:xfrm>
          <a:custGeom>
            <a:avLst/>
            <a:gdLst/>
            <a:ahLst/>
            <a:cxnLst/>
            <a:rect l="l" t="t" r="r" b="b"/>
            <a:pathLst>
              <a:path w="1114425" h="824230">
                <a:moveTo>
                  <a:pt x="0" y="823976"/>
                </a:moveTo>
                <a:lnTo>
                  <a:pt x="1113967" y="823976"/>
                </a:lnTo>
                <a:lnTo>
                  <a:pt x="1113967" y="0"/>
                </a:lnTo>
                <a:lnTo>
                  <a:pt x="0" y="0"/>
                </a:lnTo>
                <a:lnTo>
                  <a:pt x="0" y="823976"/>
                </a:lnTo>
                <a:close/>
              </a:path>
            </a:pathLst>
          </a:custGeom>
          <a:solidFill>
            <a:srgbClr val="FFFFFF"/>
          </a:solidFill>
        </p:spPr>
        <p:txBody>
          <a:bodyPr wrap="square" lIns="0" tIns="0" rIns="0" bIns="0" rtlCol="0"/>
          <a:lstStyle/>
          <a:p>
            <a:endParaRPr sz="1351"/>
          </a:p>
        </p:txBody>
      </p:sp>
      <p:sp>
        <p:nvSpPr>
          <p:cNvPr id="34" name="object 34"/>
          <p:cNvSpPr/>
          <p:nvPr/>
        </p:nvSpPr>
        <p:spPr>
          <a:xfrm>
            <a:off x="5519241" y="1852212"/>
            <a:ext cx="1895475" cy="273368"/>
          </a:xfrm>
          <a:custGeom>
            <a:avLst/>
            <a:gdLst/>
            <a:ahLst/>
            <a:cxnLst/>
            <a:rect l="l" t="t" r="r" b="b"/>
            <a:pathLst>
              <a:path w="2527300" h="364489">
                <a:moveTo>
                  <a:pt x="0" y="364172"/>
                </a:moveTo>
                <a:lnTo>
                  <a:pt x="2527300" y="364172"/>
                </a:lnTo>
                <a:lnTo>
                  <a:pt x="2527300" y="0"/>
                </a:lnTo>
                <a:lnTo>
                  <a:pt x="0" y="0"/>
                </a:lnTo>
                <a:lnTo>
                  <a:pt x="0" y="364172"/>
                </a:lnTo>
                <a:close/>
              </a:path>
            </a:pathLst>
          </a:custGeom>
          <a:solidFill>
            <a:srgbClr val="FFFFFF"/>
          </a:solidFill>
        </p:spPr>
        <p:txBody>
          <a:bodyPr wrap="square" lIns="0" tIns="0" rIns="0" bIns="0" rtlCol="0"/>
          <a:lstStyle/>
          <a:p>
            <a:endParaRPr sz="1351"/>
          </a:p>
        </p:txBody>
      </p:sp>
      <p:sp>
        <p:nvSpPr>
          <p:cNvPr id="35" name="object 35"/>
          <p:cNvSpPr txBox="1"/>
          <p:nvPr/>
        </p:nvSpPr>
        <p:spPr>
          <a:xfrm>
            <a:off x="1201220" y="1697465"/>
            <a:ext cx="6161723" cy="761747"/>
          </a:xfrm>
          <a:prstGeom prst="rect">
            <a:avLst/>
          </a:prstGeom>
        </p:spPr>
        <p:txBody>
          <a:bodyPr vert="horz" wrap="square" lIns="0" tIns="0" rIns="0" bIns="0" rtlCol="0">
            <a:spAutoFit/>
          </a:bodyPr>
          <a:lstStyle/>
          <a:p>
            <a:pPr marL="9525">
              <a:tabLst>
                <a:tab pos="3637982" algn="l"/>
              </a:tabLst>
            </a:pPr>
            <a:r>
              <a:rPr sz="7425" baseline="-11784" dirty="0">
                <a:solidFill>
                  <a:srgbClr val="4A4D4E"/>
                </a:solidFill>
                <a:latin typeface="Vodafone Rg"/>
                <a:cs typeface="Vodafone Rg"/>
              </a:rPr>
              <a:t>01</a:t>
            </a:r>
            <a:r>
              <a:rPr sz="7425" spc="-332" baseline="-11784" dirty="0">
                <a:solidFill>
                  <a:srgbClr val="4A4D4E"/>
                </a:solidFill>
                <a:latin typeface="Vodafone Rg"/>
                <a:cs typeface="Vodafone Rg"/>
              </a:rPr>
              <a:t> </a:t>
            </a:r>
            <a:r>
              <a:rPr sz="1875" b="1" dirty="0">
                <a:solidFill>
                  <a:srgbClr val="4A4D4E"/>
                </a:solidFill>
                <a:latin typeface="Vodafone Rg"/>
                <a:cs typeface="Vodafone Rg"/>
              </a:rPr>
              <a:t>BUNDLE</a:t>
            </a:r>
            <a:r>
              <a:rPr sz="1875" b="1" spc="33" dirty="0">
                <a:solidFill>
                  <a:srgbClr val="4A4D4E"/>
                </a:solidFill>
                <a:latin typeface="Vodafone Rg"/>
                <a:cs typeface="Vodafone Rg"/>
              </a:rPr>
              <a:t> </a:t>
            </a:r>
            <a:r>
              <a:rPr sz="1875" b="1" dirty="0">
                <a:solidFill>
                  <a:srgbClr val="4A4D4E"/>
                </a:solidFill>
                <a:latin typeface="Vodafone Rg"/>
                <a:cs typeface="Vodafone Rg"/>
              </a:rPr>
              <a:t>SIZE	</a:t>
            </a:r>
            <a:r>
              <a:rPr sz="7425" baseline="-11784" dirty="0">
                <a:solidFill>
                  <a:srgbClr val="4A4D4E"/>
                </a:solidFill>
                <a:latin typeface="Vodafone Rg"/>
                <a:cs typeface="Vodafone Rg"/>
              </a:rPr>
              <a:t>02</a:t>
            </a:r>
            <a:r>
              <a:rPr sz="7425" spc="-332" baseline="-11784" dirty="0">
                <a:solidFill>
                  <a:srgbClr val="4A4D4E"/>
                </a:solidFill>
                <a:latin typeface="Vodafone Rg"/>
                <a:cs typeface="Vodafone Rg"/>
              </a:rPr>
              <a:t> </a:t>
            </a:r>
            <a:r>
              <a:rPr sz="1875" b="1" dirty="0">
                <a:solidFill>
                  <a:srgbClr val="4A4D4E"/>
                </a:solidFill>
                <a:latin typeface="Vodafone Rg"/>
                <a:cs typeface="Vodafone Rg"/>
              </a:rPr>
              <a:t>VALIDITY</a:t>
            </a:r>
            <a:r>
              <a:rPr sz="1875" b="1" spc="33" dirty="0">
                <a:solidFill>
                  <a:srgbClr val="4A4D4E"/>
                </a:solidFill>
                <a:latin typeface="Vodafone Rg"/>
                <a:cs typeface="Vodafone Rg"/>
              </a:rPr>
              <a:t> </a:t>
            </a:r>
            <a:r>
              <a:rPr sz="1875" b="1" dirty="0">
                <a:solidFill>
                  <a:srgbClr val="4A4D4E"/>
                </a:solidFill>
                <a:latin typeface="Vodafone Rg"/>
                <a:cs typeface="Vodafone Rg"/>
              </a:rPr>
              <a:t>PERIOD</a:t>
            </a:r>
            <a:endParaRPr sz="1875">
              <a:latin typeface="Vodafone Rg"/>
              <a:cs typeface="Vodafone Rg"/>
            </a:endParaRPr>
          </a:p>
        </p:txBody>
      </p:sp>
      <p:sp>
        <p:nvSpPr>
          <p:cNvPr id="37" name="object 37"/>
          <p:cNvSpPr txBox="1"/>
          <p:nvPr/>
        </p:nvSpPr>
        <p:spPr>
          <a:xfrm>
            <a:off x="5353677" y="4380556"/>
            <a:ext cx="699135" cy="369332"/>
          </a:xfrm>
          <a:prstGeom prst="rect">
            <a:avLst/>
          </a:prstGeom>
        </p:spPr>
        <p:txBody>
          <a:bodyPr vert="horz" wrap="square" lIns="0" tIns="0" rIns="0" bIns="0" rtlCol="0">
            <a:spAutoFit/>
          </a:bodyPr>
          <a:lstStyle/>
          <a:p>
            <a:pPr marL="9525"/>
            <a:r>
              <a:rPr sz="2400" dirty="0">
                <a:solidFill>
                  <a:srgbClr val="A8B400"/>
                </a:solidFill>
                <a:latin typeface="Vodafone Rg"/>
                <a:cs typeface="Vodafone Rg"/>
              </a:rPr>
              <a:t>R/MB</a:t>
            </a:r>
            <a:endParaRPr sz="2400">
              <a:latin typeface="Vodafone Rg"/>
              <a:cs typeface="Vodafone Rg"/>
            </a:endParaRPr>
          </a:p>
        </p:txBody>
      </p:sp>
      <p:sp>
        <p:nvSpPr>
          <p:cNvPr id="39" name="object 39"/>
          <p:cNvSpPr/>
          <p:nvPr/>
        </p:nvSpPr>
        <p:spPr>
          <a:xfrm>
            <a:off x="8682160" y="2869885"/>
            <a:ext cx="1556480" cy="702303"/>
          </a:xfrm>
          <a:prstGeom prst="rect">
            <a:avLst/>
          </a:prstGeom>
          <a:blipFill>
            <a:blip r:embed="rId3" cstate="print"/>
            <a:stretch>
              <a:fillRect/>
            </a:stretch>
          </a:blipFill>
        </p:spPr>
        <p:txBody>
          <a:bodyPr wrap="square" lIns="0" tIns="0" rIns="0" bIns="0" rtlCol="0"/>
          <a:lstStyle/>
          <a:p>
            <a:endParaRPr sz="1351"/>
          </a:p>
        </p:txBody>
      </p:sp>
      <p:sp>
        <p:nvSpPr>
          <p:cNvPr id="40" name="object 40"/>
          <p:cNvSpPr/>
          <p:nvPr/>
        </p:nvSpPr>
        <p:spPr>
          <a:xfrm>
            <a:off x="10391315" y="4032337"/>
            <a:ext cx="152400" cy="825817"/>
          </a:xfrm>
          <a:custGeom>
            <a:avLst/>
            <a:gdLst/>
            <a:ahLst/>
            <a:cxnLst/>
            <a:rect l="l" t="t" r="r" b="b"/>
            <a:pathLst>
              <a:path w="203200" h="1101089">
                <a:moveTo>
                  <a:pt x="0" y="1100975"/>
                </a:moveTo>
                <a:lnTo>
                  <a:pt x="203200" y="1100975"/>
                </a:lnTo>
                <a:lnTo>
                  <a:pt x="203200" y="0"/>
                </a:lnTo>
                <a:lnTo>
                  <a:pt x="0" y="0"/>
                </a:lnTo>
                <a:lnTo>
                  <a:pt x="0" y="1100975"/>
                </a:lnTo>
                <a:close/>
              </a:path>
            </a:pathLst>
          </a:custGeom>
          <a:solidFill>
            <a:srgbClr val="A8B400"/>
          </a:solidFill>
        </p:spPr>
        <p:txBody>
          <a:bodyPr wrap="square" lIns="0" tIns="0" rIns="0" bIns="0" rtlCol="0"/>
          <a:lstStyle/>
          <a:p>
            <a:endParaRPr sz="1351"/>
          </a:p>
        </p:txBody>
      </p:sp>
      <p:sp>
        <p:nvSpPr>
          <p:cNvPr id="41" name="object 41"/>
          <p:cNvSpPr/>
          <p:nvPr/>
        </p:nvSpPr>
        <p:spPr>
          <a:xfrm>
            <a:off x="10261605" y="4777078"/>
            <a:ext cx="411956" cy="221932"/>
          </a:xfrm>
          <a:custGeom>
            <a:avLst/>
            <a:gdLst/>
            <a:ahLst/>
            <a:cxnLst/>
            <a:rect l="l" t="t" r="r" b="b"/>
            <a:pathLst>
              <a:path w="549275" h="295910">
                <a:moveTo>
                  <a:pt x="549097" y="0"/>
                </a:moveTo>
                <a:lnTo>
                  <a:pt x="0" y="0"/>
                </a:lnTo>
                <a:lnTo>
                  <a:pt x="274548" y="295300"/>
                </a:lnTo>
                <a:lnTo>
                  <a:pt x="549097" y="0"/>
                </a:lnTo>
                <a:close/>
              </a:path>
            </a:pathLst>
          </a:custGeom>
          <a:solidFill>
            <a:srgbClr val="A8B400"/>
          </a:solidFill>
        </p:spPr>
        <p:txBody>
          <a:bodyPr wrap="square" lIns="0" tIns="0" rIns="0" bIns="0" rtlCol="0"/>
          <a:lstStyle/>
          <a:p>
            <a:endParaRPr sz="1351"/>
          </a:p>
        </p:txBody>
      </p:sp>
      <p:sp>
        <p:nvSpPr>
          <p:cNvPr id="42" name="object 42"/>
          <p:cNvSpPr/>
          <p:nvPr/>
        </p:nvSpPr>
        <p:spPr>
          <a:xfrm>
            <a:off x="10391315" y="2736832"/>
            <a:ext cx="152400" cy="825817"/>
          </a:xfrm>
          <a:custGeom>
            <a:avLst/>
            <a:gdLst/>
            <a:ahLst/>
            <a:cxnLst/>
            <a:rect l="l" t="t" r="r" b="b"/>
            <a:pathLst>
              <a:path w="203200" h="1101089">
                <a:moveTo>
                  <a:pt x="0" y="1100975"/>
                </a:moveTo>
                <a:lnTo>
                  <a:pt x="203200" y="1100975"/>
                </a:lnTo>
                <a:lnTo>
                  <a:pt x="203200" y="0"/>
                </a:lnTo>
                <a:lnTo>
                  <a:pt x="0" y="0"/>
                </a:lnTo>
                <a:lnTo>
                  <a:pt x="0" y="1100975"/>
                </a:lnTo>
                <a:close/>
              </a:path>
            </a:pathLst>
          </a:custGeom>
          <a:solidFill>
            <a:srgbClr val="00B0CA"/>
          </a:solidFill>
        </p:spPr>
        <p:txBody>
          <a:bodyPr wrap="square" lIns="0" tIns="0" rIns="0" bIns="0" rtlCol="0"/>
          <a:lstStyle/>
          <a:p>
            <a:endParaRPr sz="1351"/>
          </a:p>
        </p:txBody>
      </p:sp>
      <p:sp>
        <p:nvSpPr>
          <p:cNvPr id="43" name="object 43"/>
          <p:cNvSpPr/>
          <p:nvPr/>
        </p:nvSpPr>
        <p:spPr>
          <a:xfrm>
            <a:off x="10261605" y="2596346"/>
            <a:ext cx="411956" cy="221932"/>
          </a:xfrm>
          <a:custGeom>
            <a:avLst/>
            <a:gdLst/>
            <a:ahLst/>
            <a:cxnLst/>
            <a:rect l="l" t="t" r="r" b="b"/>
            <a:pathLst>
              <a:path w="549275" h="295910">
                <a:moveTo>
                  <a:pt x="274548" y="0"/>
                </a:moveTo>
                <a:lnTo>
                  <a:pt x="0" y="295300"/>
                </a:lnTo>
                <a:lnTo>
                  <a:pt x="549097" y="295300"/>
                </a:lnTo>
                <a:lnTo>
                  <a:pt x="274548" y="0"/>
                </a:lnTo>
                <a:close/>
              </a:path>
            </a:pathLst>
          </a:custGeom>
          <a:solidFill>
            <a:srgbClr val="00B0CA"/>
          </a:solidFill>
        </p:spPr>
        <p:txBody>
          <a:bodyPr wrap="square" lIns="0" tIns="0" rIns="0" bIns="0" rtlCol="0"/>
          <a:lstStyle/>
          <a:p>
            <a:endParaRPr sz="1351"/>
          </a:p>
        </p:txBody>
      </p:sp>
      <p:sp>
        <p:nvSpPr>
          <p:cNvPr id="44" name="object 44"/>
          <p:cNvSpPr/>
          <p:nvPr/>
        </p:nvSpPr>
        <p:spPr>
          <a:xfrm>
            <a:off x="9090527" y="4046628"/>
            <a:ext cx="969645" cy="969645"/>
          </a:xfrm>
          <a:custGeom>
            <a:avLst/>
            <a:gdLst/>
            <a:ahLst/>
            <a:cxnLst/>
            <a:rect l="l" t="t" r="r" b="b"/>
            <a:pathLst>
              <a:path w="1292859" h="1292860">
                <a:moveTo>
                  <a:pt x="646264" y="1292529"/>
                </a:moveTo>
                <a:lnTo>
                  <a:pt x="699268" y="1290387"/>
                </a:lnTo>
                <a:lnTo>
                  <a:pt x="751092" y="1284071"/>
                </a:lnTo>
                <a:lnTo>
                  <a:pt x="801569" y="1273747"/>
                </a:lnTo>
                <a:lnTo>
                  <a:pt x="850534" y="1259582"/>
                </a:lnTo>
                <a:lnTo>
                  <a:pt x="897819" y="1241742"/>
                </a:lnTo>
                <a:lnTo>
                  <a:pt x="943260" y="1220394"/>
                </a:lnTo>
                <a:lnTo>
                  <a:pt x="986689" y="1195704"/>
                </a:lnTo>
                <a:lnTo>
                  <a:pt x="1027939" y="1167837"/>
                </a:lnTo>
                <a:lnTo>
                  <a:pt x="1066846" y="1136961"/>
                </a:lnTo>
                <a:lnTo>
                  <a:pt x="1103242" y="1103242"/>
                </a:lnTo>
                <a:lnTo>
                  <a:pt x="1136961" y="1066846"/>
                </a:lnTo>
                <a:lnTo>
                  <a:pt x="1167837" y="1027939"/>
                </a:lnTo>
                <a:lnTo>
                  <a:pt x="1195704" y="986689"/>
                </a:lnTo>
                <a:lnTo>
                  <a:pt x="1220394" y="943260"/>
                </a:lnTo>
                <a:lnTo>
                  <a:pt x="1241742" y="897819"/>
                </a:lnTo>
                <a:lnTo>
                  <a:pt x="1259582" y="850534"/>
                </a:lnTo>
                <a:lnTo>
                  <a:pt x="1273747" y="801569"/>
                </a:lnTo>
                <a:lnTo>
                  <a:pt x="1284071" y="751092"/>
                </a:lnTo>
                <a:lnTo>
                  <a:pt x="1290387" y="699268"/>
                </a:lnTo>
                <a:lnTo>
                  <a:pt x="1292529" y="646264"/>
                </a:lnTo>
                <a:lnTo>
                  <a:pt x="1290387" y="593261"/>
                </a:lnTo>
                <a:lnTo>
                  <a:pt x="1284071" y="541437"/>
                </a:lnTo>
                <a:lnTo>
                  <a:pt x="1273747" y="490960"/>
                </a:lnTo>
                <a:lnTo>
                  <a:pt x="1259582" y="441995"/>
                </a:lnTo>
                <a:lnTo>
                  <a:pt x="1241742" y="394710"/>
                </a:lnTo>
                <a:lnTo>
                  <a:pt x="1220394" y="349269"/>
                </a:lnTo>
                <a:lnTo>
                  <a:pt x="1195704" y="305840"/>
                </a:lnTo>
                <a:lnTo>
                  <a:pt x="1167837" y="264589"/>
                </a:lnTo>
                <a:lnTo>
                  <a:pt x="1136961" y="225683"/>
                </a:lnTo>
                <a:lnTo>
                  <a:pt x="1103242" y="189287"/>
                </a:lnTo>
                <a:lnTo>
                  <a:pt x="1066846" y="155567"/>
                </a:lnTo>
                <a:lnTo>
                  <a:pt x="1027939" y="124692"/>
                </a:lnTo>
                <a:lnTo>
                  <a:pt x="986689" y="96825"/>
                </a:lnTo>
                <a:lnTo>
                  <a:pt x="943260" y="72135"/>
                </a:lnTo>
                <a:lnTo>
                  <a:pt x="897819" y="50786"/>
                </a:lnTo>
                <a:lnTo>
                  <a:pt x="850534" y="32947"/>
                </a:lnTo>
                <a:lnTo>
                  <a:pt x="801569" y="18782"/>
                </a:lnTo>
                <a:lnTo>
                  <a:pt x="751092" y="8458"/>
                </a:lnTo>
                <a:lnTo>
                  <a:pt x="699268" y="2142"/>
                </a:lnTo>
                <a:lnTo>
                  <a:pt x="646264" y="0"/>
                </a:lnTo>
                <a:lnTo>
                  <a:pt x="593261" y="2142"/>
                </a:lnTo>
                <a:lnTo>
                  <a:pt x="541437" y="8458"/>
                </a:lnTo>
                <a:lnTo>
                  <a:pt x="490960" y="18782"/>
                </a:lnTo>
                <a:lnTo>
                  <a:pt x="441995" y="32947"/>
                </a:lnTo>
                <a:lnTo>
                  <a:pt x="394710" y="50786"/>
                </a:lnTo>
                <a:lnTo>
                  <a:pt x="349269" y="72135"/>
                </a:lnTo>
                <a:lnTo>
                  <a:pt x="305840" y="96825"/>
                </a:lnTo>
                <a:lnTo>
                  <a:pt x="264589" y="124692"/>
                </a:lnTo>
                <a:lnTo>
                  <a:pt x="225683" y="155567"/>
                </a:lnTo>
                <a:lnTo>
                  <a:pt x="189287" y="189287"/>
                </a:lnTo>
                <a:lnTo>
                  <a:pt x="155567" y="225683"/>
                </a:lnTo>
                <a:lnTo>
                  <a:pt x="124692" y="264589"/>
                </a:lnTo>
                <a:lnTo>
                  <a:pt x="96825" y="305840"/>
                </a:lnTo>
                <a:lnTo>
                  <a:pt x="72135" y="349269"/>
                </a:lnTo>
                <a:lnTo>
                  <a:pt x="50786" y="394710"/>
                </a:lnTo>
                <a:lnTo>
                  <a:pt x="32947" y="441995"/>
                </a:lnTo>
                <a:lnTo>
                  <a:pt x="18782" y="490960"/>
                </a:lnTo>
                <a:lnTo>
                  <a:pt x="8458" y="541437"/>
                </a:lnTo>
                <a:lnTo>
                  <a:pt x="2142" y="593261"/>
                </a:lnTo>
                <a:lnTo>
                  <a:pt x="0" y="646264"/>
                </a:lnTo>
                <a:lnTo>
                  <a:pt x="2142" y="699268"/>
                </a:lnTo>
                <a:lnTo>
                  <a:pt x="8458" y="751092"/>
                </a:lnTo>
                <a:lnTo>
                  <a:pt x="18782" y="801569"/>
                </a:lnTo>
                <a:lnTo>
                  <a:pt x="32947" y="850534"/>
                </a:lnTo>
                <a:lnTo>
                  <a:pt x="50786" y="897819"/>
                </a:lnTo>
                <a:lnTo>
                  <a:pt x="72135" y="943260"/>
                </a:lnTo>
                <a:lnTo>
                  <a:pt x="96825" y="986689"/>
                </a:lnTo>
                <a:lnTo>
                  <a:pt x="124692" y="1027939"/>
                </a:lnTo>
                <a:lnTo>
                  <a:pt x="155567" y="1066846"/>
                </a:lnTo>
                <a:lnTo>
                  <a:pt x="189287" y="1103242"/>
                </a:lnTo>
                <a:lnTo>
                  <a:pt x="225683" y="1136961"/>
                </a:lnTo>
                <a:lnTo>
                  <a:pt x="264589" y="1167837"/>
                </a:lnTo>
                <a:lnTo>
                  <a:pt x="305840" y="1195704"/>
                </a:lnTo>
                <a:lnTo>
                  <a:pt x="349269" y="1220394"/>
                </a:lnTo>
                <a:lnTo>
                  <a:pt x="394710" y="1241742"/>
                </a:lnTo>
                <a:lnTo>
                  <a:pt x="441995" y="1259582"/>
                </a:lnTo>
                <a:lnTo>
                  <a:pt x="490960" y="1273747"/>
                </a:lnTo>
                <a:lnTo>
                  <a:pt x="541437" y="1284071"/>
                </a:lnTo>
                <a:lnTo>
                  <a:pt x="593261" y="1290387"/>
                </a:lnTo>
                <a:lnTo>
                  <a:pt x="646264" y="1292529"/>
                </a:lnTo>
                <a:close/>
              </a:path>
            </a:pathLst>
          </a:custGeom>
          <a:ln w="25400">
            <a:solidFill>
              <a:srgbClr val="A8B400"/>
            </a:solidFill>
          </a:ln>
        </p:spPr>
        <p:txBody>
          <a:bodyPr wrap="square" lIns="0" tIns="0" rIns="0" bIns="0" rtlCol="0"/>
          <a:lstStyle/>
          <a:p>
            <a:endParaRPr sz="1351"/>
          </a:p>
        </p:txBody>
      </p:sp>
      <p:sp>
        <p:nvSpPr>
          <p:cNvPr id="45" name="object 45"/>
          <p:cNvSpPr/>
          <p:nvPr/>
        </p:nvSpPr>
        <p:spPr>
          <a:xfrm>
            <a:off x="8215313" y="1994164"/>
            <a:ext cx="2952751" cy="3366611"/>
          </a:xfrm>
          <a:custGeom>
            <a:avLst/>
            <a:gdLst/>
            <a:ahLst/>
            <a:cxnLst/>
            <a:rect l="l" t="t" r="r" b="b"/>
            <a:pathLst>
              <a:path w="3937000" h="4488815">
                <a:moveTo>
                  <a:pt x="0" y="4488395"/>
                </a:moveTo>
                <a:lnTo>
                  <a:pt x="3937000" y="4488395"/>
                </a:lnTo>
                <a:lnTo>
                  <a:pt x="3937000" y="0"/>
                </a:lnTo>
                <a:lnTo>
                  <a:pt x="0" y="0"/>
                </a:lnTo>
                <a:lnTo>
                  <a:pt x="0" y="4488395"/>
                </a:lnTo>
                <a:close/>
              </a:path>
            </a:pathLst>
          </a:custGeom>
          <a:ln w="12700">
            <a:solidFill>
              <a:srgbClr val="4A4D4E"/>
            </a:solidFill>
          </a:ln>
        </p:spPr>
        <p:txBody>
          <a:bodyPr wrap="square" lIns="0" tIns="0" rIns="0" bIns="0" rtlCol="0"/>
          <a:lstStyle/>
          <a:p>
            <a:endParaRPr sz="1351"/>
          </a:p>
        </p:txBody>
      </p:sp>
      <p:sp>
        <p:nvSpPr>
          <p:cNvPr id="46" name="object 46"/>
          <p:cNvSpPr/>
          <p:nvPr/>
        </p:nvSpPr>
        <p:spPr>
          <a:xfrm>
            <a:off x="8373541" y="1329271"/>
            <a:ext cx="835819" cy="618172"/>
          </a:xfrm>
          <a:custGeom>
            <a:avLst/>
            <a:gdLst/>
            <a:ahLst/>
            <a:cxnLst/>
            <a:rect l="l" t="t" r="r" b="b"/>
            <a:pathLst>
              <a:path w="1114425" h="824230">
                <a:moveTo>
                  <a:pt x="0" y="823976"/>
                </a:moveTo>
                <a:lnTo>
                  <a:pt x="1113967" y="823976"/>
                </a:lnTo>
                <a:lnTo>
                  <a:pt x="1113967" y="0"/>
                </a:lnTo>
                <a:lnTo>
                  <a:pt x="0" y="0"/>
                </a:lnTo>
                <a:lnTo>
                  <a:pt x="0" y="823976"/>
                </a:lnTo>
                <a:close/>
              </a:path>
            </a:pathLst>
          </a:custGeom>
          <a:solidFill>
            <a:srgbClr val="FFFFFF"/>
          </a:solidFill>
        </p:spPr>
        <p:txBody>
          <a:bodyPr wrap="square" lIns="0" tIns="0" rIns="0" bIns="0" rtlCol="0"/>
          <a:lstStyle/>
          <a:p>
            <a:endParaRPr sz="1351"/>
          </a:p>
        </p:txBody>
      </p:sp>
      <p:sp>
        <p:nvSpPr>
          <p:cNvPr id="47" name="object 47"/>
          <p:cNvSpPr/>
          <p:nvPr/>
        </p:nvSpPr>
        <p:spPr>
          <a:xfrm>
            <a:off x="9148267" y="1852212"/>
            <a:ext cx="1895475" cy="273368"/>
          </a:xfrm>
          <a:custGeom>
            <a:avLst/>
            <a:gdLst/>
            <a:ahLst/>
            <a:cxnLst/>
            <a:rect l="l" t="t" r="r" b="b"/>
            <a:pathLst>
              <a:path w="2527300" h="364489">
                <a:moveTo>
                  <a:pt x="0" y="364172"/>
                </a:moveTo>
                <a:lnTo>
                  <a:pt x="2527299" y="364172"/>
                </a:lnTo>
                <a:lnTo>
                  <a:pt x="2527299" y="0"/>
                </a:lnTo>
                <a:lnTo>
                  <a:pt x="0" y="0"/>
                </a:lnTo>
                <a:lnTo>
                  <a:pt x="0" y="364172"/>
                </a:lnTo>
                <a:close/>
              </a:path>
            </a:pathLst>
          </a:custGeom>
          <a:solidFill>
            <a:srgbClr val="FFFFFF"/>
          </a:solidFill>
        </p:spPr>
        <p:txBody>
          <a:bodyPr wrap="square" lIns="0" tIns="0" rIns="0" bIns="0" rtlCol="0"/>
          <a:lstStyle/>
          <a:p>
            <a:endParaRPr sz="1351"/>
          </a:p>
        </p:txBody>
      </p:sp>
      <p:sp>
        <p:nvSpPr>
          <p:cNvPr id="48" name="object 48"/>
          <p:cNvSpPr txBox="1"/>
          <p:nvPr/>
        </p:nvSpPr>
        <p:spPr>
          <a:xfrm>
            <a:off x="8459271" y="1687941"/>
            <a:ext cx="2188845" cy="761747"/>
          </a:xfrm>
          <a:prstGeom prst="rect">
            <a:avLst/>
          </a:prstGeom>
        </p:spPr>
        <p:txBody>
          <a:bodyPr vert="horz" wrap="square" lIns="0" tIns="0" rIns="0" bIns="0" rtlCol="0">
            <a:spAutoFit/>
          </a:bodyPr>
          <a:lstStyle/>
          <a:p>
            <a:pPr marL="9525"/>
            <a:r>
              <a:rPr sz="7425" baseline="-11784" dirty="0">
                <a:solidFill>
                  <a:srgbClr val="4A4D4E"/>
                </a:solidFill>
                <a:latin typeface="Vodafone Rg"/>
                <a:cs typeface="Vodafone Rg"/>
              </a:rPr>
              <a:t>03</a:t>
            </a:r>
            <a:r>
              <a:rPr sz="7425" spc="-332" baseline="-11784" dirty="0">
                <a:solidFill>
                  <a:srgbClr val="4A4D4E"/>
                </a:solidFill>
                <a:latin typeface="Vodafone Rg"/>
                <a:cs typeface="Vodafone Rg"/>
              </a:rPr>
              <a:t> </a:t>
            </a:r>
            <a:r>
              <a:rPr sz="1875" b="1" dirty="0">
                <a:solidFill>
                  <a:srgbClr val="4A4D4E"/>
                </a:solidFill>
                <a:latin typeface="Vodafone Rg"/>
                <a:cs typeface="Vodafone Rg"/>
              </a:rPr>
              <a:t>COMMITMENT</a:t>
            </a:r>
            <a:endParaRPr sz="1875" dirty="0">
              <a:latin typeface="Vodafone Rg"/>
              <a:cs typeface="Vodafone Rg"/>
            </a:endParaRPr>
          </a:p>
        </p:txBody>
      </p:sp>
      <p:sp>
        <p:nvSpPr>
          <p:cNvPr id="49" name="object 49"/>
          <p:cNvSpPr txBox="1"/>
          <p:nvPr/>
        </p:nvSpPr>
        <p:spPr>
          <a:xfrm>
            <a:off x="9225702" y="4380556"/>
            <a:ext cx="699135" cy="369332"/>
          </a:xfrm>
          <a:prstGeom prst="rect">
            <a:avLst/>
          </a:prstGeom>
        </p:spPr>
        <p:txBody>
          <a:bodyPr vert="horz" wrap="square" lIns="0" tIns="0" rIns="0" bIns="0" rtlCol="0">
            <a:spAutoFit/>
          </a:bodyPr>
          <a:lstStyle/>
          <a:p>
            <a:pPr marL="9525"/>
            <a:r>
              <a:rPr sz="2400" dirty="0">
                <a:solidFill>
                  <a:srgbClr val="A8B400"/>
                </a:solidFill>
                <a:latin typeface="Vodafone Rg"/>
                <a:cs typeface="Vodafone Rg"/>
              </a:rPr>
              <a:t>R/MB</a:t>
            </a:r>
            <a:endParaRPr sz="2400">
              <a:latin typeface="Vodafone Rg"/>
              <a:cs typeface="Vodafone Rg"/>
            </a:endParaRPr>
          </a:p>
        </p:txBody>
      </p:sp>
      <p:cxnSp>
        <p:nvCxnSpPr>
          <p:cNvPr id="52" name="Straight Connector 51"/>
          <p:cNvCxnSpPr/>
          <p:nvPr/>
        </p:nvCxnSpPr>
        <p:spPr>
          <a:xfrm flipV="1">
            <a:off x="296016" y="697648"/>
            <a:ext cx="10325168" cy="1908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1" name="Title 1">
            <a:extLst>
              <a:ext uri="{FF2B5EF4-FFF2-40B4-BE49-F238E27FC236}">
                <a16:creationId xmlns:a16="http://schemas.microsoft.com/office/drawing/2014/main" xmlns="" id="{FDA62CE1-2189-4C1A-806A-F769F72236F7}"/>
              </a:ext>
            </a:extLst>
          </p:cNvPr>
          <p:cNvSpPr txBox="1">
            <a:spLocks/>
          </p:cNvSpPr>
          <p:nvPr/>
        </p:nvSpPr>
        <p:spPr>
          <a:xfrm>
            <a:off x="0" y="245227"/>
            <a:ext cx="10705515"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a:t>
            </a:r>
            <a:r>
              <a:rPr lang="en-ZA" sz="2600" dirty="0">
                <a:solidFill>
                  <a:schemeClr val="bg1"/>
                </a:solidFill>
              </a:rPr>
              <a:t>ICT ecosystem – various options to get the best </a:t>
            </a:r>
            <a:r>
              <a:rPr lang="en-ZA" sz="2600" dirty="0" smtClean="0">
                <a:solidFill>
                  <a:schemeClr val="bg1"/>
                </a:solidFill>
              </a:rPr>
              <a:t>price</a:t>
            </a:r>
            <a:endParaRPr lang="en-ZA" sz="2600" dirty="0">
              <a:solidFill>
                <a:schemeClr val="bg1"/>
              </a:solidFill>
            </a:endParaRPr>
          </a:p>
        </p:txBody>
      </p:sp>
      <p:graphicFrame>
        <p:nvGraphicFramePr>
          <p:cNvPr id="53" name="Diagram 52"/>
          <p:cNvGraphicFramePr/>
          <p:nvPr>
            <p:extLst>
              <p:ext uri="{D42A27DB-BD31-4B8C-83A1-F6EECF244321}">
                <p14:modId xmlns:p14="http://schemas.microsoft.com/office/powerpoint/2010/main" xmlns="" val="4146511513"/>
              </p:ext>
            </p:extLst>
          </p:nvPr>
        </p:nvGraphicFramePr>
        <p:xfrm>
          <a:off x="10495716" y="123415"/>
          <a:ext cx="1337188" cy="12251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8968765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1737133" y="1475908"/>
            <a:ext cx="1684992" cy="1210320"/>
          </a:xfrm>
          <a:prstGeom prst="wedgeRoundRectCallout">
            <a:avLst>
              <a:gd name="adj1" fmla="val 29509"/>
              <a:gd name="adj2" fmla="val 47099"/>
              <a:gd name="adj3" fmla="val 16667"/>
            </a:avLst>
          </a:prstGeom>
          <a:solidFill>
            <a:schemeClr val="bg1">
              <a:lumMod val="8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592652">
              <a:lnSpc>
                <a:spcPct val="90000"/>
              </a:lnSpc>
              <a:spcBef>
                <a:spcPct val="0"/>
              </a:spcBef>
              <a:spcAft>
                <a:spcPct val="35000"/>
              </a:spcAft>
            </a:pPr>
            <a:r>
              <a:rPr lang="en-ZA" sz="1867" b="1" dirty="0">
                <a:solidFill>
                  <a:schemeClr val="tx1"/>
                </a:solidFill>
                <a:latin typeface="Vodafone Rg" pitchFamily="34" charset="0"/>
              </a:rPr>
              <a:t>1 GB plus 1 GB (night owl)</a:t>
            </a:r>
          </a:p>
        </p:txBody>
      </p:sp>
      <p:sp>
        <p:nvSpPr>
          <p:cNvPr id="66" name="Oval 65"/>
          <p:cNvSpPr/>
          <p:nvPr/>
        </p:nvSpPr>
        <p:spPr>
          <a:xfrm>
            <a:off x="2375066" y="4552740"/>
            <a:ext cx="1499961" cy="1518691"/>
          </a:xfrm>
          <a:prstGeom prst="ellipse">
            <a:avLst/>
          </a:prstGeom>
          <a:solidFill>
            <a:schemeClr val="bg1">
              <a:lumMod val="8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592652">
              <a:lnSpc>
                <a:spcPct val="90000"/>
              </a:lnSpc>
              <a:spcBef>
                <a:spcPct val="0"/>
              </a:spcBef>
              <a:spcAft>
                <a:spcPct val="35000"/>
              </a:spcAft>
            </a:pPr>
            <a:endParaRPr lang="en-ZA" sz="1333" dirty="0">
              <a:solidFill>
                <a:schemeClr val="tx1"/>
              </a:solidFill>
              <a:latin typeface="Vodafone Rg" pitchFamily="34" charset="0"/>
            </a:endParaRPr>
          </a:p>
        </p:txBody>
      </p:sp>
      <p:sp>
        <p:nvSpPr>
          <p:cNvPr id="4" name="Slide Number Placeholder 3"/>
          <p:cNvSpPr>
            <a:spLocks noGrp="1"/>
          </p:cNvSpPr>
          <p:nvPr>
            <p:ph type="sldNum" sz="quarter" idx="11"/>
          </p:nvPr>
        </p:nvSpPr>
        <p:spPr/>
        <p:txBody>
          <a:bodyPr/>
          <a:lstStyle/>
          <a:p>
            <a:fld id="{72A83A2B-3358-44F8-83A0-4598795D8FB5}" type="slidenum">
              <a:rPr lang="en-GB" smtClean="0"/>
              <a:pPr/>
              <a:t>12</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5698" y="2427656"/>
            <a:ext cx="2134649" cy="135681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3635736" y="1564051"/>
            <a:ext cx="1437505" cy="90207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5346189" y="1819427"/>
            <a:ext cx="1229680" cy="74374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7038335" y="2100556"/>
            <a:ext cx="1105207" cy="63841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flipH="1">
            <a:off x="8441597" y="2313940"/>
            <a:ext cx="945744" cy="498472"/>
          </a:xfrm>
          <a:prstGeom prst="rect">
            <a:avLst/>
          </a:prstGeom>
        </p:spPr>
      </p:pic>
      <p:sp>
        <p:nvSpPr>
          <p:cNvPr id="13" name="Rectangle 12"/>
          <p:cNvSpPr/>
          <p:nvPr/>
        </p:nvSpPr>
        <p:spPr>
          <a:xfrm>
            <a:off x="4032437" y="1793690"/>
            <a:ext cx="854208" cy="338554"/>
          </a:xfrm>
          <a:prstGeom prst="rect">
            <a:avLst/>
          </a:prstGeom>
        </p:spPr>
        <p:txBody>
          <a:bodyPr wrap="none">
            <a:spAutoFit/>
          </a:bodyPr>
          <a:lstStyle/>
          <a:p>
            <a:pPr>
              <a:buClr>
                <a:srgbClr val="E60000"/>
              </a:buClr>
            </a:pPr>
            <a:r>
              <a:rPr lang="en-US" sz="1600" b="1" dirty="0">
                <a:solidFill>
                  <a:schemeClr val="bg1"/>
                </a:solidFill>
              </a:rPr>
              <a:t>30 Days</a:t>
            </a:r>
            <a:endParaRPr lang="en-US" sz="1600" b="1" baseline="30000" dirty="0">
              <a:solidFill>
                <a:schemeClr val="bg1"/>
              </a:solidFill>
            </a:endParaRPr>
          </a:p>
        </p:txBody>
      </p:sp>
      <p:sp>
        <p:nvSpPr>
          <p:cNvPr id="14" name="Oval 13"/>
          <p:cNvSpPr/>
          <p:nvPr/>
        </p:nvSpPr>
        <p:spPr>
          <a:xfrm>
            <a:off x="2709828" y="2335188"/>
            <a:ext cx="1509777" cy="1509777"/>
          </a:xfrm>
          <a:prstGeom prst="ellipse">
            <a:avLst/>
          </a:prstGeom>
          <a:solidFill>
            <a:srgbClr val="0090AE"/>
          </a:solidFill>
          <a:ln w="635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592652">
              <a:lnSpc>
                <a:spcPct val="90000"/>
              </a:lnSpc>
              <a:spcBef>
                <a:spcPct val="0"/>
              </a:spcBef>
              <a:spcAft>
                <a:spcPct val="35000"/>
              </a:spcAft>
            </a:pPr>
            <a:endParaRPr lang="en-ZA" sz="2667" b="1" dirty="0">
              <a:solidFill>
                <a:srgbClr val="34342B"/>
              </a:solidFill>
              <a:latin typeface="Vodafone Rg" pitchFamily="34" charset="0"/>
            </a:endParaRPr>
          </a:p>
        </p:txBody>
      </p:sp>
      <p:sp>
        <p:nvSpPr>
          <p:cNvPr id="15" name="Rectangle 14"/>
          <p:cNvSpPr/>
          <p:nvPr/>
        </p:nvSpPr>
        <p:spPr>
          <a:xfrm>
            <a:off x="3036198" y="2760953"/>
            <a:ext cx="1056700" cy="584775"/>
          </a:xfrm>
          <a:prstGeom prst="rect">
            <a:avLst/>
          </a:prstGeom>
        </p:spPr>
        <p:txBody>
          <a:bodyPr wrap="none">
            <a:spAutoFit/>
          </a:bodyPr>
          <a:lstStyle/>
          <a:p>
            <a:pPr>
              <a:buClr>
                <a:srgbClr val="E60000"/>
              </a:buClr>
            </a:pPr>
            <a:r>
              <a:rPr lang="en-US" sz="3200" b="1" dirty="0">
                <a:solidFill>
                  <a:schemeClr val="bg1"/>
                </a:solidFill>
              </a:rPr>
              <a:t>R149</a:t>
            </a:r>
            <a:endParaRPr lang="en-US" sz="3200" b="1" baseline="30000" dirty="0">
              <a:solidFill>
                <a:schemeClr val="bg1"/>
              </a:solidFill>
            </a:endParaRPr>
          </a:p>
        </p:txBody>
      </p:sp>
      <p:sp>
        <p:nvSpPr>
          <p:cNvPr id="16" name="Rectangle 15"/>
          <p:cNvSpPr/>
          <p:nvPr/>
        </p:nvSpPr>
        <p:spPr>
          <a:xfrm>
            <a:off x="5533179" y="1994454"/>
            <a:ext cx="854208" cy="338554"/>
          </a:xfrm>
          <a:prstGeom prst="rect">
            <a:avLst/>
          </a:prstGeom>
        </p:spPr>
        <p:txBody>
          <a:bodyPr wrap="none">
            <a:spAutoFit/>
          </a:bodyPr>
          <a:lstStyle/>
          <a:p>
            <a:pPr>
              <a:buClr>
                <a:srgbClr val="E60000"/>
              </a:buClr>
            </a:pPr>
            <a:r>
              <a:rPr lang="en-US" sz="1600" b="1" dirty="0">
                <a:solidFill>
                  <a:schemeClr val="bg1"/>
                </a:solidFill>
              </a:rPr>
              <a:t>14 Days</a:t>
            </a:r>
            <a:endParaRPr lang="en-US" sz="1600" b="1" baseline="30000" dirty="0">
              <a:solidFill>
                <a:schemeClr val="bg1"/>
              </a:solidFill>
            </a:endParaRPr>
          </a:p>
        </p:txBody>
      </p:sp>
      <p:sp>
        <p:nvSpPr>
          <p:cNvPr id="17" name="Oval 16"/>
          <p:cNvSpPr/>
          <p:nvPr/>
        </p:nvSpPr>
        <p:spPr>
          <a:xfrm>
            <a:off x="4760398" y="2543297"/>
            <a:ext cx="1247751" cy="1247751"/>
          </a:xfrm>
          <a:prstGeom prst="ellipse">
            <a:avLst/>
          </a:prstGeom>
          <a:solidFill>
            <a:srgbClr val="6E2C6B"/>
          </a:solidFill>
          <a:ln w="635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592652">
              <a:lnSpc>
                <a:spcPct val="90000"/>
              </a:lnSpc>
              <a:spcBef>
                <a:spcPct val="0"/>
              </a:spcBef>
              <a:spcAft>
                <a:spcPct val="35000"/>
              </a:spcAft>
            </a:pPr>
            <a:endParaRPr lang="en-ZA" sz="2667" b="1" dirty="0">
              <a:solidFill>
                <a:srgbClr val="34342B"/>
              </a:solidFill>
              <a:latin typeface="Vodafone Rg" pitchFamily="34" charset="0"/>
            </a:endParaRPr>
          </a:p>
        </p:txBody>
      </p:sp>
      <p:sp>
        <p:nvSpPr>
          <p:cNvPr id="18" name="Rectangle 17"/>
          <p:cNvSpPr/>
          <p:nvPr/>
        </p:nvSpPr>
        <p:spPr>
          <a:xfrm>
            <a:off x="4956697" y="2876490"/>
            <a:ext cx="790601" cy="543675"/>
          </a:xfrm>
          <a:prstGeom prst="rect">
            <a:avLst/>
          </a:prstGeom>
        </p:spPr>
        <p:txBody>
          <a:bodyPr wrap="none">
            <a:spAutoFit/>
          </a:bodyPr>
          <a:lstStyle/>
          <a:p>
            <a:pPr>
              <a:buClr>
                <a:srgbClr val="E60000"/>
              </a:buClr>
            </a:pPr>
            <a:r>
              <a:rPr lang="en-US" sz="2933" b="1" dirty="0">
                <a:solidFill>
                  <a:schemeClr val="bg1"/>
                </a:solidFill>
              </a:rPr>
              <a:t>R99</a:t>
            </a:r>
            <a:endParaRPr lang="en-US" sz="2933" b="1" baseline="30000" dirty="0">
              <a:solidFill>
                <a:schemeClr val="bg1"/>
              </a:solidFill>
            </a:endParaRPr>
          </a:p>
        </p:txBody>
      </p:sp>
      <p:sp>
        <p:nvSpPr>
          <p:cNvPr id="19" name="Rectangle 18"/>
          <p:cNvSpPr/>
          <p:nvPr/>
        </p:nvSpPr>
        <p:spPr>
          <a:xfrm>
            <a:off x="7306683" y="2174291"/>
            <a:ext cx="748410" cy="338554"/>
          </a:xfrm>
          <a:prstGeom prst="rect">
            <a:avLst/>
          </a:prstGeom>
        </p:spPr>
        <p:txBody>
          <a:bodyPr wrap="none">
            <a:spAutoFit/>
          </a:bodyPr>
          <a:lstStyle/>
          <a:p>
            <a:pPr>
              <a:buClr>
                <a:srgbClr val="E60000"/>
              </a:buClr>
            </a:pPr>
            <a:r>
              <a:rPr lang="en-US" sz="1600" b="1" dirty="0">
                <a:solidFill>
                  <a:schemeClr val="bg1"/>
                </a:solidFill>
              </a:rPr>
              <a:t>7 Days</a:t>
            </a:r>
            <a:endParaRPr lang="en-US" sz="1600" b="1" baseline="30000" dirty="0">
              <a:solidFill>
                <a:schemeClr val="bg1"/>
              </a:solidFill>
            </a:endParaRPr>
          </a:p>
        </p:txBody>
      </p:sp>
      <p:sp>
        <p:nvSpPr>
          <p:cNvPr id="20" name="Oval 19"/>
          <p:cNvSpPr/>
          <p:nvPr/>
        </p:nvSpPr>
        <p:spPr>
          <a:xfrm>
            <a:off x="6616546" y="2703517"/>
            <a:ext cx="1031199" cy="1031199"/>
          </a:xfrm>
          <a:prstGeom prst="ellipse">
            <a:avLst/>
          </a:prstGeom>
          <a:solidFill>
            <a:srgbClr val="A8B400"/>
          </a:solidFill>
          <a:ln w="635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592652">
              <a:lnSpc>
                <a:spcPct val="90000"/>
              </a:lnSpc>
              <a:spcBef>
                <a:spcPct val="0"/>
              </a:spcBef>
              <a:spcAft>
                <a:spcPct val="35000"/>
              </a:spcAft>
            </a:pPr>
            <a:endParaRPr lang="en-ZA" sz="2667" b="1" dirty="0">
              <a:solidFill>
                <a:srgbClr val="34342B"/>
              </a:solidFill>
              <a:latin typeface="Vodafone Rg" pitchFamily="34" charset="0"/>
            </a:endParaRPr>
          </a:p>
        </p:txBody>
      </p:sp>
      <p:sp>
        <p:nvSpPr>
          <p:cNvPr id="21" name="Rectangle 20"/>
          <p:cNvSpPr/>
          <p:nvPr/>
        </p:nvSpPr>
        <p:spPr>
          <a:xfrm>
            <a:off x="6740040" y="2924140"/>
            <a:ext cx="734496" cy="502766"/>
          </a:xfrm>
          <a:prstGeom prst="rect">
            <a:avLst/>
          </a:prstGeom>
        </p:spPr>
        <p:txBody>
          <a:bodyPr wrap="none">
            <a:spAutoFit/>
          </a:bodyPr>
          <a:lstStyle/>
          <a:p>
            <a:pPr>
              <a:buClr>
                <a:srgbClr val="E60000"/>
              </a:buClr>
            </a:pPr>
            <a:r>
              <a:rPr lang="en-US" sz="2667" b="1" dirty="0">
                <a:solidFill>
                  <a:schemeClr val="bg1"/>
                </a:solidFill>
              </a:rPr>
              <a:t>R79</a:t>
            </a:r>
            <a:endParaRPr lang="en-US" sz="2667" b="1" baseline="30000" dirty="0">
              <a:solidFill>
                <a:schemeClr val="bg1"/>
              </a:solidFill>
            </a:endParaRPr>
          </a:p>
        </p:txBody>
      </p:sp>
      <p:sp>
        <p:nvSpPr>
          <p:cNvPr id="22" name="Oval 21"/>
          <p:cNvSpPr/>
          <p:nvPr/>
        </p:nvSpPr>
        <p:spPr>
          <a:xfrm>
            <a:off x="8191306" y="2824014"/>
            <a:ext cx="852231" cy="852231"/>
          </a:xfrm>
          <a:prstGeom prst="ellipse">
            <a:avLst/>
          </a:prstGeom>
          <a:solidFill>
            <a:srgbClr val="414141"/>
          </a:solidFill>
          <a:ln w="635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592652">
              <a:lnSpc>
                <a:spcPct val="90000"/>
              </a:lnSpc>
              <a:spcBef>
                <a:spcPct val="0"/>
              </a:spcBef>
              <a:spcAft>
                <a:spcPct val="35000"/>
              </a:spcAft>
            </a:pPr>
            <a:endParaRPr lang="en-ZA" sz="2667" b="1" dirty="0">
              <a:solidFill>
                <a:srgbClr val="34342B"/>
              </a:solidFill>
              <a:latin typeface="Vodafone Rg" pitchFamily="34" charset="0"/>
            </a:endParaRPr>
          </a:p>
        </p:txBody>
      </p:sp>
      <p:sp>
        <p:nvSpPr>
          <p:cNvPr id="23" name="Rectangle 22"/>
          <p:cNvSpPr/>
          <p:nvPr/>
        </p:nvSpPr>
        <p:spPr>
          <a:xfrm>
            <a:off x="8635730" y="2365902"/>
            <a:ext cx="655051" cy="338554"/>
          </a:xfrm>
          <a:prstGeom prst="rect">
            <a:avLst/>
          </a:prstGeom>
        </p:spPr>
        <p:txBody>
          <a:bodyPr wrap="none">
            <a:spAutoFit/>
          </a:bodyPr>
          <a:lstStyle/>
          <a:p>
            <a:pPr>
              <a:buClr>
                <a:srgbClr val="E60000"/>
              </a:buClr>
            </a:pPr>
            <a:r>
              <a:rPr lang="en-US" sz="1600" b="1" dirty="0">
                <a:solidFill>
                  <a:schemeClr val="bg1"/>
                </a:solidFill>
              </a:rPr>
              <a:t>1 Day</a:t>
            </a:r>
            <a:endParaRPr lang="en-US" sz="1600" b="1" baseline="30000" dirty="0">
              <a:solidFill>
                <a:schemeClr val="bg1"/>
              </a:solidFill>
            </a:endParaRPr>
          </a:p>
        </p:txBody>
      </p:sp>
      <p:sp>
        <p:nvSpPr>
          <p:cNvPr id="24" name="Rectangle 23"/>
          <p:cNvSpPr/>
          <p:nvPr/>
        </p:nvSpPr>
        <p:spPr>
          <a:xfrm>
            <a:off x="8214453" y="2970671"/>
            <a:ext cx="734496" cy="502766"/>
          </a:xfrm>
          <a:prstGeom prst="rect">
            <a:avLst/>
          </a:prstGeom>
        </p:spPr>
        <p:txBody>
          <a:bodyPr wrap="none">
            <a:spAutoFit/>
          </a:bodyPr>
          <a:lstStyle/>
          <a:p>
            <a:pPr>
              <a:buClr>
                <a:srgbClr val="E60000"/>
              </a:buClr>
            </a:pPr>
            <a:r>
              <a:rPr lang="en-US" sz="2667" b="1" dirty="0">
                <a:solidFill>
                  <a:schemeClr val="bg1"/>
                </a:solidFill>
              </a:rPr>
              <a:t>R29</a:t>
            </a:r>
            <a:endParaRPr lang="en-US" sz="2667" b="1" baseline="30000" dirty="0">
              <a:solidFill>
                <a:schemeClr val="bg1"/>
              </a:solidFill>
            </a:endParaRPr>
          </a:p>
        </p:txBody>
      </p:sp>
      <p:pic>
        <p:nvPicPr>
          <p:cNvPr id="25" name="Picture 2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flipH="1">
            <a:off x="9848031" y="2294060"/>
            <a:ext cx="945744" cy="498472"/>
          </a:xfrm>
          <a:prstGeom prst="rect">
            <a:avLst/>
          </a:prstGeom>
        </p:spPr>
      </p:pic>
      <p:sp>
        <p:nvSpPr>
          <p:cNvPr id="26" name="Oval 25"/>
          <p:cNvSpPr/>
          <p:nvPr/>
        </p:nvSpPr>
        <p:spPr>
          <a:xfrm>
            <a:off x="9576027" y="2799037"/>
            <a:ext cx="852231" cy="852231"/>
          </a:xfrm>
          <a:prstGeom prst="ellipse">
            <a:avLst/>
          </a:prstGeom>
          <a:solidFill>
            <a:srgbClr val="00B0F0"/>
          </a:solidFill>
          <a:ln w="635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592652">
              <a:lnSpc>
                <a:spcPct val="90000"/>
              </a:lnSpc>
              <a:spcBef>
                <a:spcPct val="0"/>
              </a:spcBef>
              <a:spcAft>
                <a:spcPct val="35000"/>
              </a:spcAft>
            </a:pPr>
            <a:endParaRPr lang="en-ZA" sz="2667" b="1" dirty="0">
              <a:solidFill>
                <a:srgbClr val="34342B"/>
              </a:solidFill>
              <a:latin typeface="Vodafone Rg" pitchFamily="34" charset="0"/>
            </a:endParaRPr>
          </a:p>
        </p:txBody>
      </p:sp>
      <p:sp>
        <p:nvSpPr>
          <p:cNvPr id="27" name="Rectangle 26"/>
          <p:cNvSpPr/>
          <p:nvPr/>
        </p:nvSpPr>
        <p:spPr>
          <a:xfrm>
            <a:off x="9962601" y="2346912"/>
            <a:ext cx="758541" cy="338554"/>
          </a:xfrm>
          <a:prstGeom prst="rect">
            <a:avLst/>
          </a:prstGeom>
        </p:spPr>
        <p:txBody>
          <a:bodyPr wrap="none">
            <a:spAutoFit/>
          </a:bodyPr>
          <a:lstStyle/>
          <a:p>
            <a:pPr>
              <a:buClr>
                <a:srgbClr val="E60000"/>
              </a:buClr>
            </a:pPr>
            <a:r>
              <a:rPr lang="en-US" sz="1600" b="1" dirty="0">
                <a:solidFill>
                  <a:schemeClr val="bg1"/>
                </a:solidFill>
              </a:rPr>
              <a:t>1 Hour</a:t>
            </a:r>
            <a:endParaRPr lang="en-US" sz="1600" b="1" baseline="30000" dirty="0">
              <a:solidFill>
                <a:schemeClr val="bg1"/>
              </a:solidFill>
            </a:endParaRPr>
          </a:p>
        </p:txBody>
      </p:sp>
      <p:sp>
        <p:nvSpPr>
          <p:cNvPr id="28" name="Rectangle 27"/>
          <p:cNvSpPr/>
          <p:nvPr/>
        </p:nvSpPr>
        <p:spPr>
          <a:xfrm>
            <a:off x="9599175" y="2945693"/>
            <a:ext cx="734496" cy="502766"/>
          </a:xfrm>
          <a:prstGeom prst="rect">
            <a:avLst/>
          </a:prstGeom>
        </p:spPr>
        <p:txBody>
          <a:bodyPr wrap="none">
            <a:spAutoFit/>
          </a:bodyPr>
          <a:lstStyle/>
          <a:p>
            <a:pPr>
              <a:buClr>
                <a:srgbClr val="E60000"/>
              </a:buClr>
            </a:pPr>
            <a:r>
              <a:rPr lang="en-US" sz="2667" b="1" dirty="0">
                <a:solidFill>
                  <a:schemeClr val="bg1"/>
                </a:solidFill>
              </a:rPr>
              <a:t>R12</a:t>
            </a:r>
            <a:endParaRPr lang="en-US" sz="2667" b="1" baseline="30000" dirty="0">
              <a:solidFill>
                <a:schemeClr val="bg1"/>
              </a:solidFill>
            </a:endParaRPr>
          </a:p>
        </p:txBody>
      </p:sp>
      <p:pic>
        <p:nvPicPr>
          <p:cNvPr id="30" name="Picture 2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67385" y="5312219"/>
            <a:ext cx="2102963" cy="1356819"/>
          </a:xfrm>
          <a:prstGeom prst="rect">
            <a:avLst/>
          </a:prstGeom>
        </p:spPr>
      </p:pic>
      <p:sp>
        <p:nvSpPr>
          <p:cNvPr id="31" name="Oval 30"/>
          <p:cNvSpPr/>
          <p:nvPr/>
        </p:nvSpPr>
        <p:spPr>
          <a:xfrm>
            <a:off x="2839370" y="5219750"/>
            <a:ext cx="1509777" cy="1509777"/>
          </a:xfrm>
          <a:prstGeom prst="ellipse">
            <a:avLst/>
          </a:prstGeom>
          <a:solidFill>
            <a:srgbClr val="0090AE"/>
          </a:solidFill>
          <a:ln w="635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592652">
              <a:lnSpc>
                <a:spcPct val="90000"/>
              </a:lnSpc>
              <a:spcBef>
                <a:spcPct val="0"/>
              </a:spcBef>
              <a:spcAft>
                <a:spcPct val="35000"/>
              </a:spcAft>
            </a:pPr>
            <a:endParaRPr lang="en-ZA" sz="2667" b="1" dirty="0">
              <a:solidFill>
                <a:srgbClr val="34342B"/>
              </a:solidFill>
              <a:latin typeface="Vodafone Rg" pitchFamily="34" charset="0"/>
            </a:endParaRPr>
          </a:p>
        </p:txBody>
      </p:sp>
      <p:sp>
        <p:nvSpPr>
          <p:cNvPr id="32" name="Rectangle 31"/>
          <p:cNvSpPr/>
          <p:nvPr/>
        </p:nvSpPr>
        <p:spPr>
          <a:xfrm>
            <a:off x="2974467" y="5645515"/>
            <a:ext cx="1140056" cy="584775"/>
          </a:xfrm>
          <a:prstGeom prst="rect">
            <a:avLst/>
          </a:prstGeom>
        </p:spPr>
        <p:txBody>
          <a:bodyPr wrap="none">
            <a:spAutoFit/>
          </a:bodyPr>
          <a:lstStyle/>
          <a:p>
            <a:pPr>
              <a:buClr>
                <a:srgbClr val="E60000"/>
              </a:buClr>
            </a:pPr>
            <a:r>
              <a:rPr lang="en-US" sz="3200" b="1" dirty="0">
                <a:solidFill>
                  <a:schemeClr val="bg1"/>
                </a:solidFill>
              </a:rPr>
              <a:t>R0,15</a:t>
            </a:r>
            <a:endParaRPr lang="en-US" sz="3200" b="1" baseline="30000" dirty="0">
              <a:solidFill>
                <a:schemeClr val="bg1"/>
              </a:solidFill>
            </a:endParaRPr>
          </a:p>
        </p:txBody>
      </p:sp>
      <p:sp>
        <p:nvSpPr>
          <p:cNvPr id="33" name="Oval 32"/>
          <p:cNvSpPr/>
          <p:nvPr/>
        </p:nvSpPr>
        <p:spPr>
          <a:xfrm>
            <a:off x="4751162" y="5414651"/>
            <a:ext cx="1247751" cy="1247751"/>
          </a:xfrm>
          <a:prstGeom prst="ellipse">
            <a:avLst/>
          </a:prstGeom>
          <a:solidFill>
            <a:srgbClr val="6E2C6B"/>
          </a:solidFill>
          <a:ln w="635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592652">
              <a:lnSpc>
                <a:spcPct val="90000"/>
              </a:lnSpc>
              <a:spcBef>
                <a:spcPct val="0"/>
              </a:spcBef>
              <a:spcAft>
                <a:spcPct val="35000"/>
              </a:spcAft>
            </a:pPr>
            <a:endParaRPr lang="en-ZA" sz="2667" b="1" dirty="0">
              <a:solidFill>
                <a:srgbClr val="34342B"/>
              </a:solidFill>
              <a:latin typeface="Vodafone Rg" pitchFamily="34" charset="0"/>
            </a:endParaRPr>
          </a:p>
        </p:txBody>
      </p:sp>
      <p:sp>
        <p:nvSpPr>
          <p:cNvPr id="34" name="Rectangle 33"/>
          <p:cNvSpPr/>
          <p:nvPr/>
        </p:nvSpPr>
        <p:spPr>
          <a:xfrm>
            <a:off x="4889027" y="5729043"/>
            <a:ext cx="1059906" cy="543675"/>
          </a:xfrm>
          <a:prstGeom prst="rect">
            <a:avLst/>
          </a:prstGeom>
        </p:spPr>
        <p:txBody>
          <a:bodyPr wrap="none">
            <a:spAutoFit/>
          </a:bodyPr>
          <a:lstStyle/>
          <a:p>
            <a:pPr>
              <a:buClr>
                <a:srgbClr val="E60000"/>
              </a:buClr>
            </a:pPr>
            <a:r>
              <a:rPr lang="en-US" sz="2933" b="1" dirty="0">
                <a:solidFill>
                  <a:schemeClr val="bg1"/>
                </a:solidFill>
              </a:rPr>
              <a:t>R0,10</a:t>
            </a:r>
            <a:endParaRPr lang="en-US" sz="2933" b="1" baseline="30000" dirty="0">
              <a:solidFill>
                <a:schemeClr val="bg1"/>
              </a:solidFill>
            </a:endParaRPr>
          </a:p>
        </p:txBody>
      </p:sp>
      <p:sp>
        <p:nvSpPr>
          <p:cNvPr id="35" name="Oval 34"/>
          <p:cNvSpPr/>
          <p:nvPr/>
        </p:nvSpPr>
        <p:spPr>
          <a:xfrm>
            <a:off x="6611062" y="5599825"/>
            <a:ext cx="1031199" cy="1031199"/>
          </a:xfrm>
          <a:prstGeom prst="ellipse">
            <a:avLst/>
          </a:prstGeom>
          <a:solidFill>
            <a:srgbClr val="A8B400"/>
          </a:solidFill>
          <a:ln w="635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592652">
              <a:lnSpc>
                <a:spcPct val="90000"/>
              </a:lnSpc>
              <a:spcBef>
                <a:spcPct val="0"/>
              </a:spcBef>
              <a:spcAft>
                <a:spcPct val="35000"/>
              </a:spcAft>
            </a:pPr>
            <a:endParaRPr lang="en-ZA" sz="2667" b="1" dirty="0">
              <a:solidFill>
                <a:srgbClr val="34342B"/>
              </a:solidFill>
              <a:latin typeface="Vodafone Rg" pitchFamily="34" charset="0"/>
            </a:endParaRPr>
          </a:p>
        </p:txBody>
      </p:sp>
      <p:sp>
        <p:nvSpPr>
          <p:cNvPr id="36" name="Rectangle 35"/>
          <p:cNvSpPr/>
          <p:nvPr/>
        </p:nvSpPr>
        <p:spPr>
          <a:xfrm>
            <a:off x="7523619" y="5897755"/>
            <a:ext cx="979755" cy="502766"/>
          </a:xfrm>
          <a:prstGeom prst="rect">
            <a:avLst/>
          </a:prstGeom>
        </p:spPr>
        <p:txBody>
          <a:bodyPr wrap="none">
            <a:spAutoFit/>
          </a:bodyPr>
          <a:lstStyle/>
          <a:p>
            <a:pPr>
              <a:buClr>
                <a:srgbClr val="E60000"/>
              </a:buClr>
            </a:pPr>
            <a:r>
              <a:rPr lang="en-US" sz="2667" b="1" dirty="0">
                <a:solidFill>
                  <a:schemeClr val="bg1"/>
                </a:solidFill>
              </a:rPr>
              <a:t>R0,08</a:t>
            </a:r>
            <a:endParaRPr lang="en-US" sz="2667" b="1" baseline="30000" dirty="0">
              <a:solidFill>
                <a:schemeClr val="bg1"/>
              </a:solidFill>
            </a:endParaRPr>
          </a:p>
        </p:txBody>
      </p:sp>
      <p:sp>
        <p:nvSpPr>
          <p:cNvPr id="37" name="Oval 36"/>
          <p:cNvSpPr/>
          <p:nvPr/>
        </p:nvSpPr>
        <p:spPr>
          <a:xfrm>
            <a:off x="8156271" y="5645515"/>
            <a:ext cx="852231" cy="852231"/>
          </a:xfrm>
          <a:prstGeom prst="ellipse">
            <a:avLst/>
          </a:prstGeom>
          <a:solidFill>
            <a:srgbClr val="414141"/>
          </a:solidFill>
          <a:ln w="635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592652">
              <a:lnSpc>
                <a:spcPct val="90000"/>
              </a:lnSpc>
              <a:spcBef>
                <a:spcPct val="0"/>
              </a:spcBef>
              <a:spcAft>
                <a:spcPct val="35000"/>
              </a:spcAft>
            </a:pPr>
            <a:endParaRPr lang="en-ZA" sz="2667" b="1" dirty="0">
              <a:solidFill>
                <a:srgbClr val="34342B"/>
              </a:solidFill>
              <a:latin typeface="Vodafone Rg" pitchFamily="34" charset="0"/>
            </a:endParaRPr>
          </a:p>
        </p:txBody>
      </p:sp>
      <p:sp>
        <p:nvSpPr>
          <p:cNvPr id="38" name="Rectangle 37"/>
          <p:cNvSpPr/>
          <p:nvPr/>
        </p:nvSpPr>
        <p:spPr>
          <a:xfrm>
            <a:off x="560560" y="5555423"/>
            <a:ext cx="1829668" cy="830997"/>
          </a:xfrm>
          <a:prstGeom prst="rect">
            <a:avLst/>
          </a:prstGeom>
        </p:spPr>
        <p:txBody>
          <a:bodyPr wrap="none">
            <a:spAutoFit/>
          </a:bodyPr>
          <a:lstStyle/>
          <a:p>
            <a:r>
              <a:rPr lang="en-ZA" sz="2400" b="1" dirty="0">
                <a:solidFill>
                  <a:srgbClr val="414141"/>
                </a:solidFill>
                <a:latin typeface="Vodafone Rg" pitchFamily="34" charset="0"/>
                <a:cs typeface="Arial" pitchFamily="34" charset="0"/>
              </a:rPr>
              <a:t>Price/</a:t>
            </a:r>
          </a:p>
          <a:p>
            <a:r>
              <a:rPr lang="en-US" sz="2400" b="1" dirty="0">
                <a:solidFill>
                  <a:srgbClr val="414141"/>
                </a:solidFill>
                <a:latin typeface="Vodafone Rg" pitchFamily="34" charset="0"/>
                <a:cs typeface="Arial" pitchFamily="34" charset="0"/>
              </a:rPr>
              <a:t>Inclusive MB</a:t>
            </a:r>
            <a:endParaRPr lang="en-ZA" sz="2400" b="1" dirty="0">
              <a:solidFill>
                <a:srgbClr val="414141"/>
              </a:solidFill>
              <a:latin typeface="Vodafone Rg" pitchFamily="34" charset="0"/>
              <a:cs typeface="Arial" pitchFamily="34" charset="0"/>
            </a:endParaRPr>
          </a:p>
        </p:txBody>
      </p:sp>
      <p:sp>
        <p:nvSpPr>
          <p:cNvPr id="39" name="Rectangle 38"/>
          <p:cNvSpPr/>
          <p:nvPr/>
        </p:nvSpPr>
        <p:spPr>
          <a:xfrm>
            <a:off x="9588790" y="6002044"/>
            <a:ext cx="979755" cy="502766"/>
          </a:xfrm>
          <a:prstGeom prst="rect">
            <a:avLst/>
          </a:prstGeom>
        </p:spPr>
        <p:txBody>
          <a:bodyPr wrap="none">
            <a:spAutoFit/>
          </a:bodyPr>
          <a:lstStyle/>
          <a:p>
            <a:pPr>
              <a:buClr>
                <a:srgbClr val="E60000"/>
              </a:buClr>
            </a:pPr>
            <a:r>
              <a:rPr lang="en-US" sz="2667" b="1" dirty="0">
                <a:solidFill>
                  <a:schemeClr val="bg1"/>
                </a:solidFill>
              </a:rPr>
              <a:t>R0,03</a:t>
            </a:r>
            <a:endParaRPr lang="en-US" sz="2667" b="1" baseline="30000" dirty="0">
              <a:solidFill>
                <a:schemeClr val="bg1"/>
              </a:solidFill>
            </a:endParaRPr>
          </a:p>
        </p:txBody>
      </p:sp>
      <p:cxnSp>
        <p:nvCxnSpPr>
          <p:cNvPr id="40" name="Straight Connector 39"/>
          <p:cNvCxnSpPr/>
          <p:nvPr/>
        </p:nvCxnSpPr>
        <p:spPr>
          <a:xfrm>
            <a:off x="469449" y="4101915"/>
            <a:ext cx="11412495"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67602" y="4349976"/>
            <a:ext cx="704039" cy="461665"/>
          </a:xfrm>
          <a:prstGeom prst="rect">
            <a:avLst/>
          </a:prstGeom>
          <a:solidFill>
            <a:srgbClr val="F8F8F8"/>
          </a:solidFill>
        </p:spPr>
        <p:txBody>
          <a:bodyPr wrap="none">
            <a:spAutoFit/>
          </a:bodyPr>
          <a:lstStyle/>
          <a:p>
            <a:pPr>
              <a:buClr>
                <a:srgbClr val="E60000"/>
              </a:buClr>
            </a:pPr>
            <a:r>
              <a:rPr lang="en-US" sz="2400" b="1" dirty="0">
                <a:solidFill>
                  <a:srgbClr val="EA2314"/>
                </a:solidFill>
              </a:rPr>
              <a:t>1GB</a:t>
            </a:r>
            <a:endParaRPr lang="en-US" sz="2400" b="1" baseline="30000" dirty="0">
              <a:solidFill>
                <a:srgbClr val="EA2314"/>
              </a:solidFill>
            </a:endParaRPr>
          </a:p>
        </p:txBody>
      </p:sp>
      <p:sp>
        <p:nvSpPr>
          <p:cNvPr id="42" name="TextBox 41"/>
          <p:cNvSpPr txBox="1"/>
          <p:nvPr/>
        </p:nvSpPr>
        <p:spPr>
          <a:xfrm>
            <a:off x="413169" y="4776162"/>
            <a:ext cx="2275403" cy="278933"/>
          </a:xfrm>
          <a:prstGeom prst="rect">
            <a:avLst/>
          </a:prstGeom>
        </p:spPr>
        <p:txBody>
          <a:bodyPr wrap="square" lIns="0" tIns="0" rIns="0" bIns="0" rtlCol="0">
            <a:noAutofit/>
          </a:bodyPr>
          <a:lstStyle/>
          <a:p>
            <a:pPr>
              <a:buFont typeface="Arial" pitchFamily="34" charset="0"/>
              <a:buNone/>
            </a:pPr>
            <a:r>
              <a:rPr lang="en-ZA" sz="1200" b="1" dirty="0">
                <a:solidFill>
                  <a:srgbClr val="414141"/>
                </a:solidFill>
              </a:rPr>
              <a:t>R per inclusive MB</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3630012" y="4489250"/>
            <a:ext cx="1437505" cy="902077"/>
          </a:xfrm>
          <a:prstGeom prst="rect">
            <a:avLst/>
          </a:prstGeom>
        </p:spPr>
      </p:pic>
      <p:pic>
        <p:nvPicPr>
          <p:cNvPr id="44" name="Picture 4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5393308" y="4670902"/>
            <a:ext cx="1229680" cy="743749"/>
          </a:xfrm>
          <a:prstGeom prst="rect">
            <a:avLst/>
          </a:prstGeom>
        </p:spPr>
      </p:pic>
      <p:pic>
        <p:nvPicPr>
          <p:cNvPr id="45" name="Picture 4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6961537" y="5012393"/>
            <a:ext cx="1105207" cy="638411"/>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flipH="1">
            <a:off x="9962600" y="5207215"/>
            <a:ext cx="945744" cy="498472"/>
          </a:xfrm>
          <a:prstGeom prst="rect">
            <a:avLst/>
          </a:prstGeom>
        </p:spPr>
      </p:pic>
      <p:sp>
        <p:nvSpPr>
          <p:cNvPr id="47" name="Rectangle 46"/>
          <p:cNvSpPr/>
          <p:nvPr/>
        </p:nvSpPr>
        <p:spPr>
          <a:xfrm>
            <a:off x="4017855" y="4746499"/>
            <a:ext cx="854208" cy="338554"/>
          </a:xfrm>
          <a:prstGeom prst="rect">
            <a:avLst/>
          </a:prstGeom>
        </p:spPr>
        <p:txBody>
          <a:bodyPr wrap="none">
            <a:spAutoFit/>
          </a:bodyPr>
          <a:lstStyle/>
          <a:p>
            <a:pPr>
              <a:buClr>
                <a:srgbClr val="E60000"/>
              </a:buClr>
            </a:pPr>
            <a:r>
              <a:rPr lang="en-US" sz="1600" b="1" dirty="0">
                <a:solidFill>
                  <a:schemeClr val="bg1"/>
                </a:solidFill>
              </a:rPr>
              <a:t>30 Days</a:t>
            </a:r>
            <a:endParaRPr lang="en-US" sz="1600" b="1" baseline="30000" dirty="0">
              <a:solidFill>
                <a:schemeClr val="bg1"/>
              </a:solidFill>
            </a:endParaRPr>
          </a:p>
        </p:txBody>
      </p:sp>
      <p:sp>
        <p:nvSpPr>
          <p:cNvPr id="48" name="Rectangle 47"/>
          <p:cNvSpPr/>
          <p:nvPr/>
        </p:nvSpPr>
        <p:spPr>
          <a:xfrm>
            <a:off x="5660876" y="4837883"/>
            <a:ext cx="854208" cy="338554"/>
          </a:xfrm>
          <a:prstGeom prst="rect">
            <a:avLst/>
          </a:prstGeom>
        </p:spPr>
        <p:txBody>
          <a:bodyPr wrap="none">
            <a:spAutoFit/>
          </a:bodyPr>
          <a:lstStyle/>
          <a:p>
            <a:pPr>
              <a:buClr>
                <a:srgbClr val="E60000"/>
              </a:buClr>
            </a:pPr>
            <a:r>
              <a:rPr lang="en-US" sz="1600" b="1" dirty="0">
                <a:solidFill>
                  <a:schemeClr val="bg1"/>
                </a:solidFill>
              </a:rPr>
              <a:t>14 Days</a:t>
            </a:r>
            <a:endParaRPr lang="en-US" sz="1600" b="1" baseline="30000" dirty="0">
              <a:solidFill>
                <a:schemeClr val="bg1"/>
              </a:solidFill>
            </a:endParaRPr>
          </a:p>
        </p:txBody>
      </p:sp>
      <p:sp>
        <p:nvSpPr>
          <p:cNvPr id="49" name="Rectangle 48"/>
          <p:cNvSpPr/>
          <p:nvPr/>
        </p:nvSpPr>
        <p:spPr>
          <a:xfrm>
            <a:off x="8810969" y="5370758"/>
            <a:ext cx="748410" cy="338554"/>
          </a:xfrm>
          <a:prstGeom prst="rect">
            <a:avLst/>
          </a:prstGeom>
        </p:spPr>
        <p:txBody>
          <a:bodyPr wrap="none">
            <a:spAutoFit/>
          </a:bodyPr>
          <a:lstStyle/>
          <a:p>
            <a:pPr>
              <a:buClr>
                <a:srgbClr val="E60000"/>
              </a:buClr>
            </a:pPr>
            <a:r>
              <a:rPr lang="en-US" sz="1600" b="1" dirty="0">
                <a:solidFill>
                  <a:schemeClr val="bg1"/>
                </a:solidFill>
              </a:rPr>
              <a:t>7 Days</a:t>
            </a:r>
            <a:endParaRPr lang="en-US" sz="1600" b="1" baseline="30000" dirty="0">
              <a:solidFill>
                <a:schemeClr val="bg1"/>
              </a:solidFill>
            </a:endParaRPr>
          </a:p>
        </p:txBody>
      </p:sp>
      <p:sp>
        <p:nvSpPr>
          <p:cNvPr id="50" name="Rectangle 49"/>
          <p:cNvSpPr/>
          <p:nvPr/>
        </p:nvSpPr>
        <p:spPr>
          <a:xfrm>
            <a:off x="10121393" y="5308140"/>
            <a:ext cx="758541" cy="338554"/>
          </a:xfrm>
          <a:prstGeom prst="rect">
            <a:avLst/>
          </a:prstGeom>
        </p:spPr>
        <p:txBody>
          <a:bodyPr wrap="none">
            <a:spAutoFit/>
          </a:bodyPr>
          <a:lstStyle/>
          <a:p>
            <a:pPr>
              <a:buClr>
                <a:srgbClr val="E60000"/>
              </a:buClr>
            </a:pPr>
            <a:r>
              <a:rPr lang="en-US" sz="1600" b="1" dirty="0">
                <a:solidFill>
                  <a:schemeClr val="bg1"/>
                </a:solidFill>
              </a:rPr>
              <a:t>1 Hour</a:t>
            </a:r>
            <a:endParaRPr lang="en-US" sz="1600" b="1" baseline="30000" dirty="0">
              <a:solidFill>
                <a:schemeClr val="bg1"/>
              </a:solidFill>
            </a:endParaRPr>
          </a:p>
        </p:txBody>
      </p:sp>
      <p:pic>
        <p:nvPicPr>
          <p:cNvPr id="51" name="Picture 5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5698" y="2427656"/>
            <a:ext cx="2134649" cy="1356819"/>
          </a:xfrm>
          <a:prstGeom prst="rect">
            <a:avLst/>
          </a:prstGeom>
        </p:spPr>
      </p:pic>
      <p:sp>
        <p:nvSpPr>
          <p:cNvPr id="52" name="TextBox 51"/>
          <p:cNvSpPr txBox="1"/>
          <p:nvPr/>
        </p:nvSpPr>
        <p:spPr>
          <a:xfrm>
            <a:off x="373487" y="1760938"/>
            <a:ext cx="2275403" cy="278933"/>
          </a:xfrm>
          <a:prstGeom prst="rect">
            <a:avLst/>
          </a:prstGeom>
        </p:spPr>
        <p:txBody>
          <a:bodyPr wrap="square" lIns="0" tIns="0" rIns="0" bIns="0" rtlCol="0">
            <a:noAutofit/>
          </a:bodyPr>
          <a:lstStyle/>
          <a:p>
            <a:pPr>
              <a:buFont typeface="Arial" pitchFamily="34" charset="0"/>
              <a:buNone/>
            </a:pPr>
            <a:r>
              <a:rPr lang="en-ZA" sz="1200" b="1" dirty="0">
                <a:solidFill>
                  <a:srgbClr val="414141"/>
                </a:solidFill>
              </a:rPr>
              <a:t>R per bundle</a:t>
            </a:r>
          </a:p>
        </p:txBody>
      </p:sp>
      <p:sp>
        <p:nvSpPr>
          <p:cNvPr id="53" name="Rectangle 52"/>
          <p:cNvSpPr/>
          <p:nvPr/>
        </p:nvSpPr>
        <p:spPr>
          <a:xfrm>
            <a:off x="644506" y="2672006"/>
            <a:ext cx="1314527" cy="830997"/>
          </a:xfrm>
          <a:prstGeom prst="rect">
            <a:avLst/>
          </a:prstGeom>
        </p:spPr>
        <p:txBody>
          <a:bodyPr wrap="none">
            <a:spAutoFit/>
          </a:bodyPr>
          <a:lstStyle/>
          <a:p>
            <a:r>
              <a:rPr lang="en-ZA" sz="2400" b="1" dirty="0">
                <a:solidFill>
                  <a:srgbClr val="414141"/>
                </a:solidFill>
                <a:latin typeface="Vodafone Rg" pitchFamily="34" charset="0"/>
                <a:cs typeface="Arial" pitchFamily="34" charset="0"/>
              </a:rPr>
              <a:t>Price per</a:t>
            </a:r>
          </a:p>
          <a:p>
            <a:r>
              <a:rPr lang="en-ZA" sz="2400" b="1" dirty="0">
                <a:solidFill>
                  <a:srgbClr val="414141"/>
                </a:solidFill>
                <a:latin typeface="Vodafone Rg" pitchFamily="34" charset="0"/>
                <a:cs typeface="Arial" pitchFamily="34" charset="0"/>
              </a:rPr>
              <a:t>bundle</a:t>
            </a:r>
          </a:p>
        </p:txBody>
      </p:sp>
      <p:cxnSp>
        <p:nvCxnSpPr>
          <p:cNvPr id="54" name="Straight Connector 53"/>
          <p:cNvCxnSpPr/>
          <p:nvPr/>
        </p:nvCxnSpPr>
        <p:spPr>
          <a:xfrm flipV="1">
            <a:off x="429766" y="1510084"/>
            <a:ext cx="9958949" cy="1493"/>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 Placeholder 5"/>
          <p:cNvSpPr txBox="1">
            <a:spLocks/>
          </p:cNvSpPr>
          <p:nvPr/>
        </p:nvSpPr>
        <p:spPr>
          <a:xfrm>
            <a:off x="296017" y="1307893"/>
            <a:ext cx="781476" cy="426927"/>
          </a:xfrm>
          <a:prstGeom prst="rect">
            <a:avLst/>
          </a:prstGeom>
          <a:solidFill>
            <a:srgbClr val="F8F8F8"/>
          </a:solidFill>
        </p:spPr>
        <p:txBody>
          <a:bodyPr vert="horz" lIns="0" tIns="0" rIns="0" bIns="0" rtlCol="0" anchor="t" anchorCtr="0">
            <a:noAutofit/>
          </a:bodyPr>
          <a:lstStyle>
            <a:lvl1pPr marL="180975" indent="-180975" algn="l" defTabSz="914400" rtl="0" eaLnBrk="1" latinLnBrk="0" hangingPunct="1">
              <a:spcBef>
                <a:spcPts val="0"/>
              </a:spcBef>
              <a:spcAft>
                <a:spcPts val="600"/>
              </a:spcAft>
              <a:buClr>
                <a:schemeClr val="accent1"/>
              </a:buClr>
              <a:buFont typeface="Arial" pitchFamily="34" charset="0"/>
              <a:buChar char="•"/>
              <a:defRPr sz="1800" kern="1200">
                <a:solidFill>
                  <a:schemeClr val="tx1"/>
                </a:solidFill>
                <a:latin typeface="Vodafone Rg" pitchFamily="34" charset="0"/>
                <a:ea typeface="+mn-ea"/>
                <a:cs typeface="+mn-cs"/>
              </a:defRPr>
            </a:lvl1pPr>
            <a:lvl2pPr marL="447675" indent="-180975"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2pPr>
            <a:lvl3pPr marL="714375" indent="-1714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E60000"/>
              </a:buClr>
              <a:buNone/>
            </a:pPr>
            <a:endParaRPr lang="en-US" b="1" baseline="30000" dirty="0">
              <a:solidFill>
                <a:srgbClr val="EA2314"/>
              </a:solidFill>
            </a:endParaRPr>
          </a:p>
        </p:txBody>
      </p:sp>
      <p:sp>
        <p:nvSpPr>
          <p:cNvPr id="56" name="Rectangle 55"/>
          <p:cNvSpPr/>
          <p:nvPr/>
        </p:nvSpPr>
        <p:spPr>
          <a:xfrm>
            <a:off x="227919" y="1165278"/>
            <a:ext cx="704039" cy="461665"/>
          </a:xfrm>
          <a:prstGeom prst="rect">
            <a:avLst/>
          </a:prstGeom>
        </p:spPr>
        <p:txBody>
          <a:bodyPr wrap="none">
            <a:spAutoFit/>
          </a:bodyPr>
          <a:lstStyle/>
          <a:p>
            <a:pPr>
              <a:buClr>
                <a:srgbClr val="E60000"/>
              </a:buClr>
            </a:pPr>
            <a:r>
              <a:rPr lang="en-US" sz="2400" b="1" dirty="0">
                <a:solidFill>
                  <a:srgbClr val="EA2314"/>
                </a:solidFill>
              </a:rPr>
              <a:t>1GB</a:t>
            </a:r>
            <a:endParaRPr lang="en-US" sz="2400" b="1" baseline="30000" dirty="0">
              <a:solidFill>
                <a:srgbClr val="EA2314"/>
              </a:solidFill>
            </a:endParaRPr>
          </a:p>
        </p:txBody>
      </p:sp>
      <p:pic>
        <p:nvPicPr>
          <p:cNvPr id="58" name="Picture 5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flipH="1">
            <a:off x="8478052" y="5161089"/>
            <a:ext cx="945744" cy="498472"/>
          </a:xfrm>
          <a:prstGeom prst="rect">
            <a:avLst/>
          </a:prstGeom>
        </p:spPr>
      </p:pic>
      <p:sp>
        <p:nvSpPr>
          <p:cNvPr id="59" name="Rectangle 58"/>
          <p:cNvSpPr/>
          <p:nvPr/>
        </p:nvSpPr>
        <p:spPr>
          <a:xfrm>
            <a:off x="8585161" y="5247758"/>
            <a:ext cx="655051" cy="338554"/>
          </a:xfrm>
          <a:prstGeom prst="rect">
            <a:avLst/>
          </a:prstGeom>
        </p:spPr>
        <p:txBody>
          <a:bodyPr wrap="none">
            <a:spAutoFit/>
          </a:bodyPr>
          <a:lstStyle/>
          <a:p>
            <a:pPr>
              <a:buClr>
                <a:srgbClr val="E60000"/>
              </a:buClr>
            </a:pPr>
            <a:r>
              <a:rPr lang="en-US" sz="1600" b="1" dirty="0">
                <a:solidFill>
                  <a:schemeClr val="bg1"/>
                </a:solidFill>
              </a:rPr>
              <a:t>1 Day</a:t>
            </a:r>
            <a:endParaRPr lang="en-US" sz="1600" b="1" baseline="30000" dirty="0">
              <a:solidFill>
                <a:schemeClr val="bg1"/>
              </a:solidFill>
            </a:endParaRPr>
          </a:p>
        </p:txBody>
      </p:sp>
      <p:sp>
        <p:nvSpPr>
          <p:cNvPr id="60" name="Rectangle 59"/>
          <p:cNvSpPr/>
          <p:nvPr/>
        </p:nvSpPr>
        <p:spPr>
          <a:xfrm>
            <a:off x="7187208" y="4982060"/>
            <a:ext cx="1306184" cy="338554"/>
          </a:xfrm>
          <a:prstGeom prst="rect">
            <a:avLst/>
          </a:prstGeom>
        </p:spPr>
        <p:txBody>
          <a:bodyPr wrap="square">
            <a:spAutoFit/>
          </a:bodyPr>
          <a:lstStyle/>
          <a:p>
            <a:pPr>
              <a:buClr>
                <a:srgbClr val="E60000"/>
              </a:buClr>
            </a:pPr>
            <a:r>
              <a:rPr lang="en-US" sz="1600" b="1" dirty="0">
                <a:solidFill>
                  <a:schemeClr val="bg1"/>
                </a:solidFill>
              </a:rPr>
              <a:t>14 Days</a:t>
            </a:r>
            <a:endParaRPr lang="en-US" sz="1600" b="1" baseline="30000" dirty="0">
              <a:solidFill>
                <a:schemeClr val="bg1"/>
              </a:solidFill>
            </a:endParaRPr>
          </a:p>
        </p:txBody>
      </p:sp>
      <p:sp>
        <p:nvSpPr>
          <p:cNvPr id="61" name="Oval 60"/>
          <p:cNvSpPr/>
          <p:nvPr/>
        </p:nvSpPr>
        <p:spPr>
          <a:xfrm>
            <a:off x="9536485" y="5573741"/>
            <a:ext cx="852231" cy="852231"/>
          </a:xfrm>
          <a:prstGeom prst="ellipse">
            <a:avLst/>
          </a:prstGeom>
          <a:solidFill>
            <a:srgbClr val="00B0F0"/>
          </a:solidFill>
          <a:ln w="635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592652">
              <a:lnSpc>
                <a:spcPct val="90000"/>
              </a:lnSpc>
              <a:spcBef>
                <a:spcPct val="0"/>
              </a:spcBef>
              <a:spcAft>
                <a:spcPct val="35000"/>
              </a:spcAft>
            </a:pPr>
            <a:endParaRPr lang="en-ZA" sz="2667" b="1" dirty="0">
              <a:solidFill>
                <a:srgbClr val="34342B"/>
              </a:solidFill>
              <a:latin typeface="Vodafone Rg" pitchFamily="34" charset="0"/>
            </a:endParaRPr>
          </a:p>
        </p:txBody>
      </p:sp>
      <p:sp>
        <p:nvSpPr>
          <p:cNvPr id="62" name="Rectangle 61"/>
          <p:cNvSpPr/>
          <p:nvPr/>
        </p:nvSpPr>
        <p:spPr>
          <a:xfrm>
            <a:off x="6611062" y="5797660"/>
            <a:ext cx="979755" cy="502766"/>
          </a:xfrm>
          <a:prstGeom prst="rect">
            <a:avLst/>
          </a:prstGeom>
        </p:spPr>
        <p:txBody>
          <a:bodyPr wrap="none">
            <a:spAutoFit/>
          </a:bodyPr>
          <a:lstStyle/>
          <a:p>
            <a:pPr>
              <a:buClr>
                <a:srgbClr val="E60000"/>
              </a:buClr>
            </a:pPr>
            <a:r>
              <a:rPr lang="en-US" sz="2667" b="1" dirty="0">
                <a:solidFill>
                  <a:schemeClr val="bg1"/>
                </a:solidFill>
              </a:rPr>
              <a:t>R0,08</a:t>
            </a:r>
            <a:endParaRPr lang="en-US" sz="2667" b="1" baseline="30000" dirty="0">
              <a:solidFill>
                <a:schemeClr val="bg1"/>
              </a:solidFill>
            </a:endParaRPr>
          </a:p>
        </p:txBody>
      </p:sp>
      <p:sp>
        <p:nvSpPr>
          <p:cNvPr id="63" name="Rectangle 62"/>
          <p:cNvSpPr/>
          <p:nvPr/>
        </p:nvSpPr>
        <p:spPr>
          <a:xfrm>
            <a:off x="8033093" y="5759953"/>
            <a:ext cx="979755" cy="502766"/>
          </a:xfrm>
          <a:prstGeom prst="rect">
            <a:avLst/>
          </a:prstGeom>
        </p:spPr>
        <p:txBody>
          <a:bodyPr wrap="none">
            <a:spAutoFit/>
          </a:bodyPr>
          <a:lstStyle/>
          <a:p>
            <a:pPr>
              <a:buClr>
                <a:srgbClr val="E60000"/>
              </a:buClr>
            </a:pPr>
            <a:r>
              <a:rPr lang="en-US" sz="2667" b="1" dirty="0">
                <a:solidFill>
                  <a:schemeClr val="bg1"/>
                </a:solidFill>
              </a:rPr>
              <a:t>R0,03</a:t>
            </a:r>
            <a:endParaRPr lang="en-US" sz="2667" b="1" baseline="30000" dirty="0">
              <a:solidFill>
                <a:schemeClr val="bg1"/>
              </a:solidFill>
            </a:endParaRPr>
          </a:p>
        </p:txBody>
      </p:sp>
      <p:sp>
        <p:nvSpPr>
          <p:cNvPr id="64" name="Rectangle 63"/>
          <p:cNvSpPr/>
          <p:nvPr/>
        </p:nvSpPr>
        <p:spPr>
          <a:xfrm>
            <a:off x="9455123" y="5733115"/>
            <a:ext cx="979755" cy="502766"/>
          </a:xfrm>
          <a:prstGeom prst="rect">
            <a:avLst/>
          </a:prstGeom>
        </p:spPr>
        <p:txBody>
          <a:bodyPr wrap="none">
            <a:spAutoFit/>
          </a:bodyPr>
          <a:lstStyle/>
          <a:p>
            <a:pPr>
              <a:buClr>
                <a:srgbClr val="E60000"/>
              </a:buClr>
            </a:pPr>
            <a:r>
              <a:rPr lang="en-US" sz="2667" b="1" dirty="0">
                <a:solidFill>
                  <a:schemeClr val="bg1"/>
                </a:solidFill>
              </a:rPr>
              <a:t>R0,01</a:t>
            </a:r>
            <a:endParaRPr lang="en-US" sz="2667" b="1" baseline="30000" dirty="0">
              <a:solidFill>
                <a:schemeClr val="bg1"/>
              </a:solidFill>
            </a:endParaRPr>
          </a:p>
        </p:txBody>
      </p:sp>
      <p:sp>
        <p:nvSpPr>
          <p:cNvPr id="67" name="Rectangle 66"/>
          <p:cNvSpPr/>
          <p:nvPr/>
        </p:nvSpPr>
        <p:spPr>
          <a:xfrm>
            <a:off x="2536271" y="4654274"/>
            <a:ext cx="1140056" cy="584775"/>
          </a:xfrm>
          <a:prstGeom prst="rect">
            <a:avLst/>
          </a:prstGeom>
        </p:spPr>
        <p:txBody>
          <a:bodyPr wrap="none">
            <a:spAutoFit/>
          </a:bodyPr>
          <a:lstStyle/>
          <a:p>
            <a:pPr>
              <a:buClr>
                <a:srgbClr val="E60000"/>
              </a:buClr>
            </a:pPr>
            <a:r>
              <a:rPr lang="en-US" sz="3200" b="1" dirty="0"/>
              <a:t>R0,08</a:t>
            </a:r>
            <a:endParaRPr lang="en-US" sz="3200" b="1" baseline="30000" dirty="0"/>
          </a:p>
        </p:txBody>
      </p:sp>
      <p:cxnSp>
        <p:nvCxnSpPr>
          <p:cNvPr id="65" name="Straight Connector 64"/>
          <p:cNvCxnSpPr/>
          <p:nvPr/>
        </p:nvCxnSpPr>
        <p:spPr>
          <a:xfrm flipV="1">
            <a:off x="296016" y="1139608"/>
            <a:ext cx="10325168" cy="1908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0" name="Title 1">
            <a:extLst>
              <a:ext uri="{FF2B5EF4-FFF2-40B4-BE49-F238E27FC236}">
                <a16:creationId xmlns:a16="http://schemas.microsoft.com/office/drawing/2014/main" xmlns="" id="{FDA62CE1-2189-4C1A-806A-F769F72236F7}"/>
              </a:ext>
            </a:extLst>
          </p:cNvPr>
          <p:cNvSpPr txBox="1">
            <a:spLocks/>
          </p:cNvSpPr>
          <p:nvPr/>
        </p:nvSpPr>
        <p:spPr>
          <a:xfrm>
            <a:off x="0" y="245227"/>
            <a:ext cx="10705515"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a:t>
            </a:r>
            <a:r>
              <a:rPr lang="en-ZA" sz="2600" dirty="0">
                <a:solidFill>
                  <a:schemeClr val="bg1"/>
                </a:solidFill>
              </a:rPr>
              <a:t>ICT ecosystem – various options to get the best </a:t>
            </a:r>
            <a:r>
              <a:rPr lang="en-ZA" sz="2600" dirty="0" smtClean="0">
                <a:solidFill>
                  <a:schemeClr val="bg1"/>
                </a:solidFill>
              </a:rPr>
              <a:t>price</a:t>
            </a:r>
            <a:endParaRPr lang="en-ZA" sz="2600" dirty="0">
              <a:solidFill>
                <a:schemeClr val="bg1"/>
              </a:solidFill>
            </a:endParaRPr>
          </a:p>
        </p:txBody>
      </p:sp>
      <p:graphicFrame>
        <p:nvGraphicFramePr>
          <p:cNvPr id="81" name="Diagram 80"/>
          <p:cNvGraphicFramePr/>
          <p:nvPr>
            <p:extLst>
              <p:ext uri="{D42A27DB-BD31-4B8C-83A1-F6EECF244321}">
                <p14:modId xmlns:p14="http://schemas.microsoft.com/office/powerpoint/2010/main" xmlns="" val="1806770998"/>
              </p:ext>
            </p:extLst>
          </p:nvPr>
        </p:nvGraphicFramePr>
        <p:xfrm>
          <a:off x="10403666" y="99853"/>
          <a:ext cx="1646828" cy="12453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218198514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8309" y="1299967"/>
            <a:ext cx="5376208" cy="889972"/>
          </a:xfrm>
        </p:spPr>
        <p:txBody>
          <a:bodyPr/>
          <a:lstStyle/>
          <a:p>
            <a:r>
              <a:rPr lang="en-ZA" sz="2667" dirty="0">
                <a:solidFill>
                  <a:schemeClr val="tx1"/>
                </a:solidFill>
              </a:rPr>
              <a:t>&gt;80% of </a:t>
            </a:r>
            <a:r>
              <a:rPr lang="en-ZA" sz="2667" dirty="0">
                <a:solidFill>
                  <a:srgbClr val="FF0000"/>
                </a:solidFill>
              </a:rPr>
              <a:t>prepaid</a:t>
            </a:r>
            <a:r>
              <a:rPr lang="en-ZA" sz="2667" dirty="0">
                <a:solidFill>
                  <a:schemeClr val="tx1"/>
                </a:solidFill>
              </a:rPr>
              <a:t> subscribers buy hourly, daily &amp; weekly bundles  </a:t>
            </a:r>
          </a:p>
        </p:txBody>
      </p:sp>
      <p:sp>
        <p:nvSpPr>
          <p:cNvPr id="4" name="Slide Number Placeholder 3"/>
          <p:cNvSpPr>
            <a:spLocks noGrp="1"/>
          </p:cNvSpPr>
          <p:nvPr>
            <p:ph type="sldNum" sz="quarter" idx="11"/>
          </p:nvPr>
        </p:nvSpPr>
        <p:spPr/>
        <p:txBody>
          <a:bodyPr/>
          <a:lstStyle/>
          <a:p>
            <a:fld id="{72A83A2B-3358-44F8-83A0-4598795D8FB5}" type="slidenum">
              <a:rPr lang="en-GB" smtClean="0"/>
              <a:pPr/>
              <a:t>13</a:t>
            </a:fld>
            <a:endParaRPr lang="en-GB" dirty="0"/>
          </a:p>
        </p:txBody>
      </p:sp>
      <p:graphicFrame>
        <p:nvGraphicFramePr>
          <p:cNvPr id="7" name="Chart 6"/>
          <p:cNvGraphicFramePr>
            <a:graphicFrameLocks/>
          </p:cNvGraphicFramePr>
          <p:nvPr>
            <p:extLst/>
          </p:nvPr>
        </p:nvGraphicFramePr>
        <p:xfrm>
          <a:off x="5744517" y="1973942"/>
          <a:ext cx="6203643" cy="40523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1" y="2066836"/>
          <a:ext cx="5855063" cy="3959496"/>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2"/>
          <p:cNvSpPr txBox="1">
            <a:spLocks/>
          </p:cNvSpPr>
          <p:nvPr/>
        </p:nvSpPr>
        <p:spPr>
          <a:xfrm>
            <a:off x="6112826" y="1301151"/>
            <a:ext cx="5486753" cy="88997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2400" b="1" kern="1200">
                <a:solidFill>
                  <a:schemeClr val="accent1"/>
                </a:solidFill>
                <a:latin typeface="Vodafone Rg" pitchFamily="34" charset="0"/>
                <a:ea typeface="+mj-ea"/>
                <a:cs typeface="+mj-cs"/>
              </a:defRPr>
            </a:lvl1pPr>
          </a:lstStyle>
          <a:p>
            <a:r>
              <a:rPr lang="en-ZA" sz="2667" dirty="0">
                <a:solidFill>
                  <a:schemeClr val="tx1"/>
                </a:solidFill>
              </a:rPr>
              <a:t>&gt;25% of </a:t>
            </a:r>
            <a:r>
              <a:rPr lang="en-ZA" sz="2667" dirty="0">
                <a:solidFill>
                  <a:srgbClr val="FF0000"/>
                </a:solidFill>
              </a:rPr>
              <a:t>contract</a:t>
            </a:r>
            <a:r>
              <a:rPr lang="en-ZA" sz="2667" dirty="0">
                <a:solidFill>
                  <a:schemeClr val="tx1"/>
                </a:solidFill>
              </a:rPr>
              <a:t> subscribers buy hourly, daily &amp; weekly bundles </a:t>
            </a:r>
          </a:p>
        </p:txBody>
      </p:sp>
      <p:sp>
        <p:nvSpPr>
          <p:cNvPr id="10" name="Title 1">
            <a:extLst>
              <a:ext uri="{FF2B5EF4-FFF2-40B4-BE49-F238E27FC236}">
                <a16:creationId xmlns:a16="http://schemas.microsoft.com/office/drawing/2014/main" xmlns="" id="{FDA62CE1-2189-4C1A-806A-F769F72236F7}"/>
              </a:ext>
            </a:extLst>
          </p:cNvPr>
          <p:cNvSpPr txBox="1">
            <a:spLocks/>
          </p:cNvSpPr>
          <p:nvPr/>
        </p:nvSpPr>
        <p:spPr>
          <a:xfrm>
            <a:off x="0" y="245227"/>
            <a:ext cx="10705515"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a:t>
            </a:r>
            <a:r>
              <a:rPr lang="en-ZA" sz="2600" dirty="0">
                <a:solidFill>
                  <a:schemeClr val="bg1"/>
                </a:solidFill>
              </a:rPr>
              <a:t>ICT ecosystem – </a:t>
            </a:r>
            <a:r>
              <a:rPr lang="en-ZA" sz="2600" dirty="0" smtClean="0">
                <a:solidFill>
                  <a:schemeClr val="bg1"/>
                </a:solidFill>
              </a:rPr>
              <a:t>data bundles</a:t>
            </a:r>
            <a:endParaRPr lang="en-ZA" sz="2600" dirty="0">
              <a:solidFill>
                <a:schemeClr val="bg1"/>
              </a:solidFill>
            </a:endParaRPr>
          </a:p>
        </p:txBody>
      </p:sp>
      <p:graphicFrame>
        <p:nvGraphicFramePr>
          <p:cNvPr id="12" name="Diagram 11"/>
          <p:cNvGraphicFramePr/>
          <p:nvPr>
            <p:extLst>
              <p:ext uri="{D42A27DB-BD31-4B8C-83A1-F6EECF244321}">
                <p14:modId xmlns:p14="http://schemas.microsoft.com/office/powerpoint/2010/main" xmlns="" val="4076887960"/>
              </p:ext>
            </p:extLst>
          </p:nvPr>
        </p:nvGraphicFramePr>
        <p:xfrm>
          <a:off x="10485120" y="91594"/>
          <a:ext cx="1363349" cy="12800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278906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stretch>
            <a:fillRect/>
          </a:stretch>
        </p:blipFill>
        <p:spPr>
          <a:xfrm>
            <a:off x="1175219" y="1074365"/>
            <a:ext cx="2736211" cy="3450094"/>
          </a:xfrm>
          <a:prstGeom prst="rect">
            <a:avLst/>
          </a:prstGeom>
        </p:spPr>
      </p:pic>
      <p:pic>
        <p:nvPicPr>
          <p:cNvPr id="15" name="Picture 14"/>
          <p:cNvPicPr>
            <a:picLocks noChangeAspect="1"/>
          </p:cNvPicPr>
          <p:nvPr/>
        </p:nvPicPr>
        <p:blipFill>
          <a:blip r:embed="rId4" cstate="print"/>
          <a:stretch>
            <a:fillRect/>
          </a:stretch>
        </p:blipFill>
        <p:spPr>
          <a:xfrm>
            <a:off x="4165887" y="1082521"/>
            <a:ext cx="1791567" cy="3441938"/>
          </a:xfrm>
          <a:prstGeom prst="rect">
            <a:avLst/>
          </a:prstGeom>
        </p:spPr>
      </p:pic>
      <p:pic>
        <p:nvPicPr>
          <p:cNvPr id="17" name="Picture 16"/>
          <p:cNvPicPr>
            <a:picLocks noChangeAspect="1"/>
          </p:cNvPicPr>
          <p:nvPr/>
        </p:nvPicPr>
        <p:blipFill>
          <a:blip r:embed="rId5" cstate="print"/>
          <a:stretch>
            <a:fillRect/>
          </a:stretch>
        </p:blipFill>
        <p:spPr>
          <a:xfrm>
            <a:off x="6346821" y="1074365"/>
            <a:ext cx="1758993" cy="3393000"/>
          </a:xfrm>
          <a:prstGeom prst="rect">
            <a:avLst/>
          </a:prstGeom>
        </p:spPr>
      </p:pic>
      <p:pic>
        <p:nvPicPr>
          <p:cNvPr id="18" name="Picture 17"/>
          <p:cNvPicPr>
            <a:picLocks noChangeAspect="1"/>
          </p:cNvPicPr>
          <p:nvPr/>
        </p:nvPicPr>
        <p:blipFill>
          <a:blip r:embed="rId6" cstate="print"/>
          <a:stretch>
            <a:fillRect/>
          </a:stretch>
        </p:blipFill>
        <p:spPr>
          <a:xfrm>
            <a:off x="8600111" y="1098834"/>
            <a:ext cx="1661271" cy="3425625"/>
          </a:xfrm>
          <a:prstGeom prst="rect">
            <a:avLst/>
          </a:prstGeom>
        </p:spPr>
      </p:pic>
      <p:sp>
        <p:nvSpPr>
          <p:cNvPr id="19" name="TextBox 18"/>
          <p:cNvSpPr txBox="1"/>
          <p:nvPr/>
        </p:nvSpPr>
        <p:spPr>
          <a:xfrm>
            <a:off x="2728210" y="4815519"/>
            <a:ext cx="914400" cy="914400"/>
          </a:xfrm>
          <a:prstGeom prst="rect">
            <a:avLst/>
          </a:prstGeom>
        </p:spPr>
        <p:txBody>
          <a:bodyPr wrap="none" lIns="0" tIns="0" rIns="0" bIns="0" rtlCol="0">
            <a:noAutofit/>
          </a:bodyPr>
          <a:lstStyle/>
          <a:p>
            <a:pPr marL="0" indent="0" algn="ctr">
              <a:buFont typeface="Arial" pitchFamily="34" charset="0"/>
              <a:buNone/>
            </a:pPr>
            <a:r>
              <a:rPr lang="en-ZA" sz="4000" b="1" dirty="0" smtClean="0">
                <a:latin typeface="Vodafone Rg" pitchFamily="34" charset="0"/>
              </a:rPr>
              <a:t>1</a:t>
            </a:r>
            <a:endParaRPr lang="en-ZA" dirty="0" smtClean="0">
              <a:latin typeface="Vodafone Rg" pitchFamily="34" charset="0"/>
            </a:endParaRPr>
          </a:p>
        </p:txBody>
      </p:sp>
      <p:sp>
        <p:nvSpPr>
          <p:cNvPr id="20" name="TextBox 19"/>
          <p:cNvSpPr txBox="1"/>
          <p:nvPr/>
        </p:nvSpPr>
        <p:spPr>
          <a:xfrm>
            <a:off x="4632450" y="4815519"/>
            <a:ext cx="914400" cy="914400"/>
          </a:xfrm>
          <a:prstGeom prst="rect">
            <a:avLst/>
          </a:prstGeom>
        </p:spPr>
        <p:txBody>
          <a:bodyPr wrap="none" lIns="0" tIns="0" rIns="0" bIns="0" rtlCol="0">
            <a:noAutofit/>
          </a:bodyPr>
          <a:lstStyle/>
          <a:p>
            <a:pPr marL="0" indent="0" algn="ctr">
              <a:buFont typeface="Arial" pitchFamily="34" charset="0"/>
              <a:buNone/>
            </a:pPr>
            <a:r>
              <a:rPr lang="en-US" sz="4000" dirty="0" smtClean="0">
                <a:latin typeface="Vodafone Rg" pitchFamily="34" charset="0"/>
              </a:rPr>
              <a:t>-2%</a:t>
            </a:r>
            <a:endParaRPr lang="en-ZA" dirty="0" smtClean="0">
              <a:latin typeface="Vodafone Rg" pitchFamily="34" charset="0"/>
            </a:endParaRPr>
          </a:p>
        </p:txBody>
      </p:sp>
      <p:sp>
        <p:nvSpPr>
          <p:cNvPr id="21" name="TextBox 20"/>
          <p:cNvSpPr txBox="1"/>
          <p:nvPr/>
        </p:nvSpPr>
        <p:spPr>
          <a:xfrm>
            <a:off x="6797597" y="4815519"/>
            <a:ext cx="914400" cy="914400"/>
          </a:xfrm>
          <a:prstGeom prst="rect">
            <a:avLst/>
          </a:prstGeom>
        </p:spPr>
        <p:txBody>
          <a:bodyPr wrap="none" lIns="0" tIns="0" rIns="0" bIns="0" rtlCol="0">
            <a:noAutofit/>
          </a:bodyPr>
          <a:lstStyle/>
          <a:p>
            <a:pPr marL="0" indent="0" algn="ctr">
              <a:buFont typeface="Arial" pitchFamily="34" charset="0"/>
              <a:buNone/>
            </a:pPr>
            <a:r>
              <a:rPr lang="en-US" sz="4000" dirty="0" smtClean="0">
                <a:latin typeface="Vodafone Rg" pitchFamily="34" charset="0"/>
              </a:rPr>
              <a:t>-29%</a:t>
            </a:r>
            <a:endParaRPr lang="en-ZA" dirty="0" smtClean="0">
              <a:latin typeface="Vodafone Rg" pitchFamily="34" charset="0"/>
            </a:endParaRPr>
          </a:p>
        </p:txBody>
      </p:sp>
      <p:sp>
        <p:nvSpPr>
          <p:cNvPr id="22" name="TextBox 21"/>
          <p:cNvSpPr txBox="1"/>
          <p:nvPr/>
        </p:nvSpPr>
        <p:spPr>
          <a:xfrm>
            <a:off x="9062611" y="4815519"/>
            <a:ext cx="914400" cy="914400"/>
          </a:xfrm>
          <a:prstGeom prst="rect">
            <a:avLst/>
          </a:prstGeom>
        </p:spPr>
        <p:txBody>
          <a:bodyPr wrap="none" lIns="0" tIns="0" rIns="0" bIns="0" rtlCol="0">
            <a:noAutofit/>
          </a:bodyPr>
          <a:lstStyle/>
          <a:p>
            <a:pPr marL="0" indent="0" algn="ctr">
              <a:buFont typeface="Arial" pitchFamily="34" charset="0"/>
              <a:buNone/>
            </a:pPr>
            <a:r>
              <a:rPr lang="en-US" sz="4000" dirty="0" smtClean="0">
                <a:latin typeface="Vodafone Rg" pitchFamily="34" charset="0"/>
              </a:rPr>
              <a:t>-51%</a:t>
            </a:r>
            <a:endParaRPr lang="en-ZA" dirty="0" smtClean="0">
              <a:latin typeface="Vodafone Rg" pitchFamily="34" charset="0"/>
            </a:endParaRPr>
          </a:p>
        </p:txBody>
      </p:sp>
      <p:sp>
        <p:nvSpPr>
          <p:cNvPr id="26" name="Rectangle 25"/>
          <p:cNvSpPr/>
          <p:nvPr/>
        </p:nvSpPr>
        <p:spPr>
          <a:xfrm>
            <a:off x="1175219" y="4601984"/>
            <a:ext cx="1028335" cy="959367"/>
          </a:xfrm>
          <a:prstGeom prst="rect">
            <a:avLst/>
          </a:prstGeom>
          <a:solidFill>
            <a:schemeClr val="tx2">
              <a:lumMod val="60000"/>
              <a:lumOff val="40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ZA" sz="1200" b="1" kern="1200" dirty="0" smtClean="0">
                <a:solidFill>
                  <a:srgbClr val="34342B"/>
                </a:solidFill>
                <a:latin typeface="Arial" panose="020B0604020202020204" pitchFamily="34" charset="0"/>
                <a:cs typeface="Arial" panose="020B0604020202020204" pitchFamily="34" charset="0"/>
              </a:rPr>
              <a:t>Effective </a:t>
            </a:r>
          </a:p>
          <a:p>
            <a:pPr algn="ctr" defTabSz="444500">
              <a:lnSpc>
                <a:spcPct val="90000"/>
              </a:lnSpc>
              <a:spcBef>
                <a:spcPct val="0"/>
              </a:spcBef>
              <a:spcAft>
                <a:spcPct val="35000"/>
              </a:spcAft>
            </a:pPr>
            <a:r>
              <a:rPr lang="en-ZA" sz="1200" b="1" kern="1200" dirty="0" smtClean="0">
                <a:solidFill>
                  <a:srgbClr val="34342B"/>
                </a:solidFill>
                <a:latin typeface="Arial" panose="020B0604020202020204" pitchFamily="34" charset="0"/>
                <a:cs typeface="Arial" panose="020B0604020202020204" pitchFamily="34" charset="0"/>
              </a:rPr>
              <a:t>price / MB index</a:t>
            </a:r>
          </a:p>
        </p:txBody>
      </p:sp>
      <p:sp>
        <p:nvSpPr>
          <p:cNvPr id="13" name="Rectangle 12"/>
          <p:cNvSpPr/>
          <p:nvPr/>
        </p:nvSpPr>
        <p:spPr>
          <a:xfrm>
            <a:off x="1175218" y="5642909"/>
            <a:ext cx="1028335" cy="959367"/>
          </a:xfrm>
          <a:prstGeom prst="rect">
            <a:avLst/>
          </a:prstGeom>
          <a:solidFill>
            <a:schemeClr val="accent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ZA" sz="1200" b="1" dirty="0" smtClean="0">
                <a:solidFill>
                  <a:srgbClr val="34342B"/>
                </a:solidFill>
                <a:latin typeface="Arial" panose="020B0604020202020204" pitchFamily="34" charset="0"/>
                <a:cs typeface="Arial" panose="020B0604020202020204" pitchFamily="34" charset="0"/>
              </a:rPr>
              <a:t>% bundle sales for validity of day, week and fortnight</a:t>
            </a:r>
            <a:endParaRPr lang="en-ZA" sz="1200" b="1" kern="1200" dirty="0" smtClean="0">
              <a:solidFill>
                <a:srgbClr val="34342B"/>
              </a:solidFill>
              <a:latin typeface="Arial" panose="020B0604020202020204" pitchFamily="34" charset="0"/>
              <a:cs typeface="Arial" panose="020B0604020202020204" pitchFamily="34" charset="0"/>
            </a:endParaRPr>
          </a:p>
        </p:txBody>
      </p:sp>
      <p:sp>
        <p:nvSpPr>
          <p:cNvPr id="16" name="TextBox 15"/>
          <p:cNvSpPr txBox="1"/>
          <p:nvPr/>
        </p:nvSpPr>
        <p:spPr>
          <a:xfrm>
            <a:off x="2728210" y="5729919"/>
            <a:ext cx="914400" cy="914400"/>
          </a:xfrm>
          <a:prstGeom prst="rect">
            <a:avLst/>
          </a:prstGeom>
        </p:spPr>
        <p:txBody>
          <a:bodyPr wrap="none" lIns="0" tIns="0" rIns="0" bIns="0" rtlCol="0">
            <a:noAutofit/>
          </a:bodyPr>
          <a:lstStyle/>
          <a:p>
            <a:pPr marL="0" indent="0">
              <a:buFont typeface="Arial" pitchFamily="34" charset="0"/>
              <a:buNone/>
            </a:pPr>
            <a:r>
              <a:rPr lang="en-ZA" sz="4000" dirty="0" smtClean="0">
                <a:latin typeface="Vodafone Rg" pitchFamily="34" charset="0"/>
              </a:rPr>
              <a:t>24%</a:t>
            </a:r>
            <a:endParaRPr lang="en-ZA" dirty="0" smtClean="0">
              <a:latin typeface="Vodafone Rg" pitchFamily="34" charset="0"/>
            </a:endParaRPr>
          </a:p>
        </p:txBody>
      </p:sp>
      <p:sp>
        <p:nvSpPr>
          <p:cNvPr id="24" name="TextBox 23"/>
          <p:cNvSpPr txBox="1"/>
          <p:nvPr/>
        </p:nvSpPr>
        <p:spPr>
          <a:xfrm>
            <a:off x="4754370" y="5729919"/>
            <a:ext cx="914400" cy="914400"/>
          </a:xfrm>
          <a:prstGeom prst="rect">
            <a:avLst/>
          </a:prstGeom>
        </p:spPr>
        <p:txBody>
          <a:bodyPr wrap="none" lIns="0" tIns="0" rIns="0" bIns="0" rtlCol="0">
            <a:noAutofit/>
          </a:bodyPr>
          <a:lstStyle/>
          <a:p>
            <a:pPr marL="0" indent="0" algn="ctr">
              <a:buFont typeface="Arial" pitchFamily="34" charset="0"/>
              <a:buNone/>
            </a:pPr>
            <a:r>
              <a:rPr lang="en-ZA" sz="4000" dirty="0" smtClean="0">
                <a:latin typeface="Vodafone Rg" pitchFamily="34" charset="0"/>
              </a:rPr>
              <a:t>27%</a:t>
            </a:r>
            <a:endParaRPr lang="en-ZA" dirty="0" smtClean="0">
              <a:latin typeface="Vodafone Rg" pitchFamily="34" charset="0"/>
            </a:endParaRPr>
          </a:p>
        </p:txBody>
      </p:sp>
      <p:sp>
        <p:nvSpPr>
          <p:cNvPr id="25" name="TextBox 24"/>
          <p:cNvSpPr txBox="1"/>
          <p:nvPr/>
        </p:nvSpPr>
        <p:spPr>
          <a:xfrm>
            <a:off x="6889037" y="5729919"/>
            <a:ext cx="914400" cy="914400"/>
          </a:xfrm>
          <a:prstGeom prst="rect">
            <a:avLst/>
          </a:prstGeom>
        </p:spPr>
        <p:txBody>
          <a:bodyPr wrap="none" lIns="0" tIns="0" rIns="0" bIns="0" rtlCol="0">
            <a:noAutofit/>
          </a:bodyPr>
          <a:lstStyle/>
          <a:p>
            <a:pPr marL="0" indent="0" algn="ctr">
              <a:buFont typeface="Arial" pitchFamily="34" charset="0"/>
              <a:buNone/>
            </a:pPr>
            <a:r>
              <a:rPr lang="en-ZA" sz="4000" dirty="0">
                <a:latin typeface="Vodafone Rg" pitchFamily="34" charset="0"/>
              </a:rPr>
              <a:t>4</a:t>
            </a:r>
            <a:r>
              <a:rPr lang="en-ZA" sz="4000" dirty="0" smtClean="0">
                <a:latin typeface="Vodafone Rg" pitchFamily="34" charset="0"/>
              </a:rPr>
              <a:t>2%</a:t>
            </a:r>
            <a:endParaRPr lang="en-ZA" dirty="0" smtClean="0">
              <a:latin typeface="Vodafone Rg" pitchFamily="34" charset="0"/>
            </a:endParaRPr>
          </a:p>
        </p:txBody>
      </p:sp>
      <p:sp>
        <p:nvSpPr>
          <p:cNvPr id="27" name="TextBox 26"/>
          <p:cNvSpPr txBox="1"/>
          <p:nvPr/>
        </p:nvSpPr>
        <p:spPr>
          <a:xfrm>
            <a:off x="9215011" y="5729919"/>
            <a:ext cx="914400" cy="914400"/>
          </a:xfrm>
          <a:prstGeom prst="rect">
            <a:avLst/>
          </a:prstGeom>
        </p:spPr>
        <p:txBody>
          <a:bodyPr wrap="none" lIns="0" tIns="0" rIns="0" bIns="0" rtlCol="0">
            <a:noAutofit/>
          </a:bodyPr>
          <a:lstStyle/>
          <a:p>
            <a:pPr marL="0" indent="0" algn="ctr">
              <a:buFont typeface="Arial" pitchFamily="34" charset="0"/>
              <a:buNone/>
            </a:pPr>
            <a:r>
              <a:rPr lang="en-ZA" sz="4000" dirty="0">
                <a:latin typeface="Vodafone Rg" pitchFamily="34" charset="0"/>
              </a:rPr>
              <a:t>5</a:t>
            </a:r>
            <a:r>
              <a:rPr lang="en-ZA" sz="4000" dirty="0" smtClean="0">
                <a:latin typeface="Vodafone Rg" pitchFamily="34" charset="0"/>
              </a:rPr>
              <a:t>9%</a:t>
            </a:r>
            <a:endParaRPr lang="en-ZA" dirty="0" smtClean="0">
              <a:latin typeface="Vodafone Rg" pitchFamily="34" charset="0"/>
            </a:endParaRPr>
          </a:p>
        </p:txBody>
      </p:sp>
      <p:sp>
        <p:nvSpPr>
          <p:cNvPr id="23" name="Title 1">
            <a:extLst>
              <a:ext uri="{FF2B5EF4-FFF2-40B4-BE49-F238E27FC236}">
                <a16:creationId xmlns:a16="http://schemas.microsoft.com/office/drawing/2014/main" xmlns="" id="{FDA62CE1-2189-4C1A-806A-F769F72236F7}"/>
              </a:ext>
            </a:extLst>
          </p:cNvPr>
          <p:cNvSpPr txBox="1">
            <a:spLocks/>
          </p:cNvSpPr>
          <p:nvPr/>
        </p:nvSpPr>
        <p:spPr>
          <a:xfrm>
            <a:off x="0" y="245227"/>
            <a:ext cx="10705515"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a:t>
            </a:r>
            <a:r>
              <a:rPr lang="en-ZA" sz="2600" dirty="0">
                <a:solidFill>
                  <a:schemeClr val="bg1"/>
                </a:solidFill>
              </a:rPr>
              <a:t>ICT ecosystem – </a:t>
            </a:r>
            <a:r>
              <a:rPr lang="en-ZA" sz="2600" dirty="0" smtClean="0">
                <a:solidFill>
                  <a:schemeClr val="bg1"/>
                </a:solidFill>
              </a:rPr>
              <a:t>different pricing models for different needs</a:t>
            </a:r>
            <a:endParaRPr lang="en-ZA" sz="2600" dirty="0">
              <a:solidFill>
                <a:schemeClr val="bg1"/>
              </a:solidFill>
            </a:endParaRPr>
          </a:p>
        </p:txBody>
      </p:sp>
    </p:spTree>
    <p:extLst>
      <p:ext uri="{BB962C8B-B14F-4D97-AF65-F5344CB8AC3E}">
        <p14:creationId xmlns:p14="http://schemas.microsoft.com/office/powerpoint/2010/main" xmlns="" val="44834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Chart 51"/>
          <p:cNvGraphicFramePr>
            <a:graphicFrameLocks/>
          </p:cNvGraphicFramePr>
          <p:nvPr>
            <p:extLst/>
          </p:nvPr>
        </p:nvGraphicFramePr>
        <p:xfrm>
          <a:off x="532781" y="1090499"/>
          <a:ext cx="5592356" cy="373554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a:xfrm>
            <a:off x="11289139" y="5952889"/>
            <a:ext cx="551213" cy="318519"/>
          </a:xfrm>
        </p:spPr>
        <p:txBody>
          <a:bodyPr/>
          <a:lstStyle/>
          <a:p>
            <a:fld id="{72A83A2B-3358-44F8-83A0-4598795D8FB5}" type="slidenum">
              <a:rPr lang="en-GB" smtClean="0"/>
              <a:pPr/>
              <a:t>15</a:t>
            </a:fld>
            <a:endParaRPr lang="en-GB" dirty="0"/>
          </a:p>
        </p:txBody>
      </p:sp>
      <p:sp>
        <p:nvSpPr>
          <p:cNvPr id="34" name="TextBox 33"/>
          <p:cNvSpPr txBox="1"/>
          <p:nvPr/>
        </p:nvSpPr>
        <p:spPr>
          <a:xfrm>
            <a:off x="1782521" y="2146714"/>
            <a:ext cx="509345" cy="301549"/>
          </a:xfrm>
          <a:prstGeom prst="rect">
            <a:avLst/>
          </a:prstGeom>
        </p:spPr>
        <p:txBody>
          <a:bodyPr wrap="square" lIns="0" tIns="0" rIns="0" bIns="0" rtlCol="0">
            <a:noAutofit/>
          </a:bodyPr>
          <a:lstStyle/>
          <a:p>
            <a:pPr algn="ctr"/>
            <a:r>
              <a:rPr lang="en-ZA" sz="1867" b="1" dirty="0">
                <a:solidFill>
                  <a:srgbClr val="00B050"/>
                </a:solidFill>
                <a:latin typeface="Vodafone Rg" pitchFamily="34" charset="0"/>
              </a:rPr>
              <a:t>-31%</a:t>
            </a:r>
          </a:p>
        </p:txBody>
      </p:sp>
      <p:sp>
        <p:nvSpPr>
          <p:cNvPr id="35" name="TextBox 34"/>
          <p:cNvSpPr txBox="1"/>
          <p:nvPr/>
        </p:nvSpPr>
        <p:spPr>
          <a:xfrm>
            <a:off x="2638220" y="2527434"/>
            <a:ext cx="509345" cy="301549"/>
          </a:xfrm>
          <a:prstGeom prst="rect">
            <a:avLst/>
          </a:prstGeom>
        </p:spPr>
        <p:txBody>
          <a:bodyPr wrap="square" lIns="0" tIns="0" rIns="0" bIns="0" rtlCol="0">
            <a:noAutofit/>
          </a:bodyPr>
          <a:lstStyle/>
          <a:p>
            <a:pPr algn="ctr"/>
            <a:r>
              <a:rPr lang="en-ZA" sz="1867" b="1" dirty="0">
                <a:solidFill>
                  <a:srgbClr val="00B050"/>
                </a:solidFill>
                <a:latin typeface="Vodafone Rg" pitchFamily="34" charset="0"/>
              </a:rPr>
              <a:t>-24%</a:t>
            </a:r>
          </a:p>
        </p:txBody>
      </p:sp>
      <p:sp>
        <p:nvSpPr>
          <p:cNvPr id="36" name="TextBox 35"/>
          <p:cNvSpPr txBox="1"/>
          <p:nvPr/>
        </p:nvSpPr>
        <p:spPr>
          <a:xfrm>
            <a:off x="3524482" y="2696572"/>
            <a:ext cx="509345" cy="301549"/>
          </a:xfrm>
          <a:prstGeom prst="rect">
            <a:avLst/>
          </a:prstGeom>
        </p:spPr>
        <p:txBody>
          <a:bodyPr wrap="square" lIns="0" tIns="0" rIns="0" bIns="0" rtlCol="0">
            <a:noAutofit/>
          </a:bodyPr>
          <a:lstStyle/>
          <a:p>
            <a:pPr algn="ctr"/>
            <a:r>
              <a:rPr lang="en-ZA" sz="1867" b="1" dirty="0">
                <a:solidFill>
                  <a:srgbClr val="00B050"/>
                </a:solidFill>
                <a:latin typeface="Vodafone Rg" pitchFamily="34" charset="0"/>
              </a:rPr>
              <a:t>-13%</a:t>
            </a:r>
          </a:p>
        </p:txBody>
      </p:sp>
      <p:sp>
        <p:nvSpPr>
          <p:cNvPr id="37" name="TextBox 36"/>
          <p:cNvSpPr txBox="1"/>
          <p:nvPr/>
        </p:nvSpPr>
        <p:spPr>
          <a:xfrm>
            <a:off x="4398008" y="2921234"/>
            <a:ext cx="509345" cy="301549"/>
          </a:xfrm>
          <a:prstGeom prst="rect">
            <a:avLst/>
          </a:prstGeom>
        </p:spPr>
        <p:txBody>
          <a:bodyPr wrap="square" lIns="0" tIns="0" rIns="0" bIns="0" rtlCol="0">
            <a:noAutofit/>
          </a:bodyPr>
          <a:lstStyle/>
          <a:p>
            <a:pPr algn="ctr"/>
            <a:r>
              <a:rPr lang="en-ZA" sz="1867" b="1" dirty="0">
                <a:solidFill>
                  <a:srgbClr val="00B050"/>
                </a:solidFill>
                <a:latin typeface="Vodafone Rg" pitchFamily="34" charset="0"/>
              </a:rPr>
              <a:t>-16%</a:t>
            </a:r>
          </a:p>
        </p:txBody>
      </p:sp>
      <p:sp>
        <p:nvSpPr>
          <p:cNvPr id="38" name="TextBox 37"/>
          <p:cNvSpPr txBox="1"/>
          <p:nvPr/>
        </p:nvSpPr>
        <p:spPr>
          <a:xfrm>
            <a:off x="5266844" y="3124434"/>
            <a:ext cx="509345" cy="301549"/>
          </a:xfrm>
          <a:prstGeom prst="rect">
            <a:avLst/>
          </a:prstGeom>
        </p:spPr>
        <p:txBody>
          <a:bodyPr wrap="square" lIns="0" tIns="0" rIns="0" bIns="0" rtlCol="0">
            <a:noAutofit/>
          </a:bodyPr>
          <a:lstStyle/>
          <a:p>
            <a:pPr algn="ctr"/>
            <a:r>
              <a:rPr lang="en-ZA" sz="1867" b="1" dirty="0">
                <a:solidFill>
                  <a:srgbClr val="00B050"/>
                </a:solidFill>
                <a:latin typeface="Vodafone Rg" pitchFamily="34" charset="0"/>
              </a:rPr>
              <a:t>-22%</a:t>
            </a:r>
          </a:p>
        </p:txBody>
      </p:sp>
      <p:sp>
        <p:nvSpPr>
          <p:cNvPr id="39" name="Rectangle 38"/>
          <p:cNvSpPr/>
          <p:nvPr/>
        </p:nvSpPr>
        <p:spPr>
          <a:xfrm>
            <a:off x="1167204" y="3824191"/>
            <a:ext cx="2185278" cy="379656"/>
          </a:xfrm>
          <a:prstGeom prst="rect">
            <a:avLst/>
          </a:prstGeom>
        </p:spPr>
        <p:txBody>
          <a:bodyPr wrap="none">
            <a:spAutoFit/>
          </a:bodyPr>
          <a:lstStyle/>
          <a:p>
            <a:r>
              <a:rPr lang="en-ZA" sz="1867" dirty="0"/>
              <a:t>Effective price per MB</a:t>
            </a:r>
          </a:p>
        </p:txBody>
      </p:sp>
      <p:grpSp>
        <p:nvGrpSpPr>
          <p:cNvPr id="40" name="Group 39"/>
          <p:cNvGrpSpPr/>
          <p:nvPr/>
        </p:nvGrpSpPr>
        <p:grpSpPr>
          <a:xfrm>
            <a:off x="913026" y="3951323"/>
            <a:ext cx="295173" cy="120821"/>
            <a:chOff x="206144" y="3646790"/>
            <a:chExt cx="378941" cy="172996"/>
          </a:xfrm>
        </p:grpSpPr>
        <p:sp>
          <p:nvSpPr>
            <p:cNvPr id="41" name="Oval 40"/>
            <p:cNvSpPr/>
            <p:nvPr/>
          </p:nvSpPr>
          <p:spPr>
            <a:xfrm>
              <a:off x="304998" y="3646790"/>
              <a:ext cx="181233" cy="172996"/>
            </a:xfrm>
            <a:prstGeom prst="ellipse">
              <a:avLst/>
            </a:prstGeom>
            <a:noFill/>
            <a:ln w="25400" cap="flat" cmpd="sng" algn="ctr">
              <a:solidFill>
                <a:schemeClr val="tx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592652">
                <a:lnSpc>
                  <a:spcPct val="90000"/>
                </a:lnSpc>
                <a:spcBef>
                  <a:spcPct val="0"/>
                </a:spcBef>
                <a:spcAft>
                  <a:spcPct val="35000"/>
                </a:spcAft>
              </a:pPr>
              <a:endParaRPr lang="en-ZA" sz="1867" dirty="0">
                <a:solidFill>
                  <a:schemeClr val="tx1"/>
                </a:solidFill>
                <a:latin typeface="Vodafone Rg" pitchFamily="34" charset="0"/>
              </a:endParaRPr>
            </a:p>
          </p:txBody>
        </p:sp>
        <p:cxnSp>
          <p:nvCxnSpPr>
            <p:cNvPr id="42" name="Straight Connector 41"/>
            <p:cNvCxnSpPr>
              <a:stCxn id="41" idx="6"/>
            </p:cNvCxnSpPr>
            <p:nvPr/>
          </p:nvCxnSpPr>
          <p:spPr>
            <a:xfrm flipV="1">
              <a:off x="486231" y="3729170"/>
              <a:ext cx="98854" cy="4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206144" y="3733288"/>
              <a:ext cx="98854" cy="4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6354411" y="1174812"/>
            <a:ext cx="5696083" cy="3492843"/>
          </a:xfrm>
          <a:prstGeom prst="rect">
            <a:avLst/>
          </a:prstGeom>
        </p:spPr>
        <p:txBody>
          <a:bodyPr wrap="square" lIns="0" tIns="0" rIns="0" bIns="0" rtlCol="0">
            <a:noAutofit/>
          </a:bodyPr>
          <a:lstStyle/>
          <a:p>
            <a:r>
              <a:rPr lang="en-ZA" sz="2667" dirty="0">
                <a:solidFill>
                  <a:schemeClr val="accent1"/>
                </a:solidFill>
                <a:latin typeface="Vodafone Rg" pitchFamily="34" charset="0"/>
              </a:rPr>
              <a:t>Data traffic </a:t>
            </a:r>
          </a:p>
        </p:txBody>
      </p:sp>
      <p:graphicFrame>
        <p:nvGraphicFramePr>
          <p:cNvPr id="49" name="Chart 48"/>
          <p:cNvGraphicFramePr>
            <a:graphicFrameLocks/>
          </p:cNvGraphicFramePr>
          <p:nvPr>
            <p:extLst/>
          </p:nvPr>
        </p:nvGraphicFramePr>
        <p:xfrm>
          <a:off x="6177375" y="1131811"/>
          <a:ext cx="5471036" cy="37455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 name="Chart 50"/>
          <p:cNvGraphicFramePr>
            <a:graphicFrameLocks/>
          </p:cNvGraphicFramePr>
          <p:nvPr>
            <p:extLst/>
          </p:nvPr>
        </p:nvGraphicFramePr>
        <p:xfrm>
          <a:off x="6177375" y="1149765"/>
          <a:ext cx="5583023" cy="3692731"/>
        </p:xfrm>
        <a:graphic>
          <a:graphicData uri="http://schemas.openxmlformats.org/drawingml/2006/chart">
            <c:chart xmlns:c="http://schemas.openxmlformats.org/drawingml/2006/chart" xmlns:r="http://schemas.openxmlformats.org/officeDocument/2006/relationships" r:id="rId5"/>
          </a:graphicData>
        </a:graphic>
      </p:graphicFrame>
      <p:sp>
        <p:nvSpPr>
          <p:cNvPr id="28" name="Rectangle 27">
            <a:extLst>
              <a:ext uri="{FF2B5EF4-FFF2-40B4-BE49-F238E27FC236}">
                <a16:creationId xmlns:a16="http://schemas.microsoft.com/office/drawing/2014/main" xmlns="" id="{3F41E871-3533-41FF-B558-3E909DB8AA56}"/>
              </a:ext>
            </a:extLst>
          </p:cNvPr>
          <p:cNvSpPr/>
          <p:nvPr/>
        </p:nvSpPr>
        <p:spPr>
          <a:xfrm>
            <a:off x="951525" y="5076202"/>
            <a:ext cx="2827779" cy="1361263"/>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592652">
              <a:lnSpc>
                <a:spcPct val="90000"/>
              </a:lnSpc>
              <a:spcBef>
                <a:spcPct val="0"/>
              </a:spcBef>
              <a:spcAft>
                <a:spcPct val="35000"/>
              </a:spcAft>
            </a:pPr>
            <a:r>
              <a:rPr lang="en-GB" sz="2400" dirty="0">
                <a:solidFill>
                  <a:schemeClr val="bg1"/>
                </a:solidFill>
                <a:latin typeface="Vodafone Rg" pitchFamily="34" charset="0"/>
              </a:rPr>
              <a:t>Vodacom price per MB has fallen YoY</a:t>
            </a:r>
          </a:p>
        </p:txBody>
      </p:sp>
      <p:sp>
        <p:nvSpPr>
          <p:cNvPr id="26" name="7-Point Star 25"/>
          <p:cNvSpPr/>
          <p:nvPr/>
        </p:nvSpPr>
        <p:spPr>
          <a:xfrm>
            <a:off x="4307874" y="1311383"/>
            <a:ext cx="1213641" cy="825987"/>
          </a:xfrm>
          <a:prstGeom prst="star7">
            <a:avLst>
              <a:gd name="adj" fmla="val 50000"/>
              <a:gd name="hf" fmla="val 102572"/>
              <a:gd name="vf" fmla="val 105210"/>
            </a:avLst>
          </a:prstGeom>
          <a:solidFill>
            <a:schemeClr val="tx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592652">
              <a:lnSpc>
                <a:spcPct val="90000"/>
              </a:lnSpc>
              <a:spcBef>
                <a:spcPct val="0"/>
              </a:spcBef>
              <a:spcAft>
                <a:spcPct val="35000"/>
              </a:spcAft>
            </a:pPr>
            <a:r>
              <a:rPr lang="en-ZA" sz="1600" b="1" dirty="0">
                <a:solidFill>
                  <a:schemeClr val="bg1"/>
                </a:solidFill>
                <a:latin typeface="Vodafone Rg" pitchFamily="34" charset="0"/>
              </a:rPr>
              <a:t>CAGR </a:t>
            </a:r>
          </a:p>
          <a:p>
            <a:pPr algn="ctr" defTabSz="592652">
              <a:lnSpc>
                <a:spcPct val="90000"/>
              </a:lnSpc>
              <a:spcBef>
                <a:spcPct val="0"/>
              </a:spcBef>
              <a:spcAft>
                <a:spcPct val="35000"/>
              </a:spcAft>
            </a:pPr>
            <a:r>
              <a:rPr lang="en-ZA" sz="1600" b="1" dirty="0">
                <a:solidFill>
                  <a:schemeClr val="bg1"/>
                </a:solidFill>
                <a:latin typeface="Vodafone Rg" pitchFamily="34" charset="0"/>
              </a:rPr>
              <a:t>-21.4% </a:t>
            </a:r>
          </a:p>
        </p:txBody>
      </p:sp>
      <p:sp>
        <p:nvSpPr>
          <p:cNvPr id="27" name="7-Point Star 26"/>
          <p:cNvSpPr/>
          <p:nvPr/>
        </p:nvSpPr>
        <p:spPr>
          <a:xfrm>
            <a:off x="10375081" y="3168525"/>
            <a:ext cx="1213641" cy="825987"/>
          </a:xfrm>
          <a:prstGeom prst="star7">
            <a:avLst>
              <a:gd name="adj" fmla="val 50000"/>
              <a:gd name="hf" fmla="val 102572"/>
              <a:gd name="vf" fmla="val 105210"/>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592652">
              <a:lnSpc>
                <a:spcPct val="90000"/>
              </a:lnSpc>
              <a:spcBef>
                <a:spcPct val="0"/>
              </a:spcBef>
              <a:spcAft>
                <a:spcPct val="35000"/>
              </a:spcAft>
            </a:pPr>
            <a:r>
              <a:rPr lang="en-ZA" sz="1600" b="1" dirty="0">
                <a:solidFill>
                  <a:schemeClr val="bg1"/>
                </a:solidFill>
                <a:latin typeface="Vodafone Rg" pitchFamily="34" charset="0"/>
              </a:rPr>
              <a:t>CAGR 52.1%</a:t>
            </a:r>
          </a:p>
        </p:txBody>
      </p:sp>
      <p:sp>
        <p:nvSpPr>
          <p:cNvPr id="23" name="Title 1">
            <a:extLst>
              <a:ext uri="{FF2B5EF4-FFF2-40B4-BE49-F238E27FC236}">
                <a16:creationId xmlns:a16="http://schemas.microsoft.com/office/drawing/2014/main" xmlns="" id="{FDA62CE1-2189-4C1A-806A-F769F72236F7}"/>
              </a:ext>
            </a:extLst>
          </p:cNvPr>
          <p:cNvSpPr txBox="1">
            <a:spLocks/>
          </p:cNvSpPr>
          <p:nvPr/>
        </p:nvSpPr>
        <p:spPr>
          <a:xfrm>
            <a:off x="0" y="245227"/>
            <a:ext cx="10705515"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a:t>
            </a:r>
            <a:r>
              <a:rPr lang="en-ZA" sz="2600" dirty="0">
                <a:solidFill>
                  <a:schemeClr val="bg1"/>
                </a:solidFill>
              </a:rPr>
              <a:t>ICT ecosystem – </a:t>
            </a:r>
            <a:r>
              <a:rPr lang="en-ZA" sz="2600" dirty="0" smtClean="0">
                <a:solidFill>
                  <a:schemeClr val="bg1"/>
                </a:solidFill>
              </a:rPr>
              <a:t>effective price per MB and data usage</a:t>
            </a:r>
            <a:endParaRPr lang="en-ZA" sz="2600" dirty="0">
              <a:solidFill>
                <a:schemeClr val="bg1"/>
              </a:solidFill>
            </a:endParaRPr>
          </a:p>
        </p:txBody>
      </p:sp>
      <p:graphicFrame>
        <p:nvGraphicFramePr>
          <p:cNvPr id="22" name="Diagram 21"/>
          <p:cNvGraphicFramePr/>
          <p:nvPr>
            <p:extLst>
              <p:ext uri="{D42A27DB-BD31-4B8C-83A1-F6EECF244321}">
                <p14:modId xmlns:p14="http://schemas.microsoft.com/office/powerpoint/2010/main" xmlns="" val="2384972521"/>
              </p:ext>
            </p:extLst>
          </p:nvPr>
        </p:nvGraphicFramePr>
        <p:xfrm>
          <a:off x="10496566" y="56252"/>
          <a:ext cx="1537560" cy="1368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696762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0" y="50344"/>
            <a:ext cx="12192000" cy="6781696"/>
          </a:xfrm>
          <a:prstGeom prst="rect">
            <a:avLst/>
          </a:prstGeom>
        </p:spPr>
      </p:pic>
      <p:sp>
        <p:nvSpPr>
          <p:cNvPr id="2" name="Footer Placeholder 1"/>
          <p:cNvSpPr>
            <a:spLocks noGrp="1"/>
          </p:cNvSpPr>
          <p:nvPr>
            <p:ph type="ftr" sz="quarter" idx="10"/>
          </p:nvPr>
        </p:nvSpPr>
        <p:spPr/>
        <p:txBody>
          <a:bodyPr/>
          <a:lstStyle/>
          <a:p>
            <a:pPr lvl="0" algn="l"/>
            <a:r>
              <a:rPr lang="en-GB">
                <a:solidFill>
                  <a:schemeClr val="tx1"/>
                </a:solidFill>
              </a:rPr>
              <a:t>Insert Confidentiality Level in slide footer </a:t>
            </a:r>
            <a:endParaRPr lang="en-GB" dirty="0">
              <a:solidFill>
                <a:schemeClr val="tx1"/>
              </a:solidFill>
            </a:endParaRPr>
          </a:p>
        </p:txBody>
      </p:sp>
      <p:sp>
        <p:nvSpPr>
          <p:cNvPr id="3" name="Slide Number Placeholder 2"/>
          <p:cNvSpPr>
            <a:spLocks noGrp="1"/>
          </p:cNvSpPr>
          <p:nvPr>
            <p:ph type="sldNum" sz="quarter" idx="11"/>
          </p:nvPr>
        </p:nvSpPr>
        <p:spPr/>
        <p:txBody>
          <a:bodyPr/>
          <a:lstStyle/>
          <a:p>
            <a:fld id="{72A83A2B-3358-44F8-83A0-4598795D8FB5}" type="slidenum">
              <a:rPr lang="en-GB" smtClean="0"/>
              <a:pPr/>
              <a:t>16</a:t>
            </a:fld>
            <a:endParaRPr lang="en-GB" dirty="0"/>
          </a:p>
        </p:txBody>
      </p:sp>
      <p:graphicFrame>
        <p:nvGraphicFramePr>
          <p:cNvPr id="5" name="Diagram 4"/>
          <p:cNvGraphicFramePr/>
          <p:nvPr>
            <p:extLst/>
          </p:nvPr>
        </p:nvGraphicFramePr>
        <p:xfrm>
          <a:off x="10704576" y="1"/>
          <a:ext cx="1487424" cy="11338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47533076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562E7EA2-84C4-4F25-9F7B-3DD12D2AB52A}"/>
              </a:ext>
            </a:extLst>
          </p:cNvPr>
          <p:cNvSpPr/>
          <p:nvPr/>
        </p:nvSpPr>
        <p:spPr>
          <a:xfrm>
            <a:off x="161558" y="886817"/>
            <a:ext cx="7550727" cy="4282574"/>
          </a:xfrm>
          <a:prstGeom prst="rect">
            <a:avLst/>
          </a:prstGeom>
          <a:ln>
            <a:solidFill>
              <a:schemeClr val="accent2"/>
            </a:solidFill>
          </a:ln>
        </p:spPr>
        <p:txBody>
          <a:bodyPr wrap="square" anchor="ctr">
            <a:noAutofit/>
          </a:bodyPr>
          <a:lstStyle/>
          <a:p>
            <a:r>
              <a:rPr lang="en-US" sz="1600" b="1" dirty="0" smtClean="0"/>
              <a:t>Business Opportunity</a:t>
            </a:r>
          </a:p>
          <a:p>
            <a:pPr marL="342900" indent="-342900">
              <a:buFont typeface="Arial" panose="020B0604020202020204" pitchFamily="34" charset="0"/>
              <a:buChar char="•"/>
            </a:pPr>
            <a:r>
              <a:rPr lang="en-US" sz="1600" dirty="0" smtClean="0"/>
              <a:t>SMME’s become business partners </a:t>
            </a:r>
            <a:r>
              <a:rPr lang="en-US" sz="1600" dirty="0"/>
              <a:t>in deploying deep rural </a:t>
            </a:r>
            <a:r>
              <a:rPr lang="en-US" sz="1600" dirty="0" smtClean="0"/>
              <a:t>coverage sites</a:t>
            </a:r>
            <a:endParaRPr lang="en-US" sz="1600" dirty="0"/>
          </a:p>
          <a:p>
            <a:pPr marL="342900" indent="-342900">
              <a:buFont typeface="Arial" panose="020B0604020202020204" pitchFamily="34" charset="0"/>
              <a:buChar char="•"/>
            </a:pPr>
            <a:r>
              <a:rPr lang="en-US" sz="1600" dirty="0" smtClean="0"/>
              <a:t>SMME’s build the “deep rural coverage site” on behalf of Vodacom and leases back to Vodacom for minimum of 5 years and with a “buy-out” option after 9 years and 11 months</a:t>
            </a:r>
            <a:endParaRPr lang="en-US" sz="1600" dirty="0"/>
          </a:p>
          <a:p>
            <a:pPr marL="342900" indent="-342900">
              <a:buFont typeface="Arial" panose="020B0604020202020204" pitchFamily="34" charset="0"/>
              <a:buChar char="•"/>
            </a:pPr>
            <a:endParaRPr lang="en-ZA" sz="1600" b="1" dirty="0" smtClean="0"/>
          </a:p>
          <a:p>
            <a:r>
              <a:rPr lang="en-ZA" sz="1600" b="1" dirty="0" smtClean="0"/>
              <a:t>Business </a:t>
            </a:r>
            <a:r>
              <a:rPr lang="en-ZA" sz="1600" b="1" dirty="0"/>
              <a:t>Drivers:</a:t>
            </a:r>
          </a:p>
          <a:p>
            <a:pPr marL="342900" indent="-342900">
              <a:buFont typeface="Arial" panose="020B0604020202020204" pitchFamily="34" charset="0"/>
              <a:buChar char="•"/>
            </a:pPr>
            <a:r>
              <a:rPr lang="en-US" sz="1600" dirty="0" smtClean="0"/>
              <a:t>Access </a:t>
            </a:r>
            <a:r>
              <a:rPr lang="en-US" sz="1600" dirty="0"/>
              <a:t>to the same type of network, similar quality and speeds </a:t>
            </a:r>
            <a:r>
              <a:rPr lang="en-US" sz="1600" dirty="0" smtClean="0"/>
              <a:t>as urban areas</a:t>
            </a:r>
          </a:p>
          <a:p>
            <a:pPr marL="342900" indent="-342900">
              <a:buFont typeface="Arial" panose="020B0604020202020204" pitchFamily="34" charset="0"/>
              <a:buChar char="•"/>
            </a:pPr>
            <a:r>
              <a:rPr lang="en-US" sz="1600" dirty="0" smtClean="0"/>
              <a:t>To promote </a:t>
            </a:r>
            <a:r>
              <a:rPr lang="en-US" sz="1600" dirty="0"/>
              <a:t>equal digital participation for all segments of society.</a:t>
            </a:r>
          </a:p>
          <a:p>
            <a:pPr marL="342900" indent="-342900">
              <a:buFont typeface="Arial" panose="020B0604020202020204" pitchFamily="34" charset="0"/>
              <a:buChar char="•"/>
            </a:pPr>
            <a:r>
              <a:rPr lang="en-US" sz="1600" dirty="0" smtClean="0"/>
              <a:t>Alignment to Government’s </a:t>
            </a:r>
            <a:r>
              <a:rPr lang="en-US" sz="1600" dirty="0"/>
              <a:t>National Integrated ICT Plans.</a:t>
            </a:r>
          </a:p>
          <a:p>
            <a:pPr marL="342900" indent="-342900">
              <a:buFont typeface="Arial" panose="020B0604020202020204" pitchFamily="34" charset="0"/>
              <a:buChar char="•"/>
            </a:pPr>
            <a:r>
              <a:rPr lang="en-ZA" sz="1600" dirty="0" smtClean="0"/>
              <a:t>Supporting SMME </a:t>
            </a:r>
            <a:r>
              <a:rPr lang="en-ZA" sz="1600" dirty="0"/>
              <a:t>Development</a:t>
            </a:r>
          </a:p>
          <a:p>
            <a:endParaRPr lang="en-ZA" sz="1600" b="1" dirty="0"/>
          </a:p>
          <a:p>
            <a:r>
              <a:rPr lang="en-ZA" sz="1600" b="1" dirty="0" smtClean="0"/>
              <a:t>Vendors </a:t>
            </a:r>
            <a:r>
              <a:rPr lang="en-ZA" sz="1600" b="1" dirty="0"/>
              <a:t>invited to RFP:</a:t>
            </a:r>
          </a:p>
          <a:p>
            <a:pPr marL="342900" indent="-342900">
              <a:buFont typeface="Arial" panose="020B0604020202020204" pitchFamily="34" charset="0"/>
              <a:buChar char="•"/>
            </a:pPr>
            <a:r>
              <a:rPr lang="en-US" sz="1600" dirty="0"/>
              <a:t> 14 </a:t>
            </a:r>
            <a:r>
              <a:rPr lang="en-US" sz="1600" dirty="0" smtClean="0"/>
              <a:t>SMME’s were invited </a:t>
            </a:r>
            <a:r>
              <a:rPr lang="en-US" sz="1600" dirty="0"/>
              <a:t>to respond to the RFP</a:t>
            </a:r>
          </a:p>
          <a:p>
            <a:pPr marL="342900" indent="-342900">
              <a:buFont typeface="Arial" panose="020B0604020202020204" pitchFamily="34" charset="0"/>
              <a:buChar char="•"/>
            </a:pPr>
            <a:r>
              <a:rPr lang="en-ZA" sz="1600" dirty="0"/>
              <a:t> 9 responses </a:t>
            </a:r>
            <a:r>
              <a:rPr lang="en-ZA" sz="1600" dirty="0" smtClean="0"/>
              <a:t>received, </a:t>
            </a:r>
            <a:r>
              <a:rPr lang="en-US" sz="1600" dirty="0" smtClean="0"/>
              <a:t>5 declined</a:t>
            </a:r>
            <a:endParaRPr lang="en-US" sz="1600" dirty="0"/>
          </a:p>
          <a:p>
            <a:pPr marL="342900" indent="-342900">
              <a:buFont typeface="Arial" panose="020B0604020202020204" pitchFamily="34" charset="0"/>
              <a:buChar char="•"/>
            </a:pPr>
            <a:r>
              <a:rPr lang="en-US" sz="1600" dirty="0"/>
              <a:t> 7 </a:t>
            </a:r>
            <a:r>
              <a:rPr lang="en-US" sz="1600" dirty="0" smtClean="0"/>
              <a:t>SMME’s were shortlisted and 4 were successful</a:t>
            </a:r>
          </a:p>
          <a:p>
            <a:pPr marL="342900" indent="-342900">
              <a:buFont typeface="Arial" panose="020B0604020202020204" pitchFamily="34" charset="0"/>
              <a:buChar char="•"/>
            </a:pPr>
            <a:r>
              <a:rPr lang="en-US" sz="1600" b="1" dirty="0" smtClean="0">
                <a:solidFill>
                  <a:srgbClr val="000000"/>
                </a:solidFill>
              </a:rPr>
              <a:t>An initial 118 sites were allocated to 4 successful SMME’s:  Target (Live): Mar’2019</a:t>
            </a:r>
            <a:endParaRPr lang="en-GB" sz="1600" b="1" dirty="0">
              <a:solidFill>
                <a:srgbClr val="000000"/>
              </a:solidFill>
            </a:endParaRPr>
          </a:p>
        </p:txBody>
      </p:sp>
      <p:pic>
        <p:nvPicPr>
          <p:cNvPr id="3" name="Picture 2"/>
          <p:cNvPicPr>
            <a:picLocks noChangeAspect="1"/>
          </p:cNvPicPr>
          <p:nvPr/>
        </p:nvPicPr>
        <p:blipFill>
          <a:blip r:embed="rId3" cstate="print"/>
          <a:stretch>
            <a:fillRect/>
          </a:stretch>
        </p:blipFill>
        <p:spPr>
          <a:xfrm>
            <a:off x="8153445" y="1612287"/>
            <a:ext cx="3530748" cy="2510607"/>
          </a:xfrm>
          <a:prstGeom prst="rect">
            <a:avLst/>
          </a:prstGeom>
        </p:spPr>
      </p:pic>
      <p:sp>
        <p:nvSpPr>
          <p:cNvPr id="5" name="TextBox 4"/>
          <p:cNvSpPr txBox="1"/>
          <p:nvPr/>
        </p:nvSpPr>
        <p:spPr>
          <a:xfrm>
            <a:off x="7813749" y="889405"/>
            <a:ext cx="4332999" cy="728923"/>
          </a:xfrm>
          <a:prstGeom prst="rect">
            <a:avLst/>
          </a:prstGeom>
          <a:ln>
            <a:solidFill>
              <a:schemeClr val="accent2"/>
            </a:solidFill>
          </a:ln>
        </p:spPr>
        <p:txBody>
          <a:bodyPr wrap="square" anchor="ctr">
            <a:noAutofit/>
          </a:bodyPr>
          <a:lstStyle>
            <a:defPPr>
              <a:defRPr lang="en-US"/>
            </a:defPPr>
            <a:lvl1pPr>
              <a:defRPr sz="2000" b="1"/>
            </a:lvl1pPr>
          </a:lstStyle>
          <a:p>
            <a:r>
              <a:rPr lang="en-US" sz="1600" b="0" dirty="0" smtClean="0"/>
              <a:t>Geographical distribution of SMME’s for the “initial” allocation </a:t>
            </a:r>
            <a:r>
              <a:rPr lang="en-US" sz="1600" b="0" dirty="0"/>
              <a:t>of </a:t>
            </a:r>
            <a:r>
              <a:rPr lang="en-US" sz="1600" b="0" dirty="0" smtClean="0"/>
              <a:t>118 deep </a:t>
            </a:r>
            <a:r>
              <a:rPr lang="en-US" sz="1600" b="0" dirty="0"/>
              <a:t>rural coverage </a:t>
            </a:r>
            <a:r>
              <a:rPr lang="en-US" sz="1600" b="0" dirty="0" smtClean="0"/>
              <a:t>sites – “leasing model”</a:t>
            </a:r>
            <a:endParaRPr lang="en-ZA" sz="1600" b="0" dirty="0"/>
          </a:p>
        </p:txBody>
      </p:sp>
      <p:pic>
        <p:nvPicPr>
          <p:cNvPr id="6" name="Picture 5"/>
          <p:cNvPicPr>
            <a:picLocks noChangeAspect="1"/>
          </p:cNvPicPr>
          <p:nvPr/>
        </p:nvPicPr>
        <p:blipFill>
          <a:blip r:embed="rId4" cstate="print"/>
          <a:stretch>
            <a:fillRect/>
          </a:stretch>
        </p:blipFill>
        <p:spPr>
          <a:xfrm>
            <a:off x="11109526" y="3943059"/>
            <a:ext cx="1012664" cy="802833"/>
          </a:xfrm>
          <a:prstGeom prst="rect">
            <a:avLst/>
          </a:prstGeom>
        </p:spPr>
      </p:pic>
      <p:pic>
        <p:nvPicPr>
          <p:cNvPr id="7" name="Picture 6"/>
          <p:cNvPicPr>
            <a:picLocks noChangeAspect="1"/>
          </p:cNvPicPr>
          <p:nvPr/>
        </p:nvPicPr>
        <p:blipFill>
          <a:blip r:embed="rId5" cstate="print"/>
          <a:stretch>
            <a:fillRect/>
          </a:stretch>
        </p:blipFill>
        <p:spPr>
          <a:xfrm>
            <a:off x="10222409" y="4012677"/>
            <a:ext cx="849123" cy="808688"/>
          </a:xfrm>
          <a:prstGeom prst="rect">
            <a:avLst/>
          </a:prstGeom>
        </p:spPr>
      </p:pic>
      <p:graphicFrame>
        <p:nvGraphicFramePr>
          <p:cNvPr id="4" name="Table 3"/>
          <p:cNvGraphicFramePr>
            <a:graphicFrameLocks noGrp="1"/>
          </p:cNvGraphicFramePr>
          <p:nvPr>
            <p:extLst/>
          </p:nvPr>
        </p:nvGraphicFramePr>
        <p:xfrm>
          <a:off x="193147" y="5695377"/>
          <a:ext cx="7550727" cy="949960"/>
        </p:xfrm>
        <a:graphic>
          <a:graphicData uri="http://schemas.openxmlformats.org/drawingml/2006/table">
            <a:tbl>
              <a:tblPr firstRow="1" bandRow="1">
                <a:tableStyleId>{21E4AEA4-8DFA-4A89-87EB-49C32662AFE0}</a:tableStyleId>
              </a:tblPr>
              <a:tblGrid>
                <a:gridCol w="1039908">
                  <a:extLst>
                    <a:ext uri="{9D8B030D-6E8A-4147-A177-3AD203B41FA5}">
                      <a16:colId xmlns:a16="http://schemas.microsoft.com/office/drawing/2014/main" xmlns="" val="20000"/>
                    </a:ext>
                  </a:extLst>
                </a:gridCol>
                <a:gridCol w="1052945">
                  <a:extLst>
                    <a:ext uri="{9D8B030D-6E8A-4147-A177-3AD203B41FA5}">
                      <a16:colId xmlns:a16="http://schemas.microsoft.com/office/drawing/2014/main" xmlns="" val="20001"/>
                    </a:ext>
                  </a:extLst>
                </a:gridCol>
                <a:gridCol w="1080655">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1122218">
                  <a:extLst>
                    <a:ext uri="{9D8B030D-6E8A-4147-A177-3AD203B41FA5}">
                      <a16:colId xmlns:a16="http://schemas.microsoft.com/office/drawing/2014/main" xmlns="" val="20004"/>
                    </a:ext>
                  </a:extLst>
                </a:gridCol>
                <a:gridCol w="997527">
                  <a:extLst>
                    <a:ext uri="{9D8B030D-6E8A-4147-A177-3AD203B41FA5}">
                      <a16:colId xmlns:a16="http://schemas.microsoft.com/office/drawing/2014/main" xmlns="" val="20005"/>
                    </a:ext>
                  </a:extLst>
                </a:gridCol>
                <a:gridCol w="1190674">
                  <a:extLst>
                    <a:ext uri="{9D8B030D-6E8A-4147-A177-3AD203B41FA5}">
                      <a16:colId xmlns:a16="http://schemas.microsoft.com/office/drawing/2014/main" xmlns="" val="20006"/>
                    </a:ext>
                  </a:extLst>
                </a:gridCol>
              </a:tblGrid>
              <a:tr h="370840">
                <a:tc>
                  <a:txBody>
                    <a:bodyPr/>
                    <a:lstStyle/>
                    <a:p>
                      <a:pPr algn="ctr"/>
                      <a:r>
                        <a:rPr lang="en-US" sz="1600" dirty="0" smtClean="0"/>
                        <a:t>31 Mar-18</a:t>
                      </a:r>
                      <a:endParaRPr lang="en-ZA" sz="1600" dirty="0"/>
                    </a:p>
                  </a:txBody>
                  <a:tcPr/>
                </a:tc>
                <a:tc>
                  <a:txBody>
                    <a:bodyPr/>
                    <a:lstStyle/>
                    <a:p>
                      <a:pPr algn="ctr"/>
                      <a:r>
                        <a:rPr lang="en-US" sz="1600" dirty="0" smtClean="0"/>
                        <a:t>31-Mar-19</a:t>
                      </a:r>
                      <a:endParaRPr lang="en-ZA" sz="1600" dirty="0"/>
                    </a:p>
                  </a:txBody>
                  <a:tcPr/>
                </a:tc>
                <a:tc>
                  <a:txBody>
                    <a:bodyPr/>
                    <a:lstStyle/>
                    <a:p>
                      <a:pPr algn="ctr"/>
                      <a:r>
                        <a:rPr lang="en-US" sz="1600" dirty="0" smtClean="0"/>
                        <a:t>31-Mar-20</a:t>
                      </a:r>
                      <a:endParaRPr lang="en-ZA" sz="1600" dirty="0"/>
                    </a:p>
                  </a:txBody>
                  <a:tcPr/>
                </a:tc>
                <a:tc>
                  <a:txBody>
                    <a:bodyPr/>
                    <a:lstStyle/>
                    <a:p>
                      <a:pPr algn="ctr"/>
                      <a:r>
                        <a:rPr lang="en-US" sz="1600" dirty="0" smtClean="0"/>
                        <a:t>31-Mar-21</a:t>
                      </a:r>
                      <a:endParaRPr lang="en-ZA" sz="1600" dirty="0"/>
                    </a:p>
                  </a:txBody>
                  <a:tcPr/>
                </a:tc>
                <a:tc>
                  <a:txBody>
                    <a:bodyPr/>
                    <a:lstStyle/>
                    <a:p>
                      <a:pPr algn="ctr"/>
                      <a:r>
                        <a:rPr lang="en-US" sz="1600" dirty="0" smtClean="0"/>
                        <a:t>31-Mar-22</a:t>
                      </a:r>
                      <a:endParaRPr lang="en-ZA" sz="1600" dirty="0"/>
                    </a:p>
                  </a:txBody>
                  <a:tcPr/>
                </a:tc>
                <a:tc>
                  <a:txBody>
                    <a:bodyPr/>
                    <a:lstStyle/>
                    <a:p>
                      <a:pPr algn="ctr"/>
                      <a:r>
                        <a:rPr lang="en-US" sz="1600" dirty="0" smtClean="0"/>
                        <a:t>31-Mar23</a:t>
                      </a:r>
                      <a:endParaRPr lang="en-ZA" sz="1600" dirty="0"/>
                    </a:p>
                  </a:txBody>
                  <a:tcPr/>
                </a:tc>
                <a:tc>
                  <a:txBody>
                    <a:bodyPr/>
                    <a:lstStyle/>
                    <a:p>
                      <a:pPr algn="ctr"/>
                      <a:r>
                        <a:rPr lang="en-US" sz="1600" dirty="0" smtClean="0"/>
                        <a:t>Total</a:t>
                      </a:r>
                      <a:endParaRPr lang="en-ZA" sz="1600" dirty="0"/>
                    </a:p>
                  </a:txBody>
                  <a:tcPr/>
                </a:tc>
                <a:extLst>
                  <a:ext uri="{0D108BD9-81ED-4DB2-BD59-A6C34878D82A}">
                    <a16:rowId xmlns:a16="http://schemas.microsoft.com/office/drawing/2014/main" xmlns="" val="10000"/>
                  </a:ext>
                </a:extLst>
              </a:tr>
              <a:tr h="370840">
                <a:tc>
                  <a:txBody>
                    <a:bodyPr/>
                    <a:lstStyle/>
                    <a:p>
                      <a:pPr algn="ctr"/>
                      <a:r>
                        <a:rPr lang="en-US" sz="1600" dirty="0" smtClean="0"/>
                        <a:t>101</a:t>
                      </a:r>
                      <a:endParaRPr lang="en-ZA" sz="1600" dirty="0"/>
                    </a:p>
                  </a:txBody>
                  <a:tcPr/>
                </a:tc>
                <a:tc>
                  <a:txBody>
                    <a:bodyPr/>
                    <a:lstStyle/>
                    <a:p>
                      <a:pPr algn="ctr"/>
                      <a:r>
                        <a:rPr lang="en-US" sz="1600" dirty="0" smtClean="0"/>
                        <a:t>249</a:t>
                      </a:r>
                      <a:endParaRPr lang="en-ZA" sz="1600" dirty="0"/>
                    </a:p>
                  </a:txBody>
                  <a:tcPr/>
                </a:tc>
                <a:tc>
                  <a:txBody>
                    <a:bodyPr/>
                    <a:lstStyle/>
                    <a:p>
                      <a:pPr algn="ctr"/>
                      <a:r>
                        <a:rPr lang="en-US" sz="1600" dirty="0" smtClean="0"/>
                        <a:t>200</a:t>
                      </a:r>
                      <a:endParaRPr lang="en-ZA" sz="1600" dirty="0"/>
                    </a:p>
                  </a:txBody>
                  <a:tcPr/>
                </a:tc>
                <a:tc>
                  <a:txBody>
                    <a:bodyPr/>
                    <a:lstStyle/>
                    <a:p>
                      <a:pPr algn="ctr"/>
                      <a:r>
                        <a:rPr lang="en-US" sz="1600" dirty="0" smtClean="0"/>
                        <a:t>200</a:t>
                      </a:r>
                      <a:endParaRPr lang="en-ZA" sz="1600" dirty="0"/>
                    </a:p>
                  </a:txBody>
                  <a:tcPr/>
                </a:tc>
                <a:tc>
                  <a:txBody>
                    <a:bodyPr/>
                    <a:lstStyle/>
                    <a:p>
                      <a:pPr algn="ctr"/>
                      <a:r>
                        <a:rPr lang="en-US" sz="1600" dirty="0" smtClean="0"/>
                        <a:t>200</a:t>
                      </a:r>
                      <a:endParaRPr lang="en-ZA" sz="1600" dirty="0"/>
                    </a:p>
                  </a:txBody>
                  <a:tcPr/>
                </a:tc>
                <a:tc>
                  <a:txBody>
                    <a:bodyPr/>
                    <a:lstStyle/>
                    <a:p>
                      <a:pPr algn="ctr"/>
                      <a:r>
                        <a:rPr lang="en-US" sz="1600" dirty="0" smtClean="0"/>
                        <a:t>200</a:t>
                      </a:r>
                      <a:endParaRPr lang="en-ZA" sz="1600" dirty="0"/>
                    </a:p>
                  </a:txBody>
                  <a:tcPr/>
                </a:tc>
                <a:tc>
                  <a:txBody>
                    <a:bodyPr/>
                    <a:lstStyle/>
                    <a:p>
                      <a:pPr algn="ctr"/>
                      <a:r>
                        <a:rPr lang="en-US" sz="1600" dirty="0" smtClean="0"/>
                        <a:t>1120</a:t>
                      </a:r>
                      <a:endParaRPr lang="en-ZA" sz="1600" dirty="0"/>
                    </a:p>
                  </a:txBody>
                  <a:tcPr/>
                </a:tc>
                <a:extLst>
                  <a:ext uri="{0D108BD9-81ED-4DB2-BD59-A6C34878D82A}">
                    <a16:rowId xmlns:a16="http://schemas.microsoft.com/office/drawing/2014/main" xmlns="" val="10001"/>
                  </a:ext>
                </a:extLst>
              </a:tr>
            </a:tbl>
          </a:graphicData>
        </a:graphic>
      </p:graphicFrame>
      <p:sp>
        <p:nvSpPr>
          <p:cNvPr id="9" name="Title 1">
            <a:extLst>
              <a:ext uri="{FF2B5EF4-FFF2-40B4-BE49-F238E27FC236}">
                <a16:creationId xmlns:a16="http://schemas.microsoft.com/office/drawing/2014/main" xmlns="" id="{F9CD5578-DB50-4604-8C03-3530EB4C1FA7}"/>
              </a:ext>
            </a:extLst>
          </p:cNvPr>
          <p:cNvSpPr txBox="1">
            <a:spLocks/>
          </p:cNvSpPr>
          <p:nvPr/>
        </p:nvSpPr>
        <p:spPr bwMode="auto">
          <a:xfrm>
            <a:off x="193147" y="5362867"/>
            <a:ext cx="5916708" cy="332510"/>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algn="l" defTabSz="1219170" rtl="0" eaLnBrk="1" latinLnBrk="0" hangingPunct="1">
              <a:lnSpc>
                <a:spcPct val="80000"/>
              </a:lnSpc>
              <a:spcBef>
                <a:spcPct val="0"/>
              </a:spcBef>
              <a:buNone/>
              <a:defRPr sz="3200" b="1" kern="1200">
                <a:solidFill>
                  <a:schemeClr val="accent1"/>
                </a:solidFill>
                <a:latin typeface="Vodafone Rg" pitchFamily="34" charset="0"/>
                <a:ea typeface="+mj-ea"/>
                <a:cs typeface="+mj-cs"/>
              </a:defRPr>
            </a:lvl1pPr>
          </a:lstStyle>
          <a:p>
            <a:r>
              <a:rPr lang="en-GB" sz="1600" dirty="0" smtClean="0"/>
              <a:t>Vodacom’s “deep rural” rollout plans  (1150 sites – 31 March 2023 )</a:t>
            </a:r>
            <a:endParaRPr lang="en-GB" sz="1600" dirty="0"/>
          </a:p>
        </p:txBody>
      </p:sp>
      <p:sp>
        <p:nvSpPr>
          <p:cNvPr id="10" name="Title 1">
            <a:extLst>
              <a:ext uri="{FF2B5EF4-FFF2-40B4-BE49-F238E27FC236}">
                <a16:creationId xmlns:a16="http://schemas.microsoft.com/office/drawing/2014/main" xmlns="" id="{F9CD5578-DB50-4604-8C03-3530EB4C1FA7}"/>
              </a:ext>
            </a:extLst>
          </p:cNvPr>
          <p:cNvSpPr txBox="1">
            <a:spLocks/>
          </p:cNvSpPr>
          <p:nvPr/>
        </p:nvSpPr>
        <p:spPr bwMode="auto">
          <a:xfrm>
            <a:off x="9448195" y="5380852"/>
            <a:ext cx="2630214" cy="814732"/>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algn="l" defTabSz="1219170" rtl="0" eaLnBrk="1" latinLnBrk="0" hangingPunct="1">
              <a:lnSpc>
                <a:spcPct val="80000"/>
              </a:lnSpc>
              <a:spcBef>
                <a:spcPct val="0"/>
              </a:spcBef>
              <a:buNone/>
              <a:defRPr sz="3200" b="1" kern="1200">
                <a:solidFill>
                  <a:schemeClr val="accent1"/>
                </a:solidFill>
                <a:latin typeface="Vodafone Rg" pitchFamily="34" charset="0"/>
                <a:ea typeface="+mj-ea"/>
                <a:cs typeface="+mj-cs"/>
              </a:defRPr>
            </a:lvl1pPr>
          </a:lstStyle>
          <a:p>
            <a:r>
              <a:rPr lang="en-GB" sz="1600" dirty="0"/>
              <a:t>Challenges:</a:t>
            </a:r>
          </a:p>
          <a:p>
            <a:pPr marL="285750" indent="-285750">
              <a:buFont typeface="Arial" panose="020B0604020202020204" pitchFamily="34" charset="0"/>
              <a:buChar char="•"/>
            </a:pPr>
            <a:r>
              <a:rPr lang="en-GB" sz="1600" b="0" dirty="0" smtClean="0">
                <a:solidFill>
                  <a:schemeClr val="tx1"/>
                </a:solidFill>
              </a:rPr>
              <a:t>Power</a:t>
            </a:r>
          </a:p>
          <a:p>
            <a:pPr marL="285750" indent="-285750">
              <a:buFont typeface="Arial" panose="020B0604020202020204" pitchFamily="34" charset="0"/>
              <a:buChar char="•"/>
            </a:pPr>
            <a:r>
              <a:rPr lang="en-GB" sz="1600" b="0" dirty="0" smtClean="0">
                <a:solidFill>
                  <a:schemeClr val="tx1"/>
                </a:solidFill>
              </a:rPr>
              <a:t>Security</a:t>
            </a:r>
          </a:p>
          <a:p>
            <a:pPr marL="285750" indent="-285750">
              <a:buFont typeface="Arial" panose="020B0604020202020204" pitchFamily="34" charset="0"/>
              <a:buChar char="•"/>
            </a:pPr>
            <a:r>
              <a:rPr lang="en-GB" sz="1600" b="0" dirty="0" smtClean="0">
                <a:solidFill>
                  <a:schemeClr val="tx1"/>
                </a:solidFill>
              </a:rPr>
              <a:t>Infrastructure (Road Access)</a:t>
            </a:r>
            <a:endParaRPr lang="en-GB" sz="1600" b="0" dirty="0">
              <a:solidFill>
                <a:schemeClr val="tx1"/>
              </a:solidFill>
            </a:endParaRPr>
          </a:p>
        </p:txBody>
      </p:sp>
      <p:sp>
        <p:nvSpPr>
          <p:cNvPr id="11" name="Explosion 2 10"/>
          <p:cNvSpPr/>
          <p:nvPr/>
        </p:nvSpPr>
        <p:spPr>
          <a:xfrm>
            <a:off x="7832728" y="4076865"/>
            <a:ext cx="1798757" cy="1973014"/>
          </a:xfrm>
          <a:prstGeom prst="irregularSeal2">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600" b="1" kern="1200" dirty="0" smtClean="0">
                <a:solidFill>
                  <a:schemeClr val="bg1"/>
                </a:solidFill>
                <a:latin typeface="Vodafone Rg" pitchFamily="34" charset="0"/>
                <a:ea typeface="+mn-ea"/>
                <a:cs typeface="+mn-cs"/>
              </a:rPr>
              <a:t>We can do more and sooner!!!</a:t>
            </a:r>
            <a:endParaRPr lang="en-ZA" sz="1600" b="1" kern="1200" dirty="0" smtClean="0">
              <a:solidFill>
                <a:schemeClr val="bg1"/>
              </a:solidFill>
              <a:latin typeface="Vodafone Rg" pitchFamily="34" charset="0"/>
              <a:ea typeface="+mn-ea"/>
              <a:cs typeface="+mn-cs"/>
            </a:endParaRPr>
          </a:p>
        </p:txBody>
      </p:sp>
      <p:sp>
        <p:nvSpPr>
          <p:cNvPr id="13" name="Title 1">
            <a:extLst>
              <a:ext uri="{FF2B5EF4-FFF2-40B4-BE49-F238E27FC236}">
                <a16:creationId xmlns:a16="http://schemas.microsoft.com/office/drawing/2014/main" xmlns="" id="{FDA62CE1-2189-4C1A-806A-F769F72236F7}"/>
              </a:ext>
            </a:extLst>
          </p:cNvPr>
          <p:cNvSpPr txBox="1">
            <a:spLocks/>
          </p:cNvSpPr>
          <p:nvPr/>
        </p:nvSpPr>
        <p:spPr>
          <a:xfrm>
            <a:off x="0" y="245227"/>
            <a:ext cx="10705515"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a:t>
            </a:r>
            <a:r>
              <a:rPr lang="en-ZA" sz="2600" dirty="0">
                <a:solidFill>
                  <a:schemeClr val="bg1"/>
                </a:solidFill>
              </a:rPr>
              <a:t>ICT ecosystem – </a:t>
            </a:r>
            <a:r>
              <a:rPr lang="en-ZA" sz="2600" dirty="0" smtClean="0">
                <a:solidFill>
                  <a:schemeClr val="bg1"/>
                </a:solidFill>
              </a:rPr>
              <a:t>deep rural and SMME commitment</a:t>
            </a:r>
            <a:endParaRPr lang="en-ZA" sz="2600" dirty="0">
              <a:solidFill>
                <a:schemeClr val="bg1"/>
              </a:solidFill>
            </a:endParaRPr>
          </a:p>
        </p:txBody>
      </p:sp>
    </p:spTree>
    <p:extLst>
      <p:ext uri="{BB962C8B-B14F-4D97-AF65-F5344CB8AC3E}">
        <p14:creationId xmlns:p14="http://schemas.microsoft.com/office/powerpoint/2010/main" xmlns="" val="1182700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C9C297-854E-4D22-89D8-F93ED4267AE8}"/>
              </a:ext>
            </a:extLst>
          </p:cNvPr>
          <p:cNvSpPr>
            <a:spLocks noGrp="1"/>
          </p:cNvSpPr>
          <p:nvPr>
            <p:ph type="title"/>
          </p:nvPr>
        </p:nvSpPr>
        <p:spPr>
          <a:xfrm>
            <a:off x="852340" y="2788667"/>
            <a:ext cx="10496549" cy="431800"/>
          </a:xfrm>
        </p:spPr>
        <p:txBody>
          <a:bodyPr/>
          <a:lstStyle/>
          <a:p>
            <a:r>
              <a:rPr lang="en-GB" sz="3600" dirty="0" smtClean="0"/>
              <a:t>2018 Bill Proposals</a:t>
            </a:r>
            <a:endParaRPr lang="en-GB" sz="3600" dirty="0"/>
          </a:p>
        </p:txBody>
      </p:sp>
      <p:sp>
        <p:nvSpPr>
          <p:cNvPr id="3" name="TextBox 2"/>
          <p:cNvSpPr txBox="1"/>
          <p:nvPr/>
        </p:nvSpPr>
        <p:spPr>
          <a:xfrm>
            <a:off x="6035040" y="2514600"/>
            <a:ext cx="3307080" cy="2286000"/>
          </a:xfrm>
          <a:prstGeom prst="rect">
            <a:avLst/>
          </a:prstGeom>
        </p:spPr>
        <p:txBody>
          <a:bodyPr wrap="none" lIns="0" tIns="0" rIns="0" bIns="0" rtlCol="0">
            <a:noAutofit/>
          </a:bodyPr>
          <a:lstStyle/>
          <a:p>
            <a:pPr marL="0" indent="0">
              <a:buFont typeface="Arial" pitchFamily="34" charset="0"/>
              <a:buNone/>
            </a:pPr>
            <a:endParaRPr lang="en-ZA" dirty="0" smtClean="0">
              <a:latin typeface="Vodafone Rg" pitchFamily="34" charset="0"/>
            </a:endParaRPr>
          </a:p>
        </p:txBody>
      </p:sp>
    </p:spTree>
    <p:extLst>
      <p:ext uri="{BB962C8B-B14F-4D97-AF65-F5344CB8AC3E}">
        <p14:creationId xmlns:p14="http://schemas.microsoft.com/office/powerpoint/2010/main" xmlns="" val="1499009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000083" y="2847147"/>
            <a:ext cx="6599930" cy="2246769"/>
          </a:xfrm>
          <a:prstGeom prst="rect">
            <a:avLst/>
          </a:prstGeom>
          <a:noFill/>
        </p:spPr>
        <p:txBody>
          <a:bodyPr wrap="square" rtlCol="0">
            <a:spAutoFit/>
          </a:bodyPr>
          <a:lstStyle/>
          <a:p>
            <a:pPr>
              <a:lnSpc>
                <a:spcPct val="150000"/>
              </a:lnSpc>
            </a:pPr>
            <a:r>
              <a:rPr lang="en-ZA" sz="2000" b="1" dirty="0">
                <a:solidFill>
                  <a:schemeClr val="accent1"/>
                </a:solidFill>
              </a:rPr>
              <a:t>Vodacom proposes that… </a:t>
            </a:r>
          </a:p>
          <a:p>
            <a:pPr marL="285750" indent="-285750">
              <a:lnSpc>
                <a:spcPct val="150000"/>
              </a:lnSpc>
              <a:buFont typeface="Arial" panose="020B0604020202020204" pitchFamily="34" charset="0"/>
              <a:buChar char="•"/>
            </a:pPr>
            <a:r>
              <a:rPr lang="en-ZA" sz="2000" dirty="0"/>
              <a:t>Spectrum blocks - equal allocation of HDS to five blocks</a:t>
            </a:r>
          </a:p>
          <a:p>
            <a:pPr marL="285750" indent="-285750">
              <a:buFont typeface="Arial" panose="020B0604020202020204" pitchFamily="34" charset="0"/>
              <a:buChar char="•"/>
            </a:pPr>
            <a:r>
              <a:rPr lang="en-ZA" sz="2000" dirty="0"/>
              <a:t>Feasibility - MNOs’ committed to but capacity from the WOAN</a:t>
            </a:r>
          </a:p>
          <a:p>
            <a:pPr marL="285750" indent="-285750">
              <a:buFont typeface="Arial" panose="020B0604020202020204" pitchFamily="34" charset="0"/>
              <a:buChar char="•"/>
            </a:pPr>
            <a:r>
              <a:rPr lang="en-GB" sz="2000" dirty="0"/>
              <a:t>Transformation </a:t>
            </a:r>
            <a:r>
              <a:rPr lang="en-GB" sz="2000" dirty="0" smtClean="0"/>
              <a:t>– based on the ICT sector code </a:t>
            </a:r>
            <a:endParaRPr lang="en-GB" sz="2000" dirty="0"/>
          </a:p>
          <a:p>
            <a:pPr marL="285750" indent="-285750">
              <a:buFont typeface="Arial" panose="020B0604020202020204" pitchFamily="34" charset="0"/>
              <a:buChar char="•"/>
            </a:pPr>
            <a:r>
              <a:rPr lang="en-GB" sz="2000" dirty="0"/>
              <a:t>MNO block’s either awarded via auction and/or with obligations (coverage </a:t>
            </a:r>
            <a:r>
              <a:rPr lang="en-GB" sz="2000" dirty="0" smtClean="0"/>
              <a:t>obligations)</a:t>
            </a:r>
            <a:endParaRPr lang="en-ZA" sz="2000" dirty="0"/>
          </a:p>
        </p:txBody>
      </p:sp>
      <p:sp>
        <p:nvSpPr>
          <p:cNvPr id="4" name="Rounded Rectangle 3"/>
          <p:cNvSpPr/>
          <p:nvPr/>
        </p:nvSpPr>
        <p:spPr>
          <a:xfrm>
            <a:off x="1094314" y="5787041"/>
            <a:ext cx="2837233" cy="664325"/>
          </a:xfrm>
          <a:prstGeom prst="round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en-ZA" b="1" dirty="0">
                <a:solidFill>
                  <a:schemeClr val="tx1"/>
                </a:solidFill>
              </a:rPr>
              <a:t>Create uncertainty with investors </a:t>
            </a:r>
          </a:p>
        </p:txBody>
      </p:sp>
      <p:sp>
        <p:nvSpPr>
          <p:cNvPr id="21" name="Rounded Rectangle 20"/>
          <p:cNvSpPr/>
          <p:nvPr/>
        </p:nvSpPr>
        <p:spPr>
          <a:xfrm>
            <a:off x="4136408" y="5787041"/>
            <a:ext cx="2696439" cy="664325"/>
          </a:xfrm>
          <a:prstGeom prst="round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en-ZA" b="1" dirty="0">
                <a:solidFill>
                  <a:schemeClr val="tx1"/>
                </a:solidFill>
              </a:rPr>
              <a:t>Stifle investment </a:t>
            </a:r>
          </a:p>
        </p:txBody>
      </p:sp>
      <p:sp>
        <p:nvSpPr>
          <p:cNvPr id="23" name="TextBox 22"/>
          <p:cNvSpPr txBox="1"/>
          <p:nvPr/>
        </p:nvSpPr>
        <p:spPr>
          <a:xfrm>
            <a:off x="1000083" y="5233267"/>
            <a:ext cx="9550022" cy="400110"/>
          </a:xfrm>
          <a:prstGeom prst="rect">
            <a:avLst/>
          </a:prstGeom>
          <a:noFill/>
        </p:spPr>
        <p:txBody>
          <a:bodyPr wrap="square" rtlCol="0">
            <a:spAutoFit/>
          </a:bodyPr>
          <a:lstStyle/>
          <a:p>
            <a:r>
              <a:rPr lang="en-ZA" sz="2000" b="1" dirty="0">
                <a:solidFill>
                  <a:schemeClr val="accent1"/>
                </a:solidFill>
              </a:rPr>
              <a:t>The alternative as per the Bill will… </a:t>
            </a:r>
          </a:p>
        </p:txBody>
      </p:sp>
      <p:sp>
        <p:nvSpPr>
          <p:cNvPr id="30" name="Rounded Rectangle 29"/>
          <p:cNvSpPr/>
          <p:nvPr/>
        </p:nvSpPr>
        <p:spPr>
          <a:xfrm>
            <a:off x="7031360" y="5787041"/>
            <a:ext cx="2633143" cy="664325"/>
          </a:xfrm>
          <a:prstGeom prst="round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en-ZA" b="1" dirty="0">
                <a:solidFill>
                  <a:schemeClr val="tx1"/>
                </a:solidFill>
              </a:rPr>
              <a:t>High risk of failure </a:t>
            </a:r>
          </a:p>
        </p:txBody>
      </p:sp>
      <p:grpSp>
        <p:nvGrpSpPr>
          <p:cNvPr id="5" name="Group 4"/>
          <p:cNvGrpSpPr/>
          <p:nvPr/>
        </p:nvGrpSpPr>
        <p:grpSpPr>
          <a:xfrm>
            <a:off x="812660" y="1083119"/>
            <a:ext cx="10130159" cy="1624677"/>
            <a:chOff x="812661" y="1083119"/>
            <a:chExt cx="7992888" cy="1624677"/>
          </a:xfrm>
        </p:grpSpPr>
        <p:sp>
          <p:nvSpPr>
            <p:cNvPr id="8" name="TextBox 7"/>
            <p:cNvSpPr txBox="1"/>
            <p:nvPr/>
          </p:nvSpPr>
          <p:spPr>
            <a:xfrm>
              <a:off x="988632" y="1255468"/>
              <a:ext cx="1376250" cy="1323439"/>
            </a:xfrm>
            <a:prstGeom prst="rect">
              <a:avLst/>
            </a:prstGeom>
            <a:solidFill>
              <a:srgbClr val="00B050"/>
            </a:solidFill>
            <a:effectLst>
              <a:outerShdw blurRad="50800" dist="38100" dir="8100000" algn="tr" rotWithShape="0">
                <a:prstClr val="black">
                  <a:alpha val="40000"/>
                </a:prstClr>
              </a:outerShdw>
            </a:effectLst>
          </p:spPr>
          <p:txBody>
            <a:bodyPr wrap="square" rtlCol="0">
              <a:spAutoFit/>
            </a:bodyPr>
            <a:lstStyle/>
            <a:p>
              <a:pPr algn="ctr"/>
              <a:endParaRPr lang="en-ZA" sz="2000" dirty="0">
                <a:solidFill>
                  <a:schemeClr val="bg1"/>
                </a:solidFill>
              </a:endParaRPr>
            </a:p>
            <a:p>
              <a:pPr algn="ctr"/>
              <a:r>
                <a:rPr lang="en-ZA" sz="2000" dirty="0">
                  <a:solidFill>
                    <a:schemeClr val="bg1"/>
                  </a:solidFill>
                </a:rPr>
                <a:t>WOAN</a:t>
              </a:r>
            </a:p>
            <a:p>
              <a:pPr algn="ctr"/>
              <a:endParaRPr lang="en-ZA" sz="2000" dirty="0">
                <a:solidFill>
                  <a:schemeClr val="bg1"/>
                </a:solidFill>
              </a:endParaRPr>
            </a:p>
            <a:p>
              <a:pPr algn="ctr"/>
              <a:endParaRPr lang="en-ZA" sz="2000" dirty="0">
                <a:solidFill>
                  <a:schemeClr val="bg1"/>
                </a:solidFill>
              </a:endParaRPr>
            </a:p>
          </p:txBody>
        </p:sp>
        <p:sp>
          <p:nvSpPr>
            <p:cNvPr id="17" name="TextBox 16"/>
            <p:cNvSpPr txBox="1"/>
            <p:nvPr/>
          </p:nvSpPr>
          <p:spPr>
            <a:xfrm>
              <a:off x="2555298" y="1261468"/>
              <a:ext cx="1376250" cy="1323439"/>
            </a:xfrm>
            <a:prstGeom prst="rect">
              <a:avLst/>
            </a:prstGeom>
            <a:solidFill>
              <a:schemeClr val="tx1"/>
            </a:solidFill>
            <a:effectLst>
              <a:outerShdw blurRad="50800" dist="38100" dir="8100000" algn="tr" rotWithShape="0">
                <a:prstClr val="black">
                  <a:alpha val="40000"/>
                </a:prstClr>
              </a:outerShdw>
            </a:effectLst>
          </p:spPr>
          <p:txBody>
            <a:bodyPr wrap="square" rtlCol="0">
              <a:spAutoFit/>
            </a:bodyPr>
            <a:lstStyle/>
            <a:p>
              <a:pPr algn="ctr"/>
              <a:endParaRPr lang="en-ZA" sz="2000" dirty="0">
                <a:solidFill>
                  <a:schemeClr val="bg1"/>
                </a:solidFill>
              </a:endParaRPr>
            </a:p>
            <a:p>
              <a:pPr algn="ctr"/>
              <a:r>
                <a:rPr lang="en-ZA" sz="2000" dirty="0" smtClean="0">
                  <a:solidFill>
                    <a:schemeClr val="bg1"/>
                  </a:solidFill>
                </a:rPr>
                <a:t>MNO1</a:t>
              </a:r>
              <a:endParaRPr lang="en-ZA" sz="2000" dirty="0">
                <a:solidFill>
                  <a:schemeClr val="bg1"/>
                </a:solidFill>
              </a:endParaRPr>
            </a:p>
            <a:p>
              <a:pPr algn="ctr"/>
              <a:endParaRPr lang="en-ZA" sz="2000" dirty="0">
                <a:solidFill>
                  <a:schemeClr val="bg1"/>
                </a:solidFill>
              </a:endParaRPr>
            </a:p>
            <a:p>
              <a:pPr algn="ctr"/>
              <a:r>
                <a:rPr lang="en-ZA" sz="2000" dirty="0">
                  <a:solidFill>
                    <a:schemeClr val="bg1"/>
                  </a:solidFill>
                </a:rPr>
                <a:t> </a:t>
              </a:r>
            </a:p>
          </p:txBody>
        </p:sp>
        <p:sp>
          <p:nvSpPr>
            <p:cNvPr id="29" name="Rectangle 28"/>
            <p:cNvSpPr/>
            <p:nvPr/>
          </p:nvSpPr>
          <p:spPr>
            <a:xfrm>
              <a:off x="812661" y="1083119"/>
              <a:ext cx="7992888" cy="1624677"/>
            </a:xfrm>
            <a:prstGeom prst="rect">
              <a:avLst/>
            </a:prstGeom>
            <a:noFill/>
            <a:ln w="12700">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2000" dirty="0"/>
            </a:p>
          </p:txBody>
        </p:sp>
        <p:sp>
          <p:nvSpPr>
            <p:cNvPr id="14" name="TextBox 13"/>
            <p:cNvSpPr txBox="1"/>
            <p:nvPr/>
          </p:nvSpPr>
          <p:spPr>
            <a:xfrm>
              <a:off x="4136409" y="1258613"/>
              <a:ext cx="1376250" cy="1323439"/>
            </a:xfrm>
            <a:prstGeom prst="rect">
              <a:avLst/>
            </a:prstGeom>
            <a:solidFill>
              <a:schemeClr val="tx1"/>
            </a:solidFill>
          </p:spPr>
          <p:txBody>
            <a:bodyPr wrap="square" rtlCol="0">
              <a:spAutoFit/>
            </a:bodyPr>
            <a:lstStyle>
              <a:defPPr>
                <a:defRPr lang="en-US"/>
              </a:defPPr>
              <a:lvl1pPr algn="ctr">
                <a:defRPr>
                  <a:solidFill>
                    <a:schemeClr val="bg1"/>
                  </a:solidFill>
                </a:defRPr>
              </a:lvl1pPr>
            </a:lstStyle>
            <a:p>
              <a:endParaRPr lang="en-ZA" sz="2000" dirty="0"/>
            </a:p>
            <a:p>
              <a:r>
                <a:rPr lang="en-ZA" sz="2000" dirty="0" smtClean="0"/>
                <a:t>MNO2</a:t>
              </a:r>
              <a:endParaRPr lang="en-ZA" sz="2000" dirty="0"/>
            </a:p>
            <a:p>
              <a:endParaRPr lang="en-ZA" sz="2000" dirty="0"/>
            </a:p>
            <a:p>
              <a:endParaRPr lang="en-ZA" sz="2000" dirty="0"/>
            </a:p>
          </p:txBody>
        </p:sp>
        <p:sp>
          <p:nvSpPr>
            <p:cNvPr id="15" name="TextBox 14"/>
            <p:cNvSpPr txBox="1"/>
            <p:nvPr/>
          </p:nvSpPr>
          <p:spPr>
            <a:xfrm>
              <a:off x="5717520" y="1246080"/>
              <a:ext cx="1376250" cy="1323439"/>
            </a:xfrm>
            <a:prstGeom prst="rect">
              <a:avLst/>
            </a:prstGeom>
            <a:solidFill>
              <a:schemeClr val="tx1"/>
            </a:solidFill>
          </p:spPr>
          <p:txBody>
            <a:bodyPr wrap="square" rtlCol="0">
              <a:spAutoFit/>
            </a:bodyPr>
            <a:lstStyle>
              <a:defPPr>
                <a:defRPr lang="en-US"/>
              </a:defPPr>
              <a:lvl1pPr algn="ctr">
                <a:defRPr>
                  <a:solidFill>
                    <a:schemeClr val="bg1"/>
                  </a:solidFill>
                </a:defRPr>
              </a:lvl1pPr>
            </a:lstStyle>
            <a:p>
              <a:endParaRPr lang="en-ZA" sz="2000" dirty="0"/>
            </a:p>
            <a:p>
              <a:r>
                <a:rPr lang="en-ZA" sz="2000" dirty="0" smtClean="0"/>
                <a:t>MNO3</a:t>
              </a:r>
              <a:endParaRPr lang="en-ZA" sz="2000" dirty="0"/>
            </a:p>
            <a:p>
              <a:endParaRPr lang="en-ZA" sz="2000" dirty="0"/>
            </a:p>
            <a:p>
              <a:endParaRPr lang="en-ZA" sz="2000" dirty="0"/>
            </a:p>
          </p:txBody>
        </p:sp>
        <p:sp>
          <p:nvSpPr>
            <p:cNvPr id="16" name="TextBox 15"/>
            <p:cNvSpPr txBox="1"/>
            <p:nvPr/>
          </p:nvSpPr>
          <p:spPr>
            <a:xfrm>
              <a:off x="7255296" y="1246079"/>
              <a:ext cx="1376250" cy="1323439"/>
            </a:xfrm>
            <a:prstGeom prst="rect">
              <a:avLst/>
            </a:prstGeom>
            <a:solidFill>
              <a:schemeClr val="tx1"/>
            </a:solidFill>
          </p:spPr>
          <p:txBody>
            <a:bodyPr wrap="square" rtlCol="0">
              <a:spAutoFit/>
            </a:bodyPr>
            <a:lstStyle>
              <a:defPPr>
                <a:defRPr lang="en-US"/>
              </a:defPPr>
              <a:lvl1pPr algn="ctr">
                <a:defRPr>
                  <a:solidFill>
                    <a:schemeClr val="bg1"/>
                  </a:solidFill>
                </a:defRPr>
              </a:lvl1pPr>
            </a:lstStyle>
            <a:p>
              <a:endParaRPr lang="en-ZA" sz="2000" dirty="0"/>
            </a:p>
            <a:p>
              <a:r>
                <a:rPr lang="en-ZA" sz="2000" dirty="0" smtClean="0"/>
                <a:t>MNO4</a:t>
              </a:r>
              <a:endParaRPr lang="en-ZA" sz="2000" dirty="0"/>
            </a:p>
            <a:p>
              <a:endParaRPr lang="en-ZA" sz="2000" dirty="0"/>
            </a:p>
            <a:p>
              <a:endParaRPr lang="en-ZA" sz="2000" dirty="0"/>
            </a:p>
          </p:txBody>
        </p:sp>
      </p:grpSp>
      <p:graphicFrame>
        <p:nvGraphicFramePr>
          <p:cNvPr id="22" name="Chart 21"/>
          <p:cNvGraphicFramePr/>
          <p:nvPr>
            <p:extLst/>
          </p:nvPr>
        </p:nvGraphicFramePr>
        <p:xfrm>
          <a:off x="7718722" y="2870756"/>
          <a:ext cx="3390313" cy="2639901"/>
        </p:xfrm>
        <a:graphic>
          <a:graphicData uri="http://schemas.openxmlformats.org/drawingml/2006/chart">
            <c:chart xmlns:c="http://schemas.openxmlformats.org/drawingml/2006/chart" xmlns:r="http://schemas.openxmlformats.org/officeDocument/2006/relationships" r:id="rId2"/>
          </a:graphicData>
        </a:graphic>
      </p:graphicFrame>
      <p:sp>
        <p:nvSpPr>
          <p:cNvPr id="19" name="Title 1">
            <a:extLst>
              <a:ext uri="{FF2B5EF4-FFF2-40B4-BE49-F238E27FC236}">
                <a16:creationId xmlns:a16="http://schemas.microsoft.com/office/drawing/2014/main" xmlns="" id="{FDA62CE1-2189-4C1A-806A-F769F72236F7}"/>
              </a:ext>
            </a:extLst>
          </p:cNvPr>
          <p:cNvSpPr txBox="1">
            <a:spLocks/>
          </p:cNvSpPr>
          <p:nvPr/>
        </p:nvSpPr>
        <p:spPr>
          <a:xfrm>
            <a:off x="0" y="245227"/>
            <a:ext cx="10705515"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a:t>
            </a:r>
            <a:r>
              <a:rPr lang="en-ZA" sz="2600" dirty="0" smtClean="0">
                <a:solidFill>
                  <a:schemeClr val="bg1"/>
                </a:solidFill>
              </a:rPr>
              <a:t>Vodacom proposes a competitive WOAN</a:t>
            </a:r>
            <a:endParaRPr lang="en-ZA" sz="2600" dirty="0">
              <a:solidFill>
                <a:schemeClr val="bg1"/>
              </a:solidFill>
            </a:endParaRPr>
          </a:p>
        </p:txBody>
      </p:sp>
    </p:spTree>
    <p:extLst>
      <p:ext uri="{BB962C8B-B14F-4D97-AF65-F5344CB8AC3E}">
        <p14:creationId xmlns:p14="http://schemas.microsoft.com/office/powerpoint/2010/main" xmlns="" val="39938845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extLst/>
          </p:nvPr>
        </p:nvGraphicFramePr>
        <p:xfrm>
          <a:off x="1588" y="1588"/>
          <a:ext cx="1588" cy="1588"/>
        </p:xfrm>
        <a:graphic>
          <a:graphicData uri="http://schemas.openxmlformats.org/presentationml/2006/ole">
            <p:oleObj spid="_x0000_s1036" name="think-cell Slide" r:id="rId6" imgW="360" imgH="360" progId="">
              <p:embed/>
            </p:oleObj>
          </a:graphicData>
        </a:graphic>
      </p:graphicFrame>
      <p:sp>
        <p:nvSpPr>
          <p:cNvPr id="6" name="Rectangle 5" hidden="1"/>
          <p:cNvSpPr/>
          <p:nvPr>
            <p:custDataLst>
              <p:tags r:id="rId2"/>
            </p:custDataLst>
          </p:nvPr>
        </p:nvSpPr>
        <p:spPr>
          <a:xfrm>
            <a:off x="0" y="0"/>
            <a:ext cx="158750" cy="158750"/>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none" lIns="0" tIns="0" rIns="0" bIns="0" numCol="1" spcCol="0" rtlCol="0" anchor="ctr" anchorCtr="0">
            <a:noAutofit/>
          </a:bodyPr>
          <a:lstStyle/>
          <a:p>
            <a:pPr marL="0" marR="0" lvl="0" indent="0" algn="ctr" defTabSz="444500" rtl="0" eaLnBrk="1" fontAlgn="auto" latinLnBrk="0" hangingPunct="1">
              <a:lnSpc>
                <a:spcPct val="80000"/>
              </a:lnSpc>
              <a:spcBef>
                <a:spcPct val="0"/>
              </a:spcBef>
              <a:spcAft>
                <a:spcPct val="0"/>
              </a:spcAft>
              <a:buClrTx/>
              <a:buSzTx/>
              <a:buFontTx/>
              <a:buNone/>
              <a:tabLst/>
              <a:defRPr/>
            </a:pPr>
            <a:endParaRPr kumimoji="0" lang="en-GB" sz="2400" b="1" i="0" u="none" strike="noStrike" kern="1200" cap="none" spc="0" normalizeH="0" baseline="0" noProof="0" dirty="0" smtClean="0">
              <a:ln>
                <a:noFill/>
              </a:ln>
              <a:solidFill>
                <a:srgbClr val="34342B"/>
              </a:solidFill>
              <a:effectLst/>
              <a:uLnTx/>
              <a:uFillTx/>
              <a:latin typeface="Vodafone Rg" panose="020B0606080202020204" pitchFamily="34" charset="0"/>
              <a:ea typeface="+mn-ea"/>
              <a:cs typeface="+mn-cs"/>
              <a:sym typeface="Vodafone Rg" panose="020B0606080202020204" pitchFamily="34" charset="0"/>
            </a:endParaRPr>
          </a:p>
        </p:txBody>
      </p:sp>
      <p:sp>
        <p:nvSpPr>
          <p:cNvPr id="2" name="Title 1"/>
          <p:cNvSpPr>
            <a:spLocks noGrp="1"/>
          </p:cNvSpPr>
          <p:nvPr>
            <p:ph type="title" idx="4294967295"/>
          </p:nvPr>
        </p:nvSpPr>
        <p:spPr>
          <a:xfrm>
            <a:off x="277220" y="179891"/>
            <a:ext cx="3487060" cy="890587"/>
          </a:xfrm>
        </p:spPr>
        <p:txBody>
          <a:bodyPr/>
          <a:lstStyle/>
          <a:p>
            <a:r>
              <a:rPr lang="en-GB" sz="3600" dirty="0"/>
              <a:t>Vodacom in </a:t>
            </a:r>
            <a:r>
              <a:rPr lang="en-GB" sz="3600" dirty="0" smtClean="0"/>
              <a:t>Africa</a:t>
            </a:r>
            <a:endParaRPr lang="en-ZA" sz="3600" dirty="0"/>
          </a:p>
        </p:txBody>
      </p:sp>
      <p:graphicFrame>
        <p:nvGraphicFramePr>
          <p:cNvPr id="148" name="Table 147"/>
          <p:cNvGraphicFramePr>
            <a:graphicFrameLocks noGrp="1"/>
          </p:cNvGraphicFramePr>
          <p:nvPr>
            <p:extLst/>
          </p:nvPr>
        </p:nvGraphicFramePr>
        <p:xfrm>
          <a:off x="160022" y="3902624"/>
          <a:ext cx="3048167" cy="1823280"/>
        </p:xfrm>
        <a:graphic>
          <a:graphicData uri="http://schemas.openxmlformats.org/drawingml/2006/table">
            <a:tbl>
              <a:tblPr firstRow="1" bandRow="1">
                <a:tableStyleId>{5C22544A-7EE6-4342-B048-85BDC9FD1C3A}</a:tableStyleId>
              </a:tblPr>
              <a:tblGrid>
                <a:gridCol w="1191033">
                  <a:extLst>
                    <a:ext uri="{9D8B030D-6E8A-4147-A177-3AD203B41FA5}">
                      <a16:colId xmlns:a16="http://schemas.microsoft.com/office/drawing/2014/main" xmlns="" val="3932144448"/>
                    </a:ext>
                  </a:extLst>
                </a:gridCol>
                <a:gridCol w="928567">
                  <a:extLst>
                    <a:ext uri="{9D8B030D-6E8A-4147-A177-3AD203B41FA5}">
                      <a16:colId xmlns:a16="http://schemas.microsoft.com/office/drawing/2014/main" xmlns="" val="1555076747"/>
                    </a:ext>
                  </a:extLst>
                </a:gridCol>
                <a:gridCol w="928567">
                  <a:extLst>
                    <a:ext uri="{9D8B030D-6E8A-4147-A177-3AD203B41FA5}">
                      <a16:colId xmlns:a16="http://schemas.microsoft.com/office/drawing/2014/main" xmlns="" val="2438083850"/>
                    </a:ext>
                  </a:extLst>
                </a:gridCol>
              </a:tblGrid>
              <a:tr h="828870">
                <a:tc>
                  <a:txBody>
                    <a:bodyPr/>
                    <a:lstStyle/>
                    <a:p>
                      <a:pPr algn="l" fontAlgn="b"/>
                      <a:endParaRPr lang="en-ZA" sz="1600" b="0" u="none" strike="noStrike" kern="1200" dirty="0">
                        <a:solidFill>
                          <a:schemeClr val="tx1">
                            <a:lumMod val="75000"/>
                            <a:lumOff val="25000"/>
                          </a:schemeClr>
                        </a:solidFill>
                        <a:effectLst/>
                        <a:latin typeface="+mn-lt"/>
                        <a:ea typeface="+mn-ea"/>
                        <a:cs typeface="+mn-cs"/>
                      </a:endParaRPr>
                    </a:p>
                  </a:txBody>
                  <a:tcPr marL="9525" marR="9525" marT="9525" marB="0" anchor="ctr">
                    <a:noFill/>
                  </a:tcPr>
                </a:tc>
                <a:tc>
                  <a:txBody>
                    <a:bodyPr/>
                    <a:lstStyle/>
                    <a:p>
                      <a:pPr algn="ctr" fontAlgn="b"/>
                      <a:r>
                        <a:rPr lang="en-ZA" sz="1800" b="1" u="none" strike="noStrike" kern="1200" dirty="0">
                          <a:solidFill>
                            <a:schemeClr val="tx1">
                              <a:lumMod val="75000"/>
                              <a:lumOff val="25000"/>
                            </a:schemeClr>
                          </a:solidFill>
                          <a:effectLst/>
                          <a:latin typeface="+mn-lt"/>
                          <a:ea typeface="+mn-ea"/>
                          <a:cs typeface="+mn-cs"/>
                        </a:rPr>
                        <a:t>Vodacom</a:t>
                      </a:r>
                    </a:p>
                  </a:txBody>
                  <a:tcPr marL="9525" marR="9525" marT="9525" marB="0" anchor="ctr">
                    <a:noFill/>
                  </a:tcPr>
                </a:tc>
                <a:tc>
                  <a:txBody>
                    <a:bodyPr/>
                    <a:lstStyle/>
                    <a:p>
                      <a:pPr algn="ctr" fontAlgn="b"/>
                      <a:r>
                        <a:rPr lang="en-ZA" sz="1800" b="1" u="none" strike="noStrike" kern="1200" dirty="0">
                          <a:solidFill>
                            <a:schemeClr val="tx1">
                              <a:lumMod val="75000"/>
                              <a:lumOff val="25000"/>
                            </a:schemeClr>
                          </a:solidFill>
                          <a:effectLst/>
                          <a:latin typeface="+mn-lt"/>
                          <a:ea typeface="+mn-ea"/>
                          <a:cs typeface="+mn-cs"/>
                        </a:rPr>
                        <a:t>% of Africa</a:t>
                      </a:r>
                    </a:p>
                  </a:txBody>
                  <a:tcPr marL="9525" marR="9525" marT="9525" marB="0" anchor="ctr">
                    <a:noFill/>
                  </a:tcPr>
                </a:tc>
                <a:extLst>
                  <a:ext uri="{0D108BD9-81ED-4DB2-BD59-A6C34878D82A}">
                    <a16:rowId xmlns:a16="http://schemas.microsoft.com/office/drawing/2014/main" xmlns="" val="2132509706"/>
                  </a:ext>
                </a:extLst>
              </a:tr>
              <a:tr h="330982">
                <a:tc>
                  <a:txBody>
                    <a:bodyPr/>
                    <a:lstStyle/>
                    <a:p>
                      <a:pPr algn="l" fontAlgn="b"/>
                      <a:r>
                        <a:rPr lang="en-ZA" sz="1600" b="0" u="none" strike="noStrike" kern="1200" dirty="0">
                          <a:solidFill>
                            <a:schemeClr val="tx1">
                              <a:lumMod val="75000"/>
                              <a:lumOff val="25000"/>
                            </a:schemeClr>
                          </a:solidFill>
                          <a:effectLst/>
                          <a:latin typeface="+mn-lt"/>
                          <a:ea typeface="+mn-ea"/>
                          <a:cs typeface="+mn-cs"/>
                        </a:rPr>
                        <a:t>Population(m)</a:t>
                      </a:r>
                    </a:p>
                  </a:txBody>
                  <a:tcPr marL="9525" marR="9525" marT="9525" marB="0" anchor="ctr">
                    <a:noFill/>
                  </a:tcPr>
                </a:tc>
                <a:tc>
                  <a:txBody>
                    <a:bodyPr/>
                    <a:lstStyle/>
                    <a:p>
                      <a:pPr algn="ctr" fontAlgn="b"/>
                      <a:r>
                        <a:rPr lang="en-ZA" sz="1600" b="0" u="none" strike="noStrike" kern="1200" dirty="0">
                          <a:solidFill>
                            <a:schemeClr val="tx1">
                              <a:lumMod val="75000"/>
                              <a:lumOff val="25000"/>
                            </a:schemeClr>
                          </a:solidFill>
                          <a:effectLst/>
                          <a:latin typeface="+mn-lt"/>
                          <a:ea typeface="+mn-ea"/>
                          <a:cs typeface="+mn-cs"/>
                        </a:rPr>
                        <a:t>284.3</a:t>
                      </a:r>
                    </a:p>
                  </a:txBody>
                  <a:tcPr marL="9525" marR="9525" marT="9525" marB="0" anchor="ctr">
                    <a:noFill/>
                  </a:tcPr>
                </a:tc>
                <a:tc>
                  <a:txBody>
                    <a:bodyPr/>
                    <a:lstStyle/>
                    <a:p>
                      <a:pPr algn="ctr" fontAlgn="b"/>
                      <a:r>
                        <a:rPr lang="en-ZA" sz="1600" b="0" u="none" strike="noStrike" kern="1200" dirty="0" smtClean="0">
                          <a:solidFill>
                            <a:schemeClr val="tx1">
                              <a:lumMod val="75000"/>
                              <a:lumOff val="25000"/>
                            </a:schemeClr>
                          </a:solidFill>
                          <a:effectLst/>
                          <a:latin typeface="+mn-lt"/>
                          <a:ea typeface="+mn-ea"/>
                          <a:cs typeface="+mn-cs"/>
                        </a:rPr>
                        <a:t>22%</a:t>
                      </a:r>
                      <a:endParaRPr lang="en-ZA" sz="1600" b="0" u="none" strike="noStrike" kern="1200" dirty="0">
                        <a:solidFill>
                          <a:schemeClr val="tx1">
                            <a:lumMod val="75000"/>
                            <a:lumOff val="25000"/>
                          </a:schemeClr>
                        </a:solidFill>
                        <a:effectLst/>
                        <a:latin typeface="+mn-lt"/>
                        <a:ea typeface="+mn-ea"/>
                        <a:cs typeface="+mn-cs"/>
                      </a:endParaRPr>
                    </a:p>
                  </a:txBody>
                  <a:tcPr marL="9525" marR="9525" marT="9525" marB="0" anchor="ctr">
                    <a:noFill/>
                  </a:tcPr>
                </a:tc>
                <a:extLst>
                  <a:ext uri="{0D108BD9-81ED-4DB2-BD59-A6C34878D82A}">
                    <a16:rowId xmlns:a16="http://schemas.microsoft.com/office/drawing/2014/main" xmlns="" val="174691445"/>
                  </a:ext>
                </a:extLst>
              </a:tr>
              <a:tr h="330982">
                <a:tc>
                  <a:txBody>
                    <a:bodyPr/>
                    <a:lstStyle/>
                    <a:p>
                      <a:pPr algn="l" fontAlgn="b"/>
                      <a:r>
                        <a:rPr lang="en-ZA" sz="1600" b="0" u="none" strike="noStrike" kern="1200" dirty="0" smtClean="0">
                          <a:solidFill>
                            <a:schemeClr val="tx1">
                              <a:lumMod val="75000"/>
                              <a:lumOff val="25000"/>
                            </a:schemeClr>
                          </a:solidFill>
                          <a:effectLst/>
                          <a:latin typeface="+mn-lt"/>
                          <a:ea typeface="+mn-ea"/>
                          <a:cs typeface="+mn-cs"/>
                        </a:rPr>
                        <a:t>Real GDP</a:t>
                      </a:r>
                      <a:r>
                        <a:rPr lang="en-ZA" sz="1600" b="0" u="none" strike="noStrike" kern="1200" dirty="0">
                          <a:solidFill>
                            <a:schemeClr val="tx1">
                              <a:lumMod val="75000"/>
                              <a:lumOff val="25000"/>
                            </a:schemeClr>
                          </a:solidFill>
                          <a:effectLst/>
                          <a:latin typeface="+mn-lt"/>
                          <a:ea typeface="+mn-ea"/>
                          <a:cs typeface="+mn-cs"/>
                        </a:rPr>
                        <a:t>($</a:t>
                      </a:r>
                      <a:r>
                        <a:rPr lang="en-ZA" sz="1600" b="0" u="none" strike="noStrike" kern="1200" dirty="0" err="1">
                          <a:solidFill>
                            <a:schemeClr val="tx1">
                              <a:lumMod val="75000"/>
                              <a:lumOff val="25000"/>
                            </a:schemeClr>
                          </a:solidFill>
                          <a:effectLst/>
                          <a:latin typeface="+mn-lt"/>
                          <a:ea typeface="+mn-ea"/>
                          <a:cs typeface="+mn-cs"/>
                        </a:rPr>
                        <a:t>bn</a:t>
                      </a:r>
                      <a:r>
                        <a:rPr lang="en-ZA" sz="1600" b="0" u="none" strike="noStrike" kern="1200" dirty="0">
                          <a:solidFill>
                            <a:schemeClr val="tx1">
                              <a:lumMod val="75000"/>
                              <a:lumOff val="25000"/>
                            </a:schemeClr>
                          </a:solidFill>
                          <a:effectLst/>
                          <a:latin typeface="+mn-lt"/>
                          <a:ea typeface="+mn-ea"/>
                          <a:cs typeface="+mn-cs"/>
                        </a:rPr>
                        <a:t>)</a:t>
                      </a:r>
                    </a:p>
                  </a:txBody>
                  <a:tcPr marL="9525" marR="9525" marT="9525" marB="0" anchor="ctr">
                    <a:noFill/>
                  </a:tcPr>
                </a:tc>
                <a:tc>
                  <a:txBody>
                    <a:bodyPr/>
                    <a:lstStyle/>
                    <a:p>
                      <a:pPr algn="ctr" fontAlgn="b"/>
                      <a:r>
                        <a:rPr lang="en-ZA" sz="1600" b="0" u="none" strike="noStrike" kern="1200" dirty="0">
                          <a:solidFill>
                            <a:schemeClr val="tx1">
                              <a:lumMod val="75000"/>
                              <a:lumOff val="25000"/>
                            </a:schemeClr>
                          </a:solidFill>
                          <a:effectLst/>
                          <a:latin typeface="+mn-lt"/>
                          <a:ea typeface="+mn-ea"/>
                          <a:cs typeface="+mn-cs"/>
                        </a:rPr>
                        <a:t>598.4</a:t>
                      </a:r>
                    </a:p>
                  </a:txBody>
                  <a:tcPr marL="9525" marR="9525" marT="9525" marB="0" anchor="ctr">
                    <a:noFill/>
                  </a:tcPr>
                </a:tc>
                <a:tc>
                  <a:txBody>
                    <a:bodyPr/>
                    <a:lstStyle/>
                    <a:p>
                      <a:pPr algn="ctr" fontAlgn="b"/>
                      <a:r>
                        <a:rPr lang="en-ZA" sz="1600" b="0" u="none" strike="noStrike" kern="1200" dirty="0" smtClean="0">
                          <a:solidFill>
                            <a:schemeClr val="tx1">
                              <a:lumMod val="75000"/>
                              <a:lumOff val="25000"/>
                            </a:schemeClr>
                          </a:solidFill>
                          <a:effectLst/>
                          <a:latin typeface="+mn-lt"/>
                          <a:ea typeface="+mn-ea"/>
                          <a:cs typeface="+mn-cs"/>
                        </a:rPr>
                        <a:t>24%</a:t>
                      </a:r>
                      <a:endParaRPr lang="en-ZA" sz="1600" b="0" u="none" strike="noStrike" kern="1200" dirty="0">
                        <a:solidFill>
                          <a:schemeClr val="tx1">
                            <a:lumMod val="75000"/>
                            <a:lumOff val="25000"/>
                          </a:schemeClr>
                        </a:solidFill>
                        <a:effectLst/>
                        <a:latin typeface="+mn-lt"/>
                        <a:ea typeface="+mn-ea"/>
                        <a:cs typeface="+mn-cs"/>
                      </a:endParaRPr>
                    </a:p>
                  </a:txBody>
                  <a:tcPr marL="9525" marR="9525" marT="9525" marB="0" anchor="ctr">
                    <a:noFill/>
                  </a:tcPr>
                </a:tc>
                <a:extLst>
                  <a:ext uri="{0D108BD9-81ED-4DB2-BD59-A6C34878D82A}">
                    <a16:rowId xmlns:a16="http://schemas.microsoft.com/office/drawing/2014/main" xmlns="" val="1836746156"/>
                  </a:ext>
                </a:extLst>
              </a:tr>
            </a:tbl>
          </a:graphicData>
        </a:graphic>
      </p:graphicFrame>
      <p:sp>
        <p:nvSpPr>
          <p:cNvPr id="149" name="Rectangle 148">
            <a:extLst>
              <a:ext uri="{FF2B5EF4-FFF2-40B4-BE49-F238E27FC236}">
                <a16:creationId xmlns:a16="http://schemas.microsoft.com/office/drawing/2014/main" xmlns="" id="{D935DA5C-B3CD-4073-9575-E277A7640C79}"/>
              </a:ext>
            </a:extLst>
          </p:cNvPr>
          <p:cNvSpPr/>
          <p:nvPr/>
        </p:nvSpPr>
        <p:spPr>
          <a:xfrm>
            <a:off x="112007" y="3886633"/>
            <a:ext cx="3089396" cy="1714989"/>
          </a:xfrm>
          <a:prstGeom prst="rect">
            <a:avLst/>
          </a:prstGeom>
          <a:noFill/>
          <a:ln w="3175" cap="flat" cmpd="sng" algn="ctr">
            <a:solidFill>
              <a:schemeClr val="tx1">
                <a:lumMod val="50000"/>
                <a:lumOff val="5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en-ZA" sz="1000" b="0" i="0" u="none" strike="noStrike" kern="1200" cap="none" spc="0" normalizeH="0" baseline="0" noProof="0" dirty="0">
              <a:ln>
                <a:noFill/>
              </a:ln>
              <a:solidFill>
                <a:srgbClr val="34342B"/>
              </a:solidFill>
              <a:effectLst/>
              <a:uLnTx/>
              <a:uFillTx/>
              <a:latin typeface="Vodafone Rg" pitchFamily="34" charset="0"/>
              <a:ea typeface="+mn-ea"/>
              <a:cs typeface="+mn-cs"/>
            </a:endParaRPr>
          </a:p>
        </p:txBody>
      </p:sp>
      <p:cxnSp>
        <p:nvCxnSpPr>
          <p:cNvPr id="150" name="Straight Connector 149">
            <a:extLst>
              <a:ext uri="{FF2B5EF4-FFF2-40B4-BE49-F238E27FC236}">
                <a16:creationId xmlns:a16="http://schemas.microsoft.com/office/drawing/2014/main" xmlns="" id="{C137E40F-3F7E-4DE4-A162-ADBEAD85B8F6}"/>
              </a:ext>
            </a:extLst>
          </p:cNvPr>
          <p:cNvCxnSpPr>
            <a:cxnSpLocks/>
          </p:cNvCxnSpPr>
          <p:nvPr/>
        </p:nvCxnSpPr>
        <p:spPr>
          <a:xfrm>
            <a:off x="2478740" y="3894295"/>
            <a:ext cx="720000" cy="0"/>
          </a:xfrm>
          <a:prstGeom prst="line">
            <a:avLst/>
          </a:prstGeom>
          <a:ln w="28575">
            <a:solidFill>
              <a:srgbClr val="E60000"/>
            </a:solidFill>
          </a:ln>
        </p:spPr>
        <p:style>
          <a:lnRef idx="1">
            <a:schemeClr val="accent1"/>
          </a:lnRef>
          <a:fillRef idx="0">
            <a:schemeClr val="accent1"/>
          </a:fillRef>
          <a:effectRef idx="0">
            <a:schemeClr val="accent1"/>
          </a:effectRef>
          <a:fontRef idx="minor">
            <a:schemeClr val="tx1"/>
          </a:fontRef>
        </p:style>
      </p:cxnSp>
      <p:sp>
        <p:nvSpPr>
          <p:cNvPr id="171" name="Rectangle 170">
            <a:extLst>
              <a:ext uri="{FF2B5EF4-FFF2-40B4-BE49-F238E27FC236}">
                <a16:creationId xmlns:a16="http://schemas.microsoft.com/office/drawing/2014/main" xmlns="" id="{D935DA5C-B3CD-4073-9575-E277A7640C79}"/>
              </a:ext>
            </a:extLst>
          </p:cNvPr>
          <p:cNvSpPr/>
          <p:nvPr/>
        </p:nvSpPr>
        <p:spPr>
          <a:xfrm>
            <a:off x="7748611" y="444652"/>
            <a:ext cx="2448000" cy="1872000"/>
          </a:xfrm>
          <a:prstGeom prst="rect">
            <a:avLst/>
          </a:prstGeom>
          <a:noFill/>
          <a:ln w="3175" cap="flat" cmpd="sng" algn="ctr">
            <a:solidFill>
              <a:schemeClr val="tx1">
                <a:lumMod val="50000"/>
                <a:lumOff val="5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en-ZA" sz="1000" b="0" i="0" u="none" strike="noStrike" kern="1200" cap="none" spc="0" normalizeH="0" baseline="0" noProof="0" dirty="0">
              <a:ln>
                <a:noFill/>
              </a:ln>
              <a:solidFill>
                <a:srgbClr val="34342B"/>
              </a:solidFill>
              <a:effectLst/>
              <a:uLnTx/>
              <a:uFillTx/>
              <a:latin typeface="Vodafone Rg" pitchFamily="34" charset="0"/>
              <a:ea typeface="+mn-ea"/>
              <a:cs typeface="+mn-cs"/>
            </a:endParaRPr>
          </a:p>
        </p:txBody>
      </p:sp>
      <p:cxnSp>
        <p:nvCxnSpPr>
          <p:cNvPr id="183" name="Straight Connector 182">
            <a:extLst>
              <a:ext uri="{FF2B5EF4-FFF2-40B4-BE49-F238E27FC236}">
                <a16:creationId xmlns:a16="http://schemas.microsoft.com/office/drawing/2014/main" xmlns="" id="{C137E40F-3F7E-4DE4-A162-ADBEAD85B8F6}"/>
              </a:ext>
            </a:extLst>
          </p:cNvPr>
          <p:cNvCxnSpPr>
            <a:cxnSpLocks/>
          </p:cNvCxnSpPr>
          <p:nvPr/>
        </p:nvCxnSpPr>
        <p:spPr>
          <a:xfrm>
            <a:off x="9476611" y="444652"/>
            <a:ext cx="720000" cy="0"/>
          </a:xfrm>
          <a:prstGeom prst="line">
            <a:avLst/>
          </a:prstGeom>
          <a:ln w="28575">
            <a:solidFill>
              <a:srgbClr val="E60000"/>
            </a:solidFill>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4072685" y="520478"/>
            <a:ext cx="2256595" cy="1726833"/>
          </a:xfrm>
          <a:prstGeom prst="rect">
            <a:avLst/>
          </a:prstGeom>
        </p:spPr>
        <p:txBody>
          <a:bodyPr wrap="none" lIns="0" tIns="0" rIns="0" bIns="0" rtlCol="0">
            <a:noAutofit/>
          </a:bodyPr>
          <a:lstStyle/>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8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South Africa</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Population:                  </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57.4m</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Market penetration: </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66.34%</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GDP:                                </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$432.5bn</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 # Customers:             </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41.6m </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Market position:        </a:t>
            </a:r>
            <a:r>
              <a:rPr kumimoji="0" lang="en-ZA" sz="20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1</a:t>
            </a:r>
            <a:r>
              <a:rPr kumimoji="0" lang="en-ZA" sz="2000" b="1" i="0" u="none" strike="noStrike" kern="1200" cap="none" spc="0" normalizeH="0" baseline="30000" noProof="0" dirty="0" smtClean="0">
                <a:ln>
                  <a:noFill/>
                </a:ln>
                <a:solidFill>
                  <a:srgbClr val="000000">
                    <a:lumMod val="75000"/>
                    <a:lumOff val="25000"/>
                  </a:srgbClr>
                </a:solidFill>
                <a:effectLst/>
                <a:uLnTx/>
                <a:uFillTx/>
                <a:latin typeface="Vodafone Rg" pitchFamily="34" charset="0"/>
                <a:ea typeface="+mn-ea"/>
                <a:cs typeface="+mn-cs"/>
              </a:rPr>
              <a:t>st</a:t>
            </a:r>
            <a:r>
              <a:rPr kumimoji="0" lang="en-ZA" sz="20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 </a:t>
            </a:r>
          </a:p>
        </p:txBody>
      </p:sp>
      <p:sp>
        <p:nvSpPr>
          <p:cNvPr id="197" name="TextBox 196"/>
          <p:cNvSpPr txBox="1"/>
          <p:nvPr/>
        </p:nvSpPr>
        <p:spPr>
          <a:xfrm>
            <a:off x="7861339" y="511576"/>
            <a:ext cx="2351588" cy="1782396"/>
          </a:xfrm>
          <a:prstGeom prst="rect">
            <a:avLst/>
          </a:prstGeom>
        </p:spPr>
        <p:txBody>
          <a:bodyPr wrap="none" lIns="0" tIns="0" rIns="0" bIns="0" rtlCol="0">
            <a:noAutofit/>
          </a:bodyPr>
          <a:lstStyle/>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800" b="1" i="0" u="none" strike="noStrike" kern="1200" cap="none" spc="0" normalizeH="0" baseline="0" noProof="0" dirty="0">
                <a:ln>
                  <a:noFill/>
                </a:ln>
                <a:solidFill>
                  <a:srgbClr val="000000">
                    <a:lumMod val="75000"/>
                    <a:lumOff val="25000"/>
                  </a:srgbClr>
                </a:solidFill>
                <a:effectLst/>
                <a:uLnTx/>
                <a:uFillTx/>
                <a:latin typeface="Vodafone Rg" pitchFamily="34" charset="0"/>
                <a:ea typeface="+mn-ea"/>
                <a:cs typeface="+mn-cs"/>
              </a:rPr>
              <a:t>Kenya</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Population: </a:t>
            </a:r>
            <a:r>
              <a:rPr kumimoji="0" lang="en-ZA" sz="1600" b="0" i="0" u="none" strike="noStrike" kern="1200" cap="none" spc="0" normalizeH="0" baseline="0" noProof="0" dirty="0">
                <a:ln>
                  <a:noFill/>
                </a:ln>
                <a:solidFill>
                  <a:srgbClr val="000000">
                    <a:lumMod val="75000"/>
                    <a:lumOff val="25000"/>
                  </a:srgbClr>
                </a:solidFill>
                <a:effectLst/>
                <a:uLnTx/>
                <a:uFillTx/>
                <a:latin typeface="Vodafone Rg" pitchFamily="34" charset="0"/>
                <a:ea typeface="+mn-ea"/>
                <a:cs typeface="+mn-cs"/>
              </a:rPr>
              <a:t> </a:t>
            </a: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                </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51.0m</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Market penetration: </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50.64%</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GDP</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                                $61.0bn</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 # Customers:              </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28m</a:t>
            </a: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 </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Market position:         </a:t>
            </a:r>
            <a:r>
              <a:rPr kumimoji="0" lang="en-ZA" sz="20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1</a:t>
            </a:r>
            <a:r>
              <a:rPr kumimoji="0" lang="en-ZA" sz="2000" b="1" i="0" u="none" strike="noStrike" kern="1200" cap="none" spc="0" normalizeH="0" baseline="30000" noProof="0" dirty="0" smtClean="0">
                <a:ln>
                  <a:noFill/>
                </a:ln>
                <a:solidFill>
                  <a:srgbClr val="000000">
                    <a:lumMod val="75000"/>
                    <a:lumOff val="25000"/>
                  </a:srgbClr>
                </a:solidFill>
                <a:effectLst/>
                <a:uLnTx/>
                <a:uFillTx/>
                <a:latin typeface="Vodafone Rg" pitchFamily="34" charset="0"/>
                <a:ea typeface="+mn-ea"/>
                <a:cs typeface="+mn-cs"/>
              </a:rPr>
              <a:t>st</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 </a:t>
            </a:r>
          </a:p>
        </p:txBody>
      </p:sp>
      <p:grpSp>
        <p:nvGrpSpPr>
          <p:cNvPr id="210" name="Group 209"/>
          <p:cNvGrpSpPr>
            <a:grpSpLocks noChangeAspect="1"/>
          </p:cNvGrpSpPr>
          <p:nvPr/>
        </p:nvGrpSpPr>
        <p:grpSpPr>
          <a:xfrm>
            <a:off x="469951" y="1068086"/>
            <a:ext cx="2855891" cy="2581263"/>
            <a:chOff x="3123392" y="1688410"/>
            <a:chExt cx="4703278" cy="4251001"/>
          </a:xfrm>
        </p:grpSpPr>
        <p:grpSp>
          <p:nvGrpSpPr>
            <p:cNvPr id="179" name="Group 178"/>
            <p:cNvGrpSpPr/>
            <p:nvPr/>
          </p:nvGrpSpPr>
          <p:grpSpPr>
            <a:xfrm>
              <a:off x="3123392" y="1688410"/>
              <a:ext cx="4541389" cy="4079716"/>
              <a:chOff x="2431836" y="1677096"/>
              <a:chExt cx="5028140" cy="4781570"/>
            </a:xfrm>
          </p:grpSpPr>
          <p:grpSp>
            <p:nvGrpSpPr>
              <p:cNvPr id="141" name="Group 140"/>
              <p:cNvGrpSpPr/>
              <p:nvPr/>
            </p:nvGrpSpPr>
            <p:grpSpPr>
              <a:xfrm>
                <a:off x="2431836" y="1677096"/>
                <a:ext cx="5028140" cy="4781570"/>
                <a:chOff x="1331640" y="269470"/>
                <a:chExt cx="5848768" cy="5561956"/>
              </a:xfrm>
              <a:solidFill>
                <a:schemeClr val="bg1">
                  <a:lumMod val="85000"/>
                </a:schemeClr>
              </a:solidFill>
            </p:grpSpPr>
            <p:sp>
              <p:nvSpPr>
                <p:cNvPr id="75" name="Freeform 74"/>
                <p:cNvSpPr/>
                <p:nvPr/>
              </p:nvSpPr>
              <p:spPr>
                <a:xfrm>
                  <a:off x="3323201" y="3090388"/>
                  <a:ext cx="127974" cy="134835"/>
                </a:xfrm>
                <a:custGeom>
                  <a:avLst/>
                  <a:gdLst>
                    <a:gd name="connsiteX0" fmla="*/ 214686 w 1677726"/>
                    <a:gd name="connsiteY0" fmla="*/ 485030 h 2138901"/>
                    <a:gd name="connsiteX1" fmla="*/ 254442 w 1677726"/>
                    <a:gd name="connsiteY1" fmla="*/ 453225 h 2138901"/>
                    <a:gd name="connsiteX2" fmla="*/ 302150 w 1677726"/>
                    <a:gd name="connsiteY2" fmla="*/ 437322 h 2138901"/>
                    <a:gd name="connsiteX3" fmla="*/ 326004 w 1677726"/>
                    <a:gd name="connsiteY3" fmla="*/ 421419 h 2138901"/>
                    <a:gd name="connsiteX4" fmla="*/ 381663 w 1677726"/>
                    <a:gd name="connsiteY4" fmla="*/ 405517 h 2138901"/>
                    <a:gd name="connsiteX5" fmla="*/ 397566 w 1677726"/>
                    <a:gd name="connsiteY5" fmla="*/ 381663 h 2138901"/>
                    <a:gd name="connsiteX6" fmla="*/ 429371 w 1677726"/>
                    <a:gd name="connsiteY6" fmla="*/ 310101 h 2138901"/>
                    <a:gd name="connsiteX7" fmla="*/ 477079 w 1677726"/>
                    <a:gd name="connsiteY7" fmla="*/ 278296 h 2138901"/>
                    <a:gd name="connsiteX8" fmla="*/ 564543 w 1677726"/>
                    <a:gd name="connsiteY8" fmla="*/ 270345 h 2138901"/>
                    <a:gd name="connsiteX9" fmla="*/ 612251 w 1677726"/>
                    <a:gd name="connsiteY9" fmla="*/ 254442 h 2138901"/>
                    <a:gd name="connsiteX10" fmla="*/ 659959 w 1677726"/>
                    <a:gd name="connsiteY10" fmla="*/ 222637 h 2138901"/>
                    <a:gd name="connsiteX11" fmla="*/ 699715 w 1677726"/>
                    <a:gd name="connsiteY11" fmla="*/ 151075 h 2138901"/>
                    <a:gd name="connsiteX12" fmla="*/ 715618 w 1677726"/>
                    <a:gd name="connsiteY12" fmla="*/ 127221 h 2138901"/>
                    <a:gd name="connsiteX13" fmla="*/ 731520 w 1677726"/>
                    <a:gd name="connsiteY13" fmla="*/ 103367 h 2138901"/>
                    <a:gd name="connsiteX14" fmla="*/ 755374 w 1677726"/>
                    <a:gd name="connsiteY14" fmla="*/ 87465 h 2138901"/>
                    <a:gd name="connsiteX15" fmla="*/ 795131 w 1677726"/>
                    <a:gd name="connsiteY15" fmla="*/ 15903 h 2138901"/>
                    <a:gd name="connsiteX16" fmla="*/ 818985 w 1677726"/>
                    <a:gd name="connsiteY16" fmla="*/ 0 h 2138901"/>
                    <a:gd name="connsiteX17" fmla="*/ 1144988 w 1677726"/>
                    <a:gd name="connsiteY17" fmla="*/ 15903 h 2138901"/>
                    <a:gd name="connsiteX18" fmla="*/ 1232453 w 1677726"/>
                    <a:gd name="connsiteY18" fmla="*/ 39757 h 2138901"/>
                    <a:gd name="connsiteX19" fmla="*/ 1256307 w 1677726"/>
                    <a:gd name="connsiteY19" fmla="*/ 47708 h 2138901"/>
                    <a:gd name="connsiteX20" fmla="*/ 1288112 w 1677726"/>
                    <a:gd name="connsiteY20" fmla="*/ 119270 h 2138901"/>
                    <a:gd name="connsiteX21" fmla="*/ 1359673 w 1677726"/>
                    <a:gd name="connsiteY21" fmla="*/ 143124 h 2138901"/>
                    <a:gd name="connsiteX22" fmla="*/ 1407381 w 1677726"/>
                    <a:gd name="connsiteY22" fmla="*/ 159026 h 2138901"/>
                    <a:gd name="connsiteX23" fmla="*/ 1431235 w 1677726"/>
                    <a:gd name="connsiteY23" fmla="*/ 166978 h 2138901"/>
                    <a:gd name="connsiteX24" fmla="*/ 1447138 w 1677726"/>
                    <a:gd name="connsiteY24" fmla="*/ 214686 h 2138901"/>
                    <a:gd name="connsiteX25" fmla="*/ 1455089 w 1677726"/>
                    <a:gd name="connsiteY25" fmla="*/ 310101 h 2138901"/>
                    <a:gd name="connsiteX26" fmla="*/ 1470992 w 1677726"/>
                    <a:gd name="connsiteY26" fmla="*/ 333955 h 2138901"/>
                    <a:gd name="connsiteX27" fmla="*/ 1518700 w 1677726"/>
                    <a:gd name="connsiteY27" fmla="*/ 349858 h 2138901"/>
                    <a:gd name="connsiteX28" fmla="*/ 1526651 w 1677726"/>
                    <a:gd name="connsiteY28" fmla="*/ 373712 h 2138901"/>
                    <a:gd name="connsiteX29" fmla="*/ 1534602 w 1677726"/>
                    <a:gd name="connsiteY29" fmla="*/ 485030 h 2138901"/>
                    <a:gd name="connsiteX30" fmla="*/ 1590261 w 1677726"/>
                    <a:gd name="connsiteY30" fmla="*/ 548640 h 2138901"/>
                    <a:gd name="connsiteX31" fmla="*/ 1622067 w 1677726"/>
                    <a:gd name="connsiteY31" fmla="*/ 580446 h 2138901"/>
                    <a:gd name="connsiteX32" fmla="*/ 1653872 w 1677726"/>
                    <a:gd name="connsiteY32" fmla="*/ 628153 h 2138901"/>
                    <a:gd name="connsiteX33" fmla="*/ 1669774 w 1677726"/>
                    <a:gd name="connsiteY33" fmla="*/ 683813 h 2138901"/>
                    <a:gd name="connsiteX34" fmla="*/ 1677726 w 1677726"/>
                    <a:gd name="connsiteY34" fmla="*/ 707666 h 2138901"/>
                    <a:gd name="connsiteX35" fmla="*/ 1653872 w 1677726"/>
                    <a:gd name="connsiteY35" fmla="*/ 723569 h 2138901"/>
                    <a:gd name="connsiteX36" fmla="*/ 1598213 w 1677726"/>
                    <a:gd name="connsiteY36" fmla="*/ 731520 h 2138901"/>
                    <a:gd name="connsiteX37" fmla="*/ 1574359 w 1677726"/>
                    <a:gd name="connsiteY37" fmla="*/ 739472 h 2138901"/>
                    <a:gd name="connsiteX38" fmla="*/ 1574359 w 1677726"/>
                    <a:gd name="connsiteY38" fmla="*/ 842839 h 2138901"/>
                    <a:gd name="connsiteX39" fmla="*/ 1582310 w 1677726"/>
                    <a:gd name="connsiteY39" fmla="*/ 866693 h 2138901"/>
                    <a:gd name="connsiteX40" fmla="*/ 1606164 w 1677726"/>
                    <a:gd name="connsiteY40" fmla="*/ 882595 h 2138901"/>
                    <a:gd name="connsiteX41" fmla="*/ 1622067 w 1677726"/>
                    <a:gd name="connsiteY41" fmla="*/ 906449 h 2138901"/>
                    <a:gd name="connsiteX42" fmla="*/ 1606164 w 1677726"/>
                    <a:gd name="connsiteY42" fmla="*/ 962108 h 2138901"/>
                    <a:gd name="connsiteX43" fmla="*/ 1582310 w 1677726"/>
                    <a:gd name="connsiteY43" fmla="*/ 978011 h 2138901"/>
                    <a:gd name="connsiteX44" fmla="*/ 1542553 w 1677726"/>
                    <a:gd name="connsiteY44" fmla="*/ 1025719 h 2138901"/>
                    <a:gd name="connsiteX45" fmla="*/ 1518700 w 1677726"/>
                    <a:gd name="connsiteY45" fmla="*/ 1033670 h 2138901"/>
                    <a:gd name="connsiteX46" fmla="*/ 1494846 w 1677726"/>
                    <a:gd name="connsiteY46" fmla="*/ 1049573 h 2138901"/>
                    <a:gd name="connsiteX47" fmla="*/ 1447138 w 1677726"/>
                    <a:gd name="connsiteY47" fmla="*/ 1144988 h 2138901"/>
                    <a:gd name="connsiteX48" fmla="*/ 1423284 w 1677726"/>
                    <a:gd name="connsiteY48" fmla="*/ 1152939 h 2138901"/>
                    <a:gd name="connsiteX49" fmla="*/ 1375576 w 1677726"/>
                    <a:gd name="connsiteY49" fmla="*/ 1176793 h 2138901"/>
                    <a:gd name="connsiteX50" fmla="*/ 1327868 w 1677726"/>
                    <a:gd name="connsiteY50" fmla="*/ 1200647 h 2138901"/>
                    <a:gd name="connsiteX51" fmla="*/ 1296063 w 1677726"/>
                    <a:gd name="connsiteY51" fmla="*/ 1248355 h 2138901"/>
                    <a:gd name="connsiteX52" fmla="*/ 1280160 w 1677726"/>
                    <a:gd name="connsiteY52" fmla="*/ 1272209 h 2138901"/>
                    <a:gd name="connsiteX53" fmla="*/ 1256307 w 1677726"/>
                    <a:gd name="connsiteY53" fmla="*/ 1319917 h 2138901"/>
                    <a:gd name="connsiteX54" fmla="*/ 1232453 w 1677726"/>
                    <a:gd name="connsiteY54" fmla="*/ 1327868 h 2138901"/>
                    <a:gd name="connsiteX55" fmla="*/ 1192696 w 1677726"/>
                    <a:gd name="connsiteY55" fmla="*/ 1399430 h 2138901"/>
                    <a:gd name="connsiteX56" fmla="*/ 1184745 w 1677726"/>
                    <a:gd name="connsiteY56" fmla="*/ 1470992 h 2138901"/>
                    <a:gd name="connsiteX57" fmla="*/ 1160891 w 1677726"/>
                    <a:gd name="connsiteY57" fmla="*/ 1486894 h 2138901"/>
                    <a:gd name="connsiteX58" fmla="*/ 1089329 w 1677726"/>
                    <a:gd name="connsiteY58" fmla="*/ 1502797 h 2138901"/>
                    <a:gd name="connsiteX59" fmla="*/ 1041621 w 1677726"/>
                    <a:gd name="connsiteY59" fmla="*/ 1518699 h 2138901"/>
                    <a:gd name="connsiteX60" fmla="*/ 1017767 w 1677726"/>
                    <a:gd name="connsiteY60" fmla="*/ 1526651 h 2138901"/>
                    <a:gd name="connsiteX61" fmla="*/ 1073427 w 1677726"/>
                    <a:gd name="connsiteY61" fmla="*/ 1574359 h 2138901"/>
                    <a:gd name="connsiteX62" fmla="*/ 1097280 w 1677726"/>
                    <a:gd name="connsiteY62" fmla="*/ 1582310 h 2138901"/>
                    <a:gd name="connsiteX63" fmla="*/ 1121134 w 1677726"/>
                    <a:gd name="connsiteY63" fmla="*/ 1590261 h 2138901"/>
                    <a:gd name="connsiteX64" fmla="*/ 1121134 w 1677726"/>
                    <a:gd name="connsiteY64" fmla="*/ 1661823 h 2138901"/>
                    <a:gd name="connsiteX65" fmla="*/ 1089329 w 1677726"/>
                    <a:gd name="connsiteY65" fmla="*/ 1669774 h 2138901"/>
                    <a:gd name="connsiteX66" fmla="*/ 1065475 w 1677726"/>
                    <a:gd name="connsiteY66" fmla="*/ 1685677 h 2138901"/>
                    <a:gd name="connsiteX67" fmla="*/ 1017767 w 1677726"/>
                    <a:gd name="connsiteY67" fmla="*/ 1701579 h 2138901"/>
                    <a:gd name="connsiteX68" fmla="*/ 993913 w 1677726"/>
                    <a:gd name="connsiteY68" fmla="*/ 1709531 h 2138901"/>
                    <a:gd name="connsiteX69" fmla="*/ 922352 w 1677726"/>
                    <a:gd name="connsiteY69" fmla="*/ 1717482 h 2138901"/>
                    <a:gd name="connsiteX70" fmla="*/ 882595 w 1677726"/>
                    <a:gd name="connsiteY70" fmla="*/ 1773141 h 2138901"/>
                    <a:gd name="connsiteX71" fmla="*/ 850790 w 1677726"/>
                    <a:gd name="connsiteY71" fmla="*/ 1820849 h 2138901"/>
                    <a:gd name="connsiteX72" fmla="*/ 834887 w 1677726"/>
                    <a:gd name="connsiteY72" fmla="*/ 1844703 h 2138901"/>
                    <a:gd name="connsiteX73" fmla="*/ 811033 w 1677726"/>
                    <a:gd name="connsiteY73" fmla="*/ 1852654 h 2138901"/>
                    <a:gd name="connsiteX74" fmla="*/ 787180 w 1677726"/>
                    <a:gd name="connsiteY74" fmla="*/ 1868557 h 2138901"/>
                    <a:gd name="connsiteX75" fmla="*/ 731520 w 1677726"/>
                    <a:gd name="connsiteY75" fmla="*/ 1844703 h 2138901"/>
                    <a:gd name="connsiteX76" fmla="*/ 707667 w 1677726"/>
                    <a:gd name="connsiteY76" fmla="*/ 1836752 h 2138901"/>
                    <a:gd name="connsiteX77" fmla="*/ 683813 w 1677726"/>
                    <a:gd name="connsiteY77" fmla="*/ 1820849 h 2138901"/>
                    <a:gd name="connsiteX78" fmla="*/ 636105 w 1677726"/>
                    <a:gd name="connsiteY78" fmla="*/ 1804946 h 2138901"/>
                    <a:gd name="connsiteX79" fmla="*/ 644056 w 1677726"/>
                    <a:gd name="connsiteY79" fmla="*/ 1884459 h 2138901"/>
                    <a:gd name="connsiteX80" fmla="*/ 659959 w 1677726"/>
                    <a:gd name="connsiteY80" fmla="*/ 1908313 h 2138901"/>
                    <a:gd name="connsiteX81" fmla="*/ 652007 w 1677726"/>
                    <a:gd name="connsiteY81" fmla="*/ 1948070 h 2138901"/>
                    <a:gd name="connsiteX82" fmla="*/ 644056 w 1677726"/>
                    <a:gd name="connsiteY82" fmla="*/ 1971924 h 2138901"/>
                    <a:gd name="connsiteX83" fmla="*/ 620202 w 1677726"/>
                    <a:gd name="connsiteY83" fmla="*/ 1979875 h 2138901"/>
                    <a:gd name="connsiteX84" fmla="*/ 596348 w 1677726"/>
                    <a:gd name="connsiteY84" fmla="*/ 1995778 h 2138901"/>
                    <a:gd name="connsiteX85" fmla="*/ 564543 w 1677726"/>
                    <a:gd name="connsiteY85" fmla="*/ 2067339 h 2138901"/>
                    <a:gd name="connsiteX86" fmla="*/ 540689 w 1677726"/>
                    <a:gd name="connsiteY86" fmla="*/ 2075291 h 2138901"/>
                    <a:gd name="connsiteX87" fmla="*/ 492981 w 1677726"/>
                    <a:gd name="connsiteY87" fmla="*/ 2051437 h 2138901"/>
                    <a:gd name="connsiteX88" fmla="*/ 485030 w 1677726"/>
                    <a:gd name="connsiteY88" fmla="*/ 2027583 h 2138901"/>
                    <a:gd name="connsiteX89" fmla="*/ 437322 w 1677726"/>
                    <a:gd name="connsiteY89" fmla="*/ 2051437 h 2138901"/>
                    <a:gd name="connsiteX90" fmla="*/ 381663 w 1677726"/>
                    <a:gd name="connsiteY90" fmla="*/ 2107096 h 2138901"/>
                    <a:gd name="connsiteX91" fmla="*/ 310101 w 1677726"/>
                    <a:gd name="connsiteY91" fmla="*/ 2130950 h 2138901"/>
                    <a:gd name="connsiteX92" fmla="*/ 286247 w 1677726"/>
                    <a:gd name="connsiteY92" fmla="*/ 2138901 h 2138901"/>
                    <a:gd name="connsiteX93" fmla="*/ 246491 w 1677726"/>
                    <a:gd name="connsiteY93" fmla="*/ 2130950 h 2138901"/>
                    <a:gd name="connsiteX94" fmla="*/ 230588 w 1677726"/>
                    <a:gd name="connsiteY94" fmla="*/ 2083242 h 2138901"/>
                    <a:gd name="connsiteX95" fmla="*/ 238540 w 1677726"/>
                    <a:gd name="connsiteY95" fmla="*/ 2003729 h 2138901"/>
                    <a:gd name="connsiteX96" fmla="*/ 262393 w 1677726"/>
                    <a:gd name="connsiteY96" fmla="*/ 1924216 h 2138901"/>
                    <a:gd name="connsiteX97" fmla="*/ 270345 w 1677726"/>
                    <a:gd name="connsiteY97" fmla="*/ 1900362 h 2138901"/>
                    <a:gd name="connsiteX98" fmla="*/ 286247 w 1677726"/>
                    <a:gd name="connsiteY98" fmla="*/ 1876508 h 2138901"/>
                    <a:gd name="connsiteX99" fmla="*/ 302150 w 1677726"/>
                    <a:gd name="connsiteY99" fmla="*/ 1828800 h 2138901"/>
                    <a:gd name="connsiteX100" fmla="*/ 294199 w 1677726"/>
                    <a:gd name="connsiteY100" fmla="*/ 1733385 h 2138901"/>
                    <a:gd name="connsiteX101" fmla="*/ 286247 w 1677726"/>
                    <a:gd name="connsiteY101" fmla="*/ 1709531 h 2138901"/>
                    <a:gd name="connsiteX102" fmla="*/ 262393 w 1677726"/>
                    <a:gd name="connsiteY102" fmla="*/ 1693628 h 2138901"/>
                    <a:gd name="connsiteX103" fmla="*/ 190832 w 1677726"/>
                    <a:gd name="connsiteY103" fmla="*/ 1685677 h 2138901"/>
                    <a:gd name="connsiteX104" fmla="*/ 182880 w 1677726"/>
                    <a:gd name="connsiteY104" fmla="*/ 1661823 h 2138901"/>
                    <a:gd name="connsiteX105" fmla="*/ 198783 w 1677726"/>
                    <a:gd name="connsiteY105" fmla="*/ 1566407 h 2138901"/>
                    <a:gd name="connsiteX106" fmla="*/ 182880 w 1677726"/>
                    <a:gd name="connsiteY106" fmla="*/ 1542553 h 2138901"/>
                    <a:gd name="connsiteX107" fmla="*/ 159027 w 1677726"/>
                    <a:gd name="connsiteY107" fmla="*/ 1534602 h 2138901"/>
                    <a:gd name="connsiteX108" fmla="*/ 127221 w 1677726"/>
                    <a:gd name="connsiteY108" fmla="*/ 1486894 h 2138901"/>
                    <a:gd name="connsiteX109" fmla="*/ 103367 w 1677726"/>
                    <a:gd name="connsiteY109" fmla="*/ 1407381 h 2138901"/>
                    <a:gd name="connsiteX110" fmla="*/ 71562 w 1677726"/>
                    <a:gd name="connsiteY110" fmla="*/ 1296063 h 2138901"/>
                    <a:gd name="connsiteX111" fmla="*/ 47708 w 1677726"/>
                    <a:gd name="connsiteY111" fmla="*/ 1280160 h 2138901"/>
                    <a:gd name="connsiteX112" fmla="*/ 39757 w 1677726"/>
                    <a:gd name="connsiteY112" fmla="*/ 1256306 h 2138901"/>
                    <a:gd name="connsiteX113" fmla="*/ 0 w 1677726"/>
                    <a:gd name="connsiteY113" fmla="*/ 1184745 h 2138901"/>
                    <a:gd name="connsiteX114" fmla="*/ 7952 w 1677726"/>
                    <a:gd name="connsiteY114" fmla="*/ 1144988 h 2138901"/>
                    <a:gd name="connsiteX115" fmla="*/ 23854 w 1677726"/>
                    <a:gd name="connsiteY115" fmla="*/ 1097280 h 2138901"/>
                    <a:gd name="connsiteX116" fmla="*/ 31806 w 1677726"/>
                    <a:gd name="connsiteY116" fmla="*/ 1073426 h 2138901"/>
                    <a:gd name="connsiteX117" fmla="*/ 39757 w 1677726"/>
                    <a:gd name="connsiteY117" fmla="*/ 1033670 h 2138901"/>
                    <a:gd name="connsiteX118" fmla="*/ 31806 w 1677726"/>
                    <a:gd name="connsiteY118" fmla="*/ 906449 h 2138901"/>
                    <a:gd name="connsiteX119" fmla="*/ 31806 w 1677726"/>
                    <a:gd name="connsiteY119" fmla="*/ 811033 h 2138901"/>
                    <a:gd name="connsiteX120" fmla="*/ 39757 w 1677726"/>
                    <a:gd name="connsiteY120" fmla="*/ 787179 h 2138901"/>
                    <a:gd name="connsiteX121" fmla="*/ 63611 w 1677726"/>
                    <a:gd name="connsiteY121" fmla="*/ 779228 h 2138901"/>
                    <a:gd name="connsiteX122" fmla="*/ 103367 w 1677726"/>
                    <a:gd name="connsiteY122" fmla="*/ 747423 h 2138901"/>
                    <a:gd name="connsiteX123" fmla="*/ 119270 w 1677726"/>
                    <a:gd name="connsiteY123" fmla="*/ 723569 h 2138901"/>
                    <a:gd name="connsiteX124" fmla="*/ 143124 w 1677726"/>
                    <a:gd name="connsiteY124" fmla="*/ 707666 h 2138901"/>
                    <a:gd name="connsiteX125" fmla="*/ 143124 w 1677726"/>
                    <a:gd name="connsiteY125" fmla="*/ 596348 h 2138901"/>
                    <a:gd name="connsiteX126" fmla="*/ 151075 w 1677726"/>
                    <a:gd name="connsiteY126" fmla="*/ 492981 h 2138901"/>
                    <a:gd name="connsiteX127" fmla="*/ 174929 w 1677726"/>
                    <a:gd name="connsiteY127" fmla="*/ 485030 h 2138901"/>
                    <a:gd name="connsiteX128" fmla="*/ 214686 w 1677726"/>
                    <a:gd name="connsiteY128" fmla="*/ 485030 h 213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677726" h="2138901">
                      <a:moveTo>
                        <a:pt x="214686" y="485030"/>
                      </a:moveTo>
                      <a:cubicBezTo>
                        <a:pt x="227938" y="479729"/>
                        <a:pt x="239543" y="461352"/>
                        <a:pt x="254442" y="453225"/>
                      </a:cubicBezTo>
                      <a:cubicBezTo>
                        <a:pt x="269158" y="445198"/>
                        <a:pt x="302150" y="437322"/>
                        <a:pt x="302150" y="437322"/>
                      </a:cubicBezTo>
                      <a:cubicBezTo>
                        <a:pt x="310101" y="432021"/>
                        <a:pt x="317457" y="425693"/>
                        <a:pt x="326004" y="421419"/>
                      </a:cubicBezTo>
                      <a:cubicBezTo>
                        <a:pt x="337410" y="415716"/>
                        <a:pt x="371474" y="408064"/>
                        <a:pt x="381663" y="405517"/>
                      </a:cubicBezTo>
                      <a:cubicBezTo>
                        <a:pt x="386964" y="397566"/>
                        <a:pt x="393685" y="390396"/>
                        <a:pt x="397566" y="381663"/>
                      </a:cubicBezTo>
                      <a:cubicBezTo>
                        <a:pt x="406721" y="361065"/>
                        <a:pt x="409739" y="327279"/>
                        <a:pt x="429371" y="310101"/>
                      </a:cubicBezTo>
                      <a:cubicBezTo>
                        <a:pt x="443755" y="297515"/>
                        <a:pt x="458045" y="280026"/>
                        <a:pt x="477079" y="278296"/>
                      </a:cubicBezTo>
                      <a:lnTo>
                        <a:pt x="564543" y="270345"/>
                      </a:lnTo>
                      <a:cubicBezTo>
                        <a:pt x="580446" y="265044"/>
                        <a:pt x="598303" y="263740"/>
                        <a:pt x="612251" y="254442"/>
                      </a:cubicBezTo>
                      <a:lnTo>
                        <a:pt x="659959" y="222637"/>
                      </a:lnTo>
                      <a:cubicBezTo>
                        <a:pt x="673954" y="180652"/>
                        <a:pt x="663261" y="205756"/>
                        <a:pt x="699715" y="151075"/>
                      </a:cubicBezTo>
                      <a:lnTo>
                        <a:pt x="715618" y="127221"/>
                      </a:lnTo>
                      <a:cubicBezTo>
                        <a:pt x="720919" y="119270"/>
                        <a:pt x="723569" y="108668"/>
                        <a:pt x="731520" y="103367"/>
                      </a:cubicBezTo>
                      <a:lnTo>
                        <a:pt x="755374" y="87465"/>
                      </a:lnTo>
                      <a:cubicBezTo>
                        <a:pt x="763660" y="62608"/>
                        <a:pt x="771698" y="31526"/>
                        <a:pt x="795131" y="15903"/>
                      </a:cubicBezTo>
                      <a:lnTo>
                        <a:pt x="818985" y="0"/>
                      </a:lnTo>
                      <a:lnTo>
                        <a:pt x="1144988" y="15903"/>
                      </a:lnTo>
                      <a:cubicBezTo>
                        <a:pt x="1175402" y="18548"/>
                        <a:pt x="1203900" y="30239"/>
                        <a:pt x="1232453" y="39757"/>
                      </a:cubicBezTo>
                      <a:lnTo>
                        <a:pt x="1256307" y="47708"/>
                      </a:lnTo>
                      <a:cubicBezTo>
                        <a:pt x="1258946" y="55625"/>
                        <a:pt x="1272194" y="109321"/>
                        <a:pt x="1288112" y="119270"/>
                      </a:cubicBezTo>
                      <a:cubicBezTo>
                        <a:pt x="1288113" y="119270"/>
                        <a:pt x="1347745" y="139148"/>
                        <a:pt x="1359673" y="143124"/>
                      </a:cubicBezTo>
                      <a:lnTo>
                        <a:pt x="1407381" y="159026"/>
                      </a:lnTo>
                      <a:lnTo>
                        <a:pt x="1431235" y="166978"/>
                      </a:lnTo>
                      <a:cubicBezTo>
                        <a:pt x="1436536" y="182881"/>
                        <a:pt x="1445746" y="197981"/>
                        <a:pt x="1447138" y="214686"/>
                      </a:cubicBezTo>
                      <a:cubicBezTo>
                        <a:pt x="1449788" y="246491"/>
                        <a:pt x="1448830" y="278806"/>
                        <a:pt x="1455089" y="310101"/>
                      </a:cubicBezTo>
                      <a:cubicBezTo>
                        <a:pt x="1456963" y="319472"/>
                        <a:pt x="1462888" y="328890"/>
                        <a:pt x="1470992" y="333955"/>
                      </a:cubicBezTo>
                      <a:cubicBezTo>
                        <a:pt x="1485207" y="342839"/>
                        <a:pt x="1518700" y="349858"/>
                        <a:pt x="1518700" y="349858"/>
                      </a:cubicBezTo>
                      <a:cubicBezTo>
                        <a:pt x="1521350" y="357809"/>
                        <a:pt x="1525672" y="365388"/>
                        <a:pt x="1526651" y="373712"/>
                      </a:cubicBezTo>
                      <a:cubicBezTo>
                        <a:pt x="1530997" y="410658"/>
                        <a:pt x="1525580" y="448940"/>
                        <a:pt x="1534602" y="485030"/>
                      </a:cubicBezTo>
                      <a:cubicBezTo>
                        <a:pt x="1543879" y="522137"/>
                        <a:pt x="1564419" y="531412"/>
                        <a:pt x="1590261" y="548640"/>
                      </a:cubicBezTo>
                      <a:cubicBezTo>
                        <a:pt x="1611466" y="612251"/>
                        <a:pt x="1579659" y="538038"/>
                        <a:pt x="1622067" y="580446"/>
                      </a:cubicBezTo>
                      <a:cubicBezTo>
                        <a:pt x="1635581" y="593960"/>
                        <a:pt x="1653872" y="628153"/>
                        <a:pt x="1653872" y="628153"/>
                      </a:cubicBezTo>
                      <a:cubicBezTo>
                        <a:pt x="1672944" y="685372"/>
                        <a:pt x="1649795" y="613890"/>
                        <a:pt x="1669774" y="683813"/>
                      </a:cubicBezTo>
                      <a:cubicBezTo>
                        <a:pt x="1672077" y="691872"/>
                        <a:pt x="1675075" y="699715"/>
                        <a:pt x="1677726" y="707666"/>
                      </a:cubicBezTo>
                      <a:cubicBezTo>
                        <a:pt x="1669775" y="712967"/>
                        <a:pt x="1663025" y="720823"/>
                        <a:pt x="1653872" y="723569"/>
                      </a:cubicBezTo>
                      <a:cubicBezTo>
                        <a:pt x="1635921" y="728954"/>
                        <a:pt x="1616590" y="727844"/>
                        <a:pt x="1598213" y="731520"/>
                      </a:cubicBezTo>
                      <a:cubicBezTo>
                        <a:pt x="1589994" y="733164"/>
                        <a:pt x="1582310" y="736821"/>
                        <a:pt x="1574359" y="739472"/>
                      </a:cubicBezTo>
                      <a:cubicBezTo>
                        <a:pt x="1559002" y="785541"/>
                        <a:pt x="1562336" y="764695"/>
                        <a:pt x="1574359" y="842839"/>
                      </a:cubicBezTo>
                      <a:cubicBezTo>
                        <a:pt x="1575633" y="851123"/>
                        <a:pt x="1577074" y="860148"/>
                        <a:pt x="1582310" y="866693"/>
                      </a:cubicBezTo>
                      <a:cubicBezTo>
                        <a:pt x="1588280" y="874155"/>
                        <a:pt x="1598213" y="877294"/>
                        <a:pt x="1606164" y="882595"/>
                      </a:cubicBezTo>
                      <a:cubicBezTo>
                        <a:pt x="1611465" y="890546"/>
                        <a:pt x="1620716" y="896989"/>
                        <a:pt x="1622067" y="906449"/>
                      </a:cubicBezTo>
                      <a:cubicBezTo>
                        <a:pt x="1622240" y="907659"/>
                        <a:pt x="1609780" y="957588"/>
                        <a:pt x="1606164" y="962108"/>
                      </a:cubicBezTo>
                      <a:cubicBezTo>
                        <a:pt x="1600194" y="969570"/>
                        <a:pt x="1590261" y="972710"/>
                        <a:pt x="1582310" y="978011"/>
                      </a:cubicBezTo>
                      <a:cubicBezTo>
                        <a:pt x="1570576" y="995612"/>
                        <a:pt x="1560920" y="1013475"/>
                        <a:pt x="1542553" y="1025719"/>
                      </a:cubicBezTo>
                      <a:cubicBezTo>
                        <a:pt x="1535580" y="1030368"/>
                        <a:pt x="1526651" y="1031020"/>
                        <a:pt x="1518700" y="1033670"/>
                      </a:cubicBezTo>
                      <a:cubicBezTo>
                        <a:pt x="1510749" y="1038971"/>
                        <a:pt x="1499911" y="1041469"/>
                        <a:pt x="1494846" y="1049573"/>
                      </a:cubicBezTo>
                      <a:cubicBezTo>
                        <a:pt x="1481847" y="1070370"/>
                        <a:pt x="1478038" y="1134688"/>
                        <a:pt x="1447138" y="1144988"/>
                      </a:cubicBezTo>
                      <a:lnTo>
                        <a:pt x="1423284" y="1152939"/>
                      </a:lnTo>
                      <a:cubicBezTo>
                        <a:pt x="1354921" y="1198515"/>
                        <a:pt x="1441416" y="1143873"/>
                        <a:pt x="1375576" y="1176793"/>
                      </a:cubicBezTo>
                      <a:cubicBezTo>
                        <a:pt x="1313921" y="1207621"/>
                        <a:pt x="1387825" y="1180662"/>
                        <a:pt x="1327868" y="1200647"/>
                      </a:cubicBezTo>
                      <a:lnTo>
                        <a:pt x="1296063" y="1248355"/>
                      </a:lnTo>
                      <a:lnTo>
                        <a:pt x="1280160" y="1272209"/>
                      </a:lnTo>
                      <a:cubicBezTo>
                        <a:pt x="1274922" y="1287922"/>
                        <a:pt x="1270319" y="1308707"/>
                        <a:pt x="1256307" y="1319917"/>
                      </a:cubicBezTo>
                      <a:cubicBezTo>
                        <a:pt x="1249762" y="1325153"/>
                        <a:pt x="1240404" y="1325218"/>
                        <a:pt x="1232453" y="1327868"/>
                      </a:cubicBezTo>
                      <a:cubicBezTo>
                        <a:pt x="1195998" y="1382550"/>
                        <a:pt x="1206691" y="1357444"/>
                        <a:pt x="1192696" y="1399430"/>
                      </a:cubicBezTo>
                      <a:cubicBezTo>
                        <a:pt x="1190046" y="1423284"/>
                        <a:pt x="1192947" y="1448436"/>
                        <a:pt x="1184745" y="1470992"/>
                      </a:cubicBezTo>
                      <a:cubicBezTo>
                        <a:pt x="1181479" y="1479973"/>
                        <a:pt x="1169438" y="1482620"/>
                        <a:pt x="1160891" y="1486894"/>
                      </a:cubicBezTo>
                      <a:cubicBezTo>
                        <a:pt x="1138137" y="1498271"/>
                        <a:pt x="1113770" y="1496687"/>
                        <a:pt x="1089329" y="1502797"/>
                      </a:cubicBezTo>
                      <a:cubicBezTo>
                        <a:pt x="1073067" y="1506862"/>
                        <a:pt x="1057524" y="1513398"/>
                        <a:pt x="1041621" y="1518699"/>
                      </a:cubicBezTo>
                      <a:lnTo>
                        <a:pt x="1017767" y="1526651"/>
                      </a:lnTo>
                      <a:cubicBezTo>
                        <a:pt x="1029785" y="1574718"/>
                        <a:pt x="1015352" y="1555000"/>
                        <a:pt x="1073427" y="1574359"/>
                      </a:cubicBezTo>
                      <a:lnTo>
                        <a:pt x="1097280" y="1582310"/>
                      </a:lnTo>
                      <a:lnTo>
                        <a:pt x="1121134" y="1590261"/>
                      </a:lnTo>
                      <a:cubicBezTo>
                        <a:pt x="1129114" y="1614199"/>
                        <a:pt x="1140218" y="1635106"/>
                        <a:pt x="1121134" y="1661823"/>
                      </a:cubicBezTo>
                      <a:cubicBezTo>
                        <a:pt x="1114782" y="1670715"/>
                        <a:pt x="1099931" y="1667124"/>
                        <a:pt x="1089329" y="1669774"/>
                      </a:cubicBezTo>
                      <a:cubicBezTo>
                        <a:pt x="1081378" y="1675075"/>
                        <a:pt x="1074208" y="1681796"/>
                        <a:pt x="1065475" y="1685677"/>
                      </a:cubicBezTo>
                      <a:cubicBezTo>
                        <a:pt x="1050157" y="1692485"/>
                        <a:pt x="1033670" y="1696278"/>
                        <a:pt x="1017767" y="1701579"/>
                      </a:cubicBezTo>
                      <a:cubicBezTo>
                        <a:pt x="1009816" y="1704229"/>
                        <a:pt x="1002243" y="1708605"/>
                        <a:pt x="993913" y="1709531"/>
                      </a:cubicBezTo>
                      <a:lnTo>
                        <a:pt x="922352" y="1717482"/>
                      </a:lnTo>
                      <a:cubicBezTo>
                        <a:pt x="870669" y="1734709"/>
                        <a:pt x="925001" y="1709531"/>
                        <a:pt x="882595" y="1773141"/>
                      </a:cubicBezTo>
                      <a:lnTo>
                        <a:pt x="850790" y="1820849"/>
                      </a:lnTo>
                      <a:cubicBezTo>
                        <a:pt x="845489" y="1828800"/>
                        <a:pt x="843953" y="1841681"/>
                        <a:pt x="834887" y="1844703"/>
                      </a:cubicBezTo>
                      <a:lnTo>
                        <a:pt x="811033" y="1852654"/>
                      </a:lnTo>
                      <a:cubicBezTo>
                        <a:pt x="803082" y="1857955"/>
                        <a:pt x="796640" y="1867205"/>
                        <a:pt x="787180" y="1868557"/>
                      </a:cubicBezTo>
                      <a:cubicBezTo>
                        <a:pt x="761437" y="1872235"/>
                        <a:pt x="751058" y="1854472"/>
                        <a:pt x="731520" y="1844703"/>
                      </a:cubicBezTo>
                      <a:cubicBezTo>
                        <a:pt x="724024" y="1840955"/>
                        <a:pt x="715618" y="1839402"/>
                        <a:pt x="707667" y="1836752"/>
                      </a:cubicBezTo>
                      <a:cubicBezTo>
                        <a:pt x="699716" y="1831451"/>
                        <a:pt x="692546" y="1824730"/>
                        <a:pt x="683813" y="1820849"/>
                      </a:cubicBezTo>
                      <a:cubicBezTo>
                        <a:pt x="668495" y="1814041"/>
                        <a:pt x="636105" y="1804946"/>
                        <a:pt x="636105" y="1804946"/>
                      </a:cubicBezTo>
                      <a:cubicBezTo>
                        <a:pt x="638755" y="1831450"/>
                        <a:pt x="638067" y="1858505"/>
                        <a:pt x="644056" y="1884459"/>
                      </a:cubicBezTo>
                      <a:cubicBezTo>
                        <a:pt x="646205" y="1893771"/>
                        <a:pt x="658774" y="1898830"/>
                        <a:pt x="659959" y="1908313"/>
                      </a:cubicBezTo>
                      <a:cubicBezTo>
                        <a:pt x="661635" y="1921723"/>
                        <a:pt x="655285" y="1934959"/>
                        <a:pt x="652007" y="1948070"/>
                      </a:cubicBezTo>
                      <a:cubicBezTo>
                        <a:pt x="649974" y="1956201"/>
                        <a:pt x="649983" y="1965997"/>
                        <a:pt x="644056" y="1971924"/>
                      </a:cubicBezTo>
                      <a:cubicBezTo>
                        <a:pt x="638129" y="1977851"/>
                        <a:pt x="628153" y="1977225"/>
                        <a:pt x="620202" y="1979875"/>
                      </a:cubicBezTo>
                      <a:cubicBezTo>
                        <a:pt x="612251" y="1985176"/>
                        <a:pt x="601413" y="1987674"/>
                        <a:pt x="596348" y="1995778"/>
                      </a:cubicBezTo>
                      <a:cubicBezTo>
                        <a:pt x="582982" y="2017164"/>
                        <a:pt x="586576" y="2049713"/>
                        <a:pt x="564543" y="2067339"/>
                      </a:cubicBezTo>
                      <a:cubicBezTo>
                        <a:pt x="557998" y="2072575"/>
                        <a:pt x="548640" y="2072640"/>
                        <a:pt x="540689" y="2075291"/>
                      </a:cubicBezTo>
                      <a:cubicBezTo>
                        <a:pt x="524977" y="2070053"/>
                        <a:pt x="504190" y="2065448"/>
                        <a:pt x="492981" y="2051437"/>
                      </a:cubicBezTo>
                      <a:cubicBezTo>
                        <a:pt x="487745" y="2044892"/>
                        <a:pt x="487680" y="2035534"/>
                        <a:pt x="485030" y="2027583"/>
                      </a:cubicBezTo>
                      <a:cubicBezTo>
                        <a:pt x="469315" y="2032821"/>
                        <a:pt x="448533" y="2037424"/>
                        <a:pt x="437322" y="2051437"/>
                      </a:cubicBezTo>
                      <a:cubicBezTo>
                        <a:pt x="405328" y="2091430"/>
                        <a:pt x="477389" y="2075187"/>
                        <a:pt x="381663" y="2107096"/>
                      </a:cubicBezTo>
                      <a:lnTo>
                        <a:pt x="310101" y="2130950"/>
                      </a:lnTo>
                      <a:lnTo>
                        <a:pt x="286247" y="2138901"/>
                      </a:lnTo>
                      <a:cubicBezTo>
                        <a:pt x="272995" y="2136251"/>
                        <a:pt x="256047" y="2140506"/>
                        <a:pt x="246491" y="2130950"/>
                      </a:cubicBezTo>
                      <a:cubicBezTo>
                        <a:pt x="234638" y="2119097"/>
                        <a:pt x="230588" y="2083242"/>
                        <a:pt x="230588" y="2083242"/>
                      </a:cubicBezTo>
                      <a:cubicBezTo>
                        <a:pt x="233239" y="2056738"/>
                        <a:pt x="234773" y="2030098"/>
                        <a:pt x="238540" y="2003729"/>
                      </a:cubicBezTo>
                      <a:cubicBezTo>
                        <a:pt x="241544" y="1982700"/>
                        <a:pt x="256860" y="1940816"/>
                        <a:pt x="262393" y="1924216"/>
                      </a:cubicBezTo>
                      <a:cubicBezTo>
                        <a:pt x="265043" y="1916265"/>
                        <a:pt x="265696" y="1907336"/>
                        <a:pt x="270345" y="1900362"/>
                      </a:cubicBezTo>
                      <a:cubicBezTo>
                        <a:pt x="275646" y="1892411"/>
                        <a:pt x="282366" y="1885241"/>
                        <a:pt x="286247" y="1876508"/>
                      </a:cubicBezTo>
                      <a:cubicBezTo>
                        <a:pt x="293055" y="1861190"/>
                        <a:pt x="302150" y="1828800"/>
                        <a:pt x="302150" y="1828800"/>
                      </a:cubicBezTo>
                      <a:cubicBezTo>
                        <a:pt x="299500" y="1796995"/>
                        <a:pt x="298417" y="1765020"/>
                        <a:pt x="294199" y="1733385"/>
                      </a:cubicBezTo>
                      <a:cubicBezTo>
                        <a:pt x="293091" y="1725077"/>
                        <a:pt x="291483" y="1716076"/>
                        <a:pt x="286247" y="1709531"/>
                      </a:cubicBezTo>
                      <a:cubicBezTo>
                        <a:pt x="280277" y="1702069"/>
                        <a:pt x="271664" y="1695946"/>
                        <a:pt x="262393" y="1693628"/>
                      </a:cubicBezTo>
                      <a:cubicBezTo>
                        <a:pt x="239109" y="1687807"/>
                        <a:pt x="214686" y="1688327"/>
                        <a:pt x="190832" y="1685677"/>
                      </a:cubicBezTo>
                      <a:cubicBezTo>
                        <a:pt x="188181" y="1677726"/>
                        <a:pt x="182880" y="1670205"/>
                        <a:pt x="182880" y="1661823"/>
                      </a:cubicBezTo>
                      <a:cubicBezTo>
                        <a:pt x="182880" y="1608565"/>
                        <a:pt x="186343" y="1603729"/>
                        <a:pt x="198783" y="1566407"/>
                      </a:cubicBezTo>
                      <a:cubicBezTo>
                        <a:pt x="193482" y="1558456"/>
                        <a:pt x="190342" y="1548523"/>
                        <a:pt x="182880" y="1542553"/>
                      </a:cubicBezTo>
                      <a:cubicBezTo>
                        <a:pt x="176335" y="1537317"/>
                        <a:pt x="164953" y="1540528"/>
                        <a:pt x="159027" y="1534602"/>
                      </a:cubicBezTo>
                      <a:cubicBezTo>
                        <a:pt x="145512" y="1521087"/>
                        <a:pt x="127221" y="1486894"/>
                        <a:pt x="127221" y="1486894"/>
                      </a:cubicBezTo>
                      <a:cubicBezTo>
                        <a:pt x="107863" y="1428819"/>
                        <a:pt x="115385" y="1455448"/>
                        <a:pt x="103367" y="1407381"/>
                      </a:cubicBezTo>
                      <a:cubicBezTo>
                        <a:pt x="96299" y="1329634"/>
                        <a:pt x="115386" y="1332583"/>
                        <a:pt x="71562" y="1296063"/>
                      </a:cubicBezTo>
                      <a:cubicBezTo>
                        <a:pt x="64221" y="1289945"/>
                        <a:pt x="55659" y="1285461"/>
                        <a:pt x="47708" y="1280160"/>
                      </a:cubicBezTo>
                      <a:cubicBezTo>
                        <a:pt x="45058" y="1272209"/>
                        <a:pt x="43827" y="1263633"/>
                        <a:pt x="39757" y="1256306"/>
                      </a:cubicBezTo>
                      <a:cubicBezTo>
                        <a:pt x="-5813" y="1174279"/>
                        <a:pt x="17994" y="1238723"/>
                        <a:pt x="0" y="1184745"/>
                      </a:cubicBezTo>
                      <a:cubicBezTo>
                        <a:pt x="2651" y="1171493"/>
                        <a:pt x="4396" y="1158027"/>
                        <a:pt x="7952" y="1144988"/>
                      </a:cubicBezTo>
                      <a:cubicBezTo>
                        <a:pt x="12363" y="1128816"/>
                        <a:pt x="18553" y="1113183"/>
                        <a:pt x="23854" y="1097280"/>
                      </a:cubicBezTo>
                      <a:cubicBezTo>
                        <a:pt x="26504" y="1089329"/>
                        <a:pt x="30162" y="1081645"/>
                        <a:pt x="31806" y="1073426"/>
                      </a:cubicBezTo>
                      <a:lnTo>
                        <a:pt x="39757" y="1033670"/>
                      </a:lnTo>
                      <a:cubicBezTo>
                        <a:pt x="37107" y="991263"/>
                        <a:pt x="36254" y="948705"/>
                        <a:pt x="31806" y="906449"/>
                      </a:cubicBezTo>
                      <a:cubicBezTo>
                        <a:pt x="23382" y="826419"/>
                        <a:pt x="2546" y="986589"/>
                        <a:pt x="31806" y="811033"/>
                      </a:cubicBezTo>
                      <a:cubicBezTo>
                        <a:pt x="33184" y="802766"/>
                        <a:pt x="33830" y="793106"/>
                        <a:pt x="39757" y="787179"/>
                      </a:cubicBezTo>
                      <a:cubicBezTo>
                        <a:pt x="45684" y="781252"/>
                        <a:pt x="55660" y="781878"/>
                        <a:pt x="63611" y="779228"/>
                      </a:cubicBezTo>
                      <a:cubicBezTo>
                        <a:pt x="109182" y="710869"/>
                        <a:pt x="48503" y="791313"/>
                        <a:pt x="103367" y="747423"/>
                      </a:cubicBezTo>
                      <a:cubicBezTo>
                        <a:pt x="110829" y="741453"/>
                        <a:pt x="112513" y="730326"/>
                        <a:pt x="119270" y="723569"/>
                      </a:cubicBezTo>
                      <a:cubicBezTo>
                        <a:pt x="126027" y="716812"/>
                        <a:pt x="135173" y="712967"/>
                        <a:pt x="143124" y="707666"/>
                      </a:cubicBezTo>
                      <a:cubicBezTo>
                        <a:pt x="162826" y="648560"/>
                        <a:pt x="143124" y="718289"/>
                        <a:pt x="143124" y="596348"/>
                      </a:cubicBezTo>
                      <a:cubicBezTo>
                        <a:pt x="143124" y="561791"/>
                        <a:pt x="141581" y="526209"/>
                        <a:pt x="151075" y="492981"/>
                      </a:cubicBezTo>
                      <a:cubicBezTo>
                        <a:pt x="153378" y="484922"/>
                        <a:pt x="166747" y="486848"/>
                        <a:pt x="174929" y="485030"/>
                      </a:cubicBezTo>
                      <a:cubicBezTo>
                        <a:pt x="239192" y="470750"/>
                        <a:pt x="201434" y="490331"/>
                        <a:pt x="214686" y="4850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Vodafone Rg"/>
                    <a:ea typeface="+mn-ea"/>
                    <a:cs typeface="+mn-cs"/>
                  </a:endParaRPr>
                </a:p>
              </p:txBody>
            </p:sp>
            <p:sp>
              <p:nvSpPr>
                <p:cNvPr id="76" name="Freeform 7"/>
                <p:cNvSpPr>
                  <a:spLocks/>
                </p:cNvSpPr>
                <p:nvPr/>
              </p:nvSpPr>
              <p:spPr bwMode="gray">
                <a:xfrm>
                  <a:off x="2511369" y="276284"/>
                  <a:ext cx="1430213" cy="1371752"/>
                </a:xfrm>
                <a:custGeom>
                  <a:avLst/>
                  <a:gdLst>
                    <a:gd name="T0" fmla="*/ 2147483647 w 911"/>
                    <a:gd name="T1" fmla="*/ 2147483647 h 868"/>
                    <a:gd name="T2" fmla="*/ 2147483647 w 911"/>
                    <a:gd name="T3" fmla="*/ 2147483647 h 868"/>
                    <a:gd name="T4" fmla="*/ 2147483647 w 911"/>
                    <a:gd name="T5" fmla="*/ 2147483647 h 868"/>
                    <a:gd name="T6" fmla="*/ 2147483647 w 911"/>
                    <a:gd name="T7" fmla="*/ 2147483647 h 868"/>
                    <a:gd name="T8" fmla="*/ 2147483647 w 911"/>
                    <a:gd name="T9" fmla="*/ 2147483647 h 868"/>
                    <a:gd name="T10" fmla="*/ 2147483647 w 911"/>
                    <a:gd name="T11" fmla="*/ 2147483647 h 868"/>
                    <a:gd name="T12" fmla="*/ 2147483647 w 911"/>
                    <a:gd name="T13" fmla="*/ 2147483647 h 868"/>
                    <a:gd name="T14" fmla="*/ 2147483647 w 911"/>
                    <a:gd name="T15" fmla="*/ 2147483647 h 868"/>
                    <a:gd name="T16" fmla="*/ 2147483647 w 911"/>
                    <a:gd name="T17" fmla="*/ 2147483647 h 868"/>
                    <a:gd name="T18" fmla="*/ 2147483647 w 911"/>
                    <a:gd name="T19" fmla="*/ 2147483647 h 868"/>
                    <a:gd name="T20" fmla="*/ 2147483647 w 911"/>
                    <a:gd name="T21" fmla="*/ 2147483647 h 868"/>
                    <a:gd name="T22" fmla="*/ 2147483647 w 911"/>
                    <a:gd name="T23" fmla="*/ 2147483647 h 868"/>
                    <a:gd name="T24" fmla="*/ 2147483647 w 911"/>
                    <a:gd name="T25" fmla="*/ 2147483647 h 868"/>
                    <a:gd name="T26" fmla="*/ 2147483647 w 911"/>
                    <a:gd name="T27" fmla="*/ 2147483647 h 868"/>
                    <a:gd name="T28" fmla="*/ 2147483647 w 911"/>
                    <a:gd name="T29" fmla="*/ 2147483647 h 868"/>
                    <a:gd name="T30" fmla="*/ 2147483647 w 911"/>
                    <a:gd name="T31" fmla="*/ 2147483647 h 868"/>
                    <a:gd name="T32" fmla="*/ 2147483647 w 911"/>
                    <a:gd name="T33" fmla="*/ 2147483647 h 868"/>
                    <a:gd name="T34" fmla="*/ 2147483647 w 911"/>
                    <a:gd name="T35" fmla="*/ 2147483647 h 868"/>
                    <a:gd name="T36" fmla="*/ 2147483647 w 911"/>
                    <a:gd name="T37" fmla="*/ 2147483647 h 868"/>
                    <a:gd name="T38" fmla="*/ 2147483647 w 911"/>
                    <a:gd name="T39" fmla="*/ 2147483647 h 868"/>
                    <a:gd name="T40" fmla="*/ 2147483647 w 911"/>
                    <a:gd name="T41" fmla="*/ 2147483647 h 868"/>
                    <a:gd name="T42" fmla="*/ 2147483647 w 911"/>
                    <a:gd name="T43" fmla="*/ 2147483647 h 868"/>
                    <a:gd name="T44" fmla="*/ 2147483647 w 911"/>
                    <a:gd name="T45" fmla="*/ 2147483647 h 868"/>
                    <a:gd name="T46" fmla="*/ 2147483647 w 911"/>
                    <a:gd name="T47" fmla="*/ 2147483647 h 868"/>
                    <a:gd name="T48" fmla="*/ 2147483647 w 911"/>
                    <a:gd name="T49" fmla="*/ 2147483647 h 868"/>
                    <a:gd name="T50" fmla="*/ 2147483647 w 911"/>
                    <a:gd name="T51" fmla="*/ 2147483647 h 868"/>
                    <a:gd name="T52" fmla="*/ 2147483647 w 911"/>
                    <a:gd name="T53" fmla="*/ 2147483647 h 868"/>
                    <a:gd name="T54" fmla="*/ 2147483647 w 911"/>
                    <a:gd name="T55" fmla="*/ 2147483647 h 868"/>
                    <a:gd name="T56" fmla="*/ 2147483647 w 911"/>
                    <a:gd name="T57" fmla="*/ 2147483647 h 868"/>
                    <a:gd name="T58" fmla="*/ 2147483647 w 911"/>
                    <a:gd name="T59" fmla="*/ 2147483647 h 868"/>
                    <a:gd name="T60" fmla="*/ 2147483647 w 911"/>
                    <a:gd name="T61" fmla="*/ 2147483647 h 868"/>
                    <a:gd name="T62" fmla="*/ 2147483647 w 911"/>
                    <a:gd name="T63" fmla="*/ 2147483647 h 868"/>
                    <a:gd name="T64" fmla="*/ 2147483647 w 911"/>
                    <a:gd name="T65" fmla="*/ 2147483647 h 868"/>
                    <a:gd name="T66" fmla="*/ 2147483647 w 911"/>
                    <a:gd name="T67" fmla="*/ 2147483647 h 868"/>
                    <a:gd name="T68" fmla="*/ 2147483647 w 911"/>
                    <a:gd name="T69" fmla="*/ 2147483647 h 868"/>
                    <a:gd name="T70" fmla="*/ 2147483647 w 911"/>
                    <a:gd name="T71" fmla="*/ 2147483647 h 868"/>
                    <a:gd name="T72" fmla="*/ 2147483647 w 911"/>
                    <a:gd name="T73" fmla="*/ 2147483647 h 868"/>
                    <a:gd name="T74" fmla="*/ 2147483647 w 911"/>
                    <a:gd name="T75" fmla="*/ 2147483647 h 868"/>
                    <a:gd name="T76" fmla="*/ 2147483647 w 911"/>
                    <a:gd name="T77" fmla="*/ 2147483647 h 868"/>
                    <a:gd name="T78" fmla="*/ 2147483647 w 911"/>
                    <a:gd name="T79" fmla="*/ 2147483647 h 868"/>
                    <a:gd name="T80" fmla="*/ 2147483647 w 911"/>
                    <a:gd name="T81" fmla="*/ 2147483647 h 868"/>
                    <a:gd name="T82" fmla="*/ 2147483647 w 911"/>
                    <a:gd name="T83" fmla="*/ 2147483647 h 868"/>
                    <a:gd name="T84" fmla="*/ 2147483647 w 911"/>
                    <a:gd name="T85" fmla="*/ 2147483647 h 868"/>
                    <a:gd name="T86" fmla="*/ 2147483647 w 911"/>
                    <a:gd name="T87" fmla="*/ 2147483647 h 868"/>
                    <a:gd name="T88" fmla="*/ 2147483647 w 911"/>
                    <a:gd name="T89" fmla="*/ 2147483647 h 868"/>
                    <a:gd name="T90" fmla="*/ 2147483647 w 911"/>
                    <a:gd name="T91" fmla="*/ 2147483647 h 868"/>
                    <a:gd name="T92" fmla="*/ 2147483647 w 911"/>
                    <a:gd name="T93" fmla="*/ 2147483647 h 868"/>
                    <a:gd name="T94" fmla="*/ 2147483647 w 911"/>
                    <a:gd name="T95" fmla="*/ 2147483647 h 868"/>
                    <a:gd name="T96" fmla="*/ 2147483647 w 911"/>
                    <a:gd name="T97" fmla="*/ 2147483647 h 868"/>
                    <a:gd name="T98" fmla="*/ 2147483647 w 911"/>
                    <a:gd name="T99" fmla="*/ 2147483647 h 868"/>
                    <a:gd name="T100" fmla="*/ 2147483647 w 911"/>
                    <a:gd name="T101" fmla="*/ 2147483647 h 868"/>
                    <a:gd name="T102" fmla="*/ 2147483647 w 911"/>
                    <a:gd name="T103" fmla="*/ 2147483647 h 868"/>
                    <a:gd name="T104" fmla="*/ 2147483647 w 911"/>
                    <a:gd name="T105" fmla="*/ 2147483647 h 868"/>
                    <a:gd name="T106" fmla="*/ 2147483647 w 911"/>
                    <a:gd name="T107" fmla="*/ 2147483647 h 868"/>
                    <a:gd name="T108" fmla="*/ 2147483647 w 911"/>
                    <a:gd name="T109" fmla="*/ 2147483647 h 868"/>
                    <a:gd name="T110" fmla="*/ 2147483647 w 911"/>
                    <a:gd name="T111" fmla="*/ 2147483647 h 868"/>
                    <a:gd name="T112" fmla="*/ 2147483647 w 911"/>
                    <a:gd name="T113" fmla="*/ 2147483647 h 868"/>
                    <a:gd name="T114" fmla="*/ 2147483647 w 911"/>
                    <a:gd name="T115" fmla="*/ 2147483647 h 868"/>
                    <a:gd name="T116" fmla="*/ 2147483647 w 911"/>
                    <a:gd name="T117" fmla="*/ 2147483647 h 868"/>
                    <a:gd name="T118" fmla="*/ 2147483647 w 911"/>
                    <a:gd name="T119" fmla="*/ 2147483647 h 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1"/>
                    <a:gd name="T181" fmla="*/ 0 h 868"/>
                    <a:gd name="T182" fmla="*/ 911 w 911"/>
                    <a:gd name="T183" fmla="*/ 868 h 8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1" h="868">
                      <a:moveTo>
                        <a:pt x="162" y="302"/>
                      </a:moveTo>
                      <a:lnTo>
                        <a:pt x="167" y="299"/>
                      </a:lnTo>
                      <a:lnTo>
                        <a:pt x="170" y="294"/>
                      </a:lnTo>
                      <a:lnTo>
                        <a:pt x="175" y="291"/>
                      </a:lnTo>
                      <a:lnTo>
                        <a:pt x="178" y="287"/>
                      </a:lnTo>
                      <a:lnTo>
                        <a:pt x="183" y="286"/>
                      </a:lnTo>
                      <a:lnTo>
                        <a:pt x="188" y="282"/>
                      </a:lnTo>
                      <a:lnTo>
                        <a:pt x="193" y="281"/>
                      </a:lnTo>
                      <a:lnTo>
                        <a:pt x="200" y="279"/>
                      </a:lnTo>
                      <a:lnTo>
                        <a:pt x="201" y="279"/>
                      </a:lnTo>
                      <a:lnTo>
                        <a:pt x="203" y="277"/>
                      </a:lnTo>
                      <a:lnTo>
                        <a:pt x="204" y="276"/>
                      </a:lnTo>
                      <a:lnTo>
                        <a:pt x="206" y="276"/>
                      </a:lnTo>
                      <a:lnTo>
                        <a:pt x="206" y="274"/>
                      </a:lnTo>
                      <a:lnTo>
                        <a:pt x="208" y="274"/>
                      </a:lnTo>
                      <a:lnTo>
                        <a:pt x="209" y="272"/>
                      </a:lnTo>
                      <a:lnTo>
                        <a:pt x="211" y="272"/>
                      </a:lnTo>
                      <a:lnTo>
                        <a:pt x="214" y="271"/>
                      </a:lnTo>
                      <a:lnTo>
                        <a:pt x="216" y="269"/>
                      </a:lnTo>
                      <a:lnTo>
                        <a:pt x="219" y="269"/>
                      </a:lnTo>
                      <a:lnTo>
                        <a:pt x="221" y="267"/>
                      </a:lnTo>
                      <a:lnTo>
                        <a:pt x="224" y="267"/>
                      </a:lnTo>
                      <a:lnTo>
                        <a:pt x="226" y="266"/>
                      </a:lnTo>
                      <a:lnTo>
                        <a:pt x="228" y="266"/>
                      </a:lnTo>
                      <a:lnTo>
                        <a:pt x="226" y="266"/>
                      </a:lnTo>
                      <a:lnTo>
                        <a:pt x="229" y="266"/>
                      </a:lnTo>
                      <a:lnTo>
                        <a:pt x="231" y="264"/>
                      </a:lnTo>
                      <a:lnTo>
                        <a:pt x="233" y="264"/>
                      </a:lnTo>
                      <a:lnTo>
                        <a:pt x="234" y="263"/>
                      </a:lnTo>
                      <a:lnTo>
                        <a:pt x="236" y="263"/>
                      </a:lnTo>
                      <a:lnTo>
                        <a:pt x="237" y="261"/>
                      </a:lnTo>
                      <a:lnTo>
                        <a:pt x="239" y="261"/>
                      </a:lnTo>
                      <a:lnTo>
                        <a:pt x="241" y="261"/>
                      </a:lnTo>
                      <a:lnTo>
                        <a:pt x="237" y="258"/>
                      </a:lnTo>
                      <a:lnTo>
                        <a:pt x="236" y="254"/>
                      </a:lnTo>
                      <a:lnTo>
                        <a:pt x="234" y="251"/>
                      </a:lnTo>
                      <a:lnTo>
                        <a:pt x="233" y="248"/>
                      </a:lnTo>
                      <a:lnTo>
                        <a:pt x="233" y="244"/>
                      </a:lnTo>
                      <a:lnTo>
                        <a:pt x="233" y="241"/>
                      </a:lnTo>
                      <a:lnTo>
                        <a:pt x="233" y="238"/>
                      </a:lnTo>
                      <a:lnTo>
                        <a:pt x="233" y="233"/>
                      </a:lnTo>
                      <a:lnTo>
                        <a:pt x="233" y="231"/>
                      </a:lnTo>
                      <a:lnTo>
                        <a:pt x="234" y="231"/>
                      </a:lnTo>
                      <a:lnTo>
                        <a:pt x="236" y="230"/>
                      </a:lnTo>
                      <a:lnTo>
                        <a:pt x="237" y="230"/>
                      </a:lnTo>
                      <a:lnTo>
                        <a:pt x="239" y="230"/>
                      </a:lnTo>
                      <a:lnTo>
                        <a:pt x="241" y="230"/>
                      </a:lnTo>
                      <a:lnTo>
                        <a:pt x="242" y="228"/>
                      </a:lnTo>
                      <a:lnTo>
                        <a:pt x="246" y="228"/>
                      </a:lnTo>
                      <a:lnTo>
                        <a:pt x="251" y="228"/>
                      </a:lnTo>
                      <a:lnTo>
                        <a:pt x="256" y="228"/>
                      </a:lnTo>
                      <a:lnTo>
                        <a:pt x="261" y="226"/>
                      </a:lnTo>
                      <a:lnTo>
                        <a:pt x="266" y="226"/>
                      </a:lnTo>
                      <a:lnTo>
                        <a:pt x="269" y="225"/>
                      </a:lnTo>
                      <a:lnTo>
                        <a:pt x="274" y="223"/>
                      </a:lnTo>
                      <a:lnTo>
                        <a:pt x="279" y="221"/>
                      </a:lnTo>
                      <a:lnTo>
                        <a:pt x="279" y="220"/>
                      </a:lnTo>
                      <a:lnTo>
                        <a:pt x="279" y="218"/>
                      </a:lnTo>
                      <a:lnTo>
                        <a:pt x="279" y="216"/>
                      </a:lnTo>
                      <a:lnTo>
                        <a:pt x="279" y="215"/>
                      </a:lnTo>
                      <a:lnTo>
                        <a:pt x="279" y="213"/>
                      </a:lnTo>
                      <a:lnTo>
                        <a:pt x="280" y="213"/>
                      </a:lnTo>
                      <a:lnTo>
                        <a:pt x="280" y="211"/>
                      </a:lnTo>
                      <a:lnTo>
                        <a:pt x="282" y="211"/>
                      </a:lnTo>
                      <a:lnTo>
                        <a:pt x="284" y="211"/>
                      </a:lnTo>
                      <a:lnTo>
                        <a:pt x="285" y="211"/>
                      </a:lnTo>
                      <a:lnTo>
                        <a:pt x="287" y="211"/>
                      </a:lnTo>
                      <a:lnTo>
                        <a:pt x="289" y="210"/>
                      </a:lnTo>
                      <a:lnTo>
                        <a:pt x="290" y="210"/>
                      </a:lnTo>
                      <a:lnTo>
                        <a:pt x="294" y="210"/>
                      </a:lnTo>
                      <a:lnTo>
                        <a:pt x="295" y="210"/>
                      </a:lnTo>
                      <a:lnTo>
                        <a:pt x="297" y="208"/>
                      </a:lnTo>
                      <a:lnTo>
                        <a:pt x="299" y="208"/>
                      </a:lnTo>
                      <a:lnTo>
                        <a:pt x="302" y="208"/>
                      </a:lnTo>
                      <a:lnTo>
                        <a:pt x="304" y="208"/>
                      </a:lnTo>
                      <a:lnTo>
                        <a:pt x="307" y="208"/>
                      </a:lnTo>
                      <a:lnTo>
                        <a:pt x="308" y="208"/>
                      </a:lnTo>
                      <a:lnTo>
                        <a:pt x="312" y="208"/>
                      </a:lnTo>
                      <a:lnTo>
                        <a:pt x="313" y="208"/>
                      </a:lnTo>
                      <a:lnTo>
                        <a:pt x="315" y="208"/>
                      </a:lnTo>
                      <a:lnTo>
                        <a:pt x="320" y="211"/>
                      </a:lnTo>
                      <a:lnTo>
                        <a:pt x="325" y="211"/>
                      </a:lnTo>
                      <a:lnTo>
                        <a:pt x="330" y="211"/>
                      </a:lnTo>
                      <a:lnTo>
                        <a:pt x="335" y="211"/>
                      </a:lnTo>
                      <a:lnTo>
                        <a:pt x="340" y="211"/>
                      </a:lnTo>
                      <a:lnTo>
                        <a:pt x="343" y="210"/>
                      </a:lnTo>
                      <a:lnTo>
                        <a:pt x="348" y="208"/>
                      </a:lnTo>
                      <a:lnTo>
                        <a:pt x="353" y="206"/>
                      </a:lnTo>
                      <a:lnTo>
                        <a:pt x="353" y="205"/>
                      </a:lnTo>
                      <a:lnTo>
                        <a:pt x="353" y="203"/>
                      </a:lnTo>
                      <a:lnTo>
                        <a:pt x="353" y="201"/>
                      </a:lnTo>
                      <a:lnTo>
                        <a:pt x="355" y="201"/>
                      </a:lnTo>
                      <a:lnTo>
                        <a:pt x="356" y="201"/>
                      </a:lnTo>
                      <a:lnTo>
                        <a:pt x="358" y="201"/>
                      </a:lnTo>
                      <a:lnTo>
                        <a:pt x="360" y="201"/>
                      </a:lnTo>
                      <a:lnTo>
                        <a:pt x="361" y="201"/>
                      </a:lnTo>
                      <a:lnTo>
                        <a:pt x="363" y="201"/>
                      </a:lnTo>
                      <a:lnTo>
                        <a:pt x="363" y="200"/>
                      </a:lnTo>
                      <a:lnTo>
                        <a:pt x="363" y="198"/>
                      </a:lnTo>
                      <a:lnTo>
                        <a:pt x="363" y="197"/>
                      </a:lnTo>
                      <a:lnTo>
                        <a:pt x="361" y="197"/>
                      </a:lnTo>
                      <a:lnTo>
                        <a:pt x="361" y="195"/>
                      </a:lnTo>
                      <a:lnTo>
                        <a:pt x="356" y="193"/>
                      </a:lnTo>
                      <a:lnTo>
                        <a:pt x="353" y="188"/>
                      </a:lnTo>
                      <a:lnTo>
                        <a:pt x="351" y="185"/>
                      </a:lnTo>
                      <a:lnTo>
                        <a:pt x="348" y="180"/>
                      </a:lnTo>
                      <a:lnTo>
                        <a:pt x="348" y="177"/>
                      </a:lnTo>
                      <a:lnTo>
                        <a:pt x="346" y="172"/>
                      </a:lnTo>
                      <a:lnTo>
                        <a:pt x="345" y="167"/>
                      </a:lnTo>
                      <a:lnTo>
                        <a:pt x="345" y="162"/>
                      </a:lnTo>
                      <a:lnTo>
                        <a:pt x="343" y="154"/>
                      </a:lnTo>
                      <a:lnTo>
                        <a:pt x="343" y="145"/>
                      </a:lnTo>
                      <a:lnTo>
                        <a:pt x="345" y="135"/>
                      </a:lnTo>
                      <a:lnTo>
                        <a:pt x="345" y="127"/>
                      </a:lnTo>
                      <a:lnTo>
                        <a:pt x="346" y="119"/>
                      </a:lnTo>
                      <a:lnTo>
                        <a:pt x="346" y="111"/>
                      </a:lnTo>
                      <a:lnTo>
                        <a:pt x="346" y="102"/>
                      </a:lnTo>
                      <a:lnTo>
                        <a:pt x="346" y="94"/>
                      </a:lnTo>
                      <a:lnTo>
                        <a:pt x="346" y="93"/>
                      </a:lnTo>
                      <a:lnTo>
                        <a:pt x="345" y="93"/>
                      </a:lnTo>
                      <a:lnTo>
                        <a:pt x="343" y="91"/>
                      </a:lnTo>
                      <a:lnTo>
                        <a:pt x="341" y="91"/>
                      </a:lnTo>
                      <a:lnTo>
                        <a:pt x="340" y="89"/>
                      </a:lnTo>
                      <a:lnTo>
                        <a:pt x="338" y="88"/>
                      </a:lnTo>
                      <a:lnTo>
                        <a:pt x="338" y="86"/>
                      </a:lnTo>
                      <a:lnTo>
                        <a:pt x="337" y="84"/>
                      </a:lnTo>
                      <a:lnTo>
                        <a:pt x="337" y="83"/>
                      </a:lnTo>
                      <a:lnTo>
                        <a:pt x="335" y="81"/>
                      </a:lnTo>
                      <a:lnTo>
                        <a:pt x="335" y="79"/>
                      </a:lnTo>
                      <a:lnTo>
                        <a:pt x="333" y="78"/>
                      </a:lnTo>
                      <a:lnTo>
                        <a:pt x="333" y="76"/>
                      </a:lnTo>
                      <a:lnTo>
                        <a:pt x="332" y="74"/>
                      </a:lnTo>
                      <a:lnTo>
                        <a:pt x="335" y="74"/>
                      </a:lnTo>
                      <a:lnTo>
                        <a:pt x="337" y="74"/>
                      </a:lnTo>
                      <a:lnTo>
                        <a:pt x="340" y="74"/>
                      </a:lnTo>
                      <a:lnTo>
                        <a:pt x="341" y="76"/>
                      </a:lnTo>
                      <a:lnTo>
                        <a:pt x="345" y="76"/>
                      </a:lnTo>
                      <a:lnTo>
                        <a:pt x="346" y="76"/>
                      </a:lnTo>
                      <a:lnTo>
                        <a:pt x="350" y="76"/>
                      </a:lnTo>
                      <a:lnTo>
                        <a:pt x="351" y="74"/>
                      </a:lnTo>
                      <a:lnTo>
                        <a:pt x="353" y="73"/>
                      </a:lnTo>
                      <a:lnTo>
                        <a:pt x="356" y="71"/>
                      </a:lnTo>
                      <a:lnTo>
                        <a:pt x="360" y="69"/>
                      </a:lnTo>
                      <a:lnTo>
                        <a:pt x="361" y="69"/>
                      </a:lnTo>
                      <a:lnTo>
                        <a:pt x="365" y="68"/>
                      </a:lnTo>
                      <a:lnTo>
                        <a:pt x="366" y="68"/>
                      </a:lnTo>
                      <a:lnTo>
                        <a:pt x="370" y="66"/>
                      </a:lnTo>
                      <a:lnTo>
                        <a:pt x="371" y="66"/>
                      </a:lnTo>
                      <a:lnTo>
                        <a:pt x="374" y="65"/>
                      </a:lnTo>
                      <a:lnTo>
                        <a:pt x="378" y="63"/>
                      </a:lnTo>
                      <a:lnTo>
                        <a:pt x="379" y="60"/>
                      </a:lnTo>
                      <a:lnTo>
                        <a:pt x="383" y="58"/>
                      </a:lnTo>
                      <a:lnTo>
                        <a:pt x="384" y="55"/>
                      </a:lnTo>
                      <a:lnTo>
                        <a:pt x="388" y="53"/>
                      </a:lnTo>
                      <a:lnTo>
                        <a:pt x="391" y="50"/>
                      </a:lnTo>
                      <a:lnTo>
                        <a:pt x="393" y="48"/>
                      </a:lnTo>
                      <a:lnTo>
                        <a:pt x="398" y="46"/>
                      </a:lnTo>
                      <a:lnTo>
                        <a:pt x="403" y="46"/>
                      </a:lnTo>
                      <a:lnTo>
                        <a:pt x="406" y="46"/>
                      </a:lnTo>
                      <a:lnTo>
                        <a:pt x="411" y="46"/>
                      </a:lnTo>
                      <a:lnTo>
                        <a:pt x="416" y="46"/>
                      </a:lnTo>
                      <a:lnTo>
                        <a:pt x="421" y="46"/>
                      </a:lnTo>
                      <a:lnTo>
                        <a:pt x="424" y="46"/>
                      </a:lnTo>
                      <a:lnTo>
                        <a:pt x="427" y="45"/>
                      </a:lnTo>
                      <a:lnTo>
                        <a:pt x="432" y="43"/>
                      </a:lnTo>
                      <a:lnTo>
                        <a:pt x="436" y="41"/>
                      </a:lnTo>
                      <a:lnTo>
                        <a:pt x="440" y="40"/>
                      </a:lnTo>
                      <a:lnTo>
                        <a:pt x="444" y="38"/>
                      </a:lnTo>
                      <a:lnTo>
                        <a:pt x="449" y="36"/>
                      </a:lnTo>
                      <a:lnTo>
                        <a:pt x="452" y="35"/>
                      </a:lnTo>
                      <a:lnTo>
                        <a:pt x="455" y="33"/>
                      </a:lnTo>
                      <a:lnTo>
                        <a:pt x="457" y="30"/>
                      </a:lnTo>
                      <a:lnTo>
                        <a:pt x="459" y="27"/>
                      </a:lnTo>
                      <a:lnTo>
                        <a:pt x="462" y="25"/>
                      </a:lnTo>
                      <a:lnTo>
                        <a:pt x="464" y="23"/>
                      </a:lnTo>
                      <a:lnTo>
                        <a:pt x="467" y="22"/>
                      </a:lnTo>
                      <a:lnTo>
                        <a:pt x="470" y="20"/>
                      </a:lnTo>
                      <a:lnTo>
                        <a:pt x="472" y="20"/>
                      </a:lnTo>
                      <a:lnTo>
                        <a:pt x="475" y="18"/>
                      </a:lnTo>
                      <a:lnTo>
                        <a:pt x="478" y="18"/>
                      </a:lnTo>
                      <a:lnTo>
                        <a:pt x="487" y="15"/>
                      </a:lnTo>
                      <a:lnTo>
                        <a:pt x="497" y="13"/>
                      </a:lnTo>
                      <a:lnTo>
                        <a:pt x="506" y="13"/>
                      </a:lnTo>
                      <a:lnTo>
                        <a:pt x="516" y="13"/>
                      </a:lnTo>
                      <a:lnTo>
                        <a:pt x="526" y="13"/>
                      </a:lnTo>
                      <a:lnTo>
                        <a:pt x="536" y="13"/>
                      </a:lnTo>
                      <a:lnTo>
                        <a:pt x="546" y="13"/>
                      </a:lnTo>
                      <a:lnTo>
                        <a:pt x="556" y="13"/>
                      </a:lnTo>
                      <a:lnTo>
                        <a:pt x="563" y="12"/>
                      </a:lnTo>
                      <a:lnTo>
                        <a:pt x="569" y="12"/>
                      </a:lnTo>
                      <a:lnTo>
                        <a:pt x="574" y="10"/>
                      </a:lnTo>
                      <a:lnTo>
                        <a:pt x="581" y="8"/>
                      </a:lnTo>
                      <a:lnTo>
                        <a:pt x="586" y="7"/>
                      </a:lnTo>
                      <a:lnTo>
                        <a:pt x="592" y="7"/>
                      </a:lnTo>
                      <a:lnTo>
                        <a:pt x="599" y="7"/>
                      </a:lnTo>
                      <a:lnTo>
                        <a:pt x="604" y="7"/>
                      </a:lnTo>
                      <a:lnTo>
                        <a:pt x="609" y="7"/>
                      </a:lnTo>
                      <a:lnTo>
                        <a:pt x="614" y="7"/>
                      </a:lnTo>
                      <a:lnTo>
                        <a:pt x="619" y="7"/>
                      </a:lnTo>
                      <a:lnTo>
                        <a:pt x="624" y="8"/>
                      </a:lnTo>
                      <a:lnTo>
                        <a:pt x="629" y="8"/>
                      </a:lnTo>
                      <a:lnTo>
                        <a:pt x="632" y="8"/>
                      </a:lnTo>
                      <a:lnTo>
                        <a:pt x="637" y="10"/>
                      </a:lnTo>
                      <a:lnTo>
                        <a:pt x="640" y="12"/>
                      </a:lnTo>
                      <a:lnTo>
                        <a:pt x="643" y="13"/>
                      </a:lnTo>
                      <a:lnTo>
                        <a:pt x="645" y="13"/>
                      </a:lnTo>
                      <a:lnTo>
                        <a:pt x="647" y="15"/>
                      </a:lnTo>
                      <a:lnTo>
                        <a:pt x="648" y="17"/>
                      </a:lnTo>
                      <a:lnTo>
                        <a:pt x="650" y="17"/>
                      </a:lnTo>
                      <a:lnTo>
                        <a:pt x="653" y="18"/>
                      </a:lnTo>
                      <a:lnTo>
                        <a:pt x="655" y="18"/>
                      </a:lnTo>
                      <a:lnTo>
                        <a:pt x="657" y="17"/>
                      </a:lnTo>
                      <a:lnTo>
                        <a:pt x="658" y="17"/>
                      </a:lnTo>
                      <a:lnTo>
                        <a:pt x="660" y="15"/>
                      </a:lnTo>
                      <a:lnTo>
                        <a:pt x="662" y="15"/>
                      </a:lnTo>
                      <a:lnTo>
                        <a:pt x="662" y="13"/>
                      </a:lnTo>
                      <a:lnTo>
                        <a:pt x="667" y="12"/>
                      </a:lnTo>
                      <a:lnTo>
                        <a:pt x="672" y="10"/>
                      </a:lnTo>
                      <a:lnTo>
                        <a:pt x="676" y="10"/>
                      </a:lnTo>
                      <a:lnTo>
                        <a:pt x="683" y="10"/>
                      </a:lnTo>
                      <a:lnTo>
                        <a:pt x="688" y="10"/>
                      </a:lnTo>
                      <a:lnTo>
                        <a:pt x="693" y="8"/>
                      </a:lnTo>
                      <a:lnTo>
                        <a:pt x="696" y="7"/>
                      </a:lnTo>
                      <a:lnTo>
                        <a:pt x="700" y="2"/>
                      </a:lnTo>
                      <a:lnTo>
                        <a:pt x="701" y="2"/>
                      </a:lnTo>
                      <a:lnTo>
                        <a:pt x="703" y="0"/>
                      </a:lnTo>
                      <a:lnTo>
                        <a:pt x="705" y="0"/>
                      </a:lnTo>
                      <a:lnTo>
                        <a:pt x="706" y="0"/>
                      </a:lnTo>
                      <a:lnTo>
                        <a:pt x="708" y="2"/>
                      </a:lnTo>
                      <a:lnTo>
                        <a:pt x="709" y="3"/>
                      </a:lnTo>
                      <a:lnTo>
                        <a:pt x="713" y="5"/>
                      </a:lnTo>
                      <a:lnTo>
                        <a:pt x="716" y="8"/>
                      </a:lnTo>
                      <a:lnTo>
                        <a:pt x="721" y="8"/>
                      </a:lnTo>
                      <a:lnTo>
                        <a:pt x="724" y="10"/>
                      </a:lnTo>
                      <a:lnTo>
                        <a:pt x="728" y="10"/>
                      </a:lnTo>
                      <a:lnTo>
                        <a:pt x="731" y="8"/>
                      </a:lnTo>
                      <a:lnTo>
                        <a:pt x="734" y="7"/>
                      </a:lnTo>
                      <a:lnTo>
                        <a:pt x="736" y="5"/>
                      </a:lnTo>
                      <a:lnTo>
                        <a:pt x="738" y="3"/>
                      </a:lnTo>
                      <a:lnTo>
                        <a:pt x="739" y="2"/>
                      </a:lnTo>
                      <a:lnTo>
                        <a:pt x="741" y="2"/>
                      </a:lnTo>
                      <a:lnTo>
                        <a:pt x="742" y="2"/>
                      </a:lnTo>
                      <a:lnTo>
                        <a:pt x="744" y="2"/>
                      </a:lnTo>
                      <a:lnTo>
                        <a:pt x="744" y="3"/>
                      </a:lnTo>
                      <a:lnTo>
                        <a:pt x="744" y="5"/>
                      </a:lnTo>
                      <a:lnTo>
                        <a:pt x="746" y="3"/>
                      </a:lnTo>
                      <a:lnTo>
                        <a:pt x="749" y="5"/>
                      </a:lnTo>
                      <a:lnTo>
                        <a:pt x="751" y="5"/>
                      </a:lnTo>
                      <a:lnTo>
                        <a:pt x="754" y="7"/>
                      </a:lnTo>
                      <a:lnTo>
                        <a:pt x="756" y="8"/>
                      </a:lnTo>
                      <a:lnTo>
                        <a:pt x="757" y="10"/>
                      </a:lnTo>
                      <a:lnTo>
                        <a:pt x="759" y="10"/>
                      </a:lnTo>
                      <a:lnTo>
                        <a:pt x="762" y="12"/>
                      </a:lnTo>
                      <a:lnTo>
                        <a:pt x="764" y="12"/>
                      </a:lnTo>
                      <a:lnTo>
                        <a:pt x="766" y="10"/>
                      </a:lnTo>
                      <a:lnTo>
                        <a:pt x="767" y="10"/>
                      </a:lnTo>
                      <a:lnTo>
                        <a:pt x="771" y="10"/>
                      </a:lnTo>
                      <a:lnTo>
                        <a:pt x="772" y="10"/>
                      </a:lnTo>
                      <a:lnTo>
                        <a:pt x="774" y="10"/>
                      </a:lnTo>
                      <a:lnTo>
                        <a:pt x="777" y="10"/>
                      </a:lnTo>
                      <a:lnTo>
                        <a:pt x="780" y="12"/>
                      </a:lnTo>
                      <a:lnTo>
                        <a:pt x="782" y="12"/>
                      </a:lnTo>
                      <a:lnTo>
                        <a:pt x="784" y="12"/>
                      </a:lnTo>
                      <a:lnTo>
                        <a:pt x="785" y="12"/>
                      </a:lnTo>
                      <a:lnTo>
                        <a:pt x="784" y="13"/>
                      </a:lnTo>
                      <a:lnTo>
                        <a:pt x="782" y="15"/>
                      </a:lnTo>
                      <a:lnTo>
                        <a:pt x="780" y="17"/>
                      </a:lnTo>
                      <a:lnTo>
                        <a:pt x="779" y="17"/>
                      </a:lnTo>
                      <a:lnTo>
                        <a:pt x="779" y="18"/>
                      </a:lnTo>
                      <a:lnTo>
                        <a:pt x="777" y="20"/>
                      </a:lnTo>
                      <a:lnTo>
                        <a:pt x="775" y="22"/>
                      </a:lnTo>
                      <a:lnTo>
                        <a:pt x="775" y="25"/>
                      </a:lnTo>
                      <a:lnTo>
                        <a:pt x="775" y="27"/>
                      </a:lnTo>
                      <a:lnTo>
                        <a:pt x="775" y="28"/>
                      </a:lnTo>
                      <a:lnTo>
                        <a:pt x="775" y="30"/>
                      </a:lnTo>
                      <a:lnTo>
                        <a:pt x="775" y="32"/>
                      </a:lnTo>
                      <a:lnTo>
                        <a:pt x="775" y="33"/>
                      </a:lnTo>
                      <a:lnTo>
                        <a:pt x="775" y="35"/>
                      </a:lnTo>
                      <a:lnTo>
                        <a:pt x="777" y="35"/>
                      </a:lnTo>
                      <a:lnTo>
                        <a:pt x="777" y="36"/>
                      </a:lnTo>
                      <a:lnTo>
                        <a:pt x="777" y="38"/>
                      </a:lnTo>
                      <a:lnTo>
                        <a:pt x="777" y="40"/>
                      </a:lnTo>
                      <a:lnTo>
                        <a:pt x="777" y="41"/>
                      </a:lnTo>
                      <a:lnTo>
                        <a:pt x="775" y="41"/>
                      </a:lnTo>
                      <a:lnTo>
                        <a:pt x="775" y="43"/>
                      </a:lnTo>
                      <a:lnTo>
                        <a:pt x="775" y="45"/>
                      </a:lnTo>
                      <a:lnTo>
                        <a:pt x="774" y="45"/>
                      </a:lnTo>
                      <a:lnTo>
                        <a:pt x="774" y="46"/>
                      </a:lnTo>
                      <a:lnTo>
                        <a:pt x="772" y="48"/>
                      </a:lnTo>
                      <a:lnTo>
                        <a:pt x="771" y="50"/>
                      </a:lnTo>
                      <a:lnTo>
                        <a:pt x="771" y="51"/>
                      </a:lnTo>
                      <a:lnTo>
                        <a:pt x="769" y="53"/>
                      </a:lnTo>
                      <a:lnTo>
                        <a:pt x="767" y="55"/>
                      </a:lnTo>
                      <a:lnTo>
                        <a:pt x="767" y="56"/>
                      </a:lnTo>
                      <a:lnTo>
                        <a:pt x="767" y="58"/>
                      </a:lnTo>
                      <a:lnTo>
                        <a:pt x="767" y="60"/>
                      </a:lnTo>
                      <a:lnTo>
                        <a:pt x="767" y="61"/>
                      </a:lnTo>
                      <a:lnTo>
                        <a:pt x="767" y="63"/>
                      </a:lnTo>
                      <a:lnTo>
                        <a:pt x="767" y="65"/>
                      </a:lnTo>
                      <a:lnTo>
                        <a:pt x="767" y="66"/>
                      </a:lnTo>
                      <a:lnTo>
                        <a:pt x="767" y="68"/>
                      </a:lnTo>
                      <a:lnTo>
                        <a:pt x="767" y="74"/>
                      </a:lnTo>
                      <a:lnTo>
                        <a:pt x="767" y="81"/>
                      </a:lnTo>
                      <a:lnTo>
                        <a:pt x="767" y="86"/>
                      </a:lnTo>
                      <a:lnTo>
                        <a:pt x="766" y="91"/>
                      </a:lnTo>
                      <a:lnTo>
                        <a:pt x="766" y="94"/>
                      </a:lnTo>
                      <a:lnTo>
                        <a:pt x="766" y="99"/>
                      </a:lnTo>
                      <a:lnTo>
                        <a:pt x="766" y="104"/>
                      </a:lnTo>
                      <a:lnTo>
                        <a:pt x="767" y="109"/>
                      </a:lnTo>
                      <a:lnTo>
                        <a:pt x="767" y="112"/>
                      </a:lnTo>
                      <a:lnTo>
                        <a:pt x="766" y="114"/>
                      </a:lnTo>
                      <a:lnTo>
                        <a:pt x="766" y="116"/>
                      </a:lnTo>
                      <a:lnTo>
                        <a:pt x="764" y="117"/>
                      </a:lnTo>
                      <a:lnTo>
                        <a:pt x="762" y="119"/>
                      </a:lnTo>
                      <a:lnTo>
                        <a:pt x="759" y="121"/>
                      </a:lnTo>
                      <a:lnTo>
                        <a:pt x="757" y="121"/>
                      </a:lnTo>
                      <a:lnTo>
                        <a:pt x="756" y="122"/>
                      </a:lnTo>
                      <a:lnTo>
                        <a:pt x="754" y="124"/>
                      </a:lnTo>
                      <a:lnTo>
                        <a:pt x="752" y="126"/>
                      </a:lnTo>
                      <a:lnTo>
                        <a:pt x="751" y="127"/>
                      </a:lnTo>
                      <a:lnTo>
                        <a:pt x="749" y="129"/>
                      </a:lnTo>
                      <a:lnTo>
                        <a:pt x="747" y="129"/>
                      </a:lnTo>
                      <a:lnTo>
                        <a:pt x="746" y="131"/>
                      </a:lnTo>
                      <a:lnTo>
                        <a:pt x="744" y="132"/>
                      </a:lnTo>
                      <a:lnTo>
                        <a:pt x="742" y="134"/>
                      </a:lnTo>
                      <a:lnTo>
                        <a:pt x="741" y="134"/>
                      </a:lnTo>
                      <a:lnTo>
                        <a:pt x="739" y="134"/>
                      </a:lnTo>
                      <a:lnTo>
                        <a:pt x="739" y="135"/>
                      </a:lnTo>
                      <a:lnTo>
                        <a:pt x="738" y="135"/>
                      </a:lnTo>
                      <a:lnTo>
                        <a:pt x="736" y="137"/>
                      </a:lnTo>
                      <a:lnTo>
                        <a:pt x="734" y="139"/>
                      </a:lnTo>
                      <a:lnTo>
                        <a:pt x="733" y="140"/>
                      </a:lnTo>
                      <a:lnTo>
                        <a:pt x="731" y="140"/>
                      </a:lnTo>
                      <a:lnTo>
                        <a:pt x="731" y="142"/>
                      </a:lnTo>
                      <a:lnTo>
                        <a:pt x="729" y="144"/>
                      </a:lnTo>
                      <a:lnTo>
                        <a:pt x="728" y="145"/>
                      </a:lnTo>
                      <a:lnTo>
                        <a:pt x="728" y="147"/>
                      </a:lnTo>
                      <a:lnTo>
                        <a:pt x="726" y="149"/>
                      </a:lnTo>
                      <a:lnTo>
                        <a:pt x="726" y="150"/>
                      </a:lnTo>
                      <a:lnTo>
                        <a:pt x="726" y="152"/>
                      </a:lnTo>
                      <a:lnTo>
                        <a:pt x="724" y="154"/>
                      </a:lnTo>
                      <a:lnTo>
                        <a:pt x="724" y="155"/>
                      </a:lnTo>
                      <a:lnTo>
                        <a:pt x="726" y="157"/>
                      </a:lnTo>
                      <a:lnTo>
                        <a:pt x="726" y="160"/>
                      </a:lnTo>
                      <a:lnTo>
                        <a:pt x="726" y="162"/>
                      </a:lnTo>
                      <a:lnTo>
                        <a:pt x="726" y="164"/>
                      </a:lnTo>
                      <a:lnTo>
                        <a:pt x="726" y="165"/>
                      </a:lnTo>
                      <a:lnTo>
                        <a:pt x="728" y="167"/>
                      </a:lnTo>
                      <a:lnTo>
                        <a:pt x="729" y="168"/>
                      </a:lnTo>
                      <a:lnTo>
                        <a:pt x="731" y="168"/>
                      </a:lnTo>
                      <a:lnTo>
                        <a:pt x="733" y="172"/>
                      </a:lnTo>
                      <a:lnTo>
                        <a:pt x="736" y="175"/>
                      </a:lnTo>
                      <a:lnTo>
                        <a:pt x="738" y="178"/>
                      </a:lnTo>
                      <a:lnTo>
                        <a:pt x="741" y="182"/>
                      </a:lnTo>
                      <a:lnTo>
                        <a:pt x="742" y="185"/>
                      </a:lnTo>
                      <a:lnTo>
                        <a:pt x="746" y="188"/>
                      </a:lnTo>
                      <a:lnTo>
                        <a:pt x="747" y="192"/>
                      </a:lnTo>
                      <a:lnTo>
                        <a:pt x="751" y="195"/>
                      </a:lnTo>
                      <a:lnTo>
                        <a:pt x="752" y="198"/>
                      </a:lnTo>
                      <a:lnTo>
                        <a:pt x="754" y="203"/>
                      </a:lnTo>
                      <a:lnTo>
                        <a:pt x="756" y="206"/>
                      </a:lnTo>
                      <a:lnTo>
                        <a:pt x="757" y="210"/>
                      </a:lnTo>
                      <a:lnTo>
                        <a:pt x="759" y="213"/>
                      </a:lnTo>
                      <a:lnTo>
                        <a:pt x="761" y="216"/>
                      </a:lnTo>
                      <a:lnTo>
                        <a:pt x="764" y="220"/>
                      </a:lnTo>
                      <a:lnTo>
                        <a:pt x="766" y="223"/>
                      </a:lnTo>
                      <a:lnTo>
                        <a:pt x="767" y="225"/>
                      </a:lnTo>
                      <a:lnTo>
                        <a:pt x="769" y="226"/>
                      </a:lnTo>
                      <a:lnTo>
                        <a:pt x="771" y="228"/>
                      </a:lnTo>
                      <a:lnTo>
                        <a:pt x="774" y="230"/>
                      </a:lnTo>
                      <a:lnTo>
                        <a:pt x="775" y="230"/>
                      </a:lnTo>
                      <a:lnTo>
                        <a:pt x="777" y="231"/>
                      </a:lnTo>
                      <a:lnTo>
                        <a:pt x="780" y="231"/>
                      </a:lnTo>
                      <a:lnTo>
                        <a:pt x="782" y="231"/>
                      </a:lnTo>
                      <a:lnTo>
                        <a:pt x="784" y="231"/>
                      </a:lnTo>
                      <a:lnTo>
                        <a:pt x="784" y="233"/>
                      </a:lnTo>
                      <a:lnTo>
                        <a:pt x="785" y="233"/>
                      </a:lnTo>
                      <a:lnTo>
                        <a:pt x="785" y="234"/>
                      </a:lnTo>
                      <a:lnTo>
                        <a:pt x="787" y="234"/>
                      </a:lnTo>
                      <a:lnTo>
                        <a:pt x="787" y="236"/>
                      </a:lnTo>
                      <a:lnTo>
                        <a:pt x="790" y="241"/>
                      </a:lnTo>
                      <a:lnTo>
                        <a:pt x="792" y="246"/>
                      </a:lnTo>
                      <a:lnTo>
                        <a:pt x="794" y="253"/>
                      </a:lnTo>
                      <a:lnTo>
                        <a:pt x="795" y="258"/>
                      </a:lnTo>
                      <a:lnTo>
                        <a:pt x="795" y="264"/>
                      </a:lnTo>
                      <a:lnTo>
                        <a:pt x="797" y="269"/>
                      </a:lnTo>
                      <a:lnTo>
                        <a:pt x="799" y="276"/>
                      </a:lnTo>
                      <a:lnTo>
                        <a:pt x="800" y="282"/>
                      </a:lnTo>
                      <a:lnTo>
                        <a:pt x="800" y="287"/>
                      </a:lnTo>
                      <a:lnTo>
                        <a:pt x="800" y="294"/>
                      </a:lnTo>
                      <a:lnTo>
                        <a:pt x="802" y="300"/>
                      </a:lnTo>
                      <a:lnTo>
                        <a:pt x="802" y="307"/>
                      </a:lnTo>
                      <a:lnTo>
                        <a:pt x="802" y="314"/>
                      </a:lnTo>
                      <a:lnTo>
                        <a:pt x="802" y="320"/>
                      </a:lnTo>
                      <a:lnTo>
                        <a:pt x="802" y="327"/>
                      </a:lnTo>
                      <a:lnTo>
                        <a:pt x="802" y="333"/>
                      </a:lnTo>
                      <a:lnTo>
                        <a:pt x="802" y="335"/>
                      </a:lnTo>
                      <a:lnTo>
                        <a:pt x="802" y="337"/>
                      </a:lnTo>
                      <a:lnTo>
                        <a:pt x="804" y="338"/>
                      </a:lnTo>
                      <a:lnTo>
                        <a:pt x="805" y="340"/>
                      </a:lnTo>
                      <a:lnTo>
                        <a:pt x="807" y="340"/>
                      </a:lnTo>
                      <a:lnTo>
                        <a:pt x="808" y="342"/>
                      </a:lnTo>
                      <a:lnTo>
                        <a:pt x="810" y="342"/>
                      </a:lnTo>
                      <a:lnTo>
                        <a:pt x="812" y="342"/>
                      </a:lnTo>
                      <a:lnTo>
                        <a:pt x="812" y="343"/>
                      </a:lnTo>
                      <a:lnTo>
                        <a:pt x="813" y="347"/>
                      </a:lnTo>
                      <a:lnTo>
                        <a:pt x="815" y="350"/>
                      </a:lnTo>
                      <a:lnTo>
                        <a:pt x="817" y="355"/>
                      </a:lnTo>
                      <a:lnTo>
                        <a:pt x="818" y="358"/>
                      </a:lnTo>
                      <a:lnTo>
                        <a:pt x="820" y="361"/>
                      </a:lnTo>
                      <a:lnTo>
                        <a:pt x="820" y="366"/>
                      </a:lnTo>
                      <a:lnTo>
                        <a:pt x="822" y="370"/>
                      </a:lnTo>
                      <a:lnTo>
                        <a:pt x="822" y="373"/>
                      </a:lnTo>
                      <a:lnTo>
                        <a:pt x="823" y="378"/>
                      </a:lnTo>
                      <a:lnTo>
                        <a:pt x="823" y="385"/>
                      </a:lnTo>
                      <a:lnTo>
                        <a:pt x="822" y="390"/>
                      </a:lnTo>
                      <a:lnTo>
                        <a:pt x="822" y="394"/>
                      </a:lnTo>
                      <a:lnTo>
                        <a:pt x="822" y="399"/>
                      </a:lnTo>
                      <a:lnTo>
                        <a:pt x="822" y="404"/>
                      </a:lnTo>
                      <a:lnTo>
                        <a:pt x="822" y="409"/>
                      </a:lnTo>
                      <a:lnTo>
                        <a:pt x="822" y="414"/>
                      </a:lnTo>
                      <a:lnTo>
                        <a:pt x="822" y="416"/>
                      </a:lnTo>
                      <a:lnTo>
                        <a:pt x="822" y="418"/>
                      </a:lnTo>
                      <a:lnTo>
                        <a:pt x="823" y="419"/>
                      </a:lnTo>
                      <a:lnTo>
                        <a:pt x="823" y="421"/>
                      </a:lnTo>
                      <a:lnTo>
                        <a:pt x="823" y="423"/>
                      </a:lnTo>
                      <a:lnTo>
                        <a:pt x="823" y="424"/>
                      </a:lnTo>
                      <a:lnTo>
                        <a:pt x="823" y="426"/>
                      </a:lnTo>
                      <a:lnTo>
                        <a:pt x="823" y="427"/>
                      </a:lnTo>
                      <a:lnTo>
                        <a:pt x="823" y="429"/>
                      </a:lnTo>
                      <a:lnTo>
                        <a:pt x="823" y="431"/>
                      </a:lnTo>
                      <a:lnTo>
                        <a:pt x="823" y="432"/>
                      </a:lnTo>
                      <a:lnTo>
                        <a:pt x="823" y="434"/>
                      </a:lnTo>
                      <a:lnTo>
                        <a:pt x="823" y="437"/>
                      </a:lnTo>
                      <a:lnTo>
                        <a:pt x="823" y="439"/>
                      </a:lnTo>
                      <a:lnTo>
                        <a:pt x="822" y="442"/>
                      </a:lnTo>
                      <a:lnTo>
                        <a:pt x="822" y="446"/>
                      </a:lnTo>
                      <a:lnTo>
                        <a:pt x="822" y="449"/>
                      </a:lnTo>
                      <a:lnTo>
                        <a:pt x="822" y="452"/>
                      </a:lnTo>
                      <a:lnTo>
                        <a:pt x="820" y="454"/>
                      </a:lnTo>
                      <a:lnTo>
                        <a:pt x="820" y="457"/>
                      </a:lnTo>
                      <a:lnTo>
                        <a:pt x="818" y="460"/>
                      </a:lnTo>
                      <a:lnTo>
                        <a:pt x="818" y="464"/>
                      </a:lnTo>
                      <a:lnTo>
                        <a:pt x="818" y="467"/>
                      </a:lnTo>
                      <a:lnTo>
                        <a:pt x="818" y="469"/>
                      </a:lnTo>
                      <a:lnTo>
                        <a:pt x="818" y="472"/>
                      </a:lnTo>
                      <a:lnTo>
                        <a:pt x="818" y="475"/>
                      </a:lnTo>
                      <a:lnTo>
                        <a:pt x="820" y="479"/>
                      </a:lnTo>
                      <a:lnTo>
                        <a:pt x="820" y="482"/>
                      </a:lnTo>
                      <a:lnTo>
                        <a:pt x="820" y="484"/>
                      </a:lnTo>
                      <a:lnTo>
                        <a:pt x="822" y="485"/>
                      </a:lnTo>
                      <a:lnTo>
                        <a:pt x="822" y="487"/>
                      </a:lnTo>
                      <a:lnTo>
                        <a:pt x="823" y="489"/>
                      </a:lnTo>
                      <a:lnTo>
                        <a:pt x="823" y="490"/>
                      </a:lnTo>
                      <a:lnTo>
                        <a:pt x="823" y="492"/>
                      </a:lnTo>
                      <a:lnTo>
                        <a:pt x="825" y="493"/>
                      </a:lnTo>
                      <a:lnTo>
                        <a:pt x="825" y="495"/>
                      </a:lnTo>
                      <a:lnTo>
                        <a:pt x="825" y="497"/>
                      </a:lnTo>
                      <a:lnTo>
                        <a:pt x="825" y="498"/>
                      </a:lnTo>
                      <a:lnTo>
                        <a:pt x="825" y="500"/>
                      </a:lnTo>
                      <a:lnTo>
                        <a:pt x="827" y="502"/>
                      </a:lnTo>
                      <a:lnTo>
                        <a:pt x="827" y="503"/>
                      </a:lnTo>
                      <a:lnTo>
                        <a:pt x="827" y="505"/>
                      </a:lnTo>
                      <a:lnTo>
                        <a:pt x="825" y="507"/>
                      </a:lnTo>
                      <a:lnTo>
                        <a:pt x="825" y="508"/>
                      </a:lnTo>
                      <a:lnTo>
                        <a:pt x="823" y="508"/>
                      </a:lnTo>
                      <a:lnTo>
                        <a:pt x="822" y="510"/>
                      </a:lnTo>
                      <a:lnTo>
                        <a:pt x="822" y="512"/>
                      </a:lnTo>
                      <a:lnTo>
                        <a:pt x="818" y="513"/>
                      </a:lnTo>
                      <a:lnTo>
                        <a:pt x="813" y="515"/>
                      </a:lnTo>
                      <a:lnTo>
                        <a:pt x="810" y="517"/>
                      </a:lnTo>
                      <a:lnTo>
                        <a:pt x="805" y="518"/>
                      </a:lnTo>
                      <a:lnTo>
                        <a:pt x="802" y="522"/>
                      </a:lnTo>
                      <a:lnTo>
                        <a:pt x="800" y="523"/>
                      </a:lnTo>
                      <a:lnTo>
                        <a:pt x="799" y="528"/>
                      </a:lnTo>
                      <a:lnTo>
                        <a:pt x="800" y="531"/>
                      </a:lnTo>
                      <a:lnTo>
                        <a:pt x="800" y="533"/>
                      </a:lnTo>
                      <a:lnTo>
                        <a:pt x="802" y="535"/>
                      </a:lnTo>
                      <a:lnTo>
                        <a:pt x="802" y="536"/>
                      </a:lnTo>
                      <a:lnTo>
                        <a:pt x="804" y="538"/>
                      </a:lnTo>
                      <a:lnTo>
                        <a:pt x="805" y="540"/>
                      </a:lnTo>
                      <a:lnTo>
                        <a:pt x="805" y="541"/>
                      </a:lnTo>
                      <a:lnTo>
                        <a:pt x="807" y="543"/>
                      </a:lnTo>
                      <a:lnTo>
                        <a:pt x="808" y="545"/>
                      </a:lnTo>
                      <a:lnTo>
                        <a:pt x="810" y="546"/>
                      </a:lnTo>
                      <a:lnTo>
                        <a:pt x="812" y="548"/>
                      </a:lnTo>
                      <a:lnTo>
                        <a:pt x="813" y="550"/>
                      </a:lnTo>
                      <a:lnTo>
                        <a:pt x="813" y="553"/>
                      </a:lnTo>
                      <a:lnTo>
                        <a:pt x="815" y="555"/>
                      </a:lnTo>
                      <a:lnTo>
                        <a:pt x="817" y="556"/>
                      </a:lnTo>
                      <a:lnTo>
                        <a:pt x="817" y="559"/>
                      </a:lnTo>
                      <a:lnTo>
                        <a:pt x="818" y="561"/>
                      </a:lnTo>
                      <a:lnTo>
                        <a:pt x="820" y="563"/>
                      </a:lnTo>
                      <a:lnTo>
                        <a:pt x="820" y="564"/>
                      </a:lnTo>
                      <a:lnTo>
                        <a:pt x="822" y="568"/>
                      </a:lnTo>
                      <a:lnTo>
                        <a:pt x="822" y="569"/>
                      </a:lnTo>
                      <a:lnTo>
                        <a:pt x="823" y="571"/>
                      </a:lnTo>
                      <a:lnTo>
                        <a:pt x="823" y="573"/>
                      </a:lnTo>
                      <a:lnTo>
                        <a:pt x="825" y="576"/>
                      </a:lnTo>
                      <a:lnTo>
                        <a:pt x="825" y="578"/>
                      </a:lnTo>
                      <a:lnTo>
                        <a:pt x="825" y="579"/>
                      </a:lnTo>
                      <a:lnTo>
                        <a:pt x="827" y="583"/>
                      </a:lnTo>
                      <a:lnTo>
                        <a:pt x="827" y="584"/>
                      </a:lnTo>
                      <a:lnTo>
                        <a:pt x="828" y="586"/>
                      </a:lnTo>
                      <a:lnTo>
                        <a:pt x="828" y="588"/>
                      </a:lnTo>
                      <a:lnTo>
                        <a:pt x="828" y="589"/>
                      </a:lnTo>
                      <a:lnTo>
                        <a:pt x="828" y="591"/>
                      </a:lnTo>
                      <a:lnTo>
                        <a:pt x="830" y="592"/>
                      </a:lnTo>
                      <a:lnTo>
                        <a:pt x="830" y="594"/>
                      </a:lnTo>
                      <a:lnTo>
                        <a:pt x="828" y="596"/>
                      </a:lnTo>
                      <a:lnTo>
                        <a:pt x="828" y="597"/>
                      </a:lnTo>
                      <a:lnTo>
                        <a:pt x="828" y="599"/>
                      </a:lnTo>
                      <a:lnTo>
                        <a:pt x="830" y="601"/>
                      </a:lnTo>
                      <a:lnTo>
                        <a:pt x="837" y="601"/>
                      </a:lnTo>
                      <a:lnTo>
                        <a:pt x="843" y="602"/>
                      </a:lnTo>
                      <a:lnTo>
                        <a:pt x="850" y="604"/>
                      </a:lnTo>
                      <a:lnTo>
                        <a:pt x="856" y="604"/>
                      </a:lnTo>
                      <a:lnTo>
                        <a:pt x="863" y="606"/>
                      </a:lnTo>
                      <a:lnTo>
                        <a:pt x="870" y="607"/>
                      </a:lnTo>
                      <a:lnTo>
                        <a:pt x="876" y="609"/>
                      </a:lnTo>
                      <a:lnTo>
                        <a:pt x="883" y="612"/>
                      </a:lnTo>
                      <a:lnTo>
                        <a:pt x="884" y="612"/>
                      </a:lnTo>
                      <a:lnTo>
                        <a:pt x="886" y="614"/>
                      </a:lnTo>
                      <a:lnTo>
                        <a:pt x="886" y="616"/>
                      </a:lnTo>
                      <a:lnTo>
                        <a:pt x="888" y="616"/>
                      </a:lnTo>
                      <a:lnTo>
                        <a:pt x="888" y="617"/>
                      </a:lnTo>
                      <a:lnTo>
                        <a:pt x="889" y="617"/>
                      </a:lnTo>
                      <a:lnTo>
                        <a:pt x="889" y="619"/>
                      </a:lnTo>
                      <a:lnTo>
                        <a:pt x="891" y="621"/>
                      </a:lnTo>
                      <a:lnTo>
                        <a:pt x="891" y="622"/>
                      </a:lnTo>
                      <a:lnTo>
                        <a:pt x="893" y="622"/>
                      </a:lnTo>
                      <a:lnTo>
                        <a:pt x="893" y="624"/>
                      </a:lnTo>
                      <a:lnTo>
                        <a:pt x="894" y="624"/>
                      </a:lnTo>
                      <a:lnTo>
                        <a:pt x="896" y="625"/>
                      </a:lnTo>
                      <a:lnTo>
                        <a:pt x="896" y="627"/>
                      </a:lnTo>
                      <a:lnTo>
                        <a:pt x="896" y="629"/>
                      </a:lnTo>
                      <a:lnTo>
                        <a:pt x="898" y="632"/>
                      </a:lnTo>
                      <a:lnTo>
                        <a:pt x="898" y="637"/>
                      </a:lnTo>
                      <a:lnTo>
                        <a:pt x="899" y="640"/>
                      </a:lnTo>
                      <a:lnTo>
                        <a:pt x="901" y="645"/>
                      </a:lnTo>
                      <a:lnTo>
                        <a:pt x="903" y="649"/>
                      </a:lnTo>
                      <a:lnTo>
                        <a:pt x="906" y="652"/>
                      </a:lnTo>
                      <a:lnTo>
                        <a:pt x="908" y="655"/>
                      </a:lnTo>
                      <a:lnTo>
                        <a:pt x="911" y="658"/>
                      </a:lnTo>
                      <a:lnTo>
                        <a:pt x="693" y="785"/>
                      </a:lnTo>
                      <a:lnTo>
                        <a:pt x="683" y="794"/>
                      </a:lnTo>
                      <a:lnTo>
                        <a:pt x="672" y="804"/>
                      </a:lnTo>
                      <a:lnTo>
                        <a:pt x="662" y="812"/>
                      </a:lnTo>
                      <a:lnTo>
                        <a:pt x="652" y="822"/>
                      </a:lnTo>
                      <a:lnTo>
                        <a:pt x="640" y="830"/>
                      </a:lnTo>
                      <a:lnTo>
                        <a:pt x="629" y="840"/>
                      </a:lnTo>
                      <a:lnTo>
                        <a:pt x="619" y="848"/>
                      </a:lnTo>
                      <a:lnTo>
                        <a:pt x="607" y="856"/>
                      </a:lnTo>
                      <a:lnTo>
                        <a:pt x="592" y="858"/>
                      </a:lnTo>
                      <a:lnTo>
                        <a:pt x="577" y="860"/>
                      </a:lnTo>
                      <a:lnTo>
                        <a:pt x="563" y="861"/>
                      </a:lnTo>
                      <a:lnTo>
                        <a:pt x="548" y="865"/>
                      </a:lnTo>
                      <a:lnTo>
                        <a:pt x="533" y="866"/>
                      </a:lnTo>
                      <a:lnTo>
                        <a:pt x="516" y="868"/>
                      </a:lnTo>
                      <a:lnTo>
                        <a:pt x="502" y="868"/>
                      </a:lnTo>
                      <a:lnTo>
                        <a:pt x="487" y="866"/>
                      </a:lnTo>
                      <a:lnTo>
                        <a:pt x="485" y="866"/>
                      </a:lnTo>
                      <a:lnTo>
                        <a:pt x="485" y="865"/>
                      </a:lnTo>
                      <a:lnTo>
                        <a:pt x="483" y="863"/>
                      </a:lnTo>
                      <a:lnTo>
                        <a:pt x="483" y="861"/>
                      </a:lnTo>
                      <a:lnTo>
                        <a:pt x="482" y="860"/>
                      </a:lnTo>
                      <a:lnTo>
                        <a:pt x="480" y="856"/>
                      </a:lnTo>
                      <a:lnTo>
                        <a:pt x="478" y="856"/>
                      </a:lnTo>
                      <a:lnTo>
                        <a:pt x="477" y="855"/>
                      </a:lnTo>
                      <a:lnTo>
                        <a:pt x="478" y="853"/>
                      </a:lnTo>
                      <a:lnTo>
                        <a:pt x="482" y="853"/>
                      </a:lnTo>
                      <a:lnTo>
                        <a:pt x="483" y="851"/>
                      </a:lnTo>
                      <a:lnTo>
                        <a:pt x="485" y="850"/>
                      </a:lnTo>
                      <a:lnTo>
                        <a:pt x="487" y="848"/>
                      </a:lnTo>
                      <a:lnTo>
                        <a:pt x="488" y="847"/>
                      </a:lnTo>
                      <a:lnTo>
                        <a:pt x="490" y="845"/>
                      </a:lnTo>
                      <a:lnTo>
                        <a:pt x="490" y="843"/>
                      </a:lnTo>
                      <a:lnTo>
                        <a:pt x="490" y="840"/>
                      </a:lnTo>
                      <a:lnTo>
                        <a:pt x="490" y="838"/>
                      </a:lnTo>
                      <a:lnTo>
                        <a:pt x="488" y="837"/>
                      </a:lnTo>
                      <a:lnTo>
                        <a:pt x="488" y="835"/>
                      </a:lnTo>
                      <a:lnTo>
                        <a:pt x="487" y="832"/>
                      </a:lnTo>
                      <a:lnTo>
                        <a:pt x="485" y="830"/>
                      </a:lnTo>
                      <a:lnTo>
                        <a:pt x="483" y="828"/>
                      </a:lnTo>
                      <a:lnTo>
                        <a:pt x="482" y="827"/>
                      </a:lnTo>
                      <a:lnTo>
                        <a:pt x="478" y="825"/>
                      </a:lnTo>
                      <a:lnTo>
                        <a:pt x="475" y="823"/>
                      </a:lnTo>
                      <a:lnTo>
                        <a:pt x="472" y="823"/>
                      </a:lnTo>
                      <a:lnTo>
                        <a:pt x="469" y="822"/>
                      </a:lnTo>
                      <a:lnTo>
                        <a:pt x="467" y="820"/>
                      </a:lnTo>
                      <a:lnTo>
                        <a:pt x="464" y="820"/>
                      </a:lnTo>
                      <a:lnTo>
                        <a:pt x="459" y="820"/>
                      </a:lnTo>
                      <a:lnTo>
                        <a:pt x="455" y="820"/>
                      </a:lnTo>
                      <a:lnTo>
                        <a:pt x="454" y="818"/>
                      </a:lnTo>
                      <a:lnTo>
                        <a:pt x="452" y="818"/>
                      </a:lnTo>
                      <a:lnTo>
                        <a:pt x="452" y="817"/>
                      </a:lnTo>
                      <a:lnTo>
                        <a:pt x="450" y="817"/>
                      </a:lnTo>
                      <a:lnTo>
                        <a:pt x="450" y="815"/>
                      </a:lnTo>
                      <a:lnTo>
                        <a:pt x="449" y="812"/>
                      </a:lnTo>
                      <a:lnTo>
                        <a:pt x="449" y="810"/>
                      </a:lnTo>
                      <a:lnTo>
                        <a:pt x="449" y="809"/>
                      </a:lnTo>
                      <a:lnTo>
                        <a:pt x="449" y="807"/>
                      </a:lnTo>
                      <a:lnTo>
                        <a:pt x="447" y="807"/>
                      </a:lnTo>
                      <a:lnTo>
                        <a:pt x="445" y="807"/>
                      </a:lnTo>
                      <a:lnTo>
                        <a:pt x="445" y="805"/>
                      </a:lnTo>
                      <a:lnTo>
                        <a:pt x="442" y="807"/>
                      </a:lnTo>
                      <a:lnTo>
                        <a:pt x="440" y="807"/>
                      </a:lnTo>
                      <a:lnTo>
                        <a:pt x="437" y="807"/>
                      </a:lnTo>
                      <a:lnTo>
                        <a:pt x="436" y="807"/>
                      </a:lnTo>
                      <a:lnTo>
                        <a:pt x="434" y="807"/>
                      </a:lnTo>
                      <a:lnTo>
                        <a:pt x="431" y="807"/>
                      </a:lnTo>
                      <a:lnTo>
                        <a:pt x="429" y="805"/>
                      </a:lnTo>
                      <a:lnTo>
                        <a:pt x="427" y="804"/>
                      </a:lnTo>
                      <a:lnTo>
                        <a:pt x="427" y="802"/>
                      </a:lnTo>
                      <a:lnTo>
                        <a:pt x="426" y="802"/>
                      </a:lnTo>
                      <a:lnTo>
                        <a:pt x="424" y="802"/>
                      </a:lnTo>
                      <a:lnTo>
                        <a:pt x="422" y="802"/>
                      </a:lnTo>
                      <a:lnTo>
                        <a:pt x="419" y="799"/>
                      </a:lnTo>
                      <a:lnTo>
                        <a:pt x="416" y="797"/>
                      </a:lnTo>
                      <a:lnTo>
                        <a:pt x="414" y="794"/>
                      </a:lnTo>
                      <a:lnTo>
                        <a:pt x="411" y="790"/>
                      </a:lnTo>
                      <a:lnTo>
                        <a:pt x="407" y="787"/>
                      </a:lnTo>
                      <a:lnTo>
                        <a:pt x="404" y="784"/>
                      </a:lnTo>
                      <a:lnTo>
                        <a:pt x="401" y="782"/>
                      </a:lnTo>
                      <a:lnTo>
                        <a:pt x="396" y="779"/>
                      </a:lnTo>
                      <a:lnTo>
                        <a:pt x="394" y="779"/>
                      </a:lnTo>
                      <a:lnTo>
                        <a:pt x="394" y="777"/>
                      </a:lnTo>
                      <a:lnTo>
                        <a:pt x="394" y="774"/>
                      </a:lnTo>
                      <a:lnTo>
                        <a:pt x="394" y="772"/>
                      </a:lnTo>
                      <a:lnTo>
                        <a:pt x="396" y="769"/>
                      </a:lnTo>
                      <a:lnTo>
                        <a:pt x="396" y="767"/>
                      </a:lnTo>
                      <a:lnTo>
                        <a:pt x="396" y="764"/>
                      </a:lnTo>
                      <a:lnTo>
                        <a:pt x="396" y="762"/>
                      </a:lnTo>
                      <a:lnTo>
                        <a:pt x="1" y="439"/>
                      </a:lnTo>
                      <a:lnTo>
                        <a:pt x="0" y="403"/>
                      </a:lnTo>
                      <a:lnTo>
                        <a:pt x="0" y="399"/>
                      </a:lnTo>
                      <a:lnTo>
                        <a:pt x="0" y="398"/>
                      </a:lnTo>
                      <a:lnTo>
                        <a:pt x="1" y="394"/>
                      </a:lnTo>
                      <a:lnTo>
                        <a:pt x="1" y="391"/>
                      </a:lnTo>
                      <a:lnTo>
                        <a:pt x="1" y="390"/>
                      </a:lnTo>
                      <a:lnTo>
                        <a:pt x="1" y="386"/>
                      </a:lnTo>
                      <a:lnTo>
                        <a:pt x="1" y="383"/>
                      </a:lnTo>
                      <a:lnTo>
                        <a:pt x="1" y="381"/>
                      </a:lnTo>
                      <a:lnTo>
                        <a:pt x="1" y="380"/>
                      </a:lnTo>
                      <a:lnTo>
                        <a:pt x="1" y="378"/>
                      </a:lnTo>
                      <a:lnTo>
                        <a:pt x="3" y="376"/>
                      </a:lnTo>
                      <a:lnTo>
                        <a:pt x="3" y="375"/>
                      </a:lnTo>
                      <a:lnTo>
                        <a:pt x="5" y="373"/>
                      </a:lnTo>
                      <a:lnTo>
                        <a:pt x="5" y="371"/>
                      </a:lnTo>
                      <a:lnTo>
                        <a:pt x="5" y="370"/>
                      </a:lnTo>
                      <a:lnTo>
                        <a:pt x="6" y="368"/>
                      </a:lnTo>
                      <a:lnTo>
                        <a:pt x="5" y="368"/>
                      </a:lnTo>
                      <a:lnTo>
                        <a:pt x="3" y="368"/>
                      </a:lnTo>
                      <a:lnTo>
                        <a:pt x="3" y="366"/>
                      </a:lnTo>
                      <a:lnTo>
                        <a:pt x="5" y="363"/>
                      </a:lnTo>
                      <a:lnTo>
                        <a:pt x="6" y="361"/>
                      </a:lnTo>
                      <a:lnTo>
                        <a:pt x="8" y="358"/>
                      </a:lnTo>
                      <a:lnTo>
                        <a:pt x="10" y="357"/>
                      </a:lnTo>
                      <a:lnTo>
                        <a:pt x="13" y="355"/>
                      </a:lnTo>
                      <a:lnTo>
                        <a:pt x="15" y="355"/>
                      </a:lnTo>
                      <a:lnTo>
                        <a:pt x="18" y="353"/>
                      </a:lnTo>
                      <a:lnTo>
                        <a:pt x="20" y="353"/>
                      </a:lnTo>
                      <a:lnTo>
                        <a:pt x="20" y="352"/>
                      </a:lnTo>
                      <a:lnTo>
                        <a:pt x="21" y="350"/>
                      </a:lnTo>
                      <a:lnTo>
                        <a:pt x="21" y="348"/>
                      </a:lnTo>
                      <a:lnTo>
                        <a:pt x="23" y="348"/>
                      </a:lnTo>
                      <a:lnTo>
                        <a:pt x="25" y="347"/>
                      </a:lnTo>
                      <a:lnTo>
                        <a:pt x="26" y="345"/>
                      </a:lnTo>
                      <a:lnTo>
                        <a:pt x="30" y="343"/>
                      </a:lnTo>
                      <a:lnTo>
                        <a:pt x="31" y="342"/>
                      </a:lnTo>
                      <a:lnTo>
                        <a:pt x="35" y="342"/>
                      </a:lnTo>
                      <a:lnTo>
                        <a:pt x="38" y="340"/>
                      </a:lnTo>
                      <a:lnTo>
                        <a:pt x="41" y="338"/>
                      </a:lnTo>
                      <a:lnTo>
                        <a:pt x="43" y="337"/>
                      </a:lnTo>
                      <a:lnTo>
                        <a:pt x="46" y="335"/>
                      </a:lnTo>
                      <a:lnTo>
                        <a:pt x="48" y="333"/>
                      </a:lnTo>
                      <a:lnTo>
                        <a:pt x="49" y="332"/>
                      </a:lnTo>
                      <a:lnTo>
                        <a:pt x="53" y="332"/>
                      </a:lnTo>
                      <a:lnTo>
                        <a:pt x="54" y="330"/>
                      </a:lnTo>
                      <a:lnTo>
                        <a:pt x="58" y="328"/>
                      </a:lnTo>
                      <a:lnTo>
                        <a:pt x="61" y="327"/>
                      </a:lnTo>
                      <a:lnTo>
                        <a:pt x="63" y="327"/>
                      </a:lnTo>
                      <a:lnTo>
                        <a:pt x="64" y="325"/>
                      </a:lnTo>
                      <a:lnTo>
                        <a:pt x="66" y="324"/>
                      </a:lnTo>
                      <a:lnTo>
                        <a:pt x="66" y="322"/>
                      </a:lnTo>
                      <a:lnTo>
                        <a:pt x="68" y="320"/>
                      </a:lnTo>
                      <a:lnTo>
                        <a:pt x="69" y="319"/>
                      </a:lnTo>
                      <a:lnTo>
                        <a:pt x="71" y="317"/>
                      </a:lnTo>
                      <a:lnTo>
                        <a:pt x="72" y="317"/>
                      </a:lnTo>
                      <a:lnTo>
                        <a:pt x="76" y="317"/>
                      </a:lnTo>
                      <a:lnTo>
                        <a:pt x="79" y="317"/>
                      </a:lnTo>
                      <a:lnTo>
                        <a:pt x="84" y="319"/>
                      </a:lnTo>
                      <a:lnTo>
                        <a:pt x="87" y="320"/>
                      </a:lnTo>
                      <a:lnTo>
                        <a:pt x="91" y="320"/>
                      </a:lnTo>
                      <a:lnTo>
                        <a:pt x="96" y="322"/>
                      </a:lnTo>
                      <a:lnTo>
                        <a:pt x="99" y="322"/>
                      </a:lnTo>
                      <a:lnTo>
                        <a:pt x="102" y="322"/>
                      </a:lnTo>
                      <a:lnTo>
                        <a:pt x="105" y="322"/>
                      </a:lnTo>
                      <a:lnTo>
                        <a:pt x="107" y="320"/>
                      </a:lnTo>
                      <a:lnTo>
                        <a:pt x="107" y="319"/>
                      </a:lnTo>
                      <a:lnTo>
                        <a:pt x="109" y="317"/>
                      </a:lnTo>
                      <a:lnTo>
                        <a:pt x="109" y="315"/>
                      </a:lnTo>
                      <a:lnTo>
                        <a:pt x="110" y="314"/>
                      </a:lnTo>
                      <a:lnTo>
                        <a:pt x="110" y="312"/>
                      </a:lnTo>
                      <a:lnTo>
                        <a:pt x="112" y="309"/>
                      </a:lnTo>
                      <a:lnTo>
                        <a:pt x="114" y="309"/>
                      </a:lnTo>
                      <a:lnTo>
                        <a:pt x="117" y="309"/>
                      </a:lnTo>
                      <a:lnTo>
                        <a:pt x="120" y="309"/>
                      </a:lnTo>
                      <a:lnTo>
                        <a:pt x="125" y="307"/>
                      </a:lnTo>
                      <a:lnTo>
                        <a:pt x="130" y="307"/>
                      </a:lnTo>
                      <a:lnTo>
                        <a:pt x="137" y="307"/>
                      </a:lnTo>
                      <a:lnTo>
                        <a:pt x="142" y="309"/>
                      </a:lnTo>
                      <a:lnTo>
                        <a:pt x="147" y="309"/>
                      </a:lnTo>
                      <a:lnTo>
                        <a:pt x="150" y="309"/>
                      </a:lnTo>
                      <a:lnTo>
                        <a:pt x="153" y="307"/>
                      </a:lnTo>
                      <a:lnTo>
                        <a:pt x="157" y="307"/>
                      </a:lnTo>
                      <a:lnTo>
                        <a:pt x="158" y="305"/>
                      </a:lnTo>
                      <a:lnTo>
                        <a:pt x="160" y="304"/>
                      </a:lnTo>
                      <a:lnTo>
                        <a:pt x="162" y="302"/>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77" name="Freeform 8"/>
                <p:cNvSpPr>
                  <a:spLocks/>
                </p:cNvSpPr>
                <p:nvPr/>
              </p:nvSpPr>
              <p:spPr bwMode="gray">
                <a:xfrm>
                  <a:off x="3649750" y="269470"/>
                  <a:ext cx="284595" cy="545067"/>
                </a:xfrm>
                <a:custGeom>
                  <a:avLst/>
                  <a:gdLst>
                    <a:gd name="T0" fmla="*/ 2147483647 w 182"/>
                    <a:gd name="T1" fmla="*/ 2147483647 h 345"/>
                    <a:gd name="T2" fmla="*/ 2147483647 w 182"/>
                    <a:gd name="T3" fmla="*/ 2147483647 h 345"/>
                    <a:gd name="T4" fmla="*/ 2147483647 w 182"/>
                    <a:gd name="T5" fmla="*/ 2147483647 h 345"/>
                    <a:gd name="T6" fmla="*/ 2147483647 w 182"/>
                    <a:gd name="T7" fmla="*/ 2147483647 h 345"/>
                    <a:gd name="T8" fmla="*/ 2147483647 w 182"/>
                    <a:gd name="T9" fmla="*/ 2147483647 h 345"/>
                    <a:gd name="T10" fmla="*/ 2147483647 w 182"/>
                    <a:gd name="T11" fmla="*/ 2147483647 h 345"/>
                    <a:gd name="T12" fmla="*/ 2147483647 w 182"/>
                    <a:gd name="T13" fmla="*/ 0 h 345"/>
                    <a:gd name="T14" fmla="*/ 2147483647 w 182"/>
                    <a:gd name="T15" fmla="*/ 0 h 345"/>
                    <a:gd name="T16" fmla="*/ 2147483647 w 182"/>
                    <a:gd name="T17" fmla="*/ 2147483647 h 345"/>
                    <a:gd name="T18" fmla="*/ 2147483647 w 182"/>
                    <a:gd name="T19" fmla="*/ 2147483647 h 345"/>
                    <a:gd name="T20" fmla="*/ 2147483647 w 182"/>
                    <a:gd name="T21" fmla="*/ 2147483647 h 345"/>
                    <a:gd name="T22" fmla="*/ 2147483647 w 182"/>
                    <a:gd name="T23" fmla="*/ 2147483647 h 345"/>
                    <a:gd name="T24" fmla="*/ 2147483647 w 182"/>
                    <a:gd name="T25" fmla="*/ 2147483647 h 345"/>
                    <a:gd name="T26" fmla="*/ 2147483647 w 182"/>
                    <a:gd name="T27" fmla="*/ 2147483647 h 345"/>
                    <a:gd name="T28" fmla="*/ 2147483647 w 182"/>
                    <a:gd name="T29" fmla="*/ 2147483647 h 345"/>
                    <a:gd name="T30" fmla="*/ 2147483647 w 182"/>
                    <a:gd name="T31" fmla="*/ 2147483647 h 345"/>
                    <a:gd name="T32" fmla="*/ 2147483647 w 182"/>
                    <a:gd name="T33" fmla="*/ 2147483647 h 345"/>
                    <a:gd name="T34" fmla="*/ 2147483647 w 182"/>
                    <a:gd name="T35" fmla="*/ 2147483647 h 345"/>
                    <a:gd name="T36" fmla="*/ 0 w 182"/>
                    <a:gd name="T37" fmla="*/ 2147483647 h 345"/>
                    <a:gd name="T38" fmla="*/ 2147483647 w 182"/>
                    <a:gd name="T39" fmla="*/ 2147483647 h 345"/>
                    <a:gd name="T40" fmla="*/ 2147483647 w 182"/>
                    <a:gd name="T41" fmla="*/ 2147483647 h 345"/>
                    <a:gd name="T42" fmla="*/ 2147483647 w 182"/>
                    <a:gd name="T43" fmla="*/ 2147483647 h 345"/>
                    <a:gd name="T44" fmla="*/ 2147483647 w 182"/>
                    <a:gd name="T45" fmla="*/ 2147483647 h 345"/>
                    <a:gd name="T46" fmla="*/ 2147483647 w 182"/>
                    <a:gd name="T47" fmla="*/ 2147483647 h 345"/>
                    <a:gd name="T48" fmla="*/ 2147483647 w 182"/>
                    <a:gd name="T49" fmla="*/ 2147483647 h 345"/>
                    <a:gd name="T50" fmla="*/ 2147483647 w 182"/>
                    <a:gd name="T51" fmla="*/ 2147483647 h 345"/>
                    <a:gd name="T52" fmla="*/ 2147483647 w 182"/>
                    <a:gd name="T53" fmla="*/ 2147483647 h 345"/>
                    <a:gd name="T54" fmla="*/ 2147483647 w 182"/>
                    <a:gd name="T55" fmla="*/ 2147483647 h 345"/>
                    <a:gd name="T56" fmla="*/ 2147483647 w 182"/>
                    <a:gd name="T57" fmla="*/ 2147483647 h 345"/>
                    <a:gd name="T58" fmla="*/ 2147483647 w 182"/>
                    <a:gd name="T59" fmla="*/ 2147483647 h 345"/>
                    <a:gd name="T60" fmla="*/ 2147483647 w 182"/>
                    <a:gd name="T61" fmla="*/ 2147483647 h 345"/>
                    <a:gd name="T62" fmla="*/ 2147483647 w 182"/>
                    <a:gd name="T63" fmla="*/ 2147483647 h 345"/>
                    <a:gd name="T64" fmla="*/ 2147483647 w 182"/>
                    <a:gd name="T65" fmla="*/ 2147483647 h 345"/>
                    <a:gd name="T66" fmla="*/ 2147483647 w 182"/>
                    <a:gd name="T67" fmla="*/ 2147483647 h 345"/>
                    <a:gd name="T68" fmla="*/ 2147483647 w 182"/>
                    <a:gd name="T69" fmla="*/ 2147483647 h 345"/>
                    <a:gd name="T70" fmla="*/ 2147483647 w 182"/>
                    <a:gd name="T71" fmla="*/ 2147483647 h 345"/>
                    <a:gd name="T72" fmla="*/ 2147483647 w 182"/>
                    <a:gd name="T73" fmla="*/ 2147483647 h 345"/>
                    <a:gd name="T74" fmla="*/ 2147483647 w 182"/>
                    <a:gd name="T75" fmla="*/ 2147483647 h 345"/>
                    <a:gd name="T76" fmla="*/ 2147483647 w 182"/>
                    <a:gd name="T77" fmla="*/ 2147483647 h 345"/>
                    <a:gd name="T78" fmla="*/ 2147483647 w 182"/>
                    <a:gd name="T79" fmla="*/ 2147483647 h 345"/>
                    <a:gd name="T80" fmla="*/ 2147483647 w 182"/>
                    <a:gd name="T81" fmla="*/ 2147483647 h 345"/>
                    <a:gd name="T82" fmla="*/ 2147483647 w 182"/>
                    <a:gd name="T83" fmla="*/ 2147483647 h 345"/>
                    <a:gd name="T84" fmla="*/ 2147483647 w 182"/>
                    <a:gd name="T85" fmla="*/ 2147483647 h 345"/>
                    <a:gd name="T86" fmla="*/ 2147483647 w 182"/>
                    <a:gd name="T87" fmla="*/ 2147483647 h 345"/>
                    <a:gd name="T88" fmla="*/ 2147483647 w 182"/>
                    <a:gd name="T89" fmla="*/ 2147483647 h 345"/>
                    <a:gd name="T90" fmla="*/ 2147483647 w 182"/>
                    <a:gd name="T91" fmla="*/ 2147483647 h 345"/>
                    <a:gd name="T92" fmla="*/ 2147483647 w 182"/>
                    <a:gd name="T93" fmla="*/ 2147483647 h 345"/>
                    <a:gd name="T94" fmla="*/ 2147483647 w 182"/>
                    <a:gd name="T95" fmla="*/ 2147483647 h 345"/>
                    <a:gd name="T96" fmla="*/ 2147483647 w 182"/>
                    <a:gd name="T97" fmla="*/ 2147483647 h 345"/>
                    <a:gd name="T98" fmla="*/ 2147483647 w 182"/>
                    <a:gd name="T99" fmla="*/ 2147483647 h 345"/>
                    <a:gd name="T100" fmla="*/ 2147483647 w 182"/>
                    <a:gd name="T101" fmla="*/ 2147483647 h 345"/>
                    <a:gd name="T102" fmla="*/ 2147483647 w 182"/>
                    <a:gd name="T103" fmla="*/ 2147483647 h 345"/>
                    <a:gd name="T104" fmla="*/ 2147483647 w 182"/>
                    <a:gd name="T105" fmla="*/ 2147483647 h 345"/>
                    <a:gd name="T106" fmla="*/ 2147483647 w 182"/>
                    <a:gd name="T107" fmla="*/ 2147483647 h 345"/>
                    <a:gd name="T108" fmla="*/ 2147483647 w 182"/>
                    <a:gd name="T109" fmla="*/ 2147483647 h 345"/>
                    <a:gd name="T110" fmla="*/ 2147483647 w 182"/>
                    <a:gd name="T111" fmla="*/ 2147483647 h 345"/>
                    <a:gd name="T112" fmla="*/ 2147483647 w 182"/>
                    <a:gd name="T113" fmla="*/ 2147483647 h 345"/>
                    <a:gd name="T114" fmla="*/ 2147483647 w 182"/>
                    <a:gd name="T115" fmla="*/ 2147483647 h 345"/>
                    <a:gd name="T116" fmla="*/ 2147483647 w 182"/>
                    <a:gd name="T117" fmla="*/ 2147483647 h 345"/>
                    <a:gd name="T118" fmla="*/ 2147483647 w 182"/>
                    <a:gd name="T119" fmla="*/ 2147483647 h 3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2"/>
                    <a:gd name="T181" fmla="*/ 0 h 345"/>
                    <a:gd name="T182" fmla="*/ 182 w 182"/>
                    <a:gd name="T183" fmla="*/ 345 h 3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2" h="345">
                      <a:moveTo>
                        <a:pt x="167" y="13"/>
                      </a:moveTo>
                      <a:lnTo>
                        <a:pt x="165" y="12"/>
                      </a:lnTo>
                      <a:lnTo>
                        <a:pt x="164" y="12"/>
                      </a:lnTo>
                      <a:lnTo>
                        <a:pt x="162" y="12"/>
                      </a:lnTo>
                      <a:lnTo>
                        <a:pt x="160" y="13"/>
                      </a:lnTo>
                      <a:lnTo>
                        <a:pt x="159" y="15"/>
                      </a:lnTo>
                      <a:lnTo>
                        <a:pt x="155" y="17"/>
                      </a:lnTo>
                      <a:lnTo>
                        <a:pt x="154" y="20"/>
                      </a:lnTo>
                      <a:lnTo>
                        <a:pt x="152" y="22"/>
                      </a:lnTo>
                      <a:lnTo>
                        <a:pt x="151" y="25"/>
                      </a:lnTo>
                      <a:lnTo>
                        <a:pt x="147" y="27"/>
                      </a:lnTo>
                      <a:lnTo>
                        <a:pt x="146" y="27"/>
                      </a:lnTo>
                      <a:lnTo>
                        <a:pt x="142" y="25"/>
                      </a:lnTo>
                      <a:lnTo>
                        <a:pt x="139" y="23"/>
                      </a:lnTo>
                      <a:lnTo>
                        <a:pt x="137" y="22"/>
                      </a:lnTo>
                      <a:lnTo>
                        <a:pt x="137" y="18"/>
                      </a:lnTo>
                      <a:lnTo>
                        <a:pt x="136" y="17"/>
                      </a:lnTo>
                      <a:lnTo>
                        <a:pt x="137" y="13"/>
                      </a:lnTo>
                      <a:lnTo>
                        <a:pt x="137" y="10"/>
                      </a:lnTo>
                      <a:lnTo>
                        <a:pt x="139" y="8"/>
                      </a:lnTo>
                      <a:lnTo>
                        <a:pt x="141" y="7"/>
                      </a:lnTo>
                      <a:lnTo>
                        <a:pt x="139" y="7"/>
                      </a:lnTo>
                      <a:lnTo>
                        <a:pt x="137" y="7"/>
                      </a:lnTo>
                      <a:lnTo>
                        <a:pt x="136" y="7"/>
                      </a:lnTo>
                      <a:lnTo>
                        <a:pt x="134" y="7"/>
                      </a:lnTo>
                      <a:lnTo>
                        <a:pt x="132" y="7"/>
                      </a:lnTo>
                      <a:lnTo>
                        <a:pt x="131" y="7"/>
                      </a:lnTo>
                      <a:lnTo>
                        <a:pt x="129" y="5"/>
                      </a:lnTo>
                      <a:lnTo>
                        <a:pt x="127" y="5"/>
                      </a:lnTo>
                      <a:lnTo>
                        <a:pt x="126" y="4"/>
                      </a:lnTo>
                      <a:lnTo>
                        <a:pt x="124" y="4"/>
                      </a:lnTo>
                      <a:lnTo>
                        <a:pt x="122" y="2"/>
                      </a:lnTo>
                      <a:lnTo>
                        <a:pt x="121" y="2"/>
                      </a:lnTo>
                      <a:lnTo>
                        <a:pt x="119" y="2"/>
                      </a:lnTo>
                      <a:lnTo>
                        <a:pt x="118" y="0"/>
                      </a:lnTo>
                      <a:lnTo>
                        <a:pt x="114" y="0"/>
                      </a:lnTo>
                      <a:lnTo>
                        <a:pt x="113" y="0"/>
                      </a:lnTo>
                      <a:lnTo>
                        <a:pt x="111" y="0"/>
                      </a:lnTo>
                      <a:lnTo>
                        <a:pt x="108" y="0"/>
                      </a:lnTo>
                      <a:lnTo>
                        <a:pt x="106" y="0"/>
                      </a:lnTo>
                      <a:lnTo>
                        <a:pt x="104" y="0"/>
                      </a:lnTo>
                      <a:lnTo>
                        <a:pt x="101" y="2"/>
                      </a:lnTo>
                      <a:lnTo>
                        <a:pt x="99" y="2"/>
                      </a:lnTo>
                      <a:lnTo>
                        <a:pt x="96" y="4"/>
                      </a:lnTo>
                      <a:lnTo>
                        <a:pt x="94" y="5"/>
                      </a:lnTo>
                      <a:lnTo>
                        <a:pt x="91" y="5"/>
                      </a:lnTo>
                      <a:lnTo>
                        <a:pt x="89" y="7"/>
                      </a:lnTo>
                      <a:lnTo>
                        <a:pt x="86" y="8"/>
                      </a:lnTo>
                      <a:lnTo>
                        <a:pt x="84" y="10"/>
                      </a:lnTo>
                      <a:lnTo>
                        <a:pt x="81" y="12"/>
                      </a:lnTo>
                      <a:lnTo>
                        <a:pt x="78" y="13"/>
                      </a:lnTo>
                      <a:lnTo>
                        <a:pt x="75" y="15"/>
                      </a:lnTo>
                      <a:lnTo>
                        <a:pt x="71" y="15"/>
                      </a:lnTo>
                      <a:lnTo>
                        <a:pt x="68" y="17"/>
                      </a:lnTo>
                      <a:lnTo>
                        <a:pt x="65" y="17"/>
                      </a:lnTo>
                      <a:lnTo>
                        <a:pt x="61" y="17"/>
                      </a:lnTo>
                      <a:lnTo>
                        <a:pt x="58" y="18"/>
                      </a:lnTo>
                      <a:lnTo>
                        <a:pt x="56" y="20"/>
                      </a:lnTo>
                      <a:lnTo>
                        <a:pt x="55" y="22"/>
                      </a:lnTo>
                      <a:lnTo>
                        <a:pt x="53" y="23"/>
                      </a:lnTo>
                      <a:lnTo>
                        <a:pt x="51" y="25"/>
                      </a:lnTo>
                      <a:lnTo>
                        <a:pt x="51" y="27"/>
                      </a:lnTo>
                      <a:lnTo>
                        <a:pt x="50" y="30"/>
                      </a:lnTo>
                      <a:lnTo>
                        <a:pt x="50" y="32"/>
                      </a:lnTo>
                      <a:lnTo>
                        <a:pt x="48" y="33"/>
                      </a:lnTo>
                      <a:lnTo>
                        <a:pt x="50" y="37"/>
                      </a:lnTo>
                      <a:lnTo>
                        <a:pt x="51" y="40"/>
                      </a:lnTo>
                      <a:lnTo>
                        <a:pt x="51" y="43"/>
                      </a:lnTo>
                      <a:lnTo>
                        <a:pt x="51" y="46"/>
                      </a:lnTo>
                      <a:lnTo>
                        <a:pt x="50" y="50"/>
                      </a:lnTo>
                      <a:lnTo>
                        <a:pt x="47" y="53"/>
                      </a:lnTo>
                      <a:lnTo>
                        <a:pt x="45" y="56"/>
                      </a:lnTo>
                      <a:lnTo>
                        <a:pt x="43" y="60"/>
                      </a:lnTo>
                      <a:lnTo>
                        <a:pt x="42" y="61"/>
                      </a:lnTo>
                      <a:lnTo>
                        <a:pt x="40" y="63"/>
                      </a:lnTo>
                      <a:lnTo>
                        <a:pt x="40" y="65"/>
                      </a:lnTo>
                      <a:lnTo>
                        <a:pt x="40" y="66"/>
                      </a:lnTo>
                      <a:lnTo>
                        <a:pt x="42" y="66"/>
                      </a:lnTo>
                      <a:lnTo>
                        <a:pt x="42" y="68"/>
                      </a:lnTo>
                      <a:lnTo>
                        <a:pt x="42" y="70"/>
                      </a:lnTo>
                      <a:lnTo>
                        <a:pt x="42" y="71"/>
                      </a:lnTo>
                      <a:lnTo>
                        <a:pt x="43" y="73"/>
                      </a:lnTo>
                      <a:lnTo>
                        <a:pt x="43" y="78"/>
                      </a:lnTo>
                      <a:lnTo>
                        <a:pt x="43" y="83"/>
                      </a:lnTo>
                      <a:lnTo>
                        <a:pt x="42" y="89"/>
                      </a:lnTo>
                      <a:lnTo>
                        <a:pt x="40" y="94"/>
                      </a:lnTo>
                      <a:lnTo>
                        <a:pt x="40" y="99"/>
                      </a:lnTo>
                      <a:lnTo>
                        <a:pt x="40" y="104"/>
                      </a:lnTo>
                      <a:lnTo>
                        <a:pt x="40" y="111"/>
                      </a:lnTo>
                      <a:lnTo>
                        <a:pt x="42" y="117"/>
                      </a:lnTo>
                      <a:lnTo>
                        <a:pt x="38" y="121"/>
                      </a:lnTo>
                      <a:lnTo>
                        <a:pt x="35" y="124"/>
                      </a:lnTo>
                      <a:lnTo>
                        <a:pt x="32" y="127"/>
                      </a:lnTo>
                      <a:lnTo>
                        <a:pt x="27" y="131"/>
                      </a:lnTo>
                      <a:lnTo>
                        <a:pt x="22" y="134"/>
                      </a:lnTo>
                      <a:lnTo>
                        <a:pt x="18" y="137"/>
                      </a:lnTo>
                      <a:lnTo>
                        <a:pt x="14" y="140"/>
                      </a:lnTo>
                      <a:lnTo>
                        <a:pt x="10" y="144"/>
                      </a:lnTo>
                      <a:lnTo>
                        <a:pt x="9" y="145"/>
                      </a:lnTo>
                      <a:lnTo>
                        <a:pt x="7" y="145"/>
                      </a:lnTo>
                      <a:lnTo>
                        <a:pt x="5" y="147"/>
                      </a:lnTo>
                      <a:lnTo>
                        <a:pt x="4" y="149"/>
                      </a:lnTo>
                      <a:lnTo>
                        <a:pt x="2" y="150"/>
                      </a:lnTo>
                      <a:lnTo>
                        <a:pt x="2" y="152"/>
                      </a:lnTo>
                      <a:lnTo>
                        <a:pt x="0" y="155"/>
                      </a:lnTo>
                      <a:lnTo>
                        <a:pt x="0" y="157"/>
                      </a:lnTo>
                      <a:lnTo>
                        <a:pt x="0" y="160"/>
                      </a:lnTo>
                      <a:lnTo>
                        <a:pt x="0" y="162"/>
                      </a:lnTo>
                      <a:lnTo>
                        <a:pt x="0" y="165"/>
                      </a:lnTo>
                      <a:lnTo>
                        <a:pt x="0" y="167"/>
                      </a:lnTo>
                      <a:lnTo>
                        <a:pt x="2" y="169"/>
                      </a:lnTo>
                      <a:lnTo>
                        <a:pt x="2" y="170"/>
                      </a:lnTo>
                      <a:lnTo>
                        <a:pt x="7" y="175"/>
                      </a:lnTo>
                      <a:lnTo>
                        <a:pt x="10" y="180"/>
                      </a:lnTo>
                      <a:lnTo>
                        <a:pt x="14" y="185"/>
                      </a:lnTo>
                      <a:lnTo>
                        <a:pt x="17" y="190"/>
                      </a:lnTo>
                      <a:lnTo>
                        <a:pt x="20" y="193"/>
                      </a:lnTo>
                      <a:lnTo>
                        <a:pt x="23" y="198"/>
                      </a:lnTo>
                      <a:lnTo>
                        <a:pt x="27" y="203"/>
                      </a:lnTo>
                      <a:lnTo>
                        <a:pt x="30" y="208"/>
                      </a:lnTo>
                      <a:lnTo>
                        <a:pt x="32" y="210"/>
                      </a:lnTo>
                      <a:lnTo>
                        <a:pt x="32" y="211"/>
                      </a:lnTo>
                      <a:lnTo>
                        <a:pt x="33" y="215"/>
                      </a:lnTo>
                      <a:lnTo>
                        <a:pt x="35" y="216"/>
                      </a:lnTo>
                      <a:lnTo>
                        <a:pt x="35" y="220"/>
                      </a:lnTo>
                      <a:lnTo>
                        <a:pt x="37" y="221"/>
                      </a:lnTo>
                      <a:lnTo>
                        <a:pt x="38" y="225"/>
                      </a:lnTo>
                      <a:lnTo>
                        <a:pt x="40" y="226"/>
                      </a:lnTo>
                      <a:lnTo>
                        <a:pt x="42" y="228"/>
                      </a:lnTo>
                      <a:lnTo>
                        <a:pt x="43" y="230"/>
                      </a:lnTo>
                      <a:lnTo>
                        <a:pt x="45" y="231"/>
                      </a:lnTo>
                      <a:lnTo>
                        <a:pt x="48" y="233"/>
                      </a:lnTo>
                      <a:lnTo>
                        <a:pt x="50" y="235"/>
                      </a:lnTo>
                      <a:lnTo>
                        <a:pt x="53" y="235"/>
                      </a:lnTo>
                      <a:lnTo>
                        <a:pt x="55" y="236"/>
                      </a:lnTo>
                      <a:lnTo>
                        <a:pt x="58" y="236"/>
                      </a:lnTo>
                      <a:lnTo>
                        <a:pt x="58" y="238"/>
                      </a:lnTo>
                      <a:lnTo>
                        <a:pt x="60" y="238"/>
                      </a:lnTo>
                      <a:lnTo>
                        <a:pt x="61" y="239"/>
                      </a:lnTo>
                      <a:lnTo>
                        <a:pt x="61" y="241"/>
                      </a:lnTo>
                      <a:lnTo>
                        <a:pt x="63" y="241"/>
                      </a:lnTo>
                      <a:lnTo>
                        <a:pt x="63" y="243"/>
                      </a:lnTo>
                      <a:lnTo>
                        <a:pt x="65" y="244"/>
                      </a:lnTo>
                      <a:lnTo>
                        <a:pt x="65" y="246"/>
                      </a:lnTo>
                      <a:lnTo>
                        <a:pt x="66" y="251"/>
                      </a:lnTo>
                      <a:lnTo>
                        <a:pt x="68" y="256"/>
                      </a:lnTo>
                      <a:lnTo>
                        <a:pt x="68" y="259"/>
                      </a:lnTo>
                      <a:lnTo>
                        <a:pt x="70" y="264"/>
                      </a:lnTo>
                      <a:lnTo>
                        <a:pt x="71" y="269"/>
                      </a:lnTo>
                      <a:lnTo>
                        <a:pt x="73" y="274"/>
                      </a:lnTo>
                      <a:lnTo>
                        <a:pt x="73" y="279"/>
                      </a:lnTo>
                      <a:lnTo>
                        <a:pt x="75" y="282"/>
                      </a:lnTo>
                      <a:lnTo>
                        <a:pt x="76" y="291"/>
                      </a:lnTo>
                      <a:lnTo>
                        <a:pt x="76" y="297"/>
                      </a:lnTo>
                      <a:lnTo>
                        <a:pt x="76" y="304"/>
                      </a:lnTo>
                      <a:lnTo>
                        <a:pt x="78" y="310"/>
                      </a:lnTo>
                      <a:lnTo>
                        <a:pt x="78" y="317"/>
                      </a:lnTo>
                      <a:lnTo>
                        <a:pt x="78" y="324"/>
                      </a:lnTo>
                      <a:lnTo>
                        <a:pt x="78" y="332"/>
                      </a:lnTo>
                      <a:lnTo>
                        <a:pt x="78" y="338"/>
                      </a:lnTo>
                      <a:lnTo>
                        <a:pt x="80" y="338"/>
                      </a:lnTo>
                      <a:lnTo>
                        <a:pt x="80" y="337"/>
                      </a:lnTo>
                      <a:lnTo>
                        <a:pt x="80" y="338"/>
                      </a:lnTo>
                      <a:lnTo>
                        <a:pt x="80" y="340"/>
                      </a:lnTo>
                      <a:lnTo>
                        <a:pt x="80" y="342"/>
                      </a:lnTo>
                      <a:lnTo>
                        <a:pt x="80" y="343"/>
                      </a:lnTo>
                      <a:lnTo>
                        <a:pt x="80" y="345"/>
                      </a:lnTo>
                      <a:lnTo>
                        <a:pt x="80" y="343"/>
                      </a:lnTo>
                      <a:lnTo>
                        <a:pt x="80" y="342"/>
                      </a:lnTo>
                      <a:lnTo>
                        <a:pt x="81" y="342"/>
                      </a:lnTo>
                      <a:lnTo>
                        <a:pt x="84" y="340"/>
                      </a:lnTo>
                      <a:lnTo>
                        <a:pt x="88" y="338"/>
                      </a:lnTo>
                      <a:lnTo>
                        <a:pt x="91" y="338"/>
                      </a:lnTo>
                      <a:lnTo>
                        <a:pt x="96" y="337"/>
                      </a:lnTo>
                      <a:lnTo>
                        <a:pt x="99" y="337"/>
                      </a:lnTo>
                      <a:lnTo>
                        <a:pt x="103" y="335"/>
                      </a:lnTo>
                      <a:lnTo>
                        <a:pt x="106" y="333"/>
                      </a:lnTo>
                      <a:lnTo>
                        <a:pt x="108" y="330"/>
                      </a:lnTo>
                      <a:lnTo>
                        <a:pt x="109" y="330"/>
                      </a:lnTo>
                      <a:lnTo>
                        <a:pt x="109" y="329"/>
                      </a:lnTo>
                      <a:lnTo>
                        <a:pt x="109" y="327"/>
                      </a:lnTo>
                      <a:lnTo>
                        <a:pt x="109" y="325"/>
                      </a:lnTo>
                      <a:lnTo>
                        <a:pt x="111" y="325"/>
                      </a:lnTo>
                      <a:lnTo>
                        <a:pt x="111" y="324"/>
                      </a:lnTo>
                      <a:lnTo>
                        <a:pt x="116" y="319"/>
                      </a:lnTo>
                      <a:lnTo>
                        <a:pt x="118" y="312"/>
                      </a:lnTo>
                      <a:lnTo>
                        <a:pt x="121" y="305"/>
                      </a:lnTo>
                      <a:lnTo>
                        <a:pt x="121" y="299"/>
                      </a:lnTo>
                      <a:lnTo>
                        <a:pt x="121" y="292"/>
                      </a:lnTo>
                      <a:lnTo>
                        <a:pt x="121" y="286"/>
                      </a:lnTo>
                      <a:lnTo>
                        <a:pt x="121" y="279"/>
                      </a:lnTo>
                      <a:lnTo>
                        <a:pt x="121" y="272"/>
                      </a:lnTo>
                      <a:lnTo>
                        <a:pt x="122" y="272"/>
                      </a:lnTo>
                      <a:lnTo>
                        <a:pt x="122" y="271"/>
                      </a:lnTo>
                      <a:lnTo>
                        <a:pt x="122" y="269"/>
                      </a:lnTo>
                      <a:lnTo>
                        <a:pt x="124" y="268"/>
                      </a:lnTo>
                      <a:lnTo>
                        <a:pt x="126" y="269"/>
                      </a:lnTo>
                      <a:lnTo>
                        <a:pt x="127" y="269"/>
                      </a:lnTo>
                      <a:lnTo>
                        <a:pt x="131" y="269"/>
                      </a:lnTo>
                      <a:lnTo>
                        <a:pt x="132" y="269"/>
                      </a:lnTo>
                      <a:lnTo>
                        <a:pt x="134" y="269"/>
                      </a:lnTo>
                      <a:lnTo>
                        <a:pt x="136" y="268"/>
                      </a:lnTo>
                      <a:lnTo>
                        <a:pt x="137" y="268"/>
                      </a:lnTo>
                      <a:lnTo>
                        <a:pt x="139" y="266"/>
                      </a:lnTo>
                      <a:lnTo>
                        <a:pt x="141" y="264"/>
                      </a:lnTo>
                      <a:lnTo>
                        <a:pt x="142" y="261"/>
                      </a:lnTo>
                      <a:lnTo>
                        <a:pt x="142" y="259"/>
                      </a:lnTo>
                      <a:lnTo>
                        <a:pt x="144" y="258"/>
                      </a:lnTo>
                      <a:lnTo>
                        <a:pt x="146" y="254"/>
                      </a:lnTo>
                      <a:lnTo>
                        <a:pt x="146" y="253"/>
                      </a:lnTo>
                      <a:lnTo>
                        <a:pt x="147" y="251"/>
                      </a:lnTo>
                      <a:lnTo>
                        <a:pt x="149" y="249"/>
                      </a:lnTo>
                      <a:lnTo>
                        <a:pt x="154" y="248"/>
                      </a:lnTo>
                      <a:lnTo>
                        <a:pt x="159" y="246"/>
                      </a:lnTo>
                      <a:lnTo>
                        <a:pt x="164" y="244"/>
                      </a:lnTo>
                      <a:lnTo>
                        <a:pt x="169" y="241"/>
                      </a:lnTo>
                      <a:lnTo>
                        <a:pt x="174" y="239"/>
                      </a:lnTo>
                      <a:lnTo>
                        <a:pt x="177" y="236"/>
                      </a:lnTo>
                      <a:lnTo>
                        <a:pt x="179" y="231"/>
                      </a:lnTo>
                      <a:lnTo>
                        <a:pt x="180" y="228"/>
                      </a:lnTo>
                      <a:lnTo>
                        <a:pt x="182" y="225"/>
                      </a:lnTo>
                      <a:lnTo>
                        <a:pt x="182" y="220"/>
                      </a:lnTo>
                      <a:lnTo>
                        <a:pt x="180" y="216"/>
                      </a:lnTo>
                      <a:lnTo>
                        <a:pt x="180" y="211"/>
                      </a:lnTo>
                      <a:lnTo>
                        <a:pt x="180" y="206"/>
                      </a:lnTo>
                      <a:lnTo>
                        <a:pt x="179" y="203"/>
                      </a:lnTo>
                      <a:lnTo>
                        <a:pt x="179" y="198"/>
                      </a:lnTo>
                      <a:lnTo>
                        <a:pt x="179" y="193"/>
                      </a:lnTo>
                      <a:lnTo>
                        <a:pt x="177" y="192"/>
                      </a:lnTo>
                      <a:lnTo>
                        <a:pt x="175" y="192"/>
                      </a:lnTo>
                      <a:lnTo>
                        <a:pt x="174" y="192"/>
                      </a:lnTo>
                      <a:lnTo>
                        <a:pt x="172" y="190"/>
                      </a:lnTo>
                      <a:lnTo>
                        <a:pt x="170" y="188"/>
                      </a:lnTo>
                      <a:lnTo>
                        <a:pt x="167" y="187"/>
                      </a:lnTo>
                      <a:lnTo>
                        <a:pt x="167" y="185"/>
                      </a:lnTo>
                      <a:lnTo>
                        <a:pt x="165" y="183"/>
                      </a:lnTo>
                      <a:lnTo>
                        <a:pt x="164" y="182"/>
                      </a:lnTo>
                      <a:lnTo>
                        <a:pt x="162" y="180"/>
                      </a:lnTo>
                      <a:lnTo>
                        <a:pt x="160" y="177"/>
                      </a:lnTo>
                      <a:lnTo>
                        <a:pt x="160" y="175"/>
                      </a:lnTo>
                      <a:lnTo>
                        <a:pt x="157" y="173"/>
                      </a:lnTo>
                      <a:lnTo>
                        <a:pt x="155" y="173"/>
                      </a:lnTo>
                      <a:lnTo>
                        <a:pt x="152" y="172"/>
                      </a:lnTo>
                      <a:lnTo>
                        <a:pt x="151" y="172"/>
                      </a:lnTo>
                      <a:lnTo>
                        <a:pt x="147" y="173"/>
                      </a:lnTo>
                      <a:lnTo>
                        <a:pt x="144" y="173"/>
                      </a:lnTo>
                      <a:lnTo>
                        <a:pt x="141" y="173"/>
                      </a:lnTo>
                      <a:lnTo>
                        <a:pt x="139" y="173"/>
                      </a:lnTo>
                      <a:lnTo>
                        <a:pt x="134" y="172"/>
                      </a:lnTo>
                      <a:lnTo>
                        <a:pt x="131" y="169"/>
                      </a:lnTo>
                      <a:lnTo>
                        <a:pt x="127" y="167"/>
                      </a:lnTo>
                      <a:lnTo>
                        <a:pt x="126" y="164"/>
                      </a:lnTo>
                      <a:lnTo>
                        <a:pt x="126" y="159"/>
                      </a:lnTo>
                      <a:lnTo>
                        <a:pt x="126" y="155"/>
                      </a:lnTo>
                      <a:lnTo>
                        <a:pt x="126" y="150"/>
                      </a:lnTo>
                      <a:lnTo>
                        <a:pt x="126" y="147"/>
                      </a:lnTo>
                      <a:lnTo>
                        <a:pt x="124" y="147"/>
                      </a:lnTo>
                      <a:lnTo>
                        <a:pt x="122" y="145"/>
                      </a:lnTo>
                      <a:lnTo>
                        <a:pt x="121" y="145"/>
                      </a:lnTo>
                      <a:lnTo>
                        <a:pt x="119" y="144"/>
                      </a:lnTo>
                      <a:lnTo>
                        <a:pt x="118" y="142"/>
                      </a:lnTo>
                      <a:lnTo>
                        <a:pt x="118" y="140"/>
                      </a:lnTo>
                      <a:lnTo>
                        <a:pt x="119" y="140"/>
                      </a:lnTo>
                      <a:lnTo>
                        <a:pt x="119" y="139"/>
                      </a:lnTo>
                      <a:lnTo>
                        <a:pt x="119" y="137"/>
                      </a:lnTo>
                      <a:lnTo>
                        <a:pt x="122" y="137"/>
                      </a:lnTo>
                      <a:lnTo>
                        <a:pt x="124" y="136"/>
                      </a:lnTo>
                      <a:lnTo>
                        <a:pt x="127" y="136"/>
                      </a:lnTo>
                      <a:lnTo>
                        <a:pt x="131" y="136"/>
                      </a:lnTo>
                      <a:lnTo>
                        <a:pt x="132" y="136"/>
                      </a:lnTo>
                      <a:lnTo>
                        <a:pt x="136" y="134"/>
                      </a:lnTo>
                      <a:lnTo>
                        <a:pt x="139" y="134"/>
                      </a:lnTo>
                      <a:lnTo>
                        <a:pt x="141" y="134"/>
                      </a:lnTo>
                      <a:lnTo>
                        <a:pt x="144" y="134"/>
                      </a:lnTo>
                      <a:lnTo>
                        <a:pt x="146" y="132"/>
                      </a:lnTo>
                      <a:lnTo>
                        <a:pt x="147" y="132"/>
                      </a:lnTo>
                      <a:lnTo>
                        <a:pt x="147" y="131"/>
                      </a:lnTo>
                      <a:lnTo>
                        <a:pt x="149" y="129"/>
                      </a:lnTo>
                      <a:lnTo>
                        <a:pt x="151" y="129"/>
                      </a:lnTo>
                      <a:lnTo>
                        <a:pt x="152" y="127"/>
                      </a:lnTo>
                      <a:lnTo>
                        <a:pt x="152" y="126"/>
                      </a:lnTo>
                      <a:lnTo>
                        <a:pt x="155" y="121"/>
                      </a:lnTo>
                      <a:lnTo>
                        <a:pt x="159" y="114"/>
                      </a:lnTo>
                      <a:lnTo>
                        <a:pt x="162" y="109"/>
                      </a:lnTo>
                      <a:lnTo>
                        <a:pt x="164" y="104"/>
                      </a:lnTo>
                      <a:lnTo>
                        <a:pt x="165" y="99"/>
                      </a:lnTo>
                      <a:lnTo>
                        <a:pt x="165" y="93"/>
                      </a:lnTo>
                      <a:lnTo>
                        <a:pt x="165" y="88"/>
                      </a:lnTo>
                      <a:lnTo>
                        <a:pt x="165" y="81"/>
                      </a:lnTo>
                      <a:lnTo>
                        <a:pt x="164" y="78"/>
                      </a:lnTo>
                      <a:lnTo>
                        <a:pt x="162" y="76"/>
                      </a:lnTo>
                      <a:lnTo>
                        <a:pt x="160" y="74"/>
                      </a:lnTo>
                      <a:lnTo>
                        <a:pt x="159" y="73"/>
                      </a:lnTo>
                      <a:lnTo>
                        <a:pt x="157" y="71"/>
                      </a:lnTo>
                      <a:lnTo>
                        <a:pt x="155" y="70"/>
                      </a:lnTo>
                      <a:lnTo>
                        <a:pt x="152" y="68"/>
                      </a:lnTo>
                      <a:lnTo>
                        <a:pt x="151" y="66"/>
                      </a:lnTo>
                      <a:lnTo>
                        <a:pt x="149" y="63"/>
                      </a:lnTo>
                      <a:lnTo>
                        <a:pt x="149" y="61"/>
                      </a:lnTo>
                      <a:lnTo>
                        <a:pt x="147" y="58"/>
                      </a:lnTo>
                      <a:lnTo>
                        <a:pt x="147" y="55"/>
                      </a:lnTo>
                      <a:lnTo>
                        <a:pt x="147" y="51"/>
                      </a:lnTo>
                      <a:lnTo>
                        <a:pt x="147" y="50"/>
                      </a:lnTo>
                      <a:lnTo>
                        <a:pt x="149" y="46"/>
                      </a:lnTo>
                      <a:lnTo>
                        <a:pt x="151" y="45"/>
                      </a:lnTo>
                      <a:lnTo>
                        <a:pt x="154" y="41"/>
                      </a:lnTo>
                      <a:lnTo>
                        <a:pt x="159" y="38"/>
                      </a:lnTo>
                      <a:lnTo>
                        <a:pt x="162" y="35"/>
                      </a:lnTo>
                      <a:lnTo>
                        <a:pt x="165" y="32"/>
                      </a:lnTo>
                      <a:lnTo>
                        <a:pt x="169" y="28"/>
                      </a:lnTo>
                      <a:lnTo>
                        <a:pt x="170" y="25"/>
                      </a:lnTo>
                      <a:lnTo>
                        <a:pt x="170" y="20"/>
                      </a:lnTo>
                      <a:lnTo>
                        <a:pt x="170" y="15"/>
                      </a:lnTo>
                      <a:lnTo>
                        <a:pt x="169" y="13"/>
                      </a:lnTo>
                      <a:lnTo>
                        <a:pt x="167" y="13"/>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78" name="Line 10"/>
                <p:cNvSpPr>
                  <a:spLocks noChangeShapeType="1"/>
                </p:cNvSpPr>
                <p:nvPr/>
              </p:nvSpPr>
              <p:spPr bwMode="gray">
                <a:xfrm flipV="1">
                  <a:off x="1647936" y="2036396"/>
                  <a:ext cx="4824" cy="4542"/>
                </a:xfrm>
                <a:prstGeom prst="line">
                  <a:avLst/>
                </a:prstGeom>
                <a:grpFill/>
                <a:ln w="6350">
                  <a:solidFill>
                    <a:schemeClr val="bg1"/>
                  </a:solidFill>
                  <a:round/>
                  <a:headEnd type="none" w="sm" len="sm"/>
                  <a:tailEnd type="none" w="sm" len="sm"/>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79" name="Freeform 11"/>
                <p:cNvSpPr>
                  <a:spLocks/>
                </p:cNvSpPr>
                <p:nvPr/>
              </p:nvSpPr>
              <p:spPr bwMode="gray">
                <a:xfrm>
                  <a:off x="4918370" y="4348389"/>
                  <a:ext cx="578838" cy="520086"/>
                </a:xfrm>
                <a:custGeom>
                  <a:avLst/>
                  <a:gdLst>
                    <a:gd name="T0" fmla="*/ 2147483647 w 368"/>
                    <a:gd name="T1" fmla="*/ 2147483647 h 329"/>
                    <a:gd name="T2" fmla="*/ 2147483647 w 368"/>
                    <a:gd name="T3" fmla="*/ 2147483647 h 329"/>
                    <a:gd name="T4" fmla="*/ 2147483647 w 368"/>
                    <a:gd name="T5" fmla="*/ 2147483647 h 329"/>
                    <a:gd name="T6" fmla="*/ 2147483647 w 368"/>
                    <a:gd name="T7" fmla="*/ 2147483647 h 329"/>
                    <a:gd name="T8" fmla="*/ 2147483647 w 368"/>
                    <a:gd name="T9" fmla="*/ 2147483647 h 329"/>
                    <a:gd name="T10" fmla="*/ 2147483647 w 368"/>
                    <a:gd name="T11" fmla="*/ 2147483647 h 329"/>
                    <a:gd name="T12" fmla="*/ 2147483647 w 368"/>
                    <a:gd name="T13" fmla="*/ 2147483647 h 329"/>
                    <a:gd name="T14" fmla="*/ 2147483647 w 368"/>
                    <a:gd name="T15" fmla="*/ 2147483647 h 329"/>
                    <a:gd name="T16" fmla="*/ 2147483647 w 368"/>
                    <a:gd name="T17" fmla="*/ 2147483647 h 329"/>
                    <a:gd name="T18" fmla="*/ 2147483647 w 368"/>
                    <a:gd name="T19" fmla="*/ 2147483647 h 329"/>
                    <a:gd name="T20" fmla="*/ 2147483647 w 368"/>
                    <a:gd name="T21" fmla="*/ 2147483647 h 329"/>
                    <a:gd name="T22" fmla="*/ 2147483647 w 368"/>
                    <a:gd name="T23" fmla="*/ 2147483647 h 329"/>
                    <a:gd name="T24" fmla="*/ 2147483647 w 368"/>
                    <a:gd name="T25" fmla="*/ 2147483647 h 329"/>
                    <a:gd name="T26" fmla="*/ 2147483647 w 368"/>
                    <a:gd name="T27" fmla="*/ 2147483647 h 329"/>
                    <a:gd name="T28" fmla="*/ 2147483647 w 368"/>
                    <a:gd name="T29" fmla="*/ 2147483647 h 329"/>
                    <a:gd name="T30" fmla="*/ 2147483647 w 368"/>
                    <a:gd name="T31" fmla="*/ 2147483647 h 329"/>
                    <a:gd name="T32" fmla="*/ 2147483647 w 368"/>
                    <a:gd name="T33" fmla="*/ 2147483647 h 329"/>
                    <a:gd name="T34" fmla="*/ 2147483647 w 368"/>
                    <a:gd name="T35" fmla="*/ 2147483647 h 329"/>
                    <a:gd name="T36" fmla="*/ 2147483647 w 368"/>
                    <a:gd name="T37" fmla="*/ 2147483647 h 329"/>
                    <a:gd name="T38" fmla="*/ 2147483647 w 368"/>
                    <a:gd name="T39" fmla="*/ 2147483647 h 329"/>
                    <a:gd name="T40" fmla="*/ 2147483647 w 368"/>
                    <a:gd name="T41" fmla="*/ 2147483647 h 329"/>
                    <a:gd name="T42" fmla="*/ 2147483647 w 368"/>
                    <a:gd name="T43" fmla="*/ 2147483647 h 329"/>
                    <a:gd name="T44" fmla="*/ 2147483647 w 368"/>
                    <a:gd name="T45" fmla="*/ 2147483647 h 329"/>
                    <a:gd name="T46" fmla="*/ 2147483647 w 368"/>
                    <a:gd name="T47" fmla="*/ 2147483647 h 329"/>
                    <a:gd name="T48" fmla="*/ 2147483647 w 368"/>
                    <a:gd name="T49" fmla="*/ 2147483647 h 329"/>
                    <a:gd name="T50" fmla="*/ 2147483647 w 368"/>
                    <a:gd name="T51" fmla="*/ 2147483647 h 329"/>
                    <a:gd name="T52" fmla="*/ 2147483647 w 368"/>
                    <a:gd name="T53" fmla="*/ 2147483647 h 329"/>
                    <a:gd name="T54" fmla="*/ 2147483647 w 368"/>
                    <a:gd name="T55" fmla="*/ 2147483647 h 329"/>
                    <a:gd name="T56" fmla="*/ 2147483647 w 368"/>
                    <a:gd name="T57" fmla="*/ 2147483647 h 329"/>
                    <a:gd name="T58" fmla="*/ 2147483647 w 368"/>
                    <a:gd name="T59" fmla="*/ 2147483647 h 329"/>
                    <a:gd name="T60" fmla="*/ 2147483647 w 368"/>
                    <a:gd name="T61" fmla="*/ 2147483647 h 329"/>
                    <a:gd name="T62" fmla="*/ 2147483647 w 368"/>
                    <a:gd name="T63" fmla="*/ 2147483647 h 329"/>
                    <a:gd name="T64" fmla="*/ 2147483647 w 368"/>
                    <a:gd name="T65" fmla="*/ 2147483647 h 329"/>
                    <a:gd name="T66" fmla="*/ 2147483647 w 368"/>
                    <a:gd name="T67" fmla="*/ 2147483647 h 329"/>
                    <a:gd name="T68" fmla="*/ 2147483647 w 368"/>
                    <a:gd name="T69" fmla="*/ 2147483647 h 329"/>
                    <a:gd name="T70" fmla="*/ 2147483647 w 368"/>
                    <a:gd name="T71" fmla="*/ 2147483647 h 329"/>
                    <a:gd name="T72" fmla="*/ 2147483647 w 368"/>
                    <a:gd name="T73" fmla="*/ 2147483647 h 329"/>
                    <a:gd name="T74" fmla="*/ 2147483647 w 368"/>
                    <a:gd name="T75" fmla="*/ 2147483647 h 329"/>
                    <a:gd name="T76" fmla="*/ 2147483647 w 368"/>
                    <a:gd name="T77" fmla="*/ 2147483647 h 329"/>
                    <a:gd name="T78" fmla="*/ 2147483647 w 368"/>
                    <a:gd name="T79" fmla="*/ 2147483647 h 329"/>
                    <a:gd name="T80" fmla="*/ 2147483647 w 368"/>
                    <a:gd name="T81" fmla="*/ 2147483647 h 329"/>
                    <a:gd name="T82" fmla="*/ 2147483647 w 368"/>
                    <a:gd name="T83" fmla="*/ 2147483647 h 329"/>
                    <a:gd name="T84" fmla="*/ 2147483647 w 368"/>
                    <a:gd name="T85" fmla="*/ 2147483647 h 329"/>
                    <a:gd name="T86" fmla="*/ 2147483647 w 368"/>
                    <a:gd name="T87" fmla="*/ 2147483647 h 329"/>
                    <a:gd name="T88" fmla="*/ 2147483647 w 368"/>
                    <a:gd name="T89" fmla="*/ 2147483647 h 329"/>
                    <a:gd name="T90" fmla="*/ 2147483647 w 368"/>
                    <a:gd name="T91" fmla="*/ 2147483647 h 329"/>
                    <a:gd name="T92" fmla="*/ 2147483647 w 368"/>
                    <a:gd name="T93" fmla="*/ 2147483647 h 329"/>
                    <a:gd name="T94" fmla="*/ 2147483647 w 368"/>
                    <a:gd name="T95" fmla="*/ 2147483647 h 329"/>
                    <a:gd name="T96" fmla="*/ 2147483647 w 368"/>
                    <a:gd name="T97" fmla="*/ 2147483647 h 329"/>
                    <a:gd name="T98" fmla="*/ 2147483647 w 368"/>
                    <a:gd name="T99" fmla="*/ 2147483647 h 329"/>
                    <a:gd name="T100" fmla="*/ 2147483647 w 368"/>
                    <a:gd name="T101" fmla="*/ 2147483647 h 329"/>
                    <a:gd name="T102" fmla="*/ 2147483647 w 368"/>
                    <a:gd name="T103" fmla="*/ 2147483647 h 329"/>
                    <a:gd name="T104" fmla="*/ 2147483647 w 368"/>
                    <a:gd name="T105" fmla="*/ 2147483647 h 329"/>
                    <a:gd name="T106" fmla="*/ 2147483647 w 368"/>
                    <a:gd name="T107" fmla="*/ 2147483647 h 329"/>
                    <a:gd name="T108" fmla="*/ 2147483647 w 368"/>
                    <a:gd name="T109" fmla="*/ 2147483647 h 329"/>
                    <a:gd name="T110" fmla="*/ 2147483647 w 368"/>
                    <a:gd name="T111" fmla="*/ 2147483647 h 329"/>
                    <a:gd name="T112" fmla="*/ 2147483647 w 368"/>
                    <a:gd name="T113" fmla="*/ 2147483647 h 3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8"/>
                    <a:gd name="T172" fmla="*/ 0 h 329"/>
                    <a:gd name="T173" fmla="*/ 368 w 368"/>
                    <a:gd name="T174" fmla="*/ 329 h 3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8" h="329">
                      <a:moveTo>
                        <a:pt x="116" y="271"/>
                      </a:moveTo>
                      <a:lnTo>
                        <a:pt x="116" y="271"/>
                      </a:lnTo>
                      <a:lnTo>
                        <a:pt x="118" y="271"/>
                      </a:lnTo>
                      <a:lnTo>
                        <a:pt x="119" y="271"/>
                      </a:lnTo>
                      <a:lnTo>
                        <a:pt x="121" y="271"/>
                      </a:lnTo>
                      <a:lnTo>
                        <a:pt x="122" y="273"/>
                      </a:lnTo>
                      <a:lnTo>
                        <a:pt x="122" y="274"/>
                      </a:lnTo>
                      <a:lnTo>
                        <a:pt x="121" y="274"/>
                      </a:lnTo>
                      <a:lnTo>
                        <a:pt x="119" y="271"/>
                      </a:lnTo>
                      <a:lnTo>
                        <a:pt x="116" y="268"/>
                      </a:lnTo>
                      <a:lnTo>
                        <a:pt x="113" y="264"/>
                      </a:lnTo>
                      <a:lnTo>
                        <a:pt x="113" y="261"/>
                      </a:lnTo>
                      <a:lnTo>
                        <a:pt x="113" y="258"/>
                      </a:lnTo>
                      <a:lnTo>
                        <a:pt x="113" y="253"/>
                      </a:lnTo>
                      <a:lnTo>
                        <a:pt x="113" y="248"/>
                      </a:lnTo>
                      <a:lnTo>
                        <a:pt x="114" y="245"/>
                      </a:lnTo>
                      <a:lnTo>
                        <a:pt x="113" y="240"/>
                      </a:lnTo>
                      <a:lnTo>
                        <a:pt x="111" y="236"/>
                      </a:lnTo>
                      <a:lnTo>
                        <a:pt x="111" y="235"/>
                      </a:lnTo>
                      <a:lnTo>
                        <a:pt x="109" y="235"/>
                      </a:lnTo>
                      <a:lnTo>
                        <a:pt x="108" y="233"/>
                      </a:lnTo>
                      <a:lnTo>
                        <a:pt x="106" y="233"/>
                      </a:lnTo>
                      <a:lnTo>
                        <a:pt x="104" y="233"/>
                      </a:lnTo>
                      <a:lnTo>
                        <a:pt x="103" y="233"/>
                      </a:lnTo>
                      <a:lnTo>
                        <a:pt x="99" y="231"/>
                      </a:lnTo>
                      <a:lnTo>
                        <a:pt x="98" y="231"/>
                      </a:lnTo>
                      <a:lnTo>
                        <a:pt x="96" y="230"/>
                      </a:lnTo>
                      <a:lnTo>
                        <a:pt x="94" y="228"/>
                      </a:lnTo>
                      <a:lnTo>
                        <a:pt x="93" y="226"/>
                      </a:lnTo>
                      <a:lnTo>
                        <a:pt x="91" y="225"/>
                      </a:lnTo>
                      <a:lnTo>
                        <a:pt x="91" y="221"/>
                      </a:lnTo>
                      <a:lnTo>
                        <a:pt x="89" y="220"/>
                      </a:lnTo>
                      <a:lnTo>
                        <a:pt x="89" y="218"/>
                      </a:lnTo>
                      <a:lnTo>
                        <a:pt x="88" y="217"/>
                      </a:lnTo>
                      <a:lnTo>
                        <a:pt x="81" y="213"/>
                      </a:lnTo>
                      <a:lnTo>
                        <a:pt x="75" y="210"/>
                      </a:lnTo>
                      <a:lnTo>
                        <a:pt x="68" y="207"/>
                      </a:lnTo>
                      <a:lnTo>
                        <a:pt x="61" y="202"/>
                      </a:lnTo>
                      <a:lnTo>
                        <a:pt x="55" y="198"/>
                      </a:lnTo>
                      <a:lnTo>
                        <a:pt x="50" y="193"/>
                      </a:lnTo>
                      <a:lnTo>
                        <a:pt x="45" y="188"/>
                      </a:lnTo>
                      <a:lnTo>
                        <a:pt x="42" y="184"/>
                      </a:lnTo>
                      <a:lnTo>
                        <a:pt x="38" y="177"/>
                      </a:lnTo>
                      <a:lnTo>
                        <a:pt x="37" y="172"/>
                      </a:lnTo>
                      <a:lnTo>
                        <a:pt x="33" y="167"/>
                      </a:lnTo>
                      <a:lnTo>
                        <a:pt x="32" y="162"/>
                      </a:lnTo>
                      <a:lnTo>
                        <a:pt x="30" y="159"/>
                      </a:lnTo>
                      <a:lnTo>
                        <a:pt x="28" y="154"/>
                      </a:lnTo>
                      <a:lnTo>
                        <a:pt x="27" y="147"/>
                      </a:lnTo>
                      <a:lnTo>
                        <a:pt x="23" y="141"/>
                      </a:lnTo>
                      <a:lnTo>
                        <a:pt x="22" y="139"/>
                      </a:lnTo>
                      <a:lnTo>
                        <a:pt x="20" y="137"/>
                      </a:lnTo>
                      <a:lnTo>
                        <a:pt x="18" y="136"/>
                      </a:lnTo>
                      <a:lnTo>
                        <a:pt x="17" y="132"/>
                      </a:lnTo>
                      <a:lnTo>
                        <a:pt x="15" y="131"/>
                      </a:lnTo>
                      <a:lnTo>
                        <a:pt x="14" y="129"/>
                      </a:lnTo>
                      <a:lnTo>
                        <a:pt x="10" y="127"/>
                      </a:lnTo>
                      <a:lnTo>
                        <a:pt x="9" y="124"/>
                      </a:lnTo>
                      <a:lnTo>
                        <a:pt x="7" y="121"/>
                      </a:lnTo>
                      <a:lnTo>
                        <a:pt x="5" y="116"/>
                      </a:lnTo>
                      <a:lnTo>
                        <a:pt x="4" y="113"/>
                      </a:lnTo>
                      <a:lnTo>
                        <a:pt x="2" y="109"/>
                      </a:lnTo>
                      <a:lnTo>
                        <a:pt x="2" y="104"/>
                      </a:lnTo>
                      <a:lnTo>
                        <a:pt x="0" y="101"/>
                      </a:lnTo>
                      <a:lnTo>
                        <a:pt x="4" y="101"/>
                      </a:lnTo>
                      <a:lnTo>
                        <a:pt x="5" y="101"/>
                      </a:lnTo>
                      <a:lnTo>
                        <a:pt x="9" y="101"/>
                      </a:lnTo>
                      <a:lnTo>
                        <a:pt x="10" y="101"/>
                      </a:lnTo>
                      <a:lnTo>
                        <a:pt x="14" y="101"/>
                      </a:lnTo>
                      <a:lnTo>
                        <a:pt x="17" y="101"/>
                      </a:lnTo>
                      <a:lnTo>
                        <a:pt x="18" y="103"/>
                      </a:lnTo>
                      <a:lnTo>
                        <a:pt x="22" y="103"/>
                      </a:lnTo>
                      <a:lnTo>
                        <a:pt x="23" y="103"/>
                      </a:lnTo>
                      <a:lnTo>
                        <a:pt x="23" y="104"/>
                      </a:lnTo>
                      <a:lnTo>
                        <a:pt x="25" y="106"/>
                      </a:lnTo>
                      <a:lnTo>
                        <a:pt x="27" y="108"/>
                      </a:lnTo>
                      <a:lnTo>
                        <a:pt x="28" y="108"/>
                      </a:lnTo>
                      <a:lnTo>
                        <a:pt x="30" y="108"/>
                      </a:lnTo>
                      <a:lnTo>
                        <a:pt x="32" y="108"/>
                      </a:lnTo>
                      <a:lnTo>
                        <a:pt x="32" y="106"/>
                      </a:lnTo>
                      <a:lnTo>
                        <a:pt x="33" y="106"/>
                      </a:lnTo>
                      <a:lnTo>
                        <a:pt x="35" y="106"/>
                      </a:lnTo>
                      <a:lnTo>
                        <a:pt x="37" y="106"/>
                      </a:lnTo>
                      <a:lnTo>
                        <a:pt x="37" y="104"/>
                      </a:lnTo>
                      <a:lnTo>
                        <a:pt x="38" y="104"/>
                      </a:lnTo>
                      <a:lnTo>
                        <a:pt x="40" y="104"/>
                      </a:lnTo>
                      <a:lnTo>
                        <a:pt x="43" y="104"/>
                      </a:lnTo>
                      <a:lnTo>
                        <a:pt x="45" y="106"/>
                      </a:lnTo>
                      <a:lnTo>
                        <a:pt x="47" y="106"/>
                      </a:lnTo>
                      <a:lnTo>
                        <a:pt x="48" y="108"/>
                      </a:lnTo>
                      <a:lnTo>
                        <a:pt x="50" y="109"/>
                      </a:lnTo>
                      <a:lnTo>
                        <a:pt x="53" y="109"/>
                      </a:lnTo>
                      <a:lnTo>
                        <a:pt x="56" y="111"/>
                      </a:lnTo>
                      <a:lnTo>
                        <a:pt x="60" y="111"/>
                      </a:lnTo>
                      <a:lnTo>
                        <a:pt x="63" y="111"/>
                      </a:lnTo>
                      <a:lnTo>
                        <a:pt x="66" y="111"/>
                      </a:lnTo>
                      <a:lnTo>
                        <a:pt x="70" y="109"/>
                      </a:lnTo>
                      <a:lnTo>
                        <a:pt x="73" y="109"/>
                      </a:lnTo>
                      <a:lnTo>
                        <a:pt x="76" y="108"/>
                      </a:lnTo>
                      <a:lnTo>
                        <a:pt x="80" y="106"/>
                      </a:lnTo>
                      <a:lnTo>
                        <a:pt x="81" y="104"/>
                      </a:lnTo>
                      <a:lnTo>
                        <a:pt x="83" y="103"/>
                      </a:lnTo>
                      <a:lnTo>
                        <a:pt x="86" y="101"/>
                      </a:lnTo>
                      <a:lnTo>
                        <a:pt x="88" y="99"/>
                      </a:lnTo>
                      <a:lnTo>
                        <a:pt x="89" y="98"/>
                      </a:lnTo>
                      <a:lnTo>
                        <a:pt x="93" y="96"/>
                      </a:lnTo>
                      <a:lnTo>
                        <a:pt x="94" y="94"/>
                      </a:lnTo>
                      <a:lnTo>
                        <a:pt x="96" y="91"/>
                      </a:lnTo>
                      <a:lnTo>
                        <a:pt x="99" y="89"/>
                      </a:lnTo>
                      <a:lnTo>
                        <a:pt x="101" y="88"/>
                      </a:lnTo>
                      <a:lnTo>
                        <a:pt x="103" y="86"/>
                      </a:lnTo>
                      <a:lnTo>
                        <a:pt x="106" y="83"/>
                      </a:lnTo>
                      <a:lnTo>
                        <a:pt x="108" y="81"/>
                      </a:lnTo>
                      <a:lnTo>
                        <a:pt x="109" y="78"/>
                      </a:lnTo>
                      <a:lnTo>
                        <a:pt x="111" y="76"/>
                      </a:lnTo>
                      <a:lnTo>
                        <a:pt x="113" y="73"/>
                      </a:lnTo>
                      <a:lnTo>
                        <a:pt x="114" y="71"/>
                      </a:lnTo>
                      <a:lnTo>
                        <a:pt x="116" y="70"/>
                      </a:lnTo>
                      <a:lnTo>
                        <a:pt x="118" y="68"/>
                      </a:lnTo>
                      <a:lnTo>
                        <a:pt x="119" y="66"/>
                      </a:lnTo>
                      <a:lnTo>
                        <a:pt x="121" y="63"/>
                      </a:lnTo>
                      <a:lnTo>
                        <a:pt x="122" y="61"/>
                      </a:lnTo>
                      <a:lnTo>
                        <a:pt x="124" y="60"/>
                      </a:lnTo>
                      <a:lnTo>
                        <a:pt x="126" y="58"/>
                      </a:lnTo>
                      <a:lnTo>
                        <a:pt x="131" y="55"/>
                      </a:lnTo>
                      <a:lnTo>
                        <a:pt x="134" y="53"/>
                      </a:lnTo>
                      <a:lnTo>
                        <a:pt x="139" y="52"/>
                      </a:lnTo>
                      <a:lnTo>
                        <a:pt x="144" y="50"/>
                      </a:lnTo>
                      <a:lnTo>
                        <a:pt x="151" y="48"/>
                      </a:lnTo>
                      <a:lnTo>
                        <a:pt x="155" y="48"/>
                      </a:lnTo>
                      <a:lnTo>
                        <a:pt x="160" y="47"/>
                      </a:lnTo>
                      <a:lnTo>
                        <a:pt x="165" y="45"/>
                      </a:lnTo>
                      <a:lnTo>
                        <a:pt x="165" y="43"/>
                      </a:lnTo>
                      <a:lnTo>
                        <a:pt x="167" y="43"/>
                      </a:lnTo>
                      <a:lnTo>
                        <a:pt x="167" y="42"/>
                      </a:lnTo>
                      <a:lnTo>
                        <a:pt x="169" y="40"/>
                      </a:lnTo>
                      <a:lnTo>
                        <a:pt x="169" y="38"/>
                      </a:lnTo>
                      <a:lnTo>
                        <a:pt x="169" y="37"/>
                      </a:lnTo>
                      <a:lnTo>
                        <a:pt x="170" y="35"/>
                      </a:lnTo>
                      <a:lnTo>
                        <a:pt x="170" y="33"/>
                      </a:lnTo>
                      <a:lnTo>
                        <a:pt x="170" y="30"/>
                      </a:lnTo>
                      <a:lnTo>
                        <a:pt x="170" y="28"/>
                      </a:lnTo>
                      <a:lnTo>
                        <a:pt x="172" y="27"/>
                      </a:lnTo>
                      <a:lnTo>
                        <a:pt x="172" y="23"/>
                      </a:lnTo>
                      <a:lnTo>
                        <a:pt x="172" y="22"/>
                      </a:lnTo>
                      <a:lnTo>
                        <a:pt x="174" y="20"/>
                      </a:lnTo>
                      <a:lnTo>
                        <a:pt x="174" y="19"/>
                      </a:lnTo>
                      <a:lnTo>
                        <a:pt x="175" y="15"/>
                      </a:lnTo>
                      <a:lnTo>
                        <a:pt x="177" y="14"/>
                      </a:lnTo>
                      <a:lnTo>
                        <a:pt x="179" y="12"/>
                      </a:lnTo>
                      <a:lnTo>
                        <a:pt x="182" y="12"/>
                      </a:lnTo>
                      <a:lnTo>
                        <a:pt x="184" y="10"/>
                      </a:lnTo>
                      <a:lnTo>
                        <a:pt x="187" y="9"/>
                      </a:lnTo>
                      <a:lnTo>
                        <a:pt x="188" y="9"/>
                      </a:lnTo>
                      <a:lnTo>
                        <a:pt x="192" y="7"/>
                      </a:lnTo>
                      <a:lnTo>
                        <a:pt x="198" y="4"/>
                      </a:lnTo>
                      <a:lnTo>
                        <a:pt x="203" y="2"/>
                      </a:lnTo>
                      <a:lnTo>
                        <a:pt x="210" y="2"/>
                      </a:lnTo>
                      <a:lnTo>
                        <a:pt x="218" y="2"/>
                      </a:lnTo>
                      <a:lnTo>
                        <a:pt x="225" y="2"/>
                      </a:lnTo>
                      <a:lnTo>
                        <a:pt x="231" y="2"/>
                      </a:lnTo>
                      <a:lnTo>
                        <a:pt x="238" y="2"/>
                      </a:lnTo>
                      <a:lnTo>
                        <a:pt x="245" y="0"/>
                      </a:lnTo>
                      <a:lnTo>
                        <a:pt x="245" y="2"/>
                      </a:lnTo>
                      <a:lnTo>
                        <a:pt x="245" y="5"/>
                      </a:lnTo>
                      <a:lnTo>
                        <a:pt x="245" y="9"/>
                      </a:lnTo>
                      <a:lnTo>
                        <a:pt x="245" y="10"/>
                      </a:lnTo>
                      <a:lnTo>
                        <a:pt x="245" y="14"/>
                      </a:lnTo>
                      <a:lnTo>
                        <a:pt x="245" y="15"/>
                      </a:lnTo>
                      <a:lnTo>
                        <a:pt x="245" y="19"/>
                      </a:lnTo>
                      <a:lnTo>
                        <a:pt x="245" y="22"/>
                      </a:lnTo>
                      <a:lnTo>
                        <a:pt x="251" y="20"/>
                      </a:lnTo>
                      <a:lnTo>
                        <a:pt x="258" y="20"/>
                      </a:lnTo>
                      <a:lnTo>
                        <a:pt x="264" y="22"/>
                      </a:lnTo>
                      <a:lnTo>
                        <a:pt x="271" y="22"/>
                      </a:lnTo>
                      <a:lnTo>
                        <a:pt x="279" y="23"/>
                      </a:lnTo>
                      <a:lnTo>
                        <a:pt x="286" y="27"/>
                      </a:lnTo>
                      <a:lnTo>
                        <a:pt x="292" y="28"/>
                      </a:lnTo>
                      <a:lnTo>
                        <a:pt x="299" y="32"/>
                      </a:lnTo>
                      <a:lnTo>
                        <a:pt x="299" y="33"/>
                      </a:lnTo>
                      <a:lnTo>
                        <a:pt x="301" y="33"/>
                      </a:lnTo>
                      <a:lnTo>
                        <a:pt x="302" y="33"/>
                      </a:lnTo>
                      <a:lnTo>
                        <a:pt x="304" y="33"/>
                      </a:lnTo>
                      <a:lnTo>
                        <a:pt x="306" y="33"/>
                      </a:lnTo>
                      <a:lnTo>
                        <a:pt x="307" y="33"/>
                      </a:lnTo>
                      <a:lnTo>
                        <a:pt x="312" y="37"/>
                      </a:lnTo>
                      <a:lnTo>
                        <a:pt x="317" y="40"/>
                      </a:lnTo>
                      <a:lnTo>
                        <a:pt x="324" y="43"/>
                      </a:lnTo>
                      <a:lnTo>
                        <a:pt x="329" y="45"/>
                      </a:lnTo>
                      <a:lnTo>
                        <a:pt x="335" y="47"/>
                      </a:lnTo>
                      <a:lnTo>
                        <a:pt x="340" y="48"/>
                      </a:lnTo>
                      <a:lnTo>
                        <a:pt x="347" y="48"/>
                      </a:lnTo>
                      <a:lnTo>
                        <a:pt x="354" y="50"/>
                      </a:lnTo>
                      <a:lnTo>
                        <a:pt x="354" y="52"/>
                      </a:lnTo>
                      <a:lnTo>
                        <a:pt x="355" y="53"/>
                      </a:lnTo>
                      <a:lnTo>
                        <a:pt x="357" y="53"/>
                      </a:lnTo>
                      <a:lnTo>
                        <a:pt x="358" y="53"/>
                      </a:lnTo>
                      <a:lnTo>
                        <a:pt x="360" y="53"/>
                      </a:lnTo>
                      <a:lnTo>
                        <a:pt x="360" y="55"/>
                      </a:lnTo>
                      <a:lnTo>
                        <a:pt x="360" y="56"/>
                      </a:lnTo>
                      <a:lnTo>
                        <a:pt x="360" y="58"/>
                      </a:lnTo>
                      <a:lnTo>
                        <a:pt x="360" y="60"/>
                      </a:lnTo>
                      <a:lnTo>
                        <a:pt x="360" y="61"/>
                      </a:lnTo>
                      <a:lnTo>
                        <a:pt x="358" y="63"/>
                      </a:lnTo>
                      <a:lnTo>
                        <a:pt x="357" y="65"/>
                      </a:lnTo>
                      <a:lnTo>
                        <a:pt x="357" y="66"/>
                      </a:lnTo>
                      <a:lnTo>
                        <a:pt x="357" y="68"/>
                      </a:lnTo>
                      <a:lnTo>
                        <a:pt x="357" y="70"/>
                      </a:lnTo>
                      <a:lnTo>
                        <a:pt x="358" y="70"/>
                      </a:lnTo>
                      <a:lnTo>
                        <a:pt x="358" y="71"/>
                      </a:lnTo>
                      <a:lnTo>
                        <a:pt x="360" y="71"/>
                      </a:lnTo>
                      <a:lnTo>
                        <a:pt x="360" y="73"/>
                      </a:lnTo>
                      <a:lnTo>
                        <a:pt x="362" y="73"/>
                      </a:lnTo>
                      <a:lnTo>
                        <a:pt x="362" y="75"/>
                      </a:lnTo>
                      <a:lnTo>
                        <a:pt x="363" y="76"/>
                      </a:lnTo>
                      <a:lnTo>
                        <a:pt x="363" y="80"/>
                      </a:lnTo>
                      <a:lnTo>
                        <a:pt x="363" y="85"/>
                      </a:lnTo>
                      <a:lnTo>
                        <a:pt x="363" y="88"/>
                      </a:lnTo>
                      <a:lnTo>
                        <a:pt x="363" y="93"/>
                      </a:lnTo>
                      <a:lnTo>
                        <a:pt x="363" y="96"/>
                      </a:lnTo>
                      <a:lnTo>
                        <a:pt x="363" y="101"/>
                      </a:lnTo>
                      <a:lnTo>
                        <a:pt x="362" y="104"/>
                      </a:lnTo>
                      <a:lnTo>
                        <a:pt x="362" y="109"/>
                      </a:lnTo>
                      <a:lnTo>
                        <a:pt x="360" y="111"/>
                      </a:lnTo>
                      <a:lnTo>
                        <a:pt x="360" y="114"/>
                      </a:lnTo>
                      <a:lnTo>
                        <a:pt x="360" y="118"/>
                      </a:lnTo>
                      <a:lnTo>
                        <a:pt x="360" y="121"/>
                      </a:lnTo>
                      <a:lnTo>
                        <a:pt x="360" y="122"/>
                      </a:lnTo>
                      <a:lnTo>
                        <a:pt x="362" y="126"/>
                      </a:lnTo>
                      <a:lnTo>
                        <a:pt x="365" y="127"/>
                      </a:lnTo>
                      <a:lnTo>
                        <a:pt x="368" y="127"/>
                      </a:lnTo>
                      <a:lnTo>
                        <a:pt x="365" y="129"/>
                      </a:lnTo>
                      <a:lnTo>
                        <a:pt x="363" y="131"/>
                      </a:lnTo>
                      <a:lnTo>
                        <a:pt x="362" y="132"/>
                      </a:lnTo>
                      <a:lnTo>
                        <a:pt x="360" y="134"/>
                      </a:lnTo>
                      <a:lnTo>
                        <a:pt x="358" y="137"/>
                      </a:lnTo>
                      <a:lnTo>
                        <a:pt x="357" y="139"/>
                      </a:lnTo>
                      <a:lnTo>
                        <a:pt x="355" y="141"/>
                      </a:lnTo>
                      <a:lnTo>
                        <a:pt x="355" y="142"/>
                      </a:lnTo>
                      <a:lnTo>
                        <a:pt x="355" y="146"/>
                      </a:lnTo>
                      <a:lnTo>
                        <a:pt x="354" y="149"/>
                      </a:lnTo>
                      <a:lnTo>
                        <a:pt x="352" y="151"/>
                      </a:lnTo>
                      <a:lnTo>
                        <a:pt x="349" y="154"/>
                      </a:lnTo>
                      <a:lnTo>
                        <a:pt x="347" y="155"/>
                      </a:lnTo>
                      <a:lnTo>
                        <a:pt x="347" y="157"/>
                      </a:lnTo>
                      <a:lnTo>
                        <a:pt x="345" y="160"/>
                      </a:lnTo>
                      <a:lnTo>
                        <a:pt x="347" y="164"/>
                      </a:lnTo>
                      <a:lnTo>
                        <a:pt x="347" y="165"/>
                      </a:lnTo>
                      <a:lnTo>
                        <a:pt x="347" y="167"/>
                      </a:lnTo>
                      <a:lnTo>
                        <a:pt x="349" y="169"/>
                      </a:lnTo>
                      <a:lnTo>
                        <a:pt x="349" y="170"/>
                      </a:lnTo>
                      <a:lnTo>
                        <a:pt x="349" y="172"/>
                      </a:lnTo>
                      <a:lnTo>
                        <a:pt x="349" y="177"/>
                      </a:lnTo>
                      <a:lnTo>
                        <a:pt x="349" y="180"/>
                      </a:lnTo>
                      <a:lnTo>
                        <a:pt x="349" y="185"/>
                      </a:lnTo>
                      <a:lnTo>
                        <a:pt x="349" y="188"/>
                      </a:lnTo>
                      <a:lnTo>
                        <a:pt x="350" y="192"/>
                      </a:lnTo>
                      <a:lnTo>
                        <a:pt x="352" y="195"/>
                      </a:lnTo>
                      <a:lnTo>
                        <a:pt x="354" y="200"/>
                      </a:lnTo>
                      <a:lnTo>
                        <a:pt x="357" y="203"/>
                      </a:lnTo>
                      <a:lnTo>
                        <a:pt x="357" y="205"/>
                      </a:lnTo>
                      <a:lnTo>
                        <a:pt x="358" y="207"/>
                      </a:lnTo>
                      <a:lnTo>
                        <a:pt x="358" y="208"/>
                      </a:lnTo>
                      <a:lnTo>
                        <a:pt x="357" y="210"/>
                      </a:lnTo>
                      <a:lnTo>
                        <a:pt x="357" y="212"/>
                      </a:lnTo>
                      <a:lnTo>
                        <a:pt x="355" y="215"/>
                      </a:lnTo>
                      <a:lnTo>
                        <a:pt x="354" y="217"/>
                      </a:lnTo>
                      <a:lnTo>
                        <a:pt x="354" y="220"/>
                      </a:lnTo>
                      <a:lnTo>
                        <a:pt x="352" y="221"/>
                      </a:lnTo>
                      <a:lnTo>
                        <a:pt x="350" y="223"/>
                      </a:lnTo>
                      <a:lnTo>
                        <a:pt x="349" y="226"/>
                      </a:lnTo>
                      <a:lnTo>
                        <a:pt x="349" y="228"/>
                      </a:lnTo>
                      <a:lnTo>
                        <a:pt x="347" y="230"/>
                      </a:lnTo>
                      <a:lnTo>
                        <a:pt x="345" y="231"/>
                      </a:lnTo>
                      <a:lnTo>
                        <a:pt x="344" y="233"/>
                      </a:lnTo>
                      <a:lnTo>
                        <a:pt x="340" y="235"/>
                      </a:lnTo>
                      <a:lnTo>
                        <a:pt x="339" y="236"/>
                      </a:lnTo>
                      <a:lnTo>
                        <a:pt x="337" y="238"/>
                      </a:lnTo>
                      <a:lnTo>
                        <a:pt x="335" y="240"/>
                      </a:lnTo>
                      <a:lnTo>
                        <a:pt x="332" y="241"/>
                      </a:lnTo>
                      <a:lnTo>
                        <a:pt x="330" y="243"/>
                      </a:lnTo>
                      <a:lnTo>
                        <a:pt x="330" y="245"/>
                      </a:lnTo>
                      <a:lnTo>
                        <a:pt x="330" y="246"/>
                      </a:lnTo>
                      <a:lnTo>
                        <a:pt x="330" y="248"/>
                      </a:lnTo>
                      <a:lnTo>
                        <a:pt x="330" y="250"/>
                      </a:lnTo>
                      <a:lnTo>
                        <a:pt x="330" y="251"/>
                      </a:lnTo>
                      <a:lnTo>
                        <a:pt x="330" y="253"/>
                      </a:lnTo>
                      <a:lnTo>
                        <a:pt x="329" y="254"/>
                      </a:lnTo>
                      <a:lnTo>
                        <a:pt x="329" y="256"/>
                      </a:lnTo>
                      <a:lnTo>
                        <a:pt x="327" y="258"/>
                      </a:lnTo>
                      <a:lnTo>
                        <a:pt x="325" y="261"/>
                      </a:lnTo>
                      <a:lnTo>
                        <a:pt x="324" y="263"/>
                      </a:lnTo>
                      <a:lnTo>
                        <a:pt x="324" y="264"/>
                      </a:lnTo>
                      <a:lnTo>
                        <a:pt x="324" y="266"/>
                      </a:lnTo>
                      <a:lnTo>
                        <a:pt x="324" y="269"/>
                      </a:lnTo>
                      <a:lnTo>
                        <a:pt x="324" y="271"/>
                      </a:lnTo>
                      <a:lnTo>
                        <a:pt x="324" y="273"/>
                      </a:lnTo>
                      <a:lnTo>
                        <a:pt x="325" y="274"/>
                      </a:lnTo>
                      <a:lnTo>
                        <a:pt x="324" y="276"/>
                      </a:lnTo>
                      <a:lnTo>
                        <a:pt x="321" y="281"/>
                      </a:lnTo>
                      <a:lnTo>
                        <a:pt x="317" y="286"/>
                      </a:lnTo>
                      <a:lnTo>
                        <a:pt x="312" y="289"/>
                      </a:lnTo>
                      <a:lnTo>
                        <a:pt x="309" y="292"/>
                      </a:lnTo>
                      <a:lnTo>
                        <a:pt x="304" y="294"/>
                      </a:lnTo>
                      <a:lnTo>
                        <a:pt x="299" y="297"/>
                      </a:lnTo>
                      <a:lnTo>
                        <a:pt x="294" y="301"/>
                      </a:lnTo>
                      <a:lnTo>
                        <a:pt x="289" y="304"/>
                      </a:lnTo>
                      <a:lnTo>
                        <a:pt x="287" y="307"/>
                      </a:lnTo>
                      <a:lnTo>
                        <a:pt x="286" y="311"/>
                      </a:lnTo>
                      <a:lnTo>
                        <a:pt x="283" y="315"/>
                      </a:lnTo>
                      <a:lnTo>
                        <a:pt x="281" y="319"/>
                      </a:lnTo>
                      <a:lnTo>
                        <a:pt x="279" y="324"/>
                      </a:lnTo>
                      <a:lnTo>
                        <a:pt x="276" y="327"/>
                      </a:lnTo>
                      <a:lnTo>
                        <a:pt x="274" y="329"/>
                      </a:lnTo>
                      <a:lnTo>
                        <a:pt x="271" y="329"/>
                      </a:lnTo>
                      <a:lnTo>
                        <a:pt x="263" y="327"/>
                      </a:lnTo>
                      <a:lnTo>
                        <a:pt x="254" y="325"/>
                      </a:lnTo>
                      <a:lnTo>
                        <a:pt x="246" y="324"/>
                      </a:lnTo>
                      <a:lnTo>
                        <a:pt x="238" y="322"/>
                      </a:lnTo>
                      <a:lnTo>
                        <a:pt x="230" y="322"/>
                      </a:lnTo>
                      <a:lnTo>
                        <a:pt x="220" y="320"/>
                      </a:lnTo>
                      <a:lnTo>
                        <a:pt x="212" y="320"/>
                      </a:lnTo>
                      <a:lnTo>
                        <a:pt x="200" y="320"/>
                      </a:lnTo>
                      <a:lnTo>
                        <a:pt x="198" y="320"/>
                      </a:lnTo>
                      <a:lnTo>
                        <a:pt x="197" y="319"/>
                      </a:lnTo>
                      <a:lnTo>
                        <a:pt x="195" y="319"/>
                      </a:lnTo>
                      <a:lnTo>
                        <a:pt x="193" y="317"/>
                      </a:lnTo>
                      <a:lnTo>
                        <a:pt x="192" y="315"/>
                      </a:lnTo>
                      <a:lnTo>
                        <a:pt x="190" y="315"/>
                      </a:lnTo>
                      <a:lnTo>
                        <a:pt x="188" y="314"/>
                      </a:lnTo>
                      <a:lnTo>
                        <a:pt x="187" y="314"/>
                      </a:lnTo>
                      <a:lnTo>
                        <a:pt x="185" y="314"/>
                      </a:lnTo>
                      <a:lnTo>
                        <a:pt x="182" y="312"/>
                      </a:lnTo>
                      <a:lnTo>
                        <a:pt x="180" y="311"/>
                      </a:lnTo>
                      <a:lnTo>
                        <a:pt x="177" y="309"/>
                      </a:lnTo>
                      <a:lnTo>
                        <a:pt x="175" y="307"/>
                      </a:lnTo>
                      <a:lnTo>
                        <a:pt x="174" y="306"/>
                      </a:lnTo>
                      <a:lnTo>
                        <a:pt x="172" y="302"/>
                      </a:lnTo>
                      <a:lnTo>
                        <a:pt x="170" y="299"/>
                      </a:lnTo>
                      <a:lnTo>
                        <a:pt x="165" y="296"/>
                      </a:lnTo>
                      <a:lnTo>
                        <a:pt x="160" y="292"/>
                      </a:lnTo>
                      <a:lnTo>
                        <a:pt x="155" y="289"/>
                      </a:lnTo>
                      <a:lnTo>
                        <a:pt x="151" y="287"/>
                      </a:lnTo>
                      <a:lnTo>
                        <a:pt x="144" y="287"/>
                      </a:lnTo>
                      <a:lnTo>
                        <a:pt x="137" y="286"/>
                      </a:lnTo>
                      <a:lnTo>
                        <a:pt x="131" y="286"/>
                      </a:lnTo>
                      <a:lnTo>
                        <a:pt x="124" y="286"/>
                      </a:lnTo>
                      <a:lnTo>
                        <a:pt x="122" y="286"/>
                      </a:lnTo>
                      <a:lnTo>
                        <a:pt x="122" y="284"/>
                      </a:lnTo>
                      <a:lnTo>
                        <a:pt x="122" y="283"/>
                      </a:lnTo>
                      <a:lnTo>
                        <a:pt x="121" y="281"/>
                      </a:lnTo>
                      <a:lnTo>
                        <a:pt x="121" y="279"/>
                      </a:lnTo>
                      <a:lnTo>
                        <a:pt x="121" y="278"/>
                      </a:lnTo>
                      <a:lnTo>
                        <a:pt x="116" y="271"/>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80" name="Freeform 12"/>
                <p:cNvSpPr>
                  <a:spLocks/>
                </p:cNvSpPr>
                <p:nvPr/>
              </p:nvSpPr>
              <p:spPr bwMode="gray">
                <a:xfrm>
                  <a:off x="2217127" y="312622"/>
                  <a:ext cx="865846" cy="604116"/>
                </a:xfrm>
                <a:custGeom>
                  <a:avLst/>
                  <a:gdLst>
                    <a:gd name="T0" fmla="*/ 2147483647 w 550"/>
                    <a:gd name="T1" fmla="*/ 2147483647 h 383"/>
                    <a:gd name="T2" fmla="*/ 2147483647 w 550"/>
                    <a:gd name="T3" fmla="*/ 2147483647 h 383"/>
                    <a:gd name="T4" fmla="*/ 2147483647 w 550"/>
                    <a:gd name="T5" fmla="*/ 2147483647 h 383"/>
                    <a:gd name="T6" fmla="*/ 2147483647 w 550"/>
                    <a:gd name="T7" fmla="*/ 2147483647 h 383"/>
                    <a:gd name="T8" fmla="*/ 2147483647 w 550"/>
                    <a:gd name="T9" fmla="*/ 0 h 383"/>
                    <a:gd name="T10" fmla="*/ 2147483647 w 550"/>
                    <a:gd name="T11" fmla="*/ 2147483647 h 383"/>
                    <a:gd name="T12" fmla="*/ 2147483647 w 550"/>
                    <a:gd name="T13" fmla="*/ 2147483647 h 383"/>
                    <a:gd name="T14" fmla="*/ 2147483647 w 550"/>
                    <a:gd name="T15" fmla="*/ 2147483647 h 383"/>
                    <a:gd name="T16" fmla="*/ 2147483647 w 550"/>
                    <a:gd name="T17" fmla="*/ 2147483647 h 383"/>
                    <a:gd name="T18" fmla="*/ 2147483647 w 550"/>
                    <a:gd name="T19" fmla="*/ 2147483647 h 383"/>
                    <a:gd name="T20" fmla="*/ 2147483647 w 550"/>
                    <a:gd name="T21" fmla="*/ 2147483647 h 383"/>
                    <a:gd name="T22" fmla="*/ 2147483647 w 550"/>
                    <a:gd name="T23" fmla="*/ 2147483647 h 383"/>
                    <a:gd name="T24" fmla="*/ 2147483647 w 550"/>
                    <a:gd name="T25" fmla="*/ 2147483647 h 383"/>
                    <a:gd name="T26" fmla="*/ 2147483647 w 550"/>
                    <a:gd name="T27" fmla="*/ 2147483647 h 383"/>
                    <a:gd name="T28" fmla="*/ 2147483647 w 550"/>
                    <a:gd name="T29" fmla="*/ 2147483647 h 383"/>
                    <a:gd name="T30" fmla="*/ 2147483647 w 550"/>
                    <a:gd name="T31" fmla="*/ 2147483647 h 383"/>
                    <a:gd name="T32" fmla="*/ 2147483647 w 550"/>
                    <a:gd name="T33" fmla="*/ 2147483647 h 383"/>
                    <a:gd name="T34" fmla="*/ 2147483647 w 550"/>
                    <a:gd name="T35" fmla="*/ 2147483647 h 383"/>
                    <a:gd name="T36" fmla="*/ 2147483647 w 550"/>
                    <a:gd name="T37" fmla="*/ 2147483647 h 383"/>
                    <a:gd name="T38" fmla="*/ 2147483647 w 550"/>
                    <a:gd name="T39" fmla="*/ 2147483647 h 383"/>
                    <a:gd name="T40" fmla="*/ 2147483647 w 550"/>
                    <a:gd name="T41" fmla="*/ 2147483647 h 383"/>
                    <a:gd name="T42" fmla="*/ 2147483647 w 550"/>
                    <a:gd name="T43" fmla="*/ 2147483647 h 383"/>
                    <a:gd name="T44" fmla="*/ 2147483647 w 550"/>
                    <a:gd name="T45" fmla="*/ 2147483647 h 383"/>
                    <a:gd name="T46" fmla="*/ 2147483647 w 550"/>
                    <a:gd name="T47" fmla="*/ 2147483647 h 383"/>
                    <a:gd name="T48" fmla="*/ 2147483647 w 550"/>
                    <a:gd name="T49" fmla="*/ 2147483647 h 383"/>
                    <a:gd name="T50" fmla="*/ 2147483647 w 550"/>
                    <a:gd name="T51" fmla="*/ 2147483647 h 383"/>
                    <a:gd name="T52" fmla="*/ 2147483647 w 550"/>
                    <a:gd name="T53" fmla="*/ 2147483647 h 383"/>
                    <a:gd name="T54" fmla="*/ 2147483647 w 550"/>
                    <a:gd name="T55" fmla="*/ 2147483647 h 383"/>
                    <a:gd name="T56" fmla="*/ 2147483647 w 550"/>
                    <a:gd name="T57" fmla="*/ 2147483647 h 383"/>
                    <a:gd name="T58" fmla="*/ 2147483647 w 550"/>
                    <a:gd name="T59" fmla="*/ 2147483647 h 383"/>
                    <a:gd name="T60" fmla="*/ 2147483647 w 550"/>
                    <a:gd name="T61" fmla="*/ 2147483647 h 383"/>
                    <a:gd name="T62" fmla="*/ 2147483647 w 550"/>
                    <a:gd name="T63" fmla="*/ 2147483647 h 383"/>
                    <a:gd name="T64" fmla="*/ 2147483647 w 550"/>
                    <a:gd name="T65" fmla="*/ 2147483647 h 383"/>
                    <a:gd name="T66" fmla="*/ 2147483647 w 550"/>
                    <a:gd name="T67" fmla="*/ 2147483647 h 383"/>
                    <a:gd name="T68" fmla="*/ 2147483647 w 550"/>
                    <a:gd name="T69" fmla="*/ 2147483647 h 383"/>
                    <a:gd name="T70" fmla="*/ 2147483647 w 550"/>
                    <a:gd name="T71" fmla="*/ 2147483647 h 383"/>
                    <a:gd name="T72" fmla="*/ 2147483647 w 550"/>
                    <a:gd name="T73" fmla="*/ 2147483647 h 383"/>
                    <a:gd name="T74" fmla="*/ 2147483647 w 550"/>
                    <a:gd name="T75" fmla="*/ 2147483647 h 383"/>
                    <a:gd name="T76" fmla="*/ 2147483647 w 550"/>
                    <a:gd name="T77" fmla="*/ 2147483647 h 383"/>
                    <a:gd name="T78" fmla="*/ 2147483647 w 550"/>
                    <a:gd name="T79" fmla="*/ 2147483647 h 383"/>
                    <a:gd name="T80" fmla="*/ 2147483647 w 550"/>
                    <a:gd name="T81" fmla="*/ 2147483647 h 383"/>
                    <a:gd name="T82" fmla="*/ 2147483647 w 550"/>
                    <a:gd name="T83" fmla="*/ 2147483647 h 383"/>
                    <a:gd name="T84" fmla="*/ 2147483647 w 550"/>
                    <a:gd name="T85" fmla="*/ 2147483647 h 383"/>
                    <a:gd name="T86" fmla="*/ 2147483647 w 550"/>
                    <a:gd name="T87" fmla="*/ 2147483647 h 383"/>
                    <a:gd name="T88" fmla="*/ 2147483647 w 550"/>
                    <a:gd name="T89" fmla="*/ 2147483647 h 383"/>
                    <a:gd name="T90" fmla="*/ 2147483647 w 550"/>
                    <a:gd name="T91" fmla="*/ 2147483647 h 383"/>
                    <a:gd name="T92" fmla="*/ 2147483647 w 550"/>
                    <a:gd name="T93" fmla="*/ 2147483647 h 383"/>
                    <a:gd name="T94" fmla="*/ 2147483647 w 550"/>
                    <a:gd name="T95" fmla="*/ 2147483647 h 383"/>
                    <a:gd name="T96" fmla="*/ 2147483647 w 550"/>
                    <a:gd name="T97" fmla="*/ 2147483647 h 383"/>
                    <a:gd name="T98" fmla="*/ 2147483647 w 550"/>
                    <a:gd name="T99" fmla="*/ 2147483647 h 383"/>
                    <a:gd name="T100" fmla="*/ 2147483647 w 550"/>
                    <a:gd name="T101" fmla="*/ 2147483647 h 383"/>
                    <a:gd name="T102" fmla="*/ 2147483647 w 550"/>
                    <a:gd name="T103" fmla="*/ 2147483647 h 383"/>
                    <a:gd name="T104" fmla="*/ 2147483647 w 550"/>
                    <a:gd name="T105" fmla="*/ 2147483647 h 383"/>
                    <a:gd name="T106" fmla="*/ 2147483647 w 550"/>
                    <a:gd name="T107" fmla="*/ 2147483647 h 383"/>
                    <a:gd name="T108" fmla="*/ 2147483647 w 550"/>
                    <a:gd name="T109" fmla="*/ 2147483647 h 383"/>
                    <a:gd name="T110" fmla="*/ 2147483647 w 550"/>
                    <a:gd name="T111" fmla="*/ 2147483647 h 383"/>
                    <a:gd name="T112" fmla="*/ 2147483647 w 550"/>
                    <a:gd name="T113" fmla="*/ 2147483647 h 383"/>
                    <a:gd name="T114" fmla="*/ 2147483647 w 550"/>
                    <a:gd name="T115" fmla="*/ 2147483647 h 3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0"/>
                    <a:gd name="T175" fmla="*/ 0 h 383"/>
                    <a:gd name="T176" fmla="*/ 550 w 550"/>
                    <a:gd name="T177" fmla="*/ 383 h 38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0" h="383">
                      <a:moveTo>
                        <a:pt x="519" y="51"/>
                      </a:moveTo>
                      <a:lnTo>
                        <a:pt x="515" y="51"/>
                      </a:lnTo>
                      <a:lnTo>
                        <a:pt x="512" y="51"/>
                      </a:lnTo>
                      <a:lnTo>
                        <a:pt x="509" y="51"/>
                      </a:lnTo>
                      <a:lnTo>
                        <a:pt x="505" y="50"/>
                      </a:lnTo>
                      <a:lnTo>
                        <a:pt x="502" y="48"/>
                      </a:lnTo>
                      <a:lnTo>
                        <a:pt x="500" y="46"/>
                      </a:lnTo>
                      <a:lnTo>
                        <a:pt x="499" y="43"/>
                      </a:lnTo>
                      <a:lnTo>
                        <a:pt x="499" y="40"/>
                      </a:lnTo>
                      <a:lnTo>
                        <a:pt x="495" y="42"/>
                      </a:lnTo>
                      <a:lnTo>
                        <a:pt x="492" y="43"/>
                      </a:lnTo>
                      <a:lnTo>
                        <a:pt x="489" y="43"/>
                      </a:lnTo>
                      <a:lnTo>
                        <a:pt x="484" y="43"/>
                      </a:lnTo>
                      <a:lnTo>
                        <a:pt x="481" y="42"/>
                      </a:lnTo>
                      <a:lnTo>
                        <a:pt x="477" y="42"/>
                      </a:lnTo>
                      <a:lnTo>
                        <a:pt x="472" y="40"/>
                      </a:lnTo>
                      <a:lnTo>
                        <a:pt x="469" y="40"/>
                      </a:lnTo>
                      <a:lnTo>
                        <a:pt x="467" y="40"/>
                      </a:lnTo>
                      <a:lnTo>
                        <a:pt x="466" y="40"/>
                      </a:lnTo>
                      <a:lnTo>
                        <a:pt x="462" y="40"/>
                      </a:lnTo>
                      <a:lnTo>
                        <a:pt x="461" y="40"/>
                      </a:lnTo>
                      <a:lnTo>
                        <a:pt x="457" y="40"/>
                      </a:lnTo>
                      <a:lnTo>
                        <a:pt x="456" y="40"/>
                      </a:lnTo>
                      <a:lnTo>
                        <a:pt x="453" y="40"/>
                      </a:lnTo>
                      <a:lnTo>
                        <a:pt x="451" y="38"/>
                      </a:lnTo>
                      <a:lnTo>
                        <a:pt x="451" y="40"/>
                      </a:lnTo>
                      <a:lnTo>
                        <a:pt x="449" y="40"/>
                      </a:lnTo>
                      <a:lnTo>
                        <a:pt x="449" y="42"/>
                      </a:lnTo>
                      <a:lnTo>
                        <a:pt x="441" y="42"/>
                      </a:lnTo>
                      <a:lnTo>
                        <a:pt x="434" y="42"/>
                      </a:lnTo>
                      <a:lnTo>
                        <a:pt x="428" y="40"/>
                      </a:lnTo>
                      <a:lnTo>
                        <a:pt x="421" y="37"/>
                      </a:lnTo>
                      <a:lnTo>
                        <a:pt x="416" y="32"/>
                      </a:lnTo>
                      <a:lnTo>
                        <a:pt x="411" y="27"/>
                      </a:lnTo>
                      <a:lnTo>
                        <a:pt x="408" y="22"/>
                      </a:lnTo>
                      <a:lnTo>
                        <a:pt x="405" y="15"/>
                      </a:lnTo>
                      <a:lnTo>
                        <a:pt x="405" y="13"/>
                      </a:lnTo>
                      <a:lnTo>
                        <a:pt x="405" y="12"/>
                      </a:lnTo>
                      <a:lnTo>
                        <a:pt x="405" y="10"/>
                      </a:lnTo>
                      <a:lnTo>
                        <a:pt x="405" y="9"/>
                      </a:lnTo>
                      <a:lnTo>
                        <a:pt x="406" y="9"/>
                      </a:lnTo>
                      <a:lnTo>
                        <a:pt x="406" y="7"/>
                      </a:lnTo>
                      <a:lnTo>
                        <a:pt x="406" y="5"/>
                      </a:lnTo>
                      <a:lnTo>
                        <a:pt x="406" y="4"/>
                      </a:lnTo>
                      <a:lnTo>
                        <a:pt x="405" y="0"/>
                      </a:lnTo>
                      <a:lnTo>
                        <a:pt x="401" y="0"/>
                      </a:lnTo>
                      <a:lnTo>
                        <a:pt x="398" y="0"/>
                      </a:lnTo>
                      <a:lnTo>
                        <a:pt x="395" y="2"/>
                      </a:lnTo>
                      <a:lnTo>
                        <a:pt x="390" y="4"/>
                      </a:lnTo>
                      <a:lnTo>
                        <a:pt x="387" y="5"/>
                      </a:lnTo>
                      <a:lnTo>
                        <a:pt x="382" y="5"/>
                      </a:lnTo>
                      <a:lnTo>
                        <a:pt x="378" y="5"/>
                      </a:lnTo>
                      <a:lnTo>
                        <a:pt x="378" y="7"/>
                      </a:lnTo>
                      <a:lnTo>
                        <a:pt x="378" y="9"/>
                      </a:lnTo>
                      <a:lnTo>
                        <a:pt x="377" y="10"/>
                      </a:lnTo>
                      <a:lnTo>
                        <a:pt x="377" y="12"/>
                      </a:lnTo>
                      <a:lnTo>
                        <a:pt x="377" y="13"/>
                      </a:lnTo>
                      <a:lnTo>
                        <a:pt x="375" y="17"/>
                      </a:lnTo>
                      <a:lnTo>
                        <a:pt x="370" y="25"/>
                      </a:lnTo>
                      <a:lnTo>
                        <a:pt x="362" y="38"/>
                      </a:lnTo>
                      <a:lnTo>
                        <a:pt x="350" y="55"/>
                      </a:lnTo>
                      <a:lnTo>
                        <a:pt x="342" y="63"/>
                      </a:lnTo>
                      <a:lnTo>
                        <a:pt x="332" y="73"/>
                      </a:lnTo>
                      <a:lnTo>
                        <a:pt x="322" y="81"/>
                      </a:lnTo>
                      <a:lnTo>
                        <a:pt x="309" y="89"/>
                      </a:lnTo>
                      <a:lnTo>
                        <a:pt x="296" y="98"/>
                      </a:lnTo>
                      <a:lnTo>
                        <a:pt x="281" y="106"/>
                      </a:lnTo>
                      <a:lnTo>
                        <a:pt x="263" y="112"/>
                      </a:lnTo>
                      <a:lnTo>
                        <a:pt x="245" y="119"/>
                      </a:lnTo>
                      <a:lnTo>
                        <a:pt x="243" y="119"/>
                      </a:lnTo>
                      <a:lnTo>
                        <a:pt x="240" y="121"/>
                      </a:lnTo>
                      <a:lnTo>
                        <a:pt x="236" y="122"/>
                      </a:lnTo>
                      <a:lnTo>
                        <a:pt x="230" y="126"/>
                      </a:lnTo>
                      <a:lnTo>
                        <a:pt x="225" y="132"/>
                      </a:lnTo>
                      <a:lnTo>
                        <a:pt x="218" y="139"/>
                      </a:lnTo>
                      <a:lnTo>
                        <a:pt x="212" y="149"/>
                      </a:lnTo>
                      <a:lnTo>
                        <a:pt x="207" y="162"/>
                      </a:lnTo>
                      <a:lnTo>
                        <a:pt x="205" y="164"/>
                      </a:lnTo>
                      <a:lnTo>
                        <a:pt x="200" y="169"/>
                      </a:lnTo>
                      <a:lnTo>
                        <a:pt x="193" y="175"/>
                      </a:lnTo>
                      <a:lnTo>
                        <a:pt x="187" y="182"/>
                      </a:lnTo>
                      <a:lnTo>
                        <a:pt x="180" y="192"/>
                      </a:lnTo>
                      <a:lnTo>
                        <a:pt x="174" y="200"/>
                      </a:lnTo>
                      <a:lnTo>
                        <a:pt x="169" y="208"/>
                      </a:lnTo>
                      <a:lnTo>
                        <a:pt x="169" y="215"/>
                      </a:lnTo>
                      <a:lnTo>
                        <a:pt x="167" y="215"/>
                      </a:lnTo>
                      <a:lnTo>
                        <a:pt x="167" y="216"/>
                      </a:lnTo>
                      <a:lnTo>
                        <a:pt x="165" y="218"/>
                      </a:lnTo>
                      <a:lnTo>
                        <a:pt x="165" y="221"/>
                      </a:lnTo>
                      <a:lnTo>
                        <a:pt x="165" y="223"/>
                      </a:lnTo>
                      <a:lnTo>
                        <a:pt x="165" y="226"/>
                      </a:lnTo>
                      <a:lnTo>
                        <a:pt x="169" y="230"/>
                      </a:lnTo>
                      <a:lnTo>
                        <a:pt x="167" y="231"/>
                      </a:lnTo>
                      <a:lnTo>
                        <a:pt x="167" y="235"/>
                      </a:lnTo>
                      <a:lnTo>
                        <a:pt x="165" y="238"/>
                      </a:lnTo>
                      <a:lnTo>
                        <a:pt x="165" y="241"/>
                      </a:lnTo>
                      <a:lnTo>
                        <a:pt x="165" y="244"/>
                      </a:lnTo>
                      <a:lnTo>
                        <a:pt x="167" y="248"/>
                      </a:lnTo>
                      <a:lnTo>
                        <a:pt x="170" y="251"/>
                      </a:lnTo>
                      <a:lnTo>
                        <a:pt x="172" y="253"/>
                      </a:lnTo>
                      <a:lnTo>
                        <a:pt x="172" y="254"/>
                      </a:lnTo>
                      <a:lnTo>
                        <a:pt x="174" y="258"/>
                      </a:lnTo>
                      <a:lnTo>
                        <a:pt x="174" y="259"/>
                      </a:lnTo>
                      <a:lnTo>
                        <a:pt x="172" y="263"/>
                      </a:lnTo>
                      <a:lnTo>
                        <a:pt x="170" y="266"/>
                      </a:lnTo>
                      <a:lnTo>
                        <a:pt x="165" y="271"/>
                      </a:lnTo>
                      <a:lnTo>
                        <a:pt x="164" y="273"/>
                      </a:lnTo>
                      <a:lnTo>
                        <a:pt x="160" y="274"/>
                      </a:lnTo>
                      <a:lnTo>
                        <a:pt x="159" y="276"/>
                      </a:lnTo>
                      <a:lnTo>
                        <a:pt x="157" y="279"/>
                      </a:lnTo>
                      <a:lnTo>
                        <a:pt x="154" y="281"/>
                      </a:lnTo>
                      <a:lnTo>
                        <a:pt x="152" y="282"/>
                      </a:lnTo>
                      <a:lnTo>
                        <a:pt x="151" y="286"/>
                      </a:lnTo>
                      <a:lnTo>
                        <a:pt x="147" y="287"/>
                      </a:lnTo>
                      <a:lnTo>
                        <a:pt x="147" y="289"/>
                      </a:lnTo>
                      <a:lnTo>
                        <a:pt x="146" y="291"/>
                      </a:lnTo>
                      <a:lnTo>
                        <a:pt x="144" y="292"/>
                      </a:lnTo>
                      <a:lnTo>
                        <a:pt x="142" y="294"/>
                      </a:lnTo>
                      <a:lnTo>
                        <a:pt x="141" y="296"/>
                      </a:lnTo>
                      <a:lnTo>
                        <a:pt x="139" y="297"/>
                      </a:lnTo>
                      <a:lnTo>
                        <a:pt x="137" y="299"/>
                      </a:lnTo>
                      <a:lnTo>
                        <a:pt x="136" y="301"/>
                      </a:lnTo>
                      <a:lnTo>
                        <a:pt x="134" y="302"/>
                      </a:lnTo>
                      <a:lnTo>
                        <a:pt x="132" y="304"/>
                      </a:lnTo>
                      <a:lnTo>
                        <a:pt x="131" y="305"/>
                      </a:lnTo>
                      <a:lnTo>
                        <a:pt x="129" y="307"/>
                      </a:lnTo>
                      <a:lnTo>
                        <a:pt x="127" y="309"/>
                      </a:lnTo>
                      <a:lnTo>
                        <a:pt x="126" y="310"/>
                      </a:lnTo>
                      <a:lnTo>
                        <a:pt x="124" y="312"/>
                      </a:lnTo>
                      <a:lnTo>
                        <a:pt x="122" y="314"/>
                      </a:lnTo>
                      <a:lnTo>
                        <a:pt x="118" y="315"/>
                      </a:lnTo>
                      <a:lnTo>
                        <a:pt x="114" y="317"/>
                      </a:lnTo>
                      <a:lnTo>
                        <a:pt x="109" y="319"/>
                      </a:lnTo>
                      <a:lnTo>
                        <a:pt x="106" y="320"/>
                      </a:lnTo>
                      <a:lnTo>
                        <a:pt x="101" y="322"/>
                      </a:lnTo>
                      <a:lnTo>
                        <a:pt x="98" y="324"/>
                      </a:lnTo>
                      <a:lnTo>
                        <a:pt x="93" y="325"/>
                      </a:lnTo>
                      <a:lnTo>
                        <a:pt x="89" y="329"/>
                      </a:lnTo>
                      <a:lnTo>
                        <a:pt x="88" y="330"/>
                      </a:lnTo>
                      <a:lnTo>
                        <a:pt x="86" y="332"/>
                      </a:lnTo>
                      <a:lnTo>
                        <a:pt x="85" y="332"/>
                      </a:lnTo>
                      <a:lnTo>
                        <a:pt x="83" y="334"/>
                      </a:lnTo>
                      <a:lnTo>
                        <a:pt x="80" y="335"/>
                      </a:lnTo>
                      <a:lnTo>
                        <a:pt x="78" y="337"/>
                      </a:lnTo>
                      <a:lnTo>
                        <a:pt x="76" y="337"/>
                      </a:lnTo>
                      <a:lnTo>
                        <a:pt x="75" y="338"/>
                      </a:lnTo>
                      <a:lnTo>
                        <a:pt x="66" y="343"/>
                      </a:lnTo>
                      <a:lnTo>
                        <a:pt x="58" y="347"/>
                      </a:lnTo>
                      <a:lnTo>
                        <a:pt x="50" y="350"/>
                      </a:lnTo>
                      <a:lnTo>
                        <a:pt x="42" y="353"/>
                      </a:lnTo>
                      <a:lnTo>
                        <a:pt x="32" y="355"/>
                      </a:lnTo>
                      <a:lnTo>
                        <a:pt x="23" y="358"/>
                      </a:lnTo>
                      <a:lnTo>
                        <a:pt x="14" y="360"/>
                      </a:lnTo>
                      <a:lnTo>
                        <a:pt x="5" y="362"/>
                      </a:lnTo>
                      <a:lnTo>
                        <a:pt x="4" y="362"/>
                      </a:lnTo>
                      <a:lnTo>
                        <a:pt x="2" y="363"/>
                      </a:lnTo>
                      <a:lnTo>
                        <a:pt x="2" y="365"/>
                      </a:lnTo>
                      <a:lnTo>
                        <a:pt x="0" y="367"/>
                      </a:lnTo>
                      <a:lnTo>
                        <a:pt x="0" y="368"/>
                      </a:lnTo>
                      <a:lnTo>
                        <a:pt x="188" y="383"/>
                      </a:lnTo>
                      <a:lnTo>
                        <a:pt x="187" y="381"/>
                      </a:lnTo>
                      <a:lnTo>
                        <a:pt x="187" y="378"/>
                      </a:lnTo>
                      <a:lnTo>
                        <a:pt x="187" y="376"/>
                      </a:lnTo>
                      <a:lnTo>
                        <a:pt x="187" y="373"/>
                      </a:lnTo>
                      <a:lnTo>
                        <a:pt x="187" y="371"/>
                      </a:lnTo>
                      <a:lnTo>
                        <a:pt x="187" y="368"/>
                      </a:lnTo>
                      <a:lnTo>
                        <a:pt x="188" y="367"/>
                      </a:lnTo>
                      <a:lnTo>
                        <a:pt x="188" y="363"/>
                      </a:lnTo>
                      <a:lnTo>
                        <a:pt x="188" y="362"/>
                      </a:lnTo>
                      <a:lnTo>
                        <a:pt x="188" y="360"/>
                      </a:lnTo>
                      <a:lnTo>
                        <a:pt x="188" y="358"/>
                      </a:lnTo>
                      <a:lnTo>
                        <a:pt x="188" y="357"/>
                      </a:lnTo>
                      <a:lnTo>
                        <a:pt x="188" y="355"/>
                      </a:lnTo>
                      <a:lnTo>
                        <a:pt x="190" y="355"/>
                      </a:lnTo>
                      <a:lnTo>
                        <a:pt x="190" y="353"/>
                      </a:lnTo>
                      <a:lnTo>
                        <a:pt x="190" y="352"/>
                      </a:lnTo>
                      <a:lnTo>
                        <a:pt x="192" y="350"/>
                      </a:lnTo>
                      <a:lnTo>
                        <a:pt x="192" y="348"/>
                      </a:lnTo>
                      <a:lnTo>
                        <a:pt x="193" y="347"/>
                      </a:lnTo>
                      <a:lnTo>
                        <a:pt x="192" y="347"/>
                      </a:lnTo>
                      <a:lnTo>
                        <a:pt x="190" y="345"/>
                      </a:lnTo>
                      <a:lnTo>
                        <a:pt x="190" y="343"/>
                      </a:lnTo>
                      <a:lnTo>
                        <a:pt x="190" y="342"/>
                      </a:lnTo>
                      <a:lnTo>
                        <a:pt x="192" y="342"/>
                      </a:lnTo>
                      <a:lnTo>
                        <a:pt x="192" y="340"/>
                      </a:lnTo>
                      <a:lnTo>
                        <a:pt x="192" y="338"/>
                      </a:lnTo>
                      <a:lnTo>
                        <a:pt x="193" y="337"/>
                      </a:lnTo>
                      <a:lnTo>
                        <a:pt x="195" y="335"/>
                      </a:lnTo>
                      <a:lnTo>
                        <a:pt x="197" y="335"/>
                      </a:lnTo>
                      <a:lnTo>
                        <a:pt x="197" y="334"/>
                      </a:lnTo>
                      <a:lnTo>
                        <a:pt x="198" y="334"/>
                      </a:lnTo>
                      <a:lnTo>
                        <a:pt x="200" y="332"/>
                      </a:lnTo>
                      <a:lnTo>
                        <a:pt x="202" y="332"/>
                      </a:lnTo>
                      <a:lnTo>
                        <a:pt x="203" y="330"/>
                      </a:lnTo>
                      <a:lnTo>
                        <a:pt x="205" y="330"/>
                      </a:lnTo>
                      <a:lnTo>
                        <a:pt x="207" y="330"/>
                      </a:lnTo>
                      <a:lnTo>
                        <a:pt x="207" y="329"/>
                      </a:lnTo>
                      <a:lnTo>
                        <a:pt x="208" y="329"/>
                      </a:lnTo>
                      <a:lnTo>
                        <a:pt x="208" y="327"/>
                      </a:lnTo>
                      <a:lnTo>
                        <a:pt x="210" y="327"/>
                      </a:lnTo>
                      <a:lnTo>
                        <a:pt x="210" y="325"/>
                      </a:lnTo>
                      <a:lnTo>
                        <a:pt x="210" y="324"/>
                      </a:lnTo>
                      <a:lnTo>
                        <a:pt x="212" y="324"/>
                      </a:lnTo>
                      <a:lnTo>
                        <a:pt x="213" y="322"/>
                      </a:lnTo>
                      <a:lnTo>
                        <a:pt x="215" y="320"/>
                      </a:lnTo>
                      <a:lnTo>
                        <a:pt x="217" y="320"/>
                      </a:lnTo>
                      <a:lnTo>
                        <a:pt x="218" y="319"/>
                      </a:lnTo>
                      <a:lnTo>
                        <a:pt x="220" y="319"/>
                      </a:lnTo>
                      <a:lnTo>
                        <a:pt x="222" y="319"/>
                      </a:lnTo>
                      <a:lnTo>
                        <a:pt x="222" y="317"/>
                      </a:lnTo>
                      <a:lnTo>
                        <a:pt x="223" y="317"/>
                      </a:lnTo>
                      <a:lnTo>
                        <a:pt x="225" y="317"/>
                      </a:lnTo>
                      <a:lnTo>
                        <a:pt x="226" y="317"/>
                      </a:lnTo>
                      <a:lnTo>
                        <a:pt x="228" y="315"/>
                      </a:lnTo>
                      <a:lnTo>
                        <a:pt x="230" y="315"/>
                      </a:lnTo>
                      <a:lnTo>
                        <a:pt x="231" y="314"/>
                      </a:lnTo>
                      <a:lnTo>
                        <a:pt x="233" y="312"/>
                      </a:lnTo>
                      <a:lnTo>
                        <a:pt x="235" y="310"/>
                      </a:lnTo>
                      <a:lnTo>
                        <a:pt x="238" y="310"/>
                      </a:lnTo>
                      <a:lnTo>
                        <a:pt x="240" y="309"/>
                      </a:lnTo>
                      <a:lnTo>
                        <a:pt x="241" y="307"/>
                      </a:lnTo>
                      <a:lnTo>
                        <a:pt x="243" y="305"/>
                      </a:lnTo>
                      <a:lnTo>
                        <a:pt x="245" y="305"/>
                      </a:lnTo>
                      <a:lnTo>
                        <a:pt x="246" y="305"/>
                      </a:lnTo>
                      <a:lnTo>
                        <a:pt x="246" y="304"/>
                      </a:lnTo>
                      <a:lnTo>
                        <a:pt x="248" y="304"/>
                      </a:lnTo>
                      <a:lnTo>
                        <a:pt x="250" y="304"/>
                      </a:lnTo>
                      <a:lnTo>
                        <a:pt x="250" y="302"/>
                      </a:lnTo>
                      <a:lnTo>
                        <a:pt x="251" y="302"/>
                      </a:lnTo>
                      <a:lnTo>
                        <a:pt x="253" y="301"/>
                      </a:lnTo>
                      <a:lnTo>
                        <a:pt x="253" y="299"/>
                      </a:lnTo>
                      <a:lnTo>
                        <a:pt x="255" y="299"/>
                      </a:lnTo>
                      <a:lnTo>
                        <a:pt x="255" y="297"/>
                      </a:lnTo>
                      <a:lnTo>
                        <a:pt x="256" y="297"/>
                      </a:lnTo>
                      <a:lnTo>
                        <a:pt x="256" y="296"/>
                      </a:lnTo>
                      <a:lnTo>
                        <a:pt x="258" y="296"/>
                      </a:lnTo>
                      <a:lnTo>
                        <a:pt x="259" y="294"/>
                      </a:lnTo>
                      <a:lnTo>
                        <a:pt x="261" y="294"/>
                      </a:lnTo>
                      <a:lnTo>
                        <a:pt x="264" y="294"/>
                      </a:lnTo>
                      <a:lnTo>
                        <a:pt x="266" y="294"/>
                      </a:lnTo>
                      <a:lnTo>
                        <a:pt x="269" y="294"/>
                      </a:lnTo>
                      <a:lnTo>
                        <a:pt x="271" y="296"/>
                      </a:lnTo>
                      <a:lnTo>
                        <a:pt x="274" y="296"/>
                      </a:lnTo>
                      <a:lnTo>
                        <a:pt x="276" y="297"/>
                      </a:lnTo>
                      <a:lnTo>
                        <a:pt x="278" y="297"/>
                      </a:lnTo>
                      <a:lnTo>
                        <a:pt x="279" y="299"/>
                      </a:lnTo>
                      <a:lnTo>
                        <a:pt x="283" y="299"/>
                      </a:lnTo>
                      <a:lnTo>
                        <a:pt x="284" y="301"/>
                      </a:lnTo>
                      <a:lnTo>
                        <a:pt x="286" y="301"/>
                      </a:lnTo>
                      <a:lnTo>
                        <a:pt x="288" y="301"/>
                      </a:lnTo>
                      <a:lnTo>
                        <a:pt x="289" y="299"/>
                      </a:lnTo>
                      <a:lnTo>
                        <a:pt x="291" y="299"/>
                      </a:lnTo>
                      <a:lnTo>
                        <a:pt x="292" y="297"/>
                      </a:lnTo>
                      <a:lnTo>
                        <a:pt x="294" y="296"/>
                      </a:lnTo>
                      <a:lnTo>
                        <a:pt x="296" y="294"/>
                      </a:lnTo>
                      <a:lnTo>
                        <a:pt x="296" y="292"/>
                      </a:lnTo>
                      <a:lnTo>
                        <a:pt x="296" y="291"/>
                      </a:lnTo>
                      <a:lnTo>
                        <a:pt x="297" y="289"/>
                      </a:lnTo>
                      <a:lnTo>
                        <a:pt x="297" y="287"/>
                      </a:lnTo>
                      <a:lnTo>
                        <a:pt x="299" y="286"/>
                      </a:lnTo>
                      <a:lnTo>
                        <a:pt x="302" y="286"/>
                      </a:lnTo>
                      <a:lnTo>
                        <a:pt x="306" y="286"/>
                      </a:lnTo>
                      <a:lnTo>
                        <a:pt x="309" y="284"/>
                      </a:lnTo>
                      <a:lnTo>
                        <a:pt x="316" y="284"/>
                      </a:lnTo>
                      <a:lnTo>
                        <a:pt x="324" y="286"/>
                      </a:lnTo>
                      <a:lnTo>
                        <a:pt x="334" y="286"/>
                      </a:lnTo>
                      <a:lnTo>
                        <a:pt x="337" y="286"/>
                      </a:lnTo>
                      <a:lnTo>
                        <a:pt x="339" y="286"/>
                      </a:lnTo>
                      <a:lnTo>
                        <a:pt x="340" y="284"/>
                      </a:lnTo>
                      <a:lnTo>
                        <a:pt x="342" y="284"/>
                      </a:lnTo>
                      <a:lnTo>
                        <a:pt x="345" y="282"/>
                      </a:lnTo>
                      <a:lnTo>
                        <a:pt x="347" y="281"/>
                      </a:lnTo>
                      <a:lnTo>
                        <a:pt x="349" y="279"/>
                      </a:lnTo>
                      <a:lnTo>
                        <a:pt x="350" y="277"/>
                      </a:lnTo>
                      <a:lnTo>
                        <a:pt x="352" y="277"/>
                      </a:lnTo>
                      <a:lnTo>
                        <a:pt x="352" y="276"/>
                      </a:lnTo>
                      <a:lnTo>
                        <a:pt x="354" y="276"/>
                      </a:lnTo>
                      <a:lnTo>
                        <a:pt x="354" y="274"/>
                      </a:lnTo>
                      <a:lnTo>
                        <a:pt x="355" y="274"/>
                      </a:lnTo>
                      <a:lnTo>
                        <a:pt x="357" y="273"/>
                      </a:lnTo>
                      <a:lnTo>
                        <a:pt x="358" y="271"/>
                      </a:lnTo>
                      <a:lnTo>
                        <a:pt x="360" y="269"/>
                      </a:lnTo>
                      <a:lnTo>
                        <a:pt x="362" y="268"/>
                      </a:lnTo>
                      <a:lnTo>
                        <a:pt x="365" y="266"/>
                      </a:lnTo>
                      <a:lnTo>
                        <a:pt x="367" y="264"/>
                      </a:lnTo>
                      <a:lnTo>
                        <a:pt x="368" y="263"/>
                      </a:lnTo>
                      <a:lnTo>
                        <a:pt x="372" y="263"/>
                      </a:lnTo>
                      <a:lnTo>
                        <a:pt x="373" y="261"/>
                      </a:lnTo>
                      <a:lnTo>
                        <a:pt x="375" y="261"/>
                      </a:lnTo>
                      <a:lnTo>
                        <a:pt x="378" y="259"/>
                      </a:lnTo>
                      <a:lnTo>
                        <a:pt x="380" y="259"/>
                      </a:lnTo>
                      <a:lnTo>
                        <a:pt x="382" y="258"/>
                      </a:lnTo>
                      <a:lnTo>
                        <a:pt x="383" y="258"/>
                      </a:lnTo>
                      <a:lnTo>
                        <a:pt x="387" y="256"/>
                      </a:lnTo>
                      <a:lnTo>
                        <a:pt x="388" y="254"/>
                      </a:lnTo>
                      <a:lnTo>
                        <a:pt x="390" y="254"/>
                      </a:lnTo>
                      <a:lnTo>
                        <a:pt x="391" y="253"/>
                      </a:lnTo>
                      <a:lnTo>
                        <a:pt x="393" y="251"/>
                      </a:lnTo>
                      <a:lnTo>
                        <a:pt x="395" y="251"/>
                      </a:lnTo>
                      <a:lnTo>
                        <a:pt x="396" y="249"/>
                      </a:lnTo>
                      <a:lnTo>
                        <a:pt x="398" y="248"/>
                      </a:lnTo>
                      <a:lnTo>
                        <a:pt x="400" y="248"/>
                      </a:lnTo>
                      <a:lnTo>
                        <a:pt x="403" y="246"/>
                      </a:lnTo>
                      <a:lnTo>
                        <a:pt x="406" y="246"/>
                      </a:lnTo>
                      <a:lnTo>
                        <a:pt x="408" y="244"/>
                      </a:lnTo>
                      <a:lnTo>
                        <a:pt x="411" y="243"/>
                      </a:lnTo>
                      <a:lnTo>
                        <a:pt x="415" y="243"/>
                      </a:lnTo>
                      <a:lnTo>
                        <a:pt x="418" y="241"/>
                      </a:lnTo>
                      <a:lnTo>
                        <a:pt x="421" y="240"/>
                      </a:lnTo>
                      <a:lnTo>
                        <a:pt x="424" y="238"/>
                      </a:lnTo>
                      <a:lnTo>
                        <a:pt x="428" y="238"/>
                      </a:lnTo>
                      <a:lnTo>
                        <a:pt x="426" y="236"/>
                      </a:lnTo>
                      <a:lnTo>
                        <a:pt x="424" y="235"/>
                      </a:lnTo>
                      <a:lnTo>
                        <a:pt x="423" y="235"/>
                      </a:lnTo>
                      <a:lnTo>
                        <a:pt x="423" y="233"/>
                      </a:lnTo>
                      <a:lnTo>
                        <a:pt x="421" y="231"/>
                      </a:lnTo>
                      <a:lnTo>
                        <a:pt x="421" y="230"/>
                      </a:lnTo>
                      <a:lnTo>
                        <a:pt x="421" y="228"/>
                      </a:lnTo>
                      <a:lnTo>
                        <a:pt x="420" y="226"/>
                      </a:lnTo>
                      <a:lnTo>
                        <a:pt x="420" y="225"/>
                      </a:lnTo>
                      <a:lnTo>
                        <a:pt x="420" y="223"/>
                      </a:lnTo>
                      <a:lnTo>
                        <a:pt x="420" y="220"/>
                      </a:lnTo>
                      <a:lnTo>
                        <a:pt x="420" y="218"/>
                      </a:lnTo>
                      <a:lnTo>
                        <a:pt x="420" y="216"/>
                      </a:lnTo>
                      <a:lnTo>
                        <a:pt x="420" y="215"/>
                      </a:lnTo>
                      <a:lnTo>
                        <a:pt x="420" y="211"/>
                      </a:lnTo>
                      <a:lnTo>
                        <a:pt x="420" y="210"/>
                      </a:lnTo>
                      <a:lnTo>
                        <a:pt x="420" y="208"/>
                      </a:lnTo>
                      <a:lnTo>
                        <a:pt x="421" y="208"/>
                      </a:lnTo>
                      <a:lnTo>
                        <a:pt x="421" y="207"/>
                      </a:lnTo>
                      <a:lnTo>
                        <a:pt x="423" y="207"/>
                      </a:lnTo>
                      <a:lnTo>
                        <a:pt x="424" y="207"/>
                      </a:lnTo>
                      <a:lnTo>
                        <a:pt x="426" y="207"/>
                      </a:lnTo>
                      <a:lnTo>
                        <a:pt x="428" y="207"/>
                      </a:lnTo>
                      <a:lnTo>
                        <a:pt x="429" y="205"/>
                      </a:lnTo>
                      <a:lnTo>
                        <a:pt x="431" y="205"/>
                      </a:lnTo>
                      <a:lnTo>
                        <a:pt x="433" y="205"/>
                      </a:lnTo>
                      <a:lnTo>
                        <a:pt x="434" y="205"/>
                      </a:lnTo>
                      <a:lnTo>
                        <a:pt x="436" y="205"/>
                      </a:lnTo>
                      <a:lnTo>
                        <a:pt x="438" y="205"/>
                      </a:lnTo>
                      <a:lnTo>
                        <a:pt x="439" y="205"/>
                      </a:lnTo>
                      <a:lnTo>
                        <a:pt x="439" y="203"/>
                      </a:lnTo>
                      <a:lnTo>
                        <a:pt x="441" y="203"/>
                      </a:lnTo>
                      <a:lnTo>
                        <a:pt x="443" y="203"/>
                      </a:lnTo>
                      <a:lnTo>
                        <a:pt x="443" y="205"/>
                      </a:lnTo>
                      <a:lnTo>
                        <a:pt x="444" y="203"/>
                      </a:lnTo>
                      <a:lnTo>
                        <a:pt x="448" y="203"/>
                      </a:lnTo>
                      <a:lnTo>
                        <a:pt x="449" y="203"/>
                      </a:lnTo>
                      <a:lnTo>
                        <a:pt x="451" y="202"/>
                      </a:lnTo>
                      <a:lnTo>
                        <a:pt x="453" y="202"/>
                      </a:lnTo>
                      <a:lnTo>
                        <a:pt x="454" y="202"/>
                      </a:lnTo>
                      <a:lnTo>
                        <a:pt x="456" y="200"/>
                      </a:lnTo>
                      <a:lnTo>
                        <a:pt x="459" y="200"/>
                      </a:lnTo>
                      <a:lnTo>
                        <a:pt x="461" y="200"/>
                      </a:lnTo>
                      <a:lnTo>
                        <a:pt x="462" y="200"/>
                      </a:lnTo>
                      <a:lnTo>
                        <a:pt x="462" y="198"/>
                      </a:lnTo>
                      <a:lnTo>
                        <a:pt x="464" y="198"/>
                      </a:lnTo>
                      <a:lnTo>
                        <a:pt x="466" y="198"/>
                      </a:lnTo>
                      <a:lnTo>
                        <a:pt x="466" y="197"/>
                      </a:lnTo>
                      <a:lnTo>
                        <a:pt x="466" y="195"/>
                      </a:lnTo>
                      <a:lnTo>
                        <a:pt x="466" y="193"/>
                      </a:lnTo>
                      <a:lnTo>
                        <a:pt x="466" y="192"/>
                      </a:lnTo>
                      <a:lnTo>
                        <a:pt x="466" y="190"/>
                      </a:lnTo>
                      <a:lnTo>
                        <a:pt x="467" y="190"/>
                      </a:lnTo>
                      <a:lnTo>
                        <a:pt x="467" y="188"/>
                      </a:lnTo>
                      <a:lnTo>
                        <a:pt x="469" y="188"/>
                      </a:lnTo>
                      <a:lnTo>
                        <a:pt x="472" y="188"/>
                      </a:lnTo>
                      <a:lnTo>
                        <a:pt x="476" y="188"/>
                      </a:lnTo>
                      <a:lnTo>
                        <a:pt x="477" y="187"/>
                      </a:lnTo>
                      <a:lnTo>
                        <a:pt x="481" y="187"/>
                      </a:lnTo>
                      <a:lnTo>
                        <a:pt x="484" y="185"/>
                      </a:lnTo>
                      <a:lnTo>
                        <a:pt x="487" y="185"/>
                      </a:lnTo>
                      <a:lnTo>
                        <a:pt x="491" y="185"/>
                      </a:lnTo>
                      <a:lnTo>
                        <a:pt x="494" y="185"/>
                      </a:lnTo>
                      <a:lnTo>
                        <a:pt x="495" y="185"/>
                      </a:lnTo>
                      <a:lnTo>
                        <a:pt x="497" y="185"/>
                      </a:lnTo>
                      <a:lnTo>
                        <a:pt x="499" y="185"/>
                      </a:lnTo>
                      <a:lnTo>
                        <a:pt x="500" y="185"/>
                      </a:lnTo>
                      <a:lnTo>
                        <a:pt x="502" y="185"/>
                      </a:lnTo>
                      <a:lnTo>
                        <a:pt x="504" y="187"/>
                      </a:lnTo>
                      <a:lnTo>
                        <a:pt x="505" y="187"/>
                      </a:lnTo>
                      <a:lnTo>
                        <a:pt x="507" y="187"/>
                      </a:lnTo>
                      <a:lnTo>
                        <a:pt x="509" y="187"/>
                      </a:lnTo>
                      <a:lnTo>
                        <a:pt x="510" y="188"/>
                      </a:lnTo>
                      <a:lnTo>
                        <a:pt x="512" y="188"/>
                      </a:lnTo>
                      <a:lnTo>
                        <a:pt x="514" y="188"/>
                      </a:lnTo>
                      <a:lnTo>
                        <a:pt x="515" y="188"/>
                      </a:lnTo>
                      <a:lnTo>
                        <a:pt x="517" y="188"/>
                      </a:lnTo>
                      <a:lnTo>
                        <a:pt x="519" y="190"/>
                      </a:lnTo>
                      <a:lnTo>
                        <a:pt x="520" y="190"/>
                      </a:lnTo>
                      <a:lnTo>
                        <a:pt x="522" y="188"/>
                      </a:lnTo>
                      <a:lnTo>
                        <a:pt x="524" y="188"/>
                      </a:lnTo>
                      <a:lnTo>
                        <a:pt x="527" y="188"/>
                      </a:lnTo>
                      <a:lnTo>
                        <a:pt x="528" y="188"/>
                      </a:lnTo>
                      <a:lnTo>
                        <a:pt x="530" y="187"/>
                      </a:lnTo>
                      <a:lnTo>
                        <a:pt x="532" y="187"/>
                      </a:lnTo>
                      <a:lnTo>
                        <a:pt x="535" y="185"/>
                      </a:lnTo>
                      <a:lnTo>
                        <a:pt x="537" y="185"/>
                      </a:lnTo>
                      <a:lnTo>
                        <a:pt x="538" y="183"/>
                      </a:lnTo>
                      <a:lnTo>
                        <a:pt x="540" y="183"/>
                      </a:lnTo>
                      <a:lnTo>
                        <a:pt x="540" y="182"/>
                      </a:lnTo>
                      <a:lnTo>
                        <a:pt x="540" y="180"/>
                      </a:lnTo>
                      <a:lnTo>
                        <a:pt x="540" y="178"/>
                      </a:lnTo>
                      <a:lnTo>
                        <a:pt x="542" y="178"/>
                      </a:lnTo>
                      <a:lnTo>
                        <a:pt x="543" y="178"/>
                      </a:lnTo>
                      <a:lnTo>
                        <a:pt x="545" y="178"/>
                      </a:lnTo>
                      <a:lnTo>
                        <a:pt x="547" y="178"/>
                      </a:lnTo>
                      <a:lnTo>
                        <a:pt x="548" y="178"/>
                      </a:lnTo>
                      <a:lnTo>
                        <a:pt x="550" y="178"/>
                      </a:lnTo>
                      <a:lnTo>
                        <a:pt x="550" y="177"/>
                      </a:lnTo>
                      <a:lnTo>
                        <a:pt x="550" y="175"/>
                      </a:lnTo>
                      <a:lnTo>
                        <a:pt x="548" y="174"/>
                      </a:lnTo>
                      <a:lnTo>
                        <a:pt x="547" y="172"/>
                      </a:lnTo>
                      <a:lnTo>
                        <a:pt x="545" y="170"/>
                      </a:lnTo>
                      <a:lnTo>
                        <a:pt x="543" y="169"/>
                      </a:lnTo>
                      <a:lnTo>
                        <a:pt x="542" y="169"/>
                      </a:lnTo>
                      <a:lnTo>
                        <a:pt x="542" y="167"/>
                      </a:lnTo>
                      <a:lnTo>
                        <a:pt x="540" y="167"/>
                      </a:lnTo>
                      <a:lnTo>
                        <a:pt x="540" y="165"/>
                      </a:lnTo>
                      <a:lnTo>
                        <a:pt x="538" y="164"/>
                      </a:lnTo>
                      <a:lnTo>
                        <a:pt x="538" y="162"/>
                      </a:lnTo>
                      <a:lnTo>
                        <a:pt x="537" y="162"/>
                      </a:lnTo>
                      <a:lnTo>
                        <a:pt x="537" y="160"/>
                      </a:lnTo>
                      <a:lnTo>
                        <a:pt x="537" y="159"/>
                      </a:lnTo>
                      <a:lnTo>
                        <a:pt x="537" y="157"/>
                      </a:lnTo>
                      <a:lnTo>
                        <a:pt x="535" y="155"/>
                      </a:lnTo>
                      <a:lnTo>
                        <a:pt x="535" y="154"/>
                      </a:lnTo>
                      <a:lnTo>
                        <a:pt x="535" y="150"/>
                      </a:lnTo>
                      <a:lnTo>
                        <a:pt x="533" y="144"/>
                      </a:lnTo>
                      <a:lnTo>
                        <a:pt x="532" y="137"/>
                      </a:lnTo>
                      <a:lnTo>
                        <a:pt x="532" y="127"/>
                      </a:lnTo>
                      <a:lnTo>
                        <a:pt x="530" y="117"/>
                      </a:lnTo>
                      <a:lnTo>
                        <a:pt x="532" y="106"/>
                      </a:lnTo>
                      <a:lnTo>
                        <a:pt x="533" y="94"/>
                      </a:lnTo>
                      <a:lnTo>
                        <a:pt x="533" y="93"/>
                      </a:lnTo>
                      <a:lnTo>
                        <a:pt x="533" y="91"/>
                      </a:lnTo>
                      <a:lnTo>
                        <a:pt x="533" y="88"/>
                      </a:lnTo>
                      <a:lnTo>
                        <a:pt x="533" y="84"/>
                      </a:lnTo>
                      <a:lnTo>
                        <a:pt x="533" y="81"/>
                      </a:lnTo>
                      <a:lnTo>
                        <a:pt x="533" y="76"/>
                      </a:lnTo>
                      <a:lnTo>
                        <a:pt x="533" y="73"/>
                      </a:lnTo>
                      <a:lnTo>
                        <a:pt x="533" y="71"/>
                      </a:lnTo>
                      <a:lnTo>
                        <a:pt x="532" y="70"/>
                      </a:lnTo>
                      <a:lnTo>
                        <a:pt x="530" y="70"/>
                      </a:lnTo>
                      <a:lnTo>
                        <a:pt x="528" y="68"/>
                      </a:lnTo>
                      <a:lnTo>
                        <a:pt x="527" y="66"/>
                      </a:lnTo>
                      <a:lnTo>
                        <a:pt x="525" y="65"/>
                      </a:lnTo>
                      <a:lnTo>
                        <a:pt x="524" y="63"/>
                      </a:lnTo>
                      <a:lnTo>
                        <a:pt x="524" y="61"/>
                      </a:lnTo>
                      <a:lnTo>
                        <a:pt x="519" y="51"/>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81" name="Freeform 13"/>
                <p:cNvSpPr>
                  <a:spLocks/>
                </p:cNvSpPr>
                <p:nvPr/>
              </p:nvSpPr>
              <p:spPr bwMode="gray">
                <a:xfrm>
                  <a:off x="3767930" y="580613"/>
                  <a:ext cx="1109439" cy="1035627"/>
                </a:xfrm>
                <a:custGeom>
                  <a:avLst/>
                  <a:gdLst>
                    <a:gd name="T0" fmla="*/ 2147483647 w 706"/>
                    <a:gd name="T1" fmla="*/ 2147483647 h 654"/>
                    <a:gd name="T2" fmla="*/ 2147483647 w 706"/>
                    <a:gd name="T3" fmla="*/ 2147483647 h 654"/>
                    <a:gd name="T4" fmla="*/ 2147483647 w 706"/>
                    <a:gd name="T5" fmla="*/ 2147483647 h 654"/>
                    <a:gd name="T6" fmla="*/ 2147483647 w 706"/>
                    <a:gd name="T7" fmla="*/ 2147483647 h 654"/>
                    <a:gd name="T8" fmla="*/ 2147483647 w 706"/>
                    <a:gd name="T9" fmla="*/ 2147483647 h 654"/>
                    <a:gd name="T10" fmla="*/ 2147483647 w 706"/>
                    <a:gd name="T11" fmla="*/ 2147483647 h 654"/>
                    <a:gd name="T12" fmla="*/ 2147483647 w 706"/>
                    <a:gd name="T13" fmla="*/ 2147483647 h 654"/>
                    <a:gd name="T14" fmla="*/ 2147483647 w 706"/>
                    <a:gd name="T15" fmla="*/ 2147483647 h 654"/>
                    <a:gd name="T16" fmla="*/ 2147483647 w 706"/>
                    <a:gd name="T17" fmla="*/ 2147483647 h 654"/>
                    <a:gd name="T18" fmla="*/ 2147483647 w 706"/>
                    <a:gd name="T19" fmla="*/ 2147483647 h 654"/>
                    <a:gd name="T20" fmla="*/ 2147483647 w 706"/>
                    <a:gd name="T21" fmla="*/ 2147483647 h 654"/>
                    <a:gd name="T22" fmla="*/ 2147483647 w 706"/>
                    <a:gd name="T23" fmla="*/ 2147483647 h 654"/>
                    <a:gd name="T24" fmla="*/ 2147483647 w 706"/>
                    <a:gd name="T25" fmla="*/ 2147483647 h 654"/>
                    <a:gd name="T26" fmla="*/ 2147483647 w 706"/>
                    <a:gd name="T27" fmla="*/ 2147483647 h 654"/>
                    <a:gd name="T28" fmla="*/ 2147483647 w 706"/>
                    <a:gd name="T29" fmla="*/ 2147483647 h 654"/>
                    <a:gd name="T30" fmla="*/ 2147483647 w 706"/>
                    <a:gd name="T31" fmla="*/ 2147483647 h 654"/>
                    <a:gd name="T32" fmla="*/ 2147483647 w 706"/>
                    <a:gd name="T33" fmla="*/ 2147483647 h 654"/>
                    <a:gd name="T34" fmla="*/ 2147483647 w 706"/>
                    <a:gd name="T35" fmla="*/ 2147483647 h 654"/>
                    <a:gd name="T36" fmla="*/ 2147483647 w 706"/>
                    <a:gd name="T37" fmla="*/ 2147483647 h 654"/>
                    <a:gd name="T38" fmla="*/ 2147483647 w 706"/>
                    <a:gd name="T39" fmla="*/ 2147483647 h 654"/>
                    <a:gd name="T40" fmla="*/ 2147483647 w 706"/>
                    <a:gd name="T41" fmla="*/ 2147483647 h 654"/>
                    <a:gd name="T42" fmla="*/ 2147483647 w 706"/>
                    <a:gd name="T43" fmla="*/ 2147483647 h 654"/>
                    <a:gd name="T44" fmla="*/ 2147483647 w 706"/>
                    <a:gd name="T45" fmla="*/ 2147483647 h 654"/>
                    <a:gd name="T46" fmla="*/ 2147483647 w 706"/>
                    <a:gd name="T47" fmla="*/ 2147483647 h 654"/>
                    <a:gd name="T48" fmla="*/ 2147483647 w 706"/>
                    <a:gd name="T49" fmla="*/ 2147483647 h 654"/>
                    <a:gd name="T50" fmla="*/ 2147483647 w 706"/>
                    <a:gd name="T51" fmla="*/ 2147483647 h 654"/>
                    <a:gd name="T52" fmla="*/ 2147483647 w 706"/>
                    <a:gd name="T53" fmla="*/ 2147483647 h 654"/>
                    <a:gd name="T54" fmla="*/ 2147483647 w 706"/>
                    <a:gd name="T55" fmla="*/ 2147483647 h 654"/>
                    <a:gd name="T56" fmla="*/ 2147483647 w 706"/>
                    <a:gd name="T57" fmla="*/ 2147483647 h 654"/>
                    <a:gd name="T58" fmla="*/ 2147483647 w 706"/>
                    <a:gd name="T59" fmla="*/ 2147483647 h 654"/>
                    <a:gd name="T60" fmla="*/ 2147483647 w 706"/>
                    <a:gd name="T61" fmla="*/ 2147483647 h 654"/>
                    <a:gd name="T62" fmla="*/ 2147483647 w 706"/>
                    <a:gd name="T63" fmla="*/ 2147483647 h 654"/>
                    <a:gd name="T64" fmla="*/ 2147483647 w 706"/>
                    <a:gd name="T65" fmla="*/ 2147483647 h 654"/>
                    <a:gd name="T66" fmla="*/ 2147483647 w 706"/>
                    <a:gd name="T67" fmla="*/ 2147483647 h 654"/>
                    <a:gd name="T68" fmla="*/ 2147483647 w 706"/>
                    <a:gd name="T69" fmla="*/ 2147483647 h 654"/>
                    <a:gd name="T70" fmla="*/ 2147483647 w 706"/>
                    <a:gd name="T71" fmla="*/ 2147483647 h 654"/>
                    <a:gd name="T72" fmla="*/ 0 w 706"/>
                    <a:gd name="T73" fmla="*/ 2147483647 h 654"/>
                    <a:gd name="T74" fmla="*/ 2147483647 w 706"/>
                    <a:gd name="T75" fmla="*/ 2147483647 h 654"/>
                    <a:gd name="T76" fmla="*/ 2147483647 w 706"/>
                    <a:gd name="T77" fmla="*/ 2147483647 h 654"/>
                    <a:gd name="T78" fmla="*/ 2147483647 w 706"/>
                    <a:gd name="T79" fmla="*/ 2147483647 h 654"/>
                    <a:gd name="T80" fmla="*/ 2147483647 w 706"/>
                    <a:gd name="T81" fmla="*/ 2147483647 h 654"/>
                    <a:gd name="T82" fmla="*/ 2147483647 w 706"/>
                    <a:gd name="T83" fmla="*/ 2147483647 h 654"/>
                    <a:gd name="T84" fmla="*/ 2147483647 w 706"/>
                    <a:gd name="T85" fmla="*/ 2147483647 h 654"/>
                    <a:gd name="T86" fmla="*/ 2147483647 w 706"/>
                    <a:gd name="T87" fmla="*/ 2147483647 h 654"/>
                    <a:gd name="T88" fmla="*/ 2147483647 w 706"/>
                    <a:gd name="T89" fmla="*/ 2147483647 h 654"/>
                    <a:gd name="T90" fmla="*/ 2147483647 w 706"/>
                    <a:gd name="T91" fmla="*/ 2147483647 h 654"/>
                    <a:gd name="T92" fmla="*/ 2147483647 w 706"/>
                    <a:gd name="T93" fmla="*/ 2147483647 h 654"/>
                    <a:gd name="T94" fmla="*/ 2147483647 w 706"/>
                    <a:gd name="T95" fmla="*/ 2147483647 h 654"/>
                    <a:gd name="T96" fmla="*/ 2147483647 w 706"/>
                    <a:gd name="T97" fmla="*/ 2147483647 h 654"/>
                    <a:gd name="T98" fmla="*/ 2147483647 w 706"/>
                    <a:gd name="T99" fmla="*/ 2147483647 h 654"/>
                    <a:gd name="T100" fmla="*/ 2147483647 w 706"/>
                    <a:gd name="T101" fmla="*/ 2147483647 h 6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06"/>
                    <a:gd name="T154" fmla="*/ 0 h 654"/>
                    <a:gd name="T155" fmla="*/ 706 w 706"/>
                    <a:gd name="T156" fmla="*/ 654 h 6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06" h="654">
                      <a:moveTo>
                        <a:pt x="107" y="0"/>
                      </a:moveTo>
                      <a:lnTo>
                        <a:pt x="109" y="2"/>
                      </a:lnTo>
                      <a:lnTo>
                        <a:pt x="110" y="2"/>
                      </a:lnTo>
                      <a:lnTo>
                        <a:pt x="112" y="2"/>
                      </a:lnTo>
                      <a:lnTo>
                        <a:pt x="115" y="4"/>
                      </a:lnTo>
                      <a:lnTo>
                        <a:pt x="118" y="5"/>
                      </a:lnTo>
                      <a:lnTo>
                        <a:pt x="123" y="7"/>
                      </a:lnTo>
                      <a:lnTo>
                        <a:pt x="128" y="10"/>
                      </a:lnTo>
                      <a:lnTo>
                        <a:pt x="135" y="13"/>
                      </a:lnTo>
                      <a:lnTo>
                        <a:pt x="143" y="18"/>
                      </a:lnTo>
                      <a:lnTo>
                        <a:pt x="151" y="22"/>
                      </a:lnTo>
                      <a:lnTo>
                        <a:pt x="160" y="25"/>
                      </a:lnTo>
                      <a:lnTo>
                        <a:pt x="168" y="27"/>
                      </a:lnTo>
                      <a:lnTo>
                        <a:pt x="186" y="28"/>
                      </a:lnTo>
                      <a:lnTo>
                        <a:pt x="203" y="28"/>
                      </a:lnTo>
                      <a:lnTo>
                        <a:pt x="221" y="28"/>
                      </a:lnTo>
                      <a:lnTo>
                        <a:pt x="237" y="30"/>
                      </a:lnTo>
                      <a:lnTo>
                        <a:pt x="245" y="32"/>
                      </a:lnTo>
                      <a:lnTo>
                        <a:pt x="254" y="35"/>
                      </a:lnTo>
                      <a:lnTo>
                        <a:pt x="260" y="38"/>
                      </a:lnTo>
                      <a:lnTo>
                        <a:pt x="269" y="43"/>
                      </a:lnTo>
                      <a:lnTo>
                        <a:pt x="272" y="46"/>
                      </a:lnTo>
                      <a:lnTo>
                        <a:pt x="272" y="53"/>
                      </a:lnTo>
                      <a:lnTo>
                        <a:pt x="272" y="58"/>
                      </a:lnTo>
                      <a:lnTo>
                        <a:pt x="272" y="65"/>
                      </a:lnTo>
                      <a:lnTo>
                        <a:pt x="272" y="71"/>
                      </a:lnTo>
                      <a:lnTo>
                        <a:pt x="274" y="78"/>
                      </a:lnTo>
                      <a:lnTo>
                        <a:pt x="279" y="83"/>
                      </a:lnTo>
                      <a:lnTo>
                        <a:pt x="287" y="86"/>
                      </a:lnTo>
                      <a:lnTo>
                        <a:pt x="297" y="89"/>
                      </a:lnTo>
                      <a:lnTo>
                        <a:pt x="305" y="89"/>
                      </a:lnTo>
                      <a:lnTo>
                        <a:pt x="313" y="91"/>
                      </a:lnTo>
                      <a:lnTo>
                        <a:pt x="320" y="91"/>
                      </a:lnTo>
                      <a:lnTo>
                        <a:pt x="326" y="91"/>
                      </a:lnTo>
                      <a:lnTo>
                        <a:pt x="331" y="91"/>
                      </a:lnTo>
                      <a:lnTo>
                        <a:pt x="338" y="93"/>
                      </a:lnTo>
                      <a:lnTo>
                        <a:pt x="345" y="94"/>
                      </a:lnTo>
                      <a:lnTo>
                        <a:pt x="351" y="98"/>
                      </a:lnTo>
                      <a:lnTo>
                        <a:pt x="358" y="101"/>
                      </a:lnTo>
                      <a:lnTo>
                        <a:pt x="363" y="106"/>
                      </a:lnTo>
                      <a:lnTo>
                        <a:pt x="369" y="109"/>
                      </a:lnTo>
                      <a:lnTo>
                        <a:pt x="374" y="112"/>
                      </a:lnTo>
                      <a:lnTo>
                        <a:pt x="381" y="116"/>
                      </a:lnTo>
                      <a:lnTo>
                        <a:pt x="387" y="119"/>
                      </a:lnTo>
                      <a:lnTo>
                        <a:pt x="394" y="121"/>
                      </a:lnTo>
                      <a:lnTo>
                        <a:pt x="404" y="124"/>
                      </a:lnTo>
                      <a:lnTo>
                        <a:pt x="415" y="127"/>
                      </a:lnTo>
                      <a:lnTo>
                        <a:pt x="427" y="129"/>
                      </a:lnTo>
                      <a:lnTo>
                        <a:pt x="439" y="131"/>
                      </a:lnTo>
                      <a:lnTo>
                        <a:pt x="450" y="131"/>
                      </a:lnTo>
                      <a:lnTo>
                        <a:pt x="460" y="127"/>
                      </a:lnTo>
                      <a:lnTo>
                        <a:pt x="465" y="124"/>
                      </a:lnTo>
                      <a:lnTo>
                        <a:pt x="468" y="121"/>
                      </a:lnTo>
                      <a:lnTo>
                        <a:pt x="472" y="116"/>
                      </a:lnTo>
                      <a:lnTo>
                        <a:pt x="475" y="111"/>
                      </a:lnTo>
                      <a:lnTo>
                        <a:pt x="477" y="106"/>
                      </a:lnTo>
                      <a:lnTo>
                        <a:pt x="475" y="99"/>
                      </a:lnTo>
                      <a:lnTo>
                        <a:pt x="473" y="93"/>
                      </a:lnTo>
                      <a:lnTo>
                        <a:pt x="470" y="86"/>
                      </a:lnTo>
                      <a:lnTo>
                        <a:pt x="467" y="79"/>
                      </a:lnTo>
                      <a:lnTo>
                        <a:pt x="465" y="73"/>
                      </a:lnTo>
                      <a:lnTo>
                        <a:pt x="465" y="68"/>
                      </a:lnTo>
                      <a:lnTo>
                        <a:pt x="467" y="63"/>
                      </a:lnTo>
                      <a:lnTo>
                        <a:pt x="472" y="60"/>
                      </a:lnTo>
                      <a:lnTo>
                        <a:pt x="473" y="55"/>
                      </a:lnTo>
                      <a:lnTo>
                        <a:pt x="477" y="51"/>
                      </a:lnTo>
                      <a:lnTo>
                        <a:pt x="480" y="48"/>
                      </a:lnTo>
                      <a:lnTo>
                        <a:pt x="481" y="45"/>
                      </a:lnTo>
                      <a:lnTo>
                        <a:pt x="485" y="41"/>
                      </a:lnTo>
                      <a:lnTo>
                        <a:pt x="488" y="37"/>
                      </a:lnTo>
                      <a:lnTo>
                        <a:pt x="491" y="32"/>
                      </a:lnTo>
                      <a:lnTo>
                        <a:pt x="493" y="30"/>
                      </a:lnTo>
                      <a:lnTo>
                        <a:pt x="496" y="28"/>
                      </a:lnTo>
                      <a:lnTo>
                        <a:pt x="500" y="27"/>
                      </a:lnTo>
                      <a:lnTo>
                        <a:pt x="505" y="25"/>
                      </a:lnTo>
                      <a:lnTo>
                        <a:pt x="510" y="23"/>
                      </a:lnTo>
                      <a:lnTo>
                        <a:pt x="513" y="22"/>
                      </a:lnTo>
                      <a:lnTo>
                        <a:pt x="518" y="20"/>
                      </a:lnTo>
                      <a:lnTo>
                        <a:pt x="521" y="18"/>
                      </a:lnTo>
                      <a:lnTo>
                        <a:pt x="528" y="17"/>
                      </a:lnTo>
                      <a:lnTo>
                        <a:pt x="536" y="15"/>
                      </a:lnTo>
                      <a:lnTo>
                        <a:pt x="544" y="15"/>
                      </a:lnTo>
                      <a:lnTo>
                        <a:pt x="552" y="13"/>
                      </a:lnTo>
                      <a:lnTo>
                        <a:pt x="559" y="15"/>
                      </a:lnTo>
                      <a:lnTo>
                        <a:pt x="567" y="15"/>
                      </a:lnTo>
                      <a:lnTo>
                        <a:pt x="576" y="17"/>
                      </a:lnTo>
                      <a:lnTo>
                        <a:pt x="582" y="18"/>
                      </a:lnTo>
                      <a:lnTo>
                        <a:pt x="585" y="18"/>
                      </a:lnTo>
                      <a:lnTo>
                        <a:pt x="589" y="20"/>
                      </a:lnTo>
                      <a:lnTo>
                        <a:pt x="592" y="20"/>
                      </a:lnTo>
                      <a:lnTo>
                        <a:pt x="594" y="23"/>
                      </a:lnTo>
                      <a:lnTo>
                        <a:pt x="597" y="25"/>
                      </a:lnTo>
                      <a:lnTo>
                        <a:pt x="599" y="28"/>
                      </a:lnTo>
                      <a:lnTo>
                        <a:pt x="602" y="32"/>
                      </a:lnTo>
                      <a:lnTo>
                        <a:pt x="604" y="37"/>
                      </a:lnTo>
                      <a:lnTo>
                        <a:pt x="604" y="38"/>
                      </a:lnTo>
                      <a:lnTo>
                        <a:pt x="605" y="38"/>
                      </a:lnTo>
                      <a:lnTo>
                        <a:pt x="607" y="38"/>
                      </a:lnTo>
                      <a:lnTo>
                        <a:pt x="610" y="40"/>
                      </a:lnTo>
                      <a:lnTo>
                        <a:pt x="614" y="40"/>
                      </a:lnTo>
                      <a:lnTo>
                        <a:pt x="617" y="40"/>
                      </a:lnTo>
                      <a:lnTo>
                        <a:pt x="618" y="40"/>
                      </a:lnTo>
                      <a:lnTo>
                        <a:pt x="620" y="41"/>
                      </a:lnTo>
                      <a:lnTo>
                        <a:pt x="628" y="46"/>
                      </a:lnTo>
                      <a:lnTo>
                        <a:pt x="637" y="51"/>
                      </a:lnTo>
                      <a:lnTo>
                        <a:pt x="645" y="55"/>
                      </a:lnTo>
                      <a:lnTo>
                        <a:pt x="653" y="58"/>
                      </a:lnTo>
                      <a:lnTo>
                        <a:pt x="663" y="61"/>
                      </a:lnTo>
                      <a:lnTo>
                        <a:pt x="671" y="63"/>
                      </a:lnTo>
                      <a:lnTo>
                        <a:pt x="681" y="65"/>
                      </a:lnTo>
                      <a:lnTo>
                        <a:pt x="689" y="65"/>
                      </a:lnTo>
                      <a:lnTo>
                        <a:pt x="693" y="66"/>
                      </a:lnTo>
                      <a:lnTo>
                        <a:pt x="694" y="68"/>
                      </a:lnTo>
                      <a:lnTo>
                        <a:pt x="694" y="70"/>
                      </a:lnTo>
                      <a:lnTo>
                        <a:pt x="694" y="71"/>
                      </a:lnTo>
                      <a:lnTo>
                        <a:pt x="694" y="74"/>
                      </a:lnTo>
                      <a:lnTo>
                        <a:pt x="693" y="78"/>
                      </a:lnTo>
                      <a:lnTo>
                        <a:pt x="691" y="81"/>
                      </a:lnTo>
                      <a:lnTo>
                        <a:pt x="689" y="83"/>
                      </a:lnTo>
                      <a:lnTo>
                        <a:pt x="688" y="86"/>
                      </a:lnTo>
                      <a:lnTo>
                        <a:pt x="688" y="89"/>
                      </a:lnTo>
                      <a:lnTo>
                        <a:pt x="689" y="93"/>
                      </a:lnTo>
                      <a:lnTo>
                        <a:pt x="691" y="96"/>
                      </a:lnTo>
                      <a:lnTo>
                        <a:pt x="691" y="99"/>
                      </a:lnTo>
                      <a:lnTo>
                        <a:pt x="693" y="104"/>
                      </a:lnTo>
                      <a:lnTo>
                        <a:pt x="693" y="107"/>
                      </a:lnTo>
                      <a:lnTo>
                        <a:pt x="691" y="109"/>
                      </a:lnTo>
                      <a:lnTo>
                        <a:pt x="686" y="119"/>
                      </a:lnTo>
                      <a:lnTo>
                        <a:pt x="684" y="129"/>
                      </a:lnTo>
                      <a:lnTo>
                        <a:pt x="683" y="139"/>
                      </a:lnTo>
                      <a:lnTo>
                        <a:pt x="684" y="147"/>
                      </a:lnTo>
                      <a:lnTo>
                        <a:pt x="688" y="157"/>
                      </a:lnTo>
                      <a:lnTo>
                        <a:pt x="689" y="167"/>
                      </a:lnTo>
                      <a:lnTo>
                        <a:pt x="693" y="177"/>
                      </a:lnTo>
                      <a:lnTo>
                        <a:pt x="694" y="187"/>
                      </a:lnTo>
                      <a:lnTo>
                        <a:pt x="706" y="627"/>
                      </a:lnTo>
                      <a:lnTo>
                        <a:pt x="663" y="629"/>
                      </a:lnTo>
                      <a:lnTo>
                        <a:pt x="666" y="654"/>
                      </a:lnTo>
                      <a:lnTo>
                        <a:pt x="288" y="462"/>
                      </a:lnTo>
                      <a:lnTo>
                        <a:pt x="204" y="512"/>
                      </a:lnTo>
                      <a:lnTo>
                        <a:pt x="201" y="507"/>
                      </a:lnTo>
                      <a:lnTo>
                        <a:pt x="199" y="502"/>
                      </a:lnTo>
                      <a:lnTo>
                        <a:pt x="196" y="497"/>
                      </a:lnTo>
                      <a:lnTo>
                        <a:pt x="193" y="492"/>
                      </a:lnTo>
                      <a:lnTo>
                        <a:pt x="189" y="487"/>
                      </a:lnTo>
                      <a:lnTo>
                        <a:pt x="186" y="484"/>
                      </a:lnTo>
                      <a:lnTo>
                        <a:pt x="181" y="480"/>
                      </a:lnTo>
                      <a:lnTo>
                        <a:pt x="178" y="479"/>
                      </a:lnTo>
                      <a:lnTo>
                        <a:pt x="170" y="474"/>
                      </a:lnTo>
                      <a:lnTo>
                        <a:pt x="160" y="472"/>
                      </a:lnTo>
                      <a:lnTo>
                        <a:pt x="150" y="472"/>
                      </a:lnTo>
                      <a:lnTo>
                        <a:pt x="140" y="472"/>
                      </a:lnTo>
                      <a:lnTo>
                        <a:pt x="130" y="470"/>
                      </a:lnTo>
                      <a:lnTo>
                        <a:pt x="120" y="469"/>
                      </a:lnTo>
                      <a:lnTo>
                        <a:pt x="113" y="465"/>
                      </a:lnTo>
                      <a:lnTo>
                        <a:pt x="105" y="457"/>
                      </a:lnTo>
                      <a:lnTo>
                        <a:pt x="102" y="452"/>
                      </a:lnTo>
                      <a:lnTo>
                        <a:pt x="100" y="446"/>
                      </a:lnTo>
                      <a:lnTo>
                        <a:pt x="97" y="439"/>
                      </a:lnTo>
                      <a:lnTo>
                        <a:pt x="95" y="434"/>
                      </a:lnTo>
                      <a:lnTo>
                        <a:pt x="92" y="428"/>
                      </a:lnTo>
                      <a:lnTo>
                        <a:pt x="90" y="423"/>
                      </a:lnTo>
                      <a:lnTo>
                        <a:pt x="85" y="419"/>
                      </a:lnTo>
                      <a:lnTo>
                        <a:pt x="80" y="416"/>
                      </a:lnTo>
                      <a:lnTo>
                        <a:pt x="74" y="414"/>
                      </a:lnTo>
                      <a:lnTo>
                        <a:pt x="67" y="413"/>
                      </a:lnTo>
                      <a:lnTo>
                        <a:pt x="62" y="411"/>
                      </a:lnTo>
                      <a:lnTo>
                        <a:pt x="56" y="409"/>
                      </a:lnTo>
                      <a:lnTo>
                        <a:pt x="49" y="409"/>
                      </a:lnTo>
                      <a:lnTo>
                        <a:pt x="43" y="408"/>
                      </a:lnTo>
                      <a:lnTo>
                        <a:pt x="36" y="408"/>
                      </a:lnTo>
                      <a:lnTo>
                        <a:pt x="31" y="408"/>
                      </a:lnTo>
                      <a:lnTo>
                        <a:pt x="29" y="399"/>
                      </a:lnTo>
                      <a:lnTo>
                        <a:pt x="28" y="390"/>
                      </a:lnTo>
                      <a:lnTo>
                        <a:pt x="24" y="381"/>
                      </a:lnTo>
                      <a:lnTo>
                        <a:pt x="21" y="373"/>
                      </a:lnTo>
                      <a:lnTo>
                        <a:pt x="18" y="365"/>
                      </a:lnTo>
                      <a:lnTo>
                        <a:pt x="13" y="357"/>
                      </a:lnTo>
                      <a:lnTo>
                        <a:pt x="8" y="350"/>
                      </a:lnTo>
                      <a:lnTo>
                        <a:pt x="1" y="342"/>
                      </a:lnTo>
                      <a:lnTo>
                        <a:pt x="0" y="340"/>
                      </a:lnTo>
                      <a:lnTo>
                        <a:pt x="0" y="338"/>
                      </a:lnTo>
                      <a:lnTo>
                        <a:pt x="0" y="337"/>
                      </a:lnTo>
                      <a:lnTo>
                        <a:pt x="0" y="335"/>
                      </a:lnTo>
                      <a:lnTo>
                        <a:pt x="0" y="333"/>
                      </a:lnTo>
                      <a:lnTo>
                        <a:pt x="0" y="332"/>
                      </a:lnTo>
                      <a:lnTo>
                        <a:pt x="0" y="330"/>
                      </a:lnTo>
                      <a:lnTo>
                        <a:pt x="1" y="329"/>
                      </a:lnTo>
                      <a:lnTo>
                        <a:pt x="6" y="327"/>
                      </a:lnTo>
                      <a:lnTo>
                        <a:pt x="11" y="324"/>
                      </a:lnTo>
                      <a:lnTo>
                        <a:pt x="16" y="322"/>
                      </a:lnTo>
                      <a:lnTo>
                        <a:pt x="19" y="319"/>
                      </a:lnTo>
                      <a:lnTo>
                        <a:pt x="23" y="317"/>
                      </a:lnTo>
                      <a:lnTo>
                        <a:pt x="26" y="314"/>
                      </a:lnTo>
                      <a:lnTo>
                        <a:pt x="26" y="310"/>
                      </a:lnTo>
                      <a:lnTo>
                        <a:pt x="24" y="305"/>
                      </a:lnTo>
                      <a:lnTo>
                        <a:pt x="21" y="296"/>
                      </a:lnTo>
                      <a:lnTo>
                        <a:pt x="19" y="286"/>
                      </a:lnTo>
                      <a:lnTo>
                        <a:pt x="19" y="277"/>
                      </a:lnTo>
                      <a:lnTo>
                        <a:pt x="19" y="267"/>
                      </a:lnTo>
                      <a:lnTo>
                        <a:pt x="21" y="259"/>
                      </a:lnTo>
                      <a:lnTo>
                        <a:pt x="23" y="249"/>
                      </a:lnTo>
                      <a:lnTo>
                        <a:pt x="23" y="241"/>
                      </a:lnTo>
                      <a:lnTo>
                        <a:pt x="23" y="233"/>
                      </a:lnTo>
                      <a:lnTo>
                        <a:pt x="23" y="225"/>
                      </a:lnTo>
                      <a:lnTo>
                        <a:pt x="23" y="215"/>
                      </a:lnTo>
                      <a:lnTo>
                        <a:pt x="23" y="206"/>
                      </a:lnTo>
                      <a:lnTo>
                        <a:pt x="23" y="197"/>
                      </a:lnTo>
                      <a:lnTo>
                        <a:pt x="23" y="188"/>
                      </a:lnTo>
                      <a:lnTo>
                        <a:pt x="21" y="178"/>
                      </a:lnTo>
                      <a:lnTo>
                        <a:pt x="19" y="170"/>
                      </a:lnTo>
                      <a:lnTo>
                        <a:pt x="18" y="162"/>
                      </a:lnTo>
                      <a:lnTo>
                        <a:pt x="16" y="160"/>
                      </a:lnTo>
                      <a:lnTo>
                        <a:pt x="16" y="159"/>
                      </a:lnTo>
                      <a:lnTo>
                        <a:pt x="14" y="155"/>
                      </a:lnTo>
                      <a:lnTo>
                        <a:pt x="14" y="154"/>
                      </a:lnTo>
                      <a:lnTo>
                        <a:pt x="13" y="152"/>
                      </a:lnTo>
                      <a:lnTo>
                        <a:pt x="13" y="150"/>
                      </a:lnTo>
                      <a:lnTo>
                        <a:pt x="11" y="149"/>
                      </a:lnTo>
                      <a:lnTo>
                        <a:pt x="9" y="147"/>
                      </a:lnTo>
                      <a:lnTo>
                        <a:pt x="9" y="145"/>
                      </a:lnTo>
                      <a:lnTo>
                        <a:pt x="11" y="144"/>
                      </a:lnTo>
                      <a:lnTo>
                        <a:pt x="13" y="142"/>
                      </a:lnTo>
                      <a:lnTo>
                        <a:pt x="14" y="140"/>
                      </a:lnTo>
                      <a:lnTo>
                        <a:pt x="18" y="139"/>
                      </a:lnTo>
                      <a:lnTo>
                        <a:pt x="23" y="139"/>
                      </a:lnTo>
                      <a:lnTo>
                        <a:pt x="31" y="139"/>
                      </a:lnTo>
                      <a:lnTo>
                        <a:pt x="46" y="109"/>
                      </a:lnTo>
                      <a:lnTo>
                        <a:pt x="47" y="104"/>
                      </a:lnTo>
                      <a:lnTo>
                        <a:pt x="47" y="99"/>
                      </a:lnTo>
                      <a:lnTo>
                        <a:pt x="47" y="94"/>
                      </a:lnTo>
                      <a:lnTo>
                        <a:pt x="47" y="91"/>
                      </a:lnTo>
                      <a:lnTo>
                        <a:pt x="47" y="86"/>
                      </a:lnTo>
                      <a:lnTo>
                        <a:pt x="47" y="81"/>
                      </a:lnTo>
                      <a:lnTo>
                        <a:pt x="47" y="76"/>
                      </a:lnTo>
                      <a:lnTo>
                        <a:pt x="49" y="70"/>
                      </a:lnTo>
                      <a:lnTo>
                        <a:pt x="52" y="71"/>
                      </a:lnTo>
                      <a:lnTo>
                        <a:pt x="54" y="71"/>
                      </a:lnTo>
                      <a:lnTo>
                        <a:pt x="56" y="70"/>
                      </a:lnTo>
                      <a:lnTo>
                        <a:pt x="57" y="70"/>
                      </a:lnTo>
                      <a:lnTo>
                        <a:pt x="61" y="70"/>
                      </a:lnTo>
                      <a:lnTo>
                        <a:pt x="62" y="70"/>
                      </a:lnTo>
                      <a:lnTo>
                        <a:pt x="74" y="51"/>
                      </a:lnTo>
                      <a:lnTo>
                        <a:pt x="76" y="51"/>
                      </a:lnTo>
                      <a:lnTo>
                        <a:pt x="80" y="50"/>
                      </a:lnTo>
                      <a:lnTo>
                        <a:pt x="87" y="48"/>
                      </a:lnTo>
                      <a:lnTo>
                        <a:pt x="94" y="43"/>
                      </a:lnTo>
                      <a:lnTo>
                        <a:pt x="100" y="37"/>
                      </a:lnTo>
                      <a:lnTo>
                        <a:pt x="105" y="28"/>
                      </a:lnTo>
                      <a:lnTo>
                        <a:pt x="107" y="22"/>
                      </a:lnTo>
                      <a:lnTo>
                        <a:pt x="109" y="17"/>
                      </a:lnTo>
                      <a:lnTo>
                        <a:pt x="109" y="8"/>
                      </a:lnTo>
                      <a:lnTo>
                        <a:pt x="107" y="0"/>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83" name="Freeform 15"/>
                <p:cNvSpPr>
                  <a:spLocks/>
                </p:cNvSpPr>
                <p:nvPr/>
              </p:nvSpPr>
              <p:spPr bwMode="gray">
                <a:xfrm>
                  <a:off x="1845706" y="896297"/>
                  <a:ext cx="668076" cy="499645"/>
                </a:xfrm>
                <a:custGeom>
                  <a:avLst/>
                  <a:gdLst>
                    <a:gd name="T0" fmla="*/ 2147483647 w 424"/>
                    <a:gd name="T1" fmla="*/ 2147483647 h 319"/>
                    <a:gd name="T2" fmla="*/ 2147483647 w 424"/>
                    <a:gd name="T3" fmla="*/ 2147483647 h 319"/>
                    <a:gd name="T4" fmla="*/ 2147483647 w 424"/>
                    <a:gd name="T5" fmla="*/ 2147483647 h 319"/>
                    <a:gd name="T6" fmla="*/ 2147483647 w 424"/>
                    <a:gd name="T7" fmla="*/ 2147483647 h 319"/>
                    <a:gd name="T8" fmla="*/ 0 w 424"/>
                    <a:gd name="T9" fmla="*/ 2147483647 h 319"/>
                    <a:gd name="T10" fmla="*/ 2147483647 w 424"/>
                    <a:gd name="T11" fmla="*/ 2147483647 h 319"/>
                    <a:gd name="T12" fmla="*/ 2147483647 w 424"/>
                    <a:gd name="T13" fmla="*/ 2147483647 h 319"/>
                    <a:gd name="T14" fmla="*/ 2147483647 w 424"/>
                    <a:gd name="T15" fmla="*/ 2147483647 h 319"/>
                    <a:gd name="T16" fmla="*/ 2147483647 w 424"/>
                    <a:gd name="T17" fmla="*/ 2147483647 h 319"/>
                    <a:gd name="T18" fmla="*/ 2147483647 w 424"/>
                    <a:gd name="T19" fmla="*/ 2147483647 h 319"/>
                    <a:gd name="T20" fmla="*/ 2147483647 w 424"/>
                    <a:gd name="T21" fmla="*/ 2147483647 h 319"/>
                    <a:gd name="T22" fmla="*/ 2147483647 w 424"/>
                    <a:gd name="T23" fmla="*/ 2147483647 h 319"/>
                    <a:gd name="T24" fmla="*/ 2147483647 w 424"/>
                    <a:gd name="T25" fmla="*/ 2147483647 h 319"/>
                    <a:gd name="T26" fmla="*/ 2147483647 w 424"/>
                    <a:gd name="T27" fmla="*/ 2147483647 h 319"/>
                    <a:gd name="T28" fmla="*/ 2147483647 w 424"/>
                    <a:gd name="T29" fmla="*/ 2147483647 h 319"/>
                    <a:gd name="T30" fmla="*/ 2147483647 w 424"/>
                    <a:gd name="T31" fmla="*/ 2147483647 h 319"/>
                    <a:gd name="T32" fmla="*/ 2147483647 w 424"/>
                    <a:gd name="T33" fmla="*/ 2147483647 h 319"/>
                    <a:gd name="T34" fmla="*/ 2147483647 w 424"/>
                    <a:gd name="T35" fmla="*/ 2147483647 h 319"/>
                    <a:gd name="T36" fmla="*/ 2147483647 w 424"/>
                    <a:gd name="T37" fmla="*/ 2147483647 h 319"/>
                    <a:gd name="T38" fmla="*/ 2147483647 w 424"/>
                    <a:gd name="T39" fmla="*/ 2147483647 h 319"/>
                    <a:gd name="T40" fmla="*/ 2147483647 w 424"/>
                    <a:gd name="T41" fmla="*/ 2147483647 h 319"/>
                    <a:gd name="T42" fmla="*/ 2147483647 w 424"/>
                    <a:gd name="T43" fmla="*/ 2147483647 h 319"/>
                    <a:gd name="T44" fmla="*/ 2147483647 w 424"/>
                    <a:gd name="T45" fmla="*/ 2147483647 h 319"/>
                    <a:gd name="T46" fmla="*/ 2147483647 w 424"/>
                    <a:gd name="T47" fmla="*/ 2147483647 h 319"/>
                    <a:gd name="T48" fmla="*/ 2147483647 w 424"/>
                    <a:gd name="T49" fmla="*/ 2147483647 h 319"/>
                    <a:gd name="T50" fmla="*/ 2147483647 w 424"/>
                    <a:gd name="T51" fmla="*/ 2147483647 h 319"/>
                    <a:gd name="T52" fmla="*/ 2147483647 w 424"/>
                    <a:gd name="T53" fmla="*/ 2147483647 h 319"/>
                    <a:gd name="T54" fmla="*/ 2147483647 w 424"/>
                    <a:gd name="T55" fmla="*/ 2147483647 h 319"/>
                    <a:gd name="T56" fmla="*/ 2147483647 w 424"/>
                    <a:gd name="T57" fmla="*/ 2147483647 h 319"/>
                    <a:gd name="T58" fmla="*/ 2147483647 w 424"/>
                    <a:gd name="T59" fmla="*/ 2147483647 h 319"/>
                    <a:gd name="T60" fmla="*/ 2147483647 w 424"/>
                    <a:gd name="T61" fmla="*/ 2147483647 h 319"/>
                    <a:gd name="T62" fmla="*/ 2147483647 w 424"/>
                    <a:gd name="T63" fmla="*/ 2147483647 h 319"/>
                    <a:gd name="T64" fmla="*/ 2147483647 w 424"/>
                    <a:gd name="T65" fmla="*/ 2147483647 h 319"/>
                    <a:gd name="T66" fmla="*/ 2147483647 w 424"/>
                    <a:gd name="T67" fmla="*/ 2147483647 h 319"/>
                    <a:gd name="T68" fmla="*/ 2147483647 w 424"/>
                    <a:gd name="T69" fmla="*/ 2147483647 h 319"/>
                    <a:gd name="T70" fmla="*/ 2147483647 w 424"/>
                    <a:gd name="T71" fmla="*/ 2147483647 h 319"/>
                    <a:gd name="T72" fmla="*/ 2147483647 w 424"/>
                    <a:gd name="T73" fmla="*/ 2147483647 h 319"/>
                    <a:gd name="T74" fmla="*/ 2147483647 w 424"/>
                    <a:gd name="T75" fmla="*/ 2147483647 h 319"/>
                    <a:gd name="T76" fmla="*/ 2147483647 w 424"/>
                    <a:gd name="T77" fmla="*/ 2147483647 h 319"/>
                    <a:gd name="T78" fmla="*/ 2147483647 w 424"/>
                    <a:gd name="T79" fmla="*/ 2147483647 h 319"/>
                    <a:gd name="T80" fmla="*/ 2147483647 w 424"/>
                    <a:gd name="T81" fmla="*/ 2147483647 h 319"/>
                    <a:gd name="T82" fmla="*/ 2147483647 w 424"/>
                    <a:gd name="T83" fmla="*/ 2147483647 h 319"/>
                    <a:gd name="T84" fmla="*/ 2147483647 w 424"/>
                    <a:gd name="T85" fmla="*/ 2147483647 h 319"/>
                    <a:gd name="T86" fmla="*/ 2147483647 w 424"/>
                    <a:gd name="T87" fmla="*/ 2147483647 h 319"/>
                    <a:gd name="T88" fmla="*/ 2147483647 w 424"/>
                    <a:gd name="T89" fmla="*/ 2147483647 h 319"/>
                    <a:gd name="T90" fmla="*/ 2147483647 w 424"/>
                    <a:gd name="T91" fmla="*/ 2147483647 h 319"/>
                    <a:gd name="T92" fmla="*/ 2147483647 w 424"/>
                    <a:gd name="T93" fmla="*/ 2147483647 h 319"/>
                    <a:gd name="T94" fmla="*/ 2147483647 w 424"/>
                    <a:gd name="T95" fmla="*/ 2147483647 h 319"/>
                    <a:gd name="T96" fmla="*/ 2147483647 w 424"/>
                    <a:gd name="T97" fmla="*/ 2147483647 h 319"/>
                    <a:gd name="T98" fmla="*/ 2147483647 w 424"/>
                    <a:gd name="T99" fmla="*/ 2147483647 h 319"/>
                    <a:gd name="T100" fmla="*/ 2147483647 w 424"/>
                    <a:gd name="T101" fmla="*/ 2147483647 h 319"/>
                    <a:gd name="T102" fmla="*/ 2147483647 w 424"/>
                    <a:gd name="T103" fmla="*/ 2147483647 h 319"/>
                    <a:gd name="T104" fmla="*/ 2147483647 w 424"/>
                    <a:gd name="T105" fmla="*/ 0 h 319"/>
                    <a:gd name="T106" fmla="*/ 2147483647 w 424"/>
                    <a:gd name="T107" fmla="*/ 0 h 319"/>
                    <a:gd name="T108" fmla="*/ 2147483647 w 424"/>
                    <a:gd name="T109" fmla="*/ 2147483647 h 319"/>
                    <a:gd name="T110" fmla="*/ 2147483647 w 424"/>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4"/>
                    <a:gd name="T169" fmla="*/ 0 h 319"/>
                    <a:gd name="T170" fmla="*/ 424 w 424"/>
                    <a:gd name="T171" fmla="*/ 319 h 3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4" h="319">
                      <a:moveTo>
                        <a:pt x="424" y="48"/>
                      </a:moveTo>
                      <a:lnTo>
                        <a:pt x="424" y="104"/>
                      </a:lnTo>
                      <a:lnTo>
                        <a:pt x="264" y="93"/>
                      </a:lnTo>
                      <a:lnTo>
                        <a:pt x="245" y="218"/>
                      </a:lnTo>
                      <a:lnTo>
                        <a:pt x="243" y="218"/>
                      </a:lnTo>
                      <a:lnTo>
                        <a:pt x="236" y="218"/>
                      </a:lnTo>
                      <a:lnTo>
                        <a:pt x="230" y="220"/>
                      </a:lnTo>
                      <a:lnTo>
                        <a:pt x="220" y="223"/>
                      </a:lnTo>
                      <a:lnTo>
                        <a:pt x="210" y="226"/>
                      </a:lnTo>
                      <a:lnTo>
                        <a:pt x="202" y="230"/>
                      </a:lnTo>
                      <a:lnTo>
                        <a:pt x="193" y="236"/>
                      </a:lnTo>
                      <a:lnTo>
                        <a:pt x="187" y="243"/>
                      </a:lnTo>
                      <a:lnTo>
                        <a:pt x="187" y="319"/>
                      </a:lnTo>
                      <a:lnTo>
                        <a:pt x="0" y="305"/>
                      </a:lnTo>
                      <a:lnTo>
                        <a:pt x="0" y="304"/>
                      </a:lnTo>
                      <a:lnTo>
                        <a:pt x="0" y="299"/>
                      </a:lnTo>
                      <a:lnTo>
                        <a:pt x="2" y="292"/>
                      </a:lnTo>
                      <a:lnTo>
                        <a:pt x="5" y="284"/>
                      </a:lnTo>
                      <a:lnTo>
                        <a:pt x="9" y="276"/>
                      </a:lnTo>
                      <a:lnTo>
                        <a:pt x="15" y="267"/>
                      </a:lnTo>
                      <a:lnTo>
                        <a:pt x="23" y="259"/>
                      </a:lnTo>
                      <a:lnTo>
                        <a:pt x="33" y="254"/>
                      </a:lnTo>
                      <a:lnTo>
                        <a:pt x="35" y="251"/>
                      </a:lnTo>
                      <a:lnTo>
                        <a:pt x="38" y="243"/>
                      </a:lnTo>
                      <a:lnTo>
                        <a:pt x="45" y="231"/>
                      </a:lnTo>
                      <a:lnTo>
                        <a:pt x="53" y="218"/>
                      </a:lnTo>
                      <a:lnTo>
                        <a:pt x="63" y="203"/>
                      </a:lnTo>
                      <a:lnTo>
                        <a:pt x="71" y="190"/>
                      </a:lnTo>
                      <a:lnTo>
                        <a:pt x="81" y="178"/>
                      </a:lnTo>
                      <a:lnTo>
                        <a:pt x="91" y="170"/>
                      </a:lnTo>
                      <a:lnTo>
                        <a:pt x="93" y="168"/>
                      </a:lnTo>
                      <a:lnTo>
                        <a:pt x="98" y="167"/>
                      </a:lnTo>
                      <a:lnTo>
                        <a:pt x="104" y="162"/>
                      </a:lnTo>
                      <a:lnTo>
                        <a:pt x="111" y="157"/>
                      </a:lnTo>
                      <a:lnTo>
                        <a:pt x="119" y="150"/>
                      </a:lnTo>
                      <a:lnTo>
                        <a:pt x="124" y="144"/>
                      </a:lnTo>
                      <a:lnTo>
                        <a:pt x="129" y="135"/>
                      </a:lnTo>
                      <a:lnTo>
                        <a:pt x="131" y="129"/>
                      </a:lnTo>
                      <a:lnTo>
                        <a:pt x="131" y="127"/>
                      </a:lnTo>
                      <a:lnTo>
                        <a:pt x="131" y="126"/>
                      </a:lnTo>
                      <a:lnTo>
                        <a:pt x="131" y="124"/>
                      </a:lnTo>
                      <a:lnTo>
                        <a:pt x="131" y="122"/>
                      </a:lnTo>
                      <a:lnTo>
                        <a:pt x="132" y="122"/>
                      </a:lnTo>
                      <a:lnTo>
                        <a:pt x="132" y="121"/>
                      </a:lnTo>
                      <a:lnTo>
                        <a:pt x="132" y="119"/>
                      </a:lnTo>
                      <a:lnTo>
                        <a:pt x="134" y="119"/>
                      </a:lnTo>
                      <a:lnTo>
                        <a:pt x="134" y="117"/>
                      </a:lnTo>
                      <a:lnTo>
                        <a:pt x="136" y="117"/>
                      </a:lnTo>
                      <a:lnTo>
                        <a:pt x="136" y="116"/>
                      </a:lnTo>
                      <a:lnTo>
                        <a:pt x="137" y="116"/>
                      </a:lnTo>
                      <a:lnTo>
                        <a:pt x="137" y="112"/>
                      </a:lnTo>
                      <a:lnTo>
                        <a:pt x="137" y="111"/>
                      </a:lnTo>
                      <a:lnTo>
                        <a:pt x="139" y="109"/>
                      </a:lnTo>
                      <a:lnTo>
                        <a:pt x="139" y="107"/>
                      </a:lnTo>
                      <a:lnTo>
                        <a:pt x="139" y="106"/>
                      </a:lnTo>
                      <a:lnTo>
                        <a:pt x="139" y="104"/>
                      </a:lnTo>
                      <a:lnTo>
                        <a:pt x="141" y="102"/>
                      </a:lnTo>
                      <a:lnTo>
                        <a:pt x="141" y="101"/>
                      </a:lnTo>
                      <a:lnTo>
                        <a:pt x="141" y="99"/>
                      </a:lnTo>
                      <a:lnTo>
                        <a:pt x="141" y="98"/>
                      </a:lnTo>
                      <a:lnTo>
                        <a:pt x="142" y="98"/>
                      </a:lnTo>
                      <a:lnTo>
                        <a:pt x="142" y="96"/>
                      </a:lnTo>
                      <a:lnTo>
                        <a:pt x="144" y="94"/>
                      </a:lnTo>
                      <a:lnTo>
                        <a:pt x="146" y="94"/>
                      </a:lnTo>
                      <a:lnTo>
                        <a:pt x="146" y="93"/>
                      </a:lnTo>
                      <a:lnTo>
                        <a:pt x="147" y="93"/>
                      </a:lnTo>
                      <a:lnTo>
                        <a:pt x="147" y="91"/>
                      </a:lnTo>
                      <a:lnTo>
                        <a:pt x="149" y="91"/>
                      </a:lnTo>
                      <a:lnTo>
                        <a:pt x="151" y="89"/>
                      </a:lnTo>
                      <a:lnTo>
                        <a:pt x="151" y="88"/>
                      </a:lnTo>
                      <a:lnTo>
                        <a:pt x="152" y="88"/>
                      </a:lnTo>
                      <a:lnTo>
                        <a:pt x="152" y="86"/>
                      </a:lnTo>
                      <a:lnTo>
                        <a:pt x="154" y="84"/>
                      </a:lnTo>
                      <a:lnTo>
                        <a:pt x="155" y="83"/>
                      </a:lnTo>
                      <a:lnTo>
                        <a:pt x="155" y="81"/>
                      </a:lnTo>
                      <a:lnTo>
                        <a:pt x="157" y="79"/>
                      </a:lnTo>
                      <a:lnTo>
                        <a:pt x="157" y="78"/>
                      </a:lnTo>
                      <a:lnTo>
                        <a:pt x="159" y="78"/>
                      </a:lnTo>
                      <a:lnTo>
                        <a:pt x="159" y="76"/>
                      </a:lnTo>
                      <a:lnTo>
                        <a:pt x="159" y="74"/>
                      </a:lnTo>
                      <a:lnTo>
                        <a:pt x="159" y="73"/>
                      </a:lnTo>
                      <a:lnTo>
                        <a:pt x="159" y="71"/>
                      </a:lnTo>
                      <a:lnTo>
                        <a:pt x="159" y="69"/>
                      </a:lnTo>
                      <a:lnTo>
                        <a:pt x="160" y="69"/>
                      </a:lnTo>
                      <a:lnTo>
                        <a:pt x="160" y="68"/>
                      </a:lnTo>
                      <a:lnTo>
                        <a:pt x="162" y="68"/>
                      </a:lnTo>
                      <a:lnTo>
                        <a:pt x="164" y="68"/>
                      </a:lnTo>
                      <a:lnTo>
                        <a:pt x="165" y="66"/>
                      </a:lnTo>
                      <a:lnTo>
                        <a:pt x="167" y="66"/>
                      </a:lnTo>
                      <a:lnTo>
                        <a:pt x="169" y="65"/>
                      </a:lnTo>
                      <a:lnTo>
                        <a:pt x="170" y="65"/>
                      </a:lnTo>
                      <a:lnTo>
                        <a:pt x="172" y="65"/>
                      </a:lnTo>
                      <a:lnTo>
                        <a:pt x="174" y="63"/>
                      </a:lnTo>
                      <a:lnTo>
                        <a:pt x="175" y="63"/>
                      </a:lnTo>
                      <a:lnTo>
                        <a:pt x="175" y="61"/>
                      </a:lnTo>
                      <a:lnTo>
                        <a:pt x="177" y="61"/>
                      </a:lnTo>
                      <a:lnTo>
                        <a:pt x="179" y="60"/>
                      </a:lnTo>
                      <a:lnTo>
                        <a:pt x="180" y="60"/>
                      </a:lnTo>
                      <a:lnTo>
                        <a:pt x="184" y="58"/>
                      </a:lnTo>
                      <a:lnTo>
                        <a:pt x="187" y="58"/>
                      </a:lnTo>
                      <a:lnTo>
                        <a:pt x="188" y="56"/>
                      </a:lnTo>
                      <a:lnTo>
                        <a:pt x="192" y="55"/>
                      </a:lnTo>
                      <a:lnTo>
                        <a:pt x="195" y="53"/>
                      </a:lnTo>
                      <a:lnTo>
                        <a:pt x="197" y="53"/>
                      </a:lnTo>
                      <a:lnTo>
                        <a:pt x="200" y="51"/>
                      </a:lnTo>
                      <a:lnTo>
                        <a:pt x="203" y="48"/>
                      </a:lnTo>
                      <a:lnTo>
                        <a:pt x="207" y="45"/>
                      </a:lnTo>
                      <a:lnTo>
                        <a:pt x="210" y="41"/>
                      </a:lnTo>
                      <a:lnTo>
                        <a:pt x="212" y="38"/>
                      </a:lnTo>
                      <a:lnTo>
                        <a:pt x="215" y="33"/>
                      </a:lnTo>
                      <a:lnTo>
                        <a:pt x="217" y="30"/>
                      </a:lnTo>
                      <a:lnTo>
                        <a:pt x="220" y="25"/>
                      </a:lnTo>
                      <a:lnTo>
                        <a:pt x="222" y="22"/>
                      </a:lnTo>
                      <a:lnTo>
                        <a:pt x="223" y="20"/>
                      </a:lnTo>
                      <a:lnTo>
                        <a:pt x="225" y="18"/>
                      </a:lnTo>
                      <a:lnTo>
                        <a:pt x="225" y="17"/>
                      </a:lnTo>
                      <a:lnTo>
                        <a:pt x="226" y="15"/>
                      </a:lnTo>
                      <a:lnTo>
                        <a:pt x="228" y="13"/>
                      </a:lnTo>
                      <a:lnTo>
                        <a:pt x="230" y="12"/>
                      </a:lnTo>
                      <a:lnTo>
                        <a:pt x="230" y="10"/>
                      </a:lnTo>
                      <a:lnTo>
                        <a:pt x="230" y="8"/>
                      </a:lnTo>
                      <a:lnTo>
                        <a:pt x="231" y="8"/>
                      </a:lnTo>
                      <a:lnTo>
                        <a:pt x="231" y="7"/>
                      </a:lnTo>
                      <a:lnTo>
                        <a:pt x="231" y="5"/>
                      </a:lnTo>
                      <a:lnTo>
                        <a:pt x="233" y="3"/>
                      </a:lnTo>
                      <a:lnTo>
                        <a:pt x="235" y="2"/>
                      </a:lnTo>
                      <a:lnTo>
                        <a:pt x="236" y="0"/>
                      </a:lnTo>
                      <a:lnTo>
                        <a:pt x="238" y="0"/>
                      </a:lnTo>
                      <a:lnTo>
                        <a:pt x="240" y="0"/>
                      </a:lnTo>
                      <a:lnTo>
                        <a:pt x="241" y="0"/>
                      </a:lnTo>
                      <a:lnTo>
                        <a:pt x="243" y="2"/>
                      </a:lnTo>
                      <a:lnTo>
                        <a:pt x="245" y="2"/>
                      </a:lnTo>
                      <a:lnTo>
                        <a:pt x="424" y="15"/>
                      </a:lnTo>
                      <a:lnTo>
                        <a:pt x="424" y="48"/>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84" name="Freeform 16"/>
                <p:cNvSpPr>
                  <a:spLocks/>
                </p:cNvSpPr>
                <p:nvPr/>
              </p:nvSpPr>
              <p:spPr bwMode="gray">
                <a:xfrm>
                  <a:off x="1824000" y="971245"/>
                  <a:ext cx="904433" cy="967494"/>
                </a:xfrm>
                <a:custGeom>
                  <a:avLst/>
                  <a:gdLst>
                    <a:gd name="T0" fmla="*/ 2147483647 w 577"/>
                    <a:gd name="T1" fmla="*/ 2147483647 h 614"/>
                    <a:gd name="T2" fmla="*/ 2147483647 w 577"/>
                    <a:gd name="T3" fmla="*/ 2147483647 h 614"/>
                    <a:gd name="T4" fmla="*/ 2147483647 w 577"/>
                    <a:gd name="T5" fmla="*/ 2147483647 h 614"/>
                    <a:gd name="T6" fmla="*/ 2147483647 w 577"/>
                    <a:gd name="T7" fmla="*/ 2147483647 h 614"/>
                    <a:gd name="T8" fmla="*/ 2147483647 w 577"/>
                    <a:gd name="T9" fmla="*/ 2147483647 h 614"/>
                    <a:gd name="T10" fmla="*/ 2147483647 w 577"/>
                    <a:gd name="T11" fmla="*/ 2147483647 h 614"/>
                    <a:gd name="T12" fmla="*/ 2147483647 w 577"/>
                    <a:gd name="T13" fmla="*/ 2147483647 h 614"/>
                    <a:gd name="T14" fmla="*/ 2147483647 w 577"/>
                    <a:gd name="T15" fmla="*/ 2147483647 h 614"/>
                    <a:gd name="T16" fmla="*/ 2147483647 w 577"/>
                    <a:gd name="T17" fmla="*/ 2147483647 h 614"/>
                    <a:gd name="T18" fmla="*/ 2147483647 w 577"/>
                    <a:gd name="T19" fmla="*/ 2147483647 h 614"/>
                    <a:gd name="T20" fmla="*/ 2147483647 w 577"/>
                    <a:gd name="T21" fmla="*/ 2147483647 h 614"/>
                    <a:gd name="T22" fmla="*/ 2147483647 w 577"/>
                    <a:gd name="T23" fmla="*/ 2147483647 h 614"/>
                    <a:gd name="T24" fmla="*/ 2147483647 w 577"/>
                    <a:gd name="T25" fmla="*/ 2147483647 h 614"/>
                    <a:gd name="T26" fmla="*/ 2147483647 w 577"/>
                    <a:gd name="T27" fmla="*/ 2147483647 h 614"/>
                    <a:gd name="T28" fmla="*/ 2147483647 w 577"/>
                    <a:gd name="T29" fmla="*/ 2147483647 h 614"/>
                    <a:gd name="T30" fmla="*/ 2147483647 w 577"/>
                    <a:gd name="T31" fmla="*/ 2147483647 h 614"/>
                    <a:gd name="T32" fmla="*/ 2147483647 w 577"/>
                    <a:gd name="T33" fmla="*/ 2147483647 h 614"/>
                    <a:gd name="T34" fmla="*/ 2147483647 w 577"/>
                    <a:gd name="T35" fmla="*/ 2147483647 h 614"/>
                    <a:gd name="T36" fmla="*/ 2147483647 w 577"/>
                    <a:gd name="T37" fmla="*/ 2147483647 h 614"/>
                    <a:gd name="T38" fmla="*/ 2147483647 w 577"/>
                    <a:gd name="T39" fmla="*/ 2147483647 h 614"/>
                    <a:gd name="T40" fmla="*/ 2147483647 w 577"/>
                    <a:gd name="T41" fmla="*/ 2147483647 h 614"/>
                    <a:gd name="T42" fmla="*/ 2147483647 w 577"/>
                    <a:gd name="T43" fmla="*/ 2147483647 h 614"/>
                    <a:gd name="T44" fmla="*/ 2147483647 w 577"/>
                    <a:gd name="T45" fmla="*/ 2147483647 h 614"/>
                    <a:gd name="T46" fmla="*/ 2147483647 w 577"/>
                    <a:gd name="T47" fmla="*/ 2147483647 h 614"/>
                    <a:gd name="T48" fmla="*/ 2147483647 w 577"/>
                    <a:gd name="T49" fmla="*/ 2147483647 h 614"/>
                    <a:gd name="T50" fmla="*/ 2147483647 w 577"/>
                    <a:gd name="T51" fmla="*/ 2147483647 h 614"/>
                    <a:gd name="T52" fmla="*/ 2147483647 w 577"/>
                    <a:gd name="T53" fmla="*/ 2147483647 h 614"/>
                    <a:gd name="T54" fmla="*/ 2147483647 w 577"/>
                    <a:gd name="T55" fmla="*/ 2147483647 h 614"/>
                    <a:gd name="T56" fmla="*/ 2147483647 w 577"/>
                    <a:gd name="T57" fmla="*/ 2147483647 h 614"/>
                    <a:gd name="T58" fmla="*/ 2147483647 w 577"/>
                    <a:gd name="T59" fmla="*/ 2147483647 h 614"/>
                    <a:gd name="T60" fmla="*/ 2147483647 w 577"/>
                    <a:gd name="T61" fmla="*/ 2147483647 h 614"/>
                    <a:gd name="T62" fmla="*/ 2147483647 w 577"/>
                    <a:gd name="T63" fmla="*/ 2147483647 h 614"/>
                    <a:gd name="T64" fmla="*/ 2147483647 w 577"/>
                    <a:gd name="T65" fmla="*/ 2147483647 h 614"/>
                    <a:gd name="T66" fmla="*/ 2147483647 w 577"/>
                    <a:gd name="T67" fmla="*/ 2147483647 h 614"/>
                    <a:gd name="T68" fmla="*/ 2147483647 w 577"/>
                    <a:gd name="T69" fmla="*/ 2147483647 h 614"/>
                    <a:gd name="T70" fmla="*/ 2147483647 w 577"/>
                    <a:gd name="T71" fmla="*/ 2147483647 h 614"/>
                    <a:gd name="T72" fmla="*/ 2147483647 w 577"/>
                    <a:gd name="T73" fmla="*/ 2147483647 h 614"/>
                    <a:gd name="T74" fmla="*/ 2147483647 w 577"/>
                    <a:gd name="T75" fmla="*/ 2147483647 h 614"/>
                    <a:gd name="T76" fmla="*/ 2147483647 w 577"/>
                    <a:gd name="T77" fmla="*/ 2147483647 h 614"/>
                    <a:gd name="T78" fmla="*/ 2147483647 w 577"/>
                    <a:gd name="T79" fmla="*/ 2147483647 h 614"/>
                    <a:gd name="T80" fmla="*/ 2147483647 w 577"/>
                    <a:gd name="T81" fmla="*/ 2147483647 h 614"/>
                    <a:gd name="T82" fmla="*/ 2147483647 w 577"/>
                    <a:gd name="T83" fmla="*/ 2147483647 h 614"/>
                    <a:gd name="T84" fmla="*/ 2147483647 w 577"/>
                    <a:gd name="T85" fmla="*/ 2147483647 h 614"/>
                    <a:gd name="T86" fmla="*/ 2147483647 w 577"/>
                    <a:gd name="T87" fmla="*/ 2147483647 h 614"/>
                    <a:gd name="T88" fmla="*/ 2147483647 w 577"/>
                    <a:gd name="T89" fmla="*/ 2147483647 h 614"/>
                    <a:gd name="T90" fmla="*/ 2147483647 w 577"/>
                    <a:gd name="T91" fmla="*/ 2147483647 h 614"/>
                    <a:gd name="T92" fmla="*/ 2147483647 w 577"/>
                    <a:gd name="T93" fmla="*/ 2147483647 h 614"/>
                    <a:gd name="T94" fmla="*/ 2147483647 w 577"/>
                    <a:gd name="T95" fmla="*/ 2147483647 h 614"/>
                    <a:gd name="T96" fmla="*/ 2147483647 w 577"/>
                    <a:gd name="T97" fmla="*/ 2147483647 h 614"/>
                    <a:gd name="T98" fmla="*/ 2147483647 w 577"/>
                    <a:gd name="T99" fmla="*/ 2147483647 h 614"/>
                    <a:gd name="T100" fmla="*/ 2147483647 w 577"/>
                    <a:gd name="T101" fmla="*/ 2147483647 h 614"/>
                    <a:gd name="T102" fmla="*/ 2147483647 w 577"/>
                    <a:gd name="T103" fmla="*/ 2147483647 h 614"/>
                    <a:gd name="T104" fmla="*/ 2147483647 w 577"/>
                    <a:gd name="T105" fmla="*/ 2147483647 h 614"/>
                    <a:gd name="T106" fmla="*/ 2147483647 w 577"/>
                    <a:gd name="T107" fmla="*/ 2147483647 h 614"/>
                    <a:gd name="T108" fmla="*/ 2147483647 w 577"/>
                    <a:gd name="T109" fmla="*/ 2147483647 h 614"/>
                    <a:gd name="T110" fmla="*/ 2147483647 w 577"/>
                    <a:gd name="T111" fmla="*/ 2147483647 h 614"/>
                    <a:gd name="T112" fmla="*/ 2147483647 w 577"/>
                    <a:gd name="T113" fmla="*/ 2147483647 h 614"/>
                    <a:gd name="T114" fmla="*/ 2147483647 w 577"/>
                    <a:gd name="T115" fmla="*/ 2147483647 h 614"/>
                    <a:gd name="T116" fmla="*/ 2147483647 w 577"/>
                    <a:gd name="T117" fmla="*/ 2147483647 h 614"/>
                    <a:gd name="T118" fmla="*/ 2147483647 w 577"/>
                    <a:gd name="T119" fmla="*/ 2147483647 h 614"/>
                    <a:gd name="T120" fmla="*/ 2147483647 w 577"/>
                    <a:gd name="T121" fmla="*/ 2147483647 h 6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7"/>
                    <a:gd name="T184" fmla="*/ 0 h 614"/>
                    <a:gd name="T185" fmla="*/ 577 w 577"/>
                    <a:gd name="T186" fmla="*/ 614 h 6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7" h="614">
                      <a:moveTo>
                        <a:pt x="13" y="264"/>
                      </a:moveTo>
                      <a:lnTo>
                        <a:pt x="9" y="266"/>
                      </a:lnTo>
                      <a:lnTo>
                        <a:pt x="8" y="267"/>
                      </a:lnTo>
                      <a:lnTo>
                        <a:pt x="8" y="269"/>
                      </a:lnTo>
                      <a:lnTo>
                        <a:pt x="6" y="272"/>
                      </a:lnTo>
                      <a:lnTo>
                        <a:pt x="6" y="274"/>
                      </a:lnTo>
                      <a:lnTo>
                        <a:pt x="6" y="276"/>
                      </a:lnTo>
                      <a:lnTo>
                        <a:pt x="6" y="277"/>
                      </a:lnTo>
                      <a:lnTo>
                        <a:pt x="6" y="280"/>
                      </a:lnTo>
                      <a:lnTo>
                        <a:pt x="8" y="282"/>
                      </a:lnTo>
                      <a:lnTo>
                        <a:pt x="9" y="284"/>
                      </a:lnTo>
                      <a:lnTo>
                        <a:pt x="11" y="284"/>
                      </a:lnTo>
                      <a:lnTo>
                        <a:pt x="13" y="282"/>
                      </a:lnTo>
                      <a:lnTo>
                        <a:pt x="14" y="282"/>
                      </a:lnTo>
                      <a:lnTo>
                        <a:pt x="14" y="280"/>
                      </a:lnTo>
                      <a:lnTo>
                        <a:pt x="16" y="277"/>
                      </a:lnTo>
                      <a:lnTo>
                        <a:pt x="16" y="276"/>
                      </a:lnTo>
                      <a:lnTo>
                        <a:pt x="18" y="272"/>
                      </a:lnTo>
                      <a:lnTo>
                        <a:pt x="18" y="271"/>
                      </a:lnTo>
                      <a:lnTo>
                        <a:pt x="19" y="269"/>
                      </a:lnTo>
                      <a:lnTo>
                        <a:pt x="21" y="269"/>
                      </a:lnTo>
                      <a:lnTo>
                        <a:pt x="23" y="269"/>
                      </a:lnTo>
                      <a:lnTo>
                        <a:pt x="23" y="271"/>
                      </a:lnTo>
                      <a:lnTo>
                        <a:pt x="24" y="272"/>
                      </a:lnTo>
                      <a:lnTo>
                        <a:pt x="24" y="274"/>
                      </a:lnTo>
                      <a:lnTo>
                        <a:pt x="24" y="277"/>
                      </a:lnTo>
                      <a:lnTo>
                        <a:pt x="24" y="279"/>
                      </a:lnTo>
                      <a:lnTo>
                        <a:pt x="24" y="282"/>
                      </a:lnTo>
                      <a:lnTo>
                        <a:pt x="24" y="284"/>
                      </a:lnTo>
                      <a:lnTo>
                        <a:pt x="24" y="285"/>
                      </a:lnTo>
                      <a:lnTo>
                        <a:pt x="26" y="287"/>
                      </a:lnTo>
                      <a:lnTo>
                        <a:pt x="28" y="289"/>
                      </a:lnTo>
                      <a:lnTo>
                        <a:pt x="29" y="290"/>
                      </a:lnTo>
                      <a:lnTo>
                        <a:pt x="31" y="290"/>
                      </a:lnTo>
                      <a:lnTo>
                        <a:pt x="34" y="292"/>
                      </a:lnTo>
                      <a:lnTo>
                        <a:pt x="36" y="294"/>
                      </a:lnTo>
                      <a:lnTo>
                        <a:pt x="37" y="294"/>
                      </a:lnTo>
                      <a:lnTo>
                        <a:pt x="37" y="295"/>
                      </a:lnTo>
                      <a:lnTo>
                        <a:pt x="39" y="299"/>
                      </a:lnTo>
                      <a:lnTo>
                        <a:pt x="39" y="300"/>
                      </a:lnTo>
                      <a:lnTo>
                        <a:pt x="41" y="302"/>
                      </a:lnTo>
                      <a:lnTo>
                        <a:pt x="41" y="305"/>
                      </a:lnTo>
                      <a:lnTo>
                        <a:pt x="42" y="307"/>
                      </a:lnTo>
                      <a:lnTo>
                        <a:pt x="42" y="310"/>
                      </a:lnTo>
                      <a:lnTo>
                        <a:pt x="44" y="312"/>
                      </a:lnTo>
                      <a:lnTo>
                        <a:pt x="44" y="315"/>
                      </a:lnTo>
                      <a:lnTo>
                        <a:pt x="44" y="318"/>
                      </a:lnTo>
                      <a:lnTo>
                        <a:pt x="44" y="322"/>
                      </a:lnTo>
                      <a:lnTo>
                        <a:pt x="44" y="325"/>
                      </a:lnTo>
                      <a:lnTo>
                        <a:pt x="44" y="328"/>
                      </a:lnTo>
                      <a:lnTo>
                        <a:pt x="42" y="332"/>
                      </a:lnTo>
                      <a:lnTo>
                        <a:pt x="39" y="335"/>
                      </a:lnTo>
                      <a:lnTo>
                        <a:pt x="37" y="338"/>
                      </a:lnTo>
                      <a:lnTo>
                        <a:pt x="34" y="340"/>
                      </a:lnTo>
                      <a:lnTo>
                        <a:pt x="34" y="342"/>
                      </a:lnTo>
                      <a:lnTo>
                        <a:pt x="36" y="342"/>
                      </a:lnTo>
                      <a:lnTo>
                        <a:pt x="36" y="343"/>
                      </a:lnTo>
                      <a:lnTo>
                        <a:pt x="34" y="343"/>
                      </a:lnTo>
                      <a:lnTo>
                        <a:pt x="33" y="345"/>
                      </a:lnTo>
                      <a:lnTo>
                        <a:pt x="31" y="346"/>
                      </a:lnTo>
                      <a:lnTo>
                        <a:pt x="29" y="348"/>
                      </a:lnTo>
                      <a:lnTo>
                        <a:pt x="28" y="350"/>
                      </a:lnTo>
                      <a:lnTo>
                        <a:pt x="26" y="351"/>
                      </a:lnTo>
                      <a:lnTo>
                        <a:pt x="24" y="353"/>
                      </a:lnTo>
                      <a:lnTo>
                        <a:pt x="23" y="355"/>
                      </a:lnTo>
                      <a:lnTo>
                        <a:pt x="24" y="355"/>
                      </a:lnTo>
                      <a:lnTo>
                        <a:pt x="26" y="355"/>
                      </a:lnTo>
                      <a:lnTo>
                        <a:pt x="28" y="355"/>
                      </a:lnTo>
                      <a:lnTo>
                        <a:pt x="28" y="356"/>
                      </a:lnTo>
                      <a:lnTo>
                        <a:pt x="28" y="358"/>
                      </a:lnTo>
                      <a:lnTo>
                        <a:pt x="29" y="358"/>
                      </a:lnTo>
                      <a:lnTo>
                        <a:pt x="29" y="360"/>
                      </a:lnTo>
                      <a:lnTo>
                        <a:pt x="29" y="361"/>
                      </a:lnTo>
                      <a:lnTo>
                        <a:pt x="29" y="363"/>
                      </a:lnTo>
                      <a:lnTo>
                        <a:pt x="29" y="365"/>
                      </a:lnTo>
                      <a:lnTo>
                        <a:pt x="29" y="366"/>
                      </a:lnTo>
                      <a:lnTo>
                        <a:pt x="29" y="368"/>
                      </a:lnTo>
                      <a:lnTo>
                        <a:pt x="31" y="370"/>
                      </a:lnTo>
                      <a:lnTo>
                        <a:pt x="33" y="378"/>
                      </a:lnTo>
                      <a:lnTo>
                        <a:pt x="34" y="384"/>
                      </a:lnTo>
                      <a:lnTo>
                        <a:pt x="36" y="393"/>
                      </a:lnTo>
                      <a:lnTo>
                        <a:pt x="36" y="401"/>
                      </a:lnTo>
                      <a:lnTo>
                        <a:pt x="36" y="409"/>
                      </a:lnTo>
                      <a:lnTo>
                        <a:pt x="36" y="416"/>
                      </a:lnTo>
                      <a:lnTo>
                        <a:pt x="36" y="424"/>
                      </a:lnTo>
                      <a:lnTo>
                        <a:pt x="36" y="432"/>
                      </a:lnTo>
                      <a:lnTo>
                        <a:pt x="34" y="434"/>
                      </a:lnTo>
                      <a:lnTo>
                        <a:pt x="34" y="436"/>
                      </a:lnTo>
                      <a:lnTo>
                        <a:pt x="33" y="437"/>
                      </a:lnTo>
                      <a:lnTo>
                        <a:pt x="31" y="439"/>
                      </a:lnTo>
                      <a:lnTo>
                        <a:pt x="31" y="441"/>
                      </a:lnTo>
                      <a:lnTo>
                        <a:pt x="31" y="442"/>
                      </a:lnTo>
                      <a:lnTo>
                        <a:pt x="31" y="445"/>
                      </a:lnTo>
                      <a:lnTo>
                        <a:pt x="29" y="447"/>
                      </a:lnTo>
                      <a:lnTo>
                        <a:pt x="29" y="449"/>
                      </a:lnTo>
                      <a:lnTo>
                        <a:pt x="28" y="450"/>
                      </a:lnTo>
                      <a:lnTo>
                        <a:pt x="28" y="454"/>
                      </a:lnTo>
                      <a:lnTo>
                        <a:pt x="26" y="455"/>
                      </a:lnTo>
                      <a:lnTo>
                        <a:pt x="26" y="457"/>
                      </a:lnTo>
                      <a:lnTo>
                        <a:pt x="26" y="460"/>
                      </a:lnTo>
                      <a:lnTo>
                        <a:pt x="26" y="459"/>
                      </a:lnTo>
                      <a:lnTo>
                        <a:pt x="26" y="460"/>
                      </a:lnTo>
                      <a:lnTo>
                        <a:pt x="26" y="462"/>
                      </a:lnTo>
                      <a:lnTo>
                        <a:pt x="26" y="464"/>
                      </a:lnTo>
                      <a:lnTo>
                        <a:pt x="23" y="467"/>
                      </a:lnTo>
                      <a:lnTo>
                        <a:pt x="19" y="470"/>
                      </a:lnTo>
                      <a:lnTo>
                        <a:pt x="18" y="474"/>
                      </a:lnTo>
                      <a:lnTo>
                        <a:pt x="14" y="477"/>
                      </a:lnTo>
                      <a:lnTo>
                        <a:pt x="11" y="480"/>
                      </a:lnTo>
                      <a:lnTo>
                        <a:pt x="9" y="483"/>
                      </a:lnTo>
                      <a:lnTo>
                        <a:pt x="8" y="487"/>
                      </a:lnTo>
                      <a:lnTo>
                        <a:pt x="6" y="492"/>
                      </a:lnTo>
                      <a:lnTo>
                        <a:pt x="6" y="493"/>
                      </a:lnTo>
                      <a:lnTo>
                        <a:pt x="6" y="495"/>
                      </a:lnTo>
                      <a:lnTo>
                        <a:pt x="6" y="498"/>
                      </a:lnTo>
                      <a:lnTo>
                        <a:pt x="6" y="500"/>
                      </a:lnTo>
                      <a:lnTo>
                        <a:pt x="6" y="503"/>
                      </a:lnTo>
                      <a:lnTo>
                        <a:pt x="6" y="505"/>
                      </a:lnTo>
                      <a:lnTo>
                        <a:pt x="6" y="507"/>
                      </a:lnTo>
                      <a:lnTo>
                        <a:pt x="6" y="510"/>
                      </a:lnTo>
                      <a:lnTo>
                        <a:pt x="4" y="510"/>
                      </a:lnTo>
                      <a:lnTo>
                        <a:pt x="4" y="511"/>
                      </a:lnTo>
                      <a:lnTo>
                        <a:pt x="4" y="513"/>
                      </a:lnTo>
                      <a:lnTo>
                        <a:pt x="3" y="515"/>
                      </a:lnTo>
                      <a:lnTo>
                        <a:pt x="1" y="515"/>
                      </a:lnTo>
                      <a:lnTo>
                        <a:pt x="1" y="516"/>
                      </a:lnTo>
                      <a:lnTo>
                        <a:pt x="1" y="518"/>
                      </a:lnTo>
                      <a:lnTo>
                        <a:pt x="0" y="520"/>
                      </a:lnTo>
                      <a:lnTo>
                        <a:pt x="1" y="518"/>
                      </a:lnTo>
                      <a:lnTo>
                        <a:pt x="1" y="516"/>
                      </a:lnTo>
                      <a:lnTo>
                        <a:pt x="3" y="515"/>
                      </a:lnTo>
                      <a:lnTo>
                        <a:pt x="4" y="513"/>
                      </a:lnTo>
                      <a:lnTo>
                        <a:pt x="6" y="513"/>
                      </a:lnTo>
                      <a:lnTo>
                        <a:pt x="8" y="511"/>
                      </a:lnTo>
                      <a:lnTo>
                        <a:pt x="9" y="511"/>
                      </a:lnTo>
                      <a:lnTo>
                        <a:pt x="11" y="510"/>
                      </a:lnTo>
                      <a:lnTo>
                        <a:pt x="13" y="508"/>
                      </a:lnTo>
                      <a:lnTo>
                        <a:pt x="14" y="508"/>
                      </a:lnTo>
                      <a:lnTo>
                        <a:pt x="16" y="508"/>
                      </a:lnTo>
                      <a:lnTo>
                        <a:pt x="16" y="507"/>
                      </a:lnTo>
                      <a:lnTo>
                        <a:pt x="19" y="507"/>
                      </a:lnTo>
                      <a:lnTo>
                        <a:pt x="24" y="508"/>
                      </a:lnTo>
                      <a:lnTo>
                        <a:pt x="28" y="508"/>
                      </a:lnTo>
                      <a:lnTo>
                        <a:pt x="31" y="510"/>
                      </a:lnTo>
                      <a:lnTo>
                        <a:pt x="34" y="510"/>
                      </a:lnTo>
                      <a:lnTo>
                        <a:pt x="39" y="511"/>
                      </a:lnTo>
                      <a:lnTo>
                        <a:pt x="42" y="511"/>
                      </a:lnTo>
                      <a:lnTo>
                        <a:pt x="46" y="510"/>
                      </a:lnTo>
                      <a:lnTo>
                        <a:pt x="47" y="510"/>
                      </a:lnTo>
                      <a:lnTo>
                        <a:pt x="49" y="510"/>
                      </a:lnTo>
                      <a:lnTo>
                        <a:pt x="51" y="508"/>
                      </a:lnTo>
                      <a:lnTo>
                        <a:pt x="52" y="508"/>
                      </a:lnTo>
                      <a:lnTo>
                        <a:pt x="54" y="507"/>
                      </a:lnTo>
                      <a:lnTo>
                        <a:pt x="56" y="507"/>
                      </a:lnTo>
                      <a:lnTo>
                        <a:pt x="57" y="505"/>
                      </a:lnTo>
                      <a:lnTo>
                        <a:pt x="59" y="503"/>
                      </a:lnTo>
                      <a:lnTo>
                        <a:pt x="61" y="503"/>
                      </a:lnTo>
                      <a:lnTo>
                        <a:pt x="62" y="503"/>
                      </a:lnTo>
                      <a:lnTo>
                        <a:pt x="64" y="503"/>
                      </a:lnTo>
                      <a:lnTo>
                        <a:pt x="64" y="502"/>
                      </a:lnTo>
                      <a:lnTo>
                        <a:pt x="66" y="502"/>
                      </a:lnTo>
                      <a:lnTo>
                        <a:pt x="67" y="502"/>
                      </a:lnTo>
                      <a:lnTo>
                        <a:pt x="69" y="502"/>
                      </a:lnTo>
                      <a:lnTo>
                        <a:pt x="72" y="500"/>
                      </a:lnTo>
                      <a:lnTo>
                        <a:pt x="75" y="500"/>
                      </a:lnTo>
                      <a:lnTo>
                        <a:pt x="79" y="502"/>
                      </a:lnTo>
                      <a:lnTo>
                        <a:pt x="84" y="502"/>
                      </a:lnTo>
                      <a:lnTo>
                        <a:pt x="87" y="503"/>
                      </a:lnTo>
                      <a:lnTo>
                        <a:pt x="90" y="505"/>
                      </a:lnTo>
                      <a:lnTo>
                        <a:pt x="94" y="505"/>
                      </a:lnTo>
                      <a:lnTo>
                        <a:pt x="99" y="505"/>
                      </a:lnTo>
                      <a:lnTo>
                        <a:pt x="99" y="507"/>
                      </a:lnTo>
                      <a:lnTo>
                        <a:pt x="100" y="507"/>
                      </a:lnTo>
                      <a:lnTo>
                        <a:pt x="102" y="507"/>
                      </a:lnTo>
                      <a:lnTo>
                        <a:pt x="103" y="508"/>
                      </a:lnTo>
                      <a:lnTo>
                        <a:pt x="105" y="510"/>
                      </a:lnTo>
                      <a:lnTo>
                        <a:pt x="105" y="511"/>
                      </a:lnTo>
                      <a:lnTo>
                        <a:pt x="107" y="513"/>
                      </a:lnTo>
                      <a:lnTo>
                        <a:pt x="107" y="515"/>
                      </a:lnTo>
                      <a:lnTo>
                        <a:pt x="108" y="516"/>
                      </a:lnTo>
                      <a:lnTo>
                        <a:pt x="108" y="518"/>
                      </a:lnTo>
                      <a:lnTo>
                        <a:pt x="108" y="521"/>
                      </a:lnTo>
                      <a:lnTo>
                        <a:pt x="108" y="523"/>
                      </a:lnTo>
                      <a:lnTo>
                        <a:pt x="108" y="525"/>
                      </a:lnTo>
                      <a:lnTo>
                        <a:pt x="110" y="526"/>
                      </a:lnTo>
                      <a:lnTo>
                        <a:pt x="112" y="528"/>
                      </a:lnTo>
                      <a:lnTo>
                        <a:pt x="113" y="530"/>
                      </a:lnTo>
                      <a:lnTo>
                        <a:pt x="115" y="531"/>
                      </a:lnTo>
                      <a:lnTo>
                        <a:pt x="118" y="533"/>
                      </a:lnTo>
                      <a:lnTo>
                        <a:pt x="122" y="533"/>
                      </a:lnTo>
                      <a:lnTo>
                        <a:pt x="125" y="533"/>
                      </a:lnTo>
                      <a:lnTo>
                        <a:pt x="128" y="535"/>
                      </a:lnTo>
                      <a:lnTo>
                        <a:pt x="130" y="535"/>
                      </a:lnTo>
                      <a:lnTo>
                        <a:pt x="133" y="535"/>
                      </a:lnTo>
                      <a:lnTo>
                        <a:pt x="136" y="535"/>
                      </a:lnTo>
                      <a:lnTo>
                        <a:pt x="138" y="536"/>
                      </a:lnTo>
                      <a:lnTo>
                        <a:pt x="140" y="538"/>
                      </a:lnTo>
                      <a:lnTo>
                        <a:pt x="141" y="541"/>
                      </a:lnTo>
                      <a:lnTo>
                        <a:pt x="141" y="544"/>
                      </a:lnTo>
                      <a:lnTo>
                        <a:pt x="143" y="546"/>
                      </a:lnTo>
                      <a:lnTo>
                        <a:pt x="143" y="549"/>
                      </a:lnTo>
                      <a:lnTo>
                        <a:pt x="146" y="553"/>
                      </a:lnTo>
                      <a:lnTo>
                        <a:pt x="146" y="554"/>
                      </a:lnTo>
                      <a:lnTo>
                        <a:pt x="148" y="554"/>
                      </a:lnTo>
                      <a:lnTo>
                        <a:pt x="150" y="556"/>
                      </a:lnTo>
                      <a:lnTo>
                        <a:pt x="151" y="558"/>
                      </a:lnTo>
                      <a:lnTo>
                        <a:pt x="153" y="559"/>
                      </a:lnTo>
                      <a:lnTo>
                        <a:pt x="155" y="559"/>
                      </a:lnTo>
                      <a:lnTo>
                        <a:pt x="156" y="559"/>
                      </a:lnTo>
                      <a:lnTo>
                        <a:pt x="156" y="563"/>
                      </a:lnTo>
                      <a:lnTo>
                        <a:pt x="156" y="564"/>
                      </a:lnTo>
                      <a:lnTo>
                        <a:pt x="156" y="566"/>
                      </a:lnTo>
                      <a:lnTo>
                        <a:pt x="158" y="568"/>
                      </a:lnTo>
                      <a:lnTo>
                        <a:pt x="158" y="569"/>
                      </a:lnTo>
                      <a:lnTo>
                        <a:pt x="160" y="571"/>
                      </a:lnTo>
                      <a:lnTo>
                        <a:pt x="161" y="572"/>
                      </a:lnTo>
                      <a:lnTo>
                        <a:pt x="163" y="574"/>
                      </a:lnTo>
                      <a:lnTo>
                        <a:pt x="163" y="576"/>
                      </a:lnTo>
                      <a:lnTo>
                        <a:pt x="163" y="577"/>
                      </a:lnTo>
                      <a:lnTo>
                        <a:pt x="163" y="579"/>
                      </a:lnTo>
                      <a:lnTo>
                        <a:pt x="165" y="579"/>
                      </a:lnTo>
                      <a:lnTo>
                        <a:pt x="165" y="581"/>
                      </a:lnTo>
                      <a:lnTo>
                        <a:pt x="165" y="582"/>
                      </a:lnTo>
                      <a:lnTo>
                        <a:pt x="166" y="582"/>
                      </a:lnTo>
                      <a:lnTo>
                        <a:pt x="166" y="584"/>
                      </a:lnTo>
                      <a:lnTo>
                        <a:pt x="168" y="584"/>
                      </a:lnTo>
                      <a:lnTo>
                        <a:pt x="169" y="584"/>
                      </a:lnTo>
                      <a:lnTo>
                        <a:pt x="171" y="584"/>
                      </a:lnTo>
                      <a:lnTo>
                        <a:pt x="173" y="584"/>
                      </a:lnTo>
                      <a:lnTo>
                        <a:pt x="176" y="587"/>
                      </a:lnTo>
                      <a:lnTo>
                        <a:pt x="178" y="591"/>
                      </a:lnTo>
                      <a:lnTo>
                        <a:pt x="179" y="596"/>
                      </a:lnTo>
                      <a:lnTo>
                        <a:pt x="181" y="599"/>
                      </a:lnTo>
                      <a:lnTo>
                        <a:pt x="184" y="602"/>
                      </a:lnTo>
                      <a:lnTo>
                        <a:pt x="186" y="605"/>
                      </a:lnTo>
                      <a:lnTo>
                        <a:pt x="188" y="609"/>
                      </a:lnTo>
                      <a:lnTo>
                        <a:pt x="191" y="612"/>
                      </a:lnTo>
                      <a:lnTo>
                        <a:pt x="193" y="614"/>
                      </a:lnTo>
                      <a:lnTo>
                        <a:pt x="194" y="612"/>
                      </a:lnTo>
                      <a:lnTo>
                        <a:pt x="196" y="612"/>
                      </a:lnTo>
                      <a:lnTo>
                        <a:pt x="198" y="612"/>
                      </a:lnTo>
                      <a:lnTo>
                        <a:pt x="199" y="612"/>
                      </a:lnTo>
                      <a:lnTo>
                        <a:pt x="202" y="610"/>
                      </a:lnTo>
                      <a:lnTo>
                        <a:pt x="204" y="610"/>
                      </a:lnTo>
                      <a:lnTo>
                        <a:pt x="206" y="609"/>
                      </a:lnTo>
                      <a:lnTo>
                        <a:pt x="207" y="605"/>
                      </a:lnTo>
                      <a:lnTo>
                        <a:pt x="209" y="604"/>
                      </a:lnTo>
                      <a:lnTo>
                        <a:pt x="209" y="602"/>
                      </a:lnTo>
                      <a:lnTo>
                        <a:pt x="211" y="599"/>
                      </a:lnTo>
                      <a:lnTo>
                        <a:pt x="211" y="596"/>
                      </a:lnTo>
                      <a:lnTo>
                        <a:pt x="211" y="594"/>
                      </a:lnTo>
                      <a:lnTo>
                        <a:pt x="211" y="591"/>
                      </a:lnTo>
                      <a:lnTo>
                        <a:pt x="211" y="587"/>
                      </a:lnTo>
                      <a:lnTo>
                        <a:pt x="211" y="584"/>
                      </a:lnTo>
                      <a:lnTo>
                        <a:pt x="211" y="581"/>
                      </a:lnTo>
                      <a:lnTo>
                        <a:pt x="211" y="579"/>
                      </a:lnTo>
                      <a:lnTo>
                        <a:pt x="211" y="576"/>
                      </a:lnTo>
                      <a:lnTo>
                        <a:pt x="211" y="572"/>
                      </a:lnTo>
                      <a:lnTo>
                        <a:pt x="211" y="569"/>
                      </a:lnTo>
                      <a:lnTo>
                        <a:pt x="209" y="566"/>
                      </a:lnTo>
                      <a:lnTo>
                        <a:pt x="211" y="566"/>
                      </a:lnTo>
                      <a:lnTo>
                        <a:pt x="212" y="566"/>
                      </a:lnTo>
                      <a:lnTo>
                        <a:pt x="214" y="566"/>
                      </a:lnTo>
                      <a:lnTo>
                        <a:pt x="216" y="566"/>
                      </a:lnTo>
                      <a:lnTo>
                        <a:pt x="217" y="566"/>
                      </a:lnTo>
                      <a:lnTo>
                        <a:pt x="219" y="566"/>
                      </a:lnTo>
                      <a:lnTo>
                        <a:pt x="221" y="566"/>
                      </a:lnTo>
                      <a:lnTo>
                        <a:pt x="222" y="564"/>
                      </a:lnTo>
                      <a:lnTo>
                        <a:pt x="224" y="564"/>
                      </a:lnTo>
                      <a:lnTo>
                        <a:pt x="224" y="563"/>
                      </a:lnTo>
                      <a:lnTo>
                        <a:pt x="226" y="561"/>
                      </a:lnTo>
                      <a:lnTo>
                        <a:pt x="227" y="561"/>
                      </a:lnTo>
                      <a:lnTo>
                        <a:pt x="227" y="559"/>
                      </a:lnTo>
                      <a:lnTo>
                        <a:pt x="229" y="561"/>
                      </a:lnTo>
                      <a:lnTo>
                        <a:pt x="229" y="563"/>
                      </a:lnTo>
                      <a:lnTo>
                        <a:pt x="229" y="564"/>
                      </a:lnTo>
                      <a:lnTo>
                        <a:pt x="227" y="564"/>
                      </a:lnTo>
                      <a:lnTo>
                        <a:pt x="227" y="566"/>
                      </a:lnTo>
                      <a:lnTo>
                        <a:pt x="229" y="566"/>
                      </a:lnTo>
                      <a:lnTo>
                        <a:pt x="229" y="568"/>
                      </a:lnTo>
                      <a:lnTo>
                        <a:pt x="231" y="568"/>
                      </a:lnTo>
                      <a:lnTo>
                        <a:pt x="231" y="569"/>
                      </a:lnTo>
                      <a:lnTo>
                        <a:pt x="232" y="569"/>
                      </a:lnTo>
                      <a:lnTo>
                        <a:pt x="234" y="569"/>
                      </a:lnTo>
                      <a:lnTo>
                        <a:pt x="234" y="571"/>
                      </a:lnTo>
                      <a:lnTo>
                        <a:pt x="234" y="572"/>
                      </a:lnTo>
                      <a:lnTo>
                        <a:pt x="236" y="572"/>
                      </a:lnTo>
                      <a:lnTo>
                        <a:pt x="236" y="574"/>
                      </a:lnTo>
                      <a:lnTo>
                        <a:pt x="237" y="576"/>
                      </a:lnTo>
                      <a:lnTo>
                        <a:pt x="240" y="579"/>
                      </a:lnTo>
                      <a:lnTo>
                        <a:pt x="242" y="582"/>
                      </a:lnTo>
                      <a:lnTo>
                        <a:pt x="244" y="584"/>
                      </a:lnTo>
                      <a:lnTo>
                        <a:pt x="245" y="587"/>
                      </a:lnTo>
                      <a:lnTo>
                        <a:pt x="247" y="591"/>
                      </a:lnTo>
                      <a:lnTo>
                        <a:pt x="247" y="594"/>
                      </a:lnTo>
                      <a:lnTo>
                        <a:pt x="249" y="597"/>
                      </a:lnTo>
                      <a:lnTo>
                        <a:pt x="249" y="594"/>
                      </a:lnTo>
                      <a:lnTo>
                        <a:pt x="252" y="591"/>
                      </a:lnTo>
                      <a:lnTo>
                        <a:pt x="254" y="589"/>
                      </a:lnTo>
                      <a:lnTo>
                        <a:pt x="255" y="586"/>
                      </a:lnTo>
                      <a:lnTo>
                        <a:pt x="259" y="584"/>
                      </a:lnTo>
                      <a:lnTo>
                        <a:pt x="262" y="582"/>
                      </a:lnTo>
                      <a:lnTo>
                        <a:pt x="264" y="579"/>
                      </a:lnTo>
                      <a:lnTo>
                        <a:pt x="265" y="576"/>
                      </a:lnTo>
                      <a:lnTo>
                        <a:pt x="267" y="576"/>
                      </a:lnTo>
                      <a:lnTo>
                        <a:pt x="269" y="576"/>
                      </a:lnTo>
                      <a:lnTo>
                        <a:pt x="270" y="576"/>
                      </a:lnTo>
                      <a:lnTo>
                        <a:pt x="272" y="576"/>
                      </a:lnTo>
                      <a:lnTo>
                        <a:pt x="272" y="577"/>
                      </a:lnTo>
                      <a:lnTo>
                        <a:pt x="273" y="577"/>
                      </a:lnTo>
                      <a:lnTo>
                        <a:pt x="275" y="577"/>
                      </a:lnTo>
                      <a:lnTo>
                        <a:pt x="277" y="577"/>
                      </a:lnTo>
                      <a:lnTo>
                        <a:pt x="278" y="577"/>
                      </a:lnTo>
                      <a:lnTo>
                        <a:pt x="278" y="576"/>
                      </a:lnTo>
                      <a:lnTo>
                        <a:pt x="280" y="576"/>
                      </a:lnTo>
                      <a:lnTo>
                        <a:pt x="282" y="576"/>
                      </a:lnTo>
                      <a:lnTo>
                        <a:pt x="287" y="576"/>
                      </a:lnTo>
                      <a:lnTo>
                        <a:pt x="293" y="577"/>
                      </a:lnTo>
                      <a:lnTo>
                        <a:pt x="300" y="577"/>
                      </a:lnTo>
                      <a:lnTo>
                        <a:pt x="306" y="577"/>
                      </a:lnTo>
                      <a:lnTo>
                        <a:pt x="313" y="576"/>
                      </a:lnTo>
                      <a:lnTo>
                        <a:pt x="318" y="574"/>
                      </a:lnTo>
                      <a:lnTo>
                        <a:pt x="323" y="571"/>
                      </a:lnTo>
                      <a:lnTo>
                        <a:pt x="326" y="566"/>
                      </a:lnTo>
                      <a:lnTo>
                        <a:pt x="326" y="568"/>
                      </a:lnTo>
                      <a:lnTo>
                        <a:pt x="326" y="569"/>
                      </a:lnTo>
                      <a:lnTo>
                        <a:pt x="325" y="569"/>
                      </a:lnTo>
                      <a:lnTo>
                        <a:pt x="326" y="572"/>
                      </a:lnTo>
                      <a:lnTo>
                        <a:pt x="328" y="574"/>
                      </a:lnTo>
                      <a:lnTo>
                        <a:pt x="331" y="576"/>
                      </a:lnTo>
                      <a:lnTo>
                        <a:pt x="335" y="577"/>
                      </a:lnTo>
                      <a:lnTo>
                        <a:pt x="338" y="577"/>
                      </a:lnTo>
                      <a:lnTo>
                        <a:pt x="343" y="577"/>
                      </a:lnTo>
                      <a:lnTo>
                        <a:pt x="346" y="577"/>
                      </a:lnTo>
                      <a:lnTo>
                        <a:pt x="349" y="577"/>
                      </a:lnTo>
                      <a:lnTo>
                        <a:pt x="505" y="584"/>
                      </a:lnTo>
                      <a:lnTo>
                        <a:pt x="514" y="541"/>
                      </a:lnTo>
                      <a:lnTo>
                        <a:pt x="513" y="539"/>
                      </a:lnTo>
                      <a:lnTo>
                        <a:pt x="509" y="539"/>
                      </a:lnTo>
                      <a:lnTo>
                        <a:pt x="506" y="536"/>
                      </a:lnTo>
                      <a:lnTo>
                        <a:pt x="501" y="533"/>
                      </a:lnTo>
                      <a:lnTo>
                        <a:pt x="500" y="530"/>
                      </a:lnTo>
                      <a:lnTo>
                        <a:pt x="496" y="523"/>
                      </a:lnTo>
                      <a:lnTo>
                        <a:pt x="496" y="516"/>
                      </a:lnTo>
                      <a:lnTo>
                        <a:pt x="503" y="107"/>
                      </a:lnTo>
                      <a:lnTo>
                        <a:pt x="577" y="114"/>
                      </a:lnTo>
                      <a:lnTo>
                        <a:pt x="438" y="0"/>
                      </a:lnTo>
                      <a:lnTo>
                        <a:pt x="438" y="56"/>
                      </a:lnTo>
                      <a:lnTo>
                        <a:pt x="278" y="45"/>
                      </a:lnTo>
                      <a:lnTo>
                        <a:pt x="259" y="170"/>
                      </a:lnTo>
                      <a:lnTo>
                        <a:pt x="257" y="170"/>
                      </a:lnTo>
                      <a:lnTo>
                        <a:pt x="252" y="170"/>
                      </a:lnTo>
                      <a:lnTo>
                        <a:pt x="245" y="172"/>
                      </a:lnTo>
                      <a:lnTo>
                        <a:pt x="237" y="173"/>
                      </a:lnTo>
                      <a:lnTo>
                        <a:pt x="227" y="177"/>
                      </a:lnTo>
                      <a:lnTo>
                        <a:pt x="219" y="180"/>
                      </a:lnTo>
                      <a:lnTo>
                        <a:pt x="209" y="186"/>
                      </a:lnTo>
                      <a:lnTo>
                        <a:pt x="201" y="195"/>
                      </a:lnTo>
                      <a:lnTo>
                        <a:pt x="201" y="271"/>
                      </a:lnTo>
                      <a:lnTo>
                        <a:pt x="14" y="257"/>
                      </a:lnTo>
                      <a:lnTo>
                        <a:pt x="13" y="264"/>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85" name="Freeform 17"/>
                <p:cNvSpPr>
                  <a:spLocks/>
                </p:cNvSpPr>
                <p:nvPr/>
              </p:nvSpPr>
              <p:spPr bwMode="gray">
                <a:xfrm>
                  <a:off x="2115830" y="1139307"/>
                  <a:ext cx="1237267" cy="1169622"/>
                </a:xfrm>
                <a:custGeom>
                  <a:avLst/>
                  <a:gdLst>
                    <a:gd name="T0" fmla="*/ 2147483647 w 787"/>
                    <a:gd name="T1" fmla="*/ 2147483647 h 743"/>
                    <a:gd name="T2" fmla="*/ 2147483647 w 787"/>
                    <a:gd name="T3" fmla="*/ 2147483647 h 743"/>
                    <a:gd name="T4" fmla="*/ 2147483647 w 787"/>
                    <a:gd name="T5" fmla="*/ 2147483647 h 743"/>
                    <a:gd name="T6" fmla="*/ 2147483647 w 787"/>
                    <a:gd name="T7" fmla="*/ 2147483647 h 743"/>
                    <a:gd name="T8" fmla="*/ 2147483647 w 787"/>
                    <a:gd name="T9" fmla="*/ 2147483647 h 743"/>
                    <a:gd name="T10" fmla="*/ 2147483647 w 787"/>
                    <a:gd name="T11" fmla="*/ 2147483647 h 743"/>
                    <a:gd name="T12" fmla="*/ 2147483647 w 787"/>
                    <a:gd name="T13" fmla="*/ 2147483647 h 743"/>
                    <a:gd name="T14" fmla="*/ 2147483647 w 787"/>
                    <a:gd name="T15" fmla="*/ 2147483647 h 743"/>
                    <a:gd name="T16" fmla="*/ 2147483647 w 787"/>
                    <a:gd name="T17" fmla="*/ 2147483647 h 743"/>
                    <a:gd name="T18" fmla="*/ 2147483647 w 787"/>
                    <a:gd name="T19" fmla="*/ 2147483647 h 743"/>
                    <a:gd name="T20" fmla="*/ 2147483647 w 787"/>
                    <a:gd name="T21" fmla="*/ 2147483647 h 743"/>
                    <a:gd name="T22" fmla="*/ 2147483647 w 787"/>
                    <a:gd name="T23" fmla="*/ 2147483647 h 743"/>
                    <a:gd name="T24" fmla="*/ 2147483647 w 787"/>
                    <a:gd name="T25" fmla="*/ 2147483647 h 743"/>
                    <a:gd name="T26" fmla="*/ 2147483647 w 787"/>
                    <a:gd name="T27" fmla="*/ 2147483647 h 743"/>
                    <a:gd name="T28" fmla="*/ 2147483647 w 787"/>
                    <a:gd name="T29" fmla="*/ 2147483647 h 743"/>
                    <a:gd name="T30" fmla="*/ 2147483647 w 787"/>
                    <a:gd name="T31" fmla="*/ 2147483647 h 743"/>
                    <a:gd name="T32" fmla="*/ 2147483647 w 787"/>
                    <a:gd name="T33" fmla="*/ 2147483647 h 743"/>
                    <a:gd name="T34" fmla="*/ 2147483647 w 787"/>
                    <a:gd name="T35" fmla="*/ 2147483647 h 743"/>
                    <a:gd name="T36" fmla="*/ 2147483647 w 787"/>
                    <a:gd name="T37" fmla="*/ 2147483647 h 743"/>
                    <a:gd name="T38" fmla="*/ 2147483647 w 787"/>
                    <a:gd name="T39" fmla="*/ 2147483647 h 743"/>
                    <a:gd name="T40" fmla="*/ 2147483647 w 787"/>
                    <a:gd name="T41" fmla="*/ 2147483647 h 743"/>
                    <a:gd name="T42" fmla="*/ 2147483647 w 787"/>
                    <a:gd name="T43" fmla="*/ 2147483647 h 743"/>
                    <a:gd name="T44" fmla="*/ 2147483647 w 787"/>
                    <a:gd name="T45" fmla="*/ 2147483647 h 743"/>
                    <a:gd name="T46" fmla="*/ 2147483647 w 787"/>
                    <a:gd name="T47" fmla="*/ 2147483647 h 743"/>
                    <a:gd name="T48" fmla="*/ 2147483647 w 787"/>
                    <a:gd name="T49" fmla="*/ 2147483647 h 743"/>
                    <a:gd name="T50" fmla="*/ 2147483647 w 787"/>
                    <a:gd name="T51" fmla="*/ 2147483647 h 743"/>
                    <a:gd name="T52" fmla="*/ 2147483647 w 787"/>
                    <a:gd name="T53" fmla="*/ 2147483647 h 743"/>
                    <a:gd name="T54" fmla="*/ 2147483647 w 787"/>
                    <a:gd name="T55" fmla="*/ 2147483647 h 743"/>
                    <a:gd name="T56" fmla="*/ 2147483647 w 787"/>
                    <a:gd name="T57" fmla="*/ 2147483647 h 743"/>
                    <a:gd name="T58" fmla="*/ 2147483647 w 787"/>
                    <a:gd name="T59" fmla="*/ 2147483647 h 743"/>
                    <a:gd name="T60" fmla="*/ 2147483647 w 787"/>
                    <a:gd name="T61" fmla="*/ 2147483647 h 743"/>
                    <a:gd name="T62" fmla="*/ 2147483647 w 787"/>
                    <a:gd name="T63" fmla="*/ 2147483647 h 743"/>
                    <a:gd name="T64" fmla="*/ 2147483647 w 787"/>
                    <a:gd name="T65" fmla="*/ 2147483647 h 743"/>
                    <a:gd name="T66" fmla="*/ 2147483647 w 787"/>
                    <a:gd name="T67" fmla="*/ 2147483647 h 743"/>
                    <a:gd name="T68" fmla="*/ 2147483647 w 787"/>
                    <a:gd name="T69" fmla="*/ 2147483647 h 743"/>
                    <a:gd name="T70" fmla="*/ 2147483647 w 787"/>
                    <a:gd name="T71" fmla="*/ 2147483647 h 743"/>
                    <a:gd name="T72" fmla="*/ 2147483647 w 787"/>
                    <a:gd name="T73" fmla="*/ 2147483647 h 743"/>
                    <a:gd name="T74" fmla="*/ 2147483647 w 787"/>
                    <a:gd name="T75" fmla="*/ 2147483647 h 743"/>
                    <a:gd name="T76" fmla="*/ 2147483647 w 787"/>
                    <a:gd name="T77" fmla="*/ 2147483647 h 743"/>
                    <a:gd name="T78" fmla="*/ 2147483647 w 787"/>
                    <a:gd name="T79" fmla="*/ 2147483647 h 743"/>
                    <a:gd name="T80" fmla="*/ 2147483647 w 787"/>
                    <a:gd name="T81" fmla="*/ 2147483647 h 743"/>
                    <a:gd name="T82" fmla="*/ 2147483647 w 787"/>
                    <a:gd name="T83" fmla="*/ 2147483647 h 743"/>
                    <a:gd name="T84" fmla="*/ 2147483647 w 787"/>
                    <a:gd name="T85" fmla="*/ 2147483647 h 743"/>
                    <a:gd name="T86" fmla="*/ 2147483647 w 787"/>
                    <a:gd name="T87" fmla="*/ 2147483647 h 743"/>
                    <a:gd name="T88" fmla="*/ 2147483647 w 787"/>
                    <a:gd name="T89" fmla="*/ 2147483647 h 743"/>
                    <a:gd name="T90" fmla="*/ 2147483647 w 787"/>
                    <a:gd name="T91" fmla="*/ 2147483647 h 743"/>
                    <a:gd name="T92" fmla="*/ 2147483647 w 787"/>
                    <a:gd name="T93" fmla="*/ 2147483647 h 743"/>
                    <a:gd name="T94" fmla="*/ 2147483647 w 787"/>
                    <a:gd name="T95" fmla="*/ 2147483647 h 743"/>
                    <a:gd name="T96" fmla="*/ 2147483647 w 787"/>
                    <a:gd name="T97" fmla="*/ 2147483647 h 743"/>
                    <a:gd name="T98" fmla="*/ 2147483647 w 787"/>
                    <a:gd name="T99" fmla="*/ 2147483647 h 743"/>
                    <a:gd name="T100" fmla="*/ 2147483647 w 787"/>
                    <a:gd name="T101" fmla="*/ 2147483647 h 743"/>
                    <a:gd name="T102" fmla="*/ 2147483647 w 787"/>
                    <a:gd name="T103" fmla="*/ 2147483647 h 743"/>
                    <a:gd name="T104" fmla="*/ 2147483647 w 787"/>
                    <a:gd name="T105" fmla="*/ 2147483647 h 743"/>
                    <a:gd name="T106" fmla="*/ 2147483647 w 787"/>
                    <a:gd name="T107" fmla="*/ 2147483647 h 743"/>
                    <a:gd name="T108" fmla="*/ 2147483647 w 787"/>
                    <a:gd name="T109" fmla="*/ 2147483647 h 743"/>
                    <a:gd name="T110" fmla="*/ 2147483647 w 787"/>
                    <a:gd name="T111" fmla="*/ 2147483647 h 743"/>
                    <a:gd name="T112" fmla="*/ 2147483647 w 787"/>
                    <a:gd name="T113" fmla="*/ 2147483647 h 743"/>
                    <a:gd name="T114" fmla="*/ 2147483647 w 787"/>
                    <a:gd name="T115" fmla="*/ 2147483647 h 743"/>
                    <a:gd name="T116" fmla="*/ 2147483647 w 787"/>
                    <a:gd name="T117" fmla="*/ 2147483647 h 743"/>
                    <a:gd name="T118" fmla="*/ 2147483647 w 787"/>
                    <a:gd name="T119" fmla="*/ 2147483647 h 743"/>
                    <a:gd name="T120" fmla="*/ 2147483647 w 787"/>
                    <a:gd name="T121" fmla="*/ 2147483647 h 743"/>
                    <a:gd name="T122" fmla="*/ 2147483647 w 787"/>
                    <a:gd name="T123" fmla="*/ 2147483647 h 743"/>
                    <a:gd name="T124" fmla="*/ 2147483647 w 787"/>
                    <a:gd name="T125" fmla="*/ 2147483647 h 7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7"/>
                    <a:gd name="T190" fmla="*/ 0 h 743"/>
                    <a:gd name="T191" fmla="*/ 787 w 787"/>
                    <a:gd name="T192" fmla="*/ 743 h 7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7" h="743">
                      <a:moveTo>
                        <a:pt x="26" y="624"/>
                      </a:moveTo>
                      <a:lnTo>
                        <a:pt x="26" y="626"/>
                      </a:lnTo>
                      <a:lnTo>
                        <a:pt x="26" y="629"/>
                      </a:lnTo>
                      <a:lnTo>
                        <a:pt x="28" y="630"/>
                      </a:lnTo>
                      <a:lnTo>
                        <a:pt x="28" y="632"/>
                      </a:lnTo>
                      <a:lnTo>
                        <a:pt x="28" y="634"/>
                      </a:lnTo>
                      <a:lnTo>
                        <a:pt x="28" y="637"/>
                      </a:lnTo>
                      <a:lnTo>
                        <a:pt x="30" y="639"/>
                      </a:lnTo>
                      <a:lnTo>
                        <a:pt x="31" y="639"/>
                      </a:lnTo>
                      <a:lnTo>
                        <a:pt x="35" y="640"/>
                      </a:lnTo>
                      <a:lnTo>
                        <a:pt x="36" y="640"/>
                      </a:lnTo>
                      <a:lnTo>
                        <a:pt x="38" y="639"/>
                      </a:lnTo>
                      <a:lnTo>
                        <a:pt x="40" y="635"/>
                      </a:lnTo>
                      <a:lnTo>
                        <a:pt x="41" y="634"/>
                      </a:lnTo>
                      <a:lnTo>
                        <a:pt x="43" y="632"/>
                      </a:lnTo>
                      <a:lnTo>
                        <a:pt x="45" y="630"/>
                      </a:lnTo>
                      <a:lnTo>
                        <a:pt x="46" y="630"/>
                      </a:lnTo>
                      <a:lnTo>
                        <a:pt x="50" y="632"/>
                      </a:lnTo>
                      <a:lnTo>
                        <a:pt x="51" y="635"/>
                      </a:lnTo>
                      <a:lnTo>
                        <a:pt x="51" y="637"/>
                      </a:lnTo>
                      <a:lnTo>
                        <a:pt x="53" y="640"/>
                      </a:lnTo>
                      <a:lnTo>
                        <a:pt x="54" y="644"/>
                      </a:lnTo>
                      <a:lnTo>
                        <a:pt x="56" y="645"/>
                      </a:lnTo>
                      <a:lnTo>
                        <a:pt x="58" y="647"/>
                      </a:lnTo>
                      <a:lnTo>
                        <a:pt x="61" y="647"/>
                      </a:lnTo>
                      <a:lnTo>
                        <a:pt x="64" y="645"/>
                      </a:lnTo>
                      <a:lnTo>
                        <a:pt x="68" y="642"/>
                      </a:lnTo>
                      <a:lnTo>
                        <a:pt x="71" y="639"/>
                      </a:lnTo>
                      <a:lnTo>
                        <a:pt x="74" y="637"/>
                      </a:lnTo>
                      <a:lnTo>
                        <a:pt x="78" y="634"/>
                      </a:lnTo>
                      <a:lnTo>
                        <a:pt x="79" y="632"/>
                      </a:lnTo>
                      <a:lnTo>
                        <a:pt x="83" y="632"/>
                      </a:lnTo>
                      <a:lnTo>
                        <a:pt x="87" y="635"/>
                      </a:lnTo>
                      <a:lnTo>
                        <a:pt x="87" y="637"/>
                      </a:lnTo>
                      <a:lnTo>
                        <a:pt x="89" y="639"/>
                      </a:lnTo>
                      <a:lnTo>
                        <a:pt x="89" y="640"/>
                      </a:lnTo>
                      <a:lnTo>
                        <a:pt x="91" y="642"/>
                      </a:lnTo>
                      <a:lnTo>
                        <a:pt x="92" y="644"/>
                      </a:lnTo>
                      <a:lnTo>
                        <a:pt x="94" y="644"/>
                      </a:lnTo>
                      <a:lnTo>
                        <a:pt x="96" y="642"/>
                      </a:lnTo>
                      <a:lnTo>
                        <a:pt x="97" y="642"/>
                      </a:lnTo>
                      <a:lnTo>
                        <a:pt x="99" y="644"/>
                      </a:lnTo>
                      <a:lnTo>
                        <a:pt x="101" y="644"/>
                      </a:lnTo>
                      <a:lnTo>
                        <a:pt x="102" y="644"/>
                      </a:lnTo>
                      <a:lnTo>
                        <a:pt x="102" y="645"/>
                      </a:lnTo>
                      <a:lnTo>
                        <a:pt x="104" y="645"/>
                      </a:lnTo>
                      <a:lnTo>
                        <a:pt x="106" y="645"/>
                      </a:lnTo>
                      <a:lnTo>
                        <a:pt x="107" y="645"/>
                      </a:lnTo>
                      <a:lnTo>
                        <a:pt x="107" y="644"/>
                      </a:lnTo>
                      <a:lnTo>
                        <a:pt x="107" y="642"/>
                      </a:lnTo>
                      <a:lnTo>
                        <a:pt x="107" y="640"/>
                      </a:lnTo>
                      <a:lnTo>
                        <a:pt x="107" y="639"/>
                      </a:lnTo>
                      <a:lnTo>
                        <a:pt x="109" y="639"/>
                      </a:lnTo>
                      <a:lnTo>
                        <a:pt x="109" y="637"/>
                      </a:lnTo>
                      <a:lnTo>
                        <a:pt x="111" y="637"/>
                      </a:lnTo>
                      <a:lnTo>
                        <a:pt x="114" y="635"/>
                      </a:lnTo>
                      <a:lnTo>
                        <a:pt x="117" y="634"/>
                      </a:lnTo>
                      <a:lnTo>
                        <a:pt x="119" y="634"/>
                      </a:lnTo>
                      <a:lnTo>
                        <a:pt x="122" y="632"/>
                      </a:lnTo>
                      <a:lnTo>
                        <a:pt x="124" y="630"/>
                      </a:lnTo>
                      <a:lnTo>
                        <a:pt x="127" y="629"/>
                      </a:lnTo>
                      <a:lnTo>
                        <a:pt x="129" y="627"/>
                      </a:lnTo>
                      <a:lnTo>
                        <a:pt x="130" y="624"/>
                      </a:lnTo>
                      <a:lnTo>
                        <a:pt x="132" y="624"/>
                      </a:lnTo>
                      <a:lnTo>
                        <a:pt x="134" y="624"/>
                      </a:lnTo>
                      <a:lnTo>
                        <a:pt x="135" y="624"/>
                      </a:lnTo>
                      <a:lnTo>
                        <a:pt x="137" y="627"/>
                      </a:lnTo>
                      <a:lnTo>
                        <a:pt x="139" y="629"/>
                      </a:lnTo>
                      <a:lnTo>
                        <a:pt x="139" y="632"/>
                      </a:lnTo>
                      <a:lnTo>
                        <a:pt x="140" y="635"/>
                      </a:lnTo>
                      <a:lnTo>
                        <a:pt x="140" y="637"/>
                      </a:lnTo>
                      <a:lnTo>
                        <a:pt x="142" y="640"/>
                      </a:lnTo>
                      <a:lnTo>
                        <a:pt x="144" y="642"/>
                      </a:lnTo>
                      <a:lnTo>
                        <a:pt x="145" y="645"/>
                      </a:lnTo>
                      <a:lnTo>
                        <a:pt x="145" y="647"/>
                      </a:lnTo>
                      <a:lnTo>
                        <a:pt x="145" y="649"/>
                      </a:lnTo>
                      <a:lnTo>
                        <a:pt x="144" y="650"/>
                      </a:lnTo>
                      <a:lnTo>
                        <a:pt x="142" y="652"/>
                      </a:lnTo>
                      <a:lnTo>
                        <a:pt x="142" y="654"/>
                      </a:lnTo>
                      <a:lnTo>
                        <a:pt x="142" y="655"/>
                      </a:lnTo>
                      <a:lnTo>
                        <a:pt x="142" y="657"/>
                      </a:lnTo>
                      <a:lnTo>
                        <a:pt x="144" y="659"/>
                      </a:lnTo>
                      <a:lnTo>
                        <a:pt x="144" y="660"/>
                      </a:lnTo>
                      <a:lnTo>
                        <a:pt x="144" y="663"/>
                      </a:lnTo>
                      <a:lnTo>
                        <a:pt x="144" y="665"/>
                      </a:lnTo>
                      <a:lnTo>
                        <a:pt x="144" y="667"/>
                      </a:lnTo>
                      <a:lnTo>
                        <a:pt x="144" y="670"/>
                      </a:lnTo>
                      <a:lnTo>
                        <a:pt x="145" y="670"/>
                      </a:lnTo>
                      <a:lnTo>
                        <a:pt x="145" y="672"/>
                      </a:lnTo>
                      <a:lnTo>
                        <a:pt x="149" y="673"/>
                      </a:lnTo>
                      <a:lnTo>
                        <a:pt x="150" y="675"/>
                      </a:lnTo>
                      <a:lnTo>
                        <a:pt x="152" y="675"/>
                      </a:lnTo>
                      <a:lnTo>
                        <a:pt x="153" y="677"/>
                      </a:lnTo>
                      <a:lnTo>
                        <a:pt x="155" y="678"/>
                      </a:lnTo>
                      <a:lnTo>
                        <a:pt x="157" y="680"/>
                      </a:lnTo>
                      <a:lnTo>
                        <a:pt x="158" y="680"/>
                      </a:lnTo>
                      <a:lnTo>
                        <a:pt x="160" y="682"/>
                      </a:lnTo>
                      <a:lnTo>
                        <a:pt x="158" y="682"/>
                      </a:lnTo>
                      <a:lnTo>
                        <a:pt x="158" y="683"/>
                      </a:lnTo>
                      <a:lnTo>
                        <a:pt x="157" y="683"/>
                      </a:lnTo>
                      <a:lnTo>
                        <a:pt x="155" y="683"/>
                      </a:lnTo>
                      <a:lnTo>
                        <a:pt x="155" y="685"/>
                      </a:lnTo>
                      <a:lnTo>
                        <a:pt x="153" y="685"/>
                      </a:lnTo>
                      <a:lnTo>
                        <a:pt x="152" y="687"/>
                      </a:lnTo>
                      <a:lnTo>
                        <a:pt x="152" y="688"/>
                      </a:lnTo>
                      <a:lnTo>
                        <a:pt x="152" y="690"/>
                      </a:lnTo>
                      <a:lnTo>
                        <a:pt x="150" y="692"/>
                      </a:lnTo>
                      <a:lnTo>
                        <a:pt x="149" y="692"/>
                      </a:lnTo>
                      <a:lnTo>
                        <a:pt x="149" y="693"/>
                      </a:lnTo>
                      <a:lnTo>
                        <a:pt x="149" y="695"/>
                      </a:lnTo>
                      <a:lnTo>
                        <a:pt x="149" y="696"/>
                      </a:lnTo>
                      <a:lnTo>
                        <a:pt x="149" y="698"/>
                      </a:lnTo>
                      <a:lnTo>
                        <a:pt x="150" y="698"/>
                      </a:lnTo>
                      <a:lnTo>
                        <a:pt x="152" y="700"/>
                      </a:lnTo>
                      <a:lnTo>
                        <a:pt x="153" y="700"/>
                      </a:lnTo>
                      <a:lnTo>
                        <a:pt x="155" y="700"/>
                      </a:lnTo>
                      <a:lnTo>
                        <a:pt x="157" y="700"/>
                      </a:lnTo>
                      <a:lnTo>
                        <a:pt x="157" y="698"/>
                      </a:lnTo>
                      <a:lnTo>
                        <a:pt x="158" y="698"/>
                      </a:lnTo>
                      <a:lnTo>
                        <a:pt x="160" y="696"/>
                      </a:lnTo>
                      <a:lnTo>
                        <a:pt x="162" y="700"/>
                      </a:lnTo>
                      <a:lnTo>
                        <a:pt x="162" y="701"/>
                      </a:lnTo>
                      <a:lnTo>
                        <a:pt x="160" y="703"/>
                      </a:lnTo>
                      <a:lnTo>
                        <a:pt x="160" y="706"/>
                      </a:lnTo>
                      <a:lnTo>
                        <a:pt x="160" y="708"/>
                      </a:lnTo>
                      <a:lnTo>
                        <a:pt x="160" y="710"/>
                      </a:lnTo>
                      <a:lnTo>
                        <a:pt x="160" y="711"/>
                      </a:lnTo>
                      <a:lnTo>
                        <a:pt x="160" y="715"/>
                      </a:lnTo>
                      <a:lnTo>
                        <a:pt x="162" y="716"/>
                      </a:lnTo>
                      <a:lnTo>
                        <a:pt x="162" y="718"/>
                      </a:lnTo>
                      <a:lnTo>
                        <a:pt x="162" y="720"/>
                      </a:lnTo>
                      <a:lnTo>
                        <a:pt x="163" y="723"/>
                      </a:lnTo>
                      <a:lnTo>
                        <a:pt x="163" y="725"/>
                      </a:lnTo>
                      <a:lnTo>
                        <a:pt x="163" y="726"/>
                      </a:lnTo>
                      <a:lnTo>
                        <a:pt x="163" y="728"/>
                      </a:lnTo>
                      <a:lnTo>
                        <a:pt x="165" y="728"/>
                      </a:lnTo>
                      <a:lnTo>
                        <a:pt x="168" y="729"/>
                      </a:lnTo>
                      <a:lnTo>
                        <a:pt x="170" y="731"/>
                      </a:lnTo>
                      <a:lnTo>
                        <a:pt x="173" y="733"/>
                      </a:lnTo>
                      <a:lnTo>
                        <a:pt x="175" y="734"/>
                      </a:lnTo>
                      <a:lnTo>
                        <a:pt x="178" y="734"/>
                      </a:lnTo>
                      <a:lnTo>
                        <a:pt x="182" y="736"/>
                      </a:lnTo>
                      <a:lnTo>
                        <a:pt x="185" y="734"/>
                      </a:lnTo>
                      <a:lnTo>
                        <a:pt x="186" y="733"/>
                      </a:lnTo>
                      <a:lnTo>
                        <a:pt x="186" y="731"/>
                      </a:lnTo>
                      <a:lnTo>
                        <a:pt x="186" y="729"/>
                      </a:lnTo>
                      <a:lnTo>
                        <a:pt x="188" y="729"/>
                      </a:lnTo>
                      <a:lnTo>
                        <a:pt x="190" y="728"/>
                      </a:lnTo>
                      <a:lnTo>
                        <a:pt x="191" y="728"/>
                      </a:lnTo>
                      <a:lnTo>
                        <a:pt x="191" y="726"/>
                      </a:lnTo>
                      <a:lnTo>
                        <a:pt x="193" y="725"/>
                      </a:lnTo>
                      <a:lnTo>
                        <a:pt x="193" y="723"/>
                      </a:lnTo>
                      <a:lnTo>
                        <a:pt x="195" y="721"/>
                      </a:lnTo>
                      <a:lnTo>
                        <a:pt x="196" y="721"/>
                      </a:lnTo>
                      <a:lnTo>
                        <a:pt x="198" y="723"/>
                      </a:lnTo>
                      <a:lnTo>
                        <a:pt x="200" y="723"/>
                      </a:lnTo>
                      <a:lnTo>
                        <a:pt x="201" y="723"/>
                      </a:lnTo>
                      <a:lnTo>
                        <a:pt x="201" y="721"/>
                      </a:lnTo>
                      <a:lnTo>
                        <a:pt x="203" y="726"/>
                      </a:lnTo>
                      <a:lnTo>
                        <a:pt x="205" y="728"/>
                      </a:lnTo>
                      <a:lnTo>
                        <a:pt x="208" y="731"/>
                      </a:lnTo>
                      <a:lnTo>
                        <a:pt x="211" y="733"/>
                      </a:lnTo>
                      <a:lnTo>
                        <a:pt x="215" y="734"/>
                      </a:lnTo>
                      <a:lnTo>
                        <a:pt x="218" y="736"/>
                      </a:lnTo>
                      <a:lnTo>
                        <a:pt x="221" y="736"/>
                      </a:lnTo>
                      <a:lnTo>
                        <a:pt x="223" y="734"/>
                      </a:lnTo>
                      <a:lnTo>
                        <a:pt x="226" y="733"/>
                      </a:lnTo>
                      <a:lnTo>
                        <a:pt x="228" y="733"/>
                      </a:lnTo>
                      <a:lnTo>
                        <a:pt x="231" y="731"/>
                      </a:lnTo>
                      <a:lnTo>
                        <a:pt x="233" y="731"/>
                      </a:lnTo>
                      <a:lnTo>
                        <a:pt x="236" y="729"/>
                      </a:lnTo>
                      <a:lnTo>
                        <a:pt x="238" y="728"/>
                      </a:lnTo>
                      <a:lnTo>
                        <a:pt x="239" y="726"/>
                      </a:lnTo>
                      <a:lnTo>
                        <a:pt x="241" y="723"/>
                      </a:lnTo>
                      <a:lnTo>
                        <a:pt x="241" y="721"/>
                      </a:lnTo>
                      <a:lnTo>
                        <a:pt x="241" y="720"/>
                      </a:lnTo>
                      <a:lnTo>
                        <a:pt x="241" y="718"/>
                      </a:lnTo>
                      <a:lnTo>
                        <a:pt x="243" y="718"/>
                      </a:lnTo>
                      <a:lnTo>
                        <a:pt x="243" y="716"/>
                      </a:lnTo>
                      <a:lnTo>
                        <a:pt x="244" y="715"/>
                      </a:lnTo>
                      <a:lnTo>
                        <a:pt x="246" y="715"/>
                      </a:lnTo>
                      <a:lnTo>
                        <a:pt x="246" y="716"/>
                      </a:lnTo>
                      <a:lnTo>
                        <a:pt x="248" y="716"/>
                      </a:lnTo>
                      <a:lnTo>
                        <a:pt x="249" y="718"/>
                      </a:lnTo>
                      <a:lnTo>
                        <a:pt x="252" y="718"/>
                      </a:lnTo>
                      <a:lnTo>
                        <a:pt x="254" y="716"/>
                      </a:lnTo>
                      <a:lnTo>
                        <a:pt x="256" y="715"/>
                      </a:lnTo>
                      <a:lnTo>
                        <a:pt x="257" y="715"/>
                      </a:lnTo>
                      <a:lnTo>
                        <a:pt x="261" y="713"/>
                      </a:lnTo>
                      <a:lnTo>
                        <a:pt x="262" y="713"/>
                      </a:lnTo>
                      <a:lnTo>
                        <a:pt x="264" y="713"/>
                      </a:lnTo>
                      <a:lnTo>
                        <a:pt x="266" y="716"/>
                      </a:lnTo>
                      <a:lnTo>
                        <a:pt x="267" y="720"/>
                      </a:lnTo>
                      <a:lnTo>
                        <a:pt x="267" y="725"/>
                      </a:lnTo>
                      <a:lnTo>
                        <a:pt x="267" y="728"/>
                      </a:lnTo>
                      <a:lnTo>
                        <a:pt x="269" y="733"/>
                      </a:lnTo>
                      <a:lnTo>
                        <a:pt x="269" y="736"/>
                      </a:lnTo>
                      <a:lnTo>
                        <a:pt x="269" y="739"/>
                      </a:lnTo>
                      <a:lnTo>
                        <a:pt x="272" y="743"/>
                      </a:lnTo>
                      <a:lnTo>
                        <a:pt x="274" y="743"/>
                      </a:lnTo>
                      <a:lnTo>
                        <a:pt x="274" y="741"/>
                      </a:lnTo>
                      <a:lnTo>
                        <a:pt x="276" y="739"/>
                      </a:lnTo>
                      <a:lnTo>
                        <a:pt x="276" y="738"/>
                      </a:lnTo>
                      <a:lnTo>
                        <a:pt x="276" y="736"/>
                      </a:lnTo>
                      <a:lnTo>
                        <a:pt x="277" y="736"/>
                      </a:lnTo>
                      <a:lnTo>
                        <a:pt x="279" y="733"/>
                      </a:lnTo>
                      <a:lnTo>
                        <a:pt x="282" y="731"/>
                      </a:lnTo>
                      <a:lnTo>
                        <a:pt x="286" y="729"/>
                      </a:lnTo>
                      <a:lnTo>
                        <a:pt x="289" y="729"/>
                      </a:lnTo>
                      <a:lnTo>
                        <a:pt x="292" y="728"/>
                      </a:lnTo>
                      <a:lnTo>
                        <a:pt x="294" y="728"/>
                      </a:lnTo>
                      <a:lnTo>
                        <a:pt x="297" y="726"/>
                      </a:lnTo>
                      <a:lnTo>
                        <a:pt x="299" y="725"/>
                      </a:lnTo>
                      <a:lnTo>
                        <a:pt x="300" y="721"/>
                      </a:lnTo>
                      <a:lnTo>
                        <a:pt x="302" y="718"/>
                      </a:lnTo>
                      <a:lnTo>
                        <a:pt x="304" y="715"/>
                      </a:lnTo>
                      <a:lnTo>
                        <a:pt x="304" y="711"/>
                      </a:lnTo>
                      <a:lnTo>
                        <a:pt x="304" y="708"/>
                      </a:lnTo>
                      <a:lnTo>
                        <a:pt x="304" y="705"/>
                      </a:lnTo>
                      <a:lnTo>
                        <a:pt x="302" y="701"/>
                      </a:lnTo>
                      <a:lnTo>
                        <a:pt x="300" y="698"/>
                      </a:lnTo>
                      <a:lnTo>
                        <a:pt x="302" y="698"/>
                      </a:lnTo>
                      <a:lnTo>
                        <a:pt x="304" y="696"/>
                      </a:lnTo>
                      <a:lnTo>
                        <a:pt x="305" y="696"/>
                      </a:lnTo>
                      <a:lnTo>
                        <a:pt x="307" y="696"/>
                      </a:lnTo>
                      <a:lnTo>
                        <a:pt x="309" y="696"/>
                      </a:lnTo>
                      <a:lnTo>
                        <a:pt x="310" y="696"/>
                      </a:lnTo>
                      <a:lnTo>
                        <a:pt x="312" y="693"/>
                      </a:lnTo>
                      <a:lnTo>
                        <a:pt x="314" y="690"/>
                      </a:lnTo>
                      <a:lnTo>
                        <a:pt x="315" y="688"/>
                      </a:lnTo>
                      <a:lnTo>
                        <a:pt x="315" y="685"/>
                      </a:lnTo>
                      <a:lnTo>
                        <a:pt x="317" y="682"/>
                      </a:lnTo>
                      <a:lnTo>
                        <a:pt x="319" y="678"/>
                      </a:lnTo>
                      <a:lnTo>
                        <a:pt x="319" y="677"/>
                      </a:lnTo>
                      <a:lnTo>
                        <a:pt x="317" y="673"/>
                      </a:lnTo>
                      <a:lnTo>
                        <a:pt x="317" y="672"/>
                      </a:lnTo>
                      <a:lnTo>
                        <a:pt x="315" y="668"/>
                      </a:lnTo>
                      <a:lnTo>
                        <a:pt x="314" y="667"/>
                      </a:lnTo>
                      <a:lnTo>
                        <a:pt x="312" y="665"/>
                      </a:lnTo>
                      <a:lnTo>
                        <a:pt x="310" y="663"/>
                      </a:lnTo>
                      <a:lnTo>
                        <a:pt x="309" y="662"/>
                      </a:lnTo>
                      <a:lnTo>
                        <a:pt x="305" y="660"/>
                      </a:lnTo>
                      <a:lnTo>
                        <a:pt x="304" y="660"/>
                      </a:lnTo>
                      <a:lnTo>
                        <a:pt x="305" y="660"/>
                      </a:lnTo>
                      <a:lnTo>
                        <a:pt x="305" y="659"/>
                      </a:lnTo>
                      <a:lnTo>
                        <a:pt x="307" y="659"/>
                      </a:lnTo>
                      <a:lnTo>
                        <a:pt x="309" y="659"/>
                      </a:lnTo>
                      <a:lnTo>
                        <a:pt x="309" y="657"/>
                      </a:lnTo>
                      <a:lnTo>
                        <a:pt x="314" y="657"/>
                      </a:lnTo>
                      <a:lnTo>
                        <a:pt x="319" y="657"/>
                      </a:lnTo>
                      <a:lnTo>
                        <a:pt x="322" y="657"/>
                      </a:lnTo>
                      <a:lnTo>
                        <a:pt x="327" y="657"/>
                      </a:lnTo>
                      <a:lnTo>
                        <a:pt x="330" y="657"/>
                      </a:lnTo>
                      <a:lnTo>
                        <a:pt x="335" y="655"/>
                      </a:lnTo>
                      <a:lnTo>
                        <a:pt x="338" y="655"/>
                      </a:lnTo>
                      <a:lnTo>
                        <a:pt x="343" y="654"/>
                      </a:lnTo>
                      <a:lnTo>
                        <a:pt x="345" y="652"/>
                      </a:lnTo>
                      <a:lnTo>
                        <a:pt x="347" y="650"/>
                      </a:lnTo>
                      <a:lnTo>
                        <a:pt x="348" y="649"/>
                      </a:lnTo>
                      <a:lnTo>
                        <a:pt x="350" y="647"/>
                      </a:lnTo>
                      <a:lnTo>
                        <a:pt x="352" y="645"/>
                      </a:lnTo>
                      <a:lnTo>
                        <a:pt x="353" y="644"/>
                      </a:lnTo>
                      <a:lnTo>
                        <a:pt x="353" y="642"/>
                      </a:lnTo>
                      <a:lnTo>
                        <a:pt x="355" y="640"/>
                      </a:lnTo>
                      <a:lnTo>
                        <a:pt x="355" y="637"/>
                      </a:lnTo>
                      <a:lnTo>
                        <a:pt x="355" y="635"/>
                      </a:lnTo>
                      <a:lnTo>
                        <a:pt x="355" y="632"/>
                      </a:lnTo>
                      <a:lnTo>
                        <a:pt x="356" y="630"/>
                      </a:lnTo>
                      <a:lnTo>
                        <a:pt x="356" y="627"/>
                      </a:lnTo>
                      <a:lnTo>
                        <a:pt x="356" y="626"/>
                      </a:lnTo>
                      <a:lnTo>
                        <a:pt x="358" y="622"/>
                      </a:lnTo>
                      <a:lnTo>
                        <a:pt x="360" y="621"/>
                      </a:lnTo>
                      <a:lnTo>
                        <a:pt x="361" y="621"/>
                      </a:lnTo>
                      <a:lnTo>
                        <a:pt x="363" y="621"/>
                      </a:lnTo>
                      <a:lnTo>
                        <a:pt x="366" y="619"/>
                      </a:lnTo>
                      <a:lnTo>
                        <a:pt x="368" y="617"/>
                      </a:lnTo>
                      <a:lnTo>
                        <a:pt x="368" y="614"/>
                      </a:lnTo>
                      <a:lnTo>
                        <a:pt x="370" y="612"/>
                      </a:lnTo>
                      <a:lnTo>
                        <a:pt x="370" y="609"/>
                      </a:lnTo>
                      <a:lnTo>
                        <a:pt x="370" y="607"/>
                      </a:lnTo>
                      <a:lnTo>
                        <a:pt x="368" y="606"/>
                      </a:lnTo>
                      <a:lnTo>
                        <a:pt x="368" y="604"/>
                      </a:lnTo>
                      <a:lnTo>
                        <a:pt x="366" y="602"/>
                      </a:lnTo>
                      <a:lnTo>
                        <a:pt x="365" y="601"/>
                      </a:lnTo>
                      <a:lnTo>
                        <a:pt x="365" y="599"/>
                      </a:lnTo>
                      <a:lnTo>
                        <a:pt x="363" y="599"/>
                      </a:lnTo>
                      <a:lnTo>
                        <a:pt x="363" y="597"/>
                      </a:lnTo>
                      <a:lnTo>
                        <a:pt x="363" y="596"/>
                      </a:lnTo>
                      <a:lnTo>
                        <a:pt x="366" y="594"/>
                      </a:lnTo>
                      <a:lnTo>
                        <a:pt x="368" y="593"/>
                      </a:lnTo>
                      <a:lnTo>
                        <a:pt x="371" y="589"/>
                      </a:lnTo>
                      <a:lnTo>
                        <a:pt x="373" y="588"/>
                      </a:lnTo>
                      <a:lnTo>
                        <a:pt x="376" y="586"/>
                      </a:lnTo>
                      <a:lnTo>
                        <a:pt x="378" y="586"/>
                      </a:lnTo>
                      <a:lnTo>
                        <a:pt x="381" y="586"/>
                      </a:lnTo>
                      <a:lnTo>
                        <a:pt x="385" y="586"/>
                      </a:lnTo>
                      <a:lnTo>
                        <a:pt x="386" y="586"/>
                      </a:lnTo>
                      <a:lnTo>
                        <a:pt x="388" y="588"/>
                      </a:lnTo>
                      <a:lnTo>
                        <a:pt x="389" y="589"/>
                      </a:lnTo>
                      <a:lnTo>
                        <a:pt x="391" y="589"/>
                      </a:lnTo>
                      <a:lnTo>
                        <a:pt x="393" y="591"/>
                      </a:lnTo>
                      <a:lnTo>
                        <a:pt x="394" y="593"/>
                      </a:lnTo>
                      <a:lnTo>
                        <a:pt x="396" y="593"/>
                      </a:lnTo>
                      <a:lnTo>
                        <a:pt x="398" y="594"/>
                      </a:lnTo>
                      <a:lnTo>
                        <a:pt x="396" y="596"/>
                      </a:lnTo>
                      <a:lnTo>
                        <a:pt x="396" y="597"/>
                      </a:lnTo>
                      <a:lnTo>
                        <a:pt x="396" y="599"/>
                      </a:lnTo>
                      <a:lnTo>
                        <a:pt x="396" y="601"/>
                      </a:lnTo>
                      <a:lnTo>
                        <a:pt x="396" y="602"/>
                      </a:lnTo>
                      <a:lnTo>
                        <a:pt x="398" y="602"/>
                      </a:lnTo>
                      <a:lnTo>
                        <a:pt x="399" y="604"/>
                      </a:lnTo>
                      <a:lnTo>
                        <a:pt x="401" y="604"/>
                      </a:lnTo>
                      <a:lnTo>
                        <a:pt x="401" y="602"/>
                      </a:lnTo>
                      <a:lnTo>
                        <a:pt x="401" y="601"/>
                      </a:lnTo>
                      <a:lnTo>
                        <a:pt x="401" y="599"/>
                      </a:lnTo>
                      <a:lnTo>
                        <a:pt x="403" y="599"/>
                      </a:lnTo>
                      <a:lnTo>
                        <a:pt x="404" y="597"/>
                      </a:lnTo>
                      <a:lnTo>
                        <a:pt x="404" y="596"/>
                      </a:lnTo>
                      <a:lnTo>
                        <a:pt x="404" y="594"/>
                      </a:lnTo>
                      <a:lnTo>
                        <a:pt x="406" y="593"/>
                      </a:lnTo>
                      <a:lnTo>
                        <a:pt x="408" y="591"/>
                      </a:lnTo>
                      <a:lnTo>
                        <a:pt x="409" y="589"/>
                      </a:lnTo>
                      <a:lnTo>
                        <a:pt x="413" y="589"/>
                      </a:lnTo>
                      <a:lnTo>
                        <a:pt x="414" y="588"/>
                      </a:lnTo>
                      <a:lnTo>
                        <a:pt x="416" y="588"/>
                      </a:lnTo>
                      <a:lnTo>
                        <a:pt x="414" y="586"/>
                      </a:lnTo>
                      <a:lnTo>
                        <a:pt x="414" y="584"/>
                      </a:lnTo>
                      <a:lnTo>
                        <a:pt x="413" y="583"/>
                      </a:lnTo>
                      <a:lnTo>
                        <a:pt x="413" y="581"/>
                      </a:lnTo>
                      <a:lnTo>
                        <a:pt x="414" y="579"/>
                      </a:lnTo>
                      <a:lnTo>
                        <a:pt x="414" y="578"/>
                      </a:lnTo>
                      <a:lnTo>
                        <a:pt x="416" y="576"/>
                      </a:lnTo>
                      <a:lnTo>
                        <a:pt x="418" y="574"/>
                      </a:lnTo>
                      <a:lnTo>
                        <a:pt x="419" y="574"/>
                      </a:lnTo>
                      <a:lnTo>
                        <a:pt x="421" y="573"/>
                      </a:lnTo>
                      <a:lnTo>
                        <a:pt x="422" y="573"/>
                      </a:lnTo>
                      <a:lnTo>
                        <a:pt x="424" y="573"/>
                      </a:lnTo>
                      <a:lnTo>
                        <a:pt x="427" y="573"/>
                      </a:lnTo>
                      <a:lnTo>
                        <a:pt x="429" y="566"/>
                      </a:lnTo>
                      <a:lnTo>
                        <a:pt x="432" y="560"/>
                      </a:lnTo>
                      <a:lnTo>
                        <a:pt x="437" y="555"/>
                      </a:lnTo>
                      <a:lnTo>
                        <a:pt x="444" y="550"/>
                      </a:lnTo>
                      <a:lnTo>
                        <a:pt x="451" y="548"/>
                      </a:lnTo>
                      <a:lnTo>
                        <a:pt x="459" y="546"/>
                      </a:lnTo>
                      <a:lnTo>
                        <a:pt x="467" y="545"/>
                      </a:lnTo>
                      <a:lnTo>
                        <a:pt x="474" y="546"/>
                      </a:lnTo>
                      <a:lnTo>
                        <a:pt x="475" y="546"/>
                      </a:lnTo>
                      <a:lnTo>
                        <a:pt x="475" y="545"/>
                      </a:lnTo>
                      <a:lnTo>
                        <a:pt x="477" y="545"/>
                      </a:lnTo>
                      <a:lnTo>
                        <a:pt x="477" y="543"/>
                      </a:lnTo>
                      <a:lnTo>
                        <a:pt x="479" y="541"/>
                      </a:lnTo>
                      <a:lnTo>
                        <a:pt x="479" y="538"/>
                      </a:lnTo>
                      <a:lnTo>
                        <a:pt x="479" y="536"/>
                      </a:lnTo>
                      <a:lnTo>
                        <a:pt x="479" y="535"/>
                      </a:lnTo>
                      <a:lnTo>
                        <a:pt x="480" y="535"/>
                      </a:lnTo>
                      <a:lnTo>
                        <a:pt x="480" y="533"/>
                      </a:lnTo>
                      <a:lnTo>
                        <a:pt x="482" y="533"/>
                      </a:lnTo>
                      <a:lnTo>
                        <a:pt x="482" y="531"/>
                      </a:lnTo>
                      <a:lnTo>
                        <a:pt x="484" y="531"/>
                      </a:lnTo>
                      <a:lnTo>
                        <a:pt x="484" y="530"/>
                      </a:lnTo>
                      <a:lnTo>
                        <a:pt x="485" y="530"/>
                      </a:lnTo>
                      <a:lnTo>
                        <a:pt x="493" y="528"/>
                      </a:lnTo>
                      <a:lnTo>
                        <a:pt x="502" y="525"/>
                      </a:lnTo>
                      <a:lnTo>
                        <a:pt x="510" y="523"/>
                      </a:lnTo>
                      <a:lnTo>
                        <a:pt x="518" y="522"/>
                      </a:lnTo>
                      <a:lnTo>
                        <a:pt x="525" y="518"/>
                      </a:lnTo>
                      <a:lnTo>
                        <a:pt x="533" y="515"/>
                      </a:lnTo>
                      <a:lnTo>
                        <a:pt x="541" y="513"/>
                      </a:lnTo>
                      <a:lnTo>
                        <a:pt x="548" y="510"/>
                      </a:lnTo>
                      <a:lnTo>
                        <a:pt x="551" y="510"/>
                      </a:lnTo>
                      <a:lnTo>
                        <a:pt x="553" y="510"/>
                      </a:lnTo>
                      <a:lnTo>
                        <a:pt x="556" y="510"/>
                      </a:lnTo>
                      <a:lnTo>
                        <a:pt x="558" y="512"/>
                      </a:lnTo>
                      <a:lnTo>
                        <a:pt x="561" y="512"/>
                      </a:lnTo>
                      <a:lnTo>
                        <a:pt x="563" y="513"/>
                      </a:lnTo>
                      <a:lnTo>
                        <a:pt x="566" y="515"/>
                      </a:lnTo>
                      <a:lnTo>
                        <a:pt x="568" y="515"/>
                      </a:lnTo>
                      <a:lnTo>
                        <a:pt x="568" y="513"/>
                      </a:lnTo>
                      <a:lnTo>
                        <a:pt x="569" y="513"/>
                      </a:lnTo>
                      <a:lnTo>
                        <a:pt x="573" y="512"/>
                      </a:lnTo>
                      <a:lnTo>
                        <a:pt x="574" y="512"/>
                      </a:lnTo>
                      <a:lnTo>
                        <a:pt x="578" y="512"/>
                      </a:lnTo>
                      <a:lnTo>
                        <a:pt x="581" y="512"/>
                      </a:lnTo>
                      <a:lnTo>
                        <a:pt x="584" y="512"/>
                      </a:lnTo>
                      <a:lnTo>
                        <a:pt x="586" y="512"/>
                      </a:lnTo>
                      <a:lnTo>
                        <a:pt x="589" y="513"/>
                      </a:lnTo>
                      <a:lnTo>
                        <a:pt x="591" y="513"/>
                      </a:lnTo>
                      <a:lnTo>
                        <a:pt x="594" y="517"/>
                      </a:lnTo>
                      <a:lnTo>
                        <a:pt x="597" y="518"/>
                      </a:lnTo>
                      <a:lnTo>
                        <a:pt x="599" y="520"/>
                      </a:lnTo>
                      <a:lnTo>
                        <a:pt x="602" y="522"/>
                      </a:lnTo>
                      <a:lnTo>
                        <a:pt x="604" y="523"/>
                      </a:lnTo>
                      <a:lnTo>
                        <a:pt x="607" y="525"/>
                      </a:lnTo>
                      <a:lnTo>
                        <a:pt x="611" y="525"/>
                      </a:lnTo>
                      <a:lnTo>
                        <a:pt x="614" y="523"/>
                      </a:lnTo>
                      <a:lnTo>
                        <a:pt x="617" y="522"/>
                      </a:lnTo>
                      <a:lnTo>
                        <a:pt x="621" y="520"/>
                      </a:lnTo>
                      <a:lnTo>
                        <a:pt x="624" y="518"/>
                      </a:lnTo>
                      <a:lnTo>
                        <a:pt x="627" y="515"/>
                      </a:lnTo>
                      <a:lnTo>
                        <a:pt x="630" y="513"/>
                      </a:lnTo>
                      <a:lnTo>
                        <a:pt x="632" y="510"/>
                      </a:lnTo>
                      <a:lnTo>
                        <a:pt x="635" y="508"/>
                      </a:lnTo>
                      <a:lnTo>
                        <a:pt x="639" y="507"/>
                      </a:lnTo>
                      <a:lnTo>
                        <a:pt x="644" y="505"/>
                      </a:lnTo>
                      <a:lnTo>
                        <a:pt x="650" y="503"/>
                      </a:lnTo>
                      <a:lnTo>
                        <a:pt x="655" y="503"/>
                      </a:lnTo>
                      <a:lnTo>
                        <a:pt x="660" y="503"/>
                      </a:lnTo>
                      <a:lnTo>
                        <a:pt x="665" y="503"/>
                      </a:lnTo>
                      <a:lnTo>
                        <a:pt x="670" y="503"/>
                      </a:lnTo>
                      <a:lnTo>
                        <a:pt x="675" y="503"/>
                      </a:lnTo>
                      <a:lnTo>
                        <a:pt x="682" y="502"/>
                      </a:lnTo>
                      <a:lnTo>
                        <a:pt x="685" y="502"/>
                      </a:lnTo>
                      <a:lnTo>
                        <a:pt x="690" y="502"/>
                      </a:lnTo>
                      <a:lnTo>
                        <a:pt x="693" y="503"/>
                      </a:lnTo>
                      <a:lnTo>
                        <a:pt x="696" y="505"/>
                      </a:lnTo>
                      <a:lnTo>
                        <a:pt x="701" y="507"/>
                      </a:lnTo>
                      <a:lnTo>
                        <a:pt x="705" y="507"/>
                      </a:lnTo>
                      <a:lnTo>
                        <a:pt x="708" y="507"/>
                      </a:lnTo>
                      <a:lnTo>
                        <a:pt x="711" y="507"/>
                      </a:lnTo>
                      <a:lnTo>
                        <a:pt x="716" y="505"/>
                      </a:lnTo>
                      <a:lnTo>
                        <a:pt x="720" y="505"/>
                      </a:lnTo>
                      <a:lnTo>
                        <a:pt x="724" y="503"/>
                      </a:lnTo>
                      <a:lnTo>
                        <a:pt x="728" y="503"/>
                      </a:lnTo>
                      <a:lnTo>
                        <a:pt x="733" y="505"/>
                      </a:lnTo>
                      <a:lnTo>
                        <a:pt x="736" y="505"/>
                      </a:lnTo>
                      <a:lnTo>
                        <a:pt x="741" y="505"/>
                      </a:lnTo>
                      <a:lnTo>
                        <a:pt x="744" y="507"/>
                      </a:lnTo>
                      <a:lnTo>
                        <a:pt x="744" y="505"/>
                      </a:lnTo>
                      <a:lnTo>
                        <a:pt x="743" y="505"/>
                      </a:lnTo>
                      <a:lnTo>
                        <a:pt x="743" y="503"/>
                      </a:lnTo>
                      <a:lnTo>
                        <a:pt x="743" y="502"/>
                      </a:lnTo>
                      <a:lnTo>
                        <a:pt x="746" y="498"/>
                      </a:lnTo>
                      <a:lnTo>
                        <a:pt x="748" y="497"/>
                      </a:lnTo>
                      <a:lnTo>
                        <a:pt x="751" y="495"/>
                      </a:lnTo>
                      <a:lnTo>
                        <a:pt x="753" y="494"/>
                      </a:lnTo>
                      <a:lnTo>
                        <a:pt x="756" y="492"/>
                      </a:lnTo>
                      <a:lnTo>
                        <a:pt x="759" y="490"/>
                      </a:lnTo>
                      <a:lnTo>
                        <a:pt x="762" y="489"/>
                      </a:lnTo>
                      <a:lnTo>
                        <a:pt x="766" y="487"/>
                      </a:lnTo>
                      <a:lnTo>
                        <a:pt x="766" y="485"/>
                      </a:lnTo>
                      <a:lnTo>
                        <a:pt x="767" y="484"/>
                      </a:lnTo>
                      <a:lnTo>
                        <a:pt x="767" y="482"/>
                      </a:lnTo>
                      <a:lnTo>
                        <a:pt x="766" y="480"/>
                      </a:lnTo>
                      <a:lnTo>
                        <a:pt x="766" y="479"/>
                      </a:lnTo>
                      <a:lnTo>
                        <a:pt x="766" y="477"/>
                      </a:lnTo>
                      <a:lnTo>
                        <a:pt x="766" y="475"/>
                      </a:lnTo>
                      <a:lnTo>
                        <a:pt x="766" y="474"/>
                      </a:lnTo>
                      <a:lnTo>
                        <a:pt x="767" y="472"/>
                      </a:lnTo>
                      <a:lnTo>
                        <a:pt x="767" y="470"/>
                      </a:lnTo>
                      <a:lnTo>
                        <a:pt x="769" y="470"/>
                      </a:lnTo>
                      <a:lnTo>
                        <a:pt x="769" y="469"/>
                      </a:lnTo>
                      <a:lnTo>
                        <a:pt x="769" y="467"/>
                      </a:lnTo>
                      <a:lnTo>
                        <a:pt x="771" y="465"/>
                      </a:lnTo>
                      <a:lnTo>
                        <a:pt x="771" y="464"/>
                      </a:lnTo>
                      <a:lnTo>
                        <a:pt x="772" y="462"/>
                      </a:lnTo>
                      <a:lnTo>
                        <a:pt x="772" y="461"/>
                      </a:lnTo>
                      <a:lnTo>
                        <a:pt x="774" y="457"/>
                      </a:lnTo>
                      <a:lnTo>
                        <a:pt x="774" y="456"/>
                      </a:lnTo>
                      <a:lnTo>
                        <a:pt x="776" y="454"/>
                      </a:lnTo>
                      <a:lnTo>
                        <a:pt x="777" y="452"/>
                      </a:lnTo>
                      <a:lnTo>
                        <a:pt x="779" y="447"/>
                      </a:lnTo>
                      <a:lnTo>
                        <a:pt x="781" y="442"/>
                      </a:lnTo>
                      <a:lnTo>
                        <a:pt x="781" y="437"/>
                      </a:lnTo>
                      <a:lnTo>
                        <a:pt x="781" y="431"/>
                      </a:lnTo>
                      <a:lnTo>
                        <a:pt x="781" y="426"/>
                      </a:lnTo>
                      <a:lnTo>
                        <a:pt x="781" y="421"/>
                      </a:lnTo>
                      <a:lnTo>
                        <a:pt x="781" y="416"/>
                      </a:lnTo>
                      <a:lnTo>
                        <a:pt x="781" y="409"/>
                      </a:lnTo>
                      <a:lnTo>
                        <a:pt x="781" y="403"/>
                      </a:lnTo>
                      <a:lnTo>
                        <a:pt x="782" y="396"/>
                      </a:lnTo>
                      <a:lnTo>
                        <a:pt x="782" y="390"/>
                      </a:lnTo>
                      <a:lnTo>
                        <a:pt x="782" y="383"/>
                      </a:lnTo>
                      <a:lnTo>
                        <a:pt x="782" y="378"/>
                      </a:lnTo>
                      <a:lnTo>
                        <a:pt x="784" y="371"/>
                      </a:lnTo>
                      <a:lnTo>
                        <a:pt x="784" y="365"/>
                      </a:lnTo>
                      <a:lnTo>
                        <a:pt x="786" y="358"/>
                      </a:lnTo>
                      <a:lnTo>
                        <a:pt x="787" y="353"/>
                      </a:lnTo>
                      <a:lnTo>
                        <a:pt x="787" y="348"/>
                      </a:lnTo>
                      <a:lnTo>
                        <a:pt x="787" y="343"/>
                      </a:lnTo>
                      <a:lnTo>
                        <a:pt x="787" y="340"/>
                      </a:lnTo>
                      <a:lnTo>
                        <a:pt x="786" y="335"/>
                      </a:lnTo>
                      <a:lnTo>
                        <a:pt x="786" y="330"/>
                      </a:lnTo>
                      <a:lnTo>
                        <a:pt x="787" y="327"/>
                      </a:lnTo>
                      <a:lnTo>
                        <a:pt x="787" y="322"/>
                      </a:lnTo>
                      <a:lnTo>
                        <a:pt x="787" y="320"/>
                      </a:lnTo>
                      <a:lnTo>
                        <a:pt x="782" y="320"/>
                      </a:lnTo>
                      <a:lnTo>
                        <a:pt x="776" y="320"/>
                      </a:lnTo>
                      <a:lnTo>
                        <a:pt x="771" y="322"/>
                      </a:lnTo>
                      <a:lnTo>
                        <a:pt x="766" y="322"/>
                      </a:lnTo>
                      <a:lnTo>
                        <a:pt x="759" y="322"/>
                      </a:lnTo>
                      <a:lnTo>
                        <a:pt x="754" y="322"/>
                      </a:lnTo>
                      <a:lnTo>
                        <a:pt x="748" y="322"/>
                      </a:lnTo>
                      <a:lnTo>
                        <a:pt x="743" y="322"/>
                      </a:lnTo>
                      <a:lnTo>
                        <a:pt x="741" y="320"/>
                      </a:lnTo>
                      <a:lnTo>
                        <a:pt x="738" y="320"/>
                      </a:lnTo>
                      <a:lnTo>
                        <a:pt x="736" y="319"/>
                      </a:lnTo>
                      <a:lnTo>
                        <a:pt x="734" y="317"/>
                      </a:lnTo>
                      <a:lnTo>
                        <a:pt x="733" y="315"/>
                      </a:lnTo>
                      <a:lnTo>
                        <a:pt x="731" y="314"/>
                      </a:lnTo>
                      <a:lnTo>
                        <a:pt x="729" y="310"/>
                      </a:lnTo>
                      <a:lnTo>
                        <a:pt x="728" y="309"/>
                      </a:lnTo>
                      <a:lnTo>
                        <a:pt x="729" y="309"/>
                      </a:lnTo>
                      <a:lnTo>
                        <a:pt x="731" y="307"/>
                      </a:lnTo>
                      <a:lnTo>
                        <a:pt x="733" y="307"/>
                      </a:lnTo>
                      <a:lnTo>
                        <a:pt x="734" y="305"/>
                      </a:lnTo>
                      <a:lnTo>
                        <a:pt x="736" y="305"/>
                      </a:lnTo>
                      <a:lnTo>
                        <a:pt x="736" y="304"/>
                      </a:lnTo>
                      <a:lnTo>
                        <a:pt x="738" y="302"/>
                      </a:lnTo>
                      <a:lnTo>
                        <a:pt x="739" y="301"/>
                      </a:lnTo>
                      <a:lnTo>
                        <a:pt x="739" y="299"/>
                      </a:lnTo>
                      <a:lnTo>
                        <a:pt x="741" y="299"/>
                      </a:lnTo>
                      <a:lnTo>
                        <a:pt x="741" y="297"/>
                      </a:lnTo>
                      <a:lnTo>
                        <a:pt x="741" y="296"/>
                      </a:lnTo>
                      <a:lnTo>
                        <a:pt x="741" y="294"/>
                      </a:lnTo>
                      <a:lnTo>
                        <a:pt x="741" y="292"/>
                      </a:lnTo>
                      <a:lnTo>
                        <a:pt x="741" y="291"/>
                      </a:lnTo>
                      <a:lnTo>
                        <a:pt x="741" y="289"/>
                      </a:lnTo>
                      <a:lnTo>
                        <a:pt x="739" y="289"/>
                      </a:lnTo>
                      <a:lnTo>
                        <a:pt x="739" y="287"/>
                      </a:lnTo>
                      <a:lnTo>
                        <a:pt x="738" y="286"/>
                      </a:lnTo>
                      <a:lnTo>
                        <a:pt x="736" y="284"/>
                      </a:lnTo>
                      <a:lnTo>
                        <a:pt x="734" y="282"/>
                      </a:lnTo>
                      <a:lnTo>
                        <a:pt x="733" y="281"/>
                      </a:lnTo>
                      <a:lnTo>
                        <a:pt x="731" y="281"/>
                      </a:lnTo>
                      <a:lnTo>
                        <a:pt x="728" y="279"/>
                      </a:lnTo>
                      <a:lnTo>
                        <a:pt x="724" y="277"/>
                      </a:lnTo>
                      <a:lnTo>
                        <a:pt x="721" y="277"/>
                      </a:lnTo>
                      <a:lnTo>
                        <a:pt x="720" y="276"/>
                      </a:lnTo>
                      <a:lnTo>
                        <a:pt x="716" y="276"/>
                      </a:lnTo>
                      <a:lnTo>
                        <a:pt x="713" y="276"/>
                      </a:lnTo>
                      <a:lnTo>
                        <a:pt x="710" y="274"/>
                      </a:lnTo>
                      <a:lnTo>
                        <a:pt x="706" y="274"/>
                      </a:lnTo>
                      <a:lnTo>
                        <a:pt x="705" y="274"/>
                      </a:lnTo>
                      <a:lnTo>
                        <a:pt x="705" y="272"/>
                      </a:lnTo>
                      <a:lnTo>
                        <a:pt x="703" y="272"/>
                      </a:lnTo>
                      <a:lnTo>
                        <a:pt x="703" y="271"/>
                      </a:lnTo>
                      <a:lnTo>
                        <a:pt x="703" y="269"/>
                      </a:lnTo>
                      <a:lnTo>
                        <a:pt x="701" y="268"/>
                      </a:lnTo>
                      <a:lnTo>
                        <a:pt x="701" y="266"/>
                      </a:lnTo>
                      <a:lnTo>
                        <a:pt x="701" y="264"/>
                      </a:lnTo>
                      <a:lnTo>
                        <a:pt x="700" y="264"/>
                      </a:lnTo>
                      <a:lnTo>
                        <a:pt x="700" y="263"/>
                      </a:lnTo>
                      <a:lnTo>
                        <a:pt x="698" y="263"/>
                      </a:lnTo>
                      <a:lnTo>
                        <a:pt x="696" y="261"/>
                      </a:lnTo>
                      <a:lnTo>
                        <a:pt x="695" y="261"/>
                      </a:lnTo>
                      <a:lnTo>
                        <a:pt x="693" y="263"/>
                      </a:lnTo>
                      <a:lnTo>
                        <a:pt x="691" y="263"/>
                      </a:lnTo>
                      <a:lnTo>
                        <a:pt x="690" y="263"/>
                      </a:lnTo>
                      <a:lnTo>
                        <a:pt x="688" y="263"/>
                      </a:lnTo>
                      <a:lnTo>
                        <a:pt x="687" y="263"/>
                      </a:lnTo>
                      <a:lnTo>
                        <a:pt x="687" y="264"/>
                      </a:lnTo>
                      <a:lnTo>
                        <a:pt x="685" y="263"/>
                      </a:lnTo>
                      <a:lnTo>
                        <a:pt x="683" y="261"/>
                      </a:lnTo>
                      <a:lnTo>
                        <a:pt x="682" y="261"/>
                      </a:lnTo>
                      <a:lnTo>
                        <a:pt x="682" y="259"/>
                      </a:lnTo>
                      <a:lnTo>
                        <a:pt x="680" y="259"/>
                      </a:lnTo>
                      <a:lnTo>
                        <a:pt x="678" y="259"/>
                      </a:lnTo>
                      <a:lnTo>
                        <a:pt x="678" y="258"/>
                      </a:lnTo>
                      <a:lnTo>
                        <a:pt x="677" y="258"/>
                      </a:lnTo>
                      <a:lnTo>
                        <a:pt x="675" y="258"/>
                      </a:lnTo>
                      <a:lnTo>
                        <a:pt x="673" y="258"/>
                      </a:lnTo>
                      <a:lnTo>
                        <a:pt x="673" y="256"/>
                      </a:lnTo>
                      <a:lnTo>
                        <a:pt x="673" y="253"/>
                      </a:lnTo>
                      <a:lnTo>
                        <a:pt x="672" y="251"/>
                      </a:lnTo>
                      <a:lnTo>
                        <a:pt x="668" y="248"/>
                      </a:lnTo>
                      <a:lnTo>
                        <a:pt x="667" y="246"/>
                      </a:lnTo>
                      <a:lnTo>
                        <a:pt x="663" y="244"/>
                      </a:lnTo>
                      <a:lnTo>
                        <a:pt x="660" y="241"/>
                      </a:lnTo>
                      <a:lnTo>
                        <a:pt x="658" y="239"/>
                      </a:lnTo>
                      <a:lnTo>
                        <a:pt x="655" y="238"/>
                      </a:lnTo>
                      <a:lnTo>
                        <a:pt x="654" y="236"/>
                      </a:lnTo>
                      <a:lnTo>
                        <a:pt x="652" y="236"/>
                      </a:lnTo>
                      <a:lnTo>
                        <a:pt x="650" y="235"/>
                      </a:lnTo>
                      <a:lnTo>
                        <a:pt x="649" y="235"/>
                      </a:lnTo>
                      <a:lnTo>
                        <a:pt x="649" y="233"/>
                      </a:lnTo>
                      <a:lnTo>
                        <a:pt x="647" y="233"/>
                      </a:lnTo>
                      <a:lnTo>
                        <a:pt x="645" y="231"/>
                      </a:lnTo>
                      <a:lnTo>
                        <a:pt x="645" y="230"/>
                      </a:lnTo>
                      <a:lnTo>
                        <a:pt x="645" y="228"/>
                      </a:lnTo>
                      <a:lnTo>
                        <a:pt x="645" y="226"/>
                      </a:lnTo>
                      <a:lnTo>
                        <a:pt x="645" y="225"/>
                      </a:lnTo>
                      <a:lnTo>
                        <a:pt x="645" y="223"/>
                      </a:lnTo>
                      <a:lnTo>
                        <a:pt x="647" y="221"/>
                      </a:lnTo>
                      <a:lnTo>
                        <a:pt x="647" y="220"/>
                      </a:lnTo>
                      <a:lnTo>
                        <a:pt x="647" y="218"/>
                      </a:lnTo>
                      <a:lnTo>
                        <a:pt x="647" y="216"/>
                      </a:lnTo>
                      <a:lnTo>
                        <a:pt x="645" y="215"/>
                      </a:lnTo>
                      <a:lnTo>
                        <a:pt x="391" y="7"/>
                      </a:lnTo>
                      <a:lnTo>
                        <a:pt x="317" y="0"/>
                      </a:lnTo>
                      <a:lnTo>
                        <a:pt x="310" y="414"/>
                      </a:lnTo>
                      <a:lnTo>
                        <a:pt x="310" y="418"/>
                      </a:lnTo>
                      <a:lnTo>
                        <a:pt x="312" y="419"/>
                      </a:lnTo>
                      <a:lnTo>
                        <a:pt x="315" y="424"/>
                      </a:lnTo>
                      <a:lnTo>
                        <a:pt x="317" y="428"/>
                      </a:lnTo>
                      <a:lnTo>
                        <a:pt x="320" y="431"/>
                      </a:lnTo>
                      <a:lnTo>
                        <a:pt x="325" y="432"/>
                      </a:lnTo>
                      <a:lnTo>
                        <a:pt x="328" y="434"/>
                      </a:lnTo>
                      <a:lnTo>
                        <a:pt x="319" y="477"/>
                      </a:lnTo>
                      <a:lnTo>
                        <a:pt x="150" y="470"/>
                      </a:lnTo>
                      <a:lnTo>
                        <a:pt x="149" y="469"/>
                      </a:lnTo>
                      <a:lnTo>
                        <a:pt x="147" y="469"/>
                      </a:lnTo>
                      <a:lnTo>
                        <a:pt x="145" y="469"/>
                      </a:lnTo>
                      <a:lnTo>
                        <a:pt x="144" y="469"/>
                      </a:lnTo>
                      <a:lnTo>
                        <a:pt x="142" y="467"/>
                      </a:lnTo>
                      <a:lnTo>
                        <a:pt x="140" y="467"/>
                      </a:lnTo>
                      <a:lnTo>
                        <a:pt x="140" y="465"/>
                      </a:lnTo>
                      <a:lnTo>
                        <a:pt x="140" y="464"/>
                      </a:lnTo>
                      <a:lnTo>
                        <a:pt x="139" y="462"/>
                      </a:lnTo>
                      <a:lnTo>
                        <a:pt x="140" y="461"/>
                      </a:lnTo>
                      <a:lnTo>
                        <a:pt x="142" y="459"/>
                      </a:lnTo>
                      <a:lnTo>
                        <a:pt x="140" y="461"/>
                      </a:lnTo>
                      <a:lnTo>
                        <a:pt x="139" y="462"/>
                      </a:lnTo>
                      <a:lnTo>
                        <a:pt x="137" y="464"/>
                      </a:lnTo>
                      <a:lnTo>
                        <a:pt x="135" y="465"/>
                      </a:lnTo>
                      <a:lnTo>
                        <a:pt x="134" y="465"/>
                      </a:lnTo>
                      <a:lnTo>
                        <a:pt x="134" y="467"/>
                      </a:lnTo>
                      <a:lnTo>
                        <a:pt x="132" y="467"/>
                      </a:lnTo>
                      <a:lnTo>
                        <a:pt x="130" y="469"/>
                      </a:lnTo>
                      <a:lnTo>
                        <a:pt x="129" y="469"/>
                      </a:lnTo>
                      <a:lnTo>
                        <a:pt x="127" y="470"/>
                      </a:lnTo>
                      <a:lnTo>
                        <a:pt x="124" y="470"/>
                      </a:lnTo>
                      <a:lnTo>
                        <a:pt x="122" y="470"/>
                      </a:lnTo>
                      <a:lnTo>
                        <a:pt x="120" y="470"/>
                      </a:lnTo>
                      <a:lnTo>
                        <a:pt x="119" y="470"/>
                      </a:lnTo>
                      <a:lnTo>
                        <a:pt x="117" y="470"/>
                      </a:lnTo>
                      <a:lnTo>
                        <a:pt x="112" y="470"/>
                      </a:lnTo>
                      <a:lnTo>
                        <a:pt x="107" y="469"/>
                      </a:lnTo>
                      <a:lnTo>
                        <a:pt x="104" y="469"/>
                      </a:lnTo>
                      <a:lnTo>
                        <a:pt x="99" y="469"/>
                      </a:lnTo>
                      <a:lnTo>
                        <a:pt x="94" y="469"/>
                      </a:lnTo>
                      <a:lnTo>
                        <a:pt x="89" y="469"/>
                      </a:lnTo>
                      <a:lnTo>
                        <a:pt x="86" y="469"/>
                      </a:lnTo>
                      <a:lnTo>
                        <a:pt x="81" y="469"/>
                      </a:lnTo>
                      <a:lnTo>
                        <a:pt x="78" y="470"/>
                      </a:lnTo>
                      <a:lnTo>
                        <a:pt x="74" y="472"/>
                      </a:lnTo>
                      <a:lnTo>
                        <a:pt x="73" y="474"/>
                      </a:lnTo>
                      <a:lnTo>
                        <a:pt x="71" y="477"/>
                      </a:lnTo>
                      <a:lnTo>
                        <a:pt x="68" y="480"/>
                      </a:lnTo>
                      <a:lnTo>
                        <a:pt x="66" y="484"/>
                      </a:lnTo>
                      <a:lnTo>
                        <a:pt x="64" y="487"/>
                      </a:lnTo>
                      <a:lnTo>
                        <a:pt x="63" y="490"/>
                      </a:lnTo>
                      <a:lnTo>
                        <a:pt x="63" y="489"/>
                      </a:lnTo>
                      <a:lnTo>
                        <a:pt x="63" y="487"/>
                      </a:lnTo>
                      <a:lnTo>
                        <a:pt x="63" y="485"/>
                      </a:lnTo>
                      <a:lnTo>
                        <a:pt x="61" y="484"/>
                      </a:lnTo>
                      <a:lnTo>
                        <a:pt x="61" y="482"/>
                      </a:lnTo>
                      <a:lnTo>
                        <a:pt x="59" y="480"/>
                      </a:lnTo>
                      <a:lnTo>
                        <a:pt x="59" y="479"/>
                      </a:lnTo>
                      <a:lnTo>
                        <a:pt x="58" y="477"/>
                      </a:lnTo>
                      <a:lnTo>
                        <a:pt x="58" y="475"/>
                      </a:lnTo>
                      <a:lnTo>
                        <a:pt x="56" y="474"/>
                      </a:lnTo>
                      <a:lnTo>
                        <a:pt x="54" y="472"/>
                      </a:lnTo>
                      <a:lnTo>
                        <a:pt x="53" y="472"/>
                      </a:lnTo>
                      <a:lnTo>
                        <a:pt x="51" y="470"/>
                      </a:lnTo>
                      <a:lnTo>
                        <a:pt x="51" y="469"/>
                      </a:lnTo>
                      <a:lnTo>
                        <a:pt x="50" y="467"/>
                      </a:lnTo>
                      <a:lnTo>
                        <a:pt x="50" y="465"/>
                      </a:lnTo>
                      <a:lnTo>
                        <a:pt x="50" y="464"/>
                      </a:lnTo>
                      <a:lnTo>
                        <a:pt x="48" y="464"/>
                      </a:lnTo>
                      <a:lnTo>
                        <a:pt x="46" y="462"/>
                      </a:lnTo>
                      <a:lnTo>
                        <a:pt x="45" y="461"/>
                      </a:lnTo>
                      <a:lnTo>
                        <a:pt x="43" y="459"/>
                      </a:lnTo>
                      <a:lnTo>
                        <a:pt x="43" y="457"/>
                      </a:lnTo>
                      <a:lnTo>
                        <a:pt x="43" y="456"/>
                      </a:lnTo>
                      <a:lnTo>
                        <a:pt x="43" y="454"/>
                      </a:lnTo>
                      <a:lnTo>
                        <a:pt x="41" y="454"/>
                      </a:lnTo>
                      <a:lnTo>
                        <a:pt x="40" y="454"/>
                      </a:lnTo>
                      <a:lnTo>
                        <a:pt x="38" y="456"/>
                      </a:lnTo>
                      <a:lnTo>
                        <a:pt x="36" y="457"/>
                      </a:lnTo>
                      <a:lnTo>
                        <a:pt x="35" y="457"/>
                      </a:lnTo>
                      <a:lnTo>
                        <a:pt x="33" y="459"/>
                      </a:lnTo>
                      <a:lnTo>
                        <a:pt x="31" y="459"/>
                      </a:lnTo>
                      <a:lnTo>
                        <a:pt x="30" y="459"/>
                      </a:lnTo>
                      <a:lnTo>
                        <a:pt x="26" y="459"/>
                      </a:lnTo>
                      <a:lnTo>
                        <a:pt x="25" y="459"/>
                      </a:lnTo>
                      <a:lnTo>
                        <a:pt x="25" y="461"/>
                      </a:lnTo>
                      <a:lnTo>
                        <a:pt x="25" y="462"/>
                      </a:lnTo>
                      <a:lnTo>
                        <a:pt x="26" y="462"/>
                      </a:lnTo>
                      <a:lnTo>
                        <a:pt x="26" y="464"/>
                      </a:lnTo>
                      <a:lnTo>
                        <a:pt x="26" y="467"/>
                      </a:lnTo>
                      <a:lnTo>
                        <a:pt x="26" y="472"/>
                      </a:lnTo>
                      <a:lnTo>
                        <a:pt x="26" y="475"/>
                      </a:lnTo>
                      <a:lnTo>
                        <a:pt x="25" y="480"/>
                      </a:lnTo>
                      <a:lnTo>
                        <a:pt x="25" y="484"/>
                      </a:lnTo>
                      <a:lnTo>
                        <a:pt x="25" y="489"/>
                      </a:lnTo>
                      <a:lnTo>
                        <a:pt x="23" y="492"/>
                      </a:lnTo>
                      <a:lnTo>
                        <a:pt x="23" y="497"/>
                      </a:lnTo>
                      <a:lnTo>
                        <a:pt x="23" y="498"/>
                      </a:lnTo>
                      <a:lnTo>
                        <a:pt x="21" y="500"/>
                      </a:lnTo>
                      <a:lnTo>
                        <a:pt x="20" y="500"/>
                      </a:lnTo>
                      <a:lnTo>
                        <a:pt x="18" y="500"/>
                      </a:lnTo>
                      <a:lnTo>
                        <a:pt x="16" y="502"/>
                      </a:lnTo>
                      <a:lnTo>
                        <a:pt x="15" y="503"/>
                      </a:lnTo>
                      <a:lnTo>
                        <a:pt x="13" y="503"/>
                      </a:lnTo>
                      <a:lnTo>
                        <a:pt x="13" y="505"/>
                      </a:lnTo>
                      <a:lnTo>
                        <a:pt x="12" y="505"/>
                      </a:lnTo>
                      <a:lnTo>
                        <a:pt x="10" y="505"/>
                      </a:lnTo>
                      <a:lnTo>
                        <a:pt x="8" y="505"/>
                      </a:lnTo>
                      <a:lnTo>
                        <a:pt x="7" y="505"/>
                      </a:lnTo>
                      <a:lnTo>
                        <a:pt x="5" y="505"/>
                      </a:lnTo>
                      <a:lnTo>
                        <a:pt x="3" y="505"/>
                      </a:lnTo>
                      <a:lnTo>
                        <a:pt x="2" y="505"/>
                      </a:lnTo>
                      <a:lnTo>
                        <a:pt x="2" y="507"/>
                      </a:lnTo>
                      <a:lnTo>
                        <a:pt x="0" y="510"/>
                      </a:lnTo>
                      <a:lnTo>
                        <a:pt x="0" y="512"/>
                      </a:lnTo>
                      <a:lnTo>
                        <a:pt x="0" y="515"/>
                      </a:lnTo>
                      <a:lnTo>
                        <a:pt x="0" y="517"/>
                      </a:lnTo>
                      <a:lnTo>
                        <a:pt x="2" y="518"/>
                      </a:lnTo>
                      <a:lnTo>
                        <a:pt x="3" y="520"/>
                      </a:lnTo>
                      <a:lnTo>
                        <a:pt x="5" y="522"/>
                      </a:lnTo>
                      <a:lnTo>
                        <a:pt x="5" y="525"/>
                      </a:lnTo>
                      <a:lnTo>
                        <a:pt x="5" y="528"/>
                      </a:lnTo>
                      <a:lnTo>
                        <a:pt x="7" y="530"/>
                      </a:lnTo>
                      <a:lnTo>
                        <a:pt x="7" y="533"/>
                      </a:lnTo>
                      <a:lnTo>
                        <a:pt x="7" y="536"/>
                      </a:lnTo>
                      <a:lnTo>
                        <a:pt x="7" y="540"/>
                      </a:lnTo>
                      <a:lnTo>
                        <a:pt x="7" y="543"/>
                      </a:lnTo>
                      <a:lnTo>
                        <a:pt x="8" y="545"/>
                      </a:lnTo>
                      <a:lnTo>
                        <a:pt x="7" y="545"/>
                      </a:lnTo>
                      <a:lnTo>
                        <a:pt x="7" y="546"/>
                      </a:lnTo>
                      <a:lnTo>
                        <a:pt x="5" y="546"/>
                      </a:lnTo>
                      <a:lnTo>
                        <a:pt x="5" y="545"/>
                      </a:lnTo>
                      <a:lnTo>
                        <a:pt x="5" y="546"/>
                      </a:lnTo>
                      <a:lnTo>
                        <a:pt x="3" y="548"/>
                      </a:lnTo>
                      <a:lnTo>
                        <a:pt x="3" y="550"/>
                      </a:lnTo>
                      <a:lnTo>
                        <a:pt x="3" y="551"/>
                      </a:lnTo>
                      <a:lnTo>
                        <a:pt x="2" y="551"/>
                      </a:lnTo>
                      <a:lnTo>
                        <a:pt x="2" y="553"/>
                      </a:lnTo>
                      <a:lnTo>
                        <a:pt x="0" y="553"/>
                      </a:lnTo>
                      <a:lnTo>
                        <a:pt x="0" y="555"/>
                      </a:lnTo>
                      <a:lnTo>
                        <a:pt x="0" y="556"/>
                      </a:lnTo>
                      <a:lnTo>
                        <a:pt x="0" y="558"/>
                      </a:lnTo>
                      <a:lnTo>
                        <a:pt x="2" y="558"/>
                      </a:lnTo>
                      <a:lnTo>
                        <a:pt x="2" y="560"/>
                      </a:lnTo>
                      <a:lnTo>
                        <a:pt x="3" y="560"/>
                      </a:lnTo>
                      <a:lnTo>
                        <a:pt x="3" y="561"/>
                      </a:lnTo>
                      <a:lnTo>
                        <a:pt x="5" y="561"/>
                      </a:lnTo>
                      <a:lnTo>
                        <a:pt x="5" y="563"/>
                      </a:lnTo>
                      <a:lnTo>
                        <a:pt x="5" y="564"/>
                      </a:lnTo>
                      <a:lnTo>
                        <a:pt x="7" y="564"/>
                      </a:lnTo>
                      <a:lnTo>
                        <a:pt x="8" y="566"/>
                      </a:lnTo>
                      <a:lnTo>
                        <a:pt x="10" y="568"/>
                      </a:lnTo>
                      <a:lnTo>
                        <a:pt x="12" y="568"/>
                      </a:lnTo>
                      <a:lnTo>
                        <a:pt x="13" y="568"/>
                      </a:lnTo>
                      <a:lnTo>
                        <a:pt x="15" y="568"/>
                      </a:lnTo>
                      <a:lnTo>
                        <a:pt x="15" y="569"/>
                      </a:lnTo>
                      <a:lnTo>
                        <a:pt x="16" y="571"/>
                      </a:lnTo>
                      <a:lnTo>
                        <a:pt x="18" y="571"/>
                      </a:lnTo>
                      <a:lnTo>
                        <a:pt x="20" y="573"/>
                      </a:lnTo>
                      <a:lnTo>
                        <a:pt x="21" y="574"/>
                      </a:lnTo>
                      <a:lnTo>
                        <a:pt x="23" y="576"/>
                      </a:lnTo>
                      <a:lnTo>
                        <a:pt x="25" y="578"/>
                      </a:lnTo>
                      <a:lnTo>
                        <a:pt x="26" y="579"/>
                      </a:lnTo>
                      <a:lnTo>
                        <a:pt x="26" y="581"/>
                      </a:lnTo>
                      <a:lnTo>
                        <a:pt x="28" y="583"/>
                      </a:lnTo>
                      <a:lnTo>
                        <a:pt x="28" y="584"/>
                      </a:lnTo>
                      <a:lnTo>
                        <a:pt x="30" y="586"/>
                      </a:lnTo>
                      <a:lnTo>
                        <a:pt x="30" y="588"/>
                      </a:lnTo>
                      <a:lnTo>
                        <a:pt x="30" y="591"/>
                      </a:lnTo>
                      <a:lnTo>
                        <a:pt x="30" y="593"/>
                      </a:lnTo>
                      <a:lnTo>
                        <a:pt x="30" y="596"/>
                      </a:lnTo>
                      <a:lnTo>
                        <a:pt x="30" y="597"/>
                      </a:lnTo>
                      <a:lnTo>
                        <a:pt x="28" y="601"/>
                      </a:lnTo>
                      <a:lnTo>
                        <a:pt x="28" y="602"/>
                      </a:lnTo>
                      <a:lnTo>
                        <a:pt x="26" y="606"/>
                      </a:lnTo>
                      <a:lnTo>
                        <a:pt x="26" y="607"/>
                      </a:lnTo>
                      <a:lnTo>
                        <a:pt x="26" y="609"/>
                      </a:lnTo>
                      <a:lnTo>
                        <a:pt x="26" y="611"/>
                      </a:lnTo>
                      <a:lnTo>
                        <a:pt x="26" y="612"/>
                      </a:lnTo>
                      <a:lnTo>
                        <a:pt x="26" y="614"/>
                      </a:lnTo>
                      <a:lnTo>
                        <a:pt x="26" y="616"/>
                      </a:lnTo>
                      <a:lnTo>
                        <a:pt x="26" y="617"/>
                      </a:lnTo>
                      <a:lnTo>
                        <a:pt x="26" y="619"/>
                      </a:lnTo>
                      <a:lnTo>
                        <a:pt x="25" y="619"/>
                      </a:lnTo>
                      <a:lnTo>
                        <a:pt x="25" y="617"/>
                      </a:lnTo>
                      <a:lnTo>
                        <a:pt x="25" y="619"/>
                      </a:lnTo>
                      <a:lnTo>
                        <a:pt x="25" y="621"/>
                      </a:lnTo>
                      <a:lnTo>
                        <a:pt x="26" y="621"/>
                      </a:lnTo>
                      <a:lnTo>
                        <a:pt x="26" y="622"/>
                      </a:lnTo>
                      <a:lnTo>
                        <a:pt x="26" y="624"/>
                      </a:lnTo>
                      <a:lnTo>
                        <a:pt x="26" y="626"/>
                      </a:lnTo>
                      <a:lnTo>
                        <a:pt x="26" y="627"/>
                      </a:lnTo>
                      <a:lnTo>
                        <a:pt x="26" y="624"/>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86" name="Freeform 18"/>
                <p:cNvSpPr>
                  <a:spLocks/>
                </p:cNvSpPr>
                <p:nvPr/>
              </p:nvSpPr>
              <p:spPr bwMode="gray">
                <a:xfrm>
                  <a:off x="1884295" y="2075005"/>
                  <a:ext cx="520954" cy="458765"/>
                </a:xfrm>
                <a:custGeom>
                  <a:avLst/>
                  <a:gdLst>
                    <a:gd name="T0" fmla="*/ 2147483647 w 332"/>
                    <a:gd name="T1" fmla="*/ 2147483647 h 289"/>
                    <a:gd name="T2" fmla="*/ 2147483647 w 332"/>
                    <a:gd name="T3" fmla="*/ 2147483647 h 289"/>
                    <a:gd name="T4" fmla="*/ 2147483647 w 332"/>
                    <a:gd name="T5" fmla="*/ 2147483647 h 289"/>
                    <a:gd name="T6" fmla="*/ 2147483647 w 332"/>
                    <a:gd name="T7" fmla="*/ 2147483647 h 289"/>
                    <a:gd name="T8" fmla="*/ 2147483647 w 332"/>
                    <a:gd name="T9" fmla="*/ 2147483647 h 289"/>
                    <a:gd name="T10" fmla="*/ 2147483647 w 332"/>
                    <a:gd name="T11" fmla="*/ 2147483647 h 289"/>
                    <a:gd name="T12" fmla="*/ 2147483647 w 332"/>
                    <a:gd name="T13" fmla="*/ 2147483647 h 289"/>
                    <a:gd name="T14" fmla="*/ 2147483647 w 332"/>
                    <a:gd name="T15" fmla="*/ 2147483647 h 289"/>
                    <a:gd name="T16" fmla="*/ 2147483647 w 332"/>
                    <a:gd name="T17" fmla="*/ 2147483647 h 289"/>
                    <a:gd name="T18" fmla="*/ 2147483647 w 332"/>
                    <a:gd name="T19" fmla="*/ 2147483647 h 289"/>
                    <a:gd name="T20" fmla="*/ 2147483647 w 332"/>
                    <a:gd name="T21" fmla="*/ 2147483647 h 289"/>
                    <a:gd name="T22" fmla="*/ 2147483647 w 332"/>
                    <a:gd name="T23" fmla="*/ 2147483647 h 289"/>
                    <a:gd name="T24" fmla="*/ 2147483647 w 332"/>
                    <a:gd name="T25" fmla="*/ 2147483647 h 289"/>
                    <a:gd name="T26" fmla="*/ 2147483647 w 332"/>
                    <a:gd name="T27" fmla="*/ 2147483647 h 289"/>
                    <a:gd name="T28" fmla="*/ 2147483647 w 332"/>
                    <a:gd name="T29" fmla="*/ 2147483647 h 289"/>
                    <a:gd name="T30" fmla="*/ 2147483647 w 332"/>
                    <a:gd name="T31" fmla="*/ 2147483647 h 289"/>
                    <a:gd name="T32" fmla="*/ 2147483647 w 332"/>
                    <a:gd name="T33" fmla="*/ 2147483647 h 289"/>
                    <a:gd name="T34" fmla="*/ 2147483647 w 332"/>
                    <a:gd name="T35" fmla="*/ 2147483647 h 289"/>
                    <a:gd name="T36" fmla="*/ 2147483647 w 332"/>
                    <a:gd name="T37" fmla="*/ 2147483647 h 289"/>
                    <a:gd name="T38" fmla="*/ 2147483647 w 332"/>
                    <a:gd name="T39" fmla="*/ 2147483647 h 289"/>
                    <a:gd name="T40" fmla="*/ 2147483647 w 332"/>
                    <a:gd name="T41" fmla="*/ 2147483647 h 289"/>
                    <a:gd name="T42" fmla="*/ 2147483647 w 332"/>
                    <a:gd name="T43" fmla="*/ 2147483647 h 289"/>
                    <a:gd name="T44" fmla="*/ 2147483647 w 332"/>
                    <a:gd name="T45" fmla="*/ 2147483647 h 289"/>
                    <a:gd name="T46" fmla="*/ 2147483647 w 332"/>
                    <a:gd name="T47" fmla="*/ 2147483647 h 289"/>
                    <a:gd name="T48" fmla="*/ 2147483647 w 332"/>
                    <a:gd name="T49" fmla="*/ 2147483647 h 289"/>
                    <a:gd name="T50" fmla="*/ 2147483647 w 332"/>
                    <a:gd name="T51" fmla="*/ 2147483647 h 289"/>
                    <a:gd name="T52" fmla="*/ 2147483647 w 332"/>
                    <a:gd name="T53" fmla="*/ 2147483647 h 289"/>
                    <a:gd name="T54" fmla="*/ 2147483647 w 332"/>
                    <a:gd name="T55" fmla="*/ 2147483647 h 289"/>
                    <a:gd name="T56" fmla="*/ 2147483647 w 332"/>
                    <a:gd name="T57" fmla="*/ 2147483647 h 289"/>
                    <a:gd name="T58" fmla="*/ 2147483647 w 332"/>
                    <a:gd name="T59" fmla="*/ 2147483647 h 289"/>
                    <a:gd name="T60" fmla="*/ 2147483647 w 332"/>
                    <a:gd name="T61" fmla="*/ 2147483647 h 289"/>
                    <a:gd name="T62" fmla="*/ 2147483647 w 332"/>
                    <a:gd name="T63" fmla="*/ 2147483647 h 289"/>
                    <a:gd name="T64" fmla="*/ 2147483647 w 332"/>
                    <a:gd name="T65" fmla="*/ 2147483647 h 289"/>
                    <a:gd name="T66" fmla="*/ 2147483647 w 332"/>
                    <a:gd name="T67" fmla="*/ 2147483647 h 289"/>
                    <a:gd name="T68" fmla="*/ 2147483647 w 332"/>
                    <a:gd name="T69" fmla="*/ 2147483647 h 289"/>
                    <a:gd name="T70" fmla="*/ 2147483647 w 332"/>
                    <a:gd name="T71" fmla="*/ 2147483647 h 289"/>
                    <a:gd name="T72" fmla="*/ 2147483647 w 332"/>
                    <a:gd name="T73" fmla="*/ 2147483647 h 289"/>
                    <a:gd name="T74" fmla="*/ 2147483647 w 332"/>
                    <a:gd name="T75" fmla="*/ 2147483647 h 289"/>
                    <a:gd name="T76" fmla="*/ 2147483647 w 332"/>
                    <a:gd name="T77" fmla="*/ 2147483647 h 289"/>
                    <a:gd name="T78" fmla="*/ 2147483647 w 332"/>
                    <a:gd name="T79" fmla="*/ 2147483647 h 289"/>
                    <a:gd name="T80" fmla="*/ 2147483647 w 332"/>
                    <a:gd name="T81" fmla="*/ 2147483647 h 289"/>
                    <a:gd name="T82" fmla="*/ 2147483647 w 332"/>
                    <a:gd name="T83" fmla="*/ 2147483647 h 289"/>
                    <a:gd name="T84" fmla="*/ 2147483647 w 332"/>
                    <a:gd name="T85" fmla="*/ 2147483647 h 289"/>
                    <a:gd name="T86" fmla="*/ 2147483647 w 332"/>
                    <a:gd name="T87" fmla="*/ 2147483647 h 289"/>
                    <a:gd name="T88" fmla="*/ 2147483647 w 332"/>
                    <a:gd name="T89" fmla="*/ 2147483647 h 289"/>
                    <a:gd name="T90" fmla="*/ 2147483647 w 332"/>
                    <a:gd name="T91" fmla="*/ 2147483647 h 289"/>
                    <a:gd name="T92" fmla="*/ 2147483647 w 332"/>
                    <a:gd name="T93" fmla="*/ 2147483647 h 289"/>
                    <a:gd name="T94" fmla="*/ 2147483647 w 332"/>
                    <a:gd name="T95" fmla="*/ 2147483647 h 289"/>
                    <a:gd name="T96" fmla="*/ 2147483647 w 332"/>
                    <a:gd name="T97" fmla="*/ 2147483647 h 289"/>
                    <a:gd name="T98" fmla="*/ 2147483647 w 332"/>
                    <a:gd name="T99" fmla="*/ 2147483647 h 289"/>
                    <a:gd name="T100" fmla="*/ 2147483647 w 332"/>
                    <a:gd name="T101" fmla="*/ 2147483647 h 289"/>
                    <a:gd name="T102" fmla="*/ 2147483647 w 332"/>
                    <a:gd name="T103" fmla="*/ 2147483647 h 289"/>
                    <a:gd name="T104" fmla="*/ 2147483647 w 332"/>
                    <a:gd name="T105" fmla="*/ 2147483647 h 289"/>
                    <a:gd name="T106" fmla="*/ 2147483647 w 332"/>
                    <a:gd name="T107" fmla="*/ 2147483647 h 289"/>
                    <a:gd name="T108" fmla="*/ 2147483647 w 332"/>
                    <a:gd name="T109" fmla="*/ 2147483647 h 289"/>
                    <a:gd name="T110" fmla="*/ 2147483647 w 332"/>
                    <a:gd name="T111" fmla="*/ 2147483647 h 289"/>
                    <a:gd name="T112" fmla="*/ 2147483647 w 332"/>
                    <a:gd name="T113" fmla="*/ 2147483647 h 289"/>
                    <a:gd name="T114" fmla="*/ 2147483647 w 332"/>
                    <a:gd name="T115" fmla="*/ 2147483647 h 289"/>
                    <a:gd name="T116" fmla="*/ 2147483647 w 332"/>
                    <a:gd name="T117" fmla="*/ 2147483647 h 289"/>
                    <a:gd name="T118" fmla="*/ 2147483647 w 332"/>
                    <a:gd name="T119" fmla="*/ 2147483647 h 2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2"/>
                    <a:gd name="T181" fmla="*/ 0 h 289"/>
                    <a:gd name="T182" fmla="*/ 332 w 332"/>
                    <a:gd name="T183" fmla="*/ 289 h 2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2" h="289">
                      <a:moveTo>
                        <a:pt x="0" y="93"/>
                      </a:moveTo>
                      <a:lnTo>
                        <a:pt x="0" y="94"/>
                      </a:lnTo>
                      <a:lnTo>
                        <a:pt x="0" y="96"/>
                      </a:lnTo>
                      <a:lnTo>
                        <a:pt x="0" y="98"/>
                      </a:lnTo>
                      <a:lnTo>
                        <a:pt x="2" y="98"/>
                      </a:lnTo>
                      <a:lnTo>
                        <a:pt x="2" y="99"/>
                      </a:lnTo>
                      <a:lnTo>
                        <a:pt x="2" y="101"/>
                      </a:lnTo>
                      <a:lnTo>
                        <a:pt x="2" y="102"/>
                      </a:lnTo>
                      <a:lnTo>
                        <a:pt x="5" y="98"/>
                      </a:lnTo>
                      <a:lnTo>
                        <a:pt x="5" y="94"/>
                      </a:lnTo>
                      <a:lnTo>
                        <a:pt x="7" y="93"/>
                      </a:lnTo>
                      <a:lnTo>
                        <a:pt x="7" y="91"/>
                      </a:lnTo>
                      <a:lnTo>
                        <a:pt x="5" y="91"/>
                      </a:lnTo>
                      <a:lnTo>
                        <a:pt x="7" y="89"/>
                      </a:lnTo>
                      <a:lnTo>
                        <a:pt x="8" y="88"/>
                      </a:lnTo>
                      <a:lnTo>
                        <a:pt x="12" y="86"/>
                      </a:lnTo>
                      <a:lnTo>
                        <a:pt x="12" y="88"/>
                      </a:lnTo>
                      <a:lnTo>
                        <a:pt x="12" y="89"/>
                      </a:lnTo>
                      <a:lnTo>
                        <a:pt x="12" y="91"/>
                      </a:lnTo>
                      <a:lnTo>
                        <a:pt x="12" y="93"/>
                      </a:lnTo>
                      <a:lnTo>
                        <a:pt x="12" y="94"/>
                      </a:lnTo>
                      <a:lnTo>
                        <a:pt x="13" y="96"/>
                      </a:lnTo>
                      <a:lnTo>
                        <a:pt x="15" y="98"/>
                      </a:lnTo>
                      <a:lnTo>
                        <a:pt x="17" y="98"/>
                      </a:lnTo>
                      <a:lnTo>
                        <a:pt x="15" y="101"/>
                      </a:lnTo>
                      <a:lnTo>
                        <a:pt x="15" y="104"/>
                      </a:lnTo>
                      <a:lnTo>
                        <a:pt x="15" y="107"/>
                      </a:lnTo>
                      <a:lnTo>
                        <a:pt x="15" y="111"/>
                      </a:lnTo>
                      <a:lnTo>
                        <a:pt x="17" y="114"/>
                      </a:lnTo>
                      <a:lnTo>
                        <a:pt x="18" y="116"/>
                      </a:lnTo>
                      <a:lnTo>
                        <a:pt x="20" y="119"/>
                      </a:lnTo>
                      <a:lnTo>
                        <a:pt x="22" y="122"/>
                      </a:lnTo>
                      <a:lnTo>
                        <a:pt x="22" y="124"/>
                      </a:lnTo>
                      <a:lnTo>
                        <a:pt x="23" y="126"/>
                      </a:lnTo>
                      <a:lnTo>
                        <a:pt x="25" y="129"/>
                      </a:lnTo>
                      <a:lnTo>
                        <a:pt x="27" y="131"/>
                      </a:lnTo>
                      <a:lnTo>
                        <a:pt x="28" y="132"/>
                      </a:lnTo>
                      <a:lnTo>
                        <a:pt x="31" y="134"/>
                      </a:lnTo>
                      <a:lnTo>
                        <a:pt x="33" y="135"/>
                      </a:lnTo>
                      <a:lnTo>
                        <a:pt x="36" y="137"/>
                      </a:lnTo>
                      <a:lnTo>
                        <a:pt x="38" y="137"/>
                      </a:lnTo>
                      <a:lnTo>
                        <a:pt x="38" y="135"/>
                      </a:lnTo>
                      <a:lnTo>
                        <a:pt x="40" y="135"/>
                      </a:lnTo>
                      <a:lnTo>
                        <a:pt x="40" y="134"/>
                      </a:lnTo>
                      <a:lnTo>
                        <a:pt x="41" y="134"/>
                      </a:lnTo>
                      <a:lnTo>
                        <a:pt x="43" y="134"/>
                      </a:lnTo>
                      <a:lnTo>
                        <a:pt x="45" y="134"/>
                      </a:lnTo>
                      <a:lnTo>
                        <a:pt x="46" y="135"/>
                      </a:lnTo>
                      <a:lnTo>
                        <a:pt x="48" y="135"/>
                      </a:lnTo>
                      <a:lnTo>
                        <a:pt x="48" y="137"/>
                      </a:lnTo>
                      <a:lnTo>
                        <a:pt x="50" y="137"/>
                      </a:lnTo>
                      <a:lnTo>
                        <a:pt x="51" y="135"/>
                      </a:lnTo>
                      <a:lnTo>
                        <a:pt x="51" y="137"/>
                      </a:lnTo>
                      <a:lnTo>
                        <a:pt x="51" y="139"/>
                      </a:lnTo>
                      <a:lnTo>
                        <a:pt x="51" y="140"/>
                      </a:lnTo>
                      <a:lnTo>
                        <a:pt x="51" y="142"/>
                      </a:lnTo>
                      <a:lnTo>
                        <a:pt x="51" y="144"/>
                      </a:lnTo>
                      <a:lnTo>
                        <a:pt x="51" y="145"/>
                      </a:lnTo>
                      <a:lnTo>
                        <a:pt x="51" y="147"/>
                      </a:lnTo>
                      <a:lnTo>
                        <a:pt x="51" y="149"/>
                      </a:lnTo>
                      <a:lnTo>
                        <a:pt x="53" y="149"/>
                      </a:lnTo>
                      <a:lnTo>
                        <a:pt x="55" y="150"/>
                      </a:lnTo>
                      <a:lnTo>
                        <a:pt x="56" y="150"/>
                      </a:lnTo>
                      <a:lnTo>
                        <a:pt x="58" y="152"/>
                      </a:lnTo>
                      <a:lnTo>
                        <a:pt x="58" y="154"/>
                      </a:lnTo>
                      <a:lnTo>
                        <a:pt x="60" y="157"/>
                      </a:lnTo>
                      <a:lnTo>
                        <a:pt x="61" y="160"/>
                      </a:lnTo>
                      <a:lnTo>
                        <a:pt x="63" y="163"/>
                      </a:lnTo>
                      <a:lnTo>
                        <a:pt x="64" y="168"/>
                      </a:lnTo>
                      <a:lnTo>
                        <a:pt x="66" y="172"/>
                      </a:lnTo>
                      <a:lnTo>
                        <a:pt x="68" y="175"/>
                      </a:lnTo>
                      <a:lnTo>
                        <a:pt x="69" y="180"/>
                      </a:lnTo>
                      <a:lnTo>
                        <a:pt x="71" y="183"/>
                      </a:lnTo>
                      <a:lnTo>
                        <a:pt x="73" y="185"/>
                      </a:lnTo>
                      <a:lnTo>
                        <a:pt x="74" y="187"/>
                      </a:lnTo>
                      <a:lnTo>
                        <a:pt x="78" y="187"/>
                      </a:lnTo>
                      <a:lnTo>
                        <a:pt x="79" y="185"/>
                      </a:lnTo>
                      <a:lnTo>
                        <a:pt x="83" y="183"/>
                      </a:lnTo>
                      <a:lnTo>
                        <a:pt x="84" y="182"/>
                      </a:lnTo>
                      <a:lnTo>
                        <a:pt x="86" y="180"/>
                      </a:lnTo>
                      <a:lnTo>
                        <a:pt x="88" y="177"/>
                      </a:lnTo>
                      <a:lnTo>
                        <a:pt x="89" y="175"/>
                      </a:lnTo>
                      <a:lnTo>
                        <a:pt x="91" y="175"/>
                      </a:lnTo>
                      <a:lnTo>
                        <a:pt x="93" y="175"/>
                      </a:lnTo>
                      <a:lnTo>
                        <a:pt x="94" y="175"/>
                      </a:lnTo>
                      <a:lnTo>
                        <a:pt x="96" y="173"/>
                      </a:lnTo>
                      <a:lnTo>
                        <a:pt x="97" y="173"/>
                      </a:lnTo>
                      <a:lnTo>
                        <a:pt x="97" y="172"/>
                      </a:lnTo>
                      <a:lnTo>
                        <a:pt x="97" y="170"/>
                      </a:lnTo>
                      <a:lnTo>
                        <a:pt x="99" y="168"/>
                      </a:lnTo>
                      <a:lnTo>
                        <a:pt x="101" y="167"/>
                      </a:lnTo>
                      <a:lnTo>
                        <a:pt x="104" y="165"/>
                      </a:lnTo>
                      <a:lnTo>
                        <a:pt x="104" y="162"/>
                      </a:lnTo>
                      <a:lnTo>
                        <a:pt x="106" y="159"/>
                      </a:lnTo>
                      <a:lnTo>
                        <a:pt x="106" y="157"/>
                      </a:lnTo>
                      <a:lnTo>
                        <a:pt x="107" y="154"/>
                      </a:lnTo>
                      <a:lnTo>
                        <a:pt x="107" y="150"/>
                      </a:lnTo>
                      <a:lnTo>
                        <a:pt x="109" y="149"/>
                      </a:lnTo>
                      <a:lnTo>
                        <a:pt x="112" y="147"/>
                      </a:lnTo>
                      <a:lnTo>
                        <a:pt x="116" y="145"/>
                      </a:lnTo>
                      <a:lnTo>
                        <a:pt x="119" y="144"/>
                      </a:lnTo>
                      <a:lnTo>
                        <a:pt x="122" y="144"/>
                      </a:lnTo>
                      <a:lnTo>
                        <a:pt x="126" y="144"/>
                      </a:lnTo>
                      <a:lnTo>
                        <a:pt x="129" y="145"/>
                      </a:lnTo>
                      <a:lnTo>
                        <a:pt x="132" y="145"/>
                      </a:lnTo>
                      <a:lnTo>
                        <a:pt x="135" y="145"/>
                      </a:lnTo>
                      <a:lnTo>
                        <a:pt x="140" y="144"/>
                      </a:lnTo>
                      <a:lnTo>
                        <a:pt x="142" y="144"/>
                      </a:lnTo>
                      <a:lnTo>
                        <a:pt x="144" y="144"/>
                      </a:lnTo>
                      <a:lnTo>
                        <a:pt x="145" y="142"/>
                      </a:lnTo>
                      <a:lnTo>
                        <a:pt x="147" y="140"/>
                      </a:lnTo>
                      <a:lnTo>
                        <a:pt x="149" y="140"/>
                      </a:lnTo>
                      <a:lnTo>
                        <a:pt x="150" y="140"/>
                      </a:lnTo>
                      <a:lnTo>
                        <a:pt x="152" y="139"/>
                      </a:lnTo>
                      <a:lnTo>
                        <a:pt x="154" y="139"/>
                      </a:lnTo>
                      <a:lnTo>
                        <a:pt x="155" y="140"/>
                      </a:lnTo>
                      <a:lnTo>
                        <a:pt x="157" y="140"/>
                      </a:lnTo>
                      <a:lnTo>
                        <a:pt x="159" y="140"/>
                      </a:lnTo>
                      <a:lnTo>
                        <a:pt x="160" y="140"/>
                      </a:lnTo>
                      <a:lnTo>
                        <a:pt x="162" y="140"/>
                      </a:lnTo>
                      <a:lnTo>
                        <a:pt x="163" y="140"/>
                      </a:lnTo>
                      <a:lnTo>
                        <a:pt x="165" y="140"/>
                      </a:lnTo>
                      <a:lnTo>
                        <a:pt x="167" y="140"/>
                      </a:lnTo>
                      <a:lnTo>
                        <a:pt x="168" y="142"/>
                      </a:lnTo>
                      <a:lnTo>
                        <a:pt x="168" y="144"/>
                      </a:lnTo>
                      <a:lnTo>
                        <a:pt x="168" y="145"/>
                      </a:lnTo>
                      <a:lnTo>
                        <a:pt x="170" y="145"/>
                      </a:lnTo>
                      <a:lnTo>
                        <a:pt x="172" y="145"/>
                      </a:lnTo>
                      <a:lnTo>
                        <a:pt x="173" y="145"/>
                      </a:lnTo>
                      <a:lnTo>
                        <a:pt x="175" y="147"/>
                      </a:lnTo>
                      <a:lnTo>
                        <a:pt x="177" y="149"/>
                      </a:lnTo>
                      <a:lnTo>
                        <a:pt x="177" y="150"/>
                      </a:lnTo>
                      <a:lnTo>
                        <a:pt x="177" y="152"/>
                      </a:lnTo>
                      <a:lnTo>
                        <a:pt x="178" y="152"/>
                      </a:lnTo>
                      <a:lnTo>
                        <a:pt x="178" y="154"/>
                      </a:lnTo>
                      <a:lnTo>
                        <a:pt x="178" y="155"/>
                      </a:lnTo>
                      <a:lnTo>
                        <a:pt x="178" y="157"/>
                      </a:lnTo>
                      <a:lnTo>
                        <a:pt x="182" y="159"/>
                      </a:lnTo>
                      <a:lnTo>
                        <a:pt x="185" y="162"/>
                      </a:lnTo>
                      <a:lnTo>
                        <a:pt x="187" y="165"/>
                      </a:lnTo>
                      <a:lnTo>
                        <a:pt x="188" y="168"/>
                      </a:lnTo>
                      <a:lnTo>
                        <a:pt x="192" y="172"/>
                      </a:lnTo>
                      <a:lnTo>
                        <a:pt x="193" y="175"/>
                      </a:lnTo>
                      <a:lnTo>
                        <a:pt x="195" y="178"/>
                      </a:lnTo>
                      <a:lnTo>
                        <a:pt x="198" y="182"/>
                      </a:lnTo>
                      <a:lnTo>
                        <a:pt x="198" y="183"/>
                      </a:lnTo>
                      <a:lnTo>
                        <a:pt x="200" y="187"/>
                      </a:lnTo>
                      <a:lnTo>
                        <a:pt x="200" y="188"/>
                      </a:lnTo>
                      <a:lnTo>
                        <a:pt x="200" y="190"/>
                      </a:lnTo>
                      <a:lnTo>
                        <a:pt x="200" y="192"/>
                      </a:lnTo>
                      <a:lnTo>
                        <a:pt x="200" y="195"/>
                      </a:lnTo>
                      <a:lnTo>
                        <a:pt x="201" y="196"/>
                      </a:lnTo>
                      <a:lnTo>
                        <a:pt x="201" y="198"/>
                      </a:lnTo>
                      <a:lnTo>
                        <a:pt x="203" y="200"/>
                      </a:lnTo>
                      <a:lnTo>
                        <a:pt x="203" y="201"/>
                      </a:lnTo>
                      <a:lnTo>
                        <a:pt x="203" y="203"/>
                      </a:lnTo>
                      <a:lnTo>
                        <a:pt x="201" y="205"/>
                      </a:lnTo>
                      <a:lnTo>
                        <a:pt x="201" y="206"/>
                      </a:lnTo>
                      <a:lnTo>
                        <a:pt x="201" y="208"/>
                      </a:lnTo>
                      <a:lnTo>
                        <a:pt x="201" y="210"/>
                      </a:lnTo>
                      <a:lnTo>
                        <a:pt x="203" y="211"/>
                      </a:lnTo>
                      <a:lnTo>
                        <a:pt x="203" y="215"/>
                      </a:lnTo>
                      <a:lnTo>
                        <a:pt x="201" y="216"/>
                      </a:lnTo>
                      <a:lnTo>
                        <a:pt x="200" y="220"/>
                      </a:lnTo>
                      <a:lnTo>
                        <a:pt x="200" y="223"/>
                      </a:lnTo>
                      <a:lnTo>
                        <a:pt x="200" y="225"/>
                      </a:lnTo>
                      <a:lnTo>
                        <a:pt x="201" y="226"/>
                      </a:lnTo>
                      <a:lnTo>
                        <a:pt x="208" y="225"/>
                      </a:lnTo>
                      <a:lnTo>
                        <a:pt x="216" y="223"/>
                      </a:lnTo>
                      <a:lnTo>
                        <a:pt x="216" y="221"/>
                      </a:lnTo>
                      <a:lnTo>
                        <a:pt x="216" y="220"/>
                      </a:lnTo>
                      <a:lnTo>
                        <a:pt x="218" y="220"/>
                      </a:lnTo>
                      <a:lnTo>
                        <a:pt x="220" y="221"/>
                      </a:lnTo>
                      <a:lnTo>
                        <a:pt x="221" y="223"/>
                      </a:lnTo>
                      <a:lnTo>
                        <a:pt x="223" y="225"/>
                      </a:lnTo>
                      <a:lnTo>
                        <a:pt x="223" y="226"/>
                      </a:lnTo>
                      <a:lnTo>
                        <a:pt x="225" y="228"/>
                      </a:lnTo>
                      <a:lnTo>
                        <a:pt x="225" y="226"/>
                      </a:lnTo>
                      <a:lnTo>
                        <a:pt x="226" y="226"/>
                      </a:lnTo>
                      <a:lnTo>
                        <a:pt x="228" y="225"/>
                      </a:lnTo>
                      <a:lnTo>
                        <a:pt x="230" y="223"/>
                      </a:lnTo>
                      <a:lnTo>
                        <a:pt x="231" y="223"/>
                      </a:lnTo>
                      <a:lnTo>
                        <a:pt x="233" y="221"/>
                      </a:lnTo>
                      <a:lnTo>
                        <a:pt x="236" y="221"/>
                      </a:lnTo>
                      <a:lnTo>
                        <a:pt x="238" y="221"/>
                      </a:lnTo>
                      <a:lnTo>
                        <a:pt x="239" y="223"/>
                      </a:lnTo>
                      <a:lnTo>
                        <a:pt x="241" y="223"/>
                      </a:lnTo>
                      <a:lnTo>
                        <a:pt x="243" y="225"/>
                      </a:lnTo>
                      <a:lnTo>
                        <a:pt x="244" y="226"/>
                      </a:lnTo>
                      <a:lnTo>
                        <a:pt x="244" y="228"/>
                      </a:lnTo>
                      <a:lnTo>
                        <a:pt x="246" y="229"/>
                      </a:lnTo>
                      <a:lnTo>
                        <a:pt x="248" y="231"/>
                      </a:lnTo>
                      <a:lnTo>
                        <a:pt x="248" y="233"/>
                      </a:lnTo>
                      <a:lnTo>
                        <a:pt x="246" y="233"/>
                      </a:lnTo>
                      <a:lnTo>
                        <a:pt x="246" y="234"/>
                      </a:lnTo>
                      <a:lnTo>
                        <a:pt x="246" y="236"/>
                      </a:lnTo>
                      <a:lnTo>
                        <a:pt x="246" y="238"/>
                      </a:lnTo>
                      <a:lnTo>
                        <a:pt x="244" y="239"/>
                      </a:lnTo>
                      <a:lnTo>
                        <a:pt x="246" y="239"/>
                      </a:lnTo>
                      <a:lnTo>
                        <a:pt x="246" y="243"/>
                      </a:lnTo>
                      <a:lnTo>
                        <a:pt x="248" y="244"/>
                      </a:lnTo>
                      <a:lnTo>
                        <a:pt x="249" y="246"/>
                      </a:lnTo>
                      <a:lnTo>
                        <a:pt x="251" y="248"/>
                      </a:lnTo>
                      <a:lnTo>
                        <a:pt x="253" y="249"/>
                      </a:lnTo>
                      <a:lnTo>
                        <a:pt x="253" y="251"/>
                      </a:lnTo>
                      <a:lnTo>
                        <a:pt x="254" y="253"/>
                      </a:lnTo>
                      <a:lnTo>
                        <a:pt x="254" y="254"/>
                      </a:lnTo>
                      <a:lnTo>
                        <a:pt x="254" y="259"/>
                      </a:lnTo>
                      <a:lnTo>
                        <a:pt x="254" y="262"/>
                      </a:lnTo>
                      <a:lnTo>
                        <a:pt x="253" y="266"/>
                      </a:lnTo>
                      <a:lnTo>
                        <a:pt x="253" y="269"/>
                      </a:lnTo>
                      <a:lnTo>
                        <a:pt x="251" y="272"/>
                      </a:lnTo>
                      <a:lnTo>
                        <a:pt x="249" y="276"/>
                      </a:lnTo>
                      <a:lnTo>
                        <a:pt x="248" y="277"/>
                      </a:lnTo>
                      <a:lnTo>
                        <a:pt x="246" y="281"/>
                      </a:lnTo>
                      <a:lnTo>
                        <a:pt x="249" y="279"/>
                      </a:lnTo>
                      <a:lnTo>
                        <a:pt x="253" y="281"/>
                      </a:lnTo>
                      <a:lnTo>
                        <a:pt x="254" y="282"/>
                      </a:lnTo>
                      <a:lnTo>
                        <a:pt x="258" y="284"/>
                      </a:lnTo>
                      <a:lnTo>
                        <a:pt x="261" y="286"/>
                      </a:lnTo>
                      <a:lnTo>
                        <a:pt x="263" y="287"/>
                      </a:lnTo>
                      <a:lnTo>
                        <a:pt x="266" y="289"/>
                      </a:lnTo>
                      <a:lnTo>
                        <a:pt x="269" y="287"/>
                      </a:lnTo>
                      <a:lnTo>
                        <a:pt x="272" y="286"/>
                      </a:lnTo>
                      <a:lnTo>
                        <a:pt x="274" y="284"/>
                      </a:lnTo>
                      <a:lnTo>
                        <a:pt x="277" y="281"/>
                      </a:lnTo>
                      <a:lnTo>
                        <a:pt x="279" y="277"/>
                      </a:lnTo>
                      <a:lnTo>
                        <a:pt x="281" y="274"/>
                      </a:lnTo>
                      <a:lnTo>
                        <a:pt x="282" y="271"/>
                      </a:lnTo>
                      <a:lnTo>
                        <a:pt x="286" y="267"/>
                      </a:lnTo>
                      <a:lnTo>
                        <a:pt x="289" y="266"/>
                      </a:lnTo>
                      <a:lnTo>
                        <a:pt x="289" y="267"/>
                      </a:lnTo>
                      <a:lnTo>
                        <a:pt x="291" y="269"/>
                      </a:lnTo>
                      <a:lnTo>
                        <a:pt x="292" y="269"/>
                      </a:lnTo>
                      <a:lnTo>
                        <a:pt x="294" y="271"/>
                      </a:lnTo>
                      <a:lnTo>
                        <a:pt x="296" y="271"/>
                      </a:lnTo>
                      <a:lnTo>
                        <a:pt x="297" y="271"/>
                      </a:lnTo>
                      <a:lnTo>
                        <a:pt x="299" y="271"/>
                      </a:lnTo>
                      <a:lnTo>
                        <a:pt x="300" y="271"/>
                      </a:lnTo>
                      <a:lnTo>
                        <a:pt x="304" y="269"/>
                      </a:lnTo>
                      <a:lnTo>
                        <a:pt x="305" y="269"/>
                      </a:lnTo>
                      <a:lnTo>
                        <a:pt x="309" y="266"/>
                      </a:lnTo>
                      <a:lnTo>
                        <a:pt x="310" y="264"/>
                      </a:lnTo>
                      <a:lnTo>
                        <a:pt x="312" y="261"/>
                      </a:lnTo>
                      <a:lnTo>
                        <a:pt x="312" y="259"/>
                      </a:lnTo>
                      <a:lnTo>
                        <a:pt x="314" y="256"/>
                      </a:lnTo>
                      <a:lnTo>
                        <a:pt x="314" y="253"/>
                      </a:lnTo>
                      <a:lnTo>
                        <a:pt x="314" y="251"/>
                      </a:lnTo>
                      <a:lnTo>
                        <a:pt x="312" y="249"/>
                      </a:lnTo>
                      <a:lnTo>
                        <a:pt x="312" y="246"/>
                      </a:lnTo>
                      <a:lnTo>
                        <a:pt x="310" y="244"/>
                      </a:lnTo>
                      <a:lnTo>
                        <a:pt x="309" y="243"/>
                      </a:lnTo>
                      <a:lnTo>
                        <a:pt x="307" y="239"/>
                      </a:lnTo>
                      <a:lnTo>
                        <a:pt x="307" y="238"/>
                      </a:lnTo>
                      <a:lnTo>
                        <a:pt x="307" y="234"/>
                      </a:lnTo>
                      <a:lnTo>
                        <a:pt x="307" y="233"/>
                      </a:lnTo>
                      <a:lnTo>
                        <a:pt x="309" y="233"/>
                      </a:lnTo>
                      <a:lnTo>
                        <a:pt x="309" y="231"/>
                      </a:lnTo>
                      <a:lnTo>
                        <a:pt x="309" y="229"/>
                      </a:lnTo>
                      <a:lnTo>
                        <a:pt x="310" y="228"/>
                      </a:lnTo>
                      <a:lnTo>
                        <a:pt x="312" y="226"/>
                      </a:lnTo>
                      <a:lnTo>
                        <a:pt x="315" y="225"/>
                      </a:lnTo>
                      <a:lnTo>
                        <a:pt x="317" y="225"/>
                      </a:lnTo>
                      <a:lnTo>
                        <a:pt x="320" y="226"/>
                      </a:lnTo>
                      <a:lnTo>
                        <a:pt x="322" y="226"/>
                      </a:lnTo>
                      <a:lnTo>
                        <a:pt x="325" y="228"/>
                      </a:lnTo>
                      <a:lnTo>
                        <a:pt x="327" y="229"/>
                      </a:lnTo>
                      <a:lnTo>
                        <a:pt x="329" y="231"/>
                      </a:lnTo>
                      <a:lnTo>
                        <a:pt x="330" y="234"/>
                      </a:lnTo>
                      <a:lnTo>
                        <a:pt x="330" y="229"/>
                      </a:lnTo>
                      <a:lnTo>
                        <a:pt x="330" y="226"/>
                      </a:lnTo>
                      <a:lnTo>
                        <a:pt x="329" y="225"/>
                      </a:lnTo>
                      <a:lnTo>
                        <a:pt x="327" y="221"/>
                      </a:lnTo>
                      <a:lnTo>
                        <a:pt x="325" y="218"/>
                      </a:lnTo>
                      <a:lnTo>
                        <a:pt x="324" y="216"/>
                      </a:lnTo>
                      <a:lnTo>
                        <a:pt x="322" y="213"/>
                      </a:lnTo>
                      <a:lnTo>
                        <a:pt x="320" y="210"/>
                      </a:lnTo>
                      <a:lnTo>
                        <a:pt x="322" y="210"/>
                      </a:lnTo>
                      <a:lnTo>
                        <a:pt x="324" y="208"/>
                      </a:lnTo>
                      <a:lnTo>
                        <a:pt x="324" y="206"/>
                      </a:lnTo>
                      <a:lnTo>
                        <a:pt x="325" y="203"/>
                      </a:lnTo>
                      <a:lnTo>
                        <a:pt x="327" y="201"/>
                      </a:lnTo>
                      <a:lnTo>
                        <a:pt x="327" y="200"/>
                      </a:lnTo>
                      <a:lnTo>
                        <a:pt x="329" y="198"/>
                      </a:lnTo>
                      <a:lnTo>
                        <a:pt x="332" y="198"/>
                      </a:lnTo>
                      <a:lnTo>
                        <a:pt x="330" y="198"/>
                      </a:lnTo>
                      <a:lnTo>
                        <a:pt x="329" y="198"/>
                      </a:lnTo>
                      <a:lnTo>
                        <a:pt x="327" y="196"/>
                      </a:lnTo>
                      <a:lnTo>
                        <a:pt x="327" y="195"/>
                      </a:lnTo>
                      <a:lnTo>
                        <a:pt x="325" y="193"/>
                      </a:lnTo>
                      <a:lnTo>
                        <a:pt x="325" y="192"/>
                      </a:lnTo>
                      <a:lnTo>
                        <a:pt x="325" y="190"/>
                      </a:lnTo>
                      <a:lnTo>
                        <a:pt x="324" y="190"/>
                      </a:lnTo>
                      <a:lnTo>
                        <a:pt x="322" y="190"/>
                      </a:lnTo>
                      <a:lnTo>
                        <a:pt x="319" y="188"/>
                      </a:lnTo>
                      <a:lnTo>
                        <a:pt x="317" y="187"/>
                      </a:lnTo>
                      <a:lnTo>
                        <a:pt x="315" y="187"/>
                      </a:lnTo>
                      <a:lnTo>
                        <a:pt x="314" y="185"/>
                      </a:lnTo>
                      <a:lnTo>
                        <a:pt x="314" y="182"/>
                      </a:lnTo>
                      <a:lnTo>
                        <a:pt x="314" y="180"/>
                      </a:lnTo>
                      <a:lnTo>
                        <a:pt x="314" y="178"/>
                      </a:lnTo>
                      <a:lnTo>
                        <a:pt x="314" y="177"/>
                      </a:lnTo>
                      <a:lnTo>
                        <a:pt x="314" y="173"/>
                      </a:lnTo>
                      <a:lnTo>
                        <a:pt x="314" y="172"/>
                      </a:lnTo>
                      <a:lnTo>
                        <a:pt x="314" y="168"/>
                      </a:lnTo>
                      <a:lnTo>
                        <a:pt x="314" y="165"/>
                      </a:lnTo>
                      <a:lnTo>
                        <a:pt x="314" y="163"/>
                      </a:lnTo>
                      <a:lnTo>
                        <a:pt x="315" y="160"/>
                      </a:lnTo>
                      <a:lnTo>
                        <a:pt x="315" y="159"/>
                      </a:lnTo>
                      <a:lnTo>
                        <a:pt x="315" y="157"/>
                      </a:lnTo>
                      <a:lnTo>
                        <a:pt x="314" y="155"/>
                      </a:lnTo>
                      <a:lnTo>
                        <a:pt x="314" y="154"/>
                      </a:lnTo>
                      <a:lnTo>
                        <a:pt x="314" y="152"/>
                      </a:lnTo>
                      <a:lnTo>
                        <a:pt x="314" y="150"/>
                      </a:lnTo>
                      <a:lnTo>
                        <a:pt x="315" y="149"/>
                      </a:lnTo>
                      <a:lnTo>
                        <a:pt x="317" y="147"/>
                      </a:lnTo>
                      <a:lnTo>
                        <a:pt x="319" y="147"/>
                      </a:lnTo>
                      <a:lnTo>
                        <a:pt x="320" y="147"/>
                      </a:lnTo>
                      <a:lnTo>
                        <a:pt x="320" y="145"/>
                      </a:lnTo>
                      <a:lnTo>
                        <a:pt x="322" y="145"/>
                      </a:lnTo>
                      <a:lnTo>
                        <a:pt x="322" y="144"/>
                      </a:lnTo>
                      <a:lnTo>
                        <a:pt x="324" y="142"/>
                      </a:lnTo>
                      <a:lnTo>
                        <a:pt x="322" y="140"/>
                      </a:lnTo>
                      <a:lnTo>
                        <a:pt x="322" y="139"/>
                      </a:lnTo>
                      <a:lnTo>
                        <a:pt x="320" y="139"/>
                      </a:lnTo>
                      <a:lnTo>
                        <a:pt x="319" y="137"/>
                      </a:lnTo>
                      <a:lnTo>
                        <a:pt x="317" y="135"/>
                      </a:lnTo>
                      <a:lnTo>
                        <a:pt x="315" y="134"/>
                      </a:lnTo>
                      <a:lnTo>
                        <a:pt x="314" y="132"/>
                      </a:lnTo>
                      <a:lnTo>
                        <a:pt x="312" y="129"/>
                      </a:lnTo>
                      <a:lnTo>
                        <a:pt x="312" y="126"/>
                      </a:lnTo>
                      <a:lnTo>
                        <a:pt x="310" y="122"/>
                      </a:lnTo>
                      <a:lnTo>
                        <a:pt x="310" y="119"/>
                      </a:lnTo>
                      <a:lnTo>
                        <a:pt x="310" y="114"/>
                      </a:lnTo>
                      <a:lnTo>
                        <a:pt x="309" y="111"/>
                      </a:lnTo>
                      <a:lnTo>
                        <a:pt x="309" y="107"/>
                      </a:lnTo>
                      <a:lnTo>
                        <a:pt x="309" y="104"/>
                      </a:lnTo>
                      <a:lnTo>
                        <a:pt x="307" y="102"/>
                      </a:lnTo>
                      <a:lnTo>
                        <a:pt x="305" y="102"/>
                      </a:lnTo>
                      <a:lnTo>
                        <a:pt x="305" y="104"/>
                      </a:lnTo>
                      <a:lnTo>
                        <a:pt x="304" y="104"/>
                      </a:lnTo>
                      <a:lnTo>
                        <a:pt x="302" y="104"/>
                      </a:lnTo>
                      <a:lnTo>
                        <a:pt x="300" y="104"/>
                      </a:lnTo>
                      <a:lnTo>
                        <a:pt x="299" y="104"/>
                      </a:lnTo>
                      <a:lnTo>
                        <a:pt x="299" y="102"/>
                      </a:lnTo>
                      <a:lnTo>
                        <a:pt x="299" y="99"/>
                      </a:lnTo>
                      <a:lnTo>
                        <a:pt x="300" y="98"/>
                      </a:lnTo>
                      <a:lnTo>
                        <a:pt x="300" y="94"/>
                      </a:lnTo>
                      <a:lnTo>
                        <a:pt x="302" y="93"/>
                      </a:lnTo>
                      <a:lnTo>
                        <a:pt x="304" y="91"/>
                      </a:lnTo>
                      <a:lnTo>
                        <a:pt x="307" y="89"/>
                      </a:lnTo>
                      <a:lnTo>
                        <a:pt x="309" y="88"/>
                      </a:lnTo>
                      <a:lnTo>
                        <a:pt x="309" y="89"/>
                      </a:lnTo>
                      <a:lnTo>
                        <a:pt x="307" y="89"/>
                      </a:lnTo>
                      <a:lnTo>
                        <a:pt x="305" y="89"/>
                      </a:lnTo>
                      <a:lnTo>
                        <a:pt x="305" y="88"/>
                      </a:lnTo>
                      <a:lnTo>
                        <a:pt x="304" y="86"/>
                      </a:lnTo>
                      <a:lnTo>
                        <a:pt x="304" y="84"/>
                      </a:lnTo>
                      <a:lnTo>
                        <a:pt x="302" y="83"/>
                      </a:lnTo>
                      <a:lnTo>
                        <a:pt x="300" y="81"/>
                      </a:lnTo>
                      <a:lnTo>
                        <a:pt x="297" y="81"/>
                      </a:lnTo>
                      <a:lnTo>
                        <a:pt x="296" y="79"/>
                      </a:lnTo>
                      <a:lnTo>
                        <a:pt x="294" y="78"/>
                      </a:lnTo>
                      <a:lnTo>
                        <a:pt x="294" y="76"/>
                      </a:lnTo>
                      <a:lnTo>
                        <a:pt x="292" y="74"/>
                      </a:lnTo>
                      <a:lnTo>
                        <a:pt x="292" y="73"/>
                      </a:lnTo>
                      <a:lnTo>
                        <a:pt x="292" y="71"/>
                      </a:lnTo>
                      <a:lnTo>
                        <a:pt x="291" y="68"/>
                      </a:lnTo>
                      <a:lnTo>
                        <a:pt x="291" y="66"/>
                      </a:lnTo>
                      <a:lnTo>
                        <a:pt x="291" y="65"/>
                      </a:lnTo>
                      <a:lnTo>
                        <a:pt x="291" y="63"/>
                      </a:lnTo>
                      <a:lnTo>
                        <a:pt x="292" y="61"/>
                      </a:lnTo>
                      <a:lnTo>
                        <a:pt x="294" y="56"/>
                      </a:lnTo>
                      <a:lnTo>
                        <a:pt x="294" y="53"/>
                      </a:lnTo>
                      <a:lnTo>
                        <a:pt x="294" y="50"/>
                      </a:lnTo>
                      <a:lnTo>
                        <a:pt x="292" y="46"/>
                      </a:lnTo>
                      <a:lnTo>
                        <a:pt x="289" y="43"/>
                      </a:lnTo>
                      <a:lnTo>
                        <a:pt x="287" y="40"/>
                      </a:lnTo>
                      <a:lnTo>
                        <a:pt x="286" y="36"/>
                      </a:lnTo>
                      <a:lnTo>
                        <a:pt x="282" y="33"/>
                      </a:lnTo>
                      <a:lnTo>
                        <a:pt x="282" y="32"/>
                      </a:lnTo>
                      <a:lnTo>
                        <a:pt x="281" y="33"/>
                      </a:lnTo>
                      <a:lnTo>
                        <a:pt x="279" y="33"/>
                      </a:lnTo>
                      <a:lnTo>
                        <a:pt x="277" y="35"/>
                      </a:lnTo>
                      <a:lnTo>
                        <a:pt x="277" y="36"/>
                      </a:lnTo>
                      <a:lnTo>
                        <a:pt x="276" y="36"/>
                      </a:lnTo>
                      <a:lnTo>
                        <a:pt x="274" y="38"/>
                      </a:lnTo>
                      <a:lnTo>
                        <a:pt x="271" y="38"/>
                      </a:lnTo>
                      <a:lnTo>
                        <a:pt x="267" y="40"/>
                      </a:lnTo>
                      <a:lnTo>
                        <a:pt x="264" y="40"/>
                      </a:lnTo>
                      <a:lnTo>
                        <a:pt x="261" y="41"/>
                      </a:lnTo>
                      <a:lnTo>
                        <a:pt x="258" y="43"/>
                      </a:lnTo>
                      <a:lnTo>
                        <a:pt x="256" y="45"/>
                      </a:lnTo>
                      <a:lnTo>
                        <a:pt x="256" y="48"/>
                      </a:lnTo>
                      <a:lnTo>
                        <a:pt x="256" y="53"/>
                      </a:lnTo>
                      <a:lnTo>
                        <a:pt x="254" y="53"/>
                      </a:lnTo>
                      <a:lnTo>
                        <a:pt x="253" y="53"/>
                      </a:lnTo>
                      <a:lnTo>
                        <a:pt x="251" y="53"/>
                      </a:lnTo>
                      <a:lnTo>
                        <a:pt x="249" y="51"/>
                      </a:lnTo>
                      <a:lnTo>
                        <a:pt x="248" y="50"/>
                      </a:lnTo>
                      <a:lnTo>
                        <a:pt x="246" y="50"/>
                      </a:lnTo>
                      <a:lnTo>
                        <a:pt x="244" y="50"/>
                      </a:lnTo>
                      <a:lnTo>
                        <a:pt x="243" y="50"/>
                      </a:lnTo>
                      <a:lnTo>
                        <a:pt x="241" y="48"/>
                      </a:lnTo>
                      <a:lnTo>
                        <a:pt x="239" y="48"/>
                      </a:lnTo>
                      <a:lnTo>
                        <a:pt x="238" y="46"/>
                      </a:lnTo>
                      <a:lnTo>
                        <a:pt x="238" y="45"/>
                      </a:lnTo>
                      <a:lnTo>
                        <a:pt x="236" y="43"/>
                      </a:lnTo>
                      <a:lnTo>
                        <a:pt x="234" y="41"/>
                      </a:lnTo>
                      <a:lnTo>
                        <a:pt x="233" y="41"/>
                      </a:lnTo>
                      <a:lnTo>
                        <a:pt x="231" y="40"/>
                      </a:lnTo>
                      <a:lnTo>
                        <a:pt x="230" y="40"/>
                      </a:lnTo>
                      <a:lnTo>
                        <a:pt x="228" y="40"/>
                      </a:lnTo>
                      <a:lnTo>
                        <a:pt x="226" y="41"/>
                      </a:lnTo>
                      <a:lnTo>
                        <a:pt x="225" y="41"/>
                      </a:lnTo>
                      <a:lnTo>
                        <a:pt x="223" y="43"/>
                      </a:lnTo>
                      <a:lnTo>
                        <a:pt x="220" y="46"/>
                      </a:lnTo>
                      <a:lnTo>
                        <a:pt x="218" y="48"/>
                      </a:lnTo>
                      <a:lnTo>
                        <a:pt x="215" y="50"/>
                      </a:lnTo>
                      <a:lnTo>
                        <a:pt x="211" y="51"/>
                      </a:lnTo>
                      <a:lnTo>
                        <a:pt x="210" y="53"/>
                      </a:lnTo>
                      <a:lnTo>
                        <a:pt x="206" y="53"/>
                      </a:lnTo>
                      <a:lnTo>
                        <a:pt x="203" y="53"/>
                      </a:lnTo>
                      <a:lnTo>
                        <a:pt x="203" y="51"/>
                      </a:lnTo>
                      <a:lnTo>
                        <a:pt x="201" y="50"/>
                      </a:lnTo>
                      <a:lnTo>
                        <a:pt x="200" y="48"/>
                      </a:lnTo>
                      <a:lnTo>
                        <a:pt x="200" y="46"/>
                      </a:lnTo>
                      <a:lnTo>
                        <a:pt x="200" y="43"/>
                      </a:lnTo>
                      <a:lnTo>
                        <a:pt x="198" y="41"/>
                      </a:lnTo>
                      <a:lnTo>
                        <a:pt x="198" y="40"/>
                      </a:lnTo>
                      <a:lnTo>
                        <a:pt x="197" y="38"/>
                      </a:lnTo>
                      <a:lnTo>
                        <a:pt x="195" y="38"/>
                      </a:lnTo>
                      <a:lnTo>
                        <a:pt x="193" y="38"/>
                      </a:lnTo>
                      <a:lnTo>
                        <a:pt x="192" y="38"/>
                      </a:lnTo>
                      <a:lnTo>
                        <a:pt x="192" y="40"/>
                      </a:lnTo>
                      <a:lnTo>
                        <a:pt x="190" y="41"/>
                      </a:lnTo>
                      <a:lnTo>
                        <a:pt x="187" y="43"/>
                      </a:lnTo>
                      <a:lnTo>
                        <a:pt x="185" y="45"/>
                      </a:lnTo>
                      <a:lnTo>
                        <a:pt x="183" y="45"/>
                      </a:lnTo>
                      <a:lnTo>
                        <a:pt x="180" y="45"/>
                      </a:lnTo>
                      <a:lnTo>
                        <a:pt x="178" y="43"/>
                      </a:lnTo>
                      <a:lnTo>
                        <a:pt x="177" y="41"/>
                      </a:lnTo>
                      <a:lnTo>
                        <a:pt x="177" y="40"/>
                      </a:lnTo>
                      <a:lnTo>
                        <a:pt x="175" y="36"/>
                      </a:lnTo>
                      <a:lnTo>
                        <a:pt x="175" y="33"/>
                      </a:lnTo>
                      <a:lnTo>
                        <a:pt x="175" y="32"/>
                      </a:lnTo>
                      <a:lnTo>
                        <a:pt x="175" y="28"/>
                      </a:lnTo>
                      <a:lnTo>
                        <a:pt x="173" y="27"/>
                      </a:lnTo>
                      <a:lnTo>
                        <a:pt x="173" y="25"/>
                      </a:lnTo>
                      <a:lnTo>
                        <a:pt x="172" y="23"/>
                      </a:lnTo>
                      <a:lnTo>
                        <a:pt x="168" y="23"/>
                      </a:lnTo>
                      <a:lnTo>
                        <a:pt x="163" y="23"/>
                      </a:lnTo>
                      <a:lnTo>
                        <a:pt x="159" y="25"/>
                      </a:lnTo>
                      <a:lnTo>
                        <a:pt x="154" y="25"/>
                      </a:lnTo>
                      <a:lnTo>
                        <a:pt x="149" y="27"/>
                      </a:lnTo>
                      <a:lnTo>
                        <a:pt x="144" y="27"/>
                      </a:lnTo>
                      <a:lnTo>
                        <a:pt x="139" y="27"/>
                      </a:lnTo>
                      <a:lnTo>
                        <a:pt x="132" y="27"/>
                      </a:lnTo>
                      <a:lnTo>
                        <a:pt x="127" y="25"/>
                      </a:lnTo>
                      <a:lnTo>
                        <a:pt x="121" y="23"/>
                      </a:lnTo>
                      <a:lnTo>
                        <a:pt x="116" y="22"/>
                      </a:lnTo>
                      <a:lnTo>
                        <a:pt x="111" y="18"/>
                      </a:lnTo>
                      <a:lnTo>
                        <a:pt x="104" y="15"/>
                      </a:lnTo>
                      <a:lnTo>
                        <a:pt x="99" y="13"/>
                      </a:lnTo>
                      <a:lnTo>
                        <a:pt x="94" y="10"/>
                      </a:lnTo>
                      <a:lnTo>
                        <a:pt x="89" y="8"/>
                      </a:lnTo>
                      <a:lnTo>
                        <a:pt x="88" y="8"/>
                      </a:lnTo>
                      <a:lnTo>
                        <a:pt x="84" y="7"/>
                      </a:lnTo>
                      <a:lnTo>
                        <a:pt x="83" y="7"/>
                      </a:lnTo>
                      <a:lnTo>
                        <a:pt x="81" y="5"/>
                      </a:lnTo>
                      <a:lnTo>
                        <a:pt x="78" y="3"/>
                      </a:lnTo>
                      <a:lnTo>
                        <a:pt x="76" y="3"/>
                      </a:lnTo>
                      <a:lnTo>
                        <a:pt x="73" y="2"/>
                      </a:lnTo>
                      <a:lnTo>
                        <a:pt x="71" y="0"/>
                      </a:lnTo>
                      <a:lnTo>
                        <a:pt x="71" y="2"/>
                      </a:lnTo>
                      <a:lnTo>
                        <a:pt x="71" y="3"/>
                      </a:lnTo>
                      <a:lnTo>
                        <a:pt x="71" y="5"/>
                      </a:lnTo>
                      <a:lnTo>
                        <a:pt x="71" y="7"/>
                      </a:lnTo>
                      <a:lnTo>
                        <a:pt x="71" y="8"/>
                      </a:lnTo>
                      <a:lnTo>
                        <a:pt x="71" y="10"/>
                      </a:lnTo>
                      <a:lnTo>
                        <a:pt x="71" y="12"/>
                      </a:lnTo>
                      <a:lnTo>
                        <a:pt x="69" y="12"/>
                      </a:lnTo>
                      <a:lnTo>
                        <a:pt x="69" y="13"/>
                      </a:lnTo>
                      <a:lnTo>
                        <a:pt x="68" y="15"/>
                      </a:lnTo>
                      <a:lnTo>
                        <a:pt x="66" y="15"/>
                      </a:lnTo>
                      <a:lnTo>
                        <a:pt x="64" y="17"/>
                      </a:lnTo>
                      <a:lnTo>
                        <a:pt x="63" y="18"/>
                      </a:lnTo>
                      <a:lnTo>
                        <a:pt x="63" y="20"/>
                      </a:lnTo>
                      <a:lnTo>
                        <a:pt x="61" y="22"/>
                      </a:lnTo>
                      <a:lnTo>
                        <a:pt x="60" y="23"/>
                      </a:lnTo>
                      <a:lnTo>
                        <a:pt x="60" y="25"/>
                      </a:lnTo>
                      <a:lnTo>
                        <a:pt x="60" y="27"/>
                      </a:lnTo>
                      <a:lnTo>
                        <a:pt x="61" y="28"/>
                      </a:lnTo>
                      <a:lnTo>
                        <a:pt x="63" y="30"/>
                      </a:lnTo>
                      <a:lnTo>
                        <a:pt x="64" y="32"/>
                      </a:lnTo>
                      <a:lnTo>
                        <a:pt x="66" y="33"/>
                      </a:lnTo>
                      <a:lnTo>
                        <a:pt x="68" y="35"/>
                      </a:lnTo>
                      <a:lnTo>
                        <a:pt x="69" y="36"/>
                      </a:lnTo>
                      <a:lnTo>
                        <a:pt x="69" y="38"/>
                      </a:lnTo>
                      <a:lnTo>
                        <a:pt x="71" y="38"/>
                      </a:lnTo>
                      <a:lnTo>
                        <a:pt x="71" y="40"/>
                      </a:lnTo>
                      <a:lnTo>
                        <a:pt x="73" y="40"/>
                      </a:lnTo>
                      <a:lnTo>
                        <a:pt x="74" y="41"/>
                      </a:lnTo>
                      <a:lnTo>
                        <a:pt x="74" y="43"/>
                      </a:lnTo>
                      <a:lnTo>
                        <a:pt x="76" y="45"/>
                      </a:lnTo>
                      <a:lnTo>
                        <a:pt x="74" y="45"/>
                      </a:lnTo>
                      <a:lnTo>
                        <a:pt x="71" y="48"/>
                      </a:lnTo>
                      <a:lnTo>
                        <a:pt x="66" y="51"/>
                      </a:lnTo>
                      <a:lnTo>
                        <a:pt x="61" y="55"/>
                      </a:lnTo>
                      <a:lnTo>
                        <a:pt x="56" y="56"/>
                      </a:lnTo>
                      <a:lnTo>
                        <a:pt x="51" y="58"/>
                      </a:lnTo>
                      <a:lnTo>
                        <a:pt x="45" y="58"/>
                      </a:lnTo>
                      <a:lnTo>
                        <a:pt x="40" y="58"/>
                      </a:lnTo>
                      <a:lnTo>
                        <a:pt x="35" y="58"/>
                      </a:lnTo>
                      <a:lnTo>
                        <a:pt x="31" y="58"/>
                      </a:lnTo>
                      <a:lnTo>
                        <a:pt x="30" y="58"/>
                      </a:lnTo>
                      <a:lnTo>
                        <a:pt x="28" y="58"/>
                      </a:lnTo>
                      <a:lnTo>
                        <a:pt x="27" y="58"/>
                      </a:lnTo>
                      <a:lnTo>
                        <a:pt x="25" y="58"/>
                      </a:lnTo>
                      <a:lnTo>
                        <a:pt x="23" y="58"/>
                      </a:lnTo>
                      <a:lnTo>
                        <a:pt x="22" y="60"/>
                      </a:lnTo>
                      <a:lnTo>
                        <a:pt x="20" y="60"/>
                      </a:lnTo>
                      <a:lnTo>
                        <a:pt x="17" y="63"/>
                      </a:lnTo>
                      <a:lnTo>
                        <a:pt x="15" y="65"/>
                      </a:lnTo>
                      <a:lnTo>
                        <a:pt x="12" y="66"/>
                      </a:lnTo>
                      <a:lnTo>
                        <a:pt x="10" y="69"/>
                      </a:lnTo>
                      <a:lnTo>
                        <a:pt x="7" y="71"/>
                      </a:lnTo>
                      <a:lnTo>
                        <a:pt x="5" y="74"/>
                      </a:lnTo>
                      <a:lnTo>
                        <a:pt x="3" y="78"/>
                      </a:lnTo>
                      <a:lnTo>
                        <a:pt x="2" y="81"/>
                      </a:lnTo>
                      <a:lnTo>
                        <a:pt x="2" y="83"/>
                      </a:lnTo>
                      <a:lnTo>
                        <a:pt x="2" y="84"/>
                      </a:lnTo>
                      <a:lnTo>
                        <a:pt x="2" y="86"/>
                      </a:lnTo>
                      <a:lnTo>
                        <a:pt x="2" y="89"/>
                      </a:lnTo>
                      <a:lnTo>
                        <a:pt x="2" y="91"/>
                      </a:lnTo>
                      <a:lnTo>
                        <a:pt x="2" y="94"/>
                      </a:lnTo>
                      <a:lnTo>
                        <a:pt x="2" y="96"/>
                      </a:lnTo>
                      <a:lnTo>
                        <a:pt x="0" y="98"/>
                      </a:lnTo>
                      <a:lnTo>
                        <a:pt x="0" y="93"/>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87" name="Freeform 19"/>
                <p:cNvSpPr>
                  <a:spLocks/>
                </p:cNvSpPr>
                <p:nvPr/>
              </p:nvSpPr>
              <p:spPr bwMode="gray">
                <a:xfrm>
                  <a:off x="1992828" y="2295303"/>
                  <a:ext cx="246006" cy="270263"/>
                </a:xfrm>
                <a:custGeom>
                  <a:avLst/>
                  <a:gdLst>
                    <a:gd name="T0" fmla="*/ 2147483647 w 157"/>
                    <a:gd name="T1" fmla="*/ 2147483647 h 169"/>
                    <a:gd name="T2" fmla="*/ 2147483647 w 157"/>
                    <a:gd name="T3" fmla="*/ 2147483647 h 169"/>
                    <a:gd name="T4" fmla="*/ 2147483647 w 157"/>
                    <a:gd name="T5" fmla="*/ 2147483647 h 169"/>
                    <a:gd name="T6" fmla="*/ 2147483647 w 157"/>
                    <a:gd name="T7" fmla="*/ 2147483647 h 169"/>
                    <a:gd name="T8" fmla="*/ 2147483647 w 157"/>
                    <a:gd name="T9" fmla="*/ 2147483647 h 169"/>
                    <a:gd name="T10" fmla="*/ 2147483647 w 157"/>
                    <a:gd name="T11" fmla="*/ 2147483647 h 169"/>
                    <a:gd name="T12" fmla="*/ 2147483647 w 157"/>
                    <a:gd name="T13" fmla="*/ 2147483647 h 169"/>
                    <a:gd name="T14" fmla="*/ 2147483647 w 157"/>
                    <a:gd name="T15" fmla="*/ 2147483647 h 169"/>
                    <a:gd name="T16" fmla="*/ 2147483647 w 157"/>
                    <a:gd name="T17" fmla="*/ 2147483647 h 169"/>
                    <a:gd name="T18" fmla="*/ 2147483647 w 157"/>
                    <a:gd name="T19" fmla="*/ 2147483647 h 169"/>
                    <a:gd name="T20" fmla="*/ 2147483647 w 157"/>
                    <a:gd name="T21" fmla="*/ 2147483647 h 169"/>
                    <a:gd name="T22" fmla="*/ 2147483647 w 157"/>
                    <a:gd name="T23" fmla="*/ 2147483647 h 169"/>
                    <a:gd name="T24" fmla="*/ 2147483647 w 157"/>
                    <a:gd name="T25" fmla="*/ 2147483647 h 169"/>
                    <a:gd name="T26" fmla="*/ 2147483647 w 157"/>
                    <a:gd name="T27" fmla="*/ 2147483647 h 169"/>
                    <a:gd name="T28" fmla="*/ 2147483647 w 157"/>
                    <a:gd name="T29" fmla="*/ 2147483647 h 169"/>
                    <a:gd name="T30" fmla="*/ 2147483647 w 157"/>
                    <a:gd name="T31" fmla="*/ 2147483647 h 169"/>
                    <a:gd name="T32" fmla="*/ 2147483647 w 157"/>
                    <a:gd name="T33" fmla="*/ 2147483647 h 169"/>
                    <a:gd name="T34" fmla="*/ 2147483647 w 157"/>
                    <a:gd name="T35" fmla="*/ 2147483647 h 169"/>
                    <a:gd name="T36" fmla="*/ 2147483647 w 157"/>
                    <a:gd name="T37" fmla="*/ 2147483647 h 169"/>
                    <a:gd name="T38" fmla="*/ 2147483647 w 157"/>
                    <a:gd name="T39" fmla="*/ 2147483647 h 169"/>
                    <a:gd name="T40" fmla="*/ 2147483647 w 157"/>
                    <a:gd name="T41" fmla="*/ 2147483647 h 169"/>
                    <a:gd name="T42" fmla="*/ 2147483647 w 157"/>
                    <a:gd name="T43" fmla="*/ 2147483647 h 169"/>
                    <a:gd name="T44" fmla="*/ 2147483647 w 157"/>
                    <a:gd name="T45" fmla="*/ 2147483647 h 169"/>
                    <a:gd name="T46" fmla="*/ 2147483647 w 157"/>
                    <a:gd name="T47" fmla="*/ 2147483647 h 169"/>
                    <a:gd name="T48" fmla="*/ 2147483647 w 157"/>
                    <a:gd name="T49" fmla="*/ 2147483647 h 169"/>
                    <a:gd name="T50" fmla="*/ 2147483647 w 157"/>
                    <a:gd name="T51" fmla="*/ 2147483647 h 169"/>
                    <a:gd name="T52" fmla="*/ 2147483647 w 157"/>
                    <a:gd name="T53" fmla="*/ 2147483647 h 169"/>
                    <a:gd name="T54" fmla="*/ 2147483647 w 157"/>
                    <a:gd name="T55" fmla="*/ 2147483647 h 169"/>
                    <a:gd name="T56" fmla="*/ 2147483647 w 157"/>
                    <a:gd name="T57" fmla="*/ 2147483647 h 169"/>
                    <a:gd name="T58" fmla="*/ 2147483647 w 157"/>
                    <a:gd name="T59" fmla="*/ 2147483647 h 169"/>
                    <a:gd name="T60" fmla="*/ 2147483647 w 157"/>
                    <a:gd name="T61" fmla="*/ 2147483647 h 169"/>
                    <a:gd name="T62" fmla="*/ 2147483647 w 157"/>
                    <a:gd name="T63" fmla="*/ 2147483647 h 169"/>
                    <a:gd name="T64" fmla="*/ 2147483647 w 157"/>
                    <a:gd name="T65" fmla="*/ 2147483647 h 169"/>
                    <a:gd name="T66" fmla="*/ 2147483647 w 157"/>
                    <a:gd name="T67" fmla="*/ 2147483647 h 169"/>
                    <a:gd name="T68" fmla="*/ 2147483647 w 157"/>
                    <a:gd name="T69" fmla="*/ 2147483647 h 169"/>
                    <a:gd name="T70" fmla="*/ 2147483647 w 157"/>
                    <a:gd name="T71" fmla="*/ 2147483647 h 169"/>
                    <a:gd name="T72" fmla="*/ 2147483647 w 157"/>
                    <a:gd name="T73" fmla="*/ 2147483647 h 169"/>
                    <a:gd name="T74" fmla="*/ 2147483647 w 157"/>
                    <a:gd name="T75" fmla="*/ 2147483647 h 169"/>
                    <a:gd name="T76" fmla="*/ 2147483647 w 157"/>
                    <a:gd name="T77" fmla="*/ 2147483647 h 169"/>
                    <a:gd name="T78" fmla="*/ 2147483647 w 157"/>
                    <a:gd name="T79" fmla="*/ 2147483647 h 169"/>
                    <a:gd name="T80" fmla="*/ 2147483647 w 157"/>
                    <a:gd name="T81" fmla="*/ 2147483647 h 169"/>
                    <a:gd name="T82" fmla="*/ 2147483647 w 157"/>
                    <a:gd name="T83" fmla="*/ 2147483647 h 169"/>
                    <a:gd name="T84" fmla="*/ 2147483647 w 157"/>
                    <a:gd name="T85" fmla="*/ 2147483647 h 169"/>
                    <a:gd name="T86" fmla="*/ 2147483647 w 157"/>
                    <a:gd name="T87" fmla="*/ 2147483647 h 169"/>
                    <a:gd name="T88" fmla="*/ 2147483647 w 157"/>
                    <a:gd name="T89" fmla="*/ 2147483647 h 169"/>
                    <a:gd name="T90" fmla="*/ 2147483647 w 157"/>
                    <a:gd name="T91" fmla="*/ 2147483647 h 169"/>
                    <a:gd name="T92" fmla="*/ 2147483647 w 157"/>
                    <a:gd name="T93" fmla="*/ 0 h 169"/>
                    <a:gd name="T94" fmla="*/ 2147483647 w 157"/>
                    <a:gd name="T95" fmla="*/ 2147483647 h 169"/>
                    <a:gd name="T96" fmla="*/ 2147483647 w 157"/>
                    <a:gd name="T97" fmla="*/ 2147483647 h 169"/>
                    <a:gd name="T98" fmla="*/ 2147483647 w 157"/>
                    <a:gd name="T99" fmla="*/ 2147483647 h 169"/>
                    <a:gd name="T100" fmla="*/ 2147483647 w 157"/>
                    <a:gd name="T101" fmla="*/ 2147483647 h 169"/>
                    <a:gd name="T102" fmla="*/ 2147483647 w 157"/>
                    <a:gd name="T103" fmla="*/ 2147483647 h 169"/>
                    <a:gd name="T104" fmla="*/ 2147483647 w 157"/>
                    <a:gd name="T105" fmla="*/ 2147483647 h 169"/>
                    <a:gd name="T106" fmla="*/ 2147483647 w 157"/>
                    <a:gd name="T107" fmla="*/ 2147483647 h 169"/>
                    <a:gd name="T108" fmla="*/ 2147483647 w 157"/>
                    <a:gd name="T109" fmla="*/ 2147483647 h 169"/>
                    <a:gd name="T110" fmla="*/ 2147483647 w 157"/>
                    <a:gd name="T111" fmla="*/ 2147483647 h 1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
                    <a:gd name="T169" fmla="*/ 0 h 169"/>
                    <a:gd name="T170" fmla="*/ 157 w 157"/>
                    <a:gd name="T171" fmla="*/ 169 h 1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 h="169">
                      <a:moveTo>
                        <a:pt x="9" y="48"/>
                      </a:moveTo>
                      <a:lnTo>
                        <a:pt x="7" y="48"/>
                      </a:lnTo>
                      <a:lnTo>
                        <a:pt x="5" y="48"/>
                      </a:lnTo>
                      <a:lnTo>
                        <a:pt x="4" y="48"/>
                      </a:lnTo>
                      <a:lnTo>
                        <a:pt x="2" y="48"/>
                      </a:lnTo>
                      <a:lnTo>
                        <a:pt x="0" y="48"/>
                      </a:lnTo>
                      <a:lnTo>
                        <a:pt x="2" y="50"/>
                      </a:lnTo>
                      <a:lnTo>
                        <a:pt x="4" y="52"/>
                      </a:lnTo>
                      <a:lnTo>
                        <a:pt x="5" y="53"/>
                      </a:lnTo>
                      <a:lnTo>
                        <a:pt x="9" y="55"/>
                      </a:lnTo>
                      <a:lnTo>
                        <a:pt x="10" y="56"/>
                      </a:lnTo>
                      <a:lnTo>
                        <a:pt x="10" y="58"/>
                      </a:lnTo>
                      <a:lnTo>
                        <a:pt x="9" y="60"/>
                      </a:lnTo>
                      <a:lnTo>
                        <a:pt x="7" y="61"/>
                      </a:lnTo>
                      <a:lnTo>
                        <a:pt x="5" y="63"/>
                      </a:lnTo>
                      <a:lnTo>
                        <a:pt x="4" y="66"/>
                      </a:lnTo>
                      <a:lnTo>
                        <a:pt x="2" y="68"/>
                      </a:lnTo>
                      <a:lnTo>
                        <a:pt x="2" y="71"/>
                      </a:lnTo>
                      <a:lnTo>
                        <a:pt x="2" y="73"/>
                      </a:lnTo>
                      <a:lnTo>
                        <a:pt x="4" y="76"/>
                      </a:lnTo>
                      <a:lnTo>
                        <a:pt x="4" y="78"/>
                      </a:lnTo>
                      <a:lnTo>
                        <a:pt x="5" y="80"/>
                      </a:lnTo>
                      <a:lnTo>
                        <a:pt x="7" y="81"/>
                      </a:lnTo>
                      <a:lnTo>
                        <a:pt x="7" y="83"/>
                      </a:lnTo>
                      <a:lnTo>
                        <a:pt x="9" y="83"/>
                      </a:lnTo>
                      <a:lnTo>
                        <a:pt x="10" y="85"/>
                      </a:lnTo>
                      <a:lnTo>
                        <a:pt x="10" y="86"/>
                      </a:lnTo>
                      <a:lnTo>
                        <a:pt x="12" y="86"/>
                      </a:lnTo>
                      <a:lnTo>
                        <a:pt x="14" y="88"/>
                      </a:lnTo>
                      <a:lnTo>
                        <a:pt x="15" y="89"/>
                      </a:lnTo>
                      <a:lnTo>
                        <a:pt x="15" y="91"/>
                      </a:lnTo>
                      <a:lnTo>
                        <a:pt x="14" y="91"/>
                      </a:lnTo>
                      <a:lnTo>
                        <a:pt x="14" y="93"/>
                      </a:lnTo>
                      <a:lnTo>
                        <a:pt x="14" y="94"/>
                      </a:lnTo>
                      <a:lnTo>
                        <a:pt x="15" y="94"/>
                      </a:lnTo>
                      <a:lnTo>
                        <a:pt x="15" y="96"/>
                      </a:lnTo>
                      <a:lnTo>
                        <a:pt x="17" y="98"/>
                      </a:lnTo>
                      <a:lnTo>
                        <a:pt x="19" y="98"/>
                      </a:lnTo>
                      <a:lnTo>
                        <a:pt x="19" y="99"/>
                      </a:lnTo>
                      <a:lnTo>
                        <a:pt x="20" y="99"/>
                      </a:lnTo>
                      <a:lnTo>
                        <a:pt x="22" y="101"/>
                      </a:lnTo>
                      <a:lnTo>
                        <a:pt x="24" y="103"/>
                      </a:lnTo>
                      <a:lnTo>
                        <a:pt x="24" y="104"/>
                      </a:lnTo>
                      <a:lnTo>
                        <a:pt x="24" y="106"/>
                      </a:lnTo>
                      <a:lnTo>
                        <a:pt x="25" y="109"/>
                      </a:lnTo>
                      <a:lnTo>
                        <a:pt x="25" y="111"/>
                      </a:lnTo>
                      <a:lnTo>
                        <a:pt x="27" y="113"/>
                      </a:lnTo>
                      <a:lnTo>
                        <a:pt x="28" y="114"/>
                      </a:lnTo>
                      <a:lnTo>
                        <a:pt x="28" y="116"/>
                      </a:lnTo>
                      <a:lnTo>
                        <a:pt x="30" y="118"/>
                      </a:lnTo>
                      <a:lnTo>
                        <a:pt x="33" y="119"/>
                      </a:lnTo>
                      <a:lnTo>
                        <a:pt x="35" y="122"/>
                      </a:lnTo>
                      <a:lnTo>
                        <a:pt x="38" y="124"/>
                      </a:lnTo>
                      <a:lnTo>
                        <a:pt x="42" y="126"/>
                      </a:lnTo>
                      <a:lnTo>
                        <a:pt x="45" y="127"/>
                      </a:lnTo>
                      <a:lnTo>
                        <a:pt x="48" y="129"/>
                      </a:lnTo>
                      <a:lnTo>
                        <a:pt x="50" y="131"/>
                      </a:lnTo>
                      <a:lnTo>
                        <a:pt x="52" y="134"/>
                      </a:lnTo>
                      <a:lnTo>
                        <a:pt x="53" y="139"/>
                      </a:lnTo>
                      <a:lnTo>
                        <a:pt x="57" y="142"/>
                      </a:lnTo>
                      <a:lnTo>
                        <a:pt x="60" y="146"/>
                      </a:lnTo>
                      <a:lnTo>
                        <a:pt x="63" y="147"/>
                      </a:lnTo>
                      <a:lnTo>
                        <a:pt x="68" y="151"/>
                      </a:lnTo>
                      <a:lnTo>
                        <a:pt x="73" y="152"/>
                      </a:lnTo>
                      <a:lnTo>
                        <a:pt x="76" y="155"/>
                      </a:lnTo>
                      <a:lnTo>
                        <a:pt x="80" y="157"/>
                      </a:lnTo>
                      <a:lnTo>
                        <a:pt x="81" y="162"/>
                      </a:lnTo>
                      <a:lnTo>
                        <a:pt x="85" y="164"/>
                      </a:lnTo>
                      <a:lnTo>
                        <a:pt x="86" y="165"/>
                      </a:lnTo>
                      <a:lnTo>
                        <a:pt x="88" y="167"/>
                      </a:lnTo>
                      <a:lnTo>
                        <a:pt x="90" y="167"/>
                      </a:lnTo>
                      <a:lnTo>
                        <a:pt x="91" y="167"/>
                      </a:lnTo>
                      <a:lnTo>
                        <a:pt x="93" y="169"/>
                      </a:lnTo>
                      <a:lnTo>
                        <a:pt x="93" y="165"/>
                      </a:lnTo>
                      <a:lnTo>
                        <a:pt x="93" y="162"/>
                      </a:lnTo>
                      <a:lnTo>
                        <a:pt x="94" y="159"/>
                      </a:lnTo>
                      <a:lnTo>
                        <a:pt x="94" y="157"/>
                      </a:lnTo>
                      <a:lnTo>
                        <a:pt x="96" y="154"/>
                      </a:lnTo>
                      <a:lnTo>
                        <a:pt x="98" y="151"/>
                      </a:lnTo>
                      <a:lnTo>
                        <a:pt x="99" y="149"/>
                      </a:lnTo>
                      <a:lnTo>
                        <a:pt x="101" y="147"/>
                      </a:lnTo>
                      <a:lnTo>
                        <a:pt x="103" y="146"/>
                      </a:lnTo>
                      <a:lnTo>
                        <a:pt x="106" y="144"/>
                      </a:lnTo>
                      <a:lnTo>
                        <a:pt x="109" y="144"/>
                      </a:lnTo>
                      <a:lnTo>
                        <a:pt x="111" y="142"/>
                      </a:lnTo>
                      <a:lnTo>
                        <a:pt x="114" y="142"/>
                      </a:lnTo>
                      <a:lnTo>
                        <a:pt x="116" y="141"/>
                      </a:lnTo>
                      <a:lnTo>
                        <a:pt x="119" y="139"/>
                      </a:lnTo>
                      <a:lnTo>
                        <a:pt x="121" y="136"/>
                      </a:lnTo>
                      <a:lnTo>
                        <a:pt x="123" y="136"/>
                      </a:lnTo>
                      <a:lnTo>
                        <a:pt x="123" y="134"/>
                      </a:lnTo>
                      <a:lnTo>
                        <a:pt x="124" y="132"/>
                      </a:lnTo>
                      <a:lnTo>
                        <a:pt x="126" y="132"/>
                      </a:lnTo>
                      <a:lnTo>
                        <a:pt x="128" y="131"/>
                      </a:lnTo>
                      <a:lnTo>
                        <a:pt x="128" y="129"/>
                      </a:lnTo>
                      <a:lnTo>
                        <a:pt x="129" y="129"/>
                      </a:lnTo>
                      <a:lnTo>
                        <a:pt x="131" y="127"/>
                      </a:lnTo>
                      <a:lnTo>
                        <a:pt x="132" y="126"/>
                      </a:lnTo>
                      <a:lnTo>
                        <a:pt x="132" y="122"/>
                      </a:lnTo>
                      <a:lnTo>
                        <a:pt x="131" y="121"/>
                      </a:lnTo>
                      <a:lnTo>
                        <a:pt x="131" y="119"/>
                      </a:lnTo>
                      <a:lnTo>
                        <a:pt x="131" y="118"/>
                      </a:lnTo>
                      <a:lnTo>
                        <a:pt x="131" y="116"/>
                      </a:lnTo>
                      <a:lnTo>
                        <a:pt x="132" y="116"/>
                      </a:lnTo>
                      <a:lnTo>
                        <a:pt x="132" y="113"/>
                      </a:lnTo>
                      <a:lnTo>
                        <a:pt x="134" y="111"/>
                      </a:lnTo>
                      <a:lnTo>
                        <a:pt x="134" y="109"/>
                      </a:lnTo>
                      <a:lnTo>
                        <a:pt x="134" y="106"/>
                      </a:lnTo>
                      <a:lnTo>
                        <a:pt x="136" y="104"/>
                      </a:lnTo>
                      <a:lnTo>
                        <a:pt x="136" y="103"/>
                      </a:lnTo>
                      <a:lnTo>
                        <a:pt x="137" y="101"/>
                      </a:lnTo>
                      <a:lnTo>
                        <a:pt x="139" y="99"/>
                      </a:lnTo>
                      <a:lnTo>
                        <a:pt x="142" y="99"/>
                      </a:lnTo>
                      <a:lnTo>
                        <a:pt x="144" y="98"/>
                      </a:lnTo>
                      <a:lnTo>
                        <a:pt x="147" y="98"/>
                      </a:lnTo>
                      <a:lnTo>
                        <a:pt x="149" y="96"/>
                      </a:lnTo>
                      <a:lnTo>
                        <a:pt x="151" y="94"/>
                      </a:lnTo>
                      <a:lnTo>
                        <a:pt x="154" y="93"/>
                      </a:lnTo>
                      <a:lnTo>
                        <a:pt x="156" y="91"/>
                      </a:lnTo>
                      <a:lnTo>
                        <a:pt x="157" y="88"/>
                      </a:lnTo>
                      <a:lnTo>
                        <a:pt x="157" y="86"/>
                      </a:lnTo>
                      <a:lnTo>
                        <a:pt x="157" y="85"/>
                      </a:lnTo>
                      <a:lnTo>
                        <a:pt x="157" y="83"/>
                      </a:lnTo>
                      <a:lnTo>
                        <a:pt x="157" y="81"/>
                      </a:lnTo>
                      <a:lnTo>
                        <a:pt x="156" y="80"/>
                      </a:lnTo>
                      <a:lnTo>
                        <a:pt x="154" y="80"/>
                      </a:lnTo>
                      <a:lnTo>
                        <a:pt x="152" y="80"/>
                      </a:lnTo>
                      <a:lnTo>
                        <a:pt x="151" y="80"/>
                      </a:lnTo>
                      <a:lnTo>
                        <a:pt x="149" y="80"/>
                      </a:lnTo>
                      <a:lnTo>
                        <a:pt x="147" y="80"/>
                      </a:lnTo>
                      <a:lnTo>
                        <a:pt x="146" y="81"/>
                      </a:lnTo>
                      <a:lnTo>
                        <a:pt x="144" y="81"/>
                      </a:lnTo>
                      <a:lnTo>
                        <a:pt x="142" y="83"/>
                      </a:lnTo>
                      <a:lnTo>
                        <a:pt x="139" y="83"/>
                      </a:lnTo>
                      <a:lnTo>
                        <a:pt x="137" y="83"/>
                      </a:lnTo>
                      <a:lnTo>
                        <a:pt x="136" y="83"/>
                      </a:lnTo>
                      <a:lnTo>
                        <a:pt x="134" y="85"/>
                      </a:lnTo>
                      <a:lnTo>
                        <a:pt x="132" y="86"/>
                      </a:lnTo>
                      <a:lnTo>
                        <a:pt x="132" y="88"/>
                      </a:lnTo>
                      <a:lnTo>
                        <a:pt x="134" y="85"/>
                      </a:lnTo>
                      <a:lnTo>
                        <a:pt x="136" y="80"/>
                      </a:lnTo>
                      <a:lnTo>
                        <a:pt x="136" y="76"/>
                      </a:lnTo>
                      <a:lnTo>
                        <a:pt x="136" y="75"/>
                      </a:lnTo>
                      <a:lnTo>
                        <a:pt x="136" y="71"/>
                      </a:lnTo>
                      <a:lnTo>
                        <a:pt x="134" y="68"/>
                      </a:lnTo>
                      <a:lnTo>
                        <a:pt x="134" y="63"/>
                      </a:lnTo>
                      <a:lnTo>
                        <a:pt x="132" y="58"/>
                      </a:lnTo>
                      <a:lnTo>
                        <a:pt x="131" y="53"/>
                      </a:lnTo>
                      <a:lnTo>
                        <a:pt x="129" y="48"/>
                      </a:lnTo>
                      <a:lnTo>
                        <a:pt x="128" y="43"/>
                      </a:lnTo>
                      <a:lnTo>
                        <a:pt x="126" y="40"/>
                      </a:lnTo>
                      <a:lnTo>
                        <a:pt x="123" y="35"/>
                      </a:lnTo>
                      <a:lnTo>
                        <a:pt x="121" y="32"/>
                      </a:lnTo>
                      <a:lnTo>
                        <a:pt x="118" y="27"/>
                      </a:lnTo>
                      <a:lnTo>
                        <a:pt x="114" y="22"/>
                      </a:lnTo>
                      <a:lnTo>
                        <a:pt x="113" y="20"/>
                      </a:lnTo>
                      <a:lnTo>
                        <a:pt x="113" y="19"/>
                      </a:lnTo>
                      <a:lnTo>
                        <a:pt x="113" y="17"/>
                      </a:lnTo>
                      <a:lnTo>
                        <a:pt x="111" y="15"/>
                      </a:lnTo>
                      <a:lnTo>
                        <a:pt x="111" y="14"/>
                      </a:lnTo>
                      <a:lnTo>
                        <a:pt x="109" y="12"/>
                      </a:lnTo>
                      <a:lnTo>
                        <a:pt x="108" y="12"/>
                      </a:lnTo>
                      <a:lnTo>
                        <a:pt x="108" y="10"/>
                      </a:lnTo>
                      <a:lnTo>
                        <a:pt x="106" y="9"/>
                      </a:lnTo>
                      <a:lnTo>
                        <a:pt x="104" y="7"/>
                      </a:lnTo>
                      <a:lnTo>
                        <a:pt x="104" y="5"/>
                      </a:lnTo>
                      <a:lnTo>
                        <a:pt x="103" y="4"/>
                      </a:lnTo>
                      <a:lnTo>
                        <a:pt x="101" y="2"/>
                      </a:lnTo>
                      <a:lnTo>
                        <a:pt x="98" y="0"/>
                      </a:lnTo>
                      <a:lnTo>
                        <a:pt x="93" y="0"/>
                      </a:lnTo>
                      <a:lnTo>
                        <a:pt x="88" y="2"/>
                      </a:lnTo>
                      <a:lnTo>
                        <a:pt x="83" y="2"/>
                      </a:lnTo>
                      <a:lnTo>
                        <a:pt x="78" y="4"/>
                      </a:lnTo>
                      <a:lnTo>
                        <a:pt x="73" y="4"/>
                      </a:lnTo>
                      <a:lnTo>
                        <a:pt x="71" y="4"/>
                      </a:lnTo>
                      <a:lnTo>
                        <a:pt x="66" y="4"/>
                      </a:lnTo>
                      <a:lnTo>
                        <a:pt x="63" y="4"/>
                      </a:lnTo>
                      <a:lnTo>
                        <a:pt x="61" y="4"/>
                      </a:lnTo>
                      <a:lnTo>
                        <a:pt x="60" y="4"/>
                      </a:lnTo>
                      <a:lnTo>
                        <a:pt x="57" y="4"/>
                      </a:lnTo>
                      <a:lnTo>
                        <a:pt x="55" y="4"/>
                      </a:lnTo>
                      <a:lnTo>
                        <a:pt x="52" y="5"/>
                      </a:lnTo>
                      <a:lnTo>
                        <a:pt x="47" y="5"/>
                      </a:lnTo>
                      <a:lnTo>
                        <a:pt x="43" y="7"/>
                      </a:lnTo>
                      <a:lnTo>
                        <a:pt x="42" y="9"/>
                      </a:lnTo>
                      <a:lnTo>
                        <a:pt x="40" y="12"/>
                      </a:lnTo>
                      <a:lnTo>
                        <a:pt x="38" y="14"/>
                      </a:lnTo>
                      <a:lnTo>
                        <a:pt x="37" y="19"/>
                      </a:lnTo>
                      <a:lnTo>
                        <a:pt x="35" y="22"/>
                      </a:lnTo>
                      <a:lnTo>
                        <a:pt x="33" y="25"/>
                      </a:lnTo>
                      <a:lnTo>
                        <a:pt x="33" y="28"/>
                      </a:lnTo>
                      <a:lnTo>
                        <a:pt x="32" y="30"/>
                      </a:lnTo>
                      <a:lnTo>
                        <a:pt x="30" y="32"/>
                      </a:lnTo>
                      <a:lnTo>
                        <a:pt x="28" y="32"/>
                      </a:lnTo>
                      <a:lnTo>
                        <a:pt x="27" y="33"/>
                      </a:lnTo>
                      <a:lnTo>
                        <a:pt x="25" y="33"/>
                      </a:lnTo>
                      <a:lnTo>
                        <a:pt x="24" y="35"/>
                      </a:lnTo>
                      <a:lnTo>
                        <a:pt x="22" y="37"/>
                      </a:lnTo>
                      <a:lnTo>
                        <a:pt x="20" y="37"/>
                      </a:lnTo>
                      <a:lnTo>
                        <a:pt x="19" y="38"/>
                      </a:lnTo>
                      <a:lnTo>
                        <a:pt x="17" y="40"/>
                      </a:lnTo>
                      <a:lnTo>
                        <a:pt x="17" y="42"/>
                      </a:lnTo>
                      <a:lnTo>
                        <a:pt x="15" y="42"/>
                      </a:lnTo>
                      <a:lnTo>
                        <a:pt x="14" y="43"/>
                      </a:lnTo>
                      <a:lnTo>
                        <a:pt x="12" y="45"/>
                      </a:lnTo>
                      <a:lnTo>
                        <a:pt x="10" y="47"/>
                      </a:lnTo>
                      <a:lnTo>
                        <a:pt x="9" y="48"/>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mn-ea"/>
                    <a:cs typeface="+mn-cs"/>
                  </a:endParaRPr>
                </a:p>
              </p:txBody>
            </p:sp>
            <p:sp>
              <p:nvSpPr>
                <p:cNvPr id="88" name="Freeform 20"/>
                <p:cNvSpPr>
                  <a:spLocks/>
                </p:cNvSpPr>
                <p:nvPr/>
              </p:nvSpPr>
              <p:spPr bwMode="gray">
                <a:xfrm>
                  <a:off x="1773351" y="2063649"/>
                  <a:ext cx="224300" cy="163520"/>
                </a:xfrm>
                <a:custGeom>
                  <a:avLst/>
                  <a:gdLst>
                    <a:gd name="T0" fmla="*/ 2147483647 w 145"/>
                    <a:gd name="T1" fmla="*/ 2147483647 h 100"/>
                    <a:gd name="T2" fmla="*/ 2147483647 w 145"/>
                    <a:gd name="T3" fmla="*/ 2147483647 h 100"/>
                    <a:gd name="T4" fmla="*/ 2147483647 w 145"/>
                    <a:gd name="T5" fmla="*/ 2147483647 h 100"/>
                    <a:gd name="T6" fmla="*/ 2147483647 w 145"/>
                    <a:gd name="T7" fmla="*/ 2147483647 h 100"/>
                    <a:gd name="T8" fmla="*/ 2147483647 w 145"/>
                    <a:gd name="T9" fmla="*/ 2147483647 h 100"/>
                    <a:gd name="T10" fmla="*/ 2147483647 w 145"/>
                    <a:gd name="T11" fmla="*/ 2147483647 h 100"/>
                    <a:gd name="T12" fmla="*/ 2147483647 w 145"/>
                    <a:gd name="T13" fmla="*/ 2147483647 h 100"/>
                    <a:gd name="T14" fmla="*/ 2147483647 w 145"/>
                    <a:gd name="T15" fmla="*/ 2147483647 h 100"/>
                    <a:gd name="T16" fmla="*/ 2147483647 w 145"/>
                    <a:gd name="T17" fmla="*/ 2147483647 h 100"/>
                    <a:gd name="T18" fmla="*/ 2147483647 w 145"/>
                    <a:gd name="T19" fmla="*/ 2147483647 h 100"/>
                    <a:gd name="T20" fmla="*/ 2147483647 w 145"/>
                    <a:gd name="T21" fmla="*/ 2147483647 h 100"/>
                    <a:gd name="T22" fmla="*/ 2147483647 w 145"/>
                    <a:gd name="T23" fmla="*/ 2147483647 h 100"/>
                    <a:gd name="T24" fmla="*/ 2147483647 w 145"/>
                    <a:gd name="T25" fmla="*/ 2147483647 h 100"/>
                    <a:gd name="T26" fmla="*/ 2147483647 w 145"/>
                    <a:gd name="T27" fmla="*/ 2147483647 h 100"/>
                    <a:gd name="T28" fmla="*/ 2147483647 w 145"/>
                    <a:gd name="T29" fmla="*/ 2147483647 h 100"/>
                    <a:gd name="T30" fmla="*/ 2147483647 w 145"/>
                    <a:gd name="T31" fmla="*/ 2147483647 h 100"/>
                    <a:gd name="T32" fmla="*/ 2147483647 w 145"/>
                    <a:gd name="T33" fmla="*/ 2147483647 h 100"/>
                    <a:gd name="T34" fmla="*/ 2147483647 w 145"/>
                    <a:gd name="T35" fmla="*/ 2147483647 h 100"/>
                    <a:gd name="T36" fmla="*/ 2147483647 w 145"/>
                    <a:gd name="T37" fmla="*/ 2147483647 h 100"/>
                    <a:gd name="T38" fmla="*/ 2147483647 w 145"/>
                    <a:gd name="T39" fmla="*/ 2147483647 h 100"/>
                    <a:gd name="T40" fmla="*/ 2147483647 w 145"/>
                    <a:gd name="T41" fmla="*/ 2147483647 h 100"/>
                    <a:gd name="T42" fmla="*/ 2147483647 w 145"/>
                    <a:gd name="T43" fmla="*/ 2147483647 h 100"/>
                    <a:gd name="T44" fmla="*/ 2147483647 w 145"/>
                    <a:gd name="T45" fmla="*/ 2147483647 h 100"/>
                    <a:gd name="T46" fmla="*/ 2147483647 w 145"/>
                    <a:gd name="T47" fmla="*/ 2147483647 h 100"/>
                    <a:gd name="T48" fmla="*/ 2147483647 w 145"/>
                    <a:gd name="T49" fmla="*/ 2147483647 h 100"/>
                    <a:gd name="T50" fmla="*/ 2147483647 w 145"/>
                    <a:gd name="T51" fmla="*/ 2147483647 h 100"/>
                    <a:gd name="T52" fmla="*/ 2147483647 w 145"/>
                    <a:gd name="T53" fmla="*/ 2147483647 h 100"/>
                    <a:gd name="T54" fmla="*/ 2147483647 w 145"/>
                    <a:gd name="T55" fmla="*/ 2147483647 h 100"/>
                    <a:gd name="T56" fmla="*/ 2147483647 w 145"/>
                    <a:gd name="T57" fmla="*/ 2147483647 h 100"/>
                    <a:gd name="T58" fmla="*/ 2147483647 w 145"/>
                    <a:gd name="T59" fmla="*/ 2147483647 h 100"/>
                    <a:gd name="T60" fmla="*/ 2147483647 w 145"/>
                    <a:gd name="T61" fmla="*/ 2147483647 h 100"/>
                    <a:gd name="T62" fmla="*/ 2147483647 w 145"/>
                    <a:gd name="T63" fmla="*/ 2147483647 h 100"/>
                    <a:gd name="T64" fmla="*/ 2147483647 w 145"/>
                    <a:gd name="T65" fmla="*/ 2147483647 h 100"/>
                    <a:gd name="T66" fmla="*/ 2147483647 w 145"/>
                    <a:gd name="T67" fmla="*/ 2147483647 h 100"/>
                    <a:gd name="T68" fmla="*/ 2147483647 w 145"/>
                    <a:gd name="T69" fmla="*/ 2147483647 h 100"/>
                    <a:gd name="T70" fmla="*/ 2147483647 w 145"/>
                    <a:gd name="T71" fmla="*/ 2147483647 h 100"/>
                    <a:gd name="T72" fmla="*/ 2147483647 w 145"/>
                    <a:gd name="T73" fmla="*/ 2147483647 h 100"/>
                    <a:gd name="T74" fmla="*/ 2147483647 w 145"/>
                    <a:gd name="T75" fmla="*/ 2147483647 h 100"/>
                    <a:gd name="T76" fmla="*/ 2147483647 w 145"/>
                    <a:gd name="T77" fmla="*/ 2147483647 h 100"/>
                    <a:gd name="T78" fmla="*/ 2147483647 w 145"/>
                    <a:gd name="T79" fmla="*/ 2147483647 h 100"/>
                    <a:gd name="T80" fmla="*/ 2147483647 w 145"/>
                    <a:gd name="T81" fmla="*/ 2147483647 h 100"/>
                    <a:gd name="T82" fmla="*/ 2147483647 w 145"/>
                    <a:gd name="T83" fmla="*/ 2147483647 h 100"/>
                    <a:gd name="T84" fmla="*/ 2147483647 w 145"/>
                    <a:gd name="T85" fmla="*/ 2147483647 h 100"/>
                    <a:gd name="T86" fmla="*/ 2147483647 w 145"/>
                    <a:gd name="T87" fmla="*/ 2147483647 h 100"/>
                    <a:gd name="T88" fmla="*/ 2147483647 w 145"/>
                    <a:gd name="T89" fmla="*/ 2147483647 h 100"/>
                    <a:gd name="T90" fmla="*/ 2147483647 w 145"/>
                    <a:gd name="T91" fmla="*/ 2147483647 h 100"/>
                    <a:gd name="T92" fmla="*/ 2147483647 w 145"/>
                    <a:gd name="T93" fmla="*/ 2147483647 h 100"/>
                    <a:gd name="T94" fmla="*/ 2147483647 w 145"/>
                    <a:gd name="T95" fmla="*/ 2147483647 h 100"/>
                    <a:gd name="T96" fmla="*/ 2147483647 w 145"/>
                    <a:gd name="T97" fmla="*/ 2147483647 h 100"/>
                    <a:gd name="T98" fmla="*/ 2147483647 w 145"/>
                    <a:gd name="T99" fmla="*/ 0 h 100"/>
                    <a:gd name="T100" fmla="*/ 2147483647 w 145"/>
                    <a:gd name="T101" fmla="*/ 2147483647 h 100"/>
                    <a:gd name="T102" fmla="*/ 2147483647 w 145"/>
                    <a:gd name="T103" fmla="*/ 2147483647 h 100"/>
                    <a:gd name="T104" fmla="*/ 2147483647 w 145"/>
                    <a:gd name="T105" fmla="*/ 2147483647 h 100"/>
                    <a:gd name="T106" fmla="*/ 2147483647 w 145"/>
                    <a:gd name="T107" fmla="*/ 2147483647 h 100"/>
                    <a:gd name="T108" fmla="*/ 2147483647 w 145"/>
                    <a:gd name="T109" fmla="*/ 2147483647 h 100"/>
                    <a:gd name="T110" fmla="*/ 2147483647 w 145"/>
                    <a:gd name="T111" fmla="*/ 2147483647 h 100"/>
                    <a:gd name="T112" fmla="*/ 2147483647 w 145"/>
                    <a:gd name="T113" fmla="*/ 2147483647 h 100"/>
                    <a:gd name="T114" fmla="*/ 2147483647 w 145"/>
                    <a:gd name="T115" fmla="*/ 2147483647 h 1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
                    <a:gd name="T175" fmla="*/ 0 h 100"/>
                    <a:gd name="T176" fmla="*/ 145 w 145"/>
                    <a:gd name="T177" fmla="*/ 100 h 1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 h="100">
                      <a:moveTo>
                        <a:pt x="3" y="23"/>
                      </a:moveTo>
                      <a:lnTo>
                        <a:pt x="5" y="23"/>
                      </a:lnTo>
                      <a:lnTo>
                        <a:pt x="7" y="23"/>
                      </a:lnTo>
                      <a:lnTo>
                        <a:pt x="8" y="24"/>
                      </a:lnTo>
                      <a:lnTo>
                        <a:pt x="8" y="26"/>
                      </a:lnTo>
                      <a:lnTo>
                        <a:pt x="10" y="26"/>
                      </a:lnTo>
                      <a:lnTo>
                        <a:pt x="12" y="28"/>
                      </a:lnTo>
                      <a:lnTo>
                        <a:pt x="12" y="29"/>
                      </a:lnTo>
                      <a:lnTo>
                        <a:pt x="12" y="31"/>
                      </a:lnTo>
                      <a:lnTo>
                        <a:pt x="12" y="33"/>
                      </a:lnTo>
                      <a:lnTo>
                        <a:pt x="12" y="34"/>
                      </a:lnTo>
                      <a:lnTo>
                        <a:pt x="13" y="36"/>
                      </a:lnTo>
                      <a:lnTo>
                        <a:pt x="13" y="38"/>
                      </a:lnTo>
                      <a:lnTo>
                        <a:pt x="15" y="41"/>
                      </a:lnTo>
                      <a:lnTo>
                        <a:pt x="17" y="42"/>
                      </a:lnTo>
                      <a:lnTo>
                        <a:pt x="18" y="44"/>
                      </a:lnTo>
                      <a:lnTo>
                        <a:pt x="20" y="46"/>
                      </a:lnTo>
                      <a:lnTo>
                        <a:pt x="23" y="47"/>
                      </a:lnTo>
                      <a:lnTo>
                        <a:pt x="25" y="47"/>
                      </a:lnTo>
                      <a:lnTo>
                        <a:pt x="27" y="49"/>
                      </a:lnTo>
                      <a:lnTo>
                        <a:pt x="30" y="51"/>
                      </a:lnTo>
                      <a:lnTo>
                        <a:pt x="35" y="51"/>
                      </a:lnTo>
                      <a:lnTo>
                        <a:pt x="38" y="49"/>
                      </a:lnTo>
                      <a:lnTo>
                        <a:pt x="41" y="49"/>
                      </a:lnTo>
                      <a:lnTo>
                        <a:pt x="45" y="47"/>
                      </a:lnTo>
                      <a:lnTo>
                        <a:pt x="50" y="46"/>
                      </a:lnTo>
                      <a:lnTo>
                        <a:pt x="53" y="44"/>
                      </a:lnTo>
                      <a:lnTo>
                        <a:pt x="58" y="44"/>
                      </a:lnTo>
                      <a:lnTo>
                        <a:pt x="56" y="47"/>
                      </a:lnTo>
                      <a:lnTo>
                        <a:pt x="55" y="49"/>
                      </a:lnTo>
                      <a:lnTo>
                        <a:pt x="51" y="49"/>
                      </a:lnTo>
                      <a:lnTo>
                        <a:pt x="50" y="51"/>
                      </a:lnTo>
                      <a:lnTo>
                        <a:pt x="48" y="51"/>
                      </a:lnTo>
                      <a:lnTo>
                        <a:pt x="46" y="52"/>
                      </a:lnTo>
                      <a:lnTo>
                        <a:pt x="46" y="54"/>
                      </a:lnTo>
                      <a:lnTo>
                        <a:pt x="46" y="56"/>
                      </a:lnTo>
                      <a:lnTo>
                        <a:pt x="46" y="57"/>
                      </a:lnTo>
                      <a:lnTo>
                        <a:pt x="48" y="57"/>
                      </a:lnTo>
                      <a:lnTo>
                        <a:pt x="48" y="56"/>
                      </a:lnTo>
                      <a:lnTo>
                        <a:pt x="50" y="56"/>
                      </a:lnTo>
                      <a:lnTo>
                        <a:pt x="51" y="56"/>
                      </a:lnTo>
                      <a:lnTo>
                        <a:pt x="53" y="56"/>
                      </a:lnTo>
                      <a:lnTo>
                        <a:pt x="55" y="57"/>
                      </a:lnTo>
                      <a:lnTo>
                        <a:pt x="56" y="59"/>
                      </a:lnTo>
                      <a:lnTo>
                        <a:pt x="58" y="59"/>
                      </a:lnTo>
                      <a:lnTo>
                        <a:pt x="60" y="59"/>
                      </a:lnTo>
                      <a:lnTo>
                        <a:pt x="61" y="59"/>
                      </a:lnTo>
                      <a:lnTo>
                        <a:pt x="60" y="61"/>
                      </a:lnTo>
                      <a:lnTo>
                        <a:pt x="58" y="64"/>
                      </a:lnTo>
                      <a:lnTo>
                        <a:pt x="56" y="66"/>
                      </a:lnTo>
                      <a:lnTo>
                        <a:pt x="55" y="67"/>
                      </a:lnTo>
                      <a:lnTo>
                        <a:pt x="53" y="69"/>
                      </a:lnTo>
                      <a:lnTo>
                        <a:pt x="50" y="69"/>
                      </a:lnTo>
                      <a:lnTo>
                        <a:pt x="48" y="71"/>
                      </a:lnTo>
                      <a:lnTo>
                        <a:pt x="45" y="72"/>
                      </a:lnTo>
                      <a:lnTo>
                        <a:pt x="45" y="74"/>
                      </a:lnTo>
                      <a:lnTo>
                        <a:pt x="46" y="74"/>
                      </a:lnTo>
                      <a:lnTo>
                        <a:pt x="48" y="74"/>
                      </a:lnTo>
                      <a:lnTo>
                        <a:pt x="48" y="75"/>
                      </a:lnTo>
                      <a:lnTo>
                        <a:pt x="48" y="77"/>
                      </a:lnTo>
                      <a:lnTo>
                        <a:pt x="48" y="79"/>
                      </a:lnTo>
                      <a:lnTo>
                        <a:pt x="46" y="79"/>
                      </a:lnTo>
                      <a:lnTo>
                        <a:pt x="46" y="80"/>
                      </a:lnTo>
                      <a:lnTo>
                        <a:pt x="48" y="82"/>
                      </a:lnTo>
                      <a:lnTo>
                        <a:pt x="50" y="82"/>
                      </a:lnTo>
                      <a:lnTo>
                        <a:pt x="51" y="82"/>
                      </a:lnTo>
                      <a:lnTo>
                        <a:pt x="53" y="82"/>
                      </a:lnTo>
                      <a:lnTo>
                        <a:pt x="53" y="80"/>
                      </a:lnTo>
                      <a:lnTo>
                        <a:pt x="55" y="80"/>
                      </a:lnTo>
                      <a:lnTo>
                        <a:pt x="56" y="80"/>
                      </a:lnTo>
                      <a:lnTo>
                        <a:pt x="58" y="82"/>
                      </a:lnTo>
                      <a:lnTo>
                        <a:pt x="60" y="84"/>
                      </a:lnTo>
                      <a:lnTo>
                        <a:pt x="61" y="85"/>
                      </a:lnTo>
                      <a:lnTo>
                        <a:pt x="63" y="87"/>
                      </a:lnTo>
                      <a:lnTo>
                        <a:pt x="63" y="89"/>
                      </a:lnTo>
                      <a:lnTo>
                        <a:pt x="65" y="90"/>
                      </a:lnTo>
                      <a:lnTo>
                        <a:pt x="65" y="92"/>
                      </a:lnTo>
                      <a:lnTo>
                        <a:pt x="66" y="95"/>
                      </a:lnTo>
                      <a:lnTo>
                        <a:pt x="66" y="97"/>
                      </a:lnTo>
                      <a:lnTo>
                        <a:pt x="66" y="99"/>
                      </a:lnTo>
                      <a:lnTo>
                        <a:pt x="68" y="100"/>
                      </a:lnTo>
                      <a:lnTo>
                        <a:pt x="69" y="99"/>
                      </a:lnTo>
                      <a:lnTo>
                        <a:pt x="71" y="97"/>
                      </a:lnTo>
                      <a:lnTo>
                        <a:pt x="73" y="95"/>
                      </a:lnTo>
                      <a:lnTo>
                        <a:pt x="73" y="92"/>
                      </a:lnTo>
                      <a:lnTo>
                        <a:pt x="73" y="90"/>
                      </a:lnTo>
                      <a:lnTo>
                        <a:pt x="74" y="87"/>
                      </a:lnTo>
                      <a:lnTo>
                        <a:pt x="74" y="85"/>
                      </a:lnTo>
                      <a:lnTo>
                        <a:pt x="76" y="82"/>
                      </a:lnTo>
                      <a:lnTo>
                        <a:pt x="78" y="80"/>
                      </a:lnTo>
                      <a:lnTo>
                        <a:pt x="79" y="79"/>
                      </a:lnTo>
                      <a:lnTo>
                        <a:pt x="81" y="77"/>
                      </a:lnTo>
                      <a:lnTo>
                        <a:pt x="83" y="75"/>
                      </a:lnTo>
                      <a:lnTo>
                        <a:pt x="83" y="74"/>
                      </a:lnTo>
                      <a:lnTo>
                        <a:pt x="84" y="74"/>
                      </a:lnTo>
                      <a:lnTo>
                        <a:pt x="84" y="72"/>
                      </a:lnTo>
                      <a:lnTo>
                        <a:pt x="86" y="71"/>
                      </a:lnTo>
                      <a:lnTo>
                        <a:pt x="86" y="69"/>
                      </a:lnTo>
                      <a:lnTo>
                        <a:pt x="88" y="69"/>
                      </a:lnTo>
                      <a:lnTo>
                        <a:pt x="89" y="67"/>
                      </a:lnTo>
                      <a:lnTo>
                        <a:pt x="91" y="66"/>
                      </a:lnTo>
                      <a:lnTo>
                        <a:pt x="91" y="64"/>
                      </a:lnTo>
                      <a:lnTo>
                        <a:pt x="93" y="64"/>
                      </a:lnTo>
                      <a:lnTo>
                        <a:pt x="99" y="66"/>
                      </a:lnTo>
                      <a:lnTo>
                        <a:pt x="106" y="66"/>
                      </a:lnTo>
                      <a:lnTo>
                        <a:pt x="111" y="66"/>
                      </a:lnTo>
                      <a:lnTo>
                        <a:pt x="114" y="66"/>
                      </a:lnTo>
                      <a:lnTo>
                        <a:pt x="119" y="64"/>
                      </a:lnTo>
                      <a:lnTo>
                        <a:pt x="122" y="64"/>
                      </a:lnTo>
                      <a:lnTo>
                        <a:pt x="126" y="62"/>
                      </a:lnTo>
                      <a:lnTo>
                        <a:pt x="131" y="61"/>
                      </a:lnTo>
                      <a:lnTo>
                        <a:pt x="132" y="59"/>
                      </a:lnTo>
                      <a:lnTo>
                        <a:pt x="134" y="59"/>
                      </a:lnTo>
                      <a:lnTo>
                        <a:pt x="135" y="57"/>
                      </a:lnTo>
                      <a:lnTo>
                        <a:pt x="139" y="57"/>
                      </a:lnTo>
                      <a:lnTo>
                        <a:pt x="140" y="56"/>
                      </a:lnTo>
                      <a:lnTo>
                        <a:pt x="144" y="54"/>
                      </a:lnTo>
                      <a:lnTo>
                        <a:pt x="145" y="54"/>
                      </a:lnTo>
                      <a:lnTo>
                        <a:pt x="145" y="52"/>
                      </a:lnTo>
                      <a:lnTo>
                        <a:pt x="145" y="51"/>
                      </a:lnTo>
                      <a:lnTo>
                        <a:pt x="145" y="49"/>
                      </a:lnTo>
                      <a:lnTo>
                        <a:pt x="144" y="47"/>
                      </a:lnTo>
                      <a:lnTo>
                        <a:pt x="142" y="46"/>
                      </a:lnTo>
                      <a:lnTo>
                        <a:pt x="140" y="44"/>
                      </a:lnTo>
                      <a:lnTo>
                        <a:pt x="139" y="44"/>
                      </a:lnTo>
                      <a:lnTo>
                        <a:pt x="139" y="42"/>
                      </a:lnTo>
                      <a:lnTo>
                        <a:pt x="137" y="41"/>
                      </a:lnTo>
                      <a:lnTo>
                        <a:pt x="135" y="39"/>
                      </a:lnTo>
                      <a:lnTo>
                        <a:pt x="134" y="38"/>
                      </a:lnTo>
                      <a:lnTo>
                        <a:pt x="132" y="36"/>
                      </a:lnTo>
                      <a:lnTo>
                        <a:pt x="131" y="34"/>
                      </a:lnTo>
                      <a:lnTo>
                        <a:pt x="131" y="31"/>
                      </a:lnTo>
                      <a:lnTo>
                        <a:pt x="131" y="29"/>
                      </a:lnTo>
                      <a:lnTo>
                        <a:pt x="131" y="28"/>
                      </a:lnTo>
                      <a:lnTo>
                        <a:pt x="132" y="26"/>
                      </a:lnTo>
                      <a:lnTo>
                        <a:pt x="134" y="24"/>
                      </a:lnTo>
                      <a:lnTo>
                        <a:pt x="135" y="24"/>
                      </a:lnTo>
                      <a:lnTo>
                        <a:pt x="137" y="23"/>
                      </a:lnTo>
                      <a:lnTo>
                        <a:pt x="139" y="23"/>
                      </a:lnTo>
                      <a:lnTo>
                        <a:pt x="139" y="21"/>
                      </a:lnTo>
                      <a:lnTo>
                        <a:pt x="139" y="19"/>
                      </a:lnTo>
                      <a:lnTo>
                        <a:pt x="140" y="16"/>
                      </a:lnTo>
                      <a:lnTo>
                        <a:pt x="140" y="14"/>
                      </a:lnTo>
                      <a:lnTo>
                        <a:pt x="140" y="13"/>
                      </a:lnTo>
                      <a:lnTo>
                        <a:pt x="140" y="11"/>
                      </a:lnTo>
                      <a:lnTo>
                        <a:pt x="142" y="9"/>
                      </a:lnTo>
                      <a:lnTo>
                        <a:pt x="142" y="8"/>
                      </a:lnTo>
                      <a:lnTo>
                        <a:pt x="135" y="6"/>
                      </a:lnTo>
                      <a:lnTo>
                        <a:pt x="129" y="5"/>
                      </a:lnTo>
                      <a:lnTo>
                        <a:pt x="122" y="3"/>
                      </a:lnTo>
                      <a:lnTo>
                        <a:pt x="116" y="1"/>
                      </a:lnTo>
                      <a:lnTo>
                        <a:pt x="107" y="1"/>
                      </a:lnTo>
                      <a:lnTo>
                        <a:pt x="101" y="0"/>
                      </a:lnTo>
                      <a:lnTo>
                        <a:pt x="94" y="0"/>
                      </a:lnTo>
                      <a:lnTo>
                        <a:pt x="88" y="1"/>
                      </a:lnTo>
                      <a:lnTo>
                        <a:pt x="84" y="1"/>
                      </a:lnTo>
                      <a:lnTo>
                        <a:pt x="81" y="3"/>
                      </a:lnTo>
                      <a:lnTo>
                        <a:pt x="79" y="5"/>
                      </a:lnTo>
                      <a:lnTo>
                        <a:pt x="78" y="8"/>
                      </a:lnTo>
                      <a:lnTo>
                        <a:pt x="74" y="9"/>
                      </a:lnTo>
                      <a:lnTo>
                        <a:pt x="73" y="13"/>
                      </a:lnTo>
                      <a:lnTo>
                        <a:pt x="69" y="14"/>
                      </a:lnTo>
                      <a:lnTo>
                        <a:pt x="66" y="16"/>
                      </a:lnTo>
                      <a:lnTo>
                        <a:pt x="63" y="16"/>
                      </a:lnTo>
                      <a:lnTo>
                        <a:pt x="60" y="16"/>
                      </a:lnTo>
                      <a:lnTo>
                        <a:pt x="56" y="16"/>
                      </a:lnTo>
                      <a:lnTo>
                        <a:pt x="53" y="16"/>
                      </a:lnTo>
                      <a:lnTo>
                        <a:pt x="50" y="14"/>
                      </a:lnTo>
                      <a:lnTo>
                        <a:pt x="48" y="13"/>
                      </a:lnTo>
                      <a:lnTo>
                        <a:pt x="45" y="13"/>
                      </a:lnTo>
                      <a:lnTo>
                        <a:pt x="41" y="11"/>
                      </a:lnTo>
                      <a:lnTo>
                        <a:pt x="38" y="11"/>
                      </a:lnTo>
                      <a:lnTo>
                        <a:pt x="36" y="9"/>
                      </a:lnTo>
                      <a:lnTo>
                        <a:pt x="33" y="9"/>
                      </a:lnTo>
                      <a:lnTo>
                        <a:pt x="32" y="9"/>
                      </a:lnTo>
                      <a:lnTo>
                        <a:pt x="28" y="9"/>
                      </a:lnTo>
                      <a:lnTo>
                        <a:pt x="27" y="11"/>
                      </a:lnTo>
                      <a:lnTo>
                        <a:pt x="25" y="11"/>
                      </a:lnTo>
                      <a:lnTo>
                        <a:pt x="22" y="13"/>
                      </a:lnTo>
                      <a:lnTo>
                        <a:pt x="20" y="14"/>
                      </a:lnTo>
                      <a:lnTo>
                        <a:pt x="17" y="14"/>
                      </a:lnTo>
                      <a:lnTo>
                        <a:pt x="13" y="14"/>
                      </a:lnTo>
                      <a:lnTo>
                        <a:pt x="12" y="14"/>
                      </a:lnTo>
                      <a:lnTo>
                        <a:pt x="8" y="14"/>
                      </a:lnTo>
                      <a:lnTo>
                        <a:pt x="5" y="13"/>
                      </a:lnTo>
                      <a:lnTo>
                        <a:pt x="3" y="13"/>
                      </a:lnTo>
                      <a:lnTo>
                        <a:pt x="0" y="14"/>
                      </a:lnTo>
                      <a:lnTo>
                        <a:pt x="3" y="23"/>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89" name="Freeform 21"/>
                <p:cNvSpPr>
                  <a:spLocks/>
                </p:cNvSpPr>
                <p:nvPr/>
              </p:nvSpPr>
              <p:spPr bwMode="gray">
                <a:xfrm>
                  <a:off x="1758880" y="1757050"/>
                  <a:ext cx="402775" cy="361106"/>
                </a:xfrm>
                <a:custGeom>
                  <a:avLst/>
                  <a:gdLst>
                    <a:gd name="T0" fmla="*/ 2147483647 w 256"/>
                    <a:gd name="T1" fmla="*/ 2147483647 h 228"/>
                    <a:gd name="T2" fmla="*/ 2147483647 w 256"/>
                    <a:gd name="T3" fmla="*/ 2147483647 h 228"/>
                    <a:gd name="T4" fmla="*/ 2147483647 w 256"/>
                    <a:gd name="T5" fmla="*/ 2147483647 h 228"/>
                    <a:gd name="T6" fmla="*/ 2147483647 w 256"/>
                    <a:gd name="T7" fmla="*/ 2147483647 h 228"/>
                    <a:gd name="T8" fmla="*/ 2147483647 w 256"/>
                    <a:gd name="T9" fmla="*/ 2147483647 h 228"/>
                    <a:gd name="T10" fmla="*/ 2147483647 w 256"/>
                    <a:gd name="T11" fmla="*/ 2147483647 h 228"/>
                    <a:gd name="T12" fmla="*/ 2147483647 w 256"/>
                    <a:gd name="T13" fmla="*/ 2147483647 h 228"/>
                    <a:gd name="T14" fmla="*/ 2147483647 w 256"/>
                    <a:gd name="T15" fmla="*/ 2147483647 h 228"/>
                    <a:gd name="T16" fmla="*/ 2147483647 w 256"/>
                    <a:gd name="T17" fmla="*/ 2147483647 h 228"/>
                    <a:gd name="T18" fmla="*/ 2147483647 w 256"/>
                    <a:gd name="T19" fmla="*/ 2147483647 h 228"/>
                    <a:gd name="T20" fmla="*/ 2147483647 w 256"/>
                    <a:gd name="T21" fmla="*/ 2147483647 h 228"/>
                    <a:gd name="T22" fmla="*/ 2147483647 w 256"/>
                    <a:gd name="T23" fmla="*/ 2147483647 h 228"/>
                    <a:gd name="T24" fmla="*/ 2147483647 w 256"/>
                    <a:gd name="T25" fmla="*/ 2147483647 h 228"/>
                    <a:gd name="T26" fmla="*/ 2147483647 w 256"/>
                    <a:gd name="T27" fmla="*/ 2147483647 h 228"/>
                    <a:gd name="T28" fmla="*/ 2147483647 w 256"/>
                    <a:gd name="T29" fmla="*/ 2147483647 h 228"/>
                    <a:gd name="T30" fmla="*/ 2147483647 w 256"/>
                    <a:gd name="T31" fmla="*/ 2147483647 h 228"/>
                    <a:gd name="T32" fmla="*/ 2147483647 w 256"/>
                    <a:gd name="T33" fmla="*/ 2147483647 h 228"/>
                    <a:gd name="T34" fmla="*/ 2147483647 w 256"/>
                    <a:gd name="T35" fmla="*/ 2147483647 h 228"/>
                    <a:gd name="T36" fmla="*/ 2147483647 w 256"/>
                    <a:gd name="T37" fmla="*/ 2147483647 h 228"/>
                    <a:gd name="T38" fmla="*/ 2147483647 w 256"/>
                    <a:gd name="T39" fmla="*/ 2147483647 h 228"/>
                    <a:gd name="T40" fmla="*/ 2147483647 w 256"/>
                    <a:gd name="T41" fmla="*/ 2147483647 h 228"/>
                    <a:gd name="T42" fmla="*/ 2147483647 w 256"/>
                    <a:gd name="T43" fmla="*/ 2147483647 h 228"/>
                    <a:gd name="T44" fmla="*/ 2147483647 w 256"/>
                    <a:gd name="T45" fmla="*/ 2147483647 h 228"/>
                    <a:gd name="T46" fmla="*/ 2147483647 w 256"/>
                    <a:gd name="T47" fmla="*/ 2147483647 h 228"/>
                    <a:gd name="T48" fmla="*/ 2147483647 w 256"/>
                    <a:gd name="T49" fmla="*/ 2147483647 h 228"/>
                    <a:gd name="T50" fmla="*/ 2147483647 w 256"/>
                    <a:gd name="T51" fmla="*/ 2147483647 h 228"/>
                    <a:gd name="T52" fmla="*/ 2147483647 w 256"/>
                    <a:gd name="T53" fmla="*/ 2147483647 h 228"/>
                    <a:gd name="T54" fmla="*/ 2147483647 w 256"/>
                    <a:gd name="T55" fmla="*/ 2147483647 h 228"/>
                    <a:gd name="T56" fmla="*/ 2147483647 w 256"/>
                    <a:gd name="T57" fmla="*/ 2147483647 h 228"/>
                    <a:gd name="T58" fmla="*/ 2147483647 w 256"/>
                    <a:gd name="T59" fmla="*/ 2147483647 h 228"/>
                    <a:gd name="T60" fmla="*/ 2147483647 w 256"/>
                    <a:gd name="T61" fmla="*/ 2147483647 h 228"/>
                    <a:gd name="T62" fmla="*/ 2147483647 w 256"/>
                    <a:gd name="T63" fmla="*/ 2147483647 h 228"/>
                    <a:gd name="T64" fmla="*/ 2147483647 w 256"/>
                    <a:gd name="T65" fmla="*/ 2147483647 h 228"/>
                    <a:gd name="T66" fmla="*/ 2147483647 w 256"/>
                    <a:gd name="T67" fmla="*/ 2147483647 h 228"/>
                    <a:gd name="T68" fmla="*/ 2147483647 w 256"/>
                    <a:gd name="T69" fmla="*/ 2147483647 h 228"/>
                    <a:gd name="T70" fmla="*/ 2147483647 w 256"/>
                    <a:gd name="T71" fmla="*/ 2147483647 h 228"/>
                    <a:gd name="T72" fmla="*/ 2147483647 w 256"/>
                    <a:gd name="T73" fmla="*/ 2147483647 h 228"/>
                    <a:gd name="T74" fmla="*/ 2147483647 w 256"/>
                    <a:gd name="T75" fmla="*/ 2147483647 h 228"/>
                    <a:gd name="T76" fmla="*/ 2147483647 w 256"/>
                    <a:gd name="T77" fmla="*/ 2147483647 h 228"/>
                    <a:gd name="T78" fmla="*/ 2147483647 w 256"/>
                    <a:gd name="T79" fmla="*/ 2147483647 h 228"/>
                    <a:gd name="T80" fmla="*/ 2147483647 w 256"/>
                    <a:gd name="T81" fmla="*/ 2147483647 h 228"/>
                    <a:gd name="T82" fmla="*/ 2147483647 w 256"/>
                    <a:gd name="T83" fmla="*/ 2147483647 h 228"/>
                    <a:gd name="T84" fmla="*/ 2147483647 w 256"/>
                    <a:gd name="T85" fmla="*/ 2147483647 h 228"/>
                    <a:gd name="T86" fmla="*/ 2147483647 w 256"/>
                    <a:gd name="T87" fmla="*/ 2147483647 h 228"/>
                    <a:gd name="T88" fmla="*/ 2147483647 w 256"/>
                    <a:gd name="T89" fmla="*/ 2147483647 h 228"/>
                    <a:gd name="T90" fmla="*/ 2147483647 w 256"/>
                    <a:gd name="T91" fmla="*/ 2147483647 h 228"/>
                    <a:gd name="T92" fmla="*/ 2147483647 w 256"/>
                    <a:gd name="T93" fmla="*/ 2147483647 h 228"/>
                    <a:gd name="T94" fmla="*/ 2147483647 w 256"/>
                    <a:gd name="T95" fmla="*/ 2147483647 h 228"/>
                    <a:gd name="T96" fmla="*/ 2147483647 w 256"/>
                    <a:gd name="T97" fmla="*/ 2147483647 h 228"/>
                    <a:gd name="T98" fmla="*/ 2147483647 w 256"/>
                    <a:gd name="T99" fmla="*/ 2147483647 h 228"/>
                    <a:gd name="T100" fmla="*/ 2147483647 w 256"/>
                    <a:gd name="T101" fmla="*/ 2147483647 h 228"/>
                    <a:gd name="T102" fmla="*/ 2147483647 w 256"/>
                    <a:gd name="T103" fmla="*/ 2147483647 h 228"/>
                    <a:gd name="T104" fmla="*/ 2147483647 w 256"/>
                    <a:gd name="T105" fmla="*/ 2147483647 h 228"/>
                    <a:gd name="T106" fmla="*/ 2147483647 w 256"/>
                    <a:gd name="T107" fmla="*/ 2147483647 h 228"/>
                    <a:gd name="T108" fmla="*/ 2147483647 w 256"/>
                    <a:gd name="T109" fmla="*/ 2147483647 h 228"/>
                    <a:gd name="T110" fmla="*/ 2147483647 w 256"/>
                    <a:gd name="T111" fmla="*/ 2147483647 h 228"/>
                    <a:gd name="T112" fmla="*/ 2147483647 w 256"/>
                    <a:gd name="T113" fmla="*/ 0 h 228"/>
                    <a:gd name="T114" fmla="*/ 2147483647 w 256"/>
                    <a:gd name="T115" fmla="*/ 2147483647 h 228"/>
                    <a:gd name="T116" fmla="*/ 2147483647 w 256"/>
                    <a:gd name="T117" fmla="*/ 2147483647 h 228"/>
                    <a:gd name="T118" fmla="*/ 2147483647 w 256"/>
                    <a:gd name="T119" fmla="*/ 2147483647 h 228"/>
                    <a:gd name="T120" fmla="*/ 2147483647 w 256"/>
                    <a:gd name="T121" fmla="*/ 2147483647 h 228"/>
                    <a:gd name="T122" fmla="*/ 2147483647 w 256"/>
                    <a:gd name="T123" fmla="*/ 2147483647 h 2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
                    <a:gd name="T187" fmla="*/ 0 h 228"/>
                    <a:gd name="T188" fmla="*/ 256 w 256"/>
                    <a:gd name="T189" fmla="*/ 228 h 2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 h="228">
                      <a:moveTo>
                        <a:pt x="41" y="20"/>
                      </a:moveTo>
                      <a:lnTo>
                        <a:pt x="43" y="20"/>
                      </a:lnTo>
                      <a:lnTo>
                        <a:pt x="41" y="21"/>
                      </a:lnTo>
                      <a:lnTo>
                        <a:pt x="40" y="23"/>
                      </a:lnTo>
                      <a:lnTo>
                        <a:pt x="40" y="25"/>
                      </a:lnTo>
                      <a:lnTo>
                        <a:pt x="38" y="25"/>
                      </a:lnTo>
                      <a:lnTo>
                        <a:pt x="38" y="26"/>
                      </a:lnTo>
                      <a:lnTo>
                        <a:pt x="36" y="28"/>
                      </a:lnTo>
                      <a:lnTo>
                        <a:pt x="36" y="30"/>
                      </a:lnTo>
                      <a:lnTo>
                        <a:pt x="36" y="33"/>
                      </a:lnTo>
                      <a:lnTo>
                        <a:pt x="36" y="35"/>
                      </a:lnTo>
                      <a:lnTo>
                        <a:pt x="36" y="38"/>
                      </a:lnTo>
                      <a:lnTo>
                        <a:pt x="35" y="39"/>
                      </a:lnTo>
                      <a:lnTo>
                        <a:pt x="35" y="41"/>
                      </a:lnTo>
                      <a:lnTo>
                        <a:pt x="33" y="43"/>
                      </a:lnTo>
                      <a:lnTo>
                        <a:pt x="31" y="46"/>
                      </a:lnTo>
                      <a:lnTo>
                        <a:pt x="30" y="48"/>
                      </a:lnTo>
                      <a:lnTo>
                        <a:pt x="28" y="51"/>
                      </a:lnTo>
                      <a:lnTo>
                        <a:pt x="26" y="54"/>
                      </a:lnTo>
                      <a:lnTo>
                        <a:pt x="25" y="58"/>
                      </a:lnTo>
                      <a:lnTo>
                        <a:pt x="21" y="61"/>
                      </a:lnTo>
                      <a:lnTo>
                        <a:pt x="20" y="63"/>
                      </a:lnTo>
                      <a:lnTo>
                        <a:pt x="18" y="66"/>
                      </a:lnTo>
                      <a:lnTo>
                        <a:pt x="15" y="68"/>
                      </a:lnTo>
                      <a:lnTo>
                        <a:pt x="13" y="69"/>
                      </a:lnTo>
                      <a:lnTo>
                        <a:pt x="11" y="71"/>
                      </a:lnTo>
                      <a:lnTo>
                        <a:pt x="10" y="72"/>
                      </a:lnTo>
                      <a:lnTo>
                        <a:pt x="8" y="74"/>
                      </a:lnTo>
                      <a:lnTo>
                        <a:pt x="7" y="77"/>
                      </a:lnTo>
                      <a:lnTo>
                        <a:pt x="5" y="79"/>
                      </a:lnTo>
                      <a:lnTo>
                        <a:pt x="3" y="81"/>
                      </a:lnTo>
                      <a:lnTo>
                        <a:pt x="3" y="82"/>
                      </a:lnTo>
                      <a:lnTo>
                        <a:pt x="2" y="84"/>
                      </a:lnTo>
                      <a:lnTo>
                        <a:pt x="0" y="86"/>
                      </a:lnTo>
                      <a:lnTo>
                        <a:pt x="0" y="87"/>
                      </a:lnTo>
                      <a:lnTo>
                        <a:pt x="0" y="89"/>
                      </a:lnTo>
                      <a:lnTo>
                        <a:pt x="0" y="91"/>
                      </a:lnTo>
                      <a:lnTo>
                        <a:pt x="0" y="92"/>
                      </a:lnTo>
                      <a:lnTo>
                        <a:pt x="3" y="96"/>
                      </a:lnTo>
                      <a:lnTo>
                        <a:pt x="5" y="99"/>
                      </a:lnTo>
                      <a:lnTo>
                        <a:pt x="7" y="102"/>
                      </a:lnTo>
                      <a:lnTo>
                        <a:pt x="8" y="105"/>
                      </a:lnTo>
                      <a:lnTo>
                        <a:pt x="10" y="109"/>
                      </a:lnTo>
                      <a:lnTo>
                        <a:pt x="11" y="112"/>
                      </a:lnTo>
                      <a:lnTo>
                        <a:pt x="13" y="115"/>
                      </a:lnTo>
                      <a:lnTo>
                        <a:pt x="13" y="119"/>
                      </a:lnTo>
                      <a:lnTo>
                        <a:pt x="15" y="120"/>
                      </a:lnTo>
                      <a:lnTo>
                        <a:pt x="15" y="124"/>
                      </a:lnTo>
                      <a:lnTo>
                        <a:pt x="16" y="127"/>
                      </a:lnTo>
                      <a:lnTo>
                        <a:pt x="16" y="129"/>
                      </a:lnTo>
                      <a:lnTo>
                        <a:pt x="16" y="132"/>
                      </a:lnTo>
                      <a:lnTo>
                        <a:pt x="16" y="135"/>
                      </a:lnTo>
                      <a:lnTo>
                        <a:pt x="16" y="138"/>
                      </a:lnTo>
                      <a:lnTo>
                        <a:pt x="16" y="142"/>
                      </a:lnTo>
                      <a:lnTo>
                        <a:pt x="15" y="142"/>
                      </a:lnTo>
                      <a:lnTo>
                        <a:pt x="15" y="143"/>
                      </a:lnTo>
                      <a:lnTo>
                        <a:pt x="13" y="143"/>
                      </a:lnTo>
                      <a:lnTo>
                        <a:pt x="11" y="143"/>
                      </a:lnTo>
                      <a:lnTo>
                        <a:pt x="11" y="145"/>
                      </a:lnTo>
                      <a:lnTo>
                        <a:pt x="10" y="145"/>
                      </a:lnTo>
                      <a:lnTo>
                        <a:pt x="8" y="145"/>
                      </a:lnTo>
                      <a:lnTo>
                        <a:pt x="8" y="147"/>
                      </a:lnTo>
                      <a:lnTo>
                        <a:pt x="7" y="152"/>
                      </a:lnTo>
                      <a:lnTo>
                        <a:pt x="7" y="155"/>
                      </a:lnTo>
                      <a:lnTo>
                        <a:pt x="7" y="160"/>
                      </a:lnTo>
                      <a:lnTo>
                        <a:pt x="7" y="165"/>
                      </a:lnTo>
                      <a:lnTo>
                        <a:pt x="8" y="170"/>
                      </a:lnTo>
                      <a:lnTo>
                        <a:pt x="8" y="175"/>
                      </a:lnTo>
                      <a:lnTo>
                        <a:pt x="8" y="180"/>
                      </a:lnTo>
                      <a:lnTo>
                        <a:pt x="7" y="185"/>
                      </a:lnTo>
                      <a:lnTo>
                        <a:pt x="7" y="188"/>
                      </a:lnTo>
                      <a:lnTo>
                        <a:pt x="7" y="190"/>
                      </a:lnTo>
                      <a:lnTo>
                        <a:pt x="7" y="193"/>
                      </a:lnTo>
                      <a:lnTo>
                        <a:pt x="7" y="195"/>
                      </a:lnTo>
                      <a:lnTo>
                        <a:pt x="7" y="198"/>
                      </a:lnTo>
                      <a:lnTo>
                        <a:pt x="8" y="200"/>
                      </a:lnTo>
                      <a:lnTo>
                        <a:pt x="8" y="203"/>
                      </a:lnTo>
                      <a:lnTo>
                        <a:pt x="7" y="204"/>
                      </a:lnTo>
                      <a:lnTo>
                        <a:pt x="7" y="206"/>
                      </a:lnTo>
                      <a:lnTo>
                        <a:pt x="8" y="204"/>
                      </a:lnTo>
                      <a:lnTo>
                        <a:pt x="7" y="204"/>
                      </a:lnTo>
                      <a:lnTo>
                        <a:pt x="7" y="206"/>
                      </a:lnTo>
                      <a:lnTo>
                        <a:pt x="8" y="206"/>
                      </a:lnTo>
                      <a:lnTo>
                        <a:pt x="8" y="208"/>
                      </a:lnTo>
                      <a:lnTo>
                        <a:pt x="11" y="209"/>
                      </a:lnTo>
                      <a:lnTo>
                        <a:pt x="16" y="209"/>
                      </a:lnTo>
                      <a:lnTo>
                        <a:pt x="18" y="209"/>
                      </a:lnTo>
                      <a:lnTo>
                        <a:pt x="21" y="209"/>
                      </a:lnTo>
                      <a:lnTo>
                        <a:pt x="25" y="208"/>
                      </a:lnTo>
                      <a:lnTo>
                        <a:pt x="28" y="208"/>
                      </a:lnTo>
                      <a:lnTo>
                        <a:pt x="31" y="208"/>
                      </a:lnTo>
                      <a:lnTo>
                        <a:pt x="35" y="206"/>
                      </a:lnTo>
                      <a:lnTo>
                        <a:pt x="40" y="206"/>
                      </a:lnTo>
                      <a:lnTo>
                        <a:pt x="44" y="206"/>
                      </a:lnTo>
                      <a:lnTo>
                        <a:pt x="51" y="206"/>
                      </a:lnTo>
                      <a:lnTo>
                        <a:pt x="56" y="208"/>
                      </a:lnTo>
                      <a:lnTo>
                        <a:pt x="61" y="209"/>
                      </a:lnTo>
                      <a:lnTo>
                        <a:pt x="66" y="209"/>
                      </a:lnTo>
                      <a:lnTo>
                        <a:pt x="73" y="209"/>
                      </a:lnTo>
                      <a:lnTo>
                        <a:pt x="77" y="208"/>
                      </a:lnTo>
                      <a:lnTo>
                        <a:pt x="79" y="206"/>
                      </a:lnTo>
                      <a:lnTo>
                        <a:pt x="81" y="206"/>
                      </a:lnTo>
                      <a:lnTo>
                        <a:pt x="82" y="204"/>
                      </a:lnTo>
                      <a:lnTo>
                        <a:pt x="84" y="204"/>
                      </a:lnTo>
                      <a:lnTo>
                        <a:pt x="86" y="203"/>
                      </a:lnTo>
                      <a:lnTo>
                        <a:pt x="87" y="201"/>
                      </a:lnTo>
                      <a:lnTo>
                        <a:pt x="89" y="201"/>
                      </a:lnTo>
                      <a:lnTo>
                        <a:pt x="91" y="200"/>
                      </a:lnTo>
                      <a:lnTo>
                        <a:pt x="96" y="198"/>
                      </a:lnTo>
                      <a:lnTo>
                        <a:pt x="101" y="198"/>
                      </a:lnTo>
                      <a:lnTo>
                        <a:pt x="106" y="196"/>
                      </a:lnTo>
                      <a:lnTo>
                        <a:pt x="112" y="196"/>
                      </a:lnTo>
                      <a:lnTo>
                        <a:pt x="117" y="196"/>
                      </a:lnTo>
                      <a:lnTo>
                        <a:pt x="122" y="196"/>
                      </a:lnTo>
                      <a:lnTo>
                        <a:pt x="127" y="198"/>
                      </a:lnTo>
                      <a:lnTo>
                        <a:pt x="132" y="198"/>
                      </a:lnTo>
                      <a:lnTo>
                        <a:pt x="139" y="200"/>
                      </a:lnTo>
                      <a:lnTo>
                        <a:pt x="143" y="201"/>
                      </a:lnTo>
                      <a:lnTo>
                        <a:pt x="150" y="203"/>
                      </a:lnTo>
                      <a:lnTo>
                        <a:pt x="157" y="204"/>
                      </a:lnTo>
                      <a:lnTo>
                        <a:pt x="162" y="208"/>
                      </a:lnTo>
                      <a:lnTo>
                        <a:pt x="168" y="209"/>
                      </a:lnTo>
                      <a:lnTo>
                        <a:pt x="173" y="213"/>
                      </a:lnTo>
                      <a:lnTo>
                        <a:pt x="180" y="214"/>
                      </a:lnTo>
                      <a:lnTo>
                        <a:pt x="181" y="214"/>
                      </a:lnTo>
                      <a:lnTo>
                        <a:pt x="183" y="216"/>
                      </a:lnTo>
                      <a:lnTo>
                        <a:pt x="185" y="216"/>
                      </a:lnTo>
                      <a:lnTo>
                        <a:pt x="185" y="218"/>
                      </a:lnTo>
                      <a:lnTo>
                        <a:pt x="186" y="218"/>
                      </a:lnTo>
                      <a:lnTo>
                        <a:pt x="188" y="219"/>
                      </a:lnTo>
                      <a:lnTo>
                        <a:pt x="190" y="219"/>
                      </a:lnTo>
                      <a:lnTo>
                        <a:pt x="190" y="221"/>
                      </a:lnTo>
                      <a:lnTo>
                        <a:pt x="191" y="221"/>
                      </a:lnTo>
                      <a:lnTo>
                        <a:pt x="193" y="221"/>
                      </a:lnTo>
                      <a:lnTo>
                        <a:pt x="195" y="221"/>
                      </a:lnTo>
                      <a:lnTo>
                        <a:pt x="196" y="221"/>
                      </a:lnTo>
                      <a:lnTo>
                        <a:pt x="198" y="223"/>
                      </a:lnTo>
                      <a:lnTo>
                        <a:pt x="201" y="224"/>
                      </a:lnTo>
                      <a:lnTo>
                        <a:pt x="203" y="224"/>
                      </a:lnTo>
                      <a:lnTo>
                        <a:pt x="205" y="226"/>
                      </a:lnTo>
                      <a:lnTo>
                        <a:pt x="208" y="228"/>
                      </a:lnTo>
                      <a:lnTo>
                        <a:pt x="209" y="228"/>
                      </a:lnTo>
                      <a:lnTo>
                        <a:pt x="211" y="228"/>
                      </a:lnTo>
                      <a:lnTo>
                        <a:pt x="214" y="228"/>
                      </a:lnTo>
                      <a:lnTo>
                        <a:pt x="219" y="228"/>
                      </a:lnTo>
                      <a:lnTo>
                        <a:pt x="224" y="226"/>
                      </a:lnTo>
                      <a:lnTo>
                        <a:pt x="229" y="226"/>
                      </a:lnTo>
                      <a:lnTo>
                        <a:pt x="233" y="226"/>
                      </a:lnTo>
                      <a:lnTo>
                        <a:pt x="238" y="226"/>
                      </a:lnTo>
                      <a:lnTo>
                        <a:pt x="242" y="226"/>
                      </a:lnTo>
                      <a:lnTo>
                        <a:pt x="247" y="226"/>
                      </a:lnTo>
                      <a:lnTo>
                        <a:pt x="252" y="224"/>
                      </a:lnTo>
                      <a:lnTo>
                        <a:pt x="252" y="221"/>
                      </a:lnTo>
                      <a:lnTo>
                        <a:pt x="252" y="218"/>
                      </a:lnTo>
                      <a:lnTo>
                        <a:pt x="252" y="213"/>
                      </a:lnTo>
                      <a:lnTo>
                        <a:pt x="254" y="209"/>
                      </a:lnTo>
                      <a:lnTo>
                        <a:pt x="254" y="206"/>
                      </a:lnTo>
                      <a:lnTo>
                        <a:pt x="256" y="201"/>
                      </a:lnTo>
                      <a:lnTo>
                        <a:pt x="256" y="198"/>
                      </a:lnTo>
                      <a:lnTo>
                        <a:pt x="256" y="193"/>
                      </a:lnTo>
                      <a:lnTo>
                        <a:pt x="254" y="191"/>
                      </a:lnTo>
                      <a:lnTo>
                        <a:pt x="254" y="190"/>
                      </a:lnTo>
                      <a:lnTo>
                        <a:pt x="252" y="188"/>
                      </a:lnTo>
                      <a:lnTo>
                        <a:pt x="251" y="188"/>
                      </a:lnTo>
                      <a:lnTo>
                        <a:pt x="249" y="186"/>
                      </a:lnTo>
                      <a:lnTo>
                        <a:pt x="247" y="185"/>
                      </a:lnTo>
                      <a:lnTo>
                        <a:pt x="247" y="183"/>
                      </a:lnTo>
                      <a:lnTo>
                        <a:pt x="247" y="180"/>
                      </a:lnTo>
                      <a:lnTo>
                        <a:pt x="246" y="180"/>
                      </a:lnTo>
                      <a:lnTo>
                        <a:pt x="244" y="180"/>
                      </a:lnTo>
                      <a:lnTo>
                        <a:pt x="242" y="180"/>
                      </a:lnTo>
                      <a:lnTo>
                        <a:pt x="242" y="178"/>
                      </a:lnTo>
                      <a:lnTo>
                        <a:pt x="241" y="176"/>
                      </a:lnTo>
                      <a:lnTo>
                        <a:pt x="239" y="175"/>
                      </a:lnTo>
                      <a:lnTo>
                        <a:pt x="238" y="175"/>
                      </a:lnTo>
                      <a:lnTo>
                        <a:pt x="236" y="175"/>
                      </a:lnTo>
                      <a:lnTo>
                        <a:pt x="234" y="175"/>
                      </a:lnTo>
                      <a:lnTo>
                        <a:pt x="233" y="173"/>
                      </a:lnTo>
                      <a:lnTo>
                        <a:pt x="231" y="171"/>
                      </a:lnTo>
                      <a:lnTo>
                        <a:pt x="231" y="170"/>
                      </a:lnTo>
                      <a:lnTo>
                        <a:pt x="229" y="168"/>
                      </a:lnTo>
                      <a:lnTo>
                        <a:pt x="229" y="167"/>
                      </a:lnTo>
                      <a:lnTo>
                        <a:pt x="228" y="165"/>
                      </a:lnTo>
                      <a:lnTo>
                        <a:pt x="226" y="165"/>
                      </a:lnTo>
                      <a:lnTo>
                        <a:pt x="224" y="163"/>
                      </a:lnTo>
                      <a:lnTo>
                        <a:pt x="224" y="162"/>
                      </a:lnTo>
                      <a:lnTo>
                        <a:pt x="226" y="160"/>
                      </a:lnTo>
                      <a:lnTo>
                        <a:pt x="228" y="157"/>
                      </a:lnTo>
                      <a:lnTo>
                        <a:pt x="229" y="155"/>
                      </a:lnTo>
                      <a:lnTo>
                        <a:pt x="231" y="153"/>
                      </a:lnTo>
                      <a:lnTo>
                        <a:pt x="231" y="152"/>
                      </a:lnTo>
                      <a:lnTo>
                        <a:pt x="233" y="150"/>
                      </a:lnTo>
                      <a:lnTo>
                        <a:pt x="233" y="147"/>
                      </a:lnTo>
                      <a:lnTo>
                        <a:pt x="233" y="145"/>
                      </a:lnTo>
                      <a:lnTo>
                        <a:pt x="233" y="142"/>
                      </a:lnTo>
                      <a:lnTo>
                        <a:pt x="231" y="140"/>
                      </a:lnTo>
                      <a:lnTo>
                        <a:pt x="231" y="137"/>
                      </a:lnTo>
                      <a:lnTo>
                        <a:pt x="231" y="135"/>
                      </a:lnTo>
                      <a:lnTo>
                        <a:pt x="231" y="132"/>
                      </a:lnTo>
                      <a:lnTo>
                        <a:pt x="229" y="129"/>
                      </a:lnTo>
                      <a:lnTo>
                        <a:pt x="231" y="127"/>
                      </a:lnTo>
                      <a:lnTo>
                        <a:pt x="229" y="127"/>
                      </a:lnTo>
                      <a:lnTo>
                        <a:pt x="228" y="127"/>
                      </a:lnTo>
                      <a:lnTo>
                        <a:pt x="228" y="125"/>
                      </a:lnTo>
                      <a:lnTo>
                        <a:pt x="226" y="125"/>
                      </a:lnTo>
                      <a:lnTo>
                        <a:pt x="226" y="124"/>
                      </a:lnTo>
                      <a:lnTo>
                        <a:pt x="226" y="122"/>
                      </a:lnTo>
                      <a:lnTo>
                        <a:pt x="226" y="119"/>
                      </a:lnTo>
                      <a:lnTo>
                        <a:pt x="226" y="117"/>
                      </a:lnTo>
                      <a:lnTo>
                        <a:pt x="226" y="115"/>
                      </a:lnTo>
                      <a:lnTo>
                        <a:pt x="226" y="114"/>
                      </a:lnTo>
                      <a:lnTo>
                        <a:pt x="228" y="112"/>
                      </a:lnTo>
                      <a:lnTo>
                        <a:pt x="229" y="110"/>
                      </a:lnTo>
                      <a:lnTo>
                        <a:pt x="228" y="110"/>
                      </a:lnTo>
                      <a:lnTo>
                        <a:pt x="226" y="109"/>
                      </a:lnTo>
                      <a:lnTo>
                        <a:pt x="226" y="107"/>
                      </a:lnTo>
                      <a:lnTo>
                        <a:pt x="226" y="105"/>
                      </a:lnTo>
                      <a:lnTo>
                        <a:pt x="224" y="105"/>
                      </a:lnTo>
                      <a:lnTo>
                        <a:pt x="224" y="104"/>
                      </a:lnTo>
                      <a:lnTo>
                        <a:pt x="223" y="101"/>
                      </a:lnTo>
                      <a:lnTo>
                        <a:pt x="221" y="99"/>
                      </a:lnTo>
                      <a:lnTo>
                        <a:pt x="221" y="96"/>
                      </a:lnTo>
                      <a:lnTo>
                        <a:pt x="219" y="94"/>
                      </a:lnTo>
                      <a:lnTo>
                        <a:pt x="218" y="91"/>
                      </a:lnTo>
                      <a:lnTo>
                        <a:pt x="216" y="89"/>
                      </a:lnTo>
                      <a:lnTo>
                        <a:pt x="214" y="86"/>
                      </a:lnTo>
                      <a:lnTo>
                        <a:pt x="213" y="84"/>
                      </a:lnTo>
                      <a:lnTo>
                        <a:pt x="211" y="84"/>
                      </a:lnTo>
                      <a:lnTo>
                        <a:pt x="209" y="84"/>
                      </a:lnTo>
                      <a:lnTo>
                        <a:pt x="208" y="84"/>
                      </a:lnTo>
                      <a:lnTo>
                        <a:pt x="206" y="84"/>
                      </a:lnTo>
                      <a:lnTo>
                        <a:pt x="206" y="82"/>
                      </a:lnTo>
                      <a:lnTo>
                        <a:pt x="205" y="82"/>
                      </a:lnTo>
                      <a:lnTo>
                        <a:pt x="205" y="81"/>
                      </a:lnTo>
                      <a:lnTo>
                        <a:pt x="205" y="79"/>
                      </a:lnTo>
                      <a:lnTo>
                        <a:pt x="205" y="77"/>
                      </a:lnTo>
                      <a:lnTo>
                        <a:pt x="205" y="76"/>
                      </a:lnTo>
                      <a:lnTo>
                        <a:pt x="205" y="74"/>
                      </a:lnTo>
                      <a:lnTo>
                        <a:pt x="203" y="74"/>
                      </a:lnTo>
                      <a:lnTo>
                        <a:pt x="203" y="72"/>
                      </a:lnTo>
                      <a:lnTo>
                        <a:pt x="201" y="72"/>
                      </a:lnTo>
                      <a:lnTo>
                        <a:pt x="200" y="71"/>
                      </a:lnTo>
                      <a:lnTo>
                        <a:pt x="200" y="69"/>
                      </a:lnTo>
                      <a:lnTo>
                        <a:pt x="198" y="69"/>
                      </a:lnTo>
                      <a:lnTo>
                        <a:pt x="198" y="68"/>
                      </a:lnTo>
                      <a:lnTo>
                        <a:pt x="196" y="66"/>
                      </a:lnTo>
                      <a:lnTo>
                        <a:pt x="196" y="64"/>
                      </a:lnTo>
                      <a:lnTo>
                        <a:pt x="196" y="63"/>
                      </a:lnTo>
                      <a:lnTo>
                        <a:pt x="196" y="61"/>
                      </a:lnTo>
                      <a:lnTo>
                        <a:pt x="195" y="59"/>
                      </a:lnTo>
                      <a:lnTo>
                        <a:pt x="193" y="59"/>
                      </a:lnTo>
                      <a:lnTo>
                        <a:pt x="191" y="58"/>
                      </a:lnTo>
                      <a:lnTo>
                        <a:pt x="190" y="58"/>
                      </a:lnTo>
                      <a:lnTo>
                        <a:pt x="190" y="56"/>
                      </a:lnTo>
                      <a:lnTo>
                        <a:pt x="188" y="56"/>
                      </a:lnTo>
                      <a:lnTo>
                        <a:pt x="188" y="54"/>
                      </a:lnTo>
                      <a:lnTo>
                        <a:pt x="186" y="54"/>
                      </a:lnTo>
                      <a:lnTo>
                        <a:pt x="186" y="53"/>
                      </a:lnTo>
                      <a:lnTo>
                        <a:pt x="186" y="51"/>
                      </a:lnTo>
                      <a:lnTo>
                        <a:pt x="185" y="51"/>
                      </a:lnTo>
                      <a:lnTo>
                        <a:pt x="185" y="49"/>
                      </a:lnTo>
                      <a:lnTo>
                        <a:pt x="183" y="48"/>
                      </a:lnTo>
                      <a:lnTo>
                        <a:pt x="183" y="46"/>
                      </a:lnTo>
                      <a:lnTo>
                        <a:pt x="183" y="44"/>
                      </a:lnTo>
                      <a:lnTo>
                        <a:pt x="181" y="43"/>
                      </a:lnTo>
                      <a:lnTo>
                        <a:pt x="181" y="41"/>
                      </a:lnTo>
                      <a:lnTo>
                        <a:pt x="180" y="39"/>
                      </a:lnTo>
                      <a:lnTo>
                        <a:pt x="180" y="38"/>
                      </a:lnTo>
                      <a:lnTo>
                        <a:pt x="180" y="36"/>
                      </a:lnTo>
                      <a:lnTo>
                        <a:pt x="178" y="36"/>
                      </a:lnTo>
                      <a:lnTo>
                        <a:pt x="178" y="35"/>
                      </a:lnTo>
                      <a:lnTo>
                        <a:pt x="176" y="35"/>
                      </a:lnTo>
                      <a:lnTo>
                        <a:pt x="173" y="35"/>
                      </a:lnTo>
                      <a:lnTo>
                        <a:pt x="172" y="33"/>
                      </a:lnTo>
                      <a:lnTo>
                        <a:pt x="170" y="33"/>
                      </a:lnTo>
                      <a:lnTo>
                        <a:pt x="167" y="33"/>
                      </a:lnTo>
                      <a:lnTo>
                        <a:pt x="165" y="33"/>
                      </a:lnTo>
                      <a:lnTo>
                        <a:pt x="163" y="33"/>
                      </a:lnTo>
                      <a:lnTo>
                        <a:pt x="160" y="33"/>
                      </a:lnTo>
                      <a:lnTo>
                        <a:pt x="158" y="33"/>
                      </a:lnTo>
                      <a:lnTo>
                        <a:pt x="157" y="33"/>
                      </a:lnTo>
                      <a:lnTo>
                        <a:pt x="155" y="33"/>
                      </a:lnTo>
                      <a:lnTo>
                        <a:pt x="155" y="31"/>
                      </a:lnTo>
                      <a:lnTo>
                        <a:pt x="153" y="31"/>
                      </a:lnTo>
                      <a:lnTo>
                        <a:pt x="152" y="30"/>
                      </a:lnTo>
                      <a:lnTo>
                        <a:pt x="150" y="28"/>
                      </a:lnTo>
                      <a:lnTo>
                        <a:pt x="150" y="26"/>
                      </a:lnTo>
                      <a:lnTo>
                        <a:pt x="150" y="25"/>
                      </a:lnTo>
                      <a:lnTo>
                        <a:pt x="150" y="23"/>
                      </a:lnTo>
                      <a:lnTo>
                        <a:pt x="148" y="21"/>
                      </a:lnTo>
                      <a:lnTo>
                        <a:pt x="148" y="20"/>
                      </a:lnTo>
                      <a:lnTo>
                        <a:pt x="148" y="18"/>
                      </a:lnTo>
                      <a:lnTo>
                        <a:pt x="148" y="16"/>
                      </a:lnTo>
                      <a:lnTo>
                        <a:pt x="148" y="15"/>
                      </a:lnTo>
                      <a:lnTo>
                        <a:pt x="147" y="13"/>
                      </a:lnTo>
                      <a:lnTo>
                        <a:pt x="147" y="11"/>
                      </a:lnTo>
                      <a:lnTo>
                        <a:pt x="143" y="8"/>
                      </a:lnTo>
                      <a:lnTo>
                        <a:pt x="142" y="7"/>
                      </a:lnTo>
                      <a:lnTo>
                        <a:pt x="137" y="5"/>
                      </a:lnTo>
                      <a:lnTo>
                        <a:pt x="132" y="5"/>
                      </a:lnTo>
                      <a:lnTo>
                        <a:pt x="130" y="5"/>
                      </a:lnTo>
                      <a:lnTo>
                        <a:pt x="129" y="3"/>
                      </a:lnTo>
                      <a:lnTo>
                        <a:pt x="127" y="3"/>
                      </a:lnTo>
                      <a:lnTo>
                        <a:pt x="124" y="2"/>
                      </a:lnTo>
                      <a:lnTo>
                        <a:pt x="119" y="2"/>
                      </a:lnTo>
                      <a:lnTo>
                        <a:pt x="115" y="0"/>
                      </a:lnTo>
                      <a:lnTo>
                        <a:pt x="114" y="0"/>
                      </a:lnTo>
                      <a:lnTo>
                        <a:pt x="110" y="0"/>
                      </a:lnTo>
                      <a:lnTo>
                        <a:pt x="104" y="2"/>
                      </a:lnTo>
                      <a:lnTo>
                        <a:pt x="102" y="2"/>
                      </a:lnTo>
                      <a:lnTo>
                        <a:pt x="101" y="3"/>
                      </a:lnTo>
                      <a:lnTo>
                        <a:pt x="99" y="3"/>
                      </a:lnTo>
                      <a:lnTo>
                        <a:pt x="97" y="5"/>
                      </a:lnTo>
                      <a:lnTo>
                        <a:pt x="94" y="7"/>
                      </a:lnTo>
                      <a:lnTo>
                        <a:pt x="92" y="8"/>
                      </a:lnTo>
                      <a:lnTo>
                        <a:pt x="91" y="10"/>
                      </a:lnTo>
                      <a:lnTo>
                        <a:pt x="89" y="10"/>
                      </a:lnTo>
                      <a:lnTo>
                        <a:pt x="86" y="10"/>
                      </a:lnTo>
                      <a:lnTo>
                        <a:pt x="82" y="11"/>
                      </a:lnTo>
                      <a:lnTo>
                        <a:pt x="77" y="11"/>
                      </a:lnTo>
                      <a:lnTo>
                        <a:pt x="73" y="10"/>
                      </a:lnTo>
                      <a:lnTo>
                        <a:pt x="66" y="8"/>
                      </a:lnTo>
                      <a:lnTo>
                        <a:pt x="64" y="8"/>
                      </a:lnTo>
                      <a:lnTo>
                        <a:pt x="63" y="8"/>
                      </a:lnTo>
                      <a:lnTo>
                        <a:pt x="61" y="7"/>
                      </a:lnTo>
                      <a:lnTo>
                        <a:pt x="58" y="7"/>
                      </a:lnTo>
                      <a:lnTo>
                        <a:pt x="56" y="7"/>
                      </a:lnTo>
                      <a:lnTo>
                        <a:pt x="54" y="8"/>
                      </a:lnTo>
                      <a:lnTo>
                        <a:pt x="53" y="8"/>
                      </a:lnTo>
                      <a:lnTo>
                        <a:pt x="46" y="13"/>
                      </a:lnTo>
                      <a:lnTo>
                        <a:pt x="44" y="13"/>
                      </a:lnTo>
                      <a:lnTo>
                        <a:pt x="44" y="15"/>
                      </a:lnTo>
                      <a:lnTo>
                        <a:pt x="43" y="15"/>
                      </a:lnTo>
                      <a:lnTo>
                        <a:pt x="43" y="16"/>
                      </a:lnTo>
                      <a:lnTo>
                        <a:pt x="41" y="18"/>
                      </a:lnTo>
                      <a:lnTo>
                        <a:pt x="41" y="20"/>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90" name="Freeform 22"/>
                <p:cNvSpPr>
                  <a:spLocks/>
                </p:cNvSpPr>
                <p:nvPr/>
              </p:nvSpPr>
              <p:spPr bwMode="gray">
                <a:xfrm>
                  <a:off x="1770940" y="1984161"/>
                  <a:ext cx="233946" cy="56777"/>
                </a:xfrm>
                <a:custGeom>
                  <a:avLst/>
                  <a:gdLst>
                    <a:gd name="T0" fmla="*/ 0 w 148"/>
                    <a:gd name="T1" fmla="*/ 2147483647 h 35"/>
                    <a:gd name="T2" fmla="*/ 2147483647 w 148"/>
                    <a:gd name="T3" fmla="*/ 2147483647 h 35"/>
                    <a:gd name="T4" fmla="*/ 2147483647 w 148"/>
                    <a:gd name="T5" fmla="*/ 2147483647 h 35"/>
                    <a:gd name="T6" fmla="*/ 2147483647 w 148"/>
                    <a:gd name="T7" fmla="*/ 0 h 35"/>
                    <a:gd name="T8" fmla="*/ 2147483647 w 148"/>
                    <a:gd name="T9" fmla="*/ 0 h 35"/>
                    <a:gd name="T10" fmla="*/ 2147483647 w 148"/>
                    <a:gd name="T11" fmla="*/ 2147483647 h 35"/>
                    <a:gd name="T12" fmla="*/ 2147483647 w 148"/>
                    <a:gd name="T13" fmla="*/ 2147483647 h 35"/>
                    <a:gd name="T14" fmla="*/ 2147483647 w 148"/>
                    <a:gd name="T15" fmla="*/ 2147483647 h 35"/>
                    <a:gd name="T16" fmla="*/ 2147483647 w 148"/>
                    <a:gd name="T17" fmla="*/ 2147483647 h 35"/>
                    <a:gd name="T18" fmla="*/ 2147483647 w 148"/>
                    <a:gd name="T19" fmla="*/ 2147483647 h 35"/>
                    <a:gd name="T20" fmla="*/ 2147483647 w 148"/>
                    <a:gd name="T21" fmla="*/ 2147483647 h 35"/>
                    <a:gd name="T22" fmla="*/ 2147483647 w 148"/>
                    <a:gd name="T23" fmla="*/ 2147483647 h 35"/>
                    <a:gd name="T24" fmla="*/ 2147483647 w 148"/>
                    <a:gd name="T25" fmla="*/ 2147483647 h 35"/>
                    <a:gd name="T26" fmla="*/ 2147483647 w 148"/>
                    <a:gd name="T27" fmla="*/ 2147483647 h 35"/>
                    <a:gd name="T28" fmla="*/ 2147483647 w 148"/>
                    <a:gd name="T29" fmla="*/ 2147483647 h 35"/>
                    <a:gd name="T30" fmla="*/ 2147483647 w 148"/>
                    <a:gd name="T31" fmla="*/ 2147483647 h 35"/>
                    <a:gd name="T32" fmla="*/ 2147483647 w 148"/>
                    <a:gd name="T33" fmla="*/ 2147483647 h 35"/>
                    <a:gd name="T34" fmla="*/ 2147483647 w 148"/>
                    <a:gd name="T35" fmla="*/ 2147483647 h 35"/>
                    <a:gd name="T36" fmla="*/ 2147483647 w 148"/>
                    <a:gd name="T37" fmla="*/ 2147483647 h 35"/>
                    <a:gd name="T38" fmla="*/ 2147483647 w 148"/>
                    <a:gd name="T39" fmla="*/ 2147483647 h 35"/>
                    <a:gd name="T40" fmla="*/ 2147483647 w 148"/>
                    <a:gd name="T41" fmla="*/ 2147483647 h 35"/>
                    <a:gd name="T42" fmla="*/ 2147483647 w 148"/>
                    <a:gd name="T43" fmla="*/ 2147483647 h 35"/>
                    <a:gd name="T44" fmla="*/ 2147483647 w 148"/>
                    <a:gd name="T45" fmla="*/ 2147483647 h 35"/>
                    <a:gd name="T46" fmla="*/ 2147483647 w 148"/>
                    <a:gd name="T47" fmla="*/ 2147483647 h 35"/>
                    <a:gd name="T48" fmla="*/ 2147483647 w 148"/>
                    <a:gd name="T49" fmla="*/ 2147483647 h 35"/>
                    <a:gd name="T50" fmla="*/ 2147483647 w 148"/>
                    <a:gd name="T51" fmla="*/ 2147483647 h 35"/>
                    <a:gd name="T52" fmla="*/ 2147483647 w 148"/>
                    <a:gd name="T53" fmla="*/ 2147483647 h 35"/>
                    <a:gd name="T54" fmla="*/ 2147483647 w 148"/>
                    <a:gd name="T55" fmla="*/ 2147483647 h 35"/>
                    <a:gd name="T56" fmla="*/ 2147483647 w 148"/>
                    <a:gd name="T57" fmla="*/ 2147483647 h 35"/>
                    <a:gd name="T58" fmla="*/ 2147483647 w 148"/>
                    <a:gd name="T59" fmla="*/ 2147483647 h 35"/>
                    <a:gd name="T60" fmla="*/ 2147483647 w 148"/>
                    <a:gd name="T61" fmla="*/ 2147483647 h 35"/>
                    <a:gd name="T62" fmla="*/ 2147483647 w 148"/>
                    <a:gd name="T63" fmla="*/ 2147483647 h 35"/>
                    <a:gd name="T64" fmla="*/ 2147483647 w 148"/>
                    <a:gd name="T65" fmla="*/ 2147483647 h 35"/>
                    <a:gd name="T66" fmla="*/ 2147483647 w 148"/>
                    <a:gd name="T67" fmla="*/ 2147483647 h 35"/>
                    <a:gd name="T68" fmla="*/ 2147483647 w 148"/>
                    <a:gd name="T69" fmla="*/ 2147483647 h 35"/>
                    <a:gd name="T70" fmla="*/ 2147483647 w 148"/>
                    <a:gd name="T71" fmla="*/ 2147483647 h 35"/>
                    <a:gd name="T72" fmla="*/ 2147483647 w 148"/>
                    <a:gd name="T73" fmla="*/ 2147483647 h 35"/>
                    <a:gd name="T74" fmla="*/ 2147483647 w 148"/>
                    <a:gd name="T75" fmla="*/ 2147483647 h 35"/>
                    <a:gd name="T76" fmla="*/ 2147483647 w 148"/>
                    <a:gd name="T77" fmla="*/ 2147483647 h 35"/>
                    <a:gd name="T78" fmla="*/ 2147483647 w 148"/>
                    <a:gd name="T79" fmla="*/ 2147483647 h 35"/>
                    <a:gd name="T80" fmla="*/ 2147483647 w 148"/>
                    <a:gd name="T81" fmla="*/ 2147483647 h 35"/>
                    <a:gd name="T82" fmla="*/ 2147483647 w 148"/>
                    <a:gd name="T83" fmla="*/ 2147483647 h 35"/>
                    <a:gd name="T84" fmla="*/ 2147483647 w 148"/>
                    <a:gd name="T85" fmla="*/ 2147483647 h 35"/>
                    <a:gd name="T86" fmla="*/ 2147483647 w 148"/>
                    <a:gd name="T87" fmla="*/ 2147483647 h 35"/>
                    <a:gd name="T88" fmla="*/ 2147483647 w 148"/>
                    <a:gd name="T89" fmla="*/ 2147483647 h 35"/>
                    <a:gd name="T90" fmla="*/ 2147483647 w 148"/>
                    <a:gd name="T91" fmla="*/ 2147483647 h 35"/>
                    <a:gd name="T92" fmla="*/ 2147483647 w 148"/>
                    <a:gd name="T93" fmla="*/ 2147483647 h 35"/>
                    <a:gd name="T94" fmla="*/ 2147483647 w 148"/>
                    <a:gd name="T95" fmla="*/ 2147483647 h 35"/>
                    <a:gd name="T96" fmla="*/ 2147483647 w 148"/>
                    <a:gd name="T97" fmla="*/ 2147483647 h 35"/>
                    <a:gd name="T98" fmla="*/ 2147483647 w 148"/>
                    <a:gd name="T99" fmla="*/ 2147483647 h 35"/>
                    <a:gd name="T100" fmla="*/ 2147483647 w 148"/>
                    <a:gd name="T101" fmla="*/ 2147483647 h 35"/>
                    <a:gd name="T102" fmla="*/ 2147483647 w 148"/>
                    <a:gd name="T103" fmla="*/ 2147483647 h 35"/>
                    <a:gd name="T104" fmla="*/ 2147483647 w 148"/>
                    <a:gd name="T105" fmla="*/ 2147483647 h 35"/>
                    <a:gd name="T106" fmla="*/ 2147483647 w 148"/>
                    <a:gd name="T107" fmla="*/ 2147483647 h 35"/>
                    <a:gd name="T108" fmla="*/ 2147483647 w 148"/>
                    <a:gd name="T109" fmla="*/ 2147483647 h 35"/>
                    <a:gd name="T110" fmla="*/ 2147483647 w 148"/>
                    <a:gd name="T111" fmla="*/ 2147483647 h 35"/>
                    <a:gd name="T112" fmla="*/ 0 w 148"/>
                    <a:gd name="T113" fmla="*/ 2147483647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8"/>
                    <a:gd name="T172" fmla="*/ 0 h 35"/>
                    <a:gd name="T173" fmla="*/ 148 w 148"/>
                    <a:gd name="T174" fmla="*/ 35 h 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8" h="35">
                      <a:moveTo>
                        <a:pt x="0" y="7"/>
                      </a:moveTo>
                      <a:lnTo>
                        <a:pt x="0" y="7"/>
                      </a:lnTo>
                      <a:lnTo>
                        <a:pt x="1" y="5"/>
                      </a:lnTo>
                      <a:lnTo>
                        <a:pt x="3" y="4"/>
                      </a:lnTo>
                      <a:lnTo>
                        <a:pt x="4" y="2"/>
                      </a:lnTo>
                      <a:lnTo>
                        <a:pt x="6" y="2"/>
                      </a:lnTo>
                      <a:lnTo>
                        <a:pt x="6" y="0"/>
                      </a:lnTo>
                      <a:lnTo>
                        <a:pt x="13" y="0"/>
                      </a:lnTo>
                      <a:lnTo>
                        <a:pt x="21" y="2"/>
                      </a:lnTo>
                      <a:lnTo>
                        <a:pt x="29" y="2"/>
                      </a:lnTo>
                      <a:lnTo>
                        <a:pt x="37" y="4"/>
                      </a:lnTo>
                      <a:lnTo>
                        <a:pt x="46" y="5"/>
                      </a:lnTo>
                      <a:lnTo>
                        <a:pt x="54" y="7"/>
                      </a:lnTo>
                      <a:lnTo>
                        <a:pt x="62" y="9"/>
                      </a:lnTo>
                      <a:lnTo>
                        <a:pt x="69" y="10"/>
                      </a:lnTo>
                      <a:lnTo>
                        <a:pt x="74" y="7"/>
                      </a:lnTo>
                      <a:lnTo>
                        <a:pt x="79" y="4"/>
                      </a:lnTo>
                      <a:lnTo>
                        <a:pt x="84" y="2"/>
                      </a:lnTo>
                      <a:lnTo>
                        <a:pt x="89" y="2"/>
                      </a:lnTo>
                      <a:lnTo>
                        <a:pt x="95" y="2"/>
                      </a:lnTo>
                      <a:lnTo>
                        <a:pt x="100" y="4"/>
                      </a:lnTo>
                      <a:lnTo>
                        <a:pt x="105" y="5"/>
                      </a:lnTo>
                      <a:lnTo>
                        <a:pt x="112" y="7"/>
                      </a:lnTo>
                      <a:lnTo>
                        <a:pt x="113" y="9"/>
                      </a:lnTo>
                      <a:lnTo>
                        <a:pt x="115" y="10"/>
                      </a:lnTo>
                      <a:lnTo>
                        <a:pt x="117" y="12"/>
                      </a:lnTo>
                      <a:lnTo>
                        <a:pt x="118" y="14"/>
                      </a:lnTo>
                      <a:lnTo>
                        <a:pt x="120" y="15"/>
                      </a:lnTo>
                      <a:lnTo>
                        <a:pt x="122" y="17"/>
                      </a:lnTo>
                      <a:lnTo>
                        <a:pt x="123" y="19"/>
                      </a:lnTo>
                      <a:lnTo>
                        <a:pt x="125" y="19"/>
                      </a:lnTo>
                      <a:lnTo>
                        <a:pt x="127" y="20"/>
                      </a:lnTo>
                      <a:lnTo>
                        <a:pt x="128" y="20"/>
                      </a:lnTo>
                      <a:lnTo>
                        <a:pt x="130" y="20"/>
                      </a:lnTo>
                      <a:lnTo>
                        <a:pt x="132" y="20"/>
                      </a:lnTo>
                      <a:lnTo>
                        <a:pt x="133" y="20"/>
                      </a:lnTo>
                      <a:lnTo>
                        <a:pt x="135" y="20"/>
                      </a:lnTo>
                      <a:lnTo>
                        <a:pt x="138" y="19"/>
                      </a:lnTo>
                      <a:lnTo>
                        <a:pt x="140" y="20"/>
                      </a:lnTo>
                      <a:lnTo>
                        <a:pt x="141" y="20"/>
                      </a:lnTo>
                      <a:lnTo>
                        <a:pt x="143" y="20"/>
                      </a:lnTo>
                      <a:lnTo>
                        <a:pt x="145" y="20"/>
                      </a:lnTo>
                      <a:lnTo>
                        <a:pt x="146" y="20"/>
                      </a:lnTo>
                      <a:lnTo>
                        <a:pt x="148" y="20"/>
                      </a:lnTo>
                      <a:lnTo>
                        <a:pt x="148" y="22"/>
                      </a:lnTo>
                      <a:lnTo>
                        <a:pt x="148" y="24"/>
                      </a:lnTo>
                      <a:lnTo>
                        <a:pt x="148" y="25"/>
                      </a:lnTo>
                      <a:lnTo>
                        <a:pt x="148" y="27"/>
                      </a:lnTo>
                      <a:lnTo>
                        <a:pt x="148" y="28"/>
                      </a:lnTo>
                      <a:lnTo>
                        <a:pt x="146" y="30"/>
                      </a:lnTo>
                      <a:lnTo>
                        <a:pt x="140" y="33"/>
                      </a:lnTo>
                      <a:lnTo>
                        <a:pt x="132" y="35"/>
                      </a:lnTo>
                      <a:lnTo>
                        <a:pt x="125" y="35"/>
                      </a:lnTo>
                      <a:lnTo>
                        <a:pt x="117" y="32"/>
                      </a:lnTo>
                      <a:lnTo>
                        <a:pt x="110" y="28"/>
                      </a:lnTo>
                      <a:lnTo>
                        <a:pt x="103" y="24"/>
                      </a:lnTo>
                      <a:lnTo>
                        <a:pt x="97" y="19"/>
                      </a:lnTo>
                      <a:lnTo>
                        <a:pt x="90" y="12"/>
                      </a:lnTo>
                      <a:lnTo>
                        <a:pt x="90" y="14"/>
                      </a:lnTo>
                      <a:lnTo>
                        <a:pt x="89" y="14"/>
                      </a:lnTo>
                      <a:lnTo>
                        <a:pt x="89" y="15"/>
                      </a:lnTo>
                      <a:lnTo>
                        <a:pt x="89" y="17"/>
                      </a:lnTo>
                      <a:lnTo>
                        <a:pt x="87" y="19"/>
                      </a:lnTo>
                      <a:lnTo>
                        <a:pt x="85" y="20"/>
                      </a:lnTo>
                      <a:lnTo>
                        <a:pt x="84" y="22"/>
                      </a:lnTo>
                      <a:lnTo>
                        <a:pt x="82" y="24"/>
                      </a:lnTo>
                      <a:lnTo>
                        <a:pt x="79" y="24"/>
                      </a:lnTo>
                      <a:lnTo>
                        <a:pt x="77" y="25"/>
                      </a:lnTo>
                      <a:lnTo>
                        <a:pt x="74" y="25"/>
                      </a:lnTo>
                      <a:lnTo>
                        <a:pt x="72" y="27"/>
                      </a:lnTo>
                      <a:lnTo>
                        <a:pt x="69" y="27"/>
                      </a:lnTo>
                      <a:lnTo>
                        <a:pt x="67" y="28"/>
                      </a:lnTo>
                      <a:lnTo>
                        <a:pt x="67" y="27"/>
                      </a:lnTo>
                      <a:lnTo>
                        <a:pt x="67" y="25"/>
                      </a:lnTo>
                      <a:lnTo>
                        <a:pt x="67" y="24"/>
                      </a:lnTo>
                      <a:lnTo>
                        <a:pt x="67" y="22"/>
                      </a:lnTo>
                      <a:lnTo>
                        <a:pt x="66" y="22"/>
                      </a:lnTo>
                      <a:lnTo>
                        <a:pt x="66" y="20"/>
                      </a:lnTo>
                      <a:lnTo>
                        <a:pt x="64" y="20"/>
                      </a:lnTo>
                      <a:lnTo>
                        <a:pt x="61" y="20"/>
                      </a:lnTo>
                      <a:lnTo>
                        <a:pt x="59" y="22"/>
                      </a:lnTo>
                      <a:lnTo>
                        <a:pt x="57" y="24"/>
                      </a:lnTo>
                      <a:lnTo>
                        <a:pt x="56" y="25"/>
                      </a:lnTo>
                      <a:lnTo>
                        <a:pt x="54" y="27"/>
                      </a:lnTo>
                      <a:lnTo>
                        <a:pt x="52" y="28"/>
                      </a:lnTo>
                      <a:lnTo>
                        <a:pt x="51" y="30"/>
                      </a:lnTo>
                      <a:lnTo>
                        <a:pt x="44" y="32"/>
                      </a:lnTo>
                      <a:lnTo>
                        <a:pt x="39" y="33"/>
                      </a:lnTo>
                      <a:lnTo>
                        <a:pt x="34" y="33"/>
                      </a:lnTo>
                      <a:lnTo>
                        <a:pt x="29" y="33"/>
                      </a:lnTo>
                      <a:lnTo>
                        <a:pt x="23" y="33"/>
                      </a:lnTo>
                      <a:lnTo>
                        <a:pt x="18" y="33"/>
                      </a:lnTo>
                      <a:lnTo>
                        <a:pt x="11" y="33"/>
                      </a:lnTo>
                      <a:lnTo>
                        <a:pt x="6" y="33"/>
                      </a:lnTo>
                      <a:lnTo>
                        <a:pt x="4" y="33"/>
                      </a:lnTo>
                      <a:lnTo>
                        <a:pt x="4" y="32"/>
                      </a:lnTo>
                      <a:lnTo>
                        <a:pt x="3" y="30"/>
                      </a:lnTo>
                      <a:lnTo>
                        <a:pt x="1" y="28"/>
                      </a:lnTo>
                      <a:lnTo>
                        <a:pt x="1" y="27"/>
                      </a:lnTo>
                      <a:lnTo>
                        <a:pt x="1" y="24"/>
                      </a:lnTo>
                      <a:lnTo>
                        <a:pt x="1" y="22"/>
                      </a:lnTo>
                      <a:lnTo>
                        <a:pt x="0" y="7"/>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91" name="Freeform 23"/>
                <p:cNvSpPr>
                  <a:spLocks/>
                </p:cNvSpPr>
                <p:nvPr/>
              </p:nvSpPr>
              <p:spPr bwMode="gray">
                <a:xfrm>
                  <a:off x="2132713" y="2427027"/>
                  <a:ext cx="287006" cy="352023"/>
                </a:xfrm>
                <a:custGeom>
                  <a:avLst/>
                  <a:gdLst>
                    <a:gd name="T0" fmla="*/ 2147483647 w 181"/>
                    <a:gd name="T1" fmla="*/ 2147483647 h 223"/>
                    <a:gd name="T2" fmla="*/ 2147483647 w 181"/>
                    <a:gd name="T3" fmla="*/ 2147483647 h 223"/>
                    <a:gd name="T4" fmla="*/ 2147483647 w 181"/>
                    <a:gd name="T5" fmla="*/ 2147483647 h 223"/>
                    <a:gd name="T6" fmla="*/ 2147483647 w 181"/>
                    <a:gd name="T7" fmla="*/ 2147483647 h 223"/>
                    <a:gd name="T8" fmla="*/ 2147483647 w 181"/>
                    <a:gd name="T9" fmla="*/ 2147483647 h 223"/>
                    <a:gd name="T10" fmla="*/ 2147483647 w 181"/>
                    <a:gd name="T11" fmla="*/ 2147483647 h 223"/>
                    <a:gd name="T12" fmla="*/ 2147483647 w 181"/>
                    <a:gd name="T13" fmla="*/ 2147483647 h 223"/>
                    <a:gd name="T14" fmla="*/ 2147483647 w 181"/>
                    <a:gd name="T15" fmla="*/ 2147483647 h 223"/>
                    <a:gd name="T16" fmla="*/ 2147483647 w 181"/>
                    <a:gd name="T17" fmla="*/ 2147483647 h 223"/>
                    <a:gd name="T18" fmla="*/ 2147483647 w 181"/>
                    <a:gd name="T19" fmla="*/ 2147483647 h 223"/>
                    <a:gd name="T20" fmla="*/ 2147483647 w 181"/>
                    <a:gd name="T21" fmla="*/ 2147483647 h 223"/>
                    <a:gd name="T22" fmla="*/ 2147483647 w 181"/>
                    <a:gd name="T23" fmla="*/ 2147483647 h 223"/>
                    <a:gd name="T24" fmla="*/ 2147483647 w 181"/>
                    <a:gd name="T25" fmla="*/ 2147483647 h 223"/>
                    <a:gd name="T26" fmla="*/ 2147483647 w 181"/>
                    <a:gd name="T27" fmla="*/ 2147483647 h 223"/>
                    <a:gd name="T28" fmla="*/ 2147483647 w 181"/>
                    <a:gd name="T29" fmla="*/ 2147483647 h 223"/>
                    <a:gd name="T30" fmla="*/ 2147483647 w 181"/>
                    <a:gd name="T31" fmla="*/ 2147483647 h 223"/>
                    <a:gd name="T32" fmla="*/ 2147483647 w 181"/>
                    <a:gd name="T33" fmla="*/ 2147483647 h 223"/>
                    <a:gd name="T34" fmla="*/ 2147483647 w 181"/>
                    <a:gd name="T35" fmla="*/ 2147483647 h 223"/>
                    <a:gd name="T36" fmla="*/ 2147483647 w 181"/>
                    <a:gd name="T37" fmla="*/ 2147483647 h 223"/>
                    <a:gd name="T38" fmla="*/ 2147483647 w 181"/>
                    <a:gd name="T39" fmla="*/ 2147483647 h 223"/>
                    <a:gd name="T40" fmla="*/ 2147483647 w 181"/>
                    <a:gd name="T41" fmla="*/ 2147483647 h 223"/>
                    <a:gd name="T42" fmla="*/ 2147483647 w 181"/>
                    <a:gd name="T43" fmla="*/ 2147483647 h 223"/>
                    <a:gd name="T44" fmla="*/ 2147483647 w 181"/>
                    <a:gd name="T45" fmla="*/ 2147483647 h 223"/>
                    <a:gd name="T46" fmla="*/ 2147483647 w 181"/>
                    <a:gd name="T47" fmla="*/ 2147483647 h 223"/>
                    <a:gd name="T48" fmla="*/ 2147483647 w 181"/>
                    <a:gd name="T49" fmla="*/ 2147483647 h 223"/>
                    <a:gd name="T50" fmla="*/ 2147483647 w 181"/>
                    <a:gd name="T51" fmla="*/ 2147483647 h 223"/>
                    <a:gd name="T52" fmla="*/ 2147483647 w 181"/>
                    <a:gd name="T53" fmla="*/ 2147483647 h 223"/>
                    <a:gd name="T54" fmla="*/ 2147483647 w 181"/>
                    <a:gd name="T55" fmla="*/ 2147483647 h 223"/>
                    <a:gd name="T56" fmla="*/ 2147483647 w 181"/>
                    <a:gd name="T57" fmla="*/ 2147483647 h 223"/>
                    <a:gd name="T58" fmla="*/ 2147483647 w 181"/>
                    <a:gd name="T59" fmla="*/ 2147483647 h 223"/>
                    <a:gd name="T60" fmla="*/ 2147483647 w 181"/>
                    <a:gd name="T61" fmla="*/ 2147483647 h 223"/>
                    <a:gd name="T62" fmla="*/ 2147483647 w 181"/>
                    <a:gd name="T63" fmla="*/ 2147483647 h 223"/>
                    <a:gd name="T64" fmla="*/ 2147483647 w 181"/>
                    <a:gd name="T65" fmla="*/ 2147483647 h 223"/>
                    <a:gd name="T66" fmla="*/ 2147483647 w 181"/>
                    <a:gd name="T67" fmla="*/ 2147483647 h 223"/>
                    <a:gd name="T68" fmla="*/ 2147483647 w 181"/>
                    <a:gd name="T69" fmla="*/ 2147483647 h 223"/>
                    <a:gd name="T70" fmla="*/ 0 w 181"/>
                    <a:gd name="T71" fmla="*/ 2147483647 h 223"/>
                    <a:gd name="T72" fmla="*/ 2147483647 w 181"/>
                    <a:gd name="T73" fmla="*/ 2147483647 h 223"/>
                    <a:gd name="T74" fmla="*/ 2147483647 w 181"/>
                    <a:gd name="T75" fmla="*/ 2147483647 h 223"/>
                    <a:gd name="T76" fmla="*/ 2147483647 w 181"/>
                    <a:gd name="T77" fmla="*/ 2147483647 h 223"/>
                    <a:gd name="T78" fmla="*/ 2147483647 w 181"/>
                    <a:gd name="T79" fmla="*/ 2147483647 h 223"/>
                    <a:gd name="T80" fmla="*/ 2147483647 w 181"/>
                    <a:gd name="T81" fmla="*/ 2147483647 h 223"/>
                    <a:gd name="T82" fmla="*/ 2147483647 w 181"/>
                    <a:gd name="T83" fmla="*/ 2147483647 h 223"/>
                    <a:gd name="T84" fmla="*/ 2147483647 w 181"/>
                    <a:gd name="T85" fmla="*/ 2147483647 h 223"/>
                    <a:gd name="T86" fmla="*/ 2147483647 w 181"/>
                    <a:gd name="T87" fmla="*/ 0 h 223"/>
                    <a:gd name="T88" fmla="*/ 2147483647 w 181"/>
                    <a:gd name="T89" fmla="*/ 0 h 223"/>
                    <a:gd name="T90" fmla="*/ 2147483647 w 181"/>
                    <a:gd name="T91" fmla="*/ 2147483647 h 223"/>
                    <a:gd name="T92" fmla="*/ 2147483647 w 181"/>
                    <a:gd name="T93" fmla="*/ 2147483647 h 223"/>
                    <a:gd name="T94" fmla="*/ 2147483647 w 181"/>
                    <a:gd name="T95" fmla="*/ 2147483647 h 223"/>
                    <a:gd name="T96" fmla="*/ 2147483647 w 181"/>
                    <a:gd name="T97" fmla="*/ 2147483647 h 223"/>
                    <a:gd name="T98" fmla="*/ 2147483647 w 181"/>
                    <a:gd name="T99" fmla="*/ 2147483647 h 223"/>
                    <a:gd name="T100" fmla="*/ 2147483647 w 181"/>
                    <a:gd name="T101" fmla="*/ 2147483647 h 223"/>
                    <a:gd name="T102" fmla="*/ 2147483647 w 181"/>
                    <a:gd name="T103" fmla="*/ 2147483647 h 223"/>
                    <a:gd name="T104" fmla="*/ 2147483647 w 181"/>
                    <a:gd name="T105" fmla="*/ 2147483647 h 223"/>
                    <a:gd name="T106" fmla="*/ 2147483647 w 181"/>
                    <a:gd name="T107" fmla="*/ 2147483647 h 223"/>
                    <a:gd name="T108" fmla="*/ 2147483647 w 181"/>
                    <a:gd name="T109" fmla="*/ 2147483647 h 223"/>
                    <a:gd name="T110" fmla="*/ 2147483647 w 181"/>
                    <a:gd name="T111" fmla="*/ 2147483647 h 223"/>
                    <a:gd name="T112" fmla="*/ 2147483647 w 181"/>
                    <a:gd name="T113" fmla="*/ 2147483647 h 223"/>
                    <a:gd name="T114" fmla="*/ 2147483647 w 181"/>
                    <a:gd name="T115" fmla="*/ 2147483647 h 223"/>
                    <a:gd name="T116" fmla="*/ 2147483647 w 181"/>
                    <a:gd name="T117" fmla="*/ 2147483647 h 223"/>
                    <a:gd name="T118" fmla="*/ 2147483647 w 181"/>
                    <a:gd name="T119" fmla="*/ 2147483647 h 223"/>
                    <a:gd name="T120" fmla="*/ 2147483647 w 181"/>
                    <a:gd name="T121" fmla="*/ 2147483647 h 2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1"/>
                    <a:gd name="T184" fmla="*/ 0 h 223"/>
                    <a:gd name="T185" fmla="*/ 181 w 181"/>
                    <a:gd name="T186" fmla="*/ 223 h 22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1" h="223">
                      <a:moveTo>
                        <a:pt x="133" y="51"/>
                      </a:moveTo>
                      <a:lnTo>
                        <a:pt x="133" y="53"/>
                      </a:lnTo>
                      <a:lnTo>
                        <a:pt x="133" y="54"/>
                      </a:lnTo>
                      <a:lnTo>
                        <a:pt x="133" y="58"/>
                      </a:lnTo>
                      <a:lnTo>
                        <a:pt x="135" y="59"/>
                      </a:lnTo>
                      <a:lnTo>
                        <a:pt x="135" y="61"/>
                      </a:lnTo>
                      <a:lnTo>
                        <a:pt x="135" y="63"/>
                      </a:lnTo>
                      <a:lnTo>
                        <a:pt x="137" y="64"/>
                      </a:lnTo>
                      <a:lnTo>
                        <a:pt x="138" y="68"/>
                      </a:lnTo>
                      <a:lnTo>
                        <a:pt x="138" y="69"/>
                      </a:lnTo>
                      <a:lnTo>
                        <a:pt x="138" y="71"/>
                      </a:lnTo>
                      <a:lnTo>
                        <a:pt x="138" y="72"/>
                      </a:lnTo>
                      <a:lnTo>
                        <a:pt x="138" y="74"/>
                      </a:lnTo>
                      <a:lnTo>
                        <a:pt x="138" y="76"/>
                      </a:lnTo>
                      <a:lnTo>
                        <a:pt x="137" y="77"/>
                      </a:lnTo>
                      <a:lnTo>
                        <a:pt x="137" y="79"/>
                      </a:lnTo>
                      <a:lnTo>
                        <a:pt x="138" y="81"/>
                      </a:lnTo>
                      <a:lnTo>
                        <a:pt x="138" y="82"/>
                      </a:lnTo>
                      <a:lnTo>
                        <a:pt x="140" y="84"/>
                      </a:lnTo>
                      <a:lnTo>
                        <a:pt x="140" y="86"/>
                      </a:lnTo>
                      <a:lnTo>
                        <a:pt x="140" y="87"/>
                      </a:lnTo>
                      <a:lnTo>
                        <a:pt x="140" y="89"/>
                      </a:lnTo>
                      <a:lnTo>
                        <a:pt x="140" y="91"/>
                      </a:lnTo>
                      <a:lnTo>
                        <a:pt x="138" y="92"/>
                      </a:lnTo>
                      <a:lnTo>
                        <a:pt x="137" y="94"/>
                      </a:lnTo>
                      <a:lnTo>
                        <a:pt x="135" y="94"/>
                      </a:lnTo>
                      <a:lnTo>
                        <a:pt x="133" y="96"/>
                      </a:lnTo>
                      <a:lnTo>
                        <a:pt x="132" y="97"/>
                      </a:lnTo>
                      <a:lnTo>
                        <a:pt x="130" y="97"/>
                      </a:lnTo>
                      <a:lnTo>
                        <a:pt x="128" y="99"/>
                      </a:lnTo>
                      <a:lnTo>
                        <a:pt x="127" y="101"/>
                      </a:lnTo>
                      <a:lnTo>
                        <a:pt x="125" y="102"/>
                      </a:lnTo>
                      <a:lnTo>
                        <a:pt x="123" y="102"/>
                      </a:lnTo>
                      <a:lnTo>
                        <a:pt x="122" y="102"/>
                      </a:lnTo>
                      <a:lnTo>
                        <a:pt x="118" y="104"/>
                      </a:lnTo>
                      <a:lnTo>
                        <a:pt x="117" y="104"/>
                      </a:lnTo>
                      <a:lnTo>
                        <a:pt x="113" y="104"/>
                      </a:lnTo>
                      <a:lnTo>
                        <a:pt x="117" y="105"/>
                      </a:lnTo>
                      <a:lnTo>
                        <a:pt x="118" y="105"/>
                      </a:lnTo>
                      <a:lnTo>
                        <a:pt x="120" y="107"/>
                      </a:lnTo>
                      <a:lnTo>
                        <a:pt x="123" y="109"/>
                      </a:lnTo>
                      <a:lnTo>
                        <a:pt x="125" y="109"/>
                      </a:lnTo>
                      <a:lnTo>
                        <a:pt x="127" y="110"/>
                      </a:lnTo>
                      <a:lnTo>
                        <a:pt x="130" y="109"/>
                      </a:lnTo>
                      <a:lnTo>
                        <a:pt x="132" y="109"/>
                      </a:lnTo>
                      <a:lnTo>
                        <a:pt x="133" y="112"/>
                      </a:lnTo>
                      <a:lnTo>
                        <a:pt x="135" y="114"/>
                      </a:lnTo>
                      <a:lnTo>
                        <a:pt x="137" y="115"/>
                      </a:lnTo>
                      <a:lnTo>
                        <a:pt x="140" y="117"/>
                      </a:lnTo>
                      <a:lnTo>
                        <a:pt x="141" y="119"/>
                      </a:lnTo>
                      <a:lnTo>
                        <a:pt x="145" y="119"/>
                      </a:lnTo>
                      <a:lnTo>
                        <a:pt x="148" y="119"/>
                      </a:lnTo>
                      <a:lnTo>
                        <a:pt x="151" y="119"/>
                      </a:lnTo>
                      <a:lnTo>
                        <a:pt x="151" y="120"/>
                      </a:lnTo>
                      <a:lnTo>
                        <a:pt x="153" y="120"/>
                      </a:lnTo>
                      <a:lnTo>
                        <a:pt x="153" y="122"/>
                      </a:lnTo>
                      <a:lnTo>
                        <a:pt x="153" y="124"/>
                      </a:lnTo>
                      <a:lnTo>
                        <a:pt x="155" y="127"/>
                      </a:lnTo>
                      <a:lnTo>
                        <a:pt x="156" y="129"/>
                      </a:lnTo>
                      <a:lnTo>
                        <a:pt x="158" y="130"/>
                      </a:lnTo>
                      <a:lnTo>
                        <a:pt x="160" y="134"/>
                      </a:lnTo>
                      <a:lnTo>
                        <a:pt x="161" y="135"/>
                      </a:lnTo>
                      <a:lnTo>
                        <a:pt x="163" y="137"/>
                      </a:lnTo>
                      <a:lnTo>
                        <a:pt x="165" y="138"/>
                      </a:lnTo>
                      <a:lnTo>
                        <a:pt x="165" y="142"/>
                      </a:lnTo>
                      <a:lnTo>
                        <a:pt x="165" y="143"/>
                      </a:lnTo>
                      <a:lnTo>
                        <a:pt x="166" y="143"/>
                      </a:lnTo>
                      <a:lnTo>
                        <a:pt x="168" y="145"/>
                      </a:lnTo>
                      <a:lnTo>
                        <a:pt x="170" y="145"/>
                      </a:lnTo>
                      <a:lnTo>
                        <a:pt x="171" y="145"/>
                      </a:lnTo>
                      <a:lnTo>
                        <a:pt x="174" y="145"/>
                      </a:lnTo>
                      <a:lnTo>
                        <a:pt x="176" y="147"/>
                      </a:lnTo>
                      <a:lnTo>
                        <a:pt x="178" y="147"/>
                      </a:lnTo>
                      <a:lnTo>
                        <a:pt x="179" y="148"/>
                      </a:lnTo>
                      <a:lnTo>
                        <a:pt x="181" y="150"/>
                      </a:lnTo>
                      <a:lnTo>
                        <a:pt x="181" y="152"/>
                      </a:lnTo>
                      <a:lnTo>
                        <a:pt x="181" y="153"/>
                      </a:lnTo>
                      <a:lnTo>
                        <a:pt x="181" y="157"/>
                      </a:lnTo>
                      <a:lnTo>
                        <a:pt x="181" y="158"/>
                      </a:lnTo>
                      <a:lnTo>
                        <a:pt x="181" y="162"/>
                      </a:lnTo>
                      <a:lnTo>
                        <a:pt x="179" y="163"/>
                      </a:lnTo>
                      <a:lnTo>
                        <a:pt x="178" y="165"/>
                      </a:lnTo>
                      <a:lnTo>
                        <a:pt x="178" y="167"/>
                      </a:lnTo>
                      <a:lnTo>
                        <a:pt x="176" y="167"/>
                      </a:lnTo>
                      <a:lnTo>
                        <a:pt x="176" y="168"/>
                      </a:lnTo>
                      <a:lnTo>
                        <a:pt x="174" y="170"/>
                      </a:lnTo>
                      <a:lnTo>
                        <a:pt x="173" y="171"/>
                      </a:lnTo>
                      <a:lnTo>
                        <a:pt x="173" y="173"/>
                      </a:lnTo>
                      <a:lnTo>
                        <a:pt x="171" y="173"/>
                      </a:lnTo>
                      <a:lnTo>
                        <a:pt x="170" y="176"/>
                      </a:lnTo>
                      <a:lnTo>
                        <a:pt x="170" y="178"/>
                      </a:lnTo>
                      <a:lnTo>
                        <a:pt x="168" y="180"/>
                      </a:lnTo>
                      <a:lnTo>
                        <a:pt x="168" y="181"/>
                      </a:lnTo>
                      <a:lnTo>
                        <a:pt x="168" y="185"/>
                      </a:lnTo>
                      <a:lnTo>
                        <a:pt x="168" y="186"/>
                      </a:lnTo>
                      <a:lnTo>
                        <a:pt x="168" y="188"/>
                      </a:lnTo>
                      <a:lnTo>
                        <a:pt x="166" y="190"/>
                      </a:lnTo>
                      <a:lnTo>
                        <a:pt x="168" y="190"/>
                      </a:lnTo>
                      <a:lnTo>
                        <a:pt x="168" y="191"/>
                      </a:lnTo>
                      <a:lnTo>
                        <a:pt x="170" y="191"/>
                      </a:lnTo>
                      <a:lnTo>
                        <a:pt x="170" y="196"/>
                      </a:lnTo>
                      <a:lnTo>
                        <a:pt x="170" y="200"/>
                      </a:lnTo>
                      <a:lnTo>
                        <a:pt x="170" y="204"/>
                      </a:lnTo>
                      <a:lnTo>
                        <a:pt x="171" y="208"/>
                      </a:lnTo>
                      <a:lnTo>
                        <a:pt x="173" y="211"/>
                      </a:lnTo>
                      <a:lnTo>
                        <a:pt x="173" y="214"/>
                      </a:lnTo>
                      <a:lnTo>
                        <a:pt x="174" y="219"/>
                      </a:lnTo>
                      <a:lnTo>
                        <a:pt x="174" y="223"/>
                      </a:lnTo>
                      <a:lnTo>
                        <a:pt x="173" y="221"/>
                      </a:lnTo>
                      <a:lnTo>
                        <a:pt x="171" y="219"/>
                      </a:lnTo>
                      <a:lnTo>
                        <a:pt x="170" y="218"/>
                      </a:lnTo>
                      <a:lnTo>
                        <a:pt x="168" y="214"/>
                      </a:lnTo>
                      <a:lnTo>
                        <a:pt x="168" y="213"/>
                      </a:lnTo>
                      <a:lnTo>
                        <a:pt x="166" y="211"/>
                      </a:lnTo>
                      <a:lnTo>
                        <a:pt x="163" y="208"/>
                      </a:lnTo>
                      <a:lnTo>
                        <a:pt x="161" y="208"/>
                      </a:lnTo>
                      <a:lnTo>
                        <a:pt x="151" y="201"/>
                      </a:lnTo>
                      <a:lnTo>
                        <a:pt x="141" y="196"/>
                      </a:lnTo>
                      <a:lnTo>
                        <a:pt x="132" y="191"/>
                      </a:lnTo>
                      <a:lnTo>
                        <a:pt x="123" y="188"/>
                      </a:lnTo>
                      <a:lnTo>
                        <a:pt x="113" y="183"/>
                      </a:lnTo>
                      <a:lnTo>
                        <a:pt x="104" y="178"/>
                      </a:lnTo>
                      <a:lnTo>
                        <a:pt x="94" y="171"/>
                      </a:lnTo>
                      <a:lnTo>
                        <a:pt x="84" y="165"/>
                      </a:lnTo>
                      <a:lnTo>
                        <a:pt x="82" y="165"/>
                      </a:lnTo>
                      <a:lnTo>
                        <a:pt x="80" y="163"/>
                      </a:lnTo>
                      <a:lnTo>
                        <a:pt x="77" y="160"/>
                      </a:lnTo>
                      <a:lnTo>
                        <a:pt x="75" y="158"/>
                      </a:lnTo>
                      <a:lnTo>
                        <a:pt x="72" y="155"/>
                      </a:lnTo>
                      <a:lnTo>
                        <a:pt x="69" y="153"/>
                      </a:lnTo>
                      <a:lnTo>
                        <a:pt x="67" y="152"/>
                      </a:lnTo>
                      <a:lnTo>
                        <a:pt x="66" y="150"/>
                      </a:lnTo>
                      <a:lnTo>
                        <a:pt x="64" y="150"/>
                      </a:lnTo>
                      <a:lnTo>
                        <a:pt x="62" y="148"/>
                      </a:lnTo>
                      <a:lnTo>
                        <a:pt x="61" y="147"/>
                      </a:lnTo>
                      <a:lnTo>
                        <a:pt x="59" y="145"/>
                      </a:lnTo>
                      <a:lnTo>
                        <a:pt x="57" y="143"/>
                      </a:lnTo>
                      <a:lnTo>
                        <a:pt x="57" y="142"/>
                      </a:lnTo>
                      <a:lnTo>
                        <a:pt x="56" y="140"/>
                      </a:lnTo>
                      <a:lnTo>
                        <a:pt x="54" y="137"/>
                      </a:lnTo>
                      <a:lnTo>
                        <a:pt x="52" y="134"/>
                      </a:lnTo>
                      <a:lnTo>
                        <a:pt x="51" y="132"/>
                      </a:lnTo>
                      <a:lnTo>
                        <a:pt x="49" y="129"/>
                      </a:lnTo>
                      <a:lnTo>
                        <a:pt x="46" y="127"/>
                      </a:lnTo>
                      <a:lnTo>
                        <a:pt x="44" y="125"/>
                      </a:lnTo>
                      <a:lnTo>
                        <a:pt x="42" y="122"/>
                      </a:lnTo>
                      <a:lnTo>
                        <a:pt x="39" y="120"/>
                      </a:lnTo>
                      <a:lnTo>
                        <a:pt x="38" y="117"/>
                      </a:lnTo>
                      <a:lnTo>
                        <a:pt x="34" y="115"/>
                      </a:lnTo>
                      <a:lnTo>
                        <a:pt x="31" y="114"/>
                      </a:lnTo>
                      <a:lnTo>
                        <a:pt x="28" y="112"/>
                      </a:lnTo>
                      <a:lnTo>
                        <a:pt x="24" y="110"/>
                      </a:lnTo>
                      <a:lnTo>
                        <a:pt x="21" y="109"/>
                      </a:lnTo>
                      <a:lnTo>
                        <a:pt x="16" y="107"/>
                      </a:lnTo>
                      <a:lnTo>
                        <a:pt x="13" y="105"/>
                      </a:lnTo>
                      <a:lnTo>
                        <a:pt x="11" y="104"/>
                      </a:lnTo>
                      <a:lnTo>
                        <a:pt x="9" y="102"/>
                      </a:lnTo>
                      <a:lnTo>
                        <a:pt x="8" y="101"/>
                      </a:lnTo>
                      <a:lnTo>
                        <a:pt x="6" y="99"/>
                      </a:lnTo>
                      <a:lnTo>
                        <a:pt x="6" y="97"/>
                      </a:lnTo>
                      <a:lnTo>
                        <a:pt x="4" y="97"/>
                      </a:lnTo>
                      <a:lnTo>
                        <a:pt x="4" y="96"/>
                      </a:lnTo>
                      <a:lnTo>
                        <a:pt x="3" y="94"/>
                      </a:lnTo>
                      <a:lnTo>
                        <a:pt x="1" y="92"/>
                      </a:lnTo>
                      <a:lnTo>
                        <a:pt x="0" y="89"/>
                      </a:lnTo>
                      <a:lnTo>
                        <a:pt x="0" y="87"/>
                      </a:lnTo>
                      <a:lnTo>
                        <a:pt x="0" y="84"/>
                      </a:lnTo>
                      <a:lnTo>
                        <a:pt x="0" y="82"/>
                      </a:lnTo>
                      <a:lnTo>
                        <a:pt x="1" y="79"/>
                      </a:lnTo>
                      <a:lnTo>
                        <a:pt x="1" y="77"/>
                      </a:lnTo>
                      <a:lnTo>
                        <a:pt x="3" y="76"/>
                      </a:lnTo>
                      <a:lnTo>
                        <a:pt x="4" y="74"/>
                      </a:lnTo>
                      <a:lnTo>
                        <a:pt x="8" y="69"/>
                      </a:lnTo>
                      <a:lnTo>
                        <a:pt x="11" y="66"/>
                      </a:lnTo>
                      <a:lnTo>
                        <a:pt x="14" y="63"/>
                      </a:lnTo>
                      <a:lnTo>
                        <a:pt x="18" y="58"/>
                      </a:lnTo>
                      <a:lnTo>
                        <a:pt x="21" y="54"/>
                      </a:lnTo>
                      <a:lnTo>
                        <a:pt x="24" y="51"/>
                      </a:lnTo>
                      <a:lnTo>
                        <a:pt x="29" y="48"/>
                      </a:lnTo>
                      <a:lnTo>
                        <a:pt x="33" y="44"/>
                      </a:lnTo>
                      <a:lnTo>
                        <a:pt x="34" y="44"/>
                      </a:lnTo>
                      <a:lnTo>
                        <a:pt x="36" y="43"/>
                      </a:lnTo>
                      <a:lnTo>
                        <a:pt x="38" y="41"/>
                      </a:lnTo>
                      <a:lnTo>
                        <a:pt x="39" y="41"/>
                      </a:lnTo>
                      <a:lnTo>
                        <a:pt x="41" y="41"/>
                      </a:lnTo>
                      <a:lnTo>
                        <a:pt x="41" y="39"/>
                      </a:lnTo>
                      <a:lnTo>
                        <a:pt x="41" y="36"/>
                      </a:lnTo>
                      <a:lnTo>
                        <a:pt x="41" y="33"/>
                      </a:lnTo>
                      <a:lnTo>
                        <a:pt x="41" y="30"/>
                      </a:lnTo>
                      <a:lnTo>
                        <a:pt x="42" y="26"/>
                      </a:lnTo>
                      <a:lnTo>
                        <a:pt x="42" y="25"/>
                      </a:lnTo>
                      <a:lnTo>
                        <a:pt x="44" y="23"/>
                      </a:lnTo>
                      <a:lnTo>
                        <a:pt x="46" y="20"/>
                      </a:lnTo>
                      <a:lnTo>
                        <a:pt x="49" y="18"/>
                      </a:lnTo>
                      <a:lnTo>
                        <a:pt x="52" y="15"/>
                      </a:lnTo>
                      <a:lnTo>
                        <a:pt x="56" y="13"/>
                      </a:lnTo>
                      <a:lnTo>
                        <a:pt x="59" y="10"/>
                      </a:lnTo>
                      <a:lnTo>
                        <a:pt x="64" y="8"/>
                      </a:lnTo>
                      <a:lnTo>
                        <a:pt x="67" y="6"/>
                      </a:lnTo>
                      <a:lnTo>
                        <a:pt x="71" y="3"/>
                      </a:lnTo>
                      <a:lnTo>
                        <a:pt x="74" y="0"/>
                      </a:lnTo>
                      <a:lnTo>
                        <a:pt x="75" y="0"/>
                      </a:lnTo>
                      <a:lnTo>
                        <a:pt x="77" y="0"/>
                      </a:lnTo>
                      <a:lnTo>
                        <a:pt x="79" y="0"/>
                      </a:lnTo>
                      <a:lnTo>
                        <a:pt x="80" y="0"/>
                      </a:lnTo>
                      <a:lnTo>
                        <a:pt x="82" y="0"/>
                      </a:lnTo>
                      <a:lnTo>
                        <a:pt x="84" y="2"/>
                      </a:lnTo>
                      <a:lnTo>
                        <a:pt x="84" y="3"/>
                      </a:lnTo>
                      <a:lnTo>
                        <a:pt x="85" y="3"/>
                      </a:lnTo>
                      <a:lnTo>
                        <a:pt x="85" y="5"/>
                      </a:lnTo>
                      <a:lnTo>
                        <a:pt x="85" y="6"/>
                      </a:lnTo>
                      <a:lnTo>
                        <a:pt x="87" y="8"/>
                      </a:lnTo>
                      <a:lnTo>
                        <a:pt x="87" y="10"/>
                      </a:lnTo>
                      <a:lnTo>
                        <a:pt x="89" y="11"/>
                      </a:lnTo>
                      <a:lnTo>
                        <a:pt x="90" y="11"/>
                      </a:lnTo>
                      <a:lnTo>
                        <a:pt x="90" y="13"/>
                      </a:lnTo>
                      <a:lnTo>
                        <a:pt x="92" y="15"/>
                      </a:lnTo>
                      <a:lnTo>
                        <a:pt x="92" y="16"/>
                      </a:lnTo>
                      <a:lnTo>
                        <a:pt x="92" y="18"/>
                      </a:lnTo>
                      <a:lnTo>
                        <a:pt x="92" y="20"/>
                      </a:lnTo>
                      <a:lnTo>
                        <a:pt x="92" y="18"/>
                      </a:lnTo>
                      <a:lnTo>
                        <a:pt x="92" y="16"/>
                      </a:lnTo>
                      <a:lnTo>
                        <a:pt x="90" y="16"/>
                      </a:lnTo>
                      <a:lnTo>
                        <a:pt x="89" y="15"/>
                      </a:lnTo>
                      <a:lnTo>
                        <a:pt x="89" y="13"/>
                      </a:lnTo>
                      <a:lnTo>
                        <a:pt x="89" y="16"/>
                      </a:lnTo>
                      <a:lnTo>
                        <a:pt x="89" y="18"/>
                      </a:lnTo>
                      <a:lnTo>
                        <a:pt x="90" y="20"/>
                      </a:lnTo>
                      <a:lnTo>
                        <a:pt x="90" y="21"/>
                      </a:lnTo>
                      <a:lnTo>
                        <a:pt x="92" y="25"/>
                      </a:lnTo>
                      <a:lnTo>
                        <a:pt x="92" y="26"/>
                      </a:lnTo>
                      <a:lnTo>
                        <a:pt x="94" y="28"/>
                      </a:lnTo>
                      <a:lnTo>
                        <a:pt x="94" y="30"/>
                      </a:lnTo>
                      <a:lnTo>
                        <a:pt x="95" y="33"/>
                      </a:lnTo>
                      <a:lnTo>
                        <a:pt x="95" y="38"/>
                      </a:lnTo>
                      <a:lnTo>
                        <a:pt x="95" y="41"/>
                      </a:lnTo>
                      <a:lnTo>
                        <a:pt x="95" y="44"/>
                      </a:lnTo>
                      <a:lnTo>
                        <a:pt x="94" y="48"/>
                      </a:lnTo>
                      <a:lnTo>
                        <a:pt x="92" y="53"/>
                      </a:lnTo>
                      <a:lnTo>
                        <a:pt x="90" y="56"/>
                      </a:lnTo>
                      <a:lnTo>
                        <a:pt x="89" y="59"/>
                      </a:lnTo>
                      <a:lnTo>
                        <a:pt x="92" y="59"/>
                      </a:lnTo>
                      <a:lnTo>
                        <a:pt x="94" y="61"/>
                      </a:lnTo>
                      <a:lnTo>
                        <a:pt x="97" y="61"/>
                      </a:lnTo>
                      <a:lnTo>
                        <a:pt x="99" y="63"/>
                      </a:lnTo>
                      <a:lnTo>
                        <a:pt x="102" y="64"/>
                      </a:lnTo>
                      <a:lnTo>
                        <a:pt x="104" y="64"/>
                      </a:lnTo>
                      <a:lnTo>
                        <a:pt x="105" y="66"/>
                      </a:lnTo>
                      <a:lnTo>
                        <a:pt x="107" y="66"/>
                      </a:lnTo>
                      <a:lnTo>
                        <a:pt x="110" y="66"/>
                      </a:lnTo>
                      <a:lnTo>
                        <a:pt x="113" y="64"/>
                      </a:lnTo>
                      <a:lnTo>
                        <a:pt x="117" y="63"/>
                      </a:lnTo>
                      <a:lnTo>
                        <a:pt x="118" y="59"/>
                      </a:lnTo>
                      <a:lnTo>
                        <a:pt x="122" y="54"/>
                      </a:lnTo>
                      <a:lnTo>
                        <a:pt x="123" y="51"/>
                      </a:lnTo>
                      <a:lnTo>
                        <a:pt x="127" y="48"/>
                      </a:lnTo>
                      <a:lnTo>
                        <a:pt x="130" y="46"/>
                      </a:lnTo>
                      <a:lnTo>
                        <a:pt x="132" y="46"/>
                      </a:lnTo>
                      <a:lnTo>
                        <a:pt x="133" y="48"/>
                      </a:lnTo>
                      <a:lnTo>
                        <a:pt x="133" y="49"/>
                      </a:lnTo>
                      <a:lnTo>
                        <a:pt x="133" y="53"/>
                      </a:lnTo>
                      <a:lnTo>
                        <a:pt x="133" y="54"/>
                      </a:lnTo>
                      <a:lnTo>
                        <a:pt x="133" y="58"/>
                      </a:lnTo>
                      <a:lnTo>
                        <a:pt x="135" y="59"/>
                      </a:lnTo>
                      <a:lnTo>
                        <a:pt x="133" y="51"/>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92" name="Freeform 24"/>
                <p:cNvSpPr>
                  <a:spLocks/>
                </p:cNvSpPr>
                <p:nvPr/>
              </p:nvSpPr>
              <p:spPr bwMode="gray">
                <a:xfrm>
                  <a:off x="2311188" y="2265779"/>
                  <a:ext cx="496836" cy="515542"/>
                </a:xfrm>
                <a:custGeom>
                  <a:avLst/>
                  <a:gdLst>
                    <a:gd name="T0" fmla="*/ 2147483647 w 317"/>
                    <a:gd name="T1" fmla="*/ 2147483647 h 326"/>
                    <a:gd name="T2" fmla="*/ 2147483647 w 317"/>
                    <a:gd name="T3" fmla="*/ 2147483647 h 326"/>
                    <a:gd name="T4" fmla="*/ 2147483647 w 317"/>
                    <a:gd name="T5" fmla="*/ 2147483647 h 326"/>
                    <a:gd name="T6" fmla="*/ 2147483647 w 317"/>
                    <a:gd name="T7" fmla="*/ 2147483647 h 326"/>
                    <a:gd name="T8" fmla="*/ 2147483647 w 317"/>
                    <a:gd name="T9" fmla="*/ 2147483647 h 326"/>
                    <a:gd name="T10" fmla="*/ 2147483647 w 317"/>
                    <a:gd name="T11" fmla="*/ 2147483647 h 326"/>
                    <a:gd name="T12" fmla="*/ 2147483647 w 317"/>
                    <a:gd name="T13" fmla="*/ 2147483647 h 326"/>
                    <a:gd name="T14" fmla="*/ 2147483647 w 317"/>
                    <a:gd name="T15" fmla="*/ 2147483647 h 326"/>
                    <a:gd name="T16" fmla="*/ 2147483647 w 317"/>
                    <a:gd name="T17" fmla="*/ 2147483647 h 326"/>
                    <a:gd name="T18" fmla="*/ 2147483647 w 317"/>
                    <a:gd name="T19" fmla="*/ 2147483647 h 326"/>
                    <a:gd name="T20" fmla="*/ 2147483647 w 317"/>
                    <a:gd name="T21" fmla="*/ 2147483647 h 326"/>
                    <a:gd name="T22" fmla="*/ 2147483647 w 317"/>
                    <a:gd name="T23" fmla="*/ 2147483647 h 326"/>
                    <a:gd name="T24" fmla="*/ 2147483647 w 317"/>
                    <a:gd name="T25" fmla="*/ 2147483647 h 326"/>
                    <a:gd name="T26" fmla="*/ 2147483647 w 317"/>
                    <a:gd name="T27" fmla="*/ 2147483647 h 326"/>
                    <a:gd name="T28" fmla="*/ 2147483647 w 317"/>
                    <a:gd name="T29" fmla="*/ 2147483647 h 326"/>
                    <a:gd name="T30" fmla="*/ 2147483647 w 317"/>
                    <a:gd name="T31" fmla="*/ 2147483647 h 326"/>
                    <a:gd name="T32" fmla="*/ 2147483647 w 317"/>
                    <a:gd name="T33" fmla="*/ 2147483647 h 326"/>
                    <a:gd name="T34" fmla="*/ 2147483647 w 317"/>
                    <a:gd name="T35" fmla="*/ 2147483647 h 326"/>
                    <a:gd name="T36" fmla="*/ 2147483647 w 317"/>
                    <a:gd name="T37" fmla="*/ 2147483647 h 326"/>
                    <a:gd name="T38" fmla="*/ 2147483647 w 317"/>
                    <a:gd name="T39" fmla="*/ 2147483647 h 326"/>
                    <a:gd name="T40" fmla="*/ 2147483647 w 317"/>
                    <a:gd name="T41" fmla="*/ 2147483647 h 326"/>
                    <a:gd name="T42" fmla="*/ 2147483647 w 317"/>
                    <a:gd name="T43" fmla="*/ 2147483647 h 326"/>
                    <a:gd name="T44" fmla="*/ 2147483647 w 317"/>
                    <a:gd name="T45" fmla="*/ 2147483647 h 326"/>
                    <a:gd name="T46" fmla="*/ 2147483647 w 317"/>
                    <a:gd name="T47" fmla="*/ 2147483647 h 326"/>
                    <a:gd name="T48" fmla="*/ 2147483647 w 317"/>
                    <a:gd name="T49" fmla="*/ 2147483647 h 326"/>
                    <a:gd name="T50" fmla="*/ 2147483647 w 317"/>
                    <a:gd name="T51" fmla="*/ 0 h 326"/>
                    <a:gd name="T52" fmla="*/ 2147483647 w 317"/>
                    <a:gd name="T53" fmla="*/ 2147483647 h 326"/>
                    <a:gd name="T54" fmla="*/ 2147483647 w 317"/>
                    <a:gd name="T55" fmla="*/ 2147483647 h 326"/>
                    <a:gd name="T56" fmla="*/ 2147483647 w 317"/>
                    <a:gd name="T57" fmla="*/ 2147483647 h 326"/>
                    <a:gd name="T58" fmla="*/ 2147483647 w 317"/>
                    <a:gd name="T59" fmla="*/ 2147483647 h 326"/>
                    <a:gd name="T60" fmla="*/ 2147483647 w 317"/>
                    <a:gd name="T61" fmla="*/ 2147483647 h 326"/>
                    <a:gd name="T62" fmla="*/ 2147483647 w 317"/>
                    <a:gd name="T63" fmla="*/ 2147483647 h 326"/>
                    <a:gd name="T64" fmla="*/ 2147483647 w 317"/>
                    <a:gd name="T65" fmla="*/ 2147483647 h 326"/>
                    <a:gd name="T66" fmla="*/ 2147483647 w 317"/>
                    <a:gd name="T67" fmla="*/ 2147483647 h 326"/>
                    <a:gd name="T68" fmla="*/ 2147483647 w 317"/>
                    <a:gd name="T69" fmla="*/ 2147483647 h 326"/>
                    <a:gd name="T70" fmla="*/ 2147483647 w 317"/>
                    <a:gd name="T71" fmla="*/ 2147483647 h 326"/>
                    <a:gd name="T72" fmla="*/ 2147483647 w 317"/>
                    <a:gd name="T73" fmla="*/ 2147483647 h 326"/>
                    <a:gd name="T74" fmla="*/ 2147483647 w 317"/>
                    <a:gd name="T75" fmla="*/ 2147483647 h 326"/>
                    <a:gd name="T76" fmla="*/ 2147483647 w 317"/>
                    <a:gd name="T77" fmla="*/ 2147483647 h 326"/>
                    <a:gd name="T78" fmla="*/ 2147483647 w 317"/>
                    <a:gd name="T79" fmla="*/ 2147483647 h 326"/>
                    <a:gd name="T80" fmla="*/ 2147483647 w 317"/>
                    <a:gd name="T81" fmla="*/ 2147483647 h 326"/>
                    <a:gd name="T82" fmla="*/ 2147483647 w 317"/>
                    <a:gd name="T83" fmla="*/ 2147483647 h 326"/>
                    <a:gd name="T84" fmla="*/ 2147483647 w 317"/>
                    <a:gd name="T85" fmla="*/ 2147483647 h 326"/>
                    <a:gd name="T86" fmla="*/ 2147483647 w 317"/>
                    <a:gd name="T87" fmla="*/ 2147483647 h 326"/>
                    <a:gd name="T88" fmla="*/ 2147483647 w 317"/>
                    <a:gd name="T89" fmla="*/ 2147483647 h 326"/>
                    <a:gd name="T90" fmla="*/ 2147483647 w 317"/>
                    <a:gd name="T91" fmla="*/ 2147483647 h 326"/>
                    <a:gd name="T92" fmla="*/ 2147483647 w 317"/>
                    <a:gd name="T93" fmla="*/ 2147483647 h 326"/>
                    <a:gd name="T94" fmla="*/ 2147483647 w 317"/>
                    <a:gd name="T95" fmla="*/ 2147483647 h 326"/>
                    <a:gd name="T96" fmla="*/ 2147483647 w 317"/>
                    <a:gd name="T97" fmla="*/ 2147483647 h 326"/>
                    <a:gd name="T98" fmla="*/ 2147483647 w 317"/>
                    <a:gd name="T99" fmla="*/ 2147483647 h 326"/>
                    <a:gd name="T100" fmla="*/ 2147483647 w 317"/>
                    <a:gd name="T101" fmla="*/ 2147483647 h 326"/>
                    <a:gd name="T102" fmla="*/ 2147483647 w 317"/>
                    <a:gd name="T103" fmla="*/ 2147483647 h 326"/>
                    <a:gd name="T104" fmla="*/ 2147483647 w 317"/>
                    <a:gd name="T105" fmla="*/ 2147483647 h 326"/>
                    <a:gd name="T106" fmla="*/ 2147483647 w 317"/>
                    <a:gd name="T107" fmla="*/ 2147483647 h 326"/>
                    <a:gd name="T108" fmla="*/ 2147483647 w 317"/>
                    <a:gd name="T109" fmla="*/ 2147483647 h 326"/>
                    <a:gd name="T110" fmla="*/ 2147483647 w 317"/>
                    <a:gd name="T111" fmla="*/ 2147483647 h 326"/>
                    <a:gd name="T112" fmla="*/ 2147483647 w 317"/>
                    <a:gd name="T113" fmla="*/ 2147483647 h 326"/>
                    <a:gd name="T114" fmla="*/ 2147483647 w 317"/>
                    <a:gd name="T115" fmla="*/ 2147483647 h 326"/>
                    <a:gd name="T116" fmla="*/ 2147483647 w 317"/>
                    <a:gd name="T117" fmla="*/ 2147483647 h 3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7"/>
                    <a:gd name="T178" fmla="*/ 0 h 326"/>
                    <a:gd name="T179" fmla="*/ 317 w 317"/>
                    <a:gd name="T180" fmla="*/ 326 h 3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7" h="326">
                      <a:moveTo>
                        <a:pt x="61" y="325"/>
                      </a:moveTo>
                      <a:lnTo>
                        <a:pt x="63" y="323"/>
                      </a:lnTo>
                      <a:lnTo>
                        <a:pt x="68" y="315"/>
                      </a:lnTo>
                      <a:lnTo>
                        <a:pt x="71" y="311"/>
                      </a:lnTo>
                      <a:lnTo>
                        <a:pt x="76" y="306"/>
                      </a:lnTo>
                      <a:lnTo>
                        <a:pt x="85" y="300"/>
                      </a:lnTo>
                      <a:lnTo>
                        <a:pt x="94" y="295"/>
                      </a:lnTo>
                      <a:lnTo>
                        <a:pt x="106" y="292"/>
                      </a:lnTo>
                      <a:lnTo>
                        <a:pt x="121" y="287"/>
                      </a:lnTo>
                      <a:lnTo>
                        <a:pt x="137" y="283"/>
                      </a:lnTo>
                      <a:lnTo>
                        <a:pt x="159" y="280"/>
                      </a:lnTo>
                      <a:lnTo>
                        <a:pt x="182" y="280"/>
                      </a:lnTo>
                      <a:lnTo>
                        <a:pt x="210" y="280"/>
                      </a:lnTo>
                      <a:lnTo>
                        <a:pt x="240" y="282"/>
                      </a:lnTo>
                      <a:lnTo>
                        <a:pt x="276" y="285"/>
                      </a:lnTo>
                      <a:lnTo>
                        <a:pt x="278" y="285"/>
                      </a:lnTo>
                      <a:lnTo>
                        <a:pt x="281" y="287"/>
                      </a:lnTo>
                      <a:lnTo>
                        <a:pt x="284" y="287"/>
                      </a:lnTo>
                      <a:lnTo>
                        <a:pt x="288" y="287"/>
                      </a:lnTo>
                      <a:lnTo>
                        <a:pt x="291" y="287"/>
                      </a:lnTo>
                      <a:lnTo>
                        <a:pt x="293" y="287"/>
                      </a:lnTo>
                      <a:lnTo>
                        <a:pt x="296" y="285"/>
                      </a:lnTo>
                      <a:lnTo>
                        <a:pt x="296" y="283"/>
                      </a:lnTo>
                      <a:lnTo>
                        <a:pt x="297" y="278"/>
                      </a:lnTo>
                      <a:lnTo>
                        <a:pt x="297" y="275"/>
                      </a:lnTo>
                      <a:lnTo>
                        <a:pt x="297" y="272"/>
                      </a:lnTo>
                      <a:lnTo>
                        <a:pt x="297" y="269"/>
                      </a:lnTo>
                      <a:lnTo>
                        <a:pt x="296" y="265"/>
                      </a:lnTo>
                      <a:lnTo>
                        <a:pt x="294" y="262"/>
                      </a:lnTo>
                      <a:lnTo>
                        <a:pt x="291" y="259"/>
                      </a:lnTo>
                      <a:lnTo>
                        <a:pt x="288" y="255"/>
                      </a:lnTo>
                      <a:lnTo>
                        <a:pt x="286" y="255"/>
                      </a:lnTo>
                      <a:lnTo>
                        <a:pt x="286" y="254"/>
                      </a:lnTo>
                      <a:lnTo>
                        <a:pt x="288" y="254"/>
                      </a:lnTo>
                      <a:lnTo>
                        <a:pt x="288" y="252"/>
                      </a:lnTo>
                      <a:lnTo>
                        <a:pt x="286" y="252"/>
                      </a:lnTo>
                      <a:lnTo>
                        <a:pt x="286" y="250"/>
                      </a:lnTo>
                      <a:lnTo>
                        <a:pt x="284" y="249"/>
                      </a:lnTo>
                      <a:lnTo>
                        <a:pt x="283" y="245"/>
                      </a:lnTo>
                      <a:lnTo>
                        <a:pt x="283" y="244"/>
                      </a:lnTo>
                      <a:lnTo>
                        <a:pt x="281" y="240"/>
                      </a:lnTo>
                      <a:lnTo>
                        <a:pt x="279" y="239"/>
                      </a:lnTo>
                      <a:lnTo>
                        <a:pt x="279" y="236"/>
                      </a:lnTo>
                      <a:lnTo>
                        <a:pt x="278" y="234"/>
                      </a:lnTo>
                      <a:lnTo>
                        <a:pt x="276" y="231"/>
                      </a:lnTo>
                      <a:lnTo>
                        <a:pt x="274" y="229"/>
                      </a:lnTo>
                      <a:lnTo>
                        <a:pt x="274" y="226"/>
                      </a:lnTo>
                      <a:lnTo>
                        <a:pt x="274" y="224"/>
                      </a:lnTo>
                      <a:lnTo>
                        <a:pt x="274" y="221"/>
                      </a:lnTo>
                      <a:lnTo>
                        <a:pt x="274" y="217"/>
                      </a:lnTo>
                      <a:lnTo>
                        <a:pt x="274" y="216"/>
                      </a:lnTo>
                      <a:lnTo>
                        <a:pt x="273" y="212"/>
                      </a:lnTo>
                      <a:lnTo>
                        <a:pt x="273" y="211"/>
                      </a:lnTo>
                      <a:lnTo>
                        <a:pt x="271" y="209"/>
                      </a:lnTo>
                      <a:lnTo>
                        <a:pt x="271" y="207"/>
                      </a:lnTo>
                      <a:lnTo>
                        <a:pt x="273" y="206"/>
                      </a:lnTo>
                      <a:lnTo>
                        <a:pt x="273" y="204"/>
                      </a:lnTo>
                      <a:lnTo>
                        <a:pt x="274" y="204"/>
                      </a:lnTo>
                      <a:lnTo>
                        <a:pt x="274" y="203"/>
                      </a:lnTo>
                      <a:lnTo>
                        <a:pt x="276" y="203"/>
                      </a:lnTo>
                      <a:lnTo>
                        <a:pt x="278" y="199"/>
                      </a:lnTo>
                      <a:lnTo>
                        <a:pt x="281" y="198"/>
                      </a:lnTo>
                      <a:lnTo>
                        <a:pt x="283" y="194"/>
                      </a:lnTo>
                      <a:lnTo>
                        <a:pt x="286" y="191"/>
                      </a:lnTo>
                      <a:lnTo>
                        <a:pt x="288" y="189"/>
                      </a:lnTo>
                      <a:lnTo>
                        <a:pt x="289" y="186"/>
                      </a:lnTo>
                      <a:lnTo>
                        <a:pt x="293" y="183"/>
                      </a:lnTo>
                      <a:lnTo>
                        <a:pt x="294" y="181"/>
                      </a:lnTo>
                      <a:lnTo>
                        <a:pt x="294" y="178"/>
                      </a:lnTo>
                      <a:lnTo>
                        <a:pt x="294" y="176"/>
                      </a:lnTo>
                      <a:lnTo>
                        <a:pt x="294" y="173"/>
                      </a:lnTo>
                      <a:lnTo>
                        <a:pt x="293" y="170"/>
                      </a:lnTo>
                      <a:lnTo>
                        <a:pt x="293" y="168"/>
                      </a:lnTo>
                      <a:lnTo>
                        <a:pt x="293" y="165"/>
                      </a:lnTo>
                      <a:lnTo>
                        <a:pt x="291" y="163"/>
                      </a:lnTo>
                      <a:lnTo>
                        <a:pt x="293" y="160"/>
                      </a:lnTo>
                      <a:lnTo>
                        <a:pt x="294" y="156"/>
                      </a:lnTo>
                      <a:lnTo>
                        <a:pt x="296" y="153"/>
                      </a:lnTo>
                      <a:lnTo>
                        <a:pt x="299" y="150"/>
                      </a:lnTo>
                      <a:lnTo>
                        <a:pt x="302" y="146"/>
                      </a:lnTo>
                      <a:lnTo>
                        <a:pt x="306" y="143"/>
                      </a:lnTo>
                      <a:lnTo>
                        <a:pt x="309" y="141"/>
                      </a:lnTo>
                      <a:lnTo>
                        <a:pt x="312" y="138"/>
                      </a:lnTo>
                      <a:lnTo>
                        <a:pt x="314" y="137"/>
                      </a:lnTo>
                      <a:lnTo>
                        <a:pt x="317" y="133"/>
                      </a:lnTo>
                      <a:lnTo>
                        <a:pt x="317" y="128"/>
                      </a:lnTo>
                      <a:lnTo>
                        <a:pt x="317" y="123"/>
                      </a:lnTo>
                      <a:lnTo>
                        <a:pt x="317" y="118"/>
                      </a:lnTo>
                      <a:lnTo>
                        <a:pt x="317" y="113"/>
                      </a:lnTo>
                      <a:lnTo>
                        <a:pt x="316" y="108"/>
                      </a:lnTo>
                      <a:lnTo>
                        <a:pt x="314" y="104"/>
                      </a:lnTo>
                      <a:lnTo>
                        <a:pt x="312" y="99"/>
                      </a:lnTo>
                      <a:lnTo>
                        <a:pt x="312" y="97"/>
                      </a:lnTo>
                      <a:lnTo>
                        <a:pt x="311" y="97"/>
                      </a:lnTo>
                      <a:lnTo>
                        <a:pt x="311" y="95"/>
                      </a:lnTo>
                      <a:lnTo>
                        <a:pt x="309" y="94"/>
                      </a:lnTo>
                      <a:lnTo>
                        <a:pt x="307" y="94"/>
                      </a:lnTo>
                      <a:lnTo>
                        <a:pt x="306" y="92"/>
                      </a:lnTo>
                      <a:lnTo>
                        <a:pt x="306" y="90"/>
                      </a:lnTo>
                      <a:lnTo>
                        <a:pt x="304" y="89"/>
                      </a:lnTo>
                      <a:lnTo>
                        <a:pt x="306" y="89"/>
                      </a:lnTo>
                      <a:lnTo>
                        <a:pt x="307" y="89"/>
                      </a:lnTo>
                      <a:lnTo>
                        <a:pt x="309" y="89"/>
                      </a:lnTo>
                      <a:lnTo>
                        <a:pt x="311" y="87"/>
                      </a:lnTo>
                      <a:lnTo>
                        <a:pt x="311" y="84"/>
                      </a:lnTo>
                      <a:lnTo>
                        <a:pt x="311" y="82"/>
                      </a:lnTo>
                      <a:lnTo>
                        <a:pt x="311" y="80"/>
                      </a:lnTo>
                      <a:lnTo>
                        <a:pt x="311" y="79"/>
                      </a:lnTo>
                      <a:lnTo>
                        <a:pt x="311" y="75"/>
                      </a:lnTo>
                      <a:lnTo>
                        <a:pt x="311" y="74"/>
                      </a:lnTo>
                      <a:lnTo>
                        <a:pt x="311" y="72"/>
                      </a:lnTo>
                      <a:lnTo>
                        <a:pt x="309" y="72"/>
                      </a:lnTo>
                      <a:lnTo>
                        <a:pt x="309" y="71"/>
                      </a:lnTo>
                      <a:lnTo>
                        <a:pt x="307" y="71"/>
                      </a:lnTo>
                      <a:lnTo>
                        <a:pt x="306" y="69"/>
                      </a:lnTo>
                      <a:lnTo>
                        <a:pt x="304" y="69"/>
                      </a:lnTo>
                      <a:lnTo>
                        <a:pt x="302" y="69"/>
                      </a:lnTo>
                      <a:lnTo>
                        <a:pt x="302" y="67"/>
                      </a:lnTo>
                      <a:lnTo>
                        <a:pt x="301" y="64"/>
                      </a:lnTo>
                      <a:lnTo>
                        <a:pt x="299" y="61"/>
                      </a:lnTo>
                      <a:lnTo>
                        <a:pt x="297" y="57"/>
                      </a:lnTo>
                      <a:lnTo>
                        <a:pt x="294" y="56"/>
                      </a:lnTo>
                      <a:lnTo>
                        <a:pt x="293" y="52"/>
                      </a:lnTo>
                      <a:lnTo>
                        <a:pt x="289" y="51"/>
                      </a:lnTo>
                      <a:lnTo>
                        <a:pt x="286" y="47"/>
                      </a:lnTo>
                      <a:lnTo>
                        <a:pt x="284" y="46"/>
                      </a:lnTo>
                      <a:lnTo>
                        <a:pt x="281" y="46"/>
                      </a:lnTo>
                      <a:lnTo>
                        <a:pt x="279" y="44"/>
                      </a:lnTo>
                      <a:lnTo>
                        <a:pt x="278" y="42"/>
                      </a:lnTo>
                      <a:lnTo>
                        <a:pt x="274" y="42"/>
                      </a:lnTo>
                      <a:lnTo>
                        <a:pt x="273" y="41"/>
                      </a:lnTo>
                      <a:lnTo>
                        <a:pt x="269" y="41"/>
                      </a:lnTo>
                      <a:lnTo>
                        <a:pt x="268" y="41"/>
                      </a:lnTo>
                      <a:lnTo>
                        <a:pt x="266" y="39"/>
                      </a:lnTo>
                      <a:lnTo>
                        <a:pt x="260" y="39"/>
                      </a:lnTo>
                      <a:lnTo>
                        <a:pt x="255" y="39"/>
                      </a:lnTo>
                      <a:lnTo>
                        <a:pt x="250" y="39"/>
                      </a:lnTo>
                      <a:lnTo>
                        <a:pt x="245" y="41"/>
                      </a:lnTo>
                      <a:lnTo>
                        <a:pt x="238" y="42"/>
                      </a:lnTo>
                      <a:lnTo>
                        <a:pt x="233" y="44"/>
                      </a:lnTo>
                      <a:lnTo>
                        <a:pt x="228" y="46"/>
                      </a:lnTo>
                      <a:lnTo>
                        <a:pt x="223" y="49"/>
                      </a:lnTo>
                      <a:lnTo>
                        <a:pt x="222" y="49"/>
                      </a:lnTo>
                      <a:lnTo>
                        <a:pt x="222" y="51"/>
                      </a:lnTo>
                      <a:lnTo>
                        <a:pt x="222" y="52"/>
                      </a:lnTo>
                      <a:lnTo>
                        <a:pt x="222" y="54"/>
                      </a:lnTo>
                      <a:lnTo>
                        <a:pt x="222" y="56"/>
                      </a:lnTo>
                      <a:lnTo>
                        <a:pt x="220" y="56"/>
                      </a:lnTo>
                      <a:lnTo>
                        <a:pt x="218" y="54"/>
                      </a:lnTo>
                      <a:lnTo>
                        <a:pt x="217" y="54"/>
                      </a:lnTo>
                      <a:lnTo>
                        <a:pt x="215" y="52"/>
                      </a:lnTo>
                      <a:lnTo>
                        <a:pt x="213" y="51"/>
                      </a:lnTo>
                      <a:lnTo>
                        <a:pt x="212" y="51"/>
                      </a:lnTo>
                      <a:lnTo>
                        <a:pt x="212" y="49"/>
                      </a:lnTo>
                      <a:lnTo>
                        <a:pt x="210" y="47"/>
                      </a:lnTo>
                      <a:lnTo>
                        <a:pt x="207" y="44"/>
                      </a:lnTo>
                      <a:lnTo>
                        <a:pt x="203" y="41"/>
                      </a:lnTo>
                      <a:lnTo>
                        <a:pt x="200" y="38"/>
                      </a:lnTo>
                      <a:lnTo>
                        <a:pt x="197" y="33"/>
                      </a:lnTo>
                      <a:lnTo>
                        <a:pt x="195" y="29"/>
                      </a:lnTo>
                      <a:lnTo>
                        <a:pt x="192" y="26"/>
                      </a:lnTo>
                      <a:lnTo>
                        <a:pt x="189" y="21"/>
                      </a:lnTo>
                      <a:lnTo>
                        <a:pt x="185" y="18"/>
                      </a:lnTo>
                      <a:lnTo>
                        <a:pt x="184" y="16"/>
                      </a:lnTo>
                      <a:lnTo>
                        <a:pt x="184" y="18"/>
                      </a:lnTo>
                      <a:lnTo>
                        <a:pt x="182" y="18"/>
                      </a:lnTo>
                      <a:lnTo>
                        <a:pt x="180" y="19"/>
                      </a:lnTo>
                      <a:lnTo>
                        <a:pt x="180" y="18"/>
                      </a:lnTo>
                      <a:lnTo>
                        <a:pt x="179" y="18"/>
                      </a:lnTo>
                      <a:lnTo>
                        <a:pt x="177" y="16"/>
                      </a:lnTo>
                      <a:lnTo>
                        <a:pt x="175" y="16"/>
                      </a:lnTo>
                      <a:lnTo>
                        <a:pt x="175" y="14"/>
                      </a:lnTo>
                      <a:lnTo>
                        <a:pt x="174" y="14"/>
                      </a:lnTo>
                      <a:lnTo>
                        <a:pt x="174" y="13"/>
                      </a:lnTo>
                      <a:lnTo>
                        <a:pt x="172" y="13"/>
                      </a:lnTo>
                      <a:lnTo>
                        <a:pt x="170" y="13"/>
                      </a:lnTo>
                      <a:lnTo>
                        <a:pt x="167" y="13"/>
                      </a:lnTo>
                      <a:lnTo>
                        <a:pt x="165" y="13"/>
                      </a:lnTo>
                      <a:lnTo>
                        <a:pt x="164" y="13"/>
                      </a:lnTo>
                      <a:lnTo>
                        <a:pt x="162" y="14"/>
                      </a:lnTo>
                      <a:lnTo>
                        <a:pt x="159" y="14"/>
                      </a:lnTo>
                      <a:lnTo>
                        <a:pt x="157" y="16"/>
                      </a:lnTo>
                      <a:lnTo>
                        <a:pt x="156" y="18"/>
                      </a:lnTo>
                      <a:lnTo>
                        <a:pt x="154" y="19"/>
                      </a:lnTo>
                      <a:lnTo>
                        <a:pt x="154" y="21"/>
                      </a:lnTo>
                      <a:lnTo>
                        <a:pt x="152" y="23"/>
                      </a:lnTo>
                      <a:lnTo>
                        <a:pt x="152" y="24"/>
                      </a:lnTo>
                      <a:lnTo>
                        <a:pt x="151" y="26"/>
                      </a:lnTo>
                      <a:lnTo>
                        <a:pt x="149" y="28"/>
                      </a:lnTo>
                      <a:lnTo>
                        <a:pt x="147" y="28"/>
                      </a:lnTo>
                      <a:lnTo>
                        <a:pt x="146" y="28"/>
                      </a:lnTo>
                      <a:lnTo>
                        <a:pt x="146" y="26"/>
                      </a:lnTo>
                      <a:lnTo>
                        <a:pt x="146" y="24"/>
                      </a:lnTo>
                      <a:lnTo>
                        <a:pt x="147" y="23"/>
                      </a:lnTo>
                      <a:lnTo>
                        <a:pt x="147" y="21"/>
                      </a:lnTo>
                      <a:lnTo>
                        <a:pt x="147" y="19"/>
                      </a:lnTo>
                      <a:lnTo>
                        <a:pt x="147" y="18"/>
                      </a:lnTo>
                      <a:lnTo>
                        <a:pt x="146" y="16"/>
                      </a:lnTo>
                      <a:lnTo>
                        <a:pt x="146" y="14"/>
                      </a:lnTo>
                      <a:lnTo>
                        <a:pt x="146" y="13"/>
                      </a:lnTo>
                      <a:lnTo>
                        <a:pt x="144" y="11"/>
                      </a:lnTo>
                      <a:lnTo>
                        <a:pt x="144" y="10"/>
                      </a:lnTo>
                      <a:lnTo>
                        <a:pt x="144" y="8"/>
                      </a:lnTo>
                      <a:lnTo>
                        <a:pt x="144" y="6"/>
                      </a:lnTo>
                      <a:lnTo>
                        <a:pt x="144" y="5"/>
                      </a:lnTo>
                      <a:lnTo>
                        <a:pt x="142" y="3"/>
                      </a:lnTo>
                      <a:lnTo>
                        <a:pt x="142" y="1"/>
                      </a:lnTo>
                      <a:lnTo>
                        <a:pt x="142" y="0"/>
                      </a:lnTo>
                      <a:lnTo>
                        <a:pt x="141" y="0"/>
                      </a:lnTo>
                      <a:lnTo>
                        <a:pt x="139" y="0"/>
                      </a:lnTo>
                      <a:lnTo>
                        <a:pt x="137" y="0"/>
                      </a:lnTo>
                      <a:lnTo>
                        <a:pt x="136" y="0"/>
                      </a:lnTo>
                      <a:lnTo>
                        <a:pt x="134" y="0"/>
                      </a:lnTo>
                      <a:lnTo>
                        <a:pt x="132" y="1"/>
                      </a:lnTo>
                      <a:lnTo>
                        <a:pt x="131" y="1"/>
                      </a:lnTo>
                      <a:lnTo>
                        <a:pt x="129" y="3"/>
                      </a:lnTo>
                      <a:lnTo>
                        <a:pt x="127" y="3"/>
                      </a:lnTo>
                      <a:lnTo>
                        <a:pt x="126" y="3"/>
                      </a:lnTo>
                      <a:lnTo>
                        <a:pt x="124" y="3"/>
                      </a:lnTo>
                      <a:lnTo>
                        <a:pt x="124" y="1"/>
                      </a:lnTo>
                      <a:lnTo>
                        <a:pt x="123" y="1"/>
                      </a:lnTo>
                      <a:lnTo>
                        <a:pt x="121" y="1"/>
                      </a:lnTo>
                      <a:lnTo>
                        <a:pt x="119" y="1"/>
                      </a:lnTo>
                      <a:lnTo>
                        <a:pt x="118" y="1"/>
                      </a:lnTo>
                      <a:lnTo>
                        <a:pt x="116" y="3"/>
                      </a:lnTo>
                      <a:lnTo>
                        <a:pt x="114" y="5"/>
                      </a:lnTo>
                      <a:lnTo>
                        <a:pt x="114" y="6"/>
                      </a:lnTo>
                      <a:lnTo>
                        <a:pt x="116" y="8"/>
                      </a:lnTo>
                      <a:lnTo>
                        <a:pt x="116" y="10"/>
                      </a:lnTo>
                      <a:lnTo>
                        <a:pt x="116" y="11"/>
                      </a:lnTo>
                      <a:lnTo>
                        <a:pt x="114" y="11"/>
                      </a:lnTo>
                      <a:lnTo>
                        <a:pt x="113" y="13"/>
                      </a:lnTo>
                      <a:lnTo>
                        <a:pt x="109" y="13"/>
                      </a:lnTo>
                      <a:lnTo>
                        <a:pt x="108" y="14"/>
                      </a:lnTo>
                      <a:lnTo>
                        <a:pt x="106" y="16"/>
                      </a:lnTo>
                      <a:lnTo>
                        <a:pt x="103" y="18"/>
                      </a:lnTo>
                      <a:lnTo>
                        <a:pt x="101" y="18"/>
                      </a:lnTo>
                      <a:lnTo>
                        <a:pt x="98" y="19"/>
                      </a:lnTo>
                      <a:lnTo>
                        <a:pt x="96" y="19"/>
                      </a:lnTo>
                      <a:lnTo>
                        <a:pt x="94" y="19"/>
                      </a:lnTo>
                      <a:lnTo>
                        <a:pt x="91" y="18"/>
                      </a:lnTo>
                      <a:lnTo>
                        <a:pt x="90" y="18"/>
                      </a:lnTo>
                      <a:lnTo>
                        <a:pt x="88" y="16"/>
                      </a:lnTo>
                      <a:lnTo>
                        <a:pt x="86" y="14"/>
                      </a:lnTo>
                      <a:lnTo>
                        <a:pt x="85" y="13"/>
                      </a:lnTo>
                      <a:lnTo>
                        <a:pt x="83" y="11"/>
                      </a:lnTo>
                      <a:lnTo>
                        <a:pt x="81" y="11"/>
                      </a:lnTo>
                      <a:lnTo>
                        <a:pt x="80" y="10"/>
                      </a:lnTo>
                      <a:lnTo>
                        <a:pt x="78" y="8"/>
                      </a:lnTo>
                      <a:lnTo>
                        <a:pt x="76" y="8"/>
                      </a:lnTo>
                      <a:lnTo>
                        <a:pt x="75" y="8"/>
                      </a:lnTo>
                      <a:lnTo>
                        <a:pt x="73" y="8"/>
                      </a:lnTo>
                      <a:lnTo>
                        <a:pt x="71" y="10"/>
                      </a:lnTo>
                      <a:lnTo>
                        <a:pt x="68" y="10"/>
                      </a:lnTo>
                      <a:lnTo>
                        <a:pt x="66" y="11"/>
                      </a:lnTo>
                      <a:lnTo>
                        <a:pt x="65" y="11"/>
                      </a:lnTo>
                      <a:lnTo>
                        <a:pt x="65" y="13"/>
                      </a:lnTo>
                      <a:lnTo>
                        <a:pt x="63" y="14"/>
                      </a:lnTo>
                      <a:lnTo>
                        <a:pt x="61" y="16"/>
                      </a:lnTo>
                      <a:lnTo>
                        <a:pt x="61" y="18"/>
                      </a:lnTo>
                      <a:lnTo>
                        <a:pt x="60" y="18"/>
                      </a:lnTo>
                      <a:lnTo>
                        <a:pt x="58" y="19"/>
                      </a:lnTo>
                      <a:lnTo>
                        <a:pt x="57" y="19"/>
                      </a:lnTo>
                      <a:lnTo>
                        <a:pt x="55" y="21"/>
                      </a:lnTo>
                      <a:lnTo>
                        <a:pt x="55" y="19"/>
                      </a:lnTo>
                      <a:lnTo>
                        <a:pt x="53" y="18"/>
                      </a:lnTo>
                      <a:lnTo>
                        <a:pt x="52" y="18"/>
                      </a:lnTo>
                      <a:lnTo>
                        <a:pt x="52" y="19"/>
                      </a:lnTo>
                      <a:lnTo>
                        <a:pt x="50" y="21"/>
                      </a:lnTo>
                      <a:lnTo>
                        <a:pt x="50" y="23"/>
                      </a:lnTo>
                      <a:lnTo>
                        <a:pt x="48" y="24"/>
                      </a:lnTo>
                      <a:lnTo>
                        <a:pt x="47" y="24"/>
                      </a:lnTo>
                      <a:lnTo>
                        <a:pt x="47" y="26"/>
                      </a:lnTo>
                      <a:lnTo>
                        <a:pt x="45" y="28"/>
                      </a:lnTo>
                      <a:lnTo>
                        <a:pt x="43" y="29"/>
                      </a:lnTo>
                      <a:lnTo>
                        <a:pt x="43" y="31"/>
                      </a:lnTo>
                      <a:lnTo>
                        <a:pt x="43" y="33"/>
                      </a:lnTo>
                      <a:lnTo>
                        <a:pt x="43" y="34"/>
                      </a:lnTo>
                      <a:lnTo>
                        <a:pt x="43" y="36"/>
                      </a:lnTo>
                      <a:lnTo>
                        <a:pt x="45" y="38"/>
                      </a:lnTo>
                      <a:lnTo>
                        <a:pt x="45" y="41"/>
                      </a:lnTo>
                      <a:lnTo>
                        <a:pt x="45" y="42"/>
                      </a:lnTo>
                      <a:lnTo>
                        <a:pt x="43" y="44"/>
                      </a:lnTo>
                      <a:lnTo>
                        <a:pt x="42" y="47"/>
                      </a:lnTo>
                      <a:lnTo>
                        <a:pt x="42" y="51"/>
                      </a:lnTo>
                      <a:lnTo>
                        <a:pt x="42" y="56"/>
                      </a:lnTo>
                      <a:lnTo>
                        <a:pt x="43" y="59"/>
                      </a:lnTo>
                      <a:lnTo>
                        <a:pt x="45" y="62"/>
                      </a:lnTo>
                      <a:lnTo>
                        <a:pt x="47" y="66"/>
                      </a:lnTo>
                      <a:lnTo>
                        <a:pt x="50" y="69"/>
                      </a:lnTo>
                      <a:lnTo>
                        <a:pt x="53" y="71"/>
                      </a:lnTo>
                      <a:lnTo>
                        <a:pt x="55" y="72"/>
                      </a:lnTo>
                      <a:lnTo>
                        <a:pt x="55" y="74"/>
                      </a:lnTo>
                      <a:lnTo>
                        <a:pt x="55" y="75"/>
                      </a:lnTo>
                      <a:lnTo>
                        <a:pt x="55" y="77"/>
                      </a:lnTo>
                      <a:lnTo>
                        <a:pt x="55" y="79"/>
                      </a:lnTo>
                      <a:lnTo>
                        <a:pt x="53" y="79"/>
                      </a:lnTo>
                      <a:lnTo>
                        <a:pt x="53" y="80"/>
                      </a:lnTo>
                      <a:lnTo>
                        <a:pt x="55" y="80"/>
                      </a:lnTo>
                      <a:lnTo>
                        <a:pt x="53" y="80"/>
                      </a:lnTo>
                      <a:lnTo>
                        <a:pt x="52" y="82"/>
                      </a:lnTo>
                      <a:lnTo>
                        <a:pt x="52" y="84"/>
                      </a:lnTo>
                      <a:lnTo>
                        <a:pt x="50" y="85"/>
                      </a:lnTo>
                      <a:lnTo>
                        <a:pt x="50" y="87"/>
                      </a:lnTo>
                      <a:lnTo>
                        <a:pt x="48" y="87"/>
                      </a:lnTo>
                      <a:lnTo>
                        <a:pt x="48" y="89"/>
                      </a:lnTo>
                      <a:lnTo>
                        <a:pt x="47" y="90"/>
                      </a:lnTo>
                      <a:lnTo>
                        <a:pt x="47" y="92"/>
                      </a:lnTo>
                      <a:lnTo>
                        <a:pt x="48" y="95"/>
                      </a:lnTo>
                      <a:lnTo>
                        <a:pt x="50" y="97"/>
                      </a:lnTo>
                      <a:lnTo>
                        <a:pt x="52" y="99"/>
                      </a:lnTo>
                      <a:lnTo>
                        <a:pt x="55" y="99"/>
                      </a:lnTo>
                      <a:lnTo>
                        <a:pt x="57" y="100"/>
                      </a:lnTo>
                      <a:lnTo>
                        <a:pt x="58" y="104"/>
                      </a:lnTo>
                      <a:lnTo>
                        <a:pt x="58" y="105"/>
                      </a:lnTo>
                      <a:lnTo>
                        <a:pt x="58" y="107"/>
                      </a:lnTo>
                      <a:lnTo>
                        <a:pt x="58" y="108"/>
                      </a:lnTo>
                      <a:lnTo>
                        <a:pt x="58" y="110"/>
                      </a:lnTo>
                      <a:lnTo>
                        <a:pt x="58" y="112"/>
                      </a:lnTo>
                      <a:lnTo>
                        <a:pt x="58" y="113"/>
                      </a:lnTo>
                      <a:lnTo>
                        <a:pt x="60" y="113"/>
                      </a:lnTo>
                      <a:lnTo>
                        <a:pt x="58" y="112"/>
                      </a:lnTo>
                      <a:lnTo>
                        <a:pt x="57" y="110"/>
                      </a:lnTo>
                      <a:lnTo>
                        <a:pt x="53" y="108"/>
                      </a:lnTo>
                      <a:lnTo>
                        <a:pt x="52" y="107"/>
                      </a:lnTo>
                      <a:lnTo>
                        <a:pt x="48" y="105"/>
                      </a:lnTo>
                      <a:lnTo>
                        <a:pt x="47" y="105"/>
                      </a:lnTo>
                      <a:lnTo>
                        <a:pt x="43" y="105"/>
                      </a:lnTo>
                      <a:lnTo>
                        <a:pt x="42" y="107"/>
                      </a:lnTo>
                      <a:lnTo>
                        <a:pt x="40" y="107"/>
                      </a:lnTo>
                      <a:lnTo>
                        <a:pt x="40" y="108"/>
                      </a:lnTo>
                      <a:lnTo>
                        <a:pt x="38" y="108"/>
                      </a:lnTo>
                      <a:lnTo>
                        <a:pt x="38" y="110"/>
                      </a:lnTo>
                      <a:lnTo>
                        <a:pt x="37" y="110"/>
                      </a:lnTo>
                      <a:lnTo>
                        <a:pt x="37" y="112"/>
                      </a:lnTo>
                      <a:lnTo>
                        <a:pt x="37" y="113"/>
                      </a:lnTo>
                      <a:lnTo>
                        <a:pt x="35" y="115"/>
                      </a:lnTo>
                      <a:lnTo>
                        <a:pt x="35" y="117"/>
                      </a:lnTo>
                      <a:lnTo>
                        <a:pt x="35" y="118"/>
                      </a:lnTo>
                      <a:lnTo>
                        <a:pt x="35" y="120"/>
                      </a:lnTo>
                      <a:lnTo>
                        <a:pt x="37" y="122"/>
                      </a:lnTo>
                      <a:lnTo>
                        <a:pt x="37" y="123"/>
                      </a:lnTo>
                      <a:lnTo>
                        <a:pt x="37" y="125"/>
                      </a:lnTo>
                      <a:lnTo>
                        <a:pt x="38" y="127"/>
                      </a:lnTo>
                      <a:lnTo>
                        <a:pt x="38" y="128"/>
                      </a:lnTo>
                      <a:lnTo>
                        <a:pt x="38" y="130"/>
                      </a:lnTo>
                      <a:lnTo>
                        <a:pt x="40" y="130"/>
                      </a:lnTo>
                      <a:lnTo>
                        <a:pt x="40" y="132"/>
                      </a:lnTo>
                      <a:lnTo>
                        <a:pt x="42" y="133"/>
                      </a:lnTo>
                      <a:lnTo>
                        <a:pt x="42" y="135"/>
                      </a:lnTo>
                      <a:lnTo>
                        <a:pt x="40" y="138"/>
                      </a:lnTo>
                      <a:lnTo>
                        <a:pt x="38" y="141"/>
                      </a:lnTo>
                      <a:lnTo>
                        <a:pt x="38" y="143"/>
                      </a:lnTo>
                      <a:lnTo>
                        <a:pt x="37" y="145"/>
                      </a:lnTo>
                      <a:lnTo>
                        <a:pt x="37" y="146"/>
                      </a:lnTo>
                      <a:lnTo>
                        <a:pt x="37" y="148"/>
                      </a:lnTo>
                      <a:lnTo>
                        <a:pt x="35" y="148"/>
                      </a:lnTo>
                      <a:lnTo>
                        <a:pt x="32" y="150"/>
                      </a:lnTo>
                      <a:lnTo>
                        <a:pt x="30" y="150"/>
                      </a:lnTo>
                      <a:lnTo>
                        <a:pt x="28" y="150"/>
                      </a:lnTo>
                      <a:lnTo>
                        <a:pt x="27" y="150"/>
                      </a:lnTo>
                      <a:lnTo>
                        <a:pt x="25" y="150"/>
                      </a:lnTo>
                      <a:lnTo>
                        <a:pt x="24" y="150"/>
                      </a:lnTo>
                      <a:lnTo>
                        <a:pt x="22" y="151"/>
                      </a:lnTo>
                      <a:lnTo>
                        <a:pt x="20" y="151"/>
                      </a:lnTo>
                      <a:lnTo>
                        <a:pt x="22" y="153"/>
                      </a:lnTo>
                      <a:lnTo>
                        <a:pt x="22" y="156"/>
                      </a:lnTo>
                      <a:lnTo>
                        <a:pt x="24" y="160"/>
                      </a:lnTo>
                      <a:lnTo>
                        <a:pt x="24" y="161"/>
                      </a:lnTo>
                      <a:lnTo>
                        <a:pt x="24" y="165"/>
                      </a:lnTo>
                      <a:lnTo>
                        <a:pt x="24" y="166"/>
                      </a:lnTo>
                      <a:lnTo>
                        <a:pt x="25" y="170"/>
                      </a:lnTo>
                      <a:lnTo>
                        <a:pt x="25" y="171"/>
                      </a:lnTo>
                      <a:lnTo>
                        <a:pt x="25" y="174"/>
                      </a:lnTo>
                      <a:lnTo>
                        <a:pt x="25" y="176"/>
                      </a:lnTo>
                      <a:lnTo>
                        <a:pt x="27" y="179"/>
                      </a:lnTo>
                      <a:lnTo>
                        <a:pt x="27" y="183"/>
                      </a:lnTo>
                      <a:lnTo>
                        <a:pt x="27" y="184"/>
                      </a:lnTo>
                      <a:lnTo>
                        <a:pt x="27" y="188"/>
                      </a:lnTo>
                      <a:lnTo>
                        <a:pt x="27" y="189"/>
                      </a:lnTo>
                      <a:lnTo>
                        <a:pt x="25" y="193"/>
                      </a:lnTo>
                      <a:lnTo>
                        <a:pt x="25" y="194"/>
                      </a:lnTo>
                      <a:lnTo>
                        <a:pt x="24" y="194"/>
                      </a:lnTo>
                      <a:lnTo>
                        <a:pt x="24" y="196"/>
                      </a:lnTo>
                      <a:lnTo>
                        <a:pt x="22" y="198"/>
                      </a:lnTo>
                      <a:lnTo>
                        <a:pt x="20" y="198"/>
                      </a:lnTo>
                      <a:lnTo>
                        <a:pt x="20" y="199"/>
                      </a:lnTo>
                      <a:lnTo>
                        <a:pt x="19" y="199"/>
                      </a:lnTo>
                      <a:lnTo>
                        <a:pt x="17" y="201"/>
                      </a:lnTo>
                      <a:lnTo>
                        <a:pt x="15" y="203"/>
                      </a:lnTo>
                      <a:lnTo>
                        <a:pt x="14" y="203"/>
                      </a:lnTo>
                      <a:lnTo>
                        <a:pt x="12" y="204"/>
                      </a:lnTo>
                      <a:lnTo>
                        <a:pt x="10" y="204"/>
                      </a:lnTo>
                      <a:lnTo>
                        <a:pt x="7" y="204"/>
                      </a:lnTo>
                      <a:lnTo>
                        <a:pt x="5" y="206"/>
                      </a:lnTo>
                      <a:lnTo>
                        <a:pt x="4" y="206"/>
                      </a:lnTo>
                      <a:lnTo>
                        <a:pt x="0" y="206"/>
                      </a:lnTo>
                      <a:lnTo>
                        <a:pt x="4" y="207"/>
                      </a:lnTo>
                      <a:lnTo>
                        <a:pt x="7" y="207"/>
                      </a:lnTo>
                      <a:lnTo>
                        <a:pt x="10" y="209"/>
                      </a:lnTo>
                      <a:lnTo>
                        <a:pt x="14" y="211"/>
                      </a:lnTo>
                      <a:lnTo>
                        <a:pt x="17" y="214"/>
                      </a:lnTo>
                      <a:lnTo>
                        <a:pt x="20" y="214"/>
                      </a:lnTo>
                      <a:lnTo>
                        <a:pt x="22" y="216"/>
                      </a:lnTo>
                      <a:lnTo>
                        <a:pt x="25" y="217"/>
                      </a:lnTo>
                      <a:lnTo>
                        <a:pt x="30" y="219"/>
                      </a:lnTo>
                      <a:lnTo>
                        <a:pt x="35" y="222"/>
                      </a:lnTo>
                      <a:lnTo>
                        <a:pt x="38" y="226"/>
                      </a:lnTo>
                      <a:lnTo>
                        <a:pt x="42" y="231"/>
                      </a:lnTo>
                      <a:lnTo>
                        <a:pt x="45" y="234"/>
                      </a:lnTo>
                      <a:lnTo>
                        <a:pt x="48" y="239"/>
                      </a:lnTo>
                      <a:lnTo>
                        <a:pt x="52" y="242"/>
                      </a:lnTo>
                      <a:lnTo>
                        <a:pt x="55" y="245"/>
                      </a:lnTo>
                      <a:lnTo>
                        <a:pt x="58" y="245"/>
                      </a:lnTo>
                      <a:lnTo>
                        <a:pt x="60" y="247"/>
                      </a:lnTo>
                      <a:lnTo>
                        <a:pt x="61" y="249"/>
                      </a:lnTo>
                      <a:lnTo>
                        <a:pt x="63" y="250"/>
                      </a:lnTo>
                      <a:lnTo>
                        <a:pt x="65" y="252"/>
                      </a:lnTo>
                      <a:lnTo>
                        <a:pt x="66" y="255"/>
                      </a:lnTo>
                      <a:lnTo>
                        <a:pt x="68" y="257"/>
                      </a:lnTo>
                      <a:lnTo>
                        <a:pt x="68" y="260"/>
                      </a:lnTo>
                      <a:lnTo>
                        <a:pt x="68" y="259"/>
                      </a:lnTo>
                      <a:lnTo>
                        <a:pt x="70" y="259"/>
                      </a:lnTo>
                      <a:lnTo>
                        <a:pt x="70" y="260"/>
                      </a:lnTo>
                      <a:lnTo>
                        <a:pt x="70" y="262"/>
                      </a:lnTo>
                      <a:lnTo>
                        <a:pt x="70" y="264"/>
                      </a:lnTo>
                      <a:lnTo>
                        <a:pt x="68" y="265"/>
                      </a:lnTo>
                      <a:lnTo>
                        <a:pt x="66" y="267"/>
                      </a:lnTo>
                      <a:lnTo>
                        <a:pt x="65" y="267"/>
                      </a:lnTo>
                      <a:lnTo>
                        <a:pt x="63" y="269"/>
                      </a:lnTo>
                      <a:lnTo>
                        <a:pt x="61" y="270"/>
                      </a:lnTo>
                      <a:lnTo>
                        <a:pt x="60" y="272"/>
                      </a:lnTo>
                      <a:lnTo>
                        <a:pt x="58" y="273"/>
                      </a:lnTo>
                      <a:lnTo>
                        <a:pt x="58" y="275"/>
                      </a:lnTo>
                      <a:lnTo>
                        <a:pt x="60" y="275"/>
                      </a:lnTo>
                      <a:lnTo>
                        <a:pt x="60" y="273"/>
                      </a:lnTo>
                      <a:lnTo>
                        <a:pt x="60" y="275"/>
                      </a:lnTo>
                      <a:lnTo>
                        <a:pt x="58" y="277"/>
                      </a:lnTo>
                      <a:lnTo>
                        <a:pt x="58" y="278"/>
                      </a:lnTo>
                      <a:lnTo>
                        <a:pt x="57" y="282"/>
                      </a:lnTo>
                      <a:lnTo>
                        <a:pt x="57" y="283"/>
                      </a:lnTo>
                      <a:lnTo>
                        <a:pt x="57" y="287"/>
                      </a:lnTo>
                      <a:lnTo>
                        <a:pt x="55" y="288"/>
                      </a:lnTo>
                      <a:lnTo>
                        <a:pt x="55" y="290"/>
                      </a:lnTo>
                      <a:lnTo>
                        <a:pt x="57" y="290"/>
                      </a:lnTo>
                      <a:lnTo>
                        <a:pt x="58" y="290"/>
                      </a:lnTo>
                      <a:lnTo>
                        <a:pt x="57" y="295"/>
                      </a:lnTo>
                      <a:lnTo>
                        <a:pt x="57" y="300"/>
                      </a:lnTo>
                      <a:lnTo>
                        <a:pt x="57" y="305"/>
                      </a:lnTo>
                      <a:lnTo>
                        <a:pt x="58" y="308"/>
                      </a:lnTo>
                      <a:lnTo>
                        <a:pt x="60" y="313"/>
                      </a:lnTo>
                      <a:lnTo>
                        <a:pt x="60" y="318"/>
                      </a:lnTo>
                      <a:lnTo>
                        <a:pt x="61" y="321"/>
                      </a:lnTo>
                      <a:lnTo>
                        <a:pt x="63" y="326"/>
                      </a:lnTo>
                      <a:lnTo>
                        <a:pt x="65" y="326"/>
                      </a:lnTo>
                      <a:lnTo>
                        <a:pt x="66" y="326"/>
                      </a:lnTo>
                      <a:lnTo>
                        <a:pt x="66" y="325"/>
                      </a:lnTo>
                      <a:lnTo>
                        <a:pt x="68" y="325"/>
                      </a:lnTo>
                      <a:lnTo>
                        <a:pt x="61" y="325"/>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mn-ea"/>
                    <a:cs typeface="+mn-cs"/>
                  </a:endParaRPr>
                </a:p>
              </p:txBody>
            </p:sp>
            <p:sp>
              <p:nvSpPr>
                <p:cNvPr id="94" name="Freeform 26"/>
                <p:cNvSpPr>
                  <a:spLocks/>
                </p:cNvSpPr>
                <p:nvPr/>
              </p:nvSpPr>
              <p:spPr bwMode="gray">
                <a:xfrm>
                  <a:off x="2991323" y="2256694"/>
                  <a:ext cx="120591" cy="404258"/>
                </a:xfrm>
                <a:custGeom>
                  <a:avLst/>
                  <a:gdLst>
                    <a:gd name="T0" fmla="*/ 2147483647 w 78"/>
                    <a:gd name="T1" fmla="*/ 2147483647 h 257"/>
                    <a:gd name="T2" fmla="*/ 2147483647 w 78"/>
                    <a:gd name="T3" fmla="*/ 2147483647 h 257"/>
                    <a:gd name="T4" fmla="*/ 2147483647 w 78"/>
                    <a:gd name="T5" fmla="*/ 2147483647 h 257"/>
                    <a:gd name="T6" fmla="*/ 2147483647 w 78"/>
                    <a:gd name="T7" fmla="*/ 2147483647 h 257"/>
                    <a:gd name="T8" fmla="*/ 2147483647 w 78"/>
                    <a:gd name="T9" fmla="*/ 2147483647 h 257"/>
                    <a:gd name="T10" fmla="*/ 2147483647 w 78"/>
                    <a:gd name="T11" fmla="*/ 2147483647 h 257"/>
                    <a:gd name="T12" fmla="*/ 2147483647 w 78"/>
                    <a:gd name="T13" fmla="*/ 2147483647 h 257"/>
                    <a:gd name="T14" fmla="*/ 2147483647 w 78"/>
                    <a:gd name="T15" fmla="*/ 2147483647 h 257"/>
                    <a:gd name="T16" fmla="*/ 2147483647 w 78"/>
                    <a:gd name="T17" fmla="*/ 2147483647 h 257"/>
                    <a:gd name="T18" fmla="*/ 2147483647 w 78"/>
                    <a:gd name="T19" fmla="*/ 2147483647 h 257"/>
                    <a:gd name="T20" fmla="*/ 2147483647 w 78"/>
                    <a:gd name="T21" fmla="*/ 2147483647 h 257"/>
                    <a:gd name="T22" fmla="*/ 2147483647 w 78"/>
                    <a:gd name="T23" fmla="*/ 2147483647 h 257"/>
                    <a:gd name="T24" fmla="*/ 2147483647 w 78"/>
                    <a:gd name="T25" fmla="*/ 2147483647 h 257"/>
                    <a:gd name="T26" fmla="*/ 2147483647 w 78"/>
                    <a:gd name="T27" fmla="*/ 2147483647 h 257"/>
                    <a:gd name="T28" fmla="*/ 2147483647 w 78"/>
                    <a:gd name="T29" fmla="*/ 2147483647 h 257"/>
                    <a:gd name="T30" fmla="*/ 2147483647 w 78"/>
                    <a:gd name="T31" fmla="*/ 2147483647 h 257"/>
                    <a:gd name="T32" fmla="*/ 2147483647 w 78"/>
                    <a:gd name="T33" fmla="*/ 2147483647 h 257"/>
                    <a:gd name="T34" fmla="*/ 2147483647 w 78"/>
                    <a:gd name="T35" fmla="*/ 2147483647 h 257"/>
                    <a:gd name="T36" fmla="*/ 2147483647 w 78"/>
                    <a:gd name="T37" fmla="*/ 2147483647 h 257"/>
                    <a:gd name="T38" fmla="*/ 2147483647 w 78"/>
                    <a:gd name="T39" fmla="*/ 2147483647 h 257"/>
                    <a:gd name="T40" fmla="*/ 2147483647 w 78"/>
                    <a:gd name="T41" fmla="*/ 2147483647 h 257"/>
                    <a:gd name="T42" fmla="*/ 2147483647 w 78"/>
                    <a:gd name="T43" fmla="*/ 2147483647 h 257"/>
                    <a:gd name="T44" fmla="*/ 2147483647 w 78"/>
                    <a:gd name="T45" fmla="*/ 2147483647 h 257"/>
                    <a:gd name="T46" fmla="*/ 2147483647 w 78"/>
                    <a:gd name="T47" fmla="*/ 2147483647 h 257"/>
                    <a:gd name="T48" fmla="*/ 2147483647 w 78"/>
                    <a:gd name="T49" fmla="*/ 2147483647 h 257"/>
                    <a:gd name="T50" fmla="*/ 2147483647 w 78"/>
                    <a:gd name="T51" fmla="*/ 2147483647 h 257"/>
                    <a:gd name="T52" fmla="*/ 2147483647 w 78"/>
                    <a:gd name="T53" fmla="*/ 2147483647 h 257"/>
                    <a:gd name="T54" fmla="*/ 2147483647 w 78"/>
                    <a:gd name="T55" fmla="*/ 2147483647 h 257"/>
                    <a:gd name="T56" fmla="*/ 2147483647 w 78"/>
                    <a:gd name="T57" fmla="*/ 2147483647 h 257"/>
                    <a:gd name="T58" fmla="*/ 2147483647 w 78"/>
                    <a:gd name="T59" fmla="*/ 2147483647 h 257"/>
                    <a:gd name="T60" fmla="*/ 2147483647 w 78"/>
                    <a:gd name="T61" fmla="*/ 2147483647 h 257"/>
                    <a:gd name="T62" fmla="*/ 2147483647 w 78"/>
                    <a:gd name="T63" fmla="*/ 2147483647 h 257"/>
                    <a:gd name="T64" fmla="*/ 2147483647 w 78"/>
                    <a:gd name="T65" fmla="*/ 2147483647 h 257"/>
                    <a:gd name="T66" fmla="*/ 2147483647 w 78"/>
                    <a:gd name="T67" fmla="*/ 2147483647 h 257"/>
                    <a:gd name="T68" fmla="*/ 2147483647 w 78"/>
                    <a:gd name="T69" fmla="*/ 2147483647 h 257"/>
                    <a:gd name="T70" fmla="*/ 2147483647 w 78"/>
                    <a:gd name="T71" fmla="*/ 2147483647 h 257"/>
                    <a:gd name="T72" fmla="*/ 2147483647 w 78"/>
                    <a:gd name="T73" fmla="*/ 2147483647 h 257"/>
                    <a:gd name="T74" fmla="*/ 2147483647 w 78"/>
                    <a:gd name="T75" fmla="*/ 2147483647 h 257"/>
                    <a:gd name="T76" fmla="*/ 2147483647 w 78"/>
                    <a:gd name="T77" fmla="*/ 2147483647 h 257"/>
                    <a:gd name="T78" fmla="*/ 2147483647 w 78"/>
                    <a:gd name="T79" fmla="*/ 2147483647 h 257"/>
                    <a:gd name="T80" fmla="*/ 2147483647 w 78"/>
                    <a:gd name="T81" fmla="*/ 2147483647 h 257"/>
                    <a:gd name="T82" fmla="*/ 2147483647 w 78"/>
                    <a:gd name="T83" fmla="*/ 2147483647 h 257"/>
                    <a:gd name="T84" fmla="*/ 2147483647 w 78"/>
                    <a:gd name="T85" fmla="*/ 2147483647 h 257"/>
                    <a:gd name="T86" fmla="*/ 2147483647 w 78"/>
                    <a:gd name="T87" fmla="*/ 2147483647 h 257"/>
                    <a:gd name="T88" fmla="*/ 2147483647 w 78"/>
                    <a:gd name="T89" fmla="*/ 2147483647 h 257"/>
                    <a:gd name="T90" fmla="*/ 2147483647 w 78"/>
                    <a:gd name="T91" fmla="*/ 2147483647 h 257"/>
                    <a:gd name="T92" fmla="*/ 2147483647 w 78"/>
                    <a:gd name="T93" fmla="*/ 2147483647 h 257"/>
                    <a:gd name="T94" fmla="*/ 2147483647 w 78"/>
                    <a:gd name="T95" fmla="*/ 2147483647 h 257"/>
                    <a:gd name="T96" fmla="*/ 2147483647 w 78"/>
                    <a:gd name="T97" fmla="*/ 2147483647 h 257"/>
                    <a:gd name="T98" fmla="*/ 2147483647 w 78"/>
                    <a:gd name="T99" fmla="*/ 2147483647 h 257"/>
                    <a:gd name="T100" fmla="*/ 2147483647 w 78"/>
                    <a:gd name="T101" fmla="*/ 2147483647 h 257"/>
                    <a:gd name="T102" fmla="*/ 2147483647 w 78"/>
                    <a:gd name="T103" fmla="*/ 2147483647 h 257"/>
                    <a:gd name="T104" fmla="*/ 2147483647 w 78"/>
                    <a:gd name="T105" fmla="*/ 0 h 2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
                    <a:gd name="T160" fmla="*/ 0 h 257"/>
                    <a:gd name="T161" fmla="*/ 78 w 78"/>
                    <a:gd name="T162" fmla="*/ 257 h 2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 h="257">
                      <a:moveTo>
                        <a:pt x="5" y="0"/>
                      </a:moveTo>
                      <a:lnTo>
                        <a:pt x="7" y="2"/>
                      </a:lnTo>
                      <a:lnTo>
                        <a:pt x="8" y="3"/>
                      </a:lnTo>
                      <a:lnTo>
                        <a:pt x="10" y="5"/>
                      </a:lnTo>
                      <a:lnTo>
                        <a:pt x="12" y="5"/>
                      </a:lnTo>
                      <a:lnTo>
                        <a:pt x="13" y="7"/>
                      </a:lnTo>
                      <a:lnTo>
                        <a:pt x="15" y="8"/>
                      </a:lnTo>
                      <a:lnTo>
                        <a:pt x="17" y="8"/>
                      </a:lnTo>
                      <a:lnTo>
                        <a:pt x="18" y="10"/>
                      </a:lnTo>
                      <a:lnTo>
                        <a:pt x="20" y="10"/>
                      </a:lnTo>
                      <a:lnTo>
                        <a:pt x="22" y="12"/>
                      </a:lnTo>
                      <a:lnTo>
                        <a:pt x="23" y="12"/>
                      </a:lnTo>
                      <a:lnTo>
                        <a:pt x="27" y="12"/>
                      </a:lnTo>
                      <a:lnTo>
                        <a:pt x="28" y="12"/>
                      </a:lnTo>
                      <a:lnTo>
                        <a:pt x="30" y="12"/>
                      </a:lnTo>
                      <a:lnTo>
                        <a:pt x="32" y="10"/>
                      </a:lnTo>
                      <a:lnTo>
                        <a:pt x="35" y="10"/>
                      </a:lnTo>
                      <a:lnTo>
                        <a:pt x="36" y="8"/>
                      </a:lnTo>
                      <a:lnTo>
                        <a:pt x="40" y="8"/>
                      </a:lnTo>
                      <a:lnTo>
                        <a:pt x="41" y="7"/>
                      </a:lnTo>
                      <a:lnTo>
                        <a:pt x="45" y="7"/>
                      </a:lnTo>
                      <a:lnTo>
                        <a:pt x="48" y="7"/>
                      </a:lnTo>
                      <a:lnTo>
                        <a:pt x="50" y="5"/>
                      </a:lnTo>
                      <a:lnTo>
                        <a:pt x="53" y="3"/>
                      </a:lnTo>
                      <a:lnTo>
                        <a:pt x="55" y="2"/>
                      </a:lnTo>
                      <a:lnTo>
                        <a:pt x="55" y="3"/>
                      </a:lnTo>
                      <a:lnTo>
                        <a:pt x="53" y="5"/>
                      </a:lnTo>
                      <a:lnTo>
                        <a:pt x="51" y="7"/>
                      </a:lnTo>
                      <a:lnTo>
                        <a:pt x="50" y="8"/>
                      </a:lnTo>
                      <a:lnTo>
                        <a:pt x="48" y="10"/>
                      </a:lnTo>
                      <a:lnTo>
                        <a:pt x="46" y="10"/>
                      </a:lnTo>
                      <a:lnTo>
                        <a:pt x="45" y="10"/>
                      </a:lnTo>
                      <a:lnTo>
                        <a:pt x="45" y="12"/>
                      </a:lnTo>
                      <a:lnTo>
                        <a:pt x="43" y="13"/>
                      </a:lnTo>
                      <a:lnTo>
                        <a:pt x="43" y="15"/>
                      </a:lnTo>
                      <a:lnTo>
                        <a:pt x="41" y="17"/>
                      </a:lnTo>
                      <a:lnTo>
                        <a:pt x="41" y="18"/>
                      </a:lnTo>
                      <a:lnTo>
                        <a:pt x="40" y="21"/>
                      </a:lnTo>
                      <a:lnTo>
                        <a:pt x="40" y="23"/>
                      </a:lnTo>
                      <a:lnTo>
                        <a:pt x="38" y="26"/>
                      </a:lnTo>
                      <a:lnTo>
                        <a:pt x="38" y="30"/>
                      </a:lnTo>
                      <a:lnTo>
                        <a:pt x="36" y="31"/>
                      </a:lnTo>
                      <a:lnTo>
                        <a:pt x="36" y="35"/>
                      </a:lnTo>
                      <a:lnTo>
                        <a:pt x="36" y="36"/>
                      </a:lnTo>
                      <a:lnTo>
                        <a:pt x="38" y="38"/>
                      </a:lnTo>
                      <a:lnTo>
                        <a:pt x="41" y="41"/>
                      </a:lnTo>
                      <a:lnTo>
                        <a:pt x="43" y="45"/>
                      </a:lnTo>
                      <a:lnTo>
                        <a:pt x="46" y="48"/>
                      </a:lnTo>
                      <a:lnTo>
                        <a:pt x="50" y="51"/>
                      </a:lnTo>
                      <a:lnTo>
                        <a:pt x="53" y="53"/>
                      </a:lnTo>
                      <a:lnTo>
                        <a:pt x="56" y="56"/>
                      </a:lnTo>
                      <a:lnTo>
                        <a:pt x="60" y="59"/>
                      </a:lnTo>
                      <a:lnTo>
                        <a:pt x="61" y="63"/>
                      </a:lnTo>
                      <a:lnTo>
                        <a:pt x="61" y="64"/>
                      </a:lnTo>
                      <a:lnTo>
                        <a:pt x="61" y="66"/>
                      </a:lnTo>
                      <a:lnTo>
                        <a:pt x="61" y="69"/>
                      </a:lnTo>
                      <a:lnTo>
                        <a:pt x="61" y="71"/>
                      </a:lnTo>
                      <a:lnTo>
                        <a:pt x="60" y="74"/>
                      </a:lnTo>
                      <a:lnTo>
                        <a:pt x="60" y="76"/>
                      </a:lnTo>
                      <a:lnTo>
                        <a:pt x="60" y="79"/>
                      </a:lnTo>
                      <a:lnTo>
                        <a:pt x="60" y="82"/>
                      </a:lnTo>
                      <a:lnTo>
                        <a:pt x="61" y="84"/>
                      </a:lnTo>
                      <a:lnTo>
                        <a:pt x="61" y="86"/>
                      </a:lnTo>
                      <a:lnTo>
                        <a:pt x="63" y="87"/>
                      </a:lnTo>
                      <a:lnTo>
                        <a:pt x="65" y="89"/>
                      </a:lnTo>
                      <a:lnTo>
                        <a:pt x="66" y="91"/>
                      </a:lnTo>
                      <a:lnTo>
                        <a:pt x="68" y="92"/>
                      </a:lnTo>
                      <a:lnTo>
                        <a:pt x="69" y="96"/>
                      </a:lnTo>
                      <a:lnTo>
                        <a:pt x="69" y="97"/>
                      </a:lnTo>
                      <a:lnTo>
                        <a:pt x="69" y="99"/>
                      </a:lnTo>
                      <a:lnTo>
                        <a:pt x="69" y="102"/>
                      </a:lnTo>
                      <a:lnTo>
                        <a:pt x="69" y="104"/>
                      </a:lnTo>
                      <a:lnTo>
                        <a:pt x="71" y="106"/>
                      </a:lnTo>
                      <a:lnTo>
                        <a:pt x="71" y="109"/>
                      </a:lnTo>
                      <a:lnTo>
                        <a:pt x="71" y="111"/>
                      </a:lnTo>
                      <a:lnTo>
                        <a:pt x="69" y="112"/>
                      </a:lnTo>
                      <a:lnTo>
                        <a:pt x="69" y="115"/>
                      </a:lnTo>
                      <a:lnTo>
                        <a:pt x="68" y="119"/>
                      </a:lnTo>
                      <a:lnTo>
                        <a:pt x="68" y="124"/>
                      </a:lnTo>
                      <a:lnTo>
                        <a:pt x="68" y="127"/>
                      </a:lnTo>
                      <a:lnTo>
                        <a:pt x="68" y="132"/>
                      </a:lnTo>
                      <a:lnTo>
                        <a:pt x="68" y="137"/>
                      </a:lnTo>
                      <a:lnTo>
                        <a:pt x="68" y="140"/>
                      </a:lnTo>
                      <a:lnTo>
                        <a:pt x="68" y="145"/>
                      </a:lnTo>
                      <a:lnTo>
                        <a:pt x="66" y="148"/>
                      </a:lnTo>
                      <a:lnTo>
                        <a:pt x="66" y="150"/>
                      </a:lnTo>
                      <a:lnTo>
                        <a:pt x="66" y="152"/>
                      </a:lnTo>
                      <a:lnTo>
                        <a:pt x="65" y="153"/>
                      </a:lnTo>
                      <a:lnTo>
                        <a:pt x="65" y="155"/>
                      </a:lnTo>
                      <a:lnTo>
                        <a:pt x="65" y="157"/>
                      </a:lnTo>
                      <a:lnTo>
                        <a:pt x="65" y="158"/>
                      </a:lnTo>
                      <a:lnTo>
                        <a:pt x="65" y="160"/>
                      </a:lnTo>
                      <a:lnTo>
                        <a:pt x="65" y="163"/>
                      </a:lnTo>
                      <a:lnTo>
                        <a:pt x="65" y="167"/>
                      </a:lnTo>
                      <a:lnTo>
                        <a:pt x="66" y="170"/>
                      </a:lnTo>
                      <a:lnTo>
                        <a:pt x="68" y="175"/>
                      </a:lnTo>
                      <a:lnTo>
                        <a:pt x="68" y="178"/>
                      </a:lnTo>
                      <a:lnTo>
                        <a:pt x="69" y="181"/>
                      </a:lnTo>
                      <a:lnTo>
                        <a:pt x="71" y="185"/>
                      </a:lnTo>
                      <a:lnTo>
                        <a:pt x="71" y="190"/>
                      </a:lnTo>
                      <a:lnTo>
                        <a:pt x="71" y="193"/>
                      </a:lnTo>
                      <a:lnTo>
                        <a:pt x="69" y="196"/>
                      </a:lnTo>
                      <a:lnTo>
                        <a:pt x="69" y="198"/>
                      </a:lnTo>
                      <a:lnTo>
                        <a:pt x="68" y="201"/>
                      </a:lnTo>
                      <a:lnTo>
                        <a:pt x="68" y="203"/>
                      </a:lnTo>
                      <a:lnTo>
                        <a:pt x="66" y="206"/>
                      </a:lnTo>
                      <a:lnTo>
                        <a:pt x="66" y="210"/>
                      </a:lnTo>
                      <a:lnTo>
                        <a:pt x="65" y="211"/>
                      </a:lnTo>
                      <a:lnTo>
                        <a:pt x="66" y="214"/>
                      </a:lnTo>
                      <a:lnTo>
                        <a:pt x="65" y="214"/>
                      </a:lnTo>
                      <a:lnTo>
                        <a:pt x="63" y="214"/>
                      </a:lnTo>
                      <a:lnTo>
                        <a:pt x="61" y="214"/>
                      </a:lnTo>
                      <a:lnTo>
                        <a:pt x="63" y="218"/>
                      </a:lnTo>
                      <a:lnTo>
                        <a:pt x="65" y="221"/>
                      </a:lnTo>
                      <a:lnTo>
                        <a:pt x="66" y="226"/>
                      </a:lnTo>
                      <a:lnTo>
                        <a:pt x="69" y="229"/>
                      </a:lnTo>
                      <a:lnTo>
                        <a:pt x="71" y="233"/>
                      </a:lnTo>
                      <a:lnTo>
                        <a:pt x="73" y="236"/>
                      </a:lnTo>
                      <a:lnTo>
                        <a:pt x="76" y="239"/>
                      </a:lnTo>
                      <a:lnTo>
                        <a:pt x="78" y="243"/>
                      </a:lnTo>
                      <a:lnTo>
                        <a:pt x="76" y="243"/>
                      </a:lnTo>
                      <a:lnTo>
                        <a:pt x="74" y="244"/>
                      </a:lnTo>
                      <a:lnTo>
                        <a:pt x="73" y="244"/>
                      </a:lnTo>
                      <a:lnTo>
                        <a:pt x="71" y="246"/>
                      </a:lnTo>
                      <a:lnTo>
                        <a:pt x="71" y="247"/>
                      </a:lnTo>
                      <a:lnTo>
                        <a:pt x="69" y="247"/>
                      </a:lnTo>
                      <a:lnTo>
                        <a:pt x="68" y="249"/>
                      </a:lnTo>
                      <a:lnTo>
                        <a:pt x="66" y="249"/>
                      </a:lnTo>
                      <a:lnTo>
                        <a:pt x="65" y="251"/>
                      </a:lnTo>
                      <a:lnTo>
                        <a:pt x="65" y="252"/>
                      </a:lnTo>
                      <a:lnTo>
                        <a:pt x="66" y="254"/>
                      </a:lnTo>
                      <a:lnTo>
                        <a:pt x="63" y="256"/>
                      </a:lnTo>
                      <a:lnTo>
                        <a:pt x="61" y="256"/>
                      </a:lnTo>
                      <a:lnTo>
                        <a:pt x="60" y="256"/>
                      </a:lnTo>
                      <a:lnTo>
                        <a:pt x="56" y="257"/>
                      </a:lnTo>
                      <a:lnTo>
                        <a:pt x="55" y="257"/>
                      </a:lnTo>
                      <a:lnTo>
                        <a:pt x="53" y="257"/>
                      </a:lnTo>
                      <a:lnTo>
                        <a:pt x="51" y="256"/>
                      </a:lnTo>
                      <a:lnTo>
                        <a:pt x="50" y="256"/>
                      </a:lnTo>
                      <a:lnTo>
                        <a:pt x="46" y="251"/>
                      </a:lnTo>
                      <a:lnTo>
                        <a:pt x="43" y="244"/>
                      </a:lnTo>
                      <a:lnTo>
                        <a:pt x="40" y="239"/>
                      </a:lnTo>
                      <a:lnTo>
                        <a:pt x="36" y="234"/>
                      </a:lnTo>
                      <a:lnTo>
                        <a:pt x="33" y="229"/>
                      </a:lnTo>
                      <a:lnTo>
                        <a:pt x="28" y="224"/>
                      </a:lnTo>
                      <a:lnTo>
                        <a:pt x="23" y="223"/>
                      </a:lnTo>
                      <a:lnTo>
                        <a:pt x="18" y="221"/>
                      </a:lnTo>
                      <a:lnTo>
                        <a:pt x="18" y="216"/>
                      </a:lnTo>
                      <a:lnTo>
                        <a:pt x="20" y="211"/>
                      </a:lnTo>
                      <a:lnTo>
                        <a:pt x="20" y="206"/>
                      </a:lnTo>
                      <a:lnTo>
                        <a:pt x="22" y="201"/>
                      </a:lnTo>
                      <a:lnTo>
                        <a:pt x="22" y="198"/>
                      </a:lnTo>
                      <a:lnTo>
                        <a:pt x="23" y="193"/>
                      </a:lnTo>
                      <a:lnTo>
                        <a:pt x="23" y="188"/>
                      </a:lnTo>
                      <a:lnTo>
                        <a:pt x="23" y="183"/>
                      </a:lnTo>
                      <a:lnTo>
                        <a:pt x="23" y="181"/>
                      </a:lnTo>
                      <a:lnTo>
                        <a:pt x="22" y="180"/>
                      </a:lnTo>
                      <a:lnTo>
                        <a:pt x="20" y="178"/>
                      </a:lnTo>
                      <a:lnTo>
                        <a:pt x="18" y="177"/>
                      </a:lnTo>
                      <a:lnTo>
                        <a:pt x="18" y="175"/>
                      </a:lnTo>
                      <a:lnTo>
                        <a:pt x="18" y="173"/>
                      </a:lnTo>
                      <a:lnTo>
                        <a:pt x="22" y="170"/>
                      </a:lnTo>
                      <a:lnTo>
                        <a:pt x="23" y="167"/>
                      </a:lnTo>
                      <a:lnTo>
                        <a:pt x="25" y="163"/>
                      </a:lnTo>
                      <a:lnTo>
                        <a:pt x="27" y="158"/>
                      </a:lnTo>
                      <a:lnTo>
                        <a:pt x="27" y="155"/>
                      </a:lnTo>
                      <a:lnTo>
                        <a:pt x="27" y="152"/>
                      </a:lnTo>
                      <a:lnTo>
                        <a:pt x="27" y="147"/>
                      </a:lnTo>
                      <a:lnTo>
                        <a:pt x="27" y="144"/>
                      </a:lnTo>
                      <a:lnTo>
                        <a:pt x="28" y="144"/>
                      </a:lnTo>
                      <a:lnTo>
                        <a:pt x="30" y="144"/>
                      </a:lnTo>
                      <a:lnTo>
                        <a:pt x="30" y="142"/>
                      </a:lnTo>
                      <a:lnTo>
                        <a:pt x="32" y="142"/>
                      </a:lnTo>
                      <a:lnTo>
                        <a:pt x="33" y="142"/>
                      </a:lnTo>
                      <a:lnTo>
                        <a:pt x="33" y="140"/>
                      </a:lnTo>
                      <a:lnTo>
                        <a:pt x="33" y="139"/>
                      </a:lnTo>
                      <a:lnTo>
                        <a:pt x="32" y="135"/>
                      </a:lnTo>
                      <a:lnTo>
                        <a:pt x="30" y="132"/>
                      </a:lnTo>
                      <a:lnTo>
                        <a:pt x="27" y="129"/>
                      </a:lnTo>
                      <a:lnTo>
                        <a:pt x="25" y="125"/>
                      </a:lnTo>
                      <a:lnTo>
                        <a:pt x="22" y="122"/>
                      </a:lnTo>
                      <a:lnTo>
                        <a:pt x="20" y="119"/>
                      </a:lnTo>
                      <a:lnTo>
                        <a:pt x="18" y="115"/>
                      </a:lnTo>
                      <a:lnTo>
                        <a:pt x="18" y="112"/>
                      </a:lnTo>
                      <a:lnTo>
                        <a:pt x="20" y="112"/>
                      </a:lnTo>
                      <a:lnTo>
                        <a:pt x="23" y="114"/>
                      </a:lnTo>
                      <a:lnTo>
                        <a:pt x="25" y="114"/>
                      </a:lnTo>
                      <a:lnTo>
                        <a:pt x="27" y="115"/>
                      </a:lnTo>
                      <a:lnTo>
                        <a:pt x="28" y="115"/>
                      </a:lnTo>
                      <a:lnTo>
                        <a:pt x="30" y="114"/>
                      </a:lnTo>
                      <a:lnTo>
                        <a:pt x="30" y="111"/>
                      </a:lnTo>
                      <a:lnTo>
                        <a:pt x="30" y="107"/>
                      </a:lnTo>
                      <a:lnTo>
                        <a:pt x="28" y="106"/>
                      </a:lnTo>
                      <a:lnTo>
                        <a:pt x="28" y="102"/>
                      </a:lnTo>
                      <a:lnTo>
                        <a:pt x="28" y="101"/>
                      </a:lnTo>
                      <a:lnTo>
                        <a:pt x="27" y="97"/>
                      </a:lnTo>
                      <a:lnTo>
                        <a:pt x="27" y="96"/>
                      </a:lnTo>
                      <a:lnTo>
                        <a:pt x="25" y="92"/>
                      </a:lnTo>
                      <a:lnTo>
                        <a:pt x="23" y="91"/>
                      </a:lnTo>
                      <a:lnTo>
                        <a:pt x="23" y="89"/>
                      </a:lnTo>
                      <a:lnTo>
                        <a:pt x="22" y="87"/>
                      </a:lnTo>
                      <a:lnTo>
                        <a:pt x="20" y="87"/>
                      </a:lnTo>
                      <a:lnTo>
                        <a:pt x="20" y="86"/>
                      </a:lnTo>
                      <a:lnTo>
                        <a:pt x="18" y="86"/>
                      </a:lnTo>
                      <a:lnTo>
                        <a:pt x="17" y="84"/>
                      </a:lnTo>
                      <a:lnTo>
                        <a:pt x="17" y="82"/>
                      </a:lnTo>
                      <a:lnTo>
                        <a:pt x="17" y="79"/>
                      </a:lnTo>
                      <a:lnTo>
                        <a:pt x="17" y="76"/>
                      </a:lnTo>
                      <a:lnTo>
                        <a:pt x="17" y="73"/>
                      </a:lnTo>
                      <a:lnTo>
                        <a:pt x="17" y="71"/>
                      </a:lnTo>
                      <a:lnTo>
                        <a:pt x="15" y="68"/>
                      </a:lnTo>
                      <a:lnTo>
                        <a:pt x="15" y="64"/>
                      </a:lnTo>
                      <a:lnTo>
                        <a:pt x="15" y="61"/>
                      </a:lnTo>
                      <a:lnTo>
                        <a:pt x="17" y="59"/>
                      </a:lnTo>
                      <a:lnTo>
                        <a:pt x="17" y="56"/>
                      </a:lnTo>
                      <a:lnTo>
                        <a:pt x="18" y="54"/>
                      </a:lnTo>
                      <a:lnTo>
                        <a:pt x="20" y="51"/>
                      </a:lnTo>
                      <a:lnTo>
                        <a:pt x="20" y="49"/>
                      </a:lnTo>
                      <a:lnTo>
                        <a:pt x="22" y="46"/>
                      </a:lnTo>
                      <a:lnTo>
                        <a:pt x="22" y="43"/>
                      </a:lnTo>
                      <a:lnTo>
                        <a:pt x="22" y="41"/>
                      </a:lnTo>
                      <a:lnTo>
                        <a:pt x="20" y="40"/>
                      </a:lnTo>
                      <a:lnTo>
                        <a:pt x="17" y="36"/>
                      </a:lnTo>
                      <a:lnTo>
                        <a:pt x="15" y="33"/>
                      </a:lnTo>
                      <a:lnTo>
                        <a:pt x="13" y="31"/>
                      </a:lnTo>
                      <a:lnTo>
                        <a:pt x="10" y="31"/>
                      </a:lnTo>
                      <a:lnTo>
                        <a:pt x="8" y="30"/>
                      </a:lnTo>
                      <a:lnTo>
                        <a:pt x="7" y="28"/>
                      </a:lnTo>
                      <a:lnTo>
                        <a:pt x="5" y="26"/>
                      </a:lnTo>
                      <a:lnTo>
                        <a:pt x="3" y="25"/>
                      </a:lnTo>
                      <a:lnTo>
                        <a:pt x="2" y="21"/>
                      </a:lnTo>
                      <a:lnTo>
                        <a:pt x="2" y="20"/>
                      </a:lnTo>
                      <a:lnTo>
                        <a:pt x="0" y="17"/>
                      </a:lnTo>
                      <a:lnTo>
                        <a:pt x="0" y="13"/>
                      </a:lnTo>
                      <a:lnTo>
                        <a:pt x="0" y="10"/>
                      </a:lnTo>
                      <a:lnTo>
                        <a:pt x="2" y="7"/>
                      </a:lnTo>
                      <a:lnTo>
                        <a:pt x="3" y="5"/>
                      </a:lnTo>
                      <a:lnTo>
                        <a:pt x="5" y="5"/>
                      </a:lnTo>
                      <a:lnTo>
                        <a:pt x="7" y="5"/>
                      </a:lnTo>
                      <a:lnTo>
                        <a:pt x="7" y="3"/>
                      </a:lnTo>
                      <a:lnTo>
                        <a:pt x="5" y="3"/>
                      </a:lnTo>
                      <a:lnTo>
                        <a:pt x="5" y="2"/>
                      </a:lnTo>
                      <a:lnTo>
                        <a:pt x="5" y="0"/>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95" name="Freeform 27"/>
                <p:cNvSpPr>
                  <a:spLocks/>
                </p:cNvSpPr>
                <p:nvPr/>
              </p:nvSpPr>
              <p:spPr bwMode="gray">
                <a:xfrm>
                  <a:off x="2574076" y="1943281"/>
                  <a:ext cx="598132" cy="429240"/>
                </a:xfrm>
                <a:custGeom>
                  <a:avLst/>
                  <a:gdLst>
                    <a:gd name="T0" fmla="*/ 2147483647 w 380"/>
                    <a:gd name="T1" fmla="*/ 2147483647 h 272"/>
                    <a:gd name="T2" fmla="*/ 2147483647 w 380"/>
                    <a:gd name="T3" fmla="*/ 2147483647 h 272"/>
                    <a:gd name="T4" fmla="*/ 2147483647 w 380"/>
                    <a:gd name="T5" fmla="*/ 2147483647 h 272"/>
                    <a:gd name="T6" fmla="*/ 2147483647 w 380"/>
                    <a:gd name="T7" fmla="*/ 2147483647 h 272"/>
                    <a:gd name="T8" fmla="*/ 2147483647 w 380"/>
                    <a:gd name="T9" fmla="*/ 2147483647 h 272"/>
                    <a:gd name="T10" fmla="*/ 2147483647 w 380"/>
                    <a:gd name="T11" fmla="*/ 2147483647 h 272"/>
                    <a:gd name="T12" fmla="*/ 2147483647 w 380"/>
                    <a:gd name="T13" fmla="*/ 2147483647 h 272"/>
                    <a:gd name="T14" fmla="*/ 2147483647 w 380"/>
                    <a:gd name="T15" fmla="*/ 2147483647 h 272"/>
                    <a:gd name="T16" fmla="*/ 2147483647 w 380"/>
                    <a:gd name="T17" fmla="*/ 2147483647 h 272"/>
                    <a:gd name="T18" fmla="*/ 2147483647 w 380"/>
                    <a:gd name="T19" fmla="*/ 2147483647 h 272"/>
                    <a:gd name="T20" fmla="*/ 2147483647 w 380"/>
                    <a:gd name="T21" fmla="*/ 2147483647 h 272"/>
                    <a:gd name="T22" fmla="*/ 2147483647 w 380"/>
                    <a:gd name="T23" fmla="*/ 2147483647 h 272"/>
                    <a:gd name="T24" fmla="*/ 2147483647 w 380"/>
                    <a:gd name="T25" fmla="*/ 2147483647 h 272"/>
                    <a:gd name="T26" fmla="*/ 2147483647 w 380"/>
                    <a:gd name="T27" fmla="*/ 2147483647 h 272"/>
                    <a:gd name="T28" fmla="*/ 2147483647 w 380"/>
                    <a:gd name="T29" fmla="*/ 2147483647 h 272"/>
                    <a:gd name="T30" fmla="*/ 2147483647 w 380"/>
                    <a:gd name="T31" fmla="*/ 2147483647 h 272"/>
                    <a:gd name="T32" fmla="*/ 2147483647 w 380"/>
                    <a:gd name="T33" fmla="*/ 2147483647 h 272"/>
                    <a:gd name="T34" fmla="*/ 2147483647 w 380"/>
                    <a:gd name="T35" fmla="*/ 2147483647 h 272"/>
                    <a:gd name="T36" fmla="*/ 2147483647 w 380"/>
                    <a:gd name="T37" fmla="*/ 2147483647 h 272"/>
                    <a:gd name="T38" fmla="*/ 2147483647 w 380"/>
                    <a:gd name="T39" fmla="*/ 2147483647 h 272"/>
                    <a:gd name="T40" fmla="*/ 2147483647 w 380"/>
                    <a:gd name="T41" fmla="*/ 2147483647 h 272"/>
                    <a:gd name="T42" fmla="*/ 2147483647 w 380"/>
                    <a:gd name="T43" fmla="*/ 2147483647 h 272"/>
                    <a:gd name="T44" fmla="*/ 2147483647 w 380"/>
                    <a:gd name="T45" fmla="*/ 2147483647 h 272"/>
                    <a:gd name="T46" fmla="*/ 2147483647 w 380"/>
                    <a:gd name="T47" fmla="*/ 2147483647 h 272"/>
                    <a:gd name="T48" fmla="*/ 0 w 380"/>
                    <a:gd name="T49" fmla="*/ 2147483647 h 272"/>
                    <a:gd name="T50" fmla="*/ 2147483647 w 380"/>
                    <a:gd name="T51" fmla="*/ 2147483647 h 272"/>
                    <a:gd name="T52" fmla="*/ 2147483647 w 380"/>
                    <a:gd name="T53" fmla="*/ 2147483647 h 272"/>
                    <a:gd name="T54" fmla="*/ 2147483647 w 380"/>
                    <a:gd name="T55" fmla="*/ 2147483647 h 272"/>
                    <a:gd name="T56" fmla="*/ 2147483647 w 380"/>
                    <a:gd name="T57" fmla="*/ 2147483647 h 272"/>
                    <a:gd name="T58" fmla="*/ 2147483647 w 380"/>
                    <a:gd name="T59" fmla="*/ 2147483647 h 272"/>
                    <a:gd name="T60" fmla="*/ 2147483647 w 380"/>
                    <a:gd name="T61" fmla="*/ 2147483647 h 272"/>
                    <a:gd name="T62" fmla="*/ 2147483647 w 380"/>
                    <a:gd name="T63" fmla="*/ 2147483647 h 272"/>
                    <a:gd name="T64" fmla="*/ 2147483647 w 380"/>
                    <a:gd name="T65" fmla="*/ 2147483647 h 272"/>
                    <a:gd name="T66" fmla="*/ 2147483647 w 380"/>
                    <a:gd name="T67" fmla="*/ 2147483647 h 272"/>
                    <a:gd name="T68" fmla="*/ 2147483647 w 380"/>
                    <a:gd name="T69" fmla="*/ 2147483647 h 272"/>
                    <a:gd name="T70" fmla="*/ 2147483647 w 380"/>
                    <a:gd name="T71" fmla="*/ 2147483647 h 272"/>
                    <a:gd name="T72" fmla="*/ 2147483647 w 380"/>
                    <a:gd name="T73" fmla="*/ 2147483647 h 272"/>
                    <a:gd name="T74" fmla="*/ 2147483647 w 380"/>
                    <a:gd name="T75" fmla="*/ 2147483647 h 272"/>
                    <a:gd name="T76" fmla="*/ 2147483647 w 380"/>
                    <a:gd name="T77" fmla="*/ 2147483647 h 272"/>
                    <a:gd name="T78" fmla="*/ 2147483647 w 380"/>
                    <a:gd name="T79" fmla="*/ 2147483647 h 272"/>
                    <a:gd name="T80" fmla="*/ 2147483647 w 380"/>
                    <a:gd name="T81" fmla="*/ 2147483647 h 272"/>
                    <a:gd name="T82" fmla="*/ 2147483647 w 380"/>
                    <a:gd name="T83" fmla="*/ 2147483647 h 272"/>
                    <a:gd name="T84" fmla="*/ 2147483647 w 380"/>
                    <a:gd name="T85" fmla="*/ 2147483647 h 272"/>
                    <a:gd name="T86" fmla="*/ 2147483647 w 380"/>
                    <a:gd name="T87" fmla="*/ 2147483647 h 272"/>
                    <a:gd name="T88" fmla="*/ 2147483647 w 380"/>
                    <a:gd name="T89" fmla="*/ 2147483647 h 272"/>
                    <a:gd name="T90" fmla="*/ 2147483647 w 380"/>
                    <a:gd name="T91" fmla="*/ 2147483647 h 272"/>
                    <a:gd name="T92" fmla="*/ 2147483647 w 380"/>
                    <a:gd name="T93" fmla="*/ 2147483647 h 272"/>
                    <a:gd name="T94" fmla="*/ 2147483647 w 380"/>
                    <a:gd name="T95" fmla="*/ 2147483647 h 272"/>
                    <a:gd name="T96" fmla="*/ 2147483647 w 380"/>
                    <a:gd name="T97" fmla="*/ 2147483647 h 272"/>
                    <a:gd name="T98" fmla="*/ 2147483647 w 380"/>
                    <a:gd name="T99" fmla="*/ 2147483647 h 272"/>
                    <a:gd name="T100" fmla="*/ 2147483647 w 380"/>
                    <a:gd name="T101" fmla="*/ 2147483647 h 272"/>
                    <a:gd name="T102" fmla="*/ 2147483647 w 380"/>
                    <a:gd name="T103" fmla="*/ 2147483647 h 272"/>
                    <a:gd name="T104" fmla="*/ 2147483647 w 380"/>
                    <a:gd name="T105" fmla="*/ 2147483647 h 272"/>
                    <a:gd name="T106" fmla="*/ 2147483647 w 380"/>
                    <a:gd name="T107" fmla="*/ 2147483647 h 272"/>
                    <a:gd name="T108" fmla="*/ 2147483647 w 380"/>
                    <a:gd name="T109" fmla="*/ 2147483647 h 272"/>
                    <a:gd name="T110" fmla="*/ 2147483647 w 380"/>
                    <a:gd name="T111" fmla="*/ 2147483647 h 272"/>
                    <a:gd name="T112" fmla="*/ 2147483647 w 380"/>
                    <a:gd name="T113" fmla="*/ 2147483647 h 272"/>
                    <a:gd name="T114" fmla="*/ 2147483647 w 380"/>
                    <a:gd name="T115" fmla="*/ 2147483647 h 272"/>
                    <a:gd name="T116" fmla="*/ 2147483647 w 380"/>
                    <a:gd name="T117" fmla="*/ 2147483647 h 272"/>
                    <a:gd name="T118" fmla="*/ 2147483647 w 380"/>
                    <a:gd name="T119" fmla="*/ 2147483647 h 272"/>
                    <a:gd name="T120" fmla="*/ 2147483647 w 380"/>
                    <a:gd name="T121" fmla="*/ 2147483647 h 272"/>
                    <a:gd name="T122" fmla="*/ 2147483647 w 380"/>
                    <a:gd name="T123" fmla="*/ 2147483647 h 2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0"/>
                    <a:gd name="T187" fmla="*/ 0 h 272"/>
                    <a:gd name="T188" fmla="*/ 380 w 380"/>
                    <a:gd name="T189" fmla="*/ 272 h 2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0" h="272">
                      <a:moveTo>
                        <a:pt x="294" y="2"/>
                      </a:moveTo>
                      <a:lnTo>
                        <a:pt x="291" y="2"/>
                      </a:lnTo>
                      <a:lnTo>
                        <a:pt x="289" y="2"/>
                      </a:lnTo>
                      <a:lnTo>
                        <a:pt x="286" y="2"/>
                      </a:lnTo>
                      <a:lnTo>
                        <a:pt x="282" y="2"/>
                      </a:lnTo>
                      <a:lnTo>
                        <a:pt x="281" y="2"/>
                      </a:lnTo>
                      <a:lnTo>
                        <a:pt x="277" y="2"/>
                      </a:lnTo>
                      <a:lnTo>
                        <a:pt x="276" y="3"/>
                      </a:lnTo>
                      <a:lnTo>
                        <a:pt x="272" y="5"/>
                      </a:lnTo>
                      <a:lnTo>
                        <a:pt x="272" y="3"/>
                      </a:lnTo>
                      <a:lnTo>
                        <a:pt x="271" y="3"/>
                      </a:lnTo>
                      <a:lnTo>
                        <a:pt x="269" y="3"/>
                      </a:lnTo>
                      <a:lnTo>
                        <a:pt x="267" y="2"/>
                      </a:lnTo>
                      <a:lnTo>
                        <a:pt x="266" y="2"/>
                      </a:lnTo>
                      <a:lnTo>
                        <a:pt x="264" y="2"/>
                      </a:lnTo>
                      <a:lnTo>
                        <a:pt x="263" y="2"/>
                      </a:lnTo>
                      <a:lnTo>
                        <a:pt x="261" y="2"/>
                      </a:lnTo>
                      <a:lnTo>
                        <a:pt x="253" y="3"/>
                      </a:lnTo>
                      <a:lnTo>
                        <a:pt x="244" y="5"/>
                      </a:lnTo>
                      <a:lnTo>
                        <a:pt x="234" y="7"/>
                      </a:lnTo>
                      <a:lnTo>
                        <a:pt x="226" y="8"/>
                      </a:lnTo>
                      <a:lnTo>
                        <a:pt x="218" y="12"/>
                      </a:lnTo>
                      <a:lnTo>
                        <a:pt x="210" y="13"/>
                      </a:lnTo>
                      <a:lnTo>
                        <a:pt x="201" y="17"/>
                      </a:lnTo>
                      <a:lnTo>
                        <a:pt x="195" y="21"/>
                      </a:lnTo>
                      <a:lnTo>
                        <a:pt x="192" y="23"/>
                      </a:lnTo>
                      <a:lnTo>
                        <a:pt x="192" y="25"/>
                      </a:lnTo>
                      <a:lnTo>
                        <a:pt x="190" y="26"/>
                      </a:lnTo>
                      <a:lnTo>
                        <a:pt x="188" y="30"/>
                      </a:lnTo>
                      <a:lnTo>
                        <a:pt x="188" y="31"/>
                      </a:lnTo>
                      <a:lnTo>
                        <a:pt x="187" y="35"/>
                      </a:lnTo>
                      <a:lnTo>
                        <a:pt x="185" y="36"/>
                      </a:lnTo>
                      <a:lnTo>
                        <a:pt x="182" y="36"/>
                      </a:lnTo>
                      <a:lnTo>
                        <a:pt x="178" y="38"/>
                      </a:lnTo>
                      <a:lnTo>
                        <a:pt x="175" y="38"/>
                      </a:lnTo>
                      <a:lnTo>
                        <a:pt x="172" y="36"/>
                      </a:lnTo>
                      <a:lnTo>
                        <a:pt x="168" y="36"/>
                      </a:lnTo>
                      <a:lnTo>
                        <a:pt x="165" y="36"/>
                      </a:lnTo>
                      <a:lnTo>
                        <a:pt x="160" y="36"/>
                      </a:lnTo>
                      <a:lnTo>
                        <a:pt x="157" y="36"/>
                      </a:lnTo>
                      <a:lnTo>
                        <a:pt x="154" y="38"/>
                      </a:lnTo>
                      <a:lnTo>
                        <a:pt x="152" y="40"/>
                      </a:lnTo>
                      <a:lnTo>
                        <a:pt x="150" y="40"/>
                      </a:lnTo>
                      <a:lnTo>
                        <a:pt x="147" y="41"/>
                      </a:lnTo>
                      <a:lnTo>
                        <a:pt x="145" y="43"/>
                      </a:lnTo>
                      <a:lnTo>
                        <a:pt x="144" y="45"/>
                      </a:lnTo>
                      <a:lnTo>
                        <a:pt x="142" y="46"/>
                      </a:lnTo>
                      <a:lnTo>
                        <a:pt x="140" y="48"/>
                      </a:lnTo>
                      <a:lnTo>
                        <a:pt x="140" y="50"/>
                      </a:lnTo>
                      <a:lnTo>
                        <a:pt x="139" y="51"/>
                      </a:lnTo>
                      <a:lnTo>
                        <a:pt x="139" y="54"/>
                      </a:lnTo>
                      <a:lnTo>
                        <a:pt x="139" y="56"/>
                      </a:lnTo>
                      <a:lnTo>
                        <a:pt x="137" y="58"/>
                      </a:lnTo>
                      <a:lnTo>
                        <a:pt x="137" y="59"/>
                      </a:lnTo>
                      <a:lnTo>
                        <a:pt x="137" y="61"/>
                      </a:lnTo>
                      <a:lnTo>
                        <a:pt x="137" y="63"/>
                      </a:lnTo>
                      <a:lnTo>
                        <a:pt x="137" y="64"/>
                      </a:lnTo>
                      <a:lnTo>
                        <a:pt x="135" y="64"/>
                      </a:lnTo>
                      <a:lnTo>
                        <a:pt x="134" y="64"/>
                      </a:lnTo>
                      <a:lnTo>
                        <a:pt x="132" y="64"/>
                      </a:lnTo>
                      <a:lnTo>
                        <a:pt x="130" y="64"/>
                      </a:lnTo>
                      <a:lnTo>
                        <a:pt x="129" y="64"/>
                      </a:lnTo>
                      <a:lnTo>
                        <a:pt x="127" y="64"/>
                      </a:lnTo>
                      <a:lnTo>
                        <a:pt x="126" y="64"/>
                      </a:lnTo>
                      <a:lnTo>
                        <a:pt x="126" y="66"/>
                      </a:lnTo>
                      <a:lnTo>
                        <a:pt x="124" y="66"/>
                      </a:lnTo>
                      <a:lnTo>
                        <a:pt x="124" y="68"/>
                      </a:lnTo>
                      <a:lnTo>
                        <a:pt x="124" y="69"/>
                      </a:lnTo>
                      <a:lnTo>
                        <a:pt x="124" y="71"/>
                      </a:lnTo>
                      <a:lnTo>
                        <a:pt x="126" y="73"/>
                      </a:lnTo>
                      <a:lnTo>
                        <a:pt x="126" y="74"/>
                      </a:lnTo>
                      <a:lnTo>
                        <a:pt x="127" y="76"/>
                      </a:lnTo>
                      <a:lnTo>
                        <a:pt x="129" y="78"/>
                      </a:lnTo>
                      <a:lnTo>
                        <a:pt x="127" y="78"/>
                      </a:lnTo>
                      <a:lnTo>
                        <a:pt x="126" y="79"/>
                      </a:lnTo>
                      <a:lnTo>
                        <a:pt x="124" y="79"/>
                      </a:lnTo>
                      <a:lnTo>
                        <a:pt x="122" y="79"/>
                      </a:lnTo>
                      <a:lnTo>
                        <a:pt x="121" y="79"/>
                      </a:lnTo>
                      <a:lnTo>
                        <a:pt x="119" y="79"/>
                      </a:lnTo>
                      <a:lnTo>
                        <a:pt x="119" y="81"/>
                      </a:lnTo>
                      <a:lnTo>
                        <a:pt x="117" y="83"/>
                      </a:lnTo>
                      <a:lnTo>
                        <a:pt x="116" y="83"/>
                      </a:lnTo>
                      <a:lnTo>
                        <a:pt x="116" y="84"/>
                      </a:lnTo>
                      <a:lnTo>
                        <a:pt x="114" y="87"/>
                      </a:lnTo>
                      <a:lnTo>
                        <a:pt x="112" y="89"/>
                      </a:lnTo>
                      <a:lnTo>
                        <a:pt x="111" y="91"/>
                      </a:lnTo>
                      <a:lnTo>
                        <a:pt x="109" y="91"/>
                      </a:lnTo>
                      <a:lnTo>
                        <a:pt x="107" y="92"/>
                      </a:lnTo>
                      <a:lnTo>
                        <a:pt x="107" y="89"/>
                      </a:lnTo>
                      <a:lnTo>
                        <a:pt x="107" y="86"/>
                      </a:lnTo>
                      <a:lnTo>
                        <a:pt x="106" y="84"/>
                      </a:lnTo>
                      <a:lnTo>
                        <a:pt x="104" y="83"/>
                      </a:lnTo>
                      <a:lnTo>
                        <a:pt x="101" y="79"/>
                      </a:lnTo>
                      <a:lnTo>
                        <a:pt x="99" y="78"/>
                      </a:lnTo>
                      <a:lnTo>
                        <a:pt x="96" y="76"/>
                      </a:lnTo>
                      <a:lnTo>
                        <a:pt x="94" y="74"/>
                      </a:lnTo>
                      <a:lnTo>
                        <a:pt x="91" y="73"/>
                      </a:lnTo>
                      <a:lnTo>
                        <a:pt x="88" y="73"/>
                      </a:lnTo>
                      <a:lnTo>
                        <a:pt x="86" y="73"/>
                      </a:lnTo>
                      <a:lnTo>
                        <a:pt x="83" y="74"/>
                      </a:lnTo>
                      <a:lnTo>
                        <a:pt x="81" y="76"/>
                      </a:lnTo>
                      <a:lnTo>
                        <a:pt x="78" y="78"/>
                      </a:lnTo>
                      <a:lnTo>
                        <a:pt x="76" y="81"/>
                      </a:lnTo>
                      <a:lnTo>
                        <a:pt x="74" y="83"/>
                      </a:lnTo>
                      <a:lnTo>
                        <a:pt x="74" y="84"/>
                      </a:lnTo>
                      <a:lnTo>
                        <a:pt x="74" y="87"/>
                      </a:lnTo>
                      <a:lnTo>
                        <a:pt x="74" y="89"/>
                      </a:lnTo>
                      <a:lnTo>
                        <a:pt x="76" y="91"/>
                      </a:lnTo>
                      <a:lnTo>
                        <a:pt x="76" y="94"/>
                      </a:lnTo>
                      <a:lnTo>
                        <a:pt x="78" y="96"/>
                      </a:lnTo>
                      <a:lnTo>
                        <a:pt x="78" y="99"/>
                      </a:lnTo>
                      <a:lnTo>
                        <a:pt x="78" y="101"/>
                      </a:lnTo>
                      <a:lnTo>
                        <a:pt x="78" y="102"/>
                      </a:lnTo>
                      <a:lnTo>
                        <a:pt x="78" y="104"/>
                      </a:lnTo>
                      <a:lnTo>
                        <a:pt x="78" y="106"/>
                      </a:lnTo>
                      <a:lnTo>
                        <a:pt x="76" y="107"/>
                      </a:lnTo>
                      <a:lnTo>
                        <a:pt x="74" y="109"/>
                      </a:lnTo>
                      <a:lnTo>
                        <a:pt x="73" y="111"/>
                      </a:lnTo>
                      <a:lnTo>
                        <a:pt x="71" y="111"/>
                      </a:lnTo>
                      <a:lnTo>
                        <a:pt x="68" y="112"/>
                      </a:lnTo>
                      <a:lnTo>
                        <a:pt x="68" y="114"/>
                      </a:lnTo>
                      <a:lnTo>
                        <a:pt x="68" y="116"/>
                      </a:lnTo>
                      <a:lnTo>
                        <a:pt x="69" y="116"/>
                      </a:lnTo>
                      <a:lnTo>
                        <a:pt x="68" y="114"/>
                      </a:lnTo>
                      <a:lnTo>
                        <a:pt x="66" y="116"/>
                      </a:lnTo>
                      <a:lnTo>
                        <a:pt x="64" y="116"/>
                      </a:lnTo>
                      <a:lnTo>
                        <a:pt x="63" y="117"/>
                      </a:lnTo>
                      <a:lnTo>
                        <a:pt x="63" y="119"/>
                      </a:lnTo>
                      <a:lnTo>
                        <a:pt x="63" y="120"/>
                      </a:lnTo>
                      <a:lnTo>
                        <a:pt x="63" y="124"/>
                      </a:lnTo>
                      <a:lnTo>
                        <a:pt x="63" y="127"/>
                      </a:lnTo>
                      <a:lnTo>
                        <a:pt x="61" y="130"/>
                      </a:lnTo>
                      <a:lnTo>
                        <a:pt x="61" y="134"/>
                      </a:lnTo>
                      <a:lnTo>
                        <a:pt x="60" y="135"/>
                      </a:lnTo>
                      <a:lnTo>
                        <a:pt x="58" y="139"/>
                      </a:lnTo>
                      <a:lnTo>
                        <a:pt x="56" y="140"/>
                      </a:lnTo>
                      <a:lnTo>
                        <a:pt x="55" y="142"/>
                      </a:lnTo>
                      <a:lnTo>
                        <a:pt x="50" y="144"/>
                      </a:lnTo>
                      <a:lnTo>
                        <a:pt x="46" y="144"/>
                      </a:lnTo>
                      <a:lnTo>
                        <a:pt x="41" y="145"/>
                      </a:lnTo>
                      <a:lnTo>
                        <a:pt x="38" y="145"/>
                      </a:lnTo>
                      <a:lnTo>
                        <a:pt x="33" y="145"/>
                      </a:lnTo>
                      <a:lnTo>
                        <a:pt x="28" y="144"/>
                      </a:lnTo>
                      <a:lnTo>
                        <a:pt x="25" y="144"/>
                      </a:lnTo>
                      <a:lnTo>
                        <a:pt x="20" y="142"/>
                      </a:lnTo>
                      <a:lnTo>
                        <a:pt x="20" y="144"/>
                      </a:lnTo>
                      <a:lnTo>
                        <a:pt x="20" y="145"/>
                      </a:lnTo>
                      <a:lnTo>
                        <a:pt x="20" y="147"/>
                      </a:lnTo>
                      <a:lnTo>
                        <a:pt x="18" y="147"/>
                      </a:lnTo>
                      <a:lnTo>
                        <a:pt x="17" y="149"/>
                      </a:lnTo>
                      <a:lnTo>
                        <a:pt x="15" y="149"/>
                      </a:lnTo>
                      <a:lnTo>
                        <a:pt x="13" y="149"/>
                      </a:lnTo>
                      <a:lnTo>
                        <a:pt x="15" y="150"/>
                      </a:lnTo>
                      <a:lnTo>
                        <a:pt x="17" y="152"/>
                      </a:lnTo>
                      <a:lnTo>
                        <a:pt x="18" y="152"/>
                      </a:lnTo>
                      <a:lnTo>
                        <a:pt x="20" y="153"/>
                      </a:lnTo>
                      <a:lnTo>
                        <a:pt x="22" y="155"/>
                      </a:lnTo>
                      <a:lnTo>
                        <a:pt x="23" y="157"/>
                      </a:lnTo>
                      <a:lnTo>
                        <a:pt x="25" y="158"/>
                      </a:lnTo>
                      <a:lnTo>
                        <a:pt x="25" y="160"/>
                      </a:lnTo>
                      <a:lnTo>
                        <a:pt x="27" y="163"/>
                      </a:lnTo>
                      <a:lnTo>
                        <a:pt x="27" y="168"/>
                      </a:lnTo>
                      <a:lnTo>
                        <a:pt x="27" y="173"/>
                      </a:lnTo>
                      <a:lnTo>
                        <a:pt x="25" y="178"/>
                      </a:lnTo>
                      <a:lnTo>
                        <a:pt x="23" y="182"/>
                      </a:lnTo>
                      <a:lnTo>
                        <a:pt x="20" y="185"/>
                      </a:lnTo>
                      <a:lnTo>
                        <a:pt x="17" y="186"/>
                      </a:lnTo>
                      <a:lnTo>
                        <a:pt x="12" y="188"/>
                      </a:lnTo>
                      <a:lnTo>
                        <a:pt x="12" y="190"/>
                      </a:lnTo>
                      <a:lnTo>
                        <a:pt x="12" y="191"/>
                      </a:lnTo>
                      <a:lnTo>
                        <a:pt x="13" y="191"/>
                      </a:lnTo>
                      <a:lnTo>
                        <a:pt x="13" y="193"/>
                      </a:lnTo>
                      <a:lnTo>
                        <a:pt x="15" y="193"/>
                      </a:lnTo>
                      <a:lnTo>
                        <a:pt x="13" y="195"/>
                      </a:lnTo>
                      <a:lnTo>
                        <a:pt x="13" y="198"/>
                      </a:lnTo>
                      <a:lnTo>
                        <a:pt x="12" y="201"/>
                      </a:lnTo>
                      <a:lnTo>
                        <a:pt x="12" y="205"/>
                      </a:lnTo>
                      <a:lnTo>
                        <a:pt x="10" y="206"/>
                      </a:lnTo>
                      <a:lnTo>
                        <a:pt x="10" y="210"/>
                      </a:lnTo>
                      <a:lnTo>
                        <a:pt x="8" y="213"/>
                      </a:lnTo>
                      <a:lnTo>
                        <a:pt x="7" y="215"/>
                      </a:lnTo>
                      <a:lnTo>
                        <a:pt x="5" y="215"/>
                      </a:lnTo>
                      <a:lnTo>
                        <a:pt x="5" y="216"/>
                      </a:lnTo>
                      <a:lnTo>
                        <a:pt x="3" y="216"/>
                      </a:lnTo>
                      <a:lnTo>
                        <a:pt x="2" y="216"/>
                      </a:lnTo>
                      <a:lnTo>
                        <a:pt x="2" y="218"/>
                      </a:lnTo>
                      <a:lnTo>
                        <a:pt x="0" y="218"/>
                      </a:lnTo>
                      <a:lnTo>
                        <a:pt x="0" y="216"/>
                      </a:lnTo>
                      <a:lnTo>
                        <a:pt x="2" y="216"/>
                      </a:lnTo>
                      <a:lnTo>
                        <a:pt x="2" y="215"/>
                      </a:lnTo>
                      <a:lnTo>
                        <a:pt x="3" y="216"/>
                      </a:lnTo>
                      <a:lnTo>
                        <a:pt x="5" y="216"/>
                      </a:lnTo>
                      <a:lnTo>
                        <a:pt x="7" y="218"/>
                      </a:lnTo>
                      <a:lnTo>
                        <a:pt x="10" y="218"/>
                      </a:lnTo>
                      <a:lnTo>
                        <a:pt x="12" y="219"/>
                      </a:lnTo>
                      <a:lnTo>
                        <a:pt x="13" y="221"/>
                      </a:lnTo>
                      <a:lnTo>
                        <a:pt x="15" y="223"/>
                      </a:lnTo>
                      <a:lnTo>
                        <a:pt x="17" y="223"/>
                      </a:lnTo>
                      <a:lnTo>
                        <a:pt x="20" y="228"/>
                      </a:lnTo>
                      <a:lnTo>
                        <a:pt x="23" y="231"/>
                      </a:lnTo>
                      <a:lnTo>
                        <a:pt x="27" y="234"/>
                      </a:lnTo>
                      <a:lnTo>
                        <a:pt x="31" y="239"/>
                      </a:lnTo>
                      <a:lnTo>
                        <a:pt x="35" y="243"/>
                      </a:lnTo>
                      <a:lnTo>
                        <a:pt x="38" y="246"/>
                      </a:lnTo>
                      <a:lnTo>
                        <a:pt x="41" y="251"/>
                      </a:lnTo>
                      <a:lnTo>
                        <a:pt x="45" y="254"/>
                      </a:lnTo>
                      <a:lnTo>
                        <a:pt x="46" y="256"/>
                      </a:lnTo>
                      <a:lnTo>
                        <a:pt x="46" y="257"/>
                      </a:lnTo>
                      <a:lnTo>
                        <a:pt x="48" y="259"/>
                      </a:lnTo>
                      <a:lnTo>
                        <a:pt x="50" y="259"/>
                      </a:lnTo>
                      <a:lnTo>
                        <a:pt x="51" y="261"/>
                      </a:lnTo>
                      <a:lnTo>
                        <a:pt x="53" y="262"/>
                      </a:lnTo>
                      <a:lnTo>
                        <a:pt x="55" y="262"/>
                      </a:lnTo>
                      <a:lnTo>
                        <a:pt x="56" y="264"/>
                      </a:lnTo>
                      <a:lnTo>
                        <a:pt x="56" y="262"/>
                      </a:lnTo>
                      <a:lnTo>
                        <a:pt x="56" y="261"/>
                      </a:lnTo>
                      <a:lnTo>
                        <a:pt x="56" y="259"/>
                      </a:lnTo>
                      <a:lnTo>
                        <a:pt x="58" y="257"/>
                      </a:lnTo>
                      <a:lnTo>
                        <a:pt x="60" y="256"/>
                      </a:lnTo>
                      <a:lnTo>
                        <a:pt x="61" y="256"/>
                      </a:lnTo>
                      <a:lnTo>
                        <a:pt x="63" y="254"/>
                      </a:lnTo>
                      <a:lnTo>
                        <a:pt x="64" y="254"/>
                      </a:lnTo>
                      <a:lnTo>
                        <a:pt x="68" y="252"/>
                      </a:lnTo>
                      <a:lnTo>
                        <a:pt x="71" y="252"/>
                      </a:lnTo>
                      <a:lnTo>
                        <a:pt x="73" y="251"/>
                      </a:lnTo>
                      <a:lnTo>
                        <a:pt x="76" y="251"/>
                      </a:lnTo>
                      <a:lnTo>
                        <a:pt x="79" y="249"/>
                      </a:lnTo>
                      <a:lnTo>
                        <a:pt x="81" y="249"/>
                      </a:lnTo>
                      <a:lnTo>
                        <a:pt x="84" y="247"/>
                      </a:lnTo>
                      <a:lnTo>
                        <a:pt x="88" y="247"/>
                      </a:lnTo>
                      <a:lnTo>
                        <a:pt x="93" y="246"/>
                      </a:lnTo>
                      <a:lnTo>
                        <a:pt x="97" y="246"/>
                      </a:lnTo>
                      <a:lnTo>
                        <a:pt x="102" y="246"/>
                      </a:lnTo>
                      <a:lnTo>
                        <a:pt x="107" y="247"/>
                      </a:lnTo>
                      <a:lnTo>
                        <a:pt x="112" y="249"/>
                      </a:lnTo>
                      <a:lnTo>
                        <a:pt x="117" y="251"/>
                      </a:lnTo>
                      <a:lnTo>
                        <a:pt x="122" y="254"/>
                      </a:lnTo>
                      <a:lnTo>
                        <a:pt x="126" y="257"/>
                      </a:lnTo>
                      <a:lnTo>
                        <a:pt x="127" y="259"/>
                      </a:lnTo>
                      <a:lnTo>
                        <a:pt x="127" y="261"/>
                      </a:lnTo>
                      <a:lnTo>
                        <a:pt x="127" y="262"/>
                      </a:lnTo>
                      <a:lnTo>
                        <a:pt x="127" y="264"/>
                      </a:lnTo>
                      <a:lnTo>
                        <a:pt x="129" y="266"/>
                      </a:lnTo>
                      <a:lnTo>
                        <a:pt x="129" y="267"/>
                      </a:lnTo>
                      <a:lnTo>
                        <a:pt x="130" y="267"/>
                      </a:lnTo>
                      <a:lnTo>
                        <a:pt x="130" y="269"/>
                      </a:lnTo>
                      <a:lnTo>
                        <a:pt x="132" y="269"/>
                      </a:lnTo>
                      <a:lnTo>
                        <a:pt x="134" y="271"/>
                      </a:lnTo>
                      <a:lnTo>
                        <a:pt x="135" y="271"/>
                      </a:lnTo>
                      <a:lnTo>
                        <a:pt x="135" y="272"/>
                      </a:lnTo>
                      <a:lnTo>
                        <a:pt x="137" y="272"/>
                      </a:lnTo>
                      <a:lnTo>
                        <a:pt x="139" y="272"/>
                      </a:lnTo>
                      <a:lnTo>
                        <a:pt x="139" y="266"/>
                      </a:lnTo>
                      <a:lnTo>
                        <a:pt x="139" y="257"/>
                      </a:lnTo>
                      <a:lnTo>
                        <a:pt x="137" y="249"/>
                      </a:lnTo>
                      <a:lnTo>
                        <a:pt x="135" y="243"/>
                      </a:lnTo>
                      <a:lnTo>
                        <a:pt x="135" y="234"/>
                      </a:lnTo>
                      <a:lnTo>
                        <a:pt x="134" y="226"/>
                      </a:lnTo>
                      <a:lnTo>
                        <a:pt x="134" y="218"/>
                      </a:lnTo>
                      <a:lnTo>
                        <a:pt x="135" y="211"/>
                      </a:lnTo>
                      <a:lnTo>
                        <a:pt x="135" y="210"/>
                      </a:lnTo>
                      <a:lnTo>
                        <a:pt x="137" y="208"/>
                      </a:lnTo>
                      <a:lnTo>
                        <a:pt x="139" y="206"/>
                      </a:lnTo>
                      <a:lnTo>
                        <a:pt x="140" y="206"/>
                      </a:lnTo>
                      <a:lnTo>
                        <a:pt x="140" y="205"/>
                      </a:lnTo>
                      <a:lnTo>
                        <a:pt x="142" y="205"/>
                      </a:lnTo>
                      <a:lnTo>
                        <a:pt x="144" y="203"/>
                      </a:lnTo>
                      <a:lnTo>
                        <a:pt x="147" y="201"/>
                      </a:lnTo>
                      <a:lnTo>
                        <a:pt x="149" y="201"/>
                      </a:lnTo>
                      <a:lnTo>
                        <a:pt x="152" y="200"/>
                      </a:lnTo>
                      <a:lnTo>
                        <a:pt x="155" y="200"/>
                      </a:lnTo>
                      <a:lnTo>
                        <a:pt x="157" y="200"/>
                      </a:lnTo>
                      <a:lnTo>
                        <a:pt x="160" y="200"/>
                      </a:lnTo>
                      <a:lnTo>
                        <a:pt x="163" y="200"/>
                      </a:lnTo>
                      <a:lnTo>
                        <a:pt x="167" y="200"/>
                      </a:lnTo>
                      <a:lnTo>
                        <a:pt x="173" y="200"/>
                      </a:lnTo>
                      <a:lnTo>
                        <a:pt x="180" y="198"/>
                      </a:lnTo>
                      <a:lnTo>
                        <a:pt x="188" y="196"/>
                      </a:lnTo>
                      <a:lnTo>
                        <a:pt x="195" y="196"/>
                      </a:lnTo>
                      <a:lnTo>
                        <a:pt x="203" y="195"/>
                      </a:lnTo>
                      <a:lnTo>
                        <a:pt x="210" y="195"/>
                      </a:lnTo>
                      <a:lnTo>
                        <a:pt x="218" y="196"/>
                      </a:lnTo>
                      <a:lnTo>
                        <a:pt x="226" y="196"/>
                      </a:lnTo>
                      <a:lnTo>
                        <a:pt x="228" y="198"/>
                      </a:lnTo>
                      <a:lnTo>
                        <a:pt x="229" y="200"/>
                      </a:lnTo>
                      <a:lnTo>
                        <a:pt x="231" y="201"/>
                      </a:lnTo>
                      <a:lnTo>
                        <a:pt x="233" y="203"/>
                      </a:lnTo>
                      <a:lnTo>
                        <a:pt x="234" y="203"/>
                      </a:lnTo>
                      <a:lnTo>
                        <a:pt x="236" y="205"/>
                      </a:lnTo>
                      <a:lnTo>
                        <a:pt x="238" y="205"/>
                      </a:lnTo>
                      <a:lnTo>
                        <a:pt x="239" y="205"/>
                      </a:lnTo>
                      <a:lnTo>
                        <a:pt x="243" y="203"/>
                      </a:lnTo>
                      <a:lnTo>
                        <a:pt x="244" y="201"/>
                      </a:lnTo>
                      <a:lnTo>
                        <a:pt x="246" y="200"/>
                      </a:lnTo>
                      <a:lnTo>
                        <a:pt x="248" y="198"/>
                      </a:lnTo>
                      <a:lnTo>
                        <a:pt x="249" y="196"/>
                      </a:lnTo>
                      <a:lnTo>
                        <a:pt x="251" y="196"/>
                      </a:lnTo>
                      <a:lnTo>
                        <a:pt x="254" y="195"/>
                      </a:lnTo>
                      <a:lnTo>
                        <a:pt x="256" y="195"/>
                      </a:lnTo>
                      <a:lnTo>
                        <a:pt x="261" y="196"/>
                      </a:lnTo>
                      <a:lnTo>
                        <a:pt x="266" y="198"/>
                      </a:lnTo>
                      <a:lnTo>
                        <a:pt x="271" y="200"/>
                      </a:lnTo>
                      <a:lnTo>
                        <a:pt x="274" y="201"/>
                      </a:lnTo>
                      <a:lnTo>
                        <a:pt x="279" y="203"/>
                      </a:lnTo>
                      <a:lnTo>
                        <a:pt x="284" y="205"/>
                      </a:lnTo>
                      <a:lnTo>
                        <a:pt x="289" y="206"/>
                      </a:lnTo>
                      <a:lnTo>
                        <a:pt x="294" y="208"/>
                      </a:lnTo>
                      <a:lnTo>
                        <a:pt x="297" y="208"/>
                      </a:lnTo>
                      <a:lnTo>
                        <a:pt x="300" y="210"/>
                      </a:lnTo>
                      <a:lnTo>
                        <a:pt x="304" y="208"/>
                      </a:lnTo>
                      <a:lnTo>
                        <a:pt x="307" y="208"/>
                      </a:lnTo>
                      <a:lnTo>
                        <a:pt x="310" y="206"/>
                      </a:lnTo>
                      <a:lnTo>
                        <a:pt x="314" y="205"/>
                      </a:lnTo>
                      <a:lnTo>
                        <a:pt x="317" y="203"/>
                      </a:lnTo>
                      <a:lnTo>
                        <a:pt x="320" y="201"/>
                      </a:lnTo>
                      <a:lnTo>
                        <a:pt x="324" y="200"/>
                      </a:lnTo>
                      <a:lnTo>
                        <a:pt x="327" y="198"/>
                      </a:lnTo>
                      <a:lnTo>
                        <a:pt x="330" y="195"/>
                      </a:lnTo>
                      <a:lnTo>
                        <a:pt x="333" y="191"/>
                      </a:lnTo>
                      <a:lnTo>
                        <a:pt x="335" y="190"/>
                      </a:lnTo>
                      <a:lnTo>
                        <a:pt x="338" y="186"/>
                      </a:lnTo>
                      <a:lnTo>
                        <a:pt x="342" y="185"/>
                      </a:lnTo>
                      <a:lnTo>
                        <a:pt x="345" y="182"/>
                      </a:lnTo>
                      <a:lnTo>
                        <a:pt x="350" y="182"/>
                      </a:lnTo>
                      <a:lnTo>
                        <a:pt x="353" y="182"/>
                      </a:lnTo>
                      <a:lnTo>
                        <a:pt x="357" y="183"/>
                      </a:lnTo>
                      <a:lnTo>
                        <a:pt x="360" y="185"/>
                      </a:lnTo>
                      <a:lnTo>
                        <a:pt x="363" y="186"/>
                      </a:lnTo>
                      <a:lnTo>
                        <a:pt x="366" y="186"/>
                      </a:lnTo>
                      <a:lnTo>
                        <a:pt x="368" y="185"/>
                      </a:lnTo>
                      <a:lnTo>
                        <a:pt x="371" y="183"/>
                      </a:lnTo>
                      <a:lnTo>
                        <a:pt x="373" y="182"/>
                      </a:lnTo>
                      <a:lnTo>
                        <a:pt x="375" y="180"/>
                      </a:lnTo>
                      <a:lnTo>
                        <a:pt x="375" y="178"/>
                      </a:lnTo>
                      <a:lnTo>
                        <a:pt x="376" y="177"/>
                      </a:lnTo>
                      <a:lnTo>
                        <a:pt x="378" y="175"/>
                      </a:lnTo>
                      <a:lnTo>
                        <a:pt x="378" y="173"/>
                      </a:lnTo>
                      <a:lnTo>
                        <a:pt x="378" y="170"/>
                      </a:lnTo>
                      <a:lnTo>
                        <a:pt x="378" y="168"/>
                      </a:lnTo>
                      <a:lnTo>
                        <a:pt x="376" y="167"/>
                      </a:lnTo>
                      <a:lnTo>
                        <a:pt x="376" y="163"/>
                      </a:lnTo>
                      <a:lnTo>
                        <a:pt x="375" y="160"/>
                      </a:lnTo>
                      <a:lnTo>
                        <a:pt x="375" y="157"/>
                      </a:lnTo>
                      <a:lnTo>
                        <a:pt x="375" y="155"/>
                      </a:lnTo>
                      <a:lnTo>
                        <a:pt x="373" y="152"/>
                      </a:lnTo>
                      <a:lnTo>
                        <a:pt x="373" y="149"/>
                      </a:lnTo>
                      <a:lnTo>
                        <a:pt x="371" y="147"/>
                      </a:lnTo>
                      <a:lnTo>
                        <a:pt x="371" y="144"/>
                      </a:lnTo>
                      <a:lnTo>
                        <a:pt x="371" y="140"/>
                      </a:lnTo>
                      <a:lnTo>
                        <a:pt x="373" y="137"/>
                      </a:lnTo>
                      <a:lnTo>
                        <a:pt x="375" y="134"/>
                      </a:lnTo>
                      <a:lnTo>
                        <a:pt x="376" y="132"/>
                      </a:lnTo>
                      <a:lnTo>
                        <a:pt x="378" y="129"/>
                      </a:lnTo>
                      <a:lnTo>
                        <a:pt x="380" y="127"/>
                      </a:lnTo>
                      <a:lnTo>
                        <a:pt x="380" y="125"/>
                      </a:lnTo>
                      <a:lnTo>
                        <a:pt x="378" y="122"/>
                      </a:lnTo>
                      <a:lnTo>
                        <a:pt x="375" y="120"/>
                      </a:lnTo>
                      <a:lnTo>
                        <a:pt x="373" y="122"/>
                      </a:lnTo>
                      <a:lnTo>
                        <a:pt x="370" y="122"/>
                      </a:lnTo>
                      <a:lnTo>
                        <a:pt x="365" y="124"/>
                      </a:lnTo>
                      <a:lnTo>
                        <a:pt x="362" y="125"/>
                      </a:lnTo>
                      <a:lnTo>
                        <a:pt x="358" y="127"/>
                      </a:lnTo>
                      <a:lnTo>
                        <a:pt x="355" y="125"/>
                      </a:lnTo>
                      <a:lnTo>
                        <a:pt x="353" y="125"/>
                      </a:lnTo>
                      <a:lnTo>
                        <a:pt x="352" y="125"/>
                      </a:lnTo>
                      <a:lnTo>
                        <a:pt x="350" y="124"/>
                      </a:lnTo>
                      <a:lnTo>
                        <a:pt x="348" y="124"/>
                      </a:lnTo>
                      <a:lnTo>
                        <a:pt x="347" y="122"/>
                      </a:lnTo>
                      <a:lnTo>
                        <a:pt x="347" y="120"/>
                      </a:lnTo>
                      <a:lnTo>
                        <a:pt x="347" y="119"/>
                      </a:lnTo>
                      <a:lnTo>
                        <a:pt x="345" y="117"/>
                      </a:lnTo>
                      <a:lnTo>
                        <a:pt x="345" y="116"/>
                      </a:lnTo>
                      <a:lnTo>
                        <a:pt x="343" y="114"/>
                      </a:lnTo>
                      <a:lnTo>
                        <a:pt x="342" y="114"/>
                      </a:lnTo>
                      <a:lnTo>
                        <a:pt x="340" y="114"/>
                      </a:lnTo>
                      <a:lnTo>
                        <a:pt x="338" y="114"/>
                      </a:lnTo>
                      <a:lnTo>
                        <a:pt x="337" y="112"/>
                      </a:lnTo>
                      <a:lnTo>
                        <a:pt x="335" y="112"/>
                      </a:lnTo>
                      <a:lnTo>
                        <a:pt x="335" y="111"/>
                      </a:lnTo>
                      <a:lnTo>
                        <a:pt x="333" y="109"/>
                      </a:lnTo>
                      <a:lnTo>
                        <a:pt x="332" y="107"/>
                      </a:lnTo>
                      <a:lnTo>
                        <a:pt x="330" y="106"/>
                      </a:lnTo>
                      <a:lnTo>
                        <a:pt x="329" y="104"/>
                      </a:lnTo>
                      <a:lnTo>
                        <a:pt x="327" y="102"/>
                      </a:lnTo>
                      <a:lnTo>
                        <a:pt x="325" y="101"/>
                      </a:lnTo>
                      <a:lnTo>
                        <a:pt x="325" y="99"/>
                      </a:lnTo>
                      <a:lnTo>
                        <a:pt x="324" y="97"/>
                      </a:lnTo>
                      <a:lnTo>
                        <a:pt x="324" y="96"/>
                      </a:lnTo>
                      <a:lnTo>
                        <a:pt x="325" y="96"/>
                      </a:lnTo>
                      <a:lnTo>
                        <a:pt x="325" y="94"/>
                      </a:lnTo>
                      <a:lnTo>
                        <a:pt x="327" y="94"/>
                      </a:lnTo>
                      <a:lnTo>
                        <a:pt x="329" y="92"/>
                      </a:lnTo>
                      <a:lnTo>
                        <a:pt x="329" y="91"/>
                      </a:lnTo>
                      <a:lnTo>
                        <a:pt x="330" y="91"/>
                      </a:lnTo>
                      <a:lnTo>
                        <a:pt x="332" y="91"/>
                      </a:lnTo>
                      <a:lnTo>
                        <a:pt x="333" y="89"/>
                      </a:lnTo>
                      <a:lnTo>
                        <a:pt x="335" y="89"/>
                      </a:lnTo>
                      <a:lnTo>
                        <a:pt x="337" y="91"/>
                      </a:lnTo>
                      <a:lnTo>
                        <a:pt x="338" y="92"/>
                      </a:lnTo>
                      <a:lnTo>
                        <a:pt x="340" y="92"/>
                      </a:lnTo>
                      <a:lnTo>
                        <a:pt x="342" y="92"/>
                      </a:lnTo>
                      <a:lnTo>
                        <a:pt x="343" y="92"/>
                      </a:lnTo>
                      <a:lnTo>
                        <a:pt x="345" y="92"/>
                      </a:lnTo>
                      <a:lnTo>
                        <a:pt x="340" y="91"/>
                      </a:lnTo>
                      <a:lnTo>
                        <a:pt x="337" y="89"/>
                      </a:lnTo>
                      <a:lnTo>
                        <a:pt x="333" y="87"/>
                      </a:lnTo>
                      <a:lnTo>
                        <a:pt x="330" y="86"/>
                      </a:lnTo>
                      <a:lnTo>
                        <a:pt x="329" y="84"/>
                      </a:lnTo>
                      <a:lnTo>
                        <a:pt x="327" y="81"/>
                      </a:lnTo>
                      <a:lnTo>
                        <a:pt x="327" y="78"/>
                      </a:lnTo>
                      <a:lnTo>
                        <a:pt x="329" y="73"/>
                      </a:lnTo>
                      <a:lnTo>
                        <a:pt x="325" y="74"/>
                      </a:lnTo>
                      <a:lnTo>
                        <a:pt x="320" y="76"/>
                      </a:lnTo>
                      <a:lnTo>
                        <a:pt x="317" y="76"/>
                      </a:lnTo>
                      <a:lnTo>
                        <a:pt x="314" y="74"/>
                      </a:lnTo>
                      <a:lnTo>
                        <a:pt x="312" y="73"/>
                      </a:lnTo>
                      <a:lnTo>
                        <a:pt x="309" y="71"/>
                      </a:lnTo>
                      <a:lnTo>
                        <a:pt x="305" y="69"/>
                      </a:lnTo>
                      <a:lnTo>
                        <a:pt x="304" y="66"/>
                      </a:lnTo>
                      <a:lnTo>
                        <a:pt x="302" y="64"/>
                      </a:lnTo>
                      <a:lnTo>
                        <a:pt x="299" y="61"/>
                      </a:lnTo>
                      <a:lnTo>
                        <a:pt x="299" y="58"/>
                      </a:lnTo>
                      <a:lnTo>
                        <a:pt x="297" y="53"/>
                      </a:lnTo>
                      <a:lnTo>
                        <a:pt x="297" y="50"/>
                      </a:lnTo>
                      <a:lnTo>
                        <a:pt x="297" y="46"/>
                      </a:lnTo>
                      <a:lnTo>
                        <a:pt x="297" y="41"/>
                      </a:lnTo>
                      <a:lnTo>
                        <a:pt x="296" y="38"/>
                      </a:lnTo>
                      <a:lnTo>
                        <a:pt x="296" y="36"/>
                      </a:lnTo>
                      <a:lnTo>
                        <a:pt x="296" y="35"/>
                      </a:lnTo>
                      <a:lnTo>
                        <a:pt x="294" y="35"/>
                      </a:lnTo>
                      <a:lnTo>
                        <a:pt x="292" y="33"/>
                      </a:lnTo>
                      <a:lnTo>
                        <a:pt x="291" y="31"/>
                      </a:lnTo>
                      <a:lnTo>
                        <a:pt x="289" y="30"/>
                      </a:lnTo>
                      <a:lnTo>
                        <a:pt x="289" y="28"/>
                      </a:lnTo>
                      <a:lnTo>
                        <a:pt x="289" y="26"/>
                      </a:lnTo>
                      <a:lnTo>
                        <a:pt x="291" y="25"/>
                      </a:lnTo>
                      <a:lnTo>
                        <a:pt x="292" y="23"/>
                      </a:lnTo>
                      <a:lnTo>
                        <a:pt x="294" y="21"/>
                      </a:lnTo>
                      <a:lnTo>
                        <a:pt x="296" y="20"/>
                      </a:lnTo>
                      <a:lnTo>
                        <a:pt x="296" y="18"/>
                      </a:lnTo>
                      <a:lnTo>
                        <a:pt x="294" y="18"/>
                      </a:lnTo>
                      <a:lnTo>
                        <a:pt x="294" y="17"/>
                      </a:lnTo>
                      <a:lnTo>
                        <a:pt x="294" y="15"/>
                      </a:lnTo>
                      <a:lnTo>
                        <a:pt x="292" y="15"/>
                      </a:lnTo>
                      <a:lnTo>
                        <a:pt x="292" y="13"/>
                      </a:lnTo>
                      <a:lnTo>
                        <a:pt x="292" y="12"/>
                      </a:lnTo>
                      <a:lnTo>
                        <a:pt x="291" y="12"/>
                      </a:lnTo>
                      <a:lnTo>
                        <a:pt x="291" y="10"/>
                      </a:lnTo>
                      <a:lnTo>
                        <a:pt x="291" y="8"/>
                      </a:lnTo>
                      <a:lnTo>
                        <a:pt x="292" y="7"/>
                      </a:lnTo>
                      <a:lnTo>
                        <a:pt x="294" y="5"/>
                      </a:lnTo>
                      <a:lnTo>
                        <a:pt x="294" y="3"/>
                      </a:lnTo>
                      <a:lnTo>
                        <a:pt x="294" y="2"/>
                      </a:lnTo>
                      <a:lnTo>
                        <a:pt x="294" y="0"/>
                      </a:lnTo>
                      <a:lnTo>
                        <a:pt x="294" y="2"/>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96" name="Freeform 28"/>
                <p:cNvSpPr>
                  <a:spLocks/>
                </p:cNvSpPr>
                <p:nvPr/>
              </p:nvSpPr>
              <p:spPr bwMode="gray">
                <a:xfrm>
                  <a:off x="3049207" y="2152223"/>
                  <a:ext cx="246006" cy="488289"/>
                </a:xfrm>
                <a:custGeom>
                  <a:avLst/>
                  <a:gdLst>
                    <a:gd name="T0" fmla="*/ 2147483647 w 157"/>
                    <a:gd name="T1" fmla="*/ 2147483647 h 310"/>
                    <a:gd name="T2" fmla="*/ 2147483647 w 157"/>
                    <a:gd name="T3" fmla="*/ 2147483647 h 310"/>
                    <a:gd name="T4" fmla="*/ 2147483647 w 157"/>
                    <a:gd name="T5" fmla="*/ 2147483647 h 310"/>
                    <a:gd name="T6" fmla="*/ 2147483647 w 157"/>
                    <a:gd name="T7" fmla="*/ 2147483647 h 310"/>
                    <a:gd name="T8" fmla="*/ 2147483647 w 157"/>
                    <a:gd name="T9" fmla="*/ 2147483647 h 310"/>
                    <a:gd name="T10" fmla="*/ 2147483647 w 157"/>
                    <a:gd name="T11" fmla="*/ 2147483647 h 310"/>
                    <a:gd name="T12" fmla="*/ 2147483647 w 157"/>
                    <a:gd name="T13" fmla="*/ 2147483647 h 310"/>
                    <a:gd name="T14" fmla="*/ 2147483647 w 157"/>
                    <a:gd name="T15" fmla="*/ 2147483647 h 310"/>
                    <a:gd name="T16" fmla="*/ 2147483647 w 157"/>
                    <a:gd name="T17" fmla="*/ 2147483647 h 310"/>
                    <a:gd name="T18" fmla="*/ 2147483647 w 157"/>
                    <a:gd name="T19" fmla="*/ 2147483647 h 310"/>
                    <a:gd name="T20" fmla="*/ 2147483647 w 157"/>
                    <a:gd name="T21" fmla="*/ 2147483647 h 310"/>
                    <a:gd name="T22" fmla="*/ 2147483647 w 157"/>
                    <a:gd name="T23" fmla="*/ 2147483647 h 310"/>
                    <a:gd name="T24" fmla="*/ 2147483647 w 157"/>
                    <a:gd name="T25" fmla="*/ 2147483647 h 310"/>
                    <a:gd name="T26" fmla="*/ 2147483647 w 157"/>
                    <a:gd name="T27" fmla="*/ 2147483647 h 310"/>
                    <a:gd name="T28" fmla="*/ 2147483647 w 157"/>
                    <a:gd name="T29" fmla="*/ 2147483647 h 310"/>
                    <a:gd name="T30" fmla="*/ 2147483647 w 157"/>
                    <a:gd name="T31" fmla="*/ 2147483647 h 310"/>
                    <a:gd name="T32" fmla="*/ 2147483647 w 157"/>
                    <a:gd name="T33" fmla="*/ 2147483647 h 310"/>
                    <a:gd name="T34" fmla="*/ 2147483647 w 157"/>
                    <a:gd name="T35" fmla="*/ 2147483647 h 310"/>
                    <a:gd name="T36" fmla="*/ 2147483647 w 157"/>
                    <a:gd name="T37" fmla="*/ 2147483647 h 310"/>
                    <a:gd name="T38" fmla="*/ 2147483647 w 157"/>
                    <a:gd name="T39" fmla="*/ 2147483647 h 310"/>
                    <a:gd name="T40" fmla="*/ 2147483647 w 157"/>
                    <a:gd name="T41" fmla="*/ 2147483647 h 310"/>
                    <a:gd name="T42" fmla="*/ 2147483647 w 157"/>
                    <a:gd name="T43" fmla="*/ 2147483647 h 310"/>
                    <a:gd name="T44" fmla="*/ 2147483647 w 157"/>
                    <a:gd name="T45" fmla="*/ 2147483647 h 310"/>
                    <a:gd name="T46" fmla="*/ 2147483647 w 157"/>
                    <a:gd name="T47" fmla="*/ 2147483647 h 310"/>
                    <a:gd name="T48" fmla="*/ 2147483647 w 157"/>
                    <a:gd name="T49" fmla="*/ 2147483647 h 310"/>
                    <a:gd name="T50" fmla="*/ 2147483647 w 157"/>
                    <a:gd name="T51" fmla="*/ 2147483647 h 310"/>
                    <a:gd name="T52" fmla="*/ 2147483647 w 157"/>
                    <a:gd name="T53" fmla="*/ 2147483647 h 310"/>
                    <a:gd name="T54" fmla="*/ 2147483647 w 157"/>
                    <a:gd name="T55" fmla="*/ 2147483647 h 310"/>
                    <a:gd name="T56" fmla="*/ 2147483647 w 157"/>
                    <a:gd name="T57" fmla="*/ 2147483647 h 310"/>
                    <a:gd name="T58" fmla="*/ 2147483647 w 157"/>
                    <a:gd name="T59" fmla="*/ 2147483647 h 310"/>
                    <a:gd name="T60" fmla="*/ 2147483647 w 157"/>
                    <a:gd name="T61" fmla="*/ 2147483647 h 310"/>
                    <a:gd name="T62" fmla="*/ 2147483647 w 157"/>
                    <a:gd name="T63" fmla="*/ 2147483647 h 310"/>
                    <a:gd name="T64" fmla="*/ 2147483647 w 157"/>
                    <a:gd name="T65" fmla="*/ 2147483647 h 310"/>
                    <a:gd name="T66" fmla="*/ 2147483647 w 157"/>
                    <a:gd name="T67" fmla="*/ 2147483647 h 310"/>
                    <a:gd name="T68" fmla="*/ 2147483647 w 157"/>
                    <a:gd name="T69" fmla="*/ 2147483647 h 310"/>
                    <a:gd name="T70" fmla="*/ 2147483647 w 157"/>
                    <a:gd name="T71" fmla="*/ 2147483647 h 310"/>
                    <a:gd name="T72" fmla="*/ 2147483647 w 157"/>
                    <a:gd name="T73" fmla="*/ 2147483647 h 310"/>
                    <a:gd name="T74" fmla="*/ 2147483647 w 157"/>
                    <a:gd name="T75" fmla="*/ 2147483647 h 310"/>
                    <a:gd name="T76" fmla="*/ 2147483647 w 157"/>
                    <a:gd name="T77" fmla="*/ 2147483647 h 310"/>
                    <a:gd name="T78" fmla="*/ 2147483647 w 157"/>
                    <a:gd name="T79" fmla="*/ 2147483647 h 310"/>
                    <a:gd name="T80" fmla="*/ 2147483647 w 157"/>
                    <a:gd name="T81" fmla="*/ 2147483647 h 310"/>
                    <a:gd name="T82" fmla="*/ 2147483647 w 157"/>
                    <a:gd name="T83" fmla="*/ 2147483647 h 310"/>
                    <a:gd name="T84" fmla="*/ 2147483647 w 157"/>
                    <a:gd name="T85" fmla="*/ 2147483647 h 310"/>
                    <a:gd name="T86" fmla="*/ 2147483647 w 157"/>
                    <a:gd name="T87" fmla="*/ 2147483647 h 310"/>
                    <a:gd name="T88" fmla="*/ 2147483647 w 157"/>
                    <a:gd name="T89" fmla="*/ 2147483647 h 310"/>
                    <a:gd name="T90" fmla="*/ 2147483647 w 157"/>
                    <a:gd name="T91" fmla="*/ 2147483647 h 310"/>
                    <a:gd name="T92" fmla="*/ 2147483647 w 157"/>
                    <a:gd name="T93" fmla="*/ 2147483647 h 310"/>
                    <a:gd name="T94" fmla="*/ 2147483647 w 157"/>
                    <a:gd name="T95" fmla="*/ 2147483647 h 310"/>
                    <a:gd name="T96" fmla="*/ 2147483647 w 157"/>
                    <a:gd name="T97" fmla="*/ 2147483647 h 310"/>
                    <a:gd name="T98" fmla="*/ 2147483647 w 157"/>
                    <a:gd name="T99" fmla="*/ 2147483647 h 310"/>
                    <a:gd name="T100" fmla="*/ 2147483647 w 157"/>
                    <a:gd name="T101" fmla="*/ 2147483647 h 310"/>
                    <a:gd name="T102" fmla="*/ 2147483647 w 157"/>
                    <a:gd name="T103" fmla="*/ 2147483647 h 310"/>
                    <a:gd name="T104" fmla="*/ 2147483647 w 157"/>
                    <a:gd name="T105" fmla="*/ 2147483647 h 310"/>
                    <a:gd name="T106" fmla="*/ 2147483647 w 157"/>
                    <a:gd name="T107" fmla="*/ 2147483647 h 310"/>
                    <a:gd name="T108" fmla="*/ 2147483647 w 157"/>
                    <a:gd name="T109" fmla="*/ 2147483647 h 310"/>
                    <a:gd name="T110" fmla="*/ 2147483647 w 157"/>
                    <a:gd name="T111" fmla="*/ 2147483647 h 310"/>
                    <a:gd name="T112" fmla="*/ 2147483647 w 157"/>
                    <a:gd name="T113" fmla="*/ 2147483647 h 310"/>
                    <a:gd name="T114" fmla="*/ 2147483647 w 157"/>
                    <a:gd name="T115" fmla="*/ 2147483647 h 310"/>
                    <a:gd name="T116" fmla="*/ 2147483647 w 157"/>
                    <a:gd name="T117" fmla="*/ 2147483647 h 310"/>
                    <a:gd name="T118" fmla="*/ 2147483647 w 157"/>
                    <a:gd name="T119" fmla="*/ 2147483647 h 310"/>
                    <a:gd name="T120" fmla="*/ 2147483647 w 157"/>
                    <a:gd name="T121" fmla="*/ 2147483647 h 3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7"/>
                    <a:gd name="T184" fmla="*/ 0 h 310"/>
                    <a:gd name="T185" fmla="*/ 157 w 157"/>
                    <a:gd name="T186" fmla="*/ 310 h 3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7" h="310">
                      <a:moveTo>
                        <a:pt x="106" y="1"/>
                      </a:moveTo>
                      <a:lnTo>
                        <a:pt x="104" y="1"/>
                      </a:lnTo>
                      <a:lnTo>
                        <a:pt x="102" y="1"/>
                      </a:lnTo>
                      <a:lnTo>
                        <a:pt x="101" y="1"/>
                      </a:lnTo>
                      <a:lnTo>
                        <a:pt x="99" y="1"/>
                      </a:lnTo>
                      <a:lnTo>
                        <a:pt x="97" y="3"/>
                      </a:lnTo>
                      <a:lnTo>
                        <a:pt x="96" y="3"/>
                      </a:lnTo>
                      <a:lnTo>
                        <a:pt x="94" y="5"/>
                      </a:lnTo>
                      <a:lnTo>
                        <a:pt x="91" y="6"/>
                      </a:lnTo>
                      <a:lnTo>
                        <a:pt x="89" y="8"/>
                      </a:lnTo>
                      <a:lnTo>
                        <a:pt x="88" y="8"/>
                      </a:lnTo>
                      <a:lnTo>
                        <a:pt x="84" y="10"/>
                      </a:lnTo>
                      <a:lnTo>
                        <a:pt x="81" y="10"/>
                      </a:lnTo>
                      <a:lnTo>
                        <a:pt x="79" y="11"/>
                      </a:lnTo>
                      <a:lnTo>
                        <a:pt x="76" y="11"/>
                      </a:lnTo>
                      <a:lnTo>
                        <a:pt x="73" y="11"/>
                      </a:lnTo>
                      <a:lnTo>
                        <a:pt x="73" y="13"/>
                      </a:lnTo>
                      <a:lnTo>
                        <a:pt x="74" y="13"/>
                      </a:lnTo>
                      <a:lnTo>
                        <a:pt x="74" y="15"/>
                      </a:lnTo>
                      <a:lnTo>
                        <a:pt x="76" y="15"/>
                      </a:lnTo>
                      <a:lnTo>
                        <a:pt x="76" y="16"/>
                      </a:lnTo>
                      <a:lnTo>
                        <a:pt x="78" y="16"/>
                      </a:lnTo>
                      <a:lnTo>
                        <a:pt x="79" y="19"/>
                      </a:lnTo>
                      <a:lnTo>
                        <a:pt x="79" y="24"/>
                      </a:lnTo>
                      <a:lnTo>
                        <a:pt x="78" y="28"/>
                      </a:lnTo>
                      <a:lnTo>
                        <a:pt x="78" y="33"/>
                      </a:lnTo>
                      <a:lnTo>
                        <a:pt x="76" y="36"/>
                      </a:lnTo>
                      <a:lnTo>
                        <a:pt x="74" y="39"/>
                      </a:lnTo>
                      <a:lnTo>
                        <a:pt x="71" y="44"/>
                      </a:lnTo>
                      <a:lnTo>
                        <a:pt x="69" y="48"/>
                      </a:lnTo>
                      <a:lnTo>
                        <a:pt x="69" y="49"/>
                      </a:lnTo>
                      <a:lnTo>
                        <a:pt x="68" y="49"/>
                      </a:lnTo>
                      <a:lnTo>
                        <a:pt x="68" y="51"/>
                      </a:lnTo>
                      <a:lnTo>
                        <a:pt x="66" y="52"/>
                      </a:lnTo>
                      <a:lnTo>
                        <a:pt x="64" y="52"/>
                      </a:lnTo>
                      <a:lnTo>
                        <a:pt x="63" y="52"/>
                      </a:lnTo>
                      <a:lnTo>
                        <a:pt x="61" y="52"/>
                      </a:lnTo>
                      <a:lnTo>
                        <a:pt x="60" y="52"/>
                      </a:lnTo>
                      <a:lnTo>
                        <a:pt x="58" y="51"/>
                      </a:lnTo>
                      <a:lnTo>
                        <a:pt x="56" y="51"/>
                      </a:lnTo>
                      <a:lnTo>
                        <a:pt x="55" y="49"/>
                      </a:lnTo>
                      <a:lnTo>
                        <a:pt x="51" y="49"/>
                      </a:lnTo>
                      <a:lnTo>
                        <a:pt x="50" y="48"/>
                      </a:lnTo>
                      <a:lnTo>
                        <a:pt x="48" y="48"/>
                      </a:lnTo>
                      <a:lnTo>
                        <a:pt x="46" y="48"/>
                      </a:lnTo>
                      <a:lnTo>
                        <a:pt x="43" y="46"/>
                      </a:lnTo>
                      <a:lnTo>
                        <a:pt x="43" y="48"/>
                      </a:lnTo>
                      <a:lnTo>
                        <a:pt x="41" y="48"/>
                      </a:lnTo>
                      <a:lnTo>
                        <a:pt x="40" y="48"/>
                      </a:lnTo>
                      <a:lnTo>
                        <a:pt x="38" y="48"/>
                      </a:lnTo>
                      <a:lnTo>
                        <a:pt x="33" y="52"/>
                      </a:lnTo>
                      <a:lnTo>
                        <a:pt x="30" y="57"/>
                      </a:lnTo>
                      <a:lnTo>
                        <a:pt x="25" y="61"/>
                      </a:lnTo>
                      <a:lnTo>
                        <a:pt x="20" y="64"/>
                      </a:lnTo>
                      <a:lnTo>
                        <a:pt x="17" y="69"/>
                      </a:lnTo>
                      <a:lnTo>
                        <a:pt x="12" y="72"/>
                      </a:lnTo>
                      <a:lnTo>
                        <a:pt x="8" y="77"/>
                      </a:lnTo>
                      <a:lnTo>
                        <a:pt x="5" y="82"/>
                      </a:lnTo>
                      <a:lnTo>
                        <a:pt x="2" y="89"/>
                      </a:lnTo>
                      <a:lnTo>
                        <a:pt x="0" y="95"/>
                      </a:lnTo>
                      <a:lnTo>
                        <a:pt x="2" y="100"/>
                      </a:lnTo>
                      <a:lnTo>
                        <a:pt x="5" y="107"/>
                      </a:lnTo>
                      <a:lnTo>
                        <a:pt x="8" y="112"/>
                      </a:lnTo>
                      <a:lnTo>
                        <a:pt x="13" y="118"/>
                      </a:lnTo>
                      <a:lnTo>
                        <a:pt x="20" y="123"/>
                      </a:lnTo>
                      <a:lnTo>
                        <a:pt x="23" y="128"/>
                      </a:lnTo>
                      <a:lnTo>
                        <a:pt x="25" y="130"/>
                      </a:lnTo>
                      <a:lnTo>
                        <a:pt x="25" y="132"/>
                      </a:lnTo>
                      <a:lnTo>
                        <a:pt x="25" y="133"/>
                      </a:lnTo>
                      <a:lnTo>
                        <a:pt x="25" y="135"/>
                      </a:lnTo>
                      <a:lnTo>
                        <a:pt x="25" y="137"/>
                      </a:lnTo>
                      <a:lnTo>
                        <a:pt x="25" y="138"/>
                      </a:lnTo>
                      <a:lnTo>
                        <a:pt x="23" y="140"/>
                      </a:lnTo>
                      <a:lnTo>
                        <a:pt x="23" y="142"/>
                      </a:lnTo>
                      <a:lnTo>
                        <a:pt x="23" y="143"/>
                      </a:lnTo>
                      <a:lnTo>
                        <a:pt x="23" y="145"/>
                      </a:lnTo>
                      <a:lnTo>
                        <a:pt x="23" y="146"/>
                      </a:lnTo>
                      <a:lnTo>
                        <a:pt x="23" y="148"/>
                      </a:lnTo>
                      <a:lnTo>
                        <a:pt x="25" y="150"/>
                      </a:lnTo>
                      <a:lnTo>
                        <a:pt x="27" y="153"/>
                      </a:lnTo>
                      <a:lnTo>
                        <a:pt x="28" y="156"/>
                      </a:lnTo>
                      <a:lnTo>
                        <a:pt x="30" y="158"/>
                      </a:lnTo>
                      <a:lnTo>
                        <a:pt x="30" y="161"/>
                      </a:lnTo>
                      <a:lnTo>
                        <a:pt x="31" y="165"/>
                      </a:lnTo>
                      <a:lnTo>
                        <a:pt x="31" y="168"/>
                      </a:lnTo>
                      <a:lnTo>
                        <a:pt x="31" y="170"/>
                      </a:lnTo>
                      <a:lnTo>
                        <a:pt x="31" y="173"/>
                      </a:lnTo>
                      <a:lnTo>
                        <a:pt x="31" y="175"/>
                      </a:lnTo>
                      <a:lnTo>
                        <a:pt x="33" y="176"/>
                      </a:lnTo>
                      <a:lnTo>
                        <a:pt x="33" y="179"/>
                      </a:lnTo>
                      <a:lnTo>
                        <a:pt x="33" y="181"/>
                      </a:lnTo>
                      <a:lnTo>
                        <a:pt x="33" y="183"/>
                      </a:lnTo>
                      <a:lnTo>
                        <a:pt x="33" y="186"/>
                      </a:lnTo>
                      <a:lnTo>
                        <a:pt x="33" y="188"/>
                      </a:lnTo>
                      <a:lnTo>
                        <a:pt x="31" y="193"/>
                      </a:lnTo>
                      <a:lnTo>
                        <a:pt x="30" y="199"/>
                      </a:lnTo>
                      <a:lnTo>
                        <a:pt x="28" y="204"/>
                      </a:lnTo>
                      <a:lnTo>
                        <a:pt x="28" y="211"/>
                      </a:lnTo>
                      <a:lnTo>
                        <a:pt x="28" y="216"/>
                      </a:lnTo>
                      <a:lnTo>
                        <a:pt x="27" y="222"/>
                      </a:lnTo>
                      <a:lnTo>
                        <a:pt x="27" y="229"/>
                      </a:lnTo>
                      <a:lnTo>
                        <a:pt x="25" y="234"/>
                      </a:lnTo>
                      <a:lnTo>
                        <a:pt x="28" y="239"/>
                      </a:lnTo>
                      <a:lnTo>
                        <a:pt x="31" y="242"/>
                      </a:lnTo>
                      <a:lnTo>
                        <a:pt x="33" y="249"/>
                      </a:lnTo>
                      <a:lnTo>
                        <a:pt x="33" y="254"/>
                      </a:lnTo>
                      <a:lnTo>
                        <a:pt x="33" y="260"/>
                      </a:lnTo>
                      <a:lnTo>
                        <a:pt x="33" y="267"/>
                      </a:lnTo>
                      <a:lnTo>
                        <a:pt x="31" y="272"/>
                      </a:lnTo>
                      <a:lnTo>
                        <a:pt x="30" y="278"/>
                      </a:lnTo>
                      <a:lnTo>
                        <a:pt x="30" y="280"/>
                      </a:lnTo>
                      <a:lnTo>
                        <a:pt x="28" y="280"/>
                      </a:lnTo>
                      <a:lnTo>
                        <a:pt x="27" y="280"/>
                      </a:lnTo>
                      <a:lnTo>
                        <a:pt x="27" y="278"/>
                      </a:lnTo>
                      <a:lnTo>
                        <a:pt x="27" y="280"/>
                      </a:lnTo>
                      <a:lnTo>
                        <a:pt x="28" y="282"/>
                      </a:lnTo>
                      <a:lnTo>
                        <a:pt x="28" y="283"/>
                      </a:lnTo>
                      <a:lnTo>
                        <a:pt x="30" y="285"/>
                      </a:lnTo>
                      <a:lnTo>
                        <a:pt x="30" y="287"/>
                      </a:lnTo>
                      <a:lnTo>
                        <a:pt x="31" y="288"/>
                      </a:lnTo>
                      <a:lnTo>
                        <a:pt x="31" y="290"/>
                      </a:lnTo>
                      <a:lnTo>
                        <a:pt x="33" y="292"/>
                      </a:lnTo>
                      <a:lnTo>
                        <a:pt x="33" y="293"/>
                      </a:lnTo>
                      <a:lnTo>
                        <a:pt x="35" y="295"/>
                      </a:lnTo>
                      <a:lnTo>
                        <a:pt x="35" y="297"/>
                      </a:lnTo>
                      <a:lnTo>
                        <a:pt x="35" y="300"/>
                      </a:lnTo>
                      <a:lnTo>
                        <a:pt x="36" y="302"/>
                      </a:lnTo>
                      <a:lnTo>
                        <a:pt x="36" y="303"/>
                      </a:lnTo>
                      <a:lnTo>
                        <a:pt x="38" y="305"/>
                      </a:lnTo>
                      <a:lnTo>
                        <a:pt x="38" y="307"/>
                      </a:lnTo>
                      <a:lnTo>
                        <a:pt x="40" y="307"/>
                      </a:lnTo>
                      <a:lnTo>
                        <a:pt x="40" y="308"/>
                      </a:lnTo>
                      <a:lnTo>
                        <a:pt x="41" y="308"/>
                      </a:lnTo>
                      <a:lnTo>
                        <a:pt x="41" y="310"/>
                      </a:lnTo>
                      <a:lnTo>
                        <a:pt x="46" y="307"/>
                      </a:lnTo>
                      <a:lnTo>
                        <a:pt x="51" y="305"/>
                      </a:lnTo>
                      <a:lnTo>
                        <a:pt x="56" y="305"/>
                      </a:lnTo>
                      <a:lnTo>
                        <a:pt x="61" y="307"/>
                      </a:lnTo>
                      <a:lnTo>
                        <a:pt x="68" y="308"/>
                      </a:lnTo>
                      <a:lnTo>
                        <a:pt x="73" y="308"/>
                      </a:lnTo>
                      <a:lnTo>
                        <a:pt x="78" y="310"/>
                      </a:lnTo>
                      <a:lnTo>
                        <a:pt x="83" y="310"/>
                      </a:lnTo>
                      <a:lnTo>
                        <a:pt x="84" y="308"/>
                      </a:lnTo>
                      <a:lnTo>
                        <a:pt x="86" y="307"/>
                      </a:lnTo>
                      <a:lnTo>
                        <a:pt x="88" y="307"/>
                      </a:lnTo>
                      <a:lnTo>
                        <a:pt x="86" y="303"/>
                      </a:lnTo>
                      <a:lnTo>
                        <a:pt x="86" y="302"/>
                      </a:lnTo>
                      <a:lnTo>
                        <a:pt x="88" y="300"/>
                      </a:lnTo>
                      <a:lnTo>
                        <a:pt x="89" y="298"/>
                      </a:lnTo>
                      <a:lnTo>
                        <a:pt x="91" y="297"/>
                      </a:lnTo>
                      <a:lnTo>
                        <a:pt x="93" y="295"/>
                      </a:lnTo>
                      <a:lnTo>
                        <a:pt x="96" y="295"/>
                      </a:lnTo>
                      <a:lnTo>
                        <a:pt x="97" y="293"/>
                      </a:lnTo>
                      <a:lnTo>
                        <a:pt x="96" y="290"/>
                      </a:lnTo>
                      <a:lnTo>
                        <a:pt x="94" y="285"/>
                      </a:lnTo>
                      <a:lnTo>
                        <a:pt x="94" y="282"/>
                      </a:lnTo>
                      <a:lnTo>
                        <a:pt x="94" y="277"/>
                      </a:lnTo>
                      <a:lnTo>
                        <a:pt x="94" y="274"/>
                      </a:lnTo>
                      <a:lnTo>
                        <a:pt x="96" y="269"/>
                      </a:lnTo>
                      <a:lnTo>
                        <a:pt x="96" y="265"/>
                      </a:lnTo>
                      <a:lnTo>
                        <a:pt x="96" y="260"/>
                      </a:lnTo>
                      <a:lnTo>
                        <a:pt x="96" y="259"/>
                      </a:lnTo>
                      <a:lnTo>
                        <a:pt x="96" y="257"/>
                      </a:lnTo>
                      <a:lnTo>
                        <a:pt x="96" y="255"/>
                      </a:lnTo>
                      <a:lnTo>
                        <a:pt x="97" y="254"/>
                      </a:lnTo>
                      <a:lnTo>
                        <a:pt x="97" y="252"/>
                      </a:lnTo>
                      <a:lnTo>
                        <a:pt x="97" y="250"/>
                      </a:lnTo>
                      <a:lnTo>
                        <a:pt x="99" y="249"/>
                      </a:lnTo>
                      <a:lnTo>
                        <a:pt x="99" y="245"/>
                      </a:lnTo>
                      <a:lnTo>
                        <a:pt x="99" y="242"/>
                      </a:lnTo>
                      <a:lnTo>
                        <a:pt x="97" y="241"/>
                      </a:lnTo>
                      <a:lnTo>
                        <a:pt x="97" y="237"/>
                      </a:lnTo>
                      <a:lnTo>
                        <a:pt x="97" y="234"/>
                      </a:lnTo>
                      <a:lnTo>
                        <a:pt x="97" y="231"/>
                      </a:lnTo>
                      <a:lnTo>
                        <a:pt x="97" y="227"/>
                      </a:lnTo>
                      <a:lnTo>
                        <a:pt x="97" y="224"/>
                      </a:lnTo>
                      <a:lnTo>
                        <a:pt x="97" y="222"/>
                      </a:lnTo>
                      <a:lnTo>
                        <a:pt x="97" y="221"/>
                      </a:lnTo>
                      <a:lnTo>
                        <a:pt x="97" y="219"/>
                      </a:lnTo>
                      <a:lnTo>
                        <a:pt x="96" y="217"/>
                      </a:lnTo>
                      <a:lnTo>
                        <a:pt x="96" y="216"/>
                      </a:lnTo>
                      <a:lnTo>
                        <a:pt x="96" y="214"/>
                      </a:lnTo>
                      <a:lnTo>
                        <a:pt x="96" y="212"/>
                      </a:lnTo>
                      <a:lnTo>
                        <a:pt x="96" y="211"/>
                      </a:lnTo>
                      <a:lnTo>
                        <a:pt x="97" y="208"/>
                      </a:lnTo>
                      <a:lnTo>
                        <a:pt x="97" y="206"/>
                      </a:lnTo>
                      <a:lnTo>
                        <a:pt x="97" y="204"/>
                      </a:lnTo>
                      <a:lnTo>
                        <a:pt x="97" y="201"/>
                      </a:lnTo>
                      <a:lnTo>
                        <a:pt x="97" y="199"/>
                      </a:lnTo>
                      <a:lnTo>
                        <a:pt x="97" y="196"/>
                      </a:lnTo>
                      <a:lnTo>
                        <a:pt x="97" y="194"/>
                      </a:lnTo>
                      <a:lnTo>
                        <a:pt x="99" y="191"/>
                      </a:lnTo>
                      <a:lnTo>
                        <a:pt x="101" y="189"/>
                      </a:lnTo>
                      <a:lnTo>
                        <a:pt x="101" y="188"/>
                      </a:lnTo>
                      <a:lnTo>
                        <a:pt x="101" y="184"/>
                      </a:lnTo>
                      <a:lnTo>
                        <a:pt x="99" y="183"/>
                      </a:lnTo>
                      <a:lnTo>
                        <a:pt x="99" y="179"/>
                      </a:lnTo>
                      <a:lnTo>
                        <a:pt x="97" y="178"/>
                      </a:lnTo>
                      <a:lnTo>
                        <a:pt x="97" y="176"/>
                      </a:lnTo>
                      <a:lnTo>
                        <a:pt x="96" y="173"/>
                      </a:lnTo>
                      <a:lnTo>
                        <a:pt x="101" y="173"/>
                      </a:lnTo>
                      <a:lnTo>
                        <a:pt x="106" y="173"/>
                      </a:lnTo>
                      <a:lnTo>
                        <a:pt x="109" y="170"/>
                      </a:lnTo>
                      <a:lnTo>
                        <a:pt x="114" y="166"/>
                      </a:lnTo>
                      <a:lnTo>
                        <a:pt x="116" y="161"/>
                      </a:lnTo>
                      <a:lnTo>
                        <a:pt x="119" y="158"/>
                      </a:lnTo>
                      <a:lnTo>
                        <a:pt x="121" y="153"/>
                      </a:lnTo>
                      <a:lnTo>
                        <a:pt x="121" y="148"/>
                      </a:lnTo>
                      <a:lnTo>
                        <a:pt x="121" y="146"/>
                      </a:lnTo>
                      <a:lnTo>
                        <a:pt x="121" y="145"/>
                      </a:lnTo>
                      <a:lnTo>
                        <a:pt x="121" y="143"/>
                      </a:lnTo>
                      <a:lnTo>
                        <a:pt x="122" y="143"/>
                      </a:lnTo>
                      <a:lnTo>
                        <a:pt x="122" y="142"/>
                      </a:lnTo>
                      <a:lnTo>
                        <a:pt x="124" y="142"/>
                      </a:lnTo>
                      <a:lnTo>
                        <a:pt x="126" y="142"/>
                      </a:lnTo>
                      <a:lnTo>
                        <a:pt x="127" y="142"/>
                      </a:lnTo>
                      <a:lnTo>
                        <a:pt x="129" y="142"/>
                      </a:lnTo>
                      <a:lnTo>
                        <a:pt x="129" y="140"/>
                      </a:lnTo>
                      <a:lnTo>
                        <a:pt x="130" y="138"/>
                      </a:lnTo>
                      <a:lnTo>
                        <a:pt x="130" y="137"/>
                      </a:lnTo>
                      <a:lnTo>
                        <a:pt x="130" y="135"/>
                      </a:lnTo>
                      <a:lnTo>
                        <a:pt x="130" y="133"/>
                      </a:lnTo>
                      <a:lnTo>
                        <a:pt x="132" y="132"/>
                      </a:lnTo>
                      <a:lnTo>
                        <a:pt x="134" y="132"/>
                      </a:lnTo>
                      <a:lnTo>
                        <a:pt x="135" y="132"/>
                      </a:lnTo>
                      <a:lnTo>
                        <a:pt x="139" y="132"/>
                      </a:lnTo>
                      <a:lnTo>
                        <a:pt x="142" y="130"/>
                      </a:lnTo>
                      <a:lnTo>
                        <a:pt x="144" y="130"/>
                      </a:lnTo>
                      <a:lnTo>
                        <a:pt x="145" y="128"/>
                      </a:lnTo>
                      <a:lnTo>
                        <a:pt x="147" y="127"/>
                      </a:lnTo>
                      <a:lnTo>
                        <a:pt x="147" y="123"/>
                      </a:lnTo>
                      <a:lnTo>
                        <a:pt x="147" y="122"/>
                      </a:lnTo>
                      <a:lnTo>
                        <a:pt x="147" y="118"/>
                      </a:lnTo>
                      <a:lnTo>
                        <a:pt x="145" y="117"/>
                      </a:lnTo>
                      <a:lnTo>
                        <a:pt x="145" y="115"/>
                      </a:lnTo>
                      <a:lnTo>
                        <a:pt x="144" y="112"/>
                      </a:lnTo>
                      <a:lnTo>
                        <a:pt x="144" y="110"/>
                      </a:lnTo>
                      <a:lnTo>
                        <a:pt x="144" y="109"/>
                      </a:lnTo>
                      <a:lnTo>
                        <a:pt x="144" y="107"/>
                      </a:lnTo>
                      <a:lnTo>
                        <a:pt x="145" y="105"/>
                      </a:lnTo>
                      <a:lnTo>
                        <a:pt x="147" y="104"/>
                      </a:lnTo>
                      <a:lnTo>
                        <a:pt x="149" y="104"/>
                      </a:lnTo>
                      <a:lnTo>
                        <a:pt x="152" y="102"/>
                      </a:lnTo>
                      <a:lnTo>
                        <a:pt x="154" y="100"/>
                      </a:lnTo>
                      <a:lnTo>
                        <a:pt x="154" y="99"/>
                      </a:lnTo>
                      <a:lnTo>
                        <a:pt x="155" y="97"/>
                      </a:lnTo>
                      <a:lnTo>
                        <a:pt x="157" y="95"/>
                      </a:lnTo>
                      <a:lnTo>
                        <a:pt x="157" y="94"/>
                      </a:lnTo>
                      <a:lnTo>
                        <a:pt x="157" y="89"/>
                      </a:lnTo>
                      <a:lnTo>
                        <a:pt x="157" y="84"/>
                      </a:lnTo>
                      <a:lnTo>
                        <a:pt x="155" y="81"/>
                      </a:lnTo>
                      <a:lnTo>
                        <a:pt x="155" y="76"/>
                      </a:lnTo>
                      <a:lnTo>
                        <a:pt x="154" y="71"/>
                      </a:lnTo>
                      <a:lnTo>
                        <a:pt x="152" y="66"/>
                      </a:lnTo>
                      <a:lnTo>
                        <a:pt x="152" y="61"/>
                      </a:lnTo>
                      <a:lnTo>
                        <a:pt x="150" y="56"/>
                      </a:lnTo>
                      <a:lnTo>
                        <a:pt x="149" y="56"/>
                      </a:lnTo>
                      <a:lnTo>
                        <a:pt x="147" y="56"/>
                      </a:lnTo>
                      <a:lnTo>
                        <a:pt x="147" y="57"/>
                      </a:lnTo>
                      <a:lnTo>
                        <a:pt x="145" y="57"/>
                      </a:lnTo>
                      <a:lnTo>
                        <a:pt x="144" y="57"/>
                      </a:lnTo>
                      <a:lnTo>
                        <a:pt x="144" y="56"/>
                      </a:lnTo>
                      <a:lnTo>
                        <a:pt x="142" y="56"/>
                      </a:lnTo>
                      <a:lnTo>
                        <a:pt x="142" y="52"/>
                      </a:lnTo>
                      <a:lnTo>
                        <a:pt x="142" y="51"/>
                      </a:lnTo>
                      <a:lnTo>
                        <a:pt x="142" y="49"/>
                      </a:lnTo>
                      <a:lnTo>
                        <a:pt x="144" y="48"/>
                      </a:lnTo>
                      <a:lnTo>
                        <a:pt x="145" y="46"/>
                      </a:lnTo>
                      <a:lnTo>
                        <a:pt x="147" y="46"/>
                      </a:lnTo>
                      <a:lnTo>
                        <a:pt x="149" y="44"/>
                      </a:lnTo>
                      <a:lnTo>
                        <a:pt x="150" y="43"/>
                      </a:lnTo>
                      <a:lnTo>
                        <a:pt x="150" y="41"/>
                      </a:lnTo>
                      <a:lnTo>
                        <a:pt x="150" y="39"/>
                      </a:lnTo>
                      <a:lnTo>
                        <a:pt x="149" y="39"/>
                      </a:lnTo>
                      <a:lnTo>
                        <a:pt x="147" y="38"/>
                      </a:lnTo>
                      <a:lnTo>
                        <a:pt x="145" y="38"/>
                      </a:lnTo>
                      <a:lnTo>
                        <a:pt x="144" y="36"/>
                      </a:lnTo>
                      <a:lnTo>
                        <a:pt x="142" y="36"/>
                      </a:lnTo>
                      <a:lnTo>
                        <a:pt x="140" y="34"/>
                      </a:lnTo>
                      <a:lnTo>
                        <a:pt x="139" y="33"/>
                      </a:lnTo>
                      <a:lnTo>
                        <a:pt x="137" y="29"/>
                      </a:lnTo>
                      <a:lnTo>
                        <a:pt x="135" y="28"/>
                      </a:lnTo>
                      <a:lnTo>
                        <a:pt x="134" y="26"/>
                      </a:lnTo>
                      <a:lnTo>
                        <a:pt x="134" y="24"/>
                      </a:lnTo>
                      <a:lnTo>
                        <a:pt x="132" y="23"/>
                      </a:lnTo>
                      <a:lnTo>
                        <a:pt x="129" y="21"/>
                      </a:lnTo>
                      <a:lnTo>
                        <a:pt x="129" y="19"/>
                      </a:lnTo>
                      <a:lnTo>
                        <a:pt x="127" y="19"/>
                      </a:lnTo>
                      <a:lnTo>
                        <a:pt x="127" y="18"/>
                      </a:lnTo>
                      <a:lnTo>
                        <a:pt x="126" y="18"/>
                      </a:lnTo>
                      <a:lnTo>
                        <a:pt x="126" y="16"/>
                      </a:lnTo>
                      <a:lnTo>
                        <a:pt x="124" y="16"/>
                      </a:lnTo>
                      <a:lnTo>
                        <a:pt x="122" y="15"/>
                      </a:lnTo>
                      <a:lnTo>
                        <a:pt x="121" y="15"/>
                      </a:lnTo>
                      <a:lnTo>
                        <a:pt x="119" y="13"/>
                      </a:lnTo>
                      <a:lnTo>
                        <a:pt x="119" y="11"/>
                      </a:lnTo>
                      <a:lnTo>
                        <a:pt x="117" y="8"/>
                      </a:lnTo>
                      <a:lnTo>
                        <a:pt x="117" y="6"/>
                      </a:lnTo>
                      <a:lnTo>
                        <a:pt x="116" y="5"/>
                      </a:lnTo>
                      <a:lnTo>
                        <a:pt x="114" y="3"/>
                      </a:lnTo>
                      <a:lnTo>
                        <a:pt x="112" y="3"/>
                      </a:lnTo>
                      <a:lnTo>
                        <a:pt x="111" y="3"/>
                      </a:lnTo>
                      <a:lnTo>
                        <a:pt x="109" y="3"/>
                      </a:lnTo>
                      <a:lnTo>
                        <a:pt x="109" y="1"/>
                      </a:lnTo>
                      <a:lnTo>
                        <a:pt x="107" y="1"/>
                      </a:lnTo>
                      <a:lnTo>
                        <a:pt x="106" y="1"/>
                      </a:lnTo>
                      <a:lnTo>
                        <a:pt x="104" y="1"/>
                      </a:lnTo>
                      <a:lnTo>
                        <a:pt x="104" y="0"/>
                      </a:lnTo>
                      <a:lnTo>
                        <a:pt x="104" y="1"/>
                      </a:lnTo>
                      <a:lnTo>
                        <a:pt x="106" y="1"/>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97" name="Freeform 29"/>
                <p:cNvSpPr>
                  <a:spLocks/>
                </p:cNvSpPr>
                <p:nvPr/>
              </p:nvSpPr>
              <p:spPr bwMode="gray">
                <a:xfrm>
                  <a:off x="3189092" y="2052294"/>
                  <a:ext cx="926140" cy="747195"/>
                </a:xfrm>
                <a:custGeom>
                  <a:avLst/>
                  <a:gdLst>
                    <a:gd name="T0" fmla="*/ 2147483647 w 590"/>
                    <a:gd name="T1" fmla="*/ 2147483647 h 474"/>
                    <a:gd name="T2" fmla="*/ 2147483647 w 590"/>
                    <a:gd name="T3" fmla="*/ 2147483647 h 474"/>
                    <a:gd name="T4" fmla="*/ 2147483647 w 590"/>
                    <a:gd name="T5" fmla="*/ 2147483647 h 474"/>
                    <a:gd name="T6" fmla="*/ 2147483647 w 590"/>
                    <a:gd name="T7" fmla="*/ 2147483647 h 474"/>
                    <a:gd name="T8" fmla="*/ 2147483647 w 590"/>
                    <a:gd name="T9" fmla="*/ 2147483647 h 474"/>
                    <a:gd name="T10" fmla="*/ 2147483647 w 590"/>
                    <a:gd name="T11" fmla="*/ 2147483647 h 474"/>
                    <a:gd name="T12" fmla="*/ 2147483647 w 590"/>
                    <a:gd name="T13" fmla="*/ 2147483647 h 474"/>
                    <a:gd name="T14" fmla="*/ 2147483647 w 590"/>
                    <a:gd name="T15" fmla="*/ 2147483647 h 474"/>
                    <a:gd name="T16" fmla="*/ 2147483647 w 590"/>
                    <a:gd name="T17" fmla="*/ 2147483647 h 474"/>
                    <a:gd name="T18" fmla="*/ 2147483647 w 590"/>
                    <a:gd name="T19" fmla="*/ 2147483647 h 474"/>
                    <a:gd name="T20" fmla="*/ 2147483647 w 590"/>
                    <a:gd name="T21" fmla="*/ 2147483647 h 474"/>
                    <a:gd name="T22" fmla="*/ 2147483647 w 590"/>
                    <a:gd name="T23" fmla="*/ 2147483647 h 474"/>
                    <a:gd name="T24" fmla="*/ 2147483647 w 590"/>
                    <a:gd name="T25" fmla="*/ 2147483647 h 474"/>
                    <a:gd name="T26" fmla="*/ 2147483647 w 590"/>
                    <a:gd name="T27" fmla="*/ 2147483647 h 474"/>
                    <a:gd name="T28" fmla="*/ 2147483647 w 590"/>
                    <a:gd name="T29" fmla="*/ 2147483647 h 474"/>
                    <a:gd name="T30" fmla="*/ 2147483647 w 590"/>
                    <a:gd name="T31" fmla="*/ 2147483647 h 474"/>
                    <a:gd name="T32" fmla="*/ 2147483647 w 590"/>
                    <a:gd name="T33" fmla="*/ 2147483647 h 474"/>
                    <a:gd name="T34" fmla="*/ 2147483647 w 590"/>
                    <a:gd name="T35" fmla="*/ 2147483647 h 474"/>
                    <a:gd name="T36" fmla="*/ 2147483647 w 590"/>
                    <a:gd name="T37" fmla="*/ 2147483647 h 474"/>
                    <a:gd name="T38" fmla="*/ 2147483647 w 590"/>
                    <a:gd name="T39" fmla="*/ 2147483647 h 474"/>
                    <a:gd name="T40" fmla="*/ 2147483647 w 590"/>
                    <a:gd name="T41" fmla="*/ 2147483647 h 474"/>
                    <a:gd name="T42" fmla="*/ 2147483647 w 590"/>
                    <a:gd name="T43" fmla="*/ 2147483647 h 474"/>
                    <a:gd name="T44" fmla="*/ 2147483647 w 590"/>
                    <a:gd name="T45" fmla="*/ 2147483647 h 474"/>
                    <a:gd name="T46" fmla="*/ 2147483647 w 590"/>
                    <a:gd name="T47" fmla="*/ 2147483647 h 474"/>
                    <a:gd name="T48" fmla="*/ 2147483647 w 590"/>
                    <a:gd name="T49" fmla="*/ 2147483647 h 474"/>
                    <a:gd name="T50" fmla="*/ 2147483647 w 590"/>
                    <a:gd name="T51" fmla="*/ 2147483647 h 474"/>
                    <a:gd name="T52" fmla="*/ 2147483647 w 590"/>
                    <a:gd name="T53" fmla="*/ 2147483647 h 474"/>
                    <a:gd name="T54" fmla="*/ 2147483647 w 590"/>
                    <a:gd name="T55" fmla="*/ 2147483647 h 474"/>
                    <a:gd name="T56" fmla="*/ 2147483647 w 590"/>
                    <a:gd name="T57" fmla="*/ 2147483647 h 474"/>
                    <a:gd name="T58" fmla="*/ 2147483647 w 590"/>
                    <a:gd name="T59" fmla="*/ 2147483647 h 474"/>
                    <a:gd name="T60" fmla="*/ 2147483647 w 590"/>
                    <a:gd name="T61" fmla="*/ 2147483647 h 474"/>
                    <a:gd name="T62" fmla="*/ 2147483647 w 590"/>
                    <a:gd name="T63" fmla="*/ 2147483647 h 474"/>
                    <a:gd name="T64" fmla="*/ 2147483647 w 590"/>
                    <a:gd name="T65" fmla="*/ 2147483647 h 474"/>
                    <a:gd name="T66" fmla="*/ 2147483647 w 590"/>
                    <a:gd name="T67" fmla="*/ 2147483647 h 474"/>
                    <a:gd name="T68" fmla="*/ 2147483647 w 590"/>
                    <a:gd name="T69" fmla="*/ 2147483647 h 474"/>
                    <a:gd name="T70" fmla="*/ 2147483647 w 590"/>
                    <a:gd name="T71" fmla="*/ 2147483647 h 474"/>
                    <a:gd name="T72" fmla="*/ 2147483647 w 590"/>
                    <a:gd name="T73" fmla="*/ 2147483647 h 474"/>
                    <a:gd name="T74" fmla="*/ 2147483647 w 590"/>
                    <a:gd name="T75" fmla="*/ 2147483647 h 474"/>
                    <a:gd name="T76" fmla="*/ 2147483647 w 590"/>
                    <a:gd name="T77" fmla="*/ 2147483647 h 474"/>
                    <a:gd name="T78" fmla="*/ 2147483647 w 590"/>
                    <a:gd name="T79" fmla="*/ 2147483647 h 474"/>
                    <a:gd name="T80" fmla="*/ 2147483647 w 590"/>
                    <a:gd name="T81" fmla="*/ 2147483647 h 474"/>
                    <a:gd name="T82" fmla="*/ 2147483647 w 590"/>
                    <a:gd name="T83" fmla="*/ 2147483647 h 474"/>
                    <a:gd name="T84" fmla="*/ 2147483647 w 590"/>
                    <a:gd name="T85" fmla="*/ 2147483647 h 474"/>
                    <a:gd name="T86" fmla="*/ 2147483647 w 590"/>
                    <a:gd name="T87" fmla="*/ 2147483647 h 474"/>
                    <a:gd name="T88" fmla="*/ 2147483647 w 590"/>
                    <a:gd name="T89" fmla="*/ 2147483647 h 474"/>
                    <a:gd name="T90" fmla="*/ 2147483647 w 590"/>
                    <a:gd name="T91" fmla="*/ 2147483647 h 474"/>
                    <a:gd name="T92" fmla="*/ 2147483647 w 590"/>
                    <a:gd name="T93" fmla="*/ 2147483647 h 474"/>
                    <a:gd name="T94" fmla="*/ 2147483647 w 590"/>
                    <a:gd name="T95" fmla="*/ 2147483647 h 474"/>
                    <a:gd name="T96" fmla="*/ 2147483647 w 590"/>
                    <a:gd name="T97" fmla="*/ 2147483647 h 474"/>
                    <a:gd name="T98" fmla="*/ 2147483647 w 590"/>
                    <a:gd name="T99" fmla="*/ 2147483647 h 474"/>
                    <a:gd name="T100" fmla="*/ 2147483647 w 590"/>
                    <a:gd name="T101" fmla="*/ 2147483647 h 474"/>
                    <a:gd name="T102" fmla="*/ 2147483647 w 590"/>
                    <a:gd name="T103" fmla="*/ 2147483647 h 474"/>
                    <a:gd name="T104" fmla="*/ 2147483647 w 590"/>
                    <a:gd name="T105" fmla="*/ 2147483647 h 474"/>
                    <a:gd name="T106" fmla="*/ 2147483647 w 590"/>
                    <a:gd name="T107" fmla="*/ 2147483647 h 474"/>
                    <a:gd name="T108" fmla="*/ 2147483647 w 590"/>
                    <a:gd name="T109" fmla="*/ 2147483647 h 474"/>
                    <a:gd name="T110" fmla="*/ 2147483647 w 590"/>
                    <a:gd name="T111" fmla="*/ 2147483647 h 474"/>
                    <a:gd name="T112" fmla="*/ 2147483647 w 590"/>
                    <a:gd name="T113" fmla="*/ 2147483647 h 474"/>
                    <a:gd name="T114" fmla="*/ 2147483647 w 590"/>
                    <a:gd name="T115" fmla="*/ 2147483647 h 474"/>
                    <a:gd name="T116" fmla="*/ 2147483647 w 590"/>
                    <a:gd name="T117" fmla="*/ 2147483647 h 474"/>
                    <a:gd name="T118" fmla="*/ 2147483647 w 590"/>
                    <a:gd name="T119" fmla="*/ 2147483647 h 474"/>
                    <a:gd name="T120" fmla="*/ 2147483647 w 590"/>
                    <a:gd name="T121" fmla="*/ 2147483647 h 474"/>
                    <a:gd name="T122" fmla="*/ 0 w 590"/>
                    <a:gd name="T123" fmla="*/ 2147483647 h 4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0"/>
                    <a:gd name="T187" fmla="*/ 0 h 474"/>
                    <a:gd name="T188" fmla="*/ 590 w 590"/>
                    <a:gd name="T189" fmla="*/ 474 h 4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0" h="474">
                      <a:moveTo>
                        <a:pt x="1" y="372"/>
                      </a:moveTo>
                      <a:lnTo>
                        <a:pt x="3" y="373"/>
                      </a:lnTo>
                      <a:lnTo>
                        <a:pt x="6" y="375"/>
                      </a:lnTo>
                      <a:lnTo>
                        <a:pt x="9" y="375"/>
                      </a:lnTo>
                      <a:lnTo>
                        <a:pt x="13" y="373"/>
                      </a:lnTo>
                      <a:lnTo>
                        <a:pt x="16" y="373"/>
                      </a:lnTo>
                      <a:lnTo>
                        <a:pt x="21" y="373"/>
                      </a:lnTo>
                      <a:lnTo>
                        <a:pt x="24" y="373"/>
                      </a:lnTo>
                      <a:lnTo>
                        <a:pt x="29" y="373"/>
                      </a:lnTo>
                      <a:lnTo>
                        <a:pt x="39" y="375"/>
                      </a:lnTo>
                      <a:lnTo>
                        <a:pt x="51" y="376"/>
                      </a:lnTo>
                      <a:lnTo>
                        <a:pt x="62" y="378"/>
                      </a:lnTo>
                      <a:lnTo>
                        <a:pt x="72" y="380"/>
                      </a:lnTo>
                      <a:lnTo>
                        <a:pt x="84" y="381"/>
                      </a:lnTo>
                      <a:lnTo>
                        <a:pt x="94" y="383"/>
                      </a:lnTo>
                      <a:lnTo>
                        <a:pt x="104" y="386"/>
                      </a:lnTo>
                      <a:lnTo>
                        <a:pt x="115" y="391"/>
                      </a:lnTo>
                      <a:lnTo>
                        <a:pt x="117" y="391"/>
                      </a:lnTo>
                      <a:lnTo>
                        <a:pt x="118" y="393"/>
                      </a:lnTo>
                      <a:lnTo>
                        <a:pt x="120" y="396"/>
                      </a:lnTo>
                      <a:lnTo>
                        <a:pt x="122" y="398"/>
                      </a:lnTo>
                      <a:lnTo>
                        <a:pt x="123" y="401"/>
                      </a:lnTo>
                      <a:lnTo>
                        <a:pt x="123" y="405"/>
                      </a:lnTo>
                      <a:lnTo>
                        <a:pt x="125" y="406"/>
                      </a:lnTo>
                      <a:lnTo>
                        <a:pt x="125" y="409"/>
                      </a:lnTo>
                      <a:lnTo>
                        <a:pt x="127" y="413"/>
                      </a:lnTo>
                      <a:lnTo>
                        <a:pt x="128" y="414"/>
                      </a:lnTo>
                      <a:lnTo>
                        <a:pt x="130" y="416"/>
                      </a:lnTo>
                      <a:lnTo>
                        <a:pt x="132" y="418"/>
                      </a:lnTo>
                      <a:lnTo>
                        <a:pt x="133" y="419"/>
                      </a:lnTo>
                      <a:lnTo>
                        <a:pt x="137" y="419"/>
                      </a:lnTo>
                      <a:lnTo>
                        <a:pt x="138" y="419"/>
                      </a:lnTo>
                      <a:lnTo>
                        <a:pt x="142" y="418"/>
                      </a:lnTo>
                      <a:lnTo>
                        <a:pt x="142" y="419"/>
                      </a:lnTo>
                      <a:lnTo>
                        <a:pt x="140" y="421"/>
                      </a:lnTo>
                      <a:lnTo>
                        <a:pt x="138" y="421"/>
                      </a:lnTo>
                      <a:lnTo>
                        <a:pt x="138" y="423"/>
                      </a:lnTo>
                      <a:lnTo>
                        <a:pt x="137" y="424"/>
                      </a:lnTo>
                      <a:lnTo>
                        <a:pt x="135" y="424"/>
                      </a:lnTo>
                      <a:lnTo>
                        <a:pt x="135" y="426"/>
                      </a:lnTo>
                      <a:lnTo>
                        <a:pt x="133" y="426"/>
                      </a:lnTo>
                      <a:lnTo>
                        <a:pt x="133" y="431"/>
                      </a:lnTo>
                      <a:lnTo>
                        <a:pt x="133" y="436"/>
                      </a:lnTo>
                      <a:lnTo>
                        <a:pt x="135" y="439"/>
                      </a:lnTo>
                      <a:lnTo>
                        <a:pt x="137" y="444"/>
                      </a:lnTo>
                      <a:lnTo>
                        <a:pt x="138" y="447"/>
                      </a:lnTo>
                      <a:lnTo>
                        <a:pt x="142" y="452"/>
                      </a:lnTo>
                      <a:lnTo>
                        <a:pt x="143" y="456"/>
                      </a:lnTo>
                      <a:lnTo>
                        <a:pt x="146" y="459"/>
                      </a:lnTo>
                      <a:lnTo>
                        <a:pt x="146" y="457"/>
                      </a:lnTo>
                      <a:lnTo>
                        <a:pt x="146" y="462"/>
                      </a:lnTo>
                      <a:lnTo>
                        <a:pt x="148" y="466"/>
                      </a:lnTo>
                      <a:lnTo>
                        <a:pt x="150" y="467"/>
                      </a:lnTo>
                      <a:lnTo>
                        <a:pt x="151" y="471"/>
                      </a:lnTo>
                      <a:lnTo>
                        <a:pt x="155" y="472"/>
                      </a:lnTo>
                      <a:lnTo>
                        <a:pt x="156" y="472"/>
                      </a:lnTo>
                      <a:lnTo>
                        <a:pt x="160" y="474"/>
                      </a:lnTo>
                      <a:lnTo>
                        <a:pt x="163" y="472"/>
                      </a:lnTo>
                      <a:lnTo>
                        <a:pt x="166" y="472"/>
                      </a:lnTo>
                      <a:lnTo>
                        <a:pt x="170" y="472"/>
                      </a:lnTo>
                      <a:lnTo>
                        <a:pt x="171" y="472"/>
                      </a:lnTo>
                      <a:lnTo>
                        <a:pt x="175" y="472"/>
                      </a:lnTo>
                      <a:lnTo>
                        <a:pt x="176" y="474"/>
                      </a:lnTo>
                      <a:lnTo>
                        <a:pt x="179" y="474"/>
                      </a:lnTo>
                      <a:lnTo>
                        <a:pt x="183" y="474"/>
                      </a:lnTo>
                      <a:lnTo>
                        <a:pt x="184" y="474"/>
                      </a:lnTo>
                      <a:lnTo>
                        <a:pt x="186" y="474"/>
                      </a:lnTo>
                      <a:lnTo>
                        <a:pt x="186" y="472"/>
                      </a:lnTo>
                      <a:lnTo>
                        <a:pt x="188" y="472"/>
                      </a:lnTo>
                      <a:lnTo>
                        <a:pt x="189" y="472"/>
                      </a:lnTo>
                      <a:lnTo>
                        <a:pt x="191" y="472"/>
                      </a:lnTo>
                      <a:lnTo>
                        <a:pt x="194" y="471"/>
                      </a:lnTo>
                      <a:lnTo>
                        <a:pt x="196" y="471"/>
                      </a:lnTo>
                      <a:lnTo>
                        <a:pt x="199" y="469"/>
                      </a:lnTo>
                      <a:lnTo>
                        <a:pt x="201" y="469"/>
                      </a:lnTo>
                      <a:lnTo>
                        <a:pt x="204" y="467"/>
                      </a:lnTo>
                      <a:lnTo>
                        <a:pt x="206" y="467"/>
                      </a:lnTo>
                      <a:lnTo>
                        <a:pt x="209" y="467"/>
                      </a:lnTo>
                      <a:lnTo>
                        <a:pt x="209" y="469"/>
                      </a:lnTo>
                      <a:lnTo>
                        <a:pt x="209" y="471"/>
                      </a:lnTo>
                      <a:lnTo>
                        <a:pt x="211" y="471"/>
                      </a:lnTo>
                      <a:lnTo>
                        <a:pt x="212" y="471"/>
                      </a:lnTo>
                      <a:lnTo>
                        <a:pt x="214" y="472"/>
                      </a:lnTo>
                      <a:lnTo>
                        <a:pt x="216" y="472"/>
                      </a:lnTo>
                      <a:lnTo>
                        <a:pt x="217" y="472"/>
                      </a:lnTo>
                      <a:lnTo>
                        <a:pt x="219" y="472"/>
                      </a:lnTo>
                      <a:lnTo>
                        <a:pt x="221" y="472"/>
                      </a:lnTo>
                      <a:lnTo>
                        <a:pt x="221" y="471"/>
                      </a:lnTo>
                      <a:lnTo>
                        <a:pt x="222" y="471"/>
                      </a:lnTo>
                      <a:lnTo>
                        <a:pt x="222" y="469"/>
                      </a:lnTo>
                      <a:lnTo>
                        <a:pt x="222" y="467"/>
                      </a:lnTo>
                      <a:lnTo>
                        <a:pt x="224" y="467"/>
                      </a:lnTo>
                      <a:lnTo>
                        <a:pt x="226" y="466"/>
                      </a:lnTo>
                      <a:lnTo>
                        <a:pt x="226" y="464"/>
                      </a:lnTo>
                      <a:lnTo>
                        <a:pt x="227" y="464"/>
                      </a:lnTo>
                      <a:lnTo>
                        <a:pt x="229" y="462"/>
                      </a:lnTo>
                      <a:lnTo>
                        <a:pt x="231" y="461"/>
                      </a:lnTo>
                      <a:lnTo>
                        <a:pt x="232" y="461"/>
                      </a:lnTo>
                      <a:lnTo>
                        <a:pt x="234" y="461"/>
                      </a:lnTo>
                      <a:lnTo>
                        <a:pt x="236" y="459"/>
                      </a:lnTo>
                      <a:lnTo>
                        <a:pt x="236" y="461"/>
                      </a:lnTo>
                      <a:lnTo>
                        <a:pt x="236" y="462"/>
                      </a:lnTo>
                      <a:lnTo>
                        <a:pt x="237" y="462"/>
                      </a:lnTo>
                      <a:lnTo>
                        <a:pt x="237" y="464"/>
                      </a:lnTo>
                      <a:lnTo>
                        <a:pt x="239" y="464"/>
                      </a:lnTo>
                      <a:lnTo>
                        <a:pt x="242" y="464"/>
                      </a:lnTo>
                      <a:lnTo>
                        <a:pt x="244" y="464"/>
                      </a:lnTo>
                      <a:lnTo>
                        <a:pt x="247" y="464"/>
                      </a:lnTo>
                      <a:lnTo>
                        <a:pt x="249" y="464"/>
                      </a:lnTo>
                      <a:lnTo>
                        <a:pt x="250" y="462"/>
                      </a:lnTo>
                      <a:lnTo>
                        <a:pt x="252" y="461"/>
                      </a:lnTo>
                      <a:lnTo>
                        <a:pt x="254" y="459"/>
                      </a:lnTo>
                      <a:lnTo>
                        <a:pt x="257" y="459"/>
                      </a:lnTo>
                      <a:lnTo>
                        <a:pt x="260" y="459"/>
                      </a:lnTo>
                      <a:lnTo>
                        <a:pt x="264" y="459"/>
                      </a:lnTo>
                      <a:lnTo>
                        <a:pt x="267" y="461"/>
                      </a:lnTo>
                      <a:lnTo>
                        <a:pt x="270" y="461"/>
                      </a:lnTo>
                      <a:lnTo>
                        <a:pt x="272" y="459"/>
                      </a:lnTo>
                      <a:lnTo>
                        <a:pt x="275" y="457"/>
                      </a:lnTo>
                      <a:lnTo>
                        <a:pt x="277" y="456"/>
                      </a:lnTo>
                      <a:lnTo>
                        <a:pt x="278" y="454"/>
                      </a:lnTo>
                      <a:lnTo>
                        <a:pt x="278" y="452"/>
                      </a:lnTo>
                      <a:lnTo>
                        <a:pt x="278" y="451"/>
                      </a:lnTo>
                      <a:lnTo>
                        <a:pt x="277" y="449"/>
                      </a:lnTo>
                      <a:lnTo>
                        <a:pt x="275" y="446"/>
                      </a:lnTo>
                      <a:lnTo>
                        <a:pt x="275" y="444"/>
                      </a:lnTo>
                      <a:lnTo>
                        <a:pt x="274" y="442"/>
                      </a:lnTo>
                      <a:lnTo>
                        <a:pt x="270" y="441"/>
                      </a:lnTo>
                      <a:lnTo>
                        <a:pt x="272" y="444"/>
                      </a:lnTo>
                      <a:lnTo>
                        <a:pt x="274" y="446"/>
                      </a:lnTo>
                      <a:lnTo>
                        <a:pt x="275" y="447"/>
                      </a:lnTo>
                      <a:lnTo>
                        <a:pt x="277" y="447"/>
                      </a:lnTo>
                      <a:lnTo>
                        <a:pt x="278" y="449"/>
                      </a:lnTo>
                      <a:lnTo>
                        <a:pt x="282" y="449"/>
                      </a:lnTo>
                      <a:lnTo>
                        <a:pt x="283" y="449"/>
                      </a:lnTo>
                      <a:lnTo>
                        <a:pt x="285" y="449"/>
                      </a:lnTo>
                      <a:lnTo>
                        <a:pt x="285" y="447"/>
                      </a:lnTo>
                      <a:lnTo>
                        <a:pt x="285" y="446"/>
                      </a:lnTo>
                      <a:lnTo>
                        <a:pt x="287" y="444"/>
                      </a:lnTo>
                      <a:lnTo>
                        <a:pt x="287" y="442"/>
                      </a:lnTo>
                      <a:lnTo>
                        <a:pt x="287" y="441"/>
                      </a:lnTo>
                      <a:lnTo>
                        <a:pt x="288" y="441"/>
                      </a:lnTo>
                      <a:lnTo>
                        <a:pt x="288" y="439"/>
                      </a:lnTo>
                      <a:lnTo>
                        <a:pt x="290" y="438"/>
                      </a:lnTo>
                      <a:lnTo>
                        <a:pt x="292" y="436"/>
                      </a:lnTo>
                      <a:lnTo>
                        <a:pt x="293" y="434"/>
                      </a:lnTo>
                      <a:lnTo>
                        <a:pt x="295" y="434"/>
                      </a:lnTo>
                      <a:lnTo>
                        <a:pt x="297" y="433"/>
                      </a:lnTo>
                      <a:lnTo>
                        <a:pt x="298" y="431"/>
                      </a:lnTo>
                      <a:lnTo>
                        <a:pt x="298" y="429"/>
                      </a:lnTo>
                      <a:lnTo>
                        <a:pt x="298" y="428"/>
                      </a:lnTo>
                      <a:lnTo>
                        <a:pt x="300" y="424"/>
                      </a:lnTo>
                      <a:lnTo>
                        <a:pt x="300" y="423"/>
                      </a:lnTo>
                      <a:lnTo>
                        <a:pt x="302" y="419"/>
                      </a:lnTo>
                      <a:lnTo>
                        <a:pt x="302" y="418"/>
                      </a:lnTo>
                      <a:lnTo>
                        <a:pt x="302" y="414"/>
                      </a:lnTo>
                      <a:lnTo>
                        <a:pt x="303" y="413"/>
                      </a:lnTo>
                      <a:lnTo>
                        <a:pt x="305" y="409"/>
                      </a:lnTo>
                      <a:lnTo>
                        <a:pt x="305" y="408"/>
                      </a:lnTo>
                      <a:lnTo>
                        <a:pt x="305" y="405"/>
                      </a:lnTo>
                      <a:lnTo>
                        <a:pt x="305" y="401"/>
                      </a:lnTo>
                      <a:lnTo>
                        <a:pt x="303" y="400"/>
                      </a:lnTo>
                      <a:lnTo>
                        <a:pt x="303" y="396"/>
                      </a:lnTo>
                      <a:lnTo>
                        <a:pt x="303" y="393"/>
                      </a:lnTo>
                      <a:lnTo>
                        <a:pt x="303" y="391"/>
                      </a:lnTo>
                      <a:lnTo>
                        <a:pt x="305" y="388"/>
                      </a:lnTo>
                      <a:lnTo>
                        <a:pt x="307" y="388"/>
                      </a:lnTo>
                      <a:lnTo>
                        <a:pt x="308" y="388"/>
                      </a:lnTo>
                      <a:lnTo>
                        <a:pt x="308" y="386"/>
                      </a:lnTo>
                      <a:lnTo>
                        <a:pt x="310" y="386"/>
                      </a:lnTo>
                      <a:lnTo>
                        <a:pt x="311" y="386"/>
                      </a:lnTo>
                      <a:lnTo>
                        <a:pt x="316" y="383"/>
                      </a:lnTo>
                      <a:lnTo>
                        <a:pt x="320" y="380"/>
                      </a:lnTo>
                      <a:lnTo>
                        <a:pt x="323" y="376"/>
                      </a:lnTo>
                      <a:lnTo>
                        <a:pt x="328" y="373"/>
                      </a:lnTo>
                      <a:lnTo>
                        <a:pt x="331" y="370"/>
                      </a:lnTo>
                      <a:lnTo>
                        <a:pt x="335" y="367"/>
                      </a:lnTo>
                      <a:lnTo>
                        <a:pt x="338" y="363"/>
                      </a:lnTo>
                      <a:lnTo>
                        <a:pt x="341" y="360"/>
                      </a:lnTo>
                      <a:lnTo>
                        <a:pt x="343" y="360"/>
                      </a:lnTo>
                      <a:lnTo>
                        <a:pt x="344" y="358"/>
                      </a:lnTo>
                      <a:lnTo>
                        <a:pt x="346" y="357"/>
                      </a:lnTo>
                      <a:lnTo>
                        <a:pt x="346" y="355"/>
                      </a:lnTo>
                      <a:lnTo>
                        <a:pt x="348" y="353"/>
                      </a:lnTo>
                      <a:lnTo>
                        <a:pt x="349" y="352"/>
                      </a:lnTo>
                      <a:lnTo>
                        <a:pt x="351" y="352"/>
                      </a:lnTo>
                      <a:lnTo>
                        <a:pt x="351" y="350"/>
                      </a:lnTo>
                      <a:lnTo>
                        <a:pt x="353" y="350"/>
                      </a:lnTo>
                      <a:lnTo>
                        <a:pt x="354" y="350"/>
                      </a:lnTo>
                      <a:lnTo>
                        <a:pt x="356" y="350"/>
                      </a:lnTo>
                      <a:lnTo>
                        <a:pt x="358" y="350"/>
                      </a:lnTo>
                      <a:lnTo>
                        <a:pt x="358" y="348"/>
                      </a:lnTo>
                      <a:lnTo>
                        <a:pt x="359" y="347"/>
                      </a:lnTo>
                      <a:lnTo>
                        <a:pt x="361" y="345"/>
                      </a:lnTo>
                      <a:lnTo>
                        <a:pt x="364" y="343"/>
                      </a:lnTo>
                      <a:lnTo>
                        <a:pt x="366" y="342"/>
                      </a:lnTo>
                      <a:lnTo>
                        <a:pt x="368" y="340"/>
                      </a:lnTo>
                      <a:lnTo>
                        <a:pt x="369" y="339"/>
                      </a:lnTo>
                      <a:lnTo>
                        <a:pt x="371" y="337"/>
                      </a:lnTo>
                      <a:lnTo>
                        <a:pt x="373" y="335"/>
                      </a:lnTo>
                      <a:lnTo>
                        <a:pt x="373" y="337"/>
                      </a:lnTo>
                      <a:lnTo>
                        <a:pt x="374" y="339"/>
                      </a:lnTo>
                      <a:lnTo>
                        <a:pt x="374" y="340"/>
                      </a:lnTo>
                      <a:lnTo>
                        <a:pt x="376" y="342"/>
                      </a:lnTo>
                      <a:lnTo>
                        <a:pt x="377" y="342"/>
                      </a:lnTo>
                      <a:lnTo>
                        <a:pt x="379" y="343"/>
                      </a:lnTo>
                      <a:lnTo>
                        <a:pt x="382" y="343"/>
                      </a:lnTo>
                      <a:lnTo>
                        <a:pt x="384" y="343"/>
                      </a:lnTo>
                      <a:lnTo>
                        <a:pt x="384" y="342"/>
                      </a:lnTo>
                      <a:lnTo>
                        <a:pt x="384" y="340"/>
                      </a:lnTo>
                      <a:lnTo>
                        <a:pt x="386" y="340"/>
                      </a:lnTo>
                      <a:lnTo>
                        <a:pt x="387" y="340"/>
                      </a:lnTo>
                      <a:lnTo>
                        <a:pt x="389" y="340"/>
                      </a:lnTo>
                      <a:lnTo>
                        <a:pt x="389" y="339"/>
                      </a:lnTo>
                      <a:lnTo>
                        <a:pt x="389" y="337"/>
                      </a:lnTo>
                      <a:lnTo>
                        <a:pt x="391" y="335"/>
                      </a:lnTo>
                      <a:lnTo>
                        <a:pt x="391" y="334"/>
                      </a:lnTo>
                      <a:lnTo>
                        <a:pt x="391" y="332"/>
                      </a:lnTo>
                      <a:lnTo>
                        <a:pt x="391" y="330"/>
                      </a:lnTo>
                      <a:lnTo>
                        <a:pt x="391" y="329"/>
                      </a:lnTo>
                      <a:lnTo>
                        <a:pt x="391" y="330"/>
                      </a:lnTo>
                      <a:lnTo>
                        <a:pt x="391" y="332"/>
                      </a:lnTo>
                      <a:lnTo>
                        <a:pt x="392" y="334"/>
                      </a:lnTo>
                      <a:lnTo>
                        <a:pt x="392" y="335"/>
                      </a:lnTo>
                      <a:lnTo>
                        <a:pt x="394" y="335"/>
                      </a:lnTo>
                      <a:lnTo>
                        <a:pt x="396" y="337"/>
                      </a:lnTo>
                      <a:lnTo>
                        <a:pt x="397" y="339"/>
                      </a:lnTo>
                      <a:lnTo>
                        <a:pt x="399" y="339"/>
                      </a:lnTo>
                      <a:lnTo>
                        <a:pt x="399" y="340"/>
                      </a:lnTo>
                      <a:lnTo>
                        <a:pt x="399" y="342"/>
                      </a:lnTo>
                      <a:lnTo>
                        <a:pt x="401" y="342"/>
                      </a:lnTo>
                      <a:lnTo>
                        <a:pt x="401" y="343"/>
                      </a:lnTo>
                      <a:lnTo>
                        <a:pt x="402" y="345"/>
                      </a:lnTo>
                      <a:lnTo>
                        <a:pt x="404" y="345"/>
                      </a:lnTo>
                      <a:lnTo>
                        <a:pt x="406" y="347"/>
                      </a:lnTo>
                      <a:lnTo>
                        <a:pt x="407" y="348"/>
                      </a:lnTo>
                      <a:lnTo>
                        <a:pt x="409" y="348"/>
                      </a:lnTo>
                      <a:lnTo>
                        <a:pt x="411" y="350"/>
                      </a:lnTo>
                      <a:lnTo>
                        <a:pt x="412" y="350"/>
                      </a:lnTo>
                      <a:lnTo>
                        <a:pt x="414" y="352"/>
                      </a:lnTo>
                      <a:lnTo>
                        <a:pt x="415" y="353"/>
                      </a:lnTo>
                      <a:lnTo>
                        <a:pt x="417" y="355"/>
                      </a:lnTo>
                      <a:lnTo>
                        <a:pt x="419" y="357"/>
                      </a:lnTo>
                      <a:lnTo>
                        <a:pt x="420" y="360"/>
                      </a:lnTo>
                      <a:lnTo>
                        <a:pt x="420" y="362"/>
                      </a:lnTo>
                      <a:lnTo>
                        <a:pt x="422" y="365"/>
                      </a:lnTo>
                      <a:lnTo>
                        <a:pt x="422" y="368"/>
                      </a:lnTo>
                      <a:lnTo>
                        <a:pt x="422" y="370"/>
                      </a:lnTo>
                      <a:lnTo>
                        <a:pt x="424" y="370"/>
                      </a:lnTo>
                      <a:lnTo>
                        <a:pt x="425" y="368"/>
                      </a:lnTo>
                      <a:lnTo>
                        <a:pt x="427" y="368"/>
                      </a:lnTo>
                      <a:lnTo>
                        <a:pt x="429" y="367"/>
                      </a:lnTo>
                      <a:lnTo>
                        <a:pt x="430" y="365"/>
                      </a:lnTo>
                      <a:lnTo>
                        <a:pt x="430" y="363"/>
                      </a:lnTo>
                      <a:lnTo>
                        <a:pt x="430" y="362"/>
                      </a:lnTo>
                      <a:lnTo>
                        <a:pt x="430" y="360"/>
                      </a:lnTo>
                      <a:lnTo>
                        <a:pt x="430" y="358"/>
                      </a:lnTo>
                      <a:lnTo>
                        <a:pt x="432" y="358"/>
                      </a:lnTo>
                      <a:lnTo>
                        <a:pt x="432" y="357"/>
                      </a:lnTo>
                      <a:lnTo>
                        <a:pt x="434" y="357"/>
                      </a:lnTo>
                      <a:lnTo>
                        <a:pt x="435" y="355"/>
                      </a:lnTo>
                      <a:lnTo>
                        <a:pt x="435" y="353"/>
                      </a:lnTo>
                      <a:lnTo>
                        <a:pt x="435" y="352"/>
                      </a:lnTo>
                      <a:lnTo>
                        <a:pt x="435" y="350"/>
                      </a:lnTo>
                      <a:lnTo>
                        <a:pt x="435" y="348"/>
                      </a:lnTo>
                      <a:lnTo>
                        <a:pt x="435" y="347"/>
                      </a:lnTo>
                      <a:lnTo>
                        <a:pt x="435" y="345"/>
                      </a:lnTo>
                      <a:lnTo>
                        <a:pt x="437" y="343"/>
                      </a:lnTo>
                      <a:lnTo>
                        <a:pt x="439" y="342"/>
                      </a:lnTo>
                      <a:lnTo>
                        <a:pt x="440" y="342"/>
                      </a:lnTo>
                      <a:lnTo>
                        <a:pt x="442" y="342"/>
                      </a:lnTo>
                      <a:lnTo>
                        <a:pt x="444" y="342"/>
                      </a:lnTo>
                      <a:lnTo>
                        <a:pt x="445" y="342"/>
                      </a:lnTo>
                      <a:lnTo>
                        <a:pt x="447" y="342"/>
                      </a:lnTo>
                      <a:lnTo>
                        <a:pt x="448" y="342"/>
                      </a:lnTo>
                      <a:lnTo>
                        <a:pt x="450" y="342"/>
                      </a:lnTo>
                      <a:lnTo>
                        <a:pt x="450" y="340"/>
                      </a:lnTo>
                      <a:lnTo>
                        <a:pt x="450" y="339"/>
                      </a:lnTo>
                      <a:lnTo>
                        <a:pt x="450" y="335"/>
                      </a:lnTo>
                      <a:lnTo>
                        <a:pt x="448" y="334"/>
                      </a:lnTo>
                      <a:lnTo>
                        <a:pt x="448" y="332"/>
                      </a:lnTo>
                      <a:lnTo>
                        <a:pt x="448" y="330"/>
                      </a:lnTo>
                      <a:lnTo>
                        <a:pt x="448" y="327"/>
                      </a:lnTo>
                      <a:lnTo>
                        <a:pt x="450" y="325"/>
                      </a:lnTo>
                      <a:lnTo>
                        <a:pt x="450" y="324"/>
                      </a:lnTo>
                      <a:lnTo>
                        <a:pt x="452" y="322"/>
                      </a:lnTo>
                      <a:lnTo>
                        <a:pt x="453" y="320"/>
                      </a:lnTo>
                      <a:lnTo>
                        <a:pt x="455" y="320"/>
                      </a:lnTo>
                      <a:lnTo>
                        <a:pt x="455" y="319"/>
                      </a:lnTo>
                      <a:lnTo>
                        <a:pt x="457" y="317"/>
                      </a:lnTo>
                      <a:lnTo>
                        <a:pt x="458" y="317"/>
                      </a:lnTo>
                      <a:lnTo>
                        <a:pt x="458" y="315"/>
                      </a:lnTo>
                      <a:lnTo>
                        <a:pt x="460" y="314"/>
                      </a:lnTo>
                      <a:lnTo>
                        <a:pt x="460" y="310"/>
                      </a:lnTo>
                      <a:lnTo>
                        <a:pt x="460" y="309"/>
                      </a:lnTo>
                      <a:lnTo>
                        <a:pt x="462" y="307"/>
                      </a:lnTo>
                      <a:lnTo>
                        <a:pt x="462" y="306"/>
                      </a:lnTo>
                      <a:lnTo>
                        <a:pt x="462" y="304"/>
                      </a:lnTo>
                      <a:lnTo>
                        <a:pt x="463" y="301"/>
                      </a:lnTo>
                      <a:lnTo>
                        <a:pt x="463" y="299"/>
                      </a:lnTo>
                      <a:lnTo>
                        <a:pt x="463" y="297"/>
                      </a:lnTo>
                      <a:lnTo>
                        <a:pt x="465" y="296"/>
                      </a:lnTo>
                      <a:lnTo>
                        <a:pt x="467" y="294"/>
                      </a:lnTo>
                      <a:lnTo>
                        <a:pt x="467" y="292"/>
                      </a:lnTo>
                      <a:lnTo>
                        <a:pt x="468" y="291"/>
                      </a:lnTo>
                      <a:lnTo>
                        <a:pt x="470" y="291"/>
                      </a:lnTo>
                      <a:lnTo>
                        <a:pt x="470" y="289"/>
                      </a:lnTo>
                      <a:lnTo>
                        <a:pt x="470" y="287"/>
                      </a:lnTo>
                      <a:lnTo>
                        <a:pt x="470" y="286"/>
                      </a:lnTo>
                      <a:lnTo>
                        <a:pt x="470" y="284"/>
                      </a:lnTo>
                      <a:lnTo>
                        <a:pt x="470" y="282"/>
                      </a:lnTo>
                      <a:lnTo>
                        <a:pt x="468" y="281"/>
                      </a:lnTo>
                      <a:lnTo>
                        <a:pt x="468" y="279"/>
                      </a:lnTo>
                      <a:lnTo>
                        <a:pt x="468" y="277"/>
                      </a:lnTo>
                      <a:lnTo>
                        <a:pt x="472" y="274"/>
                      </a:lnTo>
                      <a:lnTo>
                        <a:pt x="473" y="273"/>
                      </a:lnTo>
                      <a:lnTo>
                        <a:pt x="475" y="269"/>
                      </a:lnTo>
                      <a:lnTo>
                        <a:pt x="477" y="266"/>
                      </a:lnTo>
                      <a:lnTo>
                        <a:pt x="477" y="263"/>
                      </a:lnTo>
                      <a:lnTo>
                        <a:pt x="478" y="261"/>
                      </a:lnTo>
                      <a:lnTo>
                        <a:pt x="480" y="258"/>
                      </a:lnTo>
                      <a:lnTo>
                        <a:pt x="480" y="254"/>
                      </a:lnTo>
                      <a:lnTo>
                        <a:pt x="480" y="256"/>
                      </a:lnTo>
                      <a:lnTo>
                        <a:pt x="481" y="256"/>
                      </a:lnTo>
                      <a:lnTo>
                        <a:pt x="481" y="258"/>
                      </a:lnTo>
                      <a:lnTo>
                        <a:pt x="486" y="258"/>
                      </a:lnTo>
                      <a:lnTo>
                        <a:pt x="491" y="256"/>
                      </a:lnTo>
                      <a:lnTo>
                        <a:pt x="495" y="253"/>
                      </a:lnTo>
                      <a:lnTo>
                        <a:pt x="498" y="249"/>
                      </a:lnTo>
                      <a:lnTo>
                        <a:pt x="500" y="246"/>
                      </a:lnTo>
                      <a:lnTo>
                        <a:pt x="501" y="243"/>
                      </a:lnTo>
                      <a:lnTo>
                        <a:pt x="503" y="238"/>
                      </a:lnTo>
                      <a:lnTo>
                        <a:pt x="503" y="233"/>
                      </a:lnTo>
                      <a:lnTo>
                        <a:pt x="503" y="231"/>
                      </a:lnTo>
                      <a:lnTo>
                        <a:pt x="501" y="231"/>
                      </a:lnTo>
                      <a:lnTo>
                        <a:pt x="500" y="230"/>
                      </a:lnTo>
                      <a:lnTo>
                        <a:pt x="498" y="231"/>
                      </a:lnTo>
                      <a:lnTo>
                        <a:pt x="498" y="230"/>
                      </a:lnTo>
                      <a:lnTo>
                        <a:pt x="500" y="228"/>
                      </a:lnTo>
                      <a:lnTo>
                        <a:pt x="500" y="226"/>
                      </a:lnTo>
                      <a:lnTo>
                        <a:pt x="501" y="225"/>
                      </a:lnTo>
                      <a:lnTo>
                        <a:pt x="503" y="225"/>
                      </a:lnTo>
                      <a:lnTo>
                        <a:pt x="503" y="223"/>
                      </a:lnTo>
                      <a:lnTo>
                        <a:pt x="505" y="223"/>
                      </a:lnTo>
                      <a:lnTo>
                        <a:pt x="506" y="221"/>
                      </a:lnTo>
                      <a:lnTo>
                        <a:pt x="510" y="218"/>
                      </a:lnTo>
                      <a:lnTo>
                        <a:pt x="511" y="215"/>
                      </a:lnTo>
                      <a:lnTo>
                        <a:pt x="513" y="211"/>
                      </a:lnTo>
                      <a:lnTo>
                        <a:pt x="514" y="207"/>
                      </a:lnTo>
                      <a:lnTo>
                        <a:pt x="516" y="203"/>
                      </a:lnTo>
                      <a:lnTo>
                        <a:pt x="518" y="200"/>
                      </a:lnTo>
                      <a:lnTo>
                        <a:pt x="519" y="197"/>
                      </a:lnTo>
                      <a:lnTo>
                        <a:pt x="521" y="192"/>
                      </a:lnTo>
                      <a:lnTo>
                        <a:pt x="523" y="192"/>
                      </a:lnTo>
                      <a:lnTo>
                        <a:pt x="523" y="190"/>
                      </a:lnTo>
                      <a:lnTo>
                        <a:pt x="524" y="188"/>
                      </a:lnTo>
                      <a:lnTo>
                        <a:pt x="526" y="188"/>
                      </a:lnTo>
                      <a:lnTo>
                        <a:pt x="528" y="183"/>
                      </a:lnTo>
                      <a:lnTo>
                        <a:pt x="529" y="178"/>
                      </a:lnTo>
                      <a:lnTo>
                        <a:pt x="531" y="174"/>
                      </a:lnTo>
                      <a:lnTo>
                        <a:pt x="534" y="169"/>
                      </a:lnTo>
                      <a:lnTo>
                        <a:pt x="536" y="164"/>
                      </a:lnTo>
                      <a:lnTo>
                        <a:pt x="538" y="159"/>
                      </a:lnTo>
                      <a:lnTo>
                        <a:pt x="538" y="154"/>
                      </a:lnTo>
                      <a:lnTo>
                        <a:pt x="538" y="149"/>
                      </a:lnTo>
                      <a:lnTo>
                        <a:pt x="539" y="149"/>
                      </a:lnTo>
                      <a:lnTo>
                        <a:pt x="541" y="147"/>
                      </a:lnTo>
                      <a:lnTo>
                        <a:pt x="543" y="147"/>
                      </a:lnTo>
                      <a:lnTo>
                        <a:pt x="543" y="146"/>
                      </a:lnTo>
                      <a:lnTo>
                        <a:pt x="544" y="146"/>
                      </a:lnTo>
                      <a:lnTo>
                        <a:pt x="546" y="144"/>
                      </a:lnTo>
                      <a:lnTo>
                        <a:pt x="547" y="144"/>
                      </a:lnTo>
                      <a:lnTo>
                        <a:pt x="547" y="142"/>
                      </a:lnTo>
                      <a:lnTo>
                        <a:pt x="549" y="141"/>
                      </a:lnTo>
                      <a:lnTo>
                        <a:pt x="549" y="139"/>
                      </a:lnTo>
                      <a:lnTo>
                        <a:pt x="549" y="137"/>
                      </a:lnTo>
                      <a:lnTo>
                        <a:pt x="551" y="136"/>
                      </a:lnTo>
                      <a:lnTo>
                        <a:pt x="552" y="134"/>
                      </a:lnTo>
                      <a:lnTo>
                        <a:pt x="556" y="134"/>
                      </a:lnTo>
                      <a:lnTo>
                        <a:pt x="557" y="132"/>
                      </a:lnTo>
                      <a:lnTo>
                        <a:pt x="561" y="132"/>
                      </a:lnTo>
                      <a:lnTo>
                        <a:pt x="564" y="131"/>
                      </a:lnTo>
                      <a:lnTo>
                        <a:pt x="567" y="131"/>
                      </a:lnTo>
                      <a:lnTo>
                        <a:pt x="569" y="131"/>
                      </a:lnTo>
                      <a:lnTo>
                        <a:pt x="572" y="131"/>
                      </a:lnTo>
                      <a:lnTo>
                        <a:pt x="576" y="129"/>
                      </a:lnTo>
                      <a:lnTo>
                        <a:pt x="577" y="127"/>
                      </a:lnTo>
                      <a:lnTo>
                        <a:pt x="579" y="126"/>
                      </a:lnTo>
                      <a:lnTo>
                        <a:pt x="580" y="126"/>
                      </a:lnTo>
                      <a:lnTo>
                        <a:pt x="582" y="124"/>
                      </a:lnTo>
                      <a:lnTo>
                        <a:pt x="584" y="122"/>
                      </a:lnTo>
                      <a:lnTo>
                        <a:pt x="585" y="121"/>
                      </a:lnTo>
                      <a:lnTo>
                        <a:pt x="587" y="119"/>
                      </a:lnTo>
                      <a:lnTo>
                        <a:pt x="589" y="119"/>
                      </a:lnTo>
                      <a:lnTo>
                        <a:pt x="589" y="117"/>
                      </a:lnTo>
                      <a:lnTo>
                        <a:pt x="589" y="116"/>
                      </a:lnTo>
                      <a:lnTo>
                        <a:pt x="589" y="114"/>
                      </a:lnTo>
                      <a:lnTo>
                        <a:pt x="587" y="114"/>
                      </a:lnTo>
                      <a:lnTo>
                        <a:pt x="585" y="113"/>
                      </a:lnTo>
                      <a:lnTo>
                        <a:pt x="585" y="111"/>
                      </a:lnTo>
                      <a:lnTo>
                        <a:pt x="585" y="109"/>
                      </a:lnTo>
                      <a:lnTo>
                        <a:pt x="587" y="108"/>
                      </a:lnTo>
                      <a:lnTo>
                        <a:pt x="587" y="106"/>
                      </a:lnTo>
                      <a:lnTo>
                        <a:pt x="589" y="104"/>
                      </a:lnTo>
                      <a:lnTo>
                        <a:pt x="589" y="103"/>
                      </a:lnTo>
                      <a:lnTo>
                        <a:pt x="589" y="99"/>
                      </a:lnTo>
                      <a:lnTo>
                        <a:pt x="590" y="98"/>
                      </a:lnTo>
                      <a:lnTo>
                        <a:pt x="589" y="96"/>
                      </a:lnTo>
                      <a:lnTo>
                        <a:pt x="589" y="93"/>
                      </a:lnTo>
                      <a:lnTo>
                        <a:pt x="587" y="91"/>
                      </a:lnTo>
                      <a:lnTo>
                        <a:pt x="587" y="89"/>
                      </a:lnTo>
                      <a:lnTo>
                        <a:pt x="585" y="88"/>
                      </a:lnTo>
                      <a:lnTo>
                        <a:pt x="584" y="86"/>
                      </a:lnTo>
                      <a:lnTo>
                        <a:pt x="584" y="84"/>
                      </a:lnTo>
                      <a:lnTo>
                        <a:pt x="582" y="83"/>
                      </a:lnTo>
                      <a:lnTo>
                        <a:pt x="580" y="83"/>
                      </a:lnTo>
                      <a:lnTo>
                        <a:pt x="579" y="81"/>
                      </a:lnTo>
                      <a:lnTo>
                        <a:pt x="577" y="81"/>
                      </a:lnTo>
                      <a:lnTo>
                        <a:pt x="576" y="81"/>
                      </a:lnTo>
                      <a:lnTo>
                        <a:pt x="574" y="81"/>
                      </a:lnTo>
                      <a:lnTo>
                        <a:pt x="572" y="81"/>
                      </a:lnTo>
                      <a:lnTo>
                        <a:pt x="571" y="83"/>
                      </a:lnTo>
                      <a:lnTo>
                        <a:pt x="569" y="83"/>
                      </a:lnTo>
                      <a:lnTo>
                        <a:pt x="567" y="83"/>
                      </a:lnTo>
                      <a:lnTo>
                        <a:pt x="566" y="83"/>
                      </a:lnTo>
                      <a:lnTo>
                        <a:pt x="566" y="81"/>
                      </a:lnTo>
                      <a:lnTo>
                        <a:pt x="566" y="80"/>
                      </a:lnTo>
                      <a:lnTo>
                        <a:pt x="566" y="78"/>
                      </a:lnTo>
                      <a:lnTo>
                        <a:pt x="566" y="76"/>
                      </a:lnTo>
                      <a:lnTo>
                        <a:pt x="566" y="75"/>
                      </a:lnTo>
                      <a:lnTo>
                        <a:pt x="566" y="73"/>
                      </a:lnTo>
                      <a:lnTo>
                        <a:pt x="564" y="71"/>
                      </a:lnTo>
                      <a:lnTo>
                        <a:pt x="564" y="68"/>
                      </a:lnTo>
                      <a:lnTo>
                        <a:pt x="564" y="63"/>
                      </a:lnTo>
                      <a:lnTo>
                        <a:pt x="564" y="60"/>
                      </a:lnTo>
                      <a:lnTo>
                        <a:pt x="564" y="55"/>
                      </a:lnTo>
                      <a:lnTo>
                        <a:pt x="564" y="51"/>
                      </a:lnTo>
                      <a:lnTo>
                        <a:pt x="562" y="47"/>
                      </a:lnTo>
                      <a:lnTo>
                        <a:pt x="562" y="43"/>
                      </a:lnTo>
                      <a:lnTo>
                        <a:pt x="562" y="38"/>
                      </a:lnTo>
                      <a:lnTo>
                        <a:pt x="561" y="37"/>
                      </a:lnTo>
                      <a:lnTo>
                        <a:pt x="561" y="35"/>
                      </a:lnTo>
                      <a:lnTo>
                        <a:pt x="559" y="33"/>
                      </a:lnTo>
                      <a:lnTo>
                        <a:pt x="557" y="32"/>
                      </a:lnTo>
                      <a:lnTo>
                        <a:pt x="556" y="30"/>
                      </a:lnTo>
                      <a:lnTo>
                        <a:pt x="552" y="28"/>
                      </a:lnTo>
                      <a:lnTo>
                        <a:pt x="551" y="27"/>
                      </a:lnTo>
                      <a:lnTo>
                        <a:pt x="549" y="25"/>
                      </a:lnTo>
                      <a:lnTo>
                        <a:pt x="549" y="23"/>
                      </a:lnTo>
                      <a:lnTo>
                        <a:pt x="547" y="22"/>
                      </a:lnTo>
                      <a:lnTo>
                        <a:pt x="547" y="20"/>
                      </a:lnTo>
                      <a:lnTo>
                        <a:pt x="546" y="18"/>
                      </a:lnTo>
                      <a:lnTo>
                        <a:pt x="546" y="17"/>
                      </a:lnTo>
                      <a:lnTo>
                        <a:pt x="544" y="15"/>
                      </a:lnTo>
                      <a:lnTo>
                        <a:pt x="543" y="15"/>
                      </a:lnTo>
                      <a:lnTo>
                        <a:pt x="539" y="14"/>
                      </a:lnTo>
                      <a:lnTo>
                        <a:pt x="538" y="14"/>
                      </a:lnTo>
                      <a:lnTo>
                        <a:pt x="536" y="14"/>
                      </a:lnTo>
                      <a:lnTo>
                        <a:pt x="533" y="14"/>
                      </a:lnTo>
                      <a:lnTo>
                        <a:pt x="531" y="14"/>
                      </a:lnTo>
                      <a:lnTo>
                        <a:pt x="528" y="14"/>
                      </a:lnTo>
                      <a:lnTo>
                        <a:pt x="528" y="15"/>
                      </a:lnTo>
                      <a:lnTo>
                        <a:pt x="528" y="17"/>
                      </a:lnTo>
                      <a:lnTo>
                        <a:pt x="526" y="17"/>
                      </a:lnTo>
                      <a:lnTo>
                        <a:pt x="524" y="18"/>
                      </a:lnTo>
                      <a:lnTo>
                        <a:pt x="523" y="18"/>
                      </a:lnTo>
                      <a:lnTo>
                        <a:pt x="521" y="20"/>
                      </a:lnTo>
                      <a:lnTo>
                        <a:pt x="519" y="20"/>
                      </a:lnTo>
                      <a:lnTo>
                        <a:pt x="518" y="20"/>
                      </a:lnTo>
                      <a:lnTo>
                        <a:pt x="514" y="22"/>
                      </a:lnTo>
                      <a:lnTo>
                        <a:pt x="513" y="22"/>
                      </a:lnTo>
                      <a:lnTo>
                        <a:pt x="511" y="22"/>
                      </a:lnTo>
                      <a:lnTo>
                        <a:pt x="510" y="22"/>
                      </a:lnTo>
                      <a:lnTo>
                        <a:pt x="508" y="23"/>
                      </a:lnTo>
                      <a:lnTo>
                        <a:pt x="506" y="23"/>
                      </a:lnTo>
                      <a:lnTo>
                        <a:pt x="506" y="25"/>
                      </a:lnTo>
                      <a:lnTo>
                        <a:pt x="505" y="27"/>
                      </a:lnTo>
                      <a:lnTo>
                        <a:pt x="503" y="27"/>
                      </a:lnTo>
                      <a:lnTo>
                        <a:pt x="501" y="28"/>
                      </a:lnTo>
                      <a:lnTo>
                        <a:pt x="500" y="32"/>
                      </a:lnTo>
                      <a:lnTo>
                        <a:pt x="498" y="33"/>
                      </a:lnTo>
                      <a:lnTo>
                        <a:pt x="495" y="37"/>
                      </a:lnTo>
                      <a:lnTo>
                        <a:pt x="493" y="40"/>
                      </a:lnTo>
                      <a:lnTo>
                        <a:pt x="491" y="42"/>
                      </a:lnTo>
                      <a:lnTo>
                        <a:pt x="488" y="45"/>
                      </a:lnTo>
                      <a:lnTo>
                        <a:pt x="486" y="47"/>
                      </a:lnTo>
                      <a:lnTo>
                        <a:pt x="483" y="48"/>
                      </a:lnTo>
                      <a:lnTo>
                        <a:pt x="472" y="43"/>
                      </a:lnTo>
                      <a:lnTo>
                        <a:pt x="460" y="37"/>
                      </a:lnTo>
                      <a:lnTo>
                        <a:pt x="447" y="33"/>
                      </a:lnTo>
                      <a:lnTo>
                        <a:pt x="435" y="30"/>
                      </a:lnTo>
                      <a:lnTo>
                        <a:pt x="422" y="28"/>
                      </a:lnTo>
                      <a:lnTo>
                        <a:pt x="409" y="28"/>
                      </a:lnTo>
                      <a:lnTo>
                        <a:pt x="396" y="28"/>
                      </a:lnTo>
                      <a:lnTo>
                        <a:pt x="382" y="28"/>
                      </a:lnTo>
                      <a:lnTo>
                        <a:pt x="379" y="30"/>
                      </a:lnTo>
                      <a:lnTo>
                        <a:pt x="377" y="30"/>
                      </a:lnTo>
                      <a:lnTo>
                        <a:pt x="374" y="32"/>
                      </a:lnTo>
                      <a:lnTo>
                        <a:pt x="373" y="33"/>
                      </a:lnTo>
                      <a:lnTo>
                        <a:pt x="369" y="35"/>
                      </a:lnTo>
                      <a:lnTo>
                        <a:pt x="368" y="38"/>
                      </a:lnTo>
                      <a:lnTo>
                        <a:pt x="366" y="40"/>
                      </a:lnTo>
                      <a:lnTo>
                        <a:pt x="364" y="42"/>
                      </a:lnTo>
                      <a:lnTo>
                        <a:pt x="363" y="43"/>
                      </a:lnTo>
                      <a:lnTo>
                        <a:pt x="361" y="45"/>
                      </a:lnTo>
                      <a:lnTo>
                        <a:pt x="359" y="47"/>
                      </a:lnTo>
                      <a:lnTo>
                        <a:pt x="358" y="47"/>
                      </a:lnTo>
                      <a:lnTo>
                        <a:pt x="356" y="48"/>
                      </a:lnTo>
                      <a:lnTo>
                        <a:pt x="354" y="50"/>
                      </a:lnTo>
                      <a:lnTo>
                        <a:pt x="353" y="51"/>
                      </a:lnTo>
                      <a:lnTo>
                        <a:pt x="353" y="53"/>
                      </a:lnTo>
                      <a:lnTo>
                        <a:pt x="351" y="53"/>
                      </a:lnTo>
                      <a:lnTo>
                        <a:pt x="349" y="55"/>
                      </a:lnTo>
                      <a:lnTo>
                        <a:pt x="348" y="56"/>
                      </a:lnTo>
                      <a:lnTo>
                        <a:pt x="346" y="56"/>
                      </a:lnTo>
                      <a:lnTo>
                        <a:pt x="344" y="58"/>
                      </a:lnTo>
                      <a:lnTo>
                        <a:pt x="343" y="58"/>
                      </a:lnTo>
                      <a:lnTo>
                        <a:pt x="341" y="58"/>
                      </a:lnTo>
                      <a:lnTo>
                        <a:pt x="340" y="58"/>
                      </a:lnTo>
                      <a:lnTo>
                        <a:pt x="336" y="56"/>
                      </a:lnTo>
                      <a:lnTo>
                        <a:pt x="333" y="56"/>
                      </a:lnTo>
                      <a:lnTo>
                        <a:pt x="330" y="55"/>
                      </a:lnTo>
                      <a:lnTo>
                        <a:pt x="326" y="55"/>
                      </a:lnTo>
                      <a:lnTo>
                        <a:pt x="323" y="53"/>
                      </a:lnTo>
                      <a:lnTo>
                        <a:pt x="320" y="53"/>
                      </a:lnTo>
                      <a:lnTo>
                        <a:pt x="316" y="51"/>
                      </a:lnTo>
                      <a:lnTo>
                        <a:pt x="313" y="50"/>
                      </a:lnTo>
                      <a:lnTo>
                        <a:pt x="308" y="47"/>
                      </a:lnTo>
                      <a:lnTo>
                        <a:pt x="302" y="43"/>
                      </a:lnTo>
                      <a:lnTo>
                        <a:pt x="297" y="42"/>
                      </a:lnTo>
                      <a:lnTo>
                        <a:pt x="292" y="40"/>
                      </a:lnTo>
                      <a:lnTo>
                        <a:pt x="285" y="37"/>
                      </a:lnTo>
                      <a:lnTo>
                        <a:pt x="280" y="35"/>
                      </a:lnTo>
                      <a:lnTo>
                        <a:pt x="275" y="33"/>
                      </a:lnTo>
                      <a:lnTo>
                        <a:pt x="269" y="30"/>
                      </a:lnTo>
                      <a:lnTo>
                        <a:pt x="267" y="30"/>
                      </a:lnTo>
                      <a:lnTo>
                        <a:pt x="265" y="30"/>
                      </a:lnTo>
                      <a:lnTo>
                        <a:pt x="264" y="30"/>
                      </a:lnTo>
                      <a:lnTo>
                        <a:pt x="262" y="30"/>
                      </a:lnTo>
                      <a:lnTo>
                        <a:pt x="259" y="32"/>
                      </a:lnTo>
                      <a:lnTo>
                        <a:pt x="257" y="32"/>
                      </a:lnTo>
                      <a:lnTo>
                        <a:pt x="255" y="33"/>
                      </a:lnTo>
                      <a:lnTo>
                        <a:pt x="254" y="33"/>
                      </a:lnTo>
                      <a:lnTo>
                        <a:pt x="252" y="35"/>
                      </a:lnTo>
                      <a:lnTo>
                        <a:pt x="250" y="35"/>
                      </a:lnTo>
                      <a:lnTo>
                        <a:pt x="249" y="35"/>
                      </a:lnTo>
                      <a:lnTo>
                        <a:pt x="247" y="33"/>
                      </a:lnTo>
                      <a:lnTo>
                        <a:pt x="247" y="35"/>
                      </a:lnTo>
                      <a:lnTo>
                        <a:pt x="247" y="37"/>
                      </a:lnTo>
                      <a:lnTo>
                        <a:pt x="245" y="37"/>
                      </a:lnTo>
                      <a:lnTo>
                        <a:pt x="245" y="38"/>
                      </a:lnTo>
                      <a:lnTo>
                        <a:pt x="244" y="38"/>
                      </a:lnTo>
                      <a:lnTo>
                        <a:pt x="244" y="40"/>
                      </a:lnTo>
                      <a:lnTo>
                        <a:pt x="242" y="40"/>
                      </a:lnTo>
                      <a:lnTo>
                        <a:pt x="239" y="40"/>
                      </a:lnTo>
                      <a:lnTo>
                        <a:pt x="236" y="40"/>
                      </a:lnTo>
                      <a:lnTo>
                        <a:pt x="234" y="42"/>
                      </a:lnTo>
                      <a:lnTo>
                        <a:pt x="231" y="42"/>
                      </a:lnTo>
                      <a:lnTo>
                        <a:pt x="229" y="42"/>
                      </a:lnTo>
                      <a:lnTo>
                        <a:pt x="226" y="42"/>
                      </a:lnTo>
                      <a:lnTo>
                        <a:pt x="224" y="40"/>
                      </a:lnTo>
                      <a:lnTo>
                        <a:pt x="221" y="38"/>
                      </a:lnTo>
                      <a:lnTo>
                        <a:pt x="219" y="37"/>
                      </a:lnTo>
                      <a:lnTo>
                        <a:pt x="216" y="35"/>
                      </a:lnTo>
                      <a:lnTo>
                        <a:pt x="214" y="33"/>
                      </a:lnTo>
                      <a:lnTo>
                        <a:pt x="211" y="32"/>
                      </a:lnTo>
                      <a:lnTo>
                        <a:pt x="209" y="28"/>
                      </a:lnTo>
                      <a:lnTo>
                        <a:pt x="208" y="25"/>
                      </a:lnTo>
                      <a:lnTo>
                        <a:pt x="206" y="23"/>
                      </a:lnTo>
                      <a:lnTo>
                        <a:pt x="206" y="22"/>
                      </a:lnTo>
                      <a:lnTo>
                        <a:pt x="206" y="20"/>
                      </a:lnTo>
                      <a:lnTo>
                        <a:pt x="204" y="18"/>
                      </a:lnTo>
                      <a:lnTo>
                        <a:pt x="203" y="18"/>
                      </a:lnTo>
                      <a:lnTo>
                        <a:pt x="203" y="17"/>
                      </a:lnTo>
                      <a:lnTo>
                        <a:pt x="201" y="17"/>
                      </a:lnTo>
                      <a:lnTo>
                        <a:pt x="199" y="15"/>
                      </a:lnTo>
                      <a:lnTo>
                        <a:pt x="199" y="14"/>
                      </a:lnTo>
                      <a:lnTo>
                        <a:pt x="198" y="12"/>
                      </a:lnTo>
                      <a:lnTo>
                        <a:pt x="196" y="10"/>
                      </a:lnTo>
                      <a:lnTo>
                        <a:pt x="194" y="10"/>
                      </a:lnTo>
                      <a:lnTo>
                        <a:pt x="193" y="9"/>
                      </a:lnTo>
                      <a:lnTo>
                        <a:pt x="189" y="9"/>
                      </a:lnTo>
                      <a:lnTo>
                        <a:pt x="188" y="9"/>
                      </a:lnTo>
                      <a:lnTo>
                        <a:pt x="184" y="10"/>
                      </a:lnTo>
                      <a:lnTo>
                        <a:pt x="183" y="10"/>
                      </a:lnTo>
                      <a:lnTo>
                        <a:pt x="178" y="12"/>
                      </a:lnTo>
                      <a:lnTo>
                        <a:pt x="175" y="12"/>
                      </a:lnTo>
                      <a:lnTo>
                        <a:pt x="171" y="9"/>
                      </a:lnTo>
                      <a:lnTo>
                        <a:pt x="166" y="7"/>
                      </a:lnTo>
                      <a:lnTo>
                        <a:pt x="163" y="4"/>
                      </a:lnTo>
                      <a:lnTo>
                        <a:pt x="160" y="2"/>
                      </a:lnTo>
                      <a:lnTo>
                        <a:pt x="155" y="0"/>
                      </a:lnTo>
                      <a:lnTo>
                        <a:pt x="151" y="2"/>
                      </a:lnTo>
                      <a:lnTo>
                        <a:pt x="145" y="4"/>
                      </a:lnTo>
                      <a:lnTo>
                        <a:pt x="138" y="4"/>
                      </a:lnTo>
                      <a:lnTo>
                        <a:pt x="132" y="4"/>
                      </a:lnTo>
                      <a:lnTo>
                        <a:pt x="125" y="4"/>
                      </a:lnTo>
                      <a:lnTo>
                        <a:pt x="118" y="4"/>
                      </a:lnTo>
                      <a:lnTo>
                        <a:pt x="112" y="4"/>
                      </a:lnTo>
                      <a:lnTo>
                        <a:pt x="105" y="4"/>
                      </a:lnTo>
                      <a:lnTo>
                        <a:pt x="100" y="7"/>
                      </a:lnTo>
                      <a:lnTo>
                        <a:pt x="99" y="9"/>
                      </a:lnTo>
                      <a:lnTo>
                        <a:pt x="97" y="10"/>
                      </a:lnTo>
                      <a:lnTo>
                        <a:pt x="94" y="10"/>
                      </a:lnTo>
                      <a:lnTo>
                        <a:pt x="92" y="12"/>
                      </a:lnTo>
                      <a:lnTo>
                        <a:pt x="90" y="14"/>
                      </a:lnTo>
                      <a:lnTo>
                        <a:pt x="89" y="15"/>
                      </a:lnTo>
                      <a:lnTo>
                        <a:pt x="87" y="15"/>
                      </a:lnTo>
                      <a:lnTo>
                        <a:pt x="85" y="17"/>
                      </a:lnTo>
                      <a:lnTo>
                        <a:pt x="85" y="18"/>
                      </a:lnTo>
                      <a:lnTo>
                        <a:pt x="84" y="20"/>
                      </a:lnTo>
                      <a:lnTo>
                        <a:pt x="85" y="22"/>
                      </a:lnTo>
                      <a:lnTo>
                        <a:pt x="85" y="23"/>
                      </a:lnTo>
                      <a:lnTo>
                        <a:pt x="87" y="27"/>
                      </a:lnTo>
                      <a:lnTo>
                        <a:pt x="87" y="28"/>
                      </a:lnTo>
                      <a:lnTo>
                        <a:pt x="87" y="30"/>
                      </a:lnTo>
                      <a:lnTo>
                        <a:pt x="87" y="33"/>
                      </a:lnTo>
                      <a:lnTo>
                        <a:pt x="85" y="33"/>
                      </a:lnTo>
                      <a:lnTo>
                        <a:pt x="84" y="33"/>
                      </a:lnTo>
                      <a:lnTo>
                        <a:pt x="85" y="38"/>
                      </a:lnTo>
                      <a:lnTo>
                        <a:pt x="84" y="42"/>
                      </a:lnTo>
                      <a:lnTo>
                        <a:pt x="84" y="43"/>
                      </a:lnTo>
                      <a:lnTo>
                        <a:pt x="82" y="47"/>
                      </a:lnTo>
                      <a:lnTo>
                        <a:pt x="80" y="50"/>
                      </a:lnTo>
                      <a:lnTo>
                        <a:pt x="77" y="51"/>
                      </a:lnTo>
                      <a:lnTo>
                        <a:pt x="75" y="53"/>
                      </a:lnTo>
                      <a:lnTo>
                        <a:pt x="72" y="53"/>
                      </a:lnTo>
                      <a:lnTo>
                        <a:pt x="71" y="55"/>
                      </a:lnTo>
                      <a:lnTo>
                        <a:pt x="69" y="56"/>
                      </a:lnTo>
                      <a:lnTo>
                        <a:pt x="67" y="58"/>
                      </a:lnTo>
                      <a:lnTo>
                        <a:pt x="66" y="60"/>
                      </a:lnTo>
                      <a:lnTo>
                        <a:pt x="66" y="61"/>
                      </a:lnTo>
                      <a:lnTo>
                        <a:pt x="64" y="63"/>
                      </a:lnTo>
                      <a:lnTo>
                        <a:pt x="64" y="65"/>
                      </a:lnTo>
                      <a:lnTo>
                        <a:pt x="64" y="66"/>
                      </a:lnTo>
                      <a:lnTo>
                        <a:pt x="64" y="73"/>
                      </a:lnTo>
                      <a:lnTo>
                        <a:pt x="64" y="78"/>
                      </a:lnTo>
                      <a:lnTo>
                        <a:pt x="64" y="83"/>
                      </a:lnTo>
                      <a:lnTo>
                        <a:pt x="64" y="88"/>
                      </a:lnTo>
                      <a:lnTo>
                        <a:pt x="64" y="94"/>
                      </a:lnTo>
                      <a:lnTo>
                        <a:pt x="64" y="99"/>
                      </a:lnTo>
                      <a:lnTo>
                        <a:pt x="64" y="104"/>
                      </a:lnTo>
                      <a:lnTo>
                        <a:pt x="62" y="108"/>
                      </a:lnTo>
                      <a:lnTo>
                        <a:pt x="61" y="109"/>
                      </a:lnTo>
                      <a:lnTo>
                        <a:pt x="61" y="111"/>
                      </a:lnTo>
                      <a:lnTo>
                        <a:pt x="59" y="113"/>
                      </a:lnTo>
                      <a:lnTo>
                        <a:pt x="59" y="114"/>
                      </a:lnTo>
                      <a:lnTo>
                        <a:pt x="57" y="116"/>
                      </a:lnTo>
                      <a:lnTo>
                        <a:pt x="57" y="117"/>
                      </a:lnTo>
                      <a:lnTo>
                        <a:pt x="57" y="119"/>
                      </a:lnTo>
                      <a:lnTo>
                        <a:pt x="57" y="121"/>
                      </a:lnTo>
                      <a:lnTo>
                        <a:pt x="57" y="122"/>
                      </a:lnTo>
                      <a:lnTo>
                        <a:pt x="59" y="122"/>
                      </a:lnTo>
                      <a:lnTo>
                        <a:pt x="61" y="122"/>
                      </a:lnTo>
                      <a:lnTo>
                        <a:pt x="62" y="122"/>
                      </a:lnTo>
                      <a:lnTo>
                        <a:pt x="62" y="124"/>
                      </a:lnTo>
                      <a:lnTo>
                        <a:pt x="64" y="126"/>
                      </a:lnTo>
                      <a:lnTo>
                        <a:pt x="64" y="127"/>
                      </a:lnTo>
                      <a:lnTo>
                        <a:pt x="64" y="129"/>
                      </a:lnTo>
                      <a:lnTo>
                        <a:pt x="66" y="131"/>
                      </a:lnTo>
                      <a:lnTo>
                        <a:pt x="66" y="132"/>
                      </a:lnTo>
                      <a:lnTo>
                        <a:pt x="67" y="137"/>
                      </a:lnTo>
                      <a:lnTo>
                        <a:pt x="67" y="144"/>
                      </a:lnTo>
                      <a:lnTo>
                        <a:pt x="69" y="149"/>
                      </a:lnTo>
                      <a:lnTo>
                        <a:pt x="69" y="154"/>
                      </a:lnTo>
                      <a:lnTo>
                        <a:pt x="67" y="160"/>
                      </a:lnTo>
                      <a:lnTo>
                        <a:pt x="66" y="165"/>
                      </a:lnTo>
                      <a:lnTo>
                        <a:pt x="62" y="170"/>
                      </a:lnTo>
                      <a:lnTo>
                        <a:pt x="59" y="175"/>
                      </a:lnTo>
                      <a:lnTo>
                        <a:pt x="57" y="177"/>
                      </a:lnTo>
                      <a:lnTo>
                        <a:pt x="57" y="178"/>
                      </a:lnTo>
                      <a:lnTo>
                        <a:pt x="59" y="180"/>
                      </a:lnTo>
                      <a:lnTo>
                        <a:pt x="59" y="183"/>
                      </a:lnTo>
                      <a:lnTo>
                        <a:pt x="61" y="185"/>
                      </a:lnTo>
                      <a:lnTo>
                        <a:pt x="61" y="188"/>
                      </a:lnTo>
                      <a:lnTo>
                        <a:pt x="61" y="190"/>
                      </a:lnTo>
                      <a:lnTo>
                        <a:pt x="59" y="193"/>
                      </a:lnTo>
                      <a:lnTo>
                        <a:pt x="57" y="195"/>
                      </a:lnTo>
                      <a:lnTo>
                        <a:pt x="54" y="195"/>
                      </a:lnTo>
                      <a:lnTo>
                        <a:pt x="52" y="197"/>
                      </a:lnTo>
                      <a:lnTo>
                        <a:pt x="49" y="198"/>
                      </a:lnTo>
                      <a:lnTo>
                        <a:pt x="46" y="200"/>
                      </a:lnTo>
                      <a:lnTo>
                        <a:pt x="44" y="200"/>
                      </a:lnTo>
                      <a:lnTo>
                        <a:pt x="41" y="202"/>
                      </a:lnTo>
                      <a:lnTo>
                        <a:pt x="39" y="205"/>
                      </a:lnTo>
                      <a:lnTo>
                        <a:pt x="38" y="207"/>
                      </a:lnTo>
                      <a:lnTo>
                        <a:pt x="36" y="208"/>
                      </a:lnTo>
                      <a:lnTo>
                        <a:pt x="34" y="208"/>
                      </a:lnTo>
                      <a:lnTo>
                        <a:pt x="33" y="210"/>
                      </a:lnTo>
                      <a:lnTo>
                        <a:pt x="33" y="211"/>
                      </a:lnTo>
                      <a:lnTo>
                        <a:pt x="33" y="213"/>
                      </a:lnTo>
                      <a:lnTo>
                        <a:pt x="33" y="215"/>
                      </a:lnTo>
                      <a:lnTo>
                        <a:pt x="33" y="216"/>
                      </a:lnTo>
                      <a:lnTo>
                        <a:pt x="33" y="218"/>
                      </a:lnTo>
                      <a:lnTo>
                        <a:pt x="33" y="220"/>
                      </a:lnTo>
                      <a:lnTo>
                        <a:pt x="31" y="221"/>
                      </a:lnTo>
                      <a:lnTo>
                        <a:pt x="31" y="223"/>
                      </a:lnTo>
                      <a:lnTo>
                        <a:pt x="29" y="226"/>
                      </a:lnTo>
                      <a:lnTo>
                        <a:pt x="28" y="230"/>
                      </a:lnTo>
                      <a:lnTo>
                        <a:pt x="26" y="231"/>
                      </a:lnTo>
                      <a:lnTo>
                        <a:pt x="23" y="235"/>
                      </a:lnTo>
                      <a:lnTo>
                        <a:pt x="19" y="236"/>
                      </a:lnTo>
                      <a:lnTo>
                        <a:pt x="16" y="238"/>
                      </a:lnTo>
                      <a:lnTo>
                        <a:pt x="13" y="238"/>
                      </a:lnTo>
                      <a:lnTo>
                        <a:pt x="9" y="240"/>
                      </a:lnTo>
                      <a:lnTo>
                        <a:pt x="11" y="241"/>
                      </a:lnTo>
                      <a:lnTo>
                        <a:pt x="11" y="244"/>
                      </a:lnTo>
                      <a:lnTo>
                        <a:pt x="13" y="246"/>
                      </a:lnTo>
                      <a:lnTo>
                        <a:pt x="13" y="249"/>
                      </a:lnTo>
                      <a:lnTo>
                        <a:pt x="13" y="253"/>
                      </a:lnTo>
                      <a:lnTo>
                        <a:pt x="13" y="254"/>
                      </a:lnTo>
                      <a:lnTo>
                        <a:pt x="13" y="258"/>
                      </a:lnTo>
                      <a:lnTo>
                        <a:pt x="13" y="261"/>
                      </a:lnTo>
                      <a:lnTo>
                        <a:pt x="13" y="263"/>
                      </a:lnTo>
                      <a:lnTo>
                        <a:pt x="13" y="264"/>
                      </a:lnTo>
                      <a:lnTo>
                        <a:pt x="11" y="266"/>
                      </a:lnTo>
                      <a:lnTo>
                        <a:pt x="11" y="268"/>
                      </a:lnTo>
                      <a:lnTo>
                        <a:pt x="11" y="269"/>
                      </a:lnTo>
                      <a:lnTo>
                        <a:pt x="9" y="279"/>
                      </a:lnTo>
                      <a:lnTo>
                        <a:pt x="9" y="291"/>
                      </a:lnTo>
                      <a:lnTo>
                        <a:pt x="9" y="301"/>
                      </a:lnTo>
                      <a:lnTo>
                        <a:pt x="9" y="310"/>
                      </a:lnTo>
                      <a:lnTo>
                        <a:pt x="9" y="320"/>
                      </a:lnTo>
                      <a:lnTo>
                        <a:pt x="9" y="332"/>
                      </a:lnTo>
                      <a:lnTo>
                        <a:pt x="8" y="342"/>
                      </a:lnTo>
                      <a:lnTo>
                        <a:pt x="8" y="352"/>
                      </a:lnTo>
                      <a:lnTo>
                        <a:pt x="8" y="353"/>
                      </a:lnTo>
                      <a:lnTo>
                        <a:pt x="9" y="355"/>
                      </a:lnTo>
                      <a:lnTo>
                        <a:pt x="9" y="357"/>
                      </a:lnTo>
                      <a:lnTo>
                        <a:pt x="9" y="358"/>
                      </a:lnTo>
                      <a:lnTo>
                        <a:pt x="11" y="358"/>
                      </a:lnTo>
                      <a:lnTo>
                        <a:pt x="11" y="360"/>
                      </a:lnTo>
                      <a:lnTo>
                        <a:pt x="9" y="360"/>
                      </a:lnTo>
                      <a:lnTo>
                        <a:pt x="8" y="362"/>
                      </a:lnTo>
                      <a:lnTo>
                        <a:pt x="6" y="363"/>
                      </a:lnTo>
                      <a:lnTo>
                        <a:pt x="5" y="363"/>
                      </a:lnTo>
                      <a:lnTo>
                        <a:pt x="3" y="363"/>
                      </a:lnTo>
                      <a:lnTo>
                        <a:pt x="1" y="363"/>
                      </a:lnTo>
                      <a:lnTo>
                        <a:pt x="1" y="365"/>
                      </a:lnTo>
                      <a:lnTo>
                        <a:pt x="0" y="367"/>
                      </a:lnTo>
                      <a:lnTo>
                        <a:pt x="0" y="368"/>
                      </a:lnTo>
                      <a:lnTo>
                        <a:pt x="0" y="370"/>
                      </a:lnTo>
                      <a:lnTo>
                        <a:pt x="0" y="372"/>
                      </a:lnTo>
                      <a:lnTo>
                        <a:pt x="1" y="373"/>
                      </a:lnTo>
                      <a:lnTo>
                        <a:pt x="1" y="375"/>
                      </a:lnTo>
                      <a:lnTo>
                        <a:pt x="1" y="373"/>
                      </a:lnTo>
                      <a:lnTo>
                        <a:pt x="1" y="372"/>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98" name="Freeform 30"/>
                <p:cNvSpPr>
                  <a:spLocks/>
                </p:cNvSpPr>
                <p:nvPr/>
              </p:nvSpPr>
              <p:spPr bwMode="gray">
                <a:xfrm>
                  <a:off x="3029912" y="1316454"/>
                  <a:ext cx="1189029" cy="899361"/>
                </a:xfrm>
                <a:custGeom>
                  <a:avLst/>
                  <a:gdLst>
                    <a:gd name="T0" fmla="*/ 2147483647 w 757"/>
                    <a:gd name="T1" fmla="*/ 2147483647 h 571"/>
                    <a:gd name="T2" fmla="*/ 2147483647 w 757"/>
                    <a:gd name="T3" fmla="*/ 2147483647 h 571"/>
                    <a:gd name="T4" fmla="*/ 2147483647 w 757"/>
                    <a:gd name="T5" fmla="*/ 2147483647 h 571"/>
                    <a:gd name="T6" fmla="*/ 2147483647 w 757"/>
                    <a:gd name="T7" fmla="*/ 2147483647 h 571"/>
                    <a:gd name="T8" fmla="*/ 2147483647 w 757"/>
                    <a:gd name="T9" fmla="*/ 2147483647 h 571"/>
                    <a:gd name="T10" fmla="*/ 2147483647 w 757"/>
                    <a:gd name="T11" fmla="*/ 2147483647 h 571"/>
                    <a:gd name="T12" fmla="*/ 2147483647 w 757"/>
                    <a:gd name="T13" fmla="*/ 2147483647 h 571"/>
                    <a:gd name="T14" fmla="*/ 2147483647 w 757"/>
                    <a:gd name="T15" fmla="*/ 2147483647 h 571"/>
                    <a:gd name="T16" fmla="*/ 2147483647 w 757"/>
                    <a:gd name="T17" fmla="*/ 2147483647 h 571"/>
                    <a:gd name="T18" fmla="*/ 2147483647 w 757"/>
                    <a:gd name="T19" fmla="*/ 2147483647 h 571"/>
                    <a:gd name="T20" fmla="*/ 2147483647 w 757"/>
                    <a:gd name="T21" fmla="*/ 2147483647 h 571"/>
                    <a:gd name="T22" fmla="*/ 2147483647 w 757"/>
                    <a:gd name="T23" fmla="*/ 2147483647 h 571"/>
                    <a:gd name="T24" fmla="*/ 2147483647 w 757"/>
                    <a:gd name="T25" fmla="*/ 2147483647 h 571"/>
                    <a:gd name="T26" fmla="*/ 2147483647 w 757"/>
                    <a:gd name="T27" fmla="*/ 2147483647 h 571"/>
                    <a:gd name="T28" fmla="*/ 2147483647 w 757"/>
                    <a:gd name="T29" fmla="*/ 2147483647 h 571"/>
                    <a:gd name="T30" fmla="*/ 2147483647 w 757"/>
                    <a:gd name="T31" fmla="*/ 2147483647 h 571"/>
                    <a:gd name="T32" fmla="*/ 2147483647 w 757"/>
                    <a:gd name="T33" fmla="*/ 2147483647 h 571"/>
                    <a:gd name="T34" fmla="*/ 2147483647 w 757"/>
                    <a:gd name="T35" fmla="*/ 2147483647 h 571"/>
                    <a:gd name="T36" fmla="*/ 2147483647 w 757"/>
                    <a:gd name="T37" fmla="*/ 2147483647 h 571"/>
                    <a:gd name="T38" fmla="*/ 2147483647 w 757"/>
                    <a:gd name="T39" fmla="*/ 2147483647 h 571"/>
                    <a:gd name="T40" fmla="*/ 2147483647 w 757"/>
                    <a:gd name="T41" fmla="*/ 2147483647 h 571"/>
                    <a:gd name="T42" fmla="*/ 2147483647 w 757"/>
                    <a:gd name="T43" fmla="*/ 2147483647 h 571"/>
                    <a:gd name="T44" fmla="*/ 2147483647 w 757"/>
                    <a:gd name="T45" fmla="*/ 2147483647 h 571"/>
                    <a:gd name="T46" fmla="*/ 2147483647 w 757"/>
                    <a:gd name="T47" fmla="*/ 2147483647 h 571"/>
                    <a:gd name="T48" fmla="*/ 2147483647 w 757"/>
                    <a:gd name="T49" fmla="*/ 2147483647 h 571"/>
                    <a:gd name="T50" fmla="*/ 2147483647 w 757"/>
                    <a:gd name="T51" fmla="*/ 2147483647 h 571"/>
                    <a:gd name="T52" fmla="*/ 2147483647 w 757"/>
                    <a:gd name="T53" fmla="*/ 2147483647 h 571"/>
                    <a:gd name="T54" fmla="*/ 2147483647 w 757"/>
                    <a:gd name="T55" fmla="*/ 2147483647 h 571"/>
                    <a:gd name="T56" fmla="*/ 2147483647 w 757"/>
                    <a:gd name="T57" fmla="*/ 2147483647 h 571"/>
                    <a:gd name="T58" fmla="*/ 2147483647 w 757"/>
                    <a:gd name="T59" fmla="*/ 2147483647 h 571"/>
                    <a:gd name="T60" fmla="*/ 2147483647 w 757"/>
                    <a:gd name="T61" fmla="*/ 2147483647 h 571"/>
                    <a:gd name="T62" fmla="*/ 2147483647 w 757"/>
                    <a:gd name="T63" fmla="*/ 2147483647 h 571"/>
                    <a:gd name="T64" fmla="*/ 2147483647 w 757"/>
                    <a:gd name="T65" fmla="*/ 2147483647 h 571"/>
                    <a:gd name="T66" fmla="*/ 2147483647 w 757"/>
                    <a:gd name="T67" fmla="*/ 2147483647 h 571"/>
                    <a:gd name="T68" fmla="*/ 2147483647 w 757"/>
                    <a:gd name="T69" fmla="*/ 2147483647 h 571"/>
                    <a:gd name="T70" fmla="*/ 2147483647 w 757"/>
                    <a:gd name="T71" fmla="*/ 2147483647 h 571"/>
                    <a:gd name="T72" fmla="*/ 2147483647 w 757"/>
                    <a:gd name="T73" fmla="*/ 2147483647 h 571"/>
                    <a:gd name="T74" fmla="*/ 2147483647 w 757"/>
                    <a:gd name="T75" fmla="*/ 2147483647 h 571"/>
                    <a:gd name="T76" fmla="*/ 2147483647 w 757"/>
                    <a:gd name="T77" fmla="*/ 2147483647 h 571"/>
                    <a:gd name="T78" fmla="*/ 2147483647 w 757"/>
                    <a:gd name="T79" fmla="*/ 2147483647 h 571"/>
                    <a:gd name="T80" fmla="*/ 2147483647 w 757"/>
                    <a:gd name="T81" fmla="*/ 2147483647 h 571"/>
                    <a:gd name="T82" fmla="*/ 2147483647 w 757"/>
                    <a:gd name="T83" fmla="*/ 2147483647 h 571"/>
                    <a:gd name="T84" fmla="*/ 2147483647 w 757"/>
                    <a:gd name="T85" fmla="*/ 2147483647 h 571"/>
                    <a:gd name="T86" fmla="*/ 2147483647 w 757"/>
                    <a:gd name="T87" fmla="*/ 2147483647 h 571"/>
                    <a:gd name="T88" fmla="*/ 2147483647 w 757"/>
                    <a:gd name="T89" fmla="*/ 2147483647 h 571"/>
                    <a:gd name="T90" fmla="*/ 2147483647 w 757"/>
                    <a:gd name="T91" fmla="*/ 2147483647 h 571"/>
                    <a:gd name="T92" fmla="*/ 2147483647 w 757"/>
                    <a:gd name="T93" fmla="*/ 2147483647 h 571"/>
                    <a:gd name="T94" fmla="*/ 2147483647 w 757"/>
                    <a:gd name="T95" fmla="*/ 2147483647 h 571"/>
                    <a:gd name="T96" fmla="*/ 2147483647 w 757"/>
                    <a:gd name="T97" fmla="*/ 2147483647 h 571"/>
                    <a:gd name="T98" fmla="*/ 2147483647 w 757"/>
                    <a:gd name="T99" fmla="*/ 2147483647 h 571"/>
                    <a:gd name="T100" fmla="*/ 2147483647 w 757"/>
                    <a:gd name="T101" fmla="*/ 2147483647 h 571"/>
                    <a:gd name="T102" fmla="*/ 2147483647 w 757"/>
                    <a:gd name="T103" fmla="*/ 2147483647 h 571"/>
                    <a:gd name="T104" fmla="*/ 2147483647 w 757"/>
                    <a:gd name="T105" fmla="*/ 2147483647 h 571"/>
                    <a:gd name="T106" fmla="*/ 2147483647 w 757"/>
                    <a:gd name="T107" fmla="*/ 2147483647 h 571"/>
                    <a:gd name="T108" fmla="*/ 2147483647 w 757"/>
                    <a:gd name="T109" fmla="*/ 2147483647 h 571"/>
                    <a:gd name="T110" fmla="*/ 2147483647 w 757"/>
                    <a:gd name="T111" fmla="*/ 2147483647 h 571"/>
                    <a:gd name="T112" fmla="*/ 2147483647 w 757"/>
                    <a:gd name="T113" fmla="*/ 2147483647 h 571"/>
                    <a:gd name="T114" fmla="*/ 2147483647 w 757"/>
                    <a:gd name="T115" fmla="*/ 2147483647 h 571"/>
                    <a:gd name="T116" fmla="*/ 2147483647 w 757"/>
                    <a:gd name="T117" fmla="*/ 2147483647 h 571"/>
                    <a:gd name="T118" fmla="*/ 2147483647 w 757"/>
                    <a:gd name="T119" fmla="*/ 2147483647 h 571"/>
                    <a:gd name="T120" fmla="*/ 2147483647 w 757"/>
                    <a:gd name="T121" fmla="*/ 2147483647 h 571"/>
                    <a:gd name="T122" fmla="*/ 2147483647 w 757"/>
                    <a:gd name="T123" fmla="*/ 2147483647 h 5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7"/>
                    <a:gd name="T187" fmla="*/ 0 h 571"/>
                    <a:gd name="T188" fmla="*/ 757 w 757"/>
                    <a:gd name="T189" fmla="*/ 571 h 5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7" h="571">
                      <a:moveTo>
                        <a:pt x="467" y="505"/>
                      </a:moveTo>
                      <a:lnTo>
                        <a:pt x="469" y="504"/>
                      </a:lnTo>
                      <a:lnTo>
                        <a:pt x="470" y="502"/>
                      </a:lnTo>
                      <a:lnTo>
                        <a:pt x="472" y="500"/>
                      </a:lnTo>
                      <a:lnTo>
                        <a:pt x="474" y="499"/>
                      </a:lnTo>
                      <a:lnTo>
                        <a:pt x="477" y="499"/>
                      </a:lnTo>
                      <a:lnTo>
                        <a:pt x="478" y="497"/>
                      </a:lnTo>
                      <a:lnTo>
                        <a:pt x="482" y="497"/>
                      </a:lnTo>
                      <a:lnTo>
                        <a:pt x="483" y="497"/>
                      </a:lnTo>
                      <a:lnTo>
                        <a:pt x="492" y="495"/>
                      </a:lnTo>
                      <a:lnTo>
                        <a:pt x="498" y="495"/>
                      </a:lnTo>
                      <a:lnTo>
                        <a:pt x="505" y="494"/>
                      </a:lnTo>
                      <a:lnTo>
                        <a:pt x="513" y="494"/>
                      </a:lnTo>
                      <a:lnTo>
                        <a:pt x="520" y="494"/>
                      </a:lnTo>
                      <a:lnTo>
                        <a:pt x="526" y="494"/>
                      </a:lnTo>
                      <a:lnTo>
                        <a:pt x="535" y="495"/>
                      </a:lnTo>
                      <a:lnTo>
                        <a:pt x="541" y="495"/>
                      </a:lnTo>
                      <a:lnTo>
                        <a:pt x="543" y="497"/>
                      </a:lnTo>
                      <a:lnTo>
                        <a:pt x="545" y="497"/>
                      </a:lnTo>
                      <a:lnTo>
                        <a:pt x="546" y="499"/>
                      </a:lnTo>
                      <a:lnTo>
                        <a:pt x="549" y="500"/>
                      </a:lnTo>
                      <a:lnTo>
                        <a:pt x="551" y="500"/>
                      </a:lnTo>
                      <a:lnTo>
                        <a:pt x="553" y="500"/>
                      </a:lnTo>
                      <a:lnTo>
                        <a:pt x="556" y="502"/>
                      </a:lnTo>
                      <a:lnTo>
                        <a:pt x="558" y="500"/>
                      </a:lnTo>
                      <a:lnTo>
                        <a:pt x="558" y="502"/>
                      </a:lnTo>
                      <a:lnTo>
                        <a:pt x="559" y="504"/>
                      </a:lnTo>
                      <a:lnTo>
                        <a:pt x="559" y="505"/>
                      </a:lnTo>
                      <a:lnTo>
                        <a:pt x="561" y="507"/>
                      </a:lnTo>
                      <a:lnTo>
                        <a:pt x="563" y="507"/>
                      </a:lnTo>
                      <a:lnTo>
                        <a:pt x="566" y="509"/>
                      </a:lnTo>
                      <a:lnTo>
                        <a:pt x="568" y="509"/>
                      </a:lnTo>
                      <a:lnTo>
                        <a:pt x="569" y="509"/>
                      </a:lnTo>
                      <a:lnTo>
                        <a:pt x="571" y="509"/>
                      </a:lnTo>
                      <a:lnTo>
                        <a:pt x="574" y="509"/>
                      </a:lnTo>
                      <a:lnTo>
                        <a:pt x="576" y="509"/>
                      </a:lnTo>
                      <a:lnTo>
                        <a:pt x="574" y="510"/>
                      </a:lnTo>
                      <a:lnTo>
                        <a:pt x="576" y="510"/>
                      </a:lnTo>
                      <a:lnTo>
                        <a:pt x="576" y="512"/>
                      </a:lnTo>
                      <a:lnTo>
                        <a:pt x="578" y="512"/>
                      </a:lnTo>
                      <a:lnTo>
                        <a:pt x="578" y="514"/>
                      </a:lnTo>
                      <a:lnTo>
                        <a:pt x="579" y="514"/>
                      </a:lnTo>
                      <a:lnTo>
                        <a:pt x="581" y="514"/>
                      </a:lnTo>
                      <a:lnTo>
                        <a:pt x="581" y="515"/>
                      </a:lnTo>
                      <a:lnTo>
                        <a:pt x="582" y="515"/>
                      </a:lnTo>
                      <a:lnTo>
                        <a:pt x="584" y="515"/>
                      </a:lnTo>
                      <a:lnTo>
                        <a:pt x="586" y="515"/>
                      </a:lnTo>
                      <a:lnTo>
                        <a:pt x="587" y="515"/>
                      </a:lnTo>
                      <a:lnTo>
                        <a:pt x="589" y="514"/>
                      </a:lnTo>
                      <a:lnTo>
                        <a:pt x="589" y="512"/>
                      </a:lnTo>
                      <a:lnTo>
                        <a:pt x="589" y="510"/>
                      </a:lnTo>
                      <a:lnTo>
                        <a:pt x="589" y="509"/>
                      </a:lnTo>
                      <a:lnTo>
                        <a:pt x="591" y="507"/>
                      </a:lnTo>
                      <a:lnTo>
                        <a:pt x="592" y="505"/>
                      </a:lnTo>
                      <a:lnTo>
                        <a:pt x="594" y="504"/>
                      </a:lnTo>
                      <a:lnTo>
                        <a:pt x="596" y="504"/>
                      </a:lnTo>
                      <a:lnTo>
                        <a:pt x="597" y="502"/>
                      </a:lnTo>
                      <a:lnTo>
                        <a:pt x="597" y="500"/>
                      </a:lnTo>
                      <a:lnTo>
                        <a:pt x="599" y="497"/>
                      </a:lnTo>
                      <a:lnTo>
                        <a:pt x="601" y="495"/>
                      </a:lnTo>
                      <a:lnTo>
                        <a:pt x="602" y="494"/>
                      </a:lnTo>
                      <a:lnTo>
                        <a:pt x="604" y="492"/>
                      </a:lnTo>
                      <a:lnTo>
                        <a:pt x="607" y="490"/>
                      </a:lnTo>
                      <a:lnTo>
                        <a:pt x="611" y="490"/>
                      </a:lnTo>
                      <a:lnTo>
                        <a:pt x="614" y="490"/>
                      </a:lnTo>
                      <a:lnTo>
                        <a:pt x="617" y="489"/>
                      </a:lnTo>
                      <a:lnTo>
                        <a:pt x="620" y="489"/>
                      </a:lnTo>
                      <a:lnTo>
                        <a:pt x="622" y="487"/>
                      </a:lnTo>
                      <a:lnTo>
                        <a:pt x="625" y="485"/>
                      </a:lnTo>
                      <a:lnTo>
                        <a:pt x="627" y="484"/>
                      </a:lnTo>
                      <a:lnTo>
                        <a:pt x="630" y="482"/>
                      </a:lnTo>
                      <a:lnTo>
                        <a:pt x="634" y="481"/>
                      </a:lnTo>
                      <a:lnTo>
                        <a:pt x="637" y="481"/>
                      </a:lnTo>
                      <a:lnTo>
                        <a:pt x="639" y="481"/>
                      </a:lnTo>
                      <a:lnTo>
                        <a:pt x="642" y="481"/>
                      </a:lnTo>
                      <a:lnTo>
                        <a:pt x="645" y="482"/>
                      </a:lnTo>
                      <a:lnTo>
                        <a:pt x="645" y="481"/>
                      </a:lnTo>
                      <a:lnTo>
                        <a:pt x="645" y="479"/>
                      </a:lnTo>
                      <a:lnTo>
                        <a:pt x="645" y="477"/>
                      </a:lnTo>
                      <a:lnTo>
                        <a:pt x="645" y="476"/>
                      </a:lnTo>
                      <a:lnTo>
                        <a:pt x="644" y="474"/>
                      </a:lnTo>
                      <a:lnTo>
                        <a:pt x="644" y="472"/>
                      </a:lnTo>
                      <a:lnTo>
                        <a:pt x="642" y="469"/>
                      </a:lnTo>
                      <a:lnTo>
                        <a:pt x="639" y="464"/>
                      </a:lnTo>
                      <a:lnTo>
                        <a:pt x="637" y="461"/>
                      </a:lnTo>
                      <a:lnTo>
                        <a:pt x="637" y="457"/>
                      </a:lnTo>
                      <a:lnTo>
                        <a:pt x="635" y="452"/>
                      </a:lnTo>
                      <a:lnTo>
                        <a:pt x="635" y="449"/>
                      </a:lnTo>
                      <a:lnTo>
                        <a:pt x="635" y="444"/>
                      </a:lnTo>
                      <a:lnTo>
                        <a:pt x="635" y="441"/>
                      </a:lnTo>
                      <a:lnTo>
                        <a:pt x="635" y="438"/>
                      </a:lnTo>
                      <a:lnTo>
                        <a:pt x="637" y="438"/>
                      </a:lnTo>
                      <a:lnTo>
                        <a:pt x="639" y="436"/>
                      </a:lnTo>
                      <a:lnTo>
                        <a:pt x="640" y="436"/>
                      </a:lnTo>
                      <a:lnTo>
                        <a:pt x="644" y="436"/>
                      </a:lnTo>
                      <a:lnTo>
                        <a:pt x="645" y="436"/>
                      </a:lnTo>
                      <a:lnTo>
                        <a:pt x="647" y="436"/>
                      </a:lnTo>
                      <a:lnTo>
                        <a:pt x="647" y="434"/>
                      </a:lnTo>
                      <a:lnTo>
                        <a:pt x="648" y="434"/>
                      </a:lnTo>
                      <a:lnTo>
                        <a:pt x="648" y="433"/>
                      </a:lnTo>
                      <a:lnTo>
                        <a:pt x="648" y="431"/>
                      </a:lnTo>
                      <a:lnTo>
                        <a:pt x="650" y="431"/>
                      </a:lnTo>
                      <a:lnTo>
                        <a:pt x="648" y="431"/>
                      </a:lnTo>
                      <a:lnTo>
                        <a:pt x="648" y="429"/>
                      </a:lnTo>
                      <a:lnTo>
                        <a:pt x="648" y="428"/>
                      </a:lnTo>
                      <a:lnTo>
                        <a:pt x="648" y="426"/>
                      </a:lnTo>
                      <a:lnTo>
                        <a:pt x="647" y="424"/>
                      </a:lnTo>
                      <a:lnTo>
                        <a:pt x="647" y="423"/>
                      </a:lnTo>
                      <a:lnTo>
                        <a:pt x="647" y="421"/>
                      </a:lnTo>
                      <a:lnTo>
                        <a:pt x="647" y="419"/>
                      </a:lnTo>
                      <a:lnTo>
                        <a:pt x="647" y="418"/>
                      </a:lnTo>
                      <a:lnTo>
                        <a:pt x="650" y="413"/>
                      </a:lnTo>
                      <a:lnTo>
                        <a:pt x="653" y="406"/>
                      </a:lnTo>
                      <a:lnTo>
                        <a:pt x="658" y="401"/>
                      </a:lnTo>
                      <a:lnTo>
                        <a:pt x="663" y="396"/>
                      </a:lnTo>
                      <a:lnTo>
                        <a:pt x="667" y="391"/>
                      </a:lnTo>
                      <a:lnTo>
                        <a:pt x="672" y="386"/>
                      </a:lnTo>
                      <a:lnTo>
                        <a:pt x="677" y="380"/>
                      </a:lnTo>
                      <a:lnTo>
                        <a:pt x="680" y="375"/>
                      </a:lnTo>
                      <a:lnTo>
                        <a:pt x="681" y="372"/>
                      </a:lnTo>
                      <a:lnTo>
                        <a:pt x="683" y="370"/>
                      </a:lnTo>
                      <a:lnTo>
                        <a:pt x="685" y="368"/>
                      </a:lnTo>
                      <a:lnTo>
                        <a:pt x="686" y="367"/>
                      </a:lnTo>
                      <a:lnTo>
                        <a:pt x="688" y="365"/>
                      </a:lnTo>
                      <a:lnTo>
                        <a:pt x="690" y="363"/>
                      </a:lnTo>
                      <a:lnTo>
                        <a:pt x="691" y="362"/>
                      </a:lnTo>
                      <a:lnTo>
                        <a:pt x="693" y="360"/>
                      </a:lnTo>
                      <a:lnTo>
                        <a:pt x="696" y="355"/>
                      </a:lnTo>
                      <a:lnTo>
                        <a:pt x="701" y="350"/>
                      </a:lnTo>
                      <a:lnTo>
                        <a:pt x="706" y="345"/>
                      </a:lnTo>
                      <a:lnTo>
                        <a:pt x="711" y="340"/>
                      </a:lnTo>
                      <a:lnTo>
                        <a:pt x="716" y="335"/>
                      </a:lnTo>
                      <a:lnTo>
                        <a:pt x="721" y="332"/>
                      </a:lnTo>
                      <a:lnTo>
                        <a:pt x="726" y="327"/>
                      </a:lnTo>
                      <a:lnTo>
                        <a:pt x="731" y="322"/>
                      </a:lnTo>
                      <a:lnTo>
                        <a:pt x="733" y="304"/>
                      </a:lnTo>
                      <a:lnTo>
                        <a:pt x="733" y="286"/>
                      </a:lnTo>
                      <a:lnTo>
                        <a:pt x="733" y="268"/>
                      </a:lnTo>
                      <a:lnTo>
                        <a:pt x="733" y="248"/>
                      </a:lnTo>
                      <a:lnTo>
                        <a:pt x="734" y="230"/>
                      </a:lnTo>
                      <a:lnTo>
                        <a:pt x="736" y="212"/>
                      </a:lnTo>
                      <a:lnTo>
                        <a:pt x="739" y="193"/>
                      </a:lnTo>
                      <a:lnTo>
                        <a:pt x="743" y="175"/>
                      </a:lnTo>
                      <a:lnTo>
                        <a:pt x="744" y="172"/>
                      </a:lnTo>
                      <a:lnTo>
                        <a:pt x="744" y="169"/>
                      </a:lnTo>
                      <a:lnTo>
                        <a:pt x="746" y="165"/>
                      </a:lnTo>
                      <a:lnTo>
                        <a:pt x="748" y="164"/>
                      </a:lnTo>
                      <a:lnTo>
                        <a:pt x="749" y="160"/>
                      </a:lnTo>
                      <a:lnTo>
                        <a:pt x="752" y="159"/>
                      </a:lnTo>
                      <a:lnTo>
                        <a:pt x="754" y="157"/>
                      </a:lnTo>
                      <a:lnTo>
                        <a:pt x="757" y="156"/>
                      </a:lnTo>
                      <a:lnTo>
                        <a:pt x="754" y="154"/>
                      </a:lnTo>
                      <a:lnTo>
                        <a:pt x="751" y="152"/>
                      </a:lnTo>
                      <a:lnTo>
                        <a:pt x="748" y="149"/>
                      </a:lnTo>
                      <a:lnTo>
                        <a:pt x="746" y="147"/>
                      </a:lnTo>
                      <a:lnTo>
                        <a:pt x="744" y="144"/>
                      </a:lnTo>
                      <a:lnTo>
                        <a:pt x="741" y="142"/>
                      </a:lnTo>
                      <a:lnTo>
                        <a:pt x="739" y="139"/>
                      </a:lnTo>
                      <a:lnTo>
                        <a:pt x="738" y="137"/>
                      </a:lnTo>
                      <a:lnTo>
                        <a:pt x="736" y="136"/>
                      </a:lnTo>
                      <a:lnTo>
                        <a:pt x="736" y="132"/>
                      </a:lnTo>
                      <a:lnTo>
                        <a:pt x="738" y="131"/>
                      </a:lnTo>
                      <a:lnTo>
                        <a:pt x="738" y="129"/>
                      </a:lnTo>
                      <a:lnTo>
                        <a:pt x="739" y="127"/>
                      </a:lnTo>
                      <a:lnTo>
                        <a:pt x="739" y="126"/>
                      </a:lnTo>
                      <a:lnTo>
                        <a:pt x="739" y="123"/>
                      </a:lnTo>
                      <a:lnTo>
                        <a:pt x="739" y="121"/>
                      </a:lnTo>
                      <a:lnTo>
                        <a:pt x="736" y="119"/>
                      </a:lnTo>
                      <a:lnTo>
                        <a:pt x="734" y="118"/>
                      </a:lnTo>
                      <a:lnTo>
                        <a:pt x="731" y="116"/>
                      </a:lnTo>
                      <a:lnTo>
                        <a:pt x="728" y="113"/>
                      </a:lnTo>
                      <a:lnTo>
                        <a:pt x="726" y="111"/>
                      </a:lnTo>
                      <a:lnTo>
                        <a:pt x="724" y="109"/>
                      </a:lnTo>
                      <a:lnTo>
                        <a:pt x="723" y="108"/>
                      </a:lnTo>
                      <a:lnTo>
                        <a:pt x="721" y="104"/>
                      </a:lnTo>
                      <a:lnTo>
                        <a:pt x="719" y="96"/>
                      </a:lnTo>
                      <a:lnTo>
                        <a:pt x="718" y="86"/>
                      </a:lnTo>
                      <a:lnTo>
                        <a:pt x="718" y="78"/>
                      </a:lnTo>
                      <a:lnTo>
                        <a:pt x="716" y="68"/>
                      </a:lnTo>
                      <a:lnTo>
                        <a:pt x="716" y="60"/>
                      </a:lnTo>
                      <a:lnTo>
                        <a:pt x="714" y="52"/>
                      </a:lnTo>
                      <a:lnTo>
                        <a:pt x="714" y="42"/>
                      </a:lnTo>
                      <a:lnTo>
                        <a:pt x="714" y="33"/>
                      </a:lnTo>
                      <a:lnTo>
                        <a:pt x="714" y="32"/>
                      </a:lnTo>
                      <a:lnTo>
                        <a:pt x="713" y="32"/>
                      </a:lnTo>
                      <a:lnTo>
                        <a:pt x="713" y="30"/>
                      </a:lnTo>
                      <a:lnTo>
                        <a:pt x="711" y="30"/>
                      </a:lnTo>
                      <a:lnTo>
                        <a:pt x="711" y="28"/>
                      </a:lnTo>
                      <a:lnTo>
                        <a:pt x="710" y="28"/>
                      </a:lnTo>
                      <a:lnTo>
                        <a:pt x="708" y="27"/>
                      </a:lnTo>
                      <a:lnTo>
                        <a:pt x="708" y="25"/>
                      </a:lnTo>
                      <a:lnTo>
                        <a:pt x="673" y="47"/>
                      </a:lnTo>
                      <a:lnTo>
                        <a:pt x="672" y="43"/>
                      </a:lnTo>
                      <a:lnTo>
                        <a:pt x="670" y="38"/>
                      </a:lnTo>
                      <a:lnTo>
                        <a:pt x="667" y="32"/>
                      </a:lnTo>
                      <a:lnTo>
                        <a:pt x="660" y="24"/>
                      </a:lnTo>
                      <a:lnTo>
                        <a:pt x="650" y="17"/>
                      </a:lnTo>
                      <a:lnTo>
                        <a:pt x="639" y="10"/>
                      </a:lnTo>
                      <a:lnTo>
                        <a:pt x="632" y="9"/>
                      </a:lnTo>
                      <a:lnTo>
                        <a:pt x="624" y="7"/>
                      </a:lnTo>
                      <a:lnTo>
                        <a:pt x="615" y="7"/>
                      </a:lnTo>
                      <a:lnTo>
                        <a:pt x="606" y="7"/>
                      </a:lnTo>
                      <a:lnTo>
                        <a:pt x="581" y="0"/>
                      </a:lnTo>
                      <a:lnTo>
                        <a:pt x="414" y="98"/>
                      </a:lnTo>
                      <a:lnTo>
                        <a:pt x="411" y="101"/>
                      </a:lnTo>
                      <a:lnTo>
                        <a:pt x="401" y="106"/>
                      </a:lnTo>
                      <a:lnTo>
                        <a:pt x="384" y="116"/>
                      </a:lnTo>
                      <a:lnTo>
                        <a:pt x="365" y="129"/>
                      </a:lnTo>
                      <a:lnTo>
                        <a:pt x="343" y="146"/>
                      </a:lnTo>
                      <a:lnTo>
                        <a:pt x="322" y="162"/>
                      </a:lnTo>
                      <a:lnTo>
                        <a:pt x="300" y="180"/>
                      </a:lnTo>
                      <a:lnTo>
                        <a:pt x="280" y="198"/>
                      </a:lnTo>
                      <a:lnTo>
                        <a:pt x="277" y="200"/>
                      </a:lnTo>
                      <a:lnTo>
                        <a:pt x="269" y="200"/>
                      </a:lnTo>
                      <a:lnTo>
                        <a:pt x="259" y="202"/>
                      </a:lnTo>
                      <a:lnTo>
                        <a:pt x="246" y="203"/>
                      </a:lnTo>
                      <a:lnTo>
                        <a:pt x="233" y="205"/>
                      </a:lnTo>
                      <a:lnTo>
                        <a:pt x="221" y="207"/>
                      </a:lnTo>
                      <a:lnTo>
                        <a:pt x="211" y="208"/>
                      </a:lnTo>
                      <a:lnTo>
                        <a:pt x="206" y="210"/>
                      </a:lnTo>
                      <a:lnTo>
                        <a:pt x="198" y="329"/>
                      </a:lnTo>
                      <a:lnTo>
                        <a:pt x="198" y="332"/>
                      </a:lnTo>
                      <a:lnTo>
                        <a:pt x="196" y="337"/>
                      </a:lnTo>
                      <a:lnTo>
                        <a:pt x="196" y="342"/>
                      </a:lnTo>
                      <a:lnTo>
                        <a:pt x="195" y="347"/>
                      </a:lnTo>
                      <a:lnTo>
                        <a:pt x="193" y="352"/>
                      </a:lnTo>
                      <a:lnTo>
                        <a:pt x="191" y="355"/>
                      </a:lnTo>
                      <a:lnTo>
                        <a:pt x="188" y="355"/>
                      </a:lnTo>
                      <a:lnTo>
                        <a:pt x="188" y="357"/>
                      </a:lnTo>
                      <a:lnTo>
                        <a:pt x="186" y="360"/>
                      </a:lnTo>
                      <a:lnTo>
                        <a:pt x="185" y="362"/>
                      </a:lnTo>
                      <a:lnTo>
                        <a:pt x="185" y="365"/>
                      </a:lnTo>
                      <a:lnTo>
                        <a:pt x="183" y="368"/>
                      </a:lnTo>
                      <a:lnTo>
                        <a:pt x="185" y="370"/>
                      </a:lnTo>
                      <a:lnTo>
                        <a:pt x="186" y="372"/>
                      </a:lnTo>
                      <a:lnTo>
                        <a:pt x="170" y="382"/>
                      </a:lnTo>
                      <a:lnTo>
                        <a:pt x="168" y="383"/>
                      </a:lnTo>
                      <a:lnTo>
                        <a:pt x="167" y="385"/>
                      </a:lnTo>
                      <a:lnTo>
                        <a:pt x="165" y="386"/>
                      </a:lnTo>
                      <a:lnTo>
                        <a:pt x="163" y="390"/>
                      </a:lnTo>
                      <a:lnTo>
                        <a:pt x="162" y="391"/>
                      </a:lnTo>
                      <a:lnTo>
                        <a:pt x="162" y="393"/>
                      </a:lnTo>
                      <a:lnTo>
                        <a:pt x="163" y="395"/>
                      </a:lnTo>
                      <a:lnTo>
                        <a:pt x="163" y="393"/>
                      </a:lnTo>
                      <a:lnTo>
                        <a:pt x="160" y="393"/>
                      </a:lnTo>
                      <a:lnTo>
                        <a:pt x="155" y="393"/>
                      </a:lnTo>
                      <a:lnTo>
                        <a:pt x="150" y="391"/>
                      </a:lnTo>
                      <a:lnTo>
                        <a:pt x="145" y="391"/>
                      </a:lnTo>
                      <a:lnTo>
                        <a:pt x="139" y="391"/>
                      </a:lnTo>
                      <a:lnTo>
                        <a:pt x="134" y="393"/>
                      </a:lnTo>
                      <a:lnTo>
                        <a:pt x="130" y="395"/>
                      </a:lnTo>
                      <a:lnTo>
                        <a:pt x="112" y="391"/>
                      </a:lnTo>
                      <a:lnTo>
                        <a:pt x="110" y="391"/>
                      </a:lnTo>
                      <a:lnTo>
                        <a:pt x="104" y="391"/>
                      </a:lnTo>
                      <a:lnTo>
                        <a:pt x="96" y="390"/>
                      </a:lnTo>
                      <a:lnTo>
                        <a:pt x="86" y="390"/>
                      </a:lnTo>
                      <a:lnTo>
                        <a:pt x="74" y="391"/>
                      </a:lnTo>
                      <a:lnTo>
                        <a:pt x="63" y="393"/>
                      </a:lnTo>
                      <a:lnTo>
                        <a:pt x="53" y="398"/>
                      </a:lnTo>
                      <a:lnTo>
                        <a:pt x="44" y="405"/>
                      </a:lnTo>
                      <a:lnTo>
                        <a:pt x="43" y="406"/>
                      </a:lnTo>
                      <a:lnTo>
                        <a:pt x="40" y="408"/>
                      </a:lnTo>
                      <a:lnTo>
                        <a:pt x="36" y="410"/>
                      </a:lnTo>
                      <a:lnTo>
                        <a:pt x="33" y="411"/>
                      </a:lnTo>
                      <a:lnTo>
                        <a:pt x="30" y="413"/>
                      </a:lnTo>
                      <a:lnTo>
                        <a:pt x="26" y="413"/>
                      </a:lnTo>
                      <a:lnTo>
                        <a:pt x="21" y="411"/>
                      </a:lnTo>
                      <a:lnTo>
                        <a:pt x="21" y="410"/>
                      </a:lnTo>
                      <a:lnTo>
                        <a:pt x="20" y="410"/>
                      </a:lnTo>
                      <a:lnTo>
                        <a:pt x="18" y="408"/>
                      </a:lnTo>
                      <a:lnTo>
                        <a:pt x="16" y="406"/>
                      </a:lnTo>
                      <a:lnTo>
                        <a:pt x="13" y="405"/>
                      </a:lnTo>
                      <a:lnTo>
                        <a:pt x="11" y="403"/>
                      </a:lnTo>
                      <a:lnTo>
                        <a:pt x="8" y="401"/>
                      </a:lnTo>
                      <a:lnTo>
                        <a:pt x="7" y="401"/>
                      </a:lnTo>
                      <a:lnTo>
                        <a:pt x="5" y="401"/>
                      </a:lnTo>
                      <a:lnTo>
                        <a:pt x="7" y="403"/>
                      </a:lnTo>
                      <a:lnTo>
                        <a:pt x="5" y="403"/>
                      </a:lnTo>
                      <a:lnTo>
                        <a:pt x="3" y="405"/>
                      </a:lnTo>
                      <a:lnTo>
                        <a:pt x="3" y="406"/>
                      </a:lnTo>
                      <a:lnTo>
                        <a:pt x="2" y="406"/>
                      </a:lnTo>
                      <a:lnTo>
                        <a:pt x="2" y="408"/>
                      </a:lnTo>
                      <a:lnTo>
                        <a:pt x="2" y="410"/>
                      </a:lnTo>
                      <a:lnTo>
                        <a:pt x="3" y="411"/>
                      </a:lnTo>
                      <a:lnTo>
                        <a:pt x="5" y="413"/>
                      </a:lnTo>
                      <a:lnTo>
                        <a:pt x="7" y="415"/>
                      </a:lnTo>
                      <a:lnTo>
                        <a:pt x="7" y="416"/>
                      </a:lnTo>
                      <a:lnTo>
                        <a:pt x="7" y="418"/>
                      </a:lnTo>
                      <a:lnTo>
                        <a:pt x="5" y="419"/>
                      </a:lnTo>
                      <a:lnTo>
                        <a:pt x="3" y="421"/>
                      </a:lnTo>
                      <a:lnTo>
                        <a:pt x="3" y="423"/>
                      </a:lnTo>
                      <a:lnTo>
                        <a:pt x="2" y="424"/>
                      </a:lnTo>
                      <a:lnTo>
                        <a:pt x="2" y="426"/>
                      </a:lnTo>
                      <a:lnTo>
                        <a:pt x="0" y="426"/>
                      </a:lnTo>
                      <a:lnTo>
                        <a:pt x="0" y="428"/>
                      </a:lnTo>
                      <a:lnTo>
                        <a:pt x="2" y="428"/>
                      </a:lnTo>
                      <a:lnTo>
                        <a:pt x="2" y="429"/>
                      </a:lnTo>
                      <a:lnTo>
                        <a:pt x="3" y="429"/>
                      </a:lnTo>
                      <a:lnTo>
                        <a:pt x="5" y="431"/>
                      </a:lnTo>
                      <a:lnTo>
                        <a:pt x="7" y="433"/>
                      </a:lnTo>
                      <a:lnTo>
                        <a:pt x="7" y="436"/>
                      </a:lnTo>
                      <a:lnTo>
                        <a:pt x="8" y="439"/>
                      </a:lnTo>
                      <a:lnTo>
                        <a:pt x="8" y="443"/>
                      </a:lnTo>
                      <a:lnTo>
                        <a:pt x="8" y="446"/>
                      </a:lnTo>
                      <a:lnTo>
                        <a:pt x="8" y="449"/>
                      </a:lnTo>
                      <a:lnTo>
                        <a:pt x="10" y="452"/>
                      </a:lnTo>
                      <a:lnTo>
                        <a:pt x="10" y="456"/>
                      </a:lnTo>
                      <a:lnTo>
                        <a:pt x="11" y="459"/>
                      </a:lnTo>
                      <a:lnTo>
                        <a:pt x="13" y="462"/>
                      </a:lnTo>
                      <a:lnTo>
                        <a:pt x="16" y="466"/>
                      </a:lnTo>
                      <a:lnTo>
                        <a:pt x="20" y="469"/>
                      </a:lnTo>
                      <a:lnTo>
                        <a:pt x="23" y="471"/>
                      </a:lnTo>
                      <a:lnTo>
                        <a:pt x="26" y="472"/>
                      </a:lnTo>
                      <a:lnTo>
                        <a:pt x="31" y="474"/>
                      </a:lnTo>
                      <a:lnTo>
                        <a:pt x="36" y="474"/>
                      </a:lnTo>
                      <a:lnTo>
                        <a:pt x="40" y="474"/>
                      </a:lnTo>
                      <a:lnTo>
                        <a:pt x="38" y="476"/>
                      </a:lnTo>
                      <a:lnTo>
                        <a:pt x="38" y="477"/>
                      </a:lnTo>
                      <a:lnTo>
                        <a:pt x="40" y="479"/>
                      </a:lnTo>
                      <a:lnTo>
                        <a:pt x="40" y="481"/>
                      </a:lnTo>
                      <a:lnTo>
                        <a:pt x="41" y="482"/>
                      </a:lnTo>
                      <a:lnTo>
                        <a:pt x="43" y="484"/>
                      </a:lnTo>
                      <a:lnTo>
                        <a:pt x="46" y="485"/>
                      </a:lnTo>
                      <a:lnTo>
                        <a:pt x="48" y="485"/>
                      </a:lnTo>
                      <a:lnTo>
                        <a:pt x="49" y="487"/>
                      </a:lnTo>
                      <a:lnTo>
                        <a:pt x="51" y="489"/>
                      </a:lnTo>
                      <a:lnTo>
                        <a:pt x="54" y="490"/>
                      </a:lnTo>
                      <a:lnTo>
                        <a:pt x="53" y="490"/>
                      </a:lnTo>
                      <a:lnTo>
                        <a:pt x="53" y="492"/>
                      </a:lnTo>
                      <a:lnTo>
                        <a:pt x="51" y="490"/>
                      </a:lnTo>
                      <a:lnTo>
                        <a:pt x="49" y="490"/>
                      </a:lnTo>
                      <a:lnTo>
                        <a:pt x="49" y="489"/>
                      </a:lnTo>
                      <a:lnTo>
                        <a:pt x="48" y="489"/>
                      </a:lnTo>
                      <a:lnTo>
                        <a:pt x="46" y="489"/>
                      </a:lnTo>
                      <a:lnTo>
                        <a:pt x="44" y="489"/>
                      </a:lnTo>
                      <a:lnTo>
                        <a:pt x="43" y="489"/>
                      </a:lnTo>
                      <a:lnTo>
                        <a:pt x="41" y="489"/>
                      </a:lnTo>
                      <a:lnTo>
                        <a:pt x="40" y="490"/>
                      </a:lnTo>
                      <a:lnTo>
                        <a:pt x="38" y="490"/>
                      </a:lnTo>
                      <a:lnTo>
                        <a:pt x="36" y="492"/>
                      </a:lnTo>
                      <a:lnTo>
                        <a:pt x="36" y="494"/>
                      </a:lnTo>
                      <a:lnTo>
                        <a:pt x="36" y="495"/>
                      </a:lnTo>
                      <a:lnTo>
                        <a:pt x="38" y="497"/>
                      </a:lnTo>
                      <a:lnTo>
                        <a:pt x="38" y="499"/>
                      </a:lnTo>
                      <a:lnTo>
                        <a:pt x="40" y="499"/>
                      </a:lnTo>
                      <a:lnTo>
                        <a:pt x="40" y="500"/>
                      </a:lnTo>
                      <a:lnTo>
                        <a:pt x="41" y="502"/>
                      </a:lnTo>
                      <a:lnTo>
                        <a:pt x="43" y="504"/>
                      </a:lnTo>
                      <a:lnTo>
                        <a:pt x="43" y="505"/>
                      </a:lnTo>
                      <a:lnTo>
                        <a:pt x="44" y="505"/>
                      </a:lnTo>
                      <a:lnTo>
                        <a:pt x="44" y="507"/>
                      </a:lnTo>
                      <a:lnTo>
                        <a:pt x="46" y="509"/>
                      </a:lnTo>
                      <a:lnTo>
                        <a:pt x="48" y="510"/>
                      </a:lnTo>
                      <a:lnTo>
                        <a:pt x="49" y="510"/>
                      </a:lnTo>
                      <a:lnTo>
                        <a:pt x="51" y="512"/>
                      </a:lnTo>
                      <a:lnTo>
                        <a:pt x="53" y="512"/>
                      </a:lnTo>
                      <a:lnTo>
                        <a:pt x="54" y="514"/>
                      </a:lnTo>
                      <a:lnTo>
                        <a:pt x="56" y="515"/>
                      </a:lnTo>
                      <a:lnTo>
                        <a:pt x="58" y="517"/>
                      </a:lnTo>
                      <a:lnTo>
                        <a:pt x="59" y="520"/>
                      </a:lnTo>
                      <a:lnTo>
                        <a:pt x="61" y="522"/>
                      </a:lnTo>
                      <a:lnTo>
                        <a:pt x="64" y="523"/>
                      </a:lnTo>
                      <a:lnTo>
                        <a:pt x="68" y="523"/>
                      </a:lnTo>
                      <a:lnTo>
                        <a:pt x="71" y="523"/>
                      </a:lnTo>
                      <a:lnTo>
                        <a:pt x="74" y="523"/>
                      </a:lnTo>
                      <a:lnTo>
                        <a:pt x="77" y="523"/>
                      </a:lnTo>
                      <a:lnTo>
                        <a:pt x="79" y="522"/>
                      </a:lnTo>
                      <a:lnTo>
                        <a:pt x="81" y="522"/>
                      </a:lnTo>
                      <a:lnTo>
                        <a:pt x="82" y="522"/>
                      </a:lnTo>
                      <a:lnTo>
                        <a:pt x="84" y="522"/>
                      </a:lnTo>
                      <a:lnTo>
                        <a:pt x="84" y="520"/>
                      </a:lnTo>
                      <a:lnTo>
                        <a:pt x="86" y="520"/>
                      </a:lnTo>
                      <a:lnTo>
                        <a:pt x="87" y="520"/>
                      </a:lnTo>
                      <a:lnTo>
                        <a:pt x="89" y="520"/>
                      </a:lnTo>
                      <a:lnTo>
                        <a:pt x="89" y="523"/>
                      </a:lnTo>
                      <a:lnTo>
                        <a:pt x="89" y="525"/>
                      </a:lnTo>
                      <a:lnTo>
                        <a:pt x="89" y="528"/>
                      </a:lnTo>
                      <a:lnTo>
                        <a:pt x="87" y="530"/>
                      </a:lnTo>
                      <a:lnTo>
                        <a:pt x="87" y="532"/>
                      </a:lnTo>
                      <a:lnTo>
                        <a:pt x="86" y="533"/>
                      </a:lnTo>
                      <a:lnTo>
                        <a:pt x="84" y="537"/>
                      </a:lnTo>
                      <a:lnTo>
                        <a:pt x="84" y="538"/>
                      </a:lnTo>
                      <a:lnTo>
                        <a:pt x="84" y="542"/>
                      </a:lnTo>
                      <a:lnTo>
                        <a:pt x="84" y="545"/>
                      </a:lnTo>
                      <a:lnTo>
                        <a:pt x="84" y="548"/>
                      </a:lnTo>
                      <a:lnTo>
                        <a:pt x="86" y="553"/>
                      </a:lnTo>
                      <a:lnTo>
                        <a:pt x="86" y="556"/>
                      </a:lnTo>
                      <a:lnTo>
                        <a:pt x="87" y="560"/>
                      </a:lnTo>
                      <a:lnTo>
                        <a:pt x="89" y="563"/>
                      </a:lnTo>
                      <a:lnTo>
                        <a:pt x="91" y="566"/>
                      </a:lnTo>
                      <a:lnTo>
                        <a:pt x="91" y="565"/>
                      </a:lnTo>
                      <a:lnTo>
                        <a:pt x="91" y="563"/>
                      </a:lnTo>
                      <a:lnTo>
                        <a:pt x="92" y="561"/>
                      </a:lnTo>
                      <a:lnTo>
                        <a:pt x="92" y="560"/>
                      </a:lnTo>
                      <a:lnTo>
                        <a:pt x="94" y="558"/>
                      </a:lnTo>
                      <a:lnTo>
                        <a:pt x="94" y="556"/>
                      </a:lnTo>
                      <a:lnTo>
                        <a:pt x="94" y="555"/>
                      </a:lnTo>
                      <a:lnTo>
                        <a:pt x="94" y="553"/>
                      </a:lnTo>
                      <a:lnTo>
                        <a:pt x="94" y="551"/>
                      </a:lnTo>
                      <a:lnTo>
                        <a:pt x="94" y="550"/>
                      </a:lnTo>
                      <a:lnTo>
                        <a:pt x="92" y="548"/>
                      </a:lnTo>
                      <a:lnTo>
                        <a:pt x="91" y="548"/>
                      </a:lnTo>
                      <a:lnTo>
                        <a:pt x="89" y="547"/>
                      </a:lnTo>
                      <a:lnTo>
                        <a:pt x="87" y="545"/>
                      </a:lnTo>
                      <a:lnTo>
                        <a:pt x="89" y="543"/>
                      </a:lnTo>
                      <a:lnTo>
                        <a:pt x="91" y="543"/>
                      </a:lnTo>
                      <a:lnTo>
                        <a:pt x="92" y="543"/>
                      </a:lnTo>
                      <a:lnTo>
                        <a:pt x="94" y="543"/>
                      </a:lnTo>
                      <a:lnTo>
                        <a:pt x="96" y="543"/>
                      </a:lnTo>
                      <a:lnTo>
                        <a:pt x="99" y="542"/>
                      </a:lnTo>
                      <a:lnTo>
                        <a:pt x="101" y="540"/>
                      </a:lnTo>
                      <a:lnTo>
                        <a:pt x="104" y="538"/>
                      </a:lnTo>
                      <a:lnTo>
                        <a:pt x="106" y="537"/>
                      </a:lnTo>
                      <a:lnTo>
                        <a:pt x="109" y="535"/>
                      </a:lnTo>
                      <a:lnTo>
                        <a:pt x="110" y="535"/>
                      </a:lnTo>
                      <a:lnTo>
                        <a:pt x="114" y="533"/>
                      </a:lnTo>
                      <a:lnTo>
                        <a:pt x="115" y="533"/>
                      </a:lnTo>
                      <a:lnTo>
                        <a:pt x="117" y="533"/>
                      </a:lnTo>
                      <a:lnTo>
                        <a:pt x="119" y="533"/>
                      </a:lnTo>
                      <a:lnTo>
                        <a:pt x="120" y="533"/>
                      </a:lnTo>
                      <a:lnTo>
                        <a:pt x="122" y="533"/>
                      </a:lnTo>
                      <a:lnTo>
                        <a:pt x="124" y="535"/>
                      </a:lnTo>
                      <a:lnTo>
                        <a:pt x="125" y="535"/>
                      </a:lnTo>
                      <a:lnTo>
                        <a:pt x="127" y="537"/>
                      </a:lnTo>
                      <a:lnTo>
                        <a:pt x="125" y="537"/>
                      </a:lnTo>
                      <a:lnTo>
                        <a:pt x="127" y="537"/>
                      </a:lnTo>
                      <a:lnTo>
                        <a:pt x="129" y="537"/>
                      </a:lnTo>
                      <a:lnTo>
                        <a:pt x="129" y="538"/>
                      </a:lnTo>
                      <a:lnTo>
                        <a:pt x="130" y="540"/>
                      </a:lnTo>
                      <a:lnTo>
                        <a:pt x="134" y="543"/>
                      </a:lnTo>
                      <a:lnTo>
                        <a:pt x="137" y="547"/>
                      </a:lnTo>
                      <a:lnTo>
                        <a:pt x="140" y="550"/>
                      </a:lnTo>
                      <a:lnTo>
                        <a:pt x="143" y="555"/>
                      </a:lnTo>
                      <a:lnTo>
                        <a:pt x="148" y="558"/>
                      </a:lnTo>
                      <a:lnTo>
                        <a:pt x="152" y="561"/>
                      </a:lnTo>
                      <a:lnTo>
                        <a:pt x="155" y="565"/>
                      </a:lnTo>
                      <a:lnTo>
                        <a:pt x="158" y="570"/>
                      </a:lnTo>
                      <a:lnTo>
                        <a:pt x="160" y="570"/>
                      </a:lnTo>
                      <a:lnTo>
                        <a:pt x="162" y="570"/>
                      </a:lnTo>
                      <a:lnTo>
                        <a:pt x="162" y="571"/>
                      </a:lnTo>
                      <a:lnTo>
                        <a:pt x="162" y="566"/>
                      </a:lnTo>
                      <a:lnTo>
                        <a:pt x="162" y="560"/>
                      </a:lnTo>
                      <a:lnTo>
                        <a:pt x="162" y="555"/>
                      </a:lnTo>
                      <a:lnTo>
                        <a:pt x="162" y="550"/>
                      </a:lnTo>
                      <a:lnTo>
                        <a:pt x="162" y="545"/>
                      </a:lnTo>
                      <a:lnTo>
                        <a:pt x="162" y="540"/>
                      </a:lnTo>
                      <a:lnTo>
                        <a:pt x="163" y="535"/>
                      </a:lnTo>
                      <a:lnTo>
                        <a:pt x="163" y="530"/>
                      </a:lnTo>
                      <a:lnTo>
                        <a:pt x="167" y="527"/>
                      </a:lnTo>
                      <a:lnTo>
                        <a:pt x="172" y="525"/>
                      </a:lnTo>
                      <a:lnTo>
                        <a:pt x="175" y="522"/>
                      </a:lnTo>
                      <a:lnTo>
                        <a:pt x="178" y="518"/>
                      </a:lnTo>
                      <a:lnTo>
                        <a:pt x="180" y="515"/>
                      </a:lnTo>
                      <a:lnTo>
                        <a:pt x="181" y="512"/>
                      </a:lnTo>
                      <a:lnTo>
                        <a:pt x="183" y="507"/>
                      </a:lnTo>
                      <a:lnTo>
                        <a:pt x="183" y="504"/>
                      </a:lnTo>
                      <a:lnTo>
                        <a:pt x="185" y="504"/>
                      </a:lnTo>
                      <a:lnTo>
                        <a:pt x="185" y="502"/>
                      </a:lnTo>
                      <a:lnTo>
                        <a:pt x="186" y="500"/>
                      </a:lnTo>
                      <a:lnTo>
                        <a:pt x="186" y="499"/>
                      </a:lnTo>
                      <a:lnTo>
                        <a:pt x="186" y="497"/>
                      </a:lnTo>
                      <a:lnTo>
                        <a:pt x="185" y="495"/>
                      </a:lnTo>
                      <a:lnTo>
                        <a:pt x="185" y="494"/>
                      </a:lnTo>
                      <a:lnTo>
                        <a:pt x="185" y="490"/>
                      </a:lnTo>
                      <a:lnTo>
                        <a:pt x="185" y="489"/>
                      </a:lnTo>
                      <a:lnTo>
                        <a:pt x="185" y="487"/>
                      </a:lnTo>
                      <a:lnTo>
                        <a:pt x="186" y="485"/>
                      </a:lnTo>
                      <a:lnTo>
                        <a:pt x="186" y="484"/>
                      </a:lnTo>
                      <a:lnTo>
                        <a:pt x="188" y="482"/>
                      </a:lnTo>
                      <a:lnTo>
                        <a:pt x="190" y="482"/>
                      </a:lnTo>
                      <a:lnTo>
                        <a:pt x="191" y="481"/>
                      </a:lnTo>
                      <a:lnTo>
                        <a:pt x="193" y="479"/>
                      </a:lnTo>
                      <a:lnTo>
                        <a:pt x="195" y="479"/>
                      </a:lnTo>
                      <a:lnTo>
                        <a:pt x="196" y="477"/>
                      </a:lnTo>
                      <a:lnTo>
                        <a:pt x="198" y="477"/>
                      </a:lnTo>
                      <a:lnTo>
                        <a:pt x="200" y="476"/>
                      </a:lnTo>
                      <a:lnTo>
                        <a:pt x="201" y="476"/>
                      </a:lnTo>
                      <a:lnTo>
                        <a:pt x="205" y="474"/>
                      </a:lnTo>
                      <a:lnTo>
                        <a:pt x="206" y="474"/>
                      </a:lnTo>
                      <a:lnTo>
                        <a:pt x="208" y="472"/>
                      </a:lnTo>
                      <a:lnTo>
                        <a:pt x="209" y="472"/>
                      </a:lnTo>
                      <a:lnTo>
                        <a:pt x="211" y="472"/>
                      </a:lnTo>
                      <a:lnTo>
                        <a:pt x="213" y="471"/>
                      </a:lnTo>
                      <a:lnTo>
                        <a:pt x="214" y="471"/>
                      </a:lnTo>
                      <a:lnTo>
                        <a:pt x="216" y="471"/>
                      </a:lnTo>
                      <a:lnTo>
                        <a:pt x="218" y="471"/>
                      </a:lnTo>
                      <a:lnTo>
                        <a:pt x="219" y="471"/>
                      </a:lnTo>
                      <a:lnTo>
                        <a:pt x="221" y="471"/>
                      </a:lnTo>
                      <a:lnTo>
                        <a:pt x="223" y="471"/>
                      </a:lnTo>
                      <a:lnTo>
                        <a:pt x="226" y="472"/>
                      </a:lnTo>
                      <a:lnTo>
                        <a:pt x="228" y="472"/>
                      </a:lnTo>
                      <a:lnTo>
                        <a:pt x="231" y="474"/>
                      </a:lnTo>
                      <a:lnTo>
                        <a:pt x="233" y="474"/>
                      </a:lnTo>
                      <a:lnTo>
                        <a:pt x="234" y="474"/>
                      </a:lnTo>
                      <a:lnTo>
                        <a:pt x="238" y="474"/>
                      </a:lnTo>
                      <a:lnTo>
                        <a:pt x="239" y="474"/>
                      </a:lnTo>
                      <a:lnTo>
                        <a:pt x="243" y="474"/>
                      </a:lnTo>
                      <a:lnTo>
                        <a:pt x="243" y="472"/>
                      </a:lnTo>
                      <a:lnTo>
                        <a:pt x="244" y="472"/>
                      </a:lnTo>
                      <a:lnTo>
                        <a:pt x="246" y="471"/>
                      </a:lnTo>
                      <a:lnTo>
                        <a:pt x="247" y="469"/>
                      </a:lnTo>
                      <a:lnTo>
                        <a:pt x="249" y="469"/>
                      </a:lnTo>
                      <a:lnTo>
                        <a:pt x="251" y="467"/>
                      </a:lnTo>
                      <a:lnTo>
                        <a:pt x="252" y="466"/>
                      </a:lnTo>
                      <a:lnTo>
                        <a:pt x="254" y="466"/>
                      </a:lnTo>
                      <a:lnTo>
                        <a:pt x="259" y="467"/>
                      </a:lnTo>
                      <a:lnTo>
                        <a:pt x="262" y="471"/>
                      </a:lnTo>
                      <a:lnTo>
                        <a:pt x="267" y="472"/>
                      </a:lnTo>
                      <a:lnTo>
                        <a:pt x="271" y="476"/>
                      </a:lnTo>
                      <a:lnTo>
                        <a:pt x="276" y="477"/>
                      </a:lnTo>
                      <a:lnTo>
                        <a:pt x="279" y="479"/>
                      </a:lnTo>
                      <a:lnTo>
                        <a:pt x="284" y="479"/>
                      </a:lnTo>
                      <a:lnTo>
                        <a:pt x="289" y="477"/>
                      </a:lnTo>
                      <a:lnTo>
                        <a:pt x="289" y="476"/>
                      </a:lnTo>
                      <a:lnTo>
                        <a:pt x="289" y="474"/>
                      </a:lnTo>
                      <a:lnTo>
                        <a:pt x="294" y="477"/>
                      </a:lnTo>
                      <a:lnTo>
                        <a:pt x="299" y="482"/>
                      </a:lnTo>
                      <a:lnTo>
                        <a:pt x="304" y="487"/>
                      </a:lnTo>
                      <a:lnTo>
                        <a:pt x="307" y="492"/>
                      </a:lnTo>
                      <a:lnTo>
                        <a:pt x="310" y="497"/>
                      </a:lnTo>
                      <a:lnTo>
                        <a:pt x="315" y="502"/>
                      </a:lnTo>
                      <a:lnTo>
                        <a:pt x="318" y="507"/>
                      </a:lnTo>
                      <a:lnTo>
                        <a:pt x="323" y="510"/>
                      </a:lnTo>
                      <a:lnTo>
                        <a:pt x="327" y="510"/>
                      </a:lnTo>
                      <a:lnTo>
                        <a:pt x="328" y="510"/>
                      </a:lnTo>
                      <a:lnTo>
                        <a:pt x="332" y="510"/>
                      </a:lnTo>
                      <a:lnTo>
                        <a:pt x="335" y="509"/>
                      </a:lnTo>
                      <a:lnTo>
                        <a:pt x="338" y="507"/>
                      </a:lnTo>
                      <a:lnTo>
                        <a:pt x="342" y="505"/>
                      </a:lnTo>
                      <a:lnTo>
                        <a:pt x="345" y="505"/>
                      </a:lnTo>
                      <a:lnTo>
                        <a:pt x="348" y="505"/>
                      </a:lnTo>
                      <a:lnTo>
                        <a:pt x="350" y="504"/>
                      </a:lnTo>
                      <a:lnTo>
                        <a:pt x="353" y="504"/>
                      </a:lnTo>
                      <a:lnTo>
                        <a:pt x="355" y="502"/>
                      </a:lnTo>
                      <a:lnTo>
                        <a:pt x="358" y="500"/>
                      </a:lnTo>
                      <a:lnTo>
                        <a:pt x="360" y="499"/>
                      </a:lnTo>
                      <a:lnTo>
                        <a:pt x="363" y="497"/>
                      </a:lnTo>
                      <a:lnTo>
                        <a:pt x="365" y="495"/>
                      </a:lnTo>
                      <a:lnTo>
                        <a:pt x="368" y="495"/>
                      </a:lnTo>
                      <a:lnTo>
                        <a:pt x="370" y="497"/>
                      </a:lnTo>
                      <a:lnTo>
                        <a:pt x="371" y="497"/>
                      </a:lnTo>
                      <a:lnTo>
                        <a:pt x="373" y="497"/>
                      </a:lnTo>
                      <a:lnTo>
                        <a:pt x="375" y="499"/>
                      </a:lnTo>
                      <a:lnTo>
                        <a:pt x="376" y="499"/>
                      </a:lnTo>
                      <a:lnTo>
                        <a:pt x="378" y="500"/>
                      </a:lnTo>
                      <a:lnTo>
                        <a:pt x="379" y="502"/>
                      </a:lnTo>
                      <a:lnTo>
                        <a:pt x="381" y="504"/>
                      </a:lnTo>
                      <a:lnTo>
                        <a:pt x="384" y="505"/>
                      </a:lnTo>
                      <a:lnTo>
                        <a:pt x="386" y="505"/>
                      </a:lnTo>
                      <a:lnTo>
                        <a:pt x="389" y="507"/>
                      </a:lnTo>
                      <a:lnTo>
                        <a:pt x="391" y="507"/>
                      </a:lnTo>
                      <a:lnTo>
                        <a:pt x="393" y="507"/>
                      </a:lnTo>
                      <a:lnTo>
                        <a:pt x="396" y="509"/>
                      </a:lnTo>
                      <a:lnTo>
                        <a:pt x="398" y="509"/>
                      </a:lnTo>
                      <a:lnTo>
                        <a:pt x="399" y="510"/>
                      </a:lnTo>
                      <a:lnTo>
                        <a:pt x="401" y="512"/>
                      </a:lnTo>
                      <a:lnTo>
                        <a:pt x="401" y="514"/>
                      </a:lnTo>
                      <a:lnTo>
                        <a:pt x="403" y="514"/>
                      </a:lnTo>
                      <a:lnTo>
                        <a:pt x="404" y="515"/>
                      </a:lnTo>
                      <a:lnTo>
                        <a:pt x="408" y="517"/>
                      </a:lnTo>
                      <a:lnTo>
                        <a:pt x="409" y="517"/>
                      </a:lnTo>
                      <a:lnTo>
                        <a:pt x="414" y="518"/>
                      </a:lnTo>
                      <a:lnTo>
                        <a:pt x="421" y="520"/>
                      </a:lnTo>
                      <a:lnTo>
                        <a:pt x="426" y="523"/>
                      </a:lnTo>
                      <a:lnTo>
                        <a:pt x="432" y="525"/>
                      </a:lnTo>
                      <a:lnTo>
                        <a:pt x="437" y="525"/>
                      </a:lnTo>
                      <a:lnTo>
                        <a:pt x="442" y="525"/>
                      </a:lnTo>
                      <a:lnTo>
                        <a:pt x="447" y="525"/>
                      </a:lnTo>
                      <a:lnTo>
                        <a:pt x="454" y="522"/>
                      </a:lnTo>
                      <a:lnTo>
                        <a:pt x="455" y="520"/>
                      </a:lnTo>
                      <a:lnTo>
                        <a:pt x="457" y="518"/>
                      </a:lnTo>
                      <a:lnTo>
                        <a:pt x="459" y="518"/>
                      </a:lnTo>
                      <a:lnTo>
                        <a:pt x="459" y="517"/>
                      </a:lnTo>
                      <a:lnTo>
                        <a:pt x="460" y="515"/>
                      </a:lnTo>
                      <a:lnTo>
                        <a:pt x="460" y="514"/>
                      </a:lnTo>
                      <a:lnTo>
                        <a:pt x="462" y="512"/>
                      </a:lnTo>
                      <a:lnTo>
                        <a:pt x="462" y="510"/>
                      </a:lnTo>
                      <a:lnTo>
                        <a:pt x="462" y="509"/>
                      </a:lnTo>
                      <a:lnTo>
                        <a:pt x="462" y="507"/>
                      </a:lnTo>
                      <a:lnTo>
                        <a:pt x="464" y="507"/>
                      </a:lnTo>
                      <a:lnTo>
                        <a:pt x="465" y="507"/>
                      </a:lnTo>
                      <a:lnTo>
                        <a:pt x="465" y="505"/>
                      </a:lnTo>
                      <a:lnTo>
                        <a:pt x="467" y="505"/>
                      </a:lnTo>
                      <a:lnTo>
                        <a:pt x="467" y="504"/>
                      </a:lnTo>
                      <a:lnTo>
                        <a:pt x="469" y="504"/>
                      </a:lnTo>
                      <a:lnTo>
                        <a:pt x="469" y="502"/>
                      </a:lnTo>
                      <a:lnTo>
                        <a:pt x="470" y="502"/>
                      </a:lnTo>
                      <a:lnTo>
                        <a:pt x="467" y="505"/>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99" name="Freeform 31"/>
                <p:cNvSpPr>
                  <a:spLocks/>
                </p:cNvSpPr>
                <p:nvPr/>
              </p:nvSpPr>
              <p:spPr bwMode="gray">
                <a:xfrm>
                  <a:off x="3635279" y="2118156"/>
                  <a:ext cx="564367" cy="892548"/>
                </a:xfrm>
                <a:custGeom>
                  <a:avLst/>
                  <a:gdLst>
                    <a:gd name="T0" fmla="*/ 2147483647 w 358"/>
                    <a:gd name="T1" fmla="*/ 2147483647 h 565"/>
                    <a:gd name="T2" fmla="*/ 2147483647 w 358"/>
                    <a:gd name="T3" fmla="*/ 2147483647 h 565"/>
                    <a:gd name="T4" fmla="*/ 2147483647 w 358"/>
                    <a:gd name="T5" fmla="*/ 2147483647 h 565"/>
                    <a:gd name="T6" fmla="*/ 2147483647 w 358"/>
                    <a:gd name="T7" fmla="*/ 2147483647 h 565"/>
                    <a:gd name="T8" fmla="*/ 2147483647 w 358"/>
                    <a:gd name="T9" fmla="*/ 2147483647 h 565"/>
                    <a:gd name="T10" fmla="*/ 2147483647 w 358"/>
                    <a:gd name="T11" fmla="*/ 2147483647 h 565"/>
                    <a:gd name="T12" fmla="*/ 2147483647 w 358"/>
                    <a:gd name="T13" fmla="*/ 2147483647 h 565"/>
                    <a:gd name="T14" fmla="*/ 2147483647 w 358"/>
                    <a:gd name="T15" fmla="*/ 2147483647 h 565"/>
                    <a:gd name="T16" fmla="*/ 2147483647 w 358"/>
                    <a:gd name="T17" fmla="*/ 2147483647 h 565"/>
                    <a:gd name="T18" fmla="*/ 2147483647 w 358"/>
                    <a:gd name="T19" fmla="*/ 2147483647 h 565"/>
                    <a:gd name="T20" fmla="*/ 2147483647 w 358"/>
                    <a:gd name="T21" fmla="*/ 2147483647 h 565"/>
                    <a:gd name="T22" fmla="*/ 2147483647 w 358"/>
                    <a:gd name="T23" fmla="*/ 2147483647 h 565"/>
                    <a:gd name="T24" fmla="*/ 2147483647 w 358"/>
                    <a:gd name="T25" fmla="*/ 2147483647 h 565"/>
                    <a:gd name="T26" fmla="*/ 2147483647 w 358"/>
                    <a:gd name="T27" fmla="*/ 2147483647 h 565"/>
                    <a:gd name="T28" fmla="*/ 2147483647 w 358"/>
                    <a:gd name="T29" fmla="*/ 2147483647 h 565"/>
                    <a:gd name="T30" fmla="*/ 2147483647 w 358"/>
                    <a:gd name="T31" fmla="*/ 2147483647 h 565"/>
                    <a:gd name="T32" fmla="*/ 2147483647 w 358"/>
                    <a:gd name="T33" fmla="*/ 2147483647 h 565"/>
                    <a:gd name="T34" fmla="*/ 2147483647 w 358"/>
                    <a:gd name="T35" fmla="*/ 2147483647 h 565"/>
                    <a:gd name="T36" fmla="*/ 2147483647 w 358"/>
                    <a:gd name="T37" fmla="*/ 2147483647 h 565"/>
                    <a:gd name="T38" fmla="*/ 2147483647 w 358"/>
                    <a:gd name="T39" fmla="*/ 2147483647 h 565"/>
                    <a:gd name="T40" fmla="*/ 2147483647 w 358"/>
                    <a:gd name="T41" fmla="*/ 2147483647 h 565"/>
                    <a:gd name="T42" fmla="*/ 2147483647 w 358"/>
                    <a:gd name="T43" fmla="*/ 2147483647 h 565"/>
                    <a:gd name="T44" fmla="*/ 2147483647 w 358"/>
                    <a:gd name="T45" fmla="*/ 2147483647 h 565"/>
                    <a:gd name="T46" fmla="*/ 2147483647 w 358"/>
                    <a:gd name="T47" fmla="*/ 2147483647 h 565"/>
                    <a:gd name="T48" fmla="*/ 2147483647 w 358"/>
                    <a:gd name="T49" fmla="*/ 2147483647 h 565"/>
                    <a:gd name="T50" fmla="*/ 2147483647 w 358"/>
                    <a:gd name="T51" fmla="*/ 2147483647 h 565"/>
                    <a:gd name="T52" fmla="*/ 2147483647 w 358"/>
                    <a:gd name="T53" fmla="*/ 2147483647 h 565"/>
                    <a:gd name="T54" fmla="*/ 2147483647 w 358"/>
                    <a:gd name="T55" fmla="*/ 2147483647 h 565"/>
                    <a:gd name="T56" fmla="*/ 2147483647 w 358"/>
                    <a:gd name="T57" fmla="*/ 2147483647 h 565"/>
                    <a:gd name="T58" fmla="*/ 2147483647 w 358"/>
                    <a:gd name="T59" fmla="*/ 2147483647 h 565"/>
                    <a:gd name="T60" fmla="*/ 2147483647 w 358"/>
                    <a:gd name="T61" fmla="*/ 2147483647 h 565"/>
                    <a:gd name="T62" fmla="*/ 2147483647 w 358"/>
                    <a:gd name="T63" fmla="*/ 2147483647 h 565"/>
                    <a:gd name="T64" fmla="*/ 2147483647 w 358"/>
                    <a:gd name="T65" fmla="*/ 2147483647 h 565"/>
                    <a:gd name="T66" fmla="*/ 2147483647 w 358"/>
                    <a:gd name="T67" fmla="*/ 2147483647 h 565"/>
                    <a:gd name="T68" fmla="*/ 2147483647 w 358"/>
                    <a:gd name="T69" fmla="*/ 2147483647 h 565"/>
                    <a:gd name="T70" fmla="*/ 2147483647 w 358"/>
                    <a:gd name="T71" fmla="*/ 2147483647 h 565"/>
                    <a:gd name="T72" fmla="*/ 2147483647 w 358"/>
                    <a:gd name="T73" fmla="*/ 2147483647 h 565"/>
                    <a:gd name="T74" fmla="*/ 2147483647 w 358"/>
                    <a:gd name="T75" fmla="*/ 2147483647 h 565"/>
                    <a:gd name="T76" fmla="*/ 2147483647 w 358"/>
                    <a:gd name="T77" fmla="*/ 2147483647 h 565"/>
                    <a:gd name="T78" fmla="*/ 2147483647 w 358"/>
                    <a:gd name="T79" fmla="*/ 2147483647 h 565"/>
                    <a:gd name="T80" fmla="*/ 2147483647 w 358"/>
                    <a:gd name="T81" fmla="*/ 2147483647 h 565"/>
                    <a:gd name="T82" fmla="*/ 2147483647 w 358"/>
                    <a:gd name="T83" fmla="*/ 2147483647 h 565"/>
                    <a:gd name="T84" fmla="*/ 2147483647 w 358"/>
                    <a:gd name="T85" fmla="*/ 2147483647 h 565"/>
                    <a:gd name="T86" fmla="*/ 2147483647 w 358"/>
                    <a:gd name="T87" fmla="*/ 2147483647 h 565"/>
                    <a:gd name="T88" fmla="*/ 2147483647 w 358"/>
                    <a:gd name="T89" fmla="*/ 2147483647 h 565"/>
                    <a:gd name="T90" fmla="*/ 2147483647 w 358"/>
                    <a:gd name="T91" fmla="*/ 2147483647 h 565"/>
                    <a:gd name="T92" fmla="*/ 2147483647 w 358"/>
                    <a:gd name="T93" fmla="*/ 2147483647 h 565"/>
                    <a:gd name="T94" fmla="*/ 2147483647 w 358"/>
                    <a:gd name="T95" fmla="*/ 2147483647 h 565"/>
                    <a:gd name="T96" fmla="*/ 2147483647 w 358"/>
                    <a:gd name="T97" fmla="*/ 2147483647 h 565"/>
                    <a:gd name="T98" fmla="*/ 2147483647 w 358"/>
                    <a:gd name="T99" fmla="*/ 2147483647 h 565"/>
                    <a:gd name="T100" fmla="*/ 2147483647 w 358"/>
                    <a:gd name="T101" fmla="*/ 2147483647 h 565"/>
                    <a:gd name="T102" fmla="*/ 2147483647 w 358"/>
                    <a:gd name="T103" fmla="*/ 2147483647 h 565"/>
                    <a:gd name="T104" fmla="*/ 2147483647 w 358"/>
                    <a:gd name="T105" fmla="*/ 2147483647 h 565"/>
                    <a:gd name="T106" fmla="*/ 2147483647 w 358"/>
                    <a:gd name="T107" fmla="*/ 2147483647 h 565"/>
                    <a:gd name="T108" fmla="*/ 2147483647 w 358"/>
                    <a:gd name="T109" fmla="*/ 2147483647 h 565"/>
                    <a:gd name="T110" fmla="*/ 2147483647 w 358"/>
                    <a:gd name="T111" fmla="*/ 2147483647 h 565"/>
                    <a:gd name="T112" fmla="*/ 2147483647 w 358"/>
                    <a:gd name="T113" fmla="*/ 2147483647 h 565"/>
                    <a:gd name="T114" fmla="*/ 2147483647 w 358"/>
                    <a:gd name="T115" fmla="*/ 2147483647 h 565"/>
                    <a:gd name="T116" fmla="*/ 2147483647 w 358"/>
                    <a:gd name="T117" fmla="*/ 2147483647 h 565"/>
                    <a:gd name="T118" fmla="*/ 2147483647 w 358"/>
                    <a:gd name="T119" fmla="*/ 2147483647 h 565"/>
                    <a:gd name="T120" fmla="*/ 2147483647 w 358"/>
                    <a:gd name="T121" fmla="*/ 2147483647 h 5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8"/>
                    <a:gd name="T184" fmla="*/ 0 h 565"/>
                    <a:gd name="T185" fmla="*/ 358 w 358"/>
                    <a:gd name="T186" fmla="*/ 565 h 5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8" h="565">
                      <a:moveTo>
                        <a:pt x="198" y="216"/>
                      </a:moveTo>
                      <a:lnTo>
                        <a:pt x="198" y="216"/>
                      </a:lnTo>
                      <a:lnTo>
                        <a:pt x="196" y="216"/>
                      </a:lnTo>
                      <a:lnTo>
                        <a:pt x="196" y="214"/>
                      </a:lnTo>
                      <a:lnTo>
                        <a:pt x="195" y="214"/>
                      </a:lnTo>
                      <a:lnTo>
                        <a:pt x="198" y="214"/>
                      </a:lnTo>
                      <a:lnTo>
                        <a:pt x="201" y="214"/>
                      </a:lnTo>
                      <a:lnTo>
                        <a:pt x="205" y="214"/>
                      </a:lnTo>
                      <a:lnTo>
                        <a:pt x="208" y="212"/>
                      </a:lnTo>
                      <a:lnTo>
                        <a:pt x="210" y="211"/>
                      </a:lnTo>
                      <a:lnTo>
                        <a:pt x="213" y="209"/>
                      </a:lnTo>
                      <a:lnTo>
                        <a:pt x="215" y="206"/>
                      </a:lnTo>
                      <a:lnTo>
                        <a:pt x="216" y="202"/>
                      </a:lnTo>
                      <a:lnTo>
                        <a:pt x="216" y="201"/>
                      </a:lnTo>
                      <a:lnTo>
                        <a:pt x="216" y="198"/>
                      </a:lnTo>
                      <a:lnTo>
                        <a:pt x="216" y="194"/>
                      </a:lnTo>
                      <a:lnTo>
                        <a:pt x="216" y="191"/>
                      </a:lnTo>
                      <a:lnTo>
                        <a:pt x="216" y="189"/>
                      </a:lnTo>
                      <a:lnTo>
                        <a:pt x="216" y="186"/>
                      </a:lnTo>
                      <a:lnTo>
                        <a:pt x="218" y="184"/>
                      </a:lnTo>
                      <a:lnTo>
                        <a:pt x="218" y="183"/>
                      </a:lnTo>
                      <a:lnTo>
                        <a:pt x="223" y="178"/>
                      </a:lnTo>
                      <a:lnTo>
                        <a:pt x="225" y="174"/>
                      </a:lnTo>
                      <a:lnTo>
                        <a:pt x="228" y="169"/>
                      </a:lnTo>
                      <a:lnTo>
                        <a:pt x="229" y="165"/>
                      </a:lnTo>
                      <a:lnTo>
                        <a:pt x="231" y="160"/>
                      </a:lnTo>
                      <a:lnTo>
                        <a:pt x="234" y="155"/>
                      </a:lnTo>
                      <a:lnTo>
                        <a:pt x="236" y="151"/>
                      </a:lnTo>
                      <a:lnTo>
                        <a:pt x="241" y="148"/>
                      </a:lnTo>
                      <a:lnTo>
                        <a:pt x="241" y="146"/>
                      </a:lnTo>
                      <a:lnTo>
                        <a:pt x="243" y="146"/>
                      </a:lnTo>
                      <a:lnTo>
                        <a:pt x="244" y="145"/>
                      </a:lnTo>
                      <a:lnTo>
                        <a:pt x="246" y="145"/>
                      </a:lnTo>
                      <a:lnTo>
                        <a:pt x="248" y="143"/>
                      </a:lnTo>
                      <a:lnTo>
                        <a:pt x="248" y="136"/>
                      </a:lnTo>
                      <a:lnTo>
                        <a:pt x="248" y="130"/>
                      </a:lnTo>
                      <a:lnTo>
                        <a:pt x="248" y="123"/>
                      </a:lnTo>
                      <a:lnTo>
                        <a:pt x="249" y="118"/>
                      </a:lnTo>
                      <a:lnTo>
                        <a:pt x="253" y="112"/>
                      </a:lnTo>
                      <a:lnTo>
                        <a:pt x="256" y="107"/>
                      </a:lnTo>
                      <a:lnTo>
                        <a:pt x="261" y="104"/>
                      </a:lnTo>
                      <a:lnTo>
                        <a:pt x="267" y="100"/>
                      </a:lnTo>
                      <a:lnTo>
                        <a:pt x="267" y="99"/>
                      </a:lnTo>
                      <a:lnTo>
                        <a:pt x="267" y="97"/>
                      </a:lnTo>
                      <a:lnTo>
                        <a:pt x="267" y="95"/>
                      </a:lnTo>
                      <a:lnTo>
                        <a:pt x="267" y="94"/>
                      </a:lnTo>
                      <a:lnTo>
                        <a:pt x="269" y="92"/>
                      </a:lnTo>
                      <a:lnTo>
                        <a:pt x="271" y="90"/>
                      </a:lnTo>
                      <a:lnTo>
                        <a:pt x="274" y="90"/>
                      </a:lnTo>
                      <a:lnTo>
                        <a:pt x="276" y="90"/>
                      </a:lnTo>
                      <a:lnTo>
                        <a:pt x="279" y="89"/>
                      </a:lnTo>
                      <a:lnTo>
                        <a:pt x="281" y="89"/>
                      </a:lnTo>
                      <a:lnTo>
                        <a:pt x="284" y="89"/>
                      </a:lnTo>
                      <a:lnTo>
                        <a:pt x="286" y="89"/>
                      </a:lnTo>
                      <a:lnTo>
                        <a:pt x="289" y="87"/>
                      </a:lnTo>
                      <a:lnTo>
                        <a:pt x="292" y="85"/>
                      </a:lnTo>
                      <a:lnTo>
                        <a:pt x="294" y="84"/>
                      </a:lnTo>
                      <a:lnTo>
                        <a:pt x="297" y="82"/>
                      </a:lnTo>
                      <a:lnTo>
                        <a:pt x="299" y="80"/>
                      </a:lnTo>
                      <a:lnTo>
                        <a:pt x="300" y="79"/>
                      </a:lnTo>
                      <a:lnTo>
                        <a:pt x="304" y="75"/>
                      </a:lnTo>
                      <a:lnTo>
                        <a:pt x="305" y="74"/>
                      </a:lnTo>
                      <a:lnTo>
                        <a:pt x="305" y="72"/>
                      </a:lnTo>
                      <a:lnTo>
                        <a:pt x="305" y="71"/>
                      </a:lnTo>
                      <a:lnTo>
                        <a:pt x="304" y="71"/>
                      </a:lnTo>
                      <a:lnTo>
                        <a:pt x="304" y="69"/>
                      </a:lnTo>
                      <a:lnTo>
                        <a:pt x="302" y="67"/>
                      </a:lnTo>
                      <a:lnTo>
                        <a:pt x="304" y="64"/>
                      </a:lnTo>
                      <a:lnTo>
                        <a:pt x="304" y="61"/>
                      </a:lnTo>
                      <a:lnTo>
                        <a:pt x="304" y="57"/>
                      </a:lnTo>
                      <a:lnTo>
                        <a:pt x="304" y="54"/>
                      </a:lnTo>
                      <a:lnTo>
                        <a:pt x="302" y="51"/>
                      </a:lnTo>
                      <a:lnTo>
                        <a:pt x="302" y="47"/>
                      </a:lnTo>
                      <a:lnTo>
                        <a:pt x="300" y="44"/>
                      </a:lnTo>
                      <a:lnTo>
                        <a:pt x="297" y="42"/>
                      </a:lnTo>
                      <a:lnTo>
                        <a:pt x="295" y="41"/>
                      </a:lnTo>
                      <a:lnTo>
                        <a:pt x="294" y="41"/>
                      </a:lnTo>
                      <a:lnTo>
                        <a:pt x="292" y="41"/>
                      </a:lnTo>
                      <a:lnTo>
                        <a:pt x="291" y="41"/>
                      </a:lnTo>
                      <a:lnTo>
                        <a:pt x="289" y="41"/>
                      </a:lnTo>
                      <a:lnTo>
                        <a:pt x="287" y="41"/>
                      </a:lnTo>
                      <a:lnTo>
                        <a:pt x="286" y="41"/>
                      </a:lnTo>
                      <a:lnTo>
                        <a:pt x="282" y="41"/>
                      </a:lnTo>
                      <a:lnTo>
                        <a:pt x="282" y="42"/>
                      </a:lnTo>
                      <a:lnTo>
                        <a:pt x="282" y="44"/>
                      </a:lnTo>
                      <a:lnTo>
                        <a:pt x="282" y="46"/>
                      </a:lnTo>
                      <a:lnTo>
                        <a:pt x="281" y="44"/>
                      </a:lnTo>
                      <a:lnTo>
                        <a:pt x="281" y="42"/>
                      </a:lnTo>
                      <a:lnTo>
                        <a:pt x="281" y="41"/>
                      </a:lnTo>
                      <a:lnTo>
                        <a:pt x="279" y="39"/>
                      </a:lnTo>
                      <a:lnTo>
                        <a:pt x="279" y="38"/>
                      </a:lnTo>
                      <a:lnTo>
                        <a:pt x="279" y="36"/>
                      </a:lnTo>
                      <a:lnTo>
                        <a:pt x="279" y="34"/>
                      </a:lnTo>
                      <a:lnTo>
                        <a:pt x="279" y="33"/>
                      </a:lnTo>
                      <a:lnTo>
                        <a:pt x="281" y="31"/>
                      </a:lnTo>
                      <a:lnTo>
                        <a:pt x="281" y="29"/>
                      </a:lnTo>
                      <a:lnTo>
                        <a:pt x="282" y="28"/>
                      </a:lnTo>
                      <a:lnTo>
                        <a:pt x="282" y="26"/>
                      </a:lnTo>
                      <a:lnTo>
                        <a:pt x="282" y="24"/>
                      </a:lnTo>
                      <a:lnTo>
                        <a:pt x="281" y="21"/>
                      </a:lnTo>
                      <a:lnTo>
                        <a:pt x="281" y="18"/>
                      </a:lnTo>
                      <a:lnTo>
                        <a:pt x="279" y="14"/>
                      </a:lnTo>
                      <a:lnTo>
                        <a:pt x="279" y="11"/>
                      </a:lnTo>
                      <a:lnTo>
                        <a:pt x="279" y="9"/>
                      </a:lnTo>
                      <a:lnTo>
                        <a:pt x="279" y="6"/>
                      </a:lnTo>
                      <a:lnTo>
                        <a:pt x="279" y="3"/>
                      </a:lnTo>
                      <a:lnTo>
                        <a:pt x="279" y="0"/>
                      </a:lnTo>
                      <a:lnTo>
                        <a:pt x="281" y="0"/>
                      </a:lnTo>
                      <a:lnTo>
                        <a:pt x="284" y="1"/>
                      </a:lnTo>
                      <a:lnTo>
                        <a:pt x="287" y="1"/>
                      </a:lnTo>
                      <a:lnTo>
                        <a:pt x="289" y="1"/>
                      </a:lnTo>
                      <a:lnTo>
                        <a:pt x="292" y="3"/>
                      </a:lnTo>
                      <a:lnTo>
                        <a:pt x="294" y="3"/>
                      </a:lnTo>
                      <a:lnTo>
                        <a:pt x="297" y="5"/>
                      </a:lnTo>
                      <a:lnTo>
                        <a:pt x="299" y="6"/>
                      </a:lnTo>
                      <a:lnTo>
                        <a:pt x="302" y="8"/>
                      </a:lnTo>
                      <a:lnTo>
                        <a:pt x="304" y="9"/>
                      </a:lnTo>
                      <a:lnTo>
                        <a:pt x="304" y="11"/>
                      </a:lnTo>
                      <a:lnTo>
                        <a:pt x="305" y="14"/>
                      </a:lnTo>
                      <a:lnTo>
                        <a:pt x="305" y="16"/>
                      </a:lnTo>
                      <a:lnTo>
                        <a:pt x="305" y="19"/>
                      </a:lnTo>
                      <a:lnTo>
                        <a:pt x="305" y="21"/>
                      </a:lnTo>
                      <a:lnTo>
                        <a:pt x="307" y="23"/>
                      </a:lnTo>
                      <a:lnTo>
                        <a:pt x="309" y="28"/>
                      </a:lnTo>
                      <a:lnTo>
                        <a:pt x="310" y="33"/>
                      </a:lnTo>
                      <a:lnTo>
                        <a:pt x="312" y="36"/>
                      </a:lnTo>
                      <a:lnTo>
                        <a:pt x="315" y="41"/>
                      </a:lnTo>
                      <a:lnTo>
                        <a:pt x="319" y="44"/>
                      </a:lnTo>
                      <a:lnTo>
                        <a:pt x="322" y="49"/>
                      </a:lnTo>
                      <a:lnTo>
                        <a:pt x="324" y="52"/>
                      </a:lnTo>
                      <a:lnTo>
                        <a:pt x="327" y="57"/>
                      </a:lnTo>
                      <a:lnTo>
                        <a:pt x="327" y="59"/>
                      </a:lnTo>
                      <a:lnTo>
                        <a:pt x="328" y="61"/>
                      </a:lnTo>
                      <a:lnTo>
                        <a:pt x="330" y="61"/>
                      </a:lnTo>
                      <a:lnTo>
                        <a:pt x="330" y="62"/>
                      </a:lnTo>
                      <a:lnTo>
                        <a:pt x="332" y="64"/>
                      </a:lnTo>
                      <a:lnTo>
                        <a:pt x="333" y="64"/>
                      </a:lnTo>
                      <a:lnTo>
                        <a:pt x="335" y="66"/>
                      </a:lnTo>
                      <a:lnTo>
                        <a:pt x="337" y="67"/>
                      </a:lnTo>
                      <a:lnTo>
                        <a:pt x="337" y="66"/>
                      </a:lnTo>
                      <a:lnTo>
                        <a:pt x="338" y="66"/>
                      </a:lnTo>
                      <a:lnTo>
                        <a:pt x="340" y="66"/>
                      </a:lnTo>
                      <a:lnTo>
                        <a:pt x="338" y="66"/>
                      </a:lnTo>
                      <a:lnTo>
                        <a:pt x="337" y="66"/>
                      </a:lnTo>
                      <a:lnTo>
                        <a:pt x="335" y="66"/>
                      </a:lnTo>
                      <a:lnTo>
                        <a:pt x="333" y="67"/>
                      </a:lnTo>
                      <a:lnTo>
                        <a:pt x="332" y="71"/>
                      </a:lnTo>
                      <a:lnTo>
                        <a:pt x="330" y="72"/>
                      </a:lnTo>
                      <a:lnTo>
                        <a:pt x="328" y="75"/>
                      </a:lnTo>
                      <a:lnTo>
                        <a:pt x="327" y="77"/>
                      </a:lnTo>
                      <a:lnTo>
                        <a:pt x="327" y="80"/>
                      </a:lnTo>
                      <a:lnTo>
                        <a:pt x="325" y="82"/>
                      </a:lnTo>
                      <a:lnTo>
                        <a:pt x="325" y="85"/>
                      </a:lnTo>
                      <a:lnTo>
                        <a:pt x="325" y="87"/>
                      </a:lnTo>
                      <a:lnTo>
                        <a:pt x="325" y="89"/>
                      </a:lnTo>
                      <a:lnTo>
                        <a:pt x="325" y="90"/>
                      </a:lnTo>
                      <a:lnTo>
                        <a:pt x="325" y="92"/>
                      </a:lnTo>
                      <a:lnTo>
                        <a:pt x="324" y="92"/>
                      </a:lnTo>
                      <a:lnTo>
                        <a:pt x="324" y="95"/>
                      </a:lnTo>
                      <a:lnTo>
                        <a:pt x="324" y="97"/>
                      </a:lnTo>
                      <a:lnTo>
                        <a:pt x="324" y="100"/>
                      </a:lnTo>
                      <a:lnTo>
                        <a:pt x="325" y="104"/>
                      </a:lnTo>
                      <a:lnTo>
                        <a:pt x="325" y="105"/>
                      </a:lnTo>
                      <a:lnTo>
                        <a:pt x="327" y="107"/>
                      </a:lnTo>
                      <a:lnTo>
                        <a:pt x="328" y="108"/>
                      </a:lnTo>
                      <a:lnTo>
                        <a:pt x="328" y="110"/>
                      </a:lnTo>
                      <a:lnTo>
                        <a:pt x="332" y="112"/>
                      </a:lnTo>
                      <a:lnTo>
                        <a:pt x="335" y="115"/>
                      </a:lnTo>
                      <a:lnTo>
                        <a:pt x="335" y="118"/>
                      </a:lnTo>
                      <a:lnTo>
                        <a:pt x="337" y="122"/>
                      </a:lnTo>
                      <a:lnTo>
                        <a:pt x="337" y="125"/>
                      </a:lnTo>
                      <a:lnTo>
                        <a:pt x="338" y="128"/>
                      </a:lnTo>
                      <a:lnTo>
                        <a:pt x="340" y="132"/>
                      </a:lnTo>
                      <a:lnTo>
                        <a:pt x="342" y="135"/>
                      </a:lnTo>
                      <a:lnTo>
                        <a:pt x="343" y="135"/>
                      </a:lnTo>
                      <a:lnTo>
                        <a:pt x="343" y="140"/>
                      </a:lnTo>
                      <a:lnTo>
                        <a:pt x="345" y="145"/>
                      </a:lnTo>
                      <a:lnTo>
                        <a:pt x="345" y="150"/>
                      </a:lnTo>
                      <a:lnTo>
                        <a:pt x="347" y="155"/>
                      </a:lnTo>
                      <a:lnTo>
                        <a:pt x="348" y="160"/>
                      </a:lnTo>
                      <a:lnTo>
                        <a:pt x="352" y="165"/>
                      </a:lnTo>
                      <a:lnTo>
                        <a:pt x="355" y="168"/>
                      </a:lnTo>
                      <a:lnTo>
                        <a:pt x="358" y="173"/>
                      </a:lnTo>
                      <a:lnTo>
                        <a:pt x="355" y="173"/>
                      </a:lnTo>
                      <a:lnTo>
                        <a:pt x="352" y="173"/>
                      </a:lnTo>
                      <a:lnTo>
                        <a:pt x="350" y="174"/>
                      </a:lnTo>
                      <a:lnTo>
                        <a:pt x="347" y="176"/>
                      </a:lnTo>
                      <a:lnTo>
                        <a:pt x="345" y="176"/>
                      </a:lnTo>
                      <a:lnTo>
                        <a:pt x="342" y="178"/>
                      </a:lnTo>
                      <a:lnTo>
                        <a:pt x="340" y="176"/>
                      </a:lnTo>
                      <a:lnTo>
                        <a:pt x="337" y="176"/>
                      </a:lnTo>
                      <a:lnTo>
                        <a:pt x="335" y="178"/>
                      </a:lnTo>
                      <a:lnTo>
                        <a:pt x="335" y="179"/>
                      </a:lnTo>
                      <a:lnTo>
                        <a:pt x="333" y="179"/>
                      </a:lnTo>
                      <a:lnTo>
                        <a:pt x="332" y="179"/>
                      </a:lnTo>
                      <a:lnTo>
                        <a:pt x="330" y="179"/>
                      </a:lnTo>
                      <a:lnTo>
                        <a:pt x="328" y="181"/>
                      </a:lnTo>
                      <a:lnTo>
                        <a:pt x="322" y="179"/>
                      </a:lnTo>
                      <a:lnTo>
                        <a:pt x="315" y="179"/>
                      </a:lnTo>
                      <a:lnTo>
                        <a:pt x="307" y="179"/>
                      </a:lnTo>
                      <a:lnTo>
                        <a:pt x="300" y="179"/>
                      </a:lnTo>
                      <a:lnTo>
                        <a:pt x="292" y="179"/>
                      </a:lnTo>
                      <a:lnTo>
                        <a:pt x="286" y="179"/>
                      </a:lnTo>
                      <a:lnTo>
                        <a:pt x="279" y="181"/>
                      </a:lnTo>
                      <a:lnTo>
                        <a:pt x="272" y="183"/>
                      </a:lnTo>
                      <a:lnTo>
                        <a:pt x="269" y="183"/>
                      </a:lnTo>
                      <a:lnTo>
                        <a:pt x="269" y="184"/>
                      </a:lnTo>
                      <a:lnTo>
                        <a:pt x="267" y="188"/>
                      </a:lnTo>
                      <a:lnTo>
                        <a:pt x="267" y="189"/>
                      </a:lnTo>
                      <a:lnTo>
                        <a:pt x="267" y="193"/>
                      </a:lnTo>
                      <a:lnTo>
                        <a:pt x="267" y="196"/>
                      </a:lnTo>
                      <a:lnTo>
                        <a:pt x="267" y="198"/>
                      </a:lnTo>
                      <a:lnTo>
                        <a:pt x="267" y="201"/>
                      </a:lnTo>
                      <a:lnTo>
                        <a:pt x="269" y="204"/>
                      </a:lnTo>
                      <a:lnTo>
                        <a:pt x="271" y="207"/>
                      </a:lnTo>
                      <a:lnTo>
                        <a:pt x="274" y="211"/>
                      </a:lnTo>
                      <a:lnTo>
                        <a:pt x="276" y="214"/>
                      </a:lnTo>
                      <a:lnTo>
                        <a:pt x="279" y="217"/>
                      </a:lnTo>
                      <a:lnTo>
                        <a:pt x="282" y="221"/>
                      </a:lnTo>
                      <a:lnTo>
                        <a:pt x="286" y="222"/>
                      </a:lnTo>
                      <a:lnTo>
                        <a:pt x="289" y="226"/>
                      </a:lnTo>
                      <a:lnTo>
                        <a:pt x="292" y="227"/>
                      </a:lnTo>
                      <a:lnTo>
                        <a:pt x="294" y="227"/>
                      </a:lnTo>
                      <a:lnTo>
                        <a:pt x="297" y="229"/>
                      </a:lnTo>
                      <a:lnTo>
                        <a:pt x="299" y="229"/>
                      </a:lnTo>
                      <a:lnTo>
                        <a:pt x="302" y="231"/>
                      </a:lnTo>
                      <a:lnTo>
                        <a:pt x="304" y="231"/>
                      </a:lnTo>
                      <a:lnTo>
                        <a:pt x="305" y="232"/>
                      </a:lnTo>
                      <a:lnTo>
                        <a:pt x="309" y="234"/>
                      </a:lnTo>
                      <a:lnTo>
                        <a:pt x="309" y="235"/>
                      </a:lnTo>
                      <a:lnTo>
                        <a:pt x="310" y="235"/>
                      </a:lnTo>
                      <a:lnTo>
                        <a:pt x="310" y="237"/>
                      </a:lnTo>
                      <a:lnTo>
                        <a:pt x="310" y="239"/>
                      </a:lnTo>
                      <a:lnTo>
                        <a:pt x="312" y="239"/>
                      </a:lnTo>
                      <a:lnTo>
                        <a:pt x="314" y="239"/>
                      </a:lnTo>
                      <a:lnTo>
                        <a:pt x="315" y="239"/>
                      </a:lnTo>
                      <a:lnTo>
                        <a:pt x="317" y="240"/>
                      </a:lnTo>
                      <a:lnTo>
                        <a:pt x="319" y="240"/>
                      </a:lnTo>
                      <a:lnTo>
                        <a:pt x="319" y="242"/>
                      </a:lnTo>
                      <a:lnTo>
                        <a:pt x="320" y="242"/>
                      </a:lnTo>
                      <a:lnTo>
                        <a:pt x="322" y="244"/>
                      </a:lnTo>
                      <a:lnTo>
                        <a:pt x="324" y="244"/>
                      </a:lnTo>
                      <a:lnTo>
                        <a:pt x="325" y="247"/>
                      </a:lnTo>
                      <a:lnTo>
                        <a:pt x="328" y="250"/>
                      </a:lnTo>
                      <a:lnTo>
                        <a:pt x="330" y="254"/>
                      </a:lnTo>
                      <a:lnTo>
                        <a:pt x="332" y="257"/>
                      </a:lnTo>
                      <a:lnTo>
                        <a:pt x="333" y="260"/>
                      </a:lnTo>
                      <a:lnTo>
                        <a:pt x="335" y="264"/>
                      </a:lnTo>
                      <a:lnTo>
                        <a:pt x="337" y="267"/>
                      </a:lnTo>
                      <a:lnTo>
                        <a:pt x="338" y="270"/>
                      </a:lnTo>
                      <a:lnTo>
                        <a:pt x="340" y="273"/>
                      </a:lnTo>
                      <a:lnTo>
                        <a:pt x="340" y="277"/>
                      </a:lnTo>
                      <a:lnTo>
                        <a:pt x="342" y="282"/>
                      </a:lnTo>
                      <a:lnTo>
                        <a:pt x="340" y="285"/>
                      </a:lnTo>
                      <a:lnTo>
                        <a:pt x="340" y="288"/>
                      </a:lnTo>
                      <a:lnTo>
                        <a:pt x="340" y="292"/>
                      </a:lnTo>
                      <a:lnTo>
                        <a:pt x="338" y="297"/>
                      </a:lnTo>
                      <a:lnTo>
                        <a:pt x="338" y="300"/>
                      </a:lnTo>
                      <a:lnTo>
                        <a:pt x="337" y="300"/>
                      </a:lnTo>
                      <a:lnTo>
                        <a:pt x="337" y="301"/>
                      </a:lnTo>
                      <a:lnTo>
                        <a:pt x="335" y="301"/>
                      </a:lnTo>
                      <a:lnTo>
                        <a:pt x="335" y="303"/>
                      </a:lnTo>
                      <a:lnTo>
                        <a:pt x="333" y="303"/>
                      </a:lnTo>
                      <a:lnTo>
                        <a:pt x="333" y="305"/>
                      </a:lnTo>
                      <a:lnTo>
                        <a:pt x="333" y="306"/>
                      </a:lnTo>
                      <a:lnTo>
                        <a:pt x="332" y="306"/>
                      </a:lnTo>
                      <a:lnTo>
                        <a:pt x="332" y="308"/>
                      </a:lnTo>
                      <a:lnTo>
                        <a:pt x="330" y="310"/>
                      </a:lnTo>
                      <a:lnTo>
                        <a:pt x="330" y="311"/>
                      </a:lnTo>
                      <a:lnTo>
                        <a:pt x="328" y="313"/>
                      </a:lnTo>
                      <a:lnTo>
                        <a:pt x="327" y="313"/>
                      </a:lnTo>
                      <a:lnTo>
                        <a:pt x="327" y="315"/>
                      </a:lnTo>
                      <a:lnTo>
                        <a:pt x="325" y="316"/>
                      </a:lnTo>
                      <a:lnTo>
                        <a:pt x="325" y="318"/>
                      </a:lnTo>
                      <a:lnTo>
                        <a:pt x="324" y="318"/>
                      </a:lnTo>
                      <a:lnTo>
                        <a:pt x="324" y="320"/>
                      </a:lnTo>
                      <a:lnTo>
                        <a:pt x="322" y="323"/>
                      </a:lnTo>
                      <a:lnTo>
                        <a:pt x="319" y="326"/>
                      </a:lnTo>
                      <a:lnTo>
                        <a:pt x="317" y="328"/>
                      </a:lnTo>
                      <a:lnTo>
                        <a:pt x="315" y="331"/>
                      </a:lnTo>
                      <a:lnTo>
                        <a:pt x="314" y="334"/>
                      </a:lnTo>
                      <a:lnTo>
                        <a:pt x="312" y="338"/>
                      </a:lnTo>
                      <a:lnTo>
                        <a:pt x="310" y="341"/>
                      </a:lnTo>
                      <a:lnTo>
                        <a:pt x="309" y="344"/>
                      </a:lnTo>
                      <a:lnTo>
                        <a:pt x="309" y="346"/>
                      </a:lnTo>
                      <a:lnTo>
                        <a:pt x="309" y="349"/>
                      </a:lnTo>
                      <a:lnTo>
                        <a:pt x="307" y="351"/>
                      </a:lnTo>
                      <a:lnTo>
                        <a:pt x="307" y="354"/>
                      </a:lnTo>
                      <a:lnTo>
                        <a:pt x="307" y="356"/>
                      </a:lnTo>
                      <a:lnTo>
                        <a:pt x="307" y="359"/>
                      </a:lnTo>
                      <a:lnTo>
                        <a:pt x="305" y="361"/>
                      </a:lnTo>
                      <a:lnTo>
                        <a:pt x="304" y="364"/>
                      </a:lnTo>
                      <a:lnTo>
                        <a:pt x="302" y="364"/>
                      </a:lnTo>
                      <a:lnTo>
                        <a:pt x="300" y="366"/>
                      </a:lnTo>
                      <a:lnTo>
                        <a:pt x="299" y="366"/>
                      </a:lnTo>
                      <a:lnTo>
                        <a:pt x="299" y="367"/>
                      </a:lnTo>
                      <a:lnTo>
                        <a:pt x="297" y="367"/>
                      </a:lnTo>
                      <a:lnTo>
                        <a:pt x="295" y="367"/>
                      </a:lnTo>
                      <a:lnTo>
                        <a:pt x="294" y="367"/>
                      </a:lnTo>
                      <a:lnTo>
                        <a:pt x="295" y="367"/>
                      </a:lnTo>
                      <a:lnTo>
                        <a:pt x="297" y="369"/>
                      </a:lnTo>
                      <a:lnTo>
                        <a:pt x="299" y="369"/>
                      </a:lnTo>
                      <a:lnTo>
                        <a:pt x="300" y="371"/>
                      </a:lnTo>
                      <a:lnTo>
                        <a:pt x="302" y="372"/>
                      </a:lnTo>
                      <a:lnTo>
                        <a:pt x="304" y="372"/>
                      </a:lnTo>
                      <a:lnTo>
                        <a:pt x="305" y="374"/>
                      </a:lnTo>
                      <a:lnTo>
                        <a:pt x="307" y="376"/>
                      </a:lnTo>
                      <a:lnTo>
                        <a:pt x="307" y="379"/>
                      </a:lnTo>
                      <a:lnTo>
                        <a:pt x="307" y="382"/>
                      </a:lnTo>
                      <a:lnTo>
                        <a:pt x="307" y="384"/>
                      </a:lnTo>
                      <a:lnTo>
                        <a:pt x="305" y="387"/>
                      </a:lnTo>
                      <a:lnTo>
                        <a:pt x="304" y="389"/>
                      </a:lnTo>
                      <a:lnTo>
                        <a:pt x="300" y="391"/>
                      </a:lnTo>
                      <a:lnTo>
                        <a:pt x="299" y="392"/>
                      </a:lnTo>
                      <a:lnTo>
                        <a:pt x="295" y="392"/>
                      </a:lnTo>
                      <a:lnTo>
                        <a:pt x="297" y="392"/>
                      </a:lnTo>
                      <a:lnTo>
                        <a:pt x="299" y="392"/>
                      </a:lnTo>
                      <a:lnTo>
                        <a:pt x="299" y="394"/>
                      </a:lnTo>
                      <a:lnTo>
                        <a:pt x="300" y="394"/>
                      </a:lnTo>
                      <a:lnTo>
                        <a:pt x="302" y="396"/>
                      </a:lnTo>
                      <a:lnTo>
                        <a:pt x="304" y="397"/>
                      </a:lnTo>
                      <a:lnTo>
                        <a:pt x="304" y="399"/>
                      </a:lnTo>
                      <a:lnTo>
                        <a:pt x="304" y="400"/>
                      </a:lnTo>
                      <a:lnTo>
                        <a:pt x="304" y="402"/>
                      </a:lnTo>
                      <a:lnTo>
                        <a:pt x="304" y="404"/>
                      </a:lnTo>
                      <a:lnTo>
                        <a:pt x="304" y="405"/>
                      </a:lnTo>
                      <a:lnTo>
                        <a:pt x="304" y="407"/>
                      </a:lnTo>
                      <a:lnTo>
                        <a:pt x="304" y="409"/>
                      </a:lnTo>
                      <a:lnTo>
                        <a:pt x="305" y="410"/>
                      </a:lnTo>
                      <a:lnTo>
                        <a:pt x="305" y="412"/>
                      </a:lnTo>
                      <a:lnTo>
                        <a:pt x="309" y="414"/>
                      </a:lnTo>
                      <a:lnTo>
                        <a:pt x="312" y="417"/>
                      </a:lnTo>
                      <a:lnTo>
                        <a:pt x="315" y="419"/>
                      </a:lnTo>
                      <a:lnTo>
                        <a:pt x="317" y="420"/>
                      </a:lnTo>
                      <a:lnTo>
                        <a:pt x="319" y="424"/>
                      </a:lnTo>
                      <a:lnTo>
                        <a:pt x="320" y="425"/>
                      </a:lnTo>
                      <a:lnTo>
                        <a:pt x="322" y="429"/>
                      </a:lnTo>
                      <a:lnTo>
                        <a:pt x="324" y="432"/>
                      </a:lnTo>
                      <a:lnTo>
                        <a:pt x="324" y="433"/>
                      </a:lnTo>
                      <a:lnTo>
                        <a:pt x="324" y="437"/>
                      </a:lnTo>
                      <a:lnTo>
                        <a:pt x="324" y="440"/>
                      </a:lnTo>
                      <a:lnTo>
                        <a:pt x="322" y="442"/>
                      </a:lnTo>
                      <a:lnTo>
                        <a:pt x="320" y="443"/>
                      </a:lnTo>
                      <a:lnTo>
                        <a:pt x="317" y="443"/>
                      </a:lnTo>
                      <a:lnTo>
                        <a:pt x="314" y="443"/>
                      </a:lnTo>
                      <a:lnTo>
                        <a:pt x="310" y="443"/>
                      </a:lnTo>
                      <a:lnTo>
                        <a:pt x="310" y="445"/>
                      </a:lnTo>
                      <a:lnTo>
                        <a:pt x="310" y="447"/>
                      </a:lnTo>
                      <a:lnTo>
                        <a:pt x="314" y="452"/>
                      </a:lnTo>
                      <a:lnTo>
                        <a:pt x="317" y="457"/>
                      </a:lnTo>
                      <a:lnTo>
                        <a:pt x="322" y="461"/>
                      </a:lnTo>
                      <a:lnTo>
                        <a:pt x="327" y="465"/>
                      </a:lnTo>
                      <a:lnTo>
                        <a:pt x="330" y="470"/>
                      </a:lnTo>
                      <a:lnTo>
                        <a:pt x="335" y="473"/>
                      </a:lnTo>
                      <a:lnTo>
                        <a:pt x="338" y="478"/>
                      </a:lnTo>
                      <a:lnTo>
                        <a:pt x="342" y="485"/>
                      </a:lnTo>
                      <a:lnTo>
                        <a:pt x="343" y="485"/>
                      </a:lnTo>
                      <a:lnTo>
                        <a:pt x="345" y="486"/>
                      </a:lnTo>
                      <a:lnTo>
                        <a:pt x="347" y="486"/>
                      </a:lnTo>
                      <a:lnTo>
                        <a:pt x="348" y="488"/>
                      </a:lnTo>
                      <a:lnTo>
                        <a:pt x="348" y="490"/>
                      </a:lnTo>
                      <a:lnTo>
                        <a:pt x="350" y="490"/>
                      </a:lnTo>
                      <a:lnTo>
                        <a:pt x="350" y="491"/>
                      </a:lnTo>
                      <a:lnTo>
                        <a:pt x="352" y="498"/>
                      </a:lnTo>
                      <a:lnTo>
                        <a:pt x="352" y="504"/>
                      </a:lnTo>
                      <a:lnTo>
                        <a:pt x="352" y="511"/>
                      </a:lnTo>
                      <a:lnTo>
                        <a:pt x="352" y="518"/>
                      </a:lnTo>
                      <a:lnTo>
                        <a:pt x="352" y="523"/>
                      </a:lnTo>
                      <a:lnTo>
                        <a:pt x="350" y="529"/>
                      </a:lnTo>
                      <a:lnTo>
                        <a:pt x="348" y="536"/>
                      </a:lnTo>
                      <a:lnTo>
                        <a:pt x="348" y="542"/>
                      </a:lnTo>
                      <a:lnTo>
                        <a:pt x="347" y="546"/>
                      </a:lnTo>
                      <a:lnTo>
                        <a:pt x="347" y="547"/>
                      </a:lnTo>
                      <a:lnTo>
                        <a:pt x="345" y="551"/>
                      </a:lnTo>
                      <a:lnTo>
                        <a:pt x="345" y="554"/>
                      </a:lnTo>
                      <a:lnTo>
                        <a:pt x="343" y="557"/>
                      </a:lnTo>
                      <a:lnTo>
                        <a:pt x="343" y="559"/>
                      </a:lnTo>
                      <a:lnTo>
                        <a:pt x="342" y="562"/>
                      </a:lnTo>
                      <a:lnTo>
                        <a:pt x="340" y="565"/>
                      </a:lnTo>
                      <a:lnTo>
                        <a:pt x="340" y="564"/>
                      </a:lnTo>
                      <a:lnTo>
                        <a:pt x="338" y="562"/>
                      </a:lnTo>
                      <a:lnTo>
                        <a:pt x="338" y="564"/>
                      </a:lnTo>
                      <a:lnTo>
                        <a:pt x="337" y="564"/>
                      </a:lnTo>
                      <a:lnTo>
                        <a:pt x="337" y="565"/>
                      </a:lnTo>
                      <a:lnTo>
                        <a:pt x="335" y="564"/>
                      </a:lnTo>
                      <a:lnTo>
                        <a:pt x="328" y="559"/>
                      </a:lnTo>
                      <a:lnTo>
                        <a:pt x="322" y="552"/>
                      </a:lnTo>
                      <a:lnTo>
                        <a:pt x="314" y="549"/>
                      </a:lnTo>
                      <a:lnTo>
                        <a:pt x="305" y="546"/>
                      </a:lnTo>
                      <a:lnTo>
                        <a:pt x="297" y="542"/>
                      </a:lnTo>
                      <a:lnTo>
                        <a:pt x="287" y="542"/>
                      </a:lnTo>
                      <a:lnTo>
                        <a:pt x="279" y="541"/>
                      </a:lnTo>
                      <a:lnTo>
                        <a:pt x="269" y="542"/>
                      </a:lnTo>
                      <a:lnTo>
                        <a:pt x="271" y="542"/>
                      </a:lnTo>
                      <a:lnTo>
                        <a:pt x="266" y="542"/>
                      </a:lnTo>
                      <a:lnTo>
                        <a:pt x="259" y="542"/>
                      </a:lnTo>
                      <a:lnTo>
                        <a:pt x="254" y="544"/>
                      </a:lnTo>
                      <a:lnTo>
                        <a:pt x="248" y="546"/>
                      </a:lnTo>
                      <a:lnTo>
                        <a:pt x="243" y="546"/>
                      </a:lnTo>
                      <a:lnTo>
                        <a:pt x="238" y="544"/>
                      </a:lnTo>
                      <a:lnTo>
                        <a:pt x="233" y="541"/>
                      </a:lnTo>
                      <a:lnTo>
                        <a:pt x="229" y="536"/>
                      </a:lnTo>
                      <a:lnTo>
                        <a:pt x="220" y="537"/>
                      </a:lnTo>
                      <a:lnTo>
                        <a:pt x="208" y="536"/>
                      </a:lnTo>
                      <a:lnTo>
                        <a:pt x="196" y="536"/>
                      </a:lnTo>
                      <a:lnTo>
                        <a:pt x="187" y="536"/>
                      </a:lnTo>
                      <a:lnTo>
                        <a:pt x="175" y="536"/>
                      </a:lnTo>
                      <a:lnTo>
                        <a:pt x="165" y="536"/>
                      </a:lnTo>
                      <a:lnTo>
                        <a:pt x="154" y="536"/>
                      </a:lnTo>
                      <a:lnTo>
                        <a:pt x="144" y="537"/>
                      </a:lnTo>
                      <a:lnTo>
                        <a:pt x="144" y="536"/>
                      </a:lnTo>
                      <a:lnTo>
                        <a:pt x="144" y="534"/>
                      </a:lnTo>
                      <a:lnTo>
                        <a:pt x="144" y="536"/>
                      </a:lnTo>
                      <a:lnTo>
                        <a:pt x="142" y="536"/>
                      </a:lnTo>
                      <a:lnTo>
                        <a:pt x="142" y="537"/>
                      </a:lnTo>
                      <a:lnTo>
                        <a:pt x="142" y="539"/>
                      </a:lnTo>
                      <a:lnTo>
                        <a:pt x="142" y="541"/>
                      </a:lnTo>
                      <a:lnTo>
                        <a:pt x="142" y="542"/>
                      </a:lnTo>
                      <a:lnTo>
                        <a:pt x="140" y="542"/>
                      </a:lnTo>
                      <a:lnTo>
                        <a:pt x="139" y="542"/>
                      </a:lnTo>
                      <a:lnTo>
                        <a:pt x="137" y="542"/>
                      </a:lnTo>
                      <a:lnTo>
                        <a:pt x="137" y="544"/>
                      </a:lnTo>
                      <a:lnTo>
                        <a:pt x="127" y="544"/>
                      </a:lnTo>
                      <a:lnTo>
                        <a:pt x="119" y="544"/>
                      </a:lnTo>
                      <a:lnTo>
                        <a:pt x="109" y="542"/>
                      </a:lnTo>
                      <a:lnTo>
                        <a:pt x="99" y="542"/>
                      </a:lnTo>
                      <a:lnTo>
                        <a:pt x="89" y="542"/>
                      </a:lnTo>
                      <a:lnTo>
                        <a:pt x="81" y="541"/>
                      </a:lnTo>
                      <a:lnTo>
                        <a:pt x="71" y="539"/>
                      </a:lnTo>
                      <a:lnTo>
                        <a:pt x="61" y="536"/>
                      </a:lnTo>
                      <a:lnTo>
                        <a:pt x="61" y="531"/>
                      </a:lnTo>
                      <a:lnTo>
                        <a:pt x="63" y="527"/>
                      </a:lnTo>
                      <a:lnTo>
                        <a:pt x="63" y="523"/>
                      </a:lnTo>
                      <a:lnTo>
                        <a:pt x="64" y="518"/>
                      </a:lnTo>
                      <a:lnTo>
                        <a:pt x="66" y="513"/>
                      </a:lnTo>
                      <a:lnTo>
                        <a:pt x="68" y="509"/>
                      </a:lnTo>
                      <a:lnTo>
                        <a:pt x="69" y="504"/>
                      </a:lnTo>
                      <a:lnTo>
                        <a:pt x="71" y="499"/>
                      </a:lnTo>
                      <a:lnTo>
                        <a:pt x="71" y="498"/>
                      </a:lnTo>
                      <a:lnTo>
                        <a:pt x="69" y="496"/>
                      </a:lnTo>
                      <a:lnTo>
                        <a:pt x="69" y="494"/>
                      </a:lnTo>
                      <a:lnTo>
                        <a:pt x="68" y="493"/>
                      </a:lnTo>
                      <a:lnTo>
                        <a:pt x="66" y="491"/>
                      </a:lnTo>
                      <a:lnTo>
                        <a:pt x="66" y="490"/>
                      </a:lnTo>
                      <a:lnTo>
                        <a:pt x="66" y="488"/>
                      </a:lnTo>
                      <a:lnTo>
                        <a:pt x="66" y="485"/>
                      </a:lnTo>
                      <a:lnTo>
                        <a:pt x="66" y="483"/>
                      </a:lnTo>
                      <a:lnTo>
                        <a:pt x="66" y="480"/>
                      </a:lnTo>
                      <a:lnTo>
                        <a:pt x="66" y="478"/>
                      </a:lnTo>
                      <a:lnTo>
                        <a:pt x="66" y="476"/>
                      </a:lnTo>
                      <a:lnTo>
                        <a:pt x="64" y="475"/>
                      </a:lnTo>
                      <a:lnTo>
                        <a:pt x="64" y="473"/>
                      </a:lnTo>
                      <a:lnTo>
                        <a:pt x="63" y="471"/>
                      </a:lnTo>
                      <a:lnTo>
                        <a:pt x="61" y="471"/>
                      </a:lnTo>
                      <a:lnTo>
                        <a:pt x="58" y="470"/>
                      </a:lnTo>
                      <a:lnTo>
                        <a:pt x="56" y="468"/>
                      </a:lnTo>
                      <a:lnTo>
                        <a:pt x="55" y="466"/>
                      </a:lnTo>
                      <a:lnTo>
                        <a:pt x="53" y="465"/>
                      </a:lnTo>
                      <a:lnTo>
                        <a:pt x="51" y="463"/>
                      </a:lnTo>
                      <a:lnTo>
                        <a:pt x="51" y="461"/>
                      </a:lnTo>
                      <a:lnTo>
                        <a:pt x="53" y="460"/>
                      </a:lnTo>
                      <a:lnTo>
                        <a:pt x="53" y="458"/>
                      </a:lnTo>
                      <a:lnTo>
                        <a:pt x="55" y="457"/>
                      </a:lnTo>
                      <a:lnTo>
                        <a:pt x="56" y="455"/>
                      </a:lnTo>
                      <a:lnTo>
                        <a:pt x="56" y="453"/>
                      </a:lnTo>
                      <a:lnTo>
                        <a:pt x="56" y="452"/>
                      </a:lnTo>
                      <a:lnTo>
                        <a:pt x="58" y="452"/>
                      </a:lnTo>
                      <a:lnTo>
                        <a:pt x="58" y="450"/>
                      </a:lnTo>
                      <a:lnTo>
                        <a:pt x="58" y="448"/>
                      </a:lnTo>
                      <a:lnTo>
                        <a:pt x="59" y="447"/>
                      </a:lnTo>
                      <a:lnTo>
                        <a:pt x="59" y="445"/>
                      </a:lnTo>
                      <a:lnTo>
                        <a:pt x="61" y="443"/>
                      </a:lnTo>
                      <a:lnTo>
                        <a:pt x="61" y="442"/>
                      </a:lnTo>
                      <a:lnTo>
                        <a:pt x="63" y="440"/>
                      </a:lnTo>
                      <a:lnTo>
                        <a:pt x="63" y="438"/>
                      </a:lnTo>
                      <a:lnTo>
                        <a:pt x="64" y="437"/>
                      </a:lnTo>
                      <a:lnTo>
                        <a:pt x="63" y="440"/>
                      </a:lnTo>
                      <a:lnTo>
                        <a:pt x="59" y="442"/>
                      </a:lnTo>
                      <a:lnTo>
                        <a:pt x="58" y="442"/>
                      </a:lnTo>
                      <a:lnTo>
                        <a:pt x="55" y="443"/>
                      </a:lnTo>
                      <a:lnTo>
                        <a:pt x="51" y="443"/>
                      </a:lnTo>
                      <a:lnTo>
                        <a:pt x="48" y="445"/>
                      </a:lnTo>
                      <a:lnTo>
                        <a:pt x="46" y="447"/>
                      </a:lnTo>
                      <a:lnTo>
                        <a:pt x="45" y="450"/>
                      </a:lnTo>
                      <a:lnTo>
                        <a:pt x="43" y="450"/>
                      </a:lnTo>
                      <a:lnTo>
                        <a:pt x="41" y="450"/>
                      </a:lnTo>
                      <a:lnTo>
                        <a:pt x="40" y="450"/>
                      </a:lnTo>
                      <a:lnTo>
                        <a:pt x="38" y="448"/>
                      </a:lnTo>
                      <a:lnTo>
                        <a:pt x="36" y="447"/>
                      </a:lnTo>
                      <a:lnTo>
                        <a:pt x="36" y="445"/>
                      </a:lnTo>
                      <a:lnTo>
                        <a:pt x="36" y="443"/>
                      </a:lnTo>
                      <a:lnTo>
                        <a:pt x="35" y="443"/>
                      </a:lnTo>
                      <a:lnTo>
                        <a:pt x="33" y="443"/>
                      </a:lnTo>
                      <a:lnTo>
                        <a:pt x="31" y="445"/>
                      </a:lnTo>
                      <a:lnTo>
                        <a:pt x="30" y="445"/>
                      </a:lnTo>
                      <a:lnTo>
                        <a:pt x="30" y="443"/>
                      </a:lnTo>
                      <a:lnTo>
                        <a:pt x="30" y="442"/>
                      </a:lnTo>
                      <a:lnTo>
                        <a:pt x="28" y="440"/>
                      </a:lnTo>
                      <a:lnTo>
                        <a:pt x="26" y="440"/>
                      </a:lnTo>
                      <a:lnTo>
                        <a:pt x="26" y="442"/>
                      </a:lnTo>
                      <a:lnTo>
                        <a:pt x="25" y="442"/>
                      </a:lnTo>
                      <a:lnTo>
                        <a:pt x="23" y="442"/>
                      </a:lnTo>
                      <a:lnTo>
                        <a:pt x="22" y="442"/>
                      </a:lnTo>
                      <a:lnTo>
                        <a:pt x="22" y="437"/>
                      </a:lnTo>
                      <a:lnTo>
                        <a:pt x="22" y="433"/>
                      </a:lnTo>
                      <a:lnTo>
                        <a:pt x="20" y="429"/>
                      </a:lnTo>
                      <a:lnTo>
                        <a:pt x="20" y="425"/>
                      </a:lnTo>
                      <a:lnTo>
                        <a:pt x="18" y="420"/>
                      </a:lnTo>
                      <a:lnTo>
                        <a:pt x="18" y="417"/>
                      </a:lnTo>
                      <a:lnTo>
                        <a:pt x="17" y="414"/>
                      </a:lnTo>
                      <a:lnTo>
                        <a:pt x="15" y="410"/>
                      </a:lnTo>
                      <a:lnTo>
                        <a:pt x="13" y="410"/>
                      </a:lnTo>
                      <a:lnTo>
                        <a:pt x="12" y="410"/>
                      </a:lnTo>
                      <a:lnTo>
                        <a:pt x="12" y="412"/>
                      </a:lnTo>
                      <a:lnTo>
                        <a:pt x="10" y="414"/>
                      </a:lnTo>
                      <a:lnTo>
                        <a:pt x="10" y="415"/>
                      </a:lnTo>
                      <a:lnTo>
                        <a:pt x="10" y="417"/>
                      </a:lnTo>
                      <a:lnTo>
                        <a:pt x="8" y="420"/>
                      </a:lnTo>
                      <a:lnTo>
                        <a:pt x="8" y="422"/>
                      </a:lnTo>
                      <a:lnTo>
                        <a:pt x="7" y="424"/>
                      </a:lnTo>
                      <a:lnTo>
                        <a:pt x="5" y="424"/>
                      </a:lnTo>
                      <a:lnTo>
                        <a:pt x="3" y="424"/>
                      </a:lnTo>
                      <a:lnTo>
                        <a:pt x="3" y="422"/>
                      </a:lnTo>
                      <a:lnTo>
                        <a:pt x="2" y="420"/>
                      </a:lnTo>
                      <a:lnTo>
                        <a:pt x="2" y="419"/>
                      </a:lnTo>
                      <a:lnTo>
                        <a:pt x="0" y="417"/>
                      </a:lnTo>
                      <a:lnTo>
                        <a:pt x="0" y="414"/>
                      </a:lnTo>
                      <a:lnTo>
                        <a:pt x="2" y="412"/>
                      </a:lnTo>
                      <a:lnTo>
                        <a:pt x="2" y="410"/>
                      </a:lnTo>
                      <a:lnTo>
                        <a:pt x="2" y="409"/>
                      </a:lnTo>
                      <a:lnTo>
                        <a:pt x="2" y="407"/>
                      </a:lnTo>
                      <a:lnTo>
                        <a:pt x="3" y="405"/>
                      </a:lnTo>
                      <a:lnTo>
                        <a:pt x="5" y="404"/>
                      </a:lnTo>
                      <a:lnTo>
                        <a:pt x="7" y="402"/>
                      </a:lnTo>
                      <a:lnTo>
                        <a:pt x="7" y="400"/>
                      </a:lnTo>
                      <a:lnTo>
                        <a:pt x="8" y="399"/>
                      </a:lnTo>
                      <a:lnTo>
                        <a:pt x="8" y="397"/>
                      </a:lnTo>
                      <a:lnTo>
                        <a:pt x="10" y="396"/>
                      </a:lnTo>
                      <a:lnTo>
                        <a:pt x="12" y="394"/>
                      </a:lnTo>
                      <a:lnTo>
                        <a:pt x="13" y="391"/>
                      </a:lnTo>
                      <a:lnTo>
                        <a:pt x="15" y="389"/>
                      </a:lnTo>
                      <a:lnTo>
                        <a:pt x="17" y="386"/>
                      </a:lnTo>
                      <a:lnTo>
                        <a:pt x="17" y="382"/>
                      </a:lnTo>
                      <a:lnTo>
                        <a:pt x="17" y="379"/>
                      </a:lnTo>
                      <a:lnTo>
                        <a:pt x="18" y="376"/>
                      </a:lnTo>
                      <a:lnTo>
                        <a:pt x="18" y="372"/>
                      </a:lnTo>
                      <a:lnTo>
                        <a:pt x="18" y="369"/>
                      </a:lnTo>
                      <a:lnTo>
                        <a:pt x="17" y="369"/>
                      </a:lnTo>
                      <a:lnTo>
                        <a:pt x="17" y="367"/>
                      </a:lnTo>
                      <a:lnTo>
                        <a:pt x="15" y="367"/>
                      </a:lnTo>
                      <a:lnTo>
                        <a:pt x="15" y="366"/>
                      </a:lnTo>
                      <a:lnTo>
                        <a:pt x="15" y="364"/>
                      </a:lnTo>
                      <a:lnTo>
                        <a:pt x="17" y="363"/>
                      </a:lnTo>
                      <a:lnTo>
                        <a:pt x="17" y="361"/>
                      </a:lnTo>
                      <a:lnTo>
                        <a:pt x="18" y="359"/>
                      </a:lnTo>
                      <a:lnTo>
                        <a:pt x="20" y="358"/>
                      </a:lnTo>
                      <a:lnTo>
                        <a:pt x="20" y="356"/>
                      </a:lnTo>
                      <a:lnTo>
                        <a:pt x="20" y="358"/>
                      </a:lnTo>
                      <a:lnTo>
                        <a:pt x="20" y="356"/>
                      </a:lnTo>
                      <a:lnTo>
                        <a:pt x="20" y="354"/>
                      </a:lnTo>
                      <a:lnTo>
                        <a:pt x="20" y="353"/>
                      </a:lnTo>
                      <a:lnTo>
                        <a:pt x="20" y="351"/>
                      </a:lnTo>
                      <a:lnTo>
                        <a:pt x="18" y="349"/>
                      </a:lnTo>
                      <a:lnTo>
                        <a:pt x="17" y="348"/>
                      </a:lnTo>
                      <a:lnTo>
                        <a:pt x="20" y="348"/>
                      </a:lnTo>
                      <a:lnTo>
                        <a:pt x="22" y="348"/>
                      </a:lnTo>
                      <a:lnTo>
                        <a:pt x="23" y="346"/>
                      </a:lnTo>
                      <a:lnTo>
                        <a:pt x="26" y="346"/>
                      </a:lnTo>
                      <a:lnTo>
                        <a:pt x="28" y="344"/>
                      </a:lnTo>
                      <a:lnTo>
                        <a:pt x="30" y="344"/>
                      </a:lnTo>
                      <a:lnTo>
                        <a:pt x="31" y="343"/>
                      </a:lnTo>
                      <a:lnTo>
                        <a:pt x="33" y="341"/>
                      </a:lnTo>
                      <a:lnTo>
                        <a:pt x="36" y="338"/>
                      </a:lnTo>
                      <a:lnTo>
                        <a:pt x="41" y="334"/>
                      </a:lnTo>
                      <a:lnTo>
                        <a:pt x="45" y="330"/>
                      </a:lnTo>
                      <a:lnTo>
                        <a:pt x="48" y="326"/>
                      </a:lnTo>
                      <a:lnTo>
                        <a:pt x="51" y="323"/>
                      </a:lnTo>
                      <a:lnTo>
                        <a:pt x="55" y="320"/>
                      </a:lnTo>
                      <a:lnTo>
                        <a:pt x="58" y="316"/>
                      </a:lnTo>
                      <a:lnTo>
                        <a:pt x="63" y="313"/>
                      </a:lnTo>
                      <a:lnTo>
                        <a:pt x="64" y="311"/>
                      </a:lnTo>
                      <a:lnTo>
                        <a:pt x="68" y="310"/>
                      </a:lnTo>
                      <a:lnTo>
                        <a:pt x="69" y="310"/>
                      </a:lnTo>
                      <a:lnTo>
                        <a:pt x="73" y="308"/>
                      </a:lnTo>
                      <a:lnTo>
                        <a:pt x="74" y="306"/>
                      </a:lnTo>
                      <a:lnTo>
                        <a:pt x="78" y="305"/>
                      </a:lnTo>
                      <a:lnTo>
                        <a:pt x="79" y="303"/>
                      </a:lnTo>
                      <a:lnTo>
                        <a:pt x="83" y="301"/>
                      </a:lnTo>
                      <a:lnTo>
                        <a:pt x="84" y="301"/>
                      </a:lnTo>
                      <a:lnTo>
                        <a:pt x="86" y="300"/>
                      </a:lnTo>
                      <a:lnTo>
                        <a:pt x="88" y="298"/>
                      </a:lnTo>
                      <a:lnTo>
                        <a:pt x="89" y="297"/>
                      </a:lnTo>
                      <a:lnTo>
                        <a:pt x="89" y="295"/>
                      </a:lnTo>
                      <a:lnTo>
                        <a:pt x="91" y="297"/>
                      </a:lnTo>
                      <a:lnTo>
                        <a:pt x="91" y="298"/>
                      </a:lnTo>
                      <a:lnTo>
                        <a:pt x="92" y="298"/>
                      </a:lnTo>
                      <a:lnTo>
                        <a:pt x="94" y="300"/>
                      </a:lnTo>
                      <a:lnTo>
                        <a:pt x="96" y="300"/>
                      </a:lnTo>
                      <a:lnTo>
                        <a:pt x="96" y="301"/>
                      </a:lnTo>
                      <a:lnTo>
                        <a:pt x="97" y="303"/>
                      </a:lnTo>
                      <a:lnTo>
                        <a:pt x="97" y="305"/>
                      </a:lnTo>
                      <a:lnTo>
                        <a:pt x="99" y="305"/>
                      </a:lnTo>
                      <a:lnTo>
                        <a:pt x="99" y="303"/>
                      </a:lnTo>
                      <a:lnTo>
                        <a:pt x="101" y="303"/>
                      </a:lnTo>
                      <a:lnTo>
                        <a:pt x="101" y="301"/>
                      </a:lnTo>
                      <a:lnTo>
                        <a:pt x="101" y="300"/>
                      </a:lnTo>
                      <a:lnTo>
                        <a:pt x="102" y="300"/>
                      </a:lnTo>
                      <a:lnTo>
                        <a:pt x="104" y="298"/>
                      </a:lnTo>
                      <a:lnTo>
                        <a:pt x="106" y="298"/>
                      </a:lnTo>
                      <a:lnTo>
                        <a:pt x="106" y="297"/>
                      </a:lnTo>
                      <a:lnTo>
                        <a:pt x="107" y="293"/>
                      </a:lnTo>
                      <a:lnTo>
                        <a:pt x="107" y="292"/>
                      </a:lnTo>
                      <a:lnTo>
                        <a:pt x="107" y="290"/>
                      </a:lnTo>
                      <a:lnTo>
                        <a:pt x="107" y="288"/>
                      </a:lnTo>
                      <a:lnTo>
                        <a:pt x="111" y="293"/>
                      </a:lnTo>
                      <a:lnTo>
                        <a:pt x="114" y="297"/>
                      </a:lnTo>
                      <a:lnTo>
                        <a:pt x="117" y="300"/>
                      </a:lnTo>
                      <a:lnTo>
                        <a:pt x="121" y="303"/>
                      </a:lnTo>
                      <a:lnTo>
                        <a:pt x="126" y="306"/>
                      </a:lnTo>
                      <a:lnTo>
                        <a:pt x="129" y="308"/>
                      </a:lnTo>
                      <a:lnTo>
                        <a:pt x="134" y="311"/>
                      </a:lnTo>
                      <a:lnTo>
                        <a:pt x="137" y="315"/>
                      </a:lnTo>
                      <a:lnTo>
                        <a:pt x="139" y="316"/>
                      </a:lnTo>
                      <a:lnTo>
                        <a:pt x="139" y="318"/>
                      </a:lnTo>
                      <a:lnTo>
                        <a:pt x="139" y="321"/>
                      </a:lnTo>
                      <a:lnTo>
                        <a:pt x="139" y="323"/>
                      </a:lnTo>
                      <a:lnTo>
                        <a:pt x="139" y="325"/>
                      </a:lnTo>
                      <a:lnTo>
                        <a:pt x="139" y="328"/>
                      </a:lnTo>
                      <a:lnTo>
                        <a:pt x="139" y="330"/>
                      </a:lnTo>
                      <a:lnTo>
                        <a:pt x="140" y="331"/>
                      </a:lnTo>
                      <a:lnTo>
                        <a:pt x="142" y="330"/>
                      </a:lnTo>
                      <a:lnTo>
                        <a:pt x="142" y="328"/>
                      </a:lnTo>
                      <a:lnTo>
                        <a:pt x="144" y="326"/>
                      </a:lnTo>
                      <a:lnTo>
                        <a:pt x="144" y="325"/>
                      </a:lnTo>
                      <a:lnTo>
                        <a:pt x="145" y="323"/>
                      </a:lnTo>
                      <a:lnTo>
                        <a:pt x="145" y="321"/>
                      </a:lnTo>
                      <a:lnTo>
                        <a:pt x="147" y="320"/>
                      </a:lnTo>
                      <a:lnTo>
                        <a:pt x="147" y="318"/>
                      </a:lnTo>
                      <a:lnTo>
                        <a:pt x="149" y="316"/>
                      </a:lnTo>
                      <a:lnTo>
                        <a:pt x="149" y="315"/>
                      </a:lnTo>
                      <a:lnTo>
                        <a:pt x="150" y="313"/>
                      </a:lnTo>
                      <a:lnTo>
                        <a:pt x="150" y="311"/>
                      </a:lnTo>
                      <a:lnTo>
                        <a:pt x="150" y="310"/>
                      </a:lnTo>
                      <a:lnTo>
                        <a:pt x="152" y="308"/>
                      </a:lnTo>
                      <a:lnTo>
                        <a:pt x="152" y="306"/>
                      </a:lnTo>
                      <a:lnTo>
                        <a:pt x="152" y="303"/>
                      </a:lnTo>
                      <a:lnTo>
                        <a:pt x="154" y="301"/>
                      </a:lnTo>
                      <a:lnTo>
                        <a:pt x="155" y="300"/>
                      </a:lnTo>
                      <a:lnTo>
                        <a:pt x="159" y="300"/>
                      </a:lnTo>
                      <a:lnTo>
                        <a:pt x="162" y="300"/>
                      </a:lnTo>
                      <a:lnTo>
                        <a:pt x="165" y="300"/>
                      </a:lnTo>
                      <a:lnTo>
                        <a:pt x="167" y="301"/>
                      </a:lnTo>
                      <a:lnTo>
                        <a:pt x="168" y="305"/>
                      </a:lnTo>
                      <a:lnTo>
                        <a:pt x="168" y="301"/>
                      </a:lnTo>
                      <a:lnTo>
                        <a:pt x="167" y="298"/>
                      </a:lnTo>
                      <a:lnTo>
                        <a:pt x="165" y="297"/>
                      </a:lnTo>
                      <a:lnTo>
                        <a:pt x="165" y="293"/>
                      </a:lnTo>
                      <a:lnTo>
                        <a:pt x="165" y="290"/>
                      </a:lnTo>
                      <a:lnTo>
                        <a:pt x="163" y="288"/>
                      </a:lnTo>
                      <a:lnTo>
                        <a:pt x="165" y="285"/>
                      </a:lnTo>
                      <a:lnTo>
                        <a:pt x="167" y="283"/>
                      </a:lnTo>
                      <a:lnTo>
                        <a:pt x="168" y="280"/>
                      </a:lnTo>
                      <a:lnTo>
                        <a:pt x="170" y="278"/>
                      </a:lnTo>
                      <a:lnTo>
                        <a:pt x="172" y="277"/>
                      </a:lnTo>
                      <a:lnTo>
                        <a:pt x="172" y="275"/>
                      </a:lnTo>
                      <a:lnTo>
                        <a:pt x="173" y="272"/>
                      </a:lnTo>
                      <a:lnTo>
                        <a:pt x="175" y="270"/>
                      </a:lnTo>
                      <a:lnTo>
                        <a:pt x="177" y="267"/>
                      </a:lnTo>
                      <a:lnTo>
                        <a:pt x="178" y="265"/>
                      </a:lnTo>
                      <a:lnTo>
                        <a:pt x="178" y="264"/>
                      </a:lnTo>
                      <a:lnTo>
                        <a:pt x="178" y="262"/>
                      </a:lnTo>
                      <a:lnTo>
                        <a:pt x="178" y="260"/>
                      </a:lnTo>
                      <a:lnTo>
                        <a:pt x="180" y="259"/>
                      </a:lnTo>
                      <a:lnTo>
                        <a:pt x="180" y="257"/>
                      </a:lnTo>
                      <a:lnTo>
                        <a:pt x="182" y="257"/>
                      </a:lnTo>
                      <a:lnTo>
                        <a:pt x="182" y="255"/>
                      </a:lnTo>
                      <a:lnTo>
                        <a:pt x="183" y="254"/>
                      </a:lnTo>
                      <a:lnTo>
                        <a:pt x="183" y="252"/>
                      </a:lnTo>
                      <a:lnTo>
                        <a:pt x="185" y="250"/>
                      </a:lnTo>
                      <a:lnTo>
                        <a:pt x="185" y="249"/>
                      </a:lnTo>
                      <a:lnTo>
                        <a:pt x="187" y="247"/>
                      </a:lnTo>
                      <a:lnTo>
                        <a:pt x="187" y="245"/>
                      </a:lnTo>
                      <a:lnTo>
                        <a:pt x="187" y="244"/>
                      </a:lnTo>
                      <a:lnTo>
                        <a:pt x="185" y="242"/>
                      </a:lnTo>
                      <a:lnTo>
                        <a:pt x="185" y="240"/>
                      </a:lnTo>
                      <a:lnTo>
                        <a:pt x="185" y="239"/>
                      </a:lnTo>
                      <a:lnTo>
                        <a:pt x="185" y="237"/>
                      </a:lnTo>
                      <a:lnTo>
                        <a:pt x="185" y="235"/>
                      </a:lnTo>
                      <a:lnTo>
                        <a:pt x="187" y="234"/>
                      </a:lnTo>
                      <a:lnTo>
                        <a:pt x="187" y="232"/>
                      </a:lnTo>
                      <a:lnTo>
                        <a:pt x="188" y="231"/>
                      </a:lnTo>
                      <a:lnTo>
                        <a:pt x="190" y="229"/>
                      </a:lnTo>
                      <a:lnTo>
                        <a:pt x="192" y="227"/>
                      </a:lnTo>
                      <a:lnTo>
                        <a:pt x="193" y="226"/>
                      </a:lnTo>
                      <a:lnTo>
                        <a:pt x="193" y="224"/>
                      </a:lnTo>
                      <a:lnTo>
                        <a:pt x="193" y="222"/>
                      </a:lnTo>
                      <a:lnTo>
                        <a:pt x="193" y="221"/>
                      </a:lnTo>
                      <a:lnTo>
                        <a:pt x="193" y="219"/>
                      </a:lnTo>
                      <a:lnTo>
                        <a:pt x="193" y="217"/>
                      </a:lnTo>
                      <a:lnTo>
                        <a:pt x="195" y="217"/>
                      </a:lnTo>
                      <a:lnTo>
                        <a:pt x="195" y="216"/>
                      </a:lnTo>
                      <a:lnTo>
                        <a:pt x="198" y="216"/>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mn-ea"/>
                    <a:cs typeface="+mn-cs"/>
                  </a:endParaRPr>
                </a:p>
              </p:txBody>
            </p:sp>
            <p:sp>
              <p:nvSpPr>
                <p:cNvPr id="100" name="Freeform 32"/>
                <p:cNvSpPr>
                  <a:spLocks/>
                </p:cNvSpPr>
                <p:nvPr/>
              </p:nvSpPr>
              <p:spPr bwMode="gray">
                <a:xfrm>
                  <a:off x="3654574" y="2840370"/>
                  <a:ext cx="24118" cy="20441"/>
                </a:xfrm>
                <a:custGeom>
                  <a:avLst/>
                  <a:gdLst>
                    <a:gd name="T0" fmla="*/ 2147483647 w 16"/>
                    <a:gd name="T1" fmla="*/ 2147483647 h 13"/>
                    <a:gd name="T2" fmla="*/ 2147483647 w 16"/>
                    <a:gd name="T3" fmla="*/ 2147483647 h 13"/>
                    <a:gd name="T4" fmla="*/ 2147483647 w 16"/>
                    <a:gd name="T5" fmla="*/ 0 h 13"/>
                    <a:gd name="T6" fmla="*/ 2147483647 w 16"/>
                    <a:gd name="T7" fmla="*/ 0 h 13"/>
                    <a:gd name="T8" fmla="*/ 0 w 16"/>
                    <a:gd name="T9" fmla="*/ 0 h 13"/>
                    <a:gd name="T10" fmla="*/ 0 w 16"/>
                    <a:gd name="T11" fmla="*/ 0 h 13"/>
                    <a:gd name="T12" fmla="*/ 0 w 16"/>
                    <a:gd name="T13" fmla="*/ 0 h 13"/>
                    <a:gd name="T14" fmla="*/ 0 w 16"/>
                    <a:gd name="T15" fmla="*/ 0 h 13"/>
                    <a:gd name="T16" fmla="*/ 0 w 16"/>
                    <a:gd name="T17" fmla="*/ 2147483647 h 13"/>
                    <a:gd name="T18" fmla="*/ 0 w 16"/>
                    <a:gd name="T19" fmla="*/ 2147483647 h 13"/>
                    <a:gd name="T20" fmla="*/ 2147483647 w 16"/>
                    <a:gd name="T21" fmla="*/ 2147483647 h 13"/>
                    <a:gd name="T22" fmla="*/ 2147483647 w 16"/>
                    <a:gd name="T23" fmla="*/ 2147483647 h 13"/>
                    <a:gd name="T24" fmla="*/ 2147483647 w 16"/>
                    <a:gd name="T25" fmla="*/ 2147483647 h 13"/>
                    <a:gd name="T26" fmla="*/ 2147483647 w 16"/>
                    <a:gd name="T27" fmla="*/ 2147483647 h 13"/>
                    <a:gd name="T28" fmla="*/ 2147483647 w 16"/>
                    <a:gd name="T29" fmla="*/ 2147483647 h 13"/>
                    <a:gd name="T30" fmla="*/ 2147483647 w 16"/>
                    <a:gd name="T31" fmla="*/ 2147483647 h 13"/>
                    <a:gd name="T32" fmla="*/ 2147483647 w 16"/>
                    <a:gd name="T33" fmla="*/ 2147483647 h 13"/>
                    <a:gd name="T34" fmla="*/ 2147483647 w 16"/>
                    <a:gd name="T35" fmla="*/ 2147483647 h 13"/>
                    <a:gd name="T36" fmla="*/ 2147483647 w 16"/>
                    <a:gd name="T37" fmla="*/ 2147483647 h 13"/>
                    <a:gd name="T38" fmla="*/ 2147483647 w 16"/>
                    <a:gd name="T39" fmla="*/ 2147483647 h 13"/>
                    <a:gd name="T40" fmla="*/ 2147483647 w 16"/>
                    <a:gd name="T41" fmla="*/ 2147483647 h 13"/>
                    <a:gd name="T42" fmla="*/ 2147483647 w 16"/>
                    <a:gd name="T43" fmla="*/ 2147483647 h 13"/>
                    <a:gd name="T44" fmla="*/ 2147483647 w 16"/>
                    <a:gd name="T45" fmla="*/ 2147483647 h 13"/>
                    <a:gd name="T46" fmla="*/ 2147483647 w 16"/>
                    <a:gd name="T47" fmla="*/ 2147483647 h 13"/>
                    <a:gd name="T48" fmla="*/ 2147483647 w 16"/>
                    <a:gd name="T49" fmla="*/ 2147483647 h 13"/>
                    <a:gd name="T50" fmla="*/ 2147483647 w 16"/>
                    <a:gd name="T51" fmla="*/ 2147483647 h 13"/>
                    <a:gd name="T52" fmla="*/ 2147483647 w 16"/>
                    <a:gd name="T53" fmla="*/ 2147483647 h 13"/>
                    <a:gd name="T54" fmla="*/ 2147483647 w 16"/>
                    <a:gd name="T55" fmla="*/ 2147483647 h 13"/>
                    <a:gd name="T56" fmla="*/ 2147483647 w 16"/>
                    <a:gd name="T57" fmla="*/ 2147483647 h 13"/>
                    <a:gd name="T58" fmla="*/ 2147483647 w 16"/>
                    <a:gd name="T59" fmla="*/ 2147483647 h 13"/>
                    <a:gd name="T60" fmla="*/ 2147483647 w 16"/>
                    <a:gd name="T61" fmla="*/ 2147483647 h 13"/>
                    <a:gd name="T62" fmla="*/ 2147483647 w 16"/>
                    <a:gd name="T63" fmla="*/ 2147483647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13"/>
                    <a:gd name="T98" fmla="*/ 16 w 16"/>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13">
                      <a:moveTo>
                        <a:pt x="8" y="5"/>
                      </a:moveTo>
                      <a:lnTo>
                        <a:pt x="8" y="3"/>
                      </a:lnTo>
                      <a:lnTo>
                        <a:pt x="6" y="3"/>
                      </a:lnTo>
                      <a:lnTo>
                        <a:pt x="6" y="2"/>
                      </a:lnTo>
                      <a:lnTo>
                        <a:pt x="5" y="2"/>
                      </a:lnTo>
                      <a:lnTo>
                        <a:pt x="3" y="0"/>
                      </a:lnTo>
                      <a:lnTo>
                        <a:pt x="1" y="0"/>
                      </a:lnTo>
                      <a:lnTo>
                        <a:pt x="0" y="0"/>
                      </a:lnTo>
                      <a:lnTo>
                        <a:pt x="0" y="2"/>
                      </a:lnTo>
                      <a:lnTo>
                        <a:pt x="0" y="3"/>
                      </a:lnTo>
                      <a:lnTo>
                        <a:pt x="0" y="5"/>
                      </a:lnTo>
                      <a:lnTo>
                        <a:pt x="1" y="7"/>
                      </a:lnTo>
                      <a:lnTo>
                        <a:pt x="1" y="8"/>
                      </a:lnTo>
                      <a:lnTo>
                        <a:pt x="1" y="10"/>
                      </a:lnTo>
                      <a:lnTo>
                        <a:pt x="1" y="12"/>
                      </a:lnTo>
                      <a:lnTo>
                        <a:pt x="3" y="12"/>
                      </a:lnTo>
                      <a:lnTo>
                        <a:pt x="3" y="13"/>
                      </a:lnTo>
                      <a:lnTo>
                        <a:pt x="5" y="13"/>
                      </a:lnTo>
                      <a:lnTo>
                        <a:pt x="6" y="13"/>
                      </a:lnTo>
                      <a:lnTo>
                        <a:pt x="8" y="13"/>
                      </a:lnTo>
                      <a:lnTo>
                        <a:pt x="10" y="12"/>
                      </a:lnTo>
                      <a:lnTo>
                        <a:pt x="11" y="12"/>
                      </a:lnTo>
                      <a:lnTo>
                        <a:pt x="13" y="10"/>
                      </a:lnTo>
                      <a:lnTo>
                        <a:pt x="14" y="10"/>
                      </a:lnTo>
                      <a:lnTo>
                        <a:pt x="14" y="8"/>
                      </a:lnTo>
                      <a:lnTo>
                        <a:pt x="16" y="8"/>
                      </a:lnTo>
                      <a:lnTo>
                        <a:pt x="16" y="7"/>
                      </a:lnTo>
                      <a:lnTo>
                        <a:pt x="14" y="7"/>
                      </a:lnTo>
                      <a:lnTo>
                        <a:pt x="14" y="5"/>
                      </a:lnTo>
                      <a:lnTo>
                        <a:pt x="13" y="5"/>
                      </a:lnTo>
                      <a:lnTo>
                        <a:pt x="13" y="3"/>
                      </a:lnTo>
                      <a:lnTo>
                        <a:pt x="11" y="3"/>
                      </a:lnTo>
                      <a:lnTo>
                        <a:pt x="10" y="3"/>
                      </a:lnTo>
                      <a:lnTo>
                        <a:pt x="10" y="5"/>
                      </a:lnTo>
                      <a:lnTo>
                        <a:pt x="8" y="5"/>
                      </a:lnTo>
                      <a:close/>
                    </a:path>
                  </a:pathLst>
                </a:custGeom>
                <a:grp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101" name="Freeform 33"/>
                <p:cNvSpPr>
                  <a:spLocks/>
                </p:cNvSpPr>
                <p:nvPr/>
              </p:nvSpPr>
              <p:spPr bwMode="gray">
                <a:xfrm>
                  <a:off x="4030818" y="1309640"/>
                  <a:ext cx="800726" cy="1278637"/>
                </a:xfrm>
                <a:custGeom>
                  <a:avLst/>
                  <a:gdLst>
                    <a:gd name="T0" fmla="*/ 2147483647 w 508"/>
                    <a:gd name="T1" fmla="*/ 2147483647 h 809"/>
                    <a:gd name="T2" fmla="*/ 2147483647 w 508"/>
                    <a:gd name="T3" fmla="*/ 2147483647 h 809"/>
                    <a:gd name="T4" fmla="*/ 2147483647 w 508"/>
                    <a:gd name="T5" fmla="*/ 2147483647 h 809"/>
                    <a:gd name="T6" fmla="*/ 2147483647 w 508"/>
                    <a:gd name="T7" fmla="*/ 2147483647 h 809"/>
                    <a:gd name="T8" fmla="*/ 2147483647 w 508"/>
                    <a:gd name="T9" fmla="*/ 2147483647 h 809"/>
                    <a:gd name="T10" fmla="*/ 2147483647 w 508"/>
                    <a:gd name="T11" fmla="*/ 2147483647 h 809"/>
                    <a:gd name="T12" fmla="*/ 2147483647 w 508"/>
                    <a:gd name="T13" fmla="*/ 2147483647 h 809"/>
                    <a:gd name="T14" fmla="*/ 2147483647 w 508"/>
                    <a:gd name="T15" fmla="*/ 2147483647 h 809"/>
                    <a:gd name="T16" fmla="*/ 2147483647 w 508"/>
                    <a:gd name="T17" fmla="*/ 2147483647 h 809"/>
                    <a:gd name="T18" fmla="*/ 2147483647 w 508"/>
                    <a:gd name="T19" fmla="*/ 2147483647 h 809"/>
                    <a:gd name="T20" fmla="*/ 2147483647 w 508"/>
                    <a:gd name="T21" fmla="*/ 2147483647 h 809"/>
                    <a:gd name="T22" fmla="*/ 2147483647 w 508"/>
                    <a:gd name="T23" fmla="*/ 2147483647 h 809"/>
                    <a:gd name="T24" fmla="*/ 2147483647 w 508"/>
                    <a:gd name="T25" fmla="*/ 2147483647 h 809"/>
                    <a:gd name="T26" fmla="*/ 2147483647 w 508"/>
                    <a:gd name="T27" fmla="*/ 2147483647 h 809"/>
                    <a:gd name="T28" fmla="*/ 2147483647 w 508"/>
                    <a:gd name="T29" fmla="*/ 2147483647 h 809"/>
                    <a:gd name="T30" fmla="*/ 2147483647 w 508"/>
                    <a:gd name="T31" fmla="*/ 2147483647 h 809"/>
                    <a:gd name="T32" fmla="*/ 2147483647 w 508"/>
                    <a:gd name="T33" fmla="*/ 2147483647 h 809"/>
                    <a:gd name="T34" fmla="*/ 2147483647 w 508"/>
                    <a:gd name="T35" fmla="*/ 2147483647 h 809"/>
                    <a:gd name="T36" fmla="*/ 2147483647 w 508"/>
                    <a:gd name="T37" fmla="*/ 2147483647 h 809"/>
                    <a:gd name="T38" fmla="*/ 2147483647 w 508"/>
                    <a:gd name="T39" fmla="*/ 2147483647 h 809"/>
                    <a:gd name="T40" fmla="*/ 2147483647 w 508"/>
                    <a:gd name="T41" fmla="*/ 2147483647 h 809"/>
                    <a:gd name="T42" fmla="*/ 2147483647 w 508"/>
                    <a:gd name="T43" fmla="*/ 2147483647 h 809"/>
                    <a:gd name="T44" fmla="*/ 2147483647 w 508"/>
                    <a:gd name="T45" fmla="*/ 2147483647 h 809"/>
                    <a:gd name="T46" fmla="*/ 2147483647 w 508"/>
                    <a:gd name="T47" fmla="*/ 2147483647 h 809"/>
                    <a:gd name="T48" fmla="*/ 2147483647 w 508"/>
                    <a:gd name="T49" fmla="*/ 2147483647 h 809"/>
                    <a:gd name="T50" fmla="*/ 2147483647 w 508"/>
                    <a:gd name="T51" fmla="*/ 2147483647 h 809"/>
                    <a:gd name="T52" fmla="*/ 2147483647 w 508"/>
                    <a:gd name="T53" fmla="*/ 2147483647 h 809"/>
                    <a:gd name="T54" fmla="*/ 2147483647 w 508"/>
                    <a:gd name="T55" fmla="*/ 2147483647 h 809"/>
                    <a:gd name="T56" fmla="*/ 2147483647 w 508"/>
                    <a:gd name="T57" fmla="*/ 2147483647 h 809"/>
                    <a:gd name="T58" fmla="*/ 2147483647 w 508"/>
                    <a:gd name="T59" fmla="*/ 2147483647 h 809"/>
                    <a:gd name="T60" fmla="*/ 2147483647 w 508"/>
                    <a:gd name="T61" fmla="*/ 2147483647 h 809"/>
                    <a:gd name="T62" fmla="*/ 2147483647 w 508"/>
                    <a:gd name="T63" fmla="*/ 2147483647 h 809"/>
                    <a:gd name="T64" fmla="*/ 2147483647 w 508"/>
                    <a:gd name="T65" fmla="*/ 2147483647 h 809"/>
                    <a:gd name="T66" fmla="*/ 2147483647 w 508"/>
                    <a:gd name="T67" fmla="*/ 2147483647 h 809"/>
                    <a:gd name="T68" fmla="*/ 2147483647 w 508"/>
                    <a:gd name="T69" fmla="*/ 2147483647 h 809"/>
                    <a:gd name="T70" fmla="*/ 2147483647 w 508"/>
                    <a:gd name="T71" fmla="*/ 2147483647 h 809"/>
                    <a:gd name="T72" fmla="*/ 2147483647 w 508"/>
                    <a:gd name="T73" fmla="*/ 2147483647 h 809"/>
                    <a:gd name="T74" fmla="*/ 2147483647 w 508"/>
                    <a:gd name="T75" fmla="*/ 2147483647 h 809"/>
                    <a:gd name="T76" fmla="*/ 2147483647 w 508"/>
                    <a:gd name="T77" fmla="*/ 2147483647 h 809"/>
                    <a:gd name="T78" fmla="*/ 2147483647 w 508"/>
                    <a:gd name="T79" fmla="*/ 2147483647 h 809"/>
                    <a:gd name="T80" fmla="*/ 2147483647 w 508"/>
                    <a:gd name="T81" fmla="*/ 2147483647 h 809"/>
                    <a:gd name="T82" fmla="*/ 2147483647 w 508"/>
                    <a:gd name="T83" fmla="*/ 2147483647 h 809"/>
                    <a:gd name="T84" fmla="*/ 2147483647 w 508"/>
                    <a:gd name="T85" fmla="*/ 2147483647 h 809"/>
                    <a:gd name="T86" fmla="*/ 2147483647 w 508"/>
                    <a:gd name="T87" fmla="*/ 2147483647 h 809"/>
                    <a:gd name="T88" fmla="*/ 2147483647 w 508"/>
                    <a:gd name="T89" fmla="*/ 2147483647 h 809"/>
                    <a:gd name="T90" fmla="*/ 2147483647 w 508"/>
                    <a:gd name="T91" fmla="*/ 2147483647 h 809"/>
                    <a:gd name="T92" fmla="*/ 2147483647 w 508"/>
                    <a:gd name="T93" fmla="*/ 2147483647 h 809"/>
                    <a:gd name="T94" fmla="*/ 2147483647 w 508"/>
                    <a:gd name="T95" fmla="*/ 2147483647 h 809"/>
                    <a:gd name="T96" fmla="*/ 2147483647 w 508"/>
                    <a:gd name="T97" fmla="*/ 2147483647 h 809"/>
                    <a:gd name="T98" fmla="*/ 2147483647 w 508"/>
                    <a:gd name="T99" fmla="*/ 2147483647 h 809"/>
                    <a:gd name="T100" fmla="*/ 2147483647 w 508"/>
                    <a:gd name="T101" fmla="*/ 2147483647 h 809"/>
                    <a:gd name="T102" fmla="*/ 2147483647 w 508"/>
                    <a:gd name="T103" fmla="*/ 2147483647 h 809"/>
                    <a:gd name="T104" fmla="*/ 2147483647 w 508"/>
                    <a:gd name="T105" fmla="*/ 2147483647 h 809"/>
                    <a:gd name="T106" fmla="*/ 2147483647 w 508"/>
                    <a:gd name="T107" fmla="*/ 2147483647 h 809"/>
                    <a:gd name="T108" fmla="*/ 2147483647 w 508"/>
                    <a:gd name="T109" fmla="*/ 2147483647 h 809"/>
                    <a:gd name="T110" fmla="*/ 2147483647 w 508"/>
                    <a:gd name="T111" fmla="*/ 2147483647 h 809"/>
                    <a:gd name="T112" fmla="*/ 2147483647 w 508"/>
                    <a:gd name="T113" fmla="*/ 2147483647 h 809"/>
                    <a:gd name="T114" fmla="*/ 2147483647 w 508"/>
                    <a:gd name="T115" fmla="*/ 2147483647 h 809"/>
                    <a:gd name="T116" fmla="*/ 2147483647 w 508"/>
                    <a:gd name="T117" fmla="*/ 2147483647 h 809"/>
                    <a:gd name="T118" fmla="*/ 2147483647 w 508"/>
                    <a:gd name="T119" fmla="*/ 2147483647 h 8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8"/>
                    <a:gd name="T181" fmla="*/ 0 h 809"/>
                    <a:gd name="T182" fmla="*/ 508 w 508"/>
                    <a:gd name="T183" fmla="*/ 809 h 8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8" h="809">
                      <a:moveTo>
                        <a:pt x="26" y="507"/>
                      </a:moveTo>
                      <a:lnTo>
                        <a:pt x="28" y="508"/>
                      </a:lnTo>
                      <a:lnTo>
                        <a:pt x="30" y="508"/>
                      </a:lnTo>
                      <a:lnTo>
                        <a:pt x="31" y="510"/>
                      </a:lnTo>
                      <a:lnTo>
                        <a:pt x="33" y="510"/>
                      </a:lnTo>
                      <a:lnTo>
                        <a:pt x="35" y="512"/>
                      </a:lnTo>
                      <a:lnTo>
                        <a:pt x="36" y="512"/>
                      </a:lnTo>
                      <a:lnTo>
                        <a:pt x="38" y="512"/>
                      </a:lnTo>
                      <a:lnTo>
                        <a:pt x="40" y="513"/>
                      </a:lnTo>
                      <a:lnTo>
                        <a:pt x="41" y="513"/>
                      </a:lnTo>
                      <a:lnTo>
                        <a:pt x="43" y="515"/>
                      </a:lnTo>
                      <a:lnTo>
                        <a:pt x="44" y="515"/>
                      </a:lnTo>
                      <a:lnTo>
                        <a:pt x="46" y="515"/>
                      </a:lnTo>
                      <a:lnTo>
                        <a:pt x="48" y="515"/>
                      </a:lnTo>
                      <a:lnTo>
                        <a:pt x="49" y="517"/>
                      </a:lnTo>
                      <a:lnTo>
                        <a:pt x="51" y="518"/>
                      </a:lnTo>
                      <a:lnTo>
                        <a:pt x="51" y="523"/>
                      </a:lnTo>
                      <a:lnTo>
                        <a:pt x="53" y="526"/>
                      </a:lnTo>
                      <a:lnTo>
                        <a:pt x="54" y="531"/>
                      </a:lnTo>
                      <a:lnTo>
                        <a:pt x="56" y="536"/>
                      </a:lnTo>
                      <a:lnTo>
                        <a:pt x="58" y="540"/>
                      </a:lnTo>
                      <a:lnTo>
                        <a:pt x="59" y="545"/>
                      </a:lnTo>
                      <a:lnTo>
                        <a:pt x="61" y="550"/>
                      </a:lnTo>
                      <a:lnTo>
                        <a:pt x="63" y="553"/>
                      </a:lnTo>
                      <a:lnTo>
                        <a:pt x="63" y="554"/>
                      </a:lnTo>
                      <a:lnTo>
                        <a:pt x="64" y="554"/>
                      </a:lnTo>
                      <a:lnTo>
                        <a:pt x="64" y="556"/>
                      </a:lnTo>
                      <a:lnTo>
                        <a:pt x="66" y="556"/>
                      </a:lnTo>
                      <a:lnTo>
                        <a:pt x="68" y="556"/>
                      </a:lnTo>
                      <a:lnTo>
                        <a:pt x="68" y="558"/>
                      </a:lnTo>
                      <a:lnTo>
                        <a:pt x="68" y="559"/>
                      </a:lnTo>
                      <a:lnTo>
                        <a:pt x="68" y="561"/>
                      </a:lnTo>
                      <a:lnTo>
                        <a:pt x="69" y="561"/>
                      </a:lnTo>
                      <a:lnTo>
                        <a:pt x="69" y="563"/>
                      </a:lnTo>
                      <a:lnTo>
                        <a:pt x="71" y="564"/>
                      </a:lnTo>
                      <a:lnTo>
                        <a:pt x="71" y="566"/>
                      </a:lnTo>
                      <a:lnTo>
                        <a:pt x="73" y="568"/>
                      </a:lnTo>
                      <a:lnTo>
                        <a:pt x="74" y="569"/>
                      </a:lnTo>
                      <a:lnTo>
                        <a:pt x="76" y="571"/>
                      </a:lnTo>
                      <a:lnTo>
                        <a:pt x="77" y="573"/>
                      </a:lnTo>
                      <a:lnTo>
                        <a:pt x="79" y="573"/>
                      </a:lnTo>
                      <a:lnTo>
                        <a:pt x="81" y="574"/>
                      </a:lnTo>
                      <a:lnTo>
                        <a:pt x="82" y="576"/>
                      </a:lnTo>
                      <a:lnTo>
                        <a:pt x="86" y="576"/>
                      </a:lnTo>
                      <a:lnTo>
                        <a:pt x="82" y="581"/>
                      </a:lnTo>
                      <a:lnTo>
                        <a:pt x="79" y="586"/>
                      </a:lnTo>
                      <a:lnTo>
                        <a:pt x="76" y="591"/>
                      </a:lnTo>
                      <a:lnTo>
                        <a:pt x="74" y="597"/>
                      </a:lnTo>
                      <a:lnTo>
                        <a:pt x="74" y="604"/>
                      </a:lnTo>
                      <a:lnTo>
                        <a:pt x="74" y="609"/>
                      </a:lnTo>
                      <a:lnTo>
                        <a:pt x="74" y="616"/>
                      </a:lnTo>
                      <a:lnTo>
                        <a:pt x="76" y="622"/>
                      </a:lnTo>
                      <a:lnTo>
                        <a:pt x="77" y="622"/>
                      </a:lnTo>
                      <a:lnTo>
                        <a:pt x="79" y="622"/>
                      </a:lnTo>
                      <a:lnTo>
                        <a:pt x="81" y="624"/>
                      </a:lnTo>
                      <a:lnTo>
                        <a:pt x="82" y="627"/>
                      </a:lnTo>
                      <a:lnTo>
                        <a:pt x="86" y="632"/>
                      </a:lnTo>
                      <a:lnTo>
                        <a:pt x="87" y="637"/>
                      </a:lnTo>
                      <a:lnTo>
                        <a:pt x="89" y="642"/>
                      </a:lnTo>
                      <a:lnTo>
                        <a:pt x="89" y="645"/>
                      </a:lnTo>
                      <a:lnTo>
                        <a:pt x="91" y="650"/>
                      </a:lnTo>
                      <a:lnTo>
                        <a:pt x="91" y="655"/>
                      </a:lnTo>
                      <a:lnTo>
                        <a:pt x="92" y="660"/>
                      </a:lnTo>
                      <a:lnTo>
                        <a:pt x="94" y="663"/>
                      </a:lnTo>
                      <a:lnTo>
                        <a:pt x="94" y="667"/>
                      </a:lnTo>
                      <a:lnTo>
                        <a:pt x="96" y="670"/>
                      </a:lnTo>
                      <a:lnTo>
                        <a:pt x="97" y="673"/>
                      </a:lnTo>
                      <a:lnTo>
                        <a:pt x="99" y="677"/>
                      </a:lnTo>
                      <a:lnTo>
                        <a:pt x="101" y="678"/>
                      </a:lnTo>
                      <a:lnTo>
                        <a:pt x="102" y="681"/>
                      </a:lnTo>
                      <a:lnTo>
                        <a:pt x="106" y="685"/>
                      </a:lnTo>
                      <a:lnTo>
                        <a:pt x="101" y="685"/>
                      </a:lnTo>
                      <a:lnTo>
                        <a:pt x="96" y="686"/>
                      </a:lnTo>
                      <a:lnTo>
                        <a:pt x="92" y="686"/>
                      </a:lnTo>
                      <a:lnTo>
                        <a:pt x="89" y="688"/>
                      </a:lnTo>
                      <a:lnTo>
                        <a:pt x="87" y="690"/>
                      </a:lnTo>
                      <a:lnTo>
                        <a:pt x="84" y="690"/>
                      </a:lnTo>
                      <a:lnTo>
                        <a:pt x="79" y="691"/>
                      </a:lnTo>
                      <a:lnTo>
                        <a:pt x="74" y="693"/>
                      </a:lnTo>
                      <a:lnTo>
                        <a:pt x="73" y="693"/>
                      </a:lnTo>
                      <a:lnTo>
                        <a:pt x="69" y="693"/>
                      </a:lnTo>
                      <a:lnTo>
                        <a:pt x="64" y="691"/>
                      </a:lnTo>
                      <a:lnTo>
                        <a:pt x="59" y="691"/>
                      </a:lnTo>
                      <a:lnTo>
                        <a:pt x="56" y="691"/>
                      </a:lnTo>
                      <a:lnTo>
                        <a:pt x="51" y="691"/>
                      </a:lnTo>
                      <a:lnTo>
                        <a:pt x="48" y="691"/>
                      </a:lnTo>
                      <a:lnTo>
                        <a:pt x="46" y="691"/>
                      </a:lnTo>
                      <a:lnTo>
                        <a:pt x="40" y="691"/>
                      </a:lnTo>
                      <a:lnTo>
                        <a:pt x="35" y="691"/>
                      </a:lnTo>
                      <a:lnTo>
                        <a:pt x="30" y="690"/>
                      </a:lnTo>
                      <a:lnTo>
                        <a:pt x="26" y="690"/>
                      </a:lnTo>
                      <a:lnTo>
                        <a:pt x="23" y="688"/>
                      </a:lnTo>
                      <a:lnTo>
                        <a:pt x="20" y="690"/>
                      </a:lnTo>
                      <a:lnTo>
                        <a:pt x="16" y="691"/>
                      </a:lnTo>
                      <a:lnTo>
                        <a:pt x="13" y="696"/>
                      </a:lnTo>
                      <a:lnTo>
                        <a:pt x="15" y="698"/>
                      </a:lnTo>
                      <a:lnTo>
                        <a:pt x="16" y="700"/>
                      </a:lnTo>
                      <a:lnTo>
                        <a:pt x="16" y="703"/>
                      </a:lnTo>
                      <a:lnTo>
                        <a:pt x="16" y="706"/>
                      </a:lnTo>
                      <a:lnTo>
                        <a:pt x="16" y="710"/>
                      </a:lnTo>
                      <a:lnTo>
                        <a:pt x="16" y="713"/>
                      </a:lnTo>
                      <a:lnTo>
                        <a:pt x="18" y="716"/>
                      </a:lnTo>
                      <a:lnTo>
                        <a:pt x="18" y="718"/>
                      </a:lnTo>
                      <a:lnTo>
                        <a:pt x="21" y="719"/>
                      </a:lnTo>
                      <a:lnTo>
                        <a:pt x="23" y="723"/>
                      </a:lnTo>
                      <a:lnTo>
                        <a:pt x="26" y="724"/>
                      </a:lnTo>
                      <a:lnTo>
                        <a:pt x="28" y="728"/>
                      </a:lnTo>
                      <a:lnTo>
                        <a:pt x="31" y="731"/>
                      </a:lnTo>
                      <a:lnTo>
                        <a:pt x="33" y="733"/>
                      </a:lnTo>
                      <a:lnTo>
                        <a:pt x="36" y="734"/>
                      </a:lnTo>
                      <a:lnTo>
                        <a:pt x="38" y="738"/>
                      </a:lnTo>
                      <a:lnTo>
                        <a:pt x="43" y="739"/>
                      </a:lnTo>
                      <a:lnTo>
                        <a:pt x="46" y="741"/>
                      </a:lnTo>
                      <a:lnTo>
                        <a:pt x="51" y="743"/>
                      </a:lnTo>
                      <a:lnTo>
                        <a:pt x="54" y="744"/>
                      </a:lnTo>
                      <a:lnTo>
                        <a:pt x="59" y="746"/>
                      </a:lnTo>
                      <a:lnTo>
                        <a:pt x="63" y="747"/>
                      </a:lnTo>
                      <a:lnTo>
                        <a:pt x="68" y="751"/>
                      </a:lnTo>
                      <a:lnTo>
                        <a:pt x="71" y="752"/>
                      </a:lnTo>
                      <a:lnTo>
                        <a:pt x="73" y="756"/>
                      </a:lnTo>
                      <a:lnTo>
                        <a:pt x="74" y="757"/>
                      </a:lnTo>
                      <a:lnTo>
                        <a:pt x="76" y="761"/>
                      </a:lnTo>
                      <a:lnTo>
                        <a:pt x="76" y="764"/>
                      </a:lnTo>
                      <a:lnTo>
                        <a:pt x="77" y="767"/>
                      </a:lnTo>
                      <a:lnTo>
                        <a:pt x="77" y="771"/>
                      </a:lnTo>
                      <a:lnTo>
                        <a:pt x="79" y="774"/>
                      </a:lnTo>
                      <a:lnTo>
                        <a:pt x="81" y="777"/>
                      </a:lnTo>
                      <a:lnTo>
                        <a:pt x="82" y="779"/>
                      </a:lnTo>
                      <a:lnTo>
                        <a:pt x="84" y="782"/>
                      </a:lnTo>
                      <a:lnTo>
                        <a:pt x="86" y="784"/>
                      </a:lnTo>
                      <a:lnTo>
                        <a:pt x="87" y="787"/>
                      </a:lnTo>
                      <a:lnTo>
                        <a:pt x="87" y="790"/>
                      </a:lnTo>
                      <a:lnTo>
                        <a:pt x="87" y="794"/>
                      </a:lnTo>
                      <a:lnTo>
                        <a:pt x="87" y="795"/>
                      </a:lnTo>
                      <a:lnTo>
                        <a:pt x="86" y="799"/>
                      </a:lnTo>
                      <a:lnTo>
                        <a:pt x="86" y="800"/>
                      </a:lnTo>
                      <a:lnTo>
                        <a:pt x="86" y="802"/>
                      </a:lnTo>
                      <a:lnTo>
                        <a:pt x="86" y="804"/>
                      </a:lnTo>
                      <a:lnTo>
                        <a:pt x="86" y="805"/>
                      </a:lnTo>
                      <a:lnTo>
                        <a:pt x="86" y="807"/>
                      </a:lnTo>
                      <a:lnTo>
                        <a:pt x="86" y="809"/>
                      </a:lnTo>
                      <a:lnTo>
                        <a:pt x="89" y="809"/>
                      </a:lnTo>
                      <a:lnTo>
                        <a:pt x="91" y="807"/>
                      </a:lnTo>
                      <a:lnTo>
                        <a:pt x="94" y="807"/>
                      </a:lnTo>
                      <a:lnTo>
                        <a:pt x="97" y="805"/>
                      </a:lnTo>
                      <a:lnTo>
                        <a:pt x="99" y="804"/>
                      </a:lnTo>
                      <a:lnTo>
                        <a:pt x="102" y="804"/>
                      </a:lnTo>
                      <a:lnTo>
                        <a:pt x="106" y="802"/>
                      </a:lnTo>
                      <a:lnTo>
                        <a:pt x="107" y="800"/>
                      </a:lnTo>
                      <a:lnTo>
                        <a:pt x="112" y="799"/>
                      </a:lnTo>
                      <a:lnTo>
                        <a:pt x="115" y="797"/>
                      </a:lnTo>
                      <a:lnTo>
                        <a:pt x="120" y="795"/>
                      </a:lnTo>
                      <a:lnTo>
                        <a:pt x="125" y="795"/>
                      </a:lnTo>
                      <a:lnTo>
                        <a:pt x="129" y="794"/>
                      </a:lnTo>
                      <a:lnTo>
                        <a:pt x="134" y="792"/>
                      </a:lnTo>
                      <a:lnTo>
                        <a:pt x="137" y="790"/>
                      </a:lnTo>
                      <a:lnTo>
                        <a:pt x="139" y="785"/>
                      </a:lnTo>
                      <a:lnTo>
                        <a:pt x="139" y="789"/>
                      </a:lnTo>
                      <a:lnTo>
                        <a:pt x="140" y="790"/>
                      </a:lnTo>
                      <a:lnTo>
                        <a:pt x="142" y="792"/>
                      </a:lnTo>
                      <a:lnTo>
                        <a:pt x="144" y="795"/>
                      </a:lnTo>
                      <a:lnTo>
                        <a:pt x="147" y="795"/>
                      </a:lnTo>
                      <a:lnTo>
                        <a:pt x="148" y="797"/>
                      </a:lnTo>
                      <a:lnTo>
                        <a:pt x="152" y="799"/>
                      </a:lnTo>
                      <a:lnTo>
                        <a:pt x="155" y="799"/>
                      </a:lnTo>
                      <a:lnTo>
                        <a:pt x="157" y="799"/>
                      </a:lnTo>
                      <a:lnTo>
                        <a:pt x="158" y="799"/>
                      </a:lnTo>
                      <a:lnTo>
                        <a:pt x="160" y="797"/>
                      </a:lnTo>
                      <a:lnTo>
                        <a:pt x="162" y="795"/>
                      </a:lnTo>
                      <a:lnTo>
                        <a:pt x="163" y="794"/>
                      </a:lnTo>
                      <a:lnTo>
                        <a:pt x="167" y="792"/>
                      </a:lnTo>
                      <a:lnTo>
                        <a:pt x="168" y="790"/>
                      </a:lnTo>
                      <a:lnTo>
                        <a:pt x="170" y="789"/>
                      </a:lnTo>
                      <a:lnTo>
                        <a:pt x="180" y="784"/>
                      </a:lnTo>
                      <a:lnTo>
                        <a:pt x="190" y="780"/>
                      </a:lnTo>
                      <a:lnTo>
                        <a:pt x="200" y="777"/>
                      </a:lnTo>
                      <a:lnTo>
                        <a:pt x="210" y="776"/>
                      </a:lnTo>
                      <a:lnTo>
                        <a:pt x="219" y="774"/>
                      </a:lnTo>
                      <a:lnTo>
                        <a:pt x="231" y="774"/>
                      </a:lnTo>
                      <a:lnTo>
                        <a:pt x="241" y="771"/>
                      </a:lnTo>
                      <a:lnTo>
                        <a:pt x="252" y="769"/>
                      </a:lnTo>
                      <a:lnTo>
                        <a:pt x="257" y="767"/>
                      </a:lnTo>
                      <a:lnTo>
                        <a:pt x="262" y="764"/>
                      </a:lnTo>
                      <a:lnTo>
                        <a:pt x="266" y="761"/>
                      </a:lnTo>
                      <a:lnTo>
                        <a:pt x="269" y="756"/>
                      </a:lnTo>
                      <a:lnTo>
                        <a:pt x="271" y="751"/>
                      </a:lnTo>
                      <a:lnTo>
                        <a:pt x="274" y="746"/>
                      </a:lnTo>
                      <a:lnTo>
                        <a:pt x="277" y="741"/>
                      </a:lnTo>
                      <a:lnTo>
                        <a:pt x="280" y="738"/>
                      </a:lnTo>
                      <a:lnTo>
                        <a:pt x="282" y="736"/>
                      </a:lnTo>
                      <a:lnTo>
                        <a:pt x="282" y="734"/>
                      </a:lnTo>
                      <a:lnTo>
                        <a:pt x="280" y="733"/>
                      </a:lnTo>
                      <a:lnTo>
                        <a:pt x="279" y="731"/>
                      </a:lnTo>
                      <a:lnTo>
                        <a:pt x="277" y="729"/>
                      </a:lnTo>
                      <a:lnTo>
                        <a:pt x="276" y="729"/>
                      </a:lnTo>
                      <a:lnTo>
                        <a:pt x="274" y="728"/>
                      </a:lnTo>
                      <a:lnTo>
                        <a:pt x="271" y="728"/>
                      </a:lnTo>
                      <a:lnTo>
                        <a:pt x="272" y="726"/>
                      </a:lnTo>
                      <a:lnTo>
                        <a:pt x="272" y="724"/>
                      </a:lnTo>
                      <a:lnTo>
                        <a:pt x="274" y="724"/>
                      </a:lnTo>
                      <a:lnTo>
                        <a:pt x="274" y="723"/>
                      </a:lnTo>
                      <a:lnTo>
                        <a:pt x="276" y="723"/>
                      </a:lnTo>
                      <a:lnTo>
                        <a:pt x="276" y="721"/>
                      </a:lnTo>
                      <a:lnTo>
                        <a:pt x="277" y="721"/>
                      </a:lnTo>
                      <a:lnTo>
                        <a:pt x="282" y="719"/>
                      </a:lnTo>
                      <a:lnTo>
                        <a:pt x="285" y="719"/>
                      </a:lnTo>
                      <a:lnTo>
                        <a:pt x="289" y="719"/>
                      </a:lnTo>
                      <a:lnTo>
                        <a:pt x="292" y="718"/>
                      </a:lnTo>
                      <a:lnTo>
                        <a:pt x="297" y="718"/>
                      </a:lnTo>
                      <a:lnTo>
                        <a:pt x="300" y="718"/>
                      </a:lnTo>
                      <a:lnTo>
                        <a:pt x="304" y="716"/>
                      </a:lnTo>
                      <a:lnTo>
                        <a:pt x="307" y="716"/>
                      </a:lnTo>
                      <a:lnTo>
                        <a:pt x="313" y="713"/>
                      </a:lnTo>
                      <a:lnTo>
                        <a:pt x="318" y="711"/>
                      </a:lnTo>
                      <a:lnTo>
                        <a:pt x="325" y="710"/>
                      </a:lnTo>
                      <a:lnTo>
                        <a:pt x="332" y="710"/>
                      </a:lnTo>
                      <a:lnTo>
                        <a:pt x="338" y="708"/>
                      </a:lnTo>
                      <a:lnTo>
                        <a:pt x="345" y="706"/>
                      </a:lnTo>
                      <a:lnTo>
                        <a:pt x="350" y="705"/>
                      </a:lnTo>
                      <a:lnTo>
                        <a:pt x="356" y="701"/>
                      </a:lnTo>
                      <a:lnTo>
                        <a:pt x="358" y="701"/>
                      </a:lnTo>
                      <a:lnTo>
                        <a:pt x="360" y="700"/>
                      </a:lnTo>
                      <a:lnTo>
                        <a:pt x="360" y="698"/>
                      </a:lnTo>
                      <a:lnTo>
                        <a:pt x="361" y="698"/>
                      </a:lnTo>
                      <a:lnTo>
                        <a:pt x="363" y="696"/>
                      </a:lnTo>
                      <a:lnTo>
                        <a:pt x="363" y="695"/>
                      </a:lnTo>
                      <a:lnTo>
                        <a:pt x="365" y="693"/>
                      </a:lnTo>
                      <a:lnTo>
                        <a:pt x="366" y="693"/>
                      </a:lnTo>
                      <a:lnTo>
                        <a:pt x="368" y="690"/>
                      </a:lnTo>
                      <a:lnTo>
                        <a:pt x="371" y="686"/>
                      </a:lnTo>
                      <a:lnTo>
                        <a:pt x="373" y="683"/>
                      </a:lnTo>
                      <a:lnTo>
                        <a:pt x="376" y="680"/>
                      </a:lnTo>
                      <a:lnTo>
                        <a:pt x="378" y="678"/>
                      </a:lnTo>
                      <a:lnTo>
                        <a:pt x="381" y="675"/>
                      </a:lnTo>
                      <a:lnTo>
                        <a:pt x="384" y="673"/>
                      </a:lnTo>
                      <a:lnTo>
                        <a:pt x="386" y="670"/>
                      </a:lnTo>
                      <a:lnTo>
                        <a:pt x="388" y="668"/>
                      </a:lnTo>
                      <a:lnTo>
                        <a:pt x="388" y="667"/>
                      </a:lnTo>
                      <a:lnTo>
                        <a:pt x="388" y="665"/>
                      </a:lnTo>
                      <a:lnTo>
                        <a:pt x="388" y="662"/>
                      </a:lnTo>
                      <a:lnTo>
                        <a:pt x="388" y="660"/>
                      </a:lnTo>
                      <a:lnTo>
                        <a:pt x="388" y="658"/>
                      </a:lnTo>
                      <a:lnTo>
                        <a:pt x="391" y="655"/>
                      </a:lnTo>
                      <a:lnTo>
                        <a:pt x="394" y="652"/>
                      </a:lnTo>
                      <a:lnTo>
                        <a:pt x="398" y="650"/>
                      </a:lnTo>
                      <a:lnTo>
                        <a:pt x="401" y="647"/>
                      </a:lnTo>
                      <a:lnTo>
                        <a:pt x="404" y="644"/>
                      </a:lnTo>
                      <a:lnTo>
                        <a:pt x="408" y="640"/>
                      </a:lnTo>
                      <a:lnTo>
                        <a:pt x="411" y="639"/>
                      </a:lnTo>
                      <a:lnTo>
                        <a:pt x="414" y="634"/>
                      </a:lnTo>
                      <a:lnTo>
                        <a:pt x="417" y="630"/>
                      </a:lnTo>
                      <a:lnTo>
                        <a:pt x="422" y="627"/>
                      </a:lnTo>
                      <a:lnTo>
                        <a:pt x="427" y="624"/>
                      </a:lnTo>
                      <a:lnTo>
                        <a:pt x="432" y="622"/>
                      </a:lnTo>
                      <a:lnTo>
                        <a:pt x="437" y="622"/>
                      </a:lnTo>
                      <a:lnTo>
                        <a:pt x="444" y="620"/>
                      </a:lnTo>
                      <a:lnTo>
                        <a:pt x="449" y="619"/>
                      </a:lnTo>
                      <a:lnTo>
                        <a:pt x="454" y="617"/>
                      </a:lnTo>
                      <a:lnTo>
                        <a:pt x="455" y="617"/>
                      </a:lnTo>
                      <a:lnTo>
                        <a:pt x="459" y="616"/>
                      </a:lnTo>
                      <a:lnTo>
                        <a:pt x="460" y="612"/>
                      </a:lnTo>
                      <a:lnTo>
                        <a:pt x="462" y="609"/>
                      </a:lnTo>
                      <a:lnTo>
                        <a:pt x="464" y="606"/>
                      </a:lnTo>
                      <a:lnTo>
                        <a:pt x="464" y="602"/>
                      </a:lnTo>
                      <a:lnTo>
                        <a:pt x="462" y="601"/>
                      </a:lnTo>
                      <a:lnTo>
                        <a:pt x="459" y="597"/>
                      </a:lnTo>
                      <a:lnTo>
                        <a:pt x="455" y="597"/>
                      </a:lnTo>
                      <a:lnTo>
                        <a:pt x="452" y="596"/>
                      </a:lnTo>
                      <a:lnTo>
                        <a:pt x="450" y="594"/>
                      </a:lnTo>
                      <a:lnTo>
                        <a:pt x="447" y="592"/>
                      </a:lnTo>
                      <a:lnTo>
                        <a:pt x="446" y="589"/>
                      </a:lnTo>
                      <a:lnTo>
                        <a:pt x="444" y="587"/>
                      </a:lnTo>
                      <a:lnTo>
                        <a:pt x="442" y="584"/>
                      </a:lnTo>
                      <a:lnTo>
                        <a:pt x="441" y="583"/>
                      </a:lnTo>
                      <a:lnTo>
                        <a:pt x="441" y="579"/>
                      </a:lnTo>
                      <a:lnTo>
                        <a:pt x="441" y="576"/>
                      </a:lnTo>
                      <a:lnTo>
                        <a:pt x="441" y="573"/>
                      </a:lnTo>
                      <a:lnTo>
                        <a:pt x="442" y="568"/>
                      </a:lnTo>
                      <a:lnTo>
                        <a:pt x="444" y="564"/>
                      </a:lnTo>
                      <a:lnTo>
                        <a:pt x="444" y="561"/>
                      </a:lnTo>
                      <a:lnTo>
                        <a:pt x="446" y="558"/>
                      </a:lnTo>
                      <a:lnTo>
                        <a:pt x="444" y="554"/>
                      </a:lnTo>
                      <a:lnTo>
                        <a:pt x="442" y="551"/>
                      </a:lnTo>
                      <a:lnTo>
                        <a:pt x="441" y="550"/>
                      </a:lnTo>
                      <a:lnTo>
                        <a:pt x="439" y="546"/>
                      </a:lnTo>
                      <a:lnTo>
                        <a:pt x="437" y="545"/>
                      </a:lnTo>
                      <a:lnTo>
                        <a:pt x="436" y="543"/>
                      </a:lnTo>
                      <a:lnTo>
                        <a:pt x="434" y="540"/>
                      </a:lnTo>
                      <a:lnTo>
                        <a:pt x="432" y="538"/>
                      </a:lnTo>
                      <a:lnTo>
                        <a:pt x="431" y="535"/>
                      </a:lnTo>
                      <a:lnTo>
                        <a:pt x="429" y="535"/>
                      </a:lnTo>
                      <a:lnTo>
                        <a:pt x="429" y="533"/>
                      </a:lnTo>
                      <a:lnTo>
                        <a:pt x="429" y="531"/>
                      </a:lnTo>
                      <a:lnTo>
                        <a:pt x="427" y="530"/>
                      </a:lnTo>
                      <a:lnTo>
                        <a:pt x="427" y="528"/>
                      </a:lnTo>
                      <a:lnTo>
                        <a:pt x="427" y="526"/>
                      </a:lnTo>
                      <a:lnTo>
                        <a:pt x="427" y="523"/>
                      </a:lnTo>
                      <a:lnTo>
                        <a:pt x="427" y="521"/>
                      </a:lnTo>
                      <a:lnTo>
                        <a:pt x="426" y="521"/>
                      </a:lnTo>
                      <a:lnTo>
                        <a:pt x="426" y="520"/>
                      </a:lnTo>
                      <a:lnTo>
                        <a:pt x="424" y="520"/>
                      </a:lnTo>
                      <a:lnTo>
                        <a:pt x="424" y="521"/>
                      </a:lnTo>
                      <a:lnTo>
                        <a:pt x="422" y="523"/>
                      </a:lnTo>
                      <a:lnTo>
                        <a:pt x="421" y="525"/>
                      </a:lnTo>
                      <a:lnTo>
                        <a:pt x="421" y="526"/>
                      </a:lnTo>
                      <a:lnTo>
                        <a:pt x="419" y="526"/>
                      </a:lnTo>
                      <a:lnTo>
                        <a:pt x="417" y="528"/>
                      </a:lnTo>
                      <a:lnTo>
                        <a:pt x="416" y="528"/>
                      </a:lnTo>
                      <a:lnTo>
                        <a:pt x="414" y="530"/>
                      </a:lnTo>
                      <a:lnTo>
                        <a:pt x="413" y="530"/>
                      </a:lnTo>
                      <a:lnTo>
                        <a:pt x="411" y="528"/>
                      </a:lnTo>
                      <a:lnTo>
                        <a:pt x="409" y="526"/>
                      </a:lnTo>
                      <a:lnTo>
                        <a:pt x="409" y="525"/>
                      </a:lnTo>
                      <a:lnTo>
                        <a:pt x="409" y="523"/>
                      </a:lnTo>
                      <a:lnTo>
                        <a:pt x="409" y="520"/>
                      </a:lnTo>
                      <a:lnTo>
                        <a:pt x="411" y="518"/>
                      </a:lnTo>
                      <a:lnTo>
                        <a:pt x="413" y="517"/>
                      </a:lnTo>
                      <a:lnTo>
                        <a:pt x="414" y="515"/>
                      </a:lnTo>
                      <a:lnTo>
                        <a:pt x="416" y="513"/>
                      </a:lnTo>
                      <a:lnTo>
                        <a:pt x="417" y="512"/>
                      </a:lnTo>
                      <a:lnTo>
                        <a:pt x="419" y="510"/>
                      </a:lnTo>
                      <a:lnTo>
                        <a:pt x="422" y="510"/>
                      </a:lnTo>
                      <a:lnTo>
                        <a:pt x="424" y="508"/>
                      </a:lnTo>
                      <a:lnTo>
                        <a:pt x="426" y="508"/>
                      </a:lnTo>
                      <a:lnTo>
                        <a:pt x="427" y="507"/>
                      </a:lnTo>
                      <a:lnTo>
                        <a:pt x="429" y="505"/>
                      </a:lnTo>
                      <a:lnTo>
                        <a:pt x="429" y="503"/>
                      </a:lnTo>
                      <a:lnTo>
                        <a:pt x="429" y="500"/>
                      </a:lnTo>
                      <a:lnTo>
                        <a:pt x="429" y="497"/>
                      </a:lnTo>
                      <a:lnTo>
                        <a:pt x="427" y="493"/>
                      </a:lnTo>
                      <a:lnTo>
                        <a:pt x="426" y="490"/>
                      </a:lnTo>
                      <a:lnTo>
                        <a:pt x="424" y="487"/>
                      </a:lnTo>
                      <a:lnTo>
                        <a:pt x="422" y="484"/>
                      </a:lnTo>
                      <a:lnTo>
                        <a:pt x="422" y="482"/>
                      </a:lnTo>
                      <a:lnTo>
                        <a:pt x="422" y="479"/>
                      </a:lnTo>
                      <a:lnTo>
                        <a:pt x="426" y="474"/>
                      </a:lnTo>
                      <a:lnTo>
                        <a:pt x="427" y="472"/>
                      </a:lnTo>
                      <a:lnTo>
                        <a:pt x="431" y="469"/>
                      </a:lnTo>
                      <a:lnTo>
                        <a:pt x="434" y="465"/>
                      </a:lnTo>
                      <a:lnTo>
                        <a:pt x="437" y="464"/>
                      </a:lnTo>
                      <a:lnTo>
                        <a:pt x="442" y="462"/>
                      </a:lnTo>
                      <a:lnTo>
                        <a:pt x="446" y="460"/>
                      </a:lnTo>
                      <a:lnTo>
                        <a:pt x="450" y="459"/>
                      </a:lnTo>
                      <a:lnTo>
                        <a:pt x="449" y="457"/>
                      </a:lnTo>
                      <a:lnTo>
                        <a:pt x="447" y="455"/>
                      </a:lnTo>
                      <a:lnTo>
                        <a:pt x="446" y="454"/>
                      </a:lnTo>
                      <a:lnTo>
                        <a:pt x="444" y="452"/>
                      </a:lnTo>
                      <a:lnTo>
                        <a:pt x="444" y="451"/>
                      </a:lnTo>
                      <a:lnTo>
                        <a:pt x="442" y="449"/>
                      </a:lnTo>
                      <a:lnTo>
                        <a:pt x="441" y="447"/>
                      </a:lnTo>
                      <a:lnTo>
                        <a:pt x="441" y="446"/>
                      </a:lnTo>
                      <a:lnTo>
                        <a:pt x="439" y="444"/>
                      </a:lnTo>
                      <a:lnTo>
                        <a:pt x="441" y="442"/>
                      </a:lnTo>
                      <a:lnTo>
                        <a:pt x="441" y="441"/>
                      </a:lnTo>
                      <a:lnTo>
                        <a:pt x="442" y="439"/>
                      </a:lnTo>
                      <a:lnTo>
                        <a:pt x="442" y="437"/>
                      </a:lnTo>
                      <a:lnTo>
                        <a:pt x="444" y="436"/>
                      </a:lnTo>
                      <a:lnTo>
                        <a:pt x="446" y="434"/>
                      </a:lnTo>
                      <a:lnTo>
                        <a:pt x="447" y="434"/>
                      </a:lnTo>
                      <a:lnTo>
                        <a:pt x="449" y="432"/>
                      </a:lnTo>
                      <a:lnTo>
                        <a:pt x="449" y="429"/>
                      </a:lnTo>
                      <a:lnTo>
                        <a:pt x="449" y="427"/>
                      </a:lnTo>
                      <a:lnTo>
                        <a:pt x="450" y="426"/>
                      </a:lnTo>
                      <a:lnTo>
                        <a:pt x="450" y="424"/>
                      </a:lnTo>
                      <a:lnTo>
                        <a:pt x="450" y="422"/>
                      </a:lnTo>
                      <a:lnTo>
                        <a:pt x="450" y="421"/>
                      </a:lnTo>
                      <a:lnTo>
                        <a:pt x="450" y="419"/>
                      </a:lnTo>
                      <a:lnTo>
                        <a:pt x="452" y="419"/>
                      </a:lnTo>
                      <a:lnTo>
                        <a:pt x="452" y="418"/>
                      </a:lnTo>
                      <a:lnTo>
                        <a:pt x="454" y="418"/>
                      </a:lnTo>
                      <a:lnTo>
                        <a:pt x="454" y="416"/>
                      </a:lnTo>
                      <a:lnTo>
                        <a:pt x="455" y="416"/>
                      </a:lnTo>
                      <a:lnTo>
                        <a:pt x="457" y="416"/>
                      </a:lnTo>
                      <a:lnTo>
                        <a:pt x="457" y="414"/>
                      </a:lnTo>
                      <a:lnTo>
                        <a:pt x="459" y="414"/>
                      </a:lnTo>
                      <a:lnTo>
                        <a:pt x="460" y="411"/>
                      </a:lnTo>
                      <a:lnTo>
                        <a:pt x="460" y="408"/>
                      </a:lnTo>
                      <a:lnTo>
                        <a:pt x="462" y="404"/>
                      </a:lnTo>
                      <a:lnTo>
                        <a:pt x="462" y="401"/>
                      </a:lnTo>
                      <a:lnTo>
                        <a:pt x="462" y="398"/>
                      </a:lnTo>
                      <a:lnTo>
                        <a:pt x="462" y="394"/>
                      </a:lnTo>
                      <a:lnTo>
                        <a:pt x="464" y="391"/>
                      </a:lnTo>
                      <a:lnTo>
                        <a:pt x="464" y="389"/>
                      </a:lnTo>
                      <a:lnTo>
                        <a:pt x="465" y="388"/>
                      </a:lnTo>
                      <a:lnTo>
                        <a:pt x="467" y="386"/>
                      </a:lnTo>
                      <a:lnTo>
                        <a:pt x="469" y="386"/>
                      </a:lnTo>
                      <a:lnTo>
                        <a:pt x="470" y="388"/>
                      </a:lnTo>
                      <a:lnTo>
                        <a:pt x="472" y="388"/>
                      </a:lnTo>
                      <a:lnTo>
                        <a:pt x="474" y="389"/>
                      </a:lnTo>
                      <a:lnTo>
                        <a:pt x="475" y="391"/>
                      </a:lnTo>
                      <a:lnTo>
                        <a:pt x="477" y="393"/>
                      </a:lnTo>
                      <a:lnTo>
                        <a:pt x="479" y="394"/>
                      </a:lnTo>
                      <a:lnTo>
                        <a:pt x="480" y="394"/>
                      </a:lnTo>
                      <a:lnTo>
                        <a:pt x="482" y="393"/>
                      </a:lnTo>
                      <a:lnTo>
                        <a:pt x="485" y="391"/>
                      </a:lnTo>
                      <a:lnTo>
                        <a:pt x="487" y="389"/>
                      </a:lnTo>
                      <a:lnTo>
                        <a:pt x="488" y="388"/>
                      </a:lnTo>
                      <a:lnTo>
                        <a:pt x="490" y="385"/>
                      </a:lnTo>
                      <a:lnTo>
                        <a:pt x="490" y="383"/>
                      </a:lnTo>
                      <a:lnTo>
                        <a:pt x="493" y="383"/>
                      </a:lnTo>
                      <a:lnTo>
                        <a:pt x="495" y="383"/>
                      </a:lnTo>
                      <a:lnTo>
                        <a:pt x="498" y="385"/>
                      </a:lnTo>
                      <a:lnTo>
                        <a:pt x="500" y="385"/>
                      </a:lnTo>
                      <a:lnTo>
                        <a:pt x="502" y="385"/>
                      </a:lnTo>
                      <a:lnTo>
                        <a:pt x="503" y="386"/>
                      </a:lnTo>
                      <a:lnTo>
                        <a:pt x="507" y="388"/>
                      </a:lnTo>
                      <a:lnTo>
                        <a:pt x="508" y="389"/>
                      </a:lnTo>
                      <a:lnTo>
                        <a:pt x="498" y="192"/>
                      </a:lnTo>
                      <a:lnTo>
                        <a:pt x="120" y="0"/>
                      </a:lnTo>
                      <a:lnTo>
                        <a:pt x="71" y="28"/>
                      </a:lnTo>
                      <a:lnTo>
                        <a:pt x="73" y="30"/>
                      </a:lnTo>
                      <a:lnTo>
                        <a:pt x="73" y="31"/>
                      </a:lnTo>
                      <a:lnTo>
                        <a:pt x="74" y="35"/>
                      </a:lnTo>
                      <a:lnTo>
                        <a:pt x="76" y="38"/>
                      </a:lnTo>
                      <a:lnTo>
                        <a:pt x="76" y="45"/>
                      </a:lnTo>
                      <a:lnTo>
                        <a:pt x="77" y="53"/>
                      </a:lnTo>
                      <a:lnTo>
                        <a:pt x="77" y="63"/>
                      </a:lnTo>
                      <a:lnTo>
                        <a:pt x="77" y="64"/>
                      </a:lnTo>
                      <a:lnTo>
                        <a:pt x="77" y="71"/>
                      </a:lnTo>
                      <a:lnTo>
                        <a:pt x="79" y="79"/>
                      </a:lnTo>
                      <a:lnTo>
                        <a:pt x="81" y="91"/>
                      </a:lnTo>
                      <a:lnTo>
                        <a:pt x="84" y="101"/>
                      </a:lnTo>
                      <a:lnTo>
                        <a:pt x="87" y="111"/>
                      </a:lnTo>
                      <a:lnTo>
                        <a:pt x="91" y="116"/>
                      </a:lnTo>
                      <a:lnTo>
                        <a:pt x="94" y="119"/>
                      </a:lnTo>
                      <a:lnTo>
                        <a:pt x="97" y="122"/>
                      </a:lnTo>
                      <a:lnTo>
                        <a:pt x="102" y="124"/>
                      </a:lnTo>
                      <a:lnTo>
                        <a:pt x="101" y="137"/>
                      </a:lnTo>
                      <a:lnTo>
                        <a:pt x="102" y="140"/>
                      </a:lnTo>
                      <a:lnTo>
                        <a:pt x="104" y="144"/>
                      </a:lnTo>
                      <a:lnTo>
                        <a:pt x="106" y="147"/>
                      </a:lnTo>
                      <a:lnTo>
                        <a:pt x="109" y="150"/>
                      </a:lnTo>
                      <a:lnTo>
                        <a:pt x="112" y="154"/>
                      </a:lnTo>
                      <a:lnTo>
                        <a:pt x="115" y="157"/>
                      </a:lnTo>
                      <a:lnTo>
                        <a:pt x="120" y="159"/>
                      </a:lnTo>
                      <a:lnTo>
                        <a:pt x="119" y="160"/>
                      </a:lnTo>
                      <a:lnTo>
                        <a:pt x="114" y="165"/>
                      </a:lnTo>
                      <a:lnTo>
                        <a:pt x="109" y="175"/>
                      </a:lnTo>
                      <a:lnTo>
                        <a:pt x="102" y="190"/>
                      </a:lnTo>
                      <a:lnTo>
                        <a:pt x="97" y="211"/>
                      </a:lnTo>
                      <a:lnTo>
                        <a:pt x="94" y="241"/>
                      </a:lnTo>
                      <a:lnTo>
                        <a:pt x="92" y="259"/>
                      </a:lnTo>
                      <a:lnTo>
                        <a:pt x="92" y="279"/>
                      </a:lnTo>
                      <a:lnTo>
                        <a:pt x="92" y="300"/>
                      </a:lnTo>
                      <a:lnTo>
                        <a:pt x="94" y="325"/>
                      </a:lnTo>
                      <a:lnTo>
                        <a:pt x="94" y="330"/>
                      </a:lnTo>
                      <a:lnTo>
                        <a:pt x="89" y="333"/>
                      </a:lnTo>
                      <a:lnTo>
                        <a:pt x="84" y="338"/>
                      </a:lnTo>
                      <a:lnTo>
                        <a:pt x="77" y="343"/>
                      </a:lnTo>
                      <a:lnTo>
                        <a:pt x="69" y="350"/>
                      </a:lnTo>
                      <a:lnTo>
                        <a:pt x="61" y="356"/>
                      </a:lnTo>
                      <a:lnTo>
                        <a:pt x="54" y="363"/>
                      </a:lnTo>
                      <a:lnTo>
                        <a:pt x="49" y="370"/>
                      </a:lnTo>
                      <a:lnTo>
                        <a:pt x="46" y="373"/>
                      </a:lnTo>
                      <a:lnTo>
                        <a:pt x="44" y="378"/>
                      </a:lnTo>
                      <a:lnTo>
                        <a:pt x="41" y="381"/>
                      </a:lnTo>
                      <a:lnTo>
                        <a:pt x="38" y="385"/>
                      </a:lnTo>
                      <a:lnTo>
                        <a:pt x="36" y="388"/>
                      </a:lnTo>
                      <a:lnTo>
                        <a:pt x="33" y="391"/>
                      </a:lnTo>
                      <a:lnTo>
                        <a:pt x="30" y="396"/>
                      </a:lnTo>
                      <a:lnTo>
                        <a:pt x="26" y="399"/>
                      </a:lnTo>
                      <a:lnTo>
                        <a:pt x="25" y="403"/>
                      </a:lnTo>
                      <a:lnTo>
                        <a:pt x="23" y="404"/>
                      </a:lnTo>
                      <a:lnTo>
                        <a:pt x="21" y="406"/>
                      </a:lnTo>
                      <a:lnTo>
                        <a:pt x="20" y="408"/>
                      </a:lnTo>
                      <a:lnTo>
                        <a:pt x="18" y="409"/>
                      </a:lnTo>
                      <a:lnTo>
                        <a:pt x="16" y="413"/>
                      </a:lnTo>
                      <a:lnTo>
                        <a:pt x="15" y="414"/>
                      </a:lnTo>
                      <a:lnTo>
                        <a:pt x="13" y="418"/>
                      </a:lnTo>
                      <a:lnTo>
                        <a:pt x="13" y="419"/>
                      </a:lnTo>
                      <a:lnTo>
                        <a:pt x="13" y="422"/>
                      </a:lnTo>
                      <a:lnTo>
                        <a:pt x="13" y="426"/>
                      </a:lnTo>
                      <a:lnTo>
                        <a:pt x="13" y="429"/>
                      </a:lnTo>
                      <a:lnTo>
                        <a:pt x="13" y="432"/>
                      </a:lnTo>
                      <a:lnTo>
                        <a:pt x="11" y="436"/>
                      </a:lnTo>
                      <a:lnTo>
                        <a:pt x="11" y="439"/>
                      </a:lnTo>
                      <a:lnTo>
                        <a:pt x="8" y="442"/>
                      </a:lnTo>
                      <a:lnTo>
                        <a:pt x="7" y="442"/>
                      </a:lnTo>
                      <a:lnTo>
                        <a:pt x="7" y="441"/>
                      </a:lnTo>
                      <a:lnTo>
                        <a:pt x="5" y="441"/>
                      </a:lnTo>
                      <a:lnTo>
                        <a:pt x="5" y="439"/>
                      </a:lnTo>
                      <a:lnTo>
                        <a:pt x="3" y="439"/>
                      </a:lnTo>
                      <a:lnTo>
                        <a:pt x="2" y="439"/>
                      </a:lnTo>
                      <a:lnTo>
                        <a:pt x="3" y="439"/>
                      </a:lnTo>
                      <a:lnTo>
                        <a:pt x="2" y="441"/>
                      </a:lnTo>
                      <a:lnTo>
                        <a:pt x="2" y="444"/>
                      </a:lnTo>
                      <a:lnTo>
                        <a:pt x="0" y="446"/>
                      </a:lnTo>
                      <a:lnTo>
                        <a:pt x="0" y="447"/>
                      </a:lnTo>
                      <a:lnTo>
                        <a:pt x="0" y="451"/>
                      </a:lnTo>
                      <a:lnTo>
                        <a:pt x="0" y="452"/>
                      </a:lnTo>
                      <a:lnTo>
                        <a:pt x="0" y="454"/>
                      </a:lnTo>
                      <a:lnTo>
                        <a:pt x="2" y="455"/>
                      </a:lnTo>
                      <a:lnTo>
                        <a:pt x="2" y="460"/>
                      </a:lnTo>
                      <a:lnTo>
                        <a:pt x="3" y="465"/>
                      </a:lnTo>
                      <a:lnTo>
                        <a:pt x="3" y="470"/>
                      </a:lnTo>
                      <a:lnTo>
                        <a:pt x="5" y="475"/>
                      </a:lnTo>
                      <a:lnTo>
                        <a:pt x="5" y="479"/>
                      </a:lnTo>
                      <a:lnTo>
                        <a:pt x="7" y="484"/>
                      </a:lnTo>
                      <a:lnTo>
                        <a:pt x="8" y="487"/>
                      </a:lnTo>
                      <a:lnTo>
                        <a:pt x="10" y="488"/>
                      </a:lnTo>
                      <a:lnTo>
                        <a:pt x="13" y="493"/>
                      </a:lnTo>
                      <a:lnTo>
                        <a:pt x="16" y="497"/>
                      </a:lnTo>
                      <a:lnTo>
                        <a:pt x="18" y="502"/>
                      </a:lnTo>
                      <a:lnTo>
                        <a:pt x="21" y="505"/>
                      </a:lnTo>
                      <a:lnTo>
                        <a:pt x="25" y="508"/>
                      </a:lnTo>
                      <a:lnTo>
                        <a:pt x="28" y="512"/>
                      </a:lnTo>
                      <a:lnTo>
                        <a:pt x="31" y="512"/>
                      </a:lnTo>
                      <a:lnTo>
                        <a:pt x="36" y="508"/>
                      </a:lnTo>
                      <a:lnTo>
                        <a:pt x="26" y="507"/>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102" name="Freeform 34"/>
                <p:cNvSpPr>
                  <a:spLocks/>
                </p:cNvSpPr>
                <p:nvPr/>
              </p:nvSpPr>
              <p:spPr bwMode="gray">
                <a:xfrm>
                  <a:off x="4100762" y="2283948"/>
                  <a:ext cx="1003319" cy="654080"/>
                </a:xfrm>
                <a:custGeom>
                  <a:avLst/>
                  <a:gdLst>
                    <a:gd name="T0" fmla="*/ 2147483647 w 638"/>
                    <a:gd name="T1" fmla="*/ 2147483647 h 416"/>
                    <a:gd name="T2" fmla="*/ 2147483647 w 638"/>
                    <a:gd name="T3" fmla="*/ 2147483647 h 416"/>
                    <a:gd name="T4" fmla="*/ 2147483647 w 638"/>
                    <a:gd name="T5" fmla="*/ 2147483647 h 416"/>
                    <a:gd name="T6" fmla="*/ 2147483647 w 638"/>
                    <a:gd name="T7" fmla="*/ 2147483647 h 416"/>
                    <a:gd name="T8" fmla="*/ 2147483647 w 638"/>
                    <a:gd name="T9" fmla="*/ 2147483647 h 416"/>
                    <a:gd name="T10" fmla="*/ 2147483647 w 638"/>
                    <a:gd name="T11" fmla="*/ 2147483647 h 416"/>
                    <a:gd name="T12" fmla="*/ 2147483647 w 638"/>
                    <a:gd name="T13" fmla="*/ 2147483647 h 416"/>
                    <a:gd name="T14" fmla="*/ 2147483647 w 638"/>
                    <a:gd name="T15" fmla="*/ 2147483647 h 416"/>
                    <a:gd name="T16" fmla="*/ 2147483647 w 638"/>
                    <a:gd name="T17" fmla="*/ 2147483647 h 416"/>
                    <a:gd name="T18" fmla="*/ 2147483647 w 638"/>
                    <a:gd name="T19" fmla="*/ 2147483647 h 416"/>
                    <a:gd name="T20" fmla="*/ 2147483647 w 638"/>
                    <a:gd name="T21" fmla="*/ 2147483647 h 416"/>
                    <a:gd name="T22" fmla="*/ 2147483647 w 638"/>
                    <a:gd name="T23" fmla="*/ 2147483647 h 416"/>
                    <a:gd name="T24" fmla="*/ 2147483647 w 638"/>
                    <a:gd name="T25" fmla="*/ 2147483647 h 416"/>
                    <a:gd name="T26" fmla="*/ 2147483647 w 638"/>
                    <a:gd name="T27" fmla="*/ 2147483647 h 416"/>
                    <a:gd name="T28" fmla="*/ 2147483647 w 638"/>
                    <a:gd name="T29" fmla="*/ 2147483647 h 416"/>
                    <a:gd name="T30" fmla="*/ 2147483647 w 638"/>
                    <a:gd name="T31" fmla="*/ 2147483647 h 416"/>
                    <a:gd name="T32" fmla="*/ 2147483647 w 638"/>
                    <a:gd name="T33" fmla="*/ 2147483647 h 416"/>
                    <a:gd name="T34" fmla="*/ 2147483647 w 638"/>
                    <a:gd name="T35" fmla="*/ 2147483647 h 416"/>
                    <a:gd name="T36" fmla="*/ 2147483647 w 638"/>
                    <a:gd name="T37" fmla="*/ 2147483647 h 416"/>
                    <a:gd name="T38" fmla="*/ 2147483647 w 638"/>
                    <a:gd name="T39" fmla="*/ 2147483647 h 416"/>
                    <a:gd name="T40" fmla="*/ 2147483647 w 638"/>
                    <a:gd name="T41" fmla="*/ 2147483647 h 416"/>
                    <a:gd name="T42" fmla="*/ 2147483647 w 638"/>
                    <a:gd name="T43" fmla="*/ 2147483647 h 416"/>
                    <a:gd name="T44" fmla="*/ 2147483647 w 638"/>
                    <a:gd name="T45" fmla="*/ 2147483647 h 416"/>
                    <a:gd name="T46" fmla="*/ 2147483647 w 638"/>
                    <a:gd name="T47" fmla="*/ 2147483647 h 416"/>
                    <a:gd name="T48" fmla="*/ 2147483647 w 638"/>
                    <a:gd name="T49" fmla="*/ 2147483647 h 416"/>
                    <a:gd name="T50" fmla="*/ 2147483647 w 638"/>
                    <a:gd name="T51" fmla="*/ 2147483647 h 416"/>
                    <a:gd name="T52" fmla="*/ 2147483647 w 638"/>
                    <a:gd name="T53" fmla="*/ 2147483647 h 416"/>
                    <a:gd name="T54" fmla="*/ 2147483647 w 638"/>
                    <a:gd name="T55" fmla="*/ 2147483647 h 416"/>
                    <a:gd name="T56" fmla="*/ 2147483647 w 638"/>
                    <a:gd name="T57" fmla="*/ 2147483647 h 416"/>
                    <a:gd name="T58" fmla="*/ 2147483647 w 638"/>
                    <a:gd name="T59" fmla="*/ 2147483647 h 416"/>
                    <a:gd name="T60" fmla="*/ 2147483647 w 638"/>
                    <a:gd name="T61" fmla="*/ 2147483647 h 416"/>
                    <a:gd name="T62" fmla="*/ 2147483647 w 638"/>
                    <a:gd name="T63" fmla="*/ 2147483647 h 416"/>
                    <a:gd name="T64" fmla="*/ 2147483647 w 638"/>
                    <a:gd name="T65" fmla="*/ 2147483647 h 416"/>
                    <a:gd name="T66" fmla="*/ 2147483647 w 638"/>
                    <a:gd name="T67" fmla="*/ 2147483647 h 416"/>
                    <a:gd name="T68" fmla="*/ 2147483647 w 638"/>
                    <a:gd name="T69" fmla="*/ 2147483647 h 416"/>
                    <a:gd name="T70" fmla="*/ 2147483647 w 638"/>
                    <a:gd name="T71" fmla="*/ 2147483647 h 416"/>
                    <a:gd name="T72" fmla="*/ 2147483647 w 638"/>
                    <a:gd name="T73" fmla="*/ 2147483647 h 416"/>
                    <a:gd name="T74" fmla="*/ 2147483647 w 638"/>
                    <a:gd name="T75" fmla="*/ 2147483647 h 416"/>
                    <a:gd name="T76" fmla="*/ 2147483647 w 638"/>
                    <a:gd name="T77" fmla="*/ 2147483647 h 416"/>
                    <a:gd name="T78" fmla="*/ 2147483647 w 638"/>
                    <a:gd name="T79" fmla="*/ 2147483647 h 416"/>
                    <a:gd name="T80" fmla="*/ 2147483647 w 638"/>
                    <a:gd name="T81" fmla="*/ 2147483647 h 416"/>
                    <a:gd name="T82" fmla="*/ 2147483647 w 638"/>
                    <a:gd name="T83" fmla="*/ 2147483647 h 416"/>
                    <a:gd name="T84" fmla="*/ 2147483647 w 638"/>
                    <a:gd name="T85" fmla="*/ 2147483647 h 416"/>
                    <a:gd name="T86" fmla="*/ 2147483647 w 638"/>
                    <a:gd name="T87" fmla="*/ 2147483647 h 416"/>
                    <a:gd name="T88" fmla="*/ 2147483647 w 638"/>
                    <a:gd name="T89" fmla="*/ 2147483647 h 416"/>
                    <a:gd name="T90" fmla="*/ 2147483647 w 638"/>
                    <a:gd name="T91" fmla="*/ 2147483647 h 416"/>
                    <a:gd name="T92" fmla="*/ 2147483647 w 638"/>
                    <a:gd name="T93" fmla="*/ 2147483647 h 416"/>
                    <a:gd name="T94" fmla="*/ 2147483647 w 638"/>
                    <a:gd name="T95" fmla="*/ 2147483647 h 416"/>
                    <a:gd name="T96" fmla="*/ 2147483647 w 638"/>
                    <a:gd name="T97" fmla="*/ 2147483647 h 416"/>
                    <a:gd name="T98" fmla="*/ 2147483647 w 638"/>
                    <a:gd name="T99" fmla="*/ 2147483647 h 416"/>
                    <a:gd name="T100" fmla="*/ 2147483647 w 638"/>
                    <a:gd name="T101" fmla="*/ 2147483647 h 416"/>
                    <a:gd name="T102" fmla="*/ 2147483647 w 638"/>
                    <a:gd name="T103" fmla="*/ 2147483647 h 416"/>
                    <a:gd name="T104" fmla="*/ 2147483647 w 638"/>
                    <a:gd name="T105" fmla="*/ 2147483647 h 416"/>
                    <a:gd name="T106" fmla="*/ 2147483647 w 638"/>
                    <a:gd name="T107" fmla="*/ 2147483647 h 416"/>
                    <a:gd name="T108" fmla="*/ 2147483647 w 638"/>
                    <a:gd name="T109" fmla="*/ 2147483647 h 416"/>
                    <a:gd name="T110" fmla="*/ 2147483647 w 638"/>
                    <a:gd name="T111" fmla="*/ 2147483647 h 416"/>
                    <a:gd name="T112" fmla="*/ 2147483647 w 638"/>
                    <a:gd name="T113" fmla="*/ 2147483647 h 416"/>
                    <a:gd name="T114" fmla="*/ 2147483647 w 638"/>
                    <a:gd name="T115" fmla="*/ 2147483647 h 416"/>
                    <a:gd name="T116" fmla="*/ 2147483647 w 638"/>
                    <a:gd name="T117" fmla="*/ 2147483647 h 416"/>
                    <a:gd name="T118" fmla="*/ 2147483647 w 638"/>
                    <a:gd name="T119" fmla="*/ 2147483647 h 416"/>
                    <a:gd name="T120" fmla="*/ 2147483647 w 638"/>
                    <a:gd name="T121" fmla="*/ 2147483647 h 416"/>
                    <a:gd name="T122" fmla="*/ 2147483647 w 638"/>
                    <a:gd name="T123" fmla="*/ 2147483647 h 4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38"/>
                    <a:gd name="T187" fmla="*/ 0 h 416"/>
                    <a:gd name="T188" fmla="*/ 638 w 638"/>
                    <a:gd name="T189" fmla="*/ 416 h 4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38" h="416">
                      <a:moveTo>
                        <a:pt x="410" y="0"/>
                      </a:moveTo>
                      <a:lnTo>
                        <a:pt x="410" y="2"/>
                      </a:lnTo>
                      <a:lnTo>
                        <a:pt x="411" y="2"/>
                      </a:lnTo>
                      <a:lnTo>
                        <a:pt x="413" y="2"/>
                      </a:lnTo>
                      <a:lnTo>
                        <a:pt x="415" y="2"/>
                      </a:lnTo>
                      <a:lnTo>
                        <a:pt x="415" y="3"/>
                      </a:lnTo>
                      <a:lnTo>
                        <a:pt x="415" y="5"/>
                      </a:lnTo>
                      <a:lnTo>
                        <a:pt x="416" y="5"/>
                      </a:lnTo>
                      <a:lnTo>
                        <a:pt x="416" y="7"/>
                      </a:lnTo>
                      <a:lnTo>
                        <a:pt x="418" y="8"/>
                      </a:lnTo>
                      <a:lnTo>
                        <a:pt x="418" y="10"/>
                      </a:lnTo>
                      <a:lnTo>
                        <a:pt x="418" y="12"/>
                      </a:lnTo>
                      <a:lnTo>
                        <a:pt x="420" y="13"/>
                      </a:lnTo>
                      <a:lnTo>
                        <a:pt x="421" y="13"/>
                      </a:lnTo>
                      <a:lnTo>
                        <a:pt x="423" y="15"/>
                      </a:lnTo>
                      <a:lnTo>
                        <a:pt x="425" y="15"/>
                      </a:lnTo>
                      <a:lnTo>
                        <a:pt x="425" y="17"/>
                      </a:lnTo>
                      <a:lnTo>
                        <a:pt x="426" y="18"/>
                      </a:lnTo>
                      <a:lnTo>
                        <a:pt x="428" y="20"/>
                      </a:lnTo>
                      <a:lnTo>
                        <a:pt x="430" y="20"/>
                      </a:lnTo>
                      <a:lnTo>
                        <a:pt x="433" y="23"/>
                      </a:lnTo>
                      <a:lnTo>
                        <a:pt x="436" y="28"/>
                      </a:lnTo>
                      <a:lnTo>
                        <a:pt x="439" y="31"/>
                      </a:lnTo>
                      <a:lnTo>
                        <a:pt x="443" y="36"/>
                      </a:lnTo>
                      <a:lnTo>
                        <a:pt x="444" y="40"/>
                      </a:lnTo>
                      <a:lnTo>
                        <a:pt x="448" y="45"/>
                      </a:lnTo>
                      <a:lnTo>
                        <a:pt x="449" y="50"/>
                      </a:lnTo>
                      <a:lnTo>
                        <a:pt x="449" y="56"/>
                      </a:lnTo>
                      <a:lnTo>
                        <a:pt x="451" y="60"/>
                      </a:lnTo>
                      <a:lnTo>
                        <a:pt x="451" y="63"/>
                      </a:lnTo>
                      <a:lnTo>
                        <a:pt x="451" y="68"/>
                      </a:lnTo>
                      <a:lnTo>
                        <a:pt x="451" y="71"/>
                      </a:lnTo>
                      <a:lnTo>
                        <a:pt x="451" y="74"/>
                      </a:lnTo>
                      <a:lnTo>
                        <a:pt x="451" y="79"/>
                      </a:lnTo>
                      <a:lnTo>
                        <a:pt x="449" y="83"/>
                      </a:lnTo>
                      <a:lnTo>
                        <a:pt x="449" y="86"/>
                      </a:lnTo>
                      <a:lnTo>
                        <a:pt x="448" y="89"/>
                      </a:lnTo>
                      <a:lnTo>
                        <a:pt x="448" y="91"/>
                      </a:lnTo>
                      <a:lnTo>
                        <a:pt x="448" y="93"/>
                      </a:lnTo>
                      <a:lnTo>
                        <a:pt x="446" y="94"/>
                      </a:lnTo>
                      <a:lnTo>
                        <a:pt x="448" y="97"/>
                      </a:lnTo>
                      <a:lnTo>
                        <a:pt x="448" y="99"/>
                      </a:lnTo>
                      <a:lnTo>
                        <a:pt x="449" y="101"/>
                      </a:lnTo>
                      <a:lnTo>
                        <a:pt x="451" y="102"/>
                      </a:lnTo>
                      <a:lnTo>
                        <a:pt x="449" y="102"/>
                      </a:lnTo>
                      <a:lnTo>
                        <a:pt x="448" y="102"/>
                      </a:lnTo>
                      <a:lnTo>
                        <a:pt x="448" y="104"/>
                      </a:lnTo>
                      <a:lnTo>
                        <a:pt x="448" y="106"/>
                      </a:lnTo>
                      <a:lnTo>
                        <a:pt x="449" y="107"/>
                      </a:lnTo>
                      <a:lnTo>
                        <a:pt x="451" y="109"/>
                      </a:lnTo>
                      <a:lnTo>
                        <a:pt x="453" y="109"/>
                      </a:lnTo>
                      <a:lnTo>
                        <a:pt x="454" y="109"/>
                      </a:lnTo>
                      <a:lnTo>
                        <a:pt x="458" y="109"/>
                      </a:lnTo>
                      <a:lnTo>
                        <a:pt x="461" y="109"/>
                      </a:lnTo>
                      <a:lnTo>
                        <a:pt x="464" y="109"/>
                      </a:lnTo>
                      <a:lnTo>
                        <a:pt x="468" y="111"/>
                      </a:lnTo>
                      <a:lnTo>
                        <a:pt x="471" y="111"/>
                      </a:lnTo>
                      <a:lnTo>
                        <a:pt x="474" y="111"/>
                      </a:lnTo>
                      <a:lnTo>
                        <a:pt x="477" y="112"/>
                      </a:lnTo>
                      <a:lnTo>
                        <a:pt x="481" y="116"/>
                      </a:lnTo>
                      <a:lnTo>
                        <a:pt x="482" y="116"/>
                      </a:lnTo>
                      <a:lnTo>
                        <a:pt x="482" y="117"/>
                      </a:lnTo>
                      <a:lnTo>
                        <a:pt x="482" y="119"/>
                      </a:lnTo>
                      <a:lnTo>
                        <a:pt x="481" y="119"/>
                      </a:lnTo>
                      <a:lnTo>
                        <a:pt x="481" y="121"/>
                      </a:lnTo>
                      <a:lnTo>
                        <a:pt x="481" y="122"/>
                      </a:lnTo>
                      <a:lnTo>
                        <a:pt x="481" y="124"/>
                      </a:lnTo>
                      <a:lnTo>
                        <a:pt x="482" y="124"/>
                      </a:lnTo>
                      <a:lnTo>
                        <a:pt x="484" y="126"/>
                      </a:lnTo>
                      <a:lnTo>
                        <a:pt x="486" y="126"/>
                      </a:lnTo>
                      <a:lnTo>
                        <a:pt x="487" y="127"/>
                      </a:lnTo>
                      <a:lnTo>
                        <a:pt x="491" y="129"/>
                      </a:lnTo>
                      <a:lnTo>
                        <a:pt x="492" y="129"/>
                      </a:lnTo>
                      <a:lnTo>
                        <a:pt x="494" y="129"/>
                      </a:lnTo>
                      <a:lnTo>
                        <a:pt x="496" y="127"/>
                      </a:lnTo>
                      <a:lnTo>
                        <a:pt x="499" y="127"/>
                      </a:lnTo>
                      <a:lnTo>
                        <a:pt x="501" y="127"/>
                      </a:lnTo>
                      <a:lnTo>
                        <a:pt x="502" y="127"/>
                      </a:lnTo>
                      <a:lnTo>
                        <a:pt x="504" y="127"/>
                      </a:lnTo>
                      <a:lnTo>
                        <a:pt x="505" y="127"/>
                      </a:lnTo>
                      <a:lnTo>
                        <a:pt x="507" y="129"/>
                      </a:lnTo>
                      <a:lnTo>
                        <a:pt x="509" y="130"/>
                      </a:lnTo>
                      <a:lnTo>
                        <a:pt x="510" y="130"/>
                      </a:lnTo>
                      <a:lnTo>
                        <a:pt x="512" y="132"/>
                      </a:lnTo>
                      <a:lnTo>
                        <a:pt x="514" y="134"/>
                      </a:lnTo>
                      <a:lnTo>
                        <a:pt x="514" y="135"/>
                      </a:lnTo>
                      <a:lnTo>
                        <a:pt x="515" y="137"/>
                      </a:lnTo>
                      <a:lnTo>
                        <a:pt x="515" y="139"/>
                      </a:lnTo>
                      <a:lnTo>
                        <a:pt x="515" y="140"/>
                      </a:lnTo>
                      <a:lnTo>
                        <a:pt x="517" y="142"/>
                      </a:lnTo>
                      <a:lnTo>
                        <a:pt x="517" y="144"/>
                      </a:lnTo>
                      <a:lnTo>
                        <a:pt x="517" y="145"/>
                      </a:lnTo>
                      <a:lnTo>
                        <a:pt x="519" y="145"/>
                      </a:lnTo>
                      <a:lnTo>
                        <a:pt x="519" y="147"/>
                      </a:lnTo>
                      <a:lnTo>
                        <a:pt x="520" y="147"/>
                      </a:lnTo>
                      <a:lnTo>
                        <a:pt x="522" y="149"/>
                      </a:lnTo>
                      <a:lnTo>
                        <a:pt x="524" y="149"/>
                      </a:lnTo>
                      <a:lnTo>
                        <a:pt x="525" y="149"/>
                      </a:lnTo>
                      <a:lnTo>
                        <a:pt x="527" y="150"/>
                      </a:lnTo>
                      <a:lnTo>
                        <a:pt x="529" y="150"/>
                      </a:lnTo>
                      <a:lnTo>
                        <a:pt x="529" y="152"/>
                      </a:lnTo>
                      <a:lnTo>
                        <a:pt x="529" y="155"/>
                      </a:lnTo>
                      <a:lnTo>
                        <a:pt x="529" y="157"/>
                      </a:lnTo>
                      <a:lnTo>
                        <a:pt x="529" y="160"/>
                      </a:lnTo>
                      <a:lnTo>
                        <a:pt x="529" y="163"/>
                      </a:lnTo>
                      <a:lnTo>
                        <a:pt x="529" y="165"/>
                      </a:lnTo>
                      <a:lnTo>
                        <a:pt x="530" y="168"/>
                      </a:lnTo>
                      <a:lnTo>
                        <a:pt x="532" y="170"/>
                      </a:lnTo>
                      <a:lnTo>
                        <a:pt x="534" y="172"/>
                      </a:lnTo>
                      <a:lnTo>
                        <a:pt x="537" y="173"/>
                      </a:lnTo>
                      <a:lnTo>
                        <a:pt x="540" y="175"/>
                      </a:lnTo>
                      <a:lnTo>
                        <a:pt x="543" y="177"/>
                      </a:lnTo>
                      <a:lnTo>
                        <a:pt x="545" y="178"/>
                      </a:lnTo>
                      <a:lnTo>
                        <a:pt x="548" y="180"/>
                      </a:lnTo>
                      <a:lnTo>
                        <a:pt x="552" y="180"/>
                      </a:lnTo>
                      <a:lnTo>
                        <a:pt x="555" y="182"/>
                      </a:lnTo>
                      <a:lnTo>
                        <a:pt x="557" y="183"/>
                      </a:lnTo>
                      <a:lnTo>
                        <a:pt x="558" y="183"/>
                      </a:lnTo>
                      <a:lnTo>
                        <a:pt x="560" y="185"/>
                      </a:lnTo>
                      <a:lnTo>
                        <a:pt x="562" y="187"/>
                      </a:lnTo>
                      <a:lnTo>
                        <a:pt x="563" y="188"/>
                      </a:lnTo>
                      <a:lnTo>
                        <a:pt x="563" y="190"/>
                      </a:lnTo>
                      <a:lnTo>
                        <a:pt x="565" y="190"/>
                      </a:lnTo>
                      <a:lnTo>
                        <a:pt x="567" y="192"/>
                      </a:lnTo>
                      <a:lnTo>
                        <a:pt x="570" y="193"/>
                      </a:lnTo>
                      <a:lnTo>
                        <a:pt x="571" y="195"/>
                      </a:lnTo>
                      <a:lnTo>
                        <a:pt x="571" y="196"/>
                      </a:lnTo>
                      <a:lnTo>
                        <a:pt x="573" y="198"/>
                      </a:lnTo>
                      <a:lnTo>
                        <a:pt x="575" y="200"/>
                      </a:lnTo>
                      <a:lnTo>
                        <a:pt x="576" y="201"/>
                      </a:lnTo>
                      <a:lnTo>
                        <a:pt x="580" y="201"/>
                      </a:lnTo>
                      <a:lnTo>
                        <a:pt x="581" y="203"/>
                      </a:lnTo>
                      <a:lnTo>
                        <a:pt x="580" y="205"/>
                      </a:lnTo>
                      <a:lnTo>
                        <a:pt x="578" y="206"/>
                      </a:lnTo>
                      <a:lnTo>
                        <a:pt x="578" y="208"/>
                      </a:lnTo>
                      <a:lnTo>
                        <a:pt x="578" y="210"/>
                      </a:lnTo>
                      <a:lnTo>
                        <a:pt x="578" y="213"/>
                      </a:lnTo>
                      <a:lnTo>
                        <a:pt x="578" y="215"/>
                      </a:lnTo>
                      <a:lnTo>
                        <a:pt x="580" y="215"/>
                      </a:lnTo>
                      <a:lnTo>
                        <a:pt x="580" y="216"/>
                      </a:lnTo>
                      <a:lnTo>
                        <a:pt x="580" y="218"/>
                      </a:lnTo>
                      <a:lnTo>
                        <a:pt x="581" y="218"/>
                      </a:lnTo>
                      <a:lnTo>
                        <a:pt x="581" y="220"/>
                      </a:lnTo>
                      <a:lnTo>
                        <a:pt x="583" y="220"/>
                      </a:lnTo>
                      <a:lnTo>
                        <a:pt x="585" y="220"/>
                      </a:lnTo>
                      <a:lnTo>
                        <a:pt x="586" y="221"/>
                      </a:lnTo>
                      <a:lnTo>
                        <a:pt x="588" y="221"/>
                      </a:lnTo>
                      <a:lnTo>
                        <a:pt x="586" y="221"/>
                      </a:lnTo>
                      <a:lnTo>
                        <a:pt x="586" y="223"/>
                      </a:lnTo>
                      <a:lnTo>
                        <a:pt x="590" y="228"/>
                      </a:lnTo>
                      <a:lnTo>
                        <a:pt x="593" y="231"/>
                      </a:lnTo>
                      <a:lnTo>
                        <a:pt x="596" y="234"/>
                      </a:lnTo>
                      <a:lnTo>
                        <a:pt x="600" y="238"/>
                      </a:lnTo>
                      <a:lnTo>
                        <a:pt x="605" y="239"/>
                      </a:lnTo>
                      <a:lnTo>
                        <a:pt x="609" y="241"/>
                      </a:lnTo>
                      <a:lnTo>
                        <a:pt x="614" y="243"/>
                      </a:lnTo>
                      <a:lnTo>
                        <a:pt x="619" y="243"/>
                      </a:lnTo>
                      <a:lnTo>
                        <a:pt x="619" y="244"/>
                      </a:lnTo>
                      <a:lnTo>
                        <a:pt x="619" y="246"/>
                      </a:lnTo>
                      <a:lnTo>
                        <a:pt x="619" y="248"/>
                      </a:lnTo>
                      <a:lnTo>
                        <a:pt x="621" y="249"/>
                      </a:lnTo>
                      <a:lnTo>
                        <a:pt x="623" y="253"/>
                      </a:lnTo>
                      <a:lnTo>
                        <a:pt x="623" y="254"/>
                      </a:lnTo>
                      <a:lnTo>
                        <a:pt x="624" y="258"/>
                      </a:lnTo>
                      <a:lnTo>
                        <a:pt x="624" y="259"/>
                      </a:lnTo>
                      <a:lnTo>
                        <a:pt x="626" y="262"/>
                      </a:lnTo>
                      <a:lnTo>
                        <a:pt x="626" y="266"/>
                      </a:lnTo>
                      <a:lnTo>
                        <a:pt x="628" y="267"/>
                      </a:lnTo>
                      <a:lnTo>
                        <a:pt x="628" y="271"/>
                      </a:lnTo>
                      <a:lnTo>
                        <a:pt x="629" y="272"/>
                      </a:lnTo>
                      <a:lnTo>
                        <a:pt x="629" y="274"/>
                      </a:lnTo>
                      <a:lnTo>
                        <a:pt x="631" y="276"/>
                      </a:lnTo>
                      <a:lnTo>
                        <a:pt x="633" y="279"/>
                      </a:lnTo>
                      <a:lnTo>
                        <a:pt x="634" y="281"/>
                      </a:lnTo>
                      <a:lnTo>
                        <a:pt x="636" y="282"/>
                      </a:lnTo>
                      <a:lnTo>
                        <a:pt x="636" y="284"/>
                      </a:lnTo>
                      <a:lnTo>
                        <a:pt x="638" y="286"/>
                      </a:lnTo>
                      <a:lnTo>
                        <a:pt x="636" y="286"/>
                      </a:lnTo>
                      <a:lnTo>
                        <a:pt x="633" y="284"/>
                      </a:lnTo>
                      <a:lnTo>
                        <a:pt x="631" y="284"/>
                      </a:lnTo>
                      <a:lnTo>
                        <a:pt x="629" y="284"/>
                      </a:lnTo>
                      <a:lnTo>
                        <a:pt x="626" y="284"/>
                      </a:lnTo>
                      <a:lnTo>
                        <a:pt x="624" y="284"/>
                      </a:lnTo>
                      <a:lnTo>
                        <a:pt x="623" y="284"/>
                      </a:lnTo>
                      <a:lnTo>
                        <a:pt x="621" y="286"/>
                      </a:lnTo>
                      <a:lnTo>
                        <a:pt x="619" y="289"/>
                      </a:lnTo>
                      <a:lnTo>
                        <a:pt x="618" y="291"/>
                      </a:lnTo>
                      <a:lnTo>
                        <a:pt x="614" y="292"/>
                      </a:lnTo>
                      <a:lnTo>
                        <a:pt x="613" y="292"/>
                      </a:lnTo>
                      <a:lnTo>
                        <a:pt x="609" y="294"/>
                      </a:lnTo>
                      <a:lnTo>
                        <a:pt x="608" y="294"/>
                      </a:lnTo>
                      <a:lnTo>
                        <a:pt x="605" y="294"/>
                      </a:lnTo>
                      <a:lnTo>
                        <a:pt x="603" y="292"/>
                      </a:lnTo>
                      <a:lnTo>
                        <a:pt x="598" y="292"/>
                      </a:lnTo>
                      <a:lnTo>
                        <a:pt x="595" y="291"/>
                      </a:lnTo>
                      <a:lnTo>
                        <a:pt x="591" y="289"/>
                      </a:lnTo>
                      <a:lnTo>
                        <a:pt x="588" y="287"/>
                      </a:lnTo>
                      <a:lnTo>
                        <a:pt x="583" y="287"/>
                      </a:lnTo>
                      <a:lnTo>
                        <a:pt x="580" y="286"/>
                      </a:lnTo>
                      <a:lnTo>
                        <a:pt x="576" y="286"/>
                      </a:lnTo>
                      <a:lnTo>
                        <a:pt x="573" y="286"/>
                      </a:lnTo>
                      <a:lnTo>
                        <a:pt x="570" y="286"/>
                      </a:lnTo>
                      <a:lnTo>
                        <a:pt x="568" y="286"/>
                      </a:lnTo>
                      <a:lnTo>
                        <a:pt x="565" y="287"/>
                      </a:lnTo>
                      <a:lnTo>
                        <a:pt x="563" y="287"/>
                      </a:lnTo>
                      <a:lnTo>
                        <a:pt x="562" y="287"/>
                      </a:lnTo>
                      <a:lnTo>
                        <a:pt x="558" y="287"/>
                      </a:lnTo>
                      <a:lnTo>
                        <a:pt x="557" y="287"/>
                      </a:lnTo>
                      <a:lnTo>
                        <a:pt x="555" y="286"/>
                      </a:lnTo>
                      <a:lnTo>
                        <a:pt x="553" y="286"/>
                      </a:lnTo>
                      <a:lnTo>
                        <a:pt x="552" y="284"/>
                      </a:lnTo>
                      <a:lnTo>
                        <a:pt x="548" y="282"/>
                      </a:lnTo>
                      <a:lnTo>
                        <a:pt x="547" y="282"/>
                      </a:lnTo>
                      <a:lnTo>
                        <a:pt x="545" y="282"/>
                      </a:lnTo>
                      <a:lnTo>
                        <a:pt x="542" y="282"/>
                      </a:lnTo>
                      <a:lnTo>
                        <a:pt x="540" y="281"/>
                      </a:lnTo>
                      <a:lnTo>
                        <a:pt x="538" y="281"/>
                      </a:lnTo>
                      <a:lnTo>
                        <a:pt x="538" y="284"/>
                      </a:lnTo>
                      <a:lnTo>
                        <a:pt x="538" y="286"/>
                      </a:lnTo>
                      <a:lnTo>
                        <a:pt x="537" y="287"/>
                      </a:lnTo>
                      <a:lnTo>
                        <a:pt x="537" y="289"/>
                      </a:lnTo>
                      <a:lnTo>
                        <a:pt x="535" y="291"/>
                      </a:lnTo>
                      <a:lnTo>
                        <a:pt x="534" y="291"/>
                      </a:lnTo>
                      <a:lnTo>
                        <a:pt x="532" y="292"/>
                      </a:lnTo>
                      <a:lnTo>
                        <a:pt x="530" y="292"/>
                      </a:lnTo>
                      <a:lnTo>
                        <a:pt x="527" y="294"/>
                      </a:lnTo>
                      <a:lnTo>
                        <a:pt x="524" y="294"/>
                      </a:lnTo>
                      <a:lnTo>
                        <a:pt x="520" y="295"/>
                      </a:lnTo>
                      <a:lnTo>
                        <a:pt x="519" y="297"/>
                      </a:lnTo>
                      <a:lnTo>
                        <a:pt x="515" y="299"/>
                      </a:lnTo>
                      <a:lnTo>
                        <a:pt x="512" y="299"/>
                      </a:lnTo>
                      <a:lnTo>
                        <a:pt x="509" y="300"/>
                      </a:lnTo>
                      <a:lnTo>
                        <a:pt x="505" y="300"/>
                      </a:lnTo>
                      <a:lnTo>
                        <a:pt x="504" y="300"/>
                      </a:lnTo>
                      <a:lnTo>
                        <a:pt x="502" y="299"/>
                      </a:lnTo>
                      <a:lnTo>
                        <a:pt x="501" y="299"/>
                      </a:lnTo>
                      <a:lnTo>
                        <a:pt x="499" y="297"/>
                      </a:lnTo>
                      <a:lnTo>
                        <a:pt x="497" y="297"/>
                      </a:lnTo>
                      <a:lnTo>
                        <a:pt x="496" y="295"/>
                      </a:lnTo>
                      <a:lnTo>
                        <a:pt x="491" y="295"/>
                      </a:lnTo>
                      <a:lnTo>
                        <a:pt x="487" y="297"/>
                      </a:lnTo>
                      <a:lnTo>
                        <a:pt x="482" y="297"/>
                      </a:lnTo>
                      <a:lnTo>
                        <a:pt x="477" y="297"/>
                      </a:lnTo>
                      <a:lnTo>
                        <a:pt x="474" y="299"/>
                      </a:lnTo>
                      <a:lnTo>
                        <a:pt x="469" y="299"/>
                      </a:lnTo>
                      <a:lnTo>
                        <a:pt x="466" y="300"/>
                      </a:lnTo>
                      <a:lnTo>
                        <a:pt x="461" y="302"/>
                      </a:lnTo>
                      <a:lnTo>
                        <a:pt x="459" y="304"/>
                      </a:lnTo>
                      <a:lnTo>
                        <a:pt x="456" y="305"/>
                      </a:lnTo>
                      <a:lnTo>
                        <a:pt x="453" y="309"/>
                      </a:lnTo>
                      <a:lnTo>
                        <a:pt x="449" y="310"/>
                      </a:lnTo>
                      <a:lnTo>
                        <a:pt x="446" y="310"/>
                      </a:lnTo>
                      <a:lnTo>
                        <a:pt x="443" y="312"/>
                      </a:lnTo>
                      <a:lnTo>
                        <a:pt x="441" y="314"/>
                      </a:lnTo>
                      <a:lnTo>
                        <a:pt x="438" y="315"/>
                      </a:lnTo>
                      <a:lnTo>
                        <a:pt x="438" y="314"/>
                      </a:lnTo>
                      <a:lnTo>
                        <a:pt x="438" y="312"/>
                      </a:lnTo>
                      <a:lnTo>
                        <a:pt x="436" y="310"/>
                      </a:lnTo>
                      <a:lnTo>
                        <a:pt x="435" y="309"/>
                      </a:lnTo>
                      <a:lnTo>
                        <a:pt x="433" y="309"/>
                      </a:lnTo>
                      <a:lnTo>
                        <a:pt x="431" y="307"/>
                      </a:lnTo>
                      <a:lnTo>
                        <a:pt x="430" y="305"/>
                      </a:lnTo>
                      <a:lnTo>
                        <a:pt x="428" y="305"/>
                      </a:lnTo>
                      <a:lnTo>
                        <a:pt x="426" y="305"/>
                      </a:lnTo>
                      <a:lnTo>
                        <a:pt x="425" y="304"/>
                      </a:lnTo>
                      <a:lnTo>
                        <a:pt x="423" y="304"/>
                      </a:lnTo>
                      <a:lnTo>
                        <a:pt x="421" y="302"/>
                      </a:lnTo>
                      <a:lnTo>
                        <a:pt x="420" y="302"/>
                      </a:lnTo>
                      <a:lnTo>
                        <a:pt x="418" y="302"/>
                      </a:lnTo>
                      <a:lnTo>
                        <a:pt x="416" y="302"/>
                      </a:lnTo>
                      <a:lnTo>
                        <a:pt x="411" y="305"/>
                      </a:lnTo>
                      <a:lnTo>
                        <a:pt x="408" y="309"/>
                      </a:lnTo>
                      <a:lnTo>
                        <a:pt x="406" y="312"/>
                      </a:lnTo>
                      <a:lnTo>
                        <a:pt x="403" y="317"/>
                      </a:lnTo>
                      <a:lnTo>
                        <a:pt x="402" y="322"/>
                      </a:lnTo>
                      <a:lnTo>
                        <a:pt x="400" y="327"/>
                      </a:lnTo>
                      <a:lnTo>
                        <a:pt x="398" y="332"/>
                      </a:lnTo>
                      <a:lnTo>
                        <a:pt x="397" y="337"/>
                      </a:lnTo>
                      <a:lnTo>
                        <a:pt x="390" y="335"/>
                      </a:lnTo>
                      <a:lnTo>
                        <a:pt x="385" y="335"/>
                      </a:lnTo>
                      <a:lnTo>
                        <a:pt x="380" y="335"/>
                      </a:lnTo>
                      <a:lnTo>
                        <a:pt x="375" y="335"/>
                      </a:lnTo>
                      <a:lnTo>
                        <a:pt x="370" y="335"/>
                      </a:lnTo>
                      <a:lnTo>
                        <a:pt x="365" y="333"/>
                      </a:lnTo>
                      <a:lnTo>
                        <a:pt x="360" y="333"/>
                      </a:lnTo>
                      <a:lnTo>
                        <a:pt x="355" y="332"/>
                      </a:lnTo>
                      <a:lnTo>
                        <a:pt x="349" y="330"/>
                      </a:lnTo>
                      <a:lnTo>
                        <a:pt x="342" y="330"/>
                      </a:lnTo>
                      <a:lnTo>
                        <a:pt x="334" y="328"/>
                      </a:lnTo>
                      <a:lnTo>
                        <a:pt x="327" y="328"/>
                      </a:lnTo>
                      <a:lnTo>
                        <a:pt x="319" y="328"/>
                      </a:lnTo>
                      <a:lnTo>
                        <a:pt x="312" y="327"/>
                      </a:lnTo>
                      <a:lnTo>
                        <a:pt x="306" y="325"/>
                      </a:lnTo>
                      <a:lnTo>
                        <a:pt x="299" y="322"/>
                      </a:lnTo>
                      <a:lnTo>
                        <a:pt x="296" y="319"/>
                      </a:lnTo>
                      <a:lnTo>
                        <a:pt x="294" y="317"/>
                      </a:lnTo>
                      <a:lnTo>
                        <a:pt x="291" y="314"/>
                      </a:lnTo>
                      <a:lnTo>
                        <a:pt x="288" y="310"/>
                      </a:lnTo>
                      <a:lnTo>
                        <a:pt x="286" y="307"/>
                      </a:lnTo>
                      <a:lnTo>
                        <a:pt x="283" y="304"/>
                      </a:lnTo>
                      <a:lnTo>
                        <a:pt x="279" y="302"/>
                      </a:lnTo>
                      <a:lnTo>
                        <a:pt x="276" y="300"/>
                      </a:lnTo>
                      <a:lnTo>
                        <a:pt x="273" y="299"/>
                      </a:lnTo>
                      <a:lnTo>
                        <a:pt x="269" y="295"/>
                      </a:lnTo>
                      <a:lnTo>
                        <a:pt x="265" y="294"/>
                      </a:lnTo>
                      <a:lnTo>
                        <a:pt x="261" y="292"/>
                      </a:lnTo>
                      <a:lnTo>
                        <a:pt x="258" y="291"/>
                      </a:lnTo>
                      <a:lnTo>
                        <a:pt x="255" y="289"/>
                      </a:lnTo>
                      <a:lnTo>
                        <a:pt x="250" y="289"/>
                      </a:lnTo>
                      <a:lnTo>
                        <a:pt x="246" y="291"/>
                      </a:lnTo>
                      <a:lnTo>
                        <a:pt x="245" y="291"/>
                      </a:lnTo>
                      <a:lnTo>
                        <a:pt x="245" y="292"/>
                      </a:lnTo>
                      <a:lnTo>
                        <a:pt x="243" y="292"/>
                      </a:lnTo>
                      <a:lnTo>
                        <a:pt x="243" y="294"/>
                      </a:lnTo>
                      <a:lnTo>
                        <a:pt x="241" y="294"/>
                      </a:lnTo>
                      <a:lnTo>
                        <a:pt x="238" y="297"/>
                      </a:lnTo>
                      <a:lnTo>
                        <a:pt x="235" y="299"/>
                      </a:lnTo>
                      <a:lnTo>
                        <a:pt x="232" y="300"/>
                      </a:lnTo>
                      <a:lnTo>
                        <a:pt x="228" y="304"/>
                      </a:lnTo>
                      <a:lnTo>
                        <a:pt x="225" y="305"/>
                      </a:lnTo>
                      <a:lnTo>
                        <a:pt x="222" y="309"/>
                      </a:lnTo>
                      <a:lnTo>
                        <a:pt x="220" y="312"/>
                      </a:lnTo>
                      <a:lnTo>
                        <a:pt x="218" y="317"/>
                      </a:lnTo>
                      <a:lnTo>
                        <a:pt x="217" y="317"/>
                      </a:lnTo>
                      <a:lnTo>
                        <a:pt x="217" y="319"/>
                      </a:lnTo>
                      <a:lnTo>
                        <a:pt x="215" y="319"/>
                      </a:lnTo>
                      <a:lnTo>
                        <a:pt x="213" y="320"/>
                      </a:lnTo>
                      <a:lnTo>
                        <a:pt x="212" y="320"/>
                      </a:lnTo>
                      <a:lnTo>
                        <a:pt x="210" y="322"/>
                      </a:lnTo>
                      <a:lnTo>
                        <a:pt x="208" y="324"/>
                      </a:lnTo>
                      <a:lnTo>
                        <a:pt x="208" y="327"/>
                      </a:lnTo>
                      <a:lnTo>
                        <a:pt x="207" y="332"/>
                      </a:lnTo>
                      <a:lnTo>
                        <a:pt x="205" y="335"/>
                      </a:lnTo>
                      <a:lnTo>
                        <a:pt x="205" y="340"/>
                      </a:lnTo>
                      <a:lnTo>
                        <a:pt x="203" y="343"/>
                      </a:lnTo>
                      <a:lnTo>
                        <a:pt x="203" y="348"/>
                      </a:lnTo>
                      <a:lnTo>
                        <a:pt x="202" y="353"/>
                      </a:lnTo>
                      <a:lnTo>
                        <a:pt x="202" y="356"/>
                      </a:lnTo>
                      <a:lnTo>
                        <a:pt x="192" y="358"/>
                      </a:lnTo>
                      <a:lnTo>
                        <a:pt x="180" y="358"/>
                      </a:lnTo>
                      <a:lnTo>
                        <a:pt x="170" y="356"/>
                      </a:lnTo>
                      <a:lnTo>
                        <a:pt x="159" y="356"/>
                      </a:lnTo>
                      <a:lnTo>
                        <a:pt x="149" y="355"/>
                      </a:lnTo>
                      <a:lnTo>
                        <a:pt x="139" y="353"/>
                      </a:lnTo>
                      <a:lnTo>
                        <a:pt x="128" y="353"/>
                      </a:lnTo>
                      <a:lnTo>
                        <a:pt x="118" y="352"/>
                      </a:lnTo>
                      <a:lnTo>
                        <a:pt x="116" y="352"/>
                      </a:lnTo>
                      <a:lnTo>
                        <a:pt x="113" y="352"/>
                      </a:lnTo>
                      <a:lnTo>
                        <a:pt x="111" y="352"/>
                      </a:lnTo>
                      <a:lnTo>
                        <a:pt x="108" y="352"/>
                      </a:lnTo>
                      <a:lnTo>
                        <a:pt x="106" y="353"/>
                      </a:lnTo>
                      <a:lnTo>
                        <a:pt x="103" y="355"/>
                      </a:lnTo>
                      <a:lnTo>
                        <a:pt x="100" y="356"/>
                      </a:lnTo>
                      <a:lnTo>
                        <a:pt x="98" y="358"/>
                      </a:lnTo>
                      <a:lnTo>
                        <a:pt x="96" y="358"/>
                      </a:lnTo>
                      <a:lnTo>
                        <a:pt x="95" y="358"/>
                      </a:lnTo>
                      <a:lnTo>
                        <a:pt x="93" y="358"/>
                      </a:lnTo>
                      <a:lnTo>
                        <a:pt x="90" y="358"/>
                      </a:lnTo>
                      <a:lnTo>
                        <a:pt x="88" y="358"/>
                      </a:lnTo>
                      <a:lnTo>
                        <a:pt x="85" y="360"/>
                      </a:lnTo>
                      <a:lnTo>
                        <a:pt x="83" y="360"/>
                      </a:lnTo>
                      <a:lnTo>
                        <a:pt x="81" y="361"/>
                      </a:lnTo>
                      <a:lnTo>
                        <a:pt x="80" y="365"/>
                      </a:lnTo>
                      <a:lnTo>
                        <a:pt x="78" y="366"/>
                      </a:lnTo>
                      <a:lnTo>
                        <a:pt x="78" y="368"/>
                      </a:lnTo>
                      <a:lnTo>
                        <a:pt x="76" y="371"/>
                      </a:lnTo>
                      <a:lnTo>
                        <a:pt x="75" y="375"/>
                      </a:lnTo>
                      <a:lnTo>
                        <a:pt x="75" y="380"/>
                      </a:lnTo>
                      <a:lnTo>
                        <a:pt x="73" y="383"/>
                      </a:lnTo>
                      <a:lnTo>
                        <a:pt x="73" y="386"/>
                      </a:lnTo>
                      <a:lnTo>
                        <a:pt x="71" y="391"/>
                      </a:lnTo>
                      <a:lnTo>
                        <a:pt x="71" y="394"/>
                      </a:lnTo>
                      <a:lnTo>
                        <a:pt x="70" y="399"/>
                      </a:lnTo>
                      <a:lnTo>
                        <a:pt x="70" y="398"/>
                      </a:lnTo>
                      <a:lnTo>
                        <a:pt x="68" y="398"/>
                      </a:lnTo>
                      <a:lnTo>
                        <a:pt x="67" y="398"/>
                      </a:lnTo>
                      <a:lnTo>
                        <a:pt x="67" y="399"/>
                      </a:lnTo>
                      <a:lnTo>
                        <a:pt x="65" y="399"/>
                      </a:lnTo>
                      <a:lnTo>
                        <a:pt x="65" y="401"/>
                      </a:lnTo>
                      <a:lnTo>
                        <a:pt x="65" y="403"/>
                      </a:lnTo>
                      <a:lnTo>
                        <a:pt x="67" y="403"/>
                      </a:lnTo>
                      <a:lnTo>
                        <a:pt x="67" y="404"/>
                      </a:lnTo>
                      <a:lnTo>
                        <a:pt x="65" y="404"/>
                      </a:lnTo>
                      <a:lnTo>
                        <a:pt x="65" y="406"/>
                      </a:lnTo>
                      <a:lnTo>
                        <a:pt x="65" y="408"/>
                      </a:lnTo>
                      <a:lnTo>
                        <a:pt x="63" y="409"/>
                      </a:lnTo>
                      <a:lnTo>
                        <a:pt x="63" y="411"/>
                      </a:lnTo>
                      <a:lnTo>
                        <a:pt x="62" y="411"/>
                      </a:lnTo>
                      <a:lnTo>
                        <a:pt x="60" y="411"/>
                      </a:lnTo>
                      <a:lnTo>
                        <a:pt x="60" y="413"/>
                      </a:lnTo>
                      <a:lnTo>
                        <a:pt x="58" y="414"/>
                      </a:lnTo>
                      <a:lnTo>
                        <a:pt x="58" y="416"/>
                      </a:lnTo>
                      <a:lnTo>
                        <a:pt x="60" y="414"/>
                      </a:lnTo>
                      <a:lnTo>
                        <a:pt x="58" y="414"/>
                      </a:lnTo>
                      <a:lnTo>
                        <a:pt x="58" y="411"/>
                      </a:lnTo>
                      <a:lnTo>
                        <a:pt x="57" y="409"/>
                      </a:lnTo>
                      <a:lnTo>
                        <a:pt x="57" y="406"/>
                      </a:lnTo>
                      <a:lnTo>
                        <a:pt x="57" y="403"/>
                      </a:lnTo>
                      <a:lnTo>
                        <a:pt x="57" y="401"/>
                      </a:lnTo>
                      <a:lnTo>
                        <a:pt x="55" y="398"/>
                      </a:lnTo>
                      <a:lnTo>
                        <a:pt x="55" y="396"/>
                      </a:lnTo>
                      <a:lnTo>
                        <a:pt x="55" y="394"/>
                      </a:lnTo>
                      <a:lnTo>
                        <a:pt x="55" y="393"/>
                      </a:lnTo>
                      <a:lnTo>
                        <a:pt x="55" y="391"/>
                      </a:lnTo>
                      <a:lnTo>
                        <a:pt x="55" y="388"/>
                      </a:lnTo>
                      <a:lnTo>
                        <a:pt x="55" y="386"/>
                      </a:lnTo>
                      <a:lnTo>
                        <a:pt x="55" y="385"/>
                      </a:lnTo>
                      <a:lnTo>
                        <a:pt x="53" y="383"/>
                      </a:lnTo>
                      <a:lnTo>
                        <a:pt x="52" y="383"/>
                      </a:lnTo>
                      <a:lnTo>
                        <a:pt x="50" y="381"/>
                      </a:lnTo>
                      <a:lnTo>
                        <a:pt x="48" y="381"/>
                      </a:lnTo>
                      <a:lnTo>
                        <a:pt x="47" y="380"/>
                      </a:lnTo>
                      <a:lnTo>
                        <a:pt x="45" y="378"/>
                      </a:lnTo>
                      <a:lnTo>
                        <a:pt x="43" y="376"/>
                      </a:lnTo>
                      <a:lnTo>
                        <a:pt x="42" y="375"/>
                      </a:lnTo>
                      <a:lnTo>
                        <a:pt x="42" y="373"/>
                      </a:lnTo>
                      <a:lnTo>
                        <a:pt x="42" y="371"/>
                      </a:lnTo>
                      <a:lnTo>
                        <a:pt x="40" y="370"/>
                      </a:lnTo>
                      <a:lnTo>
                        <a:pt x="40" y="368"/>
                      </a:lnTo>
                      <a:lnTo>
                        <a:pt x="40" y="366"/>
                      </a:lnTo>
                      <a:lnTo>
                        <a:pt x="38" y="366"/>
                      </a:lnTo>
                      <a:lnTo>
                        <a:pt x="35" y="363"/>
                      </a:lnTo>
                      <a:lnTo>
                        <a:pt x="33" y="361"/>
                      </a:lnTo>
                      <a:lnTo>
                        <a:pt x="30" y="360"/>
                      </a:lnTo>
                      <a:lnTo>
                        <a:pt x="29" y="356"/>
                      </a:lnTo>
                      <a:lnTo>
                        <a:pt x="25" y="355"/>
                      </a:lnTo>
                      <a:lnTo>
                        <a:pt x="22" y="352"/>
                      </a:lnTo>
                      <a:lnTo>
                        <a:pt x="20" y="350"/>
                      </a:lnTo>
                      <a:lnTo>
                        <a:pt x="19" y="347"/>
                      </a:lnTo>
                      <a:lnTo>
                        <a:pt x="19" y="345"/>
                      </a:lnTo>
                      <a:lnTo>
                        <a:pt x="17" y="345"/>
                      </a:lnTo>
                      <a:lnTo>
                        <a:pt x="17" y="343"/>
                      </a:lnTo>
                      <a:lnTo>
                        <a:pt x="17" y="342"/>
                      </a:lnTo>
                      <a:lnTo>
                        <a:pt x="19" y="342"/>
                      </a:lnTo>
                      <a:lnTo>
                        <a:pt x="20" y="340"/>
                      </a:lnTo>
                      <a:lnTo>
                        <a:pt x="22" y="340"/>
                      </a:lnTo>
                      <a:lnTo>
                        <a:pt x="24" y="340"/>
                      </a:lnTo>
                      <a:lnTo>
                        <a:pt x="24" y="338"/>
                      </a:lnTo>
                      <a:lnTo>
                        <a:pt x="25" y="338"/>
                      </a:lnTo>
                      <a:lnTo>
                        <a:pt x="27" y="337"/>
                      </a:lnTo>
                      <a:lnTo>
                        <a:pt x="29" y="335"/>
                      </a:lnTo>
                      <a:lnTo>
                        <a:pt x="29" y="333"/>
                      </a:lnTo>
                      <a:lnTo>
                        <a:pt x="30" y="332"/>
                      </a:lnTo>
                      <a:lnTo>
                        <a:pt x="30" y="330"/>
                      </a:lnTo>
                      <a:lnTo>
                        <a:pt x="30" y="328"/>
                      </a:lnTo>
                      <a:lnTo>
                        <a:pt x="30" y="327"/>
                      </a:lnTo>
                      <a:lnTo>
                        <a:pt x="29" y="325"/>
                      </a:lnTo>
                      <a:lnTo>
                        <a:pt x="29" y="324"/>
                      </a:lnTo>
                      <a:lnTo>
                        <a:pt x="27" y="322"/>
                      </a:lnTo>
                      <a:lnTo>
                        <a:pt x="25" y="319"/>
                      </a:lnTo>
                      <a:lnTo>
                        <a:pt x="24" y="317"/>
                      </a:lnTo>
                      <a:lnTo>
                        <a:pt x="20" y="315"/>
                      </a:lnTo>
                      <a:lnTo>
                        <a:pt x="19" y="314"/>
                      </a:lnTo>
                      <a:lnTo>
                        <a:pt x="17" y="312"/>
                      </a:lnTo>
                      <a:lnTo>
                        <a:pt x="14" y="309"/>
                      </a:lnTo>
                      <a:lnTo>
                        <a:pt x="12" y="307"/>
                      </a:lnTo>
                      <a:lnTo>
                        <a:pt x="10" y="304"/>
                      </a:lnTo>
                      <a:lnTo>
                        <a:pt x="9" y="302"/>
                      </a:lnTo>
                      <a:lnTo>
                        <a:pt x="9" y="300"/>
                      </a:lnTo>
                      <a:lnTo>
                        <a:pt x="9" y="297"/>
                      </a:lnTo>
                      <a:lnTo>
                        <a:pt x="9" y="295"/>
                      </a:lnTo>
                      <a:lnTo>
                        <a:pt x="9" y="294"/>
                      </a:lnTo>
                      <a:lnTo>
                        <a:pt x="9" y="292"/>
                      </a:lnTo>
                      <a:lnTo>
                        <a:pt x="7" y="291"/>
                      </a:lnTo>
                      <a:lnTo>
                        <a:pt x="5" y="291"/>
                      </a:lnTo>
                      <a:lnTo>
                        <a:pt x="5" y="289"/>
                      </a:lnTo>
                      <a:lnTo>
                        <a:pt x="4" y="287"/>
                      </a:lnTo>
                      <a:lnTo>
                        <a:pt x="2" y="287"/>
                      </a:lnTo>
                      <a:lnTo>
                        <a:pt x="5" y="287"/>
                      </a:lnTo>
                      <a:lnTo>
                        <a:pt x="7" y="286"/>
                      </a:lnTo>
                      <a:lnTo>
                        <a:pt x="9" y="284"/>
                      </a:lnTo>
                      <a:lnTo>
                        <a:pt x="10" y="281"/>
                      </a:lnTo>
                      <a:lnTo>
                        <a:pt x="12" y="279"/>
                      </a:lnTo>
                      <a:lnTo>
                        <a:pt x="12" y="277"/>
                      </a:lnTo>
                      <a:lnTo>
                        <a:pt x="12" y="274"/>
                      </a:lnTo>
                      <a:lnTo>
                        <a:pt x="12" y="272"/>
                      </a:lnTo>
                      <a:lnTo>
                        <a:pt x="10" y="271"/>
                      </a:lnTo>
                      <a:lnTo>
                        <a:pt x="9" y="269"/>
                      </a:lnTo>
                      <a:lnTo>
                        <a:pt x="7" y="267"/>
                      </a:lnTo>
                      <a:lnTo>
                        <a:pt x="5" y="266"/>
                      </a:lnTo>
                      <a:lnTo>
                        <a:pt x="4" y="266"/>
                      </a:lnTo>
                      <a:lnTo>
                        <a:pt x="2" y="264"/>
                      </a:lnTo>
                      <a:lnTo>
                        <a:pt x="0" y="264"/>
                      </a:lnTo>
                      <a:lnTo>
                        <a:pt x="2" y="264"/>
                      </a:lnTo>
                      <a:lnTo>
                        <a:pt x="4" y="264"/>
                      </a:lnTo>
                      <a:lnTo>
                        <a:pt x="5" y="262"/>
                      </a:lnTo>
                      <a:lnTo>
                        <a:pt x="7" y="262"/>
                      </a:lnTo>
                      <a:lnTo>
                        <a:pt x="9" y="261"/>
                      </a:lnTo>
                      <a:lnTo>
                        <a:pt x="10" y="261"/>
                      </a:lnTo>
                      <a:lnTo>
                        <a:pt x="10" y="259"/>
                      </a:lnTo>
                      <a:lnTo>
                        <a:pt x="12" y="256"/>
                      </a:lnTo>
                      <a:lnTo>
                        <a:pt x="12" y="253"/>
                      </a:lnTo>
                      <a:lnTo>
                        <a:pt x="12" y="248"/>
                      </a:lnTo>
                      <a:lnTo>
                        <a:pt x="14" y="244"/>
                      </a:lnTo>
                      <a:lnTo>
                        <a:pt x="14" y="241"/>
                      </a:lnTo>
                      <a:lnTo>
                        <a:pt x="14" y="238"/>
                      </a:lnTo>
                      <a:lnTo>
                        <a:pt x="15" y="234"/>
                      </a:lnTo>
                      <a:lnTo>
                        <a:pt x="17" y="231"/>
                      </a:lnTo>
                      <a:lnTo>
                        <a:pt x="20" y="226"/>
                      </a:lnTo>
                      <a:lnTo>
                        <a:pt x="24" y="220"/>
                      </a:lnTo>
                      <a:lnTo>
                        <a:pt x="27" y="213"/>
                      </a:lnTo>
                      <a:lnTo>
                        <a:pt x="30" y="208"/>
                      </a:lnTo>
                      <a:lnTo>
                        <a:pt x="35" y="203"/>
                      </a:lnTo>
                      <a:lnTo>
                        <a:pt x="38" y="198"/>
                      </a:lnTo>
                      <a:lnTo>
                        <a:pt x="43" y="193"/>
                      </a:lnTo>
                      <a:lnTo>
                        <a:pt x="48" y="190"/>
                      </a:lnTo>
                      <a:lnTo>
                        <a:pt x="53" y="188"/>
                      </a:lnTo>
                      <a:lnTo>
                        <a:pt x="58" y="187"/>
                      </a:lnTo>
                      <a:lnTo>
                        <a:pt x="62" y="185"/>
                      </a:lnTo>
                      <a:lnTo>
                        <a:pt x="67" y="183"/>
                      </a:lnTo>
                      <a:lnTo>
                        <a:pt x="71" y="182"/>
                      </a:lnTo>
                      <a:lnTo>
                        <a:pt x="76" y="180"/>
                      </a:lnTo>
                      <a:lnTo>
                        <a:pt x="81" y="178"/>
                      </a:lnTo>
                      <a:lnTo>
                        <a:pt x="86" y="177"/>
                      </a:lnTo>
                      <a:lnTo>
                        <a:pt x="88" y="177"/>
                      </a:lnTo>
                      <a:lnTo>
                        <a:pt x="90" y="175"/>
                      </a:lnTo>
                      <a:lnTo>
                        <a:pt x="91" y="175"/>
                      </a:lnTo>
                      <a:lnTo>
                        <a:pt x="93" y="173"/>
                      </a:lnTo>
                      <a:lnTo>
                        <a:pt x="95" y="173"/>
                      </a:lnTo>
                      <a:lnTo>
                        <a:pt x="96" y="172"/>
                      </a:lnTo>
                      <a:lnTo>
                        <a:pt x="98" y="170"/>
                      </a:lnTo>
                      <a:lnTo>
                        <a:pt x="98" y="172"/>
                      </a:lnTo>
                      <a:lnTo>
                        <a:pt x="96" y="172"/>
                      </a:lnTo>
                      <a:lnTo>
                        <a:pt x="96" y="173"/>
                      </a:lnTo>
                      <a:lnTo>
                        <a:pt x="98" y="173"/>
                      </a:lnTo>
                      <a:lnTo>
                        <a:pt x="100" y="175"/>
                      </a:lnTo>
                      <a:lnTo>
                        <a:pt x="101" y="177"/>
                      </a:lnTo>
                      <a:lnTo>
                        <a:pt x="101" y="178"/>
                      </a:lnTo>
                      <a:lnTo>
                        <a:pt x="103" y="180"/>
                      </a:lnTo>
                      <a:lnTo>
                        <a:pt x="104" y="182"/>
                      </a:lnTo>
                      <a:lnTo>
                        <a:pt x="106" y="182"/>
                      </a:lnTo>
                      <a:lnTo>
                        <a:pt x="108" y="182"/>
                      </a:lnTo>
                      <a:lnTo>
                        <a:pt x="111" y="182"/>
                      </a:lnTo>
                      <a:lnTo>
                        <a:pt x="114" y="182"/>
                      </a:lnTo>
                      <a:lnTo>
                        <a:pt x="116" y="180"/>
                      </a:lnTo>
                      <a:lnTo>
                        <a:pt x="119" y="178"/>
                      </a:lnTo>
                      <a:lnTo>
                        <a:pt x="121" y="177"/>
                      </a:lnTo>
                      <a:lnTo>
                        <a:pt x="124" y="175"/>
                      </a:lnTo>
                      <a:lnTo>
                        <a:pt x="126" y="173"/>
                      </a:lnTo>
                      <a:lnTo>
                        <a:pt x="128" y="172"/>
                      </a:lnTo>
                      <a:lnTo>
                        <a:pt x="129" y="170"/>
                      </a:lnTo>
                      <a:lnTo>
                        <a:pt x="131" y="170"/>
                      </a:lnTo>
                      <a:lnTo>
                        <a:pt x="133" y="170"/>
                      </a:lnTo>
                      <a:lnTo>
                        <a:pt x="133" y="168"/>
                      </a:lnTo>
                      <a:lnTo>
                        <a:pt x="134" y="168"/>
                      </a:lnTo>
                      <a:lnTo>
                        <a:pt x="134" y="167"/>
                      </a:lnTo>
                      <a:lnTo>
                        <a:pt x="136" y="167"/>
                      </a:lnTo>
                      <a:lnTo>
                        <a:pt x="137" y="165"/>
                      </a:lnTo>
                      <a:lnTo>
                        <a:pt x="139" y="165"/>
                      </a:lnTo>
                      <a:lnTo>
                        <a:pt x="141" y="165"/>
                      </a:lnTo>
                      <a:lnTo>
                        <a:pt x="142" y="165"/>
                      </a:lnTo>
                      <a:lnTo>
                        <a:pt x="144" y="163"/>
                      </a:lnTo>
                      <a:lnTo>
                        <a:pt x="146" y="163"/>
                      </a:lnTo>
                      <a:lnTo>
                        <a:pt x="147" y="163"/>
                      </a:lnTo>
                      <a:lnTo>
                        <a:pt x="149" y="163"/>
                      </a:lnTo>
                      <a:lnTo>
                        <a:pt x="151" y="163"/>
                      </a:lnTo>
                      <a:lnTo>
                        <a:pt x="157" y="160"/>
                      </a:lnTo>
                      <a:lnTo>
                        <a:pt x="162" y="159"/>
                      </a:lnTo>
                      <a:lnTo>
                        <a:pt x="169" y="159"/>
                      </a:lnTo>
                      <a:lnTo>
                        <a:pt x="177" y="157"/>
                      </a:lnTo>
                      <a:lnTo>
                        <a:pt x="184" y="155"/>
                      </a:lnTo>
                      <a:lnTo>
                        <a:pt x="190" y="155"/>
                      </a:lnTo>
                      <a:lnTo>
                        <a:pt x="197" y="155"/>
                      </a:lnTo>
                      <a:lnTo>
                        <a:pt x="203" y="154"/>
                      </a:lnTo>
                      <a:lnTo>
                        <a:pt x="207" y="154"/>
                      </a:lnTo>
                      <a:lnTo>
                        <a:pt x="208" y="154"/>
                      </a:lnTo>
                      <a:lnTo>
                        <a:pt x="212" y="152"/>
                      </a:lnTo>
                      <a:lnTo>
                        <a:pt x="213" y="150"/>
                      </a:lnTo>
                      <a:lnTo>
                        <a:pt x="217" y="149"/>
                      </a:lnTo>
                      <a:lnTo>
                        <a:pt x="218" y="147"/>
                      </a:lnTo>
                      <a:lnTo>
                        <a:pt x="220" y="145"/>
                      </a:lnTo>
                      <a:lnTo>
                        <a:pt x="222" y="142"/>
                      </a:lnTo>
                      <a:lnTo>
                        <a:pt x="225" y="139"/>
                      </a:lnTo>
                      <a:lnTo>
                        <a:pt x="228" y="135"/>
                      </a:lnTo>
                      <a:lnTo>
                        <a:pt x="230" y="132"/>
                      </a:lnTo>
                      <a:lnTo>
                        <a:pt x="232" y="129"/>
                      </a:lnTo>
                      <a:lnTo>
                        <a:pt x="233" y="126"/>
                      </a:lnTo>
                      <a:lnTo>
                        <a:pt x="235" y="122"/>
                      </a:lnTo>
                      <a:lnTo>
                        <a:pt x="236" y="119"/>
                      </a:lnTo>
                      <a:lnTo>
                        <a:pt x="238" y="116"/>
                      </a:lnTo>
                      <a:lnTo>
                        <a:pt x="236" y="116"/>
                      </a:lnTo>
                      <a:lnTo>
                        <a:pt x="235" y="116"/>
                      </a:lnTo>
                      <a:lnTo>
                        <a:pt x="233" y="114"/>
                      </a:lnTo>
                      <a:lnTo>
                        <a:pt x="232" y="112"/>
                      </a:lnTo>
                      <a:lnTo>
                        <a:pt x="230" y="112"/>
                      </a:lnTo>
                      <a:lnTo>
                        <a:pt x="230" y="111"/>
                      </a:lnTo>
                      <a:lnTo>
                        <a:pt x="230" y="109"/>
                      </a:lnTo>
                      <a:lnTo>
                        <a:pt x="230" y="107"/>
                      </a:lnTo>
                      <a:lnTo>
                        <a:pt x="230" y="106"/>
                      </a:lnTo>
                      <a:lnTo>
                        <a:pt x="232" y="106"/>
                      </a:lnTo>
                      <a:lnTo>
                        <a:pt x="233" y="104"/>
                      </a:lnTo>
                      <a:lnTo>
                        <a:pt x="235" y="104"/>
                      </a:lnTo>
                      <a:lnTo>
                        <a:pt x="236" y="102"/>
                      </a:lnTo>
                      <a:lnTo>
                        <a:pt x="240" y="102"/>
                      </a:lnTo>
                      <a:lnTo>
                        <a:pt x="243" y="101"/>
                      </a:lnTo>
                      <a:lnTo>
                        <a:pt x="246" y="101"/>
                      </a:lnTo>
                      <a:lnTo>
                        <a:pt x="250" y="101"/>
                      </a:lnTo>
                      <a:lnTo>
                        <a:pt x="253" y="99"/>
                      </a:lnTo>
                      <a:lnTo>
                        <a:pt x="256" y="99"/>
                      </a:lnTo>
                      <a:lnTo>
                        <a:pt x="260" y="99"/>
                      </a:lnTo>
                      <a:lnTo>
                        <a:pt x="263" y="99"/>
                      </a:lnTo>
                      <a:lnTo>
                        <a:pt x="268" y="97"/>
                      </a:lnTo>
                      <a:lnTo>
                        <a:pt x="273" y="97"/>
                      </a:lnTo>
                      <a:lnTo>
                        <a:pt x="278" y="96"/>
                      </a:lnTo>
                      <a:lnTo>
                        <a:pt x="284" y="94"/>
                      </a:lnTo>
                      <a:lnTo>
                        <a:pt x="289" y="93"/>
                      </a:lnTo>
                      <a:lnTo>
                        <a:pt x="294" y="91"/>
                      </a:lnTo>
                      <a:lnTo>
                        <a:pt x="301" y="89"/>
                      </a:lnTo>
                      <a:lnTo>
                        <a:pt x="307" y="88"/>
                      </a:lnTo>
                      <a:lnTo>
                        <a:pt x="309" y="88"/>
                      </a:lnTo>
                      <a:lnTo>
                        <a:pt x="312" y="86"/>
                      </a:lnTo>
                      <a:lnTo>
                        <a:pt x="314" y="84"/>
                      </a:lnTo>
                      <a:lnTo>
                        <a:pt x="316" y="81"/>
                      </a:lnTo>
                      <a:lnTo>
                        <a:pt x="319" y="79"/>
                      </a:lnTo>
                      <a:lnTo>
                        <a:pt x="321" y="78"/>
                      </a:lnTo>
                      <a:lnTo>
                        <a:pt x="322" y="74"/>
                      </a:lnTo>
                      <a:lnTo>
                        <a:pt x="324" y="73"/>
                      </a:lnTo>
                      <a:lnTo>
                        <a:pt x="326" y="69"/>
                      </a:lnTo>
                      <a:lnTo>
                        <a:pt x="327" y="68"/>
                      </a:lnTo>
                      <a:lnTo>
                        <a:pt x="329" y="66"/>
                      </a:lnTo>
                      <a:lnTo>
                        <a:pt x="331" y="64"/>
                      </a:lnTo>
                      <a:lnTo>
                        <a:pt x="332" y="63"/>
                      </a:lnTo>
                      <a:lnTo>
                        <a:pt x="334" y="61"/>
                      </a:lnTo>
                      <a:lnTo>
                        <a:pt x="336" y="60"/>
                      </a:lnTo>
                      <a:lnTo>
                        <a:pt x="337" y="58"/>
                      </a:lnTo>
                      <a:lnTo>
                        <a:pt x="339" y="56"/>
                      </a:lnTo>
                      <a:lnTo>
                        <a:pt x="340" y="55"/>
                      </a:lnTo>
                      <a:lnTo>
                        <a:pt x="342" y="55"/>
                      </a:lnTo>
                      <a:lnTo>
                        <a:pt x="344" y="53"/>
                      </a:lnTo>
                      <a:lnTo>
                        <a:pt x="344" y="51"/>
                      </a:lnTo>
                      <a:lnTo>
                        <a:pt x="344" y="50"/>
                      </a:lnTo>
                      <a:lnTo>
                        <a:pt x="344" y="48"/>
                      </a:lnTo>
                      <a:lnTo>
                        <a:pt x="344" y="45"/>
                      </a:lnTo>
                      <a:lnTo>
                        <a:pt x="345" y="43"/>
                      </a:lnTo>
                      <a:lnTo>
                        <a:pt x="345" y="41"/>
                      </a:lnTo>
                      <a:lnTo>
                        <a:pt x="345" y="40"/>
                      </a:lnTo>
                      <a:lnTo>
                        <a:pt x="347" y="40"/>
                      </a:lnTo>
                      <a:lnTo>
                        <a:pt x="349" y="36"/>
                      </a:lnTo>
                      <a:lnTo>
                        <a:pt x="350" y="35"/>
                      </a:lnTo>
                      <a:lnTo>
                        <a:pt x="352" y="33"/>
                      </a:lnTo>
                      <a:lnTo>
                        <a:pt x="354" y="31"/>
                      </a:lnTo>
                      <a:lnTo>
                        <a:pt x="357" y="30"/>
                      </a:lnTo>
                      <a:lnTo>
                        <a:pt x="359" y="28"/>
                      </a:lnTo>
                      <a:lnTo>
                        <a:pt x="360" y="27"/>
                      </a:lnTo>
                      <a:lnTo>
                        <a:pt x="362" y="25"/>
                      </a:lnTo>
                      <a:lnTo>
                        <a:pt x="364" y="22"/>
                      </a:lnTo>
                      <a:lnTo>
                        <a:pt x="365" y="20"/>
                      </a:lnTo>
                      <a:lnTo>
                        <a:pt x="367" y="18"/>
                      </a:lnTo>
                      <a:lnTo>
                        <a:pt x="369" y="17"/>
                      </a:lnTo>
                      <a:lnTo>
                        <a:pt x="370" y="15"/>
                      </a:lnTo>
                      <a:lnTo>
                        <a:pt x="373" y="13"/>
                      </a:lnTo>
                      <a:lnTo>
                        <a:pt x="375" y="12"/>
                      </a:lnTo>
                      <a:lnTo>
                        <a:pt x="378" y="10"/>
                      </a:lnTo>
                      <a:lnTo>
                        <a:pt x="382" y="8"/>
                      </a:lnTo>
                      <a:lnTo>
                        <a:pt x="387" y="7"/>
                      </a:lnTo>
                      <a:lnTo>
                        <a:pt x="390" y="5"/>
                      </a:lnTo>
                      <a:lnTo>
                        <a:pt x="393" y="5"/>
                      </a:lnTo>
                      <a:lnTo>
                        <a:pt x="397" y="3"/>
                      </a:lnTo>
                      <a:lnTo>
                        <a:pt x="400" y="3"/>
                      </a:lnTo>
                      <a:lnTo>
                        <a:pt x="405" y="3"/>
                      </a:lnTo>
                      <a:lnTo>
                        <a:pt x="410" y="0"/>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103" name="Freeform 35"/>
                <p:cNvSpPr>
                  <a:spLocks/>
                </p:cNvSpPr>
                <p:nvPr/>
              </p:nvSpPr>
              <p:spPr bwMode="gray">
                <a:xfrm>
                  <a:off x="3702810" y="2965282"/>
                  <a:ext cx="154357" cy="90845"/>
                </a:xfrm>
                <a:custGeom>
                  <a:avLst/>
                  <a:gdLst>
                    <a:gd name="T0" fmla="*/ 2147483647 w 101"/>
                    <a:gd name="T1" fmla="*/ 0 h 56"/>
                    <a:gd name="T2" fmla="*/ 2147483647 w 101"/>
                    <a:gd name="T3" fmla="*/ 0 h 56"/>
                    <a:gd name="T4" fmla="*/ 2147483647 w 101"/>
                    <a:gd name="T5" fmla="*/ 2147483647 h 56"/>
                    <a:gd name="T6" fmla="*/ 2147483647 w 101"/>
                    <a:gd name="T7" fmla="*/ 2147483647 h 56"/>
                    <a:gd name="T8" fmla="*/ 2147483647 w 101"/>
                    <a:gd name="T9" fmla="*/ 2147483647 h 56"/>
                    <a:gd name="T10" fmla="*/ 2147483647 w 101"/>
                    <a:gd name="T11" fmla="*/ 2147483647 h 56"/>
                    <a:gd name="T12" fmla="*/ 2147483647 w 101"/>
                    <a:gd name="T13" fmla="*/ 2147483647 h 56"/>
                    <a:gd name="T14" fmla="*/ 2147483647 w 101"/>
                    <a:gd name="T15" fmla="*/ 2147483647 h 56"/>
                    <a:gd name="T16" fmla="*/ 2147483647 w 101"/>
                    <a:gd name="T17" fmla="*/ 2147483647 h 56"/>
                    <a:gd name="T18" fmla="*/ 2147483647 w 101"/>
                    <a:gd name="T19" fmla="*/ 2147483647 h 56"/>
                    <a:gd name="T20" fmla="*/ 2147483647 w 101"/>
                    <a:gd name="T21" fmla="*/ 2147483647 h 56"/>
                    <a:gd name="T22" fmla="*/ 2147483647 w 101"/>
                    <a:gd name="T23" fmla="*/ 2147483647 h 56"/>
                    <a:gd name="T24" fmla="*/ 2147483647 w 101"/>
                    <a:gd name="T25" fmla="*/ 2147483647 h 56"/>
                    <a:gd name="T26" fmla="*/ 2147483647 w 101"/>
                    <a:gd name="T27" fmla="*/ 2147483647 h 56"/>
                    <a:gd name="T28" fmla="*/ 2147483647 w 101"/>
                    <a:gd name="T29" fmla="*/ 2147483647 h 56"/>
                    <a:gd name="T30" fmla="*/ 2147483647 w 101"/>
                    <a:gd name="T31" fmla="*/ 2147483647 h 56"/>
                    <a:gd name="T32" fmla="*/ 2147483647 w 101"/>
                    <a:gd name="T33" fmla="*/ 2147483647 h 56"/>
                    <a:gd name="T34" fmla="*/ 2147483647 w 101"/>
                    <a:gd name="T35" fmla="*/ 2147483647 h 56"/>
                    <a:gd name="T36" fmla="*/ 0 w 101"/>
                    <a:gd name="T37" fmla="*/ 2147483647 h 56"/>
                    <a:gd name="T38" fmla="*/ 2147483647 w 101"/>
                    <a:gd name="T39" fmla="*/ 2147483647 h 56"/>
                    <a:gd name="T40" fmla="*/ 2147483647 w 101"/>
                    <a:gd name="T41" fmla="*/ 2147483647 h 56"/>
                    <a:gd name="T42" fmla="*/ 2147483647 w 101"/>
                    <a:gd name="T43" fmla="*/ 2147483647 h 56"/>
                    <a:gd name="T44" fmla="*/ 2147483647 w 101"/>
                    <a:gd name="T45" fmla="*/ 2147483647 h 56"/>
                    <a:gd name="T46" fmla="*/ 0 w 101"/>
                    <a:gd name="T47" fmla="*/ 2147483647 h 56"/>
                    <a:gd name="T48" fmla="*/ 0 w 101"/>
                    <a:gd name="T49" fmla="*/ 2147483647 h 56"/>
                    <a:gd name="T50" fmla="*/ 2147483647 w 101"/>
                    <a:gd name="T51" fmla="*/ 2147483647 h 56"/>
                    <a:gd name="T52" fmla="*/ 2147483647 w 101"/>
                    <a:gd name="T53" fmla="*/ 2147483647 h 56"/>
                    <a:gd name="T54" fmla="*/ 2147483647 w 101"/>
                    <a:gd name="T55" fmla="*/ 2147483647 h 56"/>
                    <a:gd name="T56" fmla="*/ 2147483647 w 101"/>
                    <a:gd name="T57" fmla="*/ 2147483647 h 56"/>
                    <a:gd name="T58" fmla="*/ 2147483647 w 101"/>
                    <a:gd name="T59" fmla="*/ 2147483647 h 56"/>
                    <a:gd name="T60" fmla="*/ 2147483647 w 101"/>
                    <a:gd name="T61" fmla="*/ 2147483647 h 56"/>
                    <a:gd name="T62" fmla="*/ 2147483647 w 101"/>
                    <a:gd name="T63" fmla="*/ 2147483647 h 56"/>
                    <a:gd name="T64" fmla="*/ 2147483647 w 101"/>
                    <a:gd name="T65" fmla="*/ 2147483647 h 56"/>
                    <a:gd name="T66" fmla="*/ 2147483647 w 101"/>
                    <a:gd name="T67" fmla="*/ 2147483647 h 56"/>
                    <a:gd name="T68" fmla="*/ 2147483647 w 101"/>
                    <a:gd name="T69" fmla="*/ 2147483647 h 56"/>
                    <a:gd name="T70" fmla="*/ 2147483647 w 101"/>
                    <a:gd name="T71" fmla="*/ 2147483647 h 56"/>
                    <a:gd name="T72" fmla="*/ 2147483647 w 101"/>
                    <a:gd name="T73" fmla="*/ 2147483647 h 56"/>
                    <a:gd name="T74" fmla="*/ 2147483647 w 101"/>
                    <a:gd name="T75" fmla="*/ 2147483647 h 56"/>
                    <a:gd name="T76" fmla="*/ 2147483647 w 101"/>
                    <a:gd name="T77" fmla="*/ 2147483647 h 56"/>
                    <a:gd name="T78" fmla="*/ 2147483647 w 101"/>
                    <a:gd name="T79" fmla="*/ 2147483647 h 56"/>
                    <a:gd name="T80" fmla="*/ 2147483647 w 101"/>
                    <a:gd name="T81" fmla="*/ 2147483647 h 56"/>
                    <a:gd name="T82" fmla="*/ 2147483647 w 101"/>
                    <a:gd name="T83" fmla="*/ 2147483647 h 56"/>
                    <a:gd name="T84" fmla="*/ 2147483647 w 101"/>
                    <a:gd name="T85" fmla="*/ 2147483647 h 56"/>
                    <a:gd name="T86" fmla="*/ 2147483647 w 101"/>
                    <a:gd name="T87" fmla="*/ 2147483647 h 56"/>
                    <a:gd name="T88" fmla="*/ 2147483647 w 101"/>
                    <a:gd name="T89" fmla="*/ 2147483647 h 56"/>
                    <a:gd name="T90" fmla="*/ 2147483647 w 101"/>
                    <a:gd name="T91" fmla="*/ 2147483647 h 56"/>
                    <a:gd name="T92" fmla="*/ 2147483647 w 101"/>
                    <a:gd name="T93" fmla="*/ 2147483647 h 56"/>
                    <a:gd name="T94" fmla="*/ 2147483647 w 101"/>
                    <a:gd name="T95" fmla="*/ 2147483647 h 56"/>
                    <a:gd name="T96" fmla="*/ 2147483647 w 101"/>
                    <a:gd name="T97" fmla="*/ 2147483647 h 56"/>
                    <a:gd name="T98" fmla="*/ 2147483647 w 101"/>
                    <a:gd name="T99" fmla="*/ 0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1"/>
                    <a:gd name="T151" fmla="*/ 0 h 56"/>
                    <a:gd name="T152" fmla="*/ 101 w 101"/>
                    <a:gd name="T153" fmla="*/ 56 h 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1" h="56">
                      <a:moveTo>
                        <a:pt x="18" y="0"/>
                      </a:moveTo>
                      <a:lnTo>
                        <a:pt x="17" y="0"/>
                      </a:lnTo>
                      <a:lnTo>
                        <a:pt x="17" y="2"/>
                      </a:lnTo>
                      <a:lnTo>
                        <a:pt x="17" y="4"/>
                      </a:lnTo>
                      <a:lnTo>
                        <a:pt x="17" y="7"/>
                      </a:lnTo>
                      <a:lnTo>
                        <a:pt x="18" y="10"/>
                      </a:lnTo>
                      <a:lnTo>
                        <a:pt x="18" y="14"/>
                      </a:lnTo>
                      <a:lnTo>
                        <a:pt x="20" y="17"/>
                      </a:lnTo>
                      <a:lnTo>
                        <a:pt x="18" y="20"/>
                      </a:lnTo>
                      <a:lnTo>
                        <a:pt x="18" y="23"/>
                      </a:lnTo>
                      <a:lnTo>
                        <a:pt x="17" y="27"/>
                      </a:lnTo>
                      <a:lnTo>
                        <a:pt x="14" y="30"/>
                      </a:lnTo>
                      <a:lnTo>
                        <a:pt x="12" y="33"/>
                      </a:lnTo>
                      <a:lnTo>
                        <a:pt x="10" y="37"/>
                      </a:lnTo>
                      <a:lnTo>
                        <a:pt x="7" y="40"/>
                      </a:lnTo>
                      <a:lnTo>
                        <a:pt x="4" y="43"/>
                      </a:lnTo>
                      <a:lnTo>
                        <a:pt x="2" y="47"/>
                      </a:lnTo>
                      <a:lnTo>
                        <a:pt x="0" y="48"/>
                      </a:lnTo>
                      <a:lnTo>
                        <a:pt x="2" y="50"/>
                      </a:lnTo>
                      <a:lnTo>
                        <a:pt x="2" y="52"/>
                      </a:lnTo>
                      <a:lnTo>
                        <a:pt x="2" y="53"/>
                      </a:lnTo>
                      <a:lnTo>
                        <a:pt x="0" y="55"/>
                      </a:lnTo>
                      <a:lnTo>
                        <a:pt x="0" y="56"/>
                      </a:lnTo>
                      <a:lnTo>
                        <a:pt x="2" y="55"/>
                      </a:lnTo>
                      <a:lnTo>
                        <a:pt x="4" y="55"/>
                      </a:lnTo>
                      <a:lnTo>
                        <a:pt x="5" y="55"/>
                      </a:lnTo>
                      <a:lnTo>
                        <a:pt x="7" y="53"/>
                      </a:lnTo>
                      <a:lnTo>
                        <a:pt x="9" y="53"/>
                      </a:lnTo>
                      <a:lnTo>
                        <a:pt x="10" y="53"/>
                      </a:lnTo>
                      <a:lnTo>
                        <a:pt x="12" y="53"/>
                      </a:lnTo>
                      <a:lnTo>
                        <a:pt x="14" y="53"/>
                      </a:lnTo>
                      <a:lnTo>
                        <a:pt x="23" y="55"/>
                      </a:lnTo>
                      <a:lnTo>
                        <a:pt x="35" y="55"/>
                      </a:lnTo>
                      <a:lnTo>
                        <a:pt x="47" y="55"/>
                      </a:lnTo>
                      <a:lnTo>
                        <a:pt x="56" y="55"/>
                      </a:lnTo>
                      <a:lnTo>
                        <a:pt x="68" y="55"/>
                      </a:lnTo>
                      <a:lnTo>
                        <a:pt x="80" y="55"/>
                      </a:lnTo>
                      <a:lnTo>
                        <a:pt x="89" y="55"/>
                      </a:lnTo>
                      <a:lnTo>
                        <a:pt x="101" y="55"/>
                      </a:lnTo>
                      <a:lnTo>
                        <a:pt x="101" y="4"/>
                      </a:lnTo>
                      <a:lnTo>
                        <a:pt x="99" y="4"/>
                      </a:lnTo>
                      <a:lnTo>
                        <a:pt x="93" y="5"/>
                      </a:lnTo>
                      <a:lnTo>
                        <a:pt x="85" y="5"/>
                      </a:lnTo>
                      <a:lnTo>
                        <a:pt x="75" y="5"/>
                      </a:lnTo>
                      <a:lnTo>
                        <a:pt x="61" y="5"/>
                      </a:lnTo>
                      <a:lnTo>
                        <a:pt x="48" y="5"/>
                      </a:lnTo>
                      <a:lnTo>
                        <a:pt x="33" y="4"/>
                      </a:lnTo>
                      <a:lnTo>
                        <a:pt x="18" y="0"/>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104" name="Freeform 36"/>
                <p:cNvSpPr>
                  <a:spLocks/>
                </p:cNvSpPr>
                <p:nvPr/>
              </p:nvSpPr>
              <p:spPr bwMode="gray">
                <a:xfrm>
                  <a:off x="3644926" y="2963010"/>
                  <a:ext cx="453423" cy="483748"/>
                </a:xfrm>
                <a:custGeom>
                  <a:avLst/>
                  <a:gdLst>
                    <a:gd name="T0" fmla="*/ 2147483647 w 287"/>
                    <a:gd name="T1" fmla="*/ 2147483647 h 309"/>
                    <a:gd name="T2" fmla="*/ 2147483647 w 287"/>
                    <a:gd name="T3" fmla="*/ 2147483647 h 309"/>
                    <a:gd name="T4" fmla="*/ 2147483647 w 287"/>
                    <a:gd name="T5" fmla="*/ 2147483647 h 309"/>
                    <a:gd name="T6" fmla="*/ 2147483647 w 287"/>
                    <a:gd name="T7" fmla="*/ 2147483647 h 309"/>
                    <a:gd name="T8" fmla="*/ 2147483647 w 287"/>
                    <a:gd name="T9" fmla="*/ 2147483647 h 309"/>
                    <a:gd name="T10" fmla="*/ 2147483647 w 287"/>
                    <a:gd name="T11" fmla="*/ 2147483647 h 309"/>
                    <a:gd name="T12" fmla="*/ 2147483647 w 287"/>
                    <a:gd name="T13" fmla="*/ 2147483647 h 309"/>
                    <a:gd name="T14" fmla="*/ 2147483647 w 287"/>
                    <a:gd name="T15" fmla="*/ 2147483647 h 309"/>
                    <a:gd name="T16" fmla="*/ 2147483647 w 287"/>
                    <a:gd name="T17" fmla="*/ 2147483647 h 309"/>
                    <a:gd name="T18" fmla="*/ 2147483647 w 287"/>
                    <a:gd name="T19" fmla="*/ 2147483647 h 309"/>
                    <a:gd name="T20" fmla="*/ 2147483647 w 287"/>
                    <a:gd name="T21" fmla="*/ 2147483647 h 309"/>
                    <a:gd name="T22" fmla="*/ 2147483647 w 287"/>
                    <a:gd name="T23" fmla="*/ 2147483647 h 309"/>
                    <a:gd name="T24" fmla="*/ 2147483647 w 287"/>
                    <a:gd name="T25" fmla="*/ 2147483647 h 309"/>
                    <a:gd name="T26" fmla="*/ 2147483647 w 287"/>
                    <a:gd name="T27" fmla="*/ 2147483647 h 309"/>
                    <a:gd name="T28" fmla="*/ 2147483647 w 287"/>
                    <a:gd name="T29" fmla="*/ 2147483647 h 309"/>
                    <a:gd name="T30" fmla="*/ 2147483647 w 287"/>
                    <a:gd name="T31" fmla="*/ 2147483647 h 309"/>
                    <a:gd name="T32" fmla="*/ 2147483647 w 287"/>
                    <a:gd name="T33" fmla="*/ 2147483647 h 309"/>
                    <a:gd name="T34" fmla="*/ 2147483647 w 287"/>
                    <a:gd name="T35" fmla="*/ 2147483647 h 309"/>
                    <a:gd name="T36" fmla="*/ 2147483647 w 287"/>
                    <a:gd name="T37" fmla="*/ 2147483647 h 309"/>
                    <a:gd name="T38" fmla="*/ 2147483647 w 287"/>
                    <a:gd name="T39" fmla="*/ 2147483647 h 309"/>
                    <a:gd name="T40" fmla="*/ 2147483647 w 287"/>
                    <a:gd name="T41" fmla="*/ 2147483647 h 309"/>
                    <a:gd name="T42" fmla="*/ 2147483647 w 287"/>
                    <a:gd name="T43" fmla="*/ 2147483647 h 309"/>
                    <a:gd name="T44" fmla="*/ 2147483647 w 287"/>
                    <a:gd name="T45" fmla="*/ 2147483647 h 309"/>
                    <a:gd name="T46" fmla="*/ 2147483647 w 287"/>
                    <a:gd name="T47" fmla="*/ 2147483647 h 309"/>
                    <a:gd name="T48" fmla="*/ 2147483647 w 287"/>
                    <a:gd name="T49" fmla="*/ 2147483647 h 309"/>
                    <a:gd name="T50" fmla="*/ 2147483647 w 287"/>
                    <a:gd name="T51" fmla="*/ 2147483647 h 309"/>
                    <a:gd name="T52" fmla="*/ 2147483647 w 287"/>
                    <a:gd name="T53" fmla="*/ 2147483647 h 309"/>
                    <a:gd name="T54" fmla="*/ 2147483647 w 287"/>
                    <a:gd name="T55" fmla="*/ 2147483647 h 309"/>
                    <a:gd name="T56" fmla="*/ 2147483647 w 287"/>
                    <a:gd name="T57" fmla="*/ 2147483647 h 309"/>
                    <a:gd name="T58" fmla="*/ 2147483647 w 287"/>
                    <a:gd name="T59" fmla="*/ 2147483647 h 309"/>
                    <a:gd name="T60" fmla="*/ 2147483647 w 287"/>
                    <a:gd name="T61" fmla="*/ 2147483647 h 309"/>
                    <a:gd name="T62" fmla="*/ 2147483647 w 287"/>
                    <a:gd name="T63" fmla="*/ 2147483647 h 309"/>
                    <a:gd name="T64" fmla="*/ 2147483647 w 287"/>
                    <a:gd name="T65" fmla="*/ 2147483647 h 309"/>
                    <a:gd name="T66" fmla="*/ 2147483647 w 287"/>
                    <a:gd name="T67" fmla="*/ 2147483647 h 309"/>
                    <a:gd name="T68" fmla="*/ 2147483647 w 287"/>
                    <a:gd name="T69" fmla="*/ 2147483647 h 309"/>
                    <a:gd name="T70" fmla="*/ 2147483647 w 287"/>
                    <a:gd name="T71" fmla="*/ 2147483647 h 309"/>
                    <a:gd name="T72" fmla="*/ 2147483647 w 287"/>
                    <a:gd name="T73" fmla="*/ 2147483647 h 309"/>
                    <a:gd name="T74" fmla="*/ 2147483647 w 287"/>
                    <a:gd name="T75" fmla="*/ 2147483647 h 309"/>
                    <a:gd name="T76" fmla="*/ 2147483647 w 287"/>
                    <a:gd name="T77" fmla="*/ 2147483647 h 309"/>
                    <a:gd name="T78" fmla="*/ 2147483647 w 287"/>
                    <a:gd name="T79" fmla="*/ 2147483647 h 309"/>
                    <a:gd name="T80" fmla="*/ 2147483647 w 287"/>
                    <a:gd name="T81" fmla="*/ 2147483647 h 309"/>
                    <a:gd name="T82" fmla="*/ 2147483647 w 287"/>
                    <a:gd name="T83" fmla="*/ 2147483647 h 309"/>
                    <a:gd name="T84" fmla="*/ 2147483647 w 287"/>
                    <a:gd name="T85" fmla="*/ 2147483647 h 309"/>
                    <a:gd name="T86" fmla="*/ 2147483647 w 287"/>
                    <a:gd name="T87" fmla="*/ 2147483647 h 309"/>
                    <a:gd name="T88" fmla="*/ 2147483647 w 287"/>
                    <a:gd name="T89" fmla="*/ 2147483647 h 309"/>
                    <a:gd name="T90" fmla="*/ 2147483647 w 287"/>
                    <a:gd name="T91" fmla="*/ 2147483647 h 309"/>
                    <a:gd name="T92" fmla="*/ 2147483647 w 287"/>
                    <a:gd name="T93" fmla="*/ 2147483647 h 309"/>
                    <a:gd name="T94" fmla="*/ 2147483647 w 287"/>
                    <a:gd name="T95" fmla="*/ 2147483647 h 309"/>
                    <a:gd name="T96" fmla="*/ 2147483647 w 287"/>
                    <a:gd name="T97" fmla="*/ 2147483647 h 309"/>
                    <a:gd name="T98" fmla="*/ 2147483647 w 287"/>
                    <a:gd name="T99" fmla="*/ 2147483647 h 309"/>
                    <a:gd name="T100" fmla="*/ 2147483647 w 287"/>
                    <a:gd name="T101" fmla="*/ 2147483647 h 309"/>
                    <a:gd name="T102" fmla="*/ 2147483647 w 287"/>
                    <a:gd name="T103" fmla="*/ 2147483647 h 309"/>
                    <a:gd name="T104" fmla="*/ 2147483647 w 287"/>
                    <a:gd name="T105" fmla="*/ 2147483647 h 309"/>
                    <a:gd name="T106" fmla="*/ 2147483647 w 287"/>
                    <a:gd name="T107" fmla="*/ 2147483647 h 309"/>
                    <a:gd name="T108" fmla="*/ 2147483647 w 287"/>
                    <a:gd name="T109" fmla="*/ 2147483647 h 309"/>
                    <a:gd name="T110" fmla="*/ 2147483647 w 287"/>
                    <a:gd name="T111" fmla="*/ 0 h 309"/>
                    <a:gd name="T112" fmla="*/ 2147483647 w 287"/>
                    <a:gd name="T113" fmla="*/ 2147483647 h 3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7"/>
                    <a:gd name="T172" fmla="*/ 0 h 309"/>
                    <a:gd name="T173" fmla="*/ 287 w 287"/>
                    <a:gd name="T174" fmla="*/ 309 h 3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7" h="309">
                      <a:moveTo>
                        <a:pt x="137" y="17"/>
                      </a:moveTo>
                      <a:lnTo>
                        <a:pt x="137" y="58"/>
                      </a:lnTo>
                      <a:lnTo>
                        <a:pt x="50" y="56"/>
                      </a:lnTo>
                      <a:lnTo>
                        <a:pt x="50" y="63"/>
                      </a:lnTo>
                      <a:lnTo>
                        <a:pt x="48" y="69"/>
                      </a:lnTo>
                      <a:lnTo>
                        <a:pt x="48" y="74"/>
                      </a:lnTo>
                      <a:lnTo>
                        <a:pt x="48" y="81"/>
                      </a:lnTo>
                      <a:lnTo>
                        <a:pt x="48" y="88"/>
                      </a:lnTo>
                      <a:lnTo>
                        <a:pt x="46" y="92"/>
                      </a:lnTo>
                      <a:lnTo>
                        <a:pt x="46" y="99"/>
                      </a:lnTo>
                      <a:lnTo>
                        <a:pt x="46" y="104"/>
                      </a:lnTo>
                      <a:lnTo>
                        <a:pt x="46" y="106"/>
                      </a:lnTo>
                      <a:lnTo>
                        <a:pt x="45" y="106"/>
                      </a:lnTo>
                      <a:lnTo>
                        <a:pt x="43" y="107"/>
                      </a:lnTo>
                      <a:lnTo>
                        <a:pt x="41" y="107"/>
                      </a:lnTo>
                      <a:lnTo>
                        <a:pt x="40" y="107"/>
                      </a:lnTo>
                      <a:lnTo>
                        <a:pt x="41" y="109"/>
                      </a:lnTo>
                      <a:lnTo>
                        <a:pt x="45" y="109"/>
                      </a:lnTo>
                      <a:lnTo>
                        <a:pt x="46" y="111"/>
                      </a:lnTo>
                      <a:lnTo>
                        <a:pt x="50" y="112"/>
                      </a:lnTo>
                      <a:lnTo>
                        <a:pt x="51" y="112"/>
                      </a:lnTo>
                      <a:lnTo>
                        <a:pt x="54" y="112"/>
                      </a:lnTo>
                      <a:lnTo>
                        <a:pt x="56" y="112"/>
                      </a:lnTo>
                      <a:lnTo>
                        <a:pt x="59" y="112"/>
                      </a:lnTo>
                      <a:lnTo>
                        <a:pt x="56" y="114"/>
                      </a:lnTo>
                      <a:lnTo>
                        <a:pt x="53" y="116"/>
                      </a:lnTo>
                      <a:lnTo>
                        <a:pt x="50" y="116"/>
                      </a:lnTo>
                      <a:lnTo>
                        <a:pt x="46" y="116"/>
                      </a:lnTo>
                      <a:lnTo>
                        <a:pt x="43" y="116"/>
                      </a:lnTo>
                      <a:lnTo>
                        <a:pt x="40" y="116"/>
                      </a:lnTo>
                      <a:lnTo>
                        <a:pt x="36" y="114"/>
                      </a:lnTo>
                      <a:lnTo>
                        <a:pt x="33" y="116"/>
                      </a:lnTo>
                      <a:lnTo>
                        <a:pt x="33" y="117"/>
                      </a:lnTo>
                      <a:lnTo>
                        <a:pt x="35" y="119"/>
                      </a:lnTo>
                      <a:lnTo>
                        <a:pt x="35" y="121"/>
                      </a:lnTo>
                      <a:lnTo>
                        <a:pt x="35" y="124"/>
                      </a:lnTo>
                      <a:lnTo>
                        <a:pt x="35" y="125"/>
                      </a:lnTo>
                      <a:lnTo>
                        <a:pt x="35" y="127"/>
                      </a:lnTo>
                      <a:lnTo>
                        <a:pt x="35" y="129"/>
                      </a:lnTo>
                      <a:lnTo>
                        <a:pt x="35" y="132"/>
                      </a:lnTo>
                      <a:lnTo>
                        <a:pt x="33" y="132"/>
                      </a:lnTo>
                      <a:lnTo>
                        <a:pt x="31" y="132"/>
                      </a:lnTo>
                      <a:lnTo>
                        <a:pt x="30" y="132"/>
                      </a:lnTo>
                      <a:lnTo>
                        <a:pt x="30" y="134"/>
                      </a:lnTo>
                      <a:lnTo>
                        <a:pt x="28" y="134"/>
                      </a:lnTo>
                      <a:lnTo>
                        <a:pt x="28" y="135"/>
                      </a:lnTo>
                      <a:lnTo>
                        <a:pt x="26" y="135"/>
                      </a:lnTo>
                      <a:lnTo>
                        <a:pt x="25" y="139"/>
                      </a:lnTo>
                      <a:lnTo>
                        <a:pt x="25" y="140"/>
                      </a:lnTo>
                      <a:lnTo>
                        <a:pt x="23" y="142"/>
                      </a:lnTo>
                      <a:lnTo>
                        <a:pt x="21" y="144"/>
                      </a:lnTo>
                      <a:lnTo>
                        <a:pt x="20" y="147"/>
                      </a:lnTo>
                      <a:lnTo>
                        <a:pt x="20" y="149"/>
                      </a:lnTo>
                      <a:lnTo>
                        <a:pt x="17" y="150"/>
                      </a:lnTo>
                      <a:lnTo>
                        <a:pt x="15" y="150"/>
                      </a:lnTo>
                      <a:lnTo>
                        <a:pt x="17" y="150"/>
                      </a:lnTo>
                      <a:lnTo>
                        <a:pt x="13" y="149"/>
                      </a:lnTo>
                      <a:lnTo>
                        <a:pt x="12" y="149"/>
                      </a:lnTo>
                      <a:lnTo>
                        <a:pt x="8" y="147"/>
                      </a:lnTo>
                      <a:lnTo>
                        <a:pt x="7" y="147"/>
                      </a:lnTo>
                      <a:lnTo>
                        <a:pt x="5" y="145"/>
                      </a:lnTo>
                      <a:lnTo>
                        <a:pt x="3" y="144"/>
                      </a:lnTo>
                      <a:lnTo>
                        <a:pt x="2" y="142"/>
                      </a:lnTo>
                      <a:lnTo>
                        <a:pt x="0" y="139"/>
                      </a:lnTo>
                      <a:lnTo>
                        <a:pt x="2" y="142"/>
                      </a:lnTo>
                      <a:lnTo>
                        <a:pt x="2" y="145"/>
                      </a:lnTo>
                      <a:lnTo>
                        <a:pt x="3" y="147"/>
                      </a:lnTo>
                      <a:lnTo>
                        <a:pt x="3" y="150"/>
                      </a:lnTo>
                      <a:lnTo>
                        <a:pt x="5" y="154"/>
                      </a:lnTo>
                      <a:lnTo>
                        <a:pt x="7" y="155"/>
                      </a:lnTo>
                      <a:lnTo>
                        <a:pt x="8" y="158"/>
                      </a:lnTo>
                      <a:lnTo>
                        <a:pt x="12" y="160"/>
                      </a:lnTo>
                      <a:lnTo>
                        <a:pt x="12" y="162"/>
                      </a:lnTo>
                      <a:lnTo>
                        <a:pt x="12" y="163"/>
                      </a:lnTo>
                      <a:lnTo>
                        <a:pt x="12" y="165"/>
                      </a:lnTo>
                      <a:lnTo>
                        <a:pt x="13" y="165"/>
                      </a:lnTo>
                      <a:lnTo>
                        <a:pt x="13" y="168"/>
                      </a:lnTo>
                      <a:lnTo>
                        <a:pt x="15" y="172"/>
                      </a:lnTo>
                      <a:lnTo>
                        <a:pt x="17" y="173"/>
                      </a:lnTo>
                      <a:lnTo>
                        <a:pt x="18" y="177"/>
                      </a:lnTo>
                      <a:lnTo>
                        <a:pt x="20" y="178"/>
                      </a:lnTo>
                      <a:lnTo>
                        <a:pt x="21" y="182"/>
                      </a:lnTo>
                      <a:lnTo>
                        <a:pt x="23" y="185"/>
                      </a:lnTo>
                      <a:lnTo>
                        <a:pt x="23" y="188"/>
                      </a:lnTo>
                      <a:lnTo>
                        <a:pt x="25" y="190"/>
                      </a:lnTo>
                      <a:lnTo>
                        <a:pt x="26" y="191"/>
                      </a:lnTo>
                      <a:lnTo>
                        <a:pt x="28" y="191"/>
                      </a:lnTo>
                      <a:lnTo>
                        <a:pt x="28" y="193"/>
                      </a:lnTo>
                      <a:lnTo>
                        <a:pt x="30" y="193"/>
                      </a:lnTo>
                      <a:lnTo>
                        <a:pt x="28" y="198"/>
                      </a:lnTo>
                      <a:lnTo>
                        <a:pt x="30" y="203"/>
                      </a:lnTo>
                      <a:lnTo>
                        <a:pt x="31" y="208"/>
                      </a:lnTo>
                      <a:lnTo>
                        <a:pt x="35" y="211"/>
                      </a:lnTo>
                      <a:lnTo>
                        <a:pt x="38" y="215"/>
                      </a:lnTo>
                      <a:lnTo>
                        <a:pt x="41" y="218"/>
                      </a:lnTo>
                      <a:lnTo>
                        <a:pt x="45" y="221"/>
                      </a:lnTo>
                      <a:lnTo>
                        <a:pt x="46" y="224"/>
                      </a:lnTo>
                      <a:lnTo>
                        <a:pt x="50" y="228"/>
                      </a:lnTo>
                      <a:lnTo>
                        <a:pt x="53" y="231"/>
                      </a:lnTo>
                      <a:lnTo>
                        <a:pt x="54" y="236"/>
                      </a:lnTo>
                      <a:lnTo>
                        <a:pt x="58" y="239"/>
                      </a:lnTo>
                      <a:lnTo>
                        <a:pt x="61" y="243"/>
                      </a:lnTo>
                      <a:lnTo>
                        <a:pt x="64" y="246"/>
                      </a:lnTo>
                      <a:lnTo>
                        <a:pt x="66" y="249"/>
                      </a:lnTo>
                      <a:lnTo>
                        <a:pt x="69" y="252"/>
                      </a:lnTo>
                      <a:lnTo>
                        <a:pt x="69" y="254"/>
                      </a:lnTo>
                      <a:lnTo>
                        <a:pt x="71" y="254"/>
                      </a:lnTo>
                      <a:lnTo>
                        <a:pt x="71" y="256"/>
                      </a:lnTo>
                      <a:lnTo>
                        <a:pt x="73" y="256"/>
                      </a:lnTo>
                      <a:lnTo>
                        <a:pt x="73" y="257"/>
                      </a:lnTo>
                      <a:lnTo>
                        <a:pt x="74" y="259"/>
                      </a:lnTo>
                      <a:lnTo>
                        <a:pt x="76" y="262"/>
                      </a:lnTo>
                      <a:lnTo>
                        <a:pt x="78" y="264"/>
                      </a:lnTo>
                      <a:lnTo>
                        <a:pt x="81" y="264"/>
                      </a:lnTo>
                      <a:lnTo>
                        <a:pt x="84" y="266"/>
                      </a:lnTo>
                      <a:lnTo>
                        <a:pt x="86" y="267"/>
                      </a:lnTo>
                      <a:lnTo>
                        <a:pt x="89" y="269"/>
                      </a:lnTo>
                      <a:lnTo>
                        <a:pt x="91" y="272"/>
                      </a:lnTo>
                      <a:lnTo>
                        <a:pt x="92" y="274"/>
                      </a:lnTo>
                      <a:lnTo>
                        <a:pt x="96" y="277"/>
                      </a:lnTo>
                      <a:lnTo>
                        <a:pt x="97" y="279"/>
                      </a:lnTo>
                      <a:lnTo>
                        <a:pt x="101" y="281"/>
                      </a:lnTo>
                      <a:lnTo>
                        <a:pt x="102" y="284"/>
                      </a:lnTo>
                      <a:lnTo>
                        <a:pt x="106" y="285"/>
                      </a:lnTo>
                      <a:lnTo>
                        <a:pt x="107" y="289"/>
                      </a:lnTo>
                      <a:lnTo>
                        <a:pt x="109" y="290"/>
                      </a:lnTo>
                      <a:lnTo>
                        <a:pt x="111" y="292"/>
                      </a:lnTo>
                      <a:lnTo>
                        <a:pt x="111" y="294"/>
                      </a:lnTo>
                      <a:lnTo>
                        <a:pt x="112" y="295"/>
                      </a:lnTo>
                      <a:lnTo>
                        <a:pt x="112" y="297"/>
                      </a:lnTo>
                      <a:lnTo>
                        <a:pt x="114" y="299"/>
                      </a:lnTo>
                      <a:lnTo>
                        <a:pt x="114" y="300"/>
                      </a:lnTo>
                      <a:lnTo>
                        <a:pt x="116" y="302"/>
                      </a:lnTo>
                      <a:lnTo>
                        <a:pt x="116" y="304"/>
                      </a:lnTo>
                      <a:lnTo>
                        <a:pt x="117" y="305"/>
                      </a:lnTo>
                      <a:lnTo>
                        <a:pt x="117" y="307"/>
                      </a:lnTo>
                      <a:lnTo>
                        <a:pt x="119" y="307"/>
                      </a:lnTo>
                      <a:lnTo>
                        <a:pt x="119" y="309"/>
                      </a:lnTo>
                      <a:lnTo>
                        <a:pt x="121" y="309"/>
                      </a:lnTo>
                      <a:lnTo>
                        <a:pt x="122" y="304"/>
                      </a:lnTo>
                      <a:lnTo>
                        <a:pt x="124" y="299"/>
                      </a:lnTo>
                      <a:lnTo>
                        <a:pt x="125" y="295"/>
                      </a:lnTo>
                      <a:lnTo>
                        <a:pt x="129" y="290"/>
                      </a:lnTo>
                      <a:lnTo>
                        <a:pt x="132" y="287"/>
                      </a:lnTo>
                      <a:lnTo>
                        <a:pt x="135" y="285"/>
                      </a:lnTo>
                      <a:lnTo>
                        <a:pt x="139" y="284"/>
                      </a:lnTo>
                      <a:lnTo>
                        <a:pt x="144" y="284"/>
                      </a:lnTo>
                      <a:lnTo>
                        <a:pt x="147" y="284"/>
                      </a:lnTo>
                      <a:lnTo>
                        <a:pt x="149" y="285"/>
                      </a:lnTo>
                      <a:lnTo>
                        <a:pt x="150" y="285"/>
                      </a:lnTo>
                      <a:lnTo>
                        <a:pt x="152" y="287"/>
                      </a:lnTo>
                      <a:lnTo>
                        <a:pt x="152" y="289"/>
                      </a:lnTo>
                      <a:lnTo>
                        <a:pt x="154" y="292"/>
                      </a:lnTo>
                      <a:lnTo>
                        <a:pt x="155" y="294"/>
                      </a:lnTo>
                      <a:lnTo>
                        <a:pt x="157" y="292"/>
                      </a:lnTo>
                      <a:lnTo>
                        <a:pt x="158" y="292"/>
                      </a:lnTo>
                      <a:lnTo>
                        <a:pt x="160" y="292"/>
                      </a:lnTo>
                      <a:lnTo>
                        <a:pt x="160" y="290"/>
                      </a:lnTo>
                      <a:lnTo>
                        <a:pt x="162" y="290"/>
                      </a:lnTo>
                      <a:lnTo>
                        <a:pt x="163" y="289"/>
                      </a:lnTo>
                      <a:lnTo>
                        <a:pt x="165" y="289"/>
                      </a:lnTo>
                      <a:lnTo>
                        <a:pt x="167" y="287"/>
                      </a:lnTo>
                      <a:lnTo>
                        <a:pt x="165" y="287"/>
                      </a:lnTo>
                      <a:lnTo>
                        <a:pt x="163" y="287"/>
                      </a:lnTo>
                      <a:lnTo>
                        <a:pt x="162" y="285"/>
                      </a:lnTo>
                      <a:lnTo>
                        <a:pt x="160" y="285"/>
                      </a:lnTo>
                      <a:lnTo>
                        <a:pt x="160" y="284"/>
                      </a:lnTo>
                      <a:lnTo>
                        <a:pt x="158" y="284"/>
                      </a:lnTo>
                      <a:lnTo>
                        <a:pt x="158" y="282"/>
                      </a:lnTo>
                      <a:lnTo>
                        <a:pt x="158" y="281"/>
                      </a:lnTo>
                      <a:lnTo>
                        <a:pt x="158" y="279"/>
                      </a:lnTo>
                      <a:lnTo>
                        <a:pt x="158" y="277"/>
                      </a:lnTo>
                      <a:lnTo>
                        <a:pt x="160" y="276"/>
                      </a:lnTo>
                      <a:lnTo>
                        <a:pt x="158" y="276"/>
                      </a:lnTo>
                      <a:lnTo>
                        <a:pt x="157" y="276"/>
                      </a:lnTo>
                      <a:lnTo>
                        <a:pt x="155" y="276"/>
                      </a:lnTo>
                      <a:lnTo>
                        <a:pt x="154" y="276"/>
                      </a:lnTo>
                      <a:lnTo>
                        <a:pt x="152" y="276"/>
                      </a:lnTo>
                      <a:lnTo>
                        <a:pt x="152" y="274"/>
                      </a:lnTo>
                      <a:lnTo>
                        <a:pt x="150" y="274"/>
                      </a:lnTo>
                      <a:lnTo>
                        <a:pt x="150" y="272"/>
                      </a:lnTo>
                      <a:lnTo>
                        <a:pt x="150" y="269"/>
                      </a:lnTo>
                      <a:lnTo>
                        <a:pt x="149" y="266"/>
                      </a:lnTo>
                      <a:lnTo>
                        <a:pt x="149" y="262"/>
                      </a:lnTo>
                      <a:lnTo>
                        <a:pt x="147" y="259"/>
                      </a:lnTo>
                      <a:lnTo>
                        <a:pt x="147" y="256"/>
                      </a:lnTo>
                      <a:lnTo>
                        <a:pt x="145" y="252"/>
                      </a:lnTo>
                      <a:lnTo>
                        <a:pt x="145" y="249"/>
                      </a:lnTo>
                      <a:lnTo>
                        <a:pt x="144" y="246"/>
                      </a:lnTo>
                      <a:lnTo>
                        <a:pt x="145" y="246"/>
                      </a:lnTo>
                      <a:lnTo>
                        <a:pt x="147" y="246"/>
                      </a:lnTo>
                      <a:lnTo>
                        <a:pt x="147" y="243"/>
                      </a:lnTo>
                      <a:lnTo>
                        <a:pt x="147" y="241"/>
                      </a:lnTo>
                      <a:lnTo>
                        <a:pt x="147" y="238"/>
                      </a:lnTo>
                      <a:lnTo>
                        <a:pt x="147" y="236"/>
                      </a:lnTo>
                      <a:lnTo>
                        <a:pt x="145" y="233"/>
                      </a:lnTo>
                      <a:lnTo>
                        <a:pt x="145" y="229"/>
                      </a:lnTo>
                      <a:lnTo>
                        <a:pt x="144" y="228"/>
                      </a:lnTo>
                      <a:lnTo>
                        <a:pt x="144" y="224"/>
                      </a:lnTo>
                      <a:lnTo>
                        <a:pt x="145" y="224"/>
                      </a:lnTo>
                      <a:lnTo>
                        <a:pt x="149" y="224"/>
                      </a:lnTo>
                      <a:lnTo>
                        <a:pt x="152" y="226"/>
                      </a:lnTo>
                      <a:lnTo>
                        <a:pt x="154" y="226"/>
                      </a:lnTo>
                      <a:lnTo>
                        <a:pt x="157" y="226"/>
                      </a:lnTo>
                      <a:lnTo>
                        <a:pt x="160" y="228"/>
                      </a:lnTo>
                      <a:lnTo>
                        <a:pt x="163" y="228"/>
                      </a:lnTo>
                      <a:lnTo>
                        <a:pt x="165" y="229"/>
                      </a:lnTo>
                      <a:lnTo>
                        <a:pt x="168" y="229"/>
                      </a:lnTo>
                      <a:lnTo>
                        <a:pt x="172" y="229"/>
                      </a:lnTo>
                      <a:lnTo>
                        <a:pt x="175" y="228"/>
                      </a:lnTo>
                      <a:lnTo>
                        <a:pt x="178" y="228"/>
                      </a:lnTo>
                      <a:lnTo>
                        <a:pt x="182" y="226"/>
                      </a:lnTo>
                      <a:lnTo>
                        <a:pt x="183" y="224"/>
                      </a:lnTo>
                      <a:lnTo>
                        <a:pt x="187" y="223"/>
                      </a:lnTo>
                      <a:lnTo>
                        <a:pt x="188" y="221"/>
                      </a:lnTo>
                      <a:lnTo>
                        <a:pt x="188" y="219"/>
                      </a:lnTo>
                      <a:lnTo>
                        <a:pt x="188" y="218"/>
                      </a:lnTo>
                      <a:lnTo>
                        <a:pt x="188" y="216"/>
                      </a:lnTo>
                      <a:lnTo>
                        <a:pt x="188" y="213"/>
                      </a:lnTo>
                      <a:lnTo>
                        <a:pt x="188" y="210"/>
                      </a:lnTo>
                      <a:lnTo>
                        <a:pt x="188" y="208"/>
                      </a:lnTo>
                      <a:lnTo>
                        <a:pt x="188" y="205"/>
                      </a:lnTo>
                      <a:lnTo>
                        <a:pt x="190" y="203"/>
                      </a:lnTo>
                      <a:lnTo>
                        <a:pt x="190" y="201"/>
                      </a:lnTo>
                      <a:lnTo>
                        <a:pt x="191" y="200"/>
                      </a:lnTo>
                      <a:lnTo>
                        <a:pt x="191" y="198"/>
                      </a:lnTo>
                      <a:lnTo>
                        <a:pt x="193" y="198"/>
                      </a:lnTo>
                      <a:lnTo>
                        <a:pt x="195" y="196"/>
                      </a:lnTo>
                      <a:lnTo>
                        <a:pt x="196" y="196"/>
                      </a:lnTo>
                      <a:lnTo>
                        <a:pt x="198" y="196"/>
                      </a:lnTo>
                      <a:lnTo>
                        <a:pt x="200" y="196"/>
                      </a:lnTo>
                      <a:lnTo>
                        <a:pt x="201" y="196"/>
                      </a:lnTo>
                      <a:lnTo>
                        <a:pt x="203" y="196"/>
                      </a:lnTo>
                      <a:lnTo>
                        <a:pt x="205" y="196"/>
                      </a:lnTo>
                      <a:lnTo>
                        <a:pt x="206" y="196"/>
                      </a:lnTo>
                      <a:lnTo>
                        <a:pt x="206" y="198"/>
                      </a:lnTo>
                      <a:lnTo>
                        <a:pt x="206" y="200"/>
                      </a:lnTo>
                      <a:lnTo>
                        <a:pt x="206" y="201"/>
                      </a:lnTo>
                      <a:lnTo>
                        <a:pt x="205" y="203"/>
                      </a:lnTo>
                      <a:lnTo>
                        <a:pt x="208" y="206"/>
                      </a:lnTo>
                      <a:lnTo>
                        <a:pt x="210" y="210"/>
                      </a:lnTo>
                      <a:lnTo>
                        <a:pt x="211" y="213"/>
                      </a:lnTo>
                      <a:lnTo>
                        <a:pt x="213" y="216"/>
                      </a:lnTo>
                      <a:lnTo>
                        <a:pt x="215" y="219"/>
                      </a:lnTo>
                      <a:lnTo>
                        <a:pt x="216" y="223"/>
                      </a:lnTo>
                      <a:lnTo>
                        <a:pt x="220" y="226"/>
                      </a:lnTo>
                      <a:lnTo>
                        <a:pt x="221" y="228"/>
                      </a:lnTo>
                      <a:lnTo>
                        <a:pt x="226" y="229"/>
                      </a:lnTo>
                      <a:lnTo>
                        <a:pt x="231" y="231"/>
                      </a:lnTo>
                      <a:lnTo>
                        <a:pt x="236" y="229"/>
                      </a:lnTo>
                      <a:lnTo>
                        <a:pt x="241" y="228"/>
                      </a:lnTo>
                      <a:lnTo>
                        <a:pt x="246" y="224"/>
                      </a:lnTo>
                      <a:lnTo>
                        <a:pt x="249" y="221"/>
                      </a:lnTo>
                      <a:lnTo>
                        <a:pt x="254" y="218"/>
                      </a:lnTo>
                      <a:lnTo>
                        <a:pt x="259" y="215"/>
                      </a:lnTo>
                      <a:lnTo>
                        <a:pt x="259" y="218"/>
                      </a:lnTo>
                      <a:lnTo>
                        <a:pt x="261" y="221"/>
                      </a:lnTo>
                      <a:lnTo>
                        <a:pt x="262" y="223"/>
                      </a:lnTo>
                      <a:lnTo>
                        <a:pt x="266" y="226"/>
                      </a:lnTo>
                      <a:lnTo>
                        <a:pt x="267" y="228"/>
                      </a:lnTo>
                      <a:lnTo>
                        <a:pt x="269" y="228"/>
                      </a:lnTo>
                      <a:lnTo>
                        <a:pt x="272" y="226"/>
                      </a:lnTo>
                      <a:lnTo>
                        <a:pt x="274" y="224"/>
                      </a:lnTo>
                      <a:lnTo>
                        <a:pt x="276" y="219"/>
                      </a:lnTo>
                      <a:lnTo>
                        <a:pt x="277" y="216"/>
                      </a:lnTo>
                      <a:lnTo>
                        <a:pt x="279" y="211"/>
                      </a:lnTo>
                      <a:lnTo>
                        <a:pt x="281" y="206"/>
                      </a:lnTo>
                      <a:lnTo>
                        <a:pt x="282" y="201"/>
                      </a:lnTo>
                      <a:lnTo>
                        <a:pt x="284" y="196"/>
                      </a:lnTo>
                      <a:lnTo>
                        <a:pt x="286" y="190"/>
                      </a:lnTo>
                      <a:lnTo>
                        <a:pt x="287" y="183"/>
                      </a:lnTo>
                      <a:lnTo>
                        <a:pt x="287" y="180"/>
                      </a:lnTo>
                      <a:lnTo>
                        <a:pt x="287" y="177"/>
                      </a:lnTo>
                      <a:lnTo>
                        <a:pt x="286" y="172"/>
                      </a:lnTo>
                      <a:lnTo>
                        <a:pt x="286" y="168"/>
                      </a:lnTo>
                      <a:lnTo>
                        <a:pt x="284" y="165"/>
                      </a:lnTo>
                      <a:lnTo>
                        <a:pt x="284" y="162"/>
                      </a:lnTo>
                      <a:lnTo>
                        <a:pt x="284" y="157"/>
                      </a:lnTo>
                      <a:lnTo>
                        <a:pt x="284" y="154"/>
                      </a:lnTo>
                      <a:lnTo>
                        <a:pt x="284" y="152"/>
                      </a:lnTo>
                      <a:lnTo>
                        <a:pt x="284" y="150"/>
                      </a:lnTo>
                      <a:lnTo>
                        <a:pt x="286" y="149"/>
                      </a:lnTo>
                      <a:lnTo>
                        <a:pt x="286" y="147"/>
                      </a:lnTo>
                      <a:lnTo>
                        <a:pt x="287" y="147"/>
                      </a:lnTo>
                      <a:lnTo>
                        <a:pt x="287" y="145"/>
                      </a:lnTo>
                      <a:lnTo>
                        <a:pt x="287" y="144"/>
                      </a:lnTo>
                      <a:lnTo>
                        <a:pt x="287" y="142"/>
                      </a:lnTo>
                      <a:lnTo>
                        <a:pt x="287" y="139"/>
                      </a:lnTo>
                      <a:lnTo>
                        <a:pt x="284" y="135"/>
                      </a:lnTo>
                      <a:lnTo>
                        <a:pt x="282" y="134"/>
                      </a:lnTo>
                      <a:lnTo>
                        <a:pt x="277" y="130"/>
                      </a:lnTo>
                      <a:lnTo>
                        <a:pt x="274" y="130"/>
                      </a:lnTo>
                      <a:lnTo>
                        <a:pt x="271" y="129"/>
                      </a:lnTo>
                      <a:lnTo>
                        <a:pt x="266" y="127"/>
                      </a:lnTo>
                      <a:lnTo>
                        <a:pt x="262" y="125"/>
                      </a:lnTo>
                      <a:lnTo>
                        <a:pt x="259" y="122"/>
                      </a:lnTo>
                      <a:lnTo>
                        <a:pt x="257" y="119"/>
                      </a:lnTo>
                      <a:lnTo>
                        <a:pt x="256" y="116"/>
                      </a:lnTo>
                      <a:lnTo>
                        <a:pt x="257" y="111"/>
                      </a:lnTo>
                      <a:lnTo>
                        <a:pt x="257" y="106"/>
                      </a:lnTo>
                      <a:lnTo>
                        <a:pt x="257" y="101"/>
                      </a:lnTo>
                      <a:lnTo>
                        <a:pt x="257" y="96"/>
                      </a:lnTo>
                      <a:lnTo>
                        <a:pt x="256" y="91"/>
                      </a:lnTo>
                      <a:lnTo>
                        <a:pt x="257" y="92"/>
                      </a:lnTo>
                      <a:lnTo>
                        <a:pt x="259" y="92"/>
                      </a:lnTo>
                      <a:lnTo>
                        <a:pt x="261" y="92"/>
                      </a:lnTo>
                      <a:lnTo>
                        <a:pt x="262" y="92"/>
                      </a:lnTo>
                      <a:lnTo>
                        <a:pt x="264" y="92"/>
                      </a:lnTo>
                      <a:lnTo>
                        <a:pt x="266" y="92"/>
                      </a:lnTo>
                      <a:lnTo>
                        <a:pt x="266" y="91"/>
                      </a:lnTo>
                      <a:lnTo>
                        <a:pt x="267" y="89"/>
                      </a:lnTo>
                      <a:lnTo>
                        <a:pt x="267" y="88"/>
                      </a:lnTo>
                      <a:lnTo>
                        <a:pt x="269" y="88"/>
                      </a:lnTo>
                      <a:lnTo>
                        <a:pt x="269" y="86"/>
                      </a:lnTo>
                      <a:lnTo>
                        <a:pt x="269" y="84"/>
                      </a:lnTo>
                      <a:lnTo>
                        <a:pt x="271" y="83"/>
                      </a:lnTo>
                      <a:lnTo>
                        <a:pt x="272" y="81"/>
                      </a:lnTo>
                      <a:lnTo>
                        <a:pt x="274" y="78"/>
                      </a:lnTo>
                      <a:lnTo>
                        <a:pt x="276" y="76"/>
                      </a:lnTo>
                      <a:lnTo>
                        <a:pt x="279" y="74"/>
                      </a:lnTo>
                      <a:lnTo>
                        <a:pt x="281" y="73"/>
                      </a:lnTo>
                      <a:lnTo>
                        <a:pt x="282" y="71"/>
                      </a:lnTo>
                      <a:lnTo>
                        <a:pt x="286" y="69"/>
                      </a:lnTo>
                      <a:lnTo>
                        <a:pt x="287" y="66"/>
                      </a:lnTo>
                      <a:lnTo>
                        <a:pt x="287" y="64"/>
                      </a:lnTo>
                      <a:lnTo>
                        <a:pt x="286" y="63"/>
                      </a:lnTo>
                      <a:lnTo>
                        <a:pt x="284" y="63"/>
                      </a:lnTo>
                      <a:lnTo>
                        <a:pt x="284" y="61"/>
                      </a:lnTo>
                      <a:lnTo>
                        <a:pt x="284" y="59"/>
                      </a:lnTo>
                      <a:lnTo>
                        <a:pt x="284" y="58"/>
                      </a:lnTo>
                      <a:lnTo>
                        <a:pt x="284" y="56"/>
                      </a:lnTo>
                      <a:lnTo>
                        <a:pt x="284" y="55"/>
                      </a:lnTo>
                      <a:lnTo>
                        <a:pt x="282" y="53"/>
                      </a:lnTo>
                      <a:lnTo>
                        <a:pt x="282" y="51"/>
                      </a:lnTo>
                      <a:lnTo>
                        <a:pt x="281" y="50"/>
                      </a:lnTo>
                      <a:lnTo>
                        <a:pt x="279" y="48"/>
                      </a:lnTo>
                      <a:lnTo>
                        <a:pt x="277" y="48"/>
                      </a:lnTo>
                      <a:lnTo>
                        <a:pt x="276" y="46"/>
                      </a:lnTo>
                      <a:lnTo>
                        <a:pt x="274" y="46"/>
                      </a:lnTo>
                      <a:lnTo>
                        <a:pt x="272" y="46"/>
                      </a:lnTo>
                      <a:lnTo>
                        <a:pt x="271" y="45"/>
                      </a:lnTo>
                      <a:lnTo>
                        <a:pt x="269" y="45"/>
                      </a:lnTo>
                      <a:lnTo>
                        <a:pt x="267" y="45"/>
                      </a:lnTo>
                      <a:lnTo>
                        <a:pt x="262" y="45"/>
                      </a:lnTo>
                      <a:lnTo>
                        <a:pt x="256" y="45"/>
                      </a:lnTo>
                      <a:lnTo>
                        <a:pt x="251" y="46"/>
                      </a:lnTo>
                      <a:lnTo>
                        <a:pt x="244" y="48"/>
                      </a:lnTo>
                      <a:lnTo>
                        <a:pt x="239" y="50"/>
                      </a:lnTo>
                      <a:lnTo>
                        <a:pt x="233" y="51"/>
                      </a:lnTo>
                      <a:lnTo>
                        <a:pt x="228" y="51"/>
                      </a:lnTo>
                      <a:lnTo>
                        <a:pt x="221" y="53"/>
                      </a:lnTo>
                      <a:lnTo>
                        <a:pt x="223" y="53"/>
                      </a:lnTo>
                      <a:lnTo>
                        <a:pt x="223" y="51"/>
                      </a:lnTo>
                      <a:lnTo>
                        <a:pt x="224" y="51"/>
                      </a:lnTo>
                      <a:lnTo>
                        <a:pt x="224" y="50"/>
                      </a:lnTo>
                      <a:lnTo>
                        <a:pt x="226" y="48"/>
                      </a:lnTo>
                      <a:lnTo>
                        <a:pt x="226" y="45"/>
                      </a:lnTo>
                      <a:lnTo>
                        <a:pt x="226" y="41"/>
                      </a:lnTo>
                      <a:lnTo>
                        <a:pt x="226" y="38"/>
                      </a:lnTo>
                      <a:lnTo>
                        <a:pt x="224" y="35"/>
                      </a:lnTo>
                      <a:lnTo>
                        <a:pt x="224" y="31"/>
                      </a:lnTo>
                      <a:lnTo>
                        <a:pt x="223" y="28"/>
                      </a:lnTo>
                      <a:lnTo>
                        <a:pt x="223" y="25"/>
                      </a:lnTo>
                      <a:lnTo>
                        <a:pt x="223" y="22"/>
                      </a:lnTo>
                      <a:lnTo>
                        <a:pt x="223" y="20"/>
                      </a:lnTo>
                      <a:lnTo>
                        <a:pt x="223" y="18"/>
                      </a:lnTo>
                      <a:lnTo>
                        <a:pt x="224" y="17"/>
                      </a:lnTo>
                      <a:lnTo>
                        <a:pt x="226" y="17"/>
                      </a:lnTo>
                      <a:lnTo>
                        <a:pt x="228" y="15"/>
                      </a:lnTo>
                      <a:lnTo>
                        <a:pt x="229" y="13"/>
                      </a:lnTo>
                      <a:lnTo>
                        <a:pt x="231" y="13"/>
                      </a:lnTo>
                      <a:lnTo>
                        <a:pt x="233" y="12"/>
                      </a:lnTo>
                      <a:lnTo>
                        <a:pt x="233" y="10"/>
                      </a:lnTo>
                      <a:lnTo>
                        <a:pt x="231" y="8"/>
                      </a:lnTo>
                      <a:lnTo>
                        <a:pt x="231" y="7"/>
                      </a:lnTo>
                      <a:lnTo>
                        <a:pt x="231" y="5"/>
                      </a:lnTo>
                      <a:lnTo>
                        <a:pt x="226" y="5"/>
                      </a:lnTo>
                      <a:lnTo>
                        <a:pt x="221" y="3"/>
                      </a:lnTo>
                      <a:lnTo>
                        <a:pt x="216" y="3"/>
                      </a:lnTo>
                      <a:lnTo>
                        <a:pt x="211" y="3"/>
                      </a:lnTo>
                      <a:lnTo>
                        <a:pt x="206" y="3"/>
                      </a:lnTo>
                      <a:lnTo>
                        <a:pt x="200" y="3"/>
                      </a:lnTo>
                      <a:lnTo>
                        <a:pt x="195" y="3"/>
                      </a:lnTo>
                      <a:lnTo>
                        <a:pt x="190" y="3"/>
                      </a:lnTo>
                      <a:lnTo>
                        <a:pt x="183" y="3"/>
                      </a:lnTo>
                      <a:lnTo>
                        <a:pt x="177" y="2"/>
                      </a:lnTo>
                      <a:lnTo>
                        <a:pt x="170" y="2"/>
                      </a:lnTo>
                      <a:lnTo>
                        <a:pt x="163" y="0"/>
                      </a:lnTo>
                      <a:lnTo>
                        <a:pt x="157" y="0"/>
                      </a:lnTo>
                      <a:lnTo>
                        <a:pt x="150" y="2"/>
                      </a:lnTo>
                      <a:lnTo>
                        <a:pt x="144" y="3"/>
                      </a:lnTo>
                      <a:lnTo>
                        <a:pt x="139" y="7"/>
                      </a:lnTo>
                      <a:lnTo>
                        <a:pt x="137" y="7"/>
                      </a:lnTo>
                      <a:lnTo>
                        <a:pt x="137" y="8"/>
                      </a:lnTo>
                      <a:lnTo>
                        <a:pt x="137" y="10"/>
                      </a:lnTo>
                      <a:lnTo>
                        <a:pt x="135" y="12"/>
                      </a:lnTo>
                      <a:lnTo>
                        <a:pt x="135" y="13"/>
                      </a:lnTo>
                      <a:lnTo>
                        <a:pt x="135" y="15"/>
                      </a:lnTo>
                      <a:lnTo>
                        <a:pt x="137" y="17"/>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105" name="Freeform 37"/>
                <p:cNvSpPr>
                  <a:spLocks/>
                </p:cNvSpPr>
                <p:nvPr/>
              </p:nvSpPr>
              <p:spPr bwMode="gray">
                <a:xfrm>
                  <a:off x="3830638" y="2840370"/>
                  <a:ext cx="598132" cy="690418"/>
                </a:xfrm>
                <a:custGeom>
                  <a:avLst/>
                  <a:gdLst>
                    <a:gd name="T0" fmla="*/ 2147483647 w 379"/>
                    <a:gd name="T1" fmla="*/ 2147483647 h 436"/>
                    <a:gd name="T2" fmla="*/ 2147483647 w 379"/>
                    <a:gd name="T3" fmla="*/ 2147483647 h 436"/>
                    <a:gd name="T4" fmla="*/ 2147483647 w 379"/>
                    <a:gd name="T5" fmla="*/ 2147483647 h 436"/>
                    <a:gd name="T6" fmla="*/ 2147483647 w 379"/>
                    <a:gd name="T7" fmla="*/ 2147483647 h 436"/>
                    <a:gd name="T8" fmla="*/ 2147483647 w 379"/>
                    <a:gd name="T9" fmla="*/ 2147483647 h 436"/>
                    <a:gd name="T10" fmla="*/ 2147483647 w 379"/>
                    <a:gd name="T11" fmla="*/ 2147483647 h 436"/>
                    <a:gd name="T12" fmla="*/ 2147483647 w 379"/>
                    <a:gd name="T13" fmla="*/ 2147483647 h 436"/>
                    <a:gd name="T14" fmla="*/ 2147483647 w 379"/>
                    <a:gd name="T15" fmla="*/ 2147483647 h 436"/>
                    <a:gd name="T16" fmla="*/ 2147483647 w 379"/>
                    <a:gd name="T17" fmla="*/ 2147483647 h 436"/>
                    <a:gd name="T18" fmla="*/ 2147483647 w 379"/>
                    <a:gd name="T19" fmla="*/ 2147483647 h 436"/>
                    <a:gd name="T20" fmla="*/ 2147483647 w 379"/>
                    <a:gd name="T21" fmla="*/ 2147483647 h 436"/>
                    <a:gd name="T22" fmla="*/ 2147483647 w 379"/>
                    <a:gd name="T23" fmla="*/ 2147483647 h 436"/>
                    <a:gd name="T24" fmla="*/ 2147483647 w 379"/>
                    <a:gd name="T25" fmla="*/ 2147483647 h 436"/>
                    <a:gd name="T26" fmla="*/ 2147483647 w 379"/>
                    <a:gd name="T27" fmla="*/ 2147483647 h 436"/>
                    <a:gd name="T28" fmla="*/ 2147483647 w 379"/>
                    <a:gd name="T29" fmla="*/ 2147483647 h 436"/>
                    <a:gd name="T30" fmla="*/ 2147483647 w 379"/>
                    <a:gd name="T31" fmla="*/ 2147483647 h 436"/>
                    <a:gd name="T32" fmla="*/ 2147483647 w 379"/>
                    <a:gd name="T33" fmla="*/ 2147483647 h 436"/>
                    <a:gd name="T34" fmla="*/ 2147483647 w 379"/>
                    <a:gd name="T35" fmla="*/ 2147483647 h 436"/>
                    <a:gd name="T36" fmla="*/ 2147483647 w 379"/>
                    <a:gd name="T37" fmla="*/ 2147483647 h 436"/>
                    <a:gd name="T38" fmla="*/ 2147483647 w 379"/>
                    <a:gd name="T39" fmla="*/ 2147483647 h 436"/>
                    <a:gd name="T40" fmla="*/ 2147483647 w 379"/>
                    <a:gd name="T41" fmla="*/ 2147483647 h 436"/>
                    <a:gd name="T42" fmla="*/ 2147483647 w 379"/>
                    <a:gd name="T43" fmla="*/ 2147483647 h 436"/>
                    <a:gd name="T44" fmla="*/ 2147483647 w 379"/>
                    <a:gd name="T45" fmla="*/ 2147483647 h 436"/>
                    <a:gd name="T46" fmla="*/ 2147483647 w 379"/>
                    <a:gd name="T47" fmla="*/ 2147483647 h 436"/>
                    <a:gd name="T48" fmla="*/ 2147483647 w 379"/>
                    <a:gd name="T49" fmla="*/ 2147483647 h 436"/>
                    <a:gd name="T50" fmla="*/ 2147483647 w 379"/>
                    <a:gd name="T51" fmla="*/ 2147483647 h 436"/>
                    <a:gd name="T52" fmla="*/ 2147483647 w 379"/>
                    <a:gd name="T53" fmla="*/ 2147483647 h 436"/>
                    <a:gd name="T54" fmla="*/ 2147483647 w 379"/>
                    <a:gd name="T55" fmla="*/ 2147483647 h 436"/>
                    <a:gd name="T56" fmla="*/ 2147483647 w 379"/>
                    <a:gd name="T57" fmla="*/ 2147483647 h 436"/>
                    <a:gd name="T58" fmla="*/ 2147483647 w 379"/>
                    <a:gd name="T59" fmla="*/ 2147483647 h 436"/>
                    <a:gd name="T60" fmla="*/ 2147483647 w 379"/>
                    <a:gd name="T61" fmla="*/ 2147483647 h 436"/>
                    <a:gd name="T62" fmla="*/ 2147483647 w 379"/>
                    <a:gd name="T63" fmla="*/ 2147483647 h 436"/>
                    <a:gd name="T64" fmla="*/ 2147483647 w 379"/>
                    <a:gd name="T65" fmla="*/ 2147483647 h 436"/>
                    <a:gd name="T66" fmla="*/ 2147483647 w 379"/>
                    <a:gd name="T67" fmla="*/ 2147483647 h 436"/>
                    <a:gd name="T68" fmla="*/ 2147483647 w 379"/>
                    <a:gd name="T69" fmla="*/ 2147483647 h 436"/>
                    <a:gd name="T70" fmla="*/ 2147483647 w 379"/>
                    <a:gd name="T71" fmla="*/ 2147483647 h 436"/>
                    <a:gd name="T72" fmla="*/ 2147483647 w 379"/>
                    <a:gd name="T73" fmla="*/ 2147483647 h 436"/>
                    <a:gd name="T74" fmla="*/ 2147483647 w 379"/>
                    <a:gd name="T75" fmla="*/ 2147483647 h 436"/>
                    <a:gd name="T76" fmla="*/ 2147483647 w 379"/>
                    <a:gd name="T77" fmla="*/ 2147483647 h 436"/>
                    <a:gd name="T78" fmla="*/ 2147483647 w 379"/>
                    <a:gd name="T79" fmla="*/ 2147483647 h 436"/>
                    <a:gd name="T80" fmla="*/ 2147483647 w 379"/>
                    <a:gd name="T81" fmla="*/ 2147483647 h 436"/>
                    <a:gd name="T82" fmla="*/ 2147483647 w 379"/>
                    <a:gd name="T83" fmla="*/ 2147483647 h 436"/>
                    <a:gd name="T84" fmla="*/ 2147483647 w 379"/>
                    <a:gd name="T85" fmla="*/ 2147483647 h 436"/>
                    <a:gd name="T86" fmla="*/ 2147483647 w 379"/>
                    <a:gd name="T87" fmla="*/ 2147483647 h 436"/>
                    <a:gd name="T88" fmla="*/ 2147483647 w 379"/>
                    <a:gd name="T89" fmla="*/ 2147483647 h 436"/>
                    <a:gd name="T90" fmla="*/ 2147483647 w 379"/>
                    <a:gd name="T91" fmla="*/ 2147483647 h 436"/>
                    <a:gd name="T92" fmla="*/ 2147483647 w 379"/>
                    <a:gd name="T93" fmla="*/ 2147483647 h 436"/>
                    <a:gd name="T94" fmla="*/ 2147483647 w 379"/>
                    <a:gd name="T95" fmla="*/ 2147483647 h 436"/>
                    <a:gd name="T96" fmla="*/ 2147483647 w 379"/>
                    <a:gd name="T97" fmla="*/ 2147483647 h 436"/>
                    <a:gd name="T98" fmla="*/ 2147483647 w 379"/>
                    <a:gd name="T99" fmla="*/ 2147483647 h 436"/>
                    <a:gd name="T100" fmla="*/ 2147483647 w 379"/>
                    <a:gd name="T101" fmla="*/ 2147483647 h 436"/>
                    <a:gd name="T102" fmla="*/ 2147483647 w 379"/>
                    <a:gd name="T103" fmla="*/ 2147483647 h 436"/>
                    <a:gd name="T104" fmla="*/ 2147483647 w 379"/>
                    <a:gd name="T105" fmla="*/ 2147483647 h 436"/>
                    <a:gd name="T106" fmla="*/ 2147483647 w 379"/>
                    <a:gd name="T107" fmla="*/ 2147483647 h 436"/>
                    <a:gd name="T108" fmla="*/ 2147483647 w 379"/>
                    <a:gd name="T109" fmla="*/ 2147483647 h 436"/>
                    <a:gd name="T110" fmla="*/ 2147483647 w 379"/>
                    <a:gd name="T111" fmla="*/ 2147483647 h 436"/>
                    <a:gd name="T112" fmla="*/ 2147483647 w 379"/>
                    <a:gd name="T113" fmla="*/ 2147483647 h 436"/>
                    <a:gd name="T114" fmla="*/ 2147483647 w 379"/>
                    <a:gd name="T115" fmla="*/ 2147483647 h 436"/>
                    <a:gd name="T116" fmla="*/ 2147483647 w 379"/>
                    <a:gd name="T117" fmla="*/ 2147483647 h 436"/>
                    <a:gd name="T118" fmla="*/ 2147483647 w 379"/>
                    <a:gd name="T119" fmla="*/ 2147483647 h 4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9"/>
                    <a:gd name="T181" fmla="*/ 0 h 436"/>
                    <a:gd name="T182" fmla="*/ 379 w 379"/>
                    <a:gd name="T183" fmla="*/ 436 h 4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9" h="436">
                      <a:moveTo>
                        <a:pt x="374" y="7"/>
                      </a:moveTo>
                      <a:lnTo>
                        <a:pt x="374" y="7"/>
                      </a:lnTo>
                      <a:lnTo>
                        <a:pt x="374" y="5"/>
                      </a:lnTo>
                      <a:lnTo>
                        <a:pt x="376" y="5"/>
                      </a:lnTo>
                      <a:lnTo>
                        <a:pt x="379" y="12"/>
                      </a:lnTo>
                      <a:lnTo>
                        <a:pt x="379" y="17"/>
                      </a:lnTo>
                      <a:lnTo>
                        <a:pt x="379" y="23"/>
                      </a:lnTo>
                      <a:lnTo>
                        <a:pt x="379" y="30"/>
                      </a:lnTo>
                      <a:lnTo>
                        <a:pt x="376" y="35"/>
                      </a:lnTo>
                      <a:lnTo>
                        <a:pt x="374" y="41"/>
                      </a:lnTo>
                      <a:lnTo>
                        <a:pt x="370" y="46"/>
                      </a:lnTo>
                      <a:lnTo>
                        <a:pt x="366" y="51"/>
                      </a:lnTo>
                      <a:lnTo>
                        <a:pt x="366" y="53"/>
                      </a:lnTo>
                      <a:lnTo>
                        <a:pt x="366" y="55"/>
                      </a:lnTo>
                      <a:lnTo>
                        <a:pt x="365" y="55"/>
                      </a:lnTo>
                      <a:lnTo>
                        <a:pt x="365" y="56"/>
                      </a:lnTo>
                      <a:lnTo>
                        <a:pt x="365" y="58"/>
                      </a:lnTo>
                      <a:lnTo>
                        <a:pt x="365" y="60"/>
                      </a:lnTo>
                      <a:lnTo>
                        <a:pt x="363" y="61"/>
                      </a:lnTo>
                      <a:lnTo>
                        <a:pt x="363" y="63"/>
                      </a:lnTo>
                      <a:lnTo>
                        <a:pt x="363" y="65"/>
                      </a:lnTo>
                      <a:lnTo>
                        <a:pt x="363" y="66"/>
                      </a:lnTo>
                      <a:lnTo>
                        <a:pt x="361" y="66"/>
                      </a:lnTo>
                      <a:lnTo>
                        <a:pt x="361" y="68"/>
                      </a:lnTo>
                      <a:lnTo>
                        <a:pt x="360" y="68"/>
                      </a:lnTo>
                      <a:lnTo>
                        <a:pt x="358" y="68"/>
                      </a:lnTo>
                      <a:lnTo>
                        <a:pt x="358" y="69"/>
                      </a:lnTo>
                      <a:lnTo>
                        <a:pt x="358" y="73"/>
                      </a:lnTo>
                      <a:lnTo>
                        <a:pt x="358" y="74"/>
                      </a:lnTo>
                      <a:lnTo>
                        <a:pt x="356" y="76"/>
                      </a:lnTo>
                      <a:lnTo>
                        <a:pt x="356" y="78"/>
                      </a:lnTo>
                      <a:lnTo>
                        <a:pt x="355" y="81"/>
                      </a:lnTo>
                      <a:lnTo>
                        <a:pt x="355" y="83"/>
                      </a:lnTo>
                      <a:lnTo>
                        <a:pt x="353" y="84"/>
                      </a:lnTo>
                      <a:lnTo>
                        <a:pt x="353" y="91"/>
                      </a:lnTo>
                      <a:lnTo>
                        <a:pt x="351" y="99"/>
                      </a:lnTo>
                      <a:lnTo>
                        <a:pt x="350" y="106"/>
                      </a:lnTo>
                      <a:lnTo>
                        <a:pt x="348" y="112"/>
                      </a:lnTo>
                      <a:lnTo>
                        <a:pt x="348" y="121"/>
                      </a:lnTo>
                      <a:lnTo>
                        <a:pt x="346" y="127"/>
                      </a:lnTo>
                      <a:lnTo>
                        <a:pt x="345" y="134"/>
                      </a:lnTo>
                      <a:lnTo>
                        <a:pt x="341" y="140"/>
                      </a:lnTo>
                      <a:lnTo>
                        <a:pt x="343" y="140"/>
                      </a:lnTo>
                      <a:lnTo>
                        <a:pt x="343" y="139"/>
                      </a:lnTo>
                      <a:lnTo>
                        <a:pt x="343" y="149"/>
                      </a:lnTo>
                      <a:lnTo>
                        <a:pt x="343" y="157"/>
                      </a:lnTo>
                      <a:lnTo>
                        <a:pt x="341" y="165"/>
                      </a:lnTo>
                      <a:lnTo>
                        <a:pt x="340" y="173"/>
                      </a:lnTo>
                      <a:lnTo>
                        <a:pt x="338" y="183"/>
                      </a:lnTo>
                      <a:lnTo>
                        <a:pt x="337" y="192"/>
                      </a:lnTo>
                      <a:lnTo>
                        <a:pt x="335" y="200"/>
                      </a:lnTo>
                      <a:lnTo>
                        <a:pt x="335" y="210"/>
                      </a:lnTo>
                      <a:lnTo>
                        <a:pt x="333" y="213"/>
                      </a:lnTo>
                      <a:lnTo>
                        <a:pt x="332" y="218"/>
                      </a:lnTo>
                      <a:lnTo>
                        <a:pt x="330" y="223"/>
                      </a:lnTo>
                      <a:lnTo>
                        <a:pt x="328" y="226"/>
                      </a:lnTo>
                      <a:lnTo>
                        <a:pt x="325" y="230"/>
                      </a:lnTo>
                      <a:lnTo>
                        <a:pt x="322" y="233"/>
                      </a:lnTo>
                      <a:lnTo>
                        <a:pt x="318" y="236"/>
                      </a:lnTo>
                      <a:lnTo>
                        <a:pt x="315" y="239"/>
                      </a:lnTo>
                      <a:lnTo>
                        <a:pt x="310" y="243"/>
                      </a:lnTo>
                      <a:lnTo>
                        <a:pt x="305" y="246"/>
                      </a:lnTo>
                      <a:lnTo>
                        <a:pt x="300" y="249"/>
                      </a:lnTo>
                      <a:lnTo>
                        <a:pt x="295" y="254"/>
                      </a:lnTo>
                      <a:lnTo>
                        <a:pt x="290" y="258"/>
                      </a:lnTo>
                      <a:lnTo>
                        <a:pt x="285" y="263"/>
                      </a:lnTo>
                      <a:lnTo>
                        <a:pt x="282" y="267"/>
                      </a:lnTo>
                      <a:lnTo>
                        <a:pt x="279" y="274"/>
                      </a:lnTo>
                      <a:lnTo>
                        <a:pt x="279" y="276"/>
                      </a:lnTo>
                      <a:lnTo>
                        <a:pt x="279" y="277"/>
                      </a:lnTo>
                      <a:lnTo>
                        <a:pt x="277" y="277"/>
                      </a:lnTo>
                      <a:lnTo>
                        <a:pt x="277" y="279"/>
                      </a:lnTo>
                      <a:lnTo>
                        <a:pt x="275" y="281"/>
                      </a:lnTo>
                      <a:lnTo>
                        <a:pt x="275" y="282"/>
                      </a:lnTo>
                      <a:lnTo>
                        <a:pt x="274" y="284"/>
                      </a:lnTo>
                      <a:lnTo>
                        <a:pt x="274" y="286"/>
                      </a:lnTo>
                      <a:lnTo>
                        <a:pt x="271" y="289"/>
                      </a:lnTo>
                      <a:lnTo>
                        <a:pt x="269" y="291"/>
                      </a:lnTo>
                      <a:lnTo>
                        <a:pt x="266" y="292"/>
                      </a:lnTo>
                      <a:lnTo>
                        <a:pt x="262" y="294"/>
                      </a:lnTo>
                      <a:lnTo>
                        <a:pt x="261" y="295"/>
                      </a:lnTo>
                      <a:lnTo>
                        <a:pt x="257" y="299"/>
                      </a:lnTo>
                      <a:lnTo>
                        <a:pt x="257" y="300"/>
                      </a:lnTo>
                      <a:lnTo>
                        <a:pt x="257" y="302"/>
                      </a:lnTo>
                      <a:lnTo>
                        <a:pt x="257" y="304"/>
                      </a:lnTo>
                      <a:lnTo>
                        <a:pt x="257" y="305"/>
                      </a:lnTo>
                      <a:lnTo>
                        <a:pt x="257" y="307"/>
                      </a:lnTo>
                      <a:lnTo>
                        <a:pt x="257" y="305"/>
                      </a:lnTo>
                      <a:lnTo>
                        <a:pt x="257" y="309"/>
                      </a:lnTo>
                      <a:lnTo>
                        <a:pt x="257" y="312"/>
                      </a:lnTo>
                      <a:lnTo>
                        <a:pt x="257" y="315"/>
                      </a:lnTo>
                      <a:lnTo>
                        <a:pt x="257" y="319"/>
                      </a:lnTo>
                      <a:lnTo>
                        <a:pt x="257" y="322"/>
                      </a:lnTo>
                      <a:lnTo>
                        <a:pt x="257" y="325"/>
                      </a:lnTo>
                      <a:lnTo>
                        <a:pt x="257" y="328"/>
                      </a:lnTo>
                      <a:lnTo>
                        <a:pt x="259" y="330"/>
                      </a:lnTo>
                      <a:lnTo>
                        <a:pt x="257" y="330"/>
                      </a:lnTo>
                      <a:lnTo>
                        <a:pt x="257" y="332"/>
                      </a:lnTo>
                      <a:lnTo>
                        <a:pt x="257" y="333"/>
                      </a:lnTo>
                      <a:lnTo>
                        <a:pt x="257" y="335"/>
                      </a:lnTo>
                      <a:lnTo>
                        <a:pt x="256" y="335"/>
                      </a:lnTo>
                      <a:lnTo>
                        <a:pt x="256" y="337"/>
                      </a:lnTo>
                      <a:lnTo>
                        <a:pt x="256" y="338"/>
                      </a:lnTo>
                      <a:lnTo>
                        <a:pt x="256" y="340"/>
                      </a:lnTo>
                      <a:lnTo>
                        <a:pt x="257" y="342"/>
                      </a:lnTo>
                      <a:lnTo>
                        <a:pt x="257" y="343"/>
                      </a:lnTo>
                      <a:lnTo>
                        <a:pt x="257" y="345"/>
                      </a:lnTo>
                      <a:lnTo>
                        <a:pt x="257" y="347"/>
                      </a:lnTo>
                      <a:lnTo>
                        <a:pt x="259" y="348"/>
                      </a:lnTo>
                      <a:lnTo>
                        <a:pt x="259" y="350"/>
                      </a:lnTo>
                      <a:lnTo>
                        <a:pt x="259" y="353"/>
                      </a:lnTo>
                      <a:lnTo>
                        <a:pt x="257" y="357"/>
                      </a:lnTo>
                      <a:lnTo>
                        <a:pt x="257" y="358"/>
                      </a:lnTo>
                      <a:lnTo>
                        <a:pt x="256" y="361"/>
                      </a:lnTo>
                      <a:lnTo>
                        <a:pt x="254" y="365"/>
                      </a:lnTo>
                      <a:lnTo>
                        <a:pt x="252" y="366"/>
                      </a:lnTo>
                      <a:lnTo>
                        <a:pt x="251" y="370"/>
                      </a:lnTo>
                      <a:lnTo>
                        <a:pt x="249" y="371"/>
                      </a:lnTo>
                      <a:lnTo>
                        <a:pt x="247" y="373"/>
                      </a:lnTo>
                      <a:lnTo>
                        <a:pt x="246" y="375"/>
                      </a:lnTo>
                      <a:lnTo>
                        <a:pt x="244" y="376"/>
                      </a:lnTo>
                      <a:lnTo>
                        <a:pt x="244" y="378"/>
                      </a:lnTo>
                      <a:lnTo>
                        <a:pt x="242" y="380"/>
                      </a:lnTo>
                      <a:lnTo>
                        <a:pt x="242" y="381"/>
                      </a:lnTo>
                      <a:lnTo>
                        <a:pt x="242" y="383"/>
                      </a:lnTo>
                      <a:lnTo>
                        <a:pt x="241" y="385"/>
                      </a:lnTo>
                      <a:lnTo>
                        <a:pt x="239" y="386"/>
                      </a:lnTo>
                      <a:lnTo>
                        <a:pt x="239" y="388"/>
                      </a:lnTo>
                      <a:lnTo>
                        <a:pt x="236" y="390"/>
                      </a:lnTo>
                      <a:lnTo>
                        <a:pt x="234" y="390"/>
                      </a:lnTo>
                      <a:lnTo>
                        <a:pt x="233" y="390"/>
                      </a:lnTo>
                      <a:lnTo>
                        <a:pt x="231" y="388"/>
                      </a:lnTo>
                      <a:lnTo>
                        <a:pt x="229" y="388"/>
                      </a:lnTo>
                      <a:lnTo>
                        <a:pt x="228" y="390"/>
                      </a:lnTo>
                      <a:lnTo>
                        <a:pt x="226" y="390"/>
                      </a:lnTo>
                      <a:lnTo>
                        <a:pt x="224" y="391"/>
                      </a:lnTo>
                      <a:lnTo>
                        <a:pt x="221" y="394"/>
                      </a:lnTo>
                      <a:lnTo>
                        <a:pt x="219" y="396"/>
                      </a:lnTo>
                      <a:lnTo>
                        <a:pt x="216" y="399"/>
                      </a:lnTo>
                      <a:lnTo>
                        <a:pt x="214" y="403"/>
                      </a:lnTo>
                      <a:lnTo>
                        <a:pt x="211" y="404"/>
                      </a:lnTo>
                      <a:lnTo>
                        <a:pt x="209" y="406"/>
                      </a:lnTo>
                      <a:lnTo>
                        <a:pt x="206" y="409"/>
                      </a:lnTo>
                      <a:lnTo>
                        <a:pt x="203" y="409"/>
                      </a:lnTo>
                      <a:lnTo>
                        <a:pt x="201" y="413"/>
                      </a:lnTo>
                      <a:lnTo>
                        <a:pt x="200" y="414"/>
                      </a:lnTo>
                      <a:lnTo>
                        <a:pt x="200" y="416"/>
                      </a:lnTo>
                      <a:lnTo>
                        <a:pt x="198" y="419"/>
                      </a:lnTo>
                      <a:lnTo>
                        <a:pt x="196" y="421"/>
                      </a:lnTo>
                      <a:lnTo>
                        <a:pt x="195" y="423"/>
                      </a:lnTo>
                      <a:lnTo>
                        <a:pt x="191" y="424"/>
                      </a:lnTo>
                      <a:lnTo>
                        <a:pt x="188" y="426"/>
                      </a:lnTo>
                      <a:lnTo>
                        <a:pt x="185" y="427"/>
                      </a:lnTo>
                      <a:lnTo>
                        <a:pt x="183" y="429"/>
                      </a:lnTo>
                      <a:lnTo>
                        <a:pt x="180" y="429"/>
                      </a:lnTo>
                      <a:lnTo>
                        <a:pt x="176" y="431"/>
                      </a:lnTo>
                      <a:lnTo>
                        <a:pt x="171" y="431"/>
                      </a:lnTo>
                      <a:lnTo>
                        <a:pt x="168" y="431"/>
                      </a:lnTo>
                      <a:lnTo>
                        <a:pt x="165" y="431"/>
                      </a:lnTo>
                      <a:lnTo>
                        <a:pt x="165" y="429"/>
                      </a:lnTo>
                      <a:lnTo>
                        <a:pt x="165" y="427"/>
                      </a:lnTo>
                      <a:lnTo>
                        <a:pt x="165" y="426"/>
                      </a:lnTo>
                      <a:lnTo>
                        <a:pt x="165" y="424"/>
                      </a:lnTo>
                      <a:lnTo>
                        <a:pt x="163" y="423"/>
                      </a:lnTo>
                      <a:lnTo>
                        <a:pt x="163" y="421"/>
                      </a:lnTo>
                      <a:lnTo>
                        <a:pt x="163" y="419"/>
                      </a:lnTo>
                      <a:lnTo>
                        <a:pt x="162" y="418"/>
                      </a:lnTo>
                      <a:lnTo>
                        <a:pt x="163" y="418"/>
                      </a:lnTo>
                      <a:lnTo>
                        <a:pt x="165" y="416"/>
                      </a:lnTo>
                      <a:lnTo>
                        <a:pt x="167" y="414"/>
                      </a:lnTo>
                      <a:lnTo>
                        <a:pt x="168" y="414"/>
                      </a:lnTo>
                      <a:lnTo>
                        <a:pt x="168" y="413"/>
                      </a:lnTo>
                      <a:lnTo>
                        <a:pt x="168" y="411"/>
                      </a:lnTo>
                      <a:lnTo>
                        <a:pt x="167" y="409"/>
                      </a:lnTo>
                      <a:lnTo>
                        <a:pt x="165" y="408"/>
                      </a:lnTo>
                      <a:lnTo>
                        <a:pt x="165" y="406"/>
                      </a:lnTo>
                      <a:lnTo>
                        <a:pt x="165" y="404"/>
                      </a:lnTo>
                      <a:lnTo>
                        <a:pt x="163" y="404"/>
                      </a:lnTo>
                      <a:lnTo>
                        <a:pt x="163" y="406"/>
                      </a:lnTo>
                      <a:lnTo>
                        <a:pt x="162" y="406"/>
                      </a:lnTo>
                      <a:lnTo>
                        <a:pt x="160" y="406"/>
                      </a:lnTo>
                      <a:lnTo>
                        <a:pt x="158" y="408"/>
                      </a:lnTo>
                      <a:lnTo>
                        <a:pt x="157" y="408"/>
                      </a:lnTo>
                      <a:lnTo>
                        <a:pt x="155" y="409"/>
                      </a:lnTo>
                      <a:lnTo>
                        <a:pt x="155" y="411"/>
                      </a:lnTo>
                      <a:lnTo>
                        <a:pt x="152" y="409"/>
                      </a:lnTo>
                      <a:lnTo>
                        <a:pt x="148" y="409"/>
                      </a:lnTo>
                      <a:lnTo>
                        <a:pt x="147" y="409"/>
                      </a:lnTo>
                      <a:lnTo>
                        <a:pt x="143" y="411"/>
                      </a:lnTo>
                      <a:lnTo>
                        <a:pt x="142" y="411"/>
                      </a:lnTo>
                      <a:lnTo>
                        <a:pt x="138" y="413"/>
                      </a:lnTo>
                      <a:lnTo>
                        <a:pt x="137" y="416"/>
                      </a:lnTo>
                      <a:lnTo>
                        <a:pt x="135" y="418"/>
                      </a:lnTo>
                      <a:lnTo>
                        <a:pt x="134" y="419"/>
                      </a:lnTo>
                      <a:lnTo>
                        <a:pt x="134" y="421"/>
                      </a:lnTo>
                      <a:lnTo>
                        <a:pt x="134" y="423"/>
                      </a:lnTo>
                      <a:lnTo>
                        <a:pt x="132" y="424"/>
                      </a:lnTo>
                      <a:lnTo>
                        <a:pt x="130" y="426"/>
                      </a:lnTo>
                      <a:lnTo>
                        <a:pt x="129" y="427"/>
                      </a:lnTo>
                      <a:lnTo>
                        <a:pt x="127" y="429"/>
                      </a:lnTo>
                      <a:lnTo>
                        <a:pt x="125" y="431"/>
                      </a:lnTo>
                      <a:lnTo>
                        <a:pt x="124" y="432"/>
                      </a:lnTo>
                      <a:lnTo>
                        <a:pt x="122" y="434"/>
                      </a:lnTo>
                      <a:lnTo>
                        <a:pt x="120" y="436"/>
                      </a:lnTo>
                      <a:lnTo>
                        <a:pt x="119" y="434"/>
                      </a:lnTo>
                      <a:lnTo>
                        <a:pt x="117" y="434"/>
                      </a:lnTo>
                      <a:lnTo>
                        <a:pt x="115" y="432"/>
                      </a:lnTo>
                      <a:lnTo>
                        <a:pt x="112" y="432"/>
                      </a:lnTo>
                      <a:lnTo>
                        <a:pt x="110" y="431"/>
                      </a:lnTo>
                      <a:lnTo>
                        <a:pt x="109" y="429"/>
                      </a:lnTo>
                      <a:lnTo>
                        <a:pt x="107" y="427"/>
                      </a:lnTo>
                      <a:lnTo>
                        <a:pt x="105" y="426"/>
                      </a:lnTo>
                      <a:lnTo>
                        <a:pt x="105" y="423"/>
                      </a:lnTo>
                      <a:lnTo>
                        <a:pt x="104" y="423"/>
                      </a:lnTo>
                      <a:lnTo>
                        <a:pt x="102" y="423"/>
                      </a:lnTo>
                      <a:lnTo>
                        <a:pt x="102" y="421"/>
                      </a:lnTo>
                      <a:lnTo>
                        <a:pt x="101" y="421"/>
                      </a:lnTo>
                      <a:lnTo>
                        <a:pt x="99" y="421"/>
                      </a:lnTo>
                      <a:lnTo>
                        <a:pt x="101" y="418"/>
                      </a:lnTo>
                      <a:lnTo>
                        <a:pt x="101" y="414"/>
                      </a:lnTo>
                      <a:lnTo>
                        <a:pt x="101" y="411"/>
                      </a:lnTo>
                      <a:lnTo>
                        <a:pt x="99" y="408"/>
                      </a:lnTo>
                      <a:lnTo>
                        <a:pt x="99" y="406"/>
                      </a:lnTo>
                      <a:lnTo>
                        <a:pt x="97" y="404"/>
                      </a:lnTo>
                      <a:lnTo>
                        <a:pt x="94" y="404"/>
                      </a:lnTo>
                      <a:lnTo>
                        <a:pt x="91" y="404"/>
                      </a:lnTo>
                      <a:lnTo>
                        <a:pt x="87" y="406"/>
                      </a:lnTo>
                      <a:lnTo>
                        <a:pt x="82" y="409"/>
                      </a:lnTo>
                      <a:lnTo>
                        <a:pt x="77" y="411"/>
                      </a:lnTo>
                      <a:lnTo>
                        <a:pt x="72" y="414"/>
                      </a:lnTo>
                      <a:lnTo>
                        <a:pt x="69" y="416"/>
                      </a:lnTo>
                      <a:lnTo>
                        <a:pt x="64" y="419"/>
                      </a:lnTo>
                      <a:lnTo>
                        <a:pt x="61" y="423"/>
                      </a:lnTo>
                      <a:lnTo>
                        <a:pt x="58" y="426"/>
                      </a:lnTo>
                      <a:lnTo>
                        <a:pt x="56" y="427"/>
                      </a:lnTo>
                      <a:lnTo>
                        <a:pt x="54" y="429"/>
                      </a:lnTo>
                      <a:lnTo>
                        <a:pt x="53" y="431"/>
                      </a:lnTo>
                      <a:lnTo>
                        <a:pt x="51" y="432"/>
                      </a:lnTo>
                      <a:lnTo>
                        <a:pt x="49" y="434"/>
                      </a:lnTo>
                      <a:lnTo>
                        <a:pt x="46" y="436"/>
                      </a:lnTo>
                      <a:lnTo>
                        <a:pt x="44" y="436"/>
                      </a:lnTo>
                      <a:lnTo>
                        <a:pt x="43" y="434"/>
                      </a:lnTo>
                      <a:lnTo>
                        <a:pt x="41" y="434"/>
                      </a:lnTo>
                      <a:lnTo>
                        <a:pt x="39" y="432"/>
                      </a:lnTo>
                      <a:lnTo>
                        <a:pt x="39" y="431"/>
                      </a:lnTo>
                      <a:lnTo>
                        <a:pt x="38" y="431"/>
                      </a:lnTo>
                      <a:lnTo>
                        <a:pt x="38" y="429"/>
                      </a:lnTo>
                      <a:lnTo>
                        <a:pt x="38" y="426"/>
                      </a:lnTo>
                      <a:lnTo>
                        <a:pt x="36" y="421"/>
                      </a:lnTo>
                      <a:lnTo>
                        <a:pt x="35" y="418"/>
                      </a:lnTo>
                      <a:lnTo>
                        <a:pt x="35" y="416"/>
                      </a:lnTo>
                      <a:lnTo>
                        <a:pt x="33" y="413"/>
                      </a:lnTo>
                      <a:lnTo>
                        <a:pt x="31" y="409"/>
                      </a:lnTo>
                      <a:lnTo>
                        <a:pt x="28" y="406"/>
                      </a:lnTo>
                      <a:lnTo>
                        <a:pt x="26" y="404"/>
                      </a:lnTo>
                      <a:lnTo>
                        <a:pt x="23" y="401"/>
                      </a:lnTo>
                      <a:lnTo>
                        <a:pt x="20" y="398"/>
                      </a:lnTo>
                      <a:lnTo>
                        <a:pt x="16" y="394"/>
                      </a:lnTo>
                      <a:lnTo>
                        <a:pt x="13" y="391"/>
                      </a:lnTo>
                      <a:lnTo>
                        <a:pt x="10" y="388"/>
                      </a:lnTo>
                      <a:lnTo>
                        <a:pt x="6" y="385"/>
                      </a:lnTo>
                      <a:lnTo>
                        <a:pt x="3" y="383"/>
                      </a:lnTo>
                      <a:lnTo>
                        <a:pt x="0" y="380"/>
                      </a:lnTo>
                      <a:lnTo>
                        <a:pt x="2" y="376"/>
                      </a:lnTo>
                      <a:lnTo>
                        <a:pt x="5" y="373"/>
                      </a:lnTo>
                      <a:lnTo>
                        <a:pt x="6" y="371"/>
                      </a:lnTo>
                      <a:lnTo>
                        <a:pt x="8" y="368"/>
                      </a:lnTo>
                      <a:lnTo>
                        <a:pt x="11" y="365"/>
                      </a:lnTo>
                      <a:lnTo>
                        <a:pt x="13" y="363"/>
                      </a:lnTo>
                      <a:lnTo>
                        <a:pt x="16" y="361"/>
                      </a:lnTo>
                      <a:lnTo>
                        <a:pt x="20" y="360"/>
                      </a:lnTo>
                      <a:lnTo>
                        <a:pt x="21" y="360"/>
                      </a:lnTo>
                      <a:lnTo>
                        <a:pt x="25" y="360"/>
                      </a:lnTo>
                      <a:lnTo>
                        <a:pt x="26" y="360"/>
                      </a:lnTo>
                      <a:lnTo>
                        <a:pt x="30" y="360"/>
                      </a:lnTo>
                      <a:lnTo>
                        <a:pt x="31" y="361"/>
                      </a:lnTo>
                      <a:lnTo>
                        <a:pt x="33" y="363"/>
                      </a:lnTo>
                      <a:lnTo>
                        <a:pt x="35" y="365"/>
                      </a:lnTo>
                      <a:lnTo>
                        <a:pt x="36" y="368"/>
                      </a:lnTo>
                      <a:lnTo>
                        <a:pt x="36" y="366"/>
                      </a:lnTo>
                      <a:lnTo>
                        <a:pt x="36" y="365"/>
                      </a:lnTo>
                      <a:lnTo>
                        <a:pt x="38" y="365"/>
                      </a:lnTo>
                      <a:lnTo>
                        <a:pt x="39" y="365"/>
                      </a:lnTo>
                      <a:lnTo>
                        <a:pt x="41" y="365"/>
                      </a:lnTo>
                      <a:lnTo>
                        <a:pt x="43" y="365"/>
                      </a:lnTo>
                      <a:lnTo>
                        <a:pt x="44" y="363"/>
                      </a:lnTo>
                      <a:lnTo>
                        <a:pt x="44" y="361"/>
                      </a:lnTo>
                      <a:lnTo>
                        <a:pt x="43" y="361"/>
                      </a:lnTo>
                      <a:lnTo>
                        <a:pt x="41" y="361"/>
                      </a:lnTo>
                      <a:lnTo>
                        <a:pt x="41" y="363"/>
                      </a:lnTo>
                      <a:lnTo>
                        <a:pt x="39" y="361"/>
                      </a:lnTo>
                      <a:lnTo>
                        <a:pt x="39" y="360"/>
                      </a:lnTo>
                      <a:lnTo>
                        <a:pt x="39" y="358"/>
                      </a:lnTo>
                      <a:lnTo>
                        <a:pt x="39" y="357"/>
                      </a:lnTo>
                      <a:lnTo>
                        <a:pt x="39" y="355"/>
                      </a:lnTo>
                      <a:lnTo>
                        <a:pt x="39" y="353"/>
                      </a:lnTo>
                      <a:lnTo>
                        <a:pt x="39" y="352"/>
                      </a:lnTo>
                      <a:lnTo>
                        <a:pt x="39" y="350"/>
                      </a:lnTo>
                      <a:lnTo>
                        <a:pt x="38" y="350"/>
                      </a:lnTo>
                      <a:lnTo>
                        <a:pt x="36" y="350"/>
                      </a:lnTo>
                      <a:lnTo>
                        <a:pt x="35" y="350"/>
                      </a:lnTo>
                      <a:lnTo>
                        <a:pt x="35" y="348"/>
                      </a:lnTo>
                      <a:lnTo>
                        <a:pt x="33" y="348"/>
                      </a:lnTo>
                      <a:lnTo>
                        <a:pt x="31" y="348"/>
                      </a:lnTo>
                      <a:lnTo>
                        <a:pt x="31" y="347"/>
                      </a:lnTo>
                      <a:lnTo>
                        <a:pt x="30" y="345"/>
                      </a:lnTo>
                      <a:lnTo>
                        <a:pt x="28" y="343"/>
                      </a:lnTo>
                      <a:lnTo>
                        <a:pt x="28" y="342"/>
                      </a:lnTo>
                      <a:lnTo>
                        <a:pt x="28" y="340"/>
                      </a:lnTo>
                      <a:lnTo>
                        <a:pt x="28" y="338"/>
                      </a:lnTo>
                      <a:lnTo>
                        <a:pt x="28" y="337"/>
                      </a:lnTo>
                      <a:lnTo>
                        <a:pt x="30" y="335"/>
                      </a:lnTo>
                      <a:lnTo>
                        <a:pt x="28" y="333"/>
                      </a:lnTo>
                      <a:lnTo>
                        <a:pt x="26" y="332"/>
                      </a:lnTo>
                      <a:lnTo>
                        <a:pt x="26" y="330"/>
                      </a:lnTo>
                      <a:lnTo>
                        <a:pt x="25" y="328"/>
                      </a:lnTo>
                      <a:lnTo>
                        <a:pt x="25" y="327"/>
                      </a:lnTo>
                      <a:lnTo>
                        <a:pt x="23" y="325"/>
                      </a:lnTo>
                      <a:lnTo>
                        <a:pt x="23" y="324"/>
                      </a:lnTo>
                      <a:lnTo>
                        <a:pt x="25" y="324"/>
                      </a:lnTo>
                      <a:lnTo>
                        <a:pt x="26" y="320"/>
                      </a:lnTo>
                      <a:lnTo>
                        <a:pt x="26" y="317"/>
                      </a:lnTo>
                      <a:lnTo>
                        <a:pt x="26" y="314"/>
                      </a:lnTo>
                      <a:lnTo>
                        <a:pt x="26" y="312"/>
                      </a:lnTo>
                      <a:lnTo>
                        <a:pt x="25" y="309"/>
                      </a:lnTo>
                      <a:lnTo>
                        <a:pt x="25" y="305"/>
                      </a:lnTo>
                      <a:lnTo>
                        <a:pt x="23" y="302"/>
                      </a:lnTo>
                      <a:lnTo>
                        <a:pt x="23" y="300"/>
                      </a:lnTo>
                      <a:lnTo>
                        <a:pt x="25" y="300"/>
                      </a:lnTo>
                      <a:lnTo>
                        <a:pt x="26" y="300"/>
                      </a:lnTo>
                      <a:lnTo>
                        <a:pt x="30" y="302"/>
                      </a:lnTo>
                      <a:lnTo>
                        <a:pt x="31" y="302"/>
                      </a:lnTo>
                      <a:lnTo>
                        <a:pt x="35" y="302"/>
                      </a:lnTo>
                      <a:lnTo>
                        <a:pt x="38" y="302"/>
                      </a:lnTo>
                      <a:lnTo>
                        <a:pt x="39" y="302"/>
                      </a:lnTo>
                      <a:lnTo>
                        <a:pt x="43" y="304"/>
                      </a:lnTo>
                      <a:lnTo>
                        <a:pt x="46" y="304"/>
                      </a:lnTo>
                      <a:lnTo>
                        <a:pt x="48" y="304"/>
                      </a:lnTo>
                      <a:lnTo>
                        <a:pt x="51" y="304"/>
                      </a:lnTo>
                      <a:lnTo>
                        <a:pt x="54" y="302"/>
                      </a:lnTo>
                      <a:lnTo>
                        <a:pt x="58" y="302"/>
                      </a:lnTo>
                      <a:lnTo>
                        <a:pt x="61" y="300"/>
                      </a:lnTo>
                      <a:lnTo>
                        <a:pt x="64" y="300"/>
                      </a:lnTo>
                      <a:lnTo>
                        <a:pt x="69" y="300"/>
                      </a:lnTo>
                      <a:lnTo>
                        <a:pt x="68" y="297"/>
                      </a:lnTo>
                      <a:lnTo>
                        <a:pt x="68" y="294"/>
                      </a:lnTo>
                      <a:lnTo>
                        <a:pt x="68" y="292"/>
                      </a:lnTo>
                      <a:lnTo>
                        <a:pt x="68" y="289"/>
                      </a:lnTo>
                      <a:lnTo>
                        <a:pt x="68" y="287"/>
                      </a:lnTo>
                      <a:lnTo>
                        <a:pt x="68" y="284"/>
                      </a:lnTo>
                      <a:lnTo>
                        <a:pt x="68" y="282"/>
                      </a:lnTo>
                      <a:lnTo>
                        <a:pt x="69" y="279"/>
                      </a:lnTo>
                      <a:lnTo>
                        <a:pt x="69" y="277"/>
                      </a:lnTo>
                      <a:lnTo>
                        <a:pt x="71" y="276"/>
                      </a:lnTo>
                      <a:lnTo>
                        <a:pt x="74" y="274"/>
                      </a:lnTo>
                      <a:lnTo>
                        <a:pt x="76" y="272"/>
                      </a:lnTo>
                      <a:lnTo>
                        <a:pt x="79" y="272"/>
                      </a:lnTo>
                      <a:lnTo>
                        <a:pt x="82" y="272"/>
                      </a:lnTo>
                      <a:lnTo>
                        <a:pt x="86" y="274"/>
                      </a:lnTo>
                      <a:lnTo>
                        <a:pt x="87" y="276"/>
                      </a:lnTo>
                      <a:lnTo>
                        <a:pt x="87" y="277"/>
                      </a:lnTo>
                      <a:lnTo>
                        <a:pt x="86" y="277"/>
                      </a:lnTo>
                      <a:lnTo>
                        <a:pt x="86" y="279"/>
                      </a:lnTo>
                      <a:lnTo>
                        <a:pt x="87" y="279"/>
                      </a:lnTo>
                      <a:lnTo>
                        <a:pt x="91" y="282"/>
                      </a:lnTo>
                      <a:lnTo>
                        <a:pt x="92" y="286"/>
                      </a:lnTo>
                      <a:lnTo>
                        <a:pt x="94" y="289"/>
                      </a:lnTo>
                      <a:lnTo>
                        <a:pt x="96" y="292"/>
                      </a:lnTo>
                      <a:lnTo>
                        <a:pt x="96" y="295"/>
                      </a:lnTo>
                      <a:lnTo>
                        <a:pt x="97" y="299"/>
                      </a:lnTo>
                      <a:lnTo>
                        <a:pt x="101" y="302"/>
                      </a:lnTo>
                      <a:lnTo>
                        <a:pt x="102" y="304"/>
                      </a:lnTo>
                      <a:lnTo>
                        <a:pt x="104" y="305"/>
                      </a:lnTo>
                      <a:lnTo>
                        <a:pt x="105" y="305"/>
                      </a:lnTo>
                      <a:lnTo>
                        <a:pt x="107" y="305"/>
                      </a:lnTo>
                      <a:lnTo>
                        <a:pt x="109" y="305"/>
                      </a:lnTo>
                      <a:lnTo>
                        <a:pt x="110" y="305"/>
                      </a:lnTo>
                      <a:lnTo>
                        <a:pt x="112" y="305"/>
                      </a:lnTo>
                      <a:lnTo>
                        <a:pt x="114" y="305"/>
                      </a:lnTo>
                      <a:lnTo>
                        <a:pt x="115" y="305"/>
                      </a:lnTo>
                      <a:lnTo>
                        <a:pt x="115" y="304"/>
                      </a:lnTo>
                      <a:lnTo>
                        <a:pt x="115" y="302"/>
                      </a:lnTo>
                      <a:lnTo>
                        <a:pt x="120" y="304"/>
                      </a:lnTo>
                      <a:lnTo>
                        <a:pt x="122" y="302"/>
                      </a:lnTo>
                      <a:lnTo>
                        <a:pt x="125" y="302"/>
                      </a:lnTo>
                      <a:lnTo>
                        <a:pt x="129" y="300"/>
                      </a:lnTo>
                      <a:lnTo>
                        <a:pt x="130" y="297"/>
                      </a:lnTo>
                      <a:lnTo>
                        <a:pt x="132" y="294"/>
                      </a:lnTo>
                      <a:lnTo>
                        <a:pt x="135" y="292"/>
                      </a:lnTo>
                      <a:lnTo>
                        <a:pt x="137" y="289"/>
                      </a:lnTo>
                      <a:lnTo>
                        <a:pt x="137" y="292"/>
                      </a:lnTo>
                      <a:lnTo>
                        <a:pt x="138" y="294"/>
                      </a:lnTo>
                      <a:lnTo>
                        <a:pt x="140" y="295"/>
                      </a:lnTo>
                      <a:lnTo>
                        <a:pt x="140" y="297"/>
                      </a:lnTo>
                      <a:lnTo>
                        <a:pt x="142" y="300"/>
                      </a:lnTo>
                      <a:lnTo>
                        <a:pt x="143" y="300"/>
                      </a:lnTo>
                      <a:lnTo>
                        <a:pt x="145" y="302"/>
                      </a:lnTo>
                      <a:lnTo>
                        <a:pt x="148" y="304"/>
                      </a:lnTo>
                      <a:lnTo>
                        <a:pt x="150" y="304"/>
                      </a:lnTo>
                      <a:lnTo>
                        <a:pt x="152" y="302"/>
                      </a:lnTo>
                      <a:lnTo>
                        <a:pt x="153" y="302"/>
                      </a:lnTo>
                      <a:lnTo>
                        <a:pt x="153" y="300"/>
                      </a:lnTo>
                      <a:lnTo>
                        <a:pt x="155" y="294"/>
                      </a:lnTo>
                      <a:lnTo>
                        <a:pt x="157" y="289"/>
                      </a:lnTo>
                      <a:lnTo>
                        <a:pt x="158" y="284"/>
                      </a:lnTo>
                      <a:lnTo>
                        <a:pt x="160" y="279"/>
                      </a:lnTo>
                      <a:lnTo>
                        <a:pt x="162" y="274"/>
                      </a:lnTo>
                      <a:lnTo>
                        <a:pt x="163" y="269"/>
                      </a:lnTo>
                      <a:lnTo>
                        <a:pt x="163" y="264"/>
                      </a:lnTo>
                      <a:lnTo>
                        <a:pt x="165" y="259"/>
                      </a:lnTo>
                      <a:lnTo>
                        <a:pt x="165" y="258"/>
                      </a:lnTo>
                      <a:lnTo>
                        <a:pt x="165" y="256"/>
                      </a:lnTo>
                      <a:lnTo>
                        <a:pt x="165" y="254"/>
                      </a:lnTo>
                      <a:lnTo>
                        <a:pt x="163" y="253"/>
                      </a:lnTo>
                      <a:lnTo>
                        <a:pt x="163" y="249"/>
                      </a:lnTo>
                      <a:lnTo>
                        <a:pt x="163" y="248"/>
                      </a:lnTo>
                      <a:lnTo>
                        <a:pt x="162" y="246"/>
                      </a:lnTo>
                      <a:lnTo>
                        <a:pt x="162" y="244"/>
                      </a:lnTo>
                      <a:lnTo>
                        <a:pt x="162" y="241"/>
                      </a:lnTo>
                      <a:lnTo>
                        <a:pt x="162" y="238"/>
                      </a:lnTo>
                      <a:lnTo>
                        <a:pt x="162" y="234"/>
                      </a:lnTo>
                      <a:lnTo>
                        <a:pt x="163" y="231"/>
                      </a:lnTo>
                      <a:lnTo>
                        <a:pt x="165" y="226"/>
                      </a:lnTo>
                      <a:lnTo>
                        <a:pt x="167" y="223"/>
                      </a:lnTo>
                      <a:lnTo>
                        <a:pt x="167" y="220"/>
                      </a:lnTo>
                      <a:lnTo>
                        <a:pt x="168" y="216"/>
                      </a:lnTo>
                      <a:lnTo>
                        <a:pt x="167" y="216"/>
                      </a:lnTo>
                      <a:lnTo>
                        <a:pt x="165" y="216"/>
                      </a:lnTo>
                      <a:lnTo>
                        <a:pt x="165" y="213"/>
                      </a:lnTo>
                      <a:lnTo>
                        <a:pt x="163" y="211"/>
                      </a:lnTo>
                      <a:lnTo>
                        <a:pt x="162" y="210"/>
                      </a:lnTo>
                      <a:lnTo>
                        <a:pt x="160" y="208"/>
                      </a:lnTo>
                      <a:lnTo>
                        <a:pt x="158" y="206"/>
                      </a:lnTo>
                      <a:lnTo>
                        <a:pt x="155" y="205"/>
                      </a:lnTo>
                      <a:lnTo>
                        <a:pt x="153" y="203"/>
                      </a:lnTo>
                      <a:lnTo>
                        <a:pt x="150" y="203"/>
                      </a:lnTo>
                      <a:lnTo>
                        <a:pt x="148" y="203"/>
                      </a:lnTo>
                      <a:lnTo>
                        <a:pt x="147" y="203"/>
                      </a:lnTo>
                      <a:lnTo>
                        <a:pt x="147" y="205"/>
                      </a:lnTo>
                      <a:lnTo>
                        <a:pt x="145" y="205"/>
                      </a:lnTo>
                      <a:lnTo>
                        <a:pt x="143" y="205"/>
                      </a:lnTo>
                      <a:lnTo>
                        <a:pt x="142" y="203"/>
                      </a:lnTo>
                      <a:lnTo>
                        <a:pt x="140" y="201"/>
                      </a:lnTo>
                      <a:lnTo>
                        <a:pt x="138" y="200"/>
                      </a:lnTo>
                      <a:lnTo>
                        <a:pt x="138" y="198"/>
                      </a:lnTo>
                      <a:lnTo>
                        <a:pt x="137" y="195"/>
                      </a:lnTo>
                      <a:lnTo>
                        <a:pt x="137" y="193"/>
                      </a:lnTo>
                      <a:lnTo>
                        <a:pt x="137" y="192"/>
                      </a:lnTo>
                      <a:lnTo>
                        <a:pt x="138" y="190"/>
                      </a:lnTo>
                      <a:lnTo>
                        <a:pt x="138" y="187"/>
                      </a:lnTo>
                      <a:lnTo>
                        <a:pt x="138" y="185"/>
                      </a:lnTo>
                      <a:lnTo>
                        <a:pt x="138" y="182"/>
                      </a:lnTo>
                      <a:lnTo>
                        <a:pt x="137" y="180"/>
                      </a:lnTo>
                      <a:lnTo>
                        <a:pt x="137" y="177"/>
                      </a:lnTo>
                      <a:lnTo>
                        <a:pt x="137" y="175"/>
                      </a:lnTo>
                      <a:lnTo>
                        <a:pt x="138" y="173"/>
                      </a:lnTo>
                      <a:lnTo>
                        <a:pt x="138" y="172"/>
                      </a:lnTo>
                      <a:lnTo>
                        <a:pt x="142" y="170"/>
                      </a:lnTo>
                      <a:lnTo>
                        <a:pt x="143" y="167"/>
                      </a:lnTo>
                      <a:lnTo>
                        <a:pt x="145" y="165"/>
                      </a:lnTo>
                      <a:lnTo>
                        <a:pt x="145" y="164"/>
                      </a:lnTo>
                      <a:lnTo>
                        <a:pt x="147" y="160"/>
                      </a:lnTo>
                      <a:lnTo>
                        <a:pt x="147" y="159"/>
                      </a:lnTo>
                      <a:lnTo>
                        <a:pt x="148" y="157"/>
                      </a:lnTo>
                      <a:lnTo>
                        <a:pt x="150" y="155"/>
                      </a:lnTo>
                      <a:lnTo>
                        <a:pt x="153" y="155"/>
                      </a:lnTo>
                      <a:lnTo>
                        <a:pt x="155" y="154"/>
                      </a:lnTo>
                      <a:lnTo>
                        <a:pt x="157" y="152"/>
                      </a:lnTo>
                      <a:lnTo>
                        <a:pt x="160" y="150"/>
                      </a:lnTo>
                      <a:lnTo>
                        <a:pt x="162" y="149"/>
                      </a:lnTo>
                      <a:lnTo>
                        <a:pt x="162" y="145"/>
                      </a:lnTo>
                      <a:lnTo>
                        <a:pt x="163" y="144"/>
                      </a:lnTo>
                      <a:lnTo>
                        <a:pt x="163" y="142"/>
                      </a:lnTo>
                      <a:lnTo>
                        <a:pt x="165" y="140"/>
                      </a:lnTo>
                      <a:lnTo>
                        <a:pt x="165" y="139"/>
                      </a:lnTo>
                      <a:lnTo>
                        <a:pt x="163" y="137"/>
                      </a:lnTo>
                      <a:lnTo>
                        <a:pt x="163" y="135"/>
                      </a:lnTo>
                      <a:lnTo>
                        <a:pt x="162" y="134"/>
                      </a:lnTo>
                      <a:lnTo>
                        <a:pt x="162" y="132"/>
                      </a:lnTo>
                      <a:lnTo>
                        <a:pt x="160" y="131"/>
                      </a:lnTo>
                      <a:lnTo>
                        <a:pt x="160" y="129"/>
                      </a:lnTo>
                      <a:lnTo>
                        <a:pt x="158" y="127"/>
                      </a:lnTo>
                      <a:lnTo>
                        <a:pt x="158" y="126"/>
                      </a:lnTo>
                      <a:lnTo>
                        <a:pt x="157" y="124"/>
                      </a:lnTo>
                      <a:lnTo>
                        <a:pt x="153" y="122"/>
                      </a:lnTo>
                      <a:lnTo>
                        <a:pt x="152" y="122"/>
                      </a:lnTo>
                      <a:lnTo>
                        <a:pt x="148" y="121"/>
                      </a:lnTo>
                      <a:lnTo>
                        <a:pt x="147" y="121"/>
                      </a:lnTo>
                      <a:lnTo>
                        <a:pt x="143" y="121"/>
                      </a:lnTo>
                      <a:lnTo>
                        <a:pt x="140" y="121"/>
                      </a:lnTo>
                      <a:lnTo>
                        <a:pt x="135" y="121"/>
                      </a:lnTo>
                      <a:lnTo>
                        <a:pt x="132" y="122"/>
                      </a:lnTo>
                      <a:lnTo>
                        <a:pt x="127" y="124"/>
                      </a:lnTo>
                      <a:lnTo>
                        <a:pt x="124" y="126"/>
                      </a:lnTo>
                      <a:lnTo>
                        <a:pt x="119" y="127"/>
                      </a:lnTo>
                      <a:lnTo>
                        <a:pt x="115" y="129"/>
                      </a:lnTo>
                      <a:lnTo>
                        <a:pt x="110" y="129"/>
                      </a:lnTo>
                      <a:lnTo>
                        <a:pt x="109" y="129"/>
                      </a:lnTo>
                      <a:lnTo>
                        <a:pt x="107" y="129"/>
                      </a:lnTo>
                      <a:lnTo>
                        <a:pt x="105" y="129"/>
                      </a:lnTo>
                      <a:lnTo>
                        <a:pt x="104" y="129"/>
                      </a:lnTo>
                      <a:lnTo>
                        <a:pt x="102" y="131"/>
                      </a:lnTo>
                      <a:lnTo>
                        <a:pt x="101" y="131"/>
                      </a:lnTo>
                      <a:lnTo>
                        <a:pt x="102" y="129"/>
                      </a:lnTo>
                      <a:lnTo>
                        <a:pt x="104" y="127"/>
                      </a:lnTo>
                      <a:lnTo>
                        <a:pt x="104" y="126"/>
                      </a:lnTo>
                      <a:lnTo>
                        <a:pt x="104" y="124"/>
                      </a:lnTo>
                      <a:lnTo>
                        <a:pt x="105" y="122"/>
                      </a:lnTo>
                      <a:lnTo>
                        <a:pt x="105" y="121"/>
                      </a:lnTo>
                      <a:lnTo>
                        <a:pt x="105" y="119"/>
                      </a:lnTo>
                      <a:lnTo>
                        <a:pt x="105" y="117"/>
                      </a:lnTo>
                      <a:lnTo>
                        <a:pt x="104" y="116"/>
                      </a:lnTo>
                      <a:lnTo>
                        <a:pt x="104" y="114"/>
                      </a:lnTo>
                      <a:lnTo>
                        <a:pt x="104" y="112"/>
                      </a:lnTo>
                      <a:lnTo>
                        <a:pt x="102" y="111"/>
                      </a:lnTo>
                      <a:lnTo>
                        <a:pt x="102" y="109"/>
                      </a:lnTo>
                      <a:lnTo>
                        <a:pt x="102" y="107"/>
                      </a:lnTo>
                      <a:lnTo>
                        <a:pt x="102" y="106"/>
                      </a:lnTo>
                      <a:lnTo>
                        <a:pt x="102" y="104"/>
                      </a:lnTo>
                      <a:lnTo>
                        <a:pt x="102" y="102"/>
                      </a:lnTo>
                      <a:lnTo>
                        <a:pt x="102" y="101"/>
                      </a:lnTo>
                      <a:lnTo>
                        <a:pt x="101" y="101"/>
                      </a:lnTo>
                      <a:lnTo>
                        <a:pt x="99" y="101"/>
                      </a:lnTo>
                      <a:lnTo>
                        <a:pt x="101" y="99"/>
                      </a:lnTo>
                      <a:lnTo>
                        <a:pt x="102" y="98"/>
                      </a:lnTo>
                      <a:lnTo>
                        <a:pt x="104" y="96"/>
                      </a:lnTo>
                      <a:lnTo>
                        <a:pt x="105" y="93"/>
                      </a:lnTo>
                      <a:lnTo>
                        <a:pt x="105" y="91"/>
                      </a:lnTo>
                      <a:lnTo>
                        <a:pt x="107" y="89"/>
                      </a:lnTo>
                      <a:lnTo>
                        <a:pt x="109" y="88"/>
                      </a:lnTo>
                      <a:lnTo>
                        <a:pt x="110" y="86"/>
                      </a:lnTo>
                      <a:lnTo>
                        <a:pt x="112" y="86"/>
                      </a:lnTo>
                      <a:lnTo>
                        <a:pt x="114" y="86"/>
                      </a:lnTo>
                      <a:lnTo>
                        <a:pt x="112" y="86"/>
                      </a:lnTo>
                      <a:lnTo>
                        <a:pt x="112" y="88"/>
                      </a:lnTo>
                      <a:lnTo>
                        <a:pt x="114" y="88"/>
                      </a:lnTo>
                      <a:lnTo>
                        <a:pt x="115" y="88"/>
                      </a:lnTo>
                      <a:lnTo>
                        <a:pt x="117" y="86"/>
                      </a:lnTo>
                      <a:lnTo>
                        <a:pt x="119" y="86"/>
                      </a:lnTo>
                      <a:lnTo>
                        <a:pt x="120" y="86"/>
                      </a:lnTo>
                      <a:lnTo>
                        <a:pt x="122" y="86"/>
                      </a:lnTo>
                      <a:lnTo>
                        <a:pt x="124" y="86"/>
                      </a:lnTo>
                      <a:lnTo>
                        <a:pt x="125" y="86"/>
                      </a:lnTo>
                      <a:lnTo>
                        <a:pt x="132" y="84"/>
                      </a:lnTo>
                      <a:lnTo>
                        <a:pt x="138" y="83"/>
                      </a:lnTo>
                      <a:lnTo>
                        <a:pt x="147" y="83"/>
                      </a:lnTo>
                      <a:lnTo>
                        <a:pt x="153" y="83"/>
                      </a:lnTo>
                      <a:lnTo>
                        <a:pt x="160" y="83"/>
                      </a:lnTo>
                      <a:lnTo>
                        <a:pt x="167" y="83"/>
                      </a:lnTo>
                      <a:lnTo>
                        <a:pt x="173" y="84"/>
                      </a:lnTo>
                      <a:lnTo>
                        <a:pt x="180" y="86"/>
                      </a:lnTo>
                      <a:lnTo>
                        <a:pt x="185" y="88"/>
                      </a:lnTo>
                      <a:lnTo>
                        <a:pt x="188" y="89"/>
                      </a:lnTo>
                      <a:lnTo>
                        <a:pt x="193" y="93"/>
                      </a:lnTo>
                      <a:lnTo>
                        <a:pt x="198" y="96"/>
                      </a:lnTo>
                      <a:lnTo>
                        <a:pt x="203" y="98"/>
                      </a:lnTo>
                      <a:lnTo>
                        <a:pt x="206" y="101"/>
                      </a:lnTo>
                      <a:lnTo>
                        <a:pt x="211" y="104"/>
                      </a:lnTo>
                      <a:lnTo>
                        <a:pt x="216" y="106"/>
                      </a:lnTo>
                      <a:lnTo>
                        <a:pt x="218" y="106"/>
                      </a:lnTo>
                      <a:lnTo>
                        <a:pt x="219" y="106"/>
                      </a:lnTo>
                      <a:lnTo>
                        <a:pt x="219" y="104"/>
                      </a:lnTo>
                      <a:lnTo>
                        <a:pt x="219" y="102"/>
                      </a:lnTo>
                      <a:lnTo>
                        <a:pt x="219" y="101"/>
                      </a:lnTo>
                      <a:lnTo>
                        <a:pt x="219" y="99"/>
                      </a:lnTo>
                      <a:lnTo>
                        <a:pt x="219" y="98"/>
                      </a:lnTo>
                      <a:lnTo>
                        <a:pt x="221" y="96"/>
                      </a:lnTo>
                      <a:lnTo>
                        <a:pt x="223" y="91"/>
                      </a:lnTo>
                      <a:lnTo>
                        <a:pt x="223" y="88"/>
                      </a:lnTo>
                      <a:lnTo>
                        <a:pt x="224" y="83"/>
                      </a:lnTo>
                      <a:lnTo>
                        <a:pt x="226" y="78"/>
                      </a:lnTo>
                      <a:lnTo>
                        <a:pt x="228" y="74"/>
                      </a:lnTo>
                      <a:lnTo>
                        <a:pt x="228" y="69"/>
                      </a:lnTo>
                      <a:lnTo>
                        <a:pt x="229" y="65"/>
                      </a:lnTo>
                      <a:lnTo>
                        <a:pt x="231" y="61"/>
                      </a:lnTo>
                      <a:lnTo>
                        <a:pt x="233" y="60"/>
                      </a:lnTo>
                      <a:lnTo>
                        <a:pt x="233" y="58"/>
                      </a:lnTo>
                      <a:lnTo>
                        <a:pt x="234" y="58"/>
                      </a:lnTo>
                      <a:lnTo>
                        <a:pt x="234" y="56"/>
                      </a:lnTo>
                      <a:lnTo>
                        <a:pt x="236" y="55"/>
                      </a:lnTo>
                      <a:lnTo>
                        <a:pt x="239" y="45"/>
                      </a:lnTo>
                      <a:lnTo>
                        <a:pt x="242" y="36"/>
                      </a:lnTo>
                      <a:lnTo>
                        <a:pt x="244" y="27"/>
                      </a:lnTo>
                      <a:lnTo>
                        <a:pt x="246" y="18"/>
                      </a:lnTo>
                      <a:lnTo>
                        <a:pt x="251" y="10"/>
                      </a:lnTo>
                      <a:lnTo>
                        <a:pt x="256" y="3"/>
                      </a:lnTo>
                      <a:lnTo>
                        <a:pt x="261" y="2"/>
                      </a:lnTo>
                      <a:lnTo>
                        <a:pt x="266" y="0"/>
                      </a:lnTo>
                      <a:lnTo>
                        <a:pt x="271" y="0"/>
                      </a:lnTo>
                      <a:lnTo>
                        <a:pt x="279" y="0"/>
                      </a:lnTo>
                      <a:lnTo>
                        <a:pt x="290" y="2"/>
                      </a:lnTo>
                      <a:lnTo>
                        <a:pt x="304" y="2"/>
                      </a:lnTo>
                      <a:lnTo>
                        <a:pt x="315" y="3"/>
                      </a:lnTo>
                      <a:lnTo>
                        <a:pt x="327" y="5"/>
                      </a:lnTo>
                      <a:lnTo>
                        <a:pt x="340" y="7"/>
                      </a:lnTo>
                      <a:lnTo>
                        <a:pt x="351" y="7"/>
                      </a:lnTo>
                      <a:lnTo>
                        <a:pt x="365" y="5"/>
                      </a:lnTo>
                      <a:lnTo>
                        <a:pt x="376" y="3"/>
                      </a:lnTo>
                      <a:lnTo>
                        <a:pt x="376" y="5"/>
                      </a:lnTo>
                      <a:lnTo>
                        <a:pt x="376" y="7"/>
                      </a:lnTo>
                      <a:lnTo>
                        <a:pt x="374" y="7"/>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106" name="Freeform 38"/>
                <p:cNvSpPr>
                  <a:spLocks/>
                </p:cNvSpPr>
                <p:nvPr/>
              </p:nvSpPr>
              <p:spPr bwMode="gray">
                <a:xfrm>
                  <a:off x="3902992" y="3478553"/>
                  <a:ext cx="96473" cy="118098"/>
                </a:xfrm>
                <a:custGeom>
                  <a:avLst/>
                  <a:gdLst>
                    <a:gd name="T0" fmla="*/ 2147483647 w 59"/>
                    <a:gd name="T1" fmla="*/ 2147483647 h 76"/>
                    <a:gd name="T2" fmla="*/ 2147483647 w 59"/>
                    <a:gd name="T3" fmla="*/ 2147483647 h 76"/>
                    <a:gd name="T4" fmla="*/ 2147483647 w 59"/>
                    <a:gd name="T5" fmla="*/ 2147483647 h 76"/>
                    <a:gd name="T6" fmla="*/ 2147483647 w 59"/>
                    <a:gd name="T7" fmla="*/ 2147483647 h 76"/>
                    <a:gd name="T8" fmla="*/ 2147483647 w 59"/>
                    <a:gd name="T9" fmla="*/ 2147483647 h 76"/>
                    <a:gd name="T10" fmla="*/ 2147483647 w 59"/>
                    <a:gd name="T11" fmla="*/ 2147483647 h 76"/>
                    <a:gd name="T12" fmla="*/ 2147483647 w 59"/>
                    <a:gd name="T13" fmla="*/ 2147483647 h 76"/>
                    <a:gd name="T14" fmla="*/ 2147483647 w 59"/>
                    <a:gd name="T15" fmla="*/ 2147483647 h 76"/>
                    <a:gd name="T16" fmla="*/ 2147483647 w 59"/>
                    <a:gd name="T17" fmla="*/ 2147483647 h 76"/>
                    <a:gd name="T18" fmla="*/ 2147483647 w 59"/>
                    <a:gd name="T19" fmla="*/ 2147483647 h 76"/>
                    <a:gd name="T20" fmla="*/ 2147483647 w 59"/>
                    <a:gd name="T21" fmla="*/ 2147483647 h 76"/>
                    <a:gd name="T22" fmla="*/ 2147483647 w 59"/>
                    <a:gd name="T23" fmla="*/ 2147483647 h 76"/>
                    <a:gd name="T24" fmla="*/ 2147483647 w 59"/>
                    <a:gd name="T25" fmla="*/ 2147483647 h 76"/>
                    <a:gd name="T26" fmla="*/ 2147483647 w 59"/>
                    <a:gd name="T27" fmla="*/ 2147483647 h 76"/>
                    <a:gd name="T28" fmla="*/ 2147483647 w 59"/>
                    <a:gd name="T29" fmla="*/ 2147483647 h 76"/>
                    <a:gd name="T30" fmla="*/ 2147483647 w 59"/>
                    <a:gd name="T31" fmla="*/ 2147483647 h 76"/>
                    <a:gd name="T32" fmla="*/ 2147483647 w 59"/>
                    <a:gd name="T33" fmla="*/ 2147483647 h 76"/>
                    <a:gd name="T34" fmla="*/ 2147483647 w 59"/>
                    <a:gd name="T35" fmla="*/ 2147483647 h 76"/>
                    <a:gd name="T36" fmla="*/ 2147483647 w 59"/>
                    <a:gd name="T37" fmla="*/ 2147483647 h 76"/>
                    <a:gd name="T38" fmla="*/ 2147483647 w 59"/>
                    <a:gd name="T39" fmla="*/ 2147483647 h 76"/>
                    <a:gd name="T40" fmla="*/ 2147483647 w 59"/>
                    <a:gd name="T41" fmla="*/ 2147483647 h 76"/>
                    <a:gd name="T42" fmla="*/ 2147483647 w 59"/>
                    <a:gd name="T43" fmla="*/ 2147483647 h 76"/>
                    <a:gd name="T44" fmla="*/ 2147483647 w 59"/>
                    <a:gd name="T45" fmla="*/ 2147483647 h 76"/>
                    <a:gd name="T46" fmla="*/ 2147483647 w 59"/>
                    <a:gd name="T47" fmla="*/ 2147483647 h 76"/>
                    <a:gd name="T48" fmla="*/ 2147483647 w 59"/>
                    <a:gd name="T49" fmla="*/ 2147483647 h 76"/>
                    <a:gd name="T50" fmla="*/ 2147483647 w 59"/>
                    <a:gd name="T51" fmla="*/ 2147483647 h 76"/>
                    <a:gd name="T52" fmla="*/ 2147483647 w 59"/>
                    <a:gd name="T53" fmla="*/ 2147483647 h 76"/>
                    <a:gd name="T54" fmla="*/ 2147483647 w 59"/>
                    <a:gd name="T55" fmla="*/ 2147483647 h 76"/>
                    <a:gd name="T56" fmla="*/ 2147483647 w 59"/>
                    <a:gd name="T57" fmla="*/ 2147483647 h 76"/>
                    <a:gd name="T58" fmla="*/ 2147483647 w 59"/>
                    <a:gd name="T59" fmla="*/ 2147483647 h 76"/>
                    <a:gd name="T60" fmla="*/ 2147483647 w 59"/>
                    <a:gd name="T61" fmla="*/ 2147483647 h 76"/>
                    <a:gd name="T62" fmla="*/ 2147483647 w 59"/>
                    <a:gd name="T63" fmla="*/ 2147483647 h 76"/>
                    <a:gd name="T64" fmla="*/ 2147483647 w 59"/>
                    <a:gd name="T65" fmla="*/ 2147483647 h 76"/>
                    <a:gd name="T66" fmla="*/ 2147483647 w 59"/>
                    <a:gd name="T67" fmla="*/ 2147483647 h 76"/>
                    <a:gd name="T68" fmla="*/ 2147483647 w 59"/>
                    <a:gd name="T69" fmla="*/ 0 h 76"/>
                    <a:gd name="T70" fmla="*/ 2147483647 w 59"/>
                    <a:gd name="T71" fmla="*/ 0 h 76"/>
                    <a:gd name="T72" fmla="*/ 2147483647 w 59"/>
                    <a:gd name="T73" fmla="*/ 2147483647 h 76"/>
                    <a:gd name="T74" fmla="*/ 2147483647 w 59"/>
                    <a:gd name="T75" fmla="*/ 2147483647 h 76"/>
                    <a:gd name="T76" fmla="*/ 2147483647 w 59"/>
                    <a:gd name="T77" fmla="*/ 2147483647 h 76"/>
                    <a:gd name="T78" fmla="*/ 2147483647 w 59"/>
                    <a:gd name="T79" fmla="*/ 2147483647 h 76"/>
                    <a:gd name="T80" fmla="*/ 2147483647 w 59"/>
                    <a:gd name="T81" fmla="*/ 2147483647 h 76"/>
                    <a:gd name="T82" fmla="*/ 2147483647 w 59"/>
                    <a:gd name="T83" fmla="*/ 2147483647 h 76"/>
                    <a:gd name="T84" fmla="*/ 2147483647 w 59"/>
                    <a:gd name="T85" fmla="*/ 2147483647 h 76"/>
                    <a:gd name="T86" fmla="*/ 2147483647 w 59"/>
                    <a:gd name="T87" fmla="*/ 2147483647 h 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
                    <a:gd name="T133" fmla="*/ 0 h 76"/>
                    <a:gd name="T134" fmla="*/ 59 w 59"/>
                    <a:gd name="T135" fmla="*/ 76 h 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 h="76">
                      <a:moveTo>
                        <a:pt x="0" y="32"/>
                      </a:moveTo>
                      <a:lnTo>
                        <a:pt x="3" y="37"/>
                      </a:lnTo>
                      <a:lnTo>
                        <a:pt x="5" y="43"/>
                      </a:lnTo>
                      <a:lnTo>
                        <a:pt x="7" y="48"/>
                      </a:lnTo>
                      <a:lnTo>
                        <a:pt x="7" y="53"/>
                      </a:lnTo>
                      <a:lnTo>
                        <a:pt x="8" y="58"/>
                      </a:lnTo>
                      <a:lnTo>
                        <a:pt x="8" y="65"/>
                      </a:lnTo>
                      <a:lnTo>
                        <a:pt x="10" y="70"/>
                      </a:lnTo>
                      <a:lnTo>
                        <a:pt x="10" y="75"/>
                      </a:lnTo>
                      <a:lnTo>
                        <a:pt x="10" y="76"/>
                      </a:lnTo>
                      <a:lnTo>
                        <a:pt x="12" y="76"/>
                      </a:lnTo>
                      <a:lnTo>
                        <a:pt x="13" y="76"/>
                      </a:lnTo>
                      <a:lnTo>
                        <a:pt x="13" y="75"/>
                      </a:lnTo>
                      <a:lnTo>
                        <a:pt x="15" y="75"/>
                      </a:lnTo>
                      <a:lnTo>
                        <a:pt x="17" y="75"/>
                      </a:lnTo>
                      <a:lnTo>
                        <a:pt x="18" y="73"/>
                      </a:lnTo>
                      <a:lnTo>
                        <a:pt x="20" y="71"/>
                      </a:lnTo>
                      <a:lnTo>
                        <a:pt x="22" y="70"/>
                      </a:lnTo>
                      <a:lnTo>
                        <a:pt x="23" y="68"/>
                      </a:lnTo>
                      <a:lnTo>
                        <a:pt x="25" y="66"/>
                      </a:lnTo>
                      <a:lnTo>
                        <a:pt x="26" y="66"/>
                      </a:lnTo>
                      <a:lnTo>
                        <a:pt x="28" y="65"/>
                      </a:lnTo>
                      <a:lnTo>
                        <a:pt x="28" y="63"/>
                      </a:lnTo>
                      <a:lnTo>
                        <a:pt x="31" y="60"/>
                      </a:lnTo>
                      <a:lnTo>
                        <a:pt x="33" y="56"/>
                      </a:lnTo>
                      <a:lnTo>
                        <a:pt x="35" y="52"/>
                      </a:lnTo>
                      <a:lnTo>
                        <a:pt x="35" y="48"/>
                      </a:lnTo>
                      <a:lnTo>
                        <a:pt x="33" y="45"/>
                      </a:lnTo>
                      <a:lnTo>
                        <a:pt x="31" y="42"/>
                      </a:lnTo>
                      <a:lnTo>
                        <a:pt x="30" y="38"/>
                      </a:lnTo>
                      <a:lnTo>
                        <a:pt x="25" y="35"/>
                      </a:lnTo>
                      <a:lnTo>
                        <a:pt x="28" y="33"/>
                      </a:lnTo>
                      <a:lnTo>
                        <a:pt x="31" y="32"/>
                      </a:lnTo>
                      <a:lnTo>
                        <a:pt x="35" y="30"/>
                      </a:lnTo>
                      <a:lnTo>
                        <a:pt x="36" y="28"/>
                      </a:lnTo>
                      <a:lnTo>
                        <a:pt x="40" y="27"/>
                      </a:lnTo>
                      <a:lnTo>
                        <a:pt x="41" y="25"/>
                      </a:lnTo>
                      <a:lnTo>
                        <a:pt x="45" y="23"/>
                      </a:lnTo>
                      <a:lnTo>
                        <a:pt x="48" y="22"/>
                      </a:lnTo>
                      <a:lnTo>
                        <a:pt x="50" y="20"/>
                      </a:lnTo>
                      <a:lnTo>
                        <a:pt x="51" y="20"/>
                      </a:lnTo>
                      <a:lnTo>
                        <a:pt x="53" y="20"/>
                      </a:lnTo>
                      <a:lnTo>
                        <a:pt x="55" y="20"/>
                      </a:lnTo>
                      <a:lnTo>
                        <a:pt x="56" y="20"/>
                      </a:lnTo>
                      <a:lnTo>
                        <a:pt x="58" y="20"/>
                      </a:lnTo>
                      <a:lnTo>
                        <a:pt x="59" y="20"/>
                      </a:lnTo>
                      <a:lnTo>
                        <a:pt x="58" y="20"/>
                      </a:lnTo>
                      <a:lnTo>
                        <a:pt x="58" y="19"/>
                      </a:lnTo>
                      <a:lnTo>
                        <a:pt x="58" y="17"/>
                      </a:lnTo>
                      <a:lnTo>
                        <a:pt x="58" y="15"/>
                      </a:lnTo>
                      <a:lnTo>
                        <a:pt x="56" y="12"/>
                      </a:lnTo>
                      <a:lnTo>
                        <a:pt x="56" y="10"/>
                      </a:lnTo>
                      <a:lnTo>
                        <a:pt x="56" y="9"/>
                      </a:lnTo>
                      <a:lnTo>
                        <a:pt x="56" y="7"/>
                      </a:lnTo>
                      <a:lnTo>
                        <a:pt x="55" y="5"/>
                      </a:lnTo>
                      <a:lnTo>
                        <a:pt x="53" y="4"/>
                      </a:lnTo>
                      <a:lnTo>
                        <a:pt x="53" y="2"/>
                      </a:lnTo>
                      <a:lnTo>
                        <a:pt x="51" y="2"/>
                      </a:lnTo>
                      <a:lnTo>
                        <a:pt x="50" y="0"/>
                      </a:lnTo>
                      <a:lnTo>
                        <a:pt x="48" y="0"/>
                      </a:lnTo>
                      <a:lnTo>
                        <a:pt x="46" y="0"/>
                      </a:lnTo>
                      <a:lnTo>
                        <a:pt x="45" y="0"/>
                      </a:lnTo>
                      <a:lnTo>
                        <a:pt x="43" y="2"/>
                      </a:lnTo>
                      <a:lnTo>
                        <a:pt x="40" y="4"/>
                      </a:lnTo>
                      <a:lnTo>
                        <a:pt x="36" y="5"/>
                      </a:lnTo>
                      <a:lnTo>
                        <a:pt x="35" y="7"/>
                      </a:lnTo>
                      <a:lnTo>
                        <a:pt x="31" y="9"/>
                      </a:lnTo>
                      <a:lnTo>
                        <a:pt x="30" y="10"/>
                      </a:lnTo>
                      <a:lnTo>
                        <a:pt x="26" y="12"/>
                      </a:lnTo>
                      <a:lnTo>
                        <a:pt x="25" y="14"/>
                      </a:lnTo>
                      <a:lnTo>
                        <a:pt x="22" y="15"/>
                      </a:lnTo>
                      <a:lnTo>
                        <a:pt x="18" y="19"/>
                      </a:lnTo>
                      <a:lnTo>
                        <a:pt x="15" y="20"/>
                      </a:lnTo>
                      <a:lnTo>
                        <a:pt x="13" y="23"/>
                      </a:lnTo>
                      <a:lnTo>
                        <a:pt x="10" y="25"/>
                      </a:lnTo>
                      <a:lnTo>
                        <a:pt x="7" y="28"/>
                      </a:lnTo>
                      <a:lnTo>
                        <a:pt x="3" y="30"/>
                      </a:lnTo>
                      <a:lnTo>
                        <a:pt x="0" y="32"/>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mn-ea"/>
                    <a:cs typeface="+mn-cs"/>
                  </a:endParaRPr>
                </a:p>
              </p:txBody>
            </p:sp>
            <p:sp>
              <p:nvSpPr>
                <p:cNvPr id="107" name="Freeform 39"/>
                <p:cNvSpPr>
                  <a:spLocks/>
                </p:cNvSpPr>
                <p:nvPr/>
              </p:nvSpPr>
              <p:spPr bwMode="gray">
                <a:xfrm>
                  <a:off x="3924698" y="3478553"/>
                  <a:ext cx="173651" cy="127182"/>
                </a:xfrm>
                <a:custGeom>
                  <a:avLst/>
                  <a:gdLst>
                    <a:gd name="T0" fmla="*/ 2147483647 w 111"/>
                    <a:gd name="T1" fmla="*/ 2147483647 h 81"/>
                    <a:gd name="T2" fmla="*/ 2147483647 w 111"/>
                    <a:gd name="T3" fmla="*/ 2147483647 h 81"/>
                    <a:gd name="T4" fmla="*/ 2147483647 w 111"/>
                    <a:gd name="T5" fmla="*/ 2147483647 h 81"/>
                    <a:gd name="T6" fmla="*/ 2147483647 w 111"/>
                    <a:gd name="T7" fmla="*/ 2147483647 h 81"/>
                    <a:gd name="T8" fmla="*/ 2147483647 w 111"/>
                    <a:gd name="T9" fmla="*/ 2147483647 h 81"/>
                    <a:gd name="T10" fmla="*/ 2147483647 w 111"/>
                    <a:gd name="T11" fmla="*/ 2147483647 h 81"/>
                    <a:gd name="T12" fmla="*/ 2147483647 w 111"/>
                    <a:gd name="T13" fmla="*/ 2147483647 h 81"/>
                    <a:gd name="T14" fmla="*/ 2147483647 w 111"/>
                    <a:gd name="T15" fmla="*/ 2147483647 h 81"/>
                    <a:gd name="T16" fmla="*/ 2147483647 w 111"/>
                    <a:gd name="T17" fmla="*/ 2147483647 h 81"/>
                    <a:gd name="T18" fmla="*/ 2147483647 w 111"/>
                    <a:gd name="T19" fmla="*/ 2147483647 h 81"/>
                    <a:gd name="T20" fmla="*/ 2147483647 w 111"/>
                    <a:gd name="T21" fmla="*/ 2147483647 h 81"/>
                    <a:gd name="T22" fmla="*/ 2147483647 w 111"/>
                    <a:gd name="T23" fmla="*/ 2147483647 h 81"/>
                    <a:gd name="T24" fmla="*/ 2147483647 w 111"/>
                    <a:gd name="T25" fmla="*/ 2147483647 h 81"/>
                    <a:gd name="T26" fmla="*/ 2147483647 w 111"/>
                    <a:gd name="T27" fmla="*/ 2147483647 h 81"/>
                    <a:gd name="T28" fmla="*/ 2147483647 w 111"/>
                    <a:gd name="T29" fmla="*/ 2147483647 h 81"/>
                    <a:gd name="T30" fmla="*/ 2147483647 w 111"/>
                    <a:gd name="T31" fmla="*/ 2147483647 h 81"/>
                    <a:gd name="T32" fmla="*/ 2147483647 w 111"/>
                    <a:gd name="T33" fmla="*/ 2147483647 h 81"/>
                    <a:gd name="T34" fmla="*/ 2147483647 w 111"/>
                    <a:gd name="T35" fmla="*/ 2147483647 h 81"/>
                    <a:gd name="T36" fmla="*/ 2147483647 w 111"/>
                    <a:gd name="T37" fmla="*/ 2147483647 h 81"/>
                    <a:gd name="T38" fmla="*/ 2147483647 w 111"/>
                    <a:gd name="T39" fmla="*/ 2147483647 h 81"/>
                    <a:gd name="T40" fmla="*/ 2147483647 w 111"/>
                    <a:gd name="T41" fmla="*/ 2147483647 h 81"/>
                    <a:gd name="T42" fmla="*/ 2147483647 w 111"/>
                    <a:gd name="T43" fmla="*/ 2147483647 h 81"/>
                    <a:gd name="T44" fmla="*/ 2147483647 w 111"/>
                    <a:gd name="T45" fmla="*/ 2147483647 h 81"/>
                    <a:gd name="T46" fmla="*/ 2147483647 w 111"/>
                    <a:gd name="T47" fmla="*/ 2147483647 h 81"/>
                    <a:gd name="T48" fmla="*/ 2147483647 w 111"/>
                    <a:gd name="T49" fmla="*/ 2147483647 h 81"/>
                    <a:gd name="T50" fmla="*/ 2147483647 w 111"/>
                    <a:gd name="T51" fmla="*/ 2147483647 h 81"/>
                    <a:gd name="T52" fmla="*/ 2147483647 w 111"/>
                    <a:gd name="T53" fmla="*/ 2147483647 h 81"/>
                    <a:gd name="T54" fmla="*/ 2147483647 w 111"/>
                    <a:gd name="T55" fmla="*/ 2147483647 h 81"/>
                    <a:gd name="T56" fmla="*/ 2147483647 w 111"/>
                    <a:gd name="T57" fmla="*/ 2147483647 h 81"/>
                    <a:gd name="T58" fmla="*/ 2147483647 w 111"/>
                    <a:gd name="T59" fmla="*/ 2147483647 h 81"/>
                    <a:gd name="T60" fmla="*/ 2147483647 w 111"/>
                    <a:gd name="T61" fmla="*/ 2147483647 h 81"/>
                    <a:gd name="T62" fmla="*/ 2147483647 w 111"/>
                    <a:gd name="T63" fmla="*/ 2147483647 h 81"/>
                    <a:gd name="T64" fmla="*/ 2147483647 w 111"/>
                    <a:gd name="T65" fmla="*/ 2147483647 h 81"/>
                    <a:gd name="T66" fmla="*/ 2147483647 w 111"/>
                    <a:gd name="T67" fmla="*/ 2147483647 h 81"/>
                    <a:gd name="T68" fmla="*/ 2147483647 w 111"/>
                    <a:gd name="T69" fmla="*/ 2147483647 h 81"/>
                    <a:gd name="T70" fmla="*/ 2147483647 w 111"/>
                    <a:gd name="T71" fmla="*/ 2147483647 h 81"/>
                    <a:gd name="T72" fmla="*/ 2147483647 w 111"/>
                    <a:gd name="T73" fmla="*/ 2147483647 h 81"/>
                    <a:gd name="T74" fmla="*/ 2147483647 w 111"/>
                    <a:gd name="T75" fmla="*/ 2147483647 h 81"/>
                    <a:gd name="T76" fmla="*/ 2147483647 w 111"/>
                    <a:gd name="T77" fmla="*/ 2147483647 h 81"/>
                    <a:gd name="T78" fmla="*/ 2147483647 w 111"/>
                    <a:gd name="T79" fmla="*/ 2147483647 h 81"/>
                    <a:gd name="T80" fmla="*/ 2147483647 w 111"/>
                    <a:gd name="T81" fmla="*/ 2147483647 h 81"/>
                    <a:gd name="T82" fmla="*/ 2147483647 w 111"/>
                    <a:gd name="T83" fmla="*/ 2147483647 h 81"/>
                    <a:gd name="T84" fmla="*/ 2147483647 w 111"/>
                    <a:gd name="T85" fmla="*/ 2147483647 h 81"/>
                    <a:gd name="T86" fmla="*/ 2147483647 w 111"/>
                    <a:gd name="T87" fmla="*/ 2147483647 h 81"/>
                    <a:gd name="T88" fmla="*/ 2147483647 w 111"/>
                    <a:gd name="T89" fmla="*/ 2147483647 h 81"/>
                    <a:gd name="T90" fmla="*/ 2147483647 w 111"/>
                    <a:gd name="T91" fmla="*/ 2147483647 h 81"/>
                    <a:gd name="T92" fmla="*/ 2147483647 w 111"/>
                    <a:gd name="T93" fmla="*/ 2147483647 h 81"/>
                    <a:gd name="T94" fmla="*/ 2147483647 w 111"/>
                    <a:gd name="T95" fmla="*/ 2147483647 h 81"/>
                    <a:gd name="T96" fmla="*/ 2147483647 w 111"/>
                    <a:gd name="T97" fmla="*/ 2147483647 h 81"/>
                    <a:gd name="T98" fmla="*/ 2147483647 w 111"/>
                    <a:gd name="T99" fmla="*/ 2147483647 h 81"/>
                    <a:gd name="T100" fmla="*/ 2147483647 w 111"/>
                    <a:gd name="T101" fmla="*/ 2147483647 h 81"/>
                    <a:gd name="T102" fmla="*/ 2147483647 w 111"/>
                    <a:gd name="T103" fmla="*/ 2147483647 h 81"/>
                    <a:gd name="T104" fmla="*/ 2147483647 w 111"/>
                    <a:gd name="T105" fmla="*/ 2147483647 h 81"/>
                    <a:gd name="T106" fmla="*/ 2147483647 w 111"/>
                    <a:gd name="T107" fmla="*/ 2147483647 h 81"/>
                    <a:gd name="T108" fmla="*/ 2147483647 w 111"/>
                    <a:gd name="T109" fmla="*/ 2147483647 h 81"/>
                    <a:gd name="T110" fmla="*/ 2147483647 w 111"/>
                    <a:gd name="T111" fmla="*/ 2147483647 h 81"/>
                    <a:gd name="T112" fmla="*/ 2147483647 w 111"/>
                    <a:gd name="T113" fmla="*/ 2147483647 h 81"/>
                    <a:gd name="T114" fmla="*/ 2147483647 w 111"/>
                    <a:gd name="T115" fmla="*/ 2147483647 h 81"/>
                    <a:gd name="T116" fmla="*/ 0 w 111"/>
                    <a:gd name="T117" fmla="*/ 2147483647 h 81"/>
                    <a:gd name="T118" fmla="*/ 2147483647 w 111"/>
                    <a:gd name="T119" fmla="*/ 2147483647 h 81"/>
                    <a:gd name="T120" fmla="*/ 2147483647 w 111"/>
                    <a:gd name="T121" fmla="*/ 2147483647 h 81"/>
                    <a:gd name="T122" fmla="*/ 2147483647 w 111"/>
                    <a:gd name="T123" fmla="*/ 2147483647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1"/>
                    <a:gd name="T187" fmla="*/ 0 h 81"/>
                    <a:gd name="T188" fmla="*/ 111 w 111"/>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1" h="81">
                      <a:moveTo>
                        <a:pt x="4" y="75"/>
                      </a:moveTo>
                      <a:lnTo>
                        <a:pt x="4" y="75"/>
                      </a:lnTo>
                      <a:lnTo>
                        <a:pt x="4" y="76"/>
                      </a:lnTo>
                      <a:lnTo>
                        <a:pt x="4" y="78"/>
                      </a:lnTo>
                      <a:lnTo>
                        <a:pt x="4" y="80"/>
                      </a:lnTo>
                      <a:lnTo>
                        <a:pt x="5" y="80"/>
                      </a:lnTo>
                      <a:lnTo>
                        <a:pt x="7" y="80"/>
                      </a:lnTo>
                      <a:lnTo>
                        <a:pt x="7" y="81"/>
                      </a:lnTo>
                      <a:lnTo>
                        <a:pt x="9" y="80"/>
                      </a:lnTo>
                      <a:lnTo>
                        <a:pt x="10" y="80"/>
                      </a:lnTo>
                      <a:lnTo>
                        <a:pt x="17" y="76"/>
                      </a:lnTo>
                      <a:lnTo>
                        <a:pt x="23" y="73"/>
                      </a:lnTo>
                      <a:lnTo>
                        <a:pt x="32" y="71"/>
                      </a:lnTo>
                      <a:lnTo>
                        <a:pt x="38" y="70"/>
                      </a:lnTo>
                      <a:lnTo>
                        <a:pt x="45" y="70"/>
                      </a:lnTo>
                      <a:lnTo>
                        <a:pt x="51" y="70"/>
                      </a:lnTo>
                      <a:lnTo>
                        <a:pt x="60" y="70"/>
                      </a:lnTo>
                      <a:lnTo>
                        <a:pt x="66" y="70"/>
                      </a:lnTo>
                      <a:lnTo>
                        <a:pt x="66" y="66"/>
                      </a:lnTo>
                      <a:lnTo>
                        <a:pt x="66" y="65"/>
                      </a:lnTo>
                      <a:lnTo>
                        <a:pt x="66" y="61"/>
                      </a:lnTo>
                      <a:lnTo>
                        <a:pt x="66" y="58"/>
                      </a:lnTo>
                      <a:lnTo>
                        <a:pt x="66" y="56"/>
                      </a:lnTo>
                      <a:lnTo>
                        <a:pt x="66" y="53"/>
                      </a:lnTo>
                      <a:lnTo>
                        <a:pt x="66" y="52"/>
                      </a:lnTo>
                      <a:lnTo>
                        <a:pt x="68" y="50"/>
                      </a:lnTo>
                      <a:lnTo>
                        <a:pt x="70" y="48"/>
                      </a:lnTo>
                      <a:lnTo>
                        <a:pt x="71" y="48"/>
                      </a:lnTo>
                      <a:lnTo>
                        <a:pt x="73" y="48"/>
                      </a:lnTo>
                      <a:lnTo>
                        <a:pt x="75" y="48"/>
                      </a:lnTo>
                      <a:lnTo>
                        <a:pt x="76" y="48"/>
                      </a:lnTo>
                      <a:lnTo>
                        <a:pt x="78" y="47"/>
                      </a:lnTo>
                      <a:lnTo>
                        <a:pt x="79" y="47"/>
                      </a:lnTo>
                      <a:lnTo>
                        <a:pt x="83" y="45"/>
                      </a:lnTo>
                      <a:lnTo>
                        <a:pt x="84" y="43"/>
                      </a:lnTo>
                      <a:lnTo>
                        <a:pt x="86" y="43"/>
                      </a:lnTo>
                      <a:lnTo>
                        <a:pt x="88" y="42"/>
                      </a:lnTo>
                      <a:lnTo>
                        <a:pt x="89" y="40"/>
                      </a:lnTo>
                      <a:lnTo>
                        <a:pt x="91" y="40"/>
                      </a:lnTo>
                      <a:lnTo>
                        <a:pt x="93" y="38"/>
                      </a:lnTo>
                      <a:lnTo>
                        <a:pt x="96" y="38"/>
                      </a:lnTo>
                      <a:lnTo>
                        <a:pt x="96" y="37"/>
                      </a:lnTo>
                      <a:lnTo>
                        <a:pt x="96" y="35"/>
                      </a:lnTo>
                      <a:lnTo>
                        <a:pt x="94" y="33"/>
                      </a:lnTo>
                      <a:lnTo>
                        <a:pt x="94" y="32"/>
                      </a:lnTo>
                      <a:lnTo>
                        <a:pt x="94" y="30"/>
                      </a:lnTo>
                      <a:lnTo>
                        <a:pt x="96" y="30"/>
                      </a:lnTo>
                      <a:lnTo>
                        <a:pt x="98" y="30"/>
                      </a:lnTo>
                      <a:lnTo>
                        <a:pt x="99" y="28"/>
                      </a:lnTo>
                      <a:lnTo>
                        <a:pt x="101" y="28"/>
                      </a:lnTo>
                      <a:lnTo>
                        <a:pt x="103" y="30"/>
                      </a:lnTo>
                      <a:lnTo>
                        <a:pt x="106" y="30"/>
                      </a:lnTo>
                      <a:lnTo>
                        <a:pt x="108" y="30"/>
                      </a:lnTo>
                      <a:lnTo>
                        <a:pt x="109" y="28"/>
                      </a:lnTo>
                      <a:lnTo>
                        <a:pt x="111" y="28"/>
                      </a:lnTo>
                      <a:lnTo>
                        <a:pt x="111" y="27"/>
                      </a:lnTo>
                      <a:lnTo>
                        <a:pt x="109" y="27"/>
                      </a:lnTo>
                      <a:lnTo>
                        <a:pt x="108" y="27"/>
                      </a:lnTo>
                      <a:lnTo>
                        <a:pt x="106" y="27"/>
                      </a:lnTo>
                      <a:lnTo>
                        <a:pt x="106" y="23"/>
                      </a:lnTo>
                      <a:lnTo>
                        <a:pt x="106" y="22"/>
                      </a:lnTo>
                      <a:lnTo>
                        <a:pt x="106" y="20"/>
                      </a:lnTo>
                      <a:lnTo>
                        <a:pt x="106" y="17"/>
                      </a:lnTo>
                      <a:lnTo>
                        <a:pt x="106" y="15"/>
                      </a:lnTo>
                      <a:lnTo>
                        <a:pt x="106" y="14"/>
                      </a:lnTo>
                      <a:lnTo>
                        <a:pt x="108" y="12"/>
                      </a:lnTo>
                      <a:lnTo>
                        <a:pt x="109" y="10"/>
                      </a:lnTo>
                      <a:lnTo>
                        <a:pt x="111" y="10"/>
                      </a:lnTo>
                      <a:lnTo>
                        <a:pt x="111" y="9"/>
                      </a:lnTo>
                      <a:lnTo>
                        <a:pt x="109" y="7"/>
                      </a:lnTo>
                      <a:lnTo>
                        <a:pt x="109" y="5"/>
                      </a:lnTo>
                      <a:lnTo>
                        <a:pt x="109" y="4"/>
                      </a:lnTo>
                      <a:lnTo>
                        <a:pt x="108" y="2"/>
                      </a:lnTo>
                      <a:lnTo>
                        <a:pt x="108" y="0"/>
                      </a:lnTo>
                      <a:lnTo>
                        <a:pt x="106" y="2"/>
                      </a:lnTo>
                      <a:lnTo>
                        <a:pt x="104" y="4"/>
                      </a:lnTo>
                      <a:lnTo>
                        <a:pt x="103" y="5"/>
                      </a:lnTo>
                      <a:lnTo>
                        <a:pt x="101" y="5"/>
                      </a:lnTo>
                      <a:lnTo>
                        <a:pt x="99" y="7"/>
                      </a:lnTo>
                      <a:lnTo>
                        <a:pt x="98" y="9"/>
                      </a:lnTo>
                      <a:lnTo>
                        <a:pt x="98" y="10"/>
                      </a:lnTo>
                      <a:lnTo>
                        <a:pt x="96" y="9"/>
                      </a:lnTo>
                      <a:lnTo>
                        <a:pt x="94" y="9"/>
                      </a:lnTo>
                      <a:lnTo>
                        <a:pt x="93" y="7"/>
                      </a:lnTo>
                      <a:lnTo>
                        <a:pt x="91" y="7"/>
                      </a:lnTo>
                      <a:lnTo>
                        <a:pt x="91" y="5"/>
                      </a:lnTo>
                      <a:lnTo>
                        <a:pt x="89" y="5"/>
                      </a:lnTo>
                      <a:lnTo>
                        <a:pt x="88" y="5"/>
                      </a:lnTo>
                      <a:lnTo>
                        <a:pt x="84" y="7"/>
                      </a:lnTo>
                      <a:lnTo>
                        <a:pt x="83" y="10"/>
                      </a:lnTo>
                      <a:lnTo>
                        <a:pt x="79" y="14"/>
                      </a:lnTo>
                      <a:lnTo>
                        <a:pt x="76" y="17"/>
                      </a:lnTo>
                      <a:lnTo>
                        <a:pt x="73" y="20"/>
                      </a:lnTo>
                      <a:lnTo>
                        <a:pt x="70" y="23"/>
                      </a:lnTo>
                      <a:lnTo>
                        <a:pt x="68" y="27"/>
                      </a:lnTo>
                      <a:lnTo>
                        <a:pt x="65" y="30"/>
                      </a:lnTo>
                      <a:lnTo>
                        <a:pt x="61" y="33"/>
                      </a:lnTo>
                      <a:lnTo>
                        <a:pt x="60" y="32"/>
                      </a:lnTo>
                      <a:lnTo>
                        <a:pt x="58" y="30"/>
                      </a:lnTo>
                      <a:lnTo>
                        <a:pt x="56" y="30"/>
                      </a:lnTo>
                      <a:lnTo>
                        <a:pt x="55" y="28"/>
                      </a:lnTo>
                      <a:lnTo>
                        <a:pt x="53" y="27"/>
                      </a:lnTo>
                      <a:lnTo>
                        <a:pt x="51" y="25"/>
                      </a:lnTo>
                      <a:lnTo>
                        <a:pt x="51" y="23"/>
                      </a:lnTo>
                      <a:lnTo>
                        <a:pt x="51" y="20"/>
                      </a:lnTo>
                      <a:lnTo>
                        <a:pt x="48" y="22"/>
                      </a:lnTo>
                      <a:lnTo>
                        <a:pt x="46" y="22"/>
                      </a:lnTo>
                      <a:lnTo>
                        <a:pt x="43" y="22"/>
                      </a:lnTo>
                      <a:lnTo>
                        <a:pt x="40" y="23"/>
                      </a:lnTo>
                      <a:lnTo>
                        <a:pt x="38" y="23"/>
                      </a:lnTo>
                      <a:lnTo>
                        <a:pt x="35" y="23"/>
                      </a:lnTo>
                      <a:lnTo>
                        <a:pt x="33" y="25"/>
                      </a:lnTo>
                      <a:lnTo>
                        <a:pt x="30" y="25"/>
                      </a:lnTo>
                      <a:lnTo>
                        <a:pt x="28" y="25"/>
                      </a:lnTo>
                      <a:lnTo>
                        <a:pt x="27" y="27"/>
                      </a:lnTo>
                      <a:lnTo>
                        <a:pt x="23" y="27"/>
                      </a:lnTo>
                      <a:lnTo>
                        <a:pt x="22" y="28"/>
                      </a:lnTo>
                      <a:lnTo>
                        <a:pt x="20" y="30"/>
                      </a:lnTo>
                      <a:lnTo>
                        <a:pt x="18" y="32"/>
                      </a:lnTo>
                      <a:lnTo>
                        <a:pt x="17" y="33"/>
                      </a:lnTo>
                      <a:lnTo>
                        <a:pt x="15" y="35"/>
                      </a:lnTo>
                      <a:lnTo>
                        <a:pt x="15" y="37"/>
                      </a:lnTo>
                      <a:lnTo>
                        <a:pt x="15" y="38"/>
                      </a:lnTo>
                      <a:lnTo>
                        <a:pt x="17" y="38"/>
                      </a:lnTo>
                      <a:lnTo>
                        <a:pt x="18" y="40"/>
                      </a:lnTo>
                      <a:lnTo>
                        <a:pt x="20" y="40"/>
                      </a:lnTo>
                      <a:lnTo>
                        <a:pt x="20" y="42"/>
                      </a:lnTo>
                      <a:lnTo>
                        <a:pt x="22" y="43"/>
                      </a:lnTo>
                      <a:lnTo>
                        <a:pt x="22" y="47"/>
                      </a:lnTo>
                      <a:lnTo>
                        <a:pt x="22" y="50"/>
                      </a:lnTo>
                      <a:lnTo>
                        <a:pt x="20" y="52"/>
                      </a:lnTo>
                      <a:lnTo>
                        <a:pt x="20" y="55"/>
                      </a:lnTo>
                      <a:lnTo>
                        <a:pt x="20" y="56"/>
                      </a:lnTo>
                      <a:lnTo>
                        <a:pt x="18" y="60"/>
                      </a:lnTo>
                      <a:lnTo>
                        <a:pt x="18" y="61"/>
                      </a:lnTo>
                      <a:lnTo>
                        <a:pt x="17" y="63"/>
                      </a:lnTo>
                      <a:lnTo>
                        <a:pt x="17" y="65"/>
                      </a:lnTo>
                      <a:lnTo>
                        <a:pt x="15" y="65"/>
                      </a:lnTo>
                      <a:lnTo>
                        <a:pt x="15" y="66"/>
                      </a:lnTo>
                      <a:lnTo>
                        <a:pt x="13" y="68"/>
                      </a:lnTo>
                      <a:lnTo>
                        <a:pt x="12" y="70"/>
                      </a:lnTo>
                      <a:lnTo>
                        <a:pt x="10" y="71"/>
                      </a:lnTo>
                      <a:lnTo>
                        <a:pt x="9" y="73"/>
                      </a:lnTo>
                      <a:lnTo>
                        <a:pt x="7" y="73"/>
                      </a:lnTo>
                      <a:lnTo>
                        <a:pt x="5" y="73"/>
                      </a:lnTo>
                      <a:lnTo>
                        <a:pt x="4" y="75"/>
                      </a:lnTo>
                      <a:lnTo>
                        <a:pt x="2" y="75"/>
                      </a:lnTo>
                      <a:lnTo>
                        <a:pt x="2" y="76"/>
                      </a:lnTo>
                      <a:lnTo>
                        <a:pt x="0" y="76"/>
                      </a:lnTo>
                      <a:lnTo>
                        <a:pt x="2" y="76"/>
                      </a:lnTo>
                      <a:lnTo>
                        <a:pt x="4" y="76"/>
                      </a:lnTo>
                      <a:lnTo>
                        <a:pt x="5" y="78"/>
                      </a:lnTo>
                      <a:lnTo>
                        <a:pt x="4" y="75"/>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108" name="Freeform 40"/>
                <p:cNvSpPr>
                  <a:spLocks/>
                </p:cNvSpPr>
                <p:nvPr/>
              </p:nvSpPr>
              <p:spPr bwMode="gray">
                <a:xfrm>
                  <a:off x="3886109" y="3585295"/>
                  <a:ext cx="957495" cy="947055"/>
                </a:xfrm>
                <a:custGeom>
                  <a:avLst/>
                  <a:gdLst>
                    <a:gd name="T0" fmla="*/ 2147483647 w 608"/>
                    <a:gd name="T1" fmla="*/ 2147483647 h 599"/>
                    <a:gd name="T2" fmla="*/ 2147483647 w 608"/>
                    <a:gd name="T3" fmla="*/ 2147483647 h 599"/>
                    <a:gd name="T4" fmla="*/ 2147483647 w 608"/>
                    <a:gd name="T5" fmla="*/ 2147483647 h 599"/>
                    <a:gd name="T6" fmla="*/ 2147483647 w 608"/>
                    <a:gd name="T7" fmla="*/ 2147483647 h 599"/>
                    <a:gd name="T8" fmla="*/ 2147483647 w 608"/>
                    <a:gd name="T9" fmla="*/ 2147483647 h 599"/>
                    <a:gd name="T10" fmla="*/ 2147483647 w 608"/>
                    <a:gd name="T11" fmla="*/ 2147483647 h 599"/>
                    <a:gd name="T12" fmla="*/ 2147483647 w 608"/>
                    <a:gd name="T13" fmla="*/ 2147483647 h 599"/>
                    <a:gd name="T14" fmla="*/ 2147483647 w 608"/>
                    <a:gd name="T15" fmla="*/ 2147483647 h 599"/>
                    <a:gd name="T16" fmla="*/ 2147483647 w 608"/>
                    <a:gd name="T17" fmla="*/ 2147483647 h 599"/>
                    <a:gd name="T18" fmla="*/ 2147483647 w 608"/>
                    <a:gd name="T19" fmla="*/ 2147483647 h 599"/>
                    <a:gd name="T20" fmla="*/ 2147483647 w 608"/>
                    <a:gd name="T21" fmla="*/ 2147483647 h 599"/>
                    <a:gd name="T22" fmla="*/ 2147483647 w 608"/>
                    <a:gd name="T23" fmla="*/ 2147483647 h 599"/>
                    <a:gd name="T24" fmla="*/ 2147483647 w 608"/>
                    <a:gd name="T25" fmla="*/ 2147483647 h 599"/>
                    <a:gd name="T26" fmla="*/ 2147483647 w 608"/>
                    <a:gd name="T27" fmla="*/ 2147483647 h 599"/>
                    <a:gd name="T28" fmla="*/ 2147483647 w 608"/>
                    <a:gd name="T29" fmla="*/ 2147483647 h 599"/>
                    <a:gd name="T30" fmla="*/ 2147483647 w 608"/>
                    <a:gd name="T31" fmla="*/ 2147483647 h 599"/>
                    <a:gd name="T32" fmla="*/ 2147483647 w 608"/>
                    <a:gd name="T33" fmla="*/ 2147483647 h 599"/>
                    <a:gd name="T34" fmla="*/ 2147483647 w 608"/>
                    <a:gd name="T35" fmla="*/ 2147483647 h 599"/>
                    <a:gd name="T36" fmla="*/ 2147483647 w 608"/>
                    <a:gd name="T37" fmla="*/ 2147483647 h 599"/>
                    <a:gd name="T38" fmla="*/ 2147483647 w 608"/>
                    <a:gd name="T39" fmla="*/ 2147483647 h 599"/>
                    <a:gd name="T40" fmla="*/ 2147483647 w 608"/>
                    <a:gd name="T41" fmla="*/ 2147483647 h 599"/>
                    <a:gd name="T42" fmla="*/ 2147483647 w 608"/>
                    <a:gd name="T43" fmla="*/ 2147483647 h 599"/>
                    <a:gd name="T44" fmla="*/ 2147483647 w 608"/>
                    <a:gd name="T45" fmla="*/ 2147483647 h 599"/>
                    <a:gd name="T46" fmla="*/ 2147483647 w 608"/>
                    <a:gd name="T47" fmla="*/ 2147483647 h 599"/>
                    <a:gd name="T48" fmla="*/ 2147483647 w 608"/>
                    <a:gd name="T49" fmla="*/ 2147483647 h 599"/>
                    <a:gd name="T50" fmla="*/ 2147483647 w 608"/>
                    <a:gd name="T51" fmla="*/ 2147483647 h 599"/>
                    <a:gd name="T52" fmla="*/ 2147483647 w 608"/>
                    <a:gd name="T53" fmla="*/ 2147483647 h 599"/>
                    <a:gd name="T54" fmla="*/ 2147483647 w 608"/>
                    <a:gd name="T55" fmla="*/ 2147483647 h 599"/>
                    <a:gd name="T56" fmla="*/ 2147483647 w 608"/>
                    <a:gd name="T57" fmla="*/ 2147483647 h 599"/>
                    <a:gd name="T58" fmla="*/ 2147483647 w 608"/>
                    <a:gd name="T59" fmla="*/ 2147483647 h 599"/>
                    <a:gd name="T60" fmla="*/ 2147483647 w 608"/>
                    <a:gd name="T61" fmla="*/ 2147483647 h 599"/>
                    <a:gd name="T62" fmla="*/ 2147483647 w 608"/>
                    <a:gd name="T63" fmla="*/ 2147483647 h 599"/>
                    <a:gd name="T64" fmla="*/ 2147483647 w 608"/>
                    <a:gd name="T65" fmla="*/ 2147483647 h 599"/>
                    <a:gd name="T66" fmla="*/ 2147483647 w 608"/>
                    <a:gd name="T67" fmla="*/ 2147483647 h 599"/>
                    <a:gd name="T68" fmla="*/ 2147483647 w 608"/>
                    <a:gd name="T69" fmla="*/ 2147483647 h 599"/>
                    <a:gd name="T70" fmla="*/ 2147483647 w 608"/>
                    <a:gd name="T71" fmla="*/ 2147483647 h 599"/>
                    <a:gd name="T72" fmla="*/ 2147483647 w 608"/>
                    <a:gd name="T73" fmla="*/ 2147483647 h 599"/>
                    <a:gd name="T74" fmla="*/ 2147483647 w 608"/>
                    <a:gd name="T75" fmla="*/ 2147483647 h 599"/>
                    <a:gd name="T76" fmla="*/ 2147483647 w 608"/>
                    <a:gd name="T77" fmla="*/ 2147483647 h 599"/>
                    <a:gd name="T78" fmla="*/ 2147483647 w 608"/>
                    <a:gd name="T79" fmla="*/ 2147483647 h 599"/>
                    <a:gd name="T80" fmla="*/ 2147483647 w 608"/>
                    <a:gd name="T81" fmla="*/ 2147483647 h 599"/>
                    <a:gd name="T82" fmla="*/ 2147483647 w 608"/>
                    <a:gd name="T83" fmla="*/ 2147483647 h 599"/>
                    <a:gd name="T84" fmla="*/ 2147483647 w 608"/>
                    <a:gd name="T85" fmla="*/ 2147483647 h 599"/>
                    <a:gd name="T86" fmla="*/ 2147483647 w 608"/>
                    <a:gd name="T87" fmla="*/ 2147483647 h 599"/>
                    <a:gd name="T88" fmla="*/ 2147483647 w 608"/>
                    <a:gd name="T89" fmla="*/ 2147483647 h 599"/>
                    <a:gd name="T90" fmla="*/ 2147483647 w 608"/>
                    <a:gd name="T91" fmla="*/ 2147483647 h 599"/>
                    <a:gd name="T92" fmla="*/ 2147483647 w 608"/>
                    <a:gd name="T93" fmla="*/ 2147483647 h 599"/>
                    <a:gd name="T94" fmla="*/ 2147483647 w 608"/>
                    <a:gd name="T95" fmla="*/ 2147483647 h 599"/>
                    <a:gd name="T96" fmla="*/ 2147483647 w 608"/>
                    <a:gd name="T97" fmla="*/ 2147483647 h 599"/>
                    <a:gd name="T98" fmla="*/ 2147483647 w 608"/>
                    <a:gd name="T99" fmla="*/ 2147483647 h 599"/>
                    <a:gd name="T100" fmla="*/ 2147483647 w 608"/>
                    <a:gd name="T101" fmla="*/ 2147483647 h 599"/>
                    <a:gd name="T102" fmla="*/ 2147483647 w 608"/>
                    <a:gd name="T103" fmla="*/ 2147483647 h 599"/>
                    <a:gd name="T104" fmla="*/ 2147483647 w 608"/>
                    <a:gd name="T105" fmla="*/ 2147483647 h 599"/>
                    <a:gd name="T106" fmla="*/ 2147483647 w 608"/>
                    <a:gd name="T107" fmla="*/ 2147483647 h 599"/>
                    <a:gd name="T108" fmla="*/ 2147483647 w 608"/>
                    <a:gd name="T109" fmla="*/ 2147483647 h 599"/>
                    <a:gd name="T110" fmla="*/ 2147483647 w 608"/>
                    <a:gd name="T111" fmla="*/ 2147483647 h 599"/>
                    <a:gd name="T112" fmla="*/ 2147483647 w 608"/>
                    <a:gd name="T113" fmla="*/ 2147483647 h 599"/>
                    <a:gd name="T114" fmla="*/ 2147483647 w 608"/>
                    <a:gd name="T115" fmla="*/ 2147483647 h 599"/>
                    <a:gd name="T116" fmla="*/ 2147483647 w 608"/>
                    <a:gd name="T117" fmla="*/ 2147483647 h 599"/>
                    <a:gd name="T118" fmla="*/ 2147483647 w 608"/>
                    <a:gd name="T119" fmla="*/ 2147483647 h 599"/>
                    <a:gd name="T120" fmla="*/ 2147483647 w 608"/>
                    <a:gd name="T121" fmla="*/ 2147483647 h 5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8"/>
                    <a:gd name="T184" fmla="*/ 0 h 599"/>
                    <a:gd name="T185" fmla="*/ 608 w 608"/>
                    <a:gd name="T186" fmla="*/ 599 h 5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8" h="599">
                      <a:moveTo>
                        <a:pt x="501" y="508"/>
                      </a:moveTo>
                      <a:lnTo>
                        <a:pt x="501" y="511"/>
                      </a:lnTo>
                      <a:lnTo>
                        <a:pt x="503" y="513"/>
                      </a:lnTo>
                      <a:lnTo>
                        <a:pt x="505" y="516"/>
                      </a:lnTo>
                      <a:lnTo>
                        <a:pt x="505" y="518"/>
                      </a:lnTo>
                      <a:lnTo>
                        <a:pt x="506" y="520"/>
                      </a:lnTo>
                      <a:lnTo>
                        <a:pt x="508" y="521"/>
                      </a:lnTo>
                      <a:lnTo>
                        <a:pt x="508" y="523"/>
                      </a:lnTo>
                      <a:lnTo>
                        <a:pt x="508" y="526"/>
                      </a:lnTo>
                      <a:lnTo>
                        <a:pt x="509" y="528"/>
                      </a:lnTo>
                      <a:lnTo>
                        <a:pt x="509" y="530"/>
                      </a:lnTo>
                      <a:lnTo>
                        <a:pt x="511" y="530"/>
                      </a:lnTo>
                      <a:lnTo>
                        <a:pt x="513" y="531"/>
                      </a:lnTo>
                      <a:lnTo>
                        <a:pt x="516" y="531"/>
                      </a:lnTo>
                      <a:lnTo>
                        <a:pt x="518" y="533"/>
                      </a:lnTo>
                      <a:lnTo>
                        <a:pt x="519" y="533"/>
                      </a:lnTo>
                      <a:lnTo>
                        <a:pt x="521" y="535"/>
                      </a:lnTo>
                      <a:lnTo>
                        <a:pt x="524" y="536"/>
                      </a:lnTo>
                      <a:lnTo>
                        <a:pt x="528" y="539"/>
                      </a:lnTo>
                      <a:lnTo>
                        <a:pt x="531" y="543"/>
                      </a:lnTo>
                      <a:lnTo>
                        <a:pt x="533" y="546"/>
                      </a:lnTo>
                      <a:lnTo>
                        <a:pt x="536" y="549"/>
                      </a:lnTo>
                      <a:lnTo>
                        <a:pt x="538" y="554"/>
                      </a:lnTo>
                      <a:lnTo>
                        <a:pt x="541" y="558"/>
                      </a:lnTo>
                      <a:lnTo>
                        <a:pt x="544" y="559"/>
                      </a:lnTo>
                      <a:lnTo>
                        <a:pt x="547" y="563"/>
                      </a:lnTo>
                      <a:lnTo>
                        <a:pt x="551" y="564"/>
                      </a:lnTo>
                      <a:lnTo>
                        <a:pt x="554" y="566"/>
                      </a:lnTo>
                      <a:lnTo>
                        <a:pt x="557" y="568"/>
                      </a:lnTo>
                      <a:lnTo>
                        <a:pt x="561" y="571"/>
                      </a:lnTo>
                      <a:lnTo>
                        <a:pt x="564" y="572"/>
                      </a:lnTo>
                      <a:lnTo>
                        <a:pt x="567" y="574"/>
                      </a:lnTo>
                      <a:lnTo>
                        <a:pt x="571" y="577"/>
                      </a:lnTo>
                      <a:lnTo>
                        <a:pt x="463" y="599"/>
                      </a:lnTo>
                      <a:lnTo>
                        <a:pt x="463" y="597"/>
                      </a:lnTo>
                      <a:lnTo>
                        <a:pt x="460" y="597"/>
                      </a:lnTo>
                      <a:lnTo>
                        <a:pt x="457" y="596"/>
                      </a:lnTo>
                      <a:lnTo>
                        <a:pt x="453" y="594"/>
                      </a:lnTo>
                      <a:lnTo>
                        <a:pt x="448" y="592"/>
                      </a:lnTo>
                      <a:lnTo>
                        <a:pt x="443" y="592"/>
                      </a:lnTo>
                      <a:lnTo>
                        <a:pt x="438" y="594"/>
                      </a:lnTo>
                      <a:lnTo>
                        <a:pt x="434" y="597"/>
                      </a:lnTo>
                      <a:lnTo>
                        <a:pt x="432" y="597"/>
                      </a:lnTo>
                      <a:lnTo>
                        <a:pt x="429" y="597"/>
                      </a:lnTo>
                      <a:lnTo>
                        <a:pt x="424" y="597"/>
                      </a:lnTo>
                      <a:lnTo>
                        <a:pt x="420" y="597"/>
                      </a:lnTo>
                      <a:lnTo>
                        <a:pt x="417" y="596"/>
                      </a:lnTo>
                      <a:lnTo>
                        <a:pt x="414" y="594"/>
                      </a:lnTo>
                      <a:lnTo>
                        <a:pt x="412" y="592"/>
                      </a:lnTo>
                      <a:lnTo>
                        <a:pt x="410" y="592"/>
                      </a:lnTo>
                      <a:lnTo>
                        <a:pt x="404" y="592"/>
                      </a:lnTo>
                      <a:lnTo>
                        <a:pt x="396" y="592"/>
                      </a:lnTo>
                      <a:lnTo>
                        <a:pt x="387" y="592"/>
                      </a:lnTo>
                      <a:lnTo>
                        <a:pt x="377" y="592"/>
                      </a:lnTo>
                      <a:lnTo>
                        <a:pt x="369" y="592"/>
                      </a:lnTo>
                      <a:lnTo>
                        <a:pt x="364" y="591"/>
                      </a:lnTo>
                      <a:lnTo>
                        <a:pt x="361" y="589"/>
                      </a:lnTo>
                      <a:lnTo>
                        <a:pt x="359" y="591"/>
                      </a:lnTo>
                      <a:lnTo>
                        <a:pt x="356" y="591"/>
                      </a:lnTo>
                      <a:lnTo>
                        <a:pt x="353" y="591"/>
                      </a:lnTo>
                      <a:lnTo>
                        <a:pt x="346" y="589"/>
                      </a:lnTo>
                      <a:lnTo>
                        <a:pt x="339" y="586"/>
                      </a:lnTo>
                      <a:lnTo>
                        <a:pt x="333" y="579"/>
                      </a:lnTo>
                      <a:lnTo>
                        <a:pt x="323" y="569"/>
                      </a:lnTo>
                      <a:lnTo>
                        <a:pt x="133" y="569"/>
                      </a:lnTo>
                      <a:lnTo>
                        <a:pt x="132" y="571"/>
                      </a:lnTo>
                      <a:lnTo>
                        <a:pt x="128" y="572"/>
                      </a:lnTo>
                      <a:lnTo>
                        <a:pt x="125" y="572"/>
                      </a:lnTo>
                      <a:lnTo>
                        <a:pt x="120" y="574"/>
                      </a:lnTo>
                      <a:lnTo>
                        <a:pt x="115" y="572"/>
                      </a:lnTo>
                      <a:lnTo>
                        <a:pt x="108" y="571"/>
                      </a:lnTo>
                      <a:lnTo>
                        <a:pt x="102" y="566"/>
                      </a:lnTo>
                      <a:lnTo>
                        <a:pt x="100" y="564"/>
                      </a:lnTo>
                      <a:lnTo>
                        <a:pt x="97" y="563"/>
                      </a:lnTo>
                      <a:lnTo>
                        <a:pt x="90" y="559"/>
                      </a:lnTo>
                      <a:lnTo>
                        <a:pt x="84" y="556"/>
                      </a:lnTo>
                      <a:lnTo>
                        <a:pt x="75" y="553"/>
                      </a:lnTo>
                      <a:lnTo>
                        <a:pt x="67" y="553"/>
                      </a:lnTo>
                      <a:lnTo>
                        <a:pt x="59" y="554"/>
                      </a:lnTo>
                      <a:lnTo>
                        <a:pt x="51" y="559"/>
                      </a:lnTo>
                      <a:lnTo>
                        <a:pt x="51" y="561"/>
                      </a:lnTo>
                      <a:lnTo>
                        <a:pt x="49" y="563"/>
                      </a:lnTo>
                      <a:lnTo>
                        <a:pt x="47" y="564"/>
                      </a:lnTo>
                      <a:lnTo>
                        <a:pt x="44" y="564"/>
                      </a:lnTo>
                      <a:lnTo>
                        <a:pt x="39" y="564"/>
                      </a:lnTo>
                      <a:lnTo>
                        <a:pt x="34" y="563"/>
                      </a:lnTo>
                      <a:lnTo>
                        <a:pt x="28" y="559"/>
                      </a:lnTo>
                      <a:lnTo>
                        <a:pt x="24" y="559"/>
                      </a:lnTo>
                      <a:lnTo>
                        <a:pt x="21" y="559"/>
                      </a:lnTo>
                      <a:lnTo>
                        <a:pt x="19" y="559"/>
                      </a:lnTo>
                      <a:lnTo>
                        <a:pt x="16" y="561"/>
                      </a:lnTo>
                      <a:lnTo>
                        <a:pt x="13" y="564"/>
                      </a:lnTo>
                      <a:lnTo>
                        <a:pt x="9" y="566"/>
                      </a:lnTo>
                      <a:lnTo>
                        <a:pt x="6" y="568"/>
                      </a:lnTo>
                      <a:lnTo>
                        <a:pt x="4" y="569"/>
                      </a:lnTo>
                      <a:lnTo>
                        <a:pt x="4" y="568"/>
                      </a:lnTo>
                      <a:lnTo>
                        <a:pt x="4" y="566"/>
                      </a:lnTo>
                      <a:lnTo>
                        <a:pt x="4" y="564"/>
                      </a:lnTo>
                      <a:lnTo>
                        <a:pt x="3" y="564"/>
                      </a:lnTo>
                      <a:lnTo>
                        <a:pt x="3" y="563"/>
                      </a:lnTo>
                      <a:lnTo>
                        <a:pt x="1" y="563"/>
                      </a:lnTo>
                      <a:lnTo>
                        <a:pt x="3" y="559"/>
                      </a:lnTo>
                      <a:lnTo>
                        <a:pt x="4" y="558"/>
                      </a:lnTo>
                      <a:lnTo>
                        <a:pt x="6" y="556"/>
                      </a:lnTo>
                      <a:lnTo>
                        <a:pt x="6" y="553"/>
                      </a:lnTo>
                      <a:lnTo>
                        <a:pt x="6" y="551"/>
                      </a:lnTo>
                      <a:lnTo>
                        <a:pt x="8" y="548"/>
                      </a:lnTo>
                      <a:lnTo>
                        <a:pt x="8" y="544"/>
                      </a:lnTo>
                      <a:lnTo>
                        <a:pt x="6" y="543"/>
                      </a:lnTo>
                      <a:lnTo>
                        <a:pt x="4" y="543"/>
                      </a:lnTo>
                      <a:lnTo>
                        <a:pt x="3" y="541"/>
                      </a:lnTo>
                      <a:lnTo>
                        <a:pt x="3" y="539"/>
                      </a:lnTo>
                      <a:lnTo>
                        <a:pt x="1" y="538"/>
                      </a:lnTo>
                      <a:lnTo>
                        <a:pt x="1" y="536"/>
                      </a:lnTo>
                      <a:lnTo>
                        <a:pt x="1" y="535"/>
                      </a:lnTo>
                      <a:lnTo>
                        <a:pt x="0" y="533"/>
                      </a:lnTo>
                      <a:lnTo>
                        <a:pt x="1" y="533"/>
                      </a:lnTo>
                      <a:lnTo>
                        <a:pt x="3" y="533"/>
                      </a:lnTo>
                      <a:lnTo>
                        <a:pt x="4" y="533"/>
                      </a:lnTo>
                      <a:lnTo>
                        <a:pt x="4" y="535"/>
                      </a:lnTo>
                      <a:lnTo>
                        <a:pt x="6" y="535"/>
                      </a:lnTo>
                      <a:lnTo>
                        <a:pt x="6" y="530"/>
                      </a:lnTo>
                      <a:lnTo>
                        <a:pt x="4" y="525"/>
                      </a:lnTo>
                      <a:lnTo>
                        <a:pt x="6" y="520"/>
                      </a:lnTo>
                      <a:lnTo>
                        <a:pt x="6" y="515"/>
                      </a:lnTo>
                      <a:lnTo>
                        <a:pt x="6" y="510"/>
                      </a:lnTo>
                      <a:lnTo>
                        <a:pt x="6" y="505"/>
                      </a:lnTo>
                      <a:lnTo>
                        <a:pt x="6" y="500"/>
                      </a:lnTo>
                      <a:lnTo>
                        <a:pt x="4" y="495"/>
                      </a:lnTo>
                      <a:lnTo>
                        <a:pt x="6" y="493"/>
                      </a:lnTo>
                      <a:lnTo>
                        <a:pt x="8" y="490"/>
                      </a:lnTo>
                      <a:lnTo>
                        <a:pt x="11" y="487"/>
                      </a:lnTo>
                      <a:lnTo>
                        <a:pt x="13" y="483"/>
                      </a:lnTo>
                      <a:lnTo>
                        <a:pt x="13" y="480"/>
                      </a:lnTo>
                      <a:lnTo>
                        <a:pt x="14" y="478"/>
                      </a:lnTo>
                      <a:lnTo>
                        <a:pt x="16" y="475"/>
                      </a:lnTo>
                      <a:lnTo>
                        <a:pt x="18" y="472"/>
                      </a:lnTo>
                      <a:lnTo>
                        <a:pt x="19" y="472"/>
                      </a:lnTo>
                      <a:lnTo>
                        <a:pt x="19" y="470"/>
                      </a:lnTo>
                      <a:lnTo>
                        <a:pt x="21" y="470"/>
                      </a:lnTo>
                      <a:lnTo>
                        <a:pt x="23" y="469"/>
                      </a:lnTo>
                      <a:lnTo>
                        <a:pt x="23" y="467"/>
                      </a:lnTo>
                      <a:lnTo>
                        <a:pt x="23" y="465"/>
                      </a:lnTo>
                      <a:lnTo>
                        <a:pt x="21" y="465"/>
                      </a:lnTo>
                      <a:lnTo>
                        <a:pt x="21" y="464"/>
                      </a:lnTo>
                      <a:lnTo>
                        <a:pt x="19" y="464"/>
                      </a:lnTo>
                      <a:lnTo>
                        <a:pt x="19" y="465"/>
                      </a:lnTo>
                      <a:lnTo>
                        <a:pt x="19" y="464"/>
                      </a:lnTo>
                      <a:lnTo>
                        <a:pt x="18" y="462"/>
                      </a:lnTo>
                      <a:lnTo>
                        <a:pt x="19" y="462"/>
                      </a:lnTo>
                      <a:lnTo>
                        <a:pt x="19" y="460"/>
                      </a:lnTo>
                      <a:lnTo>
                        <a:pt x="19" y="459"/>
                      </a:lnTo>
                      <a:lnTo>
                        <a:pt x="21" y="455"/>
                      </a:lnTo>
                      <a:lnTo>
                        <a:pt x="23" y="452"/>
                      </a:lnTo>
                      <a:lnTo>
                        <a:pt x="24" y="449"/>
                      </a:lnTo>
                      <a:lnTo>
                        <a:pt x="26" y="445"/>
                      </a:lnTo>
                      <a:lnTo>
                        <a:pt x="28" y="442"/>
                      </a:lnTo>
                      <a:lnTo>
                        <a:pt x="29" y="439"/>
                      </a:lnTo>
                      <a:lnTo>
                        <a:pt x="29" y="436"/>
                      </a:lnTo>
                      <a:lnTo>
                        <a:pt x="31" y="431"/>
                      </a:lnTo>
                      <a:lnTo>
                        <a:pt x="29" y="431"/>
                      </a:lnTo>
                      <a:lnTo>
                        <a:pt x="29" y="429"/>
                      </a:lnTo>
                      <a:lnTo>
                        <a:pt x="28" y="429"/>
                      </a:lnTo>
                      <a:lnTo>
                        <a:pt x="29" y="429"/>
                      </a:lnTo>
                      <a:lnTo>
                        <a:pt x="29" y="427"/>
                      </a:lnTo>
                      <a:lnTo>
                        <a:pt x="31" y="427"/>
                      </a:lnTo>
                      <a:lnTo>
                        <a:pt x="31" y="426"/>
                      </a:lnTo>
                      <a:lnTo>
                        <a:pt x="31" y="422"/>
                      </a:lnTo>
                      <a:lnTo>
                        <a:pt x="31" y="419"/>
                      </a:lnTo>
                      <a:lnTo>
                        <a:pt x="29" y="416"/>
                      </a:lnTo>
                      <a:lnTo>
                        <a:pt x="29" y="412"/>
                      </a:lnTo>
                      <a:lnTo>
                        <a:pt x="29" y="411"/>
                      </a:lnTo>
                      <a:lnTo>
                        <a:pt x="29" y="408"/>
                      </a:lnTo>
                      <a:lnTo>
                        <a:pt x="31" y="404"/>
                      </a:lnTo>
                      <a:lnTo>
                        <a:pt x="33" y="404"/>
                      </a:lnTo>
                      <a:lnTo>
                        <a:pt x="33" y="403"/>
                      </a:lnTo>
                      <a:lnTo>
                        <a:pt x="34" y="401"/>
                      </a:lnTo>
                      <a:lnTo>
                        <a:pt x="34" y="399"/>
                      </a:lnTo>
                      <a:lnTo>
                        <a:pt x="36" y="396"/>
                      </a:lnTo>
                      <a:lnTo>
                        <a:pt x="37" y="393"/>
                      </a:lnTo>
                      <a:lnTo>
                        <a:pt x="37" y="389"/>
                      </a:lnTo>
                      <a:lnTo>
                        <a:pt x="39" y="386"/>
                      </a:lnTo>
                      <a:lnTo>
                        <a:pt x="39" y="383"/>
                      </a:lnTo>
                      <a:lnTo>
                        <a:pt x="41" y="378"/>
                      </a:lnTo>
                      <a:lnTo>
                        <a:pt x="41" y="375"/>
                      </a:lnTo>
                      <a:lnTo>
                        <a:pt x="44" y="371"/>
                      </a:lnTo>
                      <a:lnTo>
                        <a:pt x="46" y="370"/>
                      </a:lnTo>
                      <a:lnTo>
                        <a:pt x="47" y="366"/>
                      </a:lnTo>
                      <a:lnTo>
                        <a:pt x="51" y="363"/>
                      </a:lnTo>
                      <a:lnTo>
                        <a:pt x="54" y="361"/>
                      </a:lnTo>
                      <a:lnTo>
                        <a:pt x="57" y="358"/>
                      </a:lnTo>
                      <a:lnTo>
                        <a:pt x="61" y="355"/>
                      </a:lnTo>
                      <a:lnTo>
                        <a:pt x="62" y="353"/>
                      </a:lnTo>
                      <a:lnTo>
                        <a:pt x="66" y="350"/>
                      </a:lnTo>
                      <a:lnTo>
                        <a:pt x="70" y="343"/>
                      </a:lnTo>
                      <a:lnTo>
                        <a:pt x="75" y="337"/>
                      </a:lnTo>
                      <a:lnTo>
                        <a:pt x="80" y="332"/>
                      </a:lnTo>
                      <a:lnTo>
                        <a:pt x="87" y="327"/>
                      </a:lnTo>
                      <a:lnTo>
                        <a:pt x="92" y="322"/>
                      </a:lnTo>
                      <a:lnTo>
                        <a:pt x="97" y="315"/>
                      </a:lnTo>
                      <a:lnTo>
                        <a:pt x="100" y="309"/>
                      </a:lnTo>
                      <a:lnTo>
                        <a:pt x="102" y="302"/>
                      </a:lnTo>
                      <a:lnTo>
                        <a:pt x="103" y="297"/>
                      </a:lnTo>
                      <a:lnTo>
                        <a:pt x="103" y="290"/>
                      </a:lnTo>
                      <a:lnTo>
                        <a:pt x="103" y="285"/>
                      </a:lnTo>
                      <a:lnTo>
                        <a:pt x="105" y="280"/>
                      </a:lnTo>
                      <a:lnTo>
                        <a:pt x="105" y="276"/>
                      </a:lnTo>
                      <a:lnTo>
                        <a:pt x="105" y="271"/>
                      </a:lnTo>
                      <a:lnTo>
                        <a:pt x="103" y="266"/>
                      </a:lnTo>
                      <a:lnTo>
                        <a:pt x="103" y="261"/>
                      </a:lnTo>
                      <a:lnTo>
                        <a:pt x="103" y="259"/>
                      </a:lnTo>
                      <a:lnTo>
                        <a:pt x="103" y="256"/>
                      </a:lnTo>
                      <a:lnTo>
                        <a:pt x="103" y="254"/>
                      </a:lnTo>
                      <a:lnTo>
                        <a:pt x="103" y="252"/>
                      </a:lnTo>
                      <a:lnTo>
                        <a:pt x="103" y="251"/>
                      </a:lnTo>
                      <a:lnTo>
                        <a:pt x="103" y="247"/>
                      </a:lnTo>
                      <a:lnTo>
                        <a:pt x="103" y="246"/>
                      </a:lnTo>
                      <a:lnTo>
                        <a:pt x="102" y="244"/>
                      </a:lnTo>
                      <a:lnTo>
                        <a:pt x="102" y="243"/>
                      </a:lnTo>
                      <a:lnTo>
                        <a:pt x="100" y="243"/>
                      </a:lnTo>
                      <a:lnTo>
                        <a:pt x="99" y="241"/>
                      </a:lnTo>
                      <a:lnTo>
                        <a:pt x="97" y="239"/>
                      </a:lnTo>
                      <a:lnTo>
                        <a:pt x="95" y="239"/>
                      </a:lnTo>
                      <a:lnTo>
                        <a:pt x="94" y="238"/>
                      </a:lnTo>
                      <a:lnTo>
                        <a:pt x="94" y="236"/>
                      </a:lnTo>
                      <a:lnTo>
                        <a:pt x="94" y="234"/>
                      </a:lnTo>
                      <a:lnTo>
                        <a:pt x="94" y="233"/>
                      </a:lnTo>
                      <a:lnTo>
                        <a:pt x="90" y="231"/>
                      </a:lnTo>
                      <a:lnTo>
                        <a:pt x="90" y="229"/>
                      </a:lnTo>
                      <a:lnTo>
                        <a:pt x="89" y="229"/>
                      </a:lnTo>
                      <a:lnTo>
                        <a:pt x="87" y="228"/>
                      </a:lnTo>
                      <a:lnTo>
                        <a:pt x="87" y="226"/>
                      </a:lnTo>
                      <a:lnTo>
                        <a:pt x="87" y="224"/>
                      </a:lnTo>
                      <a:lnTo>
                        <a:pt x="87" y="221"/>
                      </a:lnTo>
                      <a:lnTo>
                        <a:pt x="87" y="219"/>
                      </a:lnTo>
                      <a:lnTo>
                        <a:pt x="85" y="219"/>
                      </a:lnTo>
                      <a:lnTo>
                        <a:pt x="84" y="218"/>
                      </a:lnTo>
                      <a:lnTo>
                        <a:pt x="84" y="216"/>
                      </a:lnTo>
                      <a:lnTo>
                        <a:pt x="82" y="216"/>
                      </a:lnTo>
                      <a:lnTo>
                        <a:pt x="82" y="214"/>
                      </a:lnTo>
                      <a:lnTo>
                        <a:pt x="79" y="211"/>
                      </a:lnTo>
                      <a:lnTo>
                        <a:pt x="77" y="208"/>
                      </a:lnTo>
                      <a:lnTo>
                        <a:pt x="77" y="205"/>
                      </a:lnTo>
                      <a:lnTo>
                        <a:pt x="75" y="200"/>
                      </a:lnTo>
                      <a:lnTo>
                        <a:pt x="75" y="196"/>
                      </a:lnTo>
                      <a:lnTo>
                        <a:pt x="74" y="191"/>
                      </a:lnTo>
                      <a:lnTo>
                        <a:pt x="72" y="188"/>
                      </a:lnTo>
                      <a:lnTo>
                        <a:pt x="69" y="185"/>
                      </a:lnTo>
                      <a:lnTo>
                        <a:pt x="69" y="183"/>
                      </a:lnTo>
                      <a:lnTo>
                        <a:pt x="69" y="181"/>
                      </a:lnTo>
                      <a:lnTo>
                        <a:pt x="69" y="180"/>
                      </a:lnTo>
                      <a:lnTo>
                        <a:pt x="70" y="178"/>
                      </a:lnTo>
                      <a:lnTo>
                        <a:pt x="70" y="177"/>
                      </a:lnTo>
                      <a:lnTo>
                        <a:pt x="72" y="175"/>
                      </a:lnTo>
                      <a:lnTo>
                        <a:pt x="72" y="173"/>
                      </a:lnTo>
                      <a:lnTo>
                        <a:pt x="70" y="172"/>
                      </a:lnTo>
                      <a:lnTo>
                        <a:pt x="69" y="170"/>
                      </a:lnTo>
                      <a:lnTo>
                        <a:pt x="67" y="168"/>
                      </a:lnTo>
                      <a:lnTo>
                        <a:pt x="67" y="167"/>
                      </a:lnTo>
                      <a:lnTo>
                        <a:pt x="66" y="165"/>
                      </a:lnTo>
                      <a:lnTo>
                        <a:pt x="64" y="163"/>
                      </a:lnTo>
                      <a:lnTo>
                        <a:pt x="64" y="162"/>
                      </a:lnTo>
                      <a:lnTo>
                        <a:pt x="62" y="160"/>
                      </a:lnTo>
                      <a:lnTo>
                        <a:pt x="62" y="158"/>
                      </a:lnTo>
                      <a:lnTo>
                        <a:pt x="62" y="157"/>
                      </a:lnTo>
                      <a:lnTo>
                        <a:pt x="62" y="155"/>
                      </a:lnTo>
                      <a:lnTo>
                        <a:pt x="62" y="153"/>
                      </a:lnTo>
                      <a:lnTo>
                        <a:pt x="62" y="152"/>
                      </a:lnTo>
                      <a:lnTo>
                        <a:pt x="62" y="148"/>
                      </a:lnTo>
                      <a:lnTo>
                        <a:pt x="61" y="147"/>
                      </a:lnTo>
                      <a:lnTo>
                        <a:pt x="61" y="145"/>
                      </a:lnTo>
                      <a:lnTo>
                        <a:pt x="62" y="145"/>
                      </a:lnTo>
                      <a:lnTo>
                        <a:pt x="64" y="145"/>
                      </a:lnTo>
                      <a:lnTo>
                        <a:pt x="66" y="145"/>
                      </a:lnTo>
                      <a:lnTo>
                        <a:pt x="67" y="145"/>
                      </a:lnTo>
                      <a:lnTo>
                        <a:pt x="69" y="145"/>
                      </a:lnTo>
                      <a:lnTo>
                        <a:pt x="70" y="145"/>
                      </a:lnTo>
                      <a:lnTo>
                        <a:pt x="72" y="145"/>
                      </a:lnTo>
                      <a:lnTo>
                        <a:pt x="72" y="142"/>
                      </a:lnTo>
                      <a:lnTo>
                        <a:pt x="72" y="140"/>
                      </a:lnTo>
                      <a:lnTo>
                        <a:pt x="72" y="139"/>
                      </a:lnTo>
                      <a:lnTo>
                        <a:pt x="74" y="135"/>
                      </a:lnTo>
                      <a:lnTo>
                        <a:pt x="75" y="134"/>
                      </a:lnTo>
                      <a:lnTo>
                        <a:pt x="77" y="132"/>
                      </a:lnTo>
                      <a:lnTo>
                        <a:pt x="79" y="130"/>
                      </a:lnTo>
                      <a:lnTo>
                        <a:pt x="80" y="127"/>
                      </a:lnTo>
                      <a:lnTo>
                        <a:pt x="82" y="127"/>
                      </a:lnTo>
                      <a:lnTo>
                        <a:pt x="80" y="125"/>
                      </a:lnTo>
                      <a:lnTo>
                        <a:pt x="79" y="124"/>
                      </a:lnTo>
                      <a:lnTo>
                        <a:pt x="77" y="124"/>
                      </a:lnTo>
                      <a:lnTo>
                        <a:pt x="75" y="122"/>
                      </a:lnTo>
                      <a:lnTo>
                        <a:pt x="74" y="120"/>
                      </a:lnTo>
                      <a:lnTo>
                        <a:pt x="74" y="119"/>
                      </a:lnTo>
                      <a:lnTo>
                        <a:pt x="74" y="117"/>
                      </a:lnTo>
                      <a:lnTo>
                        <a:pt x="74" y="116"/>
                      </a:lnTo>
                      <a:lnTo>
                        <a:pt x="69" y="111"/>
                      </a:lnTo>
                      <a:lnTo>
                        <a:pt x="66" y="106"/>
                      </a:lnTo>
                      <a:lnTo>
                        <a:pt x="62" y="101"/>
                      </a:lnTo>
                      <a:lnTo>
                        <a:pt x="61" y="94"/>
                      </a:lnTo>
                      <a:lnTo>
                        <a:pt x="59" y="89"/>
                      </a:lnTo>
                      <a:lnTo>
                        <a:pt x="56" y="84"/>
                      </a:lnTo>
                      <a:lnTo>
                        <a:pt x="54" y="78"/>
                      </a:lnTo>
                      <a:lnTo>
                        <a:pt x="51" y="73"/>
                      </a:lnTo>
                      <a:lnTo>
                        <a:pt x="49" y="71"/>
                      </a:lnTo>
                      <a:lnTo>
                        <a:pt x="49" y="69"/>
                      </a:lnTo>
                      <a:lnTo>
                        <a:pt x="49" y="68"/>
                      </a:lnTo>
                      <a:lnTo>
                        <a:pt x="51" y="66"/>
                      </a:lnTo>
                      <a:lnTo>
                        <a:pt x="51" y="63"/>
                      </a:lnTo>
                      <a:lnTo>
                        <a:pt x="51" y="61"/>
                      </a:lnTo>
                      <a:lnTo>
                        <a:pt x="51" y="59"/>
                      </a:lnTo>
                      <a:lnTo>
                        <a:pt x="51" y="58"/>
                      </a:lnTo>
                      <a:lnTo>
                        <a:pt x="49" y="56"/>
                      </a:lnTo>
                      <a:lnTo>
                        <a:pt x="47" y="53"/>
                      </a:lnTo>
                      <a:lnTo>
                        <a:pt x="46" y="51"/>
                      </a:lnTo>
                      <a:lnTo>
                        <a:pt x="42" y="48"/>
                      </a:lnTo>
                      <a:lnTo>
                        <a:pt x="41" y="45"/>
                      </a:lnTo>
                      <a:lnTo>
                        <a:pt x="39" y="43"/>
                      </a:lnTo>
                      <a:lnTo>
                        <a:pt x="36" y="41"/>
                      </a:lnTo>
                      <a:lnTo>
                        <a:pt x="34" y="38"/>
                      </a:lnTo>
                      <a:lnTo>
                        <a:pt x="33" y="36"/>
                      </a:lnTo>
                      <a:lnTo>
                        <a:pt x="31" y="33"/>
                      </a:lnTo>
                      <a:lnTo>
                        <a:pt x="29" y="30"/>
                      </a:lnTo>
                      <a:lnTo>
                        <a:pt x="28" y="26"/>
                      </a:lnTo>
                      <a:lnTo>
                        <a:pt x="26" y="25"/>
                      </a:lnTo>
                      <a:lnTo>
                        <a:pt x="24" y="21"/>
                      </a:lnTo>
                      <a:lnTo>
                        <a:pt x="23" y="18"/>
                      </a:lnTo>
                      <a:lnTo>
                        <a:pt x="21" y="15"/>
                      </a:lnTo>
                      <a:lnTo>
                        <a:pt x="26" y="13"/>
                      </a:lnTo>
                      <a:lnTo>
                        <a:pt x="29" y="13"/>
                      </a:lnTo>
                      <a:lnTo>
                        <a:pt x="33" y="12"/>
                      </a:lnTo>
                      <a:lnTo>
                        <a:pt x="36" y="10"/>
                      </a:lnTo>
                      <a:lnTo>
                        <a:pt x="39" y="8"/>
                      </a:lnTo>
                      <a:lnTo>
                        <a:pt x="44" y="8"/>
                      </a:lnTo>
                      <a:lnTo>
                        <a:pt x="47" y="7"/>
                      </a:lnTo>
                      <a:lnTo>
                        <a:pt x="51" y="5"/>
                      </a:lnTo>
                      <a:lnTo>
                        <a:pt x="59" y="2"/>
                      </a:lnTo>
                      <a:lnTo>
                        <a:pt x="67" y="0"/>
                      </a:lnTo>
                      <a:lnTo>
                        <a:pt x="75" y="0"/>
                      </a:lnTo>
                      <a:lnTo>
                        <a:pt x="84" y="0"/>
                      </a:lnTo>
                      <a:lnTo>
                        <a:pt x="92" y="2"/>
                      </a:lnTo>
                      <a:lnTo>
                        <a:pt x="99" y="2"/>
                      </a:lnTo>
                      <a:lnTo>
                        <a:pt x="107" y="3"/>
                      </a:lnTo>
                      <a:lnTo>
                        <a:pt x="117" y="3"/>
                      </a:lnTo>
                      <a:lnTo>
                        <a:pt x="123" y="5"/>
                      </a:lnTo>
                      <a:lnTo>
                        <a:pt x="130" y="5"/>
                      </a:lnTo>
                      <a:lnTo>
                        <a:pt x="136" y="5"/>
                      </a:lnTo>
                      <a:lnTo>
                        <a:pt x="145" y="5"/>
                      </a:lnTo>
                      <a:lnTo>
                        <a:pt x="151" y="7"/>
                      </a:lnTo>
                      <a:lnTo>
                        <a:pt x="158" y="7"/>
                      </a:lnTo>
                      <a:lnTo>
                        <a:pt x="166" y="5"/>
                      </a:lnTo>
                      <a:lnTo>
                        <a:pt x="171" y="5"/>
                      </a:lnTo>
                      <a:lnTo>
                        <a:pt x="174" y="5"/>
                      </a:lnTo>
                      <a:lnTo>
                        <a:pt x="178" y="3"/>
                      </a:lnTo>
                      <a:lnTo>
                        <a:pt x="181" y="3"/>
                      </a:lnTo>
                      <a:lnTo>
                        <a:pt x="184" y="3"/>
                      </a:lnTo>
                      <a:lnTo>
                        <a:pt x="188" y="3"/>
                      </a:lnTo>
                      <a:lnTo>
                        <a:pt x="191" y="3"/>
                      </a:lnTo>
                      <a:lnTo>
                        <a:pt x="194" y="3"/>
                      </a:lnTo>
                      <a:lnTo>
                        <a:pt x="198" y="3"/>
                      </a:lnTo>
                      <a:lnTo>
                        <a:pt x="199" y="5"/>
                      </a:lnTo>
                      <a:lnTo>
                        <a:pt x="201" y="5"/>
                      </a:lnTo>
                      <a:lnTo>
                        <a:pt x="204" y="5"/>
                      </a:lnTo>
                      <a:lnTo>
                        <a:pt x="206" y="7"/>
                      </a:lnTo>
                      <a:lnTo>
                        <a:pt x="207" y="7"/>
                      </a:lnTo>
                      <a:lnTo>
                        <a:pt x="211" y="7"/>
                      </a:lnTo>
                      <a:lnTo>
                        <a:pt x="212" y="7"/>
                      </a:lnTo>
                      <a:lnTo>
                        <a:pt x="214" y="5"/>
                      </a:lnTo>
                      <a:lnTo>
                        <a:pt x="217" y="5"/>
                      </a:lnTo>
                      <a:lnTo>
                        <a:pt x="221" y="3"/>
                      </a:lnTo>
                      <a:lnTo>
                        <a:pt x="222" y="3"/>
                      </a:lnTo>
                      <a:lnTo>
                        <a:pt x="226" y="3"/>
                      </a:lnTo>
                      <a:lnTo>
                        <a:pt x="229" y="3"/>
                      </a:lnTo>
                      <a:lnTo>
                        <a:pt x="232" y="3"/>
                      </a:lnTo>
                      <a:lnTo>
                        <a:pt x="234" y="3"/>
                      </a:lnTo>
                      <a:lnTo>
                        <a:pt x="237" y="3"/>
                      </a:lnTo>
                      <a:lnTo>
                        <a:pt x="239" y="3"/>
                      </a:lnTo>
                      <a:lnTo>
                        <a:pt x="240" y="5"/>
                      </a:lnTo>
                      <a:lnTo>
                        <a:pt x="242" y="7"/>
                      </a:lnTo>
                      <a:lnTo>
                        <a:pt x="242" y="8"/>
                      </a:lnTo>
                      <a:lnTo>
                        <a:pt x="244" y="8"/>
                      </a:lnTo>
                      <a:lnTo>
                        <a:pt x="242" y="8"/>
                      </a:lnTo>
                      <a:lnTo>
                        <a:pt x="242" y="10"/>
                      </a:lnTo>
                      <a:lnTo>
                        <a:pt x="240" y="10"/>
                      </a:lnTo>
                      <a:lnTo>
                        <a:pt x="240" y="12"/>
                      </a:lnTo>
                      <a:lnTo>
                        <a:pt x="242" y="13"/>
                      </a:lnTo>
                      <a:lnTo>
                        <a:pt x="242" y="15"/>
                      </a:lnTo>
                      <a:lnTo>
                        <a:pt x="244" y="15"/>
                      </a:lnTo>
                      <a:lnTo>
                        <a:pt x="244" y="17"/>
                      </a:lnTo>
                      <a:lnTo>
                        <a:pt x="245" y="18"/>
                      </a:lnTo>
                      <a:lnTo>
                        <a:pt x="245" y="20"/>
                      </a:lnTo>
                      <a:lnTo>
                        <a:pt x="247" y="21"/>
                      </a:lnTo>
                      <a:lnTo>
                        <a:pt x="250" y="26"/>
                      </a:lnTo>
                      <a:lnTo>
                        <a:pt x="252" y="31"/>
                      </a:lnTo>
                      <a:lnTo>
                        <a:pt x="254" y="38"/>
                      </a:lnTo>
                      <a:lnTo>
                        <a:pt x="257" y="43"/>
                      </a:lnTo>
                      <a:lnTo>
                        <a:pt x="259" y="48"/>
                      </a:lnTo>
                      <a:lnTo>
                        <a:pt x="260" y="54"/>
                      </a:lnTo>
                      <a:lnTo>
                        <a:pt x="262" y="59"/>
                      </a:lnTo>
                      <a:lnTo>
                        <a:pt x="264" y="66"/>
                      </a:lnTo>
                      <a:lnTo>
                        <a:pt x="267" y="71"/>
                      </a:lnTo>
                      <a:lnTo>
                        <a:pt x="270" y="78"/>
                      </a:lnTo>
                      <a:lnTo>
                        <a:pt x="272" y="83"/>
                      </a:lnTo>
                      <a:lnTo>
                        <a:pt x="275" y="89"/>
                      </a:lnTo>
                      <a:lnTo>
                        <a:pt x="278" y="94"/>
                      </a:lnTo>
                      <a:lnTo>
                        <a:pt x="282" y="101"/>
                      </a:lnTo>
                      <a:lnTo>
                        <a:pt x="287" y="106"/>
                      </a:lnTo>
                      <a:lnTo>
                        <a:pt x="290" y="111"/>
                      </a:lnTo>
                      <a:lnTo>
                        <a:pt x="292" y="111"/>
                      </a:lnTo>
                      <a:lnTo>
                        <a:pt x="293" y="111"/>
                      </a:lnTo>
                      <a:lnTo>
                        <a:pt x="295" y="109"/>
                      </a:lnTo>
                      <a:lnTo>
                        <a:pt x="297" y="109"/>
                      </a:lnTo>
                      <a:lnTo>
                        <a:pt x="298" y="107"/>
                      </a:lnTo>
                      <a:lnTo>
                        <a:pt x="302" y="107"/>
                      </a:lnTo>
                      <a:lnTo>
                        <a:pt x="305" y="109"/>
                      </a:lnTo>
                      <a:lnTo>
                        <a:pt x="308" y="109"/>
                      </a:lnTo>
                      <a:lnTo>
                        <a:pt x="310" y="109"/>
                      </a:lnTo>
                      <a:lnTo>
                        <a:pt x="313" y="111"/>
                      </a:lnTo>
                      <a:lnTo>
                        <a:pt x="316" y="111"/>
                      </a:lnTo>
                      <a:lnTo>
                        <a:pt x="318" y="111"/>
                      </a:lnTo>
                      <a:lnTo>
                        <a:pt x="321" y="109"/>
                      </a:lnTo>
                      <a:lnTo>
                        <a:pt x="328" y="106"/>
                      </a:lnTo>
                      <a:lnTo>
                        <a:pt x="335" y="104"/>
                      </a:lnTo>
                      <a:lnTo>
                        <a:pt x="341" y="106"/>
                      </a:lnTo>
                      <a:lnTo>
                        <a:pt x="349" y="106"/>
                      </a:lnTo>
                      <a:lnTo>
                        <a:pt x="356" y="107"/>
                      </a:lnTo>
                      <a:lnTo>
                        <a:pt x="363" y="109"/>
                      </a:lnTo>
                      <a:lnTo>
                        <a:pt x="369" y="109"/>
                      </a:lnTo>
                      <a:lnTo>
                        <a:pt x="376" y="109"/>
                      </a:lnTo>
                      <a:lnTo>
                        <a:pt x="376" y="107"/>
                      </a:lnTo>
                      <a:lnTo>
                        <a:pt x="374" y="106"/>
                      </a:lnTo>
                      <a:lnTo>
                        <a:pt x="376" y="106"/>
                      </a:lnTo>
                      <a:lnTo>
                        <a:pt x="376" y="104"/>
                      </a:lnTo>
                      <a:lnTo>
                        <a:pt x="376" y="102"/>
                      </a:lnTo>
                      <a:lnTo>
                        <a:pt x="377" y="101"/>
                      </a:lnTo>
                      <a:lnTo>
                        <a:pt x="381" y="97"/>
                      </a:lnTo>
                      <a:lnTo>
                        <a:pt x="384" y="94"/>
                      </a:lnTo>
                      <a:lnTo>
                        <a:pt x="386" y="89"/>
                      </a:lnTo>
                      <a:lnTo>
                        <a:pt x="386" y="86"/>
                      </a:lnTo>
                      <a:lnTo>
                        <a:pt x="387" y="81"/>
                      </a:lnTo>
                      <a:lnTo>
                        <a:pt x="387" y="76"/>
                      </a:lnTo>
                      <a:lnTo>
                        <a:pt x="387" y="73"/>
                      </a:lnTo>
                      <a:lnTo>
                        <a:pt x="387" y="69"/>
                      </a:lnTo>
                      <a:lnTo>
                        <a:pt x="387" y="68"/>
                      </a:lnTo>
                      <a:lnTo>
                        <a:pt x="386" y="66"/>
                      </a:lnTo>
                      <a:lnTo>
                        <a:pt x="384" y="64"/>
                      </a:lnTo>
                      <a:lnTo>
                        <a:pt x="384" y="63"/>
                      </a:lnTo>
                      <a:lnTo>
                        <a:pt x="387" y="61"/>
                      </a:lnTo>
                      <a:lnTo>
                        <a:pt x="392" y="59"/>
                      </a:lnTo>
                      <a:lnTo>
                        <a:pt x="401" y="56"/>
                      </a:lnTo>
                      <a:lnTo>
                        <a:pt x="402" y="56"/>
                      </a:lnTo>
                      <a:lnTo>
                        <a:pt x="407" y="56"/>
                      </a:lnTo>
                      <a:lnTo>
                        <a:pt x="414" y="56"/>
                      </a:lnTo>
                      <a:lnTo>
                        <a:pt x="424" y="56"/>
                      </a:lnTo>
                      <a:lnTo>
                        <a:pt x="432" y="54"/>
                      </a:lnTo>
                      <a:lnTo>
                        <a:pt x="438" y="54"/>
                      </a:lnTo>
                      <a:lnTo>
                        <a:pt x="443" y="54"/>
                      </a:lnTo>
                      <a:lnTo>
                        <a:pt x="445" y="54"/>
                      </a:lnTo>
                      <a:lnTo>
                        <a:pt x="443" y="58"/>
                      </a:lnTo>
                      <a:lnTo>
                        <a:pt x="442" y="59"/>
                      </a:lnTo>
                      <a:lnTo>
                        <a:pt x="440" y="63"/>
                      </a:lnTo>
                      <a:lnTo>
                        <a:pt x="437" y="66"/>
                      </a:lnTo>
                      <a:lnTo>
                        <a:pt x="435" y="68"/>
                      </a:lnTo>
                      <a:lnTo>
                        <a:pt x="434" y="71"/>
                      </a:lnTo>
                      <a:lnTo>
                        <a:pt x="435" y="71"/>
                      </a:lnTo>
                      <a:lnTo>
                        <a:pt x="442" y="71"/>
                      </a:lnTo>
                      <a:lnTo>
                        <a:pt x="450" y="69"/>
                      </a:lnTo>
                      <a:lnTo>
                        <a:pt x="458" y="69"/>
                      </a:lnTo>
                      <a:lnTo>
                        <a:pt x="467" y="69"/>
                      </a:lnTo>
                      <a:lnTo>
                        <a:pt x="476" y="71"/>
                      </a:lnTo>
                      <a:lnTo>
                        <a:pt x="485" y="71"/>
                      </a:lnTo>
                      <a:lnTo>
                        <a:pt x="491" y="73"/>
                      </a:lnTo>
                      <a:lnTo>
                        <a:pt x="498" y="76"/>
                      </a:lnTo>
                      <a:lnTo>
                        <a:pt x="500" y="76"/>
                      </a:lnTo>
                      <a:lnTo>
                        <a:pt x="498" y="76"/>
                      </a:lnTo>
                      <a:lnTo>
                        <a:pt x="498" y="78"/>
                      </a:lnTo>
                      <a:lnTo>
                        <a:pt x="496" y="79"/>
                      </a:lnTo>
                      <a:lnTo>
                        <a:pt x="496" y="81"/>
                      </a:lnTo>
                      <a:lnTo>
                        <a:pt x="496" y="83"/>
                      </a:lnTo>
                      <a:lnTo>
                        <a:pt x="495" y="86"/>
                      </a:lnTo>
                      <a:lnTo>
                        <a:pt x="495" y="89"/>
                      </a:lnTo>
                      <a:lnTo>
                        <a:pt x="495" y="91"/>
                      </a:lnTo>
                      <a:lnTo>
                        <a:pt x="495" y="94"/>
                      </a:lnTo>
                      <a:lnTo>
                        <a:pt x="495" y="96"/>
                      </a:lnTo>
                      <a:lnTo>
                        <a:pt x="495" y="99"/>
                      </a:lnTo>
                      <a:lnTo>
                        <a:pt x="495" y="101"/>
                      </a:lnTo>
                      <a:lnTo>
                        <a:pt x="495" y="106"/>
                      </a:lnTo>
                      <a:lnTo>
                        <a:pt x="496" y="109"/>
                      </a:lnTo>
                      <a:lnTo>
                        <a:pt x="498" y="114"/>
                      </a:lnTo>
                      <a:lnTo>
                        <a:pt x="500" y="117"/>
                      </a:lnTo>
                      <a:lnTo>
                        <a:pt x="503" y="122"/>
                      </a:lnTo>
                      <a:lnTo>
                        <a:pt x="505" y="125"/>
                      </a:lnTo>
                      <a:lnTo>
                        <a:pt x="505" y="130"/>
                      </a:lnTo>
                      <a:lnTo>
                        <a:pt x="505" y="135"/>
                      </a:lnTo>
                      <a:lnTo>
                        <a:pt x="505" y="137"/>
                      </a:lnTo>
                      <a:lnTo>
                        <a:pt x="503" y="137"/>
                      </a:lnTo>
                      <a:lnTo>
                        <a:pt x="501" y="137"/>
                      </a:lnTo>
                      <a:lnTo>
                        <a:pt x="501" y="139"/>
                      </a:lnTo>
                      <a:lnTo>
                        <a:pt x="503" y="139"/>
                      </a:lnTo>
                      <a:lnTo>
                        <a:pt x="501" y="140"/>
                      </a:lnTo>
                      <a:lnTo>
                        <a:pt x="501" y="142"/>
                      </a:lnTo>
                      <a:lnTo>
                        <a:pt x="501" y="140"/>
                      </a:lnTo>
                      <a:lnTo>
                        <a:pt x="501" y="147"/>
                      </a:lnTo>
                      <a:lnTo>
                        <a:pt x="501" y="153"/>
                      </a:lnTo>
                      <a:lnTo>
                        <a:pt x="500" y="160"/>
                      </a:lnTo>
                      <a:lnTo>
                        <a:pt x="498" y="165"/>
                      </a:lnTo>
                      <a:lnTo>
                        <a:pt x="498" y="172"/>
                      </a:lnTo>
                      <a:lnTo>
                        <a:pt x="496" y="177"/>
                      </a:lnTo>
                      <a:lnTo>
                        <a:pt x="498" y="183"/>
                      </a:lnTo>
                      <a:lnTo>
                        <a:pt x="500" y="188"/>
                      </a:lnTo>
                      <a:lnTo>
                        <a:pt x="503" y="191"/>
                      </a:lnTo>
                      <a:lnTo>
                        <a:pt x="505" y="195"/>
                      </a:lnTo>
                      <a:lnTo>
                        <a:pt x="508" y="196"/>
                      </a:lnTo>
                      <a:lnTo>
                        <a:pt x="511" y="200"/>
                      </a:lnTo>
                      <a:lnTo>
                        <a:pt x="514" y="203"/>
                      </a:lnTo>
                      <a:lnTo>
                        <a:pt x="516" y="205"/>
                      </a:lnTo>
                      <a:lnTo>
                        <a:pt x="518" y="208"/>
                      </a:lnTo>
                      <a:lnTo>
                        <a:pt x="519" y="211"/>
                      </a:lnTo>
                      <a:lnTo>
                        <a:pt x="521" y="214"/>
                      </a:lnTo>
                      <a:lnTo>
                        <a:pt x="521" y="218"/>
                      </a:lnTo>
                      <a:lnTo>
                        <a:pt x="523" y="221"/>
                      </a:lnTo>
                      <a:lnTo>
                        <a:pt x="523" y="224"/>
                      </a:lnTo>
                      <a:lnTo>
                        <a:pt x="523" y="228"/>
                      </a:lnTo>
                      <a:lnTo>
                        <a:pt x="523" y="231"/>
                      </a:lnTo>
                      <a:lnTo>
                        <a:pt x="523" y="234"/>
                      </a:lnTo>
                      <a:lnTo>
                        <a:pt x="523" y="238"/>
                      </a:lnTo>
                      <a:lnTo>
                        <a:pt x="521" y="239"/>
                      </a:lnTo>
                      <a:lnTo>
                        <a:pt x="521" y="243"/>
                      </a:lnTo>
                      <a:lnTo>
                        <a:pt x="519" y="244"/>
                      </a:lnTo>
                      <a:lnTo>
                        <a:pt x="519" y="246"/>
                      </a:lnTo>
                      <a:lnTo>
                        <a:pt x="519" y="247"/>
                      </a:lnTo>
                      <a:lnTo>
                        <a:pt x="519" y="251"/>
                      </a:lnTo>
                      <a:lnTo>
                        <a:pt x="518" y="252"/>
                      </a:lnTo>
                      <a:lnTo>
                        <a:pt x="518" y="254"/>
                      </a:lnTo>
                      <a:lnTo>
                        <a:pt x="516" y="257"/>
                      </a:lnTo>
                      <a:lnTo>
                        <a:pt x="516" y="259"/>
                      </a:lnTo>
                      <a:lnTo>
                        <a:pt x="516" y="261"/>
                      </a:lnTo>
                      <a:lnTo>
                        <a:pt x="516" y="264"/>
                      </a:lnTo>
                      <a:lnTo>
                        <a:pt x="518" y="266"/>
                      </a:lnTo>
                      <a:lnTo>
                        <a:pt x="518" y="269"/>
                      </a:lnTo>
                      <a:lnTo>
                        <a:pt x="519" y="271"/>
                      </a:lnTo>
                      <a:lnTo>
                        <a:pt x="519" y="274"/>
                      </a:lnTo>
                      <a:lnTo>
                        <a:pt x="519" y="272"/>
                      </a:lnTo>
                      <a:lnTo>
                        <a:pt x="519" y="271"/>
                      </a:lnTo>
                      <a:lnTo>
                        <a:pt x="519" y="269"/>
                      </a:lnTo>
                      <a:lnTo>
                        <a:pt x="523" y="269"/>
                      </a:lnTo>
                      <a:lnTo>
                        <a:pt x="524" y="267"/>
                      </a:lnTo>
                      <a:lnTo>
                        <a:pt x="526" y="266"/>
                      </a:lnTo>
                      <a:lnTo>
                        <a:pt x="528" y="264"/>
                      </a:lnTo>
                      <a:lnTo>
                        <a:pt x="529" y="262"/>
                      </a:lnTo>
                      <a:lnTo>
                        <a:pt x="531" y="261"/>
                      </a:lnTo>
                      <a:lnTo>
                        <a:pt x="533" y="259"/>
                      </a:lnTo>
                      <a:lnTo>
                        <a:pt x="534" y="257"/>
                      </a:lnTo>
                      <a:lnTo>
                        <a:pt x="536" y="257"/>
                      </a:lnTo>
                      <a:lnTo>
                        <a:pt x="538" y="257"/>
                      </a:lnTo>
                      <a:lnTo>
                        <a:pt x="539" y="257"/>
                      </a:lnTo>
                      <a:lnTo>
                        <a:pt x="541" y="257"/>
                      </a:lnTo>
                      <a:lnTo>
                        <a:pt x="542" y="259"/>
                      </a:lnTo>
                      <a:lnTo>
                        <a:pt x="544" y="259"/>
                      </a:lnTo>
                      <a:lnTo>
                        <a:pt x="546" y="259"/>
                      </a:lnTo>
                      <a:lnTo>
                        <a:pt x="547" y="261"/>
                      </a:lnTo>
                      <a:lnTo>
                        <a:pt x="554" y="261"/>
                      </a:lnTo>
                      <a:lnTo>
                        <a:pt x="561" y="261"/>
                      </a:lnTo>
                      <a:lnTo>
                        <a:pt x="567" y="261"/>
                      </a:lnTo>
                      <a:lnTo>
                        <a:pt x="574" y="261"/>
                      </a:lnTo>
                      <a:lnTo>
                        <a:pt x="580" y="261"/>
                      </a:lnTo>
                      <a:lnTo>
                        <a:pt x="587" y="261"/>
                      </a:lnTo>
                      <a:lnTo>
                        <a:pt x="594" y="259"/>
                      </a:lnTo>
                      <a:lnTo>
                        <a:pt x="600" y="256"/>
                      </a:lnTo>
                      <a:lnTo>
                        <a:pt x="599" y="257"/>
                      </a:lnTo>
                      <a:lnTo>
                        <a:pt x="600" y="257"/>
                      </a:lnTo>
                      <a:lnTo>
                        <a:pt x="600" y="259"/>
                      </a:lnTo>
                      <a:lnTo>
                        <a:pt x="600" y="261"/>
                      </a:lnTo>
                      <a:lnTo>
                        <a:pt x="602" y="262"/>
                      </a:lnTo>
                      <a:lnTo>
                        <a:pt x="605" y="264"/>
                      </a:lnTo>
                      <a:lnTo>
                        <a:pt x="607" y="266"/>
                      </a:lnTo>
                      <a:lnTo>
                        <a:pt x="607" y="269"/>
                      </a:lnTo>
                      <a:lnTo>
                        <a:pt x="608" y="272"/>
                      </a:lnTo>
                      <a:lnTo>
                        <a:pt x="608" y="274"/>
                      </a:lnTo>
                      <a:lnTo>
                        <a:pt x="608" y="277"/>
                      </a:lnTo>
                      <a:lnTo>
                        <a:pt x="607" y="279"/>
                      </a:lnTo>
                      <a:lnTo>
                        <a:pt x="605" y="282"/>
                      </a:lnTo>
                      <a:lnTo>
                        <a:pt x="605" y="287"/>
                      </a:lnTo>
                      <a:lnTo>
                        <a:pt x="604" y="290"/>
                      </a:lnTo>
                      <a:lnTo>
                        <a:pt x="602" y="295"/>
                      </a:lnTo>
                      <a:lnTo>
                        <a:pt x="602" y="299"/>
                      </a:lnTo>
                      <a:lnTo>
                        <a:pt x="602" y="304"/>
                      </a:lnTo>
                      <a:lnTo>
                        <a:pt x="604" y="309"/>
                      </a:lnTo>
                      <a:lnTo>
                        <a:pt x="604" y="312"/>
                      </a:lnTo>
                      <a:lnTo>
                        <a:pt x="605" y="317"/>
                      </a:lnTo>
                      <a:lnTo>
                        <a:pt x="604" y="322"/>
                      </a:lnTo>
                      <a:lnTo>
                        <a:pt x="604" y="327"/>
                      </a:lnTo>
                      <a:lnTo>
                        <a:pt x="600" y="330"/>
                      </a:lnTo>
                      <a:lnTo>
                        <a:pt x="599" y="335"/>
                      </a:lnTo>
                      <a:lnTo>
                        <a:pt x="597" y="338"/>
                      </a:lnTo>
                      <a:lnTo>
                        <a:pt x="595" y="343"/>
                      </a:lnTo>
                      <a:lnTo>
                        <a:pt x="597" y="348"/>
                      </a:lnTo>
                      <a:lnTo>
                        <a:pt x="597" y="350"/>
                      </a:lnTo>
                      <a:lnTo>
                        <a:pt x="599" y="350"/>
                      </a:lnTo>
                      <a:lnTo>
                        <a:pt x="599" y="351"/>
                      </a:lnTo>
                      <a:lnTo>
                        <a:pt x="600" y="351"/>
                      </a:lnTo>
                      <a:lnTo>
                        <a:pt x="602" y="353"/>
                      </a:lnTo>
                      <a:lnTo>
                        <a:pt x="602" y="355"/>
                      </a:lnTo>
                      <a:lnTo>
                        <a:pt x="604" y="355"/>
                      </a:lnTo>
                      <a:lnTo>
                        <a:pt x="602" y="355"/>
                      </a:lnTo>
                      <a:lnTo>
                        <a:pt x="600" y="356"/>
                      </a:lnTo>
                      <a:lnTo>
                        <a:pt x="599" y="358"/>
                      </a:lnTo>
                      <a:lnTo>
                        <a:pt x="599" y="360"/>
                      </a:lnTo>
                      <a:lnTo>
                        <a:pt x="597" y="360"/>
                      </a:lnTo>
                      <a:lnTo>
                        <a:pt x="501" y="360"/>
                      </a:lnTo>
                      <a:lnTo>
                        <a:pt x="501" y="508"/>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mn-ea"/>
                    <a:cs typeface="+mn-cs"/>
                  </a:endParaRPr>
                </a:p>
              </p:txBody>
            </p:sp>
            <p:sp>
              <p:nvSpPr>
                <p:cNvPr id="109" name="Freeform 41"/>
                <p:cNvSpPr>
                  <a:spLocks/>
                </p:cNvSpPr>
                <p:nvPr/>
              </p:nvSpPr>
              <p:spPr bwMode="gray">
                <a:xfrm>
                  <a:off x="3890932" y="4459674"/>
                  <a:ext cx="1027437" cy="901631"/>
                </a:xfrm>
                <a:custGeom>
                  <a:avLst/>
                  <a:gdLst>
                    <a:gd name="T0" fmla="*/ 2147483647 w 653"/>
                    <a:gd name="T1" fmla="*/ 2147483647 h 572"/>
                    <a:gd name="T2" fmla="*/ 2147483647 w 653"/>
                    <a:gd name="T3" fmla="*/ 2147483647 h 572"/>
                    <a:gd name="T4" fmla="*/ 2147483647 w 653"/>
                    <a:gd name="T5" fmla="*/ 2147483647 h 572"/>
                    <a:gd name="T6" fmla="*/ 2147483647 w 653"/>
                    <a:gd name="T7" fmla="*/ 2147483647 h 572"/>
                    <a:gd name="T8" fmla="*/ 2147483647 w 653"/>
                    <a:gd name="T9" fmla="*/ 2147483647 h 572"/>
                    <a:gd name="T10" fmla="*/ 2147483647 w 653"/>
                    <a:gd name="T11" fmla="*/ 2147483647 h 572"/>
                    <a:gd name="T12" fmla="*/ 2147483647 w 653"/>
                    <a:gd name="T13" fmla="*/ 2147483647 h 572"/>
                    <a:gd name="T14" fmla="*/ 2147483647 w 653"/>
                    <a:gd name="T15" fmla="*/ 2147483647 h 572"/>
                    <a:gd name="T16" fmla="*/ 2147483647 w 653"/>
                    <a:gd name="T17" fmla="*/ 2147483647 h 572"/>
                    <a:gd name="T18" fmla="*/ 2147483647 w 653"/>
                    <a:gd name="T19" fmla="*/ 2147483647 h 572"/>
                    <a:gd name="T20" fmla="*/ 2147483647 w 653"/>
                    <a:gd name="T21" fmla="*/ 2147483647 h 572"/>
                    <a:gd name="T22" fmla="*/ 2147483647 w 653"/>
                    <a:gd name="T23" fmla="*/ 2147483647 h 572"/>
                    <a:gd name="T24" fmla="*/ 2147483647 w 653"/>
                    <a:gd name="T25" fmla="*/ 2147483647 h 572"/>
                    <a:gd name="T26" fmla="*/ 2147483647 w 653"/>
                    <a:gd name="T27" fmla="*/ 2147483647 h 572"/>
                    <a:gd name="T28" fmla="*/ 2147483647 w 653"/>
                    <a:gd name="T29" fmla="*/ 2147483647 h 572"/>
                    <a:gd name="T30" fmla="*/ 2147483647 w 653"/>
                    <a:gd name="T31" fmla="*/ 2147483647 h 572"/>
                    <a:gd name="T32" fmla="*/ 2147483647 w 653"/>
                    <a:gd name="T33" fmla="*/ 2147483647 h 572"/>
                    <a:gd name="T34" fmla="*/ 2147483647 w 653"/>
                    <a:gd name="T35" fmla="*/ 2147483647 h 572"/>
                    <a:gd name="T36" fmla="*/ 2147483647 w 653"/>
                    <a:gd name="T37" fmla="*/ 2147483647 h 572"/>
                    <a:gd name="T38" fmla="*/ 2147483647 w 653"/>
                    <a:gd name="T39" fmla="*/ 2147483647 h 572"/>
                    <a:gd name="T40" fmla="*/ 2147483647 w 653"/>
                    <a:gd name="T41" fmla="*/ 2147483647 h 572"/>
                    <a:gd name="T42" fmla="*/ 2147483647 w 653"/>
                    <a:gd name="T43" fmla="*/ 2147483647 h 572"/>
                    <a:gd name="T44" fmla="*/ 2147483647 w 653"/>
                    <a:gd name="T45" fmla="*/ 2147483647 h 572"/>
                    <a:gd name="T46" fmla="*/ 2147483647 w 653"/>
                    <a:gd name="T47" fmla="*/ 2147483647 h 572"/>
                    <a:gd name="T48" fmla="*/ 2147483647 w 653"/>
                    <a:gd name="T49" fmla="*/ 2147483647 h 572"/>
                    <a:gd name="T50" fmla="*/ 2147483647 w 653"/>
                    <a:gd name="T51" fmla="*/ 2147483647 h 572"/>
                    <a:gd name="T52" fmla="*/ 2147483647 w 653"/>
                    <a:gd name="T53" fmla="*/ 2147483647 h 572"/>
                    <a:gd name="T54" fmla="*/ 2147483647 w 653"/>
                    <a:gd name="T55" fmla="*/ 2147483647 h 572"/>
                    <a:gd name="T56" fmla="*/ 2147483647 w 653"/>
                    <a:gd name="T57" fmla="*/ 2147483647 h 572"/>
                    <a:gd name="T58" fmla="*/ 2147483647 w 653"/>
                    <a:gd name="T59" fmla="*/ 2147483647 h 572"/>
                    <a:gd name="T60" fmla="*/ 2147483647 w 653"/>
                    <a:gd name="T61" fmla="*/ 2147483647 h 572"/>
                    <a:gd name="T62" fmla="*/ 2147483647 w 653"/>
                    <a:gd name="T63" fmla="*/ 2147483647 h 572"/>
                    <a:gd name="T64" fmla="*/ 2147483647 w 653"/>
                    <a:gd name="T65" fmla="*/ 2147483647 h 572"/>
                    <a:gd name="T66" fmla="*/ 2147483647 w 653"/>
                    <a:gd name="T67" fmla="*/ 2147483647 h 572"/>
                    <a:gd name="T68" fmla="*/ 2147483647 w 653"/>
                    <a:gd name="T69" fmla="*/ 2147483647 h 572"/>
                    <a:gd name="T70" fmla="*/ 2147483647 w 653"/>
                    <a:gd name="T71" fmla="*/ 2147483647 h 572"/>
                    <a:gd name="T72" fmla="*/ 2147483647 w 653"/>
                    <a:gd name="T73" fmla="*/ 2147483647 h 572"/>
                    <a:gd name="T74" fmla="*/ 2147483647 w 653"/>
                    <a:gd name="T75" fmla="*/ 2147483647 h 572"/>
                    <a:gd name="T76" fmla="*/ 2147483647 w 653"/>
                    <a:gd name="T77" fmla="*/ 2147483647 h 572"/>
                    <a:gd name="T78" fmla="*/ 2147483647 w 653"/>
                    <a:gd name="T79" fmla="*/ 2147483647 h 572"/>
                    <a:gd name="T80" fmla="*/ 0 w 653"/>
                    <a:gd name="T81" fmla="*/ 2147483647 h 572"/>
                    <a:gd name="T82" fmla="*/ 2147483647 w 653"/>
                    <a:gd name="T83" fmla="*/ 2147483647 h 572"/>
                    <a:gd name="T84" fmla="*/ 2147483647 w 653"/>
                    <a:gd name="T85" fmla="*/ 2147483647 h 572"/>
                    <a:gd name="T86" fmla="*/ 2147483647 w 653"/>
                    <a:gd name="T87" fmla="*/ 2147483647 h 572"/>
                    <a:gd name="T88" fmla="*/ 2147483647 w 653"/>
                    <a:gd name="T89" fmla="*/ 2147483647 h 572"/>
                    <a:gd name="T90" fmla="*/ 2147483647 w 653"/>
                    <a:gd name="T91" fmla="*/ 2147483647 h 572"/>
                    <a:gd name="T92" fmla="*/ 2147483647 w 653"/>
                    <a:gd name="T93" fmla="*/ 2147483647 h 572"/>
                    <a:gd name="T94" fmla="*/ 2147483647 w 653"/>
                    <a:gd name="T95" fmla="*/ 2147483647 h 572"/>
                    <a:gd name="T96" fmla="*/ 2147483647 w 653"/>
                    <a:gd name="T97" fmla="*/ 2147483647 h 572"/>
                    <a:gd name="T98" fmla="*/ 2147483647 w 653"/>
                    <a:gd name="T99" fmla="*/ 2147483647 h 572"/>
                    <a:gd name="T100" fmla="*/ 2147483647 w 653"/>
                    <a:gd name="T101" fmla="*/ 2147483647 h 572"/>
                    <a:gd name="T102" fmla="*/ 2147483647 w 653"/>
                    <a:gd name="T103" fmla="*/ 2147483647 h 572"/>
                    <a:gd name="T104" fmla="*/ 2147483647 w 653"/>
                    <a:gd name="T105" fmla="*/ 2147483647 h 572"/>
                    <a:gd name="T106" fmla="*/ 2147483647 w 653"/>
                    <a:gd name="T107" fmla="*/ 2147483647 h 572"/>
                    <a:gd name="T108" fmla="*/ 2147483647 w 653"/>
                    <a:gd name="T109" fmla="*/ 2147483647 h 572"/>
                    <a:gd name="T110" fmla="*/ 2147483647 w 653"/>
                    <a:gd name="T111" fmla="*/ 2147483647 h 572"/>
                    <a:gd name="T112" fmla="*/ 2147483647 w 653"/>
                    <a:gd name="T113" fmla="*/ 2147483647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53"/>
                    <a:gd name="T172" fmla="*/ 0 h 572"/>
                    <a:gd name="T173" fmla="*/ 653 w 653"/>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53" h="572">
                      <a:moveTo>
                        <a:pt x="652" y="33"/>
                      </a:moveTo>
                      <a:lnTo>
                        <a:pt x="647" y="33"/>
                      </a:lnTo>
                      <a:lnTo>
                        <a:pt x="642" y="33"/>
                      </a:lnTo>
                      <a:lnTo>
                        <a:pt x="637" y="31"/>
                      </a:lnTo>
                      <a:lnTo>
                        <a:pt x="632" y="33"/>
                      </a:lnTo>
                      <a:lnTo>
                        <a:pt x="627" y="33"/>
                      </a:lnTo>
                      <a:lnTo>
                        <a:pt x="622" y="34"/>
                      </a:lnTo>
                      <a:lnTo>
                        <a:pt x="617" y="36"/>
                      </a:lnTo>
                      <a:lnTo>
                        <a:pt x="614" y="39"/>
                      </a:lnTo>
                      <a:lnTo>
                        <a:pt x="614" y="38"/>
                      </a:lnTo>
                      <a:lnTo>
                        <a:pt x="612" y="34"/>
                      </a:lnTo>
                      <a:lnTo>
                        <a:pt x="612" y="33"/>
                      </a:lnTo>
                      <a:lnTo>
                        <a:pt x="610" y="31"/>
                      </a:lnTo>
                      <a:lnTo>
                        <a:pt x="609" y="31"/>
                      </a:lnTo>
                      <a:lnTo>
                        <a:pt x="607" y="33"/>
                      </a:lnTo>
                      <a:lnTo>
                        <a:pt x="604" y="33"/>
                      </a:lnTo>
                      <a:lnTo>
                        <a:pt x="601" y="34"/>
                      </a:lnTo>
                      <a:lnTo>
                        <a:pt x="597" y="36"/>
                      </a:lnTo>
                      <a:lnTo>
                        <a:pt x="596" y="38"/>
                      </a:lnTo>
                      <a:lnTo>
                        <a:pt x="592" y="39"/>
                      </a:lnTo>
                      <a:lnTo>
                        <a:pt x="591" y="41"/>
                      </a:lnTo>
                      <a:lnTo>
                        <a:pt x="589" y="43"/>
                      </a:lnTo>
                      <a:lnTo>
                        <a:pt x="586" y="44"/>
                      </a:lnTo>
                      <a:lnTo>
                        <a:pt x="582" y="46"/>
                      </a:lnTo>
                      <a:lnTo>
                        <a:pt x="582" y="48"/>
                      </a:lnTo>
                      <a:lnTo>
                        <a:pt x="581" y="49"/>
                      </a:lnTo>
                      <a:lnTo>
                        <a:pt x="579" y="51"/>
                      </a:lnTo>
                      <a:lnTo>
                        <a:pt x="577" y="52"/>
                      </a:lnTo>
                      <a:lnTo>
                        <a:pt x="576" y="56"/>
                      </a:lnTo>
                      <a:lnTo>
                        <a:pt x="574" y="56"/>
                      </a:lnTo>
                      <a:lnTo>
                        <a:pt x="571" y="56"/>
                      </a:lnTo>
                      <a:lnTo>
                        <a:pt x="569" y="56"/>
                      </a:lnTo>
                      <a:lnTo>
                        <a:pt x="568" y="52"/>
                      </a:lnTo>
                      <a:lnTo>
                        <a:pt x="566" y="51"/>
                      </a:lnTo>
                      <a:lnTo>
                        <a:pt x="564" y="48"/>
                      </a:lnTo>
                      <a:lnTo>
                        <a:pt x="563" y="44"/>
                      </a:lnTo>
                      <a:lnTo>
                        <a:pt x="563" y="43"/>
                      </a:lnTo>
                      <a:lnTo>
                        <a:pt x="561" y="41"/>
                      </a:lnTo>
                      <a:lnTo>
                        <a:pt x="558" y="39"/>
                      </a:lnTo>
                      <a:lnTo>
                        <a:pt x="556" y="39"/>
                      </a:lnTo>
                      <a:lnTo>
                        <a:pt x="541" y="41"/>
                      </a:lnTo>
                      <a:lnTo>
                        <a:pt x="526" y="43"/>
                      </a:lnTo>
                      <a:lnTo>
                        <a:pt x="511" y="46"/>
                      </a:lnTo>
                      <a:lnTo>
                        <a:pt x="497" y="49"/>
                      </a:lnTo>
                      <a:lnTo>
                        <a:pt x="482" y="52"/>
                      </a:lnTo>
                      <a:lnTo>
                        <a:pt x="467" y="54"/>
                      </a:lnTo>
                      <a:lnTo>
                        <a:pt x="452" y="57"/>
                      </a:lnTo>
                      <a:lnTo>
                        <a:pt x="439" y="59"/>
                      </a:lnTo>
                      <a:lnTo>
                        <a:pt x="439" y="231"/>
                      </a:lnTo>
                      <a:lnTo>
                        <a:pt x="386" y="231"/>
                      </a:lnTo>
                      <a:lnTo>
                        <a:pt x="386" y="552"/>
                      </a:lnTo>
                      <a:lnTo>
                        <a:pt x="383" y="551"/>
                      </a:lnTo>
                      <a:lnTo>
                        <a:pt x="379" y="551"/>
                      </a:lnTo>
                      <a:lnTo>
                        <a:pt x="376" y="551"/>
                      </a:lnTo>
                      <a:lnTo>
                        <a:pt x="371" y="552"/>
                      </a:lnTo>
                      <a:lnTo>
                        <a:pt x="366" y="554"/>
                      </a:lnTo>
                      <a:lnTo>
                        <a:pt x="363" y="557"/>
                      </a:lnTo>
                      <a:lnTo>
                        <a:pt x="360" y="564"/>
                      </a:lnTo>
                      <a:lnTo>
                        <a:pt x="360" y="566"/>
                      </a:lnTo>
                      <a:lnTo>
                        <a:pt x="358" y="567"/>
                      </a:lnTo>
                      <a:lnTo>
                        <a:pt x="355" y="569"/>
                      </a:lnTo>
                      <a:lnTo>
                        <a:pt x="351" y="570"/>
                      </a:lnTo>
                      <a:lnTo>
                        <a:pt x="348" y="572"/>
                      </a:lnTo>
                      <a:lnTo>
                        <a:pt x="343" y="572"/>
                      </a:lnTo>
                      <a:lnTo>
                        <a:pt x="338" y="570"/>
                      </a:lnTo>
                      <a:lnTo>
                        <a:pt x="332" y="567"/>
                      </a:lnTo>
                      <a:lnTo>
                        <a:pt x="330" y="566"/>
                      </a:lnTo>
                      <a:lnTo>
                        <a:pt x="328" y="566"/>
                      </a:lnTo>
                      <a:lnTo>
                        <a:pt x="325" y="566"/>
                      </a:lnTo>
                      <a:lnTo>
                        <a:pt x="323" y="566"/>
                      </a:lnTo>
                      <a:lnTo>
                        <a:pt x="320" y="566"/>
                      </a:lnTo>
                      <a:lnTo>
                        <a:pt x="317" y="567"/>
                      </a:lnTo>
                      <a:lnTo>
                        <a:pt x="315" y="567"/>
                      </a:lnTo>
                      <a:lnTo>
                        <a:pt x="312" y="569"/>
                      </a:lnTo>
                      <a:lnTo>
                        <a:pt x="310" y="569"/>
                      </a:lnTo>
                      <a:lnTo>
                        <a:pt x="307" y="570"/>
                      </a:lnTo>
                      <a:lnTo>
                        <a:pt x="305" y="570"/>
                      </a:lnTo>
                      <a:lnTo>
                        <a:pt x="303" y="570"/>
                      </a:lnTo>
                      <a:lnTo>
                        <a:pt x="302" y="570"/>
                      </a:lnTo>
                      <a:lnTo>
                        <a:pt x="300" y="569"/>
                      </a:lnTo>
                      <a:lnTo>
                        <a:pt x="299" y="569"/>
                      </a:lnTo>
                      <a:lnTo>
                        <a:pt x="297" y="567"/>
                      </a:lnTo>
                      <a:lnTo>
                        <a:pt x="295" y="567"/>
                      </a:lnTo>
                      <a:lnTo>
                        <a:pt x="294" y="566"/>
                      </a:lnTo>
                      <a:lnTo>
                        <a:pt x="290" y="566"/>
                      </a:lnTo>
                      <a:lnTo>
                        <a:pt x="289" y="564"/>
                      </a:lnTo>
                      <a:lnTo>
                        <a:pt x="287" y="564"/>
                      </a:lnTo>
                      <a:lnTo>
                        <a:pt x="284" y="564"/>
                      </a:lnTo>
                      <a:lnTo>
                        <a:pt x="282" y="564"/>
                      </a:lnTo>
                      <a:lnTo>
                        <a:pt x="279" y="564"/>
                      </a:lnTo>
                      <a:lnTo>
                        <a:pt x="277" y="564"/>
                      </a:lnTo>
                      <a:lnTo>
                        <a:pt x="275" y="562"/>
                      </a:lnTo>
                      <a:lnTo>
                        <a:pt x="274" y="562"/>
                      </a:lnTo>
                      <a:lnTo>
                        <a:pt x="274" y="561"/>
                      </a:lnTo>
                      <a:lnTo>
                        <a:pt x="272" y="561"/>
                      </a:lnTo>
                      <a:lnTo>
                        <a:pt x="272" y="559"/>
                      </a:lnTo>
                      <a:lnTo>
                        <a:pt x="272" y="557"/>
                      </a:lnTo>
                      <a:lnTo>
                        <a:pt x="272" y="556"/>
                      </a:lnTo>
                      <a:lnTo>
                        <a:pt x="270" y="556"/>
                      </a:lnTo>
                      <a:lnTo>
                        <a:pt x="270" y="554"/>
                      </a:lnTo>
                      <a:lnTo>
                        <a:pt x="269" y="554"/>
                      </a:lnTo>
                      <a:lnTo>
                        <a:pt x="269" y="549"/>
                      </a:lnTo>
                      <a:lnTo>
                        <a:pt x="269" y="546"/>
                      </a:lnTo>
                      <a:lnTo>
                        <a:pt x="267" y="541"/>
                      </a:lnTo>
                      <a:lnTo>
                        <a:pt x="266" y="538"/>
                      </a:lnTo>
                      <a:lnTo>
                        <a:pt x="264" y="534"/>
                      </a:lnTo>
                      <a:lnTo>
                        <a:pt x="261" y="531"/>
                      </a:lnTo>
                      <a:lnTo>
                        <a:pt x="257" y="531"/>
                      </a:lnTo>
                      <a:lnTo>
                        <a:pt x="252" y="531"/>
                      </a:lnTo>
                      <a:lnTo>
                        <a:pt x="251" y="531"/>
                      </a:lnTo>
                      <a:lnTo>
                        <a:pt x="249" y="533"/>
                      </a:lnTo>
                      <a:lnTo>
                        <a:pt x="249" y="534"/>
                      </a:lnTo>
                      <a:lnTo>
                        <a:pt x="249" y="538"/>
                      </a:lnTo>
                      <a:lnTo>
                        <a:pt x="247" y="539"/>
                      </a:lnTo>
                      <a:lnTo>
                        <a:pt x="247" y="542"/>
                      </a:lnTo>
                      <a:lnTo>
                        <a:pt x="247" y="544"/>
                      </a:lnTo>
                      <a:lnTo>
                        <a:pt x="246" y="546"/>
                      </a:lnTo>
                      <a:lnTo>
                        <a:pt x="244" y="549"/>
                      </a:lnTo>
                      <a:lnTo>
                        <a:pt x="241" y="551"/>
                      </a:lnTo>
                      <a:lnTo>
                        <a:pt x="239" y="552"/>
                      </a:lnTo>
                      <a:lnTo>
                        <a:pt x="236" y="552"/>
                      </a:lnTo>
                      <a:lnTo>
                        <a:pt x="234" y="554"/>
                      </a:lnTo>
                      <a:lnTo>
                        <a:pt x="231" y="554"/>
                      </a:lnTo>
                      <a:lnTo>
                        <a:pt x="228" y="552"/>
                      </a:lnTo>
                      <a:lnTo>
                        <a:pt x="226" y="552"/>
                      </a:lnTo>
                      <a:lnTo>
                        <a:pt x="224" y="551"/>
                      </a:lnTo>
                      <a:lnTo>
                        <a:pt x="223" y="551"/>
                      </a:lnTo>
                      <a:lnTo>
                        <a:pt x="223" y="549"/>
                      </a:lnTo>
                      <a:lnTo>
                        <a:pt x="221" y="547"/>
                      </a:lnTo>
                      <a:lnTo>
                        <a:pt x="221" y="546"/>
                      </a:lnTo>
                      <a:lnTo>
                        <a:pt x="219" y="544"/>
                      </a:lnTo>
                      <a:lnTo>
                        <a:pt x="218" y="542"/>
                      </a:lnTo>
                      <a:lnTo>
                        <a:pt x="211" y="541"/>
                      </a:lnTo>
                      <a:lnTo>
                        <a:pt x="206" y="538"/>
                      </a:lnTo>
                      <a:lnTo>
                        <a:pt x="201" y="533"/>
                      </a:lnTo>
                      <a:lnTo>
                        <a:pt x="196" y="528"/>
                      </a:lnTo>
                      <a:lnTo>
                        <a:pt x="193" y="523"/>
                      </a:lnTo>
                      <a:lnTo>
                        <a:pt x="190" y="518"/>
                      </a:lnTo>
                      <a:lnTo>
                        <a:pt x="188" y="511"/>
                      </a:lnTo>
                      <a:lnTo>
                        <a:pt x="185" y="505"/>
                      </a:lnTo>
                      <a:lnTo>
                        <a:pt x="183" y="503"/>
                      </a:lnTo>
                      <a:lnTo>
                        <a:pt x="181" y="501"/>
                      </a:lnTo>
                      <a:lnTo>
                        <a:pt x="180" y="501"/>
                      </a:lnTo>
                      <a:lnTo>
                        <a:pt x="178" y="500"/>
                      </a:lnTo>
                      <a:lnTo>
                        <a:pt x="176" y="500"/>
                      </a:lnTo>
                      <a:lnTo>
                        <a:pt x="176" y="498"/>
                      </a:lnTo>
                      <a:lnTo>
                        <a:pt x="175" y="496"/>
                      </a:lnTo>
                      <a:lnTo>
                        <a:pt x="175" y="495"/>
                      </a:lnTo>
                      <a:lnTo>
                        <a:pt x="175" y="493"/>
                      </a:lnTo>
                      <a:lnTo>
                        <a:pt x="175" y="490"/>
                      </a:lnTo>
                      <a:lnTo>
                        <a:pt x="175" y="488"/>
                      </a:lnTo>
                      <a:lnTo>
                        <a:pt x="175" y="486"/>
                      </a:lnTo>
                      <a:lnTo>
                        <a:pt x="175" y="483"/>
                      </a:lnTo>
                      <a:lnTo>
                        <a:pt x="175" y="481"/>
                      </a:lnTo>
                      <a:lnTo>
                        <a:pt x="173" y="480"/>
                      </a:lnTo>
                      <a:lnTo>
                        <a:pt x="171" y="480"/>
                      </a:lnTo>
                      <a:lnTo>
                        <a:pt x="171" y="481"/>
                      </a:lnTo>
                      <a:lnTo>
                        <a:pt x="171" y="478"/>
                      </a:lnTo>
                      <a:lnTo>
                        <a:pt x="171" y="476"/>
                      </a:lnTo>
                      <a:lnTo>
                        <a:pt x="170" y="475"/>
                      </a:lnTo>
                      <a:lnTo>
                        <a:pt x="170" y="472"/>
                      </a:lnTo>
                      <a:lnTo>
                        <a:pt x="168" y="470"/>
                      </a:lnTo>
                      <a:lnTo>
                        <a:pt x="166" y="468"/>
                      </a:lnTo>
                      <a:lnTo>
                        <a:pt x="166" y="467"/>
                      </a:lnTo>
                      <a:lnTo>
                        <a:pt x="166" y="463"/>
                      </a:lnTo>
                      <a:lnTo>
                        <a:pt x="166" y="465"/>
                      </a:lnTo>
                      <a:lnTo>
                        <a:pt x="168" y="465"/>
                      </a:lnTo>
                      <a:lnTo>
                        <a:pt x="170" y="467"/>
                      </a:lnTo>
                      <a:lnTo>
                        <a:pt x="171" y="467"/>
                      </a:lnTo>
                      <a:lnTo>
                        <a:pt x="173" y="467"/>
                      </a:lnTo>
                      <a:lnTo>
                        <a:pt x="175" y="467"/>
                      </a:lnTo>
                      <a:lnTo>
                        <a:pt x="176" y="467"/>
                      </a:lnTo>
                      <a:lnTo>
                        <a:pt x="178" y="465"/>
                      </a:lnTo>
                      <a:lnTo>
                        <a:pt x="178" y="463"/>
                      </a:lnTo>
                      <a:lnTo>
                        <a:pt x="180" y="462"/>
                      </a:lnTo>
                      <a:lnTo>
                        <a:pt x="180" y="460"/>
                      </a:lnTo>
                      <a:lnTo>
                        <a:pt x="180" y="458"/>
                      </a:lnTo>
                      <a:lnTo>
                        <a:pt x="178" y="457"/>
                      </a:lnTo>
                      <a:lnTo>
                        <a:pt x="176" y="455"/>
                      </a:lnTo>
                      <a:lnTo>
                        <a:pt x="171" y="455"/>
                      </a:lnTo>
                      <a:lnTo>
                        <a:pt x="168" y="453"/>
                      </a:lnTo>
                      <a:lnTo>
                        <a:pt x="165" y="450"/>
                      </a:lnTo>
                      <a:lnTo>
                        <a:pt x="162" y="448"/>
                      </a:lnTo>
                      <a:lnTo>
                        <a:pt x="160" y="445"/>
                      </a:lnTo>
                      <a:lnTo>
                        <a:pt x="158" y="442"/>
                      </a:lnTo>
                      <a:lnTo>
                        <a:pt x="157" y="439"/>
                      </a:lnTo>
                      <a:lnTo>
                        <a:pt x="157" y="435"/>
                      </a:lnTo>
                      <a:lnTo>
                        <a:pt x="157" y="427"/>
                      </a:lnTo>
                      <a:lnTo>
                        <a:pt x="157" y="419"/>
                      </a:lnTo>
                      <a:lnTo>
                        <a:pt x="155" y="410"/>
                      </a:lnTo>
                      <a:lnTo>
                        <a:pt x="153" y="402"/>
                      </a:lnTo>
                      <a:lnTo>
                        <a:pt x="152" y="392"/>
                      </a:lnTo>
                      <a:lnTo>
                        <a:pt x="150" y="386"/>
                      </a:lnTo>
                      <a:lnTo>
                        <a:pt x="148" y="377"/>
                      </a:lnTo>
                      <a:lnTo>
                        <a:pt x="145" y="369"/>
                      </a:lnTo>
                      <a:lnTo>
                        <a:pt x="143" y="364"/>
                      </a:lnTo>
                      <a:lnTo>
                        <a:pt x="142" y="359"/>
                      </a:lnTo>
                      <a:lnTo>
                        <a:pt x="140" y="356"/>
                      </a:lnTo>
                      <a:lnTo>
                        <a:pt x="138" y="351"/>
                      </a:lnTo>
                      <a:lnTo>
                        <a:pt x="137" y="346"/>
                      </a:lnTo>
                      <a:lnTo>
                        <a:pt x="137" y="343"/>
                      </a:lnTo>
                      <a:lnTo>
                        <a:pt x="135" y="338"/>
                      </a:lnTo>
                      <a:lnTo>
                        <a:pt x="135" y="333"/>
                      </a:lnTo>
                      <a:lnTo>
                        <a:pt x="135" y="326"/>
                      </a:lnTo>
                      <a:lnTo>
                        <a:pt x="135" y="320"/>
                      </a:lnTo>
                      <a:lnTo>
                        <a:pt x="135" y="313"/>
                      </a:lnTo>
                      <a:lnTo>
                        <a:pt x="135" y="307"/>
                      </a:lnTo>
                      <a:lnTo>
                        <a:pt x="135" y="300"/>
                      </a:lnTo>
                      <a:lnTo>
                        <a:pt x="135" y="293"/>
                      </a:lnTo>
                      <a:lnTo>
                        <a:pt x="135" y="287"/>
                      </a:lnTo>
                      <a:lnTo>
                        <a:pt x="133" y="280"/>
                      </a:lnTo>
                      <a:lnTo>
                        <a:pt x="135" y="280"/>
                      </a:lnTo>
                      <a:lnTo>
                        <a:pt x="137" y="280"/>
                      </a:lnTo>
                      <a:lnTo>
                        <a:pt x="137" y="275"/>
                      </a:lnTo>
                      <a:lnTo>
                        <a:pt x="137" y="270"/>
                      </a:lnTo>
                      <a:lnTo>
                        <a:pt x="135" y="265"/>
                      </a:lnTo>
                      <a:lnTo>
                        <a:pt x="135" y="260"/>
                      </a:lnTo>
                      <a:lnTo>
                        <a:pt x="132" y="255"/>
                      </a:lnTo>
                      <a:lnTo>
                        <a:pt x="130" y="252"/>
                      </a:lnTo>
                      <a:lnTo>
                        <a:pt x="129" y="247"/>
                      </a:lnTo>
                      <a:lnTo>
                        <a:pt x="127" y="242"/>
                      </a:lnTo>
                      <a:lnTo>
                        <a:pt x="125" y="241"/>
                      </a:lnTo>
                      <a:lnTo>
                        <a:pt x="124" y="237"/>
                      </a:lnTo>
                      <a:lnTo>
                        <a:pt x="122" y="236"/>
                      </a:lnTo>
                      <a:lnTo>
                        <a:pt x="120" y="234"/>
                      </a:lnTo>
                      <a:lnTo>
                        <a:pt x="117" y="232"/>
                      </a:lnTo>
                      <a:lnTo>
                        <a:pt x="115" y="229"/>
                      </a:lnTo>
                      <a:lnTo>
                        <a:pt x="114" y="227"/>
                      </a:lnTo>
                      <a:lnTo>
                        <a:pt x="110" y="226"/>
                      </a:lnTo>
                      <a:lnTo>
                        <a:pt x="110" y="224"/>
                      </a:lnTo>
                      <a:lnTo>
                        <a:pt x="109" y="222"/>
                      </a:lnTo>
                      <a:lnTo>
                        <a:pt x="109" y="221"/>
                      </a:lnTo>
                      <a:lnTo>
                        <a:pt x="107" y="219"/>
                      </a:lnTo>
                      <a:lnTo>
                        <a:pt x="107" y="217"/>
                      </a:lnTo>
                      <a:lnTo>
                        <a:pt x="107" y="216"/>
                      </a:lnTo>
                      <a:lnTo>
                        <a:pt x="105" y="214"/>
                      </a:lnTo>
                      <a:lnTo>
                        <a:pt x="105" y="213"/>
                      </a:lnTo>
                      <a:lnTo>
                        <a:pt x="104" y="213"/>
                      </a:lnTo>
                      <a:lnTo>
                        <a:pt x="102" y="214"/>
                      </a:lnTo>
                      <a:lnTo>
                        <a:pt x="102" y="216"/>
                      </a:lnTo>
                      <a:lnTo>
                        <a:pt x="102" y="217"/>
                      </a:lnTo>
                      <a:lnTo>
                        <a:pt x="102" y="219"/>
                      </a:lnTo>
                      <a:lnTo>
                        <a:pt x="102" y="217"/>
                      </a:lnTo>
                      <a:lnTo>
                        <a:pt x="104" y="217"/>
                      </a:lnTo>
                      <a:lnTo>
                        <a:pt x="104" y="216"/>
                      </a:lnTo>
                      <a:lnTo>
                        <a:pt x="104" y="214"/>
                      </a:lnTo>
                      <a:lnTo>
                        <a:pt x="100" y="211"/>
                      </a:lnTo>
                      <a:lnTo>
                        <a:pt x="99" y="209"/>
                      </a:lnTo>
                      <a:lnTo>
                        <a:pt x="96" y="206"/>
                      </a:lnTo>
                      <a:lnTo>
                        <a:pt x="94" y="204"/>
                      </a:lnTo>
                      <a:lnTo>
                        <a:pt x="92" y="203"/>
                      </a:lnTo>
                      <a:lnTo>
                        <a:pt x="89" y="199"/>
                      </a:lnTo>
                      <a:lnTo>
                        <a:pt x="87" y="198"/>
                      </a:lnTo>
                      <a:lnTo>
                        <a:pt x="87" y="194"/>
                      </a:lnTo>
                      <a:lnTo>
                        <a:pt x="86" y="189"/>
                      </a:lnTo>
                      <a:lnTo>
                        <a:pt x="84" y="186"/>
                      </a:lnTo>
                      <a:lnTo>
                        <a:pt x="82" y="181"/>
                      </a:lnTo>
                      <a:lnTo>
                        <a:pt x="81" y="176"/>
                      </a:lnTo>
                      <a:lnTo>
                        <a:pt x="79" y="173"/>
                      </a:lnTo>
                      <a:lnTo>
                        <a:pt x="77" y="168"/>
                      </a:lnTo>
                      <a:lnTo>
                        <a:pt x="76" y="163"/>
                      </a:lnTo>
                      <a:lnTo>
                        <a:pt x="74" y="160"/>
                      </a:lnTo>
                      <a:lnTo>
                        <a:pt x="74" y="158"/>
                      </a:lnTo>
                      <a:lnTo>
                        <a:pt x="72" y="156"/>
                      </a:lnTo>
                      <a:lnTo>
                        <a:pt x="71" y="155"/>
                      </a:lnTo>
                      <a:lnTo>
                        <a:pt x="69" y="153"/>
                      </a:lnTo>
                      <a:lnTo>
                        <a:pt x="67" y="151"/>
                      </a:lnTo>
                      <a:lnTo>
                        <a:pt x="66" y="150"/>
                      </a:lnTo>
                      <a:lnTo>
                        <a:pt x="64" y="148"/>
                      </a:lnTo>
                      <a:lnTo>
                        <a:pt x="64" y="147"/>
                      </a:lnTo>
                      <a:lnTo>
                        <a:pt x="63" y="143"/>
                      </a:lnTo>
                      <a:lnTo>
                        <a:pt x="63" y="140"/>
                      </a:lnTo>
                      <a:lnTo>
                        <a:pt x="61" y="138"/>
                      </a:lnTo>
                      <a:lnTo>
                        <a:pt x="59" y="135"/>
                      </a:lnTo>
                      <a:lnTo>
                        <a:pt x="59" y="132"/>
                      </a:lnTo>
                      <a:lnTo>
                        <a:pt x="58" y="130"/>
                      </a:lnTo>
                      <a:lnTo>
                        <a:pt x="56" y="127"/>
                      </a:lnTo>
                      <a:lnTo>
                        <a:pt x="56" y="125"/>
                      </a:lnTo>
                      <a:lnTo>
                        <a:pt x="54" y="120"/>
                      </a:lnTo>
                      <a:lnTo>
                        <a:pt x="53" y="115"/>
                      </a:lnTo>
                      <a:lnTo>
                        <a:pt x="49" y="112"/>
                      </a:lnTo>
                      <a:lnTo>
                        <a:pt x="46" y="109"/>
                      </a:lnTo>
                      <a:lnTo>
                        <a:pt x="43" y="107"/>
                      </a:lnTo>
                      <a:lnTo>
                        <a:pt x="41" y="104"/>
                      </a:lnTo>
                      <a:lnTo>
                        <a:pt x="38" y="100"/>
                      </a:lnTo>
                      <a:lnTo>
                        <a:pt x="36" y="95"/>
                      </a:lnTo>
                      <a:lnTo>
                        <a:pt x="34" y="94"/>
                      </a:lnTo>
                      <a:lnTo>
                        <a:pt x="33" y="90"/>
                      </a:lnTo>
                      <a:lnTo>
                        <a:pt x="31" y="87"/>
                      </a:lnTo>
                      <a:lnTo>
                        <a:pt x="31" y="85"/>
                      </a:lnTo>
                      <a:lnTo>
                        <a:pt x="30" y="82"/>
                      </a:lnTo>
                      <a:lnTo>
                        <a:pt x="28" y="81"/>
                      </a:lnTo>
                      <a:lnTo>
                        <a:pt x="26" y="77"/>
                      </a:lnTo>
                      <a:lnTo>
                        <a:pt x="25" y="74"/>
                      </a:lnTo>
                      <a:lnTo>
                        <a:pt x="23" y="72"/>
                      </a:lnTo>
                      <a:lnTo>
                        <a:pt x="21" y="71"/>
                      </a:lnTo>
                      <a:lnTo>
                        <a:pt x="20" y="71"/>
                      </a:lnTo>
                      <a:lnTo>
                        <a:pt x="18" y="69"/>
                      </a:lnTo>
                      <a:lnTo>
                        <a:pt x="16" y="69"/>
                      </a:lnTo>
                      <a:lnTo>
                        <a:pt x="15" y="67"/>
                      </a:lnTo>
                      <a:lnTo>
                        <a:pt x="13" y="67"/>
                      </a:lnTo>
                      <a:lnTo>
                        <a:pt x="11" y="66"/>
                      </a:lnTo>
                      <a:lnTo>
                        <a:pt x="11" y="64"/>
                      </a:lnTo>
                      <a:lnTo>
                        <a:pt x="13" y="64"/>
                      </a:lnTo>
                      <a:lnTo>
                        <a:pt x="13" y="62"/>
                      </a:lnTo>
                      <a:lnTo>
                        <a:pt x="13" y="61"/>
                      </a:lnTo>
                      <a:lnTo>
                        <a:pt x="13" y="59"/>
                      </a:lnTo>
                      <a:lnTo>
                        <a:pt x="11" y="57"/>
                      </a:lnTo>
                      <a:lnTo>
                        <a:pt x="10" y="56"/>
                      </a:lnTo>
                      <a:lnTo>
                        <a:pt x="8" y="54"/>
                      </a:lnTo>
                      <a:lnTo>
                        <a:pt x="6" y="54"/>
                      </a:lnTo>
                      <a:lnTo>
                        <a:pt x="6" y="52"/>
                      </a:lnTo>
                      <a:lnTo>
                        <a:pt x="5" y="52"/>
                      </a:lnTo>
                      <a:lnTo>
                        <a:pt x="3" y="51"/>
                      </a:lnTo>
                      <a:lnTo>
                        <a:pt x="3" y="49"/>
                      </a:lnTo>
                      <a:lnTo>
                        <a:pt x="3" y="48"/>
                      </a:lnTo>
                      <a:lnTo>
                        <a:pt x="3" y="46"/>
                      </a:lnTo>
                      <a:lnTo>
                        <a:pt x="3" y="44"/>
                      </a:lnTo>
                      <a:lnTo>
                        <a:pt x="5" y="43"/>
                      </a:lnTo>
                      <a:lnTo>
                        <a:pt x="5" y="41"/>
                      </a:lnTo>
                      <a:lnTo>
                        <a:pt x="5" y="38"/>
                      </a:lnTo>
                      <a:lnTo>
                        <a:pt x="3" y="34"/>
                      </a:lnTo>
                      <a:lnTo>
                        <a:pt x="3" y="33"/>
                      </a:lnTo>
                      <a:lnTo>
                        <a:pt x="1" y="29"/>
                      </a:lnTo>
                      <a:lnTo>
                        <a:pt x="0" y="28"/>
                      </a:lnTo>
                      <a:lnTo>
                        <a:pt x="0" y="24"/>
                      </a:lnTo>
                      <a:lnTo>
                        <a:pt x="0" y="23"/>
                      </a:lnTo>
                      <a:lnTo>
                        <a:pt x="1" y="19"/>
                      </a:lnTo>
                      <a:lnTo>
                        <a:pt x="3" y="18"/>
                      </a:lnTo>
                      <a:lnTo>
                        <a:pt x="5" y="16"/>
                      </a:lnTo>
                      <a:lnTo>
                        <a:pt x="6" y="15"/>
                      </a:lnTo>
                      <a:lnTo>
                        <a:pt x="8" y="13"/>
                      </a:lnTo>
                      <a:lnTo>
                        <a:pt x="11" y="11"/>
                      </a:lnTo>
                      <a:lnTo>
                        <a:pt x="13" y="10"/>
                      </a:lnTo>
                      <a:lnTo>
                        <a:pt x="15" y="10"/>
                      </a:lnTo>
                      <a:lnTo>
                        <a:pt x="18" y="8"/>
                      </a:lnTo>
                      <a:lnTo>
                        <a:pt x="21" y="8"/>
                      </a:lnTo>
                      <a:lnTo>
                        <a:pt x="23" y="8"/>
                      </a:lnTo>
                      <a:lnTo>
                        <a:pt x="26" y="8"/>
                      </a:lnTo>
                      <a:lnTo>
                        <a:pt x="30" y="10"/>
                      </a:lnTo>
                      <a:lnTo>
                        <a:pt x="33" y="10"/>
                      </a:lnTo>
                      <a:lnTo>
                        <a:pt x="36" y="11"/>
                      </a:lnTo>
                      <a:lnTo>
                        <a:pt x="39" y="13"/>
                      </a:lnTo>
                      <a:lnTo>
                        <a:pt x="43" y="13"/>
                      </a:lnTo>
                      <a:lnTo>
                        <a:pt x="46" y="10"/>
                      </a:lnTo>
                      <a:lnTo>
                        <a:pt x="51" y="5"/>
                      </a:lnTo>
                      <a:lnTo>
                        <a:pt x="56" y="3"/>
                      </a:lnTo>
                      <a:lnTo>
                        <a:pt x="63" y="0"/>
                      </a:lnTo>
                      <a:lnTo>
                        <a:pt x="69" y="0"/>
                      </a:lnTo>
                      <a:lnTo>
                        <a:pt x="76" y="0"/>
                      </a:lnTo>
                      <a:lnTo>
                        <a:pt x="81" y="1"/>
                      </a:lnTo>
                      <a:lnTo>
                        <a:pt x="86" y="5"/>
                      </a:lnTo>
                      <a:lnTo>
                        <a:pt x="92" y="10"/>
                      </a:lnTo>
                      <a:lnTo>
                        <a:pt x="97" y="13"/>
                      </a:lnTo>
                      <a:lnTo>
                        <a:pt x="102" y="16"/>
                      </a:lnTo>
                      <a:lnTo>
                        <a:pt x="107" y="19"/>
                      </a:lnTo>
                      <a:lnTo>
                        <a:pt x="114" y="21"/>
                      </a:lnTo>
                      <a:lnTo>
                        <a:pt x="119" y="21"/>
                      </a:lnTo>
                      <a:lnTo>
                        <a:pt x="125" y="19"/>
                      </a:lnTo>
                      <a:lnTo>
                        <a:pt x="130" y="16"/>
                      </a:lnTo>
                      <a:lnTo>
                        <a:pt x="320" y="16"/>
                      </a:lnTo>
                      <a:lnTo>
                        <a:pt x="320" y="18"/>
                      </a:lnTo>
                      <a:lnTo>
                        <a:pt x="318" y="18"/>
                      </a:lnTo>
                      <a:lnTo>
                        <a:pt x="318" y="16"/>
                      </a:lnTo>
                      <a:lnTo>
                        <a:pt x="317" y="16"/>
                      </a:lnTo>
                      <a:lnTo>
                        <a:pt x="318" y="16"/>
                      </a:lnTo>
                      <a:lnTo>
                        <a:pt x="320" y="18"/>
                      </a:lnTo>
                      <a:lnTo>
                        <a:pt x="322" y="18"/>
                      </a:lnTo>
                      <a:lnTo>
                        <a:pt x="323" y="18"/>
                      </a:lnTo>
                      <a:lnTo>
                        <a:pt x="325" y="19"/>
                      </a:lnTo>
                      <a:lnTo>
                        <a:pt x="327" y="19"/>
                      </a:lnTo>
                      <a:lnTo>
                        <a:pt x="328" y="21"/>
                      </a:lnTo>
                      <a:lnTo>
                        <a:pt x="330" y="21"/>
                      </a:lnTo>
                      <a:lnTo>
                        <a:pt x="330" y="23"/>
                      </a:lnTo>
                      <a:lnTo>
                        <a:pt x="332" y="24"/>
                      </a:lnTo>
                      <a:lnTo>
                        <a:pt x="333" y="26"/>
                      </a:lnTo>
                      <a:lnTo>
                        <a:pt x="335" y="26"/>
                      </a:lnTo>
                      <a:lnTo>
                        <a:pt x="336" y="28"/>
                      </a:lnTo>
                      <a:lnTo>
                        <a:pt x="336" y="29"/>
                      </a:lnTo>
                      <a:lnTo>
                        <a:pt x="338" y="31"/>
                      </a:lnTo>
                      <a:lnTo>
                        <a:pt x="340" y="31"/>
                      </a:lnTo>
                      <a:lnTo>
                        <a:pt x="345" y="34"/>
                      </a:lnTo>
                      <a:lnTo>
                        <a:pt x="348" y="34"/>
                      </a:lnTo>
                      <a:lnTo>
                        <a:pt x="353" y="36"/>
                      </a:lnTo>
                      <a:lnTo>
                        <a:pt x="356" y="36"/>
                      </a:lnTo>
                      <a:lnTo>
                        <a:pt x="361" y="38"/>
                      </a:lnTo>
                      <a:lnTo>
                        <a:pt x="365" y="38"/>
                      </a:lnTo>
                      <a:lnTo>
                        <a:pt x="369" y="39"/>
                      </a:lnTo>
                      <a:lnTo>
                        <a:pt x="374" y="41"/>
                      </a:lnTo>
                      <a:lnTo>
                        <a:pt x="376" y="41"/>
                      </a:lnTo>
                      <a:lnTo>
                        <a:pt x="379" y="41"/>
                      </a:lnTo>
                      <a:lnTo>
                        <a:pt x="383" y="43"/>
                      </a:lnTo>
                      <a:lnTo>
                        <a:pt x="386" y="43"/>
                      </a:lnTo>
                      <a:lnTo>
                        <a:pt x="388" y="43"/>
                      </a:lnTo>
                      <a:lnTo>
                        <a:pt x="391" y="41"/>
                      </a:lnTo>
                      <a:lnTo>
                        <a:pt x="393" y="41"/>
                      </a:lnTo>
                      <a:lnTo>
                        <a:pt x="396" y="41"/>
                      </a:lnTo>
                      <a:lnTo>
                        <a:pt x="398" y="41"/>
                      </a:lnTo>
                      <a:lnTo>
                        <a:pt x="399" y="39"/>
                      </a:lnTo>
                      <a:lnTo>
                        <a:pt x="401" y="39"/>
                      </a:lnTo>
                      <a:lnTo>
                        <a:pt x="402" y="39"/>
                      </a:lnTo>
                      <a:lnTo>
                        <a:pt x="404" y="38"/>
                      </a:lnTo>
                      <a:lnTo>
                        <a:pt x="406" y="38"/>
                      </a:lnTo>
                      <a:lnTo>
                        <a:pt x="407" y="38"/>
                      </a:lnTo>
                      <a:lnTo>
                        <a:pt x="409" y="39"/>
                      </a:lnTo>
                      <a:lnTo>
                        <a:pt x="411" y="39"/>
                      </a:lnTo>
                      <a:lnTo>
                        <a:pt x="412" y="41"/>
                      </a:lnTo>
                      <a:lnTo>
                        <a:pt x="414" y="41"/>
                      </a:lnTo>
                      <a:lnTo>
                        <a:pt x="416" y="43"/>
                      </a:lnTo>
                      <a:lnTo>
                        <a:pt x="417" y="43"/>
                      </a:lnTo>
                      <a:lnTo>
                        <a:pt x="419" y="44"/>
                      </a:lnTo>
                      <a:lnTo>
                        <a:pt x="424" y="44"/>
                      </a:lnTo>
                      <a:lnTo>
                        <a:pt x="429" y="44"/>
                      </a:lnTo>
                      <a:lnTo>
                        <a:pt x="434" y="43"/>
                      </a:lnTo>
                      <a:lnTo>
                        <a:pt x="439" y="41"/>
                      </a:lnTo>
                      <a:lnTo>
                        <a:pt x="442" y="41"/>
                      </a:lnTo>
                      <a:lnTo>
                        <a:pt x="447" y="39"/>
                      </a:lnTo>
                      <a:lnTo>
                        <a:pt x="452" y="39"/>
                      </a:lnTo>
                      <a:lnTo>
                        <a:pt x="457" y="41"/>
                      </a:lnTo>
                      <a:lnTo>
                        <a:pt x="459" y="41"/>
                      </a:lnTo>
                      <a:lnTo>
                        <a:pt x="460" y="43"/>
                      </a:lnTo>
                      <a:lnTo>
                        <a:pt x="462" y="43"/>
                      </a:lnTo>
                      <a:lnTo>
                        <a:pt x="470" y="43"/>
                      </a:lnTo>
                      <a:lnTo>
                        <a:pt x="480" y="41"/>
                      </a:lnTo>
                      <a:lnTo>
                        <a:pt x="490" y="39"/>
                      </a:lnTo>
                      <a:lnTo>
                        <a:pt x="500" y="38"/>
                      </a:lnTo>
                      <a:lnTo>
                        <a:pt x="510" y="36"/>
                      </a:lnTo>
                      <a:lnTo>
                        <a:pt x="518" y="33"/>
                      </a:lnTo>
                      <a:lnTo>
                        <a:pt x="528" y="31"/>
                      </a:lnTo>
                      <a:lnTo>
                        <a:pt x="536" y="29"/>
                      </a:lnTo>
                      <a:lnTo>
                        <a:pt x="541" y="29"/>
                      </a:lnTo>
                      <a:lnTo>
                        <a:pt x="546" y="28"/>
                      </a:lnTo>
                      <a:lnTo>
                        <a:pt x="549" y="28"/>
                      </a:lnTo>
                      <a:lnTo>
                        <a:pt x="553" y="28"/>
                      </a:lnTo>
                      <a:lnTo>
                        <a:pt x="556" y="26"/>
                      </a:lnTo>
                      <a:lnTo>
                        <a:pt x="559" y="26"/>
                      </a:lnTo>
                      <a:lnTo>
                        <a:pt x="563" y="24"/>
                      </a:lnTo>
                      <a:lnTo>
                        <a:pt x="568" y="24"/>
                      </a:lnTo>
                      <a:lnTo>
                        <a:pt x="569" y="23"/>
                      </a:lnTo>
                      <a:lnTo>
                        <a:pt x="571" y="23"/>
                      </a:lnTo>
                      <a:lnTo>
                        <a:pt x="574" y="21"/>
                      </a:lnTo>
                      <a:lnTo>
                        <a:pt x="576" y="19"/>
                      </a:lnTo>
                      <a:lnTo>
                        <a:pt x="577" y="19"/>
                      </a:lnTo>
                      <a:lnTo>
                        <a:pt x="579" y="18"/>
                      </a:lnTo>
                      <a:lnTo>
                        <a:pt x="581" y="18"/>
                      </a:lnTo>
                      <a:lnTo>
                        <a:pt x="582" y="16"/>
                      </a:lnTo>
                      <a:lnTo>
                        <a:pt x="587" y="15"/>
                      </a:lnTo>
                      <a:lnTo>
                        <a:pt x="592" y="15"/>
                      </a:lnTo>
                      <a:lnTo>
                        <a:pt x="597" y="15"/>
                      </a:lnTo>
                      <a:lnTo>
                        <a:pt x="604" y="15"/>
                      </a:lnTo>
                      <a:lnTo>
                        <a:pt x="612" y="15"/>
                      </a:lnTo>
                      <a:lnTo>
                        <a:pt x="619" y="15"/>
                      </a:lnTo>
                      <a:lnTo>
                        <a:pt x="625" y="15"/>
                      </a:lnTo>
                      <a:lnTo>
                        <a:pt x="632" y="16"/>
                      </a:lnTo>
                      <a:lnTo>
                        <a:pt x="635" y="16"/>
                      </a:lnTo>
                      <a:lnTo>
                        <a:pt x="638" y="18"/>
                      </a:lnTo>
                      <a:lnTo>
                        <a:pt x="642" y="19"/>
                      </a:lnTo>
                      <a:lnTo>
                        <a:pt x="643" y="21"/>
                      </a:lnTo>
                      <a:lnTo>
                        <a:pt x="647" y="24"/>
                      </a:lnTo>
                      <a:lnTo>
                        <a:pt x="648" y="28"/>
                      </a:lnTo>
                      <a:lnTo>
                        <a:pt x="652" y="31"/>
                      </a:lnTo>
                      <a:lnTo>
                        <a:pt x="653" y="34"/>
                      </a:lnTo>
                      <a:lnTo>
                        <a:pt x="652" y="33"/>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110" name="Freeform 42"/>
                <p:cNvSpPr>
                  <a:spLocks/>
                </p:cNvSpPr>
                <p:nvPr/>
              </p:nvSpPr>
              <p:spPr bwMode="gray">
                <a:xfrm>
                  <a:off x="4498712" y="4509638"/>
                  <a:ext cx="697018" cy="699503"/>
                </a:xfrm>
                <a:custGeom>
                  <a:avLst/>
                  <a:gdLst>
                    <a:gd name="T0" fmla="*/ 2147483647 w 442"/>
                    <a:gd name="T1" fmla="*/ 2147483647 h 447"/>
                    <a:gd name="T2" fmla="*/ 2147483647 w 442"/>
                    <a:gd name="T3" fmla="*/ 2147483647 h 447"/>
                    <a:gd name="T4" fmla="*/ 2147483647 w 442"/>
                    <a:gd name="T5" fmla="*/ 2147483647 h 447"/>
                    <a:gd name="T6" fmla="*/ 2147483647 w 442"/>
                    <a:gd name="T7" fmla="*/ 2147483647 h 447"/>
                    <a:gd name="T8" fmla="*/ 2147483647 w 442"/>
                    <a:gd name="T9" fmla="*/ 2147483647 h 447"/>
                    <a:gd name="T10" fmla="*/ 2147483647 w 442"/>
                    <a:gd name="T11" fmla="*/ 2147483647 h 447"/>
                    <a:gd name="T12" fmla="*/ 2147483647 w 442"/>
                    <a:gd name="T13" fmla="*/ 2147483647 h 447"/>
                    <a:gd name="T14" fmla="*/ 2147483647 w 442"/>
                    <a:gd name="T15" fmla="*/ 2147483647 h 447"/>
                    <a:gd name="T16" fmla="*/ 2147483647 w 442"/>
                    <a:gd name="T17" fmla="*/ 2147483647 h 447"/>
                    <a:gd name="T18" fmla="*/ 2147483647 w 442"/>
                    <a:gd name="T19" fmla="*/ 2147483647 h 447"/>
                    <a:gd name="T20" fmla="*/ 2147483647 w 442"/>
                    <a:gd name="T21" fmla="*/ 2147483647 h 447"/>
                    <a:gd name="T22" fmla="*/ 2147483647 w 442"/>
                    <a:gd name="T23" fmla="*/ 2147483647 h 447"/>
                    <a:gd name="T24" fmla="*/ 2147483647 w 442"/>
                    <a:gd name="T25" fmla="*/ 2147483647 h 447"/>
                    <a:gd name="T26" fmla="*/ 2147483647 w 442"/>
                    <a:gd name="T27" fmla="*/ 2147483647 h 447"/>
                    <a:gd name="T28" fmla="*/ 2147483647 w 442"/>
                    <a:gd name="T29" fmla="*/ 2147483647 h 447"/>
                    <a:gd name="T30" fmla="*/ 2147483647 w 442"/>
                    <a:gd name="T31" fmla="*/ 2147483647 h 447"/>
                    <a:gd name="T32" fmla="*/ 2147483647 w 442"/>
                    <a:gd name="T33" fmla="*/ 2147483647 h 447"/>
                    <a:gd name="T34" fmla="*/ 2147483647 w 442"/>
                    <a:gd name="T35" fmla="*/ 2147483647 h 447"/>
                    <a:gd name="T36" fmla="*/ 2147483647 w 442"/>
                    <a:gd name="T37" fmla="*/ 2147483647 h 447"/>
                    <a:gd name="T38" fmla="*/ 2147483647 w 442"/>
                    <a:gd name="T39" fmla="*/ 2147483647 h 447"/>
                    <a:gd name="T40" fmla="*/ 2147483647 w 442"/>
                    <a:gd name="T41" fmla="*/ 2147483647 h 447"/>
                    <a:gd name="T42" fmla="*/ 2147483647 w 442"/>
                    <a:gd name="T43" fmla="*/ 2147483647 h 447"/>
                    <a:gd name="T44" fmla="*/ 2147483647 w 442"/>
                    <a:gd name="T45" fmla="*/ 2147483647 h 447"/>
                    <a:gd name="T46" fmla="*/ 2147483647 w 442"/>
                    <a:gd name="T47" fmla="*/ 2147483647 h 447"/>
                    <a:gd name="T48" fmla="*/ 2147483647 w 442"/>
                    <a:gd name="T49" fmla="*/ 2147483647 h 447"/>
                    <a:gd name="T50" fmla="*/ 2147483647 w 442"/>
                    <a:gd name="T51" fmla="*/ 2147483647 h 447"/>
                    <a:gd name="T52" fmla="*/ 2147483647 w 442"/>
                    <a:gd name="T53" fmla="*/ 2147483647 h 447"/>
                    <a:gd name="T54" fmla="*/ 2147483647 w 442"/>
                    <a:gd name="T55" fmla="*/ 2147483647 h 447"/>
                    <a:gd name="T56" fmla="*/ 2147483647 w 442"/>
                    <a:gd name="T57" fmla="*/ 2147483647 h 447"/>
                    <a:gd name="T58" fmla="*/ 2147483647 w 442"/>
                    <a:gd name="T59" fmla="*/ 2147483647 h 447"/>
                    <a:gd name="T60" fmla="*/ 2147483647 w 442"/>
                    <a:gd name="T61" fmla="*/ 2147483647 h 447"/>
                    <a:gd name="T62" fmla="*/ 2147483647 w 442"/>
                    <a:gd name="T63" fmla="*/ 2147483647 h 447"/>
                    <a:gd name="T64" fmla="*/ 2147483647 w 442"/>
                    <a:gd name="T65" fmla="*/ 2147483647 h 447"/>
                    <a:gd name="T66" fmla="*/ 2147483647 w 442"/>
                    <a:gd name="T67" fmla="*/ 2147483647 h 447"/>
                    <a:gd name="T68" fmla="*/ 2147483647 w 442"/>
                    <a:gd name="T69" fmla="*/ 2147483647 h 447"/>
                    <a:gd name="T70" fmla="*/ 2147483647 w 442"/>
                    <a:gd name="T71" fmla="*/ 2147483647 h 447"/>
                    <a:gd name="T72" fmla="*/ 2147483647 w 442"/>
                    <a:gd name="T73" fmla="*/ 2147483647 h 447"/>
                    <a:gd name="T74" fmla="*/ 2147483647 w 442"/>
                    <a:gd name="T75" fmla="*/ 2147483647 h 447"/>
                    <a:gd name="T76" fmla="*/ 2147483647 w 442"/>
                    <a:gd name="T77" fmla="*/ 2147483647 h 447"/>
                    <a:gd name="T78" fmla="*/ 2147483647 w 442"/>
                    <a:gd name="T79" fmla="*/ 2147483647 h 447"/>
                    <a:gd name="T80" fmla="*/ 2147483647 w 442"/>
                    <a:gd name="T81" fmla="*/ 2147483647 h 447"/>
                    <a:gd name="T82" fmla="*/ 2147483647 w 442"/>
                    <a:gd name="T83" fmla="*/ 2147483647 h 447"/>
                    <a:gd name="T84" fmla="*/ 2147483647 w 442"/>
                    <a:gd name="T85" fmla="*/ 2147483647 h 447"/>
                    <a:gd name="T86" fmla="*/ 2147483647 w 442"/>
                    <a:gd name="T87" fmla="*/ 2147483647 h 447"/>
                    <a:gd name="T88" fmla="*/ 2147483647 w 442"/>
                    <a:gd name="T89" fmla="*/ 2147483647 h 447"/>
                    <a:gd name="T90" fmla="*/ 2147483647 w 442"/>
                    <a:gd name="T91" fmla="*/ 2147483647 h 447"/>
                    <a:gd name="T92" fmla="*/ 2147483647 w 442"/>
                    <a:gd name="T93" fmla="*/ 2147483647 h 447"/>
                    <a:gd name="T94" fmla="*/ 2147483647 w 442"/>
                    <a:gd name="T95" fmla="*/ 2147483647 h 447"/>
                    <a:gd name="T96" fmla="*/ 2147483647 w 442"/>
                    <a:gd name="T97" fmla="*/ 2147483647 h 447"/>
                    <a:gd name="T98" fmla="*/ 2147483647 w 442"/>
                    <a:gd name="T99" fmla="*/ 2147483647 h 447"/>
                    <a:gd name="T100" fmla="*/ 2147483647 w 442"/>
                    <a:gd name="T101" fmla="*/ 2147483647 h 447"/>
                    <a:gd name="T102" fmla="*/ 2147483647 w 442"/>
                    <a:gd name="T103" fmla="*/ 2147483647 h 447"/>
                    <a:gd name="T104" fmla="*/ 2147483647 w 442"/>
                    <a:gd name="T105" fmla="*/ 2147483647 h 447"/>
                    <a:gd name="T106" fmla="*/ 2147483647 w 442"/>
                    <a:gd name="T107" fmla="*/ 2147483647 h 447"/>
                    <a:gd name="T108" fmla="*/ 2147483647 w 442"/>
                    <a:gd name="T109" fmla="*/ 2147483647 h 447"/>
                    <a:gd name="T110" fmla="*/ 2147483647 w 442"/>
                    <a:gd name="T111" fmla="*/ 2147483647 h 447"/>
                    <a:gd name="T112" fmla="*/ 2147483647 w 442"/>
                    <a:gd name="T113" fmla="*/ 2147483647 h 447"/>
                    <a:gd name="T114" fmla="*/ 2147483647 w 442"/>
                    <a:gd name="T115" fmla="*/ 2147483647 h 4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42"/>
                    <a:gd name="T175" fmla="*/ 0 h 447"/>
                    <a:gd name="T176" fmla="*/ 442 w 442"/>
                    <a:gd name="T177" fmla="*/ 447 h 4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42" h="447">
                      <a:moveTo>
                        <a:pt x="0" y="346"/>
                      </a:moveTo>
                      <a:lnTo>
                        <a:pt x="3" y="348"/>
                      </a:lnTo>
                      <a:lnTo>
                        <a:pt x="7" y="350"/>
                      </a:lnTo>
                      <a:lnTo>
                        <a:pt x="8" y="351"/>
                      </a:lnTo>
                      <a:lnTo>
                        <a:pt x="12" y="351"/>
                      </a:lnTo>
                      <a:lnTo>
                        <a:pt x="15" y="351"/>
                      </a:lnTo>
                      <a:lnTo>
                        <a:pt x="18" y="353"/>
                      </a:lnTo>
                      <a:lnTo>
                        <a:pt x="20" y="353"/>
                      </a:lnTo>
                      <a:lnTo>
                        <a:pt x="23" y="355"/>
                      </a:lnTo>
                      <a:lnTo>
                        <a:pt x="26" y="358"/>
                      </a:lnTo>
                      <a:lnTo>
                        <a:pt x="28" y="361"/>
                      </a:lnTo>
                      <a:lnTo>
                        <a:pt x="31" y="365"/>
                      </a:lnTo>
                      <a:lnTo>
                        <a:pt x="33" y="370"/>
                      </a:lnTo>
                      <a:lnTo>
                        <a:pt x="33" y="375"/>
                      </a:lnTo>
                      <a:lnTo>
                        <a:pt x="35" y="378"/>
                      </a:lnTo>
                      <a:lnTo>
                        <a:pt x="36" y="383"/>
                      </a:lnTo>
                      <a:lnTo>
                        <a:pt x="40" y="388"/>
                      </a:lnTo>
                      <a:lnTo>
                        <a:pt x="40" y="389"/>
                      </a:lnTo>
                      <a:lnTo>
                        <a:pt x="41" y="391"/>
                      </a:lnTo>
                      <a:lnTo>
                        <a:pt x="43" y="394"/>
                      </a:lnTo>
                      <a:lnTo>
                        <a:pt x="43" y="396"/>
                      </a:lnTo>
                      <a:lnTo>
                        <a:pt x="45" y="399"/>
                      </a:lnTo>
                      <a:lnTo>
                        <a:pt x="45" y="401"/>
                      </a:lnTo>
                      <a:lnTo>
                        <a:pt x="45" y="403"/>
                      </a:lnTo>
                      <a:lnTo>
                        <a:pt x="43" y="406"/>
                      </a:lnTo>
                      <a:lnTo>
                        <a:pt x="43" y="408"/>
                      </a:lnTo>
                      <a:lnTo>
                        <a:pt x="41" y="408"/>
                      </a:lnTo>
                      <a:lnTo>
                        <a:pt x="41" y="409"/>
                      </a:lnTo>
                      <a:lnTo>
                        <a:pt x="40" y="409"/>
                      </a:lnTo>
                      <a:lnTo>
                        <a:pt x="38" y="411"/>
                      </a:lnTo>
                      <a:lnTo>
                        <a:pt x="36" y="411"/>
                      </a:lnTo>
                      <a:lnTo>
                        <a:pt x="36" y="412"/>
                      </a:lnTo>
                      <a:lnTo>
                        <a:pt x="33" y="416"/>
                      </a:lnTo>
                      <a:lnTo>
                        <a:pt x="31" y="421"/>
                      </a:lnTo>
                      <a:lnTo>
                        <a:pt x="31" y="424"/>
                      </a:lnTo>
                      <a:lnTo>
                        <a:pt x="31" y="429"/>
                      </a:lnTo>
                      <a:lnTo>
                        <a:pt x="31" y="434"/>
                      </a:lnTo>
                      <a:lnTo>
                        <a:pt x="31" y="439"/>
                      </a:lnTo>
                      <a:lnTo>
                        <a:pt x="31" y="442"/>
                      </a:lnTo>
                      <a:lnTo>
                        <a:pt x="31" y="447"/>
                      </a:lnTo>
                      <a:lnTo>
                        <a:pt x="33" y="447"/>
                      </a:lnTo>
                      <a:lnTo>
                        <a:pt x="33" y="445"/>
                      </a:lnTo>
                      <a:lnTo>
                        <a:pt x="35" y="445"/>
                      </a:lnTo>
                      <a:lnTo>
                        <a:pt x="35" y="444"/>
                      </a:lnTo>
                      <a:lnTo>
                        <a:pt x="36" y="442"/>
                      </a:lnTo>
                      <a:lnTo>
                        <a:pt x="36" y="441"/>
                      </a:lnTo>
                      <a:lnTo>
                        <a:pt x="38" y="441"/>
                      </a:lnTo>
                      <a:lnTo>
                        <a:pt x="40" y="441"/>
                      </a:lnTo>
                      <a:lnTo>
                        <a:pt x="41" y="439"/>
                      </a:lnTo>
                      <a:lnTo>
                        <a:pt x="43" y="439"/>
                      </a:lnTo>
                      <a:lnTo>
                        <a:pt x="45" y="439"/>
                      </a:lnTo>
                      <a:lnTo>
                        <a:pt x="46" y="441"/>
                      </a:lnTo>
                      <a:lnTo>
                        <a:pt x="48" y="441"/>
                      </a:lnTo>
                      <a:lnTo>
                        <a:pt x="49" y="441"/>
                      </a:lnTo>
                      <a:lnTo>
                        <a:pt x="53" y="441"/>
                      </a:lnTo>
                      <a:lnTo>
                        <a:pt x="56" y="441"/>
                      </a:lnTo>
                      <a:lnTo>
                        <a:pt x="58" y="442"/>
                      </a:lnTo>
                      <a:lnTo>
                        <a:pt x="61" y="442"/>
                      </a:lnTo>
                      <a:lnTo>
                        <a:pt x="63" y="442"/>
                      </a:lnTo>
                      <a:lnTo>
                        <a:pt x="66" y="444"/>
                      </a:lnTo>
                      <a:lnTo>
                        <a:pt x="68" y="444"/>
                      </a:lnTo>
                      <a:lnTo>
                        <a:pt x="71" y="444"/>
                      </a:lnTo>
                      <a:lnTo>
                        <a:pt x="74" y="442"/>
                      </a:lnTo>
                      <a:lnTo>
                        <a:pt x="76" y="442"/>
                      </a:lnTo>
                      <a:lnTo>
                        <a:pt x="79" y="441"/>
                      </a:lnTo>
                      <a:lnTo>
                        <a:pt x="83" y="441"/>
                      </a:lnTo>
                      <a:lnTo>
                        <a:pt x="84" y="441"/>
                      </a:lnTo>
                      <a:lnTo>
                        <a:pt x="87" y="441"/>
                      </a:lnTo>
                      <a:lnTo>
                        <a:pt x="91" y="441"/>
                      </a:lnTo>
                      <a:lnTo>
                        <a:pt x="92" y="441"/>
                      </a:lnTo>
                      <a:lnTo>
                        <a:pt x="92" y="439"/>
                      </a:lnTo>
                      <a:lnTo>
                        <a:pt x="94" y="437"/>
                      </a:lnTo>
                      <a:lnTo>
                        <a:pt x="94" y="436"/>
                      </a:lnTo>
                      <a:lnTo>
                        <a:pt x="96" y="434"/>
                      </a:lnTo>
                      <a:lnTo>
                        <a:pt x="96" y="432"/>
                      </a:lnTo>
                      <a:lnTo>
                        <a:pt x="97" y="431"/>
                      </a:lnTo>
                      <a:lnTo>
                        <a:pt x="101" y="429"/>
                      </a:lnTo>
                      <a:lnTo>
                        <a:pt x="104" y="426"/>
                      </a:lnTo>
                      <a:lnTo>
                        <a:pt x="106" y="424"/>
                      </a:lnTo>
                      <a:lnTo>
                        <a:pt x="109" y="422"/>
                      </a:lnTo>
                      <a:lnTo>
                        <a:pt x="112" y="421"/>
                      </a:lnTo>
                      <a:lnTo>
                        <a:pt x="114" y="417"/>
                      </a:lnTo>
                      <a:lnTo>
                        <a:pt x="117" y="416"/>
                      </a:lnTo>
                      <a:lnTo>
                        <a:pt x="117" y="414"/>
                      </a:lnTo>
                      <a:lnTo>
                        <a:pt x="119" y="412"/>
                      </a:lnTo>
                      <a:lnTo>
                        <a:pt x="120" y="411"/>
                      </a:lnTo>
                      <a:lnTo>
                        <a:pt x="122" y="411"/>
                      </a:lnTo>
                      <a:lnTo>
                        <a:pt x="124" y="409"/>
                      </a:lnTo>
                      <a:lnTo>
                        <a:pt x="125" y="408"/>
                      </a:lnTo>
                      <a:lnTo>
                        <a:pt x="127" y="408"/>
                      </a:lnTo>
                      <a:lnTo>
                        <a:pt x="129" y="408"/>
                      </a:lnTo>
                      <a:lnTo>
                        <a:pt x="130" y="406"/>
                      </a:lnTo>
                      <a:lnTo>
                        <a:pt x="130" y="404"/>
                      </a:lnTo>
                      <a:lnTo>
                        <a:pt x="130" y="403"/>
                      </a:lnTo>
                      <a:lnTo>
                        <a:pt x="132" y="401"/>
                      </a:lnTo>
                      <a:lnTo>
                        <a:pt x="134" y="399"/>
                      </a:lnTo>
                      <a:lnTo>
                        <a:pt x="135" y="399"/>
                      </a:lnTo>
                      <a:lnTo>
                        <a:pt x="137" y="398"/>
                      </a:lnTo>
                      <a:lnTo>
                        <a:pt x="139" y="398"/>
                      </a:lnTo>
                      <a:lnTo>
                        <a:pt x="139" y="394"/>
                      </a:lnTo>
                      <a:lnTo>
                        <a:pt x="139" y="393"/>
                      </a:lnTo>
                      <a:lnTo>
                        <a:pt x="139" y="389"/>
                      </a:lnTo>
                      <a:lnTo>
                        <a:pt x="139" y="386"/>
                      </a:lnTo>
                      <a:lnTo>
                        <a:pt x="140" y="383"/>
                      </a:lnTo>
                      <a:lnTo>
                        <a:pt x="142" y="379"/>
                      </a:lnTo>
                      <a:lnTo>
                        <a:pt x="144" y="378"/>
                      </a:lnTo>
                      <a:lnTo>
                        <a:pt x="145" y="375"/>
                      </a:lnTo>
                      <a:lnTo>
                        <a:pt x="145" y="373"/>
                      </a:lnTo>
                      <a:lnTo>
                        <a:pt x="145" y="371"/>
                      </a:lnTo>
                      <a:lnTo>
                        <a:pt x="145" y="370"/>
                      </a:lnTo>
                      <a:lnTo>
                        <a:pt x="149" y="368"/>
                      </a:lnTo>
                      <a:lnTo>
                        <a:pt x="150" y="368"/>
                      </a:lnTo>
                      <a:lnTo>
                        <a:pt x="153" y="366"/>
                      </a:lnTo>
                      <a:lnTo>
                        <a:pt x="155" y="366"/>
                      </a:lnTo>
                      <a:lnTo>
                        <a:pt x="158" y="366"/>
                      </a:lnTo>
                      <a:lnTo>
                        <a:pt x="162" y="368"/>
                      </a:lnTo>
                      <a:lnTo>
                        <a:pt x="163" y="368"/>
                      </a:lnTo>
                      <a:lnTo>
                        <a:pt x="167" y="370"/>
                      </a:lnTo>
                      <a:lnTo>
                        <a:pt x="170" y="371"/>
                      </a:lnTo>
                      <a:lnTo>
                        <a:pt x="172" y="373"/>
                      </a:lnTo>
                      <a:lnTo>
                        <a:pt x="175" y="376"/>
                      </a:lnTo>
                      <a:lnTo>
                        <a:pt x="178" y="378"/>
                      </a:lnTo>
                      <a:lnTo>
                        <a:pt x="182" y="381"/>
                      </a:lnTo>
                      <a:lnTo>
                        <a:pt x="185" y="383"/>
                      </a:lnTo>
                      <a:lnTo>
                        <a:pt x="186" y="384"/>
                      </a:lnTo>
                      <a:lnTo>
                        <a:pt x="190" y="386"/>
                      </a:lnTo>
                      <a:lnTo>
                        <a:pt x="195" y="386"/>
                      </a:lnTo>
                      <a:lnTo>
                        <a:pt x="200" y="388"/>
                      </a:lnTo>
                      <a:lnTo>
                        <a:pt x="205" y="389"/>
                      </a:lnTo>
                      <a:lnTo>
                        <a:pt x="208" y="391"/>
                      </a:lnTo>
                      <a:lnTo>
                        <a:pt x="213" y="393"/>
                      </a:lnTo>
                      <a:lnTo>
                        <a:pt x="218" y="393"/>
                      </a:lnTo>
                      <a:lnTo>
                        <a:pt x="223" y="393"/>
                      </a:lnTo>
                      <a:lnTo>
                        <a:pt x="228" y="393"/>
                      </a:lnTo>
                      <a:lnTo>
                        <a:pt x="229" y="393"/>
                      </a:lnTo>
                      <a:lnTo>
                        <a:pt x="231" y="393"/>
                      </a:lnTo>
                      <a:lnTo>
                        <a:pt x="231" y="391"/>
                      </a:lnTo>
                      <a:lnTo>
                        <a:pt x="233" y="391"/>
                      </a:lnTo>
                      <a:lnTo>
                        <a:pt x="234" y="389"/>
                      </a:lnTo>
                      <a:lnTo>
                        <a:pt x="236" y="389"/>
                      </a:lnTo>
                      <a:lnTo>
                        <a:pt x="238" y="388"/>
                      </a:lnTo>
                      <a:lnTo>
                        <a:pt x="239" y="388"/>
                      </a:lnTo>
                      <a:lnTo>
                        <a:pt x="239" y="389"/>
                      </a:lnTo>
                      <a:lnTo>
                        <a:pt x="241" y="391"/>
                      </a:lnTo>
                      <a:lnTo>
                        <a:pt x="243" y="391"/>
                      </a:lnTo>
                      <a:lnTo>
                        <a:pt x="244" y="393"/>
                      </a:lnTo>
                      <a:lnTo>
                        <a:pt x="244" y="394"/>
                      </a:lnTo>
                      <a:lnTo>
                        <a:pt x="248" y="393"/>
                      </a:lnTo>
                      <a:lnTo>
                        <a:pt x="249" y="393"/>
                      </a:lnTo>
                      <a:lnTo>
                        <a:pt x="252" y="391"/>
                      </a:lnTo>
                      <a:lnTo>
                        <a:pt x="254" y="389"/>
                      </a:lnTo>
                      <a:lnTo>
                        <a:pt x="257" y="388"/>
                      </a:lnTo>
                      <a:lnTo>
                        <a:pt x="261" y="386"/>
                      </a:lnTo>
                      <a:lnTo>
                        <a:pt x="262" y="386"/>
                      </a:lnTo>
                      <a:lnTo>
                        <a:pt x="266" y="384"/>
                      </a:lnTo>
                      <a:lnTo>
                        <a:pt x="269" y="383"/>
                      </a:lnTo>
                      <a:lnTo>
                        <a:pt x="272" y="379"/>
                      </a:lnTo>
                      <a:lnTo>
                        <a:pt x="274" y="376"/>
                      </a:lnTo>
                      <a:lnTo>
                        <a:pt x="276" y="373"/>
                      </a:lnTo>
                      <a:lnTo>
                        <a:pt x="277" y="370"/>
                      </a:lnTo>
                      <a:lnTo>
                        <a:pt x="281" y="366"/>
                      </a:lnTo>
                      <a:lnTo>
                        <a:pt x="282" y="361"/>
                      </a:lnTo>
                      <a:lnTo>
                        <a:pt x="284" y="358"/>
                      </a:lnTo>
                      <a:lnTo>
                        <a:pt x="284" y="356"/>
                      </a:lnTo>
                      <a:lnTo>
                        <a:pt x="284" y="355"/>
                      </a:lnTo>
                      <a:lnTo>
                        <a:pt x="284" y="353"/>
                      </a:lnTo>
                      <a:lnTo>
                        <a:pt x="284" y="351"/>
                      </a:lnTo>
                      <a:lnTo>
                        <a:pt x="282" y="350"/>
                      </a:lnTo>
                      <a:lnTo>
                        <a:pt x="282" y="348"/>
                      </a:lnTo>
                      <a:lnTo>
                        <a:pt x="282" y="346"/>
                      </a:lnTo>
                      <a:lnTo>
                        <a:pt x="282" y="345"/>
                      </a:lnTo>
                      <a:lnTo>
                        <a:pt x="284" y="345"/>
                      </a:lnTo>
                      <a:lnTo>
                        <a:pt x="284" y="343"/>
                      </a:lnTo>
                      <a:lnTo>
                        <a:pt x="285" y="343"/>
                      </a:lnTo>
                      <a:lnTo>
                        <a:pt x="285" y="342"/>
                      </a:lnTo>
                      <a:lnTo>
                        <a:pt x="287" y="342"/>
                      </a:lnTo>
                      <a:lnTo>
                        <a:pt x="289" y="340"/>
                      </a:lnTo>
                      <a:lnTo>
                        <a:pt x="292" y="338"/>
                      </a:lnTo>
                      <a:lnTo>
                        <a:pt x="295" y="337"/>
                      </a:lnTo>
                      <a:lnTo>
                        <a:pt x="299" y="337"/>
                      </a:lnTo>
                      <a:lnTo>
                        <a:pt x="302" y="337"/>
                      </a:lnTo>
                      <a:lnTo>
                        <a:pt x="305" y="337"/>
                      </a:lnTo>
                      <a:lnTo>
                        <a:pt x="309" y="337"/>
                      </a:lnTo>
                      <a:lnTo>
                        <a:pt x="312" y="337"/>
                      </a:lnTo>
                      <a:lnTo>
                        <a:pt x="315" y="335"/>
                      </a:lnTo>
                      <a:lnTo>
                        <a:pt x="315" y="333"/>
                      </a:lnTo>
                      <a:lnTo>
                        <a:pt x="317" y="332"/>
                      </a:lnTo>
                      <a:lnTo>
                        <a:pt x="317" y="330"/>
                      </a:lnTo>
                      <a:lnTo>
                        <a:pt x="318" y="328"/>
                      </a:lnTo>
                      <a:lnTo>
                        <a:pt x="320" y="327"/>
                      </a:lnTo>
                      <a:lnTo>
                        <a:pt x="323" y="325"/>
                      </a:lnTo>
                      <a:lnTo>
                        <a:pt x="325" y="323"/>
                      </a:lnTo>
                      <a:lnTo>
                        <a:pt x="328" y="322"/>
                      </a:lnTo>
                      <a:lnTo>
                        <a:pt x="330" y="320"/>
                      </a:lnTo>
                      <a:lnTo>
                        <a:pt x="332" y="318"/>
                      </a:lnTo>
                      <a:lnTo>
                        <a:pt x="333" y="315"/>
                      </a:lnTo>
                      <a:lnTo>
                        <a:pt x="335" y="312"/>
                      </a:lnTo>
                      <a:lnTo>
                        <a:pt x="335" y="309"/>
                      </a:lnTo>
                      <a:lnTo>
                        <a:pt x="335" y="307"/>
                      </a:lnTo>
                      <a:lnTo>
                        <a:pt x="337" y="304"/>
                      </a:lnTo>
                      <a:lnTo>
                        <a:pt x="337" y="300"/>
                      </a:lnTo>
                      <a:lnTo>
                        <a:pt x="337" y="299"/>
                      </a:lnTo>
                      <a:lnTo>
                        <a:pt x="338" y="295"/>
                      </a:lnTo>
                      <a:lnTo>
                        <a:pt x="338" y="292"/>
                      </a:lnTo>
                      <a:lnTo>
                        <a:pt x="340" y="290"/>
                      </a:lnTo>
                      <a:lnTo>
                        <a:pt x="340" y="289"/>
                      </a:lnTo>
                      <a:lnTo>
                        <a:pt x="342" y="289"/>
                      </a:lnTo>
                      <a:lnTo>
                        <a:pt x="342" y="287"/>
                      </a:lnTo>
                      <a:lnTo>
                        <a:pt x="343" y="285"/>
                      </a:lnTo>
                      <a:lnTo>
                        <a:pt x="343" y="284"/>
                      </a:lnTo>
                      <a:lnTo>
                        <a:pt x="345" y="282"/>
                      </a:lnTo>
                      <a:lnTo>
                        <a:pt x="347" y="282"/>
                      </a:lnTo>
                      <a:lnTo>
                        <a:pt x="348" y="280"/>
                      </a:lnTo>
                      <a:lnTo>
                        <a:pt x="353" y="279"/>
                      </a:lnTo>
                      <a:lnTo>
                        <a:pt x="360" y="276"/>
                      </a:lnTo>
                      <a:lnTo>
                        <a:pt x="365" y="274"/>
                      </a:lnTo>
                      <a:lnTo>
                        <a:pt x="371" y="271"/>
                      </a:lnTo>
                      <a:lnTo>
                        <a:pt x="376" y="267"/>
                      </a:lnTo>
                      <a:lnTo>
                        <a:pt x="380" y="262"/>
                      </a:lnTo>
                      <a:lnTo>
                        <a:pt x="385" y="257"/>
                      </a:lnTo>
                      <a:lnTo>
                        <a:pt x="388" y="251"/>
                      </a:lnTo>
                      <a:lnTo>
                        <a:pt x="388" y="249"/>
                      </a:lnTo>
                      <a:lnTo>
                        <a:pt x="389" y="247"/>
                      </a:lnTo>
                      <a:lnTo>
                        <a:pt x="391" y="246"/>
                      </a:lnTo>
                      <a:lnTo>
                        <a:pt x="393" y="246"/>
                      </a:lnTo>
                      <a:lnTo>
                        <a:pt x="393" y="244"/>
                      </a:lnTo>
                      <a:lnTo>
                        <a:pt x="394" y="244"/>
                      </a:lnTo>
                      <a:lnTo>
                        <a:pt x="399" y="243"/>
                      </a:lnTo>
                      <a:lnTo>
                        <a:pt x="404" y="241"/>
                      </a:lnTo>
                      <a:lnTo>
                        <a:pt x="409" y="239"/>
                      </a:lnTo>
                      <a:lnTo>
                        <a:pt x="414" y="238"/>
                      </a:lnTo>
                      <a:lnTo>
                        <a:pt x="419" y="236"/>
                      </a:lnTo>
                      <a:lnTo>
                        <a:pt x="422" y="233"/>
                      </a:lnTo>
                      <a:lnTo>
                        <a:pt x="427" y="229"/>
                      </a:lnTo>
                      <a:lnTo>
                        <a:pt x="429" y="224"/>
                      </a:lnTo>
                      <a:lnTo>
                        <a:pt x="431" y="223"/>
                      </a:lnTo>
                      <a:lnTo>
                        <a:pt x="432" y="223"/>
                      </a:lnTo>
                      <a:lnTo>
                        <a:pt x="434" y="221"/>
                      </a:lnTo>
                      <a:lnTo>
                        <a:pt x="436" y="221"/>
                      </a:lnTo>
                      <a:lnTo>
                        <a:pt x="437" y="221"/>
                      </a:lnTo>
                      <a:lnTo>
                        <a:pt x="439" y="221"/>
                      </a:lnTo>
                      <a:lnTo>
                        <a:pt x="439" y="219"/>
                      </a:lnTo>
                      <a:lnTo>
                        <a:pt x="441" y="219"/>
                      </a:lnTo>
                      <a:lnTo>
                        <a:pt x="441" y="218"/>
                      </a:lnTo>
                      <a:lnTo>
                        <a:pt x="441" y="216"/>
                      </a:lnTo>
                      <a:lnTo>
                        <a:pt x="442" y="214"/>
                      </a:lnTo>
                      <a:lnTo>
                        <a:pt x="442" y="213"/>
                      </a:lnTo>
                      <a:lnTo>
                        <a:pt x="442" y="208"/>
                      </a:lnTo>
                      <a:lnTo>
                        <a:pt x="441" y="205"/>
                      </a:lnTo>
                      <a:lnTo>
                        <a:pt x="439" y="201"/>
                      </a:lnTo>
                      <a:lnTo>
                        <a:pt x="437" y="198"/>
                      </a:lnTo>
                      <a:lnTo>
                        <a:pt x="434" y="195"/>
                      </a:lnTo>
                      <a:lnTo>
                        <a:pt x="431" y="193"/>
                      </a:lnTo>
                      <a:lnTo>
                        <a:pt x="427" y="191"/>
                      </a:lnTo>
                      <a:lnTo>
                        <a:pt x="422" y="190"/>
                      </a:lnTo>
                      <a:lnTo>
                        <a:pt x="419" y="190"/>
                      </a:lnTo>
                      <a:lnTo>
                        <a:pt x="416" y="188"/>
                      </a:lnTo>
                      <a:lnTo>
                        <a:pt x="413" y="188"/>
                      </a:lnTo>
                      <a:lnTo>
                        <a:pt x="408" y="188"/>
                      </a:lnTo>
                      <a:lnTo>
                        <a:pt x="404" y="188"/>
                      </a:lnTo>
                      <a:lnTo>
                        <a:pt x="401" y="188"/>
                      </a:lnTo>
                      <a:lnTo>
                        <a:pt x="398" y="186"/>
                      </a:lnTo>
                      <a:lnTo>
                        <a:pt x="394" y="185"/>
                      </a:lnTo>
                      <a:lnTo>
                        <a:pt x="393" y="185"/>
                      </a:lnTo>
                      <a:lnTo>
                        <a:pt x="393" y="183"/>
                      </a:lnTo>
                      <a:lnTo>
                        <a:pt x="391" y="183"/>
                      </a:lnTo>
                      <a:lnTo>
                        <a:pt x="389" y="182"/>
                      </a:lnTo>
                      <a:lnTo>
                        <a:pt x="389" y="180"/>
                      </a:lnTo>
                      <a:lnTo>
                        <a:pt x="389" y="178"/>
                      </a:lnTo>
                      <a:lnTo>
                        <a:pt x="389" y="177"/>
                      </a:lnTo>
                      <a:lnTo>
                        <a:pt x="391" y="177"/>
                      </a:lnTo>
                      <a:lnTo>
                        <a:pt x="393" y="177"/>
                      </a:lnTo>
                      <a:lnTo>
                        <a:pt x="393" y="175"/>
                      </a:lnTo>
                      <a:lnTo>
                        <a:pt x="393" y="173"/>
                      </a:lnTo>
                      <a:lnTo>
                        <a:pt x="393" y="172"/>
                      </a:lnTo>
                      <a:lnTo>
                        <a:pt x="391" y="170"/>
                      </a:lnTo>
                      <a:lnTo>
                        <a:pt x="389" y="170"/>
                      </a:lnTo>
                      <a:lnTo>
                        <a:pt x="389" y="168"/>
                      </a:lnTo>
                      <a:lnTo>
                        <a:pt x="388" y="168"/>
                      </a:lnTo>
                      <a:lnTo>
                        <a:pt x="386" y="168"/>
                      </a:lnTo>
                      <a:lnTo>
                        <a:pt x="385" y="168"/>
                      </a:lnTo>
                      <a:lnTo>
                        <a:pt x="383" y="168"/>
                      </a:lnTo>
                      <a:lnTo>
                        <a:pt x="383" y="167"/>
                      </a:lnTo>
                      <a:lnTo>
                        <a:pt x="383" y="165"/>
                      </a:lnTo>
                      <a:lnTo>
                        <a:pt x="383" y="163"/>
                      </a:lnTo>
                      <a:lnTo>
                        <a:pt x="381" y="162"/>
                      </a:lnTo>
                      <a:lnTo>
                        <a:pt x="381" y="160"/>
                      </a:lnTo>
                      <a:lnTo>
                        <a:pt x="381" y="158"/>
                      </a:lnTo>
                      <a:lnTo>
                        <a:pt x="381" y="157"/>
                      </a:lnTo>
                      <a:lnTo>
                        <a:pt x="383" y="153"/>
                      </a:lnTo>
                      <a:lnTo>
                        <a:pt x="383" y="152"/>
                      </a:lnTo>
                      <a:lnTo>
                        <a:pt x="383" y="149"/>
                      </a:lnTo>
                      <a:lnTo>
                        <a:pt x="385" y="147"/>
                      </a:lnTo>
                      <a:lnTo>
                        <a:pt x="385" y="144"/>
                      </a:lnTo>
                      <a:lnTo>
                        <a:pt x="383" y="142"/>
                      </a:lnTo>
                      <a:lnTo>
                        <a:pt x="383" y="139"/>
                      </a:lnTo>
                      <a:lnTo>
                        <a:pt x="381" y="137"/>
                      </a:lnTo>
                      <a:lnTo>
                        <a:pt x="380" y="135"/>
                      </a:lnTo>
                      <a:lnTo>
                        <a:pt x="378" y="134"/>
                      </a:lnTo>
                      <a:lnTo>
                        <a:pt x="375" y="134"/>
                      </a:lnTo>
                      <a:lnTo>
                        <a:pt x="373" y="132"/>
                      </a:lnTo>
                      <a:lnTo>
                        <a:pt x="371" y="130"/>
                      </a:lnTo>
                      <a:lnTo>
                        <a:pt x="368" y="129"/>
                      </a:lnTo>
                      <a:lnTo>
                        <a:pt x="366" y="129"/>
                      </a:lnTo>
                      <a:lnTo>
                        <a:pt x="361" y="124"/>
                      </a:lnTo>
                      <a:lnTo>
                        <a:pt x="358" y="120"/>
                      </a:lnTo>
                      <a:lnTo>
                        <a:pt x="353" y="117"/>
                      </a:lnTo>
                      <a:lnTo>
                        <a:pt x="348" y="114"/>
                      </a:lnTo>
                      <a:lnTo>
                        <a:pt x="343" y="111"/>
                      </a:lnTo>
                      <a:lnTo>
                        <a:pt x="338" y="107"/>
                      </a:lnTo>
                      <a:lnTo>
                        <a:pt x="332" y="104"/>
                      </a:lnTo>
                      <a:lnTo>
                        <a:pt x="327" y="102"/>
                      </a:lnTo>
                      <a:lnTo>
                        <a:pt x="325" y="101"/>
                      </a:lnTo>
                      <a:lnTo>
                        <a:pt x="323" y="101"/>
                      </a:lnTo>
                      <a:lnTo>
                        <a:pt x="322" y="99"/>
                      </a:lnTo>
                      <a:lnTo>
                        <a:pt x="320" y="97"/>
                      </a:lnTo>
                      <a:lnTo>
                        <a:pt x="318" y="96"/>
                      </a:lnTo>
                      <a:lnTo>
                        <a:pt x="317" y="94"/>
                      </a:lnTo>
                      <a:lnTo>
                        <a:pt x="315" y="92"/>
                      </a:lnTo>
                      <a:lnTo>
                        <a:pt x="314" y="91"/>
                      </a:lnTo>
                      <a:lnTo>
                        <a:pt x="314" y="89"/>
                      </a:lnTo>
                      <a:lnTo>
                        <a:pt x="314" y="87"/>
                      </a:lnTo>
                      <a:lnTo>
                        <a:pt x="312" y="87"/>
                      </a:lnTo>
                      <a:lnTo>
                        <a:pt x="312" y="86"/>
                      </a:lnTo>
                      <a:lnTo>
                        <a:pt x="310" y="84"/>
                      </a:lnTo>
                      <a:lnTo>
                        <a:pt x="310" y="83"/>
                      </a:lnTo>
                      <a:lnTo>
                        <a:pt x="309" y="83"/>
                      </a:lnTo>
                      <a:lnTo>
                        <a:pt x="309" y="81"/>
                      </a:lnTo>
                      <a:lnTo>
                        <a:pt x="305" y="76"/>
                      </a:lnTo>
                      <a:lnTo>
                        <a:pt x="304" y="69"/>
                      </a:lnTo>
                      <a:lnTo>
                        <a:pt x="302" y="64"/>
                      </a:lnTo>
                      <a:lnTo>
                        <a:pt x="300" y="58"/>
                      </a:lnTo>
                      <a:lnTo>
                        <a:pt x="297" y="53"/>
                      </a:lnTo>
                      <a:lnTo>
                        <a:pt x="295" y="46"/>
                      </a:lnTo>
                      <a:lnTo>
                        <a:pt x="292" y="41"/>
                      </a:lnTo>
                      <a:lnTo>
                        <a:pt x="289" y="36"/>
                      </a:lnTo>
                      <a:lnTo>
                        <a:pt x="287" y="33"/>
                      </a:lnTo>
                      <a:lnTo>
                        <a:pt x="284" y="31"/>
                      </a:lnTo>
                      <a:lnTo>
                        <a:pt x="282" y="28"/>
                      </a:lnTo>
                      <a:lnTo>
                        <a:pt x="281" y="25"/>
                      </a:lnTo>
                      <a:lnTo>
                        <a:pt x="277" y="21"/>
                      </a:lnTo>
                      <a:lnTo>
                        <a:pt x="276" y="20"/>
                      </a:lnTo>
                      <a:lnTo>
                        <a:pt x="274" y="17"/>
                      </a:lnTo>
                      <a:lnTo>
                        <a:pt x="272" y="13"/>
                      </a:lnTo>
                      <a:lnTo>
                        <a:pt x="272" y="12"/>
                      </a:lnTo>
                      <a:lnTo>
                        <a:pt x="271" y="10"/>
                      </a:lnTo>
                      <a:lnTo>
                        <a:pt x="271" y="8"/>
                      </a:lnTo>
                      <a:lnTo>
                        <a:pt x="271" y="7"/>
                      </a:lnTo>
                      <a:lnTo>
                        <a:pt x="269" y="7"/>
                      </a:lnTo>
                      <a:lnTo>
                        <a:pt x="269" y="5"/>
                      </a:lnTo>
                      <a:lnTo>
                        <a:pt x="269" y="3"/>
                      </a:lnTo>
                      <a:lnTo>
                        <a:pt x="264" y="3"/>
                      </a:lnTo>
                      <a:lnTo>
                        <a:pt x="257" y="3"/>
                      </a:lnTo>
                      <a:lnTo>
                        <a:pt x="252" y="2"/>
                      </a:lnTo>
                      <a:lnTo>
                        <a:pt x="248" y="0"/>
                      </a:lnTo>
                      <a:lnTo>
                        <a:pt x="241" y="0"/>
                      </a:lnTo>
                      <a:lnTo>
                        <a:pt x="236" y="0"/>
                      </a:lnTo>
                      <a:lnTo>
                        <a:pt x="231" y="2"/>
                      </a:lnTo>
                      <a:lnTo>
                        <a:pt x="228" y="7"/>
                      </a:lnTo>
                      <a:lnTo>
                        <a:pt x="228" y="5"/>
                      </a:lnTo>
                      <a:lnTo>
                        <a:pt x="226" y="3"/>
                      </a:lnTo>
                      <a:lnTo>
                        <a:pt x="224" y="3"/>
                      </a:lnTo>
                      <a:lnTo>
                        <a:pt x="224" y="2"/>
                      </a:lnTo>
                      <a:lnTo>
                        <a:pt x="223" y="2"/>
                      </a:lnTo>
                      <a:lnTo>
                        <a:pt x="219" y="3"/>
                      </a:lnTo>
                      <a:lnTo>
                        <a:pt x="218" y="3"/>
                      </a:lnTo>
                      <a:lnTo>
                        <a:pt x="216" y="5"/>
                      </a:lnTo>
                      <a:lnTo>
                        <a:pt x="213" y="5"/>
                      </a:lnTo>
                      <a:lnTo>
                        <a:pt x="211" y="7"/>
                      </a:lnTo>
                      <a:lnTo>
                        <a:pt x="210" y="7"/>
                      </a:lnTo>
                      <a:lnTo>
                        <a:pt x="206" y="8"/>
                      </a:lnTo>
                      <a:lnTo>
                        <a:pt x="203" y="10"/>
                      </a:lnTo>
                      <a:lnTo>
                        <a:pt x="200" y="12"/>
                      </a:lnTo>
                      <a:lnTo>
                        <a:pt x="198" y="13"/>
                      </a:lnTo>
                      <a:lnTo>
                        <a:pt x="195" y="15"/>
                      </a:lnTo>
                      <a:lnTo>
                        <a:pt x="191" y="18"/>
                      </a:lnTo>
                      <a:lnTo>
                        <a:pt x="190" y="20"/>
                      </a:lnTo>
                      <a:lnTo>
                        <a:pt x="186" y="21"/>
                      </a:lnTo>
                      <a:lnTo>
                        <a:pt x="183" y="23"/>
                      </a:lnTo>
                      <a:lnTo>
                        <a:pt x="182" y="17"/>
                      </a:lnTo>
                      <a:lnTo>
                        <a:pt x="180" y="12"/>
                      </a:lnTo>
                      <a:lnTo>
                        <a:pt x="175" y="10"/>
                      </a:lnTo>
                      <a:lnTo>
                        <a:pt x="170" y="8"/>
                      </a:lnTo>
                      <a:lnTo>
                        <a:pt x="165" y="8"/>
                      </a:lnTo>
                      <a:lnTo>
                        <a:pt x="160" y="8"/>
                      </a:lnTo>
                      <a:lnTo>
                        <a:pt x="153" y="10"/>
                      </a:lnTo>
                      <a:lnTo>
                        <a:pt x="149" y="10"/>
                      </a:lnTo>
                      <a:lnTo>
                        <a:pt x="144" y="12"/>
                      </a:lnTo>
                      <a:lnTo>
                        <a:pt x="139" y="12"/>
                      </a:lnTo>
                      <a:lnTo>
                        <a:pt x="134" y="13"/>
                      </a:lnTo>
                      <a:lnTo>
                        <a:pt x="130" y="13"/>
                      </a:lnTo>
                      <a:lnTo>
                        <a:pt x="125" y="13"/>
                      </a:lnTo>
                      <a:lnTo>
                        <a:pt x="120" y="15"/>
                      </a:lnTo>
                      <a:lnTo>
                        <a:pt x="116" y="15"/>
                      </a:lnTo>
                      <a:lnTo>
                        <a:pt x="112" y="17"/>
                      </a:lnTo>
                      <a:lnTo>
                        <a:pt x="104" y="18"/>
                      </a:lnTo>
                      <a:lnTo>
                        <a:pt x="97" y="18"/>
                      </a:lnTo>
                      <a:lnTo>
                        <a:pt x="89" y="20"/>
                      </a:lnTo>
                      <a:lnTo>
                        <a:pt x="81" y="20"/>
                      </a:lnTo>
                      <a:lnTo>
                        <a:pt x="74" y="21"/>
                      </a:lnTo>
                      <a:lnTo>
                        <a:pt x="66" y="23"/>
                      </a:lnTo>
                      <a:lnTo>
                        <a:pt x="59" y="25"/>
                      </a:lnTo>
                      <a:lnTo>
                        <a:pt x="53" y="28"/>
                      </a:lnTo>
                      <a:lnTo>
                        <a:pt x="53" y="200"/>
                      </a:lnTo>
                      <a:lnTo>
                        <a:pt x="0" y="200"/>
                      </a:lnTo>
                      <a:lnTo>
                        <a:pt x="0" y="346"/>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111" name="Freeform 43"/>
                <p:cNvSpPr>
                  <a:spLocks/>
                </p:cNvSpPr>
                <p:nvPr/>
              </p:nvSpPr>
              <p:spPr bwMode="gray">
                <a:xfrm>
                  <a:off x="4262353" y="4843491"/>
                  <a:ext cx="1169735" cy="987935"/>
                </a:xfrm>
                <a:custGeom>
                  <a:avLst/>
                  <a:gdLst>
                    <a:gd name="T0" fmla="*/ 2147483647 w 746"/>
                    <a:gd name="T1" fmla="*/ 2147483647 h 626"/>
                    <a:gd name="T2" fmla="*/ 2147483647 w 746"/>
                    <a:gd name="T3" fmla="*/ 2147483647 h 626"/>
                    <a:gd name="T4" fmla="*/ 2147483647 w 746"/>
                    <a:gd name="T5" fmla="*/ 2147483647 h 626"/>
                    <a:gd name="T6" fmla="*/ 2147483647 w 746"/>
                    <a:gd name="T7" fmla="*/ 2147483647 h 626"/>
                    <a:gd name="T8" fmla="*/ 2147483647 w 746"/>
                    <a:gd name="T9" fmla="*/ 2147483647 h 626"/>
                    <a:gd name="T10" fmla="*/ 2147483647 w 746"/>
                    <a:gd name="T11" fmla="*/ 2147483647 h 626"/>
                    <a:gd name="T12" fmla="*/ 2147483647 w 746"/>
                    <a:gd name="T13" fmla="*/ 2147483647 h 626"/>
                    <a:gd name="T14" fmla="*/ 2147483647 w 746"/>
                    <a:gd name="T15" fmla="*/ 2147483647 h 626"/>
                    <a:gd name="T16" fmla="*/ 2147483647 w 746"/>
                    <a:gd name="T17" fmla="*/ 2147483647 h 626"/>
                    <a:gd name="T18" fmla="*/ 2147483647 w 746"/>
                    <a:gd name="T19" fmla="*/ 2147483647 h 626"/>
                    <a:gd name="T20" fmla="*/ 2147483647 w 746"/>
                    <a:gd name="T21" fmla="*/ 2147483647 h 626"/>
                    <a:gd name="T22" fmla="*/ 2147483647 w 746"/>
                    <a:gd name="T23" fmla="*/ 2147483647 h 626"/>
                    <a:gd name="T24" fmla="*/ 2147483647 w 746"/>
                    <a:gd name="T25" fmla="*/ 2147483647 h 626"/>
                    <a:gd name="T26" fmla="*/ 2147483647 w 746"/>
                    <a:gd name="T27" fmla="*/ 2147483647 h 626"/>
                    <a:gd name="T28" fmla="*/ 2147483647 w 746"/>
                    <a:gd name="T29" fmla="*/ 2147483647 h 626"/>
                    <a:gd name="T30" fmla="*/ 2147483647 w 746"/>
                    <a:gd name="T31" fmla="*/ 2147483647 h 626"/>
                    <a:gd name="T32" fmla="*/ 2147483647 w 746"/>
                    <a:gd name="T33" fmla="*/ 2147483647 h 626"/>
                    <a:gd name="T34" fmla="*/ 2147483647 w 746"/>
                    <a:gd name="T35" fmla="*/ 2147483647 h 626"/>
                    <a:gd name="T36" fmla="*/ 2147483647 w 746"/>
                    <a:gd name="T37" fmla="*/ 2147483647 h 626"/>
                    <a:gd name="T38" fmla="*/ 2147483647 w 746"/>
                    <a:gd name="T39" fmla="*/ 2147483647 h 626"/>
                    <a:gd name="T40" fmla="*/ 2147483647 w 746"/>
                    <a:gd name="T41" fmla="*/ 2147483647 h 626"/>
                    <a:gd name="T42" fmla="*/ 2147483647 w 746"/>
                    <a:gd name="T43" fmla="*/ 2147483647 h 626"/>
                    <a:gd name="T44" fmla="*/ 2147483647 w 746"/>
                    <a:gd name="T45" fmla="*/ 2147483647 h 626"/>
                    <a:gd name="T46" fmla="*/ 2147483647 w 746"/>
                    <a:gd name="T47" fmla="*/ 2147483647 h 626"/>
                    <a:gd name="T48" fmla="*/ 2147483647 w 746"/>
                    <a:gd name="T49" fmla="*/ 2147483647 h 626"/>
                    <a:gd name="T50" fmla="*/ 2147483647 w 746"/>
                    <a:gd name="T51" fmla="*/ 2147483647 h 626"/>
                    <a:gd name="T52" fmla="*/ 2147483647 w 746"/>
                    <a:gd name="T53" fmla="*/ 2147483647 h 626"/>
                    <a:gd name="T54" fmla="*/ 2147483647 w 746"/>
                    <a:gd name="T55" fmla="*/ 2147483647 h 626"/>
                    <a:gd name="T56" fmla="*/ 2147483647 w 746"/>
                    <a:gd name="T57" fmla="*/ 2147483647 h 626"/>
                    <a:gd name="T58" fmla="*/ 2147483647 w 746"/>
                    <a:gd name="T59" fmla="*/ 2147483647 h 626"/>
                    <a:gd name="T60" fmla="*/ 2147483647 w 746"/>
                    <a:gd name="T61" fmla="*/ 2147483647 h 626"/>
                    <a:gd name="T62" fmla="*/ 2147483647 w 746"/>
                    <a:gd name="T63" fmla="*/ 2147483647 h 626"/>
                    <a:gd name="T64" fmla="*/ 2147483647 w 746"/>
                    <a:gd name="T65" fmla="*/ 2147483647 h 626"/>
                    <a:gd name="T66" fmla="*/ 2147483647 w 746"/>
                    <a:gd name="T67" fmla="*/ 2147483647 h 626"/>
                    <a:gd name="T68" fmla="*/ 2147483647 w 746"/>
                    <a:gd name="T69" fmla="*/ 2147483647 h 626"/>
                    <a:gd name="T70" fmla="*/ 2147483647 w 746"/>
                    <a:gd name="T71" fmla="*/ 2147483647 h 626"/>
                    <a:gd name="T72" fmla="*/ 2147483647 w 746"/>
                    <a:gd name="T73" fmla="*/ 2147483647 h 626"/>
                    <a:gd name="T74" fmla="*/ 2147483647 w 746"/>
                    <a:gd name="T75" fmla="*/ 2147483647 h 626"/>
                    <a:gd name="T76" fmla="*/ 2147483647 w 746"/>
                    <a:gd name="T77" fmla="*/ 2147483647 h 626"/>
                    <a:gd name="T78" fmla="*/ 2147483647 w 746"/>
                    <a:gd name="T79" fmla="*/ 2147483647 h 626"/>
                    <a:gd name="T80" fmla="*/ 2147483647 w 746"/>
                    <a:gd name="T81" fmla="*/ 2147483647 h 626"/>
                    <a:gd name="T82" fmla="*/ 2147483647 w 746"/>
                    <a:gd name="T83" fmla="*/ 2147483647 h 626"/>
                    <a:gd name="T84" fmla="*/ 2147483647 w 746"/>
                    <a:gd name="T85" fmla="*/ 2147483647 h 626"/>
                    <a:gd name="T86" fmla="*/ 2147483647 w 746"/>
                    <a:gd name="T87" fmla="*/ 2147483647 h 626"/>
                    <a:gd name="T88" fmla="*/ 2147483647 w 746"/>
                    <a:gd name="T89" fmla="*/ 2147483647 h 626"/>
                    <a:gd name="T90" fmla="*/ 2147483647 w 746"/>
                    <a:gd name="T91" fmla="*/ 2147483647 h 626"/>
                    <a:gd name="T92" fmla="*/ 2147483647 w 746"/>
                    <a:gd name="T93" fmla="*/ 2147483647 h 626"/>
                    <a:gd name="T94" fmla="*/ 2147483647 w 746"/>
                    <a:gd name="T95" fmla="*/ 2147483647 h 626"/>
                    <a:gd name="T96" fmla="*/ 2147483647 w 746"/>
                    <a:gd name="T97" fmla="*/ 2147483647 h 626"/>
                    <a:gd name="T98" fmla="*/ 2147483647 w 746"/>
                    <a:gd name="T99" fmla="*/ 2147483647 h 626"/>
                    <a:gd name="T100" fmla="*/ 2147483647 w 746"/>
                    <a:gd name="T101" fmla="*/ 2147483647 h 626"/>
                    <a:gd name="T102" fmla="*/ 2147483647 w 746"/>
                    <a:gd name="T103" fmla="*/ 2147483647 h 626"/>
                    <a:gd name="T104" fmla="*/ 2147483647 w 746"/>
                    <a:gd name="T105" fmla="*/ 2147483647 h 626"/>
                    <a:gd name="T106" fmla="*/ 2147483647 w 746"/>
                    <a:gd name="T107" fmla="*/ 2147483647 h 626"/>
                    <a:gd name="T108" fmla="*/ 2147483647 w 746"/>
                    <a:gd name="T109" fmla="*/ 2147483647 h 626"/>
                    <a:gd name="T110" fmla="*/ 2147483647 w 746"/>
                    <a:gd name="T111" fmla="*/ 2147483647 h 626"/>
                    <a:gd name="T112" fmla="*/ 2147483647 w 746"/>
                    <a:gd name="T113" fmla="*/ 2147483647 h 626"/>
                    <a:gd name="T114" fmla="*/ 2147483647 w 746"/>
                    <a:gd name="T115" fmla="*/ 2147483647 h 626"/>
                    <a:gd name="T116" fmla="*/ 2147483647 w 746"/>
                    <a:gd name="T117" fmla="*/ 2147483647 h 626"/>
                    <a:gd name="T118" fmla="*/ 2147483647 w 746"/>
                    <a:gd name="T119" fmla="*/ 2147483647 h 626"/>
                    <a:gd name="T120" fmla="*/ 2147483647 w 746"/>
                    <a:gd name="T121" fmla="*/ 2147483647 h 626"/>
                    <a:gd name="T122" fmla="*/ 2147483647 w 746"/>
                    <a:gd name="T123" fmla="*/ 2147483647 h 626"/>
                    <a:gd name="T124" fmla="*/ 2147483647 w 746"/>
                    <a:gd name="T125" fmla="*/ 2147483647 h 6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46"/>
                    <a:gd name="T190" fmla="*/ 0 h 626"/>
                    <a:gd name="T191" fmla="*/ 746 w 746"/>
                    <a:gd name="T192" fmla="*/ 626 h 6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46" h="626">
                      <a:moveTo>
                        <a:pt x="53" y="512"/>
                      </a:moveTo>
                      <a:lnTo>
                        <a:pt x="53" y="515"/>
                      </a:lnTo>
                      <a:lnTo>
                        <a:pt x="55" y="517"/>
                      </a:lnTo>
                      <a:lnTo>
                        <a:pt x="56" y="520"/>
                      </a:lnTo>
                      <a:lnTo>
                        <a:pt x="58" y="522"/>
                      </a:lnTo>
                      <a:lnTo>
                        <a:pt x="58" y="525"/>
                      </a:lnTo>
                      <a:lnTo>
                        <a:pt x="60" y="527"/>
                      </a:lnTo>
                      <a:lnTo>
                        <a:pt x="60" y="530"/>
                      </a:lnTo>
                      <a:lnTo>
                        <a:pt x="60" y="533"/>
                      </a:lnTo>
                      <a:lnTo>
                        <a:pt x="61" y="535"/>
                      </a:lnTo>
                      <a:lnTo>
                        <a:pt x="63" y="538"/>
                      </a:lnTo>
                      <a:lnTo>
                        <a:pt x="66" y="540"/>
                      </a:lnTo>
                      <a:lnTo>
                        <a:pt x="68" y="543"/>
                      </a:lnTo>
                      <a:lnTo>
                        <a:pt x="69" y="545"/>
                      </a:lnTo>
                      <a:lnTo>
                        <a:pt x="71" y="547"/>
                      </a:lnTo>
                      <a:lnTo>
                        <a:pt x="73" y="548"/>
                      </a:lnTo>
                      <a:lnTo>
                        <a:pt x="74" y="550"/>
                      </a:lnTo>
                      <a:lnTo>
                        <a:pt x="83" y="556"/>
                      </a:lnTo>
                      <a:lnTo>
                        <a:pt x="89" y="565"/>
                      </a:lnTo>
                      <a:lnTo>
                        <a:pt x="98" y="571"/>
                      </a:lnTo>
                      <a:lnTo>
                        <a:pt x="106" y="578"/>
                      </a:lnTo>
                      <a:lnTo>
                        <a:pt x="116" y="585"/>
                      </a:lnTo>
                      <a:lnTo>
                        <a:pt x="124" y="589"/>
                      </a:lnTo>
                      <a:lnTo>
                        <a:pt x="134" y="594"/>
                      </a:lnTo>
                      <a:lnTo>
                        <a:pt x="144" y="598"/>
                      </a:lnTo>
                      <a:lnTo>
                        <a:pt x="147" y="601"/>
                      </a:lnTo>
                      <a:lnTo>
                        <a:pt x="150" y="604"/>
                      </a:lnTo>
                      <a:lnTo>
                        <a:pt x="152" y="608"/>
                      </a:lnTo>
                      <a:lnTo>
                        <a:pt x="155" y="611"/>
                      </a:lnTo>
                      <a:lnTo>
                        <a:pt x="159" y="616"/>
                      </a:lnTo>
                      <a:lnTo>
                        <a:pt x="162" y="619"/>
                      </a:lnTo>
                      <a:lnTo>
                        <a:pt x="167" y="622"/>
                      </a:lnTo>
                      <a:lnTo>
                        <a:pt x="172" y="624"/>
                      </a:lnTo>
                      <a:lnTo>
                        <a:pt x="175" y="626"/>
                      </a:lnTo>
                      <a:lnTo>
                        <a:pt x="178" y="624"/>
                      </a:lnTo>
                      <a:lnTo>
                        <a:pt x="182" y="624"/>
                      </a:lnTo>
                      <a:lnTo>
                        <a:pt x="185" y="622"/>
                      </a:lnTo>
                      <a:lnTo>
                        <a:pt x="187" y="621"/>
                      </a:lnTo>
                      <a:lnTo>
                        <a:pt x="188" y="621"/>
                      </a:lnTo>
                      <a:lnTo>
                        <a:pt x="192" y="619"/>
                      </a:lnTo>
                      <a:lnTo>
                        <a:pt x="193" y="619"/>
                      </a:lnTo>
                      <a:lnTo>
                        <a:pt x="200" y="619"/>
                      </a:lnTo>
                      <a:lnTo>
                        <a:pt x="206" y="619"/>
                      </a:lnTo>
                      <a:lnTo>
                        <a:pt x="213" y="618"/>
                      </a:lnTo>
                      <a:lnTo>
                        <a:pt x="220" y="616"/>
                      </a:lnTo>
                      <a:lnTo>
                        <a:pt x="226" y="614"/>
                      </a:lnTo>
                      <a:lnTo>
                        <a:pt x="233" y="613"/>
                      </a:lnTo>
                      <a:lnTo>
                        <a:pt x="239" y="611"/>
                      </a:lnTo>
                      <a:lnTo>
                        <a:pt x="246" y="608"/>
                      </a:lnTo>
                      <a:lnTo>
                        <a:pt x="251" y="608"/>
                      </a:lnTo>
                      <a:lnTo>
                        <a:pt x="254" y="608"/>
                      </a:lnTo>
                      <a:lnTo>
                        <a:pt x="259" y="608"/>
                      </a:lnTo>
                      <a:lnTo>
                        <a:pt x="264" y="608"/>
                      </a:lnTo>
                      <a:lnTo>
                        <a:pt x="269" y="608"/>
                      </a:lnTo>
                      <a:lnTo>
                        <a:pt x="272" y="608"/>
                      </a:lnTo>
                      <a:lnTo>
                        <a:pt x="277" y="608"/>
                      </a:lnTo>
                      <a:lnTo>
                        <a:pt x="281" y="606"/>
                      </a:lnTo>
                      <a:lnTo>
                        <a:pt x="282" y="606"/>
                      </a:lnTo>
                      <a:lnTo>
                        <a:pt x="284" y="604"/>
                      </a:lnTo>
                      <a:lnTo>
                        <a:pt x="286" y="603"/>
                      </a:lnTo>
                      <a:lnTo>
                        <a:pt x="287" y="599"/>
                      </a:lnTo>
                      <a:lnTo>
                        <a:pt x="289" y="598"/>
                      </a:lnTo>
                      <a:lnTo>
                        <a:pt x="289" y="596"/>
                      </a:lnTo>
                      <a:lnTo>
                        <a:pt x="291" y="596"/>
                      </a:lnTo>
                      <a:lnTo>
                        <a:pt x="294" y="596"/>
                      </a:lnTo>
                      <a:lnTo>
                        <a:pt x="297" y="598"/>
                      </a:lnTo>
                      <a:lnTo>
                        <a:pt x="302" y="599"/>
                      </a:lnTo>
                      <a:lnTo>
                        <a:pt x="305" y="599"/>
                      </a:lnTo>
                      <a:lnTo>
                        <a:pt x="309" y="599"/>
                      </a:lnTo>
                      <a:lnTo>
                        <a:pt x="312" y="599"/>
                      </a:lnTo>
                      <a:lnTo>
                        <a:pt x="315" y="599"/>
                      </a:lnTo>
                      <a:lnTo>
                        <a:pt x="319" y="598"/>
                      </a:lnTo>
                      <a:lnTo>
                        <a:pt x="324" y="596"/>
                      </a:lnTo>
                      <a:lnTo>
                        <a:pt x="330" y="594"/>
                      </a:lnTo>
                      <a:lnTo>
                        <a:pt x="334" y="593"/>
                      </a:lnTo>
                      <a:lnTo>
                        <a:pt x="335" y="591"/>
                      </a:lnTo>
                      <a:lnTo>
                        <a:pt x="334" y="589"/>
                      </a:lnTo>
                      <a:lnTo>
                        <a:pt x="334" y="588"/>
                      </a:lnTo>
                      <a:lnTo>
                        <a:pt x="334" y="586"/>
                      </a:lnTo>
                      <a:lnTo>
                        <a:pt x="335" y="583"/>
                      </a:lnTo>
                      <a:lnTo>
                        <a:pt x="340" y="580"/>
                      </a:lnTo>
                      <a:lnTo>
                        <a:pt x="342" y="578"/>
                      </a:lnTo>
                      <a:lnTo>
                        <a:pt x="343" y="578"/>
                      </a:lnTo>
                      <a:lnTo>
                        <a:pt x="345" y="580"/>
                      </a:lnTo>
                      <a:lnTo>
                        <a:pt x="350" y="580"/>
                      </a:lnTo>
                      <a:lnTo>
                        <a:pt x="358" y="580"/>
                      </a:lnTo>
                      <a:lnTo>
                        <a:pt x="371" y="578"/>
                      </a:lnTo>
                      <a:lnTo>
                        <a:pt x="371" y="576"/>
                      </a:lnTo>
                      <a:lnTo>
                        <a:pt x="371" y="575"/>
                      </a:lnTo>
                      <a:lnTo>
                        <a:pt x="373" y="573"/>
                      </a:lnTo>
                      <a:lnTo>
                        <a:pt x="373" y="571"/>
                      </a:lnTo>
                      <a:lnTo>
                        <a:pt x="373" y="570"/>
                      </a:lnTo>
                      <a:lnTo>
                        <a:pt x="375" y="570"/>
                      </a:lnTo>
                      <a:lnTo>
                        <a:pt x="375" y="568"/>
                      </a:lnTo>
                      <a:lnTo>
                        <a:pt x="380" y="568"/>
                      </a:lnTo>
                      <a:lnTo>
                        <a:pt x="385" y="568"/>
                      </a:lnTo>
                      <a:lnTo>
                        <a:pt x="388" y="568"/>
                      </a:lnTo>
                      <a:lnTo>
                        <a:pt x="390" y="568"/>
                      </a:lnTo>
                      <a:lnTo>
                        <a:pt x="391" y="568"/>
                      </a:lnTo>
                      <a:lnTo>
                        <a:pt x="395" y="566"/>
                      </a:lnTo>
                      <a:lnTo>
                        <a:pt x="398" y="563"/>
                      </a:lnTo>
                      <a:lnTo>
                        <a:pt x="403" y="558"/>
                      </a:lnTo>
                      <a:lnTo>
                        <a:pt x="404" y="556"/>
                      </a:lnTo>
                      <a:lnTo>
                        <a:pt x="409" y="556"/>
                      </a:lnTo>
                      <a:lnTo>
                        <a:pt x="416" y="556"/>
                      </a:lnTo>
                      <a:lnTo>
                        <a:pt x="423" y="556"/>
                      </a:lnTo>
                      <a:lnTo>
                        <a:pt x="429" y="556"/>
                      </a:lnTo>
                      <a:lnTo>
                        <a:pt x="436" y="556"/>
                      </a:lnTo>
                      <a:lnTo>
                        <a:pt x="441" y="556"/>
                      </a:lnTo>
                      <a:lnTo>
                        <a:pt x="444" y="555"/>
                      </a:lnTo>
                      <a:lnTo>
                        <a:pt x="446" y="553"/>
                      </a:lnTo>
                      <a:lnTo>
                        <a:pt x="447" y="553"/>
                      </a:lnTo>
                      <a:lnTo>
                        <a:pt x="451" y="553"/>
                      </a:lnTo>
                      <a:lnTo>
                        <a:pt x="454" y="553"/>
                      </a:lnTo>
                      <a:lnTo>
                        <a:pt x="457" y="553"/>
                      </a:lnTo>
                      <a:lnTo>
                        <a:pt x="461" y="553"/>
                      </a:lnTo>
                      <a:lnTo>
                        <a:pt x="464" y="553"/>
                      </a:lnTo>
                      <a:lnTo>
                        <a:pt x="466" y="552"/>
                      </a:lnTo>
                      <a:lnTo>
                        <a:pt x="479" y="543"/>
                      </a:lnTo>
                      <a:lnTo>
                        <a:pt x="492" y="535"/>
                      </a:lnTo>
                      <a:lnTo>
                        <a:pt x="504" y="527"/>
                      </a:lnTo>
                      <a:lnTo>
                        <a:pt x="515" y="517"/>
                      </a:lnTo>
                      <a:lnTo>
                        <a:pt x="527" y="507"/>
                      </a:lnTo>
                      <a:lnTo>
                        <a:pt x="538" y="497"/>
                      </a:lnTo>
                      <a:lnTo>
                        <a:pt x="548" y="486"/>
                      </a:lnTo>
                      <a:lnTo>
                        <a:pt x="560" y="474"/>
                      </a:lnTo>
                      <a:lnTo>
                        <a:pt x="563" y="471"/>
                      </a:lnTo>
                      <a:lnTo>
                        <a:pt x="566" y="467"/>
                      </a:lnTo>
                      <a:lnTo>
                        <a:pt x="571" y="466"/>
                      </a:lnTo>
                      <a:lnTo>
                        <a:pt x="574" y="462"/>
                      </a:lnTo>
                      <a:lnTo>
                        <a:pt x="579" y="459"/>
                      </a:lnTo>
                      <a:lnTo>
                        <a:pt x="584" y="456"/>
                      </a:lnTo>
                      <a:lnTo>
                        <a:pt x="589" y="454"/>
                      </a:lnTo>
                      <a:lnTo>
                        <a:pt x="594" y="453"/>
                      </a:lnTo>
                      <a:lnTo>
                        <a:pt x="596" y="451"/>
                      </a:lnTo>
                      <a:lnTo>
                        <a:pt x="598" y="449"/>
                      </a:lnTo>
                      <a:lnTo>
                        <a:pt x="601" y="446"/>
                      </a:lnTo>
                      <a:lnTo>
                        <a:pt x="603" y="444"/>
                      </a:lnTo>
                      <a:lnTo>
                        <a:pt x="604" y="441"/>
                      </a:lnTo>
                      <a:lnTo>
                        <a:pt x="606" y="439"/>
                      </a:lnTo>
                      <a:lnTo>
                        <a:pt x="606" y="436"/>
                      </a:lnTo>
                      <a:lnTo>
                        <a:pt x="607" y="434"/>
                      </a:lnTo>
                      <a:lnTo>
                        <a:pt x="611" y="428"/>
                      </a:lnTo>
                      <a:lnTo>
                        <a:pt x="616" y="421"/>
                      </a:lnTo>
                      <a:lnTo>
                        <a:pt x="619" y="415"/>
                      </a:lnTo>
                      <a:lnTo>
                        <a:pt x="622" y="408"/>
                      </a:lnTo>
                      <a:lnTo>
                        <a:pt x="626" y="401"/>
                      </a:lnTo>
                      <a:lnTo>
                        <a:pt x="631" y="395"/>
                      </a:lnTo>
                      <a:lnTo>
                        <a:pt x="636" y="388"/>
                      </a:lnTo>
                      <a:lnTo>
                        <a:pt x="640" y="383"/>
                      </a:lnTo>
                      <a:lnTo>
                        <a:pt x="642" y="382"/>
                      </a:lnTo>
                      <a:lnTo>
                        <a:pt x="644" y="380"/>
                      </a:lnTo>
                      <a:lnTo>
                        <a:pt x="644" y="377"/>
                      </a:lnTo>
                      <a:lnTo>
                        <a:pt x="645" y="375"/>
                      </a:lnTo>
                      <a:lnTo>
                        <a:pt x="645" y="372"/>
                      </a:lnTo>
                      <a:lnTo>
                        <a:pt x="645" y="368"/>
                      </a:lnTo>
                      <a:lnTo>
                        <a:pt x="645" y="367"/>
                      </a:lnTo>
                      <a:lnTo>
                        <a:pt x="645" y="363"/>
                      </a:lnTo>
                      <a:lnTo>
                        <a:pt x="647" y="360"/>
                      </a:lnTo>
                      <a:lnTo>
                        <a:pt x="647" y="358"/>
                      </a:lnTo>
                      <a:lnTo>
                        <a:pt x="649" y="355"/>
                      </a:lnTo>
                      <a:lnTo>
                        <a:pt x="650" y="354"/>
                      </a:lnTo>
                      <a:lnTo>
                        <a:pt x="654" y="352"/>
                      </a:lnTo>
                      <a:lnTo>
                        <a:pt x="655" y="350"/>
                      </a:lnTo>
                      <a:lnTo>
                        <a:pt x="657" y="349"/>
                      </a:lnTo>
                      <a:lnTo>
                        <a:pt x="660" y="347"/>
                      </a:lnTo>
                      <a:lnTo>
                        <a:pt x="667" y="342"/>
                      </a:lnTo>
                      <a:lnTo>
                        <a:pt x="675" y="339"/>
                      </a:lnTo>
                      <a:lnTo>
                        <a:pt x="682" y="335"/>
                      </a:lnTo>
                      <a:lnTo>
                        <a:pt x="690" y="332"/>
                      </a:lnTo>
                      <a:lnTo>
                        <a:pt x="697" y="327"/>
                      </a:lnTo>
                      <a:lnTo>
                        <a:pt x="703" y="322"/>
                      </a:lnTo>
                      <a:lnTo>
                        <a:pt x="710" y="317"/>
                      </a:lnTo>
                      <a:lnTo>
                        <a:pt x="715" y="312"/>
                      </a:lnTo>
                      <a:lnTo>
                        <a:pt x="720" y="304"/>
                      </a:lnTo>
                      <a:lnTo>
                        <a:pt x="725" y="297"/>
                      </a:lnTo>
                      <a:lnTo>
                        <a:pt x="728" y="289"/>
                      </a:lnTo>
                      <a:lnTo>
                        <a:pt x="730" y="281"/>
                      </a:lnTo>
                      <a:lnTo>
                        <a:pt x="733" y="271"/>
                      </a:lnTo>
                      <a:lnTo>
                        <a:pt x="735" y="263"/>
                      </a:lnTo>
                      <a:lnTo>
                        <a:pt x="736" y="255"/>
                      </a:lnTo>
                      <a:lnTo>
                        <a:pt x="738" y="245"/>
                      </a:lnTo>
                      <a:lnTo>
                        <a:pt x="738" y="243"/>
                      </a:lnTo>
                      <a:lnTo>
                        <a:pt x="738" y="241"/>
                      </a:lnTo>
                      <a:lnTo>
                        <a:pt x="740" y="241"/>
                      </a:lnTo>
                      <a:lnTo>
                        <a:pt x="741" y="240"/>
                      </a:lnTo>
                      <a:lnTo>
                        <a:pt x="741" y="238"/>
                      </a:lnTo>
                      <a:lnTo>
                        <a:pt x="743" y="238"/>
                      </a:lnTo>
                      <a:lnTo>
                        <a:pt x="744" y="236"/>
                      </a:lnTo>
                      <a:lnTo>
                        <a:pt x="746" y="236"/>
                      </a:lnTo>
                      <a:lnTo>
                        <a:pt x="743" y="235"/>
                      </a:lnTo>
                      <a:lnTo>
                        <a:pt x="740" y="233"/>
                      </a:lnTo>
                      <a:lnTo>
                        <a:pt x="736" y="231"/>
                      </a:lnTo>
                      <a:lnTo>
                        <a:pt x="733" y="231"/>
                      </a:lnTo>
                      <a:lnTo>
                        <a:pt x="730" y="231"/>
                      </a:lnTo>
                      <a:lnTo>
                        <a:pt x="726" y="231"/>
                      </a:lnTo>
                      <a:lnTo>
                        <a:pt x="723" y="233"/>
                      </a:lnTo>
                      <a:lnTo>
                        <a:pt x="718" y="238"/>
                      </a:lnTo>
                      <a:lnTo>
                        <a:pt x="716" y="238"/>
                      </a:lnTo>
                      <a:lnTo>
                        <a:pt x="715" y="240"/>
                      </a:lnTo>
                      <a:lnTo>
                        <a:pt x="711" y="240"/>
                      </a:lnTo>
                      <a:lnTo>
                        <a:pt x="710" y="238"/>
                      </a:lnTo>
                      <a:lnTo>
                        <a:pt x="706" y="238"/>
                      </a:lnTo>
                      <a:lnTo>
                        <a:pt x="705" y="236"/>
                      </a:lnTo>
                      <a:lnTo>
                        <a:pt x="702" y="233"/>
                      </a:lnTo>
                      <a:lnTo>
                        <a:pt x="702" y="230"/>
                      </a:lnTo>
                      <a:lnTo>
                        <a:pt x="703" y="230"/>
                      </a:lnTo>
                      <a:lnTo>
                        <a:pt x="703" y="228"/>
                      </a:lnTo>
                      <a:lnTo>
                        <a:pt x="705" y="227"/>
                      </a:lnTo>
                      <a:lnTo>
                        <a:pt x="705" y="225"/>
                      </a:lnTo>
                      <a:lnTo>
                        <a:pt x="705" y="223"/>
                      </a:lnTo>
                      <a:lnTo>
                        <a:pt x="706" y="222"/>
                      </a:lnTo>
                      <a:lnTo>
                        <a:pt x="708" y="222"/>
                      </a:lnTo>
                      <a:lnTo>
                        <a:pt x="710" y="222"/>
                      </a:lnTo>
                      <a:lnTo>
                        <a:pt x="708" y="212"/>
                      </a:lnTo>
                      <a:lnTo>
                        <a:pt x="706" y="202"/>
                      </a:lnTo>
                      <a:lnTo>
                        <a:pt x="705" y="192"/>
                      </a:lnTo>
                      <a:lnTo>
                        <a:pt x="703" y="182"/>
                      </a:lnTo>
                      <a:lnTo>
                        <a:pt x="703" y="172"/>
                      </a:lnTo>
                      <a:lnTo>
                        <a:pt x="703" y="162"/>
                      </a:lnTo>
                      <a:lnTo>
                        <a:pt x="703" y="154"/>
                      </a:lnTo>
                      <a:lnTo>
                        <a:pt x="706" y="144"/>
                      </a:lnTo>
                      <a:lnTo>
                        <a:pt x="708" y="142"/>
                      </a:lnTo>
                      <a:lnTo>
                        <a:pt x="711" y="141"/>
                      </a:lnTo>
                      <a:lnTo>
                        <a:pt x="715" y="142"/>
                      </a:lnTo>
                      <a:lnTo>
                        <a:pt x="716" y="142"/>
                      </a:lnTo>
                      <a:lnTo>
                        <a:pt x="720" y="144"/>
                      </a:lnTo>
                      <a:lnTo>
                        <a:pt x="721" y="144"/>
                      </a:lnTo>
                      <a:lnTo>
                        <a:pt x="720" y="142"/>
                      </a:lnTo>
                      <a:lnTo>
                        <a:pt x="716" y="131"/>
                      </a:lnTo>
                      <a:lnTo>
                        <a:pt x="713" y="116"/>
                      </a:lnTo>
                      <a:lnTo>
                        <a:pt x="710" y="101"/>
                      </a:lnTo>
                      <a:lnTo>
                        <a:pt x="708" y="86"/>
                      </a:lnTo>
                      <a:lnTo>
                        <a:pt x="706" y="70"/>
                      </a:lnTo>
                      <a:lnTo>
                        <a:pt x="705" y="55"/>
                      </a:lnTo>
                      <a:lnTo>
                        <a:pt x="705" y="42"/>
                      </a:lnTo>
                      <a:lnTo>
                        <a:pt x="703" y="29"/>
                      </a:lnTo>
                      <a:lnTo>
                        <a:pt x="702" y="27"/>
                      </a:lnTo>
                      <a:lnTo>
                        <a:pt x="700" y="24"/>
                      </a:lnTo>
                      <a:lnTo>
                        <a:pt x="698" y="22"/>
                      </a:lnTo>
                      <a:lnTo>
                        <a:pt x="697" y="20"/>
                      </a:lnTo>
                      <a:lnTo>
                        <a:pt x="697" y="19"/>
                      </a:lnTo>
                      <a:lnTo>
                        <a:pt x="695" y="15"/>
                      </a:lnTo>
                      <a:lnTo>
                        <a:pt x="695" y="14"/>
                      </a:lnTo>
                      <a:lnTo>
                        <a:pt x="685" y="10"/>
                      </a:lnTo>
                      <a:lnTo>
                        <a:pt x="675" y="9"/>
                      </a:lnTo>
                      <a:lnTo>
                        <a:pt x="669" y="7"/>
                      </a:lnTo>
                      <a:lnTo>
                        <a:pt x="662" y="7"/>
                      </a:lnTo>
                      <a:lnTo>
                        <a:pt x="655" y="5"/>
                      </a:lnTo>
                      <a:lnTo>
                        <a:pt x="649" y="7"/>
                      </a:lnTo>
                      <a:lnTo>
                        <a:pt x="642" y="7"/>
                      </a:lnTo>
                      <a:lnTo>
                        <a:pt x="634" y="7"/>
                      </a:lnTo>
                      <a:lnTo>
                        <a:pt x="629" y="5"/>
                      </a:lnTo>
                      <a:lnTo>
                        <a:pt x="624" y="5"/>
                      </a:lnTo>
                      <a:lnTo>
                        <a:pt x="619" y="4"/>
                      </a:lnTo>
                      <a:lnTo>
                        <a:pt x="614" y="2"/>
                      </a:lnTo>
                      <a:lnTo>
                        <a:pt x="609" y="0"/>
                      </a:lnTo>
                      <a:lnTo>
                        <a:pt x="606" y="0"/>
                      </a:lnTo>
                      <a:lnTo>
                        <a:pt x="603" y="0"/>
                      </a:lnTo>
                      <a:lnTo>
                        <a:pt x="599" y="0"/>
                      </a:lnTo>
                      <a:lnTo>
                        <a:pt x="593" y="4"/>
                      </a:lnTo>
                      <a:lnTo>
                        <a:pt x="588" y="9"/>
                      </a:lnTo>
                      <a:lnTo>
                        <a:pt x="581" y="14"/>
                      </a:lnTo>
                      <a:lnTo>
                        <a:pt x="576" y="19"/>
                      </a:lnTo>
                      <a:lnTo>
                        <a:pt x="570" y="22"/>
                      </a:lnTo>
                      <a:lnTo>
                        <a:pt x="565" y="25"/>
                      </a:lnTo>
                      <a:lnTo>
                        <a:pt x="556" y="25"/>
                      </a:lnTo>
                      <a:lnTo>
                        <a:pt x="550" y="25"/>
                      </a:lnTo>
                      <a:lnTo>
                        <a:pt x="545" y="33"/>
                      </a:lnTo>
                      <a:lnTo>
                        <a:pt x="538" y="40"/>
                      </a:lnTo>
                      <a:lnTo>
                        <a:pt x="532" y="45"/>
                      </a:lnTo>
                      <a:lnTo>
                        <a:pt x="523" y="48"/>
                      </a:lnTo>
                      <a:lnTo>
                        <a:pt x="515" y="53"/>
                      </a:lnTo>
                      <a:lnTo>
                        <a:pt x="508" y="58"/>
                      </a:lnTo>
                      <a:lnTo>
                        <a:pt x="500" y="65"/>
                      </a:lnTo>
                      <a:lnTo>
                        <a:pt x="494" y="71"/>
                      </a:lnTo>
                      <a:lnTo>
                        <a:pt x="492" y="76"/>
                      </a:lnTo>
                      <a:lnTo>
                        <a:pt x="492" y="80"/>
                      </a:lnTo>
                      <a:lnTo>
                        <a:pt x="490" y="85"/>
                      </a:lnTo>
                      <a:lnTo>
                        <a:pt x="489" y="90"/>
                      </a:lnTo>
                      <a:lnTo>
                        <a:pt x="489" y="95"/>
                      </a:lnTo>
                      <a:lnTo>
                        <a:pt x="487" y="99"/>
                      </a:lnTo>
                      <a:lnTo>
                        <a:pt x="485" y="103"/>
                      </a:lnTo>
                      <a:lnTo>
                        <a:pt x="484" y="108"/>
                      </a:lnTo>
                      <a:lnTo>
                        <a:pt x="479" y="111"/>
                      </a:lnTo>
                      <a:lnTo>
                        <a:pt x="474" y="114"/>
                      </a:lnTo>
                      <a:lnTo>
                        <a:pt x="469" y="116"/>
                      </a:lnTo>
                      <a:lnTo>
                        <a:pt x="462" y="119"/>
                      </a:lnTo>
                      <a:lnTo>
                        <a:pt x="456" y="121"/>
                      </a:lnTo>
                      <a:lnTo>
                        <a:pt x="451" y="123"/>
                      </a:lnTo>
                      <a:lnTo>
                        <a:pt x="446" y="124"/>
                      </a:lnTo>
                      <a:lnTo>
                        <a:pt x="442" y="126"/>
                      </a:lnTo>
                      <a:lnTo>
                        <a:pt x="437" y="131"/>
                      </a:lnTo>
                      <a:lnTo>
                        <a:pt x="434" y="137"/>
                      </a:lnTo>
                      <a:lnTo>
                        <a:pt x="431" y="146"/>
                      </a:lnTo>
                      <a:lnTo>
                        <a:pt x="429" y="152"/>
                      </a:lnTo>
                      <a:lnTo>
                        <a:pt x="426" y="161"/>
                      </a:lnTo>
                      <a:lnTo>
                        <a:pt x="421" y="167"/>
                      </a:lnTo>
                      <a:lnTo>
                        <a:pt x="414" y="172"/>
                      </a:lnTo>
                      <a:lnTo>
                        <a:pt x="406" y="175"/>
                      </a:lnTo>
                      <a:lnTo>
                        <a:pt x="404" y="177"/>
                      </a:lnTo>
                      <a:lnTo>
                        <a:pt x="403" y="175"/>
                      </a:lnTo>
                      <a:lnTo>
                        <a:pt x="401" y="175"/>
                      </a:lnTo>
                      <a:lnTo>
                        <a:pt x="400" y="174"/>
                      </a:lnTo>
                      <a:lnTo>
                        <a:pt x="398" y="172"/>
                      </a:lnTo>
                      <a:lnTo>
                        <a:pt x="396" y="170"/>
                      </a:lnTo>
                      <a:lnTo>
                        <a:pt x="396" y="169"/>
                      </a:lnTo>
                      <a:lnTo>
                        <a:pt x="395" y="167"/>
                      </a:lnTo>
                      <a:lnTo>
                        <a:pt x="391" y="169"/>
                      </a:lnTo>
                      <a:lnTo>
                        <a:pt x="390" y="170"/>
                      </a:lnTo>
                      <a:lnTo>
                        <a:pt x="388" y="174"/>
                      </a:lnTo>
                      <a:lnTo>
                        <a:pt x="385" y="177"/>
                      </a:lnTo>
                      <a:lnTo>
                        <a:pt x="383" y="179"/>
                      </a:lnTo>
                      <a:lnTo>
                        <a:pt x="381" y="180"/>
                      </a:lnTo>
                      <a:lnTo>
                        <a:pt x="378" y="182"/>
                      </a:lnTo>
                      <a:lnTo>
                        <a:pt x="375" y="180"/>
                      </a:lnTo>
                      <a:lnTo>
                        <a:pt x="370" y="179"/>
                      </a:lnTo>
                      <a:lnTo>
                        <a:pt x="367" y="179"/>
                      </a:lnTo>
                      <a:lnTo>
                        <a:pt x="363" y="177"/>
                      </a:lnTo>
                      <a:lnTo>
                        <a:pt x="358" y="175"/>
                      </a:lnTo>
                      <a:lnTo>
                        <a:pt x="355" y="174"/>
                      </a:lnTo>
                      <a:lnTo>
                        <a:pt x="350" y="172"/>
                      </a:lnTo>
                      <a:lnTo>
                        <a:pt x="347" y="170"/>
                      </a:lnTo>
                      <a:lnTo>
                        <a:pt x="342" y="170"/>
                      </a:lnTo>
                      <a:lnTo>
                        <a:pt x="337" y="169"/>
                      </a:lnTo>
                      <a:lnTo>
                        <a:pt x="334" y="165"/>
                      </a:lnTo>
                      <a:lnTo>
                        <a:pt x="329" y="162"/>
                      </a:lnTo>
                      <a:lnTo>
                        <a:pt x="324" y="159"/>
                      </a:lnTo>
                      <a:lnTo>
                        <a:pt x="319" y="156"/>
                      </a:lnTo>
                      <a:lnTo>
                        <a:pt x="314" y="152"/>
                      </a:lnTo>
                      <a:lnTo>
                        <a:pt x="310" y="152"/>
                      </a:lnTo>
                      <a:lnTo>
                        <a:pt x="307" y="152"/>
                      </a:lnTo>
                      <a:lnTo>
                        <a:pt x="302" y="156"/>
                      </a:lnTo>
                      <a:lnTo>
                        <a:pt x="299" y="161"/>
                      </a:lnTo>
                      <a:lnTo>
                        <a:pt x="296" y="165"/>
                      </a:lnTo>
                      <a:lnTo>
                        <a:pt x="291" y="172"/>
                      </a:lnTo>
                      <a:lnTo>
                        <a:pt x="287" y="179"/>
                      </a:lnTo>
                      <a:lnTo>
                        <a:pt x="284" y="185"/>
                      </a:lnTo>
                      <a:lnTo>
                        <a:pt x="281" y="192"/>
                      </a:lnTo>
                      <a:lnTo>
                        <a:pt x="276" y="197"/>
                      </a:lnTo>
                      <a:lnTo>
                        <a:pt x="272" y="200"/>
                      </a:lnTo>
                      <a:lnTo>
                        <a:pt x="269" y="203"/>
                      </a:lnTo>
                      <a:lnTo>
                        <a:pt x="266" y="207"/>
                      </a:lnTo>
                      <a:lnTo>
                        <a:pt x="263" y="208"/>
                      </a:lnTo>
                      <a:lnTo>
                        <a:pt x="259" y="212"/>
                      </a:lnTo>
                      <a:lnTo>
                        <a:pt x="256" y="215"/>
                      </a:lnTo>
                      <a:lnTo>
                        <a:pt x="253" y="217"/>
                      </a:lnTo>
                      <a:lnTo>
                        <a:pt x="249" y="220"/>
                      </a:lnTo>
                      <a:lnTo>
                        <a:pt x="244" y="225"/>
                      </a:lnTo>
                      <a:lnTo>
                        <a:pt x="238" y="227"/>
                      </a:lnTo>
                      <a:lnTo>
                        <a:pt x="233" y="228"/>
                      </a:lnTo>
                      <a:lnTo>
                        <a:pt x="226" y="230"/>
                      </a:lnTo>
                      <a:lnTo>
                        <a:pt x="220" y="230"/>
                      </a:lnTo>
                      <a:lnTo>
                        <a:pt x="213" y="228"/>
                      </a:lnTo>
                      <a:lnTo>
                        <a:pt x="208" y="228"/>
                      </a:lnTo>
                      <a:lnTo>
                        <a:pt x="201" y="228"/>
                      </a:lnTo>
                      <a:lnTo>
                        <a:pt x="200" y="228"/>
                      </a:lnTo>
                      <a:lnTo>
                        <a:pt x="198" y="228"/>
                      </a:lnTo>
                      <a:lnTo>
                        <a:pt x="197" y="228"/>
                      </a:lnTo>
                      <a:lnTo>
                        <a:pt x="195" y="228"/>
                      </a:lnTo>
                      <a:lnTo>
                        <a:pt x="192" y="228"/>
                      </a:lnTo>
                      <a:lnTo>
                        <a:pt x="190" y="228"/>
                      </a:lnTo>
                      <a:lnTo>
                        <a:pt x="187" y="230"/>
                      </a:lnTo>
                      <a:lnTo>
                        <a:pt x="183" y="230"/>
                      </a:lnTo>
                      <a:lnTo>
                        <a:pt x="183" y="225"/>
                      </a:lnTo>
                      <a:lnTo>
                        <a:pt x="185" y="220"/>
                      </a:lnTo>
                      <a:lnTo>
                        <a:pt x="185" y="217"/>
                      </a:lnTo>
                      <a:lnTo>
                        <a:pt x="185" y="212"/>
                      </a:lnTo>
                      <a:lnTo>
                        <a:pt x="187" y="207"/>
                      </a:lnTo>
                      <a:lnTo>
                        <a:pt x="187" y="203"/>
                      </a:lnTo>
                      <a:lnTo>
                        <a:pt x="188" y="198"/>
                      </a:lnTo>
                      <a:lnTo>
                        <a:pt x="192" y="195"/>
                      </a:lnTo>
                      <a:lnTo>
                        <a:pt x="192" y="194"/>
                      </a:lnTo>
                      <a:lnTo>
                        <a:pt x="193" y="192"/>
                      </a:lnTo>
                      <a:lnTo>
                        <a:pt x="195" y="190"/>
                      </a:lnTo>
                      <a:lnTo>
                        <a:pt x="197" y="189"/>
                      </a:lnTo>
                      <a:lnTo>
                        <a:pt x="197" y="187"/>
                      </a:lnTo>
                      <a:lnTo>
                        <a:pt x="198" y="185"/>
                      </a:lnTo>
                      <a:lnTo>
                        <a:pt x="198" y="184"/>
                      </a:lnTo>
                      <a:lnTo>
                        <a:pt x="197" y="182"/>
                      </a:lnTo>
                      <a:lnTo>
                        <a:pt x="195" y="179"/>
                      </a:lnTo>
                      <a:lnTo>
                        <a:pt x="193" y="175"/>
                      </a:lnTo>
                      <a:lnTo>
                        <a:pt x="192" y="172"/>
                      </a:lnTo>
                      <a:lnTo>
                        <a:pt x="192" y="167"/>
                      </a:lnTo>
                      <a:lnTo>
                        <a:pt x="190" y="164"/>
                      </a:lnTo>
                      <a:lnTo>
                        <a:pt x="190" y="161"/>
                      </a:lnTo>
                      <a:lnTo>
                        <a:pt x="188" y="156"/>
                      </a:lnTo>
                      <a:lnTo>
                        <a:pt x="187" y="152"/>
                      </a:lnTo>
                      <a:lnTo>
                        <a:pt x="183" y="147"/>
                      </a:lnTo>
                      <a:lnTo>
                        <a:pt x="178" y="142"/>
                      </a:lnTo>
                      <a:lnTo>
                        <a:pt x="172" y="139"/>
                      </a:lnTo>
                      <a:lnTo>
                        <a:pt x="167" y="136"/>
                      </a:lnTo>
                      <a:lnTo>
                        <a:pt x="162" y="132"/>
                      </a:lnTo>
                      <a:lnTo>
                        <a:pt x="157" y="131"/>
                      </a:lnTo>
                      <a:lnTo>
                        <a:pt x="154" y="131"/>
                      </a:lnTo>
                      <a:lnTo>
                        <a:pt x="152" y="132"/>
                      </a:lnTo>
                      <a:lnTo>
                        <a:pt x="152" y="156"/>
                      </a:lnTo>
                      <a:lnTo>
                        <a:pt x="152" y="177"/>
                      </a:lnTo>
                      <a:lnTo>
                        <a:pt x="152" y="200"/>
                      </a:lnTo>
                      <a:lnTo>
                        <a:pt x="152" y="223"/>
                      </a:lnTo>
                      <a:lnTo>
                        <a:pt x="154" y="246"/>
                      </a:lnTo>
                      <a:lnTo>
                        <a:pt x="154" y="268"/>
                      </a:lnTo>
                      <a:lnTo>
                        <a:pt x="152" y="291"/>
                      </a:lnTo>
                      <a:lnTo>
                        <a:pt x="150" y="314"/>
                      </a:lnTo>
                      <a:lnTo>
                        <a:pt x="149" y="312"/>
                      </a:lnTo>
                      <a:lnTo>
                        <a:pt x="147" y="311"/>
                      </a:lnTo>
                      <a:lnTo>
                        <a:pt x="144" y="309"/>
                      </a:lnTo>
                      <a:lnTo>
                        <a:pt x="142" y="307"/>
                      </a:lnTo>
                      <a:lnTo>
                        <a:pt x="140" y="306"/>
                      </a:lnTo>
                      <a:lnTo>
                        <a:pt x="139" y="304"/>
                      </a:lnTo>
                      <a:lnTo>
                        <a:pt x="135" y="304"/>
                      </a:lnTo>
                      <a:lnTo>
                        <a:pt x="134" y="306"/>
                      </a:lnTo>
                      <a:lnTo>
                        <a:pt x="132" y="307"/>
                      </a:lnTo>
                      <a:lnTo>
                        <a:pt x="129" y="311"/>
                      </a:lnTo>
                      <a:lnTo>
                        <a:pt x="129" y="314"/>
                      </a:lnTo>
                      <a:lnTo>
                        <a:pt x="127" y="317"/>
                      </a:lnTo>
                      <a:lnTo>
                        <a:pt x="126" y="321"/>
                      </a:lnTo>
                      <a:lnTo>
                        <a:pt x="124" y="324"/>
                      </a:lnTo>
                      <a:lnTo>
                        <a:pt x="122" y="325"/>
                      </a:lnTo>
                      <a:lnTo>
                        <a:pt x="119" y="327"/>
                      </a:lnTo>
                      <a:lnTo>
                        <a:pt x="112" y="327"/>
                      </a:lnTo>
                      <a:lnTo>
                        <a:pt x="107" y="325"/>
                      </a:lnTo>
                      <a:lnTo>
                        <a:pt x="101" y="325"/>
                      </a:lnTo>
                      <a:lnTo>
                        <a:pt x="96" y="325"/>
                      </a:lnTo>
                      <a:lnTo>
                        <a:pt x="91" y="324"/>
                      </a:lnTo>
                      <a:lnTo>
                        <a:pt x="84" y="325"/>
                      </a:lnTo>
                      <a:lnTo>
                        <a:pt x="79" y="325"/>
                      </a:lnTo>
                      <a:lnTo>
                        <a:pt x="73" y="329"/>
                      </a:lnTo>
                      <a:lnTo>
                        <a:pt x="71" y="329"/>
                      </a:lnTo>
                      <a:lnTo>
                        <a:pt x="69" y="327"/>
                      </a:lnTo>
                      <a:lnTo>
                        <a:pt x="66" y="325"/>
                      </a:lnTo>
                      <a:lnTo>
                        <a:pt x="65" y="322"/>
                      </a:lnTo>
                      <a:lnTo>
                        <a:pt x="61" y="321"/>
                      </a:lnTo>
                      <a:lnTo>
                        <a:pt x="58" y="319"/>
                      </a:lnTo>
                      <a:lnTo>
                        <a:pt x="55" y="317"/>
                      </a:lnTo>
                      <a:lnTo>
                        <a:pt x="50" y="316"/>
                      </a:lnTo>
                      <a:lnTo>
                        <a:pt x="50" y="317"/>
                      </a:lnTo>
                      <a:lnTo>
                        <a:pt x="50" y="319"/>
                      </a:lnTo>
                      <a:lnTo>
                        <a:pt x="50" y="321"/>
                      </a:lnTo>
                      <a:lnTo>
                        <a:pt x="48" y="321"/>
                      </a:lnTo>
                      <a:lnTo>
                        <a:pt x="46" y="322"/>
                      </a:lnTo>
                      <a:lnTo>
                        <a:pt x="45" y="322"/>
                      </a:lnTo>
                      <a:lnTo>
                        <a:pt x="43" y="322"/>
                      </a:lnTo>
                      <a:lnTo>
                        <a:pt x="41" y="322"/>
                      </a:lnTo>
                      <a:lnTo>
                        <a:pt x="41" y="319"/>
                      </a:lnTo>
                      <a:lnTo>
                        <a:pt x="40" y="316"/>
                      </a:lnTo>
                      <a:lnTo>
                        <a:pt x="38" y="312"/>
                      </a:lnTo>
                      <a:lnTo>
                        <a:pt x="36" y="309"/>
                      </a:lnTo>
                      <a:lnTo>
                        <a:pt x="36" y="306"/>
                      </a:lnTo>
                      <a:lnTo>
                        <a:pt x="35" y="302"/>
                      </a:lnTo>
                      <a:lnTo>
                        <a:pt x="35" y="299"/>
                      </a:lnTo>
                      <a:lnTo>
                        <a:pt x="33" y="296"/>
                      </a:lnTo>
                      <a:lnTo>
                        <a:pt x="33" y="294"/>
                      </a:lnTo>
                      <a:lnTo>
                        <a:pt x="32" y="293"/>
                      </a:lnTo>
                      <a:lnTo>
                        <a:pt x="32" y="289"/>
                      </a:lnTo>
                      <a:lnTo>
                        <a:pt x="30" y="289"/>
                      </a:lnTo>
                      <a:lnTo>
                        <a:pt x="27" y="288"/>
                      </a:lnTo>
                      <a:lnTo>
                        <a:pt x="25" y="286"/>
                      </a:lnTo>
                      <a:lnTo>
                        <a:pt x="23" y="284"/>
                      </a:lnTo>
                      <a:lnTo>
                        <a:pt x="20" y="283"/>
                      </a:lnTo>
                      <a:lnTo>
                        <a:pt x="18" y="288"/>
                      </a:lnTo>
                      <a:lnTo>
                        <a:pt x="18" y="293"/>
                      </a:lnTo>
                      <a:lnTo>
                        <a:pt x="17" y="297"/>
                      </a:lnTo>
                      <a:lnTo>
                        <a:pt x="15" y="301"/>
                      </a:lnTo>
                      <a:lnTo>
                        <a:pt x="13" y="304"/>
                      </a:lnTo>
                      <a:lnTo>
                        <a:pt x="10" y="307"/>
                      </a:lnTo>
                      <a:lnTo>
                        <a:pt x="5" y="309"/>
                      </a:lnTo>
                      <a:lnTo>
                        <a:pt x="0" y="311"/>
                      </a:lnTo>
                      <a:lnTo>
                        <a:pt x="2" y="312"/>
                      </a:lnTo>
                      <a:lnTo>
                        <a:pt x="2" y="316"/>
                      </a:lnTo>
                      <a:lnTo>
                        <a:pt x="2" y="319"/>
                      </a:lnTo>
                      <a:lnTo>
                        <a:pt x="2" y="321"/>
                      </a:lnTo>
                      <a:lnTo>
                        <a:pt x="2" y="324"/>
                      </a:lnTo>
                      <a:lnTo>
                        <a:pt x="0" y="325"/>
                      </a:lnTo>
                      <a:lnTo>
                        <a:pt x="0" y="329"/>
                      </a:lnTo>
                      <a:lnTo>
                        <a:pt x="0" y="330"/>
                      </a:lnTo>
                      <a:lnTo>
                        <a:pt x="3" y="334"/>
                      </a:lnTo>
                      <a:lnTo>
                        <a:pt x="5" y="337"/>
                      </a:lnTo>
                      <a:lnTo>
                        <a:pt x="8" y="340"/>
                      </a:lnTo>
                      <a:lnTo>
                        <a:pt x="12" y="344"/>
                      </a:lnTo>
                      <a:lnTo>
                        <a:pt x="13" y="347"/>
                      </a:lnTo>
                      <a:lnTo>
                        <a:pt x="17" y="350"/>
                      </a:lnTo>
                      <a:lnTo>
                        <a:pt x="18" y="354"/>
                      </a:lnTo>
                      <a:lnTo>
                        <a:pt x="18" y="358"/>
                      </a:lnTo>
                      <a:lnTo>
                        <a:pt x="20" y="367"/>
                      </a:lnTo>
                      <a:lnTo>
                        <a:pt x="22" y="375"/>
                      </a:lnTo>
                      <a:lnTo>
                        <a:pt x="25" y="383"/>
                      </a:lnTo>
                      <a:lnTo>
                        <a:pt x="28" y="391"/>
                      </a:lnTo>
                      <a:lnTo>
                        <a:pt x="32" y="398"/>
                      </a:lnTo>
                      <a:lnTo>
                        <a:pt x="36" y="406"/>
                      </a:lnTo>
                      <a:lnTo>
                        <a:pt x="41" y="413"/>
                      </a:lnTo>
                      <a:lnTo>
                        <a:pt x="46" y="420"/>
                      </a:lnTo>
                      <a:lnTo>
                        <a:pt x="48" y="423"/>
                      </a:lnTo>
                      <a:lnTo>
                        <a:pt x="50" y="424"/>
                      </a:lnTo>
                      <a:lnTo>
                        <a:pt x="50" y="426"/>
                      </a:lnTo>
                      <a:lnTo>
                        <a:pt x="50" y="429"/>
                      </a:lnTo>
                      <a:lnTo>
                        <a:pt x="50" y="431"/>
                      </a:lnTo>
                      <a:lnTo>
                        <a:pt x="50" y="433"/>
                      </a:lnTo>
                      <a:lnTo>
                        <a:pt x="50" y="436"/>
                      </a:lnTo>
                      <a:lnTo>
                        <a:pt x="51" y="438"/>
                      </a:lnTo>
                      <a:lnTo>
                        <a:pt x="53" y="441"/>
                      </a:lnTo>
                      <a:lnTo>
                        <a:pt x="55" y="443"/>
                      </a:lnTo>
                      <a:lnTo>
                        <a:pt x="58" y="444"/>
                      </a:lnTo>
                      <a:lnTo>
                        <a:pt x="60" y="446"/>
                      </a:lnTo>
                      <a:lnTo>
                        <a:pt x="63" y="448"/>
                      </a:lnTo>
                      <a:lnTo>
                        <a:pt x="66" y="448"/>
                      </a:lnTo>
                      <a:lnTo>
                        <a:pt x="68" y="449"/>
                      </a:lnTo>
                      <a:lnTo>
                        <a:pt x="71" y="453"/>
                      </a:lnTo>
                      <a:lnTo>
                        <a:pt x="73" y="454"/>
                      </a:lnTo>
                      <a:lnTo>
                        <a:pt x="73" y="456"/>
                      </a:lnTo>
                      <a:lnTo>
                        <a:pt x="73" y="457"/>
                      </a:lnTo>
                      <a:lnTo>
                        <a:pt x="74" y="459"/>
                      </a:lnTo>
                      <a:lnTo>
                        <a:pt x="74" y="461"/>
                      </a:lnTo>
                      <a:lnTo>
                        <a:pt x="74" y="462"/>
                      </a:lnTo>
                      <a:lnTo>
                        <a:pt x="73" y="464"/>
                      </a:lnTo>
                      <a:lnTo>
                        <a:pt x="73" y="467"/>
                      </a:lnTo>
                      <a:lnTo>
                        <a:pt x="74" y="467"/>
                      </a:lnTo>
                      <a:lnTo>
                        <a:pt x="74" y="469"/>
                      </a:lnTo>
                      <a:lnTo>
                        <a:pt x="74" y="471"/>
                      </a:lnTo>
                      <a:lnTo>
                        <a:pt x="74" y="472"/>
                      </a:lnTo>
                      <a:lnTo>
                        <a:pt x="74" y="476"/>
                      </a:lnTo>
                      <a:lnTo>
                        <a:pt x="74" y="477"/>
                      </a:lnTo>
                      <a:lnTo>
                        <a:pt x="74" y="479"/>
                      </a:lnTo>
                      <a:lnTo>
                        <a:pt x="74" y="484"/>
                      </a:lnTo>
                      <a:lnTo>
                        <a:pt x="74" y="486"/>
                      </a:lnTo>
                      <a:lnTo>
                        <a:pt x="74" y="489"/>
                      </a:lnTo>
                      <a:lnTo>
                        <a:pt x="76" y="490"/>
                      </a:lnTo>
                      <a:lnTo>
                        <a:pt x="76" y="492"/>
                      </a:lnTo>
                      <a:lnTo>
                        <a:pt x="78" y="494"/>
                      </a:lnTo>
                      <a:lnTo>
                        <a:pt x="78" y="497"/>
                      </a:lnTo>
                      <a:lnTo>
                        <a:pt x="79" y="500"/>
                      </a:lnTo>
                      <a:lnTo>
                        <a:pt x="78" y="500"/>
                      </a:lnTo>
                      <a:lnTo>
                        <a:pt x="76" y="500"/>
                      </a:lnTo>
                      <a:lnTo>
                        <a:pt x="74" y="500"/>
                      </a:lnTo>
                      <a:lnTo>
                        <a:pt x="74" y="502"/>
                      </a:lnTo>
                      <a:lnTo>
                        <a:pt x="73" y="502"/>
                      </a:lnTo>
                      <a:lnTo>
                        <a:pt x="71" y="504"/>
                      </a:lnTo>
                      <a:lnTo>
                        <a:pt x="69" y="504"/>
                      </a:lnTo>
                      <a:lnTo>
                        <a:pt x="68" y="504"/>
                      </a:lnTo>
                      <a:lnTo>
                        <a:pt x="66" y="502"/>
                      </a:lnTo>
                      <a:lnTo>
                        <a:pt x="65" y="502"/>
                      </a:lnTo>
                      <a:lnTo>
                        <a:pt x="63" y="499"/>
                      </a:lnTo>
                      <a:lnTo>
                        <a:pt x="61" y="497"/>
                      </a:lnTo>
                      <a:lnTo>
                        <a:pt x="60" y="495"/>
                      </a:lnTo>
                      <a:lnTo>
                        <a:pt x="58" y="494"/>
                      </a:lnTo>
                      <a:lnTo>
                        <a:pt x="56" y="494"/>
                      </a:lnTo>
                      <a:lnTo>
                        <a:pt x="53" y="495"/>
                      </a:lnTo>
                      <a:lnTo>
                        <a:pt x="51" y="495"/>
                      </a:lnTo>
                      <a:lnTo>
                        <a:pt x="48" y="499"/>
                      </a:lnTo>
                      <a:lnTo>
                        <a:pt x="46" y="500"/>
                      </a:lnTo>
                      <a:lnTo>
                        <a:pt x="45" y="502"/>
                      </a:lnTo>
                      <a:lnTo>
                        <a:pt x="45" y="505"/>
                      </a:lnTo>
                      <a:lnTo>
                        <a:pt x="45" y="507"/>
                      </a:lnTo>
                      <a:lnTo>
                        <a:pt x="46" y="510"/>
                      </a:lnTo>
                      <a:lnTo>
                        <a:pt x="50" y="512"/>
                      </a:lnTo>
                      <a:lnTo>
                        <a:pt x="53" y="512"/>
                      </a:lnTo>
                      <a:close/>
                    </a:path>
                  </a:pathLst>
                </a:custGeom>
                <a:solidFill>
                  <a:srgbClr val="E60000"/>
                </a:solidFill>
                <a:ln w="6350" cap="rnd">
                  <a:solidFill>
                    <a:schemeClr val="bg1"/>
                  </a:solidFill>
                  <a:round/>
                  <a:headEnd/>
                  <a:tailEn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Vodafone Rg"/>
                    <a:ea typeface="ＭＳ Ｐゴシック" pitchFamily="-109" charset="-128"/>
                    <a:cs typeface="+mn-cs"/>
                  </a:endParaRPr>
                </a:p>
              </p:txBody>
            </p:sp>
            <p:sp>
              <p:nvSpPr>
                <p:cNvPr id="112" name="Freeform 44"/>
                <p:cNvSpPr>
                  <a:spLocks/>
                </p:cNvSpPr>
                <p:nvPr/>
              </p:nvSpPr>
              <p:spPr bwMode="gray">
                <a:xfrm>
                  <a:off x="4997961" y="5331781"/>
                  <a:ext cx="171239" cy="158978"/>
                </a:xfrm>
                <a:custGeom>
                  <a:avLst/>
                  <a:gdLst>
                    <a:gd name="T0" fmla="*/ 2147483647 w 111"/>
                    <a:gd name="T1" fmla="*/ 2147483647 h 99"/>
                    <a:gd name="T2" fmla="*/ 2147483647 w 111"/>
                    <a:gd name="T3" fmla="*/ 2147483647 h 99"/>
                    <a:gd name="T4" fmla="*/ 2147483647 w 111"/>
                    <a:gd name="T5" fmla="*/ 2147483647 h 99"/>
                    <a:gd name="T6" fmla="*/ 2147483647 w 111"/>
                    <a:gd name="T7" fmla="*/ 2147483647 h 99"/>
                    <a:gd name="T8" fmla="*/ 2147483647 w 111"/>
                    <a:gd name="T9" fmla="*/ 2147483647 h 99"/>
                    <a:gd name="T10" fmla="*/ 2147483647 w 111"/>
                    <a:gd name="T11" fmla="*/ 2147483647 h 99"/>
                    <a:gd name="T12" fmla="*/ 2147483647 w 111"/>
                    <a:gd name="T13" fmla="*/ 2147483647 h 99"/>
                    <a:gd name="T14" fmla="*/ 2147483647 w 111"/>
                    <a:gd name="T15" fmla="*/ 2147483647 h 99"/>
                    <a:gd name="T16" fmla="*/ 2147483647 w 111"/>
                    <a:gd name="T17" fmla="*/ 2147483647 h 99"/>
                    <a:gd name="T18" fmla="*/ 2147483647 w 111"/>
                    <a:gd name="T19" fmla="*/ 2147483647 h 99"/>
                    <a:gd name="T20" fmla="*/ 2147483647 w 111"/>
                    <a:gd name="T21" fmla="*/ 2147483647 h 99"/>
                    <a:gd name="T22" fmla="*/ 2147483647 w 111"/>
                    <a:gd name="T23" fmla="*/ 2147483647 h 99"/>
                    <a:gd name="T24" fmla="*/ 2147483647 w 111"/>
                    <a:gd name="T25" fmla="*/ 2147483647 h 99"/>
                    <a:gd name="T26" fmla="*/ 2147483647 w 111"/>
                    <a:gd name="T27" fmla="*/ 2147483647 h 99"/>
                    <a:gd name="T28" fmla="*/ 2147483647 w 111"/>
                    <a:gd name="T29" fmla="*/ 2147483647 h 99"/>
                    <a:gd name="T30" fmla="*/ 2147483647 w 111"/>
                    <a:gd name="T31" fmla="*/ 2147483647 h 99"/>
                    <a:gd name="T32" fmla="*/ 2147483647 w 111"/>
                    <a:gd name="T33" fmla="*/ 2147483647 h 99"/>
                    <a:gd name="T34" fmla="*/ 2147483647 w 111"/>
                    <a:gd name="T35" fmla="*/ 2147483647 h 99"/>
                    <a:gd name="T36" fmla="*/ 2147483647 w 111"/>
                    <a:gd name="T37" fmla="*/ 2147483647 h 99"/>
                    <a:gd name="T38" fmla="*/ 2147483647 w 111"/>
                    <a:gd name="T39" fmla="*/ 2147483647 h 99"/>
                    <a:gd name="T40" fmla="*/ 2147483647 w 111"/>
                    <a:gd name="T41" fmla="*/ 2147483647 h 99"/>
                    <a:gd name="T42" fmla="*/ 2147483647 w 111"/>
                    <a:gd name="T43" fmla="*/ 2147483647 h 99"/>
                    <a:gd name="T44" fmla="*/ 2147483647 w 111"/>
                    <a:gd name="T45" fmla="*/ 2147483647 h 99"/>
                    <a:gd name="T46" fmla="*/ 2147483647 w 111"/>
                    <a:gd name="T47" fmla="*/ 2147483647 h 99"/>
                    <a:gd name="T48" fmla="*/ 2147483647 w 111"/>
                    <a:gd name="T49" fmla="*/ 2147483647 h 99"/>
                    <a:gd name="T50" fmla="*/ 2147483647 w 111"/>
                    <a:gd name="T51" fmla="*/ 2147483647 h 99"/>
                    <a:gd name="T52" fmla="*/ 2147483647 w 111"/>
                    <a:gd name="T53" fmla="*/ 2147483647 h 99"/>
                    <a:gd name="T54" fmla="*/ 2147483647 w 111"/>
                    <a:gd name="T55" fmla="*/ 2147483647 h 99"/>
                    <a:gd name="T56" fmla="*/ 2147483647 w 111"/>
                    <a:gd name="T57" fmla="*/ 2147483647 h 99"/>
                    <a:gd name="T58" fmla="*/ 2147483647 w 111"/>
                    <a:gd name="T59" fmla="*/ 2147483647 h 99"/>
                    <a:gd name="T60" fmla="*/ 2147483647 w 111"/>
                    <a:gd name="T61" fmla="*/ 2147483647 h 99"/>
                    <a:gd name="T62" fmla="*/ 2147483647 w 111"/>
                    <a:gd name="T63" fmla="*/ 2147483647 h 99"/>
                    <a:gd name="T64" fmla="*/ 2147483647 w 111"/>
                    <a:gd name="T65" fmla="*/ 2147483647 h 99"/>
                    <a:gd name="T66" fmla="*/ 2147483647 w 111"/>
                    <a:gd name="T67" fmla="*/ 2147483647 h 99"/>
                    <a:gd name="T68" fmla="*/ 2147483647 w 111"/>
                    <a:gd name="T69" fmla="*/ 2147483647 h 99"/>
                    <a:gd name="T70" fmla="*/ 2147483647 w 111"/>
                    <a:gd name="T71" fmla="*/ 2147483647 h 99"/>
                    <a:gd name="T72" fmla="*/ 2147483647 w 111"/>
                    <a:gd name="T73" fmla="*/ 2147483647 h 99"/>
                    <a:gd name="T74" fmla="*/ 2147483647 w 111"/>
                    <a:gd name="T75" fmla="*/ 2147483647 h 99"/>
                    <a:gd name="T76" fmla="*/ 0 w 111"/>
                    <a:gd name="T77" fmla="*/ 2147483647 h 99"/>
                    <a:gd name="T78" fmla="*/ 0 w 111"/>
                    <a:gd name="T79" fmla="*/ 2147483647 h 99"/>
                    <a:gd name="T80" fmla="*/ 2147483647 w 111"/>
                    <a:gd name="T81" fmla="*/ 2147483647 h 99"/>
                    <a:gd name="T82" fmla="*/ 2147483647 w 111"/>
                    <a:gd name="T83" fmla="*/ 2147483647 h 99"/>
                    <a:gd name="T84" fmla="*/ 2147483647 w 111"/>
                    <a:gd name="T85" fmla="*/ 2147483647 h 99"/>
                    <a:gd name="T86" fmla="*/ 2147483647 w 111"/>
                    <a:gd name="T87" fmla="*/ 2147483647 h 99"/>
                    <a:gd name="T88" fmla="*/ 2147483647 w 111"/>
                    <a:gd name="T89" fmla="*/ 2147483647 h 99"/>
                    <a:gd name="T90" fmla="*/ 2147483647 w 111"/>
                    <a:gd name="T91" fmla="*/ 2147483647 h 99"/>
                    <a:gd name="T92" fmla="*/ 2147483647 w 111"/>
                    <a:gd name="T93" fmla="*/ 2147483647 h 99"/>
                    <a:gd name="T94" fmla="*/ 2147483647 w 111"/>
                    <a:gd name="T95" fmla="*/ 2147483647 h 99"/>
                    <a:gd name="T96" fmla="*/ 2147483647 w 111"/>
                    <a:gd name="T97" fmla="*/ 2147483647 h 99"/>
                    <a:gd name="T98" fmla="*/ 2147483647 w 111"/>
                    <a:gd name="T99" fmla="*/ 2147483647 h 99"/>
                    <a:gd name="T100" fmla="*/ 2147483647 w 111"/>
                    <a:gd name="T101" fmla="*/ 2147483647 h 99"/>
                    <a:gd name="T102" fmla="*/ 2147483647 w 111"/>
                    <a:gd name="T103" fmla="*/ 2147483647 h 99"/>
                    <a:gd name="T104" fmla="*/ 2147483647 w 111"/>
                    <a:gd name="T105" fmla="*/ 2147483647 h 99"/>
                    <a:gd name="T106" fmla="*/ 2147483647 w 111"/>
                    <a:gd name="T107" fmla="*/ 2147483647 h 99"/>
                    <a:gd name="T108" fmla="*/ 2147483647 w 111"/>
                    <a:gd name="T109" fmla="*/ 0 h 99"/>
                    <a:gd name="T110" fmla="*/ 2147483647 w 111"/>
                    <a:gd name="T111" fmla="*/ 0 h 99"/>
                    <a:gd name="T112" fmla="*/ 2147483647 w 111"/>
                    <a:gd name="T113" fmla="*/ 2147483647 h 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1"/>
                    <a:gd name="T172" fmla="*/ 0 h 99"/>
                    <a:gd name="T173" fmla="*/ 111 w 111"/>
                    <a:gd name="T174" fmla="*/ 99 h 9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1" h="99">
                      <a:moveTo>
                        <a:pt x="76" y="2"/>
                      </a:moveTo>
                      <a:lnTo>
                        <a:pt x="83" y="5"/>
                      </a:lnTo>
                      <a:lnTo>
                        <a:pt x="90" y="10"/>
                      </a:lnTo>
                      <a:lnTo>
                        <a:pt x="96" y="13"/>
                      </a:lnTo>
                      <a:lnTo>
                        <a:pt x="101" y="18"/>
                      </a:lnTo>
                      <a:lnTo>
                        <a:pt x="106" y="23"/>
                      </a:lnTo>
                      <a:lnTo>
                        <a:pt x="109" y="30"/>
                      </a:lnTo>
                      <a:lnTo>
                        <a:pt x="111" y="35"/>
                      </a:lnTo>
                      <a:lnTo>
                        <a:pt x="109" y="41"/>
                      </a:lnTo>
                      <a:lnTo>
                        <a:pt x="109" y="45"/>
                      </a:lnTo>
                      <a:lnTo>
                        <a:pt x="108" y="48"/>
                      </a:lnTo>
                      <a:lnTo>
                        <a:pt x="104" y="53"/>
                      </a:lnTo>
                      <a:lnTo>
                        <a:pt x="103" y="56"/>
                      </a:lnTo>
                      <a:lnTo>
                        <a:pt x="100" y="59"/>
                      </a:lnTo>
                      <a:lnTo>
                        <a:pt x="98" y="63"/>
                      </a:lnTo>
                      <a:lnTo>
                        <a:pt x="95" y="66"/>
                      </a:lnTo>
                      <a:lnTo>
                        <a:pt x="93" y="68"/>
                      </a:lnTo>
                      <a:lnTo>
                        <a:pt x="86" y="71"/>
                      </a:lnTo>
                      <a:lnTo>
                        <a:pt x="81" y="73"/>
                      </a:lnTo>
                      <a:lnTo>
                        <a:pt x="75" y="74"/>
                      </a:lnTo>
                      <a:lnTo>
                        <a:pt x="68" y="76"/>
                      </a:lnTo>
                      <a:lnTo>
                        <a:pt x="62" y="78"/>
                      </a:lnTo>
                      <a:lnTo>
                        <a:pt x="55" y="81"/>
                      </a:lnTo>
                      <a:lnTo>
                        <a:pt x="48" y="87"/>
                      </a:lnTo>
                      <a:lnTo>
                        <a:pt x="42" y="97"/>
                      </a:lnTo>
                      <a:lnTo>
                        <a:pt x="40" y="99"/>
                      </a:lnTo>
                      <a:lnTo>
                        <a:pt x="37" y="99"/>
                      </a:lnTo>
                      <a:lnTo>
                        <a:pt x="34" y="97"/>
                      </a:lnTo>
                      <a:lnTo>
                        <a:pt x="29" y="96"/>
                      </a:lnTo>
                      <a:lnTo>
                        <a:pt x="25" y="92"/>
                      </a:lnTo>
                      <a:lnTo>
                        <a:pt x="20" y="91"/>
                      </a:lnTo>
                      <a:lnTo>
                        <a:pt x="15" y="89"/>
                      </a:lnTo>
                      <a:lnTo>
                        <a:pt x="10" y="91"/>
                      </a:lnTo>
                      <a:lnTo>
                        <a:pt x="12" y="84"/>
                      </a:lnTo>
                      <a:lnTo>
                        <a:pt x="10" y="79"/>
                      </a:lnTo>
                      <a:lnTo>
                        <a:pt x="7" y="73"/>
                      </a:lnTo>
                      <a:lnTo>
                        <a:pt x="5" y="68"/>
                      </a:lnTo>
                      <a:lnTo>
                        <a:pt x="2" y="63"/>
                      </a:lnTo>
                      <a:lnTo>
                        <a:pt x="0" y="59"/>
                      </a:lnTo>
                      <a:lnTo>
                        <a:pt x="0" y="54"/>
                      </a:lnTo>
                      <a:lnTo>
                        <a:pt x="2" y="51"/>
                      </a:lnTo>
                      <a:lnTo>
                        <a:pt x="5" y="46"/>
                      </a:lnTo>
                      <a:lnTo>
                        <a:pt x="10" y="41"/>
                      </a:lnTo>
                      <a:lnTo>
                        <a:pt x="14" y="35"/>
                      </a:lnTo>
                      <a:lnTo>
                        <a:pt x="19" y="30"/>
                      </a:lnTo>
                      <a:lnTo>
                        <a:pt x="24" y="26"/>
                      </a:lnTo>
                      <a:lnTo>
                        <a:pt x="29" y="21"/>
                      </a:lnTo>
                      <a:lnTo>
                        <a:pt x="34" y="18"/>
                      </a:lnTo>
                      <a:lnTo>
                        <a:pt x="38" y="15"/>
                      </a:lnTo>
                      <a:lnTo>
                        <a:pt x="43" y="12"/>
                      </a:lnTo>
                      <a:lnTo>
                        <a:pt x="47" y="10"/>
                      </a:lnTo>
                      <a:lnTo>
                        <a:pt x="52" y="7"/>
                      </a:lnTo>
                      <a:lnTo>
                        <a:pt x="57" y="3"/>
                      </a:lnTo>
                      <a:lnTo>
                        <a:pt x="62" y="2"/>
                      </a:lnTo>
                      <a:lnTo>
                        <a:pt x="67" y="0"/>
                      </a:lnTo>
                      <a:lnTo>
                        <a:pt x="71" y="0"/>
                      </a:lnTo>
                      <a:lnTo>
                        <a:pt x="76" y="2"/>
                      </a:lnTo>
                      <a:close/>
                    </a:path>
                  </a:pathLst>
                </a:custGeom>
                <a:solidFill>
                  <a:srgbClr val="E60000"/>
                </a:solidFill>
                <a:ln w="6350" cap="rnd">
                  <a:solidFill>
                    <a:schemeClr val="bg1"/>
                  </a:solidFill>
                  <a:round/>
                  <a:headEnd/>
                  <a:tailEn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Vodafone Rg"/>
                    <a:ea typeface="ＭＳ Ｐゴシック" pitchFamily="-109" charset="-128"/>
                    <a:cs typeface="+mn-cs"/>
                  </a:endParaRPr>
                </a:p>
              </p:txBody>
            </p:sp>
            <p:sp>
              <p:nvSpPr>
                <p:cNvPr id="113" name="Freeform 45"/>
                <p:cNvSpPr>
                  <a:spLocks/>
                </p:cNvSpPr>
                <p:nvPr/>
              </p:nvSpPr>
              <p:spPr bwMode="gray">
                <a:xfrm>
                  <a:off x="5222259" y="5120567"/>
                  <a:ext cx="113356" cy="140809"/>
                </a:xfrm>
                <a:custGeom>
                  <a:avLst/>
                  <a:gdLst>
                    <a:gd name="T0" fmla="*/ 2147483647 w 73"/>
                    <a:gd name="T1" fmla="*/ 2147483647 h 88"/>
                    <a:gd name="T2" fmla="*/ 2147483647 w 73"/>
                    <a:gd name="T3" fmla="*/ 2147483647 h 88"/>
                    <a:gd name="T4" fmla="*/ 2147483647 w 73"/>
                    <a:gd name="T5" fmla="*/ 2147483647 h 88"/>
                    <a:gd name="T6" fmla="*/ 2147483647 w 73"/>
                    <a:gd name="T7" fmla="*/ 2147483647 h 88"/>
                    <a:gd name="T8" fmla="*/ 2147483647 w 73"/>
                    <a:gd name="T9" fmla="*/ 2147483647 h 88"/>
                    <a:gd name="T10" fmla="*/ 2147483647 w 73"/>
                    <a:gd name="T11" fmla="*/ 2147483647 h 88"/>
                    <a:gd name="T12" fmla="*/ 2147483647 w 73"/>
                    <a:gd name="T13" fmla="*/ 0 h 88"/>
                    <a:gd name="T14" fmla="*/ 2147483647 w 73"/>
                    <a:gd name="T15" fmla="*/ 0 h 88"/>
                    <a:gd name="T16" fmla="*/ 2147483647 w 73"/>
                    <a:gd name="T17" fmla="*/ 2147483647 h 88"/>
                    <a:gd name="T18" fmla="*/ 2147483647 w 73"/>
                    <a:gd name="T19" fmla="*/ 2147483647 h 88"/>
                    <a:gd name="T20" fmla="*/ 2147483647 w 73"/>
                    <a:gd name="T21" fmla="*/ 2147483647 h 88"/>
                    <a:gd name="T22" fmla="*/ 2147483647 w 73"/>
                    <a:gd name="T23" fmla="*/ 2147483647 h 88"/>
                    <a:gd name="T24" fmla="*/ 2147483647 w 73"/>
                    <a:gd name="T25" fmla="*/ 2147483647 h 88"/>
                    <a:gd name="T26" fmla="*/ 2147483647 w 73"/>
                    <a:gd name="T27" fmla="*/ 2147483647 h 88"/>
                    <a:gd name="T28" fmla="*/ 2147483647 w 73"/>
                    <a:gd name="T29" fmla="*/ 2147483647 h 88"/>
                    <a:gd name="T30" fmla="*/ 0 w 73"/>
                    <a:gd name="T31" fmla="*/ 2147483647 h 88"/>
                    <a:gd name="T32" fmla="*/ 2147483647 w 73"/>
                    <a:gd name="T33" fmla="*/ 2147483647 h 88"/>
                    <a:gd name="T34" fmla="*/ 2147483647 w 73"/>
                    <a:gd name="T35" fmla="*/ 2147483647 h 88"/>
                    <a:gd name="T36" fmla="*/ 2147483647 w 73"/>
                    <a:gd name="T37" fmla="*/ 2147483647 h 88"/>
                    <a:gd name="T38" fmla="*/ 2147483647 w 73"/>
                    <a:gd name="T39" fmla="*/ 2147483647 h 88"/>
                    <a:gd name="T40" fmla="*/ 2147483647 w 73"/>
                    <a:gd name="T41" fmla="*/ 2147483647 h 88"/>
                    <a:gd name="T42" fmla="*/ 2147483647 w 73"/>
                    <a:gd name="T43" fmla="*/ 2147483647 h 88"/>
                    <a:gd name="T44" fmla="*/ 2147483647 w 73"/>
                    <a:gd name="T45" fmla="*/ 2147483647 h 88"/>
                    <a:gd name="T46" fmla="*/ 2147483647 w 73"/>
                    <a:gd name="T47" fmla="*/ 2147483647 h 88"/>
                    <a:gd name="T48" fmla="*/ 2147483647 w 73"/>
                    <a:gd name="T49" fmla="*/ 2147483647 h 88"/>
                    <a:gd name="T50" fmla="*/ 2147483647 w 73"/>
                    <a:gd name="T51" fmla="*/ 2147483647 h 88"/>
                    <a:gd name="T52" fmla="*/ 2147483647 w 73"/>
                    <a:gd name="T53" fmla="*/ 2147483647 h 88"/>
                    <a:gd name="T54" fmla="*/ 2147483647 w 73"/>
                    <a:gd name="T55" fmla="*/ 2147483647 h 88"/>
                    <a:gd name="T56" fmla="*/ 2147483647 w 73"/>
                    <a:gd name="T57" fmla="*/ 2147483647 h 88"/>
                    <a:gd name="T58" fmla="*/ 2147483647 w 73"/>
                    <a:gd name="T59" fmla="*/ 2147483647 h 88"/>
                    <a:gd name="T60" fmla="*/ 2147483647 w 73"/>
                    <a:gd name="T61" fmla="*/ 2147483647 h 88"/>
                    <a:gd name="T62" fmla="*/ 2147483647 w 73"/>
                    <a:gd name="T63" fmla="*/ 2147483647 h 88"/>
                    <a:gd name="T64" fmla="*/ 2147483647 w 73"/>
                    <a:gd name="T65" fmla="*/ 2147483647 h 88"/>
                    <a:gd name="T66" fmla="*/ 2147483647 w 73"/>
                    <a:gd name="T67" fmla="*/ 2147483647 h 88"/>
                    <a:gd name="T68" fmla="*/ 2147483647 w 73"/>
                    <a:gd name="T69" fmla="*/ 2147483647 h 88"/>
                    <a:gd name="T70" fmla="*/ 2147483647 w 73"/>
                    <a:gd name="T71" fmla="*/ 2147483647 h 88"/>
                    <a:gd name="T72" fmla="*/ 2147483647 w 73"/>
                    <a:gd name="T73" fmla="*/ 2147483647 h 88"/>
                    <a:gd name="T74" fmla="*/ 2147483647 w 73"/>
                    <a:gd name="T75" fmla="*/ 2147483647 h 88"/>
                    <a:gd name="T76" fmla="*/ 2147483647 w 73"/>
                    <a:gd name="T77" fmla="*/ 2147483647 h 88"/>
                    <a:gd name="T78" fmla="*/ 2147483647 w 73"/>
                    <a:gd name="T79" fmla="*/ 2147483647 h 88"/>
                    <a:gd name="T80" fmla="*/ 2147483647 w 73"/>
                    <a:gd name="T81" fmla="*/ 2147483647 h 88"/>
                    <a:gd name="T82" fmla="*/ 2147483647 w 73"/>
                    <a:gd name="T83" fmla="*/ 2147483647 h 88"/>
                    <a:gd name="T84" fmla="*/ 2147483647 w 73"/>
                    <a:gd name="T85" fmla="*/ 2147483647 h 88"/>
                    <a:gd name="T86" fmla="*/ 2147483647 w 73"/>
                    <a:gd name="T87" fmla="*/ 2147483647 h 88"/>
                    <a:gd name="T88" fmla="*/ 2147483647 w 73"/>
                    <a:gd name="T89" fmla="*/ 2147483647 h 88"/>
                    <a:gd name="T90" fmla="*/ 2147483647 w 73"/>
                    <a:gd name="T91" fmla="*/ 2147483647 h 88"/>
                    <a:gd name="T92" fmla="*/ 2147483647 w 73"/>
                    <a:gd name="T93" fmla="*/ 2147483647 h 88"/>
                    <a:gd name="T94" fmla="*/ 2147483647 w 73"/>
                    <a:gd name="T95" fmla="*/ 2147483647 h 88"/>
                    <a:gd name="T96" fmla="*/ 2147483647 w 73"/>
                    <a:gd name="T97" fmla="*/ 2147483647 h 88"/>
                    <a:gd name="T98" fmla="*/ 2147483647 w 73"/>
                    <a:gd name="T99" fmla="*/ 2147483647 h 88"/>
                    <a:gd name="T100" fmla="*/ 2147483647 w 73"/>
                    <a:gd name="T101" fmla="*/ 2147483647 h 88"/>
                    <a:gd name="T102" fmla="*/ 2147483647 w 73"/>
                    <a:gd name="T103" fmla="*/ 2147483647 h 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
                    <a:gd name="T157" fmla="*/ 0 h 88"/>
                    <a:gd name="T158" fmla="*/ 73 w 73"/>
                    <a:gd name="T159" fmla="*/ 88 h 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 h="88">
                      <a:moveTo>
                        <a:pt x="53" y="10"/>
                      </a:moveTo>
                      <a:lnTo>
                        <a:pt x="52" y="10"/>
                      </a:lnTo>
                      <a:lnTo>
                        <a:pt x="50" y="10"/>
                      </a:lnTo>
                      <a:lnTo>
                        <a:pt x="48" y="10"/>
                      </a:lnTo>
                      <a:lnTo>
                        <a:pt x="48" y="12"/>
                      </a:lnTo>
                      <a:lnTo>
                        <a:pt x="47" y="12"/>
                      </a:lnTo>
                      <a:lnTo>
                        <a:pt x="47" y="10"/>
                      </a:lnTo>
                      <a:lnTo>
                        <a:pt x="43" y="9"/>
                      </a:lnTo>
                      <a:lnTo>
                        <a:pt x="42" y="5"/>
                      </a:lnTo>
                      <a:lnTo>
                        <a:pt x="38" y="4"/>
                      </a:lnTo>
                      <a:lnTo>
                        <a:pt x="35" y="2"/>
                      </a:lnTo>
                      <a:lnTo>
                        <a:pt x="33" y="0"/>
                      </a:lnTo>
                      <a:lnTo>
                        <a:pt x="30" y="0"/>
                      </a:lnTo>
                      <a:lnTo>
                        <a:pt x="27" y="0"/>
                      </a:lnTo>
                      <a:lnTo>
                        <a:pt x="25" y="0"/>
                      </a:lnTo>
                      <a:lnTo>
                        <a:pt x="22" y="2"/>
                      </a:lnTo>
                      <a:lnTo>
                        <a:pt x="20" y="5"/>
                      </a:lnTo>
                      <a:lnTo>
                        <a:pt x="19" y="7"/>
                      </a:lnTo>
                      <a:lnTo>
                        <a:pt x="17" y="10"/>
                      </a:lnTo>
                      <a:lnTo>
                        <a:pt x="15" y="14"/>
                      </a:lnTo>
                      <a:lnTo>
                        <a:pt x="15" y="17"/>
                      </a:lnTo>
                      <a:lnTo>
                        <a:pt x="14" y="22"/>
                      </a:lnTo>
                      <a:lnTo>
                        <a:pt x="12" y="23"/>
                      </a:lnTo>
                      <a:lnTo>
                        <a:pt x="12" y="27"/>
                      </a:lnTo>
                      <a:lnTo>
                        <a:pt x="9" y="28"/>
                      </a:lnTo>
                      <a:lnTo>
                        <a:pt x="7" y="32"/>
                      </a:lnTo>
                      <a:lnTo>
                        <a:pt x="4" y="33"/>
                      </a:lnTo>
                      <a:lnTo>
                        <a:pt x="2" y="37"/>
                      </a:lnTo>
                      <a:lnTo>
                        <a:pt x="0" y="40"/>
                      </a:lnTo>
                      <a:lnTo>
                        <a:pt x="0" y="43"/>
                      </a:lnTo>
                      <a:lnTo>
                        <a:pt x="2" y="47"/>
                      </a:lnTo>
                      <a:lnTo>
                        <a:pt x="4" y="47"/>
                      </a:lnTo>
                      <a:lnTo>
                        <a:pt x="4" y="48"/>
                      </a:lnTo>
                      <a:lnTo>
                        <a:pt x="5" y="52"/>
                      </a:lnTo>
                      <a:lnTo>
                        <a:pt x="5" y="55"/>
                      </a:lnTo>
                      <a:lnTo>
                        <a:pt x="5" y="60"/>
                      </a:lnTo>
                      <a:lnTo>
                        <a:pt x="5" y="63"/>
                      </a:lnTo>
                      <a:lnTo>
                        <a:pt x="5" y="66"/>
                      </a:lnTo>
                      <a:lnTo>
                        <a:pt x="7" y="70"/>
                      </a:lnTo>
                      <a:lnTo>
                        <a:pt x="9" y="73"/>
                      </a:lnTo>
                      <a:lnTo>
                        <a:pt x="10" y="76"/>
                      </a:lnTo>
                      <a:lnTo>
                        <a:pt x="12" y="76"/>
                      </a:lnTo>
                      <a:lnTo>
                        <a:pt x="12" y="78"/>
                      </a:lnTo>
                      <a:lnTo>
                        <a:pt x="14" y="80"/>
                      </a:lnTo>
                      <a:lnTo>
                        <a:pt x="14" y="81"/>
                      </a:lnTo>
                      <a:lnTo>
                        <a:pt x="15" y="81"/>
                      </a:lnTo>
                      <a:lnTo>
                        <a:pt x="15" y="83"/>
                      </a:lnTo>
                      <a:lnTo>
                        <a:pt x="17" y="83"/>
                      </a:lnTo>
                      <a:lnTo>
                        <a:pt x="22" y="85"/>
                      </a:lnTo>
                      <a:lnTo>
                        <a:pt x="25" y="86"/>
                      </a:lnTo>
                      <a:lnTo>
                        <a:pt x="30" y="88"/>
                      </a:lnTo>
                      <a:lnTo>
                        <a:pt x="35" y="88"/>
                      </a:lnTo>
                      <a:lnTo>
                        <a:pt x="40" y="88"/>
                      </a:lnTo>
                      <a:lnTo>
                        <a:pt x="45" y="88"/>
                      </a:lnTo>
                      <a:lnTo>
                        <a:pt x="50" y="86"/>
                      </a:lnTo>
                      <a:lnTo>
                        <a:pt x="55" y="83"/>
                      </a:lnTo>
                      <a:lnTo>
                        <a:pt x="55" y="81"/>
                      </a:lnTo>
                      <a:lnTo>
                        <a:pt x="57" y="81"/>
                      </a:lnTo>
                      <a:lnTo>
                        <a:pt x="57" y="80"/>
                      </a:lnTo>
                      <a:lnTo>
                        <a:pt x="57" y="78"/>
                      </a:lnTo>
                      <a:lnTo>
                        <a:pt x="58" y="76"/>
                      </a:lnTo>
                      <a:lnTo>
                        <a:pt x="60" y="75"/>
                      </a:lnTo>
                      <a:lnTo>
                        <a:pt x="61" y="71"/>
                      </a:lnTo>
                      <a:lnTo>
                        <a:pt x="65" y="70"/>
                      </a:lnTo>
                      <a:lnTo>
                        <a:pt x="66" y="68"/>
                      </a:lnTo>
                      <a:lnTo>
                        <a:pt x="68" y="66"/>
                      </a:lnTo>
                      <a:lnTo>
                        <a:pt x="70" y="65"/>
                      </a:lnTo>
                      <a:lnTo>
                        <a:pt x="70" y="63"/>
                      </a:lnTo>
                      <a:lnTo>
                        <a:pt x="71" y="61"/>
                      </a:lnTo>
                      <a:lnTo>
                        <a:pt x="73" y="56"/>
                      </a:lnTo>
                      <a:lnTo>
                        <a:pt x="73" y="52"/>
                      </a:lnTo>
                      <a:lnTo>
                        <a:pt x="71" y="47"/>
                      </a:lnTo>
                      <a:lnTo>
                        <a:pt x="70" y="42"/>
                      </a:lnTo>
                      <a:lnTo>
                        <a:pt x="68" y="37"/>
                      </a:lnTo>
                      <a:lnTo>
                        <a:pt x="65" y="33"/>
                      </a:lnTo>
                      <a:lnTo>
                        <a:pt x="61" y="28"/>
                      </a:lnTo>
                      <a:lnTo>
                        <a:pt x="58" y="23"/>
                      </a:lnTo>
                      <a:lnTo>
                        <a:pt x="58" y="22"/>
                      </a:lnTo>
                      <a:lnTo>
                        <a:pt x="58" y="20"/>
                      </a:lnTo>
                      <a:lnTo>
                        <a:pt x="58" y="19"/>
                      </a:lnTo>
                      <a:lnTo>
                        <a:pt x="58" y="17"/>
                      </a:lnTo>
                      <a:lnTo>
                        <a:pt x="58" y="15"/>
                      </a:lnTo>
                      <a:lnTo>
                        <a:pt x="58" y="14"/>
                      </a:lnTo>
                      <a:lnTo>
                        <a:pt x="57" y="14"/>
                      </a:lnTo>
                      <a:lnTo>
                        <a:pt x="57" y="12"/>
                      </a:lnTo>
                      <a:lnTo>
                        <a:pt x="55" y="12"/>
                      </a:lnTo>
                      <a:lnTo>
                        <a:pt x="53" y="12"/>
                      </a:lnTo>
                      <a:lnTo>
                        <a:pt x="53" y="10"/>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114" name="Freeform 46"/>
                <p:cNvSpPr>
                  <a:spLocks/>
                </p:cNvSpPr>
                <p:nvPr/>
              </p:nvSpPr>
              <p:spPr bwMode="gray">
                <a:xfrm>
                  <a:off x="4672364" y="3778340"/>
                  <a:ext cx="897199" cy="749467"/>
                </a:xfrm>
                <a:custGeom>
                  <a:avLst/>
                  <a:gdLst>
                    <a:gd name="T0" fmla="*/ 2147483647 w 568"/>
                    <a:gd name="T1" fmla="*/ 2147483647 h 474"/>
                    <a:gd name="T2" fmla="*/ 2147483647 w 568"/>
                    <a:gd name="T3" fmla="*/ 2147483647 h 474"/>
                    <a:gd name="T4" fmla="*/ 2147483647 w 568"/>
                    <a:gd name="T5" fmla="*/ 2147483647 h 474"/>
                    <a:gd name="T6" fmla="*/ 2147483647 w 568"/>
                    <a:gd name="T7" fmla="*/ 2147483647 h 474"/>
                    <a:gd name="T8" fmla="*/ 2147483647 w 568"/>
                    <a:gd name="T9" fmla="*/ 2147483647 h 474"/>
                    <a:gd name="T10" fmla="*/ 2147483647 w 568"/>
                    <a:gd name="T11" fmla="*/ 2147483647 h 474"/>
                    <a:gd name="T12" fmla="*/ 2147483647 w 568"/>
                    <a:gd name="T13" fmla="*/ 2147483647 h 474"/>
                    <a:gd name="T14" fmla="*/ 2147483647 w 568"/>
                    <a:gd name="T15" fmla="*/ 2147483647 h 474"/>
                    <a:gd name="T16" fmla="*/ 2147483647 w 568"/>
                    <a:gd name="T17" fmla="*/ 2147483647 h 474"/>
                    <a:gd name="T18" fmla="*/ 2147483647 w 568"/>
                    <a:gd name="T19" fmla="*/ 2147483647 h 474"/>
                    <a:gd name="T20" fmla="*/ 2147483647 w 568"/>
                    <a:gd name="T21" fmla="*/ 2147483647 h 474"/>
                    <a:gd name="T22" fmla="*/ 2147483647 w 568"/>
                    <a:gd name="T23" fmla="*/ 2147483647 h 474"/>
                    <a:gd name="T24" fmla="*/ 2147483647 w 568"/>
                    <a:gd name="T25" fmla="*/ 2147483647 h 474"/>
                    <a:gd name="T26" fmla="*/ 2147483647 w 568"/>
                    <a:gd name="T27" fmla="*/ 2147483647 h 474"/>
                    <a:gd name="T28" fmla="*/ 2147483647 w 568"/>
                    <a:gd name="T29" fmla="*/ 2147483647 h 474"/>
                    <a:gd name="T30" fmla="*/ 2147483647 w 568"/>
                    <a:gd name="T31" fmla="*/ 2147483647 h 474"/>
                    <a:gd name="T32" fmla="*/ 2147483647 w 568"/>
                    <a:gd name="T33" fmla="*/ 2147483647 h 474"/>
                    <a:gd name="T34" fmla="*/ 2147483647 w 568"/>
                    <a:gd name="T35" fmla="*/ 2147483647 h 474"/>
                    <a:gd name="T36" fmla="*/ 2147483647 w 568"/>
                    <a:gd name="T37" fmla="*/ 2147483647 h 474"/>
                    <a:gd name="T38" fmla="*/ 2147483647 w 568"/>
                    <a:gd name="T39" fmla="*/ 2147483647 h 474"/>
                    <a:gd name="T40" fmla="*/ 2147483647 w 568"/>
                    <a:gd name="T41" fmla="*/ 2147483647 h 474"/>
                    <a:gd name="T42" fmla="*/ 2147483647 w 568"/>
                    <a:gd name="T43" fmla="*/ 2147483647 h 474"/>
                    <a:gd name="T44" fmla="*/ 2147483647 w 568"/>
                    <a:gd name="T45" fmla="*/ 2147483647 h 474"/>
                    <a:gd name="T46" fmla="*/ 2147483647 w 568"/>
                    <a:gd name="T47" fmla="*/ 2147483647 h 474"/>
                    <a:gd name="T48" fmla="*/ 2147483647 w 568"/>
                    <a:gd name="T49" fmla="*/ 2147483647 h 474"/>
                    <a:gd name="T50" fmla="*/ 2147483647 w 568"/>
                    <a:gd name="T51" fmla="*/ 2147483647 h 474"/>
                    <a:gd name="T52" fmla="*/ 2147483647 w 568"/>
                    <a:gd name="T53" fmla="*/ 2147483647 h 474"/>
                    <a:gd name="T54" fmla="*/ 2147483647 w 568"/>
                    <a:gd name="T55" fmla="*/ 2147483647 h 474"/>
                    <a:gd name="T56" fmla="*/ 2147483647 w 568"/>
                    <a:gd name="T57" fmla="*/ 2147483647 h 474"/>
                    <a:gd name="T58" fmla="*/ 2147483647 w 568"/>
                    <a:gd name="T59" fmla="*/ 2147483647 h 474"/>
                    <a:gd name="T60" fmla="*/ 2147483647 w 568"/>
                    <a:gd name="T61" fmla="*/ 2147483647 h 474"/>
                    <a:gd name="T62" fmla="*/ 2147483647 w 568"/>
                    <a:gd name="T63" fmla="*/ 2147483647 h 474"/>
                    <a:gd name="T64" fmla="*/ 2147483647 w 568"/>
                    <a:gd name="T65" fmla="*/ 2147483647 h 474"/>
                    <a:gd name="T66" fmla="*/ 2147483647 w 568"/>
                    <a:gd name="T67" fmla="*/ 2147483647 h 474"/>
                    <a:gd name="T68" fmla="*/ 2147483647 w 568"/>
                    <a:gd name="T69" fmla="*/ 2147483647 h 474"/>
                    <a:gd name="T70" fmla="*/ 2147483647 w 568"/>
                    <a:gd name="T71" fmla="*/ 2147483647 h 474"/>
                    <a:gd name="T72" fmla="*/ 2147483647 w 568"/>
                    <a:gd name="T73" fmla="*/ 2147483647 h 474"/>
                    <a:gd name="T74" fmla="*/ 2147483647 w 568"/>
                    <a:gd name="T75" fmla="*/ 2147483647 h 474"/>
                    <a:gd name="T76" fmla="*/ 2147483647 w 568"/>
                    <a:gd name="T77" fmla="*/ 2147483647 h 474"/>
                    <a:gd name="T78" fmla="*/ 2147483647 w 568"/>
                    <a:gd name="T79" fmla="*/ 2147483647 h 474"/>
                    <a:gd name="T80" fmla="*/ 2147483647 w 568"/>
                    <a:gd name="T81" fmla="*/ 2147483647 h 474"/>
                    <a:gd name="T82" fmla="*/ 2147483647 w 568"/>
                    <a:gd name="T83" fmla="*/ 2147483647 h 474"/>
                    <a:gd name="T84" fmla="*/ 2147483647 w 568"/>
                    <a:gd name="T85" fmla="*/ 2147483647 h 474"/>
                    <a:gd name="T86" fmla="*/ 2147483647 w 568"/>
                    <a:gd name="T87" fmla="*/ 2147483647 h 474"/>
                    <a:gd name="T88" fmla="*/ 2147483647 w 568"/>
                    <a:gd name="T89" fmla="*/ 2147483647 h 474"/>
                    <a:gd name="T90" fmla="*/ 2147483647 w 568"/>
                    <a:gd name="T91" fmla="*/ 2147483647 h 474"/>
                    <a:gd name="T92" fmla="*/ 2147483647 w 568"/>
                    <a:gd name="T93" fmla="*/ 2147483647 h 474"/>
                    <a:gd name="T94" fmla="*/ 2147483647 w 568"/>
                    <a:gd name="T95" fmla="*/ 2147483647 h 474"/>
                    <a:gd name="T96" fmla="*/ 2147483647 w 568"/>
                    <a:gd name="T97" fmla="*/ 2147483647 h 474"/>
                    <a:gd name="T98" fmla="*/ 2147483647 w 568"/>
                    <a:gd name="T99" fmla="*/ 2147483647 h 474"/>
                    <a:gd name="T100" fmla="*/ 2147483647 w 568"/>
                    <a:gd name="T101" fmla="*/ 2147483647 h 474"/>
                    <a:gd name="T102" fmla="*/ 2147483647 w 568"/>
                    <a:gd name="T103" fmla="*/ 2147483647 h 474"/>
                    <a:gd name="T104" fmla="*/ 2147483647 w 568"/>
                    <a:gd name="T105" fmla="*/ 2147483647 h 474"/>
                    <a:gd name="T106" fmla="*/ 2147483647 w 568"/>
                    <a:gd name="T107" fmla="*/ 2147483647 h 474"/>
                    <a:gd name="T108" fmla="*/ 2147483647 w 568"/>
                    <a:gd name="T109" fmla="*/ 2147483647 h 474"/>
                    <a:gd name="T110" fmla="*/ 2147483647 w 568"/>
                    <a:gd name="T111" fmla="*/ 2147483647 h 474"/>
                    <a:gd name="T112" fmla="*/ 2147483647 w 568"/>
                    <a:gd name="T113" fmla="*/ 2147483647 h 474"/>
                    <a:gd name="T114" fmla="*/ 2147483647 w 568"/>
                    <a:gd name="T115" fmla="*/ 2147483647 h 474"/>
                    <a:gd name="T116" fmla="*/ 2147483647 w 568"/>
                    <a:gd name="T117" fmla="*/ 2147483647 h 474"/>
                    <a:gd name="T118" fmla="*/ 2147483647 w 568"/>
                    <a:gd name="T119" fmla="*/ 2147483647 h 474"/>
                    <a:gd name="T120" fmla="*/ 2147483647 w 568"/>
                    <a:gd name="T121" fmla="*/ 2147483647 h 474"/>
                    <a:gd name="T122" fmla="*/ 2147483647 w 568"/>
                    <a:gd name="T123" fmla="*/ 2147483647 h 4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8"/>
                    <a:gd name="T187" fmla="*/ 0 h 474"/>
                    <a:gd name="T188" fmla="*/ 568 w 568"/>
                    <a:gd name="T189" fmla="*/ 474 h 4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8" h="474">
                      <a:moveTo>
                        <a:pt x="537" y="51"/>
                      </a:moveTo>
                      <a:lnTo>
                        <a:pt x="538" y="53"/>
                      </a:lnTo>
                      <a:lnTo>
                        <a:pt x="542" y="55"/>
                      </a:lnTo>
                      <a:lnTo>
                        <a:pt x="545" y="56"/>
                      </a:lnTo>
                      <a:lnTo>
                        <a:pt x="548" y="56"/>
                      </a:lnTo>
                      <a:lnTo>
                        <a:pt x="550" y="58"/>
                      </a:lnTo>
                      <a:lnTo>
                        <a:pt x="553" y="58"/>
                      </a:lnTo>
                      <a:lnTo>
                        <a:pt x="555" y="59"/>
                      </a:lnTo>
                      <a:lnTo>
                        <a:pt x="556" y="59"/>
                      </a:lnTo>
                      <a:lnTo>
                        <a:pt x="558" y="63"/>
                      </a:lnTo>
                      <a:lnTo>
                        <a:pt x="558" y="64"/>
                      </a:lnTo>
                      <a:lnTo>
                        <a:pt x="558" y="68"/>
                      </a:lnTo>
                      <a:lnTo>
                        <a:pt x="558" y="73"/>
                      </a:lnTo>
                      <a:lnTo>
                        <a:pt x="558" y="76"/>
                      </a:lnTo>
                      <a:lnTo>
                        <a:pt x="556" y="79"/>
                      </a:lnTo>
                      <a:lnTo>
                        <a:pt x="556" y="83"/>
                      </a:lnTo>
                      <a:lnTo>
                        <a:pt x="558" y="84"/>
                      </a:lnTo>
                      <a:lnTo>
                        <a:pt x="558" y="88"/>
                      </a:lnTo>
                      <a:lnTo>
                        <a:pt x="560" y="89"/>
                      </a:lnTo>
                      <a:lnTo>
                        <a:pt x="561" y="91"/>
                      </a:lnTo>
                      <a:lnTo>
                        <a:pt x="563" y="94"/>
                      </a:lnTo>
                      <a:lnTo>
                        <a:pt x="565" y="96"/>
                      </a:lnTo>
                      <a:lnTo>
                        <a:pt x="565" y="99"/>
                      </a:lnTo>
                      <a:lnTo>
                        <a:pt x="566" y="101"/>
                      </a:lnTo>
                      <a:lnTo>
                        <a:pt x="568" y="104"/>
                      </a:lnTo>
                      <a:lnTo>
                        <a:pt x="568" y="106"/>
                      </a:lnTo>
                      <a:lnTo>
                        <a:pt x="568" y="107"/>
                      </a:lnTo>
                      <a:lnTo>
                        <a:pt x="568" y="109"/>
                      </a:lnTo>
                      <a:lnTo>
                        <a:pt x="568" y="111"/>
                      </a:lnTo>
                      <a:lnTo>
                        <a:pt x="566" y="112"/>
                      </a:lnTo>
                      <a:lnTo>
                        <a:pt x="565" y="114"/>
                      </a:lnTo>
                      <a:lnTo>
                        <a:pt x="561" y="117"/>
                      </a:lnTo>
                      <a:lnTo>
                        <a:pt x="558" y="121"/>
                      </a:lnTo>
                      <a:lnTo>
                        <a:pt x="556" y="124"/>
                      </a:lnTo>
                      <a:lnTo>
                        <a:pt x="555" y="127"/>
                      </a:lnTo>
                      <a:lnTo>
                        <a:pt x="553" y="132"/>
                      </a:lnTo>
                      <a:lnTo>
                        <a:pt x="553" y="135"/>
                      </a:lnTo>
                      <a:lnTo>
                        <a:pt x="555" y="140"/>
                      </a:lnTo>
                      <a:lnTo>
                        <a:pt x="556" y="144"/>
                      </a:lnTo>
                      <a:lnTo>
                        <a:pt x="556" y="145"/>
                      </a:lnTo>
                      <a:lnTo>
                        <a:pt x="555" y="145"/>
                      </a:lnTo>
                      <a:lnTo>
                        <a:pt x="555" y="147"/>
                      </a:lnTo>
                      <a:lnTo>
                        <a:pt x="553" y="149"/>
                      </a:lnTo>
                      <a:lnTo>
                        <a:pt x="553" y="150"/>
                      </a:lnTo>
                      <a:lnTo>
                        <a:pt x="551" y="152"/>
                      </a:lnTo>
                      <a:lnTo>
                        <a:pt x="550" y="154"/>
                      </a:lnTo>
                      <a:lnTo>
                        <a:pt x="550" y="155"/>
                      </a:lnTo>
                      <a:lnTo>
                        <a:pt x="550" y="157"/>
                      </a:lnTo>
                      <a:lnTo>
                        <a:pt x="550" y="158"/>
                      </a:lnTo>
                      <a:lnTo>
                        <a:pt x="551" y="160"/>
                      </a:lnTo>
                      <a:lnTo>
                        <a:pt x="553" y="163"/>
                      </a:lnTo>
                      <a:lnTo>
                        <a:pt x="553" y="165"/>
                      </a:lnTo>
                      <a:lnTo>
                        <a:pt x="555" y="167"/>
                      </a:lnTo>
                      <a:lnTo>
                        <a:pt x="553" y="168"/>
                      </a:lnTo>
                      <a:lnTo>
                        <a:pt x="553" y="170"/>
                      </a:lnTo>
                      <a:lnTo>
                        <a:pt x="551" y="172"/>
                      </a:lnTo>
                      <a:lnTo>
                        <a:pt x="550" y="172"/>
                      </a:lnTo>
                      <a:lnTo>
                        <a:pt x="548" y="173"/>
                      </a:lnTo>
                      <a:lnTo>
                        <a:pt x="546" y="173"/>
                      </a:lnTo>
                      <a:lnTo>
                        <a:pt x="545" y="173"/>
                      </a:lnTo>
                      <a:lnTo>
                        <a:pt x="545" y="175"/>
                      </a:lnTo>
                      <a:lnTo>
                        <a:pt x="546" y="177"/>
                      </a:lnTo>
                      <a:lnTo>
                        <a:pt x="548" y="178"/>
                      </a:lnTo>
                      <a:lnTo>
                        <a:pt x="548" y="180"/>
                      </a:lnTo>
                      <a:lnTo>
                        <a:pt x="550" y="182"/>
                      </a:lnTo>
                      <a:lnTo>
                        <a:pt x="548" y="183"/>
                      </a:lnTo>
                      <a:lnTo>
                        <a:pt x="548" y="185"/>
                      </a:lnTo>
                      <a:lnTo>
                        <a:pt x="548" y="188"/>
                      </a:lnTo>
                      <a:lnTo>
                        <a:pt x="548" y="191"/>
                      </a:lnTo>
                      <a:lnTo>
                        <a:pt x="548" y="195"/>
                      </a:lnTo>
                      <a:lnTo>
                        <a:pt x="548" y="196"/>
                      </a:lnTo>
                      <a:lnTo>
                        <a:pt x="550" y="200"/>
                      </a:lnTo>
                      <a:lnTo>
                        <a:pt x="551" y="201"/>
                      </a:lnTo>
                      <a:lnTo>
                        <a:pt x="553" y="203"/>
                      </a:lnTo>
                      <a:lnTo>
                        <a:pt x="551" y="205"/>
                      </a:lnTo>
                      <a:lnTo>
                        <a:pt x="548" y="206"/>
                      </a:lnTo>
                      <a:lnTo>
                        <a:pt x="546" y="208"/>
                      </a:lnTo>
                      <a:lnTo>
                        <a:pt x="543" y="210"/>
                      </a:lnTo>
                      <a:lnTo>
                        <a:pt x="542" y="211"/>
                      </a:lnTo>
                      <a:lnTo>
                        <a:pt x="538" y="213"/>
                      </a:lnTo>
                      <a:lnTo>
                        <a:pt x="537" y="215"/>
                      </a:lnTo>
                      <a:lnTo>
                        <a:pt x="535" y="218"/>
                      </a:lnTo>
                      <a:lnTo>
                        <a:pt x="533" y="220"/>
                      </a:lnTo>
                      <a:lnTo>
                        <a:pt x="533" y="223"/>
                      </a:lnTo>
                      <a:lnTo>
                        <a:pt x="533" y="226"/>
                      </a:lnTo>
                      <a:lnTo>
                        <a:pt x="533" y="228"/>
                      </a:lnTo>
                      <a:lnTo>
                        <a:pt x="533" y="231"/>
                      </a:lnTo>
                      <a:lnTo>
                        <a:pt x="533" y="234"/>
                      </a:lnTo>
                      <a:lnTo>
                        <a:pt x="533" y="236"/>
                      </a:lnTo>
                      <a:lnTo>
                        <a:pt x="532" y="238"/>
                      </a:lnTo>
                      <a:lnTo>
                        <a:pt x="530" y="241"/>
                      </a:lnTo>
                      <a:lnTo>
                        <a:pt x="528" y="244"/>
                      </a:lnTo>
                      <a:lnTo>
                        <a:pt x="527" y="248"/>
                      </a:lnTo>
                      <a:lnTo>
                        <a:pt x="525" y="251"/>
                      </a:lnTo>
                      <a:lnTo>
                        <a:pt x="523" y="256"/>
                      </a:lnTo>
                      <a:lnTo>
                        <a:pt x="522" y="259"/>
                      </a:lnTo>
                      <a:lnTo>
                        <a:pt x="522" y="262"/>
                      </a:lnTo>
                      <a:lnTo>
                        <a:pt x="522" y="266"/>
                      </a:lnTo>
                      <a:lnTo>
                        <a:pt x="522" y="267"/>
                      </a:lnTo>
                      <a:lnTo>
                        <a:pt x="522" y="269"/>
                      </a:lnTo>
                      <a:lnTo>
                        <a:pt x="523" y="269"/>
                      </a:lnTo>
                      <a:lnTo>
                        <a:pt x="523" y="271"/>
                      </a:lnTo>
                      <a:lnTo>
                        <a:pt x="523" y="274"/>
                      </a:lnTo>
                      <a:lnTo>
                        <a:pt x="523" y="272"/>
                      </a:lnTo>
                      <a:lnTo>
                        <a:pt x="523" y="274"/>
                      </a:lnTo>
                      <a:lnTo>
                        <a:pt x="525" y="276"/>
                      </a:lnTo>
                      <a:lnTo>
                        <a:pt x="527" y="279"/>
                      </a:lnTo>
                      <a:lnTo>
                        <a:pt x="528" y="281"/>
                      </a:lnTo>
                      <a:lnTo>
                        <a:pt x="530" y="281"/>
                      </a:lnTo>
                      <a:lnTo>
                        <a:pt x="530" y="282"/>
                      </a:lnTo>
                      <a:lnTo>
                        <a:pt x="530" y="284"/>
                      </a:lnTo>
                      <a:lnTo>
                        <a:pt x="512" y="289"/>
                      </a:lnTo>
                      <a:lnTo>
                        <a:pt x="391" y="327"/>
                      </a:lnTo>
                      <a:lnTo>
                        <a:pt x="398" y="347"/>
                      </a:lnTo>
                      <a:lnTo>
                        <a:pt x="398" y="348"/>
                      </a:lnTo>
                      <a:lnTo>
                        <a:pt x="400" y="350"/>
                      </a:lnTo>
                      <a:lnTo>
                        <a:pt x="400" y="351"/>
                      </a:lnTo>
                      <a:lnTo>
                        <a:pt x="400" y="355"/>
                      </a:lnTo>
                      <a:lnTo>
                        <a:pt x="400" y="358"/>
                      </a:lnTo>
                      <a:lnTo>
                        <a:pt x="398" y="361"/>
                      </a:lnTo>
                      <a:lnTo>
                        <a:pt x="396" y="363"/>
                      </a:lnTo>
                      <a:lnTo>
                        <a:pt x="395" y="363"/>
                      </a:lnTo>
                      <a:lnTo>
                        <a:pt x="388" y="363"/>
                      </a:lnTo>
                      <a:lnTo>
                        <a:pt x="380" y="363"/>
                      </a:lnTo>
                      <a:lnTo>
                        <a:pt x="373" y="361"/>
                      </a:lnTo>
                      <a:lnTo>
                        <a:pt x="365" y="361"/>
                      </a:lnTo>
                      <a:lnTo>
                        <a:pt x="358" y="363"/>
                      </a:lnTo>
                      <a:lnTo>
                        <a:pt x="352" y="365"/>
                      </a:lnTo>
                      <a:lnTo>
                        <a:pt x="345" y="368"/>
                      </a:lnTo>
                      <a:lnTo>
                        <a:pt x="340" y="375"/>
                      </a:lnTo>
                      <a:lnTo>
                        <a:pt x="339" y="375"/>
                      </a:lnTo>
                      <a:lnTo>
                        <a:pt x="337" y="376"/>
                      </a:lnTo>
                      <a:lnTo>
                        <a:pt x="335" y="376"/>
                      </a:lnTo>
                      <a:lnTo>
                        <a:pt x="332" y="378"/>
                      </a:lnTo>
                      <a:lnTo>
                        <a:pt x="330" y="378"/>
                      </a:lnTo>
                      <a:lnTo>
                        <a:pt x="329" y="378"/>
                      </a:lnTo>
                      <a:lnTo>
                        <a:pt x="329" y="380"/>
                      </a:lnTo>
                      <a:lnTo>
                        <a:pt x="327" y="381"/>
                      </a:lnTo>
                      <a:lnTo>
                        <a:pt x="327" y="384"/>
                      </a:lnTo>
                      <a:lnTo>
                        <a:pt x="327" y="388"/>
                      </a:lnTo>
                      <a:lnTo>
                        <a:pt x="325" y="391"/>
                      </a:lnTo>
                      <a:lnTo>
                        <a:pt x="325" y="394"/>
                      </a:lnTo>
                      <a:lnTo>
                        <a:pt x="324" y="398"/>
                      </a:lnTo>
                      <a:lnTo>
                        <a:pt x="324" y="401"/>
                      </a:lnTo>
                      <a:lnTo>
                        <a:pt x="320" y="403"/>
                      </a:lnTo>
                      <a:lnTo>
                        <a:pt x="319" y="404"/>
                      </a:lnTo>
                      <a:lnTo>
                        <a:pt x="315" y="406"/>
                      </a:lnTo>
                      <a:lnTo>
                        <a:pt x="314" y="408"/>
                      </a:lnTo>
                      <a:lnTo>
                        <a:pt x="310" y="409"/>
                      </a:lnTo>
                      <a:lnTo>
                        <a:pt x="307" y="409"/>
                      </a:lnTo>
                      <a:lnTo>
                        <a:pt x="304" y="411"/>
                      </a:lnTo>
                      <a:lnTo>
                        <a:pt x="302" y="411"/>
                      </a:lnTo>
                      <a:lnTo>
                        <a:pt x="299" y="413"/>
                      </a:lnTo>
                      <a:lnTo>
                        <a:pt x="296" y="413"/>
                      </a:lnTo>
                      <a:lnTo>
                        <a:pt x="292" y="414"/>
                      </a:lnTo>
                      <a:lnTo>
                        <a:pt x="291" y="414"/>
                      </a:lnTo>
                      <a:lnTo>
                        <a:pt x="287" y="416"/>
                      </a:lnTo>
                      <a:lnTo>
                        <a:pt x="286" y="417"/>
                      </a:lnTo>
                      <a:lnTo>
                        <a:pt x="284" y="421"/>
                      </a:lnTo>
                      <a:lnTo>
                        <a:pt x="281" y="422"/>
                      </a:lnTo>
                      <a:lnTo>
                        <a:pt x="279" y="424"/>
                      </a:lnTo>
                      <a:lnTo>
                        <a:pt x="277" y="426"/>
                      </a:lnTo>
                      <a:lnTo>
                        <a:pt x="271" y="431"/>
                      </a:lnTo>
                      <a:lnTo>
                        <a:pt x="266" y="437"/>
                      </a:lnTo>
                      <a:lnTo>
                        <a:pt x="261" y="442"/>
                      </a:lnTo>
                      <a:lnTo>
                        <a:pt x="256" y="447"/>
                      </a:lnTo>
                      <a:lnTo>
                        <a:pt x="249" y="452"/>
                      </a:lnTo>
                      <a:lnTo>
                        <a:pt x="244" y="457"/>
                      </a:lnTo>
                      <a:lnTo>
                        <a:pt x="240" y="462"/>
                      </a:lnTo>
                      <a:lnTo>
                        <a:pt x="233" y="467"/>
                      </a:lnTo>
                      <a:lnTo>
                        <a:pt x="231" y="469"/>
                      </a:lnTo>
                      <a:lnTo>
                        <a:pt x="230" y="470"/>
                      </a:lnTo>
                      <a:lnTo>
                        <a:pt x="226" y="472"/>
                      </a:lnTo>
                      <a:lnTo>
                        <a:pt x="225" y="472"/>
                      </a:lnTo>
                      <a:lnTo>
                        <a:pt x="221" y="472"/>
                      </a:lnTo>
                      <a:lnTo>
                        <a:pt x="218" y="474"/>
                      </a:lnTo>
                      <a:lnTo>
                        <a:pt x="216" y="474"/>
                      </a:lnTo>
                      <a:lnTo>
                        <a:pt x="213" y="474"/>
                      </a:lnTo>
                      <a:lnTo>
                        <a:pt x="211" y="472"/>
                      </a:lnTo>
                      <a:lnTo>
                        <a:pt x="208" y="472"/>
                      </a:lnTo>
                      <a:lnTo>
                        <a:pt x="206" y="470"/>
                      </a:lnTo>
                      <a:lnTo>
                        <a:pt x="203" y="469"/>
                      </a:lnTo>
                      <a:lnTo>
                        <a:pt x="200" y="467"/>
                      </a:lnTo>
                      <a:lnTo>
                        <a:pt x="198" y="467"/>
                      </a:lnTo>
                      <a:lnTo>
                        <a:pt x="195" y="467"/>
                      </a:lnTo>
                      <a:lnTo>
                        <a:pt x="193" y="467"/>
                      </a:lnTo>
                      <a:lnTo>
                        <a:pt x="192" y="469"/>
                      </a:lnTo>
                      <a:lnTo>
                        <a:pt x="190" y="469"/>
                      </a:lnTo>
                      <a:lnTo>
                        <a:pt x="188" y="469"/>
                      </a:lnTo>
                      <a:lnTo>
                        <a:pt x="187" y="469"/>
                      </a:lnTo>
                      <a:lnTo>
                        <a:pt x="185" y="469"/>
                      </a:lnTo>
                      <a:lnTo>
                        <a:pt x="185" y="470"/>
                      </a:lnTo>
                      <a:lnTo>
                        <a:pt x="183" y="472"/>
                      </a:lnTo>
                      <a:lnTo>
                        <a:pt x="183" y="469"/>
                      </a:lnTo>
                      <a:lnTo>
                        <a:pt x="182" y="467"/>
                      </a:lnTo>
                      <a:lnTo>
                        <a:pt x="180" y="465"/>
                      </a:lnTo>
                      <a:lnTo>
                        <a:pt x="178" y="465"/>
                      </a:lnTo>
                      <a:lnTo>
                        <a:pt x="177" y="465"/>
                      </a:lnTo>
                      <a:lnTo>
                        <a:pt x="175" y="464"/>
                      </a:lnTo>
                      <a:lnTo>
                        <a:pt x="173" y="464"/>
                      </a:lnTo>
                      <a:lnTo>
                        <a:pt x="170" y="464"/>
                      </a:lnTo>
                      <a:lnTo>
                        <a:pt x="167" y="464"/>
                      </a:lnTo>
                      <a:lnTo>
                        <a:pt x="164" y="464"/>
                      </a:lnTo>
                      <a:lnTo>
                        <a:pt x="162" y="464"/>
                      </a:lnTo>
                      <a:lnTo>
                        <a:pt x="159" y="464"/>
                      </a:lnTo>
                      <a:lnTo>
                        <a:pt x="155" y="464"/>
                      </a:lnTo>
                      <a:lnTo>
                        <a:pt x="154" y="462"/>
                      </a:lnTo>
                      <a:lnTo>
                        <a:pt x="150" y="460"/>
                      </a:lnTo>
                      <a:lnTo>
                        <a:pt x="149" y="459"/>
                      </a:lnTo>
                      <a:lnTo>
                        <a:pt x="147" y="457"/>
                      </a:lnTo>
                      <a:lnTo>
                        <a:pt x="144" y="454"/>
                      </a:lnTo>
                      <a:lnTo>
                        <a:pt x="142" y="452"/>
                      </a:lnTo>
                      <a:lnTo>
                        <a:pt x="140" y="449"/>
                      </a:lnTo>
                      <a:lnTo>
                        <a:pt x="137" y="447"/>
                      </a:lnTo>
                      <a:lnTo>
                        <a:pt x="134" y="447"/>
                      </a:lnTo>
                      <a:lnTo>
                        <a:pt x="131" y="446"/>
                      </a:lnTo>
                      <a:lnTo>
                        <a:pt x="127" y="446"/>
                      </a:lnTo>
                      <a:lnTo>
                        <a:pt x="124" y="446"/>
                      </a:lnTo>
                      <a:lnTo>
                        <a:pt x="119" y="446"/>
                      </a:lnTo>
                      <a:lnTo>
                        <a:pt x="116" y="446"/>
                      </a:lnTo>
                      <a:lnTo>
                        <a:pt x="112" y="446"/>
                      </a:lnTo>
                      <a:lnTo>
                        <a:pt x="109" y="446"/>
                      </a:lnTo>
                      <a:lnTo>
                        <a:pt x="104" y="446"/>
                      </a:lnTo>
                      <a:lnTo>
                        <a:pt x="101" y="446"/>
                      </a:lnTo>
                      <a:lnTo>
                        <a:pt x="96" y="446"/>
                      </a:lnTo>
                      <a:lnTo>
                        <a:pt x="91" y="446"/>
                      </a:lnTo>
                      <a:lnTo>
                        <a:pt x="86" y="447"/>
                      </a:lnTo>
                      <a:lnTo>
                        <a:pt x="81" y="449"/>
                      </a:lnTo>
                      <a:lnTo>
                        <a:pt x="78" y="450"/>
                      </a:lnTo>
                      <a:lnTo>
                        <a:pt x="73" y="452"/>
                      </a:lnTo>
                      <a:lnTo>
                        <a:pt x="70" y="455"/>
                      </a:lnTo>
                      <a:lnTo>
                        <a:pt x="68" y="454"/>
                      </a:lnTo>
                      <a:lnTo>
                        <a:pt x="66" y="452"/>
                      </a:lnTo>
                      <a:lnTo>
                        <a:pt x="63" y="450"/>
                      </a:lnTo>
                      <a:lnTo>
                        <a:pt x="60" y="449"/>
                      </a:lnTo>
                      <a:lnTo>
                        <a:pt x="55" y="446"/>
                      </a:lnTo>
                      <a:lnTo>
                        <a:pt x="51" y="444"/>
                      </a:lnTo>
                      <a:lnTo>
                        <a:pt x="50" y="442"/>
                      </a:lnTo>
                      <a:lnTo>
                        <a:pt x="48" y="442"/>
                      </a:lnTo>
                      <a:lnTo>
                        <a:pt x="46" y="441"/>
                      </a:lnTo>
                      <a:lnTo>
                        <a:pt x="45" y="439"/>
                      </a:lnTo>
                      <a:lnTo>
                        <a:pt x="43" y="439"/>
                      </a:lnTo>
                      <a:lnTo>
                        <a:pt x="41" y="436"/>
                      </a:lnTo>
                      <a:lnTo>
                        <a:pt x="40" y="434"/>
                      </a:lnTo>
                      <a:lnTo>
                        <a:pt x="38" y="432"/>
                      </a:lnTo>
                      <a:lnTo>
                        <a:pt x="37" y="431"/>
                      </a:lnTo>
                      <a:lnTo>
                        <a:pt x="37" y="429"/>
                      </a:lnTo>
                      <a:lnTo>
                        <a:pt x="35" y="427"/>
                      </a:lnTo>
                      <a:lnTo>
                        <a:pt x="33" y="426"/>
                      </a:lnTo>
                      <a:lnTo>
                        <a:pt x="32" y="424"/>
                      </a:lnTo>
                      <a:lnTo>
                        <a:pt x="32" y="422"/>
                      </a:lnTo>
                      <a:lnTo>
                        <a:pt x="30" y="421"/>
                      </a:lnTo>
                      <a:lnTo>
                        <a:pt x="28" y="419"/>
                      </a:lnTo>
                      <a:lnTo>
                        <a:pt x="27" y="417"/>
                      </a:lnTo>
                      <a:lnTo>
                        <a:pt x="25" y="416"/>
                      </a:lnTo>
                      <a:lnTo>
                        <a:pt x="23" y="416"/>
                      </a:lnTo>
                      <a:lnTo>
                        <a:pt x="22" y="414"/>
                      </a:lnTo>
                      <a:lnTo>
                        <a:pt x="20" y="413"/>
                      </a:lnTo>
                      <a:lnTo>
                        <a:pt x="17" y="411"/>
                      </a:lnTo>
                      <a:lnTo>
                        <a:pt x="15" y="409"/>
                      </a:lnTo>
                      <a:lnTo>
                        <a:pt x="12" y="409"/>
                      </a:lnTo>
                      <a:lnTo>
                        <a:pt x="10" y="408"/>
                      </a:lnTo>
                      <a:lnTo>
                        <a:pt x="8" y="406"/>
                      </a:lnTo>
                      <a:lnTo>
                        <a:pt x="7" y="403"/>
                      </a:lnTo>
                      <a:lnTo>
                        <a:pt x="5" y="401"/>
                      </a:lnTo>
                      <a:lnTo>
                        <a:pt x="4" y="398"/>
                      </a:lnTo>
                      <a:lnTo>
                        <a:pt x="2" y="394"/>
                      </a:lnTo>
                      <a:lnTo>
                        <a:pt x="2" y="393"/>
                      </a:lnTo>
                      <a:lnTo>
                        <a:pt x="0" y="389"/>
                      </a:lnTo>
                      <a:lnTo>
                        <a:pt x="0" y="386"/>
                      </a:lnTo>
                      <a:lnTo>
                        <a:pt x="0" y="238"/>
                      </a:lnTo>
                      <a:lnTo>
                        <a:pt x="96" y="238"/>
                      </a:lnTo>
                      <a:lnTo>
                        <a:pt x="98" y="238"/>
                      </a:lnTo>
                      <a:lnTo>
                        <a:pt x="98" y="236"/>
                      </a:lnTo>
                      <a:lnTo>
                        <a:pt x="99" y="236"/>
                      </a:lnTo>
                      <a:lnTo>
                        <a:pt x="101" y="236"/>
                      </a:lnTo>
                      <a:lnTo>
                        <a:pt x="101" y="234"/>
                      </a:lnTo>
                      <a:lnTo>
                        <a:pt x="103" y="234"/>
                      </a:lnTo>
                      <a:lnTo>
                        <a:pt x="101" y="233"/>
                      </a:lnTo>
                      <a:lnTo>
                        <a:pt x="99" y="231"/>
                      </a:lnTo>
                      <a:lnTo>
                        <a:pt x="99" y="229"/>
                      </a:lnTo>
                      <a:lnTo>
                        <a:pt x="98" y="229"/>
                      </a:lnTo>
                      <a:lnTo>
                        <a:pt x="98" y="228"/>
                      </a:lnTo>
                      <a:lnTo>
                        <a:pt x="98" y="226"/>
                      </a:lnTo>
                      <a:lnTo>
                        <a:pt x="96" y="224"/>
                      </a:lnTo>
                      <a:lnTo>
                        <a:pt x="96" y="223"/>
                      </a:lnTo>
                      <a:lnTo>
                        <a:pt x="96" y="221"/>
                      </a:lnTo>
                      <a:lnTo>
                        <a:pt x="96" y="220"/>
                      </a:lnTo>
                      <a:lnTo>
                        <a:pt x="96" y="218"/>
                      </a:lnTo>
                      <a:lnTo>
                        <a:pt x="98" y="216"/>
                      </a:lnTo>
                      <a:lnTo>
                        <a:pt x="98" y="213"/>
                      </a:lnTo>
                      <a:lnTo>
                        <a:pt x="99" y="210"/>
                      </a:lnTo>
                      <a:lnTo>
                        <a:pt x="101" y="206"/>
                      </a:lnTo>
                      <a:lnTo>
                        <a:pt x="103" y="203"/>
                      </a:lnTo>
                      <a:lnTo>
                        <a:pt x="104" y="201"/>
                      </a:lnTo>
                      <a:lnTo>
                        <a:pt x="104" y="198"/>
                      </a:lnTo>
                      <a:lnTo>
                        <a:pt x="104" y="195"/>
                      </a:lnTo>
                      <a:lnTo>
                        <a:pt x="104" y="191"/>
                      </a:lnTo>
                      <a:lnTo>
                        <a:pt x="104" y="190"/>
                      </a:lnTo>
                      <a:lnTo>
                        <a:pt x="104" y="188"/>
                      </a:lnTo>
                      <a:lnTo>
                        <a:pt x="103" y="188"/>
                      </a:lnTo>
                      <a:lnTo>
                        <a:pt x="103" y="187"/>
                      </a:lnTo>
                      <a:lnTo>
                        <a:pt x="103" y="185"/>
                      </a:lnTo>
                      <a:lnTo>
                        <a:pt x="103" y="183"/>
                      </a:lnTo>
                      <a:lnTo>
                        <a:pt x="103" y="182"/>
                      </a:lnTo>
                      <a:lnTo>
                        <a:pt x="103" y="178"/>
                      </a:lnTo>
                      <a:lnTo>
                        <a:pt x="101" y="177"/>
                      </a:lnTo>
                      <a:lnTo>
                        <a:pt x="101" y="173"/>
                      </a:lnTo>
                      <a:lnTo>
                        <a:pt x="103" y="170"/>
                      </a:lnTo>
                      <a:lnTo>
                        <a:pt x="103" y="168"/>
                      </a:lnTo>
                      <a:lnTo>
                        <a:pt x="103" y="165"/>
                      </a:lnTo>
                      <a:lnTo>
                        <a:pt x="104" y="163"/>
                      </a:lnTo>
                      <a:lnTo>
                        <a:pt x="106" y="160"/>
                      </a:lnTo>
                      <a:lnTo>
                        <a:pt x="107" y="158"/>
                      </a:lnTo>
                      <a:lnTo>
                        <a:pt x="107" y="157"/>
                      </a:lnTo>
                      <a:lnTo>
                        <a:pt x="107" y="155"/>
                      </a:lnTo>
                      <a:lnTo>
                        <a:pt x="107" y="152"/>
                      </a:lnTo>
                      <a:lnTo>
                        <a:pt x="107" y="150"/>
                      </a:lnTo>
                      <a:lnTo>
                        <a:pt x="107" y="149"/>
                      </a:lnTo>
                      <a:lnTo>
                        <a:pt x="106" y="145"/>
                      </a:lnTo>
                      <a:lnTo>
                        <a:pt x="106" y="144"/>
                      </a:lnTo>
                      <a:lnTo>
                        <a:pt x="104" y="142"/>
                      </a:lnTo>
                      <a:lnTo>
                        <a:pt x="103" y="140"/>
                      </a:lnTo>
                      <a:lnTo>
                        <a:pt x="101" y="139"/>
                      </a:lnTo>
                      <a:lnTo>
                        <a:pt x="99" y="137"/>
                      </a:lnTo>
                      <a:lnTo>
                        <a:pt x="99" y="135"/>
                      </a:lnTo>
                      <a:lnTo>
                        <a:pt x="99" y="134"/>
                      </a:lnTo>
                      <a:lnTo>
                        <a:pt x="101" y="134"/>
                      </a:lnTo>
                      <a:lnTo>
                        <a:pt x="103" y="132"/>
                      </a:lnTo>
                      <a:lnTo>
                        <a:pt x="104" y="130"/>
                      </a:lnTo>
                      <a:lnTo>
                        <a:pt x="106" y="130"/>
                      </a:lnTo>
                      <a:lnTo>
                        <a:pt x="106" y="129"/>
                      </a:lnTo>
                      <a:lnTo>
                        <a:pt x="107" y="129"/>
                      </a:lnTo>
                      <a:lnTo>
                        <a:pt x="107" y="130"/>
                      </a:lnTo>
                      <a:lnTo>
                        <a:pt x="109" y="130"/>
                      </a:lnTo>
                      <a:lnTo>
                        <a:pt x="109" y="132"/>
                      </a:lnTo>
                      <a:lnTo>
                        <a:pt x="111" y="132"/>
                      </a:lnTo>
                      <a:lnTo>
                        <a:pt x="111" y="134"/>
                      </a:lnTo>
                      <a:lnTo>
                        <a:pt x="112" y="135"/>
                      </a:lnTo>
                      <a:lnTo>
                        <a:pt x="114" y="137"/>
                      </a:lnTo>
                      <a:lnTo>
                        <a:pt x="114" y="139"/>
                      </a:lnTo>
                      <a:lnTo>
                        <a:pt x="116" y="139"/>
                      </a:lnTo>
                      <a:lnTo>
                        <a:pt x="117" y="140"/>
                      </a:lnTo>
                      <a:lnTo>
                        <a:pt x="119" y="140"/>
                      </a:lnTo>
                      <a:lnTo>
                        <a:pt x="119" y="142"/>
                      </a:lnTo>
                      <a:lnTo>
                        <a:pt x="121" y="144"/>
                      </a:lnTo>
                      <a:lnTo>
                        <a:pt x="121" y="145"/>
                      </a:lnTo>
                      <a:lnTo>
                        <a:pt x="121" y="147"/>
                      </a:lnTo>
                      <a:lnTo>
                        <a:pt x="121" y="149"/>
                      </a:lnTo>
                      <a:lnTo>
                        <a:pt x="121" y="150"/>
                      </a:lnTo>
                      <a:lnTo>
                        <a:pt x="119" y="152"/>
                      </a:lnTo>
                      <a:lnTo>
                        <a:pt x="117" y="154"/>
                      </a:lnTo>
                      <a:lnTo>
                        <a:pt x="116" y="155"/>
                      </a:lnTo>
                      <a:lnTo>
                        <a:pt x="117" y="157"/>
                      </a:lnTo>
                      <a:lnTo>
                        <a:pt x="119" y="157"/>
                      </a:lnTo>
                      <a:lnTo>
                        <a:pt x="121" y="158"/>
                      </a:lnTo>
                      <a:lnTo>
                        <a:pt x="122" y="158"/>
                      </a:lnTo>
                      <a:lnTo>
                        <a:pt x="126" y="158"/>
                      </a:lnTo>
                      <a:lnTo>
                        <a:pt x="127" y="158"/>
                      </a:lnTo>
                      <a:lnTo>
                        <a:pt x="129" y="157"/>
                      </a:lnTo>
                      <a:lnTo>
                        <a:pt x="131" y="157"/>
                      </a:lnTo>
                      <a:lnTo>
                        <a:pt x="134" y="155"/>
                      </a:lnTo>
                      <a:lnTo>
                        <a:pt x="136" y="154"/>
                      </a:lnTo>
                      <a:lnTo>
                        <a:pt x="137" y="152"/>
                      </a:lnTo>
                      <a:lnTo>
                        <a:pt x="139" y="152"/>
                      </a:lnTo>
                      <a:lnTo>
                        <a:pt x="139" y="150"/>
                      </a:lnTo>
                      <a:lnTo>
                        <a:pt x="140" y="149"/>
                      </a:lnTo>
                      <a:lnTo>
                        <a:pt x="142" y="147"/>
                      </a:lnTo>
                      <a:lnTo>
                        <a:pt x="145" y="147"/>
                      </a:lnTo>
                      <a:lnTo>
                        <a:pt x="147" y="145"/>
                      </a:lnTo>
                      <a:lnTo>
                        <a:pt x="149" y="145"/>
                      </a:lnTo>
                      <a:lnTo>
                        <a:pt x="150" y="145"/>
                      </a:lnTo>
                      <a:lnTo>
                        <a:pt x="152" y="145"/>
                      </a:lnTo>
                      <a:lnTo>
                        <a:pt x="154" y="145"/>
                      </a:lnTo>
                      <a:lnTo>
                        <a:pt x="155" y="145"/>
                      </a:lnTo>
                      <a:lnTo>
                        <a:pt x="157" y="145"/>
                      </a:lnTo>
                      <a:lnTo>
                        <a:pt x="160" y="145"/>
                      </a:lnTo>
                      <a:lnTo>
                        <a:pt x="160" y="147"/>
                      </a:lnTo>
                      <a:lnTo>
                        <a:pt x="162" y="147"/>
                      </a:lnTo>
                      <a:lnTo>
                        <a:pt x="162" y="149"/>
                      </a:lnTo>
                      <a:lnTo>
                        <a:pt x="164" y="150"/>
                      </a:lnTo>
                      <a:lnTo>
                        <a:pt x="164" y="152"/>
                      </a:lnTo>
                      <a:lnTo>
                        <a:pt x="165" y="155"/>
                      </a:lnTo>
                      <a:lnTo>
                        <a:pt x="165" y="157"/>
                      </a:lnTo>
                      <a:lnTo>
                        <a:pt x="165" y="158"/>
                      </a:lnTo>
                      <a:lnTo>
                        <a:pt x="167" y="160"/>
                      </a:lnTo>
                      <a:lnTo>
                        <a:pt x="167" y="163"/>
                      </a:lnTo>
                      <a:lnTo>
                        <a:pt x="167" y="165"/>
                      </a:lnTo>
                      <a:lnTo>
                        <a:pt x="169" y="167"/>
                      </a:lnTo>
                      <a:lnTo>
                        <a:pt x="169" y="168"/>
                      </a:lnTo>
                      <a:lnTo>
                        <a:pt x="170" y="168"/>
                      </a:lnTo>
                      <a:lnTo>
                        <a:pt x="170" y="170"/>
                      </a:lnTo>
                      <a:lnTo>
                        <a:pt x="172" y="172"/>
                      </a:lnTo>
                      <a:lnTo>
                        <a:pt x="173" y="172"/>
                      </a:lnTo>
                      <a:lnTo>
                        <a:pt x="175" y="172"/>
                      </a:lnTo>
                      <a:lnTo>
                        <a:pt x="178" y="172"/>
                      </a:lnTo>
                      <a:lnTo>
                        <a:pt x="183" y="173"/>
                      </a:lnTo>
                      <a:lnTo>
                        <a:pt x="187" y="173"/>
                      </a:lnTo>
                      <a:lnTo>
                        <a:pt x="192" y="175"/>
                      </a:lnTo>
                      <a:lnTo>
                        <a:pt x="195" y="177"/>
                      </a:lnTo>
                      <a:lnTo>
                        <a:pt x="200" y="177"/>
                      </a:lnTo>
                      <a:lnTo>
                        <a:pt x="203" y="177"/>
                      </a:lnTo>
                      <a:lnTo>
                        <a:pt x="206" y="175"/>
                      </a:lnTo>
                      <a:lnTo>
                        <a:pt x="206" y="177"/>
                      </a:lnTo>
                      <a:lnTo>
                        <a:pt x="208" y="177"/>
                      </a:lnTo>
                      <a:lnTo>
                        <a:pt x="208" y="178"/>
                      </a:lnTo>
                      <a:lnTo>
                        <a:pt x="210" y="178"/>
                      </a:lnTo>
                      <a:lnTo>
                        <a:pt x="211" y="180"/>
                      </a:lnTo>
                      <a:lnTo>
                        <a:pt x="213" y="180"/>
                      </a:lnTo>
                      <a:lnTo>
                        <a:pt x="215" y="180"/>
                      </a:lnTo>
                      <a:lnTo>
                        <a:pt x="216" y="180"/>
                      </a:lnTo>
                      <a:lnTo>
                        <a:pt x="220" y="180"/>
                      </a:lnTo>
                      <a:lnTo>
                        <a:pt x="223" y="182"/>
                      </a:lnTo>
                      <a:lnTo>
                        <a:pt x="226" y="185"/>
                      </a:lnTo>
                      <a:lnTo>
                        <a:pt x="230" y="187"/>
                      </a:lnTo>
                      <a:lnTo>
                        <a:pt x="233" y="188"/>
                      </a:lnTo>
                      <a:lnTo>
                        <a:pt x="235" y="188"/>
                      </a:lnTo>
                      <a:lnTo>
                        <a:pt x="238" y="188"/>
                      </a:lnTo>
                      <a:lnTo>
                        <a:pt x="240" y="187"/>
                      </a:lnTo>
                      <a:lnTo>
                        <a:pt x="241" y="185"/>
                      </a:lnTo>
                      <a:lnTo>
                        <a:pt x="241" y="183"/>
                      </a:lnTo>
                      <a:lnTo>
                        <a:pt x="243" y="182"/>
                      </a:lnTo>
                      <a:lnTo>
                        <a:pt x="243" y="180"/>
                      </a:lnTo>
                      <a:lnTo>
                        <a:pt x="244" y="180"/>
                      </a:lnTo>
                      <a:lnTo>
                        <a:pt x="246" y="178"/>
                      </a:lnTo>
                      <a:lnTo>
                        <a:pt x="248" y="177"/>
                      </a:lnTo>
                      <a:lnTo>
                        <a:pt x="249" y="175"/>
                      </a:lnTo>
                      <a:lnTo>
                        <a:pt x="249" y="173"/>
                      </a:lnTo>
                      <a:lnTo>
                        <a:pt x="249" y="172"/>
                      </a:lnTo>
                      <a:lnTo>
                        <a:pt x="251" y="170"/>
                      </a:lnTo>
                      <a:lnTo>
                        <a:pt x="251" y="168"/>
                      </a:lnTo>
                      <a:lnTo>
                        <a:pt x="253" y="167"/>
                      </a:lnTo>
                      <a:lnTo>
                        <a:pt x="253" y="165"/>
                      </a:lnTo>
                      <a:lnTo>
                        <a:pt x="254" y="165"/>
                      </a:lnTo>
                      <a:lnTo>
                        <a:pt x="256" y="165"/>
                      </a:lnTo>
                      <a:lnTo>
                        <a:pt x="256" y="163"/>
                      </a:lnTo>
                      <a:lnTo>
                        <a:pt x="258" y="163"/>
                      </a:lnTo>
                      <a:lnTo>
                        <a:pt x="259" y="163"/>
                      </a:lnTo>
                      <a:lnTo>
                        <a:pt x="261" y="163"/>
                      </a:lnTo>
                      <a:lnTo>
                        <a:pt x="263" y="165"/>
                      </a:lnTo>
                      <a:lnTo>
                        <a:pt x="264" y="165"/>
                      </a:lnTo>
                      <a:lnTo>
                        <a:pt x="264" y="167"/>
                      </a:lnTo>
                      <a:lnTo>
                        <a:pt x="266" y="167"/>
                      </a:lnTo>
                      <a:lnTo>
                        <a:pt x="268" y="168"/>
                      </a:lnTo>
                      <a:lnTo>
                        <a:pt x="269" y="168"/>
                      </a:lnTo>
                      <a:lnTo>
                        <a:pt x="271" y="168"/>
                      </a:lnTo>
                      <a:lnTo>
                        <a:pt x="273" y="168"/>
                      </a:lnTo>
                      <a:lnTo>
                        <a:pt x="274" y="168"/>
                      </a:lnTo>
                      <a:lnTo>
                        <a:pt x="276" y="168"/>
                      </a:lnTo>
                      <a:lnTo>
                        <a:pt x="277" y="168"/>
                      </a:lnTo>
                      <a:lnTo>
                        <a:pt x="277" y="170"/>
                      </a:lnTo>
                      <a:lnTo>
                        <a:pt x="276" y="172"/>
                      </a:lnTo>
                      <a:lnTo>
                        <a:pt x="274" y="173"/>
                      </a:lnTo>
                      <a:lnTo>
                        <a:pt x="273" y="175"/>
                      </a:lnTo>
                      <a:lnTo>
                        <a:pt x="271" y="175"/>
                      </a:lnTo>
                      <a:lnTo>
                        <a:pt x="269" y="177"/>
                      </a:lnTo>
                      <a:lnTo>
                        <a:pt x="268" y="177"/>
                      </a:lnTo>
                      <a:lnTo>
                        <a:pt x="268" y="178"/>
                      </a:lnTo>
                      <a:lnTo>
                        <a:pt x="268" y="180"/>
                      </a:lnTo>
                      <a:lnTo>
                        <a:pt x="268" y="183"/>
                      </a:lnTo>
                      <a:lnTo>
                        <a:pt x="268" y="185"/>
                      </a:lnTo>
                      <a:lnTo>
                        <a:pt x="269" y="187"/>
                      </a:lnTo>
                      <a:lnTo>
                        <a:pt x="269" y="188"/>
                      </a:lnTo>
                      <a:lnTo>
                        <a:pt x="269" y="190"/>
                      </a:lnTo>
                      <a:lnTo>
                        <a:pt x="271" y="193"/>
                      </a:lnTo>
                      <a:lnTo>
                        <a:pt x="273" y="195"/>
                      </a:lnTo>
                      <a:lnTo>
                        <a:pt x="274" y="196"/>
                      </a:lnTo>
                      <a:lnTo>
                        <a:pt x="276" y="196"/>
                      </a:lnTo>
                      <a:lnTo>
                        <a:pt x="277" y="196"/>
                      </a:lnTo>
                      <a:lnTo>
                        <a:pt x="279" y="196"/>
                      </a:lnTo>
                      <a:lnTo>
                        <a:pt x="281" y="195"/>
                      </a:lnTo>
                      <a:lnTo>
                        <a:pt x="282" y="195"/>
                      </a:lnTo>
                      <a:lnTo>
                        <a:pt x="284" y="195"/>
                      </a:lnTo>
                      <a:lnTo>
                        <a:pt x="284" y="193"/>
                      </a:lnTo>
                      <a:lnTo>
                        <a:pt x="286" y="193"/>
                      </a:lnTo>
                      <a:lnTo>
                        <a:pt x="287" y="195"/>
                      </a:lnTo>
                      <a:lnTo>
                        <a:pt x="289" y="195"/>
                      </a:lnTo>
                      <a:lnTo>
                        <a:pt x="289" y="193"/>
                      </a:lnTo>
                      <a:lnTo>
                        <a:pt x="291" y="193"/>
                      </a:lnTo>
                      <a:lnTo>
                        <a:pt x="291" y="191"/>
                      </a:lnTo>
                      <a:lnTo>
                        <a:pt x="291" y="193"/>
                      </a:lnTo>
                      <a:lnTo>
                        <a:pt x="291" y="195"/>
                      </a:lnTo>
                      <a:lnTo>
                        <a:pt x="291" y="196"/>
                      </a:lnTo>
                      <a:lnTo>
                        <a:pt x="292" y="198"/>
                      </a:lnTo>
                      <a:lnTo>
                        <a:pt x="292" y="200"/>
                      </a:lnTo>
                      <a:lnTo>
                        <a:pt x="294" y="200"/>
                      </a:lnTo>
                      <a:lnTo>
                        <a:pt x="296" y="201"/>
                      </a:lnTo>
                      <a:lnTo>
                        <a:pt x="299" y="203"/>
                      </a:lnTo>
                      <a:lnTo>
                        <a:pt x="301" y="203"/>
                      </a:lnTo>
                      <a:lnTo>
                        <a:pt x="304" y="205"/>
                      </a:lnTo>
                      <a:lnTo>
                        <a:pt x="306" y="205"/>
                      </a:lnTo>
                      <a:lnTo>
                        <a:pt x="309" y="206"/>
                      </a:lnTo>
                      <a:lnTo>
                        <a:pt x="310" y="208"/>
                      </a:lnTo>
                      <a:lnTo>
                        <a:pt x="314" y="208"/>
                      </a:lnTo>
                      <a:lnTo>
                        <a:pt x="315" y="210"/>
                      </a:lnTo>
                      <a:lnTo>
                        <a:pt x="317" y="211"/>
                      </a:lnTo>
                      <a:lnTo>
                        <a:pt x="319" y="215"/>
                      </a:lnTo>
                      <a:lnTo>
                        <a:pt x="320" y="216"/>
                      </a:lnTo>
                      <a:lnTo>
                        <a:pt x="320" y="218"/>
                      </a:lnTo>
                      <a:lnTo>
                        <a:pt x="322" y="220"/>
                      </a:lnTo>
                      <a:lnTo>
                        <a:pt x="324" y="223"/>
                      </a:lnTo>
                      <a:lnTo>
                        <a:pt x="325" y="224"/>
                      </a:lnTo>
                      <a:lnTo>
                        <a:pt x="325" y="226"/>
                      </a:lnTo>
                      <a:lnTo>
                        <a:pt x="327" y="226"/>
                      </a:lnTo>
                      <a:lnTo>
                        <a:pt x="329" y="226"/>
                      </a:lnTo>
                      <a:lnTo>
                        <a:pt x="330" y="228"/>
                      </a:lnTo>
                      <a:lnTo>
                        <a:pt x="332" y="228"/>
                      </a:lnTo>
                      <a:lnTo>
                        <a:pt x="334" y="229"/>
                      </a:lnTo>
                      <a:lnTo>
                        <a:pt x="335" y="233"/>
                      </a:lnTo>
                      <a:lnTo>
                        <a:pt x="335" y="236"/>
                      </a:lnTo>
                      <a:lnTo>
                        <a:pt x="337" y="238"/>
                      </a:lnTo>
                      <a:lnTo>
                        <a:pt x="337" y="241"/>
                      </a:lnTo>
                      <a:lnTo>
                        <a:pt x="339" y="243"/>
                      </a:lnTo>
                      <a:lnTo>
                        <a:pt x="339" y="246"/>
                      </a:lnTo>
                      <a:lnTo>
                        <a:pt x="340" y="249"/>
                      </a:lnTo>
                      <a:lnTo>
                        <a:pt x="342" y="251"/>
                      </a:lnTo>
                      <a:lnTo>
                        <a:pt x="343" y="253"/>
                      </a:lnTo>
                      <a:lnTo>
                        <a:pt x="343" y="254"/>
                      </a:lnTo>
                      <a:lnTo>
                        <a:pt x="345" y="254"/>
                      </a:lnTo>
                      <a:lnTo>
                        <a:pt x="347" y="256"/>
                      </a:lnTo>
                      <a:lnTo>
                        <a:pt x="348" y="256"/>
                      </a:lnTo>
                      <a:lnTo>
                        <a:pt x="350" y="256"/>
                      </a:lnTo>
                      <a:lnTo>
                        <a:pt x="352" y="254"/>
                      </a:lnTo>
                      <a:lnTo>
                        <a:pt x="352" y="253"/>
                      </a:lnTo>
                      <a:lnTo>
                        <a:pt x="353" y="253"/>
                      </a:lnTo>
                      <a:lnTo>
                        <a:pt x="353" y="251"/>
                      </a:lnTo>
                      <a:lnTo>
                        <a:pt x="355" y="249"/>
                      </a:lnTo>
                      <a:lnTo>
                        <a:pt x="357" y="249"/>
                      </a:lnTo>
                      <a:lnTo>
                        <a:pt x="358" y="248"/>
                      </a:lnTo>
                      <a:lnTo>
                        <a:pt x="360" y="246"/>
                      </a:lnTo>
                      <a:lnTo>
                        <a:pt x="362" y="246"/>
                      </a:lnTo>
                      <a:lnTo>
                        <a:pt x="362" y="244"/>
                      </a:lnTo>
                      <a:lnTo>
                        <a:pt x="363" y="243"/>
                      </a:lnTo>
                      <a:lnTo>
                        <a:pt x="365" y="243"/>
                      </a:lnTo>
                      <a:lnTo>
                        <a:pt x="367" y="244"/>
                      </a:lnTo>
                      <a:lnTo>
                        <a:pt x="370" y="246"/>
                      </a:lnTo>
                      <a:lnTo>
                        <a:pt x="372" y="248"/>
                      </a:lnTo>
                      <a:lnTo>
                        <a:pt x="373" y="249"/>
                      </a:lnTo>
                      <a:lnTo>
                        <a:pt x="376" y="253"/>
                      </a:lnTo>
                      <a:lnTo>
                        <a:pt x="378" y="254"/>
                      </a:lnTo>
                      <a:lnTo>
                        <a:pt x="381" y="256"/>
                      </a:lnTo>
                      <a:lnTo>
                        <a:pt x="385" y="257"/>
                      </a:lnTo>
                      <a:lnTo>
                        <a:pt x="385" y="254"/>
                      </a:lnTo>
                      <a:lnTo>
                        <a:pt x="385" y="249"/>
                      </a:lnTo>
                      <a:lnTo>
                        <a:pt x="385" y="239"/>
                      </a:lnTo>
                      <a:lnTo>
                        <a:pt x="386" y="228"/>
                      </a:lnTo>
                      <a:lnTo>
                        <a:pt x="386" y="216"/>
                      </a:lnTo>
                      <a:lnTo>
                        <a:pt x="386" y="205"/>
                      </a:lnTo>
                      <a:lnTo>
                        <a:pt x="386" y="195"/>
                      </a:lnTo>
                      <a:lnTo>
                        <a:pt x="386" y="187"/>
                      </a:lnTo>
                      <a:lnTo>
                        <a:pt x="381" y="190"/>
                      </a:lnTo>
                      <a:lnTo>
                        <a:pt x="378" y="190"/>
                      </a:lnTo>
                      <a:lnTo>
                        <a:pt x="375" y="190"/>
                      </a:lnTo>
                      <a:lnTo>
                        <a:pt x="372" y="190"/>
                      </a:lnTo>
                      <a:lnTo>
                        <a:pt x="368" y="190"/>
                      </a:lnTo>
                      <a:lnTo>
                        <a:pt x="367" y="193"/>
                      </a:lnTo>
                      <a:lnTo>
                        <a:pt x="363" y="195"/>
                      </a:lnTo>
                      <a:lnTo>
                        <a:pt x="363" y="198"/>
                      </a:lnTo>
                      <a:lnTo>
                        <a:pt x="358" y="206"/>
                      </a:lnTo>
                      <a:lnTo>
                        <a:pt x="352" y="201"/>
                      </a:lnTo>
                      <a:lnTo>
                        <a:pt x="347" y="200"/>
                      </a:lnTo>
                      <a:lnTo>
                        <a:pt x="345" y="198"/>
                      </a:lnTo>
                      <a:lnTo>
                        <a:pt x="343" y="196"/>
                      </a:lnTo>
                      <a:lnTo>
                        <a:pt x="340" y="191"/>
                      </a:lnTo>
                      <a:lnTo>
                        <a:pt x="337" y="188"/>
                      </a:lnTo>
                      <a:lnTo>
                        <a:pt x="332" y="183"/>
                      </a:lnTo>
                      <a:lnTo>
                        <a:pt x="325" y="178"/>
                      </a:lnTo>
                      <a:lnTo>
                        <a:pt x="319" y="173"/>
                      </a:lnTo>
                      <a:lnTo>
                        <a:pt x="317" y="173"/>
                      </a:lnTo>
                      <a:lnTo>
                        <a:pt x="317" y="172"/>
                      </a:lnTo>
                      <a:lnTo>
                        <a:pt x="317" y="170"/>
                      </a:lnTo>
                      <a:lnTo>
                        <a:pt x="317" y="168"/>
                      </a:lnTo>
                      <a:lnTo>
                        <a:pt x="317" y="167"/>
                      </a:lnTo>
                      <a:lnTo>
                        <a:pt x="317" y="165"/>
                      </a:lnTo>
                      <a:lnTo>
                        <a:pt x="319" y="165"/>
                      </a:lnTo>
                      <a:lnTo>
                        <a:pt x="320" y="165"/>
                      </a:lnTo>
                      <a:lnTo>
                        <a:pt x="320" y="163"/>
                      </a:lnTo>
                      <a:lnTo>
                        <a:pt x="320" y="162"/>
                      </a:lnTo>
                      <a:lnTo>
                        <a:pt x="320" y="158"/>
                      </a:lnTo>
                      <a:lnTo>
                        <a:pt x="322" y="155"/>
                      </a:lnTo>
                      <a:lnTo>
                        <a:pt x="322" y="154"/>
                      </a:lnTo>
                      <a:lnTo>
                        <a:pt x="322" y="150"/>
                      </a:lnTo>
                      <a:lnTo>
                        <a:pt x="322" y="147"/>
                      </a:lnTo>
                      <a:lnTo>
                        <a:pt x="324" y="145"/>
                      </a:lnTo>
                      <a:lnTo>
                        <a:pt x="324" y="142"/>
                      </a:lnTo>
                      <a:lnTo>
                        <a:pt x="325" y="142"/>
                      </a:lnTo>
                      <a:lnTo>
                        <a:pt x="325" y="140"/>
                      </a:lnTo>
                      <a:lnTo>
                        <a:pt x="325" y="139"/>
                      </a:lnTo>
                      <a:lnTo>
                        <a:pt x="325" y="137"/>
                      </a:lnTo>
                      <a:lnTo>
                        <a:pt x="325" y="135"/>
                      </a:lnTo>
                      <a:lnTo>
                        <a:pt x="327" y="134"/>
                      </a:lnTo>
                      <a:lnTo>
                        <a:pt x="327" y="130"/>
                      </a:lnTo>
                      <a:lnTo>
                        <a:pt x="329" y="127"/>
                      </a:lnTo>
                      <a:lnTo>
                        <a:pt x="330" y="125"/>
                      </a:lnTo>
                      <a:lnTo>
                        <a:pt x="330" y="122"/>
                      </a:lnTo>
                      <a:lnTo>
                        <a:pt x="332" y="121"/>
                      </a:lnTo>
                      <a:lnTo>
                        <a:pt x="332" y="117"/>
                      </a:lnTo>
                      <a:lnTo>
                        <a:pt x="332" y="116"/>
                      </a:lnTo>
                      <a:lnTo>
                        <a:pt x="332" y="112"/>
                      </a:lnTo>
                      <a:lnTo>
                        <a:pt x="332" y="111"/>
                      </a:lnTo>
                      <a:lnTo>
                        <a:pt x="332" y="109"/>
                      </a:lnTo>
                      <a:lnTo>
                        <a:pt x="332" y="107"/>
                      </a:lnTo>
                      <a:lnTo>
                        <a:pt x="332" y="106"/>
                      </a:lnTo>
                      <a:lnTo>
                        <a:pt x="332" y="104"/>
                      </a:lnTo>
                      <a:lnTo>
                        <a:pt x="330" y="104"/>
                      </a:lnTo>
                      <a:lnTo>
                        <a:pt x="330" y="101"/>
                      </a:lnTo>
                      <a:lnTo>
                        <a:pt x="329" y="97"/>
                      </a:lnTo>
                      <a:lnTo>
                        <a:pt x="329" y="94"/>
                      </a:lnTo>
                      <a:lnTo>
                        <a:pt x="330" y="91"/>
                      </a:lnTo>
                      <a:lnTo>
                        <a:pt x="330" y="88"/>
                      </a:lnTo>
                      <a:lnTo>
                        <a:pt x="330" y="84"/>
                      </a:lnTo>
                      <a:lnTo>
                        <a:pt x="332" y="81"/>
                      </a:lnTo>
                      <a:lnTo>
                        <a:pt x="332" y="78"/>
                      </a:lnTo>
                      <a:lnTo>
                        <a:pt x="332" y="76"/>
                      </a:lnTo>
                      <a:lnTo>
                        <a:pt x="332" y="74"/>
                      </a:lnTo>
                      <a:lnTo>
                        <a:pt x="332" y="71"/>
                      </a:lnTo>
                      <a:lnTo>
                        <a:pt x="332" y="69"/>
                      </a:lnTo>
                      <a:lnTo>
                        <a:pt x="332" y="68"/>
                      </a:lnTo>
                      <a:lnTo>
                        <a:pt x="332" y="64"/>
                      </a:lnTo>
                      <a:lnTo>
                        <a:pt x="332" y="63"/>
                      </a:lnTo>
                      <a:lnTo>
                        <a:pt x="330" y="61"/>
                      </a:lnTo>
                      <a:lnTo>
                        <a:pt x="329" y="59"/>
                      </a:lnTo>
                      <a:lnTo>
                        <a:pt x="329" y="58"/>
                      </a:lnTo>
                      <a:lnTo>
                        <a:pt x="327" y="56"/>
                      </a:lnTo>
                      <a:lnTo>
                        <a:pt x="325" y="55"/>
                      </a:lnTo>
                      <a:lnTo>
                        <a:pt x="324" y="53"/>
                      </a:lnTo>
                      <a:lnTo>
                        <a:pt x="324" y="51"/>
                      </a:lnTo>
                      <a:lnTo>
                        <a:pt x="322" y="50"/>
                      </a:lnTo>
                      <a:lnTo>
                        <a:pt x="322" y="48"/>
                      </a:lnTo>
                      <a:lnTo>
                        <a:pt x="324" y="48"/>
                      </a:lnTo>
                      <a:lnTo>
                        <a:pt x="324" y="46"/>
                      </a:lnTo>
                      <a:lnTo>
                        <a:pt x="325" y="46"/>
                      </a:lnTo>
                      <a:lnTo>
                        <a:pt x="327" y="46"/>
                      </a:lnTo>
                      <a:lnTo>
                        <a:pt x="329" y="46"/>
                      </a:lnTo>
                      <a:lnTo>
                        <a:pt x="330" y="46"/>
                      </a:lnTo>
                      <a:lnTo>
                        <a:pt x="332" y="45"/>
                      </a:lnTo>
                      <a:lnTo>
                        <a:pt x="334" y="45"/>
                      </a:lnTo>
                      <a:lnTo>
                        <a:pt x="335" y="40"/>
                      </a:lnTo>
                      <a:lnTo>
                        <a:pt x="339" y="36"/>
                      </a:lnTo>
                      <a:lnTo>
                        <a:pt x="340" y="33"/>
                      </a:lnTo>
                      <a:lnTo>
                        <a:pt x="343" y="30"/>
                      </a:lnTo>
                      <a:lnTo>
                        <a:pt x="345" y="26"/>
                      </a:lnTo>
                      <a:lnTo>
                        <a:pt x="347" y="23"/>
                      </a:lnTo>
                      <a:lnTo>
                        <a:pt x="348" y="18"/>
                      </a:lnTo>
                      <a:lnTo>
                        <a:pt x="348" y="13"/>
                      </a:lnTo>
                      <a:lnTo>
                        <a:pt x="348" y="12"/>
                      </a:lnTo>
                      <a:lnTo>
                        <a:pt x="350" y="12"/>
                      </a:lnTo>
                      <a:lnTo>
                        <a:pt x="350" y="10"/>
                      </a:lnTo>
                      <a:lnTo>
                        <a:pt x="352" y="10"/>
                      </a:lnTo>
                      <a:lnTo>
                        <a:pt x="353" y="10"/>
                      </a:lnTo>
                      <a:lnTo>
                        <a:pt x="353" y="8"/>
                      </a:lnTo>
                      <a:lnTo>
                        <a:pt x="357" y="8"/>
                      </a:lnTo>
                      <a:lnTo>
                        <a:pt x="358" y="8"/>
                      </a:lnTo>
                      <a:lnTo>
                        <a:pt x="360" y="8"/>
                      </a:lnTo>
                      <a:lnTo>
                        <a:pt x="363" y="7"/>
                      </a:lnTo>
                      <a:lnTo>
                        <a:pt x="365" y="7"/>
                      </a:lnTo>
                      <a:lnTo>
                        <a:pt x="367" y="7"/>
                      </a:lnTo>
                      <a:lnTo>
                        <a:pt x="370" y="5"/>
                      </a:lnTo>
                      <a:lnTo>
                        <a:pt x="372" y="5"/>
                      </a:lnTo>
                      <a:lnTo>
                        <a:pt x="373" y="3"/>
                      </a:lnTo>
                      <a:lnTo>
                        <a:pt x="376" y="3"/>
                      </a:lnTo>
                      <a:lnTo>
                        <a:pt x="378" y="3"/>
                      </a:lnTo>
                      <a:lnTo>
                        <a:pt x="381" y="3"/>
                      </a:lnTo>
                      <a:lnTo>
                        <a:pt x="383" y="3"/>
                      </a:lnTo>
                      <a:lnTo>
                        <a:pt x="386" y="3"/>
                      </a:lnTo>
                      <a:lnTo>
                        <a:pt x="388" y="3"/>
                      </a:lnTo>
                      <a:lnTo>
                        <a:pt x="391" y="3"/>
                      </a:lnTo>
                      <a:lnTo>
                        <a:pt x="391" y="2"/>
                      </a:lnTo>
                      <a:lnTo>
                        <a:pt x="393" y="2"/>
                      </a:lnTo>
                      <a:lnTo>
                        <a:pt x="393" y="0"/>
                      </a:lnTo>
                      <a:lnTo>
                        <a:pt x="398" y="0"/>
                      </a:lnTo>
                      <a:lnTo>
                        <a:pt x="405" y="0"/>
                      </a:lnTo>
                      <a:lnTo>
                        <a:pt x="409" y="0"/>
                      </a:lnTo>
                      <a:lnTo>
                        <a:pt x="416" y="0"/>
                      </a:lnTo>
                      <a:lnTo>
                        <a:pt x="421" y="0"/>
                      </a:lnTo>
                      <a:lnTo>
                        <a:pt x="428" y="0"/>
                      </a:lnTo>
                      <a:lnTo>
                        <a:pt x="433" y="0"/>
                      </a:lnTo>
                      <a:lnTo>
                        <a:pt x="439" y="0"/>
                      </a:lnTo>
                      <a:lnTo>
                        <a:pt x="438" y="0"/>
                      </a:lnTo>
                      <a:lnTo>
                        <a:pt x="438" y="2"/>
                      </a:lnTo>
                      <a:lnTo>
                        <a:pt x="438" y="3"/>
                      </a:lnTo>
                      <a:lnTo>
                        <a:pt x="439" y="3"/>
                      </a:lnTo>
                      <a:lnTo>
                        <a:pt x="439" y="5"/>
                      </a:lnTo>
                      <a:lnTo>
                        <a:pt x="441" y="7"/>
                      </a:lnTo>
                      <a:lnTo>
                        <a:pt x="441" y="8"/>
                      </a:lnTo>
                      <a:lnTo>
                        <a:pt x="442" y="10"/>
                      </a:lnTo>
                      <a:lnTo>
                        <a:pt x="444" y="12"/>
                      </a:lnTo>
                      <a:lnTo>
                        <a:pt x="444" y="13"/>
                      </a:lnTo>
                      <a:lnTo>
                        <a:pt x="446" y="15"/>
                      </a:lnTo>
                      <a:lnTo>
                        <a:pt x="447" y="17"/>
                      </a:lnTo>
                      <a:lnTo>
                        <a:pt x="449" y="17"/>
                      </a:lnTo>
                      <a:lnTo>
                        <a:pt x="451" y="18"/>
                      </a:lnTo>
                      <a:lnTo>
                        <a:pt x="452" y="18"/>
                      </a:lnTo>
                      <a:lnTo>
                        <a:pt x="456" y="20"/>
                      </a:lnTo>
                      <a:lnTo>
                        <a:pt x="457" y="20"/>
                      </a:lnTo>
                      <a:lnTo>
                        <a:pt x="459" y="20"/>
                      </a:lnTo>
                      <a:lnTo>
                        <a:pt x="461" y="20"/>
                      </a:lnTo>
                      <a:lnTo>
                        <a:pt x="462" y="20"/>
                      </a:lnTo>
                      <a:lnTo>
                        <a:pt x="464" y="18"/>
                      </a:lnTo>
                      <a:lnTo>
                        <a:pt x="466" y="18"/>
                      </a:lnTo>
                      <a:lnTo>
                        <a:pt x="467" y="18"/>
                      </a:lnTo>
                      <a:lnTo>
                        <a:pt x="469" y="18"/>
                      </a:lnTo>
                      <a:lnTo>
                        <a:pt x="471" y="18"/>
                      </a:lnTo>
                      <a:lnTo>
                        <a:pt x="472" y="18"/>
                      </a:lnTo>
                      <a:lnTo>
                        <a:pt x="472" y="20"/>
                      </a:lnTo>
                      <a:lnTo>
                        <a:pt x="472" y="22"/>
                      </a:lnTo>
                      <a:lnTo>
                        <a:pt x="472" y="23"/>
                      </a:lnTo>
                      <a:lnTo>
                        <a:pt x="474" y="25"/>
                      </a:lnTo>
                      <a:lnTo>
                        <a:pt x="476" y="25"/>
                      </a:lnTo>
                      <a:lnTo>
                        <a:pt x="477" y="26"/>
                      </a:lnTo>
                      <a:lnTo>
                        <a:pt x="480" y="26"/>
                      </a:lnTo>
                      <a:lnTo>
                        <a:pt x="482" y="26"/>
                      </a:lnTo>
                      <a:lnTo>
                        <a:pt x="484" y="28"/>
                      </a:lnTo>
                      <a:lnTo>
                        <a:pt x="485" y="28"/>
                      </a:lnTo>
                      <a:lnTo>
                        <a:pt x="489" y="30"/>
                      </a:lnTo>
                      <a:lnTo>
                        <a:pt x="490" y="31"/>
                      </a:lnTo>
                      <a:lnTo>
                        <a:pt x="492" y="31"/>
                      </a:lnTo>
                      <a:lnTo>
                        <a:pt x="492" y="33"/>
                      </a:lnTo>
                      <a:lnTo>
                        <a:pt x="494" y="33"/>
                      </a:lnTo>
                      <a:lnTo>
                        <a:pt x="495" y="35"/>
                      </a:lnTo>
                      <a:lnTo>
                        <a:pt x="497" y="35"/>
                      </a:lnTo>
                      <a:lnTo>
                        <a:pt x="499" y="35"/>
                      </a:lnTo>
                      <a:lnTo>
                        <a:pt x="499" y="36"/>
                      </a:lnTo>
                      <a:lnTo>
                        <a:pt x="500" y="36"/>
                      </a:lnTo>
                      <a:lnTo>
                        <a:pt x="502" y="36"/>
                      </a:lnTo>
                      <a:lnTo>
                        <a:pt x="504" y="36"/>
                      </a:lnTo>
                      <a:lnTo>
                        <a:pt x="505" y="36"/>
                      </a:lnTo>
                      <a:lnTo>
                        <a:pt x="507" y="36"/>
                      </a:lnTo>
                      <a:lnTo>
                        <a:pt x="509" y="36"/>
                      </a:lnTo>
                      <a:lnTo>
                        <a:pt x="510" y="36"/>
                      </a:lnTo>
                      <a:lnTo>
                        <a:pt x="512" y="38"/>
                      </a:lnTo>
                      <a:lnTo>
                        <a:pt x="513" y="40"/>
                      </a:lnTo>
                      <a:lnTo>
                        <a:pt x="515" y="41"/>
                      </a:lnTo>
                      <a:lnTo>
                        <a:pt x="517" y="43"/>
                      </a:lnTo>
                      <a:lnTo>
                        <a:pt x="518" y="45"/>
                      </a:lnTo>
                      <a:lnTo>
                        <a:pt x="520" y="46"/>
                      </a:lnTo>
                      <a:lnTo>
                        <a:pt x="522" y="46"/>
                      </a:lnTo>
                      <a:lnTo>
                        <a:pt x="522" y="48"/>
                      </a:lnTo>
                      <a:lnTo>
                        <a:pt x="523" y="48"/>
                      </a:lnTo>
                      <a:lnTo>
                        <a:pt x="525" y="48"/>
                      </a:lnTo>
                      <a:lnTo>
                        <a:pt x="527" y="48"/>
                      </a:lnTo>
                      <a:lnTo>
                        <a:pt x="537" y="51"/>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Vodafone Rg"/>
                    <a:ea typeface="ＭＳ Ｐゴシック" pitchFamily="-109" charset="-128"/>
                    <a:cs typeface="+mn-cs"/>
                  </a:endParaRPr>
                </a:p>
              </p:txBody>
            </p:sp>
            <p:sp>
              <p:nvSpPr>
                <p:cNvPr id="115" name="Freeform 47"/>
                <p:cNvSpPr>
                  <a:spLocks/>
                </p:cNvSpPr>
                <p:nvPr/>
              </p:nvSpPr>
              <p:spPr bwMode="gray">
                <a:xfrm>
                  <a:off x="5494796" y="3871455"/>
                  <a:ext cx="217064" cy="588219"/>
                </a:xfrm>
                <a:custGeom>
                  <a:avLst/>
                  <a:gdLst>
                    <a:gd name="T0" fmla="*/ 2147483647 w 138"/>
                    <a:gd name="T1" fmla="*/ 2147483647 h 374"/>
                    <a:gd name="T2" fmla="*/ 2147483647 w 138"/>
                    <a:gd name="T3" fmla="*/ 2147483647 h 374"/>
                    <a:gd name="T4" fmla="*/ 2147483647 w 138"/>
                    <a:gd name="T5" fmla="*/ 2147483647 h 374"/>
                    <a:gd name="T6" fmla="*/ 2147483647 w 138"/>
                    <a:gd name="T7" fmla="*/ 2147483647 h 374"/>
                    <a:gd name="T8" fmla="*/ 2147483647 w 138"/>
                    <a:gd name="T9" fmla="*/ 2147483647 h 374"/>
                    <a:gd name="T10" fmla="*/ 2147483647 w 138"/>
                    <a:gd name="T11" fmla="*/ 2147483647 h 374"/>
                    <a:gd name="T12" fmla="*/ 2147483647 w 138"/>
                    <a:gd name="T13" fmla="*/ 2147483647 h 374"/>
                    <a:gd name="T14" fmla="*/ 2147483647 w 138"/>
                    <a:gd name="T15" fmla="*/ 2147483647 h 374"/>
                    <a:gd name="T16" fmla="*/ 2147483647 w 138"/>
                    <a:gd name="T17" fmla="*/ 2147483647 h 374"/>
                    <a:gd name="T18" fmla="*/ 2147483647 w 138"/>
                    <a:gd name="T19" fmla="*/ 2147483647 h 374"/>
                    <a:gd name="T20" fmla="*/ 2147483647 w 138"/>
                    <a:gd name="T21" fmla="*/ 2147483647 h 374"/>
                    <a:gd name="T22" fmla="*/ 2147483647 w 138"/>
                    <a:gd name="T23" fmla="*/ 2147483647 h 374"/>
                    <a:gd name="T24" fmla="*/ 2147483647 w 138"/>
                    <a:gd name="T25" fmla="*/ 2147483647 h 374"/>
                    <a:gd name="T26" fmla="*/ 2147483647 w 138"/>
                    <a:gd name="T27" fmla="*/ 2147483647 h 374"/>
                    <a:gd name="T28" fmla="*/ 2147483647 w 138"/>
                    <a:gd name="T29" fmla="*/ 2147483647 h 374"/>
                    <a:gd name="T30" fmla="*/ 2147483647 w 138"/>
                    <a:gd name="T31" fmla="*/ 2147483647 h 374"/>
                    <a:gd name="T32" fmla="*/ 2147483647 w 138"/>
                    <a:gd name="T33" fmla="*/ 2147483647 h 374"/>
                    <a:gd name="T34" fmla="*/ 2147483647 w 138"/>
                    <a:gd name="T35" fmla="*/ 2147483647 h 374"/>
                    <a:gd name="T36" fmla="*/ 2147483647 w 138"/>
                    <a:gd name="T37" fmla="*/ 2147483647 h 374"/>
                    <a:gd name="T38" fmla="*/ 2147483647 w 138"/>
                    <a:gd name="T39" fmla="*/ 2147483647 h 374"/>
                    <a:gd name="T40" fmla="*/ 2147483647 w 138"/>
                    <a:gd name="T41" fmla="*/ 2147483647 h 374"/>
                    <a:gd name="T42" fmla="*/ 2147483647 w 138"/>
                    <a:gd name="T43" fmla="*/ 2147483647 h 374"/>
                    <a:gd name="T44" fmla="*/ 2147483647 w 138"/>
                    <a:gd name="T45" fmla="*/ 2147483647 h 374"/>
                    <a:gd name="T46" fmla="*/ 2147483647 w 138"/>
                    <a:gd name="T47" fmla="*/ 2147483647 h 374"/>
                    <a:gd name="T48" fmla="*/ 2147483647 w 138"/>
                    <a:gd name="T49" fmla="*/ 2147483647 h 374"/>
                    <a:gd name="T50" fmla="*/ 2147483647 w 138"/>
                    <a:gd name="T51" fmla="*/ 2147483647 h 374"/>
                    <a:gd name="T52" fmla="*/ 2147483647 w 138"/>
                    <a:gd name="T53" fmla="*/ 2147483647 h 374"/>
                    <a:gd name="T54" fmla="*/ 2147483647 w 138"/>
                    <a:gd name="T55" fmla="*/ 2147483647 h 374"/>
                    <a:gd name="T56" fmla="*/ 2147483647 w 138"/>
                    <a:gd name="T57" fmla="*/ 2147483647 h 374"/>
                    <a:gd name="T58" fmla="*/ 2147483647 w 138"/>
                    <a:gd name="T59" fmla="*/ 2147483647 h 374"/>
                    <a:gd name="T60" fmla="*/ 2147483647 w 138"/>
                    <a:gd name="T61" fmla="*/ 2147483647 h 374"/>
                    <a:gd name="T62" fmla="*/ 2147483647 w 138"/>
                    <a:gd name="T63" fmla="*/ 2147483647 h 374"/>
                    <a:gd name="T64" fmla="*/ 2147483647 w 138"/>
                    <a:gd name="T65" fmla="*/ 2147483647 h 374"/>
                    <a:gd name="T66" fmla="*/ 2147483647 w 138"/>
                    <a:gd name="T67" fmla="*/ 2147483647 h 374"/>
                    <a:gd name="T68" fmla="*/ 2147483647 w 138"/>
                    <a:gd name="T69" fmla="*/ 2147483647 h 374"/>
                    <a:gd name="T70" fmla="*/ 2147483647 w 138"/>
                    <a:gd name="T71" fmla="*/ 2147483647 h 374"/>
                    <a:gd name="T72" fmla="*/ 2147483647 w 138"/>
                    <a:gd name="T73" fmla="*/ 2147483647 h 374"/>
                    <a:gd name="T74" fmla="*/ 2147483647 w 138"/>
                    <a:gd name="T75" fmla="*/ 2147483647 h 374"/>
                    <a:gd name="T76" fmla="*/ 2147483647 w 138"/>
                    <a:gd name="T77" fmla="*/ 2147483647 h 374"/>
                    <a:gd name="T78" fmla="*/ 2147483647 w 138"/>
                    <a:gd name="T79" fmla="*/ 2147483647 h 374"/>
                    <a:gd name="T80" fmla="*/ 2147483647 w 138"/>
                    <a:gd name="T81" fmla="*/ 2147483647 h 374"/>
                    <a:gd name="T82" fmla="*/ 2147483647 w 138"/>
                    <a:gd name="T83" fmla="*/ 2147483647 h 374"/>
                    <a:gd name="T84" fmla="*/ 2147483647 w 138"/>
                    <a:gd name="T85" fmla="*/ 2147483647 h 374"/>
                    <a:gd name="T86" fmla="*/ 2147483647 w 138"/>
                    <a:gd name="T87" fmla="*/ 2147483647 h 374"/>
                    <a:gd name="T88" fmla="*/ 2147483647 w 138"/>
                    <a:gd name="T89" fmla="*/ 2147483647 h 374"/>
                    <a:gd name="T90" fmla="*/ 2147483647 w 138"/>
                    <a:gd name="T91" fmla="*/ 2147483647 h 374"/>
                    <a:gd name="T92" fmla="*/ 2147483647 w 138"/>
                    <a:gd name="T93" fmla="*/ 2147483647 h 374"/>
                    <a:gd name="T94" fmla="*/ 2147483647 w 138"/>
                    <a:gd name="T95" fmla="*/ 2147483647 h 374"/>
                    <a:gd name="T96" fmla="*/ 2147483647 w 138"/>
                    <a:gd name="T97" fmla="*/ 2147483647 h 374"/>
                    <a:gd name="T98" fmla="*/ 2147483647 w 138"/>
                    <a:gd name="T99" fmla="*/ 2147483647 h 374"/>
                    <a:gd name="T100" fmla="*/ 2147483647 w 138"/>
                    <a:gd name="T101" fmla="*/ 2147483647 h 374"/>
                    <a:gd name="T102" fmla="*/ 2147483647 w 138"/>
                    <a:gd name="T103" fmla="*/ 2147483647 h 374"/>
                    <a:gd name="T104" fmla="*/ 2147483647 w 138"/>
                    <a:gd name="T105" fmla="*/ 2147483647 h 374"/>
                    <a:gd name="T106" fmla="*/ 2147483647 w 138"/>
                    <a:gd name="T107" fmla="*/ 2147483647 h 374"/>
                    <a:gd name="T108" fmla="*/ 2147483647 w 138"/>
                    <a:gd name="T109" fmla="*/ 2147483647 h 374"/>
                    <a:gd name="T110" fmla="*/ 2147483647 w 138"/>
                    <a:gd name="T111" fmla="*/ 2147483647 h 374"/>
                    <a:gd name="T112" fmla="*/ 2147483647 w 138"/>
                    <a:gd name="T113" fmla="*/ 2147483647 h 374"/>
                    <a:gd name="T114" fmla="*/ 2147483647 w 138"/>
                    <a:gd name="T115" fmla="*/ 2147483647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8"/>
                    <a:gd name="T175" fmla="*/ 0 h 374"/>
                    <a:gd name="T176" fmla="*/ 138 w 138"/>
                    <a:gd name="T177" fmla="*/ 374 h 3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8" h="374">
                      <a:moveTo>
                        <a:pt x="97" y="105"/>
                      </a:moveTo>
                      <a:lnTo>
                        <a:pt x="95" y="105"/>
                      </a:lnTo>
                      <a:lnTo>
                        <a:pt x="95" y="107"/>
                      </a:lnTo>
                      <a:lnTo>
                        <a:pt x="94" y="107"/>
                      </a:lnTo>
                      <a:lnTo>
                        <a:pt x="94" y="109"/>
                      </a:lnTo>
                      <a:lnTo>
                        <a:pt x="92" y="110"/>
                      </a:lnTo>
                      <a:lnTo>
                        <a:pt x="92" y="112"/>
                      </a:lnTo>
                      <a:lnTo>
                        <a:pt x="92" y="114"/>
                      </a:lnTo>
                      <a:lnTo>
                        <a:pt x="90" y="114"/>
                      </a:lnTo>
                      <a:lnTo>
                        <a:pt x="90" y="115"/>
                      </a:lnTo>
                      <a:lnTo>
                        <a:pt x="89" y="115"/>
                      </a:lnTo>
                      <a:lnTo>
                        <a:pt x="89" y="117"/>
                      </a:lnTo>
                      <a:lnTo>
                        <a:pt x="87" y="117"/>
                      </a:lnTo>
                      <a:lnTo>
                        <a:pt x="86" y="117"/>
                      </a:lnTo>
                      <a:lnTo>
                        <a:pt x="86" y="120"/>
                      </a:lnTo>
                      <a:lnTo>
                        <a:pt x="84" y="124"/>
                      </a:lnTo>
                      <a:lnTo>
                        <a:pt x="84" y="127"/>
                      </a:lnTo>
                      <a:lnTo>
                        <a:pt x="84" y="130"/>
                      </a:lnTo>
                      <a:lnTo>
                        <a:pt x="84" y="132"/>
                      </a:lnTo>
                      <a:lnTo>
                        <a:pt x="84" y="135"/>
                      </a:lnTo>
                      <a:lnTo>
                        <a:pt x="84" y="138"/>
                      </a:lnTo>
                      <a:lnTo>
                        <a:pt x="84" y="142"/>
                      </a:lnTo>
                      <a:lnTo>
                        <a:pt x="84" y="143"/>
                      </a:lnTo>
                      <a:lnTo>
                        <a:pt x="86" y="145"/>
                      </a:lnTo>
                      <a:lnTo>
                        <a:pt x="86" y="147"/>
                      </a:lnTo>
                      <a:lnTo>
                        <a:pt x="87" y="148"/>
                      </a:lnTo>
                      <a:lnTo>
                        <a:pt x="89" y="148"/>
                      </a:lnTo>
                      <a:lnTo>
                        <a:pt x="89" y="150"/>
                      </a:lnTo>
                      <a:lnTo>
                        <a:pt x="89" y="152"/>
                      </a:lnTo>
                      <a:lnTo>
                        <a:pt x="89" y="157"/>
                      </a:lnTo>
                      <a:lnTo>
                        <a:pt x="87" y="163"/>
                      </a:lnTo>
                      <a:lnTo>
                        <a:pt x="89" y="170"/>
                      </a:lnTo>
                      <a:lnTo>
                        <a:pt x="89" y="175"/>
                      </a:lnTo>
                      <a:lnTo>
                        <a:pt x="89" y="181"/>
                      </a:lnTo>
                      <a:lnTo>
                        <a:pt x="90" y="186"/>
                      </a:lnTo>
                      <a:lnTo>
                        <a:pt x="90" y="193"/>
                      </a:lnTo>
                      <a:lnTo>
                        <a:pt x="92" y="198"/>
                      </a:lnTo>
                      <a:lnTo>
                        <a:pt x="94" y="204"/>
                      </a:lnTo>
                      <a:lnTo>
                        <a:pt x="97" y="209"/>
                      </a:lnTo>
                      <a:lnTo>
                        <a:pt x="102" y="214"/>
                      </a:lnTo>
                      <a:lnTo>
                        <a:pt x="107" y="219"/>
                      </a:lnTo>
                      <a:lnTo>
                        <a:pt x="112" y="223"/>
                      </a:lnTo>
                      <a:lnTo>
                        <a:pt x="119" y="228"/>
                      </a:lnTo>
                      <a:lnTo>
                        <a:pt x="123" y="232"/>
                      </a:lnTo>
                      <a:lnTo>
                        <a:pt x="128" y="237"/>
                      </a:lnTo>
                      <a:lnTo>
                        <a:pt x="130" y="241"/>
                      </a:lnTo>
                      <a:lnTo>
                        <a:pt x="132" y="242"/>
                      </a:lnTo>
                      <a:lnTo>
                        <a:pt x="133" y="244"/>
                      </a:lnTo>
                      <a:lnTo>
                        <a:pt x="135" y="246"/>
                      </a:lnTo>
                      <a:lnTo>
                        <a:pt x="135" y="249"/>
                      </a:lnTo>
                      <a:lnTo>
                        <a:pt x="135" y="251"/>
                      </a:lnTo>
                      <a:lnTo>
                        <a:pt x="135" y="252"/>
                      </a:lnTo>
                      <a:lnTo>
                        <a:pt x="135" y="254"/>
                      </a:lnTo>
                      <a:lnTo>
                        <a:pt x="133" y="257"/>
                      </a:lnTo>
                      <a:lnTo>
                        <a:pt x="133" y="259"/>
                      </a:lnTo>
                      <a:lnTo>
                        <a:pt x="133" y="261"/>
                      </a:lnTo>
                      <a:lnTo>
                        <a:pt x="132" y="262"/>
                      </a:lnTo>
                      <a:lnTo>
                        <a:pt x="132" y="264"/>
                      </a:lnTo>
                      <a:lnTo>
                        <a:pt x="132" y="267"/>
                      </a:lnTo>
                      <a:lnTo>
                        <a:pt x="133" y="269"/>
                      </a:lnTo>
                      <a:lnTo>
                        <a:pt x="133" y="270"/>
                      </a:lnTo>
                      <a:lnTo>
                        <a:pt x="135" y="272"/>
                      </a:lnTo>
                      <a:lnTo>
                        <a:pt x="135" y="274"/>
                      </a:lnTo>
                      <a:lnTo>
                        <a:pt x="135" y="275"/>
                      </a:lnTo>
                      <a:lnTo>
                        <a:pt x="133" y="277"/>
                      </a:lnTo>
                      <a:lnTo>
                        <a:pt x="133" y="279"/>
                      </a:lnTo>
                      <a:lnTo>
                        <a:pt x="133" y="280"/>
                      </a:lnTo>
                      <a:lnTo>
                        <a:pt x="132" y="280"/>
                      </a:lnTo>
                      <a:lnTo>
                        <a:pt x="132" y="282"/>
                      </a:lnTo>
                      <a:lnTo>
                        <a:pt x="132" y="284"/>
                      </a:lnTo>
                      <a:lnTo>
                        <a:pt x="132" y="285"/>
                      </a:lnTo>
                      <a:lnTo>
                        <a:pt x="133" y="285"/>
                      </a:lnTo>
                      <a:lnTo>
                        <a:pt x="133" y="287"/>
                      </a:lnTo>
                      <a:lnTo>
                        <a:pt x="135" y="287"/>
                      </a:lnTo>
                      <a:lnTo>
                        <a:pt x="137" y="289"/>
                      </a:lnTo>
                      <a:lnTo>
                        <a:pt x="137" y="290"/>
                      </a:lnTo>
                      <a:lnTo>
                        <a:pt x="138" y="293"/>
                      </a:lnTo>
                      <a:lnTo>
                        <a:pt x="138" y="297"/>
                      </a:lnTo>
                      <a:lnTo>
                        <a:pt x="138" y="300"/>
                      </a:lnTo>
                      <a:lnTo>
                        <a:pt x="138" y="305"/>
                      </a:lnTo>
                      <a:lnTo>
                        <a:pt x="137" y="308"/>
                      </a:lnTo>
                      <a:lnTo>
                        <a:pt x="135" y="312"/>
                      </a:lnTo>
                      <a:lnTo>
                        <a:pt x="135" y="315"/>
                      </a:lnTo>
                      <a:lnTo>
                        <a:pt x="133" y="317"/>
                      </a:lnTo>
                      <a:lnTo>
                        <a:pt x="132" y="318"/>
                      </a:lnTo>
                      <a:lnTo>
                        <a:pt x="130" y="318"/>
                      </a:lnTo>
                      <a:lnTo>
                        <a:pt x="128" y="318"/>
                      </a:lnTo>
                      <a:lnTo>
                        <a:pt x="125" y="318"/>
                      </a:lnTo>
                      <a:lnTo>
                        <a:pt x="122" y="317"/>
                      </a:lnTo>
                      <a:lnTo>
                        <a:pt x="120" y="317"/>
                      </a:lnTo>
                      <a:lnTo>
                        <a:pt x="117" y="317"/>
                      </a:lnTo>
                      <a:lnTo>
                        <a:pt x="114" y="317"/>
                      </a:lnTo>
                      <a:lnTo>
                        <a:pt x="112" y="317"/>
                      </a:lnTo>
                      <a:lnTo>
                        <a:pt x="112" y="318"/>
                      </a:lnTo>
                      <a:lnTo>
                        <a:pt x="110" y="318"/>
                      </a:lnTo>
                      <a:lnTo>
                        <a:pt x="110" y="320"/>
                      </a:lnTo>
                      <a:lnTo>
                        <a:pt x="110" y="322"/>
                      </a:lnTo>
                      <a:lnTo>
                        <a:pt x="109" y="323"/>
                      </a:lnTo>
                      <a:lnTo>
                        <a:pt x="109" y="325"/>
                      </a:lnTo>
                      <a:lnTo>
                        <a:pt x="109" y="326"/>
                      </a:lnTo>
                      <a:lnTo>
                        <a:pt x="107" y="326"/>
                      </a:lnTo>
                      <a:lnTo>
                        <a:pt x="107" y="328"/>
                      </a:lnTo>
                      <a:lnTo>
                        <a:pt x="107" y="330"/>
                      </a:lnTo>
                      <a:lnTo>
                        <a:pt x="105" y="330"/>
                      </a:lnTo>
                      <a:lnTo>
                        <a:pt x="104" y="331"/>
                      </a:lnTo>
                      <a:lnTo>
                        <a:pt x="104" y="333"/>
                      </a:lnTo>
                      <a:lnTo>
                        <a:pt x="102" y="333"/>
                      </a:lnTo>
                      <a:lnTo>
                        <a:pt x="102" y="335"/>
                      </a:lnTo>
                      <a:lnTo>
                        <a:pt x="102" y="336"/>
                      </a:lnTo>
                      <a:lnTo>
                        <a:pt x="102" y="338"/>
                      </a:lnTo>
                      <a:lnTo>
                        <a:pt x="102" y="340"/>
                      </a:lnTo>
                      <a:lnTo>
                        <a:pt x="102" y="341"/>
                      </a:lnTo>
                      <a:lnTo>
                        <a:pt x="100" y="343"/>
                      </a:lnTo>
                      <a:lnTo>
                        <a:pt x="99" y="345"/>
                      </a:lnTo>
                      <a:lnTo>
                        <a:pt x="99" y="346"/>
                      </a:lnTo>
                      <a:lnTo>
                        <a:pt x="99" y="348"/>
                      </a:lnTo>
                      <a:lnTo>
                        <a:pt x="99" y="350"/>
                      </a:lnTo>
                      <a:lnTo>
                        <a:pt x="99" y="351"/>
                      </a:lnTo>
                      <a:lnTo>
                        <a:pt x="99" y="353"/>
                      </a:lnTo>
                      <a:lnTo>
                        <a:pt x="99" y="356"/>
                      </a:lnTo>
                      <a:lnTo>
                        <a:pt x="100" y="358"/>
                      </a:lnTo>
                      <a:lnTo>
                        <a:pt x="100" y="361"/>
                      </a:lnTo>
                      <a:lnTo>
                        <a:pt x="100" y="363"/>
                      </a:lnTo>
                      <a:lnTo>
                        <a:pt x="102" y="366"/>
                      </a:lnTo>
                      <a:lnTo>
                        <a:pt x="100" y="368"/>
                      </a:lnTo>
                      <a:lnTo>
                        <a:pt x="100" y="371"/>
                      </a:lnTo>
                      <a:lnTo>
                        <a:pt x="100" y="373"/>
                      </a:lnTo>
                      <a:lnTo>
                        <a:pt x="99" y="373"/>
                      </a:lnTo>
                      <a:lnTo>
                        <a:pt x="99" y="374"/>
                      </a:lnTo>
                      <a:lnTo>
                        <a:pt x="97" y="374"/>
                      </a:lnTo>
                      <a:lnTo>
                        <a:pt x="95" y="374"/>
                      </a:lnTo>
                      <a:lnTo>
                        <a:pt x="94" y="374"/>
                      </a:lnTo>
                      <a:lnTo>
                        <a:pt x="92" y="373"/>
                      </a:lnTo>
                      <a:lnTo>
                        <a:pt x="90" y="371"/>
                      </a:lnTo>
                      <a:lnTo>
                        <a:pt x="92" y="369"/>
                      </a:lnTo>
                      <a:lnTo>
                        <a:pt x="92" y="368"/>
                      </a:lnTo>
                      <a:lnTo>
                        <a:pt x="94" y="366"/>
                      </a:lnTo>
                      <a:lnTo>
                        <a:pt x="95" y="364"/>
                      </a:lnTo>
                      <a:lnTo>
                        <a:pt x="97" y="363"/>
                      </a:lnTo>
                      <a:lnTo>
                        <a:pt x="97" y="361"/>
                      </a:lnTo>
                      <a:lnTo>
                        <a:pt x="97" y="359"/>
                      </a:lnTo>
                      <a:lnTo>
                        <a:pt x="95" y="356"/>
                      </a:lnTo>
                      <a:lnTo>
                        <a:pt x="94" y="353"/>
                      </a:lnTo>
                      <a:lnTo>
                        <a:pt x="92" y="348"/>
                      </a:lnTo>
                      <a:lnTo>
                        <a:pt x="90" y="345"/>
                      </a:lnTo>
                      <a:lnTo>
                        <a:pt x="87" y="341"/>
                      </a:lnTo>
                      <a:lnTo>
                        <a:pt x="86" y="340"/>
                      </a:lnTo>
                      <a:lnTo>
                        <a:pt x="82" y="336"/>
                      </a:lnTo>
                      <a:lnTo>
                        <a:pt x="79" y="335"/>
                      </a:lnTo>
                      <a:lnTo>
                        <a:pt x="77" y="335"/>
                      </a:lnTo>
                      <a:lnTo>
                        <a:pt x="77" y="333"/>
                      </a:lnTo>
                      <a:lnTo>
                        <a:pt x="77" y="331"/>
                      </a:lnTo>
                      <a:lnTo>
                        <a:pt x="77" y="330"/>
                      </a:lnTo>
                      <a:lnTo>
                        <a:pt x="77" y="328"/>
                      </a:lnTo>
                      <a:lnTo>
                        <a:pt x="77" y="326"/>
                      </a:lnTo>
                      <a:lnTo>
                        <a:pt x="77" y="325"/>
                      </a:lnTo>
                      <a:lnTo>
                        <a:pt x="76" y="322"/>
                      </a:lnTo>
                      <a:lnTo>
                        <a:pt x="74" y="320"/>
                      </a:lnTo>
                      <a:lnTo>
                        <a:pt x="72" y="317"/>
                      </a:lnTo>
                      <a:lnTo>
                        <a:pt x="71" y="315"/>
                      </a:lnTo>
                      <a:lnTo>
                        <a:pt x="71" y="313"/>
                      </a:lnTo>
                      <a:lnTo>
                        <a:pt x="69" y="310"/>
                      </a:lnTo>
                      <a:lnTo>
                        <a:pt x="69" y="308"/>
                      </a:lnTo>
                      <a:lnTo>
                        <a:pt x="72" y="307"/>
                      </a:lnTo>
                      <a:lnTo>
                        <a:pt x="74" y="307"/>
                      </a:lnTo>
                      <a:lnTo>
                        <a:pt x="74" y="305"/>
                      </a:lnTo>
                      <a:lnTo>
                        <a:pt x="76" y="305"/>
                      </a:lnTo>
                      <a:lnTo>
                        <a:pt x="77" y="305"/>
                      </a:lnTo>
                      <a:lnTo>
                        <a:pt x="79" y="305"/>
                      </a:lnTo>
                      <a:lnTo>
                        <a:pt x="79" y="303"/>
                      </a:lnTo>
                      <a:lnTo>
                        <a:pt x="81" y="303"/>
                      </a:lnTo>
                      <a:lnTo>
                        <a:pt x="82" y="300"/>
                      </a:lnTo>
                      <a:lnTo>
                        <a:pt x="84" y="297"/>
                      </a:lnTo>
                      <a:lnTo>
                        <a:pt x="86" y="293"/>
                      </a:lnTo>
                      <a:lnTo>
                        <a:pt x="86" y="289"/>
                      </a:lnTo>
                      <a:lnTo>
                        <a:pt x="87" y="285"/>
                      </a:lnTo>
                      <a:lnTo>
                        <a:pt x="87" y="282"/>
                      </a:lnTo>
                      <a:lnTo>
                        <a:pt x="89" y="279"/>
                      </a:lnTo>
                      <a:lnTo>
                        <a:pt x="90" y="274"/>
                      </a:lnTo>
                      <a:lnTo>
                        <a:pt x="92" y="272"/>
                      </a:lnTo>
                      <a:lnTo>
                        <a:pt x="92" y="270"/>
                      </a:lnTo>
                      <a:lnTo>
                        <a:pt x="94" y="269"/>
                      </a:lnTo>
                      <a:lnTo>
                        <a:pt x="94" y="265"/>
                      </a:lnTo>
                      <a:lnTo>
                        <a:pt x="94" y="264"/>
                      </a:lnTo>
                      <a:lnTo>
                        <a:pt x="94" y="261"/>
                      </a:lnTo>
                      <a:lnTo>
                        <a:pt x="92" y="259"/>
                      </a:lnTo>
                      <a:lnTo>
                        <a:pt x="90" y="257"/>
                      </a:lnTo>
                      <a:lnTo>
                        <a:pt x="89" y="256"/>
                      </a:lnTo>
                      <a:lnTo>
                        <a:pt x="87" y="256"/>
                      </a:lnTo>
                      <a:lnTo>
                        <a:pt x="84" y="254"/>
                      </a:lnTo>
                      <a:lnTo>
                        <a:pt x="82" y="254"/>
                      </a:lnTo>
                      <a:lnTo>
                        <a:pt x="79" y="254"/>
                      </a:lnTo>
                      <a:lnTo>
                        <a:pt x="77" y="254"/>
                      </a:lnTo>
                      <a:lnTo>
                        <a:pt x="76" y="254"/>
                      </a:lnTo>
                      <a:lnTo>
                        <a:pt x="72" y="256"/>
                      </a:lnTo>
                      <a:lnTo>
                        <a:pt x="67" y="257"/>
                      </a:lnTo>
                      <a:lnTo>
                        <a:pt x="64" y="259"/>
                      </a:lnTo>
                      <a:lnTo>
                        <a:pt x="61" y="261"/>
                      </a:lnTo>
                      <a:lnTo>
                        <a:pt x="57" y="262"/>
                      </a:lnTo>
                      <a:lnTo>
                        <a:pt x="54" y="262"/>
                      </a:lnTo>
                      <a:lnTo>
                        <a:pt x="51" y="262"/>
                      </a:lnTo>
                      <a:lnTo>
                        <a:pt x="49" y="262"/>
                      </a:lnTo>
                      <a:lnTo>
                        <a:pt x="46" y="261"/>
                      </a:lnTo>
                      <a:lnTo>
                        <a:pt x="43" y="257"/>
                      </a:lnTo>
                      <a:lnTo>
                        <a:pt x="39" y="252"/>
                      </a:lnTo>
                      <a:lnTo>
                        <a:pt x="36" y="247"/>
                      </a:lnTo>
                      <a:lnTo>
                        <a:pt x="34" y="244"/>
                      </a:lnTo>
                      <a:lnTo>
                        <a:pt x="31" y="239"/>
                      </a:lnTo>
                      <a:lnTo>
                        <a:pt x="26" y="236"/>
                      </a:lnTo>
                      <a:lnTo>
                        <a:pt x="21" y="232"/>
                      </a:lnTo>
                      <a:lnTo>
                        <a:pt x="21" y="231"/>
                      </a:lnTo>
                      <a:lnTo>
                        <a:pt x="21" y="229"/>
                      </a:lnTo>
                      <a:lnTo>
                        <a:pt x="21" y="228"/>
                      </a:lnTo>
                      <a:lnTo>
                        <a:pt x="20" y="226"/>
                      </a:lnTo>
                      <a:lnTo>
                        <a:pt x="18" y="226"/>
                      </a:lnTo>
                      <a:lnTo>
                        <a:pt x="16" y="226"/>
                      </a:lnTo>
                      <a:lnTo>
                        <a:pt x="15" y="226"/>
                      </a:lnTo>
                      <a:lnTo>
                        <a:pt x="13" y="226"/>
                      </a:lnTo>
                      <a:lnTo>
                        <a:pt x="11" y="224"/>
                      </a:lnTo>
                      <a:lnTo>
                        <a:pt x="10" y="224"/>
                      </a:lnTo>
                      <a:lnTo>
                        <a:pt x="8" y="223"/>
                      </a:lnTo>
                      <a:lnTo>
                        <a:pt x="6" y="221"/>
                      </a:lnTo>
                      <a:lnTo>
                        <a:pt x="5" y="219"/>
                      </a:lnTo>
                      <a:lnTo>
                        <a:pt x="3" y="216"/>
                      </a:lnTo>
                      <a:lnTo>
                        <a:pt x="1" y="214"/>
                      </a:lnTo>
                      <a:lnTo>
                        <a:pt x="1" y="211"/>
                      </a:lnTo>
                      <a:lnTo>
                        <a:pt x="0" y="208"/>
                      </a:lnTo>
                      <a:lnTo>
                        <a:pt x="0" y="204"/>
                      </a:lnTo>
                      <a:lnTo>
                        <a:pt x="0" y="203"/>
                      </a:lnTo>
                      <a:lnTo>
                        <a:pt x="1" y="199"/>
                      </a:lnTo>
                      <a:lnTo>
                        <a:pt x="3" y="196"/>
                      </a:lnTo>
                      <a:lnTo>
                        <a:pt x="3" y="195"/>
                      </a:lnTo>
                      <a:lnTo>
                        <a:pt x="5" y="191"/>
                      </a:lnTo>
                      <a:lnTo>
                        <a:pt x="6" y="188"/>
                      </a:lnTo>
                      <a:lnTo>
                        <a:pt x="8" y="186"/>
                      </a:lnTo>
                      <a:lnTo>
                        <a:pt x="10" y="183"/>
                      </a:lnTo>
                      <a:lnTo>
                        <a:pt x="11" y="181"/>
                      </a:lnTo>
                      <a:lnTo>
                        <a:pt x="11" y="178"/>
                      </a:lnTo>
                      <a:lnTo>
                        <a:pt x="11" y="176"/>
                      </a:lnTo>
                      <a:lnTo>
                        <a:pt x="11" y="173"/>
                      </a:lnTo>
                      <a:lnTo>
                        <a:pt x="11" y="171"/>
                      </a:lnTo>
                      <a:lnTo>
                        <a:pt x="11" y="170"/>
                      </a:lnTo>
                      <a:lnTo>
                        <a:pt x="11" y="166"/>
                      </a:lnTo>
                      <a:lnTo>
                        <a:pt x="11" y="165"/>
                      </a:lnTo>
                      <a:lnTo>
                        <a:pt x="11" y="163"/>
                      </a:lnTo>
                      <a:lnTo>
                        <a:pt x="13" y="162"/>
                      </a:lnTo>
                      <a:lnTo>
                        <a:pt x="15" y="158"/>
                      </a:lnTo>
                      <a:lnTo>
                        <a:pt x="18" y="157"/>
                      </a:lnTo>
                      <a:lnTo>
                        <a:pt x="20" y="153"/>
                      </a:lnTo>
                      <a:lnTo>
                        <a:pt x="21" y="152"/>
                      </a:lnTo>
                      <a:lnTo>
                        <a:pt x="24" y="148"/>
                      </a:lnTo>
                      <a:lnTo>
                        <a:pt x="26" y="147"/>
                      </a:lnTo>
                      <a:lnTo>
                        <a:pt x="29" y="147"/>
                      </a:lnTo>
                      <a:lnTo>
                        <a:pt x="33" y="147"/>
                      </a:lnTo>
                      <a:lnTo>
                        <a:pt x="31" y="143"/>
                      </a:lnTo>
                      <a:lnTo>
                        <a:pt x="29" y="140"/>
                      </a:lnTo>
                      <a:lnTo>
                        <a:pt x="28" y="135"/>
                      </a:lnTo>
                      <a:lnTo>
                        <a:pt x="28" y="130"/>
                      </a:lnTo>
                      <a:lnTo>
                        <a:pt x="28" y="125"/>
                      </a:lnTo>
                      <a:lnTo>
                        <a:pt x="28" y="122"/>
                      </a:lnTo>
                      <a:lnTo>
                        <a:pt x="29" y="117"/>
                      </a:lnTo>
                      <a:lnTo>
                        <a:pt x="31" y="114"/>
                      </a:lnTo>
                      <a:lnTo>
                        <a:pt x="33" y="112"/>
                      </a:lnTo>
                      <a:lnTo>
                        <a:pt x="33" y="109"/>
                      </a:lnTo>
                      <a:lnTo>
                        <a:pt x="31" y="107"/>
                      </a:lnTo>
                      <a:lnTo>
                        <a:pt x="31" y="105"/>
                      </a:lnTo>
                      <a:lnTo>
                        <a:pt x="29" y="102"/>
                      </a:lnTo>
                      <a:lnTo>
                        <a:pt x="29" y="100"/>
                      </a:lnTo>
                      <a:lnTo>
                        <a:pt x="28" y="97"/>
                      </a:lnTo>
                      <a:lnTo>
                        <a:pt x="28" y="96"/>
                      </a:lnTo>
                      <a:lnTo>
                        <a:pt x="29" y="94"/>
                      </a:lnTo>
                      <a:lnTo>
                        <a:pt x="29" y="92"/>
                      </a:lnTo>
                      <a:lnTo>
                        <a:pt x="31" y="92"/>
                      </a:lnTo>
                      <a:lnTo>
                        <a:pt x="33" y="91"/>
                      </a:lnTo>
                      <a:lnTo>
                        <a:pt x="34" y="89"/>
                      </a:lnTo>
                      <a:lnTo>
                        <a:pt x="36" y="89"/>
                      </a:lnTo>
                      <a:lnTo>
                        <a:pt x="36" y="87"/>
                      </a:lnTo>
                      <a:lnTo>
                        <a:pt x="36" y="86"/>
                      </a:lnTo>
                      <a:lnTo>
                        <a:pt x="36" y="84"/>
                      </a:lnTo>
                      <a:lnTo>
                        <a:pt x="36" y="82"/>
                      </a:lnTo>
                      <a:lnTo>
                        <a:pt x="34" y="81"/>
                      </a:lnTo>
                      <a:lnTo>
                        <a:pt x="34" y="79"/>
                      </a:lnTo>
                      <a:lnTo>
                        <a:pt x="33" y="77"/>
                      </a:lnTo>
                      <a:lnTo>
                        <a:pt x="33" y="76"/>
                      </a:lnTo>
                      <a:lnTo>
                        <a:pt x="33" y="74"/>
                      </a:lnTo>
                      <a:lnTo>
                        <a:pt x="33" y="71"/>
                      </a:lnTo>
                      <a:lnTo>
                        <a:pt x="33" y="69"/>
                      </a:lnTo>
                      <a:lnTo>
                        <a:pt x="34" y="67"/>
                      </a:lnTo>
                      <a:lnTo>
                        <a:pt x="36" y="66"/>
                      </a:lnTo>
                      <a:lnTo>
                        <a:pt x="38" y="64"/>
                      </a:lnTo>
                      <a:lnTo>
                        <a:pt x="39" y="63"/>
                      </a:lnTo>
                      <a:lnTo>
                        <a:pt x="41" y="61"/>
                      </a:lnTo>
                      <a:lnTo>
                        <a:pt x="43" y="58"/>
                      </a:lnTo>
                      <a:lnTo>
                        <a:pt x="46" y="56"/>
                      </a:lnTo>
                      <a:lnTo>
                        <a:pt x="48" y="53"/>
                      </a:lnTo>
                      <a:lnTo>
                        <a:pt x="48" y="49"/>
                      </a:lnTo>
                      <a:lnTo>
                        <a:pt x="46" y="46"/>
                      </a:lnTo>
                      <a:lnTo>
                        <a:pt x="44" y="43"/>
                      </a:lnTo>
                      <a:lnTo>
                        <a:pt x="41" y="39"/>
                      </a:lnTo>
                      <a:lnTo>
                        <a:pt x="39" y="34"/>
                      </a:lnTo>
                      <a:lnTo>
                        <a:pt x="36" y="31"/>
                      </a:lnTo>
                      <a:lnTo>
                        <a:pt x="36" y="26"/>
                      </a:lnTo>
                      <a:lnTo>
                        <a:pt x="34" y="25"/>
                      </a:lnTo>
                      <a:lnTo>
                        <a:pt x="34" y="21"/>
                      </a:lnTo>
                      <a:lnTo>
                        <a:pt x="36" y="18"/>
                      </a:lnTo>
                      <a:lnTo>
                        <a:pt x="36" y="15"/>
                      </a:lnTo>
                      <a:lnTo>
                        <a:pt x="36" y="11"/>
                      </a:lnTo>
                      <a:lnTo>
                        <a:pt x="38" y="8"/>
                      </a:lnTo>
                      <a:lnTo>
                        <a:pt x="38" y="5"/>
                      </a:lnTo>
                      <a:lnTo>
                        <a:pt x="38" y="3"/>
                      </a:lnTo>
                      <a:lnTo>
                        <a:pt x="38" y="5"/>
                      </a:lnTo>
                      <a:lnTo>
                        <a:pt x="39" y="6"/>
                      </a:lnTo>
                      <a:lnTo>
                        <a:pt x="41" y="8"/>
                      </a:lnTo>
                      <a:lnTo>
                        <a:pt x="43" y="8"/>
                      </a:lnTo>
                      <a:lnTo>
                        <a:pt x="44" y="10"/>
                      </a:lnTo>
                      <a:lnTo>
                        <a:pt x="48" y="10"/>
                      </a:lnTo>
                      <a:lnTo>
                        <a:pt x="49" y="10"/>
                      </a:lnTo>
                      <a:lnTo>
                        <a:pt x="53" y="8"/>
                      </a:lnTo>
                      <a:lnTo>
                        <a:pt x="56" y="8"/>
                      </a:lnTo>
                      <a:lnTo>
                        <a:pt x="57" y="10"/>
                      </a:lnTo>
                      <a:lnTo>
                        <a:pt x="59" y="10"/>
                      </a:lnTo>
                      <a:lnTo>
                        <a:pt x="62" y="13"/>
                      </a:lnTo>
                      <a:lnTo>
                        <a:pt x="62" y="11"/>
                      </a:lnTo>
                      <a:lnTo>
                        <a:pt x="66" y="11"/>
                      </a:lnTo>
                      <a:lnTo>
                        <a:pt x="67" y="10"/>
                      </a:lnTo>
                      <a:lnTo>
                        <a:pt x="69" y="10"/>
                      </a:lnTo>
                      <a:lnTo>
                        <a:pt x="71" y="10"/>
                      </a:lnTo>
                      <a:lnTo>
                        <a:pt x="72" y="10"/>
                      </a:lnTo>
                      <a:lnTo>
                        <a:pt x="74" y="10"/>
                      </a:lnTo>
                      <a:lnTo>
                        <a:pt x="76" y="8"/>
                      </a:lnTo>
                      <a:lnTo>
                        <a:pt x="77" y="6"/>
                      </a:lnTo>
                      <a:lnTo>
                        <a:pt x="77" y="5"/>
                      </a:lnTo>
                      <a:lnTo>
                        <a:pt x="77" y="3"/>
                      </a:lnTo>
                      <a:lnTo>
                        <a:pt x="77" y="1"/>
                      </a:lnTo>
                      <a:lnTo>
                        <a:pt x="77" y="0"/>
                      </a:lnTo>
                      <a:lnTo>
                        <a:pt x="79" y="1"/>
                      </a:lnTo>
                      <a:lnTo>
                        <a:pt x="81" y="1"/>
                      </a:lnTo>
                      <a:lnTo>
                        <a:pt x="82" y="3"/>
                      </a:lnTo>
                      <a:lnTo>
                        <a:pt x="84" y="5"/>
                      </a:lnTo>
                      <a:lnTo>
                        <a:pt x="86" y="6"/>
                      </a:lnTo>
                      <a:lnTo>
                        <a:pt x="87" y="10"/>
                      </a:lnTo>
                      <a:lnTo>
                        <a:pt x="90" y="15"/>
                      </a:lnTo>
                      <a:lnTo>
                        <a:pt x="92" y="20"/>
                      </a:lnTo>
                      <a:lnTo>
                        <a:pt x="92" y="25"/>
                      </a:lnTo>
                      <a:lnTo>
                        <a:pt x="94" y="30"/>
                      </a:lnTo>
                      <a:lnTo>
                        <a:pt x="94" y="34"/>
                      </a:lnTo>
                      <a:lnTo>
                        <a:pt x="95" y="39"/>
                      </a:lnTo>
                      <a:lnTo>
                        <a:pt x="97" y="44"/>
                      </a:lnTo>
                      <a:lnTo>
                        <a:pt x="99" y="49"/>
                      </a:lnTo>
                      <a:lnTo>
                        <a:pt x="99" y="56"/>
                      </a:lnTo>
                      <a:lnTo>
                        <a:pt x="97" y="61"/>
                      </a:lnTo>
                      <a:lnTo>
                        <a:pt x="95" y="66"/>
                      </a:lnTo>
                      <a:lnTo>
                        <a:pt x="94" y="71"/>
                      </a:lnTo>
                      <a:lnTo>
                        <a:pt x="92" y="76"/>
                      </a:lnTo>
                      <a:lnTo>
                        <a:pt x="94" y="82"/>
                      </a:lnTo>
                      <a:lnTo>
                        <a:pt x="97" y="87"/>
                      </a:lnTo>
                      <a:lnTo>
                        <a:pt x="99" y="89"/>
                      </a:lnTo>
                      <a:lnTo>
                        <a:pt x="100" y="89"/>
                      </a:lnTo>
                      <a:lnTo>
                        <a:pt x="100" y="91"/>
                      </a:lnTo>
                      <a:lnTo>
                        <a:pt x="102" y="91"/>
                      </a:lnTo>
                      <a:lnTo>
                        <a:pt x="104" y="92"/>
                      </a:lnTo>
                      <a:lnTo>
                        <a:pt x="104" y="94"/>
                      </a:lnTo>
                      <a:lnTo>
                        <a:pt x="105" y="96"/>
                      </a:lnTo>
                      <a:lnTo>
                        <a:pt x="105" y="97"/>
                      </a:lnTo>
                      <a:lnTo>
                        <a:pt x="107" y="97"/>
                      </a:lnTo>
                      <a:lnTo>
                        <a:pt x="109" y="99"/>
                      </a:lnTo>
                      <a:lnTo>
                        <a:pt x="110" y="99"/>
                      </a:lnTo>
                      <a:lnTo>
                        <a:pt x="110" y="100"/>
                      </a:lnTo>
                      <a:lnTo>
                        <a:pt x="109" y="102"/>
                      </a:lnTo>
                      <a:lnTo>
                        <a:pt x="107" y="102"/>
                      </a:lnTo>
                      <a:lnTo>
                        <a:pt x="107" y="104"/>
                      </a:lnTo>
                      <a:lnTo>
                        <a:pt x="105" y="104"/>
                      </a:lnTo>
                      <a:lnTo>
                        <a:pt x="104" y="104"/>
                      </a:lnTo>
                      <a:lnTo>
                        <a:pt x="102" y="105"/>
                      </a:lnTo>
                      <a:lnTo>
                        <a:pt x="97" y="105"/>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116" name="Freeform 48"/>
                <p:cNvSpPr>
                  <a:spLocks/>
                </p:cNvSpPr>
                <p:nvPr/>
              </p:nvSpPr>
              <p:spPr bwMode="gray">
                <a:xfrm>
                  <a:off x="5215025" y="3201477"/>
                  <a:ext cx="856197" cy="842582"/>
                </a:xfrm>
                <a:custGeom>
                  <a:avLst/>
                  <a:gdLst>
                    <a:gd name="T0" fmla="*/ 2147483647 w 545"/>
                    <a:gd name="T1" fmla="*/ 2147483647 h 532"/>
                    <a:gd name="T2" fmla="*/ 2147483647 w 545"/>
                    <a:gd name="T3" fmla="*/ 2147483647 h 532"/>
                    <a:gd name="T4" fmla="*/ 2147483647 w 545"/>
                    <a:gd name="T5" fmla="*/ 2147483647 h 532"/>
                    <a:gd name="T6" fmla="*/ 2147483647 w 545"/>
                    <a:gd name="T7" fmla="*/ 2147483647 h 532"/>
                    <a:gd name="T8" fmla="*/ 2147483647 w 545"/>
                    <a:gd name="T9" fmla="*/ 2147483647 h 532"/>
                    <a:gd name="T10" fmla="*/ 2147483647 w 545"/>
                    <a:gd name="T11" fmla="*/ 2147483647 h 532"/>
                    <a:gd name="T12" fmla="*/ 2147483647 w 545"/>
                    <a:gd name="T13" fmla="*/ 2147483647 h 532"/>
                    <a:gd name="T14" fmla="*/ 2147483647 w 545"/>
                    <a:gd name="T15" fmla="*/ 2147483647 h 532"/>
                    <a:gd name="T16" fmla="*/ 2147483647 w 545"/>
                    <a:gd name="T17" fmla="*/ 2147483647 h 532"/>
                    <a:gd name="T18" fmla="*/ 2147483647 w 545"/>
                    <a:gd name="T19" fmla="*/ 2147483647 h 532"/>
                    <a:gd name="T20" fmla="*/ 2147483647 w 545"/>
                    <a:gd name="T21" fmla="*/ 2147483647 h 532"/>
                    <a:gd name="T22" fmla="*/ 2147483647 w 545"/>
                    <a:gd name="T23" fmla="*/ 2147483647 h 532"/>
                    <a:gd name="T24" fmla="*/ 2147483647 w 545"/>
                    <a:gd name="T25" fmla="*/ 2147483647 h 532"/>
                    <a:gd name="T26" fmla="*/ 2147483647 w 545"/>
                    <a:gd name="T27" fmla="*/ 2147483647 h 532"/>
                    <a:gd name="T28" fmla="*/ 2147483647 w 545"/>
                    <a:gd name="T29" fmla="*/ 2147483647 h 532"/>
                    <a:gd name="T30" fmla="*/ 2147483647 w 545"/>
                    <a:gd name="T31" fmla="*/ 2147483647 h 532"/>
                    <a:gd name="T32" fmla="*/ 2147483647 w 545"/>
                    <a:gd name="T33" fmla="*/ 2147483647 h 532"/>
                    <a:gd name="T34" fmla="*/ 2147483647 w 545"/>
                    <a:gd name="T35" fmla="*/ 2147483647 h 532"/>
                    <a:gd name="T36" fmla="*/ 2147483647 w 545"/>
                    <a:gd name="T37" fmla="*/ 2147483647 h 532"/>
                    <a:gd name="T38" fmla="*/ 2147483647 w 545"/>
                    <a:gd name="T39" fmla="*/ 2147483647 h 532"/>
                    <a:gd name="T40" fmla="*/ 2147483647 w 545"/>
                    <a:gd name="T41" fmla="*/ 2147483647 h 532"/>
                    <a:gd name="T42" fmla="*/ 2147483647 w 545"/>
                    <a:gd name="T43" fmla="*/ 2147483647 h 532"/>
                    <a:gd name="T44" fmla="*/ 2147483647 w 545"/>
                    <a:gd name="T45" fmla="*/ 2147483647 h 532"/>
                    <a:gd name="T46" fmla="*/ 2147483647 w 545"/>
                    <a:gd name="T47" fmla="*/ 2147483647 h 532"/>
                    <a:gd name="T48" fmla="*/ 2147483647 w 545"/>
                    <a:gd name="T49" fmla="*/ 2147483647 h 532"/>
                    <a:gd name="T50" fmla="*/ 2147483647 w 545"/>
                    <a:gd name="T51" fmla="*/ 2147483647 h 532"/>
                    <a:gd name="T52" fmla="*/ 2147483647 w 545"/>
                    <a:gd name="T53" fmla="*/ 2147483647 h 532"/>
                    <a:gd name="T54" fmla="*/ 2147483647 w 545"/>
                    <a:gd name="T55" fmla="*/ 2147483647 h 532"/>
                    <a:gd name="T56" fmla="*/ 2147483647 w 545"/>
                    <a:gd name="T57" fmla="*/ 2147483647 h 532"/>
                    <a:gd name="T58" fmla="*/ 2147483647 w 545"/>
                    <a:gd name="T59" fmla="*/ 2147483647 h 532"/>
                    <a:gd name="T60" fmla="*/ 2147483647 w 545"/>
                    <a:gd name="T61" fmla="*/ 2147483647 h 532"/>
                    <a:gd name="T62" fmla="*/ 2147483647 w 545"/>
                    <a:gd name="T63" fmla="*/ 2147483647 h 532"/>
                    <a:gd name="T64" fmla="*/ 2147483647 w 545"/>
                    <a:gd name="T65" fmla="*/ 2147483647 h 532"/>
                    <a:gd name="T66" fmla="*/ 2147483647 w 545"/>
                    <a:gd name="T67" fmla="*/ 2147483647 h 532"/>
                    <a:gd name="T68" fmla="*/ 2147483647 w 545"/>
                    <a:gd name="T69" fmla="*/ 2147483647 h 532"/>
                    <a:gd name="T70" fmla="*/ 2147483647 w 545"/>
                    <a:gd name="T71" fmla="*/ 2147483647 h 532"/>
                    <a:gd name="T72" fmla="*/ 2147483647 w 545"/>
                    <a:gd name="T73" fmla="*/ 2147483647 h 532"/>
                    <a:gd name="T74" fmla="*/ 2147483647 w 545"/>
                    <a:gd name="T75" fmla="*/ 2147483647 h 532"/>
                    <a:gd name="T76" fmla="*/ 2147483647 w 545"/>
                    <a:gd name="T77" fmla="*/ 2147483647 h 532"/>
                    <a:gd name="T78" fmla="*/ 2147483647 w 545"/>
                    <a:gd name="T79" fmla="*/ 2147483647 h 532"/>
                    <a:gd name="T80" fmla="*/ 2147483647 w 545"/>
                    <a:gd name="T81" fmla="*/ 2147483647 h 532"/>
                    <a:gd name="T82" fmla="*/ 2147483647 w 545"/>
                    <a:gd name="T83" fmla="*/ 2147483647 h 532"/>
                    <a:gd name="T84" fmla="*/ 2147483647 w 545"/>
                    <a:gd name="T85" fmla="*/ 2147483647 h 532"/>
                    <a:gd name="T86" fmla="*/ 2147483647 w 545"/>
                    <a:gd name="T87" fmla="*/ 2147483647 h 532"/>
                    <a:gd name="T88" fmla="*/ 2147483647 w 545"/>
                    <a:gd name="T89" fmla="*/ 2147483647 h 532"/>
                    <a:gd name="T90" fmla="*/ 2147483647 w 545"/>
                    <a:gd name="T91" fmla="*/ 2147483647 h 532"/>
                    <a:gd name="T92" fmla="*/ 2147483647 w 545"/>
                    <a:gd name="T93" fmla="*/ 2147483647 h 532"/>
                    <a:gd name="T94" fmla="*/ 2147483647 w 545"/>
                    <a:gd name="T95" fmla="*/ 2147483647 h 532"/>
                    <a:gd name="T96" fmla="*/ 2147483647 w 545"/>
                    <a:gd name="T97" fmla="*/ 2147483647 h 532"/>
                    <a:gd name="T98" fmla="*/ 2147483647 w 545"/>
                    <a:gd name="T99" fmla="*/ 2147483647 h 532"/>
                    <a:gd name="T100" fmla="*/ 2147483647 w 545"/>
                    <a:gd name="T101" fmla="*/ 2147483647 h 532"/>
                    <a:gd name="T102" fmla="*/ 2147483647 w 545"/>
                    <a:gd name="T103" fmla="*/ 2147483647 h 532"/>
                    <a:gd name="T104" fmla="*/ 2147483647 w 545"/>
                    <a:gd name="T105" fmla="*/ 2147483647 h 532"/>
                    <a:gd name="T106" fmla="*/ 2147483647 w 545"/>
                    <a:gd name="T107" fmla="*/ 2147483647 h 532"/>
                    <a:gd name="T108" fmla="*/ 2147483647 w 545"/>
                    <a:gd name="T109" fmla="*/ 2147483647 h 532"/>
                    <a:gd name="T110" fmla="*/ 2147483647 w 545"/>
                    <a:gd name="T111" fmla="*/ 2147483647 h 532"/>
                    <a:gd name="T112" fmla="*/ 2147483647 w 545"/>
                    <a:gd name="T113" fmla="*/ 2147483647 h 532"/>
                    <a:gd name="T114" fmla="*/ 2147483647 w 545"/>
                    <a:gd name="T115" fmla="*/ 2147483647 h 532"/>
                    <a:gd name="T116" fmla="*/ 2147483647 w 545"/>
                    <a:gd name="T117" fmla="*/ 2147483647 h 532"/>
                    <a:gd name="T118" fmla="*/ 2147483647 w 545"/>
                    <a:gd name="T119" fmla="*/ 2147483647 h 532"/>
                    <a:gd name="T120" fmla="*/ 2147483647 w 545"/>
                    <a:gd name="T121" fmla="*/ 2147483647 h 532"/>
                    <a:gd name="T122" fmla="*/ 2147483647 w 545"/>
                    <a:gd name="T123" fmla="*/ 2147483647 h 532"/>
                    <a:gd name="T124" fmla="*/ 2147483647 w 545"/>
                    <a:gd name="T125" fmla="*/ 2147483647 h 5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45"/>
                    <a:gd name="T190" fmla="*/ 0 h 532"/>
                    <a:gd name="T191" fmla="*/ 545 w 545"/>
                    <a:gd name="T192" fmla="*/ 532 h 5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45" h="532">
                      <a:moveTo>
                        <a:pt x="95" y="364"/>
                      </a:moveTo>
                      <a:lnTo>
                        <a:pt x="95" y="366"/>
                      </a:lnTo>
                      <a:lnTo>
                        <a:pt x="96" y="369"/>
                      </a:lnTo>
                      <a:lnTo>
                        <a:pt x="96" y="371"/>
                      </a:lnTo>
                      <a:lnTo>
                        <a:pt x="98" y="372"/>
                      </a:lnTo>
                      <a:lnTo>
                        <a:pt x="98" y="374"/>
                      </a:lnTo>
                      <a:lnTo>
                        <a:pt x="99" y="376"/>
                      </a:lnTo>
                      <a:lnTo>
                        <a:pt x="101" y="377"/>
                      </a:lnTo>
                      <a:lnTo>
                        <a:pt x="103" y="379"/>
                      </a:lnTo>
                      <a:lnTo>
                        <a:pt x="106" y="381"/>
                      </a:lnTo>
                      <a:lnTo>
                        <a:pt x="108" y="382"/>
                      </a:lnTo>
                      <a:lnTo>
                        <a:pt x="111" y="382"/>
                      </a:lnTo>
                      <a:lnTo>
                        <a:pt x="114" y="384"/>
                      </a:lnTo>
                      <a:lnTo>
                        <a:pt x="118" y="384"/>
                      </a:lnTo>
                      <a:lnTo>
                        <a:pt x="121" y="382"/>
                      </a:lnTo>
                      <a:lnTo>
                        <a:pt x="124" y="382"/>
                      </a:lnTo>
                      <a:lnTo>
                        <a:pt x="128" y="382"/>
                      </a:lnTo>
                      <a:lnTo>
                        <a:pt x="128" y="384"/>
                      </a:lnTo>
                      <a:lnTo>
                        <a:pt x="129" y="384"/>
                      </a:lnTo>
                      <a:lnTo>
                        <a:pt x="129" y="386"/>
                      </a:lnTo>
                      <a:lnTo>
                        <a:pt x="129" y="387"/>
                      </a:lnTo>
                      <a:lnTo>
                        <a:pt x="133" y="389"/>
                      </a:lnTo>
                      <a:lnTo>
                        <a:pt x="134" y="389"/>
                      </a:lnTo>
                      <a:lnTo>
                        <a:pt x="137" y="390"/>
                      </a:lnTo>
                      <a:lnTo>
                        <a:pt x="141" y="392"/>
                      </a:lnTo>
                      <a:lnTo>
                        <a:pt x="144" y="392"/>
                      </a:lnTo>
                      <a:lnTo>
                        <a:pt x="146" y="394"/>
                      </a:lnTo>
                      <a:lnTo>
                        <a:pt x="149" y="395"/>
                      </a:lnTo>
                      <a:lnTo>
                        <a:pt x="151" y="399"/>
                      </a:lnTo>
                      <a:lnTo>
                        <a:pt x="154" y="399"/>
                      </a:lnTo>
                      <a:lnTo>
                        <a:pt x="156" y="400"/>
                      </a:lnTo>
                      <a:lnTo>
                        <a:pt x="157" y="400"/>
                      </a:lnTo>
                      <a:lnTo>
                        <a:pt x="159" y="399"/>
                      </a:lnTo>
                      <a:lnTo>
                        <a:pt x="161" y="399"/>
                      </a:lnTo>
                      <a:lnTo>
                        <a:pt x="164" y="399"/>
                      </a:lnTo>
                      <a:lnTo>
                        <a:pt x="164" y="400"/>
                      </a:lnTo>
                      <a:lnTo>
                        <a:pt x="166" y="402"/>
                      </a:lnTo>
                      <a:lnTo>
                        <a:pt x="167" y="404"/>
                      </a:lnTo>
                      <a:lnTo>
                        <a:pt x="169" y="404"/>
                      </a:lnTo>
                      <a:lnTo>
                        <a:pt x="169" y="405"/>
                      </a:lnTo>
                      <a:lnTo>
                        <a:pt x="170" y="405"/>
                      </a:lnTo>
                      <a:lnTo>
                        <a:pt x="170" y="407"/>
                      </a:lnTo>
                      <a:lnTo>
                        <a:pt x="174" y="407"/>
                      </a:lnTo>
                      <a:lnTo>
                        <a:pt x="175" y="409"/>
                      </a:lnTo>
                      <a:lnTo>
                        <a:pt x="177" y="410"/>
                      </a:lnTo>
                      <a:lnTo>
                        <a:pt x="179" y="410"/>
                      </a:lnTo>
                      <a:lnTo>
                        <a:pt x="182" y="410"/>
                      </a:lnTo>
                      <a:lnTo>
                        <a:pt x="184" y="412"/>
                      </a:lnTo>
                      <a:lnTo>
                        <a:pt x="187" y="412"/>
                      </a:lnTo>
                      <a:lnTo>
                        <a:pt x="189" y="412"/>
                      </a:lnTo>
                      <a:lnTo>
                        <a:pt x="190" y="412"/>
                      </a:lnTo>
                      <a:lnTo>
                        <a:pt x="192" y="414"/>
                      </a:lnTo>
                      <a:lnTo>
                        <a:pt x="192" y="415"/>
                      </a:lnTo>
                      <a:lnTo>
                        <a:pt x="194" y="415"/>
                      </a:lnTo>
                      <a:lnTo>
                        <a:pt x="195" y="417"/>
                      </a:lnTo>
                      <a:lnTo>
                        <a:pt x="197" y="419"/>
                      </a:lnTo>
                      <a:lnTo>
                        <a:pt x="197" y="420"/>
                      </a:lnTo>
                      <a:lnTo>
                        <a:pt x="199" y="420"/>
                      </a:lnTo>
                      <a:lnTo>
                        <a:pt x="200" y="420"/>
                      </a:lnTo>
                      <a:lnTo>
                        <a:pt x="202" y="420"/>
                      </a:lnTo>
                      <a:lnTo>
                        <a:pt x="203" y="420"/>
                      </a:lnTo>
                      <a:lnTo>
                        <a:pt x="205" y="420"/>
                      </a:lnTo>
                      <a:lnTo>
                        <a:pt x="207" y="420"/>
                      </a:lnTo>
                      <a:lnTo>
                        <a:pt x="208" y="420"/>
                      </a:lnTo>
                      <a:lnTo>
                        <a:pt x="212" y="422"/>
                      </a:lnTo>
                      <a:lnTo>
                        <a:pt x="213" y="423"/>
                      </a:lnTo>
                      <a:lnTo>
                        <a:pt x="215" y="425"/>
                      </a:lnTo>
                      <a:lnTo>
                        <a:pt x="218" y="427"/>
                      </a:lnTo>
                      <a:lnTo>
                        <a:pt x="220" y="427"/>
                      </a:lnTo>
                      <a:lnTo>
                        <a:pt x="222" y="428"/>
                      </a:lnTo>
                      <a:lnTo>
                        <a:pt x="225" y="430"/>
                      </a:lnTo>
                      <a:lnTo>
                        <a:pt x="227" y="432"/>
                      </a:lnTo>
                      <a:lnTo>
                        <a:pt x="228" y="432"/>
                      </a:lnTo>
                      <a:lnTo>
                        <a:pt x="230" y="432"/>
                      </a:lnTo>
                      <a:lnTo>
                        <a:pt x="232" y="432"/>
                      </a:lnTo>
                      <a:lnTo>
                        <a:pt x="233" y="430"/>
                      </a:lnTo>
                      <a:lnTo>
                        <a:pt x="235" y="430"/>
                      </a:lnTo>
                      <a:lnTo>
                        <a:pt x="236" y="432"/>
                      </a:lnTo>
                      <a:lnTo>
                        <a:pt x="238" y="432"/>
                      </a:lnTo>
                      <a:lnTo>
                        <a:pt x="238" y="433"/>
                      </a:lnTo>
                      <a:lnTo>
                        <a:pt x="240" y="433"/>
                      </a:lnTo>
                      <a:lnTo>
                        <a:pt x="241" y="435"/>
                      </a:lnTo>
                      <a:lnTo>
                        <a:pt x="243" y="435"/>
                      </a:lnTo>
                      <a:lnTo>
                        <a:pt x="245" y="433"/>
                      </a:lnTo>
                      <a:lnTo>
                        <a:pt x="246" y="433"/>
                      </a:lnTo>
                      <a:lnTo>
                        <a:pt x="248" y="432"/>
                      </a:lnTo>
                      <a:lnTo>
                        <a:pt x="250" y="432"/>
                      </a:lnTo>
                      <a:lnTo>
                        <a:pt x="251" y="430"/>
                      </a:lnTo>
                      <a:lnTo>
                        <a:pt x="253" y="430"/>
                      </a:lnTo>
                      <a:lnTo>
                        <a:pt x="255" y="430"/>
                      </a:lnTo>
                      <a:lnTo>
                        <a:pt x="255" y="428"/>
                      </a:lnTo>
                      <a:lnTo>
                        <a:pt x="255" y="427"/>
                      </a:lnTo>
                      <a:lnTo>
                        <a:pt x="253" y="425"/>
                      </a:lnTo>
                      <a:lnTo>
                        <a:pt x="253" y="423"/>
                      </a:lnTo>
                      <a:lnTo>
                        <a:pt x="253" y="422"/>
                      </a:lnTo>
                      <a:lnTo>
                        <a:pt x="253" y="420"/>
                      </a:lnTo>
                      <a:lnTo>
                        <a:pt x="255" y="422"/>
                      </a:lnTo>
                      <a:lnTo>
                        <a:pt x="256" y="422"/>
                      </a:lnTo>
                      <a:lnTo>
                        <a:pt x="260" y="423"/>
                      </a:lnTo>
                      <a:lnTo>
                        <a:pt x="261" y="425"/>
                      </a:lnTo>
                      <a:lnTo>
                        <a:pt x="263" y="427"/>
                      </a:lnTo>
                      <a:lnTo>
                        <a:pt x="265" y="428"/>
                      </a:lnTo>
                      <a:lnTo>
                        <a:pt x="266" y="430"/>
                      </a:lnTo>
                      <a:lnTo>
                        <a:pt x="268" y="432"/>
                      </a:lnTo>
                      <a:lnTo>
                        <a:pt x="269" y="435"/>
                      </a:lnTo>
                      <a:lnTo>
                        <a:pt x="269" y="440"/>
                      </a:lnTo>
                      <a:lnTo>
                        <a:pt x="271" y="443"/>
                      </a:lnTo>
                      <a:lnTo>
                        <a:pt x="271" y="448"/>
                      </a:lnTo>
                      <a:lnTo>
                        <a:pt x="271" y="452"/>
                      </a:lnTo>
                      <a:lnTo>
                        <a:pt x="273" y="455"/>
                      </a:lnTo>
                      <a:lnTo>
                        <a:pt x="273" y="460"/>
                      </a:lnTo>
                      <a:lnTo>
                        <a:pt x="274" y="463"/>
                      </a:lnTo>
                      <a:lnTo>
                        <a:pt x="276" y="465"/>
                      </a:lnTo>
                      <a:lnTo>
                        <a:pt x="276" y="468"/>
                      </a:lnTo>
                      <a:lnTo>
                        <a:pt x="278" y="471"/>
                      </a:lnTo>
                      <a:lnTo>
                        <a:pt x="278" y="475"/>
                      </a:lnTo>
                      <a:lnTo>
                        <a:pt x="278" y="478"/>
                      </a:lnTo>
                      <a:lnTo>
                        <a:pt x="276" y="481"/>
                      </a:lnTo>
                      <a:lnTo>
                        <a:pt x="276" y="486"/>
                      </a:lnTo>
                      <a:lnTo>
                        <a:pt x="276" y="489"/>
                      </a:lnTo>
                      <a:lnTo>
                        <a:pt x="274" y="491"/>
                      </a:lnTo>
                      <a:lnTo>
                        <a:pt x="273" y="493"/>
                      </a:lnTo>
                      <a:lnTo>
                        <a:pt x="273" y="494"/>
                      </a:lnTo>
                      <a:lnTo>
                        <a:pt x="271" y="496"/>
                      </a:lnTo>
                      <a:lnTo>
                        <a:pt x="271" y="499"/>
                      </a:lnTo>
                      <a:lnTo>
                        <a:pt x="269" y="501"/>
                      </a:lnTo>
                      <a:lnTo>
                        <a:pt x="269" y="503"/>
                      </a:lnTo>
                      <a:lnTo>
                        <a:pt x="271" y="504"/>
                      </a:lnTo>
                      <a:lnTo>
                        <a:pt x="271" y="508"/>
                      </a:lnTo>
                      <a:lnTo>
                        <a:pt x="273" y="509"/>
                      </a:lnTo>
                      <a:lnTo>
                        <a:pt x="276" y="511"/>
                      </a:lnTo>
                      <a:lnTo>
                        <a:pt x="278" y="513"/>
                      </a:lnTo>
                      <a:lnTo>
                        <a:pt x="279" y="514"/>
                      </a:lnTo>
                      <a:lnTo>
                        <a:pt x="281" y="516"/>
                      </a:lnTo>
                      <a:lnTo>
                        <a:pt x="283" y="518"/>
                      </a:lnTo>
                      <a:lnTo>
                        <a:pt x="284" y="519"/>
                      </a:lnTo>
                      <a:lnTo>
                        <a:pt x="284" y="521"/>
                      </a:lnTo>
                      <a:lnTo>
                        <a:pt x="286" y="521"/>
                      </a:lnTo>
                      <a:lnTo>
                        <a:pt x="286" y="522"/>
                      </a:lnTo>
                      <a:lnTo>
                        <a:pt x="288" y="522"/>
                      </a:lnTo>
                      <a:lnTo>
                        <a:pt x="288" y="524"/>
                      </a:lnTo>
                      <a:lnTo>
                        <a:pt x="289" y="524"/>
                      </a:lnTo>
                      <a:lnTo>
                        <a:pt x="291" y="524"/>
                      </a:lnTo>
                      <a:lnTo>
                        <a:pt x="296" y="522"/>
                      </a:lnTo>
                      <a:lnTo>
                        <a:pt x="301" y="522"/>
                      </a:lnTo>
                      <a:lnTo>
                        <a:pt x="306" y="522"/>
                      </a:lnTo>
                      <a:lnTo>
                        <a:pt x="311" y="522"/>
                      </a:lnTo>
                      <a:lnTo>
                        <a:pt x="316" y="522"/>
                      </a:lnTo>
                      <a:lnTo>
                        <a:pt x="321" y="522"/>
                      </a:lnTo>
                      <a:lnTo>
                        <a:pt x="324" y="521"/>
                      </a:lnTo>
                      <a:lnTo>
                        <a:pt x="329" y="521"/>
                      </a:lnTo>
                      <a:lnTo>
                        <a:pt x="331" y="519"/>
                      </a:lnTo>
                      <a:lnTo>
                        <a:pt x="332" y="519"/>
                      </a:lnTo>
                      <a:lnTo>
                        <a:pt x="334" y="518"/>
                      </a:lnTo>
                      <a:lnTo>
                        <a:pt x="335" y="518"/>
                      </a:lnTo>
                      <a:lnTo>
                        <a:pt x="337" y="518"/>
                      </a:lnTo>
                      <a:lnTo>
                        <a:pt x="339" y="518"/>
                      </a:lnTo>
                      <a:lnTo>
                        <a:pt x="340" y="519"/>
                      </a:lnTo>
                      <a:lnTo>
                        <a:pt x="342" y="519"/>
                      </a:lnTo>
                      <a:lnTo>
                        <a:pt x="344" y="521"/>
                      </a:lnTo>
                      <a:lnTo>
                        <a:pt x="345" y="522"/>
                      </a:lnTo>
                      <a:lnTo>
                        <a:pt x="347" y="524"/>
                      </a:lnTo>
                      <a:lnTo>
                        <a:pt x="349" y="526"/>
                      </a:lnTo>
                      <a:lnTo>
                        <a:pt x="350" y="527"/>
                      </a:lnTo>
                      <a:lnTo>
                        <a:pt x="350" y="531"/>
                      </a:lnTo>
                      <a:lnTo>
                        <a:pt x="352" y="531"/>
                      </a:lnTo>
                      <a:lnTo>
                        <a:pt x="354" y="531"/>
                      </a:lnTo>
                      <a:lnTo>
                        <a:pt x="354" y="532"/>
                      </a:lnTo>
                      <a:lnTo>
                        <a:pt x="355" y="532"/>
                      </a:lnTo>
                      <a:lnTo>
                        <a:pt x="357" y="532"/>
                      </a:lnTo>
                      <a:lnTo>
                        <a:pt x="359" y="532"/>
                      </a:lnTo>
                      <a:lnTo>
                        <a:pt x="360" y="532"/>
                      </a:lnTo>
                      <a:lnTo>
                        <a:pt x="362" y="532"/>
                      </a:lnTo>
                      <a:lnTo>
                        <a:pt x="365" y="532"/>
                      </a:lnTo>
                      <a:lnTo>
                        <a:pt x="367" y="531"/>
                      </a:lnTo>
                      <a:lnTo>
                        <a:pt x="368" y="531"/>
                      </a:lnTo>
                      <a:lnTo>
                        <a:pt x="372" y="529"/>
                      </a:lnTo>
                      <a:lnTo>
                        <a:pt x="373" y="529"/>
                      </a:lnTo>
                      <a:lnTo>
                        <a:pt x="375" y="527"/>
                      </a:lnTo>
                      <a:lnTo>
                        <a:pt x="377" y="527"/>
                      </a:lnTo>
                      <a:lnTo>
                        <a:pt x="380" y="526"/>
                      </a:lnTo>
                      <a:lnTo>
                        <a:pt x="382" y="526"/>
                      </a:lnTo>
                      <a:lnTo>
                        <a:pt x="383" y="524"/>
                      </a:lnTo>
                      <a:lnTo>
                        <a:pt x="387" y="524"/>
                      </a:lnTo>
                      <a:lnTo>
                        <a:pt x="388" y="522"/>
                      </a:lnTo>
                      <a:lnTo>
                        <a:pt x="390" y="522"/>
                      </a:lnTo>
                      <a:lnTo>
                        <a:pt x="392" y="524"/>
                      </a:lnTo>
                      <a:lnTo>
                        <a:pt x="395" y="526"/>
                      </a:lnTo>
                      <a:lnTo>
                        <a:pt x="398" y="526"/>
                      </a:lnTo>
                      <a:lnTo>
                        <a:pt x="402" y="527"/>
                      </a:lnTo>
                      <a:lnTo>
                        <a:pt x="405" y="527"/>
                      </a:lnTo>
                      <a:lnTo>
                        <a:pt x="408" y="529"/>
                      </a:lnTo>
                      <a:lnTo>
                        <a:pt x="411" y="529"/>
                      </a:lnTo>
                      <a:lnTo>
                        <a:pt x="415" y="529"/>
                      </a:lnTo>
                      <a:lnTo>
                        <a:pt x="416" y="527"/>
                      </a:lnTo>
                      <a:lnTo>
                        <a:pt x="420" y="526"/>
                      </a:lnTo>
                      <a:lnTo>
                        <a:pt x="421" y="524"/>
                      </a:lnTo>
                      <a:lnTo>
                        <a:pt x="423" y="521"/>
                      </a:lnTo>
                      <a:lnTo>
                        <a:pt x="425" y="518"/>
                      </a:lnTo>
                      <a:lnTo>
                        <a:pt x="426" y="516"/>
                      </a:lnTo>
                      <a:lnTo>
                        <a:pt x="430" y="513"/>
                      </a:lnTo>
                      <a:lnTo>
                        <a:pt x="431" y="511"/>
                      </a:lnTo>
                      <a:lnTo>
                        <a:pt x="435" y="509"/>
                      </a:lnTo>
                      <a:lnTo>
                        <a:pt x="439" y="509"/>
                      </a:lnTo>
                      <a:lnTo>
                        <a:pt x="443" y="509"/>
                      </a:lnTo>
                      <a:lnTo>
                        <a:pt x="444" y="509"/>
                      </a:lnTo>
                      <a:lnTo>
                        <a:pt x="448" y="511"/>
                      </a:lnTo>
                      <a:lnTo>
                        <a:pt x="451" y="511"/>
                      </a:lnTo>
                      <a:lnTo>
                        <a:pt x="454" y="513"/>
                      </a:lnTo>
                      <a:lnTo>
                        <a:pt x="458" y="513"/>
                      </a:lnTo>
                      <a:lnTo>
                        <a:pt x="461" y="513"/>
                      </a:lnTo>
                      <a:lnTo>
                        <a:pt x="461" y="514"/>
                      </a:lnTo>
                      <a:lnTo>
                        <a:pt x="463" y="514"/>
                      </a:lnTo>
                      <a:lnTo>
                        <a:pt x="464" y="514"/>
                      </a:lnTo>
                      <a:lnTo>
                        <a:pt x="464" y="516"/>
                      </a:lnTo>
                      <a:lnTo>
                        <a:pt x="464" y="518"/>
                      </a:lnTo>
                      <a:lnTo>
                        <a:pt x="466" y="514"/>
                      </a:lnTo>
                      <a:lnTo>
                        <a:pt x="466" y="513"/>
                      </a:lnTo>
                      <a:lnTo>
                        <a:pt x="468" y="513"/>
                      </a:lnTo>
                      <a:lnTo>
                        <a:pt x="469" y="511"/>
                      </a:lnTo>
                      <a:lnTo>
                        <a:pt x="471" y="509"/>
                      </a:lnTo>
                      <a:lnTo>
                        <a:pt x="472" y="508"/>
                      </a:lnTo>
                      <a:lnTo>
                        <a:pt x="474" y="508"/>
                      </a:lnTo>
                      <a:lnTo>
                        <a:pt x="476" y="506"/>
                      </a:lnTo>
                      <a:lnTo>
                        <a:pt x="477" y="506"/>
                      </a:lnTo>
                      <a:lnTo>
                        <a:pt x="479" y="506"/>
                      </a:lnTo>
                      <a:lnTo>
                        <a:pt x="482" y="504"/>
                      </a:lnTo>
                      <a:lnTo>
                        <a:pt x="484" y="504"/>
                      </a:lnTo>
                      <a:lnTo>
                        <a:pt x="486" y="504"/>
                      </a:lnTo>
                      <a:lnTo>
                        <a:pt x="487" y="504"/>
                      </a:lnTo>
                      <a:lnTo>
                        <a:pt x="491" y="504"/>
                      </a:lnTo>
                      <a:lnTo>
                        <a:pt x="492" y="503"/>
                      </a:lnTo>
                      <a:lnTo>
                        <a:pt x="494" y="501"/>
                      </a:lnTo>
                      <a:lnTo>
                        <a:pt x="497" y="499"/>
                      </a:lnTo>
                      <a:lnTo>
                        <a:pt x="501" y="499"/>
                      </a:lnTo>
                      <a:lnTo>
                        <a:pt x="502" y="498"/>
                      </a:lnTo>
                      <a:lnTo>
                        <a:pt x="505" y="496"/>
                      </a:lnTo>
                      <a:lnTo>
                        <a:pt x="507" y="494"/>
                      </a:lnTo>
                      <a:lnTo>
                        <a:pt x="510" y="493"/>
                      </a:lnTo>
                      <a:lnTo>
                        <a:pt x="514" y="491"/>
                      </a:lnTo>
                      <a:lnTo>
                        <a:pt x="515" y="491"/>
                      </a:lnTo>
                      <a:lnTo>
                        <a:pt x="517" y="489"/>
                      </a:lnTo>
                      <a:lnTo>
                        <a:pt x="519" y="489"/>
                      </a:lnTo>
                      <a:lnTo>
                        <a:pt x="520" y="489"/>
                      </a:lnTo>
                      <a:lnTo>
                        <a:pt x="524" y="489"/>
                      </a:lnTo>
                      <a:lnTo>
                        <a:pt x="525" y="489"/>
                      </a:lnTo>
                      <a:lnTo>
                        <a:pt x="527" y="489"/>
                      </a:lnTo>
                      <a:lnTo>
                        <a:pt x="529" y="489"/>
                      </a:lnTo>
                      <a:lnTo>
                        <a:pt x="530" y="489"/>
                      </a:lnTo>
                      <a:lnTo>
                        <a:pt x="532" y="488"/>
                      </a:lnTo>
                      <a:lnTo>
                        <a:pt x="532" y="486"/>
                      </a:lnTo>
                      <a:lnTo>
                        <a:pt x="534" y="485"/>
                      </a:lnTo>
                      <a:lnTo>
                        <a:pt x="534" y="483"/>
                      </a:lnTo>
                      <a:lnTo>
                        <a:pt x="534" y="481"/>
                      </a:lnTo>
                      <a:lnTo>
                        <a:pt x="534" y="478"/>
                      </a:lnTo>
                      <a:lnTo>
                        <a:pt x="534" y="476"/>
                      </a:lnTo>
                      <a:lnTo>
                        <a:pt x="535" y="475"/>
                      </a:lnTo>
                      <a:lnTo>
                        <a:pt x="537" y="473"/>
                      </a:lnTo>
                      <a:lnTo>
                        <a:pt x="538" y="473"/>
                      </a:lnTo>
                      <a:lnTo>
                        <a:pt x="540" y="471"/>
                      </a:lnTo>
                      <a:lnTo>
                        <a:pt x="542" y="470"/>
                      </a:lnTo>
                      <a:lnTo>
                        <a:pt x="543" y="470"/>
                      </a:lnTo>
                      <a:lnTo>
                        <a:pt x="545" y="466"/>
                      </a:lnTo>
                      <a:lnTo>
                        <a:pt x="545" y="463"/>
                      </a:lnTo>
                      <a:lnTo>
                        <a:pt x="542" y="461"/>
                      </a:lnTo>
                      <a:lnTo>
                        <a:pt x="540" y="460"/>
                      </a:lnTo>
                      <a:lnTo>
                        <a:pt x="535" y="460"/>
                      </a:lnTo>
                      <a:lnTo>
                        <a:pt x="532" y="458"/>
                      </a:lnTo>
                      <a:lnTo>
                        <a:pt x="529" y="456"/>
                      </a:lnTo>
                      <a:lnTo>
                        <a:pt x="527" y="453"/>
                      </a:lnTo>
                      <a:lnTo>
                        <a:pt x="525" y="448"/>
                      </a:lnTo>
                      <a:lnTo>
                        <a:pt x="524" y="443"/>
                      </a:lnTo>
                      <a:lnTo>
                        <a:pt x="522" y="437"/>
                      </a:lnTo>
                      <a:lnTo>
                        <a:pt x="522" y="430"/>
                      </a:lnTo>
                      <a:lnTo>
                        <a:pt x="520" y="425"/>
                      </a:lnTo>
                      <a:lnTo>
                        <a:pt x="520" y="419"/>
                      </a:lnTo>
                      <a:lnTo>
                        <a:pt x="519" y="414"/>
                      </a:lnTo>
                      <a:lnTo>
                        <a:pt x="515" y="409"/>
                      </a:lnTo>
                      <a:lnTo>
                        <a:pt x="514" y="404"/>
                      </a:lnTo>
                      <a:lnTo>
                        <a:pt x="512" y="399"/>
                      </a:lnTo>
                      <a:lnTo>
                        <a:pt x="510" y="394"/>
                      </a:lnTo>
                      <a:lnTo>
                        <a:pt x="509" y="389"/>
                      </a:lnTo>
                      <a:lnTo>
                        <a:pt x="509" y="384"/>
                      </a:lnTo>
                      <a:lnTo>
                        <a:pt x="507" y="379"/>
                      </a:lnTo>
                      <a:lnTo>
                        <a:pt x="505" y="374"/>
                      </a:lnTo>
                      <a:lnTo>
                        <a:pt x="504" y="369"/>
                      </a:lnTo>
                      <a:lnTo>
                        <a:pt x="504" y="366"/>
                      </a:lnTo>
                      <a:lnTo>
                        <a:pt x="504" y="364"/>
                      </a:lnTo>
                      <a:lnTo>
                        <a:pt x="505" y="361"/>
                      </a:lnTo>
                      <a:lnTo>
                        <a:pt x="507" y="358"/>
                      </a:lnTo>
                      <a:lnTo>
                        <a:pt x="509" y="356"/>
                      </a:lnTo>
                      <a:lnTo>
                        <a:pt x="509" y="353"/>
                      </a:lnTo>
                      <a:lnTo>
                        <a:pt x="510" y="349"/>
                      </a:lnTo>
                      <a:lnTo>
                        <a:pt x="510" y="346"/>
                      </a:lnTo>
                      <a:lnTo>
                        <a:pt x="510" y="344"/>
                      </a:lnTo>
                      <a:lnTo>
                        <a:pt x="510" y="343"/>
                      </a:lnTo>
                      <a:lnTo>
                        <a:pt x="509" y="343"/>
                      </a:lnTo>
                      <a:lnTo>
                        <a:pt x="509" y="341"/>
                      </a:lnTo>
                      <a:lnTo>
                        <a:pt x="507" y="339"/>
                      </a:lnTo>
                      <a:lnTo>
                        <a:pt x="505" y="338"/>
                      </a:lnTo>
                      <a:lnTo>
                        <a:pt x="505" y="336"/>
                      </a:lnTo>
                      <a:lnTo>
                        <a:pt x="504" y="336"/>
                      </a:lnTo>
                      <a:lnTo>
                        <a:pt x="504" y="333"/>
                      </a:lnTo>
                      <a:lnTo>
                        <a:pt x="504" y="331"/>
                      </a:lnTo>
                      <a:lnTo>
                        <a:pt x="504" y="329"/>
                      </a:lnTo>
                      <a:lnTo>
                        <a:pt x="504" y="326"/>
                      </a:lnTo>
                      <a:lnTo>
                        <a:pt x="505" y="325"/>
                      </a:lnTo>
                      <a:lnTo>
                        <a:pt x="505" y="321"/>
                      </a:lnTo>
                      <a:lnTo>
                        <a:pt x="507" y="320"/>
                      </a:lnTo>
                      <a:lnTo>
                        <a:pt x="509" y="318"/>
                      </a:lnTo>
                      <a:lnTo>
                        <a:pt x="510" y="315"/>
                      </a:lnTo>
                      <a:lnTo>
                        <a:pt x="512" y="313"/>
                      </a:lnTo>
                      <a:lnTo>
                        <a:pt x="512" y="310"/>
                      </a:lnTo>
                      <a:lnTo>
                        <a:pt x="514" y="308"/>
                      </a:lnTo>
                      <a:lnTo>
                        <a:pt x="514" y="305"/>
                      </a:lnTo>
                      <a:lnTo>
                        <a:pt x="514" y="303"/>
                      </a:lnTo>
                      <a:lnTo>
                        <a:pt x="514" y="300"/>
                      </a:lnTo>
                      <a:lnTo>
                        <a:pt x="512" y="296"/>
                      </a:lnTo>
                      <a:lnTo>
                        <a:pt x="512" y="295"/>
                      </a:lnTo>
                      <a:lnTo>
                        <a:pt x="510" y="293"/>
                      </a:lnTo>
                      <a:lnTo>
                        <a:pt x="510" y="292"/>
                      </a:lnTo>
                      <a:lnTo>
                        <a:pt x="509" y="290"/>
                      </a:lnTo>
                      <a:lnTo>
                        <a:pt x="507" y="288"/>
                      </a:lnTo>
                      <a:lnTo>
                        <a:pt x="505" y="287"/>
                      </a:lnTo>
                      <a:lnTo>
                        <a:pt x="504" y="285"/>
                      </a:lnTo>
                      <a:lnTo>
                        <a:pt x="501" y="285"/>
                      </a:lnTo>
                      <a:lnTo>
                        <a:pt x="501" y="283"/>
                      </a:lnTo>
                      <a:lnTo>
                        <a:pt x="501" y="282"/>
                      </a:lnTo>
                      <a:lnTo>
                        <a:pt x="499" y="280"/>
                      </a:lnTo>
                      <a:lnTo>
                        <a:pt x="499" y="278"/>
                      </a:lnTo>
                      <a:lnTo>
                        <a:pt x="496" y="280"/>
                      </a:lnTo>
                      <a:lnTo>
                        <a:pt x="494" y="278"/>
                      </a:lnTo>
                      <a:lnTo>
                        <a:pt x="491" y="278"/>
                      </a:lnTo>
                      <a:lnTo>
                        <a:pt x="489" y="275"/>
                      </a:lnTo>
                      <a:lnTo>
                        <a:pt x="489" y="273"/>
                      </a:lnTo>
                      <a:lnTo>
                        <a:pt x="487" y="270"/>
                      </a:lnTo>
                      <a:lnTo>
                        <a:pt x="487" y="267"/>
                      </a:lnTo>
                      <a:lnTo>
                        <a:pt x="487" y="263"/>
                      </a:lnTo>
                      <a:lnTo>
                        <a:pt x="487" y="265"/>
                      </a:lnTo>
                      <a:lnTo>
                        <a:pt x="486" y="265"/>
                      </a:lnTo>
                      <a:lnTo>
                        <a:pt x="486" y="263"/>
                      </a:lnTo>
                      <a:lnTo>
                        <a:pt x="484" y="263"/>
                      </a:lnTo>
                      <a:lnTo>
                        <a:pt x="484" y="257"/>
                      </a:lnTo>
                      <a:lnTo>
                        <a:pt x="484" y="252"/>
                      </a:lnTo>
                      <a:lnTo>
                        <a:pt x="486" y="247"/>
                      </a:lnTo>
                      <a:lnTo>
                        <a:pt x="487" y="242"/>
                      </a:lnTo>
                      <a:lnTo>
                        <a:pt x="491" y="239"/>
                      </a:lnTo>
                      <a:lnTo>
                        <a:pt x="492" y="234"/>
                      </a:lnTo>
                      <a:lnTo>
                        <a:pt x="494" y="229"/>
                      </a:lnTo>
                      <a:lnTo>
                        <a:pt x="494" y="222"/>
                      </a:lnTo>
                      <a:lnTo>
                        <a:pt x="494" y="221"/>
                      </a:lnTo>
                      <a:lnTo>
                        <a:pt x="494" y="219"/>
                      </a:lnTo>
                      <a:lnTo>
                        <a:pt x="494" y="216"/>
                      </a:lnTo>
                      <a:lnTo>
                        <a:pt x="494" y="214"/>
                      </a:lnTo>
                      <a:lnTo>
                        <a:pt x="494" y="212"/>
                      </a:lnTo>
                      <a:lnTo>
                        <a:pt x="494" y="211"/>
                      </a:lnTo>
                      <a:lnTo>
                        <a:pt x="496" y="211"/>
                      </a:lnTo>
                      <a:lnTo>
                        <a:pt x="496" y="209"/>
                      </a:lnTo>
                      <a:lnTo>
                        <a:pt x="497" y="209"/>
                      </a:lnTo>
                      <a:lnTo>
                        <a:pt x="499" y="207"/>
                      </a:lnTo>
                      <a:lnTo>
                        <a:pt x="501" y="206"/>
                      </a:lnTo>
                      <a:lnTo>
                        <a:pt x="502" y="206"/>
                      </a:lnTo>
                      <a:lnTo>
                        <a:pt x="504" y="204"/>
                      </a:lnTo>
                      <a:lnTo>
                        <a:pt x="504" y="202"/>
                      </a:lnTo>
                      <a:lnTo>
                        <a:pt x="505" y="199"/>
                      </a:lnTo>
                      <a:lnTo>
                        <a:pt x="505" y="196"/>
                      </a:lnTo>
                      <a:lnTo>
                        <a:pt x="505" y="194"/>
                      </a:lnTo>
                      <a:lnTo>
                        <a:pt x="505" y="191"/>
                      </a:lnTo>
                      <a:lnTo>
                        <a:pt x="505" y="189"/>
                      </a:lnTo>
                      <a:lnTo>
                        <a:pt x="505" y="186"/>
                      </a:lnTo>
                      <a:lnTo>
                        <a:pt x="504" y="184"/>
                      </a:lnTo>
                      <a:lnTo>
                        <a:pt x="504" y="181"/>
                      </a:lnTo>
                      <a:lnTo>
                        <a:pt x="431" y="133"/>
                      </a:lnTo>
                      <a:lnTo>
                        <a:pt x="426" y="120"/>
                      </a:lnTo>
                      <a:lnTo>
                        <a:pt x="430" y="108"/>
                      </a:lnTo>
                      <a:lnTo>
                        <a:pt x="431" y="107"/>
                      </a:lnTo>
                      <a:lnTo>
                        <a:pt x="431" y="105"/>
                      </a:lnTo>
                      <a:lnTo>
                        <a:pt x="431" y="102"/>
                      </a:lnTo>
                      <a:lnTo>
                        <a:pt x="431" y="100"/>
                      </a:lnTo>
                      <a:lnTo>
                        <a:pt x="430" y="98"/>
                      </a:lnTo>
                      <a:lnTo>
                        <a:pt x="426" y="97"/>
                      </a:lnTo>
                      <a:lnTo>
                        <a:pt x="421" y="95"/>
                      </a:lnTo>
                      <a:lnTo>
                        <a:pt x="248" y="0"/>
                      </a:lnTo>
                      <a:lnTo>
                        <a:pt x="90" y="0"/>
                      </a:lnTo>
                      <a:lnTo>
                        <a:pt x="85" y="1"/>
                      </a:lnTo>
                      <a:lnTo>
                        <a:pt x="80" y="3"/>
                      </a:lnTo>
                      <a:lnTo>
                        <a:pt x="76" y="6"/>
                      </a:lnTo>
                      <a:lnTo>
                        <a:pt x="71" y="9"/>
                      </a:lnTo>
                      <a:lnTo>
                        <a:pt x="68" y="13"/>
                      </a:lnTo>
                      <a:lnTo>
                        <a:pt x="63" y="16"/>
                      </a:lnTo>
                      <a:lnTo>
                        <a:pt x="60" y="19"/>
                      </a:lnTo>
                      <a:lnTo>
                        <a:pt x="55" y="23"/>
                      </a:lnTo>
                      <a:lnTo>
                        <a:pt x="53" y="23"/>
                      </a:lnTo>
                      <a:lnTo>
                        <a:pt x="52" y="21"/>
                      </a:lnTo>
                      <a:lnTo>
                        <a:pt x="52" y="19"/>
                      </a:lnTo>
                      <a:lnTo>
                        <a:pt x="52" y="18"/>
                      </a:lnTo>
                      <a:lnTo>
                        <a:pt x="50" y="16"/>
                      </a:lnTo>
                      <a:lnTo>
                        <a:pt x="48" y="18"/>
                      </a:lnTo>
                      <a:lnTo>
                        <a:pt x="47" y="18"/>
                      </a:lnTo>
                      <a:lnTo>
                        <a:pt x="47" y="19"/>
                      </a:lnTo>
                      <a:lnTo>
                        <a:pt x="45" y="19"/>
                      </a:lnTo>
                      <a:lnTo>
                        <a:pt x="47" y="19"/>
                      </a:lnTo>
                      <a:lnTo>
                        <a:pt x="45" y="19"/>
                      </a:lnTo>
                      <a:lnTo>
                        <a:pt x="43" y="19"/>
                      </a:lnTo>
                      <a:lnTo>
                        <a:pt x="42" y="19"/>
                      </a:lnTo>
                      <a:lnTo>
                        <a:pt x="40" y="19"/>
                      </a:lnTo>
                      <a:lnTo>
                        <a:pt x="38" y="19"/>
                      </a:lnTo>
                      <a:lnTo>
                        <a:pt x="38" y="21"/>
                      </a:lnTo>
                      <a:lnTo>
                        <a:pt x="37" y="23"/>
                      </a:lnTo>
                      <a:lnTo>
                        <a:pt x="37" y="24"/>
                      </a:lnTo>
                      <a:lnTo>
                        <a:pt x="35" y="24"/>
                      </a:lnTo>
                      <a:lnTo>
                        <a:pt x="35" y="26"/>
                      </a:lnTo>
                      <a:lnTo>
                        <a:pt x="33" y="28"/>
                      </a:lnTo>
                      <a:lnTo>
                        <a:pt x="32" y="28"/>
                      </a:lnTo>
                      <a:lnTo>
                        <a:pt x="30" y="29"/>
                      </a:lnTo>
                      <a:lnTo>
                        <a:pt x="29" y="29"/>
                      </a:lnTo>
                      <a:lnTo>
                        <a:pt x="27" y="31"/>
                      </a:lnTo>
                      <a:lnTo>
                        <a:pt x="25" y="31"/>
                      </a:lnTo>
                      <a:lnTo>
                        <a:pt x="24" y="33"/>
                      </a:lnTo>
                      <a:lnTo>
                        <a:pt x="22" y="33"/>
                      </a:lnTo>
                      <a:lnTo>
                        <a:pt x="20" y="33"/>
                      </a:lnTo>
                      <a:lnTo>
                        <a:pt x="20" y="34"/>
                      </a:lnTo>
                      <a:lnTo>
                        <a:pt x="19" y="34"/>
                      </a:lnTo>
                      <a:lnTo>
                        <a:pt x="19" y="33"/>
                      </a:lnTo>
                      <a:lnTo>
                        <a:pt x="17" y="33"/>
                      </a:lnTo>
                      <a:lnTo>
                        <a:pt x="17" y="34"/>
                      </a:lnTo>
                      <a:lnTo>
                        <a:pt x="15" y="34"/>
                      </a:lnTo>
                      <a:lnTo>
                        <a:pt x="15" y="36"/>
                      </a:lnTo>
                      <a:lnTo>
                        <a:pt x="15" y="41"/>
                      </a:lnTo>
                      <a:lnTo>
                        <a:pt x="15" y="44"/>
                      </a:lnTo>
                      <a:lnTo>
                        <a:pt x="15" y="49"/>
                      </a:lnTo>
                      <a:lnTo>
                        <a:pt x="15" y="51"/>
                      </a:lnTo>
                      <a:lnTo>
                        <a:pt x="15" y="54"/>
                      </a:lnTo>
                      <a:lnTo>
                        <a:pt x="15" y="57"/>
                      </a:lnTo>
                      <a:lnTo>
                        <a:pt x="15" y="61"/>
                      </a:lnTo>
                      <a:lnTo>
                        <a:pt x="14" y="62"/>
                      </a:lnTo>
                      <a:lnTo>
                        <a:pt x="12" y="65"/>
                      </a:lnTo>
                      <a:lnTo>
                        <a:pt x="10" y="67"/>
                      </a:lnTo>
                      <a:lnTo>
                        <a:pt x="9" y="67"/>
                      </a:lnTo>
                      <a:lnTo>
                        <a:pt x="7" y="69"/>
                      </a:lnTo>
                      <a:lnTo>
                        <a:pt x="5" y="69"/>
                      </a:lnTo>
                      <a:lnTo>
                        <a:pt x="4" y="70"/>
                      </a:lnTo>
                      <a:lnTo>
                        <a:pt x="2" y="72"/>
                      </a:lnTo>
                      <a:lnTo>
                        <a:pt x="0" y="74"/>
                      </a:lnTo>
                      <a:lnTo>
                        <a:pt x="0" y="77"/>
                      </a:lnTo>
                      <a:lnTo>
                        <a:pt x="2" y="79"/>
                      </a:lnTo>
                      <a:lnTo>
                        <a:pt x="2" y="80"/>
                      </a:lnTo>
                      <a:lnTo>
                        <a:pt x="2" y="82"/>
                      </a:lnTo>
                      <a:lnTo>
                        <a:pt x="4" y="82"/>
                      </a:lnTo>
                      <a:lnTo>
                        <a:pt x="4" y="84"/>
                      </a:lnTo>
                      <a:lnTo>
                        <a:pt x="4" y="85"/>
                      </a:lnTo>
                      <a:lnTo>
                        <a:pt x="5" y="87"/>
                      </a:lnTo>
                      <a:lnTo>
                        <a:pt x="5" y="89"/>
                      </a:lnTo>
                      <a:lnTo>
                        <a:pt x="7" y="90"/>
                      </a:lnTo>
                      <a:lnTo>
                        <a:pt x="7" y="92"/>
                      </a:lnTo>
                      <a:lnTo>
                        <a:pt x="9" y="94"/>
                      </a:lnTo>
                      <a:lnTo>
                        <a:pt x="9" y="95"/>
                      </a:lnTo>
                      <a:lnTo>
                        <a:pt x="10" y="97"/>
                      </a:lnTo>
                      <a:lnTo>
                        <a:pt x="10" y="100"/>
                      </a:lnTo>
                      <a:lnTo>
                        <a:pt x="12" y="102"/>
                      </a:lnTo>
                      <a:lnTo>
                        <a:pt x="14" y="103"/>
                      </a:lnTo>
                      <a:lnTo>
                        <a:pt x="15" y="103"/>
                      </a:lnTo>
                      <a:lnTo>
                        <a:pt x="17" y="103"/>
                      </a:lnTo>
                      <a:lnTo>
                        <a:pt x="19" y="102"/>
                      </a:lnTo>
                      <a:lnTo>
                        <a:pt x="19" y="105"/>
                      </a:lnTo>
                      <a:lnTo>
                        <a:pt x="19" y="107"/>
                      </a:lnTo>
                      <a:lnTo>
                        <a:pt x="19" y="110"/>
                      </a:lnTo>
                      <a:lnTo>
                        <a:pt x="19" y="112"/>
                      </a:lnTo>
                      <a:lnTo>
                        <a:pt x="17" y="115"/>
                      </a:lnTo>
                      <a:lnTo>
                        <a:pt x="17" y="118"/>
                      </a:lnTo>
                      <a:lnTo>
                        <a:pt x="15" y="120"/>
                      </a:lnTo>
                      <a:lnTo>
                        <a:pt x="15" y="123"/>
                      </a:lnTo>
                      <a:lnTo>
                        <a:pt x="15" y="125"/>
                      </a:lnTo>
                      <a:lnTo>
                        <a:pt x="17" y="128"/>
                      </a:lnTo>
                      <a:lnTo>
                        <a:pt x="19" y="130"/>
                      </a:lnTo>
                      <a:lnTo>
                        <a:pt x="20" y="133"/>
                      </a:lnTo>
                      <a:lnTo>
                        <a:pt x="22" y="135"/>
                      </a:lnTo>
                      <a:lnTo>
                        <a:pt x="24" y="138"/>
                      </a:lnTo>
                      <a:lnTo>
                        <a:pt x="24" y="140"/>
                      </a:lnTo>
                      <a:lnTo>
                        <a:pt x="25" y="143"/>
                      </a:lnTo>
                      <a:lnTo>
                        <a:pt x="24" y="143"/>
                      </a:lnTo>
                      <a:lnTo>
                        <a:pt x="22" y="145"/>
                      </a:lnTo>
                      <a:lnTo>
                        <a:pt x="20" y="143"/>
                      </a:lnTo>
                      <a:lnTo>
                        <a:pt x="19" y="145"/>
                      </a:lnTo>
                      <a:lnTo>
                        <a:pt x="20" y="148"/>
                      </a:lnTo>
                      <a:lnTo>
                        <a:pt x="24" y="151"/>
                      </a:lnTo>
                      <a:lnTo>
                        <a:pt x="25" y="155"/>
                      </a:lnTo>
                      <a:lnTo>
                        <a:pt x="27" y="158"/>
                      </a:lnTo>
                      <a:lnTo>
                        <a:pt x="29" y="163"/>
                      </a:lnTo>
                      <a:lnTo>
                        <a:pt x="30" y="166"/>
                      </a:lnTo>
                      <a:lnTo>
                        <a:pt x="32" y="169"/>
                      </a:lnTo>
                      <a:lnTo>
                        <a:pt x="32" y="174"/>
                      </a:lnTo>
                      <a:lnTo>
                        <a:pt x="32" y="176"/>
                      </a:lnTo>
                      <a:lnTo>
                        <a:pt x="32" y="178"/>
                      </a:lnTo>
                      <a:lnTo>
                        <a:pt x="32" y="181"/>
                      </a:lnTo>
                      <a:lnTo>
                        <a:pt x="30" y="183"/>
                      </a:lnTo>
                      <a:lnTo>
                        <a:pt x="30" y="186"/>
                      </a:lnTo>
                      <a:lnTo>
                        <a:pt x="30" y="188"/>
                      </a:lnTo>
                      <a:lnTo>
                        <a:pt x="29" y="191"/>
                      </a:lnTo>
                      <a:lnTo>
                        <a:pt x="29" y="193"/>
                      </a:lnTo>
                      <a:lnTo>
                        <a:pt x="29" y="197"/>
                      </a:lnTo>
                      <a:lnTo>
                        <a:pt x="29" y="201"/>
                      </a:lnTo>
                      <a:lnTo>
                        <a:pt x="29" y="206"/>
                      </a:lnTo>
                      <a:lnTo>
                        <a:pt x="29" y="209"/>
                      </a:lnTo>
                      <a:lnTo>
                        <a:pt x="30" y="212"/>
                      </a:lnTo>
                      <a:lnTo>
                        <a:pt x="30" y="217"/>
                      </a:lnTo>
                      <a:lnTo>
                        <a:pt x="32" y="221"/>
                      </a:lnTo>
                      <a:lnTo>
                        <a:pt x="33" y="224"/>
                      </a:lnTo>
                      <a:lnTo>
                        <a:pt x="33" y="226"/>
                      </a:lnTo>
                      <a:lnTo>
                        <a:pt x="35" y="229"/>
                      </a:lnTo>
                      <a:lnTo>
                        <a:pt x="35" y="230"/>
                      </a:lnTo>
                      <a:lnTo>
                        <a:pt x="37" y="232"/>
                      </a:lnTo>
                      <a:lnTo>
                        <a:pt x="37" y="235"/>
                      </a:lnTo>
                      <a:lnTo>
                        <a:pt x="38" y="237"/>
                      </a:lnTo>
                      <a:lnTo>
                        <a:pt x="38" y="240"/>
                      </a:lnTo>
                      <a:lnTo>
                        <a:pt x="37" y="242"/>
                      </a:lnTo>
                      <a:lnTo>
                        <a:pt x="37" y="244"/>
                      </a:lnTo>
                      <a:lnTo>
                        <a:pt x="37" y="245"/>
                      </a:lnTo>
                      <a:lnTo>
                        <a:pt x="37" y="247"/>
                      </a:lnTo>
                      <a:lnTo>
                        <a:pt x="35" y="249"/>
                      </a:lnTo>
                      <a:lnTo>
                        <a:pt x="35" y="250"/>
                      </a:lnTo>
                      <a:lnTo>
                        <a:pt x="35" y="252"/>
                      </a:lnTo>
                      <a:lnTo>
                        <a:pt x="35" y="254"/>
                      </a:lnTo>
                      <a:lnTo>
                        <a:pt x="35" y="255"/>
                      </a:lnTo>
                      <a:lnTo>
                        <a:pt x="35" y="259"/>
                      </a:lnTo>
                      <a:lnTo>
                        <a:pt x="35" y="262"/>
                      </a:lnTo>
                      <a:lnTo>
                        <a:pt x="35" y="265"/>
                      </a:lnTo>
                      <a:lnTo>
                        <a:pt x="37" y="268"/>
                      </a:lnTo>
                      <a:lnTo>
                        <a:pt x="38" y="270"/>
                      </a:lnTo>
                      <a:lnTo>
                        <a:pt x="40" y="273"/>
                      </a:lnTo>
                      <a:lnTo>
                        <a:pt x="42" y="277"/>
                      </a:lnTo>
                      <a:lnTo>
                        <a:pt x="43" y="278"/>
                      </a:lnTo>
                      <a:lnTo>
                        <a:pt x="43" y="280"/>
                      </a:lnTo>
                      <a:lnTo>
                        <a:pt x="45" y="280"/>
                      </a:lnTo>
                      <a:lnTo>
                        <a:pt x="45" y="282"/>
                      </a:lnTo>
                      <a:lnTo>
                        <a:pt x="47" y="282"/>
                      </a:lnTo>
                      <a:lnTo>
                        <a:pt x="47" y="283"/>
                      </a:lnTo>
                      <a:lnTo>
                        <a:pt x="48" y="285"/>
                      </a:lnTo>
                      <a:lnTo>
                        <a:pt x="52" y="287"/>
                      </a:lnTo>
                      <a:lnTo>
                        <a:pt x="53" y="288"/>
                      </a:lnTo>
                      <a:lnTo>
                        <a:pt x="55" y="290"/>
                      </a:lnTo>
                      <a:lnTo>
                        <a:pt x="57" y="292"/>
                      </a:lnTo>
                      <a:lnTo>
                        <a:pt x="60" y="293"/>
                      </a:lnTo>
                      <a:lnTo>
                        <a:pt x="62" y="295"/>
                      </a:lnTo>
                      <a:lnTo>
                        <a:pt x="63" y="296"/>
                      </a:lnTo>
                      <a:lnTo>
                        <a:pt x="65" y="296"/>
                      </a:lnTo>
                      <a:lnTo>
                        <a:pt x="66" y="298"/>
                      </a:lnTo>
                      <a:lnTo>
                        <a:pt x="66" y="300"/>
                      </a:lnTo>
                      <a:lnTo>
                        <a:pt x="68" y="301"/>
                      </a:lnTo>
                      <a:lnTo>
                        <a:pt x="68" y="303"/>
                      </a:lnTo>
                      <a:lnTo>
                        <a:pt x="70" y="305"/>
                      </a:lnTo>
                      <a:lnTo>
                        <a:pt x="70" y="306"/>
                      </a:lnTo>
                      <a:lnTo>
                        <a:pt x="70" y="308"/>
                      </a:lnTo>
                      <a:lnTo>
                        <a:pt x="71" y="311"/>
                      </a:lnTo>
                      <a:lnTo>
                        <a:pt x="73" y="313"/>
                      </a:lnTo>
                      <a:lnTo>
                        <a:pt x="75" y="316"/>
                      </a:lnTo>
                      <a:lnTo>
                        <a:pt x="76" y="320"/>
                      </a:lnTo>
                      <a:lnTo>
                        <a:pt x="76" y="323"/>
                      </a:lnTo>
                      <a:lnTo>
                        <a:pt x="78" y="326"/>
                      </a:lnTo>
                      <a:lnTo>
                        <a:pt x="80" y="329"/>
                      </a:lnTo>
                      <a:lnTo>
                        <a:pt x="81" y="333"/>
                      </a:lnTo>
                      <a:lnTo>
                        <a:pt x="81" y="336"/>
                      </a:lnTo>
                      <a:lnTo>
                        <a:pt x="83" y="338"/>
                      </a:lnTo>
                      <a:lnTo>
                        <a:pt x="85" y="339"/>
                      </a:lnTo>
                      <a:lnTo>
                        <a:pt x="86" y="343"/>
                      </a:lnTo>
                      <a:lnTo>
                        <a:pt x="88" y="344"/>
                      </a:lnTo>
                      <a:lnTo>
                        <a:pt x="88" y="346"/>
                      </a:lnTo>
                      <a:lnTo>
                        <a:pt x="90" y="348"/>
                      </a:lnTo>
                      <a:lnTo>
                        <a:pt x="91" y="351"/>
                      </a:lnTo>
                      <a:lnTo>
                        <a:pt x="91" y="353"/>
                      </a:lnTo>
                      <a:lnTo>
                        <a:pt x="91" y="354"/>
                      </a:lnTo>
                      <a:lnTo>
                        <a:pt x="93" y="356"/>
                      </a:lnTo>
                      <a:lnTo>
                        <a:pt x="93" y="358"/>
                      </a:lnTo>
                      <a:lnTo>
                        <a:pt x="95" y="359"/>
                      </a:lnTo>
                      <a:lnTo>
                        <a:pt x="95" y="361"/>
                      </a:lnTo>
                      <a:lnTo>
                        <a:pt x="95" y="362"/>
                      </a:lnTo>
                      <a:lnTo>
                        <a:pt x="95" y="364"/>
                      </a:lnTo>
                      <a:close/>
                    </a:path>
                  </a:pathLst>
                </a:custGeom>
                <a:solidFill>
                  <a:srgbClr val="E60000"/>
                </a:solidFill>
                <a:ln w="6350" cap="rnd">
                  <a:solidFill>
                    <a:schemeClr val="bg1"/>
                  </a:solidFill>
                  <a:round/>
                  <a:headEnd/>
                  <a:tailEn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Vodafone Rg"/>
                    <a:ea typeface="ＭＳ Ｐゴシック" pitchFamily="-109" charset="-128"/>
                    <a:cs typeface="+mn-cs"/>
                  </a:endParaRPr>
                </a:p>
              </p:txBody>
            </p:sp>
            <p:sp>
              <p:nvSpPr>
                <p:cNvPr id="117" name="Freeform 49"/>
                <p:cNvSpPr>
                  <a:spLocks/>
                </p:cNvSpPr>
                <p:nvPr/>
              </p:nvSpPr>
              <p:spPr bwMode="gray">
                <a:xfrm>
                  <a:off x="4023584" y="2731356"/>
                  <a:ext cx="1389211" cy="1458054"/>
                </a:xfrm>
                <a:custGeom>
                  <a:avLst/>
                  <a:gdLst>
                    <a:gd name="T0" fmla="*/ 2147483647 w 881"/>
                    <a:gd name="T1" fmla="*/ 2147483647 h 924"/>
                    <a:gd name="T2" fmla="*/ 2147483647 w 881"/>
                    <a:gd name="T3" fmla="*/ 2147483647 h 924"/>
                    <a:gd name="T4" fmla="*/ 2147483647 w 881"/>
                    <a:gd name="T5" fmla="*/ 2147483647 h 924"/>
                    <a:gd name="T6" fmla="*/ 2147483647 w 881"/>
                    <a:gd name="T7" fmla="*/ 2147483647 h 924"/>
                    <a:gd name="T8" fmla="*/ 2147483647 w 881"/>
                    <a:gd name="T9" fmla="*/ 2147483647 h 924"/>
                    <a:gd name="T10" fmla="*/ 2147483647 w 881"/>
                    <a:gd name="T11" fmla="*/ 2147483647 h 924"/>
                    <a:gd name="T12" fmla="*/ 2147483647 w 881"/>
                    <a:gd name="T13" fmla="*/ 2147483647 h 924"/>
                    <a:gd name="T14" fmla="*/ 2147483647 w 881"/>
                    <a:gd name="T15" fmla="*/ 2147483647 h 924"/>
                    <a:gd name="T16" fmla="*/ 2147483647 w 881"/>
                    <a:gd name="T17" fmla="*/ 2147483647 h 924"/>
                    <a:gd name="T18" fmla="*/ 2147483647 w 881"/>
                    <a:gd name="T19" fmla="*/ 2147483647 h 924"/>
                    <a:gd name="T20" fmla="*/ 2147483647 w 881"/>
                    <a:gd name="T21" fmla="*/ 2147483647 h 924"/>
                    <a:gd name="T22" fmla="*/ 2147483647 w 881"/>
                    <a:gd name="T23" fmla="*/ 2147483647 h 924"/>
                    <a:gd name="T24" fmla="*/ 2147483647 w 881"/>
                    <a:gd name="T25" fmla="*/ 2147483647 h 924"/>
                    <a:gd name="T26" fmla="*/ 2147483647 w 881"/>
                    <a:gd name="T27" fmla="*/ 2147483647 h 924"/>
                    <a:gd name="T28" fmla="*/ 2147483647 w 881"/>
                    <a:gd name="T29" fmla="*/ 2147483647 h 924"/>
                    <a:gd name="T30" fmla="*/ 2147483647 w 881"/>
                    <a:gd name="T31" fmla="*/ 2147483647 h 924"/>
                    <a:gd name="T32" fmla="*/ 2147483647 w 881"/>
                    <a:gd name="T33" fmla="*/ 2147483647 h 924"/>
                    <a:gd name="T34" fmla="*/ 2147483647 w 881"/>
                    <a:gd name="T35" fmla="*/ 2147483647 h 924"/>
                    <a:gd name="T36" fmla="*/ 2147483647 w 881"/>
                    <a:gd name="T37" fmla="*/ 2147483647 h 924"/>
                    <a:gd name="T38" fmla="*/ 2147483647 w 881"/>
                    <a:gd name="T39" fmla="*/ 2147483647 h 924"/>
                    <a:gd name="T40" fmla="*/ 2147483647 w 881"/>
                    <a:gd name="T41" fmla="*/ 2147483647 h 924"/>
                    <a:gd name="T42" fmla="*/ 2147483647 w 881"/>
                    <a:gd name="T43" fmla="*/ 2147483647 h 924"/>
                    <a:gd name="T44" fmla="*/ 2147483647 w 881"/>
                    <a:gd name="T45" fmla="*/ 2147483647 h 924"/>
                    <a:gd name="T46" fmla="*/ 2147483647 w 881"/>
                    <a:gd name="T47" fmla="*/ 2147483647 h 924"/>
                    <a:gd name="T48" fmla="*/ 2147483647 w 881"/>
                    <a:gd name="T49" fmla="*/ 2147483647 h 924"/>
                    <a:gd name="T50" fmla="*/ 2147483647 w 881"/>
                    <a:gd name="T51" fmla="*/ 2147483647 h 924"/>
                    <a:gd name="T52" fmla="*/ 2147483647 w 881"/>
                    <a:gd name="T53" fmla="*/ 2147483647 h 924"/>
                    <a:gd name="T54" fmla="*/ 2147483647 w 881"/>
                    <a:gd name="T55" fmla="*/ 2147483647 h 924"/>
                    <a:gd name="T56" fmla="*/ 2147483647 w 881"/>
                    <a:gd name="T57" fmla="*/ 2147483647 h 924"/>
                    <a:gd name="T58" fmla="*/ 2147483647 w 881"/>
                    <a:gd name="T59" fmla="*/ 2147483647 h 924"/>
                    <a:gd name="T60" fmla="*/ 2147483647 w 881"/>
                    <a:gd name="T61" fmla="*/ 2147483647 h 924"/>
                    <a:gd name="T62" fmla="*/ 2147483647 w 881"/>
                    <a:gd name="T63" fmla="*/ 2147483647 h 924"/>
                    <a:gd name="T64" fmla="*/ 2147483647 w 881"/>
                    <a:gd name="T65" fmla="*/ 2147483647 h 924"/>
                    <a:gd name="T66" fmla="*/ 2147483647 w 881"/>
                    <a:gd name="T67" fmla="*/ 2147483647 h 924"/>
                    <a:gd name="T68" fmla="*/ 2147483647 w 881"/>
                    <a:gd name="T69" fmla="*/ 2147483647 h 924"/>
                    <a:gd name="T70" fmla="*/ 2147483647 w 881"/>
                    <a:gd name="T71" fmla="*/ 2147483647 h 924"/>
                    <a:gd name="T72" fmla="*/ 2147483647 w 881"/>
                    <a:gd name="T73" fmla="*/ 2147483647 h 924"/>
                    <a:gd name="T74" fmla="*/ 2147483647 w 881"/>
                    <a:gd name="T75" fmla="*/ 2147483647 h 924"/>
                    <a:gd name="T76" fmla="*/ 2147483647 w 881"/>
                    <a:gd name="T77" fmla="*/ 2147483647 h 924"/>
                    <a:gd name="T78" fmla="*/ 2147483647 w 881"/>
                    <a:gd name="T79" fmla="*/ 2147483647 h 924"/>
                    <a:gd name="T80" fmla="*/ 2147483647 w 881"/>
                    <a:gd name="T81" fmla="*/ 2147483647 h 924"/>
                    <a:gd name="T82" fmla="*/ 2147483647 w 881"/>
                    <a:gd name="T83" fmla="*/ 2147483647 h 924"/>
                    <a:gd name="T84" fmla="*/ 2147483647 w 881"/>
                    <a:gd name="T85" fmla="*/ 2147483647 h 924"/>
                    <a:gd name="T86" fmla="*/ 2147483647 w 881"/>
                    <a:gd name="T87" fmla="*/ 2147483647 h 924"/>
                    <a:gd name="T88" fmla="*/ 2147483647 w 881"/>
                    <a:gd name="T89" fmla="*/ 2147483647 h 924"/>
                    <a:gd name="T90" fmla="*/ 2147483647 w 881"/>
                    <a:gd name="T91" fmla="*/ 2147483647 h 924"/>
                    <a:gd name="T92" fmla="*/ 2147483647 w 881"/>
                    <a:gd name="T93" fmla="*/ 2147483647 h 924"/>
                    <a:gd name="T94" fmla="*/ 2147483647 w 881"/>
                    <a:gd name="T95" fmla="*/ 2147483647 h 924"/>
                    <a:gd name="T96" fmla="*/ 2147483647 w 881"/>
                    <a:gd name="T97" fmla="*/ 2147483647 h 924"/>
                    <a:gd name="T98" fmla="*/ 2147483647 w 881"/>
                    <a:gd name="T99" fmla="*/ 2147483647 h 924"/>
                    <a:gd name="T100" fmla="*/ 2147483647 w 881"/>
                    <a:gd name="T101" fmla="*/ 2147483647 h 924"/>
                    <a:gd name="T102" fmla="*/ 2147483647 w 881"/>
                    <a:gd name="T103" fmla="*/ 2147483647 h 924"/>
                    <a:gd name="T104" fmla="*/ 2147483647 w 881"/>
                    <a:gd name="T105" fmla="*/ 2147483647 h 924"/>
                    <a:gd name="T106" fmla="*/ 2147483647 w 881"/>
                    <a:gd name="T107" fmla="*/ 2147483647 h 924"/>
                    <a:gd name="T108" fmla="*/ 2147483647 w 881"/>
                    <a:gd name="T109" fmla="*/ 2147483647 h 924"/>
                    <a:gd name="T110" fmla="*/ 2147483647 w 881"/>
                    <a:gd name="T111" fmla="*/ 2147483647 h 924"/>
                    <a:gd name="T112" fmla="*/ 2147483647 w 881"/>
                    <a:gd name="T113" fmla="*/ 2147483647 h 924"/>
                    <a:gd name="T114" fmla="*/ 2147483647 w 881"/>
                    <a:gd name="T115" fmla="*/ 2147483647 h 924"/>
                    <a:gd name="T116" fmla="*/ 2147483647 w 881"/>
                    <a:gd name="T117" fmla="*/ 2147483647 h 924"/>
                    <a:gd name="T118" fmla="*/ 2147483647 w 881"/>
                    <a:gd name="T119" fmla="*/ 2147483647 h 924"/>
                    <a:gd name="T120" fmla="*/ 2147483647 w 881"/>
                    <a:gd name="T121" fmla="*/ 2147483647 h 924"/>
                    <a:gd name="T122" fmla="*/ 0 w 881"/>
                    <a:gd name="T123" fmla="*/ 2147483647 h 924"/>
                    <a:gd name="T124" fmla="*/ 2147483647 w 881"/>
                    <a:gd name="T125" fmla="*/ 2147483647 h 9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1"/>
                    <a:gd name="T190" fmla="*/ 0 h 924"/>
                    <a:gd name="T191" fmla="*/ 881 w 881"/>
                    <a:gd name="T192" fmla="*/ 924 h 9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1" h="924">
                      <a:moveTo>
                        <a:pt x="38" y="505"/>
                      </a:moveTo>
                      <a:lnTo>
                        <a:pt x="38" y="503"/>
                      </a:lnTo>
                      <a:lnTo>
                        <a:pt x="38" y="505"/>
                      </a:lnTo>
                      <a:lnTo>
                        <a:pt x="36" y="505"/>
                      </a:lnTo>
                      <a:lnTo>
                        <a:pt x="36" y="507"/>
                      </a:lnTo>
                      <a:lnTo>
                        <a:pt x="34" y="505"/>
                      </a:lnTo>
                      <a:lnTo>
                        <a:pt x="36" y="505"/>
                      </a:lnTo>
                      <a:lnTo>
                        <a:pt x="38" y="505"/>
                      </a:lnTo>
                      <a:lnTo>
                        <a:pt x="39" y="503"/>
                      </a:lnTo>
                      <a:lnTo>
                        <a:pt x="41" y="503"/>
                      </a:lnTo>
                      <a:lnTo>
                        <a:pt x="41" y="502"/>
                      </a:lnTo>
                      <a:lnTo>
                        <a:pt x="43" y="502"/>
                      </a:lnTo>
                      <a:lnTo>
                        <a:pt x="43" y="500"/>
                      </a:lnTo>
                      <a:lnTo>
                        <a:pt x="44" y="500"/>
                      </a:lnTo>
                      <a:lnTo>
                        <a:pt x="47" y="502"/>
                      </a:lnTo>
                      <a:lnTo>
                        <a:pt x="51" y="502"/>
                      </a:lnTo>
                      <a:lnTo>
                        <a:pt x="54" y="500"/>
                      </a:lnTo>
                      <a:lnTo>
                        <a:pt x="57" y="500"/>
                      </a:lnTo>
                      <a:lnTo>
                        <a:pt x="59" y="498"/>
                      </a:lnTo>
                      <a:lnTo>
                        <a:pt x="62" y="497"/>
                      </a:lnTo>
                      <a:lnTo>
                        <a:pt x="66" y="495"/>
                      </a:lnTo>
                      <a:lnTo>
                        <a:pt x="67" y="495"/>
                      </a:lnTo>
                      <a:lnTo>
                        <a:pt x="69" y="494"/>
                      </a:lnTo>
                      <a:lnTo>
                        <a:pt x="71" y="492"/>
                      </a:lnTo>
                      <a:lnTo>
                        <a:pt x="72" y="490"/>
                      </a:lnTo>
                      <a:lnTo>
                        <a:pt x="74" y="489"/>
                      </a:lnTo>
                      <a:lnTo>
                        <a:pt x="76" y="485"/>
                      </a:lnTo>
                      <a:lnTo>
                        <a:pt x="77" y="484"/>
                      </a:lnTo>
                      <a:lnTo>
                        <a:pt x="79" y="482"/>
                      </a:lnTo>
                      <a:lnTo>
                        <a:pt x="80" y="482"/>
                      </a:lnTo>
                      <a:lnTo>
                        <a:pt x="84" y="480"/>
                      </a:lnTo>
                      <a:lnTo>
                        <a:pt x="87" y="477"/>
                      </a:lnTo>
                      <a:lnTo>
                        <a:pt x="90" y="475"/>
                      </a:lnTo>
                      <a:lnTo>
                        <a:pt x="92" y="472"/>
                      </a:lnTo>
                      <a:lnTo>
                        <a:pt x="95" y="470"/>
                      </a:lnTo>
                      <a:lnTo>
                        <a:pt x="99" y="467"/>
                      </a:lnTo>
                      <a:lnTo>
                        <a:pt x="102" y="465"/>
                      </a:lnTo>
                      <a:lnTo>
                        <a:pt x="105" y="462"/>
                      </a:lnTo>
                      <a:lnTo>
                        <a:pt x="104" y="464"/>
                      </a:lnTo>
                      <a:lnTo>
                        <a:pt x="102" y="464"/>
                      </a:lnTo>
                      <a:lnTo>
                        <a:pt x="105" y="464"/>
                      </a:lnTo>
                      <a:lnTo>
                        <a:pt x="107" y="464"/>
                      </a:lnTo>
                      <a:lnTo>
                        <a:pt x="109" y="462"/>
                      </a:lnTo>
                      <a:lnTo>
                        <a:pt x="110" y="461"/>
                      </a:lnTo>
                      <a:lnTo>
                        <a:pt x="112" y="459"/>
                      </a:lnTo>
                      <a:lnTo>
                        <a:pt x="114" y="457"/>
                      </a:lnTo>
                      <a:lnTo>
                        <a:pt x="115" y="456"/>
                      </a:lnTo>
                      <a:lnTo>
                        <a:pt x="117" y="456"/>
                      </a:lnTo>
                      <a:lnTo>
                        <a:pt x="118" y="456"/>
                      </a:lnTo>
                      <a:lnTo>
                        <a:pt x="117" y="456"/>
                      </a:lnTo>
                      <a:lnTo>
                        <a:pt x="120" y="452"/>
                      </a:lnTo>
                      <a:lnTo>
                        <a:pt x="123" y="447"/>
                      </a:lnTo>
                      <a:lnTo>
                        <a:pt x="125" y="444"/>
                      </a:lnTo>
                      <a:lnTo>
                        <a:pt x="128" y="439"/>
                      </a:lnTo>
                      <a:lnTo>
                        <a:pt x="130" y="436"/>
                      </a:lnTo>
                      <a:lnTo>
                        <a:pt x="132" y="431"/>
                      </a:lnTo>
                      <a:lnTo>
                        <a:pt x="133" y="428"/>
                      </a:lnTo>
                      <a:lnTo>
                        <a:pt x="135" y="423"/>
                      </a:lnTo>
                      <a:lnTo>
                        <a:pt x="137" y="421"/>
                      </a:lnTo>
                      <a:lnTo>
                        <a:pt x="135" y="418"/>
                      </a:lnTo>
                      <a:lnTo>
                        <a:pt x="135" y="416"/>
                      </a:lnTo>
                      <a:lnTo>
                        <a:pt x="135" y="413"/>
                      </a:lnTo>
                      <a:lnTo>
                        <a:pt x="133" y="409"/>
                      </a:lnTo>
                      <a:lnTo>
                        <a:pt x="133" y="406"/>
                      </a:lnTo>
                      <a:lnTo>
                        <a:pt x="133" y="404"/>
                      </a:lnTo>
                      <a:lnTo>
                        <a:pt x="135" y="401"/>
                      </a:lnTo>
                      <a:lnTo>
                        <a:pt x="135" y="403"/>
                      </a:lnTo>
                      <a:lnTo>
                        <a:pt x="137" y="403"/>
                      </a:lnTo>
                      <a:lnTo>
                        <a:pt x="137" y="404"/>
                      </a:lnTo>
                      <a:lnTo>
                        <a:pt x="138" y="404"/>
                      </a:lnTo>
                      <a:lnTo>
                        <a:pt x="140" y="404"/>
                      </a:lnTo>
                      <a:lnTo>
                        <a:pt x="138" y="403"/>
                      </a:lnTo>
                      <a:lnTo>
                        <a:pt x="137" y="399"/>
                      </a:lnTo>
                      <a:lnTo>
                        <a:pt x="137" y="398"/>
                      </a:lnTo>
                      <a:lnTo>
                        <a:pt x="135" y="395"/>
                      </a:lnTo>
                      <a:lnTo>
                        <a:pt x="135" y="393"/>
                      </a:lnTo>
                      <a:lnTo>
                        <a:pt x="133" y="391"/>
                      </a:lnTo>
                      <a:lnTo>
                        <a:pt x="133" y="388"/>
                      </a:lnTo>
                      <a:lnTo>
                        <a:pt x="133" y="386"/>
                      </a:lnTo>
                      <a:lnTo>
                        <a:pt x="135" y="386"/>
                      </a:lnTo>
                      <a:lnTo>
                        <a:pt x="135" y="385"/>
                      </a:lnTo>
                      <a:lnTo>
                        <a:pt x="135" y="383"/>
                      </a:lnTo>
                      <a:lnTo>
                        <a:pt x="137" y="383"/>
                      </a:lnTo>
                      <a:lnTo>
                        <a:pt x="137" y="381"/>
                      </a:lnTo>
                      <a:lnTo>
                        <a:pt x="137" y="380"/>
                      </a:lnTo>
                      <a:lnTo>
                        <a:pt x="137" y="378"/>
                      </a:lnTo>
                      <a:lnTo>
                        <a:pt x="137" y="376"/>
                      </a:lnTo>
                      <a:lnTo>
                        <a:pt x="135" y="375"/>
                      </a:lnTo>
                      <a:lnTo>
                        <a:pt x="137" y="371"/>
                      </a:lnTo>
                      <a:lnTo>
                        <a:pt x="138" y="368"/>
                      </a:lnTo>
                      <a:lnTo>
                        <a:pt x="142" y="365"/>
                      </a:lnTo>
                      <a:lnTo>
                        <a:pt x="147" y="360"/>
                      </a:lnTo>
                      <a:lnTo>
                        <a:pt x="150" y="355"/>
                      </a:lnTo>
                      <a:lnTo>
                        <a:pt x="153" y="352"/>
                      </a:lnTo>
                      <a:lnTo>
                        <a:pt x="156" y="347"/>
                      </a:lnTo>
                      <a:lnTo>
                        <a:pt x="160" y="342"/>
                      </a:lnTo>
                      <a:lnTo>
                        <a:pt x="160" y="340"/>
                      </a:lnTo>
                      <a:lnTo>
                        <a:pt x="161" y="338"/>
                      </a:lnTo>
                      <a:lnTo>
                        <a:pt x="161" y="337"/>
                      </a:lnTo>
                      <a:lnTo>
                        <a:pt x="161" y="335"/>
                      </a:lnTo>
                      <a:lnTo>
                        <a:pt x="163" y="335"/>
                      </a:lnTo>
                      <a:lnTo>
                        <a:pt x="168" y="330"/>
                      </a:lnTo>
                      <a:lnTo>
                        <a:pt x="173" y="325"/>
                      </a:lnTo>
                      <a:lnTo>
                        <a:pt x="178" y="320"/>
                      </a:lnTo>
                      <a:lnTo>
                        <a:pt x="183" y="315"/>
                      </a:lnTo>
                      <a:lnTo>
                        <a:pt x="188" y="312"/>
                      </a:lnTo>
                      <a:lnTo>
                        <a:pt x="194" y="307"/>
                      </a:lnTo>
                      <a:lnTo>
                        <a:pt x="199" y="304"/>
                      </a:lnTo>
                      <a:lnTo>
                        <a:pt x="206" y="299"/>
                      </a:lnTo>
                      <a:lnTo>
                        <a:pt x="208" y="297"/>
                      </a:lnTo>
                      <a:lnTo>
                        <a:pt x="208" y="296"/>
                      </a:lnTo>
                      <a:lnTo>
                        <a:pt x="209" y="294"/>
                      </a:lnTo>
                      <a:lnTo>
                        <a:pt x="209" y="292"/>
                      </a:lnTo>
                      <a:lnTo>
                        <a:pt x="209" y="291"/>
                      </a:lnTo>
                      <a:lnTo>
                        <a:pt x="209" y="289"/>
                      </a:lnTo>
                      <a:lnTo>
                        <a:pt x="209" y="287"/>
                      </a:lnTo>
                      <a:lnTo>
                        <a:pt x="211" y="274"/>
                      </a:lnTo>
                      <a:lnTo>
                        <a:pt x="214" y="261"/>
                      </a:lnTo>
                      <a:lnTo>
                        <a:pt x="216" y="248"/>
                      </a:lnTo>
                      <a:lnTo>
                        <a:pt x="217" y="235"/>
                      </a:lnTo>
                      <a:lnTo>
                        <a:pt x="221" y="221"/>
                      </a:lnTo>
                      <a:lnTo>
                        <a:pt x="222" y="208"/>
                      </a:lnTo>
                      <a:lnTo>
                        <a:pt x="224" y="193"/>
                      </a:lnTo>
                      <a:lnTo>
                        <a:pt x="224" y="180"/>
                      </a:lnTo>
                      <a:lnTo>
                        <a:pt x="226" y="173"/>
                      </a:lnTo>
                      <a:lnTo>
                        <a:pt x="226" y="167"/>
                      </a:lnTo>
                      <a:lnTo>
                        <a:pt x="227" y="160"/>
                      </a:lnTo>
                      <a:lnTo>
                        <a:pt x="231" y="154"/>
                      </a:lnTo>
                      <a:lnTo>
                        <a:pt x="232" y="147"/>
                      </a:lnTo>
                      <a:lnTo>
                        <a:pt x="236" y="140"/>
                      </a:lnTo>
                      <a:lnTo>
                        <a:pt x="239" y="134"/>
                      </a:lnTo>
                      <a:lnTo>
                        <a:pt x="241" y="127"/>
                      </a:lnTo>
                      <a:lnTo>
                        <a:pt x="242" y="127"/>
                      </a:lnTo>
                      <a:lnTo>
                        <a:pt x="242" y="126"/>
                      </a:lnTo>
                      <a:lnTo>
                        <a:pt x="242" y="124"/>
                      </a:lnTo>
                      <a:lnTo>
                        <a:pt x="244" y="122"/>
                      </a:lnTo>
                      <a:lnTo>
                        <a:pt x="244" y="121"/>
                      </a:lnTo>
                      <a:lnTo>
                        <a:pt x="244" y="119"/>
                      </a:lnTo>
                      <a:lnTo>
                        <a:pt x="246" y="117"/>
                      </a:lnTo>
                      <a:lnTo>
                        <a:pt x="247" y="114"/>
                      </a:lnTo>
                      <a:lnTo>
                        <a:pt x="249" y="112"/>
                      </a:lnTo>
                      <a:lnTo>
                        <a:pt x="249" y="111"/>
                      </a:lnTo>
                      <a:lnTo>
                        <a:pt x="250" y="109"/>
                      </a:lnTo>
                      <a:lnTo>
                        <a:pt x="252" y="107"/>
                      </a:lnTo>
                      <a:lnTo>
                        <a:pt x="254" y="106"/>
                      </a:lnTo>
                      <a:lnTo>
                        <a:pt x="255" y="104"/>
                      </a:lnTo>
                      <a:lnTo>
                        <a:pt x="255" y="103"/>
                      </a:lnTo>
                      <a:lnTo>
                        <a:pt x="257" y="99"/>
                      </a:lnTo>
                      <a:lnTo>
                        <a:pt x="255" y="96"/>
                      </a:lnTo>
                      <a:lnTo>
                        <a:pt x="255" y="93"/>
                      </a:lnTo>
                      <a:lnTo>
                        <a:pt x="254" y="89"/>
                      </a:lnTo>
                      <a:lnTo>
                        <a:pt x="254" y="86"/>
                      </a:lnTo>
                      <a:lnTo>
                        <a:pt x="252" y="83"/>
                      </a:lnTo>
                      <a:lnTo>
                        <a:pt x="250" y="81"/>
                      </a:lnTo>
                      <a:lnTo>
                        <a:pt x="250" y="78"/>
                      </a:lnTo>
                      <a:lnTo>
                        <a:pt x="250" y="73"/>
                      </a:lnTo>
                      <a:lnTo>
                        <a:pt x="250" y="66"/>
                      </a:lnTo>
                      <a:lnTo>
                        <a:pt x="250" y="61"/>
                      </a:lnTo>
                      <a:lnTo>
                        <a:pt x="252" y="56"/>
                      </a:lnTo>
                      <a:lnTo>
                        <a:pt x="254" y="50"/>
                      </a:lnTo>
                      <a:lnTo>
                        <a:pt x="255" y="45"/>
                      </a:lnTo>
                      <a:lnTo>
                        <a:pt x="259" y="40"/>
                      </a:lnTo>
                      <a:lnTo>
                        <a:pt x="264" y="37"/>
                      </a:lnTo>
                      <a:lnTo>
                        <a:pt x="265" y="35"/>
                      </a:lnTo>
                      <a:lnTo>
                        <a:pt x="265" y="33"/>
                      </a:lnTo>
                      <a:lnTo>
                        <a:pt x="267" y="30"/>
                      </a:lnTo>
                      <a:lnTo>
                        <a:pt x="269" y="28"/>
                      </a:lnTo>
                      <a:lnTo>
                        <a:pt x="270" y="25"/>
                      </a:lnTo>
                      <a:lnTo>
                        <a:pt x="272" y="23"/>
                      </a:lnTo>
                      <a:lnTo>
                        <a:pt x="275" y="22"/>
                      </a:lnTo>
                      <a:lnTo>
                        <a:pt x="277" y="20"/>
                      </a:lnTo>
                      <a:lnTo>
                        <a:pt x="279" y="18"/>
                      </a:lnTo>
                      <a:lnTo>
                        <a:pt x="282" y="17"/>
                      </a:lnTo>
                      <a:lnTo>
                        <a:pt x="285" y="15"/>
                      </a:lnTo>
                      <a:lnTo>
                        <a:pt x="287" y="13"/>
                      </a:lnTo>
                      <a:lnTo>
                        <a:pt x="290" y="13"/>
                      </a:lnTo>
                      <a:lnTo>
                        <a:pt x="293" y="12"/>
                      </a:lnTo>
                      <a:lnTo>
                        <a:pt x="295" y="12"/>
                      </a:lnTo>
                      <a:lnTo>
                        <a:pt x="298" y="10"/>
                      </a:lnTo>
                      <a:lnTo>
                        <a:pt x="302" y="10"/>
                      </a:lnTo>
                      <a:lnTo>
                        <a:pt x="303" y="10"/>
                      </a:lnTo>
                      <a:lnTo>
                        <a:pt x="307" y="10"/>
                      </a:lnTo>
                      <a:lnTo>
                        <a:pt x="310" y="10"/>
                      </a:lnTo>
                      <a:lnTo>
                        <a:pt x="313" y="10"/>
                      </a:lnTo>
                      <a:lnTo>
                        <a:pt x="315" y="10"/>
                      </a:lnTo>
                      <a:lnTo>
                        <a:pt x="318" y="12"/>
                      </a:lnTo>
                      <a:lnTo>
                        <a:pt x="320" y="13"/>
                      </a:lnTo>
                      <a:lnTo>
                        <a:pt x="325" y="15"/>
                      </a:lnTo>
                      <a:lnTo>
                        <a:pt x="328" y="18"/>
                      </a:lnTo>
                      <a:lnTo>
                        <a:pt x="330" y="22"/>
                      </a:lnTo>
                      <a:lnTo>
                        <a:pt x="333" y="25"/>
                      </a:lnTo>
                      <a:lnTo>
                        <a:pt x="336" y="28"/>
                      </a:lnTo>
                      <a:lnTo>
                        <a:pt x="340" y="32"/>
                      </a:lnTo>
                      <a:lnTo>
                        <a:pt x="341" y="35"/>
                      </a:lnTo>
                      <a:lnTo>
                        <a:pt x="345" y="38"/>
                      </a:lnTo>
                      <a:lnTo>
                        <a:pt x="351" y="42"/>
                      </a:lnTo>
                      <a:lnTo>
                        <a:pt x="359" y="45"/>
                      </a:lnTo>
                      <a:lnTo>
                        <a:pt x="366" y="48"/>
                      </a:lnTo>
                      <a:lnTo>
                        <a:pt x="374" y="48"/>
                      </a:lnTo>
                      <a:lnTo>
                        <a:pt x="383" y="50"/>
                      </a:lnTo>
                      <a:lnTo>
                        <a:pt x="391" y="50"/>
                      </a:lnTo>
                      <a:lnTo>
                        <a:pt x="397" y="50"/>
                      </a:lnTo>
                      <a:lnTo>
                        <a:pt x="406" y="48"/>
                      </a:lnTo>
                      <a:lnTo>
                        <a:pt x="411" y="50"/>
                      </a:lnTo>
                      <a:lnTo>
                        <a:pt x="416" y="50"/>
                      </a:lnTo>
                      <a:lnTo>
                        <a:pt x="420" y="51"/>
                      </a:lnTo>
                      <a:lnTo>
                        <a:pt x="425" y="53"/>
                      </a:lnTo>
                      <a:lnTo>
                        <a:pt x="432" y="53"/>
                      </a:lnTo>
                      <a:lnTo>
                        <a:pt x="437" y="55"/>
                      </a:lnTo>
                      <a:lnTo>
                        <a:pt x="442" y="55"/>
                      </a:lnTo>
                      <a:lnTo>
                        <a:pt x="447" y="53"/>
                      </a:lnTo>
                      <a:lnTo>
                        <a:pt x="449" y="51"/>
                      </a:lnTo>
                      <a:lnTo>
                        <a:pt x="449" y="50"/>
                      </a:lnTo>
                      <a:lnTo>
                        <a:pt x="449" y="48"/>
                      </a:lnTo>
                      <a:lnTo>
                        <a:pt x="449" y="46"/>
                      </a:lnTo>
                      <a:lnTo>
                        <a:pt x="449" y="45"/>
                      </a:lnTo>
                      <a:lnTo>
                        <a:pt x="449" y="43"/>
                      </a:lnTo>
                      <a:lnTo>
                        <a:pt x="449" y="42"/>
                      </a:lnTo>
                      <a:lnTo>
                        <a:pt x="450" y="38"/>
                      </a:lnTo>
                      <a:lnTo>
                        <a:pt x="452" y="37"/>
                      </a:lnTo>
                      <a:lnTo>
                        <a:pt x="453" y="35"/>
                      </a:lnTo>
                      <a:lnTo>
                        <a:pt x="455" y="32"/>
                      </a:lnTo>
                      <a:lnTo>
                        <a:pt x="455" y="30"/>
                      </a:lnTo>
                      <a:lnTo>
                        <a:pt x="457" y="27"/>
                      </a:lnTo>
                      <a:lnTo>
                        <a:pt x="458" y="25"/>
                      </a:lnTo>
                      <a:lnTo>
                        <a:pt x="460" y="23"/>
                      </a:lnTo>
                      <a:lnTo>
                        <a:pt x="462" y="22"/>
                      </a:lnTo>
                      <a:lnTo>
                        <a:pt x="465" y="22"/>
                      </a:lnTo>
                      <a:lnTo>
                        <a:pt x="467" y="22"/>
                      </a:lnTo>
                      <a:lnTo>
                        <a:pt x="468" y="22"/>
                      </a:lnTo>
                      <a:lnTo>
                        <a:pt x="470" y="22"/>
                      </a:lnTo>
                      <a:lnTo>
                        <a:pt x="473" y="23"/>
                      </a:lnTo>
                      <a:lnTo>
                        <a:pt x="475" y="25"/>
                      </a:lnTo>
                      <a:lnTo>
                        <a:pt x="477" y="27"/>
                      </a:lnTo>
                      <a:lnTo>
                        <a:pt x="478" y="28"/>
                      </a:lnTo>
                      <a:lnTo>
                        <a:pt x="480" y="28"/>
                      </a:lnTo>
                      <a:lnTo>
                        <a:pt x="482" y="28"/>
                      </a:lnTo>
                      <a:lnTo>
                        <a:pt x="483" y="27"/>
                      </a:lnTo>
                      <a:lnTo>
                        <a:pt x="483" y="28"/>
                      </a:lnTo>
                      <a:lnTo>
                        <a:pt x="485" y="28"/>
                      </a:lnTo>
                      <a:lnTo>
                        <a:pt x="485" y="30"/>
                      </a:lnTo>
                      <a:lnTo>
                        <a:pt x="485" y="32"/>
                      </a:lnTo>
                      <a:lnTo>
                        <a:pt x="490" y="30"/>
                      </a:lnTo>
                      <a:lnTo>
                        <a:pt x="496" y="27"/>
                      </a:lnTo>
                      <a:lnTo>
                        <a:pt x="501" y="25"/>
                      </a:lnTo>
                      <a:lnTo>
                        <a:pt x="506" y="22"/>
                      </a:lnTo>
                      <a:lnTo>
                        <a:pt x="511" y="18"/>
                      </a:lnTo>
                      <a:lnTo>
                        <a:pt x="518" y="15"/>
                      </a:lnTo>
                      <a:lnTo>
                        <a:pt x="523" y="13"/>
                      </a:lnTo>
                      <a:lnTo>
                        <a:pt x="528" y="12"/>
                      </a:lnTo>
                      <a:lnTo>
                        <a:pt x="531" y="10"/>
                      </a:lnTo>
                      <a:lnTo>
                        <a:pt x="533" y="10"/>
                      </a:lnTo>
                      <a:lnTo>
                        <a:pt x="536" y="12"/>
                      </a:lnTo>
                      <a:lnTo>
                        <a:pt x="539" y="12"/>
                      </a:lnTo>
                      <a:lnTo>
                        <a:pt x="543" y="12"/>
                      </a:lnTo>
                      <a:lnTo>
                        <a:pt x="546" y="13"/>
                      </a:lnTo>
                      <a:lnTo>
                        <a:pt x="549" y="15"/>
                      </a:lnTo>
                      <a:lnTo>
                        <a:pt x="552" y="15"/>
                      </a:lnTo>
                      <a:lnTo>
                        <a:pt x="556" y="17"/>
                      </a:lnTo>
                      <a:lnTo>
                        <a:pt x="561" y="15"/>
                      </a:lnTo>
                      <a:lnTo>
                        <a:pt x="566" y="15"/>
                      </a:lnTo>
                      <a:lnTo>
                        <a:pt x="571" y="12"/>
                      </a:lnTo>
                      <a:lnTo>
                        <a:pt x="576" y="10"/>
                      </a:lnTo>
                      <a:lnTo>
                        <a:pt x="581" y="7"/>
                      </a:lnTo>
                      <a:lnTo>
                        <a:pt x="584" y="4"/>
                      </a:lnTo>
                      <a:lnTo>
                        <a:pt x="589" y="0"/>
                      </a:lnTo>
                      <a:lnTo>
                        <a:pt x="590" y="0"/>
                      </a:lnTo>
                      <a:lnTo>
                        <a:pt x="592" y="0"/>
                      </a:lnTo>
                      <a:lnTo>
                        <a:pt x="594" y="0"/>
                      </a:lnTo>
                      <a:lnTo>
                        <a:pt x="594" y="2"/>
                      </a:lnTo>
                      <a:lnTo>
                        <a:pt x="595" y="4"/>
                      </a:lnTo>
                      <a:lnTo>
                        <a:pt x="600" y="4"/>
                      </a:lnTo>
                      <a:lnTo>
                        <a:pt x="604" y="4"/>
                      </a:lnTo>
                      <a:lnTo>
                        <a:pt x="609" y="4"/>
                      </a:lnTo>
                      <a:lnTo>
                        <a:pt x="612" y="4"/>
                      </a:lnTo>
                      <a:lnTo>
                        <a:pt x="617" y="4"/>
                      </a:lnTo>
                      <a:lnTo>
                        <a:pt x="620" y="4"/>
                      </a:lnTo>
                      <a:lnTo>
                        <a:pt x="623" y="4"/>
                      </a:lnTo>
                      <a:lnTo>
                        <a:pt x="628" y="4"/>
                      </a:lnTo>
                      <a:lnTo>
                        <a:pt x="632" y="5"/>
                      </a:lnTo>
                      <a:lnTo>
                        <a:pt x="637" y="7"/>
                      </a:lnTo>
                      <a:lnTo>
                        <a:pt x="640" y="7"/>
                      </a:lnTo>
                      <a:lnTo>
                        <a:pt x="645" y="9"/>
                      </a:lnTo>
                      <a:lnTo>
                        <a:pt x="648" y="9"/>
                      </a:lnTo>
                      <a:lnTo>
                        <a:pt x="653" y="9"/>
                      </a:lnTo>
                      <a:lnTo>
                        <a:pt x="656" y="9"/>
                      </a:lnTo>
                      <a:lnTo>
                        <a:pt x="661" y="9"/>
                      </a:lnTo>
                      <a:lnTo>
                        <a:pt x="663" y="9"/>
                      </a:lnTo>
                      <a:lnTo>
                        <a:pt x="663" y="7"/>
                      </a:lnTo>
                      <a:lnTo>
                        <a:pt x="665" y="7"/>
                      </a:lnTo>
                      <a:lnTo>
                        <a:pt x="666" y="5"/>
                      </a:lnTo>
                      <a:lnTo>
                        <a:pt x="668" y="4"/>
                      </a:lnTo>
                      <a:lnTo>
                        <a:pt x="670" y="4"/>
                      </a:lnTo>
                      <a:lnTo>
                        <a:pt x="671" y="2"/>
                      </a:lnTo>
                      <a:lnTo>
                        <a:pt x="676" y="2"/>
                      </a:lnTo>
                      <a:lnTo>
                        <a:pt x="680" y="2"/>
                      </a:lnTo>
                      <a:lnTo>
                        <a:pt x="685" y="4"/>
                      </a:lnTo>
                      <a:lnTo>
                        <a:pt x="688" y="5"/>
                      </a:lnTo>
                      <a:lnTo>
                        <a:pt x="693" y="7"/>
                      </a:lnTo>
                      <a:lnTo>
                        <a:pt x="696" y="10"/>
                      </a:lnTo>
                      <a:lnTo>
                        <a:pt x="698" y="13"/>
                      </a:lnTo>
                      <a:lnTo>
                        <a:pt x="699" y="18"/>
                      </a:lnTo>
                      <a:lnTo>
                        <a:pt x="699" y="20"/>
                      </a:lnTo>
                      <a:lnTo>
                        <a:pt x="701" y="22"/>
                      </a:lnTo>
                      <a:lnTo>
                        <a:pt x="703" y="23"/>
                      </a:lnTo>
                      <a:lnTo>
                        <a:pt x="704" y="25"/>
                      </a:lnTo>
                      <a:lnTo>
                        <a:pt x="708" y="27"/>
                      </a:lnTo>
                      <a:lnTo>
                        <a:pt x="709" y="27"/>
                      </a:lnTo>
                      <a:lnTo>
                        <a:pt x="711" y="30"/>
                      </a:lnTo>
                      <a:lnTo>
                        <a:pt x="713" y="32"/>
                      </a:lnTo>
                      <a:lnTo>
                        <a:pt x="714" y="33"/>
                      </a:lnTo>
                      <a:lnTo>
                        <a:pt x="716" y="35"/>
                      </a:lnTo>
                      <a:lnTo>
                        <a:pt x="718" y="37"/>
                      </a:lnTo>
                      <a:lnTo>
                        <a:pt x="719" y="37"/>
                      </a:lnTo>
                      <a:lnTo>
                        <a:pt x="721" y="38"/>
                      </a:lnTo>
                      <a:lnTo>
                        <a:pt x="722" y="40"/>
                      </a:lnTo>
                      <a:lnTo>
                        <a:pt x="724" y="40"/>
                      </a:lnTo>
                      <a:lnTo>
                        <a:pt x="727" y="40"/>
                      </a:lnTo>
                      <a:lnTo>
                        <a:pt x="729" y="42"/>
                      </a:lnTo>
                      <a:lnTo>
                        <a:pt x="732" y="42"/>
                      </a:lnTo>
                      <a:lnTo>
                        <a:pt x="736" y="42"/>
                      </a:lnTo>
                      <a:lnTo>
                        <a:pt x="737" y="42"/>
                      </a:lnTo>
                      <a:lnTo>
                        <a:pt x="741" y="40"/>
                      </a:lnTo>
                      <a:lnTo>
                        <a:pt x="744" y="38"/>
                      </a:lnTo>
                      <a:lnTo>
                        <a:pt x="746" y="37"/>
                      </a:lnTo>
                      <a:lnTo>
                        <a:pt x="747" y="35"/>
                      </a:lnTo>
                      <a:lnTo>
                        <a:pt x="749" y="35"/>
                      </a:lnTo>
                      <a:lnTo>
                        <a:pt x="751" y="35"/>
                      </a:lnTo>
                      <a:lnTo>
                        <a:pt x="751" y="37"/>
                      </a:lnTo>
                      <a:lnTo>
                        <a:pt x="752" y="37"/>
                      </a:lnTo>
                      <a:lnTo>
                        <a:pt x="752" y="35"/>
                      </a:lnTo>
                      <a:lnTo>
                        <a:pt x="754" y="35"/>
                      </a:lnTo>
                      <a:lnTo>
                        <a:pt x="755" y="35"/>
                      </a:lnTo>
                      <a:lnTo>
                        <a:pt x="757" y="35"/>
                      </a:lnTo>
                      <a:lnTo>
                        <a:pt x="759" y="35"/>
                      </a:lnTo>
                      <a:lnTo>
                        <a:pt x="762" y="37"/>
                      </a:lnTo>
                      <a:lnTo>
                        <a:pt x="764" y="37"/>
                      </a:lnTo>
                      <a:lnTo>
                        <a:pt x="765" y="37"/>
                      </a:lnTo>
                      <a:lnTo>
                        <a:pt x="767" y="38"/>
                      </a:lnTo>
                      <a:lnTo>
                        <a:pt x="769" y="38"/>
                      </a:lnTo>
                      <a:lnTo>
                        <a:pt x="770" y="38"/>
                      </a:lnTo>
                      <a:lnTo>
                        <a:pt x="774" y="38"/>
                      </a:lnTo>
                      <a:lnTo>
                        <a:pt x="775" y="38"/>
                      </a:lnTo>
                      <a:lnTo>
                        <a:pt x="779" y="37"/>
                      </a:lnTo>
                      <a:lnTo>
                        <a:pt x="780" y="35"/>
                      </a:lnTo>
                      <a:lnTo>
                        <a:pt x="782" y="35"/>
                      </a:lnTo>
                      <a:lnTo>
                        <a:pt x="784" y="33"/>
                      </a:lnTo>
                      <a:lnTo>
                        <a:pt x="785" y="32"/>
                      </a:lnTo>
                      <a:lnTo>
                        <a:pt x="785" y="30"/>
                      </a:lnTo>
                      <a:lnTo>
                        <a:pt x="787" y="28"/>
                      </a:lnTo>
                      <a:lnTo>
                        <a:pt x="787" y="27"/>
                      </a:lnTo>
                      <a:lnTo>
                        <a:pt x="788" y="27"/>
                      </a:lnTo>
                      <a:lnTo>
                        <a:pt x="790" y="27"/>
                      </a:lnTo>
                      <a:lnTo>
                        <a:pt x="792" y="27"/>
                      </a:lnTo>
                      <a:lnTo>
                        <a:pt x="793" y="28"/>
                      </a:lnTo>
                      <a:lnTo>
                        <a:pt x="795" y="28"/>
                      </a:lnTo>
                      <a:lnTo>
                        <a:pt x="797" y="30"/>
                      </a:lnTo>
                      <a:lnTo>
                        <a:pt x="800" y="32"/>
                      </a:lnTo>
                      <a:lnTo>
                        <a:pt x="803" y="35"/>
                      </a:lnTo>
                      <a:lnTo>
                        <a:pt x="805" y="38"/>
                      </a:lnTo>
                      <a:lnTo>
                        <a:pt x="808" y="42"/>
                      </a:lnTo>
                      <a:lnTo>
                        <a:pt x="812" y="45"/>
                      </a:lnTo>
                      <a:lnTo>
                        <a:pt x="813" y="48"/>
                      </a:lnTo>
                      <a:lnTo>
                        <a:pt x="817" y="51"/>
                      </a:lnTo>
                      <a:lnTo>
                        <a:pt x="818" y="55"/>
                      </a:lnTo>
                      <a:lnTo>
                        <a:pt x="820" y="58"/>
                      </a:lnTo>
                      <a:lnTo>
                        <a:pt x="823" y="58"/>
                      </a:lnTo>
                      <a:lnTo>
                        <a:pt x="825" y="60"/>
                      </a:lnTo>
                      <a:lnTo>
                        <a:pt x="828" y="60"/>
                      </a:lnTo>
                      <a:lnTo>
                        <a:pt x="831" y="60"/>
                      </a:lnTo>
                      <a:lnTo>
                        <a:pt x="835" y="61"/>
                      </a:lnTo>
                      <a:lnTo>
                        <a:pt x="836" y="61"/>
                      </a:lnTo>
                      <a:lnTo>
                        <a:pt x="838" y="63"/>
                      </a:lnTo>
                      <a:lnTo>
                        <a:pt x="840" y="65"/>
                      </a:lnTo>
                      <a:lnTo>
                        <a:pt x="840" y="66"/>
                      </a:lnTo>
                      <a:lnTo>
                        <a:pt x="841" y="68"/>
                      </a:lnTo>
                      <a:lnTo>
                        <a:pt x="841" y="70"/>
                      </a:lnTo>
                      <a:lnTo>
                        <a:pt x="843" y="71"/>
                      </a:lnTo>
                      <a:lnTo>
                        <a:pt x="843" y="73"/>
                      </a:lnTo>
                      <a:lnTo>
                        <a:pt x="845" y="73"/>
                      </a:lnTo>
                      <a:lnTo>
                        <a:pt x="846" y="74"/>
                      </a:lnTo>
                      <a:lnTo>
                        <a:pt x="850" y="74"/>
                      </a:lnTo>
                      <a:lnTo>
                        <a:pt x="851" y="74"/>
                      </a:lnTo>
                      <a:lnTo>
                        <a:pt x="854" y="76"/>
                      </a:lnTo>
                      <a:lnTo>
                        <a:pt x="856" y="78"/>
                      </a:lnTo>
                      <a:lnTo>
                        <a:pt x="859" y="81"/>
                      </a:lnTo>
                      <a:lnTo>
                        <a:pt x="861" y="83"/>
                      </a:lnTo>
                      <a:lnTo>
                        <a:pt x="863" y="86"/>
                      </a:lnTo>
                      <a:lnTo>
                        <a:pt x="863" y="88"/>
                      </a:lnTo>
                      <a:lnTo>
                        <a:pt x="861" y="89"/>
                      </a:lnTo>
                      <a:lnTo>
                        <a:pt x="859" y="89"/>
                      </a:lnTo>
                      <a:lnTo>
                        <a:pt x="858" y="91"/>
                      </a:lnTo>
                      <a:lnTo>
                        <a:pt x="856" y="91"/>
                      </a:lnTo>
                      <a:lnTo>
                        <a:pt x="854" y="93"/>
                      </a:lnTo>
                      <a:lnTo>
                        <a:pt x="854" y="94"/>
                      </a:lnTo>
                      <a:lnTo>
                        <a:pt x="853" y="96"/>
                      </a:lnTo>
                      <a:lnTo>
                        <a:pt x="854" y="98"/>
                      </a:lnTo>
                      <a:lnTo>
                        <a:pt x="854" y="99"/>
                      </a:lnTo>
                      <a:lnTo>
                        <a:pt x="856" y="103"/>
                      </a:lnTo>
                      <a:lnTo>
                        <a:pt x="858" y="104"/>
                      </a:lnTo>
                      <a:lnTo>
                        <a:pt x="858" y="106"/>
                      </a:lnTo>
                      <a:lnTo>
                        <a:pt x="858" y="109"/>
                      </a:lnTo>
                      <a:lnTo>
                        <a:pt x="858" y="111"/>
                      </a:lnTo>
                      <a:lnTo>
                        <a:pt x="858" y="114"/>
                      </a:lnTo>
                      <a:lnTo>
                        <a:pt x="856" y="116"/>
                      </a:lnTo>
                      <a:lnTo>
                        <a:pt x="856" y="117"/>
                      </a:lnTo>
                      <a:lnTo>
                        <a:pt x="854" y="119"/>
                      </a:lnTo>
                      <a:lnTo>
                        <a:pt x="853" y="121"/>
                      </a:lnTo>
                      <a:lnTo>
                        <a:pt x="851" y="122"/>
                      </a:lnTo>
                      <a:lnTo>
                        <a:pt x="850" y="124"/>
                      </a:lnTo>
                      <a:lnTo>
                        <a:pt x="850" y="127"/>
                      </a:lnTo>
                      <a:lnTo>
                        <a:pt x="848" y="129"/>
                      </a:lnTo>
                      <a:lnTo>
                        <a:pt x="848" y="132"/>
                      </a:lnTo>
                      <a:lnTo>
                        <a:pt x="853" y="131"/>
                      </a:lnTo>
                      <a:lnTo>
                        <a:pt x="856" y="131"/>
                      </a:lnTo>
                      <a:lnTo>
                        <a:pt x="859" y="131"/>
                      </a:lnTo>
                      <a:lnTo>
                        <a:pt x="863" y="132"/>
                      </a:lnTo>
                      <a:lnTo>
                        <a:pt x="866" y="134"/>
                      </a:lnTo>
                      <a:lnTo>
                        <a:pt x="869" y="136"/>
                      </a:lnTo>
                      <a:lnTo>
                        <a:pt x="871" y="137"/>
                      </a:lnTo>
                      <a:lnTo>
                        <a:pt x="874" y="139"/>
                      </a:lnTo>
                      <a:lnTo>
                        <a:pt x="876" y="140"/>
                      </a:lnTo>
                      <a:lnTo>
                        <a:pt x="874" y="142"/>
                      </a:lnTo>
                      <a:lnTo>
                        <a:pt x="876" y="142"/>
                      </a:lnTo>
                      <a:lnTo>
                        <a:pt x="876" y="144"/>
                      </a:lnTo>
                      <a:lnTo>
                        <a:pt x="878" y="144"/>
                      </a:lnTo>
                      <a:lnTo>
                        <a:pt x="879" y="144"/>
                      </a:lnTo>
                      <a:lnTo>
                        <a:pt x="881" y="144"/>
                      </a:lnTo>
                      <a:lnTo>
                        <a:pt x="881" y="145"/>
                      </a:lnTo>
                      <a:lnTo>
                        <a:pt x="881" y="147"/>
                      </a:lnTo>
                      <a:lnTo>
                        <a:pt x="876" y="152"/>
                      </a:lnTo>
                      <a:lnTo>
                        <a:pt x="871" y="155"/>
                      </a:lnTo>
                      <a:lnTo>
                        <a:pt x="866" y="160"/>
                      </a:lnTo>
                      <a:lnTo>
                        <a:pt x="863" y="164"/>
                      </a:lnTo>
                      <a:lnTo>
                        <a:pt x="858" y="169"/>
                      </a:lnTo>
                      <a:lnTo>
                        <a:pt x="853" y="173"/>
                      </a:lnTo>
                      <a:lnTo>
                        <a:pt x="848" y="177"/>
                      </a:lnTo>
                      <a:lnTo>
                        <a:pt x="845" y="182"/>
                      </a:lnTo>
                      <a:lnTo>
                        <a:pt x="843" y="183"/>
                      </a:lnTo>
                      <a:lnTo>
                        <a:pt x="843" y="185"/>
                      </a:lnTo>
                      <a:lnTo>
                        <a:pt x="843" y="187"/>
                      </a:lnTo>
                      <a:lnTo>
                        <a:pt x="843" y="188"/>
                      </a:lnTo>
                      <a:lnTo>
                        <a:pt x="843" y="190"/>
                      </a:lnTo>
                      <a:lnTo>
                        <a:pt x="841" y="192"/>
                      </a:lnTo>
                      <a:lnTo>
                        <a:pt x="841" y="193"/>
                      </a:lnTo>
                      <a:lnTo>
                        <a:pt x="840" y="193"/>
                      </a:lnTo>
                      <a:lnTo>
                        <a:pt x="838" y="195"/>
                      </a:lnTo>
                      <a:lnTo>
                        <a:pt x="836" y="193"/>
                      </a:lnTo>
                      <a:lnTo>
                        <a:pt x="835" y="193"/>
                      </a:lnTo>
                      <a:lnTo>
                        <a:pt x="833" y="193"/>
                      </a:lnTo>
                      <a:lnTo>
                        <a:pt x="831" y="193"/>
                      </a:lnTo>
                      <a:lnTo>
                        <a:pt x="830" y="195"/>
                      </a:lnTo>
                      <a:lnTo>
                        <a:pt x="828" y="197"/>
                      </a:lnTo>
                      <a:lnTo>
                        <a:pt x="826" y="198"/>
                      </a:lnTo>
                      <a:lnTo>
                        <a:pt x="826" y="200"/>
                      </a:lnTo>
                      <a:lnTo>
                        <a:pt x="825" y="202"/>
                      </a:lnTo>
                      <a:lnTo>
                        <a:pt x="825" y="203"/>
                      </a:lnTo>
                      <a:lnTo>
                        <a:pt x="823" y="205"/>
                      </a:lnTo>
                      <a:lnTo>
                        <a:pt x="823" y="206"/>
                      </a:lnTo>
                      <a:lnTo>
                        <a:pt x="821" y="206"/>
                      </a:lnTo>
                      <a:lnTo>
                        <a:pt x="820" y="208"/>
                      </a:lnTo>
                      <a:lnTo>
                        <a:pt x="818" y="208"/>
                      </a:lnTo>
                      <a:lnTo>
                        <a:pt x="818" y="210"/>
                      </a:lnTo>
                      <a:lnTo>
                        <a:pt x="817" y="210"/>
                      </a:lnTo>
                      <a:lnTo>
                        <a:pt x="815" y="210"/>
                      </a:lnTo>
                      <a:lnTo>
                        <a:pt x="813" y="210"/>
                      </a:lnTo>
                      <a:lnTo>
                        <a:pt x="812" y="210"/>
                      </a:lnTo>
                      <a:lnTo>
                        <a:pt x="810" y="210"/>
                      </a:lnTo>
                      <a:lnTo>
                        <a:pt x="810" y="213"/>
                      </a:lnTo>
                      <a:lnTo>
                        <a:pt x="812" y="216"/>
                      </a:lnTo>
                      <a:lnTo>
                        <a:pt x="812" y="221"/>
                      </a:lnTo>
                      <a:lnTo>
                        <a:pt x="813" y="225"/>
                      </a:lnTo>
                      <a:lnTo>
                        <a:pt x="813" y="228"/>
                      </a:lnTo>
                      <a:lnTo>
                        <a:pt x="813" y="231"/>
                      </a:lnTo>
                      <a:lnTo>
                        <a:pt x="813" y="233"/>
                      </a:lnTo>
                      <a:lnTo>
                        <a:pt x="812" y="236"/>
                      </a:lnTo>
                      <a:lnTo>
                        <a:pt x="810" y="238"/>
                      </a:lnTo>
                      <a:lnTo>
                        <a:pt x="808" y="239"/>
                      </a:lnTo>
                      <a:lnTo>
                        <a:pt x="807" y="243"/>
                      </a:lnTo>
                      <a:lnTo>
                        <a:pt x="805" y="244"/>
                      </a:lnTo>
                      <a:lnTo>
                        <a:pt x="803" y="246"/>
                      </a:lnTo>
                      <a:lnTo>
                        <a:pt x="802" y="249"/>
                      </a:lnTo>
                      <a:lnTo>
                        <a:pt x="802" y="251"/>
                      </a:lnTo>
                      <a:lnTo>
                        <a:pt x="800" y="254"/>
                      </a:lnTo>
                      <a:lnTo>
                        <a:pt x="797" y="261"/>
                      </a:lnTo>
                      <a:lnTo>
                        <a:pt x="795" y="269"/>
                      </a:lnTo>
                      <a:lnTo>
                        <a:pt x="795" y="277"/>
                      </a:lnTo>
                      <a:lnTo>
                        <a:pt x="795" y="286"/>
                      </a:lnTo>
                      <a:lnTo>
                        <a:pt x="795" y="294"/>
                      </a:lnTo>
                      <a:lnTo>
                        <a:pt x="795" y="302"/>
                      </a:lnTo>
                      <a:lnTo>
                        <a:pt x="795" y="310"/>
                      </a:lnTo>
                      <a:lnTo>
                        <a:pt x="793" y="319"/>
                      </a:lnTo>
                      <a:lnTo>
                        <a:pt x="793" y="322"/>
                      </a:lnTo>
                      <a:lnTo>
                        <a:pt x="792" y="325"/>
                      </a:lnTo>
                      <a:lnTo>
                        <a:pt x="788" y="327"/>
                      </a:lnTo>
                      <a:lnTo>
                        <a:pt x="787" y="330"/>
                      </a:lnTo>
                      <a:lnTo>
                        <a:pt x="784" y="332"/>
                      </a:lnTo>
                      <a:lnTo>
                        <a:pt x="780" y="332"/>
                      </a:lnTo>
                      <a:lnTo>
                        <a:pt x="777" y="334"/>
                      </a:lnTo>
                      <a:lnTo>
                        <a:pt x="772" y="334"/>
                      </a:lnTo>
                      <a:lnTo>
                        <a:pt x="772" y="335"/>
                      </a:lnTo>
                      <a:lnTo>
                        <a:pt x="770" y="337"/>
                      </a:lnTo>
                      <a:lnTo>
                        <a:pt x="770" y="338"/>
                      </a:lnTo>
                      <a:lnTo>
                        <a:pt x="769" y="342"/>
                      </a:lnTo>
                      <a:lnTo>
                        <a:pt x="769" y="345"/>
                      </a:lnTo>
                      <a:lnTo>
                        <a:pt x="769" y="348"/>
                      </a:lnTo>
                      <a:lnTo>
                        <a:pt x="769" y="352"/>
                      </a:lnTo>
                      <a:lnTo>
                        <a:pt x="769" y="355"/>
                      </a:lnTo>
                      <a:lnTo>
                        <a:pt x="769" y="360"/>
                      </a:lnTo>
                      <a:lnTo>
                        <a:pt x="769" y="363"/>
                      </a:lnTo>
                      <a:lnTo>
                        <a:pt x="769" y="366"/>
                      </a:lnTo>
                      <a:lnTo>
                        <a:pt x="767" y="366"/>
                      </a:lnTo>
                      <a:lnTo>
                        <a:pt x="767" y="368"/>
                      </a:lnTo>
                      <a:lnTo>
                        <a:pt x="765" y="368"/>
                      </a:lnTo>
                      <a:lnTo>
                        <a:pt x="764" y="368"/>
                      </a:lnTo>
                      <a:lnTo>
                        <a:pt x="760" y="370"/>
                      </a:lnTo>
                      <a:lnTo>
                        <a:pt x="759" y="370"/>
                      </a:lnTo>
                      <a:lnTo>
                        <a:pt x="757" y="371"/>
                      </a:lnTo>
                      <a:lnTo>
                        <a:pt x="755" y="375"/>
                      </a:lnTo>
                      <a:lnTo>
                        <a:pt x="755" y="376"/>
                      </a:lnTo>
                      <a:lnTo>
                        <a:pt x="755" y="378"/>
                      </a:lnTo>
                      <a:lnTo>
                        <a:pt x="757" y="381"/>
                      </a:lnTo>
                      <a:lnTo>
                        <a:pt x="757" y="383"/>
                      </a:lnTo>
                      <a:lnTo>
                        <a:pt x="759" y="385"/>
                      </a:lnTo>
                      <a:lnTo>
                        <a:pt x="759" y="386"/>
                      </a:lnTo>
                      <a:lnTo>
                        <a:pt x="760" y="390"/>
                      </a:lnTo>
                      <a:lnTo>
                        <a:pt x="760" y="391"/>
                      </a:lnTo>
                      <a:lnTo>
                        <a:pt x="762" y="393"/>
                      </a:lnTo>
                      <a:lnTo>
                        <a:pt x="762" y="395"/>
                      </a:lnTo>
                      <a:lnTo>
                        <a:pt x="762" y="396"/>
                      </a:lnTo>
                      <a:lnTo>
                        <a:pt x="764" y="398"/>
                      </a:lnTo>
                      <a:lnTo>
                        <a:pt x="764" y="399"/>
                      </a:lnTo>
                      <a:lnTo>
                        <a:pt x="765" y="401"/>
                      </a:lnTo>
                      <a:lnTo>
                        <a:pt x="767" y="403"/>
                      </a:lnTo>
                      <a:lnTo>
                        <a:pt x="769" y="403"/>
                      </a:lnTo>
                      <a:lnTo>
                        <a:pt x="769" y="404"/>
                      </a:lnTo>
                      <a:lnTo>
                        <a:pt x="770" y="403"/>
                      </a:lnTo>
                      <a:lnTo>
                        <a:pt x="772" y="403"/>
                      </a:lnTo>
                      <a:lnTo>
                        <a:pt x="774" y="403"/>
                      </a:lnTo>
                      <a:lnTo>
                        <a:pt x="774" y="406"/>
                      </a:lnTo>
                      <a:lnTo>
                        <a:pt x="772" y="409"/>
                      </a:lnTo>
                      <a:lnTo>
                        <a:pt x="772" y="413"/>
                      </a:lnTo>
                      <a:lnTo>
                        <a:pt x="772" y="416"/>
                      </a:lnTo>
                      <a:lnTo>
                        <a:pt x="770" y="421"/>
                      </a:lnTo>
                      <a:lnTo>
                        <a:pt x="770" y="423"/>
                      </a:lnTo>
                      <a:lnTo>
                        <a:pt x="772" y="426"/>
                      </a:lnTo>
                      <a:lnTo>
                        <a:pt x="772" y="429"/>
                      </a:lnTo>
                      <a:lnTo>
                        <a:pt x="774" y="431"/>
                      </a:lnTo>
                      <a:lnTo>
                        <a:pt x="774" y="432"/>
                      </a:lnTo>
                      <a:lnTo>
                        <a:pt x="775" y="436"/>
                      </a:lnTo>
                      <a:lnTo>
                        <a:pt x="777" y="437"/>
                      </a:lnTo>
                      <a:lnTo>
                        <a:pt x="777" y="439"/>
                      </a:lnTo>
                      <a:lnTo>
                        <a:pt x="777" y="441"/>
                      </a:lnTo>
                      <a:lnTo>
                        <a:pt x="775" y="441"/>
                      </a:lnTo>
                      <a:lnTo>
                        <a:pt x="775" y="442"/>
                      </a:lnTo>
                      <a:lnTo>
                        <a:pt x="774" y="442"/>
                      </a:lnTo>
                      <a:lnTo>
                        <a:pt x="774" y="444"/>
                      </a:lnTo>
                      <a:lnTo>
                        <a:pt x="774" y="446"/>
                      </a:lnTo>
                      <a:lnTo>
                        <a:pt x="774" y="447"/>
                      </a:lnTo>
                      <a:lnTo>
                        <a:pt x="775" y="447"/>
                      </a:lnTo>
                      <a:lnTo>
                        <a:pt x="775" y="449"/>
                      </a:lnTo>
                      <a:lnTo>
                        <a:pt x="777" y="451"/>
                      </a:lnTo>
                      <a:lnTo>
                        <a:pt x="779" y="451"/>
                      </a:lnTo>
                      <a:lnTo>
                        <a:pt x="779" y="452"/>
                      </a:lnTo>
                      <a:lnTo>
                        <a:pt x="780" y="454"/>
                      </a:lnTo>
                      <a:lnTo>
                        <a:pt x="780" y="456"/>
                      </a:lnTo>
                      <a:lnTo>
                        <a:pt x="782" y="456"/>
                      </a:lnTo>
                      <a:lnTo>
                        <a:pt x="782" y="457"/>
                      </a:lnTo>
                      <a:lnTo>
                        <a:pt x="784" y="461"/>
                      </a:lnTo>
                      <a:lnTo>
                        <a:pt x="785" y="465"/>
                      </a:lnTo>
                      <a:lnTo>
                        <a:pt x="785" y="469"/>
                      </a:lnTo>
                      <a:lnTo>
                        <a:pt x="785" y="474"/>
                      </a:lnTo>
                      <a:lnTo>
                        <a:pt x="785" y="477"/>
                      </a:lnTo>
                      <a:lnTo>
                        <a:pt x="785" y="482"/>
                      </a:lnTo>
                      <a:lnTo>
                        <a:pt x="785" y="487"/>
                      </a:lnTo>
                      <a:lnTo>
                        <a:pt x="784" y="490"/>
                      </a:lnTo>
                      <a:lnTo>
                        <a:pt x="782" y="495"/>
                      </a:lnTo>
                      <a:lnTo>
                        <a:pt x="782" y="498"/>
                      </a:lnTo>
                      <a:lnTo>
                        <a:pt x="784" y="503"/>
                      </a:lnTo>
                      <a:lnTo>
                        <a:pt x="784" y="508"/>
                      </a:lnTo>
                      <a:lnTo>
                        <a:pt x="785" y="512"/>
                      </a:lnTo>
                      <a:lnTo>
                        <a:pt x="787" y="517"/>
                      </a:lnTo>
                      <a:lnTo>
                        <a:pt x="788" y="522"/>
                      </a:lnTo>
                      <a:lnTo>
                        <a:pt x="790" y="527"/>
                      </a:lnTo>
                      <a:lnTo>
                        <a:pt x="790" y="530"/>
                      </a:lnTo>
                      <a:lnTo>
                        <a:pt x="792" y="531"/>
                      </a:lnTo>
                      <a:lnTo>
                        <a:pt x="792" y="535"/>
                      </a:lnTo>
                      <a:lnTo>
                        <a:pt x="792" y="536"/>
                      </a:lnTo>
                      <a:lnTo>
                        <a:pt x="792" y="538"/>
                      </a:lnTo>
                      <a:lnTo>
                        <a:pt x="792" y="541"/>
                      </a:lnTo>
                      <a:lnTo>
                        <a:pt x="792" y="543"/>
                      </a:lnTo>
                      <a:lnTo>
                        <a:pt x="792" y="546"/>
                      </a:lnTo>
                      <a:lnTo>
                        <a:pt x="790" y="546"/>
                      </a:lnTo>
                      <a:lnTo>
                        <a:pt x="790" y="548"/>
                      </a:lnTo>
                      <a:lnTo>
                        <a:pt x="788" y="548"/>
                      </a:lnTo>
                      <a:lnTo>
                        <a:pt x="788" y="550"/>
                      </a:lnTo>
                      <a:lnTo>
                        <a:pt x="788" y="553"/>
                      </a:lnTo>
                      <a:lnTo>
                        <a:pt x="788" y="556"/>
                      </a:lnTo>
                      <a:lnTo>
                        <a:pt x="788" y="558"/>
                      </a:lnTo>
                      <a:lnTo>
                        <a:pt x="790" y="561"/>
                      </a:lnTo>
                      <a:lnTo>
                        <a:pt x="790" y="564"/>
                      </a:lnTo>
                      <a:lnTo>
                        <a:pt x="792" y="566"/>
                      </a:lnTo>
                      <a:lnTo>
                        <a:pt x="792" y="569"/>
                      </a:lnTo>
                      <a:lnTo>
                        <a:pt x="793" y="573"/>
                      </a:lnTo>
                      <a:lnTo>
                        <a:pt x="795" y="578"/>
                      </a:lnTo>
                      <a:lnTo>
                        <a:pt x="797" y="581"/>
                      </a:lnTo>
                      <a:lnTo>
                        <a:pt x="800" y="584"/>
                      </a:lnTo>
                      <a:lnTo>
                        <a:pt x="803" y="588"/>
                      </a:lnTo>
                      <a:lnTo>
                        <a:pt x="808" y="589"/>
                      </a:lnTo>
                      <a:lnTo>
                        <a:pt x="812" y="593"/>
                      </a:lnTo>
                      <a:lnTo>
                        <a:pt x="817" y="596"/>
                      </a:lnTo>
                      <a:lnTo>
                        <a:pt x="820" y="599"/>
                      </a:lnTo>
                      <a:lnTo>
                        <a:pt x="821" y="601"/>
                      </a:lnTo>
                      <a:lnTo>
                        <a:pt x="825" y="606"/>
                      </a:lnTo>
                      <a:lnTo>
                        <a:pt x="826" y="609"/>
                      </a:lnTo>
                      <a:lnTo>
                        <a:pt x="826" y="612"/>
                      </a:lnTo>
                      <a:lnTo>
                        <a:pt x="828" y="616"/>
                      </a:lnTo>
                      <a:lnTo>
                        <a:pt x="830" y="621"/>
                      </a:lnTo>
                      <a:lnTo>
                        <a:pt x="830" y="624"/>
                      </a:lnTo>
                      <a:lnTo>
                        <a:pt x="831" y="627"/>
                      </a:lnTo>
                      <a:lnTo>
                        <a:pt x="833" y="629"/>
                      </a:lnTo>
                      <a:lnTo>
                        <a:pt x="835" y="632"/>
                      </a:lnTo>
                      <a:lnTo>
                        <a:pt x="836" y="634"/>
                      </a:lnTo>
                      <a:lnTo>
                        <a:pt x="838" y="637"/>
                      </a:lnTo>
                      <a:lnTo>
                        <a:pt x="840" y="639"/>
                      </a:lnTo>
                      <a:lnTo>
                        <a:pt x="841" y="640"/>
                      </a:lnTo>
                      <a:lnTo>
                        <a:pt x="841" y="644"/>
                      </a:lnTo>
                      <a:lnTo>
                        <a:pt x="843" y="645"/>
                      </a:lnTo>
                      <a:lnTo>
                        <a:pt x="845" y="649"/>
                      </a:lnTo>
                      <a:lnTo>
                        <a:pt x="845" y="650"/>
                      </a:lnTo>
                      <a:lnTo>
                        <a:pt x="845" y="652"/>
                      </a:lnTo>
                      <a:lnTo>
                        <a:pt x="845" y="655"/>
                      </a:lnTo>
                      <a:lnTo>
                        <a:pt x="846" y="657"/>
                      </a:lnTo>
                      <a:lnTo>
                        <a:pt x="846" y="659"/>
                      </a:lnTo>
                      <a:lnTo>
                        <a:pt x="848" y="662"/>
                      </a:lnTo>
                      <a:lnTo>
                        <a:pt x="848" y="663"/>
                      </a:lnTo>
                      <a:lnTo>
                        <a:pt x="836" y="663"/>
                      </a:lnTo>
                      <a:lnTo>
                        <a:pt x="826" y="665"/>
                      </a:lnTo>
                      <a:lnTo>
                        <a:pt x="815" y="665"/>
                      </a:lnTo>
                      <a:lnTo>
                        <a:pt x="803" y="667"/>
                      </a:lnTo>
                      <a:lnTo>
                        <a:pt x="792" y="668"/>
                      </a:lnTo>
                      <a:lnTo>
                        <a:pt x="780" y="672"/>
                      </a:lnTo>
                      <a:lnTo>
                        <a:pt x="770" y="673"/>
                      </a:lnTo>
                      <a:lnTo>
                        <a:pt x="759" y="678"/>
                      </a:lnTo>
                      <a:lnTo>
                        <a:pt x="759" y="683"/>
                      </a:lnTo>
                      <a:lnTo>
                        <a:pt x="759" y="688"/>
                      </a:lnTo>
                      <a:lnTo>
                        <a:pt x="757" y="693"/>
                      </a:lnTo>
                      <a:lnTo>
                        <a:pt x="754" y="696"/>
                      </a:lnTo>
                      <a:lnTo>
                        <a:pt x="751" y="700"/>
                      </a:lnTo>
                      <a:lnTo>
                        <a:pt x="747" y="703"/>
                      </a:lnTo>
                      <a:lnTo>
                        <a:pt x="744" y="706"/>
                      </a:lnTo>
                      <a:lnTo>
                        <a:pt x="741" y="710"/>
                      </a:lnTo>
                      <a:lnTo>
                        <a:pt x="741" y="711"/>
                      </a:lnTo>
                      <a:lnTo>
                        <a:pt x="739" y="711"/>
                      </a:lnTo>
                      <a:lnTo>
                        <a:pt x="737" y="711"/>
                      </a:lnTo>
                      <a:lnTo>
                        <a:pt x="736" y="711"/>
                      </a:lnTo>
                      <a:lnTo>
                        <a:pt x="734" y="711"/>
                      </a:lnTo>
                      <a:lnTo>
                        <a:pt x="734" y="713"/>
                      </a:lnTo>
                      <a:lnTo>
                        <a:pt x="732" y="713"/>
                      </a:lnTo>
                      <a:lnTo>
                        <a:pt x="732" y="715"/>
                      </a:lnTo>
                      <a:lnTo>
                        <a:pt x="734" y="715"/>
                      </a:lnTo>
                      <a:lnTo>
                        <a:pt x="734" y="716"/>
                      </a:lnTo>
                      <a:lnTo>
                        <a:pt x="736" y="718"/>
                      </a:lnTo>
                      <a:lnTo>
                        <a:pt x="736" y="720"/>
                      </a:lnTo>
                      <a:lnTo>
                        <a:pt x="737" y="720"/>
                      </a:lnTo>
                      <a:lnTo>
                        <a:pt x="739" y="721"/>
                      </a:lnTo>
                      <a:lnTo>
                        <a:pt x="739" y="723"/>
                      </a:lnTo>
                      <a:lnTo>
                        <a:pt x="741" y="723"/>
                      </a:lnTo>
                      <a:lnTo>
                        <a:pt x="741" y="724"/>
                      </a:lnTo>
                      <a:lnTo>
                        <a:pt x="742" y="726"/>
                      </a:lnTo>
                      <a:lnTo>
                        <a:pt x="742" y="728"/>
                      </a:lnTo>
                      <a:lnTo>
                        <a:pt x="742" y="729"/>
                      </a:lnTo>
                      <a:lnTo>
                        <a:pt x="742" y="731"/>
                      </a:lnTo>
                      <a:lnTo>
                        <a:pt x="742" y="733"/>
                      </a:lnTo>
                      <a:lnTo>
                        <a:pt x="744" y="734"/>
                      </a:lnTo>
                      <a:lnTo>
                        <a:pt x="744" y="739"/>
                      </a:lnTo>
                      <a:lnTo>
                        <a:pt x="744" y="744"/>
                      </a:lnTo>
                      <a:lnTo>
                        <a:pt x="744" y="748"/>
                      </a:lnTo>
                      <a:lnTo>
                        <a:pt x="742" y="753"/>
                      </a:lnTo>
                      <a:lnTo>
                        <a:pt x="742" y="756"/>
                      </a:lnTo>
                      <a:lnTo>
                        <a:pt x="741" y="761"/>
                      </a:lnTo>
                      <a:lnTo>
                        <a:pt x="741" y="764"/>
                      </a:lnTo>
                      <a:lnTo>
                        <a:pt x="742" y="769"/>
                      </a:lnTo>
                      <a:lnTo>
                        <a:pt x="742" y="771"/>
                      </a:lnTo>
                      <a:lnTo>
                        <a:pt x="742" y="772"/>
                      </a:lnTo>
                      <a:lnTo>
                        <a:pt x="744" y="774"/>
                      </a:lnTo>
                      <a:lnTo>
                        <a:pt x="744" y="776"/>
                      </a:lnTo>
                      <a:lnTo>
                        <a:pt x="744" y="777"/>
                      </a:lnTo>
                      <a:lnTo>
                        <a:pt x="744" y="779"/>
                      </a:lnTo>
                      <a:lnTo>
                        <a:pt x="744" y="781"/>
                      </a:lnTo>
                      <a:lnTo>
                        <a:pt x="744" y="782"/>
                      </a:lnTo>
                      <a:lnTo>
                        <a:pt x="741" y="786"/>
                      </a:lnTo>
                      <a:lnTo>
                        <a:pt x="739" y="790"/>
                      </a:lnTo>
                      <a:lnTo>
                        <a:pt x="737" y="795"/>
                      </a:lnTo>
                      <a:lnTo>
                        <a:pt x="737" y="800"/>
                      </a:lnTo>
                      <a:lnTo>
                        <a:pt x="736" y="805"/>
                      </a:lnTo>
                      <a:lnTo>
                        <a:pt x="736" y="810"/>
                      </a:lnTo>
                      <a:lnTo>
                        <a:pt x="734" y="815"/>
                      </a:lnTo>
                      <a:lnTo>
                        <a:pt x="732" y="819"/>
                      </a:lnTo>
                      <a:lnTo>
                        <a:pt x="732" y="820"/>
                      </a:lnTo>
                      <a:lnTo>
                        <a:pt x="732" y="822"/>
                      </a:lnTo>
                      <a:lnTo>
                        <a:pt x="732" y="823"/>
                      </a:lnTo>
                      <a:lnTo>
                        <a:pt x="731" y="825"/>
                      </a:lnTo>
                      <a:lnTo>
                        <a:pt x="731" y="827"/>
                      </a:lnTo>
                      <a:lnTo>
                        <a:pt x="729" y="828"/>
                      </a:lnTo>
                      <a:lnTo>
                        <a:pt x="729" y="830"/>
                      </a:lnTo>
                      <a:lnTo>
                        <a:pt x="727" y="832"/>
                      </a:lnTo>
                      <a:lnTo>
                        <a:pt x="729" y="832"/>
                      </a:lnTo>
                      <a:lnTo>
                        <a:pt x="729" y="830"/>
                      </a:lnTo>
                      <a:lnTo>
                        <a:pt x="727" y="830"/>
                      </a:lnTo>
                      <a:lnTo>
                        <a:pt x="727" y="832"/>
                      </a:lnTo>
                      <a:lnTo>
                        <a:pt x="727" y="833"/>
                      </a:lnTo>
                      <a:lnTo>
                        <a:pt x="727" y="835"/>
                      </a:lnTo>
                      <a:lnTo>
                        <a:pt x="729" y="835"/>
                      </a:lnTo>
                      <a:lnTo>
                        <a:pt x="732" y="840"/>
                      </a:lnTo>
                      <a:lnTo>
                        <a:pt x="736" y="843"/>
                      </a:lnTo>
                      <a:lnTo>
                        <a:pt x="741" y="847"/>
                      </a:lnTo>
                      <a:lnTo>
                        <a:pt x="746" y="848"/>
                      </a:lnTo>
                      <a:lnTo>
                        <a:pt x="749" y="852"/>
                      </a:lnTo>
                      <a:lnTo>
                        <a:pt x="752" y="856"/>
                      </a:lnTo>
                      <a:lnTo>
                        <a:pt x="755" y="860"/>
                      </a:lnTo>
                      <a:lnTo>
                        <a:pt x="759" y="865"/>
                      </a:lnTo>
                      <a:lnTo>
                        <a:pt x="760" y="865"/>
                      </a:lnTo>
                      <a:lnTo>
                        <a:pt x="762" y="865"/>
                      </a:lnTo>
                      <a:lnTo>
                        <a:pt x="764" y="865"/>
                      </a:lnTo>
                      <a:lnTo>
                        <a:pt x="764" y="866"/>
                      </a:lnTo>
                      <a:lnTo>
                        <a:pt x="765" y="866"/>
                      </a:lnTo>
                      <a:lnTo>
                        <a:pt x="765" y="868"/>
                      </a:lnTo>
                      <a:lnTo>
                        <a:pt x="767" y="868"/>
                      </a:lnTo>
                      <a:lnTo>
                        <a:pt x="767" y="870"/>
                      </a:lnTo>
                      <a:lnTo>
                        <a:pt x="769" y="870"/>
                      </a:lnTo>
                      <a:lnTo>
                        <a:pt x="769" y="871"/>
                      </a:lnTo>
                      <a:lnTo>
                        <a:pt x="770" y="871"/>
                      </a:lnTo>
                      <a:lnTo>
                        <a:pt x="772" y="870"/>
                      </a:lnTo>
                      <a:lnTo>
                        <a:pt x="774" y="868"/>
                      </a:lnTo>
                      <a:lnTo>
                        <a:pt x="774" y="866"/>
                      </a:lnTo>
                      <a:lnTo>
                        <a:pt x="775" y="865"/>
                      </a:lnTo>
                      <a:lnTo>
                        <a:pt x="775" y="863"/>
                      </a:lnTo>
                      <a:lnTo>
                        <a:pt x="775" y="861"/>
                      </a:lnTo>
                      <a:lnTo>
                        <a:pt x="777" y="858"/>
                      </a:lnTo>
                      <a:lnTo>
                        <a:pt x="780" y="856"/>
                      </a:lnTo>
                      <a:lnTo>
                        <a:pt x="782" y="855"/>
                      </a:lnTo>
                      <a:lnTo>
                        <a:pt x="785" y="855"/>
                      </a:lnTo>
                      <a:lnTo>
                        <a:pt x="788" y="855"/>
                      </a:lnTo>
                      <a:lnTo>
                        <a:pt x="790" y="855"/>
                      </a:lnTo>
                      <a:lnTo>
                        <a:pt x="793" y="855"/>
                      </a:lnTo>
                      <a:lnTo>
                        <a:pt x="795" y="853"/>
                      </a:lnTo>
                      <a:lnTo>
                        <a:pt x="798" y="852"/>
                      </a:lnTo>
                      <a:lnTo>
                        <a:pt x="797" y="861"/>
                      </a:lnTo>
                      <a:lnTo>
                        <a:pt x="798" y="870"/>
                      </a:lnTo>
                      <a:lnTo>
                        <a:pt x="798" y="880"/>
                      </a:lnTo>
                      <a:lnTo>
                        <a:pt x="798" y="888"/>
                      </a:lnTo>
                      <a:lnTo>
                        <a:pt x="798" y="898"/>
                      </a:lnTo>
                      <a:lnTo>
                        <a:pt x="798" y="906"/>
                      </a:lnTo>
                      <a:lnTo>
                        <a:pt x="797" y="916"/>
                      </a:lnTo>
                      <a:lnTo>
                        <a:pt x="795" y="924"/>
                      </a:lnTo>
                      <a:lnTo>
                        <a:pt x="792" y="922"/>
                      </a:lnTo>
                      <a:lnTo>
                        <a:pt x="790" y="921"/>
                      </a:lnTo>
                      <a:lnTo>
                        <a:pt x="788" y="918"/>
                      </a:lnTo>
                      <a:lnTo>
                        <a:pt x="785" y="916"/>
                      </a:lnTo>
                      <a:lnTo>
                        <a:pt x="784" y="914"/>
                      </a:lnTo>
                      <a:lnTo>
                        <a:pt x="782" y="911"/>
                      </a:lnTo>
                      <a:lnTo>
                        <a:pt x="779" y="909"/>
                      </a:lnTo>
                      <a:lnTo>
                        <a:pt x="777" y="908"/>
                      </a:lnTo>
                      <a:lnTo>
                        <a:pt x="777" y="909"/>
                      </a:lnTo>
                      <a:lnTo>
                        <a:pt x="775" y="911"/>
                      </a:lnTo>
                      <a:lnTo>
                        <a:pt x="774" y="911"/>
                      </a:lnTo>
                      <a:lnTo>
                        <a:pt x="772" y="913"/>
                      </a:lnTo>
                      <a:lnTo>
                        <a:pt x="770" y="914"/>
                      </a:lnTo>
                      <a:lnTo>
                        <a:pt x="769" y="914"/>
                      </a:lnTo>
                      <a:lnTo>
                        <a:pt x="767" y="914"/>
                      </a:lnTo>
                      <a:lnTo>
                        <a:pt x="767" y="916"/>
                      </a:lnTo>
                      <a:lnTo>
                        <a:pt x="765" y="916"/>
                      </a:lnTo>
                      <a:lnTo>
                        <a:pt x="765" y="918"/>
                      </a:lnTo>
                      <a:lnTo>
                        <a:pt x="764" y="919"/>
                      </a:lnTo>
                      <a:lnTo>
                        <a:pt x="762" y="921"/>
                      </a:lnTo>
                      <a:lnTo>
                        <a:pt x="760" y="921"/>
                      </a:lnTo>
                      <a:lnTo>
                        <a:pt x="759" y="921"/>
                      </a:lnTo>
                      <a:lnTo>
                        <a:pt x="757" y="919"/>
                      </a:lnTo>
                      <a:lnTo>
                        <a:pt x="755" y="919"/>
                      </a:lnTo>
                      <a:lnTo>
                        <a:pt x="754" y="918"/>
                      </a:lnTo>
                      <a:lnTo>
                        <a:pt x="752" y="916"/>
                      </a:lnTo>
                      <a:lnTo>
                        <a:pt x="752" y="914"/>
                      </a:lnTo>
                      <a:lnTo>
                        <a:pt x="751" y="913"/>
                      </a:lnTo>
                      <a:lnTo>
                        <a:pt x="749" y="911"/>
                      </a:lnTo>
                      <a:lnTo>
                        <a:pt x="747" y="908"/>
                      </a:lnTo>
                      <a:lnTo>
                        <a:pt x="747" y="904"/>
                      </a:lnTo>
                      <a:lnTo>
                        <a:pt x="747" y="901"/>
                      </a:lnTo>
                      <a:lnTo>
                        <a:pt x="746" y="898"/>
                      </a:lnTo>
                      <a:lnTo>
                        <a:pt x="746" y="896"/>
                      </a:lnTo>
                      <a:lnTo>
                        <a:pt x="744" y="893"/>
                      </a:lnTo>
                      <a:lnTo>
                        <a:pt x="742" y="893"/>
                      </a:lnTo>
                      <a:lnTo>
                        <a:pt x="741" y="893"/>
                      </a:lnTo>
                      <a:lnTo>
                        <a:pt x="739" y="893"/>
                      </a:lnTo>
                      <a:lnTo>
                        <a:pt x="737" y="893"/>
                      </a:lnTo>
                      <a:lnTo>
                        <a:pt x="737" y="891"/>
                      </a:lnTo>
                      <a:lnTo>
                        <a:pt x="736" y="891"/>
                      </a:lnTo>
                      <a:lnTo>
                        <a:pt x="734" y="886"/>
                      </a:lnTo>
                      <a:lnTo>
                        <a:pt x="732" y="881"/>
                      </a:lnTo>
                      <a:lnTo>
                        <a:pt x="729" y="878"/>
                      </a:lnTo>
                      <a:lnTo>
                        <a:pt x="726" y="875"/>
                      </a:lnTo>
                      <a:lnTo>
                        <a:pt x="721" y="873"/>
                      </a:lnTo>
                      <a:lnTo>
                        <a:pt x="718" y="870"/>
                      </a:lnTo>
                      <a:lnTo>
                        <a:pt x="713" y="868"/>
                      </a:lnTo>
                      <a:lnTo>
                        <a:pt x="708" y="868"/>
                      </a:lnTo>
                      <a:lnTo>
                        <a:pt x="706" y="868"/>
                      </a:lnTo>
                      <a:lnTo>
                        <a:pt x="704" y="866"/>
                      </a:lnTo>
                      <a:lnTo>
                        <a:pt x="704" y="865"/>
                      </a:lnTo>
                      <a:lnTo>
                        <a:pt x="703" y="863"/>
                      </a:lnTo>
                      <a:lnTo>
                        <a:pt x="703" y="861"/>
                      </a:lnTo>
                      <a:lnTo>
                        <a:pt x="703" y="860"/>
                      </a:lnTo>
                      <a:lnTo>
                        <a:pt x="703" y="858"/>
                      </a:lnTo>
                      <a:lnTo>
                        <a:pt x="703" y="856"/>
                      </a:lnTo>
                      <a:lnTo>
                        <a:pt x="701" y="858"/>
                      </a:lnTo>
                      <a:lnTo>
                        <a:pt x="701" y="860"/>
                      </a:lnTo>
                      <a:lnTo>
                        <a:pt x="699" y="858"/>
                      </a:lnTo>
                      <a:lnTo>
                        <a:pt x="698" y="858"/>
                      </a:lnTo>
                      <a:lnTo>
                        <a:pt x="696" y="860"/>
                      </a:lnTo>
                      <a:lnTo>
                        <a:pt x="693" y="861"/>
                      </a:lnTo>
                      <a:lnTo>
                        <a:pt x="691" y="861"/>
                      </a:lnTo>
                      <a:lnTo>
                        <a:pt x="689" y="863"/>
                      </a:lnTo>
                      <a:lnTo>
                        <a:pt x="688" y="863"/>
                      </a:lnTo>
                      <a:lnTo>
                        <a:pt x="686" y="861"/>
                      </a:lnTo>
                      <a:lnTo>
                        <a:pt x="685" y="861"/>
                      </a:lnTo>
                      <a:lnTo>
                        <a:pt x="685" y="860"/>
                      </a:lnTo>
                      <a:lnTo>
                        <a:pt x="683" y="860"/>
                      </a:lnTo>
                      <a:lnTo>
                        <a:pt x="683" y="858"/>
                      </a:lnTo>
                      <a:lnTo>
                        <a:pt x="681" y="858"/>
                      </a:lnTo>
                      <a:lnTo>
                        <a:pt x="681" y="856"/>
                      </a:lnTo>
                      <a:lnTo>
                        <a:pt x="680" y="856"/>
                      </a:lnTo>
                      <a:lnTo>
                        <a:pt x="680" y="855"/>
                      </a:lnTo>
                      <a:lnTo>
                        <a:pt x="680" y="853"/>
                      </a:lnTo>
                      <a:lnTo>
                        <a:pt x="678" y="852"/>
                      </a:lnTo>
                      <a:lnTo>
                        <a:pt x="678" y="850"/>
                      </a:lnTo>
                      <a:lnTo>
                        <a:pt x="678" y="848"/>
                      </a:lnTo>
                      <a:lnTo>
                        <a:pt x="678" y="847"/>
                      </a:lnTo>
                      <a:lnTo>
                        <a:pt x="678" y="843"/>
                      </a:lnTo>
                      <a:lnTo>
                        <a:pt x="678" y="842"/>
                      </a:lnTo>
                      <a:lnTo>
                        <a:pt x="678" y="840"/>
                      </a:lnTo>
                      <a:lnTo>
                        <a:pt x="680" y="840"/>
                      </a:lnTo>
                      <a:lnTo>
                        <a:pt x="681" y="840"/>
                      </a:lnTo>
                      <a:lnTo>
                        <a:pt x="683" y="840"/>
                      </a:lnTo>
                      <a:lnTo>
                        <a:pt x="685" y="838"/>
                      </a:lnTo>
                      <a:lnTo>
                        <a:pt x="686" y="837"/>
                      </a:lnTo>
                      <a:lnTo>
                        <a:pt x="688" y="835"/>
                      </a:lnTo>
                      <a:lnTo>
                        <a:pt x="688" y="833"/>
                      </a:lnTo>
                      <a:lnTo>
                        <a:pt x="689" y="833"/>
                      </a:lnTo>
                      <a:lnTo>
                        <a:pt x="688" y="833"/>
                      </a:lnTo>
                      <a:lnTo>
                        <a:pt x="686" y="833"/>
                      </a:lnTo>
                      <a:lnTo>
                        <a:pt x="685" y="833"/>
                      </a:lnTo>
                      <a:lnTo>
                        <a:pt x="683" y="835"/>
                      </a:lnTo>
                      <a:lnTo>
                        <a:pt x="681" y="835"/>
                      </a:lnTo>
                      <a:lnTo>
                        <a:pt x="680" y="835"/>
                      </a:lnTo>
                      <a:lnTo>
                        <a:pt x="678" y="835"/>
                      </a:lnTo>
                      <a:lnTo>
                        <a:pt x="676" y="833"/>
                      </a:lnTo>
                      <a:lnTo>
                        <a:pt x="675" y="832"/>
                      </a:lnTo>
                      <a:lnTo>
                        <a:pt x="673" y="832"/>
                      </a:lnTo>
                      <a:lnTo>
                        <a:pt x="671" y="830"/>
                      </a:lnTo>
                      <a:lnTo>
                        <a:pt x="670" y="828"/>
                      </a:lnTo>
                      <a:lnTo>
                        <a:pt x="668" y="828"/>
                      </a:lnTo>
                      <a:lnTo>
                        <a:pt x="666" y="828"/>
                      </a:lnTo>
                      <a:lnTo>
                        <a:pt x="665" y="828"/>
                      </a:lnTo>
                      <a:lnTo>
                        <a:pt x="663" y="830"/>
                      </a:lnTo>
                      <a:lnTo>
                        <a:pt x="663" y="832"/>
                      </a:lnTo>
                      <a:lnTo>
                        <a:pt x="661" y="833"/>
                      </a:lnTo>
                      <a:lnTo>
                        <a:pt x="661" y="835"/>
                      </a:lnTo>
                      <a:lnTo>
                        <a:pt x="661" y="837"/>
                      </a:lnTo>
                      <a:lnTo>
                        <a:pt x="660" y="838"/>
                      </a:lnTo>
                      <a:lnTo>
                        <a:pt x="660" y="840"/>
                      </a:lnTo>
                      <a:lnTo>
                        <a:pt x="660" y="842"/>
                      </a:lnTo>
                      <a:lnTo>
                        <a:pt x="660" y="843"/>
                      </a:lnTo>
                      <a:lnTo>
                        <a:pt x="658" y="843"/>
                      </a:lnTo>
                      <a:lnTo>
                        <a:pt x="658" y="845"/>
                      </a:lnTo>
                      <a:lnTo>
                        <a:pt x="656" y="845"/>
                      </a:lnTo>
                      <a:lnTo>
                        <a:pt x="655" y="847"/>
                      </a:lnTo>
                      <a:lnTo>
                        <a:pt x="653" y="847"/>
                      </a:lnTo>
                      <a:lnTo>
                        <a:pt x="652" y="848"/>
                      </a:lnTo>
                      <a:lnTo>
                        <a:pt x="652" y="850"/>
                      </a:lnTo>
                      <a:lnTo>
                        <a:pt x="652" y="852"/>
                      </a:lnTo>
                      <a:lnTo>
                        <a:pt x="648" y="853"/>
                      </a:lnTo>
                      <a:lnTo>
                        <a:pt x="643" y="853"/>
                      </a:lnTo>
                      <a:lnTo>
                        <a:pt x="640" y="852"/>
                      </a:lnTo>
                      <a:lnTo>
                        <a:pt x="637" y="850"/>
                      </a:lnTo>
                      <a:lnTo>
                        <a:pt x="633" y="847"/>
                      </a:lnTo>
                      <a:lnTo>
                        <a:pt x="628" y="845"/>
                      </a:lnTo>
                      <a:lnTo>
                        <a:pt x="625" y="843"/>
                      </a:lnTo>
                      <a:lnTo>
                        <a:pt x="622" y="843"/>
                      </a:lnTo>
                      <a:lnTo>
                        <a:pt x="620" y="843"/>
                      </a:lnTo>
                      <a:lnTo>
                        <a:pt x="620" y="842"/>
                      </a:lnTo>
                      <a:lnTo>
                        <a:pt x="620" y="840"/>
                      </a:lnTo>
                      <a:lnTo>
                        <a:pt x="618" y="840"/>
                      </a:lnTo>
                      <a:lnTo>
                        <a:pt x="615" y="840"/>
                      </a:lnTo>
                      <a:lnTo>
                        <a:pt x="614" y="842"/>
                      </a:lnTo>
                      <a:lnTo>
                        <a:pt x="612" y="842"/>
                      </a:lnTo>
                      <a:lnTo>
                        <a:pt x="610" y="842"/>
                      </a:lnTo>
                      <a:lnTo>
                        <a:pt x="609" y="842"/>
                      </a:lnTo>
                      <a:lnTo>
                        <a:pt x="607" y="842"/>
                      </a:lnTo>
                      <a:lnTo>
                        <a:pt x="604" y="840"/>
                      </a:lnTo>
                      <a:lnTo>
                        <a:pt x="600" y="838"/>
                      </a:lnTo>
                      <a:lnTo>
                        <a:pt x="597" y="838"/>
                      </a:lnTo>
                      <a:lnTo>
                        <a:pt x="594" y="838"/>
                      </a:lnTo>
                      <a:lnTo>
                        <a:pt x="590" y="838"/>
                      </a:lnTo>
                      <a:lnTo>
                        <a:pt x="587" y="837"/>
                      </a:lnTo>
                      <a:lnTo>
                        <a:pt x="584" y="837"/>
                      </a:lnTo>
                      <a:lnTo>
                        <a:pt x="581" y="833"/>
                      </a:lnTo>
                      <a:lnTo>
                        <a:pt x="579" y="830"/>
                      </a:lnTo>
                      <a:lnTo>
                        <a:pt x="579" y="828"/>
                      </a:lnTo>
                      <a:lnTo>
                        <a:pt x="579" y="827"/>
                      </a:lnTo>
                      <a:lnTo>
                        <a:pt x="579" y="825"/>
                      </a:lnTo>
                      <a:lnTo>
                        <a:pt x="577" y="823"/>
                      </a:lnTo>
                      <a:lnTo>
                        <a:pt x="577" y="822"/>
                      </a:lnTo>
                      <a:lnTo>
                        <a:pt x="577" y="820"/>
                      </a:lnTo>
                      <a:lnTo>
                        <a:pt x="577" y="819"/>
                      </a:lnTo>
                      <a:lnTo>
                        <a:pt x="576" y="819"/>
                      </a:lnTo>
                      <a:lnTo>
                        <a:pt x="576" y="817"/>
                      </a:lnTo>
                      <a:lnTo>
                        <a:pt x="574" y="817"/>
                      </a:lnTo>
                      <a:lnTo>
                        <a:pt x="574" y="815"/>
                      </a:lnTo>
                      <a:lnTo>
                        <a:pt x="574" y="814"/>
                      </a:lnTo>
                      <a:lnTo>
                        <a:pt x="574" y="812"/>
                      </a:lnTo>
                      <a:lnTo>
                        <a:pt x="572" y="810"/>
                      </a:lnTo>
                      <a:lnTo>
                        <a:pt x="571" y="810"/>
                      </a:lnTo>
                      <a:lnTo>
                        <a:pt x="569" y="810"/>
                      </a:lnTo>
                      <a:lnTo>
                        <a:pt x="567" y="810"/>
                      </a:lnTo>
                      <a:lnTo>
                        <a:pt x="564" y="810"/>
                      </a:lnTo>
                      <a:lnTo>
                        <a:pt x="562" y="810"/>
                      </a:lnTo>
                      <a:lnTo>
                        <a:pt x="561" y="810"/>
                      </a:lnTo>
                      <a:lnTo>
                        <a:pt x="557" y="810"/>
                      </a:lnTo>
                      <a:lnTo>
                        <a:pt x="556" y="812"/>
                      </a:lnTo>
                      <a:lnTo>
                        <a:pt x="552" y="812"/>
                      </a:lnTo>
                      <a:lnTo>
                        <a:pt x="551" y="814"/>
                      </a:lnTo>
                      <a:lnTo>
                        <a:pt x="549" y="817"/>
                      </a:lnTo>
                      <a:lnTo>
                        <a:pt x="546" y="819"/>
                      </a:lnTo>
                      <a:lnTo>
                        <a:pt x="544" y="820"/>
                      </a:lnTo>
                      <a:lnTo>
                        <a:pt x="543" y="822"/>
                      </a:lnTo>
                      <a:lnTo>
                        <a:pt x="539" y="823"/>
                      </a:lnTo>
                      <a:lnTo>
                        <a:pt x="538" y="823"/>
                      </a:lnTo>
                      <a:lnTo>
                        <a:pt x="536" y="823"/>
                      </a:lnTo>
                      <a:lnTo>
                        <a:pt x="534" y="823"/>
                      </a:lnTo>
                      <a:lnTo>
                        <a:pt x="533" y="823"/>
                      </a:lnTo>
                      <a:lnTo>
                        <a:pt x="531" y="822"/>
                      </a:lnTo>
                      <a:lnTo>
                        <a:pt x="529" y="822"/>
                      </a:lnTo>
                      <a:lnTo>
                        <a:pt x="528" y="820"/>
                      </a:lnTo>
                      <a:lnTo>
                        <a:pt x="526" y="819"/>
                      </a:lnTo>
                      <a:lnTo>
                        <a:pt x="528" y="819"/>
                      </a:lnTo>
                      <a:lnTo>
                        <a:pt x="529" y="817"/>
                      </a:lnTo>
                      <a:lnTo>
                        <a:pt x="531" y="815"/>
                      </a:lnTo>
                      <a:lnTo>
                        <a:pt x="531" y="814"/>
                      </a:lnTo>
                      <a:lnTo>
                        <a:pt x="531" y="812"/>
                      </a:lnTo>
                      <a:lnTo>
                        <a:pt x="533" y="810"/>
                      </a:lnTo>
                      <a:lnTo>
                        <a:pt x="533" y="809"/>
                      </a:lnTo>
                      <a:lnTo>
                        <a:pt x="531" y="807"/>
                      </a:lnTo>
                      <a:lnTo>
                        <a:pt x="531" y="805"/>
                      </a:lnTo>
                      <a:lnTo>
                        <a:pt x="529" y="805"/>
                      </a:lnTo>
                      <a:lnTo>
                        <a:pt x="528" y="804"/>
                      </a:lnTo>
                      <a:lnTo>
                        <a:pt x="526" y="804"/>
                      </a:lnTo>
                      <a:lnTo>
                        <a:pt x="524" y="804"/>
                      </a:lnTo>
                      <a:lnTo>
                        <a:pt x="524" y="802"/>
                      </a:lnTo>
                      <a:lnTo>
                        <a:pt x="524" y="799"/>
                      </a:lnTo>
                      <a:lnTo>
                        <a:pt x="523" y="797"/>
                      </a:lnTo>
                      <a:lnTo>
                        <a:pt x="521" y="797"/>
                      </a:lnTo>
                      <a:lnTo>
                        <a:pt x="519" y="795"/>
                      </a:lnTo>
                      <a:lnTo>
                        <a:pt x="519" y="794"/>
                      </a:lnTo>
                      <a:lnTo>
                        <a:pt x="518" y="794"/>
                      </a:lnTo>
                      <a:lnTo>
                        <a:pt x="516" y="794"/>
                      </a:lnTo>
                      <a:lnTo>
                        <a:pt x="515" y="794"/>
                      </a:lnTo>
                      <a:lnTo>
                        <a:pt x="515" y="795"/>
                      </a:lnTo>
                      <a:lnTo>
                        <a:pt x="513" y="795"/>
                      </a:lnTo>
                      <a:lnTo>
                        <a:pt x="513" y="797"/>
                      </a:lnTo>
                      <a:lnTo>
                        <a:pt x="513" y="799"/>
                      </a:lnTo>
                      <a:lnTo>
                        <a:pt x="505" y="799"/>
                      </a:lnTo>
                      <a:lnTo>
                        <a:pt x="496" y="800"/>
                      </a:lnTo>
                      <a:lnTo>
                        <a:pt x="490" y="802"/>
                      </a:lnTo>
                      <a:lnTo>
                        <a:pt x="482" y="804"/>
                      </a:lnTo>
                      <a:lnTo>
                        <a:pt x="475" y="804"/>
                      </a:lnTo>
                      <a:lnTo>
                        <a:pt x="467" y="804"/>
                      </a:lnTo>
                      <a:lnTo>
                        <a:pt x="460" y="804"/>
                      </a:lnTo>
                      <a:lnTo>
                        <a:pt x="452" y="802"/>
                      </a:lnTo>
                      <a:lnTo>
                        <a:pt x="450" y="800"/>
                      </a:lnTo>
                      <a:lnTo>
                        <a:pt x="449" y="800"/>
                      </a:lnTo>
                      <a:lnTo>
                        <a:pt x="447" y="800"/>
                      </a:lnTo>
                      <a:lnTo>
                        <a:pt x="445" y="800"/>
                      </a:lnTo>
                      <a:lnTo>
                        <a:pt x="444" y="800"/>
                      </a:lnTo>
                      <a:lnTo>
                        <a:pt x="442" y="800"/>
                      </a:lnTo>
                      <a:lnTo>
                        <a:pt x="440" y="802"/>
                      </a:lnTo>
                      <a:lnTo>
                        <a:pt x="440" y="804"/>
                      </a:lnTo>
                      <a:lnTo>
                        <a:pt x="440" y="805"/>
                      </a:lnTo>
                      <a:lnTo>
                        <a:pt x="439" y="805"/>
                      </a:lnTo>
                      <a:lnTo>
                        <a:pt x="437" y="807"/>
                      </a:lnTo>
                      <a:lnTo>
                        <a:pt x="435" y="809"/>
                      </a:lnTo>
                      <a:lnTo>
                        <a:pt x="434" y="809"/>
                      </a:lnTo>
                      <a:lnTo>
                        <a:pt x="432" y="810"/>
                      </a:lnTo>
                      <a:lnTo>
                        <a:pt x="430" y="812"/>
                      </a:lnTo>
                      <a:lnTo>
                        <a:pt x="429" y="815"/>
                      </a:lnTo>
                      <a:lnTo>
                        <a:pt x="429" y="812"/>
                      </a:lnTo>
                      <a:lnTo>
                        <a:pt x="427" y="810"/>
                      </a:lnTo>
                      <a:lnTo>
                        <a:pt x="427" y="807"/>
                      </a:lnTo>
                      <a:lnTo>
                        <a:pt x="427" y="805"/>
                      </a:lnTo>
                      <a:lnTo>
                        <a:pt x="427" y="804"/>
                      </a:lnTo>
                      <a:lnTo>
                        <a:pt x="429" y="800"/>
                      </a:lnTo>
                      <a:lnTo>
                        <a:pt x="429" y="799"/>
                      </a:lnTo>
                      <a:lnTo>
                        <a:pt x="427" y="795"/>
                      </a:lnTo>
                      <a:lnTo>
                        <a:pt x="425" y="795"/>
                      </a:lnTo>
                      <a:lnTo>
                        <a:pt x="427" y="795"/>
                      </a:lnTo>
                      <a:lnTo>
                        <a:pt x="427" y="794"/>
                      </a:lnTo>
                      <a:lnTo>
                        <a:pt x="429" y="794"/>
                      </a:lnTo>
                      <a:lnTo>
                        <a:pt x="429" y="792"/>
                      </a:lnTo>
                      <a:lnTo>
                        <a:pt x="430" y="792"/>
                      </a:lnTo>
                      <a:lnTo>
                        <a:pt x="430" y="790"/>
                      </a:lnTo>
                      <a:lnTo>
                        <a:pt x="432" y="786"/>
                      </a:lnTo>
                      <a:lnTo>
                        <a:pt x="432" y="782"/>
                      </a:lnTo>
                      <a:lnTo>
                        <a:pt x="432" y="777"/>
                      </a:lnTo>
                      <a:lnTo>
                        <a:pt x="432" y="772"/>
                      </a:lnTo>
                      <a:lnTo>
                        <a:pt x="432" y="767"/>
                      </a:lnTo>
                      <a:lnTo>
                        <a:pt x="430" y="762"/>
                      </a:lnTo>
                      <a:lnTo>
                        <a:pt x="429" y="757"/>
                      </a:lnTo>
                      <a:lnTo>
                        <a:pt x="429" y="753"/>
                      </a:lnTo>
                      <a:lnTo>
                        <a:pt x="427" y="753"/>
                      </a:lnTo>
                      <a:lnTo>
                        <a:pt x="427" y="754"/>
                      </a:lnTo>
                      <a:lnTo>
                        <a:pt x="425" y="751"/>
                      </a:lnTo>
                      <a:lnTo>
                        <a:pt x="422" y="748"/>
                      </a:lnTo>
                      <a:lnTo>
                        <a:pt x="420" y="744"/>
                      </a:lnTo>
                      <a:lnTo>
                        <a:pt x="417" y="741"/>
                      </a:lnTo>
                      <a:lnTo>
                        <a:pt x="416" y="739"/>
                      </a:lnTo>
                      <a:lnTo>
                        <a:pt x="412" y="736"/>
                      </a:lnTo>
                      <a:lnTo>
                        <a:pt x="411" y="733"/>
                      </a:lnTo>
                      <a:lnTo>
                        <a:pt x="409" y="729"/>
                      </a:lnTo>
                      <a:lnTo>
                        <a:pt x="407" y="728"/>
                      </a:lnTo>
                      <a:lnTo>
                        <a:pt x="407" y="724"/>
                      </a:lnTo>
                      <a:lnTo>
                        <a:pt x="406" y="723"/>
                      </a:lnTo>
                      <a:lnTo>
                        <a:pt x="406" y="720"/>
                      </a:lnTo>
                      <a:lnTo>
                        <a:pt x="407" y="718"/>
                      </a:lnTo>
                      <a:lnTo>
                        <a:pt x="407" y="715"/>
                      </a:lnTo>
                      <a:lnTo>
                        <a:pt x="407" y="711"/>
                      </a:lnTo>
                      <a:lnTo>
                        <a:pt x="409" y="710"/>
                      </a:lnTo>
                      <a:lnTo>
                        <a:pt x="409" y="708"/>
                      </a:lnTo>
                      <a:lnTo>
                        <a:pt x="411" y="706"/>
                      </a:lnTo>
                      <a:lnTo>
                        <a:pt x="411" y="705"/>
                      </a:lnTo>
                      <a:lnTo>
                        <a:pt x="411" y="703"/>
                      </a:lnTo>
                      <a:lnTo>
                        <a:pt x="411" y="701"/>
                      </a:lnTo>
                      <a:lnTo>
                        <a:pt x="409" y="700"/>
                      </a:lnTo>
                      <a:lnTo>
                        <a:pt x="409" y="698"/>
                      </a:lnTo>
                      <a:lnTo>
                        <a:pt x="409" y="693"/>
                      </a:lnTo>
                      <a:lnTo>
                        <a:pt x="411" y="690"/>
                      </a:lnTo>
                      <a:lnTo>
                        <a:pt x="412" y="685"/>
                      </a:lnTo>
                      <a:lnTo>
                        <a:pt x="412" y="682"/>
                      </a:lnTo>
                      <a:lnTo>
                        <a:pt x="414" y="677"/>
                      </a:lnTo>
                      <a:lnTo>
                        <a:pt x="414" y="673"/>
                      </a:lnTo>
                      <a:lnTo>
                        <a:pt x="414" y="670"/>
                      </a:lnTo>
                      <a:lnTo>
                        <a:pt x="412" y="665"/>
                      </a:lnTo>
                      <a:lnTo>
                        <a:pt x="411" y="662"/>
                      </a:lnTo>
                      <a:lnTo>
                        <a:pt x="409" y="659"/>
                      </a:lnTo>
                      <a:lnTo>
                        <a:pt x="407" y="655"/>
                      </a:lnTo>
                      <a:lnTo>
                        <a:pt x="406" y="652"/>
                      </a:lnTo>
                      <a:lnTo>
                        <a:pt x="404" y="649"/>
                      </a:lnTo>
                      <a:lnTo>
                        <a:pt x="404" y="645"/>
                      </a:lnTo>
                      <a:lnTo>
                        <a:pt x="404" y="642"/>
                      </a:lnTo>
                      <a:lnTo>
                        <a:pt x="404" y="639"/>
                      </a:lnTo>
                      <a:lnTo>
                        <a:pt x="406" y="635"/>
                      </a:lnTo>
                      <a:lnTo>
                        <a:pt x="407" y="632"/>
                      </a:lnTo>
                      <a:lnTo>
                        <a:pt x="407" y="629"/>
                      </a:lnTo>
                      <a:lnTo>
                        <a:pt x="409" y="626"/>
                      </a:lnTo>
                      <a:lnTo>
                        <a:pt x="409" y="622"/>
                      </a:lnTo>
                      <a:lnTo>
                        <a:pt x="409" y="619"/>
                      </a:lnTo>
                      <a:lnTo>
                        <a:pt x="407" y="617"/>
                      </a:lnTo>
                      <a:lnTo>
                        <a:pt x="406" y="616"/>
                      </a:lnTo>
                      <a:lnTo>
                        <a:pt x="401" y="614"/>
                      </a:lnTo>
                      <a:lnTo>
                        <a:pt x="394" y="614"/>
                      </a:lnTo>
                      <a:lnTo>
                        <a:pt x="389" y="614"/>
                      </a:lnTo>
                      <a:lnTo>
                        <a:pt x="383" y="614"/>
                      </a:lnTo>
                      <a:lnTo>
                        <a:pt x="376" y="614"/>
                      </a:lnTo>
                      <a:lnTo>
                        <a:pt x="371" y="614"/>
                      </a:lnTo>
                      <a:lnTo>
                        <a:pt x="364" y="616"/>
                      </a:lnTo>
                      <a:lnTo>
                        <a:pt x="358" y="616"/>
                      </a:lnTo>
                      <a:lnTo>
                        <a:pt x="356" y="616"/>
                      </a:lnTo>
                      <a:lnTo>
                        <a:pt x="354" y="616"/>
                      </a:lnTo>
                      <a:lnTo>
                        <a:pt x="353" y="616"/>
                      </a:lnTo>
                      <a:lnTo>
                        <a:pt x="351" y="616"/>
                      </a:lnTo>
                      <a:lnTo>
                        <a:pt x="351" y="614"/>
                      </a:lnTo>
                      <a:lnTo>
                        <a:pt x="349" y="612"/>
                      </a:lnTo>
                      <a:lnTo>
                        <a:pt x="348" y="611"/>
                      </a:lnTo>
                      <a:lnTo>
                        <a:pt x="348" y="609"/>
                      </a:lnTo>
                      <a:lnTo>
                        <a:pt x="348" y="607"/>
                      </a:lnTo>
                      <a:lnTo>
                        <a:pt x="348" y="606"/>
                      </a:lnTo>
                      <a:lnTo>
                        <a:pt x="349" y="604"/>
                      </a:lnTo>
                      <a:lnTo>
                        <a:pt x="351" y="602"/>
                      </a:lnTo>
                      <a:lnTo>
                        <a:pt x="353" y="601"/>
                      </a:lnTo>
                      <a:lnTo>
                        <a:pt x="354" y="599"/>
                      </a:lnTo>
                      <a:lnTo>
                        <a:pt x="356" y="597"/>
                      </a:lnTo>
                      <a:lnTo>
                        <a:pt x="349" y="599"/>
                      </a:lnTo>
                      <a:lnTo>
                        <a:pt x="345" y="599"/>
                      </a:lnTo>
                      <a:lnTo>
                        <a:pt x="338" y="599"/>
                      </a:lnTo>
                      <a:lnTo>
                        <a:pt x="331" y="599"/>
                      </a:lnTo>
                      <a:lnTo>
                        <a:pt x="325" y="599"/>
                      </a:lnTo>
                      <a:lnTo>
                        <a:pt x="318" y="599"/>
                      </a:lnTo>
                      <a:lnTo>
                        <a:pt x="313" y="599"/>
                      </a:lnTo>
                      <a:lnTo>
                        <a:pt x="307" y="599"/>
                      </a:lnTo>
                      <a:lnTo>
                        <a:pt x="305" y="601"/>
                      </a:lnTo>
                      <a:lnTo>
                        <a:pt x="303" y="601"/>
                      </a:lnTo>
                      <a:lnTo>
                        <a:pt x="302" y="601"/>
                      </a:lnTo>
                      <a:lnTo>
                        <a:pt x="302" y="602"/>
                      </a:lnTo>
                      <a:lnTo>
                        <a:pt x="300" y="602"/>
                      </a:lnTo>
                      <a:lnTo>
                        <a:pt x="298" y="604"/>
                      </a:lnTo>
                      <a:lnTo>
                        <a:pt x="298" y="606"/>
                      </a:lnTo>
                      <a:lnTo>
                        <a:pt x="297" y="607"/>
                      </a:lnTo>
                      <a:lnTo>
                        <a:pt x="297" y="611"/>
                      </a:lnTo>
                      <a:lnTo>
                        <a:pt x="295" y="612"/>
                      </a:lnTo>
                      <a:lnTo>
                        <a:pt x="295" y="614"/>
                      </a:lnTo>
                      <a:lnTo>
                        <a:pt x="295" y="617"/>
                      </a:lnTo>
                      <a:lnTo>
                        <a:pt x="297" y="619"/>
                      </a:lnTo>
                      <a:lnTo>
                        <a:pt x="297" y="622"/>
                      </a:lnTo>
                      <a:lnTo>
                        <a:pt x="298" y="624"/>
                      </a:lnTo>
                      <a:lnTo>
                        <a:pt x="298" y="626"/>
                      </a:lnTo>
                      <a:lnTo>
                        <a:pt x="297" y="627"/>
                      </a:lnTo>
                      <a:lnTo>
                        <a:pt x="297" y="629"/>
                      </a:lnTo>
                      <a:lnTo>
                        <a:pt x="297" y="630"/>
                      </a:lnTo>
                      <a:lnTo>
                        <a:pt x="295" y="632"/>
                      </a:lnTo>
                      <a:lnTo>
                        <a:pt x="295" y="634"/>
                      </a:lnTo>
                      <a:lnTo>
                        <a:pt x="293" y="634"/>
                      </a:lnTo>
                      <a:lnTo>
                        <a:pt x="292" y="635"/>
                      </a:lnTo>
                      <a:lnTo>
                        <a:pt x="290" y="637"/>
                      </a:lnTo>
                      <a:lnTo>
                        <a:pt x="288" y="639"/>
                      </a:lnTo>
                      <a:lnTo>
                        <a:pt x="287" y="640"/>
                      </a:lnTo>
                      <a:lnTo>
                        <a:pt x="287" y="642"/>
                      </a:lnTo>
                      <a:lnTo>
                        <a:pt x="287" y="644"/>
                      </a:lnTo>
                      <a:lnTo>
                        <a:pt x="287" y="645"/>
                      </a:lnTo>
                      <a:lnTo>
                        <a:pt x="287" y="647"/>
                      </a:lnTo>
                      <a:lnTo>
                        <a:pt x="287" y="649"/>
                      </a:lnTo>
                      <a:lnTo>
                        <a:pt x="287" y="650"/>
                      </a:lnTo>
                      <a:lnTo>
                        <a:pt x="285" y="650"/>
                      </a:lnTo>
                      <a:lnTo>
                        <a:pt x="285" y="652"/>
                      </a:lnTo>
                      <a:lnTo>
                        <a:pt x="283" y="652"/>
                      </a:lnTo>
                      <a:lnTo>
                        <a:pt x="279" y="652"/>
                      </a:lnTo>
                      <a:lnTo>
                        <a:pt x="275" y="650"/>
                      </a:lnTo>
                      <a:lnTo>
                        <a:pt x="270" y="650"/>
                      </a:lnTo>
                      <a:lnTo>
                        <a:pt x="267" y="650"/>
                      </a:lnTo>
                      <a:lnTo>
                        <a:pt x="262" y="650"/>
                      </a:lnTo>
                      <a:lnTo>
                        <a:pt x="257" y="650"/>
                      </a:lnTo>
                      <a:lnTo>
                        <a:pt x="254" y="649"/>
                      </a:lnTo>
                      <a:lnTo>
                        <a:pt x="249" y="649"/>
                      </a:lnTo>
                      <a:lnTo>
                        <a:pt x="246" y="647"/>
                      </a:lnTo>
                      <a:lnTo>
                        <a:pt x="242" y="649"/>
                      </a:lnTo>
                      <a:lnTo>
                        <a:pt x="237" y="649"/>
                      </a:lnTo>
                      <a:lnTo>
                        <a:pt x="234" y="650"/>
                      </a:lnTo>
                      <a:lnTo>
                        <a:pt x="231" y="652"/>
                      </a:lnTo>
                      <a:lnTo>
                        <a:pt x="227" y="654"/>
                      </a:lnTo>
                      <a:lnTo>
                        <a:pt x="224" y="652"/>
                      </a:lnTo>
                      <a:lnTo>
                        <a:pt x="221" y="652"/>
                      </a:lnTo>
                      <a:lnTo>
                        <a:pt x="217" y="650"/>
                      </a:lnTo>
                      <a:lnTo>
                        <a:pt x="216" y="649"/>
                      </a:lnTo>
                      <a:lnTo>
                        <a:pt x="214" y="649"/>
                      </a:lnTo>
                      <a:lnTo>
                        <a:pt x="211" y="649"/>
                      </a:lnTo>
                      <a:lnTo>
                        <a:pt x="209" y="649"/>
                      </a:lnTo>
                      <a:lnTo>
                        <a:pt x="208" y="650"/>
                      </a:lnTo>
                      <a:lnTo>
                        <a:pt x="204" y="652"/>
                      </a:lnTo>
                      <a:lnTo>
                        <a:pt x="203" y="654"/>
                      </a:lnTo>
                      <a:lnTo>
                        <a:pt x="201" y="654"/>
                      </a:lnTo>
                      <a:lnTo>
                        <a:pt x="199" y="654"/>
                      </a:lnTo>
                      <a:lnTo>
                        <a:pt x="199" y="652"/>
                      </a:lnTo>
                      <a:lnTo>
                        <a:pt x="198" y="652"/>
                      </a:lnTo>
                      <a:lnTo>
                        <a:pt x="198" y="650"/>
                      </a:lnTo>
                      <a:lnTo>
                        <a:pt x="196" y="649"/>
                      </a:lnTo>
                      <a:lnTo>
                        <a:pt x="193" y="644"/>
                      </a:lnTo>
                      <a:lnTo>
                        <a:pt x="188" y="637"/>
                      </a:lnTo>
                      <a:lnTo>
                        <a:pt x="184" y="630"/>
                      </a:lnTo>
                      <a:lnTo>
                        <a:pt x="181" y="626"/>
                      </a:lnTo>
                      <a:lnTo>
                        <a:pt x="178" y="619"/>
                      </a:lnTo>
                      <a:lnTo>
                        <a:pt x="175" y="612"/>
                      </a:lnTo>
                      <a:lnTo>
                        <a:pt x="171" y="604"/>
                      </a:lnTo>
                      <a:lnTo>
                        <a:pt x="168" y="597"/>
                      </a:lnTo>
                      <a:lnTo>
                        <a:pt x="166" y="593"/>
                      </a:lnTo>
                      <a:lnTo>
                        <a:pt x="165" y="588"/>
                      </a:lnTo>
                      <a:lnTo>
                        <a:pt x="163" y="583"/>
                      </a:lnTo>
                      <a:lnTo>
                        <a:pt x="161" y="578"/>
                      </a:lnTo>
                      <a:lnTo>
                        <a:pt x="160" y="573"/>
                      </a:lnTo>
                      <a:lnTo>
                        <a:pt x="158" y="568"/>
                      </a:lnTo>
                      <a:lnTo>
                        <a:pt x="156" y="563"/>
                      </a:lnTo>
                      <a:lnTo>
                        <a:pt x="155" y="560"/>
                      </a:lnTo>
                      <a:lnTo>
                        <a:pt x="153" y="558"/>
                      </a:lnTo>
                      <a:lnTo>
                        <a:pt x="153" y="555"/>
                      </a:lnTo>
                      <a:lnTo>
                        <a:pt x="153" y="553"/>
                      </a:lnTo>
                      <a:lnTo>
                        <a:pt x="151" y="551"/>
                      </a:lnTo>
                      <a:lnTo>
                        <a:pt x="151" y="550"/>
                      </a:lnTo>
                      <a:lnTo>
                        <a:pt x="151" y="548"/>
                      </a:lnTo>
                      <a:lnTo>
                        <a:pt x="150" y="546"/>
                      </a:lnTo>
                      <a:lnTo>
                        <a:pt x="148" y="545"/>
                      </a:lnTo>
                      <a:lnTo>
                        <a:pt x="143" y="545"/>
                      </a:lnTo>
                      <a:lnTo>
                        <a:pt x="138" y="545"/>
                      </a:lnTo>
                      <a:lnTo>
                        <a:pt x="135" y="546"/>
                      </a:lnTo>
                      <a:lnTo>
                        <a:pt x="130" y="546"/>
                      </a:lnTo>
                      <a:lnTo>
                        <a:pt x="127" y="548"/>
                      </a:lnTo>
                      <a:lnTo>
                        <a:pt x="122" y="550"/>
                      </a:lnTo>
                      <a:lnTo>
                        <a:pt x="118" y="548"/>
                      </a:lnTo>
                      <a:lnTo>
                        <a:pt x="114" y="545"/>
                      </a:lnTo>
                      <a:lnTo>
                        <a:pt x="100" y="546"/>
                      </a:lnTo>
                      <a:lnTo>
                        <a:pt x="87" y="546"/>
                      </a:lnTo>
                      <a:lnTo>
                        <a:pt x="72" y="546"/>
                      </a:lnTo>
                      <a:lnTo>
                        <a:pt x="57" y="546"/>
                      </a:lnTo>
                      <a:lnTo>
                        <a:pt x="44" y="546"/>
                      </a:lnTo>
                      <a:lnTo>
                        <a:pt x="29" y="546"/>
                      </a:lnTo>
                      <a:lnTo>
                        <a:pt x="16" y="546"/>
                      </a:lnTo>
                      <a:lnTo>
                        <a:pt x="3" y="546"/>
                      </a:lnTo>
                      <a:lnTo>
                        <a:pt x="1" y="546"/>
                      </a:lnTo>
                      <a:lnTo>
                        <a:pt x="1" y="548"/>
                      </a:lnTo>
                      <a:lnTo>
                        <a:pt x="0" y="548"/>
                      </a:lnTo>
                      <a:lnTo>
                        <a:pt x="0" y="545"/>
                      </a:lnTo>
                      <a:lnTo>
                        <a:pt x="0" y="541"/>
                      </a:lnTo>
                      <a:lnTo>
                        <a:pt x="0" y="540"/>
                      </a:lnTo>
                      <a:lnTo>
                        <a:pt x="0" y="536"/>
                      </a:lnTo>
                      <a:lnTo>
                        <a:pt x="1" y="533"/>
                      </a:lnTo>
                      <a:lnTo>
                        <a:pt x="3" y="531"/>
                      </a:lnTo>
                      <a:lnTo>
                        <a:pt x="5" y="530"/>
                      </a:lnTo>
                      <a:lnTo>
                        <a:pt x="6" y="527"/>
                      </a:lnTo>
                      <a:lnTo>
                        <a:pt x="8" y="525"/>
                      </a:lnTo>
                      <a:lnTo>
                        <a:pt x="11" y="523"/>
                      </a:lnTo>
                      <a:lnTo>
                        <a:pt x="14" y="522"/>
                      </a:lnTo>
                      <a:lnTo>
                        <a:pt x="18" y="522"/>
                      </a:lnTo>
                      <a:lnTo>
                        <a:pt x="21" y="520"/>
                      </a:lnTo>
                      <a:lnTo>
                        <a:pt x="23" y="518"/>
                      </a:lnTo>
                      <a:lnTo>
                        <a:pt x="26" y="517"/>
                      </a:lnTo>
                      <a:lnTo>
                        <a:pt x="29" y="515"/>
                      </a:lnTo>
                      <a:lnTo>
                        <a:pt x="29" y="513"/>
                      </a:lnTo>
                      <a:lnTo>
                        <a:pt x="29" y="512"/>
                      </a:lnTo>
                      <a:lnTo>
                        <a:pt x="29" y="510"/>
                      </a:lnTo>
                      <a:lnTo>
                        <a:pt x="28" y="508"/>
                      </a:lnTo>
                      <a:lnTo>
                        <a:pt x="28" y="507"/>
                      </a:lnTo>
                      <a:lnTo>
                        <a:pt x="28" y="505"/>
                      </a:lnTo>
                      <a:lnTo>
                        <a:pt x="29" y="505"/>
                      </a:lnTo>
                      <a:lnTo>
                        <a:pt x="31" y="505"/>
                      </a:lnTo>
                      <a:lnTo>
                        <a:pt x="33" y="505"/>
                      </a:lnTo>
                      <a:lnTo>
                        <a:pt x="34" y="505"/>
                      </a:lnTo>
                      <a:lnTo>
                        <a:pt x="38" y="505"/>
                      </a:lnTo>
                      <a:close/>
                    </a:path>
                  </a:pathLst>
                </a:custGeom>
                <a:solidFill>
                  <a:srgbClr val="E60000"/>
                </a:solidFill>
                <a:ln w="6350" cap="rnd">
                  <a:solidFill>
                    <a:schemeClr val="bg1"/>
                  </a:solidFill>
                  <a:round/>
                  <a:headEnd/>
                  <a:tailEn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Vodafone Rg"/>
                    <a:ea typeface="ＭＳ Ｐゴシック" pitchFamily="-109" charset="-128"/>
                    <a:cs typeface="+mn-cs"/>
                  </a:endParaRPr>
                </a:p>
              </p:txBody>
            </p:sp>
            <p:sp>
              <p:nvSpPr>
                <p:cNvPr id="118" name="Freeform 50"/>
                <p:cNvSpPr>
                  <a:spLocks/>
                </p:cNvSpPr>
                <p:nvPr/>
              </p:nvSpPr>
              <p:spPr bwMode="gray">
                <a:xfrm>
                  <a:off x="5227083" y="3324117"/>
                  <a:ext cx="154357" cy="163520"/>
                </a:xfrm>
                <a:custGeom>
                  <a:avLst/>
                  <a:gdLst>
                    <a:gd name="T0" fmla="*/ 2147483647 w 97"/>
                    <a:gd name="T1" fmla="*/ 2147483647 h 102"/>
                    <a:gd name="T2" fmla="*/ 2147483647 w 97"/>
                    <a:gd name="T3" fmla="*/ 2147483647 h 102"/>
                    <a:gd name="T4" fmla="*/ 2147483647 w 97"/>
                    <a:gd name="T5" fmla="*/ 2147483647 h 102"/>
                    <a:gd name="T6" fmla="*/ 2147483647 w 97"/>
                    <a:gd name="T7" fmla="*/ 2147483647 h 102"/>
                    <a:gd name="T8" fmla="*/ 2147483647 w 97"/>
                    <a:gd name="T9" fmla="*/ 2147483647 h 102"/>
                    <a:gd name="T10" fmla="*/ 2147483647 w 97"/>
                    <a:gd name="T11" fmla="*/ 2147483647 h 102"/>
                    <a:gd name="T12" fmla="*/ 2147483647 w 97"/>
                    <a:gd name="T13" fmla="*/ 2147483647 h 102"/>
                    <a:gd name="T14" fmla="*/ 2147483647 w 97"/>
                    <a:gd name="T15" fmla="*/ 2147483647 h 102"/>
                    <a:gd name="T16" fmla="*/ 2147483647 w 97"/>
                    <a:gd name="T17" fmla="*/ 2147483647 h 102"/>
                    <a:gd name="T18" fmla="*/ 2147483647 w 97"/>
                    <a:gd name="T19" fmla="*/ 2147483647 h 102"/>
                    <a:gd name="T20" fmla="*/ 2147483647 w 97"/>
                    <a:gd name="T21" fmla="*/ 2147483647 h 102"/>
                    <a:gd name="T22" fmla="*/ 2147483647 w 97"/>
                    <a:gd name="T23" fmla="*/ 2147483647 h 102"/>
                    <a:gd name="T24" fmla="*/ 2147483647 w 97"/>
                    <a:gd name="T25" fmla="*/ 2147483647 h 102"/>
                    <a:gd name="T26" fmla="*/ 2147483647 w 97"/>
                    <a:gd name="T27" fmla="*/ 2147483647 h 102"/>
                    <a:gd name="T28" fmla="*/ 2147483647 w 97"/>
                    <a:gd name="T29" fmla="*/ 2147483647 h 102"/>
                    <a:gd name="T30" fmla="*/ 2147483647 w 97"/>
                    <a:gd name="T31" fmla="*/ 2147483647 h 102"/>
                    <a:gd name="T32" fmla="*/ 2147483647 w 97"/>
                    <a:gd name="T33" fmla="*/ 2147483647 h 102"/>
                    <a:gd name="T34" fmla="*/ 2147483647 w 97"/>
                    <a:gd name="T35" fmla="*/ 2147483647 h 102"/>
                    <a:gd name="T36" fmla="*/ 2147483647 w 97"/>
                    <a:gd name="T37" fmla="*/ 2147483647 h 102"/>
                    <a:gd name="T38" fmla="*/ 2147483647 w 97"/>
                    <a:gd name="T39" fmla="*/ 2147483647 h 102"/>
                    <a:gd name="T40" fmla="*/ 2147483647 w 97"/>
                    <a:gd name="T41" fmla="*/ 2147483647 h 102"/>
                    <a:gd name="T42" fmla="*/ 2147483647 w 97"/>
                    <a:gd name="T43" fmla="*/ 2147483647 h 102"/>
                    <a:gd name="T44" fmla="*/ 2147483647 w 97"/>
                    <a:gd name="T45" fmla="*/ 2147483647 h 102"/>
                    <a:gd name="T46" fmla="*/ 2147483647 w 97"/>
                    <a:gd name="T47" fmla="*/ 2147483647 h 102"/>
                    <a:gd name="T48" fmla="*/ 2147483647 w 97"/>
                    <a:gd name="T49" fmla="*/ 2147483647 h 102"/>
                    <a:gd name="T50" fmla="*/ 2147483647 w 97"/>
                    <a:gd name="T51" fmla="*/ 2147483647 h 102"/>
                    <a:gd name="T52" fmla="*/ 2147483647 w 97"/>
                    <a:gd name="T53" fmla="*/ 2147483647 h 102"/>
                    <a:gd name="T54" fmla="*/ 2147483647 w 97"/>
                    <a:gd name="T55" fmla="*/ 2147483647 h 102"/>
                    <a:gd name="T56" fmla="*/ 2147483647 w 97"/>
                    <a:gd name="T57" fmla="*/ 2147483647 h 102"/>
                    <a:gd name="T58" fmla="*/ 2147483647 w 97"/>
                    <a:gd name="T59" fmla="*/ 2147483647 h 102"/>
                    <a:gd name="T60" fmla="*/ 2147483647 w 97"/>
                    <a:gd name="T61" fmla="*/ 2147483647 h 102"/>
                    <a:gd name="T62" fmla="*/ 2147483647 w 97"/>
                    <a:gd name="T63" fmla="*/ 2147483647 h 102"/>
                    <a:gd name="T64" fmla="*/ 2147483647 w 97"/>
                    <a:gd name="T65" fmla="*/ 2147483647 h 102"/>
                    <a:gd name="T66" fmla="*/ 2147483647 w 97"/>
                    <a:gd name="T67" fmla="*/ 2147483647 h 102"/>
                    <a:gd name="T68" fmla="*/ 2147483647 w 97"/>
                    <a:gd name="T69" fmla="*/ 2147483647 h 102"/>
                    <a:gd name="T70" fmla="*/ 2147483647 w 97"/>
                    <a:gd name="T71" fmla="*/ 2147483647 h 102"/>
                    <a:gd name="T72" fmla="*/ 0 w 97"/>
                    <a:gd name="T73" fmla="*/ 2147483647 h 102"/>
                    <a:gd name="T74" fmla="*/ 2147483647 w 97"/>
                    <a:gd name="T75" fmla="*/ 2147483647 h 102"/>
                    <a:gd name="T76" fmla="*/ 2147483647 w 97"/>
                    <a:gd name="T77" fmla="*/ 2147483647 h 102"/>
                    <a:gd name="T78" fmla="*/ 2147483647 w 97"/>
                    <a:gd name="T79" fmla="*/ 2147483647 h 102"/>
                    <a:gd name="T80" fmla="*/ 2147483647 w 97"/>
                    <a:gd name="T81" fmla="*/ 2147483647 h 102"/>
                    <a:gd name="T82" fmla="*/ 2147483647 w 97"/>
                    <a:gd name="T83" fmla="*/ 0 h 102"/>
                    <a:gd name="T84" fmla="*/ 2147483647 w 97"/>
                    <a:gd name="T85" fmla="*/ 2147483647 h 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102"/>
                    <a:gd name="T131" fmla="*/ 97 w 97"/>
                    <a:gd name="T132" fmla="*/ 102 h 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102">
                      <a:moveTo>
                        <a:pt x="76" y="5"/>
                      </a:moveTo>
                      <a:lnTo>
                        <a:pt x="77" y="7"/>
                      </a:lnTo>
                      <a:lnTo>
                        <a:pt x="77" y="8"/>
                      </a:lnTo>
                      <a:lnTo>
                        <a:pt x="76" y="12"/>
                      </a:lnTo>
                      <a:lnTo>
                        <a:pt x="74" y="13"/>
                      </a:lnTo>
                      <a:lnTo>
                        <a:pt x="74" y="17"/>
                      </a:lnTo>
                      <a:lnTo>
                        <a:pt x="72" y="18"/>
                      </a:lnTo>
                      <a:lnTo>
                        <a:pt x="72" y="20"/>
                      </a:lnTo>
                      <a:lnTo>
                        <a:pt x="74" y="21"/>
                      </a:lnTo>
                      <a:lnTo>
                        <a:pt x="76" y="23"/>
                      </a:lnTo>
                      <a:lnTo>
                        <a:pt x="79" y="25"/>
                      </a:lnTo>
                      <a:lnTo>
                        <a:pt x="82" y="25"/>
                      </a:lnTo>
                      <a:lnTo>
                        <a:pt x="86" y="26"/>
                      </a:lnTo>
                      <a:lnTo>
                        <a:pt x="89" y="28"/>
                      </a:lnTo>
                      <a:lnTo>
                        <a:pt x="90" y="30"/>
                      </a:lnTo>
                      <a:lnTo>
                        <a:pt x="94" y="33"/>
                      </a:lnTo>
                      <a:lnTo>
                        <a:pt x="95" y="35"/>
                      </a:lnTo>
                      <a:lnTo>
                        <a:pt x="97" y="35"/>
                      </a:lnTo>
                      <a:lnTo>
                        <a:pt x="97" y="36"/>
                      </a:lnTo>
                      <a:lnTo>
                        <a:pt x="97" y="38"/>
                      </a:lnTo>
                      <a:lnTo>
                        <a:pt x="97" y="40"/>
                      </a:lnTo>
                      <a:lnTo>
                        <a:pt x="97" y="41"/>
                      </a:lnTo>
                      <a:lnTo>
                        <a:pt x="95" y="41"/>
                      </a:lnTo>
                      <a:lnTo>
                        <a:pt x="94" y="45"/>
                      </a:lnTo>
                      <a:lnTo>
                        <a:pt x="90" y="48"/>
                      </a:lnTo>
                      <a:lnTo>
                        <a:pt x="87" y="51"/>
                      </a:lnTo>
                      <a:lnTo>
                        <a:pt x="84" y="54"/>
                      </a:lnTo>
                      <a:lnTo>
                        <a:pt x="81" y="56"/>
                      </a:lnTo>
                      <a:lnTo>
                        <a:pt x="77" y="59"/>
                      </a:lnTo>
                      <a:lnTo>
                        <a:pt x="74" y="61"/>
                      </a:lnTo>
                      <a:lnTo>
                        <a:pt x="71" y="64"/>
                      </a:lnTo>
                      <a:lnTo>
                        <a:pt x="67" y="66"/>
                      </a:lnTo>
                      <a:lnTo>
                        <a:pt x="66" y="68"/>
                      </a:lnTo>
                      <a:lnTo>
                        <a:pt x="66" y="71"/>
                      </a:lnTo>
                      <a:lnTo>
                        <a:pt x="64" y="73"/>
                      </a:lnTo>
                      <a:lnTo>
                        <a:pt x="62" y="76"/>
                      </a:lnTo>
                      <a:lnTo>
                        <a:pt x="62" y="78"/>
                      </a:lnTo>
                      <a:lnTo>
                        <a:pt x="61" y="81"/>
                      </a:lnTo>
                      <a:lnTo>
                        <a:pt x="61" y="83"/>
                      </a:lnTo>
                      <a:lnTo>
                        <a:pt x="59" y="86"/>
                      </a:lnTo>
                      <a:lnTo>
                        <a:pt x="56" y="89"/>
                      </a:lnTo>
                      <a:lnTo>
                        <a:pt x="54" y="92"/>
                      </a:lnTo>
                      <a:lnTo>
                        <a:pt x="53" y="96"/>
                      </a:lnTo>
                      <a:lnTo>
                        <a:pt x="49" y="97"/>
                      </a:lnTo>
                      <a:lnTo>
                        <a:pt x="46" y="99"/>
                      </a:lnTo>
                      <a:lnTo>
                        <a:pt x="43" y="101"/>
                      </a:lnTo>
                      <a:lnTo>
                        <a:pt x="39" y="102"/>
                      </a:lnTo>
                      <a:lnTo>
                        <a:pt x="38" y="102"/>
                      </a:lnTo>
                      <a:lnTo>
                        <a:pt x="36" y="102"/>
                      </a:lnTo>
                      <a:lnTo>
                        <a:pt x="33" y="102"/>
                      </a:lnTo>
                      <a:lnTo>
                        <a:pt x="31" y="102"/>
                      </a:lnTo>
                      <a:lnTo>
                        <a:pt x="28" y="102"/>
                      </a:lnTo>
                      <a:lnTo>
                        <a:pt x="26" y="101"/>
                      </a:lnTo>
                      <a:lnTo>
                        <a:pt x="24" y="101"/>
                      </a:lnTo>
                      <a:lnTo>
                        <a:pt x="23" y="99"/>
                      </a:lnTo>
                      <a:lnTo>
                        <a:pt x="20" y="96"/>
                      </a:lnTo>
                      <a:lnTo>
                        <a:pt x="18" y="92"/>
                      </a:lnTo>
                      <a:lnTo>
                        <a:pt x="16" y="87"/>
                      </a:lnTo>
                      <a:lnTo>
                        <a:pt x="15" y="84"/>
                      </a:lnTo>
                      <a:lnTo>
                        <a:pt x="13" y="79"/>
                      </a:lnTo>
                      <a:lnTo>
                        <a:pt x="11" y="76"/>
                      </a:lnTo>
                      <a:lnTo>
                        <a:pt x="10" y="71"/>
                      </a:lnTo>
                      <a:lnTo>
                        <a:pt x="8" y="68"/>
                      </a:lnTo>
                      <a:lnTo>
                        <a:pt x="10" y="68"/>
                      </a:lnTo>
                      <a:lnTo>
                        <a:pt x="11" y="68"/>
                      </a:lnTo>
                      <a:lnTo>
                        <a:pt x="13" y="68"/>
                      </a:lnTo>
                      <a:lnTo>
                        <a:pt x="15" y="68"/>
                      </a:lnTo>
                      <a:lnTo>
                        <a:pt x="16" y="68"/>
                      </a:lnTo>
                      <a:lnTo>
                        <a:pt x="18" y="68"/>
                      </a:lnTo>
                      <a:lnTo>
                        <a:pt x="18" y="66"/>
                      </a:lnTo>
                      <a:lnTo>
                        <a:pt x="18" y="64"/>
                      </a:lnTo>
                      <a:lnTo>
                        <a:pt x="18" y="63"/>
                      </a:lnTo>
                      <a:lnTo>
                        <a:pt x="15" y="61"/>
                      </a:lnTo>
                      <a:lnTo>
                        <a:pt x="13" y="59"/>
                      </a:lnTo>
                      <a:lnTo>
                        <a:pt x="11" y="56"/>
                      </a:lnTo>
                      <a:lnTo>
                        <a:pt x="11" y="54"/>
                      </a:lnTo>
                      <a:lnTo>
                        <a:pt x="10" y="53"/>
                      </a:lnTo>
                      <a:lnTo>
                        <a:pt x="10" y="50"/>
                      </a:lnTo>
                      <a:lnTo>
                        <a:pt x="8" y="48"/>
                      </a:lnTo>
                      <a:lnTo>
                        <a:pt x="8" y="45"/>
                      </a:lnTo>
                      <a:lnTo>
                        <a:pt x="6" y="41"/>
                      </a:lnTo>
                      <a:lnTo>
                        <a:pt x="6" y="40"/>
                      </a:lnTo>
                      <a:lnTo>
                        <a:pt x="8" y="38"/>
                      </a:lnTo>
                      <a:lnTo>
                        <a:pt x="8" y="36"/>
                      </a:lnTo>
                      <a:lnTo>
                        <a:pt x="10" y="35"/>
                      </a:lnTo>
                      <a:lnTo>
                        <a:pt x="11" y="33"/>
                      </a:lnTo>
                      <a:lnTo>
                        <a:pt x="13" y="31"/>
                      </a:lnTo>
                      <a:lnTo>
                        <a:pt x="13" y="28"/>
                      </a:lnTo>
                      <a:lnTo>
                        <a:pt x="11" y="28"/>
                      </a:lnTo>
                      <a:lnTo>
                        <a:pt x="10" y="28"/>
                      </a:lnTo>
                      <a:lnTo>
                        <a:pt x="8" y="26"/>
                      </a:lnTo>
                      <a:lnTo>
                        <a:pt x="6" y="25"/>
                      </a:lnTo>
                      <a:lnTo>
                        <a:pt x="5" y="23"/>
                      </a:lnTo>
                      <a:lnTo>
                        <a:pt x="3" y="21"/>
                      </a:lnTo>
                      <a:lnTo>
                        <a:pt x="1" y="21"/>
                      </a:lnTo>
                      <a:lnTo>
                        <a:pt x="0" y="20"/>
                      </a:lnTo>
                      <a:lnTo>
                        <a:pt x="0" y="18"/>
                      </a:lnTo>
                      <a:lnTo>
                        <a:pt x="1" y="18"/>
                      </a:lnTo>
                      <a:lnTo>
                        <a:pt x="5" y="17"/>
                      </a:lnTo>
                      <a:lnTo>
                        <a:pt x="10" y="17"/>
                      </a:lnTo>
                      <a:lnTo>
                        <a:pt x="15" y="15"/>
                      </a:lnTo>
                      <a:lnTo>
                        <a:pt x="20" y="15"/>
                      </a:lnTo>
                      <a:lnTo>
                        <a:pt x="26" y="15"/>
                      </a:lnTo>
                      <a:lnTo>
                        <a:pt x="31" y="17"/>
                      </a:lnTo>
                      <a:lnTo>
                        <a:pt x="36" y="17"/>
                      </a:lnTo>
                      <a:lnTo>
                        <a:pt x="41" y="17"/>
                      </a:lnTo>
                      <a:lnTo>
                        <a:pt x="44" y="12"/>
                      </a:lnTo>
                      <a:lnTo>
                        <a:pt x="48" y="7"/>
                      </a:lnTo>
                      <a:lnTo>
                        <a:pt x="53" y="3"/>
                      </a:lnTo>
                      <a:lnTo>
                        <a:pt x="57" y="2"/>
                      </a:lnTo>
                      <a:lnTo>
                        <a:pt x="62" y="0"/>
                      </a:lnTo>
                      <a:lnTo>
                        <a:pt x="67" y="0"/>
                      </a:lnTo>
                      <a:lnTo>
                        <a:pt x="72" y="2"/>
                      </a:lnTo>
                      <a:lnTo>
                        <a:pt x="76" y="5"/>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119" name="Freeform 51"/>
                <p:cNvSpPr>
                  <a:spLocks/>
                </p:cNvSpPr>
                <p:nvPr/>
              </p:nvSpPr>
              <p:spPr bwMode="gray">
                <a:xfrm>
                  <a:off x="5215025" y="3210562"/>
                  <a:ext cx="161591" cy="145351"/>
                </a:xfrm>
                <a:custGeom>
                  <a:avLst/>
                  <a:gdLst>
                    <a:gd name="T0" fmla="*/ 2147483647 w 103"/>
                    <a:gd name="T1" fmla="*/ 2147483647 h 94"/>
                    <a:gd name="T2" fmla="*/ 2147483647 w 103"/>
                    <a:gd name="T3" fmla="*/ 2147483647 h 94"/>
                    <a:gd name="T4" fmla="*/ 2147483647 w 103"/>
                    <a:gd name="T5" fmla="*/ 2147483647 h 94"/>
                    <a:gd name="T6" fmla="*/ 2147483647 w 103"/>
                    <a:gd name="T7" fmla="*/ 2147483647 h 94"/>
                    <a:gd name="T8" fmla="*/ 2147483647 w 103"/>
                    <a:gd name="T9" fmla="*/ 2147483647 h 94"/>
                    <a:gd name="T10" fmla="*/ 2147483647 w 103"/>
                    <a:gd name="T11" fmla="*/ 2147483647 h 94"/>
                    <a:gd name="T12" fmla="*/ 2147483647 w 103"/>
                    <a:gd name="T13" fmla="*/ 2147483647 h 94"/>
                    <a:gd name="T14" fmla="*/ 2147483647 w 103"/>
                    <a:gd name="T15" fmla="*/ 2147483647 h 94"/>
                    <a:gd name="T16" fmla="*/ 2147483647 w 103"/>
                    <a:gd name="T17" fmla="*/ 2147483647 h 94"/>
                    <a:gd name="T18" fmla="*/ 2147483647 w 103"/>
                    <a:gd name="T19" fmla="*/ 2147483647 h 94"/>
                    <a:gd name="T20" fmla="*/ 2147483647 w 103"/>
                    <a:gd name="T21" fmla="*/ 2147483647 h 94"/>
                    <a:gd name="T22" fmla="*/ 2147483647 w 103"/>
                    <a:gd name="T23" fmla="*/ 2147483647 h 94"/>
                    <a:gd name="T24" fmla="*/ 2147483647 w 103"/>
                    <a:gd name="T25" fmla="*/ 2147483647 h 94"/>
                    <a:gd name="T26" fmla="*/ 2147483647 w 103"/>
                    <a:gd name="T27" fmla="*/ 2147483647 h 94"/>
                    <a:gd name="T28" fmla="*/ 2147483647 w 103"/>
                    <a:gd name="T29" fmla="*/ 2147483647 h 94"/>
                    <a:gd name="T30" fmla="*/ 2147483647 w 103"/>
                    <a:gd name="T31" fmla="*/ 2147483647 h 94"/>
                    <a:gd name="T32" fmla="*/ 2147483647 w 103"/>
                    <a:gd name="T33" fmla="*/ 2147483647 h 94"/>
                    <a:gd name="T34" fmla="*/ 2147483647 w 103"/>
                    <a:gd name="T35" fmla="*/ 2147483647 h 94"/>
                    <a:gd name="T36" fmla="*/ 2147483647 w 103"/>
                    <a:gd name="T37" fmla="*/ 2147483647 h 94"/>
                    <a:gd name="T38" fmla="*/ 2147483647 w 103"/>
                    <a:gd name="T39" fmla="*/ 2147483647 h 94"/>
                    <a:gd name="T40" fmla="*/ 2147483647 w 103"/>
                    <a:gd name="T41" fmla="*/ 2147483647 h 94"/>
                    <a:gd name="T42" fmla="*/ 2147483647 w 103"/>
                    <a:gd name="T43" fmla="*/ 2147483647 h 94"/>
                    <a:gd name="T44" fmla="*/ 0 w 103"/>
                    <a:gd name="T45" fmla="*/ 2147483647 h 94"/>
                    <a:gd name="T46" fmla="*/ 0 w 103"/>
                    <a:gd name="T47" fmla="*/ 2147483647 h 94"/>
                    <a:gd name="T48" fmla="*/ 2147483647 w 103"/>
                    <a:gd name="T49" fmla="*/ 2147483647 h 94"/>
                    <a:gd name="T50" fmla="*/ 2147483647 w 103"/>
                    <a:gd name="T51" fmla="*/ 2147483647 h 94"/>
                    <a:gd name="T52" fmla="*/ 2147483647 w 103"/>
                    <a:gd name="T53" fmla="*/ 2147483647 h 94"/>
                    <a:gd name="T54" fmla="*/ 2147483647 w 103"/>
                    <a:gd name="T55" fmla="*/ 2147483647 h 94"/>
                    <a:gd name="T56" fmla="*/ 2147483647 w 103"/>
                    <a:gd name="T57" fmla="*/ 2147483647 h 94"/>
                    <a:gd name="T58" fmla="*/ 2147483647 w 103"/>
                    <a:gd name="T59" fmla="*/ 2147483647 h 94"/>
                    <a:gd name="T60" fmla="*/ 2147483647 w 103"/>
                    <a:gd name="T61" fmla="*/ 2147483647 h 94"/>
                    <a:gd name="T62" fmla="*/ 2147483647 w 103"/>
                    <a:gd name="T63" fmla="*/ 2147483647 h 94"/>
                    <a:gd name="T64" fmla="*/ 2147483647 w 103"/>
                    <a:gd name="T65" fmla="*/ 2147483647 h 94"/>
                    <a:gd name="T66" fmla="*/ 2147483647 w 103"/>
                    <a:gd name="T67" fmla="*/ 2147483647 h 94"/>
                    <a:gd name="T68" fmla="*/ 2147483647 w 103"/>
                    <a:gd name="T69" fmla="*/ 2147483647 h 94"/>
                    <a:gd name="T70" fmla="*/ 2147483647 w 103"/>
                    <a:gd name="T71" fmla="*/ 2147483647 h 94"/>
                    <a:gd name="T72" fmla="*/ 2147483647 w 103"/>
                    <a:gd name="T73" fmla="*/ 2147483647 h 94"/>
                    <a:gd name="T74" fmla="*/ 2147483647 w 103"/>
                    <a:gd name="T75" fmla="*/ 2147483647 h 94"/>
                    <a:gd name="T76" fmla="*/ 2147483647 w 103"/>
                    <a:gd name="T77" fmla="*/ 2147483647 h 94"/>
                    <a:gd name="T78" fmla="*/ 2147483647 w 103"/>
                    <a:gd name="T79" fmla="*/ 2147483647 h 94"/>
                    <a:gd name="T80" fmla="*/ 2147483647 w 103"/>
                    <a:gd name="T81" fmla="*/ 2147483647 h 94"/>
                    <a:gd name="T82" fmla="*/ 2147483647 w 103"/>
                    <a:gd name="T83" fmla="*/ 2147483647 h 94"/>
                    <a:gd name="T84" fmla="*/ 2147483647 w 103"/>
                    <a:gd name="T85" fmla="*/ 2147483647 h 94"/>
                    <a:gd name="T86" fmla="*/ 2147483647 w 103"/>
                    <a:gd name="T87" fmla="*/ 2147483647 h 94"/>
                    <a:gd name="T88" fmla="*/ 2147483647 w 103"/>
                    <a:gd name="T89" fmla="*/ 2147483647 h 94"/>
                    <a:gd name="T90" fmla="*/ 2147483647 w 103"/>
                    <a:gd name="T91" fmla="*/ 2147483647 h 94"/>
                    <a:gd name="T92" fmla="*/ 2147483647 w 103"/>
                    <a:gd name="T93" fmla="*/ 2147483647 h 94"/>
                    <a:gd name="T94" fmla="*/ 2147483647 w 103"/>
                    <a:gd name="T95" fmla="*/ 2147483647 h 94"/>
                    <a:gd name="T96" fmla="*/ 2147483647 w 103"/>
                    <a:gd name="T97" fmla="*/ 2147483647 h 94"/>
                    <a:gd name="T98" fmla="*/ 2147483647 w 103"/>
                    <a:gd name="T99" fmla="*/ 2147483647 h 94"/>
                    <a:gd name="T100" fmla="*/ 2147483647 w 103"/>
                    <a:gd name="T101" fmla="*/ 2147483647 h 94"/>
                    <a:gd name="T102" fmla="*/ 2147483647 w 103"/>
                    <a:gd name="T103" fmla="*/ 0 h 94"/>
                    <a:gd name="T104" fmla="*/ 2147483647 w 103"/>
                    <a:gd name="T105" fmla="*/ 0 h 94"/>
                    <a:gd name="T106" fmla="*/ 2147483647 w 103"/>
                    <a:gd name="T107" fmla="*/ 2147483647 h 94"/>
                    <a:gd name="T108" fmla="*/ 2147483647 w 103"/>
                    <a:gd name="T109" fmla="*/ 2147483647 h 94"/>
                    <a:gd name="T110" fmla="*/ 2147483647 w 103"/>
                    <a:gd name="T111" fmla="*/ 2147483647 h 94"/>
                    <a:gd name="T112" fmla="*/ 2147483647 w 103"/>
                    <a:gd name="T113" fmla="*/ 0 h 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3"/>
                    <a:gd name="T172" fmla="*/ 0 h 94"/>
                    <a:gd name="T173" fmla="*/ 103 w 103"/>
                    <a:gd name="T174" fmla="*/ 94 h 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3" h="94">
                      <a:moveTo>
                        <a:pt x="81" y="0"/>
                      </a:moveTo>
                      <a:lnTo>
                        <a:pt x="85" y="4"/>
                      </a:lnTo>
                      <a:lnTo>
                        <a:pt x="88" y="5"/>
                      </a:lnTo>
                      <a:lnTo>
                        <a:pt x="91" y="9"/>
                      </a:lnTo>
                      <a:lnTo>
                        <a:pt x="95" y="12"/>
                      </a:lnTo>
                      <a:lnTo>
                        <a:pt x="96" y="15"/>
                      </a:lnTo>
                      <a:lnTo>
                        <a:pt x="98" y="19"/>
                      </a:lnTo>
                      <a:lnTo>
                        <a:pt x="101" y="24"/>
                      </a:lnTo>
                      <a:lnTo>
                        <a:pt x="101" y="27"/>
                      </a:lnTo>
                      <a:lnTo>
                        <a:pt x="103" y="33"/>
                      </a:lnTo>
                      <a:lnTo>
                        <a:pt x="103" y="40"/>
                      </a:lnTo>
                      <a:lnTo>
                        <a:pt x="103" y="45"/>
                      </a:lnTo>
                      <a:lnTo>
                        <a:pt x="103" y="52"/>
                      </a:lnTo>
                      <a:lnTo>
                        <a:pt x="103" y="58"/>
                      </a:lnTo>
                      <a:lnTo>
                        <a:pt x="101" y="63"/>
                      </a:lnTo>
                      <a:lnTo>
                        <a:pt x="99" y="70"/>
                      </a:lnTo>
                      <a:lnTo>
                        <a:pt x="96" y="75"/>
                      </a:lnTo>
                      <a:lnTo>
                        <a:pt x="91" y="75"/>
                      </a:lnTo>
                      <a:lnTo>
                        <a:pt x="86" y="75"/>
                      </a:lnTo>
                      <a:lnTo>
                        <a:pt x="81" y="75"/>
                      </a:lnTo>
                      <a:lnTo>
                        <a:pt x="76" y="75"/>
                      </a:lnTo>
                      <a:lnTo>
                        <a:pt x="73" y="75"/>
                      </a:lnTo>
                      <a:lnTo>
                        <a:pt x="68" y="75"/>
                      </a:lnTo>
                      <a:lnTo>
                        <a:pt x="63" y="75"/>
                      </a:lnTo>
                      <a:lnTo>
                        <a:pt x="58" y="75"/>
                      </a:lnTo>
                      <a:lnTo>
                        <a:pt x="57" y="78"/>
                      </a:lnTo>
                      <a:lnTo>
                        <a:pt x="55" y="83"/>
                      </a:lnTo>
                      <a:lnTo>
                        <a:pt x="53" y="86"/>
                      </a:lnTo>
                      <a:lnTo>
                        <a:pt x="52" y="90"/>
                      </a:lnTo>
                      <a:lnTo>
                        <a:pt x="48" y="93"/>
                      </a:lnTo>
                      <a:lnTo>
                        <a:pt x="43" y="94"/>
                      </a:lnTo>
                      <a:lnTo>
                        <a:pt x="40" y="94"/>
                      </a:lnTo>
                      <a:lnTo>
                        <a:pt x="35" y="93"/>
                      </a:lnTo>
                      <a:lnTo>
                        <a:pt x="32" y="93"/>
                      </a:lnTo>
                      <a:lnTo>
                        <a:pt x="29" y="91"/>
                      </a:lnTo>
                      <a:lnTo>
                        <a:pt x="25" y="91"/>
                      </a:lnTo>
                      <a:lnTo>
                        <a:pt x="22" y="91"/>
                      </a:lnTo>
                      <a:lnTo>
                        <a:pt x="19" y="91"/>
                      </a:lnTo>
                      <a:lnTo>
                        <a:pt x="14" y="90"/>
                      </a:lnTo>
                      <a:lnTo>
                        <a:pt x="10" y="90"/>
                      </a:lnTo>
                      <a:lnTo>
                        <a:pt x="7" y="90"/>
                      </a:lnTo>
                      <a:lnTo>
                        <a:pt x="5" y="88"/>
                      </a:lnTo>
                      <a:lnTo>
                        <a:pt x="4" y="86"/>
                      </a:lnTo>
                      <a:lnTo>
                        <a:pt x="2" y="85"/>
                      </a:lnTo>
                      <a:lnTo>
                        <a:pt x="0" y="81"/>
                      </a:lnTo>
                      <a:lnTo>
                        <a:pt x="0" y="78"/>
                      </a:lnTo>
                      <a:lnTo>
                        <a:pt x="0" y="75"/>
                      </a:lnTo>
                      <a:lnTo>
                        <a:pt x="0" y="71"/>
                      </a:lnTo>
                      <a:lnTo>
                        <a:pt x="2" y="68"/>
                      </a:lnTo>
                      <a:lnTo>
                        <a:pt x="2" y="66"/>
                      </a:lnTo>
                      <a:lnTo>
                        <a:pt x="4" y="66"/>
                      </a:lnTo>
                      <a:lnTo>
                        <a:pt x="5" y="65"/>
                      </a:lnTo>
                      <a:lnTo>
                        <a:pt x="7" y="63"/>
                      </a:lnTo>
                      <a:lnTo>
                        <a:pt x="9" y="61"/>
                      </a:lnTo>
                      <a:lnTo>
                        <a:pt x="10" y="61"/>
                      </a:lnTo>
                      <a:lnTo>
                        <a:pt x="10" y="60"/>
                      </a:lnTo>
                      <a:lnTo>
                        <a:pt x="12" y="60"/>
                      </a:lnTo>
                      <a:lnTo>
                        <a:pt x="14" y="58"/>
                      </a:lnTo>
                      <a:lnTo>
                        <a:pt x="15" y="58"/>
                      </a:lnTo>
                      <a:lnTo>
                        <a:pt x="15" y="57"/>
                      </a:lnTo>
                      <a:lnTo>
                        <a:pt x="15" y="55"/>
                      </a:lnTo>
                      <a:lnTo>
                        <a:pt x="15" y="52"/>
                      </a:lnTo>
                      <a:lnTo>
                        <a:pt x="15" y="50"/>
                      </a:lnTo>
                      <a:lnTo>
                        <a:pt x="15" y="47"/>
                      </a:lnTo>
                      <a:lnTo>
                        <a:pt x="15" y="43"/>
                      </a:lnTo>
                      <a:lnTo>
                        <a:pt x="15" y="40"/>
                      </a:lnTo>
                      <a:lnTo>
                        <a:pt x="15" y="37"/>
                      </a:lnTo>
                      <a:lnTo>
                        <a:pt x="15" y="35"/>
                      </a:lnTo>
                      <a:lnTo>
                        <a:pt x="15" y="32"/>
                      </a:lnTo>
                      <a:lnTo>
                        <a:pt x="17" y="30"/>
                      </a:lnTo>
                      <a:lnTo>
                        <a:pt x="17" y="29"/>
                      </a:lnTo>
                      <a:lnTo>
                        <a:pt x="19" y="29"/>
                      </a:lnTo>
                      <a:lnTo>
                        <a:pt x="20" y="29"/>
                      </a:lnTo>
                      <a:lnTo>
                        <a:pt x="22" y="27"/>
                      </a:lnTo>
                      <a:lnTo>
                        <a:pt x="24" y="27"/>
                      </a:lnTo>
                      <a:lnTo>
                        <a:pt x="27" y="27"/>
                      </a:lnTo>
                      <a:lnTo>
                        <a:pt x="29" y="27"/>
                      </a:lnTo>
                      <a:lnTo>
                        <a:pt x="30" y="25"/>
                      </a:lnTo>
                      <a:lnTo>
                        <a:pt x="32" y="25"/>
                      </a:lnTo>
                      <a:lnTo>
                        <a:pt x="32" y="24"/>
                      </a:lnTo>
                      <a:lnTo>
                        <a:pt x="33" y="22"/>
                      </a:lnTo>
                      <a:lnTo>
                        <a:pt x="35" y="20"/>
                      </a:lnTo>
                      <a:lnTo>
                        <a:pt x="37" y="19"/>
                      </a:lnTo>
                      <a:lnTo>
                        <a:pt x="38" y="17"/>
                      </a:lnTo>
                      <a:lnTo>
                        <a:pt x="40" y="15"/>
                      </a:lnTo>
                      <a:lnTo>
                        <a:pt x="43" y="15"/>
                      </a:lnTo>
                      <a:lnTo>
                        <a:pt x="45" y="14"/>
                      </a:lnTo>
                      <a:lnTo>
                        <a:pt x="48" y="14"/>
                      </a:lnTo>
                      <a:lnTo>
                        <a:pt x="50" y="14"/>
                      </a:lnTo>
                      <a:lnTo>
                        <a:pt x="52" y="14"/>
                      </a:lnTo>
                      <a:lnTo>
                        <a:pt x="53" y="15"/>
                      </a:lnTo>
                      <a:lnTo>
                        <a:pt x="55" y="19"/>
                      </a:lnTo>
                      <a:lnTo>
                        <a:pt x="58" y="15"/>
                      </a:lnTo>
                      <a:lnTo>
                        <a:pt x="62" y="12"/>
                      </a:lnTo>
                      <a:lnTo>
                        <a:pt x="65" y="9"/>
                      </a:lnTo>
                      <a:lnTo>
                        <a:pt x="66" y="7"/>
                      </a:lnTo>
                      <a:lnTo>
                        <a:pt x="71" y="4"/>
                      </a:lnTo>
                      <a:lnTo>
                        <a:pt x="75" y="2"/>
                      </a:lnTo>
                      <a:lnTo>
                        <a:pt x="78" y="0"/>
                      </a:lnTo>
                      <a:lnTo>
                        <a:pt x="83" y="0"/>
                      </a:lnTo>
                      <a:lnTo>
                        <a:pt x="85" y="0"/>
                      </a:lnTo>
                      <a:lnTo>
                        <a:pt x="85" y="2"/>
                      </a:lnTo>
                      <a:lnTo>
                        <a:pt x="85" y="4"/>
                      </a:lnTo>
                      <a:lnTo>
                        <a:pt x="86" y="4"/>
                      </a:lnTo>
                      <a:lnTo>
                        <a:pt x="81" y="0"/>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120" name="Freeform 52"/>
                <p:cNvSpPr>
                  <a:spLocks/>
                </p:cNvSpPr>
                <p:nvPr/>
              </p:nvSpPr>
              <p:spPr bwMode="gray">
                <a:xfrm>
                  <a:off x="6145989" y="2072734"/>
                  <a:ext cx="865844" cy="1176436"/>
                </a:xfrm>
                <a:custGeom>
                  <a:avLst/>
                  <a:gdLst>
                    <a:gd name="T0" fmla="*/ 2147483647 w 551"/>
                    <a:gd name="T1" fmla="*/ 2147483647 h 744"/>
                    <a:gd name="T2" fmla="*/ 2147483647 w 551"/>
                    <a:gd name="T3" fmla="*/ 2147483647 h 744"/>
                    <a:gd name="T4" fmla="*/ 2147483647 w 551"/>
                    <a:gd name="T5" fmla="*/ 2147483647 h 744"/>
                    <a:gd name="T6" fmla="*/ 2147483647 w 551"/>
                    <a:gd name="T7" fmla="*/ 2147483647 h 744"/>
                    <a:gd name="T8" fmla="*/ 2147483647 w 551"/>
                    <a:gd name="T9" fmla="*/ 2147483647 h 744"/>
                    <a:gd name="T10" fmla="*/ 2147483647 w 551"/>
                    <a:gd name="T11" fmla="*/ 2147483647 h 744"/>
                    <a:gd name="T12" fmla="*/ 2147483647 w 551"/>
                    <a:gd name="T13" fmla="*/ 2147483647 h 744"/>
                    <a:gd name="T14" fmla="*/ 2147483647 w 551"/>
                    <a:gd name="T15" fmla="*/ 2147483647 h 744"/>
                    <a:gd name="T16" fmla="*/ 2147483647 w 551"/>
                    <a:gd name="T17" fmla="*/ 2147483647 h 744"/>
                    <a:gd name="T18" fmla="*/ 2147483647 w 551"/>
                    <a:gd name="T19" fmla="*/ 2147483647 h 744"/>
                    <a:gd name="T20" fmla="*/ 2147483647 w 551"/>
                    <a:gd name="T21" fmla="*/ 2147483647 h 744"/>
                    <a:gd name="T22" fmla="*/ 2147483647 w 551"/>
                    <a:gd name="T23" fmla="*/ 2147483647 h 744"/>
                    <a:gd name="T24" fmla="*/ 2147483647 w 551"/>
                    <a:gd name="T25" fmla="*/ 0 h 744"/>
                    <a:gd name="T26" fmla="*/ 2147483647 w 551"/>
                    <a:gd name="T27" fmla="*/ 2147483647 h 744"/>
                    <a:gd name="T28" fmla="*/ 2147483647 w 551"/>
                    <a:gd name="T29" fmla="*/ 2147483647 h 744"/>
                    <a:gd name="T30" fmla="*/ 2147483647 w 551"/>
                    <a:gd name="T31" fmla="*/ 2147483647 h 744"/>
                    <a:gd name="T32" fmla="*/ 2147483647 w 551"/>
                    <a:gd name="T33" fmla="*/ 2147483647 h 744"/>
                    <a:gd name="T34" fmla="*/ 2147483647 w 551"/>
                    <a:gd name="T35" fmla="*/ 2147483647 h 744"/>
                    <a:gd name="T36" fmla="*/ 2147483647 w 551"/>
                    <a:gd name="T37" fmla="*/ 2147483647 h 744"/>
                    <a:gd name="T38" fmla="*/ 2147483647 w 551"/>
                    <a:gd name="T39" fmla="*/ 2147483647 h 744"/>
                    <a:gd name="T40" fmla="*/ 2147483647 w 551"/>
                    <a:gd name="T41" fmla="*/ 2147483647 h 744"/>
                    <a:gd name="T42" fmla="*/ 2147483647 w 551"/>
                    <a:gd name="T43" fmla="*/ 2147483647 h 744"/>
                    <a:gd name="T44" fmla="*/ 2147483647 w 551"/>
                    <a:gd name="T45" fmla="*/ 2147483647 h 744"/>
                    <a:gd name="T46" fmla="*/ 2147483647 w 551"/>
                    <a:gd name="T47" fmla="*/ 2147483647 h 744"/>
                    <a:gd name="T48" fmla="*/ 2147483647 w 551"/>
                    <a:gd name="T49" fmla="*/ 2147483647 h 744"/>
                    <a:gd name="T50" fmla="*/ 2147483647 w 551"/>
                    <a:gd name="T51" fmla="*/ 2147483647 h 744"/>
                    <a:gd name="T52" fmla="*/ 2147483647 w 551"/>
                    <a:gd name="T53" fmla="*/ 2147483647 h 744"/>
                    <a:gd name="T54" fmla="*/ 2147483647 w 551"/>
                    <a:gd name="T55" fmla="*/ 2147483647 h 744"/>
                    <a:gd name="T56" fmla="*/ 2147483647 w 551"/>
                    <a:gd name="T57" fmla="*/ 2147483647 h 744"/>
                    <a:gd name="T58" fmla="*/ 2147483647 w 551"/>
                    <a:gd name="T59" fmla="*/ 2147483647 h 744"/>
                    <a:gd name="T60" fmla="*/ 2147483647 w 551"/>
                    <a:gd name="T61" fmla="*/ 2147483647 h 744"/>
                    <a:gd name="T62" fmla="*/ 2147483647 w 551"/>
                    <a:gd name="T63" fmla="*/ 2147483647 h 744"/>
                    <a:gd name="T64" fmla="*/ 2147483647 w 551"/>
                    <a:gd name="T65" fmla="*/ 2147483647 h 744"/>
                    <a:gd name="T66" fmla="*/ 2147483647 w 551"/>
                    <a:gd name="T67" fmla="*/ 2147483647 h 744"/>
                    <a:gd name="T68" fmla="*/ 2147483647 w 551"/>
                    <a:gd name="T69" fmla="*/ 2147483647 h 744"/>
                    <a:gd name="T70" fmla="*/ 2147483647 w 551"/>
                    <a:gd name="T71" fmla="*/ 2147483647 h 744"/>
                    <a:gd name="T72" fmla="*/ 2147483647 w 551"/>
                    <a:gd name="T73" fmla="*/ 2147483647 h 744"/>
                    <a:gd name="T74" fmla="*/ 2147483647 w 551"/>
                    <a:gd name="T75" fmla="*/ 2147483647 h 744"/>
                    <a:gd name="T76" fmla="*/ 2147483647 w 551"/>
                    <a:gd name="T77" fmla="*/ 2147483647 h 744"/>
                    <a:gd name="T78" fmla="*/ 2147483647 w 551"/>
                    <a:gd name="T79" fmla="*/ 2147483647 h 744"/>
                    <a:gd name="T80" fmla="*/ 2147483647 w 551"/>
                    <a:gd name="T81" fmla="*/ 2147483647 h 744"/>
                    <a:gd name="T82" fmla="*/ 2147483647 w 551"/>
                    <a:gd name="T83" fmla="*/ 2147483647 h 744"/>
                    <a:gd name="T84" fmla="*/ 2147483647 w 551"/>
                    <a:gd name="T85" fmla="*/ 2147483647 h 744"/>
                    <a:gd name="T86" fmla="*/ 2147483647 w 551"/>
                    <a:gd name="T87" fmla="*/ 2147483647 h 744"/>
                    <a:gd name="T88" fmla="*/ 2147483647 w 551"/>
                    <a:gd name="T89" fmla="*/ 2147483647 h 744"/>
                    <a:gd name="T90" fmla="*/ 2147483647 w 551"/>
                    <a:gd name="T91" fmla="*/ 2147483647 h 744"/>
                    <a:gd name="T92" fmla="*/ 2147483647 w 551"/>
                    <a:gd name="T93" fmla="*/ 2147483647 h 744"/>
                    <a:gd name="T94" fmla="*/ 2147483647 w 551"/>
                    <a:gd name="T95" fmla="*/ 2147483647 h 744"/>
                    <a:gd name="T96" fmla="*/ 2147483647 w 551"/>
                    <a:gd name="T97" fmla="*/ 2147483647 h 744"/>
                    <a:gd name="T98" fmla="*/ 2147483647 w 551"/>
                    <a:gd name="T99" fmla="*/ 2147483647 h 744"/>
                    <a:gd name="T100" fmla="*/ 2147483647 w 551"/>
                    <a:gd name="T101" fmla="*/ 2147483647 h 744"/>
                    <a:gd name="T102" fmla="*/ 2147483647 w 551"/>
                    <a:gd name="T103" fmla="*/ 2147483647 h 744"/>
                    <a:gd name="T104" fmla="*/ 2147483647 w 551"/>
                    <a:gd name="T105" fmla="*/ 2147483647 h 744"/>
                    <a:gd name="T106" fmla="*/ 0 w 551"/>
                    <a:gd name="T107" fmla="*/ 2147483647 h 744"/>
                    <a:gd name="T108" fmla="*/ 2147483647 w 551"/>
                    <a:gd name="T109" fmla="*/ 2147483647 h 744"/>
                    <a:gd name="T110" fmla="*/ 2147483647 w 551"/>
                    <a:gd name="T111" fmla="*/ 2147483647 h 7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51"/>
                    <a:gd name="T169" fmla="*/ 0 h 744"/>
                    <a:gd name="T170" fmla="*/ 551 w 551"/>
                    <a:gd name="T171" fmla="*/ 744 h 74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51" h="744">
                      <a:moveTo>
                        <a:pt x="31" y="744"/>
                      </a:moveTo>
                      <a:lnTo>
                        <a:pt x="61" y="702"/>
                      </a:lnTo>
                      <a:lnTo>
                        <a:pt x="59" y="686"/>
                      </a:lnTo>
                      <a:lnTo>
                        <a:pt x="74" y="691"/>
                      </a:lnTo>
                      <a:lnTo>
                        <a:pt x="76" y="687"/>
                      </a:lnTo>
                      <a:lnTo>
                        <a:pt x="82" y="676"/>
                      </a:lnTo>
                      <a:lnTo>
                        <a:pt x="92" y="658"/>
                      </a:lnTo>
                      <a:lnTo>
                        <a:pt x="106" y="638"/>
                      </a:lnTo>
                      <a:lnTo>
                        <a:pt x="124" y="615"/>
                      </a:lnTo>
                      <a:lnTo>
                        <a:pt x="147" y="592"/>
                      </a:lnTo>
                      <a:lnTo>
                        <a:pt x="158" y="582"/>
                      </a:lnTo>
                      <a:lnTo>
                        <a:pt x="172" y="572"/>
                      </a:lnTo>
                      <a:lnTo>
                        <a:pt x="186" y="562"/>
                      </a:lnTo>
                      <a:lnTo>
                        <a:pt x="201" y="554"/>
                      </a:lnTo>
                      <a:lnTo>
                        <a:pt x="208" y="551"/>
                      </a:lnTo>
                      <a:lnTo>
                        <a:pt x="223" y="539"/>
                      </a:lnTo>
                      <a:lnTo>
                        <a:pt x="244" y="521"/>
                      </a:lnTo>
                      <a:lnTo>
                        <a:pt x="271" y="498"/>
                      </a:lnTo>
                      <a:lnTo>
                        <a:pt x="297" y="470"/>
                      </a:lnTo>
                      <a:lnTo>
                        <a:pt x="323" y="440"/>
                      </a:lnTo>
                      <a:lnTo>
                        <a:pt x="335" y="425"/>
                      </a:lnTo>
                      <a:lnTo>
                        <a:pt x="345" y="409"/>
                      </a:lnTo>
                      <a:lnTo>
                        <a:pt x="353" y="392"/>
                      </a:lnTo>
                      <a:lnTo>
                        <a:pt x="360" y="376"/>
                      </a:lnTo>
                      <a:lnTo>
                        <a:pt x="361" y="369"/>
                      </a:lnTo>
                      <a:lnTo>
                        <a:pt x="368" y="349"/>
                      </a:lnTo>
                      <a:lnTo>
                        <a:pt x="380" y="320"/>
                      </a:lnTo>
                      <a:lnTo>
                        <a:pt x="393" y="287"/>
                      </a:lnTo>
                      <a:lnTo>
                        <a:pt x="408" y="250"/>
                      </a:lnTo>
                      <a:lnTo>
                        <a:pt x="422" y="217"/>
                      </a:lnTo>
                      <a:lnTo>
                        <a:pt x="431" y="202"/>
                      </a:lnTo>
                      <a:lnTo>
                        <a:pt x="439" y="189"/>
                      </a:lnTo>
                      <a:lnTo>
                        <a:pt x="447" y="179"/>
                      </a:lnTo>
                      <a:lnTo>
                        <a:pt x="454" y="171"/>
                      </a:lnTo>
                      <a:lnTo>
                        <a:pt x="460" y="166"/>
                      </a:lnTo>
                      <a:lnTo>
                        <a:pt x="465" y="163"/>
                      </a:lnTo>
                      <a:lnTo>
                        <a:pt x="472" y="160"/>
                      </a:lnTo>
                      <a:lnTo>
                        <a:pt x="479" y="156"/>
                      </a:lnTo>
                      <a:lnTo>
                        <a:pt x="485" y="153"/>
                      </a:lnTo>
                      <a:lnTo>
                        <a:pt x="490" y="150"/>
                      </a:lnTo>
                      <a:lnTo>
                        <a:pt x="495" y="145"/>
                      </a:lnTo>
                      <a:lnTo>
                        <a:pt x="498" y="140"/>
                      </a:lnTo>
                      <a:lnTo>
                        <a:pt x="503" y="130"/>
                      </a:lnTo>
                      <a:lnTo>
                        <a:pt x="508" y="122"/>
                      </a:lnTo>
                      <a:lnTo>
                        <a:pt x="512" y="112"/>
                      </a:lnTo>
                      <a:lnTo>
                        <a:pt x="516" y="103"/>
                      </a:lnTo>
                      <a:lnTo>
                        <a:pt x="520" y="94"/>
                      </a:lnTo>
                      <a:lnTo>
                        <a:pt x="523" y="84"/>
                      </a:lnTo>
                      <a:lnTo>
                        <a:pt x="525" y="74"/>
                      </a:lnTo>
                      <a:lnTo>
                        <a:pt x="526" y="62"/>
                      </a:lnTo>
                      <a:lnTo>
                        <a:pt x="528" y="61"/>
                      </a:lnTo>
                      <a:lnTo>
                        <a:pt x="530" y="59"/>
                      </a:lnTo>
                      <a:lnTo>
                        <a:pt x="533" y="59"/>
                      </a:lnTo>
                      <a:lnTo>
                        <a:pt x="536" y="59"/>
                      </a:lnTo>
                      <a:lnTo>
                        <a:pt x="540" y="59"/>
                      </a:lnTo>
                      <a:lnTo>
                        <a:pt x="543" y="59"/>
                      </a:lnTo>
                      <a:lnTo>
                        <a:pt x="548" y="59"/>
                      </a:lnTo>
                      <a:lnTo>
                        <a:pt x="551" y="57"/>
                      </a:lnTo>
                      <a:lnTo>
                        <a:pt x="546" y="56"/>
                      </a:lnTo>
                      <a:lnTo>
                        <a:pt x="541" y="56"/>
                      </a:lnTo>
                      <a:lnTo>
                        <a:pt x="535" y="54"/>
                      </a:lnTo>
                      <a:lnTo>
                        <a:pt x="530" y="52"/>
                      </a:lnTo>
                      <a:lnTo>
                        <a:pt x="526" y="51"/>
                      </a:lnTo>
                      <a:lnTo>
                        <a:pt x="521" y="47"/>
                      </a:lnTo>
                      <a:lnTo>
                        <a:pt x="520" y="44"/>
                      </a:lnTo>
                      <a:lnTo>
                        <a:pt x="520" y="39"/>
                      </a:lnTo>
                      <a:lnTo>
                        <a:pt x="521" y="34"/>
                      </a:lnTo>
                      <a:lnTo>
                        <a:pt x="520" y="29"/>
                      </a:lnTo>
                      <a:lnTo>
                        <a:pt x="518" y="24"/>
                      </a:lnTo>
                      <a:lnTo>
                        <a:pt x="516" y="19"/>
                      </a:lnTo>
                      <a:lnTo>
                        <a:pt x="513" y="14"/>
                      </a:lnTo>
                      <a:lnTo>
                        <a:pt x="512" y="11"/>
                      </a:lnTo>
                      <a:lnTo>
                        <a:pt x="512" y="6"/>
                      </a:lnTo>
                      <a:lnTo>
                        <a:pt x="512" y="0"/>
                      </a:lnTo>
                      <a:lnTo>
                        <a:pt x="508" y="0"/>
                      </a:lnTo>
                      <a:lnTo>
                        <a:pt x="503" y="0"/>
                      </a:lnTo>
                      <a:lnTo>
                        <a:pt x="500" y="0"/>
                      </a:lnTo>
                      <a:lnTo>
                        <a:pt x="497" y="0"/>
                      </a:lnTo>
                      <a:lnTo>
                        <a:pt x="493" y="1"/>
                      </a:lnTo>
                      <a:lnTo>
                        <a:pt x="490" y="3"/>
                      </a:lnTo>
                      <a:lnTo>
                        <a:pt x="485" y="6"/>
                      </a:lnTo>
                      <a:lnTo>
                        <a:pt x="482" y="9"/>
                      </a:lnTo>
                      <a:lnTo>
                        <a:pt x="480" y="9"/>
                      </a:lnTo>
                      <a:lnTo>
                        <a:pt x="479" y="9"/>
                      </a:lnTo>
                      <a:lnTo>
                        <a:pt x="477" y="9"/>
                      </a:lnTo>
                      <a:lnTo>
                        <a:pt x="475" y="9"/>
                      </a:lnTo>
                      <a:lnTo>
                        <a:pt x="474" y="9"/>
                      </a:lnTo>
                      <a:lnTo>
                        <a:pt x="474" y="14"/>
                      </a:lnTo>
                      <a:lnTo>
                        <a:pt x="472" y="18"/>
                      </a:lnTo>
                      <a:lnTo>
                        <a:pt x="470" y="21"/>
                      </a:lnTo>
                      <a:lnTo>
                        <a:pt x="469" y="24"/>
                      </a:lnTo>
                      <a:lnTo>
                        <a:pt x="465" y="26"/>
                      </a:lnTo>
                      <a:lnTo>
                        <a:pt x="462" y="29"/>
                      </a:lnTo>
                      <a:lnTo>
                        <a:pt x="459" y="31"/>
                      </a:lnTo>
                      <a:lnTo>
                        <a:pt x="455" y="33"/>
                      </a:lnTo>
                      <a:lnTo>
                        <a:pt x="452" y="33"/>
                      </a:lnTo>
                      <a:lnTo>
                        <a:pt x="450" y="33"/>
                      </a:lnTo>
                      <a:lnTo>
                        <a:pt x="447" y="33"/>
                      </a:lnTo>
                      <a:lnTo>
                        <a:pt x="444" y="33"/>
                      </a:lnTo>
                      <a:lnTo>
                        <a:pt x="441" y="33"/>
                      </a:lnTo>
                      <a:lnTo>
                        <a:pt x="437" y="33"/>
                      </a:lnTo>
                      <a:lnTo>
                        <a:pt x="436" y="33"/>
                      </a:lnTo>
                      <a:lnTo>
                        <a:pt x="432" y="34"/>
                      </a:lnTo>
                      <a:lnTo>
                        <a:pt x="427" y="36"/>
                      </a:lnTo>
                      <a:lnTo>
                        <a:pt x="424" y="39"/>
                      </a:lnTo>
                      <a:lnTo>
                        <a:pt x="421" y="42"/>
                      </a:lnTo>
                      <a:lnTo>
                        <a:pt x="419" y="46"/>
                      </a:lnTo>
                      <a:lnTo>
                        <a:pt x="416" y="51"/>
                      </a:lnTo>
                      <a:lnTo>
                        <a:pt x="414" y="54"/>
                      </a:lnTo>
                      <a:lnTo>
                        <a:pt x="411" y="59"/>
                      </a:lnTo>
                      <a:lnTo>
                        <a:pt x="408" y="62"/>
                      </a:lnTo>
                      <a:lnTo>
                        <a:pt x="406" y="64"/>
                      </a:lnTo>
                      <a:lnTo>
                        <a:pt x="404" y="66"/>
                      </a:lnTo>
                      <a:lnTo>
                        <a:pt x="403" y="67"/>
                      </a:lnTo>
                      <a:lnTo>
                        <a:pt x="399" y="69"/>
                      </a:lnTo>
                      <a:lnTo>
                        <a:pt x="398" y="69"/>
                      </a:lnTo>
                      <a:lnTo>
                        <a:pt x="394" y="69"/>
                      </a:lnTo>
                      <a:lnTo>
                        <a:pt x="393" y="70"/>
                      </a:lnTo>
                      <a:lnTo>
                        <a:pt x="389" y="70"/>
                      </a:lnTo>
                      <a:lnTo>
                        <a:pt x="384" y="72"/>
                      </a:lnTo>
                      <a:lnTo>
                        <a:pt x="378" y="72"/>
                      </a:lnTo>
                      <a:lnTo>
                        <a:pt x="373" y="70"/>
                      </a:lnTo>
                      <a:lnTo>
                        <a:pt x="368" y="69"/>
                      </a:lnTo>
                      <a:lnTo>
                        <a:pt x="361" y="67"/>
                      </a:lnTo>
                      <a:lnTo>
                        <a:pt x="356" y="66"/>
                      </a:lnTo>
                      <a:lnTo>
                        <a:pt x="351" y="64"/>
                      </a:lnTo>
                      <a:lnTo>
                        <a:pt x="345" y="64"/>
                      </a:lnTo>
                      <a:lnTo>
                        <a:pt x="340" y="66"/>
                      </a:lnTo>
                      <a:lnTo>
                        <a:pt x="335" y="67"/>
                      </a:lnTo>
                      <a:lnTo>
                        <a:pt x="328" y="70"/>
                      </a:lnTo>
                      <a:lnTo>
                        <a:pt x="323" y="72"/>
                      </a:lnTo>
                      <a:lnTo>
                        <a:pt x="318" y="75"/>
                      </a:lnTo>
                      <a:lnTo>
                        <a:pt x="313" y="79"/>
                      </a:lnTo>
                      <a:lnTo>
                        <a:pt x="307" y="82"/>
                      </a:lnTo>
                      <a:lnTo>
                        <a:pt x="302" y="85"/>
                      </a:lnTo>
                      <a:lnTo>
                        <a:pt x="297" y="85"/>
                      </a:lnTo>
                      <a:lnTo>
                        <a:pt x="290" y="85"/>
                      </a:lnTo>
                      <a:lnTo>
                        <a:pt x="285" y="85"/>
                      </a:lnTo>
                      <a:lnTo>
                        <a:pt x="280" y="84"/>
                      </a:lnTo>
                      <a:lnTo>
                        <a:pt x="277" y="84"/>
                      </a:lnTo>
                      <a:lnTo>
                        <a:pt x="272" y="82"/>
                      </a:lnTo>
                      <a:lnTo>
                        <a:pt x="267" y="82"/>
                      </a:lnTo>
                      <a:lnTo>
                        <a:pt x="262" y="84"/>
                      </a:lnTo>
                      <a:lnTo>
                        <a:pt x="256" y="87"/>
                      </a:lnTo>
                      <a:lnTo>
                        <a:pt x="249" y="89"/>
                      </a:lnTo>
                      <a:lnTo>
                        <a:pt x="243" y="89"/>
                      </a:lnTo>
                      <a:lnTo>
                        <a:pt x="238" y="90"/>
                      </a:lnTo>
                      <a:lnTo>
                        <a:pt x="231" y="90"/>
                      </a:lnTo>
                      <a:lnTo>
                        <a:pt x="224" y="92"/>
                      </a:lnTo>
                      <a:lnTo>
                        <a:pt x="218" y="92"/>
                      </a:lnTo>
                      <a:lnTo>
                        <a:pt x="213" y="95"/>
                      </a:lnTo>
                      <a:lnTo>
                        <a:pt x="210" y="97"/>
                      </a:lnTo>
                      <a:lnTo>
                        <a:pt x="206" y="100"/>
                      </a:lnTo>
                      <a:lnTo>
                        <a:pt x="203" y="103"/>
                      </a:lnTo>
                      <a:lnTo>
                        <a:pt x="198" y="107"/>
                      </a:lnTo>
                      <a:lnTo>
                        <a:pt x="195" y="110"/>
                      </a:lnTo>
                      <a:lnTo>
                        <a:pt x="191" y="113"/>
                      </a:lnTo>
                      <a:lnTo>
                        <a:pt x="188" y="117"/>
                      </a:lnTo>
                      <a:lnTo>
                        <a:pt x="183" y="120"/>
                      </a:lnTo>
                      <a:lnTo>
                        <a:pt x="178" y="125"/>
                      </a:lnTo>
                      <a:lnTo>
                        <a:pt x="172" y="127"/>
                      </a:lnTo>
                      <a:lnTo>
                        <a:pt x="165" y="130"/>
                      </a:lnTo>
                      <a:lnTo>
                        <a:pt x="158" y="130"/>
                      </a:lnTo>
                      <a:lnTo>
                        <a:pt x="150" y="130"/>
                      </a:lnTo>
                      <a:lnTo>
                        <a:pt x="144" y="130"/>
                      </a:lnTo>
                      <a:lnTo>
                        <a:pt x="137" y="128"/>
                      </a:lnTo>
                      <a:lnTo>
                        <a:pt x="129" y="127"/>
                      </a:lnTo>
                      <a:lnTo>
                        <a:pt x="127" y="127"/>
                      </a:lnTo>
                      <a:lnTo>
                        <a:pt x="124" y="125"/>
                      </a:lnTo>
                      <a:lnTo>
                        <a:pt x="120" y="123"/>
                      </a:lnTo>
                      <a:lnTo>
                        <a:pt x="119" y="122"/>
                      </a:lnTo>
                      <a:lnTo>
                        <a:pt x="115" y="120"/>
                      </a:lnTo>
                      <a:lnTo>
                        <a:pt x="114" y="118"/>
                      </a:lnTo>
                      <a:lnTo>
                        <a:pt x="111" y="117"/>
                      </a:lnTo>
                      <a:lnTo>
                        <a:pt x="109" y="115"/>
                      </a:lnTo>
                      <a:lnTo>
                        <a:pt x="104" y="112"/>
                      </a:lnTo>
                      <a:lnTo>
                        <a:pt x="102" y="108"/>
                      </a:lnTo>
                      <a:lnTo>
                        <a:pt x="99" y="103"/>
                      </a:lnTo>
                      <a:lnTo>
                        <a:pt x="99" y="99"/>
                      </a:lnTo>
                      <a:lnTo>
                        <a:pt x="97" y="94"/>
                      </a:lnTo>
                      <a:lnTo>
                        <a:pt x="94" y="89"/>
                      </a:lnTo>
                      <a:lnTo>
                        <a:pt x="91" y="84"/>
                      </a:lnTo>
                      <a:lnTo>
                        <a:pt x="87" y="80"/>
                      </a:lnTo>
                      <a:lnTo>
                        <a:pt x="86" y="85"/>
                      </a:lnTo>
                      <a:lnTo>
                        <a:pt x="82" y="89"/>
                      </a:lnTo>
                      <a:lnTo>
                        <a:pt x="81" y="92"/>
                      </a:lnTo>
                      <a:lnTo>
                        <a:pt x="78" y="95"/>
                      </a:lnTo>
                      <a:lnTo>
                        <a:pt x="74" y="99"/>
                      </a:lnTo>
                      <a:lnTo>
                        <a:pt x="73" y="102"/>
                      </a:lnTo>
                      <a:lnTo>
                        <a:pt x="71" y="105"/>
                      </a:lnTo>
                      <a:lnTo>
                        <a:pt x="69" y="110"/>
                      </a:lnTo>
                      <a:lnTo>
                        <a:pt x="69" y="112"/>
                      </a:lnTo>
                      <a:lnTo>
                        <a:pt x="69" y="113"/>
                      </a:lnTo>
                      <a:lnTo>
                        <a:pt x="68" y="113"/>
                      </a:lnTo>
                      <a:lnTo>
                        <a:pt x="68" y="115"/>
                      </a:lnTo>
                      <a:lnTo>
                        <a:pt x="66" y="117"/>
                      </a:lnTo>
                      <a:lnTo>
                        <a:pt x="66" y="118"/>
                      </a:lnTo>
                      <a:lnTo>
                        <a:pt x="66" y="120"/>
                      </a:lnTo>
                      <a:lnTo>
                        <a:pt x="66" y="122"/>
                      </a:lnTo>
                      <a:lnTo>
                        <a:pt x="66" y="123"/>
                      </a:lnTo>
                      <a:lnTo>
                        <a:pt x="66" y="125"/>
                      </a:lnTo>
                      <a:lnTo>
                        <a:pt x="66" y="127"/>
                      </a:lnTo>
                      <a:lnTo>
                        <a:pt x="66" y="128"/>
                      </a:lnTo>
                      <a:lnTo>
                        <a:pt x="71" y="135"/>
                      </a:lnTo>
                      <a:lnTo>
                        <a:pt x="76" y="143"/>
                      </a:lnTo>
                      <a:lnTo>
                        <a:pt x="79" y="150"/>
                      </a:lnTo>
                      <a:lnTo>
                        <a:pt x="84" y="156"/>
                      </a:lnTo>
                      <a:lnTo>
                        <a:pt x="91" y="163"/>
                      </a:lnTo>
                      <a:lnTo>
                        <a:pt x="96" y="169"/>
                      </a:lnTo>
                      <a:lnTo>
                        <a:pt x="101" y="176"/>
                      </a:lnTo>
                      <a:lnTo>
                        <a:pt x="106" y="184"/>
                      </a:lnTo>
                      <a:lnTo>
                        <a:pt x="107" y="184"/>
                      </a:lnTo>
                      <a:lnTo>
                        <a:pt x="109" y="184"/>
                      </a:lnTo>
                      <a:lnTo>
                        <a:pt x="111" y="184"/>
                      </a:lnTo>
                      <a:lnTo>
                        <a:pt x="112" y="184"/>
                      </a:lnTo>
                      <a:lnTo>
                        <a:pt x="114" y="184"/>
                      </a:lnTo>
                      <a:lnTo>
                        <a:pt x="115" y="188"/>
                      </a:lnTo>
                      <a:lnTo>
                        <a:pt x="117" y="189"/>
                      </a:lnTo>
                      <a:lnTo>
                        <a:pt x="117" y="193"/>
                      </a:lnTo>
                      <a:lnTo>
                        <a:pt x="119" y="196"/>
                      </a:lnTo>
                      <a:lnTo>
                        <a:pt x="119" y="199"/>
                      </a:lnTo>
                      <a:lnTo>
                        <a:pt x="120" y="202"/>
                      </a:lnTo>
                      <a:lnTo>
                        <a:pt x="120" y="204"/>
                      </a:lnTo>
                      <a:lnTo>
                        <a:pt x="124" y="206"/>
                      </a:lnTo>
                      <a:lnTo>
                        <a:pt x="130" y="209"/>
                      </a:lnTo>
                      <a:lnTo>
                        <a:pt x="139" y="211"/>
                      </a:lnTo>
                      <a:lnTo>
                        <a:pt x="148" y="212"/>
                      </a:lnTo>
                      <a:lnTo>
                        <a:pt x="157" y="212"/>
                      </a:lnTo>
                      <a:lnTo>
                        <a:pt x="167" y="214"/>
                      </a:lnTo>
                      <a:lnTo>
                        <a:pt x="175" y="216"/>
                      </a:lnTo>
                      <a:lnTo>
                        <a:pt x="183" y="217"/>
                      </a:lnTo>
                      <a:lnTo>
                        <a:pt x="190" y="219"/>
                      </a:lnTo>
                      <a:lnTo>
                        <a:pt x="196" y="222"/>
                      </a:lnTo>
                      <a:lnTo>
                        <a:pt x="203" y="224"/>
                      </a:lnTo>
                      <a:lnTo>
                        <a:pt x="210" y="226"/>
                      </a:lnTo>
                      <a:lnTo>
                        <a:pt x="216" y="227"/>
                      </a:lnTo>
                      <a:lnTo>
                        <a:pt x="223" y="229"/>
                      </a:lnTo>
                      <a:lnTo>
                        <a:pt x="229" y="232"/>
                      </a:lnTo>
                      <a:lnTo>
                        <a:pt x="236" y="234"/>
                      </a:lnTo>
                      <a:lnTo>
                        <a:pt x="243" y="235"/>
                      </a:lnTo>
                      <a:lnTo>
                        <a:pt x="247" y="239"/>
                      </a:lnTo>
                      <a:lnTo>
                        <a:pt x="252" y="240"/>
                      </a:lnTo>
                      <a:lnTo>
                        <a:pt x="257" y="242"/>
                      </a:lnTo>
                      <a:lnTo>
                        <a:pt x="262" y="244"/>
                      </a:lnTo>
                      <a:lnTo>
                        <a:pt x="267" y="244"/>
                      </a:lnTo>
                      <a:lnTo>
                        <a:pt x="272" y="245"/>
                      </a:lnTo>
                      <a:lnTo>
                        <a:pt x="277" y="245"/>
                      </a:lnTo>
                      <a:lnTo>
                        <a:pt x="282" y="244"/>
                      </a:lnTo>
                      <a:lnTo>
                        <a:pt x="287" y="244"/>
                      </a:lnTo>
                      <a:lnTo>
                        <a:pt x="292" y="244"/>
                      </a:lnTo>
                      <a:lnTo>
                        <a:pt x="295" y="245"/>
                      </a:lnTo>
                      <a:lnTo>
                        <a:pt x="300" y="245"/>
                      </a:lnTo>
                      <a:lnTo>
                        <a:pt x="304" y="245"/>
                      </a:lnTo>
                      <a:lnTo>
                        <a:pt x="309" y="245"/>
                      </a:lnTo>
                      <a:lnTo>
                        <a:pt x="312" y="244"/>
                      </a:lnTo>
                      <a:lnTo>
                        <a:pt x="315" y="240"/>
                      </a:lnTo>
                      <a:lnTo>
                        <a:pt x="309" y="249"/>
                      </a:lnTo>
                      <a:lnTo>
                        <a:pt x="300" y="257"/>
                      </a:lnTo>
                      <a:lnTo>
                        <a:pt x="294" y="267"/>
                      </a:lnTo>
                      <a:lnTo>
                        <a:pt x="289" y="275"/>
                      </a:lnTo>
                      <a:lnTo>
                        <a:pt x="282" y="285"/>
                      </a:lnTo>
                      <a:lnTo>
                        <a:pt x="276" y="295"/>
                      </a:lnTo>
                      <a:lnTo>
                        <a:pt x="269" y="303"/>
                      </a:lnTo>
                      <a:lnTo>
                        <a:pt x="264" y="313"/>
                      </a:lnTo>
                      <a:lnTo>
                        <a:pt x="254" y="328"/>
                      </a:lnTo>
                      <a:lnTo>
                        <a:pt x="244" y="339"/>
                      </a:lnTo>
                      <a:lnTo>
                        <a:pt x="234" y="353"/>
                      </a:lnTo>
                      <a:lnTo>
                        <a:pt x="226" y="364"/>
                      </a:lnTo>
                      <a:lnTo>
                        <a:pt x="216" y="376"/>
                      </a:lnTo>
                      <a:lnTo>
                        <a:pt x="208" y="387"/>
                      </a:lnTo>
                      <a:lnTo>
                        <a:pt x="200" y="400"/>
                      </a:lnTo>
                      <a:lnTo>
                        <a:pt x="190" y="412"/>
                      </a:lnTo>
                      <a:lnTo>
                        <a:pt x="186" y="414"/>
                      </a:lnTo>
                      <a:lnTo>
                        <a:pt x="181" y="414"/>
                      </a:lnTo>
                      <a:lnTo>
                        <a:pt x="175" y="412"/>
                      </a:lnTo>
                      <a:lnTo>
                        <a:pt x="165" y="410"/>
                      </a:lnTo>
                      <a:lnTo>
                        <a:pt x="157" y="409"/>
                      </a:lnTo>
                      <a:lnTo>
                        <a:pt x="147" y="409"/>
                      </a:lnTo>
                      <a:lnTo>
                        <a:pt x="139" y="409"/>
                      </a:lnTo>
                      <a:lnTo>
                        <a:pt x="130" y="409"/>
                      </a:lnTo>
                      <a:lnTo>
                        <a:pt x="124" y="412"/>
                      </a:lnTo>
                      <a:lnTo>
                        <a:pt x="115" y="415"/>
                      </a:lnTo>
                      <a:lnTo>
                        <a:pt x="109" y="419"/>
                      </a:lnTo>
                      <a:lnTo>
                        <a:pt x="102" y="425"/>
                      </a:lnTo>
                      <a:lnTo>
                        <a:pt x="97" y="430"/>
                      </a:lnTo>
                      <a:lnTo>
                        <a:pt x="92" y="435"/>
                      </a:lnTo>
                      <a:lnTo>
                        <a:pt x="87" y="440"/>
                      </a:lnTo>
                      <a:lnTo>
                        <a:pt x="84" y="445"/>
                      </a:lnTo>
                      <a:lnTo>
                        <a:pt x="82" y="447"/>
                      </a:lnTo>
                      <a:lnTo>
                        <a:pt x="79" y="448"/>
                      </a:lnTo>
                      <a:lnTo>
                        <a:pt x="76" y="448"/>
                      </a:lnTo>
                      <a:lnTo>
                        <a:pt x="71" y="448"/>
                      </a:lnTo>
                      <a:lnTo>
                        <a:pt x="64" y="448"/>
                      </a:lnTo>
                      <a:lnTo>
                        <a:pt x="59" y="448"/>
                      </a:lnTo>
                      <a:lnTo>
                        <a:pt x="53" y="447"/>
                      </a:lnTo>
                      <a:lnTo>
                        <a:pt x="46" y="447"/>
                      </a:lnTo>
                      <a:lnTo>
                        <a:pt x="43" y="457"/>
                      </a:lnTo>
                      <a:lnTo>
                        <a:pt x="40" y="465"/>
                      </a:lnTo>
                      <a:lnTo>
                        <a:pt x="36" y="473"/>
                      </a:lnTo>
                      <a:lnTo>
                        <a:pt x="31" y="480"/>
                      </a:lnTo>
                      <a:lnTo>
                        <a:pt x="28" y="486"/>
                      </a:lnTo>
                      <a:lnTo>
                        <a:pt x="23" y="493"/>
                      </a:lnTo>
                      <a:lnTo>
                        <a:pt x="18" y="499"/>
                      </a:lnTo>
                      <a:lnTo>
                        <a:pt x="11" y="504"/>
                      </a:lnTo>
                      <a:lnTo>
                        <a:pt x="10" y="506"/>
                      </a:lnTo>
                      <a:lnTo>
                        <a:pt x="8" y="508"/>
                      </a:lnTo>
                      <a:lnTo>
                        <a:pt x="7" y="509"/>
                      </a:lnTo>
                      <a:lnTo>
                        <a:pt x="5" y="509"/>
                      </a:lnTo>
                      <a:lnTo>
                        <a:pt x="5" y="511"/>
                      </a:lnTo>
                      <a:lnTo>
                        <a:pt x="3" y="514"/>
                      </a:lnTo>
                      <a:lnTo>
                        <a:pt x="3" y="516"/>
                      </a:lnTo>
                      <a:lnTo>
                        <a:pt x="2" y="521"/>
                      </a:lnTo>
                      <a:lnTo>
                        <a:pt x="0" y="539"/>
                      </a:lnTo>
                      <a:lnTo>
                        <a:pt x="0" y="560"/>
                      </a:lnTo>
                      <a:lnTo>
                        <a:pt x="0" y="585"/>
                      </a:lnTo>
                      <a:lnTo>
                        <a:pt x="0" y="610"/>
                      </a:lnTo>
                      <a:lnTo>
                        <a:pt x="0" y="635"/>
                      </a:lnTo>
                      <a:lnTo>
                        <a:pt x="0" y="658"/>
                      </a:lnTo>
                      <a:lnTo>
                        <a:pt x="2" y="679"/>
                      </a:lnTo>
                      <a:lnTo>
                        <a:pt x="2" y="697"/>
                      </a:lnTo>
                      <a:lnTo>
                        <a:pt x="2" y="701"/>
                      </a:lnTo>
                      <a:lnTo>
                        <a:pt x="5" y="704"/>
                      </a:lnTo>
                      <a:lnTo>
                        <a:pt x="8" y="711"/>
                      </a:lnTo>
                      <a:lnTo>
                        <a:pt x="15" y="716"/>
                      </a:lnTo>
                      <a:lnTo>
                        <a:pt x="20" y="722"/>
                      </a:lnTo>
                      <a:lnTo>
                        <a:pt x="25" y="729"/>
                      </a:lnTo>
                      <a:lnTo>
                        <a:pt x="30" y="734"/>
                      </a:lnTo>
                      <a:lnTo>
                        <a:pt x="33" y="739"/>
                      </a:lnTo>
                      <a:lnTo>
                        <a:pt x="31" y="744"/>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121" name="Freeform 53"/>
                <p:cNvSpPr>
                  <a:spLocks/>
                </p:cNvSpPr>
                <p:nvPr/>
              </p:nvSpPr>
              <p:spPr bwMode="gray">
                <a:xfrm>
                  <a:off x="5598504" y="2765424"/>
                  <a:ext cx="615016" cy="735841"/>
                </a:xfrm>
                <a:custGeom>
                  <a:avLst/>
                  <a:gdLst>
                    <a:gd name="T0" fmla="*/ 2147483647 w 391"/>
                    <a:gd name="T1" fmla="*/ 2147483647 h 467"/>
                    <a:gd name="T2" fmla="*/ 2147483647 w 391"/>
                    <a:gd name="T3" fmla="*/ 2147483647 h 467"/>
                    <a:gd name="T4" fmla="*/ 2147483647 w 391"/>
                    <a:gd name="T5" fmla="*/ 2147483647 h 467"/>
                    <a:gd name="T6" fmla="*/ 2147483647 w 391"/>
                    <a:gd name="T7" fmla="*/ 2147483647 h 467"/>
                    <a:gd name="T8" fmla="*/ 2147483647 w 391"/>
                    <a:gd name="T9" fmla="*/ 2147483647 h 467"/>
                    <a:gd name="T10" fmla="*/ 2147483647 w 391"/>
                    <a:gd name="T11" fmla="*/ 2147483647 h 467"/>
                    <a:gd name="T12" fmla="*/ 2147483647 w 391"/>
                    <a:gd name="T13" fmla="*/ 2147483647 h 467"/>
                    <a:gd name="T14" fmla="*/ 2147483647 w 391"/>
                    <a:gd name="T15" fmla="*/ 2147483647 h 467"/>
                    <a:gd name="T16" fmla="*/ 2147483647 w 391"/>
                    <a:gd name="T17" fmla="*/ 2147483647 h 467"/>
                    <a:gd name="T18" fmla="*/ 2147483647 w 391"/>
                    <a:gd name="T19" fmla="*/ 2147483647 h 467"/>
                    <a:gd name="T20" fmla="*/ 2147483647 w 391"/>
                    <a:gd name="T21" fmla="*/ 2147483647 h 467"/>
                    <a:gd name="T22" fmla="*/ 2147483647 w 391"/>
                    <a:gd name="T23" fmla="*/ 2147483647 h 467"/>
                    <a:gd name="T24" fmla="*/ 2147483647 w 391"/>
                    <a:gd name="T25" fmla="*/ 2147483647 h 467"/>
                    <a:gd name="T26" fmla="*/ 2147483647 w 391"/>
                    <a:gd name="T27" fmla="*/ 2147483647 h 467"/>
                    <a:gd name="T28" fmla="*/ 2147483647 w 391"/>
                    <a:gd name="T29" fmla="*/ 2147483647 h 467"/>
                    <a:gd name="T30" fmla="*/ 2147483647 w 391"/>
                    <a:gd name="T31" fmla="*/ 2147483647 h 467"/>
                    <a:gd name="T32" fmla="*/ 2147483647 w 391"/>
                    <a:gd name="T33" fmla="*/ 2147483647 h 467"/>
                    <a:gd name="T34" fmla="*/ 2147483647 w 391"/>
                    <a:gd name="T35" fmla="*/ 2147483647 h 467"/>
                    <a:gd name="T36" fmla="*/ 2147483647 w 391"/>
                    <a:gd name="T37" fmla="*/ 2147483647 h 467"/>
                    <a:gd name="T38" fmla="*/ 2147483647 w 391"/>
                    <a:gd name="T39" fmla="*/ 2147483647 h 467"/>
                    <a:gd name="T40" fmla="*/ 2147483647 w 391"/>
                    <a:gd name="T41" fmla="*/ 2147483647 h 467"/>
                    <a:gd name="T42" fmla="*/ 2147483647 w 391"/>
                    <a:gd name="T43" fmla="*/ 2147483647 h 467"/>
                    <a:gd name="T44" fmla="*/ 2147483647 w 391"/>
                    <a:gd name="T45" fmla="*/ 2147483647 h 467"/>
                    <a:gd name="T46" fmla="*/ 2147483647 w 391"/>
                    <a:gd name="T47" fmla="*/ 2147483647 h 467"/>
                    <a:gd name="T48" fmla="*/ 2147483647 w 391"/>
                    <a:gd name="T49" fmla="*/ 2147483647 h 467"/>
                    <a:gd name="T50" fmla="*/ 2147483647 w 391"/>
                    <a:gd name="T51" fmla="*/ 2147483647 h 467"/>
                    <a:gd name="T52" fmla="*/ 2147483647 w 391"/>
                    <a:gd name="T53" fmla="*/ 2147483647 h 467"/>
                    <a:gd name="T54" fmla="*/ 2147483647 w 391"/>
                    <a:gd name="T55" fmla="*/ 2147483647 h 467"/>
                    <a:gd name="T56" fmla="*/ 2147483647 w 391"/>
                    <a:gd name="T57" fmla="*/ 2147483647 h 467"/>
                    <a:gd name="T58" fmla="*/ 2147483647 w 391"/>
                    <a:gd name="T59" fmla="*/ 2147483647 h 467"/>
                    <a:gd name="T60" fmla="*/ 2147483647 w 391"/>
                    <a:gd name="T61" fmla="*/ 2147483647 h 467"/>
                    <a:gd name="T62" fmla="*/ 2147483647 w 391"/>
                    <a:gd name="T63" fmla="*/ 2147483647 h 467"/>
                    <a:gd name="T64" fmla="*/ 2147483647 w 391"/>
                    <a:gd name="T65" fmla="*/ 2147483647 h 467"/>
                    <a:gd name="T66" fmla="*/ 2147483647 w 391"/>
                    <a:gd name="T67" fmla="*/ 2147483647 h 467"/>
                    <a:gd name="T68" fmla="*/ 2147483647 w 391"/>
                    <a:gd name="T69" fmla="*/ 2147483647 h 467"/>
                    <a:gd name="T70" fmla="*/ 2147483647 w 391"/>
                    <a:gd name="T71" fmla="*/ 2147483647 h 467"/>
                    <a:gd name="T72" fmla="*/ 2147483647 w 391"/>
                    <a:gd name="T73" fmla="*/ 2147483647 h 467"/>
                    <a:gd name="T74" fmla="*/ 2147483647 w 391"/>
                    <a:gd name="T75" fmla="*/ 2147483647 h 467"/>
                    <a:gd name="T76" fmla="*/ 2147483647 w 391"/>
                    <a:gd name="T77" fmla="*/ 2147483647 h 467"/>
                    <a:gd name="T78" fmla="*/ 2147483647 w 391"/>
                    <a:gd name="T79" fmla="*/ 0 h 467"/>
                    <a:gd name="T80" fmla="*/ 2147483647 w 391"/>
                    <a:gd name="T81" fmla="*/ 2147483647 h 467"/>
                    <a:gd name="T82" fmla="*/ 2147483647 w 391"/>
                    <a:gd name="T83" fmla="*/ 2147483647 h 467"/>
                    <a:gd name="T84" fmla="*/ 2147483647 w 391"/>
                    <a:gd name="T85" fmla="*/ 2147483647 h 467"/>
                    <a:gd name="T86" fmla="*/ 2147483647 w 391"/>
                    <a:gd name="T87" fmla="*/ 2147483647 h 467"/>
                    <a:gd name="T88" fmla="*/ 2147483647 w 391"/>
                    <a:gd name="T89" fmla="*/ 2147483647 h 467"/>
                    <a:gd name="T90" fmla="*/ 2147483647 w 391"/>
                    <a:gd name="T91" fmla="*/ 2147483647 h 467"/>
                    <a:gd name="T92" fmla="*/ 2147483647 w 391"/>
                    <a:gd name="T93" fmla="*/ 2147483647 h 467"/>
                    <a:gd name="T94" fmla="*/ 2147483647 w 391"/>
                    <a:gd name="T95" fmla="*/ 2147483647 h 467"/>
                    <a:gd name="T96" fmla="*/ 2147483647 w 391"/>
                    <a:gd name="T97" fmla="*/ 2147483647 h 467"/>
                    <a:gd name="T98" fmla="*/ 2147483647 w 391"/>
                    <a:gd name="T99" fmla="*/ 2147483647 h 467"/>
                    <a:gd name="T100" fmla="*/ 2147483647 w 391"/>
                    <a:gd name="T101" fmla="*/ 2147483647 h 467"/>
                    <a:gd name="T102" fmla="*/ 2147483647 w 391"/>
                    <a:gd name="T103" fmla="*/ 2147483647 h 467"/>
                    <a:gd name="T104" fmla="*/ 2147483647 w 391"/>
                    <a:gd name="T105" fmla="*/ 2147483647 h 467"/>
                    <a:gd name="T106" fmla="*/ 2147483647 w 391"/>
                    <a:gd name="T107" fmla="*/ 2147483647 h 467"/>
                    <a:gd name="T108" fmla="*/ 2147483647 w 391"/>
                    <a:gd name="T109" fmla="*/ 2147483647 h 467"/>
                    <a:gd name="T110" fmla="*/ 2147483647 w 391"/>
                    <a:gd name="T111" fmla="*/ 2147483647 h 467"/>
                    <a:gd name="T112" fmla="*/ 0 w 391"/>
                    <a:gd name="T113" fmla="*/ 2147483647 h 467"/>
                    <a:gd name="T114" fmla="*/ 2147483647 w 391"/>
                    <a:gd name="T115" fmla="*/ 2147483647 h 4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91"/>
                    <a:gd name="T175" fmla="*/ 0 h 467"/>
                    <a:gd name="T176" fmla="*/ 391 w 391"/>
                    <a:gd name="T177" fmla="*/ 467 h 46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91" h="467">
                      <a:moveTo>
                        <a:pt x="3" y="279"/>
                      </a:moveTo>
                      <a:lnTo>
                        <a:pt x="176" y="374"/>
                      </a:lnTo>
                      <a:lnTo>
                        <a:pt x="178" y="374"/>
                      </a:lnTo>
                      <a:lnTo>
                        <a:pt x="180" y="376"/>
                      </a:lnTo>
                      <a:lnTo>
                        <a:pt x="183" y="376"/>
                      </a:lnTo>
                      <a:lnTo>
                        <a:pt x="185" y="377"/>
                      </a:lnTo>
                      <a:lnTo>
                        <a:pt x="186" y="379"/>
                      </a:lnTo>
                      <a:lnTo>
                        <a:pt x="188" y="382"/>
                      </a:lnTo>
                      <a:lnTo>
                        <a:pt x="186" y="387"/>
                      </a:lnTo>
                      <a:lnTo>
                        <a:pt x="183" y="392"/>
                      </a:lnTo>
                      <a:lnTo>
                        <a:pt x="180" y="397"/>
                      </a:lnTo>
                      <a:lnTo>
                        <a:pt x="181" y="402"/>
                      </a:lnTo>
                      <a:lnTo>
                        <a:pt x="183" y="406"/>
                      </a:lnTo>
                      <a:lnTo>
                        <a:pt x="186" y="410"/>
                      </a:lnTo>
                      <a:lnTo>
                        <a:pt x="191" y="414"/>
                      </a:lnTo>
                      <a:lnTo>
                        <a:pt x="194" y="415"/>
                      </a:lnTo>
                      <a:lnTo>
                        <a:pt x="198" y="417"/>
                      </a:lnTo>
                      <a:lnTo>
                        <a:pt x="199" y="419"/>
                      </a:lnTo>
                      <a:lnTo>
                        <a:pt x="256" y="458"/>
                      </a:lnTo>
                      <a:lnTo>
                        <a:pt x="259" y="467"/>
                      </a:lnTo>
                      <a:lnTo>
                        <a:pt x="260" y="467"/>
                      </a:lnTo>
                      <a:lnTo>
                        <a:pt x="262" y="465"/>
                      </a:lnTo>
                      <a:lnTo>
                        <a:pt x="262" y="463"/>
                      </a:lnTo>
                      <a:lnTo>
                        <a:pt x="264" y="463"/>
                      </a:lnTo>
                      <a:lnTo>
                        <a:pt x="264" y="462"/>
                      </a:lnTo>
                      <a:lnTo>
                        <a:pt x="265" y="462"/>
                      </a:lnTo>
                      <a:lnTo>
                        <a:pt x="265" y="460"/>
                      </a:lnTo>
                      <a:lnTo>
                        <a:pt x="267" y="458"/>
                      </a:lnTo>
                      <a:lnTo>
                        <a:pt x="269" y="457"/>
                      </a:lnTo>
                      <a:lnTo>
                        <a:pt x="269" y="453"/>
                      </a:lnTo>
                      <a:lnTo>
                        <a:pt x="270" y="452"/>
                      </a:lnTo>
                      <a:lnTo>
                        <a:pt x="270" y="450"/>
                      </a:lnTo>
                      <a:lnTo>
                        <a:pt x="272" y="447"/>
                      </a:lnTo>
                      <a:lnTo>
                        <a:pt x="274" y="445"/>
                      </a:lnTo>
                      <a:lnTo>
                        <a:pt x="275" y="443"/>
                      </a:lnTo>
                      <a:lnTo>
                        <a:pt x="275" y="442"/>
                      </a:lnTo>
                      <a:lnTo>
                        <a:pt x="275" y="440"/>
                      </a:lnTo>
                      <a:lnTo>
                        <a:pt x="275" y="439"/>
                      </a:lnTo>
                      <a:lnTo>
                        <a:pt x="275" y="437"/>
                      </a:lnTo>
                      <a:lnTo>
                        <a:pt x="275" y="435"/>
                      </a:lnTo>
                      <a:lnTo>
                        <a:pt x="277" y="435"/>
                      </a:lnTo>
                      <a:lnTo>
                        <a:pt x="280" y="434"/>
                      </a:lnTo>
                      <a:lnTo>
                        <a:pt x="282" y="432"/>
                      </a:lnTo>
                      <a:lnTo>
                        <a:pt x="285" y="430"/>
                      </a:lnTo>
                      <a:lnTo>
                        <a:pt x="289" y="427"/>
                      </a:lnTo>
                      <a:lnTo>
                        <a:pt x="290" y="425"/>
                      </a:lnTo>
                      <a:lnTo>
                        <a:pt x="292" y="424"/>
                      </a:lnTo>
                      <a:lnTo>
                        <a:pt x="293" y="420"/>
                      </a:lnTo>
                      <a:lnTo>
                        <a:pt x="295" y="419"/>
                      </a:lnTo>
                      <a:lnTo>
                        <a:pt x="297" y="414"/>
                      </a:lnTo>
                      <a:lnTo>
                        <a:pt x="298" y="409"/>
                      </a:lnTo>
                      <a:lnTo>
                        <a:pt x="298" y="402"/>
                      </a:lnTo>
                      <a:lnTo>
                        <a:pt x="300" y="397"/>
                      </a:lnTo>
                      <a:lnTo>
                        <a:pt x="302" y="392"/>
                      </a:lnTo>
                      <a:lnTo>
                        <a:pt x="303" y="387"/>
                      </a:lnTo>
                      <a:lnTo>
                        <a:pt x="307" y="384"/>
                      </a:lnTo>
                      <a:lnTo>
                        <a:pt x="310" y="379"/>
                      </a:lnTo>
                      <a:lnTo>
                        <a:pt x="310" y="377"/>
                      </a:lnTo>
                      <a:lnTo>
                        <a:pt x="310" y="376"/>
                      </a:lnTo>
                      <a:lnTo>
                        <a:pt x="310" y="374"/>
                      </a:lnTo>
                      <a:lnTo>
                        <a:pt x="308" y="371"/>
                      </a:lnTo>
                      <a:lnTo>
                        <a:pt x="307" y="369"/>
                      </a:lnTo>
                      <a:lnTo>
                        <a:pt x="305" y="368"/>
                      </a:lnTo>
                      <a:lnTo>
                        <a:pt x="303" y="366"/>
                      </a:lnTo>
                      <a:lnTo>
                        <a:pt x="300" y="364"/>
                      </a:lnTo>
                      <a:lnTo>
                        <a:pt x="298" y="364"/>
                      </a:lnTo>
                      <a:lnTo>
                        <a:pt x="298" y="363"/>
                      </a:lnTo>
                      <a:lnTo>
                        <a:pt x="298" y="361"/>
                      </a:lnTo>
                      <a:lnTo>
                        <a:pt x="298" y="359"/>
                      </a:lnTo>
                      <a:lnTo>
                        <a:pt x="300" y="359"/>
                      </a:lnTo>
                      <a:lnTo>
                        <a:pt x="300" y="358"/>
                      </a:lnTo>
                      <a:lnTo>
                        <a:pt x="302" y="358"/>
                      </a:lnTo>
                      <a:lnTo>
                        <a:pt x="302" y="356"/>
                      </a:lnTo>
                      <a:lnTo>
                        <a:pt x="303" y="354"/>
                      </a:lnTo>
                      <a:lnTo>
                        <a:pt x="305" y="354"/>
                      </a:lnTo>
                      <a:lnTo>
                        <a:pt x="307" y="353"/>
                      </a:lnTo>
                      <a:lnTo>
                        <a:pt x="308" y="353"/>
                      </a:lnTo>
                      <a:lnTo>
                        <a:pt x="310" y="351"/>
                      </a:lnTo>
                      <a:lnTo>
                        <a:pt x="312" y="351"/>
                      </a:lnTo>
                      <a:lnTo>
                        <a:pt x="313" y="349"/>
                      </a:lnTo>
                      <a:lnTo>
                        <a:pt x="315" y="348"/>
                      </a:lnTo>
                      <a:lnTo>
                        <a:pt x="317" y="348"/>
                      </a:lnTo>
                      <a:lnTo>
                        <a:pt x="318" y="348"/>
                      </a:lnTo>
                      <a:lnTo>
                        <a:pt x="320" y="348"/>
                      </a:lnTo>
                      <a:lnTo>
                        <a:pt x="323" y="349"/>
                      </a:lnTo>
                      <a:lnTo>
                        <a:pt x="325" y="349"/>
                      </a:lnTo>
                      <a:lnTo>
                        <a:pt x="328" y="351"/>
                      </a:lnTo>
                      <a:lnTo>
                        <a:pt x="330" y="351"/>
                      </a:lnTo>
                      <a:lnTo>
                        <a:pt x="331" y="349"/>
                      </a:lnTo>
                      <a:lnTo>
                        <a:pt x="333" y="349"/>
                      </a:lnTo>
                      <a:lnTo>
                        <a:pt x="335" y="349"/>
                      </a:lnTo>
                      <a:lnTo>
                        <a:pt x="336" y="348"/>
                      </a:lnTo>
                      <a:lnTo>
                        <a:pt x="338" y="344"/>
                      </a:lnTo>
                      <a:lnTo>
                        <a:pt x="340" y="343"/>
                      </a:lnTo>
                      <a:lnTo>
                        <a:pt x="341" y="340"/>
                      </a:lnTo>
                      <a:lnTo>
                        <a:pt x="343" y="338"/>
                      </a:lnTo>
                      <a:lnTo>
                        <a:pt x="345" y="336"/>
                      </a:lnTo>
                      <a:lnTo>
                        <a:pt x="348" y="333"/>
                      </a:lnTo>
                      <a:lnTo>
                        <a:pt x="350" y="331"/>
                      </a:lnTo>
                      <a:lnTo>
                        <a:pt x="351" y="328"/>
                      </a:lnTo>
                      <a:lnTo>
                        <a:pt x="353" y="328"/>
                      </a:lnTo>
                      <a:lnTo>
                        <a:pt x="353" y="326"/>
                      </a:lnTo>
                      <a:lnTo>
                        <a:pt x="355" y="325"/>
                      </a:lnTo>
                      <a:lnTo>
                        <a:pt x="355" y="323"/>
                      </a:lnTo>
                      <a:lnTo>
                        <a:pt x="355" y="321"/>
                      </a:lnTo>
                      <a:lnTo>
                        <a:pt x="355" y="320"/>
                      </a:lnTo>
                      <a:lnTo>
                        <a:pt x="353" y="320"/>
                      </a:lnTo>
                      <a:lnTo>
                        <a:pt x="353" y="318"/>
                      </a:lnTo>
                      <a:lnTo>
                        <a:pt x="356" y="316"/>
                      </a:lnTo>
                      <a:lnTo>
                        <a:pt x="359" y="316"/>
                      </a:lnTo>
                      <a:lnTo>
                        <a:pt x="363" y="315"/>
                      </a:lnTo>
                      <a:lnTo>
                        <a:pt x="366" y="315"/>
                      </a:lnTo>
                      <a:lnTo>
                        <a:pt x="369" y="313"/>
                      </a:lnTo>
                      <a:lnTo>
                        <a:pt x="373" y="312"/>
                      </a:lnTo>
                      <a:lnTo>
                        <a:pt x="376" y="310"/>
                      </a:lnTo>
                      <a:lnTo>
                        <a:pt x="379" y="307"/>
                      </a:lnTo>
                      <a:lnTo>
                        <a:pt x="379" y="305"/>
                      </a:lnTo>
                      <a:lnTo>
                        <a:pt x="379" y="303"/>
                      </a:lnTo>
                      <a:lnTo>
                        <a:pt x="381" y="303"/>
                      </a:lnTo>
                      <a:lnTo>
                        <a:pt x="381" y="302"/>
                      </a:lnTo>
                      <a:lnTo>
                        <a:pt x="350" y="260"/>
                      </a:lnTo>
                      <a:lnTo>
                        <a:pt x="350" y="81"/>
                      </a:lnTo>
                      <a:lnTo>
                        <a:pt x="351" y="79"/>
                      </a:lnTo>
                      <a:lnTo>
                        <a:pt x="355" y="72"/>
                      </a:lnTo>
                      <a:lnTo>
                        <a:pt x="363" y="64"/>
                      </a:lnTo>
                      <a:lnTo>
                        <a:pt x="369" y="54"/>
                      </a:lnTo>
                      <a:lnTo>
                        <a:pt x="378" y="44"/>
                      </a:lnTo>
                      <a:lnTo>
                        <a:pt x="384" y="34"/>
                      </a:lnTo>
                      <a:lnTo>
                        <a:pt x="389" y="28"/>
                      </a:lnTo>
                      <a:lnTo>
                        <a:pt x="391" y="23"/>
                      </a:lnTo>
                      <a:lnTo>
                        <a:pt x="389" y="23"/>
                      </a:lnTo>
                      <a:lnTo>
                        <a:pt x="386" y="21"/>
                      </a:lnTo>
                      <a:lnTo>
                        <a:pt x="383" y="21"/>
                      </a:lnTo>
                      <a:lnTo>
                        <a:pt x="379" y="21"/>
                      </a:lnTo>
                      <a:lnTo>
                        <a:pt x="376" y="21"/>
                      </a:lnTo>
                      <a:lnTo>
                        <a:pt x="371" y="23"/>
                      </a:lnTo>
                      <a:lnTo>
                        <a:pt x="366" y="23"/>
                      </a:lnTo>
                      <a:lnTo>
                        <a:pt x="364" y="24"/>
                      </a:lnTo>
                      <a:lnTo>
                        <a:pt x="361" y="26"/>
                      </a:lnTo>
                      <a:lnTo>
                        <a:pt x="358" y="26"/>
                      </a:lnTo>
                      <a:lnTo>
                        <a:pt x="355" y="28"/>
                      </a:lnTo>
                      <a:lnTo>
                        <a:pt x="350" y="26"/>
                      </a:lnTo>
                      <a:lnTo>
                        <a:pt x="346" y="26"/>
                      </a:lnTo>
                      <a:lnTo>
                        <a:pt x="341" y="23"/>
                      </a:lnTo>
                      <a:lnTo>
                        <a:pt x="340" y="21"/>
                      </a:lnTo>
                      <a:lnTo>
                        <a:pt x="336" y="20"/>
                      </a:lnTo>
                      <a:lnTo>
                        <a:pt x="330" y="18"/>
                      </a:lnTo>
                      <a:lnTo>
                        <a:pt x="323" y="16"/>
                      </a:lnTo>
                      <a:lnTo>
                        <a:pt x="317" y="16"/>
                      </a:lnTo>
                      <a:lnTo>
                        <a:pt x="310" y="20"/>
                      </a:lnTo>
                      <a:lnTo>
                        <a:pt x="303" y="24"/>
                      </a:lnTo>
                      <a:lnTo>
                        <a:pt x="297" y="33"/>
                      </a:lnTo>
                      <a:lnTo>
                        <a:pt x="287" y="48"/>
                      </a:lnTo>
                      <a:lnTo>
                        <a:pt x="259" y="48"/>
                      </a:lnTo>
                      <a:lnTo>
                        <a:pt x="257" y="48"/>
                      </a:lnTo>
                      <a:lnTo>
                        <a:pt x="256" y="46"/>
                      </a:lnTo>
                      <a:lnTo>
                        <a:pt x="252" y="46"/>
                      </a:lnTo>
                      <a:lnTo>
                        <a:pt x="247" y="44"/>
                      </a:lnTo>
                      <a:lnTo>
                        <a:pt x="242" y="44"/>
                      </a:lnTo>
                      <a:lnTo>
                        <a:pt x="237" y="44"/>
                      </a:lnTo>
                      <a:lnTo>
                        <a:pt x="231" y="44"/>
                      </a:lnTo>
                      <a:lnTo>
                        <a:pt x="226" y="44"/>
                      </a:lnTo>
                      <a:lnTo>
                        <a:pt x="224" y="44"/>
                      </a:lnTo>
                      <a:lnTo>
                        <a:pt x="221" y="44"/>
                      </a:lnTo>
                      <a:lnTo>
                        <a:pt x="216" y="43"/>
                      </a:lnTo>
                      <a:lnTo>
                        <a:pt x="209" y="43"/>
                      </a:lnTo>
                      <a:lnTo>
                        <a:pt x="203" y="39"/>
                      </a:lnTo>
                      <a:lnTo>
                        <a:pt x="194" y="36"/>
                      </a:lnTo>
                      <a:lnTo>
                        <a:pt x="186" y="33"/>
                      </a:lnTo>
                      <a:lnTo>
                        <a:pt x="178" y="26"/>
                      </a:lnTo>
                      <a:lnTo>
                        <a:pt x="176" y="26"/>
                      </a:lnTo>
                      <a:lnTo>
                        <a:pt x="173" y="23"/>
                      </a:lnTo>
                      <a:lnTo>
                        <a:pt x="168" y="20"/>
                      </a:lnTo>
                      <a:lnTo>
                        <a:pt x="160" y="15"/>
                      </a:lnTo>
                      <a:lnTo>
                        <a:pt x="153" y="10"/>
                      </a:lnTo>
                      <a:lnTo>
                        <a:pt x="143" y="8"/>
                      </a:lnTo>
                      <a:lnTo>
                        <a:pt x="135" y="6"/>
                      </a:lnTo>
                      <a:lnTo>
                        <a:pt x="127" y="8"/>
                      </a:lnTo>
                      <a:lnTo>
                        <a:pt x="125" y="8"/>
                      </a:lnTo>
                      <a:lnTo>
                        <a:pt x="122" y="8"/>
                      </a:lnTo>
                      <a:lnTo>
                        <a:pt x="119" y="8"/>
                      </a:lnTo>
                      <a:lnTo>
                        <a:pt x="115" y="6"/>
                      </a:lnTo>
                      <a:lnTo>
                        <a:pt x="112" y="6"/>
                      </a:lnTo>
                      <a:lnTo>
                        <a:pt x="109" y="3"/>
                      </a:lnTo>
                      <a:lnTo>
                        <a:pt x="107" y="0"/>
                      </a:lnTo>
                      <a:lnTo>
                        <a:pt x="21" y="0"/>
                      </a:lnTo>
                      <a:lnTo>
                        <a:pt x="1" y="26"/>
                      </a:lnTo>
                      <a:lnTo>
                        <a:pt x="3" y="26"/>
                      </a:lnTo>
                      <a:lnTo>
                        <a:pt x="5" y="28"/>
                      </a:lnTo>
                      <a:lnTo>
                        <a:pt x="6" y="28"/>
                      </a:lnTo>
                      <a:lnTo>
                        <a:pt x="6" y="29"/>
                      </a:lnTo>
                      <a:lnTo>
                        <a:pt x="8" y="29"/>
                      </a:lnTo>
                      <a:lnTo>
                        <a:pt x="8" y="31"/>
                      </a:lnTo>
                      <a:lnTo>
                        <a:pt x="10" y="34"/>
                      </a:lnTo>
                      <a:lnTo>
                        <a:pt x="11" y="36"/>
                      </a:lnTo>
                      <a:lnTo>
                        <a:pt x="13" y="39"/>
                      </a:lnTo>
                      <a:lnTo>
                        <a:pt x="15" y="41"/>
                      </a:lnTo>
                      <a:lnTo>
                        <a:pt x="18" y="43"/>
                      </a:lnTo>
                      <a:lnTo>
                        <a:pt x="20" y="44"/>
                      </a:lnTo>
                      <a:lnTo>
                        <a:pt x="23" y="46"/>
                      </a:lnTo>
                      <a:lnTo>
                        <a:pt x="26" y="46"/>
                      </a:lnTo>
                      <a:lnTo>
                        <a:pt x="26" y="48"/>
                      </a:lnTo>
                      <a:lnTo>
                        <a:pt x="28" y="48"/>
                      </a:lnTo>
                      <a:lnTo>
                        <a:pt x="28" y="49"/>
                      </a:lnTo>
                      <a:lnTo>
                        <a:pt x="28" y="51"/>
                      </a:lnTo>
                      <a:lnTo>
                        <a:pt x="26" y="54"/>
                      </a:lnTo>
                      <a:lnTo>
                        <a:pt x="26" y="57"/>
                      </a:lnTo>
                      <a:lnTo>
                        <a:pt x="24" y="61"/>
                      </a:lnTo>
                      <a:lnTo>
                        <a:pt x="24" y="64"/>
                      </a:lnTo>
                      <a:lnTo>
                        <a:pt x="26" y="67"/>
                      </a:lnTo>
                      <a:lnTo>
                        <a:pt x="26" y="69"/>
                      </a:lnTo>
                      <a:lnTo>
                        <a:pt x="28" y="72"/>
                      </a:lnTo>
                      <a:lnTo>
                        <a:pt x="28" y="74"/>
                      </a:lnTo>
                      <a:lnTo>
                        <a:pt x="29" y="77"/>
                      </a:lnTo>
                      <a:lnTo>
                        <a:pt x="31" y="81"/>
                      </a:lnTo>
                      <a:lnTo>
                        <a:pt x="33" y="82"/>
                      </a:lnTo>
                      <a:lnTo>
                        <a:pt x="36" y="85"/>
                      </a:lnTo>
                      <a:lnTo>
                        <a:pt x="38" y="89"/>
                      </a:lnTo>
                      <a:lnTo>
                        <a:pt x="41" y="90"/>
                      </a:lnTo>
                      <a:lnTo>
                        <a:pt x="44" y="90"/>
                      </a:lnTo>
                      <a:lnTo>
                        <a:pt x="48" y="92"/>
                      </a:lnTo>
                      <a:lnTo>
                        <a:pt x="48" y="95"/>
                      </a:lnTo>
                      <a:lnTo>
                        <a:pt x="48" y="99"/>
                      </a:lnTo>
                      <a:lnTo>
                        <a:pt x="49" y="102"/>
                      </a:lnTo>
                      <a:lnTo>
                        <a:pt x="49" y="107"/>
                      </a:lnTo>
                      <a:lnTo>
                        <a:pt x="51" y="110"/>
                      </a:lnTo>
                      <a:lnTo>
                        <a:pt x="53" y="114"/>
                      </a:lnTo>
                      <a:lnTo>
                        <a:pt x="54" y="117"/>
                      </a:lnTo>
                      <a:lnTo>
                        <a:pt x="56" y="120"/>
                      </a:lnTo>
                      <a:lnTo>
                        <a:pt x="57" y="123"/>
                      </a:lnTo>
                      <a:lnTo>
                        <a:pt x="57" y="127"/>
                      </a:lnTo>
                      <a:lnTo>
                        <a:pt x="57" y="132"/>
                      </a:lnTo>
                      <a:lnTo>
                        <a:pt x="57" y="135"/>
                      </a:lnTo>
                      <a:lnTo>
                        <a:pt x="57" y="138"/>
                      </a:lnTo>
                      <a:lnTo>
                        <a:pt x="57" y="142"/>
                      </a:lnTo>
                      <a:lnTo>
                        <a:pt x="56" y="145"/>
                      </a:lnTo>
                      <a:lnTo>
                        <a:pt x="56" y="148"/>
                      </a:lnTo>
                      <a:lnTo>
                        <a:pt x="54" y="150"/>
                      </a:lnTo>
                      <a:lnTo>
                        <a:pt x="53" y="153"/>
                      </a:lnTo>
                      <a:lnTo>
                        <a:pt x="51" y="155"/>
                      </a:lnTo>
                      <a:lnTo>
                        <a:pt x="49" y="156"/>
                      </a:lnTo>
                      <a:lnTo>
                        <a:pt x="48" y="158"/>
                      </a:lnTo>
                      <a:lnTo>
                        <a:pt x="46" y="160"/>
                      </a:lnTo>
                      <a:lnTo>
                        <a:pt x="44" y="163"/>
                      </a:lnTo>
                      <a:lnTo>
                        <a:pt x="41" y="165"/>
                      </a:lnTo>
                      <a:lnTo>
                        <a:pt x="39" y="165"/>
                      </a:lnTo>
                      <a:lnTo>
                        <a:pt x="38" y="165"/>
                      </a:lnTo>
                      <a:lnTo>
                        <a:pt x="38" y="166"/>
                      </a:lnTo>
                      <a:lnTo>
                        <a:pt x="36" y="166"/>
                      </a:lnTo>
                      <a:lnTo>
                        <a:pt x="36" y="168"/>
                      </a:lnTo>
                      <a:lnTo>
                        <a:pt x="31" y="175"/>
                      </a:lnTo>
                      <a:lnTo>
                        <a:pt x="28" y="183"/>
                      </a:lnTo>
                      <a:lnTo>
                        <a:pt x="23" y="189"/>
                      </a:lnTo>
                      <a:lnTo>
                        <a:pt x="20" y="196"/>
                      </a:lnTo>
                      <a:lnTo>
                        <a:pt x="15" y="204"/>
                      </a:lnTo>
                      <a:lnTo>
                        <a:pt x="11" y="211"/>
                      </a:lnTo>
                      <a:lnTo>
                        <a:pt x="6" y="217"/>
                      </a:lnTo>
                      <a:lnTo>
                        <a:pt x="1" y="224"/>
                      </a:lnTo>
                      <a:lnTo>
                        <a:pt x="0" y="226"/>
                      </a:lnTo>
                      <a:lnTo>
                        <a:pt x="0" y="227"/>
                      </a:lnTo>
                      <a:lnTo>
                        <a:pt x="0" y="229"/>
                      </a:lnTo>
                      <a:lnTo>
                        <a:pt x="1" y="231"/>
                      </a:lnTo>
                      <a:lnTo>
                        <a:pt x="1" y="232"/>
                      </a:lnTo>
                      <a:lnTo>
                        <a:pt x="1" y="234"/>
                      </a:lnTo>
                      <a:lnTo>
                        <a:pt x="3" y="236"/>
                      </a:lnTo>
                      <a:lnTo>
                        <a:pt x="3" y="279"/>
                      </a:lnTo>
                      <a:close/>
                    </a:path>
                  </a:pathLst>
                </a:custGeom>
                <a:solidFill>
                  <a:srgbClr val="E60000"/>
                </a:solid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mn-ea"/>
                    <a:cs typeface="+mn-cs"/>
                  </a:endParaRPr>
                </a:p>
              </p:txBody>
            </p:sp>
            <p:sp>
              <p:nvSpPr>
                <p:cNvPr id="122" name="Freeform 54"/>
                <p:cNvSpPr>
                  <a:spLocks/>
                </p:cNvSpPr>
                <p:nvPr/>
              </p:nvSpPr>
              <p:spPr bwMode="gray">
                <a:xfrm>
                  <a:off x="5275320" y="2804032"/>
                  <a:ext cx="414834" cy="436054"/>
                </a:xfrm>
                <a:custGeom>
                  <a:avLst/>
                  <a:gdLst>
                    <a:gd name="T0" fmla="*/ 2147483647 w 265"/>
                    <a:gd name="T1" fmla="*/ 2147483647 h 276"/>
                    <a:gd name="T2" fmla="*/ 2147483647 w 265"/>
                    <a:gd name="T3" fmla="*/ 2147483647 h 276"/>
                    <a:gd name="T4" fmla="*/ 2147483647 w 265"/>
                    <a:gd name="T5" fmla="*/ 2147483647 h 276"/>
                    <a:gd name="T6" fmla="*/ 2147483647 w 265"/>
                    <a:gd name="T7" fmla="*/ 2147483647 h 276"/>
                    <a:gd name="T8" fmla="*/ 2147483647 w 265"/>
                    <a:gd name="T9" fmla="*/ 2147483647 h 276"/>
                    <a:gd name="T10" fmla="*/ 2147483647 w 265"/>
                    <a:gd name="T11" fmla="*/ 2147483647 h 276"/>
                    <a:gd name="T12" fmla="*/ 2147483647 w 265"/>
                    <a:gd name="T13" fmla="*/ 2147483647 h 276"/>
                    <a:gd name="T14" fmla="*/ 2147483647 w 265"/>
                    <a:gd name="T15" fmla="*/ 2147483647 h 276"/>
                    <a:gd name="T16" fmla="*/ 2147483647 w 265"/>
                    <a:gd name="T17" fmla="*/ 2147483647 h 276"/>
                    <a:gd name="T18" fmla="*/ 2147483647 w 265"/>
                    <a:gd name="T19" fmla="*/ 2147483647 h 276"/>
                    <a:gd name="T20" fmla="*/ 2147483647 w 265"/>
                    <a:gd name="T21" fmla="*/ 2147483647 h 276"/>
                    <a:gd name="T22" fmla="*/ 2147483647 w 265"/>
                    <a:gd name="T23" fmla="*/ 2147483647 h 276"/>
                    <a:gd name="T24" fmla="*/ 2147483647 w 265"/>
                    <a:gd name="T25" fmla="*/ 2147483647 h 276"/>
                    <a:gd name="T26" fmla="*/ 2147483647 w 265"/>
                    <a:gd name="T27" fmla="*/ 2147483647 h 276"/>
                    <a:gd name="T28" fmla="*/ 2147483647 w 265"/>
                    <a:gd name="T29" fmla="*/ 2147483647 h 276"/>
                    <a:gd name="T30" fmla="*/ 2147483647 w 265"/>
                    <a:gd name="T31" fmla="*/ 2147483647 h 276"/>
                    <a:gd name="T32" fmla="*/ 2147483647 w 265"/>
                    <a:gd name="T33" fmla="*/ 2147483647 h 276"/>
                    <a:gd name="T34" fmla="*/ 2147483647 w 265"/>
                    <a:gd name="T35" fmla="*/ 2147483647 h 276"/>
                    <a:gd name="T36" fmla="*/ 2147483647 w 265"/>
                    <a:gd name="T37" fmla="*/ 2147483647 h 276"/>
                    <a:gd name="T38" fmla="*/ 2147483647 w 265"/>
                    <a:gd name="T39" fmla="*/ 2147483647 h 276"/>
                    <a:gd name="T40" fmla="*/ 2147483647 w 265"/>
                    <a:gd name="T41" fmla="*/ 2147483647 h 276"/>
                    <a:gd name="T42" fmla="*/ 2147483647 w 265"/>
                    <a:gd name="T43" fmla="*/ 2147483647 h 276"/>
                    <a:gd name="T44" fmla="*/ 2147483647 w 265"/>
                    <a:gd name="T45" fmla="*/ 2147483647 h 276"/>
                    <a:gd name="T46" fmla="*/ 2147483647 w 265"/>
                    <a:gd name="T47" fmla="*/ 2147483647 h 276"/>
                    <a:gd name="T48" fmla="*/ 2147483647 w 265"/>
                    <a:gd name="T49" fmla="*/ 2147483647 h 276"/>
                    <a:gd name="T50" fmla="*/ 2147483647 w 265"/>
                    <a:gd name="T51" fmla="*/ 2147483647 h 276"/>
                    <a:gd name="T52" fmla="*/ 2147483647 w 265"/>
                    <a:gd name="T53" fmla="*/ 0 h 276"/>
                    <a:gd name="T54" fmla="*/ 2147483647 w 265"/>
                    <a:gd name="T55" fmla="*/ 2147483647 h 276"/>
                    <a:gd name="T56" fmla="*/ 2147483647 w 265"/>
                    <a:gd name="T57" fmla="*/ 2147483647 h 276"/>
                    <a:gd name="T58" fmla="*/ 2147483647 w 265"/>
                    <a:gd name="T59" fmla="*/ 2147483647 h 276"/>
                    <a:gd name="T60" fmla="*/ 2147483647 w 265"/>
                    <a:gd name="T61" fmla="*/ 2147483647 h 276"/>
                    <a:gd name="T62" fmla="*/ 2147483647 w 265"/>
                    <a:gd name="T63" fmla="*/ 2147483647 h 276"/>
                    <a:gd name="T64" fmla="*/ 2147483647 w 265"/>
                    <a:gd name="T65" fmla="*/ 2147483647 h 276"/>
                    <a:gd name="T66" fmla="*/ 2147483647 w 265"/>
                    <a:gd name="T67" fmla="*/ 2147483647 h 276"/>
                    <a:gd name="T68" fmla="*/ 2147483647 w 265"/>
                    <a:gd name="T69" fmla="*/ 2147483647 h 276"/>
                    <a:gd name="T70" fmla="*/ 2147483647 w 265"/>
                    <a:gd name="T71" fmla="*/ 2147483647 h 276"/>
                    <a:gd name="T72" fmla="*/ 2147483647 w 265"/>
                    <a:gd name="T73" fmla="*/ 2147483647 h 276"/>
                    <a:gd name="T74" fmla="*/ 2147483647 w 265"/>
                    <a:gd name="T75" fmla="*/ 2147483647 h 276"/>
                    <a:gd name="T76" fmla="*/ 2147483647 w 265"/>
                    <a:gd name="T77" fmla="*/ 2147483647 h 276"/>
                    <a:gd name="T78" fmla="*/ 2147483647 w 265"/>
                    <a:gd name="T79" fmla="*/ 2147483647 h 276"/>
                    <a:gd name="T80" fmla="*/ 2147483647 w 265"/>
                    <a:gd name="T81" fmla="*/ 2147483647 h 276"/>
                    <a:gd name="T82" fmla="*/ 2147483647 w 265"/>
                    <a:gd name="T83" fmla="*/ 2147483647 h 276"/>
                    <a:gd name="T84" fmla="*/ 2147483647 w 265"/>
                    <a:gd name="T85" fmla="*/ 2147483647 h 276"/>
                    <a:gd name="T86" fmla="*/ 2147483647 w 265"/>
                    <a:gd name="T87" fmla="*/ 2147483647 h 276"/>
                    <a:gd name="T88" fmla="*/ 2147483647 w 265"/>
                    <a:gd name="T89" fmla="*/ 2147483647 h 276"/>
                    <a:gd name="T90" fmla="*/ 2147483647 w 265"/>
                    <a:gd name="T91" fmla="*/ 2147483647 h 276"/>
                    <a:gd name="T92" fmla="*/ 2147483647 w 265"/>
                    <a:gd name="T93" fmla="*/ 2147483647 h 276"/>
                    <a:gd name="T94" fmla="*/ 2147483647 w 265"/>
                    <a:gd name="T95" fmla="*/ 2147483647 h 276"/>
                    <a:gd name="T96" fmla="*/ 2147483647 w 265"/>
                    <a:gd name="T97" fmla="*/ 2147483647 h 276"/>
                    <a:gd name="T98" fmla="*/ 2147483647 w 265"/>
                    <a:gd name="T99" fmla="*/ 2147483647 h 276"/>
                    <a:gd name="T100" fmla="*/ 2147483647 w 265"/>
                    <a:gd name="T101" fmla="*/ 2147483647 h 276"/>
                    <a:gd name="T102" fmla="*/ 2147483647 w 265"/>
                    <a:gd name="T103" fmla="*/ 2147483647 h 276"/>
                    <a:gd name="T104" fmla="*/ 2147483647 w 265"/>
                    <a:gd name="T105" fmla="*/ 2147483647 h 276"/>
                    <a:gd name="T106" fmla="*/ 2147483647 w 265"/>
                    <a:gd name="T107" fmla="*/ 2147483647 h 276"/>
                    <a:gd name="T108" fmla="*/ 2147483647 w 265"/>
                    <a:gd name="T109" fmla="*/ 2147483647 h 276"/>
                    <a:gd name="T110" fmla="*/ 2147483647 w 265"/>
                    <a:gd name="T111" fmla="*/ 2147483647 h 276"/>
                    <a:gd name="T112" fmla="*/ 2147483647 w 265"/>
                    <a:gd name="T113" fmla="*/ 2147483647 h 276"/>
                    <a:gd name="T114" fmla="*/ 0 w 265"/>
                    <a:gd name="T115" fmla="*/ 2147483647 h 276"/>
                    <a:gd name="T116" fmla="*/ 2147483647 w 265"/>
                    <a:gd name="T117" fmla="*/ 2147483647 h 2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5"/>
                    <a:gd name="T178" fmla="*/ 0 h 276"/>
                    <a:gd name="T179" fmla="*/ 265 w 265"/>
                    <a:gd name="T180" fmla="*/ 276 h 2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5" h="276">
                      <a:moveTo>
                        <a:pt x="3" y="272"/>
                      </a:moveTo>
                      <a:lnTo>
                        <a:pt x="3" y="272"/>
                      </a:lnTo>
                      <a:lnTo>
                        <a:pt x="5" y="272"/>
                      </a:lnTo>
                      <a:lnTo>
                        <a:pt x="6" y="272"/>
                      </a:lnTo>
                      <a:lnTo>
                        <a:pt x="8" y="272"/>
                      </a:lnTo>
                      <a:lnTo>
                        <a:pt x="10" y="272"/>
                      </a:lnTo>
                      <a:lnTo>
                        <a:pt x="8" y="272"/>
                      </a:lnTo>
                      <a:lnTo>
                        <a:pt x="8" y="271"/>
                      </a:lnTo>
                      <a:lnTo>
                        <a:pt x="10" y="271"/>
                      </a:lnTo>
                      <a:lnTo>
                        <a:pt x="10" y="269"/>
                      </a:lnTo>
                      <a:lnTo>
                        <a:pt x="11" y="269"/>
                      </a:lnTo>
                      <a:lnTo>
                        <a:pt x="13" y="269"/>
                      </a:lnTo>
                      <a:lnTo>
                        <a:pt x="13" y="271"/>
                      </a:lnTo>
                      <a:lnTo>
                        <a:pt x="15" y="272"/>
                      </a:lnTo>
                      <a:lnTo>
                        <a:pt x="15" y="274"/>
                      </a:lnTo>
                      <a:lnTo>
                        <a:pt x="16" y="276"/>
                      </a:lnTo>
                      <a:lnTo>
                        <a:pt x="18" y="276"/>
                      </a:lnTo>
                      <a:lnTo>
                        <a:pt x="20" y="276"/>
                      </a:lnTo>
                      <a:lnTo>
                        <a:pt x="20" y="274"/>
                      </a:lnTo>
                      <a:lnTo>
                        <a:pt x="25" y="271"/>
                      </a:lnTo>
                      <a:lnTo>
                        <a:pt x="28" y="267"/>
                      </a:lnTo>
                      <a:lnTo>
                        <a:pt x="31" y="264"/>
                      </a:lnTo>
                      <a:lnTo>
                        <a:pt x="34" y="262"/>
                      </a:lnTo>
                      <a:lnTo>
                        <a:pt x="39" y="259"/>
                      </a:lnTo>
                      <a:lnTo>
                        <a:pt x="43" y="256"/>
                      </a:lnTo>
                      <a:lnTo>
                        <a:pt x="48" y="254"/>
                      </a:lnTo>
                      <a:lnTo>
                        <a:pt x="53" y="253"/>
                      </a:lnTo>
                      <a:lnTo>
                        <a:pt x="211" y="253"/>
                      </a:lnTo>
                      <a:lnTo>
                        <a:pt x="211" y="215"/>
                      </a:lnTo>
                      <a:lnTo>
                        <a:pt x="211" y="213"/>
                      </a:lnTo>
                      <a:lnTo>
                        <a:pt x="211" y="211"/>
                      </a:lnTo>
                      <a:lnTo>
                        <a:pt x="209" y="210"/>
                      </a:lnTo>
                      <a:lnTo>
                        <a:pt x="208" y="208"/>
                      </a:lnTo>
                      <a:lnTo>
                        <a:pt x="208" y="206"/>
                      </a:lnTo>
                      <a:lnTo>
                        <a:pt x="206" y="203"/>
                      </a:lnTo>
                      <a:lnTo>
                        <a:pt x="206" y="201"/>
                      </a:lnTo>
                      <a:lnTo>
                        <a:pt x="208" y="200"/>
                      </a:lnTo>
                      <a:lnTo>
                        <a:pt x="208" y="198"/>
                      </a:lnTo>
                      <a:lnTo>
                        <a:pt x="209" y="196"/>
                      </a:lnTo>
                      <a:lnTo>
                        <a:pt x="211" y="195"/>
                      </a:lnTo>
                      <a:lnTo>
                        <a:pt x="213" y="193"/>
                      </a:lnTo>
                      <a:lnTo>
                        <a:pt x="214" y="193"/>
                      </a:lnTo>
                      <a:lnTo>
                        <a:pt x="214" y="191"/>
                      </a:lnTo>
                      <a:lnTo>
                        <a:pt x="214" y="190"/>
                      </a:lnTo>
                      <a:lnTo>
                        <a:pt x="216" y="188"/>
                      </a:lnTo>
                      <a:lnTo>
                        <a:pt x="216" y="187"/>
                      </a:lnTo>
                      <a:lnTo>
                        <a:pt x="218" y="185"/>
                      </a:lnTo>
                      <a:lnTo>
                        <a:pt x="219" y="183"/>
                      </a:lnTo>
                      <a:lnTo>
                        <a:pt x="219" y="180"/>
                      </a:lnTo>
                      <a:lnTo>
                        <a:pt x="221" y="178"/>
                      </a:lnTo>
                      <a:lnTo>
                        <a:pt x="221" y="177"/>
                      </a:lnTo>
                      <a:lnTo>
                        <a:pt x="223" y="173"/>
                      </a:lnTo>
                      <a:lnTo>
                        <a:pt x="224" y="173"/>
                      </a:lnTo>
                      <a:lnTo>
                        <a:pt x="226" y="173"/>
                      </a:lnTo>
                      <a:lnTo>
                        <a:pt x="226" y="172"/>
                      </a:lnTo>
                      <a:lnTo>
                        <a:pt x="228" y="172"/>
                      </a:lnTo>
                      <a:lnTo>
                        <a:pt x="228" y="168"/>
                      </a:lnTo>
                      <a:lnTo>
                        <a:pt x="229" y="165"/>
                      </a:lnTo>
                      <a:lnTo>
                        <a:pt x="231" y="162"/>
                      </a:lnTo>
                      <a:lnTo>
                        <a:pt x="232" y="160"/>
                      </a:lnTo>
                      <a:lnTo>
                        <a:pt x="236" y="157"/>
                      </a:lnTo>
                      <a:lnTo>
                        <a:pt x="237" y="155"/>
                      </a:lnTo>
                      <a:lnTo>
                        <a:pt x="241" y="154"/>
                      </a:lnTo>
                      <a:lnTo>
                        <a:pt x="242" y="150"/>
                      </a:lnTo>
                      <a:lnTo>
                        <a:pt x="242" y="149"/>
                      </a:lnTo>
                      <a:lnTo>
                        <a:pt x="242" y="147"/>
                      </a:lnTo>
                      <a:lnTo>
                        <a:pt x="242" y="145"/>
                      </a:lnTo>
                      <a:lnTo>
                        <a:pt x="242" y="144"/>
                      </a:lnTo>
                      <a:lnTo>
                        <a:pt x="244" y="142"/>
                      </a:lnTo>
                      <a:lnTo>
                        <a:pt x="246" y="140"/>
                      </a:lnTo>
                      <a:lnTo>
                        <a:pt x="247" y="139"/>
                      </a:lnTo>
                      <a:lnTo>
                        <a:pt x="249" y="137"/>
                      </a:lnTo>
                      <a:lnTo>
                        <a:pt x="251" y="135"/>
                      </a:lnTo>
                      <a:lnTo>
                        <a:pt x="252" y="134"/>
                      </a:lnTo>
                      <a:lnTo>
                        <a:pt x="254" y="130"/>
                      </a:lnTo>
                      <a:lnTo>
                        <a:pt x="254" y="129"/>
                      </a:lnTo>
                      <a:lnTo>
                        <a:pt x="256" y="129"/>
                      </a:lnTo>
                      <a:lnTo>
                        <a:pt x="257" y="129"/>
                      </a:lnTo>
                      <a:lnTo>
                        <a:pt x="257" y="127"/>
                      </a:lnTo>
                      <a:lnTo>
                        <a:pt x="259" y="127"/>
                      </a:lnTo>
                      <a:lnTo>
                        <a:pt x="261" y="127"/>
                      </a:lnTo>
                      <a:lnTo>
                        <a:pt x="261" y="125"/>
                      </a:lnTo>
                      <a:lnTo>
                        <a:pt x="262" y="125"/>
                      </a:lnTo>
                      <a:lnTo>
                        <a:pt x="262" y="124"/>
                      </a:lnTo>
                      <a:lnTo>
                        <a:pt x="265" y="117"/>
                      </a:lnTo>
                      <a:lnTo>
                        <a:pt x="265" y="111"/>
                      </a:lnTo>
                      <a:lnTo>
                        <a:pt x="265" y="104"/>
                      </a:lnTo>
                      <a:lnTo>
                        <a:pt x="264" y="97"/>
                      </a:lnTo>
                      <a:lnTo>
                        <a:pt x="262" y="91"/>
                      </a:lnTo>
                      <a:lnTo>
                        <a:pt x="261" y="84"/>
                      </a:lnTo>
                      <a:lnTo>
                        <a:pt x="257" y="78"/>
                      </a:lnTo>
                      <a:lnTo>
                        <a:pt x="257" y="69"/>
                      </a:lnTo>
                      <a:lnTo>
                        <a:pt x="256" y="68"/>
                      </a:lnTo>
                      <a:lnTo>
                        <a:pt x="254" y="66"/>
                      </a:lnTo>
                      <a:lnTo>
                        <a:pt x="252" y="63"/>
                      </a:lnTo>
                      <a:lnTo>
                        <a:pt x="249" y="61"/>
                      </a:lnTo>
                      <a:lnTo>
                        <a:pt x="246" y="59"/>
                      </a:lnTo>
                      <a:lnTo>
                        <a:pt x="244" y="56"/>
                      </a:lnTo>
                      <a:lnTo>
                        <a:pt x="241" y="55"/>
                      </a:lnTo>
                      <a:lnTo>
                        <a:pt x="239" y="51"/>
                      </a:lnTo>
                      <a:lnTo>
                        <a:pt x="237" y="50"/>
                      </a:lnTo>
                      <a:lnTo>
                        <a:pt x="236" y="48"/>
                      </a:lnTo>
                      <a:lnTo>
                        <a:pt x="236" y="46"/>
                      </a:lnTo>
                      <a:lnTo>
                        <a:pt x="234" y="45"/>
                      </a:lnTo>
                      <a:lnTo>
                        <a:pt x="234" y="43"/>
                      </a:lnTo>
                      <a:lnTo>
                        <a:pt x="232" y="40"/>
                      </a:lnTo>
                      <a:lnTo>
                        <a:pt x="232" y="38"/>
                      </a:lnTo>
                      <a:lnTo>
                        <a:pt x="234" y="36"/>
                      </a:lnTo>
                      <a:lnTo>
                        <a:pt x="236" y="35"/>
                      </a:lnTo>
                      <a:lnTo>
                        <a:pt x="236" y="31"/>
                      </a:lnTo>
                      <a:lnTo>
                        <a:pt x="236" y="30"/>
                      </a:lnTo>
                      <a:lnTo>
                        <a:pt x="236" y="26"/>
                      </a:lnTo>
                      <a:lnTo>
                        <a:pt x="236" y="25"/>
                      </a:lnTo>
                      <a:lnTo>
                        <a:pt x="236" y="22"/>
                      </a:lnTo>
                      <a:lnTo>
                        <a:pt x="234" y="20"/>
                      </a:lnTo>
                      <a:lnTo>
                        <a:pt x="232" y="18"/>
                      </a:lnTo>
                      <a:lnTo>
                        <a:pt x="231" y="18"/>
                      </a:lnTo>
                      <a:lnTo>
                        <a:pt x="229" y="18"/>
                      </a:lnTo>
                      <a:lnTo>
                        <a:pt x="228" y="18"/>
                      </a:lnTo>
                      <a:lnTo>
                        <a:pt x="226" y="18"/>
                      </a:lnTo>
                      <a:lnTo>
                        <a:pt x="224" y="18"/>
                      </a:lnTo>
                      <a:lnTo>
                        <a:pt x="223" y="17"/>
                      </a:lnTo>
                      <a:lnTo>
                        <a:pt x="221" y="15"/>
                      </a:lnTo>
                      <a:lnTo>
                        <a:pt x="219" y="13"/>
                      </a:lnTo>
                      <a:lnTo>
                        <a:pt x="218" y="10"/>
                      </a:lnTo>
                      <a:lnTo>
                        <a:pt x="218" y="8"/>
                      </a:lnTo>
                      <a:lnTo>
                        <a:pt x="216" y="7"/>
                      </a:lnTo>
                      <a:lnTo>
                        <a:pt x="214" y="3"/>
                      </a:lnTo>
                      <a:lnTo>
                        <a:pt x="214" y="2"/>
                      </a:lnTo>
                      <a:lnTo>
                        <a:pt x="213" y="2"/>
                      </a:lnTo>
                      <a:lnTo>
                        <a:pt x="213" y="0"/>
                      </a:lnTo>
                      <a:lnTo>
                        <a:pt x="211" y="0"/>
                      </a:lnTo>
                      <a:lnTo>
                        <a:pt x="209" y="0"/>
                      </a:lnTo>
                      <a:lnTo>
                        <a:pt x="206" y="3"/>
                      </a:lnTo>
                      <a:lnTo>
                        <a:pt x="204" y="5"/>
                      </a:lnTo>
                      <a:lnTo>
                        <a:pt x="203" y="8"/>
                      </a:lnTo>
                      <a:lnTo>
                        <a:pt x="201" y="12"/>
                      </a:lnTo>
                      <a:lnTo>
                        <a:pt x="199" y="15"/>
                      </a:lnTo>
                      <a:lnTo>
                        <a:pt x="196" y="18"/>
                      </a:lnTo>
                      <a:lnTo>
                        <a:pt x="195" y="20"/>
                      </a:lnTo>
                      <a:lnTo>
                        <a:pt x="190" y="22"/>
                      </a:lnTo>
                      <a:lnTo>
                        <a:pt x="190" y="20"/>
                      </a:lnTo>
                      <a:lnTo>
                        <a:pt x="188" y="20"/>
                      </a:lnTo>
                      <a:lnTo>
                        <a:pt x="186" y="20"/>
                      </a:lnTo>
                      <a:lnTo>
                        <a:pt x="186" y="18"/>
                      </a:lnTo>
                      <a:lnTo>
                        <a:pt x="183" y="20"/>
                      </a:lnTo>
                      <a:lnTo>
                        <a:pt x="180" y="20"/>
                      </a:lnTo>
                      <a:lnTo>
                        <a:pt x="176" y="18"/>
                      </a:lnTo>
                      <a:lnTo>
                        <a:pt x="173" y="18"/>
                      </a:lnTo>
                      <a:lnTo>
                        <a:pt x="170" y="18"/>
                      </a:lnTo>
                      <a:lnTo>
                        <a:pt x="166" y="17"/>
                      </a:lnTo>
                      <a:lnTo>
                        <a:pt x="163" y="17"/>
                      </a:lnTo>
                      <a:lnTo>
                        <a:pt x="160" y="17"/>
                      </a:lnTo>
                      <a:lnTo>
                        <a:pt x="157" y="17"/>
                      </a:lnTo>
                      <a:lnTo>
                        <a:pt x="153" y="17"/>
                      </a:lnTo>
                      <a:lnTo>
                        <a:pt x="150" y="18"/>
                      </a:lnTo>
                      <a:lnTo>
                        <a:pt x="147" y="18"/>
                      </a:lnTo>
                      <a:lnTo>
                        <a:pt x="143" y="18"/>
                      </a:lnTo>
                      <a:lnTo>
                        <a:pt x="140" y="20"/>
                      </a:lnTo>
                      <a:lnTo>
                        <a:pt x="137" y="22"/>
                      </a:lnTo>
                      <a:lnTo>
                        <a:pt x="133" y="23"/>
                      </a:lnTo>
                      <a:lnTo>
                        <a:pt x="133" y="25"/>
                      </a:lnTo>
                      <a:lnTo>
                        <a:pt x="133" y="26"/>
                      </a:lnTo>
                      <a:lnTo>
                        <a:pt x="132" y="26"/>
                      </a:lnTo>
                      <a:lnTo>
                        <a:pt x="129" y="26"/>
                      </a:lnTo>
                      <a:lnTo>
                        <a:pt x="127" y="28"/>
                      </a:lnTo>
                      <a:lnTo>
                        <a:pt x="125" y="30"/>
                      </a:lnTo>
                      <a:lnTo>
                        <a:pt x="124" y="30"/>
                      </a:lnTo>
                      <a:lnTo>
                        <a:pt x="122" y="31"/>
                      </a:lnTo>
                      <a:lnTo>
                        <a:pt x="120" y="35"/>
                      </a:lnTo>
                      <a:lnTo>
                        <a:pt x="119" y="36"/>
                      </a:lnTo>
                      <a:lnTo>
                        <a:pt x="117" y="35"/>
                      </a:lnTo>
                      <a:lnTo>
                        <a:pt x="117" y="33"/>
                      </a:lnTo>
                      <a:lnTo>
                        <a:pt x="115" y="30"/>
                      </a:lnTo>
                      <a:lnTo>
                        <a:pt x="114" y="28"/>
                      </a:lnTo>
                      <a:lnTo>
                        <a:pt x="112" y="26"/>
                      </a:lnTo>
                      <a:lnTo>
                        <a:pt x="112" y="25"/>
                      </a:lnTo>
                      <a:lnTo>
                        <a:pt x="110" y="25"/>
                      </a:lnTo>
                      <a:lnTo>
                        <a:pt x="109" y="23"/>
                      </a:lnTo>
                      <a:lnTo>
                        <a:pt x="105" y="23"/>
                      </a:lnTo>
                      <a:lnTo>
                        <a:pt x="104" y="23"/>
                      </a:lnTo>
                      <a:lnTo>
                        <a:pt x="102" y="23"/>
                      </a:lnTo>
                      <a:lnTo>
                        <a:pt x="99" y="23"/>
                      </a:lnTo>
                      <a:lnTo>
                        <a:pt x="97" y="23"/>
                      </a:lnTo>
                      <a:lnTo>
                        <a:pt x="94" y="23"/>
                      </a:lnTo>
                      <a:lnTo>
                        <a:pt x="92" y="23"/>
                      </a:lnTo>
                      <a:lnTo>
                        <a:pt x="89" y="25"/>
                      </a:lnTo>
                      <a:lnTo>
                        <a:pt x="89" y="23"/>
                      </a:lnTo>
                      <a:lnTo>
                        <a:pt x="87" y="22"/>
                      </a:lnTo>
                      <a:lnTo>
                        <a:pt x="86" y="23"/>
                      </a:lnTo>
                      <a:lnTo>
                        <a:pt x="86" y="22"/>
                      </a:lnTo>
                      <a:lnTo>
                        <a:pt x="84" y="22"/>
                      </a:lnTo>
                      <a:lnTo>
                        <a:pt x="82" y="22"/>
                      </a:lnTo>
                      <a:lnTo>
                        <a:pt x="79" y="23"/>
                      </a:lnTo>
                      <a:lnTo>
                        <a:pt x="76" y="23"/>
                      </a:lnTo>
                      <a:lnTo>
                        <a:pt x="74" y="25"/>
                      </a:lnTo>
                      <a:lnTo>
                        <a:pt x="71" y="26"/>
                      </a:lnTo>
                      <a:lnTo>
                        <a:pt x="69" y="26"/>
                      </a:lnTo>
                      <a:lnTo>
                        <a:pt x="67" y="30"/>
                      </a:lnTo>
                      <a:lnTo>
                        <a:pt x="66" y="31"/>
                      </a:lnTo>
                      <a:lnTo>
                        <a:pt x="66" y="33"/>
                      </a:lnTo>
                      <a:lnTo>
                        <a:pt x="67" y="33"/>
                      </a:lnTo>
                      <a:lnTo>
                        <a:pt x="67" y="35"/>
                      </a:lnTo>
                      <a:lnTo>
                        <a:pt x="67" y="36"/>
                      </a:lnTo>
                      <a:lnTo>
                        <a:pt x="69" y="38"/>
                      </a:lnTo>
                      <a:lnTo>
                        <a:pt x="69" y="40"/>
                      </a:lnTo>
                      <a:lnTo>
                        <a:pt x="71" y="40"/>
                      </a:lnTo>
                      <a:lnTo>
                        <a:pt x="71" y="41"/>
                      </a:lnTo>
                      <a:lnTo>
                        <a:pt x="72" y="41"/>
                      </a:lnTo>
                      <a:lnTo>
                        <a:pt x="72" y="43"/>
                      </a:lnTo>
                      <a:lnTo>
                        <a:pt x="71" y="43"/>
                      </a:lnTo>
                      <a:lnTo>
                        <a:pt x="69" y="43"/>
                      </a:lnTo>
                      <a:lnTo>
                        <a:pt x="67" y="45"/>
                      </a:lnTo>
                      <a:lnTo>
                        <a:pt x="66" y="45"/>
                      </a:lnTo>
                      <a:lnTo>
                        <a:pt x="64" y="45"/>
                      </a:lnTo>
                      <a:lnTo>
                        <a:pt x="62" y="46"/>
                      </a:lnTo>
                      <a:lnTo>
                        <a:pt x="62" y="48"/>
                      </a:lnTo>
                      <a:lnTo>
                        <a:pt x="62" y="50"/>
                      </a:lnTo>
                      <a:lnTo>
                        <a:pt x="62" y="51"/>
                      </a:lnTo>
                      <a:lnTo>
                        <a:pt x="64" y="53"/>
                      </a:lnTo>
                      <a:lnTo>
                        <a:pt x="64" y="55"/>
                      </a:lnTo>
                      <a:lnTo>
                        <a:pt x="66" y="56"/>
                      </a:lnTo>
                      <a:lnTo>
                        <a:pt x="66" y="58"/>
                      </a:lnTo>
                      <a:lnTo>
                        <a:pt x="67" y="59"/>
                      </a:lnTo>
                      <a:lnTo>
                        <a:pt x="67" y="61"/>
                      </a:lnTo>
                      <a:lnTo>
                        <a:pt x="67" y="63"/>
                      </a:lnTo>
                      <a:lnTo>
                        <a:pt x="67" y="64"/>
                      </a:lnTo>
                      <a:lnTo>
                        <a:pt x="67" y="66"/>
                      </a:lnTo>
                      <a:lnTo>
                        <a:pt x="66" y="68"/>
                      </a:lnTo>
                      <a:lnTo>
                        <a:pt x="66" y="69"/>
                      </a:lnTo>
                      <a:lnTo>
                        <a:pt x="64" y="71"/>
                      </a:lnTo>
                      <a:lnTo>
                        <a:pt x="64" y="73"/>
                      </a:lnTo>
                      <a:lnTo>
                        <a:pt x="62" y="74"/>
                      </a:lnTo>
                      <a:lnTo>
                        <a:pt x="61" y="76"/>
                      </a:lnTo>
                      <a:lnTo>
                        <a:pt x="59" y="78"/>
                      </a:lnTo>
                      <a:lnTo>
                        <a:pt x="59" y="79"/>
                      </a:lnTo>
                      <a:lnTo>
                        <a:pt x="59" y="81"/>
                      </a:lnTo>
                      <a:lnTo>
                        <a:pt x="64" y="84"/>
                      </a:lnTo>
                      <a:lnTo>
                        <a:pt x="67" y="86"/>
                      </a:lnTo>
                      <a:lnTo>
                        <a:pt x="72" y="88"/>
                      </a:lnTo>
                      <a:lnTo>
                        <a:pt x="77" y="88"/>
                      </a:lnTo>
                      <a:lnTo>
                        <a:pt x="82" y="89"/>
                      </a:lnTo>
                      <a:lnTo>
                        <a:pt x="86" y="92"/>
                      </a:lnTo>
                      <a:lnTo>
                        <a:pt x="87" y="96"/>
                      </a:lnTo>
                      <a:lnTo>
                        <a:pt x="89" y="99"/>
                      </a:lnTo>
                      <a:lnTo>
                        <a:pt x="82" y="104"/>
                      </a:lnTo>
                      <a:lnTo>
                        <a:pt x="77" y="109"/>
                      </a:lnTo>
                      <a:lnTo>
                        <a:pt x="71" y="114"/>
                      </a:lnTo>
                      <a:lnTo>
                        <a:pt x="66" y="119"/>
                      </a:lnTo>
                      <a:lnTo>
                        <a:pt x="61" y="125"/>
                      </a:lnTo>
                      <a:lnTo>
                        <a:pt x="56" y="132"/>
                      </a:lnTo>
                      <a:lnTo>
                        <a:pt x="53" y="139"/>
                      </a:lnTo>
                      <a:lnTo>
                        <a:pt x="51" y="145"/>
                      </a:lnTo>
                      <a:lnTo>
                        <a:pt x="48" y="147"/>
                      </a:lnTo>
                      <a:lnTo>
                        <a:pt x="43" y="147"/>
                      </a:lnTo>
                      <a:lnTo>
                        <a:pt x="41" y="149"/>
                      </a:lnTo>
                      <a:lnTo>
                        <a:pt x="38" y="149"/>
                      </a:lnTo>
                      <a:lnTo>
                        <a:pt x="34" y="152"/>
                      </a:lnTo>
                      <a:lnTo>
                        <a:pt x="33" y="154"/>
                      </a:lnTo>
                      <a:lnTo>
                        <a:pt x="31" y="157"/>
                      </a:lnTo>
                      <a:lnTo>
                        <a:pt x="29" y="160"/>
                      </a:lnTo>
                      <a:lnTo>
                        <a:pt x="29" y="162"/>
                      </a:lnTo>
                      <a:lnTo>
                        <a:pt x="28" y="163"/>
                      </a:lnTo>
                      <a:lnTo>
                        <a:pt x="26" y="163"/>
                      </a:lnTo>
                      <a:lnTo>
                        <a:pt x="25" y="163"/>
                      </a:lnTo>
                      <a:lnTo>
                        <a:pt x="23" y="163"/>
                      </a:lnTo>
                      <a:lnTo>
                        <a:pt x="21" y="163"/>
                      </a:lnTo>
                      <a:lnTo>
                        <a:pt x="20" y="163"/>
                      </a:lnTo>
                      <a:lnTo>
                        <a:pt x="20" y="167"/>
                      </a:lnTo>
                      <a:lnTo>
                        <a:pt x="18" y="170"/>
                      </a:lnTo>
                      <a:lnTo>
                        <a:pt x="20" y="172"/>
                      </a:lnTo>
                      <a:lnTo>
                        <a:pt x="20" y="175"/>
                      </a:lnTo>
                      <a:lnTo>
                        <a:pt x="20" y="178"/>
                      </a:lnTo>
                      <a:lnTo>
                        <a:pt x="21" y="180"/>
                      </a:lnTo>
                      <a:lnTo>
                        <a:pt x="21" y="183"/>
                      </a:lnTo>
                      <a:lnTo>
                        <a:pt x="21" y="187"/>
                      </a:lnTo>
                      <a:lnTo>
                        <a:pt x="20" y="190"/>
                      </a:lnTo>
                      <a:lnTo>
                        <a:pt x="18" y="193"/>
                      </a:lnTo>
                      <a:lnTo>
                        <a:pt x="16" y="196"/>
                      </a:lnTo>
                      <a:lnTo>
                        <a:pt x="13" y="201"/>
                      </a:lnTo>
                      <a:lnTo>
                        <a:pt x="11" y="205"/>
                      </a:lnTo>
                      <a:lnTo>
                        <a:pt x="10" y="208"/>
                      </a:lnTo>
                      <a:lnTo>
                        <a:pt x="6" y="211"/>
                      </a:lnTo>
                      <a:lnTo>
                        <a:pt x="5" y="216"/>
                      </a:lnTo>
                      <a:lnTo>
                        <a:pt x="3" y="223"/>
                      </a:lnTo>
                      <a:lnTo>
                        <a:pt x="3" y="231"/>
                      </a:lnTo>
                      <a:lnTo>
                        <a:pt x="3" y="238"/>
                      </a:lnTo>
                      <a:lnTo>
                        <a:pt x="3" y="246"/>
                      </a:lnTo>
                      <a:lnTo>
                        <a:pt x="3" y="253"/>
                      </a:lnTo>
                      <a:lnTo>
                        <a:pt x="3" y="261"/>
                      </a:lnTo>
                      <a:lnTo>
                        <a:pt x="1" y="267"/>
                      </a:lnTo>
                      <a:lnTo>
                        <a:pt x="0" y="276"/>
                      </a:lnTo>
                      <a:lnTo>
                        <a:pt x="1" y="276"/>
                      </a:lnTo>
                      <a:lnTo>
                        <a:pt x="1" y="274"/>
                      </a:lnTo>
                      <a:lnTo>
                        <a:pt x="3" y="274"/>
                      </a:lnTo>
                      <a:lnTo>
                        <a:pt x="3" y="272"/>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Vodafone Rg"/>
                    <a:ea typeface="ＭＳ Ｐゴシック" pitchFamily="-109" charset="-128"/>
                    <a:cs typeface="+mn-cs"/>
                  </a:endParaRPr>
                </a:p>
              </p:txBody>
            </p:sp>
            <p:sp>
              <p:nvSpPr>
                <p:cNvPr id="123" name="Freeform 56"/>
                <p:cNvSpPr>
                  <a:spLocks/>
                </p:cNvSpPr>
                <p:nvPr/>
              </p:nvSpPr>
              <p:spPr bwMode="gray">
                <a:xfrm>
                  <a:off x="5528562" y="1704813"/>
                  <a:ext cx="1111850" cy="1135556"/>
                </a:xfrm>
                <a:custGeom>
                  <a:avLst/>
                  <a:gdLst>
                    <a:gd name="T0" fmla="*/ 2147483647 w 709"/>
                    <a:gd name="T1" fmla="*/ 2147483647 h 721"/>
                    <a:gd name="T2" fmla="*/ 2147483647 w 709"/>
                    <a:gd name="T3" fmla="*/ 2147483647 h 721"/>
                    <a:gd name="T4" fmla="*/ 2147483647 w 709"/>
                    <a:gd name="T5" fmla="*/ 2147483647 h 721"/>
                    <a:gd name="T6" fmla="*/ 2147483647 w 709"/>
                    <a:gd name="T7" fmla="*/ 2147483647 h 721"/>
                    <a:gd name="T8" fmla="*/ 2147483647 w 709"/>
                    <a:gd name="T9" fmla="*/ 2147483647 h 721"/>
                    <a:gd name="T10" fmla="*/ 2147483647 w 709"/>
                    <a:gd name="T11" fmla="*/ 2147483647 h 721"/>
                    <a:gd name="T12" fmla="*/ 2147483647 w 709"/>
                    <a:gd name="T13" fmla="*/ 2147483647 h 721"/>
                    <a:gd name="T14" fmla="*/ 2147483647 w 709"/>
                    <a:gd name="T15" fmla="*/ 2147483647 h 721"/>
                    <a:gd name="T16" fmla="*/ 2147483647 w 709"/>
                    <a:gd name="T17" fmla="*/ 2147483647 h 721"/>
                    <a:gd name="T18" fmla="*/ 2147483647 w 709"/>
                    <a:gd name="T19" fmla="*/ 2147483647 h 721"/>
                    <a:gd name="T20" fmla="*/ 2147483647 w 709"/>
                    <a:gd name="T21" fmla="*/ 2147483647 h 721"/>
                    <a:gd name="T22" fmla="*/ 2147483647 w 709"/>
                    <a:gd name="T23" fmla="*/ 2147483647 h 721"/>
                    <a:gd name="T24" fmla="*/ 2147483647 w 709"/>
                    <a:gd name="T25" fmla="*/ 2147483647 h 721"/>
                    <a:gd name="T26" fmla="*/ 2147483647 w 709"/>
                    <a:gd name="T27" fmla="*/ 2147483647 h 721"/>
                    <a:gd name="T28" fmla="*/ 2147483647 w 709"/>
                    <a:gd name="T29" fmla="*/ 2147483647 h 721"/>
                    <a:gd name="T30" fmla="*/ 2147483647 w 709"/>
                    <a:gd name="T31" fmla="*/ 2147483647 h 721"/>
                    <a:gd name="T32" fmla="*/ 2147483647 w 709"/>
                    <a:gd name="T33" fmla="*/ 2147483647 h 721"/>
                    <a:gd name="T34" fmla="*/ 2147483647 w 709"/>
                    <a:gd name="T35" fmla="*/ 2147483647 h 721"/>
                    <a:gd name="T36" fmla="*/ 2147483647 w 709"/>
                    <a:gd name="T37" fmla="*/ 2147483647 h 721"/>
                    <a:gd name="T38" fmla="*/ 2147483647 w 709"/>
                    <a:gd name="T39" fmla="*/ 2147483647 h 721"/>
                    <a:gd name="T40" fmla="*/ 2147483647 w 709"/>
                    <a:gd name="T41" fmla="*/ 2147483647 h 721"/>
                    <a:gd name="T42" fmla="*/ 2147483647 w 709"/>
                    <a:gd name="T43" fmla="*/ 2147483647 h 721"/>
                    <a:gd name="T44" fmla="*/ 2147483647 w 709"/>
                    <a:gd name="T45" fmla="*/ 2147483647 h 721"/>
                    <a:gd name="T46" fmla="*/ 2147483647 w 709"/>
                    <a:gd name="T47" fmla="*/ 2147483647 h 721"/>
                    <a:gd name="T48" fmla="*/ 2147483647 w 709"/>
                    <a:gd name="T49" fmla="*/ 2147483647 h 721"/>
                    <a:gd name="T50" fmla="*/ 2147483647 w 709"/>
                    <a:gd name="T51" fmla="*/ 2147483647 h 721"/>
                    <a:gd name="T52" fmla="*/ 2147483647 w 709"/>
                    <a:gd name="T53" fmla="*/ 2147483647 h 721"/>
                    <a:gd name="T54" fmla="*/ 2147483647 w 709"/>
                    <a:gd name="T55" fmla="*/ 2147483647 h 721"/>
                    <a:gd name="T56" fmla="*/ 2147483647 w 709"/>
                    <a:gd name="T57" fmla="*/ 2147483647 h 721"/>
                    <a:gd name="T58" fmla="*/ 2147483647 w 709"/>
                    <a:gd name="T59" fmla="*/ 2147483647 h 721"/>
                    <a:gd name="T60" fmla="*/ 2147483647 w 709"/>
                    <a:gd name="T61" fmla="*/ 2147483647 h 721"/>
                    <a:gd name="T62" fmla="*/ 2147483647 w 709"/>
                    <a:gd name="T63" fmla="*/ 2147483647 h 721"/>
                    <a:gd name="T64" fmla="*/ 2147483647 w 709"/>
                    <a:gd name="T65" fmla="*/ 2147483647 h 721"/>
                    <a:gd name="T66" fmla="*/ 2147483647 w 709"/>
                    <a:gd name="T67" fmla="*/ 2147483647 h 721"/>
                    <a:gd name="T68" fmla="*/ 2147483647 w 709"/>
                    <a:gd name="T69" fmla="*/ 2147483647 h 721"/>
                    <a:gd name="T70" fmla="*/ 2147483647 w 709"/>
                    <a:gd name="T71" fmla="*/ 2147483647 h 721"/>
                    <a:gd name="T72" fmla="*/ 2147483647 w 709"/>
                    <a:gd name="T73" fmla="*/ 2147483647 h 721"/>
                    <a:gd name="T74" fmla="*/ 2147483647 w 709"/>
                    <a:gd name="T75" fmla="*/ 2147483647 h 721"/>
                    <a:gd name="T76" fmla="*/ 2147483647 w 709"/>
                    <a:gd name="T77" fmla="*/ 2147483647 h 721"/>
                    <a:gd name="T78" fmla="*/ 2147483647 w 709"/>
                    <a:gd name="T79" fmla="*/ 2147483647 h 721"/>
                    <a:gd name="T80" fmla="*/ 2147483647 w 709"/>
                    <a:gd name="T81" fmla="*/ 2147483647 h 721"/>
                    <a:gd name="T82" fmla="*/ 2147483647 w 709"/>
                    <a:gd name="T83" fmla="*/ 2147483647 h 721"/>
                    <a:gd name="T84" fmla="*/ 2147483647 w 709"/>
                    <a:gd name="T85" fmla="*/ 2147483647 h 721"/>
                    <a:gd name="T86" fmla="*/ 2147483647 w 709"/>
                    <a:gd name="T87" fmla="*/ 2147483647 h 721"/>
                    <a:gd name="T88" fmla="*/ 2147483647 w 709"/>
                    <a:gd name="T89" fmla="*/ 2147483647 h 721"/>
                    <a:gd name="T90" fmla="*/ 2147483647 w 709"/>
                    <a:gd name="T91" fmla="*/ 2147483647 h 721"/>
                    <a:gd name="T92" fmla="*/ 2147483647 w 709"/>
                    <a:gd name="T93" fmla="*/ 2147483647 h 721"/>
                    <a:gd name="T94" fmla="*/ 2147483647 w 709"/>
                    <a:gd name="T95" fmla="*/ 2147483647 h 721"/>
                    <a:gd name="T96" fmla="*/ 2147483647 w 709"/>
                    <a:gd name="T97" fmla="*/ 2147483647 h 721"/>
                    <a:gd name="T98" fmla="*/ 2147483647 w 709"/>
                    <a:gd name="T99" fmla="*/ 2147483647 h 721"/>
                    <a:gd name="T100" fmla="*/ 2147483647 w 709"/>
                    <a:gd name="T101" fmla="*/ 2147483647 h 721"/>
                    <a:gd name="T102" fmla="*/ 2147483647 w 709"/>
                    <a:gd name="T103" fmla="*/ 2147483647 h 721"/>
                    <a:gd name="T104" fmla="*/ 2147483647 w 709"/>
                    <a:gd name="T105" fmla="*/ 2147483647 h 721"/>
                    <a:gd name="T106" fmla="*/ 2147483647 w 709"/>
                    <a:gd name="T107" fmla="*/ 2147483647 h 721"/>
                    <a:gd name="T108" fmla="*/ 2147483647 w 709"/>
                    <a:gd name="T109" fmla="*/ 2147483647 h 721"/>
                    <a:gd name="T110" fmla="*/ 2147483647 w 709"/>
                    <a:gd name="T111" fmla="*/ 2147483647 h 721"/>
                    <a:gd name="T112" fmla="*/ 2147483647 w 709"/>
                    <a:gd name="T113" fmla="*/ 2147483647 h 721"/>
                    <a:gd name="T114" fmla="*/ 2147483647 w 709"/>
                    <a:gd name="T115" fmla="*/ 2147483647 h 721"/>
                    <a:gd name="T116" fmla="*/ 2147483647 w 709"/>
                    <a:gd name="T117" fmla="*/ 2147483647 h 721"/>
                    <a:gd name="T118" fmla="*/ 2147483647 w 709"/>
                    <a:gd name="T119" fmla="*/ 0 h 7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09"/>
                    <a:gd name="T181" fmla="*/ 0 h 721"/>
                    <a:gd name="T182" fmla="*/ 709 w 709"/>
                    <a:gd name="T183" fmla="*/ 721 h 7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09" h="721">
                      <a:moveTo>
                        <a:pt x="236" y="0"/>
                      </a:moveTo>
                      <a:lnTo>
                        <a:pt x="237" y="2"/>
                      </a:lnTo>
                      <a:lnTo>
                        <a:pt x="239" y="5"/>
                      </a:lnTo>
                      <a:lnTo>
                        <a:pt x="240" y="7"/>
                      </a:lnTo>
                      <a:lnTo>
                        <a:pt x="242" y="10"/>
                      </a:lnTo>
                      <a:lnTo>
                        <a:pt x="244" y="12"/>
                      </a:lnTo>
                      <a:lnTo>
                        <a:pt x="244" y="15"/>
                      </a:lnTo>
                      <a:lnTo>
                        <a:pt x="245" y="17"/>
                      </a:lnTo>
                      <a:lnTo>
                        <a:pt x="245" y="20"/>
                      </a:lnTo>
                      <a:lnTo>
                        <a:pt x="247" y="20"/>
                      </a:lnTo>
                      <a:lnTo>
                        <a:pt x="247" y="22"/>
                      </a:lnTo>
                      <a:lnTo>
                        <a:pt x="247" y="23"/>
                      </a:lnTo>
                      <a:lnTo>
                        <a:pt x="247" y="25"/>
                      </a:lnTo>
                      <a:lnTo>
                        <a:pt x="247" y="27"/>
                      </a:lnTo>
                      <a:lnTo>
                        <a:pt x="249" y="28"/>
                      </a:lnTo>
                      <a:lnTo>
                        <a:pt x="250" y="30"/>
                      </a:lnTo>
                      <a:lnTo>
                        <a:pt x="250" y="32"/>
                      </a:lnTo>
                      <a:lnTo>
                        <a:pt x="252" y="33"/>
                      </a:lnTo>
                      <a:lnTo>
                        <a:pt x="254" y="35"/>
                      </a:lnTo>
                      <a:lnTo>
                        <a:pt x="254" y="37"/>
                      </a:lnTo>
                      <a:lnTo>
                        <a:pt x="254" y="38"/>
                      </a:lnTo>
                      <a:lnTo>
                        <a:pt x="255" y="38"/>
                      </a:lnTo>
                      <a:lnTo>
                        <a:pt x="257" y="42"/>
                      </a:lnTo>
                      <a:lnTo>
                        <a:pt x="259" y="45"/>
                      </a:lnTo>
                      <a:lnTo>
                        <a:pt x="259" y="48"/>
                      </a:lnTo>
                      <a:lnTo>
                        <a:pt x="260" y="51"/>
                      </a:lnTo>
                      <a:lnTo>
                        <a:pt x="260" y="55"/>
                      </a:lnTo>
                      <a:lnTo>
                        <a:pt x="262" y="58"/>
                      </a:lnTo>
                      <a:lnTo>
                        <a:pt x="264" y="61"/>
                      </a:lnTo>
                      <a:lnTo>
                        <a:pt x="264" y="65"/>
                      </a:lnTo>
                      <a:lnTo>
                        <a:pt x="265" y="66"/>
                      </a:lnTo>
                      <a:lnTo>
                        <a:pt x="265" y="68"/>
                      </a:lnTo>
                      <a:lnTo>
                        <a:pt x="265" y="70"/>
                      </a:lnTo>
                      <a:lnTo>
                        <a:pt x="265" y="71"/>
                      </a:lnTo>
                      <a:lnTo>
                        <a:pt x="265" y="73"/>
                      </a:lnTo>
                      <a:lnTo>
                        <a:pt x="265" y="74"/>
                      </a:lnTo>
                      <a:lnTo>
                        <a:pt x="267" y="76"/>
                      </a:lnTo>
                      <a:lnTo>
                        <a:pt x="267" y="78"/>
                      </a:lnTo>
                      <a:lnTo>
                        <a:pt x="267" y="79"/>
                      </a:lnTo>
                      <a:lnTo>
                        <a:pt x="269" y="79"/>
                      </a:lnTo>
                      <a:lnTo>
                        <a:pt x="269" y="81"/>
                      </a:lnTo>
                      <a:lnTo>
                        <a:pt x="270" y="83"/>
                      </a:lnTo>
                      <a:lnTo>
                        <a:pt x="270" y="84"/>
                      </a:lnTo>
                      <a:lnTo>
                        <a:pt x="272" y="86"/>
                      </a:lnTo>
                      <a:lnTo>
                        <a:pt x="272" y="88"/>
                      </a:lnTo>
                      <a:lnTo>
                        <a:pt x="272" y="89"/>
                      </a:lnTo>
                      <a:lnTo>
                        <a:pt x="272" y="91"/>
                      </a:lnTo>
                      <a:lnTo>
                        <a:pt x="272" y="93"/>
                      </a:lnTo>
                      <a:lnTo>
                        <a:pt x="272" y="94"/>
                      </a:lnTo>
                      <a:lnTo>
                        <a:pt x="272" y="96"/>
                      </a:lnTo>
                      <a:lnTo>
                        <a:pt x="272" y="98"/>
                      </a:lnTo>
                      <a:lnTo>
                        <a:pt x="275" y="103"/>
                      </a:lnTo>
                      <a:lnTo>
                        <a:pt x="277" y="106"/>
                      </a:lnTo>
                      <a:lnTo>
                        <a:pt x="280" y="111"/>
                      </a:lnTo>
                      <a:lnTo>
                        <a:pt x="282" y="114"/>
                      </a:lnTo>
                      <a:lnTo>
                        <a:pt x="285" y="119"/>
                      </a:lnTo>
                      <a:lnTo>
                        <a:pt x="288" y="122"/>
                      </a:lnTo>
                      <a:lnTo>
                        <a:pt x="292" y="126"/>
                      </a:lnTo>
                      <a:lnTo>
                        <a:pt x="295" y="129"/>
                      </a:lnTo>
                      <a:lnTo>
                        <a:pt x="297" y="131"/>
                      </a:lnTo>
                      <a:lnTo>
                        <a:pt x="298" y="131"/>
                      </a:lnTo>
                      <a:lnTo>
                        <a:pt x="300" y="129"/>
                      </a:lnTo>
                      <a:lnTo>
                        <a:pt x="302" y="127"/>
                      </a:lnTo>
                      <a:lnTo>
                        <a:pt x="303" y="124"/>
                      </a:lnTo>
                      <a:lnTo>
                        <a:pt x="305" y="121"/>
                      </a:lnTo>
                      <a:lnTo>
                        <a:pt x="306" y="117"/>
                      </a:lnTo>
                      <a:lnTo>
                        <a:pt x="310" y="116"/>
                      </a:lnTo>
                      <a:lnTo>
                        <a:pt x="311" y="121"/>
                      </a:lnTo>
                      <a:lnTo>
                        <a:pt x="315" y="124"/>
                      </a:lnTo>
                      <a:lnTo>
                        <a:pt x="316" y="129"/>
                      </a:lnTo>
                      <a:lnTo>
                        <a:pt x="320" y="134"/>
                      </a:lnTo>
                      <a:lnTo>
                        <a:pt x="323" y="139"/>
                      </a:lnTo>
                      <a:lnTo>
                        <a:pt x="326" y="142"/>
                      </a:lnTo>
                      <a:lnTo>
                        <a:pt x="330" y="145"/>
                      </a:lnTo>
                      <a:lnTo>
                        <a:pt x="333" y="149"/>
                      </a:lnTo>
                      <a:lnTo>
                        <a:pt x="338" y="150"/>
                      </a:lnTo>
                      <a:lnTo>
                        <a:pt x="343" y="154"/>
                      </a:lnTo>
                      <a:lnTo>
                        <a:pt x="348" y="155"/>
                      </a:lnTo>
                      <a:lnTo>
                        <a:pt x="351" y="157"/>
                      </a:lnTo>
                      <a:lnTo>
                        <a:pt x="356" y="160"/>
                      </a:lnTo>
                      <a:lnTo>
                        <a:pt x="361" y="164"/>
                      </a:lnTo>
                      <a:lnTo>
                        <a:pt x="364" y="167"/>
                      </a:lnTo>
                      <a:lnTo>
                        <a:pt x="368" y="170"/>
                      </a:lnTo>
                      <a:lnTo>
                        <a:pt x="369" y="170"/>
                      </a:lnTo>
                      <a:lnTo>
                        <a:pt x="371" y="172"/>
                      </a:lnTo>
                      <a:lnTo>
                        <a:pt x="372" y="172"/>
                      </a:lnTo>
                      <a:lnTo>
                        <a:pt x="374" y="173"/>
                      </a:lnTo>
                      <a:lnTo>
                        <a:pt x="376" y="173"/>
                      </a:lnTo>
                      <a:lnTo>
                        <a:pt x="377" y="175"/>
                      </a:lnTo>
                      <a:lnTo>
                        <a:pt x="379" y="175"/>
                      </a:lnTo>
                      <a:lnTo>
                        <a:pt x="381" y="175"/>
                      </a:lnTo>
                      <a:lnTo>
                        <a:pt x="382" y="177"/>
                      </a:lnTo>
                      <a:lnTo>
                        <a:pt x="384" y="180"/>
                      </a:lnTo>
                      <a:lnTo>
                        <a:pt x="386" y="182"/>
                      </a:lnTo>
                      <a:lnTo>
                        <a:pt x="386" y="183"/>
                      </a:lnTo>
                      <a:lnTo>
                        <a:pt x="387" y="187"/>
                      </a:lnTo>
                      <a:lnTo>
                        <a:pt x="389" y="188"/>
                      </a:lnTo>
                      <a:lnTo>
                        <a:pt x="391" y="190"/>
                      </a:lnTo>
                      <a:lnTo>
                        <a:pt x="392" y="192"/>
                      </a:lnTo>
                      <a:lnTo>
                        <a:pt x="396" y="192"/>
                      </a:lnTo>
                      <a:lnTo>
                        <a:pt x="397" y="193"/>
                      </a:lnTo>
                      <a:lnTo>
                        <a:pt x="399" y="193"/>
                      </a:lnTo>
                      <a:lnTo>
                        <a:pt x="401" y="195"/>
                      </a:lnTo>
                      <a:lnTo>
                        <a:pt x="404" y="195"/>
                      </a:lnTo>
                      <a:lnTo>
                        <a:pt x="405" y="197"/>
                      </a:lnTo>
                      <a:lnTo>
                        <a:pt x="407" y="197"/>
                      </a:lnTo>
                      <a:lnTo>
                        <a:pt x="409" y="198"/>
                      </a:lnTo>
                      <a:lnTo>
                        <a:pt x="412" y="202"/>
                      </a:lnTo>
                      <a:lnTo>
                        <a:pt x="415" y="205"/>
                      </a:lnTo>
                      <a:lnTo>
                        <a:pt x="419" y="208"/>
                      </a:lnTo>
                      <a:lnTo>
                        <a:pt x="422" y="211"/>
                      </a:lnTo>
                      <a:lnTo>
                        <a:pt x="425" y="215"/>
                      </a:lnTo>
                      <a:lnTo>
                        <a:pt x="429" y="218"/>
                      </a:lnTo>
                      <a:lnTo>
                        <a:pt x="430" y="223"/>
                      </a:lnTo>
                      <a:lnTo>
                        <a:pt x="432" y="226"/>
                      </a:lnTo>
                      <a:lnTo>
                        <a:pt x="434" y="230"/>
                      </a:lnTo>
                      <a:lnTo>
                        <a:pt x="435" y="235"/>
                      </a:lnTo>
                      <a:lnTo>
                        <a:pt x="438" y="238"/>
                      </a:lnTo>
                      <a:lnTo>
                        <a:pt x="442" y="239"/>
                      </a:lnTo>
                      <a:lnTo>
                        <a:pt x="445" y="243"/>
                      </a:lnTo>
                      <a:lnTo>
                        <a:pt x="448" y="244"/>
                      </a:lnTo>
                      <a:lnTo>
                        <a:pt x="452" y="248"/>
                      </a:lnTo>
                      <a:lnTo>
                        <a:pt x="455" y="249"/>
                      </a:lnTo>
                      <a:lnTo>
                        <a:pt x="455" y="251"/>
                      </a:lnTo>
                      <a:lnTo>
                        <a:pt x="455" y="253"/>
                      </a:lnTo>
                      <a:lnTo>
                        <a:pt x="453" y="253"/>
                      </a:lnTo>
                      <a:lnTo>
                        <a:pt x="453" y="254"/>
                      </a:lnTo>
                      <a:lnTo>
                        <a:pt x="452" y="256"/>
                      </a:lnTo>
                      <a:lnTo>
                        <a:pt x="450" y="258"/>
                      </a:lnTo>
                      <a:lnTo>
                        <a:pt x="448" y="259"/>
                      </a:lnTo>
                      <a:lnTo>
                        <a:pt x="447" y="259"/>
                      </a:lnTo>
                      <a:lnTo>
                        <a:pt x="445" y="259"/>
                      </a:lnTo>
                      <a:lnTo>
                        <a:pt x="443" y="259"/>
                      </a:lnTo>
                      <a:lnTo>
                        <a:pt x="442" y="259"/>
                      </a:lnTo>
                      <a:lnTo>
                        <a:pt x="440" y="259"/>
                      </a:lnTo>
                      <a:lnTo>
                        <a:pt x="438" y="259"/>
                      </a:lnTo>
                      <a:lnTo>
                        <a:pt x="437" y="259"/>
                      </a:lnTo>
                      <a:lnTo>
                        <a:pt x="435" y="261"/>
                      </a:lnTo>
                      <a:lnTo>
                        <a:pt x="434" y="261"/>
                      </a:lnTo>
                      <a:lnTo>
                        <a:pt x="434" y="263"/>
                      </a:lnTo>
                      <a:lnTo>
                        <a:pt x="432" y="264"/>
                      </a:lnTo>
                      <a:lnTo>
                        <a:pt x="430" y="266"/>
                      </a:lnTo>
                      <a:lnTo>
                        <a:pt x="429" y="268"/>
                      </a:lnTo>
                      <a:lnTo>
                        <a:pt x="429" y="269"/>
                      </a:lnTo>
                      <a:lnTo>
                        <a:pt x="427" y="272"/>
                      </a:lnTo>
                      <a:lnTo>
                        <a:pt x="425" y="274"/>
                      </a:lnTo>
                      <a:lnTo>
                        <a:pt x="425" y="276"/>
                      </a:lnTo>
                      <a:lnTo>
                        <a:pt x="424" y="279"/>
                      </a:lnTo>
                      <a:lnTo>
                        <a:pt x="424" y="282"/>
                      </a:lnTo>
                      <a:lnTo>
                        <a:pt x="422" y="286"/>
                      </a:lnTo>
                      <a:lnTo>
                        <a:pt x="422" y="289"/>
                      </a:lnTo>
                      <a:lnTo>
                        <a:pt x="422" y="292"/>
                      </a:lnTo>
                      <a:lnTo>
                        <a:pt x="420" y="296"/>
                      </a:lnTo>
                      <a:lnTo>
                        <a:pt x="420" y="297"/>
                      </a:lnTo>
                      <a:lnTo>
                        <a:pt x="417" y="302"/>
                      </a:lnTo>
                      <a:lnTo>
                        <a:pt x="415" y="305"/>
                      </a:lnTo>
                      <a:lnTo>
                        <a:pt x="412" y="310"/>
                      </a:lnTo>
                      <a:lnTo>
                        <a:pt x="410" y="314"/>
                      </a:lnTo>
                      <a:lnTo>
                        <a:pt x="409" y="319"/>
                      </a:lnTo>
                      <a:lnTo>
                        <a:pt x="409" y="322"/>
                      </a:lnTo>
                      <a:lnTo>
                        <a:pt x="407" y="327"/>
                      </a:lnTo>
                      <a:lnTo>
                        <a:pt x="407" y="330"/>
                      </a:lnTo>
                      <a:lnTo>
                        <a:pt x="407" y="334"/>
                      </a:lnTo>
                      <a:lnTo>
                        <a:pt x="407" y="335"/>
                      </a:lnTo>
                      <a:lnTo>
                        <a:pt x="409" y="337"/>
                      </a:lnTo>
                      <a:lnTo>
                        <a:pt x="410" y="338"/>
                      </a:lnTo>
                      <a:lnTo>
                        <a:pt x="410" y="342"/>
                      </a:lnTo>
                      <a:lnTo>
                        <a:pt x="412" y="343"/>
                      </a:lnTo>
                      <a:lnTo>
                        <a:pt x="415" y="343"/>
                      </a:lnTo>
                      <a:lnTo>
                        <a:pt x="417" y="345"/>
                      </a:lnTo>
                      <a:lnTo>
                        <a:pt x="419" y="347"/>
                      </a:lnTo>
                      <a:lnTo>
                        <a:pt x="420" y="347"/>
                      </a:lnTo>
                      <a:lnTo>
                        <a:pt x="422" y="345"/>
                      </a:lnTo>
                      <a:lnTo>
                        <a:pt x="424" y="345"/>
                      </a:lnTo>
                      <a:lnTo>
                        <a:pt x="425" y="343"/>
                      </a:lnTo>
                      <a:lnTo>
                        <a:pt x="429" y="343"/>
                      </a:lnTo>
                      <a:lnTo>
                        <a:pt x="430" y="342"/>
                      </a:lnTo>
                      <a:lnTo>
                        <a:pt x="432" y="342"/>
                      </a:lnTo>
                      <a:lnTo>
                        <a:pt x="435" y="340"/>
                      </a:lnTo>
                      <a:lnTo>
                        <a:pt x="438" y="340"/>
                      </a:lnTo>
                      <a:lnTo>
                        <a:pt x="442" y="340"/>
                      </a:lnTo>
                      <a:lnTo>
                        <a:pt x="447" y="340"/>
                      </a:lnTo>
                      <a:lnTo>
                        <a:pt x="450" y="340"/>
                      </a:lnTo>
                      <a:lnTo>
                        <a:pt x="455" y="342"/>
                      </a:lnTo>
                      <a:lnTo>
                        <a:pt x="458" y="342"/>
                      </a:lnTo>
                      <a:lnTo>
                        <a:pt x="462" y="340"/>
                      </a:lnTo>
                      <a:lnTo>
                        <a:pt x="463" y="340"/>
                      </a:lnTo>
                      <a:lnTo>
                        <a:pt x="465" y="340"/>
                      </a:lnTo>
                      <a:lnTo>
                        <a:pt x="467" y="338"/>
                      </a:lnTo>
                      <a:lnTo>
                        <a:pt x="463" y="342"/>
                      </a:lnTo>
                      <a:lnTo>
                        <a:pt x="462" y="345"/>
                      </a:lnTo>
                      <a:lnTo>
                        <a:pt x="460" y="348"/>
                      </a:lnTo>
                      <a:lnTo>
                        <a:pt x="460" y="352"/>
                      </a:lnTo>
                      <a:lnTo>
                        <a:pt x="462" y="357"/>
                      </a:lnTo>
                      <a:lnTo>
                        <a:pt x="463" y="360"/>
                      </a:lnTo>
                      <a:lnTo>
                        <a:pt x="465" y="363"/>
                      </a:lnTo>
                      <a:lnTo>
                        <a:pt x="468" y="368"/>
                      </a:lnTo>
                      <a:lnTo>
                        <a:pt x="470" y="370"/>
                      </a:lnTo>
                      <a:lnTo>
                        <a:pt x="470" y="373"/>
                      </a:lnTo>
                      <a:lnTo>
                        <a:pt x="470" y="375"/>
                      </a:lnTo>
                      <a:lnTo>
                        <a:pt x="470" y="378"/>
                      </a:lnTo>
                      <a:lnTo>
                        <a:pt x="470" y="380"/>
                      </a:lnTo>
                      <a:lnTo>
                        <a:pt x="470" y="383"/>
                      </a:lnTo>
                      <a:lnTo>
                        <a:pt x="472" y="385"/>
                      </a:lnTo>
                      <a:lnTo>
                        <a:pt x="473" y="388"/>
                      </a:lnTo>
                      <a:lnTo>
                        <a:pt x="475" y="388"/>
                      </a:lnTo>
                      <a:lnTo>
                        <a:pt x="475" y="390"/>
                      </a:lnTo>
                      <a:lnTo>
                        <a:pt x="476" y="390"/>
                      </a:lnTo>
                      <a:lnTo>
                        <a:pt x="478" y="390"/>
                      </a:lnTo>
                      <a:lnTo>
                        <a:pt x="478" y="391"/>
                      </a:lnTo>
                      <a:lnTo>
                        <a:pt x="480" y="391"/>
                      </a:lnTo>
                      <a:lnTo>
                        <a:pt x="480" y="393"/>
                      </a:lnTo>
                      <a:lnTo>
                        <a:pt x="483" y="395"/>
                      </a:lnTo>
                      <a:lnTo>
                        <a:pt x="485" y="396"/>
                      </a:lnTo>
                      <a:lnTo>
                        <a:pt x="486" y="399"/>
                      </a:lnTo>
                      <a:lnTo>
                        <a:pt x="490" y="401"/>
                      </a:lnTo>
                      <a:lnTo>
                        <a:pt x="491" y="403"/>
                      </a:lnTo>
                      <a:lnTo>
                        <a:pt x="493" y="404"/>
                      </a:lnTo>
                      <a:lnTo>
                        <a:pt x="496" y="408"/>
                      </a:lnTo>
                      <a:lnTo>
                        <a:pt x="498" y="409"/>
                      </a:lnTo>
                      <a:lnTo>
                        <a:pt x="498" y="411"/>
                      </a:lnTo>
                      <a:lnTo>
                        <a:pt x="498" y="413"/>
                      </a:lnTo>
                      <a:lnTo>
                        <a:pt x="498" y="414"/>
                      </a:lnTo>
                      <a:lnTo>
                        <a:pt x="496" y="414"/>
                      </a:lnTo>
                      <a:lnTo>
                        <a:pt x="496" y="416"/>
                      </a:lnTo>
                      <a:lnTo>
                        <a:pt x="496" y="418"/>
                      </a:lnTo>
                      <a:lnTo>
                        <a:pt x="498" y="419"/>
                      </a:lnTo>
                      <a:lnTo>
                        <a:pt x="498" y="421"/>
                      </a:lnTo>
                      <a:lnTo>
                        <a:pt x="500" y="421"/>
                      </a:lnTo>
                      <a:lnTo>
                        <a:pt x="500" y="423"/>
                      </a:lnTo>
                      <a:lnTo>
                        <a:pt x="501" y="423"/>
                      </a:lnTo>
                      <a:lnTo>
                        <a:pt x="503" y="423"/>
                      </a:lnTo>
                      <a:lnTo>
                        <a:pt x="505" y="423"/>
                      </a:lnTo>
                      <a:lnTo>
                        <a:pt x="506" y="423"/>
                      </a:lnTo>
                      <a:lnTo>
                        <a:pt x="506" y="424"/>
                      </a:lnTo>
                      <a:lnTo>
                        <a:pt x="506" y="426"/>
                      </a:lnTo>
                      <a:lnTo>
                        <a:pt x="506" y="428"/>
                      </a:lnTo>
                      <a:lnTo>
                        <a:pt x="508" y="428"/>
                      </a:lnTo>
                      <a:lnTo>
                        <a:pt x="508" y="429"/>
                      </a:lnTo>
                      <a:lnTo>
                        <a:pt x="509" y="429"/>
                      </a:lnTo>
                      <a:lnTo>
                        <a:pt x="509" y="432"/>
                      </a:lnTo>
                      <a:lnTo>
                        <a:pt x="511" y="434"/>
                      </a:lnTo>
                      <a:lnTo>
                        <a:pt x="511" y="436"/>
                      </a:lnTo>
                      <a:lnTo>
                        <a:pt x="513" y="437"/>
                      </a:lnTo>
                      <a:lnTo>
                        <a:pt x="514" y="439"/>
                      </a:lnTo>
                      <a:lnTo>
                        <a:pt x="516" y="441"/>
                      </a:lnTo>
                      <a:lnTo>
                        <a:pt x="518" y="441"/>
                      </a:lnTo>
                      <a:lnTo>
                        <a:pt x="519" y="441"/>
                      </a:lnTo>
                      <a:lnTo>
                        <a:pt x="524" y="442"/>
                      </a:lnTo>
                      <a:lnTo>
                        <a:pt x="534" y="444"/>
                      </a:lnTo>
                      <a:lnTo>
                        <a:pt x="549" y="446"/>
                      </a:lnTo>
                      <a:lnTo>
                        <a:pt x="569" y="451"/>
                      </a:lnTo>
                      <a:lnTo>
                        <a:pt x="594" y="457"/>
                      </a:lnTo>
                      <a:lnTo>
                        <a:pt x="623" y="467"/>
                      </a:lnTo>
                      <a:lnTo>
                        <a:pt x="658" y="480"/>
                      </a:lnTo>
                      <a:lnTo>
                        <a:pt x="709" y="479"/>
                      </a:lnTo>
                      <a:lnTo>
                        <a:pt x="584" y="647"/>
                      </a:lnTo>
                      <a:lnTo>
                        <a:pt x="533" y="645"/>
                      </a:lnTo>
                      <a:lnTo>
                        <a:pt x="531" y="645"/>
                      </a:lnTo>
                      <a:lnTo>
                        <a:pt x="528" y="645"/>
                      </a:lnTo>
                      <a:lnTo>
                        <a:pt x="523" y="645"/>
                      </a:lnTo>
                      <a:lnTo>
                        <a:pt x="514" y="647"/>
                      </a:lnTo>
                      <a:lnTo>
                        <a:pt x="506" y="650"/>
                      </a:lnTo>
                      <a:lnTo>
                        <a:pt x="496" y="657"/>
                      </a:lnTo>
                      <a:lnTo>
                        <a:pt x="486" y="667"/>
                      </a:lnTo>
                      <a:lnTo>
                        <a:pt x="475" y="682"/>
                      </a:lnTo>
                      <a:lnTo>
                        <a:pt x="440" y="682"/>
                      </a:lnTo>
                      <a:lnTo>
                        <a:pt x="440" y="683"/>
                      </a:lnTo>
                      <a:lnTo>
                        <a:pt x="438" y="685"/>
                      </a:lnTo>
                      <a:lnTo>
                        <a:pt x="437" y="687"/>
                      </a:lnTo>
                      <a:lnTo>
                        <a:pt x="435" y="688"/>
                      </a:lnTo>
                      <a:lnTo>
                        <a:pt x="435" y="690"/>
                      </a:lnTo>
                      <a:lnTo>
                        <a:pt x="435" y="693"/>
                      </a:lnTo>
                      <a:lnTo>
                        <a:pt x="437" y="695"/>
                      </a:lnTo>
                      <a:lnTo>
                        <a:pt x="435" y="693"/>
                      </a:lnTo>
                      <a:lnTo>
                        <a:pt x="432" y="693"/>
                      </a:lnTo>
                      <a:lnTo>
                        <a:pt x="430" y="693"/>
                      </a:lnTo>
                      <a:lnTo>
                        <a:pt x="427" y="693"/>
                      </a:lnTo>
                      <a:lnTo>
                        <a:pt x="422" y="693"/>
                      </a:lnTo>
                      <a:lnTo>
                        <a:pt x="419" y="693"/>
                      </a:lnTo>
                      <a:lnTo>
                        <a:pt x="415" y="695"/>
                      </a:lnTo>
                      <a:lnTo>
                        <a:pt x="412" y="695"/>
                      </a:lnTo>
                      <a:lnTo>
                        <a:pt x="410" y="695"/>
                      </a:lnTo>
                      <a:lnTo>
                        <a:pt x="409" y="696"/>
                      </a:lnTo>
                      <a:lnTo>
                        <a:pt x="407" y="698"/>
                      </a:lnTo>
                      <a:lnTo>
                        <a:pt x="405" y="698"/>
                      </a:lnTo>
                      <a:lnTo>
                        <a:pt x="404" y="700"/>
                      </a:lnTo>
                      <a:lnTo>
                        <a:pt x="401" y="700"/>
                      </a:lnTo>
                      <a:lnTo>
                        <a:pt x="399" y="700"/>
                      </a:lnTo>
                      <a:lnTo>
                        <a:pt x="397" y="700"/>
                      </a:lnTo>
                      <a:lnTo>
                        <a:pt x="396" y="698"/>
                      </a:lnTo>
                      <a:lnTo>
                        <a:pt x="394" y="698"/>
                      </a:lnTo>
                      <a:lnTo>
                        <a:pt x="392" y="696"/>
                      </a:lnTo>
                      <a:lnTo>
                        <a:pt x="391" y="695"/>
                      </a:lnTo>
                      <a:lnTo>
                        <a:pt x="389" y="693"/>
                      </a:lnTo>
                      <a:lnTo>
                        <a:pt x="387" y="692"/>
                      </a:lnTo>
                      <a:lnTo>
                        <a:pt x="386" y="692"/>
                      </a:lnTo>
                      <a:lnTo>
                        <a:pt x="384" y="692"/>
                      </a:lnTo>
                      <a:lnTo>
                        <a:pt x="382" y="690"/>
                      </a:lnTo>
                      <a:lnTo>
                        <a:pt x="381" y="690"/>
                      </a:lnTo>
                      <a:lnTo>
                        <a:pt x="379" y="690"/>
                      </a:lnTo>
                      <a:lnTo>
                        <a:pt x="377" y="688"/>
                      </a:lnTo>
                      <a:lnTo>
                        <a:pt x="376" y="688"/>
                      </a:lnTo>
                      <a:lnTo>
                        <a:pt x="374" y="688"/>
                      </a:lnTo>
                      <a:lnTo>
                        <a:pt x="372" y="688"/>
                      </a:lnTo>
                      <a:lnTo>
                        <a:pt x="369" y="688"/>
                      </a:lnTo>
                      <a:lnTo>
                        <a:pt x="366" y="688"/>
                      </a:lnTo>
                      <a:lnTo>
                        <a:pt x="361" y="690"/>
                      </a:lnTo>
                      <a:lnTo>
                        <a:pt x="358" y="692"/>
                      </a:lnTo>
                      <a:lnTo>
                        <a:pt x="354" y="692"/>
                      </a:lnTo>
                      <a:lnTo>
                        <a:pt x="351" y="695"/>
                      </a:lnTo>
                      <a:lnTo>
                        <a:pt x="348" y="696"/>
                      </a:lnTo>
                      <a:lnTo>
                        <a:pt x="344" y="698"/>
                      </a:lnTo>
                      <a:lnTo>
                        <a:pt x="343" y="700"/>
                      </a:lnTo>
                      <a:lnTo>
                        <a:pt x="343" y="701"/>
                      </a:lnTo>
                      <a:lnTo>
                        <a:pt x="344" y="703"/>
                      </a:lnTo>
                      <a:lnTo>
                        <a:pt x="344" y="705"/>
                      </a:lnTo>
                      <a:lnTo>
                        <a:pt x="343" y="705"/>
                      </a:lnTo>
                      <a:lnTo>
                        <a:pt x="341" y="708"/>
                      </a:lnTo>
                      <a:lnTo>
                        <a:pt x="338" y="710"/>
                      </a:lnTo>
                      <a:lnTo>
                        <a:pt x="335" y="713"/>
                      </a:lnTo>
                      <a:lnTo>
                        <a:pt x="333" y="716"/>
                      </a:lnTo>
                      <a:lnTo>
                        <a:pt x="331" y="718"/>
                      </a:lnTo>
                      <a:lnTo>
                        <a:pt x="328" y="721"/>
                      </a:lnTo>
                      <a:lnTo>
                        <a:pt x="326" y="721"/>
                      </a:lnTo>
                      <a:lnTo>
                        <a:pt x="325" y="721"/>
                      </a:lnTo>
                      <a:lnTo>
                        <a:pt x="313" y="720"/>
                      </a:lnTo>
                      <a:lnTo>
                        <a:pt x="302" y="718"/>
                      </a:lnTo>
                      <a:lnTo>
                        <a:pt x="292" y="716"/>
                      </a:lnTo>
                      <a:lnTo>
                        <a:pt x="283" y="718"/>
                      </a:lnTo>
                      <a:lnTo>
                        <a:pt x="273" y="718"/>
                      </a:lnTo>
                      <a:lnTo>
                        <a:pt x="265" y="716"/>
                      </a:lnTo>
                      <a:lnTo>
                        <a:pt x="257" y="715"/>
                      </a:lnTo>
                      <a:lnTo>
                        <a:pt x="247" y="713"/>
                      </a:lnTo>
                      <a:lnTo>
                        <a:pt x="244" y="711"/>
                      </a:lnTo>
                      <a:lnTo>
                        <a:pt x="240" y="708"/>
                      </a:lnTo>
                      <a:lnTo>
                        <a:pt x="236" y="706"/>
                      </a:lnTo>
                      <a:lnTo>
                        <a:pt x="232" y="703"/>
                      </a:lnTo>
                      <a:lnTo>
                        <a:pt x="227" y="701"/>
                      </a:lnTo>
                      <a:lnTo>
                        <a:pt x="224" y="698"/>
                      </a:lnTo>
                      <a:lnTo>
                        <a:pt x="221" y="695"/>
                      </a:lnTo>
                      <a:lnTo>
                        <a:pt x="216" y="692"/>
                      </a:lnTo>
                      <a:lnTo>
                        <a:pt x="216" y="690"/>
                      </a:lnTo>
                      <a:lnTo>
                        <a:pt x="214" y="690"/>
                      </a:lnTo>
                      <a:lnTo>
                        <a:pt x="212" y="688"/>
                      </a:lnTo>
                      <a:lnTo>
                        <a:pt x="211" y="688"/>
                      </a:lnTo>
                      <a:lnTo>
                        <a:pt x="209" y="688"/>
                      </a:lnTo>
                      <a:lnTo>
                        <a:pt x="207" y="688"/>
                      </a:lnTo>
                      <a:lnTo>
                        <a:pt x="207" y="687"/>
                      </a:lnTo>
                      <a:lnTo>
                        <a:pt x="206" y="687"/>
                      </a:lnTo>
                      <a:lnTo>
                        <a:pt x="203" y="685"/>
                      </a:lnTo>
                      <a:lnTo>
                        <a:pt x="201" y="685"/>
                      </a:lnTo>
                      <a:lnTo>
                        <a:pt x="199" y="683"/>
                      </a:lnTo>
                      <a:lnTo>
                        <a:pt x="198" y="683"/>
                      </a:lnTo>
                      <a:lnTo>
                        <a:pt x="194" y="682"/>
                      </a:lnTo>
                      <a:lnTo>
                        <a:pt x="193" y="682"/>
                      </a:lnTo>
                      <a:lnTo>
                        <a:pt x="191" y="682"/>
                      </a:lnTo>
                      <a:lnTo>
                        <a:pt x="186" y="680"/>
                      </a:lnTo>
                      <a:lnTo>
                        <a:pt x="183" y="678"/>
                      </a:lnTo>
                      <a:lnTo>
                        <a:pt x="179" y="678"/>
                      </a:lnTo>
                      <a:lnTo>
                        <a:pt x="178" y="678"/>
                      </a:lnTo>
                      <a:lnTo>
                        <a:pt x="174" y="678"/>
                      </a:lnTo>
                      <a:lnTo>
                        <a:pt x="171" y="678"/>
                      </a:lnTo>
                      <a:lnTo>
                        <a:pt x="168" y="678"/>
                      </a:lnTo>
                      <a:lnTo>
                        <a:pt x="163" y="680"/>
                      </a:lnTo>
                      <a:lnTo>
                        <a:pt x="160" y="680"/>
                      </a:lnTo>
                      <a:lnTo>
                        <a:pt x="156" y="678"/>
                      </a:lnTo>
                      <a:lnTo>
                        <a:pt x="153" y="675"/>
                      </a:lnTo>
                      <a:lnTo>
                        <a:pt x="150" y="673"/>
                      </a:lnTo>
                      <a:lnTo>
                        <a:pt x="146" y="668"/>
                      </a:lnTo>
                      <a:lnTo>
                        <a:pt x="145" y="665"/>
                      </a:lnTo>
                      <a:lnTo>
                        <a:pt x="141" y="660"/>
                      </a:lnTo>
                      <a:lnTo>
                        <a:pt x="140" y="657"/>
                      </a:lnTo>
                      <a:lnTo>
                        <a:pt x="140" y="655"/>
                      </a:lnTo>
                      <a:lnTo>
                        <a:pt x="138" y="654"/>
                      </a:lnTo>
                      <a:lnTo>
                        <a:pt x="140" y="652"/>
                      </a:lnTo>
                      <a:lnTo>
                        <a:pt x="140" y="649"/>
                      </a:lnTo>
                      <a:lnTo>
                        <a:pt x="141" y="647"/>
                      </a:lnTo>
                      <a:lnTo>
                        <a:pt x="143" y="644"/>
                      </a:lnTo>
                      <a:lnTo>
                        <a:pt x="143" y="642"/>
                      </a:lnTo>
                      <a:lnTo>
                        <a:pt x="145" y="639"/>
                      </a:lnTo>
                      <a:lnTo>
                        <a:pt x="143" y="639"/>
                      </a:lnTo>
                      <a:lnTo>
                        <a:pt x="141" y="637"/>
                      </a:lnTo>
                      <a:lnTo>
                        <a:pt x="140" y="637"/>
                      </a:lnTo>
                      <a:lnTo>
                        <a:pt x="140" y="635"/>
                      </a:lnTo>
                      <a:lnTo>
                        <a:pt x="138" y="635"/>
                      </a:lnTo>
                      <a:lnTo>
                        <a:pt x="138" y="634"/>
                      </a:lnTo>
                      <a:lnTo>
                        <a:pt x="136" y="634"/>
                      </a:lnTo>
                      <a:lnTo>
                        <a:pt x="135" y="634"/>
                      </a:lnTo>
                      <a:lnTo>
                        <a:pt x="133" y="634"/>
                      </a:lnTo>
                      <a:lnTo>
                        <a:pt x="130" y="632"/>
                      </a:lnTo>
                      <a:lnTo>
                        <a:pt x="127" y="632"/>
                      </a:lnTo>
                      <a:lnTo>
                        <a:pt x="125" y="632"/>
                      </a:lnTo>
                      <a:lnTo>
                        <a:pt x="122" y="630"/>
                      </a:lnTo>
                      <a:lnTo>
                        <a:pt x="118" y="630"/>
                      </a:lnTo>
                      <a:lnTo>
                        <a:pt x="117" y="629"/>
                      </a:lnTo>
                      <a:lnTo>
                        <a:pt x="113" y="629"/>
                      </a:lnTo>
                      <a:lnTo>
                        <a:pt x="112" y="629"/>
                      </a:lnTo>
                      <a:lnTo>
                        <a:pt x="110" y="627"/>
                      </a:lnTo>
                      <a:lnTo>
                        <a:pt x="110" y="626"/>
                      </a:lnTo>
                      <a:lnTo>
                        <a:pt x="108" y="624"/>
                      </a:lnTo>
                      <a:lnTo>
                        <a:pt x="108" y="622"/>
                      </a:lnTo>
                      <a:lnTo>
                        <a:pt x="107" y="621"/>
                      </a:lnTo>
                      <a:lnTo>
                        <a:pt x="107" y="619"/>
                      </a:lnTo>
                      <a:lnTo>
                        <a:pt x="105" y="617"/>
                      </a:lnTo>
                      <a:lnTo>
                        <a:pt x="105" y="616"/>
                      </a:lnTo>
                      <a:lnTo>
                        <a:pt x="105" y="614"/>
                      </a:lnTo>
                      <a:lnTo>
                        <a:pt x="103" y="612"/>
                      </a:lnTo>
                      <a:lnTo>
                        <a:pt x="103" y="611"/>
                      </a:lnTo>
                      <a:lnTo>
                        <a:pt x="102" y="609"/>
                      </a:lnTo>
                      <a:lnTo>
                        <a:pt x="99" y="604"/>
                      </a:lnTo>
                      <a:lnTo>
                        <a:pt x="95" y="599"/>
                      </a:lnTo>
                      <a:lnTo>
                        <a:pt x="94" y="594"/>
                      </a:lnTo>
                      <a:lnTo>
                        <a:pt x="92" y="588"/>
                      </a:lnTo>
                      <a:lnTo>
                        <a:pt x="92" y="583"/>
                      </a:lnTo>
                      <a:lnTo>
                        <a:pt x="90" y="576"/>
                      </a:lnTo>
                      <a:lnTo>
                        <a:pt x="87" y="571"/>
                      </a:lnTo>
                      <a:lnTo>
                        <a:pt x="84" y="566"/>
                      </a:lnTo>
                      <a:lnTo>
                        <a:pt x="82" y="564"/>
                      </a:lnTo>
                      <a:lnTo>
                        <a:pt x="80" y="563"/>
                      </a:lnTo>
                      <a:lnTo>
                        <a:pt x="79" y="561"/>
                      </a:lnTo>
                      <a:lnTo>
                        <a:pt x="77" y="560"/>
                      </a:lnTo>
                      <a:lnTo>
                        <a:pt x="74" y="558"/>
                      </a:lnTo>
                      <a:lnTo>
                        <a:pt x="72" y="556"/>
                      </a:lnTo>
                      <a:lnTo>
                        <a:pt x="70" y="555"/>
                      </a:lnTo>
                      <a:lnTo>
                        <a:pt x="67" y="553"/>
                      </a:lnTo>
                      <a:lnTo>
                        <a:pt x="64" y="551"/>
                      </a:lnTo>
                      <a:lnTo>
                        <a:pt x="62" y="548"/>
                      </a:lnTo>
                      <a:lnTo>
                        <a:pt x="59" y="546"/>
                      </a:lnTo>
                      <a:lnTo>
                        <a:pt x="57" y="543"/>
                      </a:lnTo>
                      <a:lnTo>
                        <a:pt x="54" y="540"/>
                      </a:lnTo>
                      <a:lnTo>
                        <a:pt x="52" y="536"/>
                      </a:lnTo>
                      <a:lnTo>
                        <a:pt x="51" y="533"/>
                      </a:lnTo>
                      <a:lnTo>
                        <a:pt x="47" y="530"/>
                      </a:lnTo>
                      <a:lnTo>
                        <a:pt x="46" y="530"/>
                      </a:lnTo>
                      <a:lnTo>
                        <a:pt x="44" y="530"/>
                      </a:lnTo>
                      <a:lnTo>
                        <a:pt x="42" y="530"/>
                      </a:lnTo>
                      <a:lnTo>
                        <a:pt x="41" y="530"/>
                      </a:lnTo>
                      <a:lnTo>
                        <a:pt x="36" y="527"/>
                      </a:lnTo>
                      <a:lnTo>
                        <a:pt x="33" y="523"/>
                      </a:lnTo>
                      <a:lnTo>
                        <a:pt x="28" y="522"/>
                      </a:lnTo>
                      <a:lnTo>
                        <a:pt x="23" y="520"/>
                      </a:lnTo>
                      <a:lnTo>
                        <a:pt x="18" y="518"/>
                      </a:lnTo>
                      <a:lnTo>
                        <a:pt x="11" y="518"/>
                      </a:lnTo>
                      <a:lnTo>
                        <a:pt x="6" y="517"/>
                      </a:lnTo>
                      <a:lnTo>
                        <a:pt x="1" y="513"/>
                      </a:lnTo>
                      <a:lnTo>
                        <a:pt x="1" y="512"/>
                      </a:lnTo>
                      <a:lnTo>
                        <a:pt x="1" y="510"/>
                      </a:lnTo>
                      <a:lnTo>
                        <a:pt x="3" y="508"/>
                      </a:lnTo>
                      <a:lnTo>
                        <a:pt x="3" y="507"/>
                      </a:lnTo>
                      <a:lnTo>
                        <a:pt x="4" y="505"/>
                      </a:lnTo>
                      <a:lnTo>
                        <a:pt x="4" y="503"/>
                      </a:lnTo>
                      <a:lnTo>
                        <a:pt x="4" y="502"/>
                      </a:lnTo>
                      <a:lnTo>
                        <a:pt x="3" y="502"/>
                      </a:lnTo>
                      <a:lnTo>
                        <a:pt x="1" y="500"/>
                      </a:lnTo>
                      <a:lnTo>
                        <a:pt x="0" y="500"/>
                      </a:lnTo>
                      <a:lnTo>
                        <a:pt x="1" y="498"/>
                      </a:lnTo>
                      <a:lnTo>
                        <a:pt x="3" y="497"/>
                      </a:lnTo>
                      <a:lnTo>
                        <a:pt x="4" y="497"/>
                      </a:lnTo>
                      <a:lnTo>
                        <a:pt x="8" y="495"/>
                      </a:lnTo>
                      <a:lnTo>
                        <a:pt x="9" y="495"/>
                      </a:lnTo>
                      <a:lnTo>
                        <a:pt x="11" y="495"/>
                      </a:lnTo>
                      <a:lnTo>
                        <a:pt x="13" y="495"/>
                      </a:lnTo>
                      <a:lnTo>
                        <a:pt x="14" y="494"/>
                      </a:lnTo>
                      <a:lnTo>
                        <a:pt x="16" y="494"/>
                      </a:lnTo>
                      <a:lnTo>
                        <a:pt x="16" y="492"/>
                      </a:lnTo>
                      <a:lnTo>
                        <a:pt x="18" y="492"/>
                      </a:lnTo>
                      <a:lnTo>
                        <a:pt x="18" y="490"/>
                      </a:lnTo>
                      <a:lnTo>
                        <a:pt x="19" y="489"/>
                      </a:lnTo>
                      <a:lnTo>
                        <a:pt x="19" y="487"/>
                      </a:lnTo>
                      <a:lnTo>
                        <a:pt x="21" y="487"/>
                      </a:lnTo>
                      <a:lnTo>
                        <a:pt x="23" y="487"/>
                      </a:lnTo>
                      <a:lnTo>
                        <a:pt x="26" y="487"/>
                      </a:lnTo>
                      <a:lnTo>
                        <a:pt x="28" y="487"/>
                      </a:lnTo>
                      <a:lnTo>
                        <a:pt x="29" y="487"/>
                      </a:lnTo>
                      <a:lnTo>
                        <a:pt x="33" y="487"/>
                      </a:lnTo>
                      <a:lnTo>
                        <a:pt x="34" y="487"/>
                      </a:lnTo>
                      <a:lnTo>
                        <a:pt x="36" y="487"/>
                      </a:lnTo>
                      <a:lnTo>
                        <a:pt x="37" y="487"/>
                      </a:lnTo>
                      <a:lnTo>
                        <a:pt x="41" y="485"/>
                      </a:lnTo>
                      <a:lnTo>
                        <a:pt x="42" y="484"/>
                      </a:lnTo>
                      <a:lnTo>
                        <a:pt x="46" y="482"/>
                      </a:lnTo>
                      <a:lnTo>
                        <a:pt x="47" y="480"/>
                      </a:lnTo>
                      <a:lnTo>
                        <a:pt x="49" y="479"/>
                      </a:lnTo>
                      <a:lnTo>
                        <a:pt x="51" y="477"/>
                      </a:lnTo>
                      <a:lnTo>
                        <a:pt x="52" y="474"/>
                      </a:lnTo>
                      <a:lnTo>
                        <a:pt x="54" y="472"/>
                      </a:lnTo>
                      <a:lnTo>
                        <a:pt x="56" y="464"/>
                      </a:lnTo>
                      <a:lnTo>
                        <a:pt x="56" y="457"/>
                      </a:lnTo>
                      <a:lnTo>
                        <a:pt x="54" y="449"/>
                      </a:lnTo>
                      <a:lnTo>
                        <a:pt x="52" y="442"/>
                      </a:lnTo>
                      <a:lnTo>
                        <a:pt x="52" y="434"/>
                      </a:lnTo>
                      <a:lnTo>
                        <a:pt x="51" y="426"/>
                      </a:lnTo>
                      <a:lnTo>
                        <a:pt x="51" y="419"/>
                      </a:lnTo>
                      <a:lnTo>
                        <a:pt x="52" y="411"/>
                      </a:lnTo>
                      <a:lnTo>
                        <a:pt x="54" y="409"/>
                      </a:lnTo>
                      <a:lnTo>
                        <a:pt x="56" y="408"/>
                      </a:lnTo>
                      <a:lnTo>
                        <a:pt x="57" y="404"/>
                      </a:lnTo>
                      <a:lnTo>
                        <a:pt x="59" y="403"/>
                      </a:lnTo>
                      <a:lnTo>
                        <a:pt x="61" y="401"/>
                      </a:lnTo>
                      <a:lnTo>
                        <a:pt x="62" y="398"/>
                      </a:lnTo>
                      <a:lnTo>
                        <a:pt x="62" y="396"/>
                      </a:lnTo>
                      <a:lnTo>
                        <a:pt x="64" y="393"/>
                      </a:lnTo>
                      <a:lnTo>
                        <a:pt x="64" y="390"/>
                      </a:lnTo>
                      <a:lnTo>
                        <a:pt x="64" y="386"/>
                      </a:lnTo>
                      <a:lnTo>
                        <a:pt x="62" y="381"/>
                      </a:lnTo>
                      <a:lnTo>
                        <a:pt x="62" y="378"/>
                      </a:lnTo>
                      <a:lnTo>
                        <a:pt x="61" y="375"/>
                      </a:lnTo>
                      <a:lnTo>
                        <a:pt x="61" y="371"/>
                      </a:lnTo>
                      <a:lnTo>
                        <a:pt x="61" y="368"/>
                      </a:lnTo>
                      <a:lnTo>
                        <a:pt x="62" y="363"/>
                      </a:lnTo>
                      <a:lnTo>
                        <a:pt x="64" y="363"/>
                      </a:lnTo>
                      <a:lnTo>
                        <a:pt x="64" y="362"/>
                      </a:lnTo>
                      <a:lnTo>
                        <a:pt x="66" y="362"/>
                      </a:lnTo>
                      <a:lnTo>
                        <a:pt x="67" y="363"/>
                      </a:lnTo>
                      <a:lnTo>
                        <a:pt x="69" y="365"/>
                      </a:lnTo>
                      <a:lnTo>
                        <a:pt x="70" y="365"/>
                      </a:lnTo>
                      <a:lnTo>
                        <a:pt x="72" y="367"/>
                      </a:lnTo>
                      <a:lnTo>
                        <a:pt x="74" y="367"/>
                      </a:lnTo>
                      <a:lnTo>
                        <a:pt x="75" y="368"/>
                      </a:lnTo>
                      <a:lnTo>
                        <a:pt x="77" y="368"/>
                      </a:lnTo>
                      <a:lnTo>
                        <a:pt x="79" y="368"/>
                      </a:lnTo>
                      <a:lnTo>
                        <a:pt x="80" y="368"/>
                      </a:lnTo>
                      <a:lnTo>
                        <a:pt x="82" y="368"/>
                      </a:lnTo>
                      <a:lnTo>
                        <a:pt x="84" y="368"/>
                      </a:lnTo>
                      <a:lnTo>
                        <a:pt x="85" y="368"/>
                      </a:lnTo>
                      <a:lnTo>
                        <a:pt x="84" y="367"/>
                      </a:lnTo>
                      <a:lnTo>
                        <a:pt x="85" y="365"/>
                      </a:lnTo>
                      <a:lnTo>
                        <a:pt x="87" y="365"/>
                      </a:lnTo>
                      <a:lnTo>
                        <a:pt x="87" y="363"/>
                      </a:lnTo>
                      <a:lnTo>
                        <a:pt x="89" y="363"/>
                      </a:lnTo>
                      <a:lnTo>
                        <a:pt x="90" y="363"/>
                      </a:lnTo>
                      <a:lnTo>
                        <a:pt x="90" y="362"/>
                      </a:lnTo>
                      <a:lnTo>
                        <a:pt x="90" y="360"/>
                      </a:lnTo>
                      <a:lnTo>
                        <a:pt x="90" y="358"/>
                      </a:lnTo>
                      <a:lnTo>
                        <a:pt x="90" y="357"/>
                      </a:lnTo>
                      <a:lnTo>
                        <a:pt x="90" y="355"/>
                      </a:lnTo>
                      <a:lnTo>
                        <a:pt x="90" y="353"/>
                      </a:lnTo>
                      <a:lnTo>
                        <a:pt x="90" y="352"/>
                      </a:lnTo>
                      <a:lnTo>
                        <a:pt x="90" y="348"/>
                      </a:lnTo>
                      <a:lnTo>
                        <a:pt x="90" y="345"/>
                      </a:lnTo>
                      <a:lnTo>
                        <a:pt x="90" y="342"/>
                      </a:lnTo>
                      <a:lnTo>
                        <a:pt x="90" y="340"/>
                      </a:lnTo>
                      <a:lnTo>
                        <a:pt x="90" y="337"/>
                      </a:lnTo>
                      <a:lnTo>
                        <a:pt x="90" y="335"/>
                      </a:lnTo>
                      <a:lnTo>
                        <a:pt x="90" y="332"/>
                      </a:lnTo>
                      <a:lnTo>
                        <a:pt x="90" y="330"/>
                      </a:lnTo>
                      <a:lnTo>
                        <a:pt x="90" y="329"/>
                      </a:lnTo>
                      <a:lnTo>
                        <a:pt x="92" y="327"/>
                      </a:lnTo>
                      <a:lnTo>
                        <a:pt x="92" y="325"/>
                      </a:lnTo>
                      <a:lnTo>
                        <a:pt x="94" y="324"/>
                      </a:lnTo>
                      <a:lnTo>
                        <a:pt x="94" y="322"/>
                      </a:lnTo>
                      <a:lnTo>
                        <a:pt x="94" y="320"/>
                      </a:lnTo>
                      <a:lnTo>
                        <a:pt x="92" y="317"/>
                      </a:lnTo>
                      <a:lnTo>
                        <a:pt x="94" y="314"/>
                      </a:lnTo>
                      <a:lnTo>
                        <a:pt x="97" y="310"/>
                      </a:lnTo>
                      <a:lnTo>
                        <a:pt x="99" y="309"/>
                      </a:lnTo>
                      <a:lnTo>
                        <a:pt x="100" y="305"/>
                      </a:lnTo>
                      <a:lnTo>
                        <a:pt x="102" y="302"/>
                      </a:lnTo>
                      <a:lnTo>
                        <a:pt x="105" y="299"/>
                      </a:lnTo>
                      <a:lnTo>
                        <a:pt x="107" y="296"/>
                      </a:lnTo>
                      <a:lnTo>
                        <a:pt x="107" y="292"/>
                      </a:lnTo>
                      <a:lnTo>
                        <a:pt x="108" y="291"/>
                      </a:lnTo>
                      <a:lnTo>
                        <a:pt x="110" y="287"/>
                      </a:lnTo>
                      <a:lnTo>
                        <a:pt x="112" y="286"/>
                      </a:lnTo>
                      <a:lnTo>
                        <a:pt x="113" y="282"/>
                      </a:lnTo>
                      <a:lnTo>
                        <a:pt x="115" y="281"/>
                      </a:lnTo>
                      <a:lnTo>
                        <a:pt x="118" y="279"/>
                      </a:lnTo>
                      <a:lnTo>
                        <a:pt x="120" y="277"/>
                      </a:lnTo>
                      <a:lnTo>
                        <a:pt x="122" y="274"/>
                      </a:lnTo>
                      <a:lnTo>
                        <a:pt x="125" y="272"/>
                      </a:lnTo>
                      <a:lnTo>
                        <a:pt x="127" y="272"/>
                      </a:lnTo>
                      <a:lnTo>
                        <a:pt x="130" y="271"/>
                      </a:lnTo>
                      <a:lnTo>
                        <a:pt x="133" y="271"/>
                      </a:lnTo>
                      <a:lnTo>
                        <a:pt x="136" y="271"/>
                      </a:lnTo>
                      <a:lnTo>
                        <a:pt x="138" y="271"/>
                      </a:lnTo>
                      <a:lnTo>
                        <a:pt x="141" y="271"/>
                      </a:lnTo>
                      <a:lnTo>
                        <a:pt x="146" y="269"/>
                      </a:lnTo>
                      <a:lnTo>
                        <a:pt x="145" y="269"/>
                      </a:lnTo>
                      <a:lnTo>
                        <a:pt x="145" y="271"/>
                      </a:lnTo>
                      <a:lnTo>
                        <a:pt x="143" y="271"/>
                      </a:lnTo>
                      <a:lnTo>
                        <a:pt x="143" y="269"/>
                      </a:lnTo>
                      <a:lnTo>
                        <a:pt x="141" y="268"/>
                      </a:lnTo>
                      <a:lnTo>
                        <a:pt x="141" y="264"/>
                      </a:lnTo>
                      <a:lnTo>
                        <a:pt x="140" y="259"/>
                      </a:lnTo>
                      <a:lnTo>
                        <a:pt x="140" y="256"/>
                      </a:lnTo>
                      <a:lnTo>
                        <a:pt x="140" y="253"/>
                      </a:lnTo>
                      <a:lnTo>
                        <a:pt x="141" y="249"/>
                      </a:lnTo>
                      <a:lnTo>
                        <a:pt x="141" y="248"/>
                      </a:lnTo>
                      <a:lnTo>
                        <a:pt x="143" y="244"/>
                      </a:lnTo>
                      <a:lnTo>
                        <a:pt x="146" y="239"/>
                      </a:lnTo>
                      <a:lnTo>
                        <a:pt x="148" y="236"/>
                      </a:lnTo>
                      <a:lnTo>
                        <a:pt x="150" y="231"/>
                      </a:lnTo>
                      <a:lnTo>
                        <a:pt x="151" y="226"/>
                      </a:lnTo>
                      <a:lnTo>
                        <a:pt x="151" y="223"/>
                      </a:lnTo>
                      <a:lnTo>
                        <a:pt x="153" y="218"/>
                      </a:lnTo>
                      <a:lnTo>
                        <a:pt x="153" y="213"/>
                      </a:lnTo>
                      <a:lnTo>
                        <a:pt x="155" y="210"/>
                      </a:lnTo>
                      <a:lnTo>
                        <a:pt x="155" y="203"/>
                      </a:lnTo>
                      <a:lnTo>
                        <a:pt x="155" y="197"/>
                      </a:lnTo>
                      <a:lnTo>
                        <a:pt x="155" y="190"/>
                      </a:lnTo>
                      <a:lnTo>
                        <a:pt x="155" y="183"/>
                      </a:lnTo>
                      <a:lnTo>
                        <a:pt x="153" y="177"/>
                      </a:lnTo>
                      <a:lnTo>
                        <a:pt x="153" y="169"/>
                      </a:lnTo>
                      <a:lnTo>
                        <a:pt x="151" y="162"/>
                      </a:lnTo>
                      <a:lnTo>
                        <a:pt x="151" y="155"/>
                      </a:lnTo>
                      <a:lnTo>
                        <a:pt x="151" y="154"/>
                      </a:lnTo>
                      <a:lnTo>
                        <a:pt x="150" y="152"/>
                      </a:lnTo>
                      <a:lnTo>
                        <a:pt x="150" y="150"/>
                      </a:lnTo>
                      <a:lnTo>
                        <a:pt x="150" y="149"/>
                      </a:lnTo>
                      <a:lnTo>
                        <a:pt x="148" y="147"/>
                      </a:lnTo>
                      <a:lnTo>
                        <a:pt x="148" y="145"/>
                      </a:lnTo>
                      <a:lnTo>
                        <a:pt x="146" y="145"/>
                      </a:lnTo>
                      <a:lnTo>
                        <a:pt x="148" y="144"/>
                      </a:lnTo>
                      <a:lnTo>
                        <a:pt x="150" y="142"/>
                      </a:lnTo>
                      <a:lnTo>
                        <a:pt x="151" y="142"/>
                      </a:lnTo>
                      <a:lnTo>
                        <a:pt x="153" y="142"/>
                      </a:lnTo>
                      <a:lnTo>
                        <a:pt x="153" y="140"/>
                      </a:lnTo>
                      <a:lnTo>
                        <a:pt x="155" y="139"/>
                      </a:lnTo>
                      <a:lnTo>
                        <a:pt x="155" y="137"/>
                      </a:lnTo>
                      <a:lnTo>
                        <a:pt x="155" y="134"/>
                      </a:lnTo>
                      <a:lnTo>
                        <a:pt x="155" y="132"/>
                      </a:lnTo>
                      <a:lnTo>
                        <a:pt x="156" y="129"/>
                      </a:lnTo>
                      <a:lnTo>
                        <a:pt x="156" y="127"/>
                      </a:lnTo>
                      <a:lnTo>
                        <a:pt x="158" y="124"/>
                      </a:lnTo>
                      <a:lnTo>
                        <a:pt x="158" y="122"/>
                      </a:lnTo>
                      <a:lnTo>
                        <a:pt x="160" y="121"/>
                      </a:lnTo>
                      <a:lnTo>
                        <a:pt x="161" y="119"/>
                      </a:lnTo>
                      <a:lnTo>
                        <a:pt x="161" y="117"/>
                      </a:lnTo>
                      <a:lnTo>
                        <a:pt x="161" y="116"/>
                      </a:lnTo>
                      <a:lnTo>
                        <a:pt x="161" y="114"/>
                      </a:lnTo>
                      <a:lnTo>
                        <a:pt x="161" y="112"/>
                      </a:lnTo>
                      <a:lnTo>
                        <a:pt x="161" y="111"/>
                      </a:lnTo>
                      <a:lnTo>
                        <a:pt x="161" y="109"/>
                      </a:lnTo>
                      <a:lnTo>
                        <a:pt x="161" y="107"/>
                      </a:lnTo>
                      <a:lnTo>
                        <a:pt x="161" y="104"/>
                      </a:lnTo>
                      <a:lnTo>
                        <a:pt x="163" y="103"/>
                      </a:lnTo>
                      <a:lnTo>
                        <a:pt x="165" y="99"/>
                      </a:lnTo>
                      <a:lnTo>
                        <a:pt x="166" y="96"/>
                      </a:lnTo>
                      <a:lnTo>
                        <a:pt x="166" y="93"/>
                      </a:lnTo>
                      <a:lnTo>
                        <a:pt x="168" y="89"/>
                      </a:lnTo>
                      <a:lnTo>
                        <a:pt x="168" y="86"/>
                      </a:lnTo>
                      <a:lnTo>
                        <a:pt x="168" y="83"/>
                      </a:lnTo>
                      <a:lnTo>
                        <a:pt x="166" y="81"/>
                      </a:lnTo>
                      <a:lnTo>
                        <a:pt x="166" y="79"/>
                      </a:lnTo>
                      <a:lnTo>
                        <a:pt x="166" y="78"/>
                      </a:lnTo>
                      <a:lnTo>
                        <a:pt x="165" y="76"/>
                      </a:lnTo>
                      <a:lnTo>
                        <a:pt x="165" y="74"/>
                      </a:lnTo>
                      <a:lnTo>
                        <a:pt x="165" y="71"/>
                      </a:lnTo>
                      <a:lnTo>
                        <a:pt x="163" y="70"/>
                      </a:lnTo>
                      <a:lnTo>
                        <a:pt x="165" y="68"/>
                      </a:lnTo>
                      <a:lnTo>
                        <a:pt x="165" y="66"/>
                      </a:lnTo>
                      <a:lnTo>
                        <a:pt x="165" y="65"/>
                      </a:lnTo>
                      <a:lnTo>
                        <a:pt x="166" y="63"/>
                      </a:lnTo>
                      <a:lnTo>
                        <a:pt x="166" y="61"/>
                      </a:lnTo>
                      <a:lnTo>
                        <a:pt x="168" y="61"/>
                      </a:lnTo>
                      <a:lnTo>
                        <a:pt x="168" y="60"/>
                      </a:lnTo>
                      <a:lnTo>
                        <a:pt x="169" y="58"/>
                      </a:lnTo>
                      <a:lnTo>
                        <a:pt x="171" y="56"/>
                      </a:lnTo>
                      <a:lnTo>
                        <a:pt x="173" y="55"/>
                      </a:lnTo>
                      <a:lnTo>
                        <a:pt x="174" y="55"/>
                      </a:lnTo>
                      <a:lnTo>
                        <a:pt x="178" y="55"/>
                      </a:lnTo>
                      <a:lnTo>
                        <a:pt x="179" y="53"/>
                      </a:lnTo>
                      <a:lnTo>
                        <a:pt x="181" y="53"/>
                      </a:lnTo>
                      <a:lnTo>
                        <a:pt x="183" y="53"/>
                      </a:lnTo>
                      <a:lnTo>
                        <a:pt x="186" y="51"/>
                      </a:lnTo>
                      <a:lnTo>
                        <a:pt x="188" y="50"/>
                      </a:lnTo>
                      <a:lnTo>
                        <a:pt x="189" y="50"/>
                      </a:lnTo>
                      <a:lnTo>
                        <a:pt x="191" y="48"/>
                      </a:lnTo>
                      <a:lnTo>
                        <a:pt x="191" y="46"/>
                      </a:lnTo>
                      <a:lnTo>
                        <a:pt x="193" y="45"/>
                      </a:lnTo>
                      <a:lnTo>
                        <a:pt x="193" y="43"/>
                      </a:lnTo>
                      <a:lnTo>
                        <a:pt x="194" y="42"/>
                      </a:lnTo>
                      <a:lnTo>
                        <a:pt x="194" y="40"/>
                      </a:lnTo>
                      <a:lnTo>
                        <a:pt x="196" y="38"/>
                      </a:lnTo>
                      <a:lnTo>
                        <a:pt x="198" y="38"/>
                      </a:lnTo>
                      <a:lnTo>
                        <a:pt x="198" y="37"/>
                      </a:lnTo>
                      <a:lnTo>
                        <a:pt x="199" y="37"/>
                      </a:lnTo>
                      <a:lnTo>
                        <a:pt x="199" y="35"/>
                      </a:lnTo>
                      <a:lnTo>
                        <a:pt x="203" y="35"/>
                      </a:lnTo>
                      <a:lnTo>
                        <a:pt x="206" y="33"/>
                      </a:lnTo>
                      <a:lnTo>
                        <a:pt x="209" y="32"/>
                      </a:lnTo>
                      <a:lnTo>
                        <a:pt x="212" y="32"/>
                      </a:lnTo>
                      <a:lnTo>
                        <a:pt x="214" y="30"/>
                      </a:lnTo>
                      <a:lnTo>
                        <a:pt x="217" y="28"/>
                      </a:lnTo>
                      <a:lnTo>
                        <a:pt x="221" y="27"/>
                      </a:lnTo>
                      <a:lnTo>
                        <a:pt x="222" y="25"/>
                      </a:lnTo>
                      <a:lnTo>
                        <a:pt x="224" y="22"/>
                      </a:lnTo>
                      <a:lnTo>
                        <a:pt x="226" y="20"/>
                      </a:lnTo>
                      <a:lnTo>
                        <a:pt x="227" y="18"/>
                      </a:lnTo>
                      <a:lnTo>
                        <a:pt x="227" y="17"/>
                      </a:lnTo>
                      <a:lnTo>
                        <a:pt x="229" y="13"/>
                      </a:lnTo>
                      <a:lnTo>
                        <a:pt x="231" y="12"/>
                      </a:lnTo>
                      <a:lnTo>
                        <a:pt x="232" y="9"/>
                      </a:lnTo>
                      <a:lnTo>
                        <a:pt x="234" y="5"/>
                      </a:lnTo>
                      <a:lnTo>
                        <a:pt x="236" y="4"/>
                      </a:lnTo>
                      <a:lnTo>
                        <a:pt x="236" y="2"/>
                      </a:lnTo>
                      <a:lnTo>
                        <a:pt x="236" y="0"/>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124" name="Freeform 59"/>
                <p:cNvSpPr>
                  <a:spLocks/>
                </p:cNvSpPr>
                <p:nvPr/>
              </p:nvSpPr>
              <p:spPr bwMode="gray">
                <a:xfrm>
                  <a:off x="5292203" y="3941860"/>
                  <a:ext cx="815196" cy="1283178"/>
                </a:xfrm>
                <a:custGeom>
                  <a:avLst/>
                  <a:gdLst>
                    <a:gd name="T0" fmla="*/ 2147483647 w 519"/>
                    <a:gd name="T1" fmla="*/ 2147483647 h 814"/>
                    <a:gd name="T2" fmla="*/ 2147483647 w 519"/>
                    <a:gd name="T3" fmla="*/ 2147483647 h 814"/>
                    <a:gd name="T4" fmla="*/ 2147483647 w 519"/>
                    <a:gd name="T5" fmla="*/ 2147483647 h 814"/>
                    <a:gd name="T6" fmla="*/ 2147483647 w 519"/>
                    <a:gd name="T7" fmla="*/ 2147483647 h 814"/>
                    <a:gd name="T8" fmla="*/ 2147483647 w 519"/>
                    <a:gd name="T9" fmla="*/ 2147483647 h 814"/>
                    <a:gd name="T10" fmla="*/ 2147483647 w 519"/>
                    <a:gd name="T11" fmla="*/ 2147483647 h 814"/>
                    <a:gd name="T12" fmla="*/ 2147483647 w 519"/>
                    <a:gd name="T13" fmla="*/ 2147483647 h 814"/>
                    <a:gd name="T14" fmla="*/ 2147483647 w 519"/>
                    <a:gd name="T15" fmla="*/ 2147483647 h 814"/>
                    <a:gd name="T16" fmla="*/ 2147483647 w 519"/>
                    <a:gd name="T17" fmla="*/ 2147483647 h 814"/>
                    <a:gd name="T18" fmla="*/ 2147483647 w 519"/>
                    <a:gd name="T19" fmla="*/ 2147483647 h 814"/>
                    <a:gd name="T20" fmla="*/ 2147483647 w 519"/>
                    <a:gd name="T21" fmla="*/ 2147483647 h 814"/>
                    <a:gd name="T22" fmla="*/ 2147483647 w 519"/>
                    <a:gd name="T23" fmla="*/ 2147483647 h 814"/>
                    <a:gd name="T24" fmla="*/ 2147483647 w 519"/>
                    <a:gd name="T25" fmla="*/ 2147483647 h 814"/>
                    <a:gd name="T26" fmla="*/ 2147483647 w 519"/>
                    <a:gd name="T27" fmla="*/ 2147483647 h 814"/>
                    <a:gd name="T28" fmla="*/ 2147483647 w 519"/>
                    <a:gd name="T29" fmla="*/ 2147483647 h 814"/>
                    <a:gd name="T30" fmla="*/ 2147483647 w 519"/>
                    <a:gd name="T31" fmla="*/ 2147483647 h 814"/>
                    <a:gd name="T32" fmla="*/ 2147483647 w 519"/>
                    <a:gd name="T33" fmla="*/ 2147483647 h 814"/>
                    <a:gd name="T34" fmla="*/ 2147483647 w 519"/>
                    <a:gd name="T35" fmla="*/ 2147483647 h 814"/>
                    <a:gd name="T36" fmla="*/ 2147483647 w 519"/>
                    <a:gd name="T37" fmla="*/ 2147483647 h 814"/>
                    <a:gd name="T38" fmla="*/ 2147483647 w 519"/>
                    <a:gd name="T39" fmla="*/ 2147483647 h 814"/>
                    <a:gd name="T40" fmla="*/ 2147483647 w 519"/>
                    <a:gd name="T41" fmla="*/ 2147483647 h 814"/>
                    <a:gd name="T42" fmla="*/ 2147483647 w 519"/>
                    <a:gd name="T43" fmla="*/ 2147483647 h 814"/>
                    <a:gd name="T44" fmla="*/ 2147483647 w 519"/>
                    <a:gd name="T45" fmla="*/ 2147483647 h 814"/>
                    <a:gd name="T46" fmla="*/ 2147483647 w 519"/>
                    <a:gd name="T47" fmla="*/ 2147483647 h 814"/>
                    <a:gd name="T48" fmla="*/ 2147483647 w 519"/>
                    <a:gd name="T49" fmla="*/ 2147483647 h 814"/>
                    <a:gd name="T50" fmla="*/ 2147483647 w 519"/>
                    <a:gd name="T51" fmla="*/ 2147483647 h 814"/>
                    <a:gd name="T52" fmla="*/ 2147483647 w 519"/>
                    <a:gd name="T53" fmla="*/ 2147483647 h 814"/>
                    <a:gd name="T54" fmla="*/ 2147483647 w 519"/>
                    <a:gd name="T55" fmla="*/ 2147483647 h 814"/>
                    <a:gd name="T56" fmla="*/ 2147483647 w 519"/>
                    <a:gd name="T57" fmla="*/ 2147483647 h 814"/>
                    <a:gd name="T58" fmla="*/ 2147483647 w 519"/>
                    <a:gd name="T59" fmla="*/ 2147483647 h 814"/>
                    <a:gd name="T60" fmla="*/ 2147483647 w 519"/>
                    <a:gd name="T61" fmla="*/ 2147483647 h 814"/>
                    <a:gd name="T62" fmla="*/ 2147483647 w 519"/>
                    <a:gd name="T63" fmla="*/ 2147483647 h 814"/>
                    <a:gd name="T64" fmla="*/ 2147483647 w 519"/>
                    <a:gd name="T65" fmla="*/ 2147483647 h 814"/>
                    <a:gd name="T66" fmla="*/ 2147483647 w 519"/>
                    <a:gd name="T67" fmla="*/ 2147483647 h 814"/>
                    <a:gd name="T68" fmla="*/ 2147483647 w 519"/>
                    <a:gd name="T69" fmla="*/ 2147483647 h 814"/>
                    <a:gd name="T70" fmla="*/ 2147483647 w 519"/>
                    <a:gd name="T71" fmla="*/ 2147483647 h 814"/>
                    <a:gd name="T72" fmla="*/ 2147483647 w 519"/>
                    <a:gd name="T73" fmla="*/ 2147483647 h 814"/>
                    <a:gd name="T74" fmla="*/ 2147483647 w 519"/>
                    <a:gd name="T75" fmla="*/ 2147483647 h 814"/>
                    <a:gd name="T76" fmla="*/ 2147483647 w 519"/>
                    <a:gd name="T77" fmla="*/ 2147483647 h 814"/>
                    <a:gd name="T78" fmla="*/ 2147483647 w 519"/>
                    <a:gd name="T79" fmla="*/ 2147483647 h 814"/>
                    <a:gd name="T80" fmla="*/ 2147483647 w 519"/>
                    <a:gd name="T81" fmla="*/ 2147483647 h 814"/>
                    <a:gd name="T82" fmla="*/ 2147483647 w 519"/>
                    <a:gd name="T83" fmla="*/ 2147483647 h 814"/>
                    <a:gd name="T84" fmla="*/ 2147483647 w 519"/>
                    <a:gd name="T85" fmla="*/ 2147483647 h 814"/>
                    <a:gd name="T86" fmla="*/ 2147483647 w 519"/>
                    <a:gd name="T87" fmla="*/ 2147483647 h 814"/>
                    <a:gd name="T88" fmla="*/ 2147483647 w 519"/>
                    <a:gd name="T89" fmla="*/ 2147483647 h 814"/>
                    <a:gd name="T90" fmla="*/ 2147483647 w 519"/>
                    <a:gd name="T91" fmla="*/ 2147483647 h 814"/>
                    <a:gd name="T92" fmla="*/ 2147483647 w 519"/>
                    <a:gd name="T93" fmla="*/ 2147483647 h 814"/>
                    <a:gd name="T94" fmla="*/ 2147483647 w 519"/>
                    <a:gd name="T95" fmla="*/ 2147483647 h 814"/>
                    <a:gd name="T96" fmla="*/ 2147483647 w 519"/>
                    <a:gd name="T97" fmla="*/ 2147483647 h 814"/>
                    <a:gd name="T98" fmla="*/ 2147483647 w 519"/>
                    <a:gd name="T99" fmla="*/ 2147483647 h 814"/>
                    <a:gd name="T100" fmla="*/ 2147483647 w 519"/>
                    <a:gd name="T101" fmla="*/ 2147483647 h 814"/>
                    <a:gd name="T102" fmla="*/ 2147483647 w 519"/>
                    <a:gd name="T103" fmla="*/ 2147483647 h 814"/>
                    <a:gd name="T104" fmla="*/ 2147483647 w 519"/>
                    <a:gd name="T105" fmla="*/ 2147483647 h 814"/>
                    <a:gd name="T106" fmla="*/ 2147483647 w 519"/>
                    <a:gd name="T107" fmla="*/ 2147483647 h 814"/>
                    <a:gd name="T108" fmla="*/ 2147483647 w 519"/>
                    <a:gd name="T109" fmla="*/ 2147483647 h 814"/>
                    <a:gd name="T110" fmla="*/ 2147483647 w 519"/>
                    <a:gd name="T111" fmla="*/ 2147483647 h 814"/>
                    <a:gd name="T112" fmla="*/ 2147483647 w 519"/>
                    <a:gd name="T113" fmla="*/ 2147483647 h 814"/>
                    <a:gd name="T114" fmla="*/ 2147483647 w 519"/>
                    <a:gd name="T115" fmla="*/ 2147483647 h 814"/>
                    <a:gd name="T116" fmla="*/ 2147483647 w 519"/>
                    <a:gd name="T117" fmla="*/ 2147483647 h 814"/>
                    <a:gd name="T118" fmla="*/ 2147483647 w 519"/>
                    <a:gd name="T119" fmla="*/ 2147483647 h 8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9"/>
                    <a:gd name="T181" fmla="*/ 0 h 814"/>
                    <a:gd name="T182" fmla="*/ 519 w 519"/>
                    <a:gd name="T183" fmla="*/ 814 h 8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9" h="814">
                      <a:moveTo>
                        <a:pt x="104" y="777"/>
                      </a:moveTo>
                      <a:lnTo>
                        <a:pt x="103" y="774"/>
                      </a:lnTo>
                      <a:lnTo>
                        <a:pt x="101" y="772"/>
                      </a:lnTo>
                      <a:lnTo>
                        <a:pt x="98" y="769"/>
                      </a:lnTo>
                      <a:lnTo>
                        <a:pt x="96" y="768"/>
                      </a:lnTo>
                      <a:lnTo>
                        <a:pt x="96" y="764"/>
                      </a:lnTo>
                      <a:lnTo>
                        <a:pt x="96" y="761"/>
                      </a:lnTo>
                      <a:lnTo>
                        <a:pt x="96" y="759"/>
                      </a:lnTo>
                      <a:lnTo>
                        <a:pt x="98" y="756"/>
                      </a:lnTo>
                      <a:lnTo>
                        <a:pt x="98" y="754"/>
                      </a:lnTo>
                      <a:lnTo>
                        <a:pt x="99" y="753"/>
                      </a:lnTo>
                      <a:lnTo>
                        <a:pt x="101" y="749"/>
                      </a:lnTo>
                      <a:lnTo>
                        <a:pt x="101" y="748"/>
                      </a:lnTo>
                      <a:lnTo>
                        <a:pt x="99" y="746"/>
                      </a:lnTo>
                      <a:lnTo>
                        <a:pt x="99" y="744"/>
                      </a:lnTo>
                      <a:lnTo>
                        <a:pt x="98" y="743"/>
                      </a:lnTo>
                      <a:lnTo>
                        <a:pt x="96" y="741"/>
                      </a:lnTo>
                      <a:lnTo>
                        <a:pt x="108" y="733"/>
                      </a:lnTo>
                      <a:lnTo>
                        <a:pt x="119" y="726"/>
                      </a:lnTo>
                      <a:lnTo>
                        <a:pt x="131" y="720"/>
                      </a:lnTo>
                      <a:lnTo>
                        <a:pt x="144" y="715"/>
                      </a:lnTo>
                      <a:lnTo>
                        <a:pt x="155" y="711"/>
                      </a:lnTo>
                      <a:lnTo>
                        <a:pt x="169" y="708"/>
                      </a:lnTo>
                      <a:lnTo>
                        <a:pt x="184" y="705"/>
                      </a:lnTo>
                      <a:lnTo>
                        <a:pt x="197" y="703"/>
                      </a:lnTo>
                      <a:lnTo>
                        <a:pt x="198" y="702"/>
                      </a:lnTo>
                      <a:lnTo>
                        <a:pt x="202" y="702"/>
                      </a:lnTo>
                      <a:lnTo>
                        <a:pt x="203" y="700"/>
                      </a:lnTo>
                      <a:lnTo>
                        <a:pt x="207" y="698"/>
                      </a:lnTo>
                      <a:lnTo>
                        <a:pt x="210" y="698"/>
                      </a:lnTo>
                      <a:lnTo>
                        <a:pt x="212" y="697"/>
                      </a:lnTo>
                      <a:lnTo>
                        <a:pt x="215" y="695"/>
                      </a:lnTo>
                      <a:lnTo>
                        <a:pt x="217" y="693"/>
                      </a:lnTo>
                      <a:lnTo>
                        <a:pt x="218" y="690"/>
                      </a:lnTo>
                      <a:lnTo>
                        <a:pt x="221" y="687"/>
                      </a:lnTo>
                      <a:lnTo>
                        <a:pt x="223" y="683"/>
                      </a:lnTo>
                      <a:lnTo>
                        <a:pt x="223" y="680"/>
                      </a:lnTo>
                      <a:lnTo>
                        <a:pt x="225" y="677"/>
                      </a:lnTo>
                      <a:lnTo>
                        <a:pt x="226" y="673"/>
                      </a:lnTo>
                      <a:lnTo>
                        <a:pt x="228" y="669"/>
                      </a:lnTo>
                      <a:lnTo>
                        <a:pt x="231" y="665"/>
                      </a:lnTo>
                      <a:lnTo>
                        <a:pt x="233" y="662"/>
                      </a:lnTo>
                      <a:lnTo>
                        <a:pt x="233" y="659"/>
                      </a:lnTo>
                      <a:lnTo>
                        <a:pt x="231" y="654"/>
                      </a:lnTo>
                      <a:lnTo>
                        <a:pt x="231" y="650"/>
                      </a:lnTo>
                      <a:lnTo>
                        <a:pt x="230" y="645"/>
                      </a:lnTo>
                      <a:lnTo>
                        <a:pt x="230" y="642"/>
                      </a:lnTo>
                      <a:lnTo>
                        <a:pt x="230" y="639"/>
                      </a:lnTo>
                      <a:lnTo>
                        <a:pt x="231" y="636"/>
                      </a:lnTo>
                      <a:lnTo>
                        <a:pt x="235" y="627"/>
                      </a:lnTo>
                      <a:lnTo>
                        <a:pt x="238" y="621"/>
                      </a:lnTo>
                      <a:lnTo>
                        <a:pt x="238" y="614"/>
                      </a:lnTo>
                      <a:lnTo>
                        <a:pt x="238" y="606"/>
                      </a:lnTo>
                      <a:lnTo>
                        <a:pt x="238" y="599"/>
                      </a:lnTo>
                      <a:lnTo>
                        <a:pt x="238" y="593"/>
                      </a:lnTo>
                      <a:lnTo>
                        <a:pt x="240" y="586"/>
                      </a:lnTo>
                      <a:lnTo>
                        <a:pt x="245" y="581"/>
                      </a:lnTo>
                      <a:lnTo>
                        <a:pt x="241" y="579"/>
                      </a:lnTo>
                      <a:lnTo>
                        <a:pt x="238" y="579"/>
                      </a:lnTo>
                      <a:lnTo>
                        <a:pt x="236" y="581"/>
                      </a:lnTo>
                      <a:lnTo>
                        <a:pt x="235" y="583"/>
                      </a:lnTo>
                      <a:lnTo>
                        <a:pt x="233" y="586"/>
                      </a:lnTo>
                      <a:lnTo>
                        <a:pt x="231" y="588"/>
                      </a:lnTo>
                      <a:lnTo>
                        <a:pt x="230" y="588"/>
                      </a:lnTo>
                      <a:lnTo>
                        <a:pt x="228" y="586"/>
                      </a:lnTo>
                      <a:lnTo>
                        <a:pt x="226" y="578"/>
                      </a:lnTo>
                      <a:lnTo>
                        <a:pt x="226" y="571"/>
                      </a:lnTo>
                      <a:lnTo>
                        <a:pt x="225" y="563"/>
                      </a:lnTo>
                      <a:lnTo>
                        <a:pt x="225" y="555"/>
                      </a:lnTo>
                      <a:lnTo>
                        <a:pt x="225" y="548"/>
                      </a:lnTo>
                      <a:lnTo>
                        <a:pt x="226" y="540"/>
                      </a:lnTo>
                      <a:lnTo>
                        <a:pt x="228" y="532"/>
                      </a:lnTo>
                      <a:lnTo>
                        <a:pt x="230" y="523"/>
                      </a:lnTo>
                      <a:lnTo>
                        <a:pt x="228" y="523"/>
                      </a:lnTo>
                      <a:lnTo>
                        <a:pt x="226" y="523"/>
                      </a:lnTo>
                      <a:lnTo>
                        <a:pt x="225" y="523"/>
                      </a:lnTo>
                      <a:lnTo>
                        <a:pt x="223" y="523"/>
                      </a:lnTo>
                      <a:lnTo>
                        <a:pt x="221" y="525"/>
                      </a:lnTo>
                      <a:lnTo>
                        <a:pt x="220" y="523"/>
                      </a:lnTo>
                      <a:lnTo>
                        <a:pt x="218" y="523"/>
                      </a:lnTo>
                      <a:lnTo>
                        <a:pt x="215" y="520"/>
                      </a:lnTo>
                      <a:lnTo>
                        <a:pt x="215" y="517"/>
                      </a:lnTo>
                      <a:lnTo>
                        <a:pt x="213" y="513"/>
                      </a:lnTo>
                      <a:lnTo>
                        <a:pt x="213" y="510"/>
                      </a:lnTo>
                      <a:lnTo>
                        <a:pt x="215" y="507"/>
                      </a:lnTo>
                      <a:lnTo>
                        <a:pt x="217" y="504"/>
                      </a:lnTo>
                      <a:lnTo>
                        <a:pt x="217" y="500"/>
                      </a:lnTo>
                      <a:lnTo>
                        <a:pt x="218" y="497"/>
                      </a:lnTo>
                      <a:lnTo>
                        <a:pt x="217" y="497"/>
                      </a:lnTo>
                      <a:lnTo>
                        <a:pt x="215" y="497"/>
                      </a:lnTo>
                      <a:lnTo>
                        <a:pt x="213" y="497"/>
                      </a:lnTo>
                      <a:lnTo>
                        <a:pt x="213" y="495"/>
                      </a:lnTo>
                      <a:lnTo>
                        <a:pt x="212" y="495"/>
                      </a:lnTo>
                      <a:lnTo>
                        <a:pt x="212" y="494"/>
                      </a:lnTo>
                      <a:lnTo>
                        <a:pt x="210" y="489"/>
                      </a:lnTo>
                      <a:lnTo>
                        <a:pt x="208" y="485"/>
                      </a:lnTo>
                      <a:lnTo>
                        <a:pt x="210" y="480"/>
                      </a:lnTo>
                      <a:lnTo>
                        <a:pt x="210" y="477"/>
                      </a:lnTo>
                      <a:lnTo>
                        <a:pt x="212" y="474"/>
                      </a:lnTo>
                      <a:lnTo>
                        <a:pt x="215" y="471"/>
                      </a:lnTo>
                      <a:lnTo>
                        <a:pt x="218" y="467"/>
                      </a:lnTo>
                      <a:lnTo>
                        <a:pt x="221" y="466"/>
                      </a:lnTo>
                      <a:lnTo>
                        <a:pt x="226" y="464"/>
                      </a:lnTo>
                      <a:lnTo>
                        <a:pt x="233" y="462"/>
                      </a:lnTo>
                      <a:lnTo>
                        <a:pt x="238" y="461"/>
                      </a:lnTo>
                      <a:lnTo>
                        <a:pt x="245" y="457"/>
                      </a:lnTo>
                      <a:lnTo>
                        <a:pt x="250" y="456"/>
                      </a:lnTo>
                      <a:lnTo>
                        <a:pt x="254" y="452"/>
                      </a:lnTo>
                      <a:lnTo>
                        <a:pt x="259" y="449"/>
                      </a:lnTo>
                      <a:lnTo>
                        <a:pt x="263" y="444"/>
                      </a:lnTo>
                      <a:lnTo>
                        <a:pt x="259" y="443"/>
                      </a:lnTo>
                      <a:lnTo>
                        <a:pt x="258" y="443"/>
                      </a:lnTo>
                      <a:lnTo>
                        <a:pt x="258" y="441"/>
                      </a:lnTo>
                      <a:lnTo>
                        <a:pt x="256" y="441"/>
                      </a:lnTo>
                      <a:lnTo>
                        <a:pt x="256" y="439"/>
                      </a:lnTo>
                      <a:lnTo>
                        <a:pt x="256" y="438"/>
                      </a:lnTo>
                      <a:lnTo>
                        <a:pt x="256" y="436"/>
                      </a:lnTo>
                      <a:lnTo>
                        <a:pt x="258" y="436"/>
                      </a:lnTo>
                      <a:lnTo>
                        <a:pt x="264" y="431"/>
                      </a:lnTo>
                      <a:lnTo>
                        <a:pt x="271" y="426"/>
                      </a:lnTo>
                      <a:lnTo>
                        <a:pt x="276" y="421"/>
                      </a:lnTo>
                      <a:lnTo>
                        <a:pt x="281" y="414"/>
                      </a:lnTo>
                      <a:lnTo>
                        <a:pt x="287" y="410"/>
                      </a:lnTo>
                      <a:lnTo>
                        <a:pt x="292" y="405"/>
                      </a:lnTo>
                      <a:lnTo>
                        <a:pt x="299" y="398"/>
                      </a:lnTo>
                      <a:lnTo>
                        <a:pt x="306" y="395"/>
                      </a:lnTo>
                      <a:lnTo>
                        <a:pt x="307" y="393"/>
                      </a:lnTo>
                      <a:lnTo>
                        <a:pt x="309" y="391"/>
                      </a:lnTo>
                      <a:lnTo>
                        <a:pt x="309" y="390"/>
                      </a:lnTo>
                      <a:lnTo>
                        <a:pt x="311" y="388"/>
                      </a:lnTo>
                      <a:lnTo>
                        <a:pt x="312" y="386"/>
                      </a:lnTo>
                      <a:lnTo>
                        <a:pt x="312" y="385"/>
                      </a:lnTo>
                      <a:lnTo>
                        <a:pt x="314" y="383"/>
                      </a:lnTo>
                      <a:lnTo>
                        <a:pt x="316" y="381"/>
                      </a:lnTo>
                      <a:lnTo>
                        <a:pt x="317" y="381"/>
                      </a:lnTo>
                      <a:lnTo>
                        <a:pt x="319" y="381"/>
                      </a:lnTo>
                      <a:lnTo>
                        <a:pt x="320" y="380"/>
                      </a:lnTo>
                      <a:lnTo>
                        <a:pt x="322" y="380"/>
                      </a:lnTo>
                      <a:lnTo>
                        <a:pt x="324" y="380"/>
                      </a:lnTo>
                      <a:lnTo>
                        <a:pt x="325" y="378"/>
                      </a:lnTo>
                      <a:lnTo>
                        <a:pt x="327" y="377"/>
                      </a:lnTo>
                      <a:lnTo>
                        <a:pt x="332" y="372"/>
                      </a:lnTo>
                      <a:lnTo>
                        <a:pt x="337" y="367"/>
                      </a:lnTo>
                      <a:lnTo>
                        <a:pt x="342" y="360"/>
                      </a:lnTo>
                      <a:lnTo>
                        <a:pt x="345" y="355"/>
                      </a:lnTo>
                      <a:lnTo>
                        <a:pt x="349" y="350"/>
                      </a:lnTo>
                      <a:lnTo>
                        <a:pt x="354" y="347"/>
                      </a:lnTo>
                      <a:lnTo>
                        <a:pt x="360" y="344"/>
                      </a:lnTo>
                      <a:lnTo>
                        <a:pt x="368" y="344"/>
                      </a:lnTo>
                      <a:lnTo>
                        <a:pt x="401" y="330"/>
                      </a:lnTo>
                      <a:lnTo>
                        <a:pt x="408" y="330"/>
                      </a:lnTo>
                      <a:lnTo>
                        <a:pt x="413" y="329"/>
                      </a:lnTo>
                      <a:lnTo>
                        <a:pt x="420" y="327"/>
                      </a:lnTo>
                      <a:lnTo>
                        <a:pt x="423" y="325"/>
                      </a:lnTo>
                      <a:lnTo>
                        <a:pt x="428" y="322"/>
                      </a:lnTo>
                      <a:lnTo>
                        <a:pt x="431" y="317"/>
                      </a:lnTo>
                      <a:lnTo>
                        <a:pt x="433" y="312"/>
                      </a:lnTo>
                      <a:lnTo>
                        <a:pt x="434" y="307"/>
                      </a:lnTo>
                      <a:lnTo>
                        <a:pt x="436" y="307"/>
                      </a:lnTo>
                      <a:lnTo>
                        <a:pt x="438" y="309"/>
                      </a:lnTo>
                      <a:lnTo>
                        <a:pt x="438" y="311"/>
                      </a:lnTo>
                      <a:lnTo>
                        <a:pt x="438" y="312"/>
                      </a:lnTo>
                      <a:lnTo>
                        <a:pt x="441" y="312"/>
                      </a:lnTo>
                      <a:lnTo>
                        <a:pt x="444" y="311"/>
                      </a:lnTo>
                      <a:lnTo>
                        <a:pt x="446" y="311"/>
                      </a:lnTo>
                      <a:lnTo>
                        <a:pt x="448" y="307"/>
                      </a:lnTo>
                      <a:lnTo>
                        <a:pt x="449" y="306"/>
                      </a:lnTo>
                      <a:lnTo>
                        <a:pt x="451" y="304"/>
                      </a:lnTo>
                      <a:lnTo>
                        <a:pt x="451" y="301"/>
                      </a:lnTo>
                      <a:lnTo>
                        <a:pt x="453" y="297"/>
                      </a:lnTo>
                      <a:lnTo>
                        <a:pt x="454" y="299"/>
                      </a:lnTo>
                      <a:lnTo>
                        <a:pt x="456" y="301"/>
                      </a:lnTo>
                      <a:lnTo>
                        <a:pt x="456" y="302"/>
                      </a:lnTo>
                      <a:lnTo>
                        <a:pt x="456" y="304"/>
                      </a:lnTo>
                      <a:lnTo>
                        <a:pt x="456" y="302"/>
                      </a:lnTo>
                      <a:lnTo>
                        <a:pt x="457" y="302"/>
                      </a:lnTo>
                      <a:lnTo>
                        <a:pt x="459" y="301"/>
                      </a:lnTo>
                      <a:lnTo>
                        <a:pt x="461" y="301"/>
                      </a:lnTo>
                      <a:lnTo>
                        <a:pt x="462" y="301"/>
                      </a:lnTo>
                      <a:lnTo>
                        <a:pt x="464" y="299"/>
                      </a:lnTo>
                      <a:lnTo>
                        <a:pt x="464" y="297"/>
                      </a:lnTo>
                      <a:lnTo>
                        <a:pt x="464" y="296"/>
                      </a:lnTo>
                      <a:lnTo>
                        <a:pt x="464" y="294"/>
                      </a:lnTo>
                      <a:lnTo>
                        <a:pt x="462" y="292"/>
                      </a:lnTo>
                      <a:lnTo>
                        <a:pt x="461" y="292"/>
                      </a:lnTo>
                      <a:lnTo>
                        <a:pt x="466" y="289"/>
                      </a:lnTo>
                      <a:lnTo>
                        <a:pt x="469" y="287"/>
                      </a:lnTo>
                      <a:lnTo>
                        <a:pt x="472" y="282"/>
                      </a:lnTo>
                      <a:lnTo>
                        <a:pt x="476" y="279"/>
                      </a:lnTo>
                      <a:lnTo>
                        <a:pt x="479" y="276"/>
                      </a:lnTo>
                      <a:lnTo>
                        <a:pt x="482" y="273"/>
                      </a:lnTo>
                      <a:lnTo>
                        <a:pt x="486" y="269"/>
                      </a:lnTo>
                      <a:lnTo>
                        <a:pt x="492" y="268"/>
                      </a:lnTo>
                      <a:lnTo>
                        <a:pt x="492" y="266"/>
                      </a:lnTo>
                      <a:lnTo>
                        <a:pt x="490" y="266"/>
                      </a:lnTo>
                      <a:lnTo>
                        <a:pt x="490" y="264"/>
                      </a:lnTo>
                      <a:lnTo>
                        <a:pt x="490" y="263"/>
                      </a:lnTo>
                      <a:lnTo>
                        <a:pt x="490" y="261"/>
                      </a:lnTo>
                      <a:lnTo>
                        <a:pt x="492" y="261"/>
                      </a:lnTo>
                      <a:lnTo>
                        <a:pt x="492" y="259"/>
                      </a:lnTo>
                      <a:lnTo>
                        <a:pt x="495" y="256"/>
                      </a:lnTo>
                      <a:lnTo>
                        <a:pt x="499" y="251"/>
                      </a:lnTo>
                      <a:lnTo>
                        <a:pt x="502" y="248"/>
                      </a:lnTo>
                      <a:lnTo>
                        <a:pt x="505" y="243"/>
                      </a:lnTo>
                      <a:lnTo>
                        <a:pt x="507" y="240"/>
                      </a:lnTo>
                      <a:lnTo>
                        <a:pt x="509" y="235"/>
                      </a:lnTo>
                      <a:lnTo>
                        <a:pt x="509" y="230"/>
                      </a:lnTo>
                      <a:lnTo>
                        <a:pt x="507" y="223"/>
                      </a:lnTo>
                      <a:lnTo>
                        <a:pt x="509" y="221"/>
                      </a:lnTo>
                      <a:lnTo>
                        <a:pt x="509" y="220"/>
                      </a:lnTo>
                      <a:lnTo>
                        <a:pt x="509" y="218"/>
                      </a:lnTo>
                      <a:lnTo>
                        <a:pt x="510" y="217"/>
                      </a:lnTo>
                      <a:lnTo>
                        <a:pt x="510" y="215"/>
                      </a:lnTo>
                      <a:lnTo>
                        <a:pt x="512" y="215"/>
                      </a:lnTo>
                      <a:lnTo>
                        <a:pt x="514" y="215"/>
                      </a:lnTo>
                      <a:lnTo>
                        <a:pt x="515" y="217"/>
                      </a:lnTo>
                      <a:lnTo>
                        <a:pt x="515" y="218"/>
                      </a:lnTo>
                      <a:lnTo>
                        <a:pt x="515" y="220"/>
                      </a:lnTo>
                      <a:lnTo>
                        <a:pt x="515" y="221"/>
                      </a:lnTo>
                      <a:lnTo>
                        <a:pt x="515" y="223"/>
                      </a:lnTo>
                      <a:lnTo>
                        <a:pt x="515" y="220"/>
                      </a:lnTo>
                      <a:lnTo>
                        <a:pt x="515" y="215"/>
                      </a:lnTo>
                      <a:lnTo>
                        <a:pt x="515" y="210"/>
                      </a:lnTo>
                      <a:lnTo>
                        <a:pt x="515" y="207"/>
                      </a:lnTo>
                      <a:lnTo>
                        <a:pt x="514" y="202"/>
                      </a:lnTo>
                      <a:lnTo>
                        <a:pt x="512" y="198"/>
                      </a:lnTo>
                      <a:lnTo>
                        <a:pt x="510" y="193"/>
                      </a:lnTo>
                      <a:lnTo>
                        <a:pt x="510" y="190"/>
                      </a:lnTo>
                      <a:lnTo>
                        <a:pt x="509" y="182"/>
                      </a:lnTo>
                      <a:lnTo>
                        <a:pt x="509" y="174"/>
                      </a:lnTo>
                      <a:lnTo>
                        <a:pt x="507" y="165"/>
                      </a:lnTo>
                      <a:lnTo>
                        <a:pt x="507" y="157"/>
                      </a:lnTo>
                      <a:lnTo>
                        <a:pt x="507" y="149"/>
                      </a:lnTo>
                      <a:lnTo>
                        <a:pt x="507" y="139"/>
                      </a:lnTo>
                      <a:lnTo>
                        <a:pt x="507" y="131"/>
                      </a:lnTo>
                      <a:lnTo>
                        <a:pt x="507" y="122"/>
                      </a:lnTo>
                      <a:lnTo>
                        <a:pt x="507" y="121"/>
                      </a:lnTo>
                      <a:lnTo>
                        <a:pt x="509" y="121"/>
                      </a:lnTo>
                      <a:lnTo>
                        <a:pt x="509" y="119"/>
                      </a:lnTo>
                      <a:lnTo>
                        <a:pt x="510" y="119"/>
                      </a:lnTo>
                      <a:lnTo>
                        <a:pt x="512" y="119"/>
                      </a:lnTo>
                      <a:lnTo>
                        <a:pt x="510" y="106"/>
                      </a:lnTo>
                      <a:lnTo>
                        <a:pt x="509" y="91"/>
                      </a:lnTo>
                      <a:lnTo>
                        <a:pt x="509" y="78"/>
                      </a:lnTo>
                      <a:lnTo>
                        <a:pt x="509" y="65"/>
                      </a:lnTo>
                      <a:lnTo>
                        <a:pt x="510" y="50"/>
                      </a:lnTo>
                      <a:lnTo>
                        <a:pt x="512" y="37"/>
                      </a:lnTo>
                      <a:lnTo>
                        <a:pt x="515" y="23"/>
                      </a:lnTo>
                      <a:lnTo>
                        <a:pt x="519" y="10"/>
                      </a:lnTo>
                      <a:lnTo>
                        <a:pt x="519" y="7"/>
                      </a:lnTo>
                      <a:lnTo>
                        <a:pt x="517" y="5"/>
                      </a:lnTo>
                      <a:lnTo>
                        <a:pt x="514" y="4"/>
                      </a:lnTo>
                      <a:lnTo>
                        <a:pt x="510" y="2"/>
                      </a:lnTo>
                      <a:lnTo>
                        <a:pt x="507" y="2"/>
                      </a:lnTo>
                      <a:lnTo>
                        <a:pt x="502" y="0"/>
                      </a:lnTo>
                      <a:lnTo>
                        <a:pt x="499" y="2"/>
                      </a:lnTo>
                      <a:lnTo>
                        <a:pt x="497" y="2"/>
                      </a:lnTo>
                      <a:lnTo>
                        <a:pt x="495" y="4"/>
                      </a:lnTo>
                      <a:lnTo>
                        <a:pt x="494" y="4"/>
                      </a:lnTo>
                      <a:lnTo>
                        <a:pt x="492" y="5"/>
                      </a:lnTo>
                      <a:lnTo>
                        <a:pt x="490" y="7"/>
                      </a:lnTo>
                      <a:lnTo>
                        <a:pt x="489" y="7"/>
                      </a:lnTo>
                      <a:lnTo>
                        <a:pt x="487" y="9"/>
                      </a:lnTo>
                      <a:lnTo>
                        <a:pt x="486" y="9"/>
                      </a:lnTo>
                      <a:lnTo>
                        <a:pt x="486" y="10"/>
                      </a:lnTo>
                      <a:lnTo>
                        <a:pt x="486" y="12"/>
                      </a:lnTo>
                      <a:lnTo>
                        <a:pt x="486" y="15"/>
                      </a:lnTo>
                      <a:lnTo>
                        <a:pt x="486" y="17"/>
                      </a:lnTo>
                      <a:lnTo>
                        <a:pt x="486" y="19"/>
                      </a:lnTo>
                      <a:lnTo>
                        <a:pt x="484" y="20"/>
                      </a:lnTo>
                      <a:lnTo>
                        <a:pt x="484" y="22"/>
                      </a:lnTo>
                      <a:lnTo>
                        <a:pt x="482" y="23"/>
                      </a:lnTo>
                      <a:lnTo>
                        <a:pt x="481" y="23"/>
                      </a:lnTo>
                      <a:lnTo>
                        <a:pt x="479" y="23"/>
                      </a:lnTo>
                      <a:lnTo>
                        <a:pt x="477" y="23"/>
                      </a:lnTo>
                      <a:lnTo>
                        <a:pt x="474" y="23"/>
                      </a:lnTo>
                      <a:lnTo>
                        <a:pt x="472" y="23"/>
                      </a:lnTo>
                      <a:lnTo>
                        <a:pt x="471" y="23"/>
                      </a:lnTo>
                      <a:lnTo>
                        <a:pt x="469" y="23"/>
                      </a:lnTo>
                      <a:lnTo>
                        <a:pt x="467" y="25"/>
                      </a:lnTo>
                      <a:lnTo>
                        <a:pt x="466" y="25"/>
                      </a:lnTo>
                      <a:lnTo>
                        <a:pt x="462" y="27"/>
                      </a:lnTo>
                      <a:lnTo>
                        <a:pt x="459" y="28"/>
                      </a:lnTo>
                      <a:lnTo>
                        <a:pt x="457" y="30"/>
                      </a:lnTo>
                      <a:lnTo>
                        <a:pt x="454" y="32"/>
                      </a:lnTo>
                      <a:lnTo>
                        <a:pt x="451" y="33"/>
                      </a:lnTo>
                      <a:lnTo>
                        <a:pt x="449" y="33"/>
                      </a:lnTo>
                      <a:lnTo>
                        <a:pt x="446" y="35"/>
                      </a:lnTo>
                      <a:lnTo>
                        <a:pt x="443" y="37"/>
                      </a:lnTo>
                      <a:lnTo>
                        <a:pt x="441" y="38"/>
                      </a:lnTo>
                      <a:lnTo>
                        <a:pt x="439" y="38"/>
                      </a:lnTo>
                      <a:lnTo>
                        <a:pt x="438" y="38"/>
                      </a:lnTo>
                      <a:lnTo>
                        <a:pt x="436" y="38"/>
                      </a:lnTo>
                      <a:lnTo>
                        <a:pt x="434" y="38"/>
                      </a:lnTo>
                      <a:lnTo>
                        <a:pt x="431" y="40"/>
                      </a:lnTo>
                      <a:lnTo>
                        <a:pt x="429" y="40"/>
                      </a:lnTo>
                      <a:lnTo>
                        <a:pt x="428" y="40"/>
                      </a:lnTo>
                      <a:lnTo>
                        <a:pt x="426" y="42"/>
                      </a:lnTo>
                      <a:lnTo>
                        <a:pt x="424" y="42"/>
                      </a:lnTo>
                      <a:lnTo>
                        <a:pt x="423" y="43"/>
                      </a:lnTo>
                      <a:lnTo>
                        <a:pt x="421" y="45"/>
                      </a:lnTo>
                      <a:lnTo>
                        <a:pt x="420" y="45"/>
                      </a:lnTo>
                      <a:lnTo>
                        <a:pt x="418" y="47"/>
                      </a:lnTo>
                      <a:lnTo>
                        <a:pt x="418" y="48"/>
                      </a:lnTo>
                      <a:lnTo>
                        <a:pt x="416" y="52"/>
                      </a:lnTo>
                      <a:lnTo>
                        <a:pt x="416" y="50"/>
                      </a:lnTo>
                      <a:lnTo>
                        <a:pt x="416" y="48"/>
                      </a:lnTo>
                      <a:lnTo>
                        <a:pt x="415" y="48"/>
                      </a:lnTo>
                      <a:lnTo>
                        <a:pt x="413" y="48"/>
                      </a:lnTo>
                      <a:lnTo>
                        <a:pt x="413" y="47"/>
                      </a:lnTo>
                      <a:lnTo>
                        <a:pt x="410" y="47"/>
                      </a:lnTo>
                      <a:lnTo>
                        <a:pt x="406" y="47"/>
                      </a:lnTo>
                      <a:lnTo>
                        <a:pt x="403" y="45"/>
                      </a:lnTo>
                      <a:lnTo>
                        <a:pt x="400" y="45"/>
                      </a:lnTo>
                      <a:lnTo>
                        <a:pt x="396" y="43"/>
                      </a:lnTo>
                      <a:lnTo>
                        <a:pt x="393" y="43"/>
                      </a:lnTo>
                      <a:lnTo>
                        <a:pt x="390" y="43"/>
                      </a:lnTo>
                      <a:lnTo>
                        <a:pt x="387" y="43"/>
                      </a:lnTo>
                      <a:lnTo>
                        <a:pt x="383" y="45"/>
                      </a:lnTo>
                      <a:lnTo>
                        <a:pt x="382" y="47"/>
                      </a:lnTo>
                      <a:lnTo>
                        <a:pt x="378" y="50"/>
                      </a:lnTo>
                      <a:lnTo>
                        <a:pt x="377" y="52"/>
                      </a:lnTo>
                      <a:lnTo>
                        <a:pt x="375" y="55"/>
                      </a:lnTo>
                      <a:lnTo>
                        <a:pt x="373" y="58"/>
                      </a:lnTo>
                      <a:lnTo>
                        <a:pt x="372" y="60"/>
                      </a:lnTo>
                      <a:lnTo>
                        <a:pt x="368" y="61"/>
                      </a:lnTo>
                      <a:lnTo>
                        <a:pt x="367" y="63"/>
                      </a:lnTo>
                      <a:lnTo>
                        <a:pt x="363" y="63"/>
                      </a:lnTo>
                      <a:lnTo>
                        <a:pt x="360" y="63"/>
                      </a:lnTo>
                      <a:lnTo>
                        <a:pt x="357" y="61"/>
                      </a:lnTo>
                      <a:lnTo>
                        <a:pt x="354" y="61"/>
                      </a:lnTo>
                      <a:lnTo>
                        <a:pt x="350" y="60"/>
                      </a:lnTo>
                      <a:lnTo>
                        <a:pt x="347" y="60"/>
                      </a:lnTo>
                      <a:lnTo>
                        <a:pt x="344" y="58"/>
                      </a:lnTo>
                      <a:lnTo>
                        <a:pt x="342" y="56"/>
                      </a:lnTo>
                      <a:lnTo>
                        <a:pt x="340" y="56"/>
                      </a:lnTo>
                      <a:lnTo>
                        <a:pt x="337" y="58"/>
                      </a:lnTo>
                      <a:lnTo>
                        <a:pt x="335" y="58"/>
                      </a:lnTo>
                      <a:lnTo>
                        <a:pt x="334" y="60"/>
                      </a:lnTo>
                      <a:lnTo>
                        <a:pt x="332" y="60"/>
                      </a:lnTo>
                      <a:lnTo>
                        <a:pt x="329" y="61"/>
                      </a:lnTo>
                      <a:lnTo>
                        <a:pt x="327" y="61"/>
                      </a:lnTo>
                      <a:lnTo>
                        <a:pt x="325" y="63"/>
                      </a:lnTo>
                      <a:lnTo>
                        <a:pt x="324" y="63"/>
                      </a:lnTo>
                      <a:lnTo>
                        <a:pt x="320" y="65"/>
                      </a:lnTo>
                      <a:lnTo>
                        <a:pt x="319" y="65"/>
                      </a:lnTo>
                      <a:lnTo>
                        <a:pt x="317" y="66"/>
                      </a:lnTo>
                      <a:lnTo>
                        <a:pt x="314" y="66"/>
                      </a:lnTo>
                      <a:lnTo>
                        <a:pt x="312" y="66"/>
                      </a:lnTo>
                      <a:lnTo>
                        <a:pt x="311" y="66"/>
                      </a:lnTo>
                      <a:lnTo>
                        <a:pt x="309" y="66"/>
                      </a:lnTo>
                      <a:lnTo>
                        <a:pt x="307" y="66"/>
                      </a:lnTo>
                      <a:lnTo>
                        <a:pt x="306" y="66"/>
                      </a:lnTo>
                      <a:lnTo>
                        <a:pt x="306" y="65"/>
                      </a:lnTo>
                      <a:lnTo>
                        <a:pt x="304" y="65"/>
                      </a:lnTo>
                      <a:lnTo>
                        <a:pt x="302" y="65"/>
                      </a:lnTo>
                      <a:lnTo>
                        <a:pt x="302" y="61"/>
                      </a:lnTo>
                      <a:lnTo>
                        <a:pt x="301" y="60"/>
                      </a:lnTo>
                      <a:lnTo>
                        <a:pt x="299" y="58"/>
                      </a:lnTo>
                      <a:lnTo>
                        <a:pt x="297" y="56"/>
                      </a:lnTo>
                      <a:lnTo>
                        <a:pt x="296" y="55"/>
                      </a:lnTo>
                      <a:lnTo>
                        <a:pt x="294" y="53"/>
                      </a:lnTo>
                      <a:lnTo>
                        <a:pt x="292" y="53"/>
                      </a:lnTo>
                      <a:lnTo>
                        <a:pt x="291" y="52"/>
                      </a:lnTo>
                      <a:lnTo>
                        <a:pt x="289" y="52"/>
                      </a:lnTo>
                      <a:lnTo>
                        <a:pt x="287" y="52"/>
                      </a:lnTo>
                      <a:lnTo>
                        <a:pt x="286" y="52"/>
                      </a:lnTo>
                      <a:lnTo>
                        <a:pt x="284" y="53"/>
                      </a:lnTo>
                      <a:lnTo>
                        <a:pt x="283" y="53"/>
                      </a:lnTo>
                      <a:lnTo>
                        <a:pt x="281" y="55"/>
                      </a:lnTo>
                      <a:lnTo>
                        <a:pt x="276" y="55"/>
                      </a:lnTo>
                      <a:lnTo>
                        <a:pt x="273" y="56"/>
                      </a:lnTo>
                      <a:lnTo>
                        <a:pt x="268" y="56"/>
                      </a:lnTo>
                      <a:lnTo>
                        <a:pt x="261" y="56"/>
                      </a:lnTo>
                      <a:lnTo>
                        <a:pt x="256" y="56"/>
                      </a:lnTo>
                      <a:lnTo>
                        <a:pt x="251" y="56"/>
                      </a:lnTo>
                      <a:lnTo>
                        <a:pt x="246" y="56"/>
                      </a:lnTo>
                      <a:lnTo>
                        <a:pt x="241" y="58"/>
                      </a:lnTo>
                      <a:lnTo>
                        <a:pt x="236" y="60"/>
                      </a:lnTo>
                      <a:lnTo>
                        <a:pt x="235" y="60"/>
                      </a:lnTo>
                      <a:lnTo>
                        <a:pt x="233" y="61"/>
                      </a:lnTo>
                      <a:lnTo>
                        <a:pt x="231" y="61"/>
                      </a:lnTo>
                      <a:lnTo>
                        <a:pt x="228" y="61"/>
                      </a:lnTo>
                      <a:lnTo>
                        <a:pt x="226" y="63"/>
                      </a:lnTo>
                      <a:lnTo>
                        <a:pt x="225" y="65"/>
                      </a:lnTo>
                      <a:lnTo>
                        <a:pt x="223" y="66"/>
                      </a:lnTo>
                      <a:lnTo>
                        <a:pt x="223" y="68"/>
                      </a:lnTo>
                      <a:lnTo>
                        <a:pt x="223" y="70"/>
                      </a:lnTo>
                      <a:lnTo>
                        <a:pt x="221" y="70"/>
                      </a:lnTo>
                      <a:lnTo>
                        <a:pt x="221" y="71"/>
                      </a:lnTo>
                      <a:lnTo>
                        <a:pt x="220" y="71"/>
                      </a:lnTo>
                      <a:lnTo>
                        <a:pt x="220" y="73"/>
                      </a:lnTo>
                      <a:lnTo>
                        <a:pt x="218" y="73"/>
                      </a:lnTo>
                      <a:lnTo>
                        <a:pt x="217" y="73"/>
                      </a:lnTo>
                      <a:lnTo>
                        <a:pt x="215" y="76"/>
                      </a:lnTo>
                      <a:lnTo>
                        <a:pt x="215" y="80"/>
                      </a:lnTo>
                      <a:lnTo>
                        <a:pt x="215" y="83"/>
                      </a:lnTo>
                      <a:lnTo>
                        <a:pt x="215" y="86"/>
                      </a:lnTo>
                      <a:lnTo>
                        <a:pt x="215" y="88"/>
                      </a:lnTo>
                      <a:lnTo>
                        <a:pt x="215" y="91"/>
                      </a:lnTo>
                      <a:lnTo>
                        <a:pt x="215" y="94"/>
                      </a:lnTo>
                      <a:lnTo>
                        <a:pt x="215" y="98"/>
                      </a:lnTo>
                      <a:lnTo>
                        <a:pt x="215" y="99"/>
                      </a:lnTo>
                      <a:lnTo>
                        <a:pt x="217" y="101"/>
                      </a:lnTo>
                      <a:lnTo>
                        <a:pt x="217" y="103"/>
                      </a:lnTo>
                      <a:lnTo>
                        <a:pt x="218" y="104"/>
                      </a:lnTo>
                      <a:lnTo>
                        <a:pt x="218" y="106"/>
                      </a:lnTo>
                      <a:lnTo>
                        <a:pt x="220" y="106"/>
                      </a:lnTo>
                      <a:lnTo>
                        <a:pt x="220" y="108"/>
                      </a:lnTo>
                      <a:lnTo>
                        <a:pt x="218" y="114"/>
                      </a:lnTo>
                      <a:lnTo>
                        <a:pt x="218" y="119"/>
                      </a:lnTo>
                      <a:lnTo>
                        <a:pt x="218" y="126"/>
                      </a:lnTo>
                      <a:lnTo>
                        <a:pt x="220" y="131"/>
                      </a:lnTo>
                      <a:lnTo>
                        <a:pt x="220" y="137"/>
                      </a:lnTo>
                      <a:lnTo>
                        <a:pt x="221" y="142"/>
                      </a:lnTo>
                      <a:lnTo>
                        <a:pt x="221" y="149"/>
                      </a:lnTo>
                      <a:lnTo>
                        <a:pt x="223" y="154"/>
                      </a:lnTo>
                      <a:lnTo>
                        <a:pt x="225" y="160"/>
                      </a:lnTo>
                      <a:lnTo>
                        <a:pt x="228" y="165"/>
                      </a:lnTo>
                      <a:lnTo>
                        <a:pt x="233" y="170"/>
                      </a:lnTo>
                      <a:lnTo>
                        <a:pt x="238" y="175"/>
                      </a:lnTo>
                      <a:lnTo>
                        <a:pt x="243" y="179"/>
                      </a:lnTo>
                      <a:lnTo>
                        <a:pt x="250" y="184"/>
                      </a:lnTo>
                      <a:lnTo>
                        <a:pt x="254" y="188"/>
                      </a:lnTo>
                      <a:lnTo>
                        <a:pt x="259" y="195"/>
                      </a:lnTo>
                      <a:lnTo>
                        <a:pt x="261" y="197"/>
                      </a:lnTo>
                      <a:lnTo>
                        <a:pt x="263" y="198"/>
                      </a:lnTo>
                      <a:lnTo>
                        <a:pt x="264" y="200"/>
                      </a:lnTo>
                      <a:lnTo>
                        <a:pt x="264" y="202"/>
                      </a:lnTo>
                      <a:lnTo>
                        <a:pt x="266" y="205"/>
                      </a:lnTo>
                      <a:lnTo>
                        <a:pt x="266" y="207"/>
                      </a:lnTo>
                      <a:lnTo>
                        <a:pt x="266" y="208"/>
                      </a:lnTo>
                      <a:lnTo>
                        <a:pt x="266" y="212"/>
                      </a:lnTo>
                      <a:lnTo>
                        <a:pt x="264" y="213"/>
                      </a:lnTo>
                      <a:lnTo>
                        <a:pt x="264" y="215"/>
                      </a:lnTo>
                      <a:lnTo>
                        <a:pt x="263" y="217"/>
                      </a:lnTo>
                      <a:lnTo>
                        <a:pt x="263" y="218"/>
                      </a:lnTo>
                      <a:lnTo>
                        <a:pt x="263" y="221"/>
                      </a:lnTo>
                      <a:lnTo>
                        <a:pt x="263" y="223"/>
                      </a:lnTo>
                      <a:lnTo>
                        <a:pt x="263" y="225"/>
                      </a:lnTo>
                      <a:lnTo>
                        <a:pt x="264" y="226"/>
                      </a:lnTo>
                      <a:lnTo>
                        <a:pt x="264" y="228"/>
                      </a:lnTo>
                      <a:lnTo>
                        <a:pt x="266" y="230"/>
                      </a:lnTo>
                      <a:lnTo>
                        <a:pt x="264" y="231"/>
                      </a:lnTo>
                      <a:lnTo>
                        <a:pt x="264" y="233"/>
                      </a:lnTo>
                      <a:lnTo>
                        <a:pt x="264" y="235"/>
                      </a:lnTo>
                      <a:lnTo>
                        <a:pt x="263" y="236"/>
                      </a:lnTo>
                      <a:lnTo>
                        <a:pt x="261" y="238"/>
                      </a:lnTo>
                      <a:lnTo>
                        <a:pt x="263" y="240"/>
                      </a:lnTo>
                      <a:lnTo>
                        <a:pt x="263" y="241"/>
                      </a:lnTo>
                      <a:lnTo>
                        <a:pt x="264" y="243"/>
                      </a:lnTo>
                      <a:lnTo>
                        <a:pt x="266" y="245"/>
                      </a:lnTo>
                      <a:lnTo>
                        <a:pt x="268" y="246"/>
                      </a:lnTo>
                      <a:lnTo>
                        <a:pt x="268" y="249"/>
                      </a:lnTo>
                      <a:lnTo>
                        <a:pt x="269" y="253"/>
                      </a:lnTo>
                      <a:lnTo>
                        <a:pt x="269" y="256"/>
                      </a:lnTo>
                      <a:lnTo>
                        <a:pt x="268" y="261"/>
                      </a:lnTo>
                      <a:lnTo>
                        <a:pt x="268" y="264"/>
                      </a:lnTo>
                      <a:lnTo>
                        <a:pt x="266" y="268"/>
                      </a:lnTo>
                      <a:lnTo>
                        <a:pt x="264" y="271"/>
                      </a:lnTo>
                      <a:lnTo>
                        <a:pt x="263" y="273"/>
                      </a:lnTo>
                      <a:lnTo>
                        <a:pt x="263" y="274"/>
                      </a:lnTo>
                      <a:lnTo>
                        <a:pt x="261" y="274"/>
                      </a:lnTo>
                      <a:lnTo>
                        <a:pt x="258" y="274"/>
                      </a:lnTo>
                      <a:lnTo>
                        <a:pt x="256" y="274"/>
                      </a:lnTo>
                      <a:lnTo>
                        <a:pt x="253" y="273"/>
                      </a:lnTo>
                      <a:lnTo>
                        <a:pt x="250" y="273"/>
                      </a:lnTo>
                      <a:lnTo>
                        <a:pt x="248" y="273"/>
                      </a:lnTo>
                      <a:lnTo>
                        <a:pt x="245" y="273"/>
                      </a:lnTo>
                      <a:lnTo>
                        <a:pt x="243" y="273"/>
                      </a:lnTo>
                      <a:lnTo>
                        <a:pt x="241" y="274"/>
                      </a:lnTo>
                      <a:lnTo>
                        <a:pt x="241" y="276"/>
                      </a:lnTo>
                      <a:lnTo>
                        <a:pt x="240" y="278"/>
                      </a:lnTo>
                      <a:lnTo>
                        <a:pt x="240" y="279"/>
                      </a:lnTo>
                      <a:lnTo>
                        <a:pt x="240" y="281"/>
                      </a:lnTo>
                      <a:lnTo>
                        <a:pt x="238" y="282"/>
                      </a:lnTo>
                      <a:lnTo>
                        <a:pt x="238" y="284"/>
                      </a:lnTo>
                      <a:lnTo>
                        <a:pt x="236" y="286"/>
                      </a:lnTo>
                      <a:lnTo>
                        <a:pt x="235" y="287"/>
                      </a:lnTo>
                      <a:lnTo>
                        <a:pt x="233" y="289"/>
                      </a:lnTo>
                      <a:lnTo>
                        <a:pt x="233" y="291"/>
                      </a:lnTo>
                      <a:lnTo>
                        <a:pt x="231" y="291"/>
                      </a:lnTo>
                      <a:lnTo>
                        <a:pt x="231" y="292"/>
                      </a:lnTo>
                      <a:lnTo>
                        <a:pt x="233" y="294"/>
                      </a:lnTo>
                      <a:lnTo>
                        <a:pt x="233" y="296"/>
                      </a:lnTo>
                      <a:lnTo>
                        <a:pt x="231" y="297"/>
                      </a:lnTo>
                      <a:lnTo>
                        <a:pt x="231" y="299"/>
                      </a:lnTo>
                      <a:lnTo>
                        <a:pt x="230" y="301"/>
                      </a:lnTo>
                      <a:lnTo>
                        <a:pt x="230" y="302"/>
                      </a:lnTo>
                      <a:lnTo>
                        <a:pt x="228" y="304"/>
                      </a:lnTo>
                      <a:lnTo>
                        <a:pt x="228" y="306"/>
                      </a:lnTo>
                      <a:lnTo>
                        <a:pt x="228" y="307"/>
                      </a:lnTo>
                      <a:lnTo>
                        <a:pt x="230" y="309"/>
                      </a:lnTo>
                      <a:lnTo>
                        <a:pt x="230" y="312"/>
                      </a:lnTo>
                      <a:lnTo>
                        <a:pt x="231" y="314"/>
                      </a:lnTo>
                      <a:lnTo>
                        <a:pt x="231" y="317"/>
                      </a:lnTo>
                      <a:lnTo>
                        <a:pt x="231" y="319"/>
                      </a:lnTo>
                      <a:lnTo>
                        <a:pt x="231" y="322"/>
                      </a:lnTo>
                      <a:lnTo>
                        <a:pt x="231" y="324"/>
                      </a:lnTo>
                      <a:lnTo>
                        <a:pt x="231" y="327"/>
                      </a:lnTo>
                      <a:lnTo>
                        <a:pt x="230" y="329"/>
                      </a:lnTo>
                      <a:lnTo>
                        <a:pt x="230" y="330"/>
                      </a:lnTo>
                      <a:lnTo>
                        <a:pt x="228" y="330"/>
                      </a:lnTo>
                      <a:lnTo>
                        <a:pt x="226" y="330"/>
                      </a:lnTo>
                      <a:lnTo>
                        <a:pt x="225" y="330"/>
                      </a:lnTo>
                      <a:lnTo>
                        <a:pt x="223" y="330"/>
                      </a:lnTo>
                      <a:lnTo>
                        <a:pt x="223" y="329"/>
                      </a:lnTo>
                      <a:lnTo>
                        <a:pt x="221" y="327"/>
                      </a:lnTo>
                      <a:lnTo>
                        <a:pt x="223" y="325"/>
                      </a:lnTo>
                      <a:lnTo>
                        <a:pt x="223" y="324"/>
                      </a:lnTo>
                      <a:lnTo>
                        <a:pt x="225" y="322"/>
                      </a:lnTo>
                      <a:lnTo>
                        <a:pt x="226" y="320"/>
                      </a:lnTo>
                      <a:lnTo>
                        <a:pt x="228" y="319"/>
                      </a:lnTo>
                      <a:lnTo>
                        <a:pt x="228" y="317"/>
                      </a:lnTo>
                      <a:lnTo>
                        <a:pt x="228" y="315"/>
                      </a:lnTo>
                      <a:lnTo>
                        <a:pt x="226" y="312"/>
                      </a:lnTo>
                      <a:lnTo>
                        <a:pt x="225" y="309"/>
                      </a:lnTo>
                      <a:lnTo>
                        <a:pt x="223" y="306"/>
                      </a:lnTo>
                      <a:lnTo>
                        <a:pt x="221" y="301"/>
                      </a:lnTo>
                      <a:lnTo>
                        <a:pt x="218" y="297"/>
                      </a:lnTo>
                      <a:lnTo>
                        <a:pt x="217" y="296"/>
                      </a:lnTo>
                      <a:lnTo>
                        <a:pt x="213" y="292"/>
                      </a:lnTo>
                      <a:lnTo>
                        <a:pt x="208" y="291"/>
                      </a:lnTo>
                      <a:lnTo>
                        <a:pt x="208" y="289"/>
                      </a:lnTo>
                      <a:lnTo>
                        <a:pt x="208" y="287"/>
                      </a:lnTo>
                      <a:lnTo>
                        <a:pt x="208" y="286"/>
                      </a:lnTo>
                      <a:lnTo>
                        <a:pt x="208" y="284"/>
                      </a:lnTo>
                      <a:lnTo>
                        <a:pt x="208" y="281"/>
                      </a:lnTo>
                      <a:lnTo>
                        <a:pt x="207" y="278"/>
                      </a:lnTo>
                      <a:lnTo>
                        <a:pt x="205" y="276"/>
                      </a:lnTo>
                      <a:lnTo>
                        <a:pt x="203" y="274"/>
                      </a:lnTo>
                      <a:lnTo>
                        <a:pt x="202" y="271"/>
                      </a:lnTo>
                      <a:lnTo>
                        <a:pt x="200" y="269"/>
                      </a:lnTo>
                      <a:lnTo>
                        <a:pt x="200" y="268"/>
                      </a:lnTo>
                      <a:lnTo>
                        <a:pt x="200" y="266"/>
                      </a:lnTo>
                      <a:lnTo>
                        <a:pt x="202" y="263"/>
                      </a:lnTo>
                      <a:lnTo>
                        <a:pt x="203" y="263"/>
                      </a:lnTo>
                      <a:lnTo>
                        <a:pt x="205" y="261"/>
                      </a:lnTo>
                      <a:lnTo>
                        <a:pt x="207" y="261"/>
                      </a:lnTo>
                      <a:lnTo>
                        <a:pt x="208" y="261"/>
                      </a:lnTo>
                      <a:lnTo>
                        <a:pt x="210" y="259"/>
                      </a:lnTo>
                      <a:lnTo>
                        <a:pt x="212" y="259"/>
                      </a:lnTo>
                      <a:lnTo>
                        <a:pt x="213" y="256"/>
                      </a:lnTo>
                      <a:lnTo>
                        <a:pt x="215" y="253"/>
                      </a:lnTo>
                      <a:lnTo>
                        <a:pt x="217" y="249"/>
                      </a:lnTo>
                      <a:lnTo>
                        <a:pt x="217" y="246"/>
                      </a:lnTo>
                      <a:lnTo>
                        <a:pt x="218" y="241"/>
                      </a:lnTo>
                      <a:lnTo>
                        <a:pt x="218" y="238"/>
                      </a:lnTo>
                      <a:lnTo>
                        <a:pt x="220" y="235"/>
                      </a:lnTo>
                      <a:lnTo>
                        <a:pt x="221" y="230"/>
                      </a:lnTo>
                      <a:lnTo>
                        <a:pt x="223" y="228"/>
                      </a:lnTo>
                      <a:lnTo>
                        <a:pt x="223" y="226"/>
                      </a:lnTo>
                      <a:lnTo>
                        <a:pt x="225" y="225"/>
                      </a:lnTo>
                      <a:lnTo>
                        <a:pt x="225" y="221"/>
                      </a:lnTo>
                      <a:lnTo>
                        <a:pt x="225" y="220"/>
                      </a:lnTo>
                      <a:lnTo>
                        <a:pt x="225" y="217"/>
                      </a:lnTo>
                      <a:lnTo>
                        <a:pt x="223" y="215"/>
                      </a:lnTo>
                      <a:lnTo>
                        <a:pt x="221" y="213"/>
                      </a:lnTo>
                      <a:lnTo>
                        <a:pt x="220" y="212"/>
                      </a:lnTo>
                      <a:lnTo>
                        <a:pt x="217" y="212"/>
                      </a:lnTo>
                      <a:lnTo>
                        <a:pt x="215" y="210"/>
                      </a:lnTo>
                      <a:lnTo>
                        <a:pt x="213" y="210"/>
                      </a:lnTo>
                      <a:lnTo>
                        <a:pt x="210" y="210"/>
                      </a:lnTo>
                      <a:lnTo>
                        <a:pt x="208" y="210"/>
                      </a:lnTo>
                      <a:lnTo>
                        <a:pt x="207" y="210"/>
                      </a:lnTo>
                      <a:lnTo>
                        <a:pt x="203" y="212"/>
                      </a:lnTo>
                      <a:lnTo>
                        <a:pt x="198" y="213"/>
                      </a:lnTo>
                      <a:lnTo>
                        <a:pt x="195" y="215"/>
                      </a:lnTo>
                      <a:lnTo>
                        <a:pt x="192" y="217"/>
                      </a:lnTo>
                      <a:lnTo>
                        <a:pt x="188" y="218"/>
                      </a:lnTo>
                      <a:lnTo>
                        <a:pt x="185" y="218"/>
                      </a:lnTo>
                      <a:lnTo>
                        <a:pt x="182" y="220"/>
                      </a:lnTo>
                      <a:lnTo>
                        <a:pt x="180" y="218"/>
                      </a:lnTo>
                      <a:lnTo>
                        <a:pt x="177" y="217"/>
                      </a:lnTo>
                      <a:lnTo>
                        <a:pt x="174" y="213"/>
                      </a:lnTo>
                      <a:lnTo>
                        <a:pt x="170" y="210"/>
                      </a:lnTo>
                      <a:lnTo>
                        <a:pt x="167" y="205"/>
                      </a:lnTo>
                      <a:lnTo>
                        <a:pt x="165" y="202"/>
                      </a:lnTo>
                      <a:lnTo>
                        <a:pt x="162" y="197"/>
                      </a:lnTo>
                      <a:lnTo>
                        <a:pt x="159" y="193"/>
                      </a:lnTo>
                      <a:lnTo>
                        <a:pt x="154" y="190"/>
                      </a:lnTo>
                      <a:lnTo>
                        <a:pt x="154" y="188"/>
                      </a:lnTo>
                      <a:lnTo>
                        <a:pt x="152" y="188"/>
                      </a:lnTo>
                      <a:lnTo>
                        <a:pt x="152" y="187"/>
                      </a:lnTo>
                      <a:lnTo>
                        <a:pt x="152" y="185"/>
                      </a:lnTo>
                      <a:lnTo>
                        <a:pt x="152" y="184"/>
                      </a:lnTo>
                      <a:lnTo>
                        <a:pt x="152" y="182"/>
                      </a:lnTo>
                      <a:lnTo>
                        <a:pt x="151" y="182"/>
                      </a:lnTo>
                      <a:lnTo>
                        <a:pt x="149" y="182"/>
                      </a:lnTo>
                      <a:lnTo>
                        <a:pt x="147" y="182"/>
                      </a:lnTo>
                      <a:lnTo>
                        <a:pt x="146" y="182"/>
                      </a:lnTo>
                      <a:lnTo>
                        <a:pt x="144" y="182"/>
                      </a:lnTo>
                      <a:lnTo>
                        <a:pt x="142" y="180"/>
                      </a:lnTo>
                      <a:lnTo>
                        <a:pt x="141" y="180"/>
                      </a:lnTo>
                      <a:lnTo>
                        <a:pt x="139" y="179"/>
                      </a:lnTo>
                      <a:lnTo>
                        <a:pt x="139" y="182"/>
                      </a:lnTo>
                      <a:lnTo>
                        <a:pt x="0" y="225"/>
                      </a:lnTo>
                      <a:lnTo>
                        <a:pt x="7" y="245"/>
                      </a:lnTo>
                      <a:lnTo>
                        <a:pt x="7" y="249"/>
                      </a:lnTo>
                      <a:lnTo>
                        <a:pt x="7" y="254"/>
                      </a:lnTo>
                      <a:lnTo>
                        <a:pt x="9" y="259"/>
                      </a:lnTo>
                      <a:lnTo>
                        <a:pt x="9" y="266"/>
                      </a:lnTo>
                      <a:lnTo>
                        <a:pt x="9" y="273"/>
                      </a:lnTo>
                      <a:lnTo>
                        <a:pt x="9" y="278"/>
                      </a:lnTo>
                      <a:lnTo>
                        <a:pt x="9" y="281"/>
                      </a:lnTo>
                      <a:lnTo>
                        <a:pt x="10" y="279"/>
                      </a:lnTo>
                      <a:lnTo>
                        <a:pt x="12" y="279"/>
                      </a:lnTo>
                      <a:lnTo>
                        <a:pt x="17" y="279"/>
                      </a:lnTo>
                      <a:lnTo>
                        <a:pt x="23" y="279"/>
                      </a:lnTo>
                      <a:lnTo>
                        <a:pt x="32" y="281"/>
                      </a:lnTo>
                      <a:lnTo>
                        <a:pt x="40" y="282"/>
                      </a:lnTo>
                      <a:lnTo>
                        <a:pt x="48" y="284"/>
                      </a:lnTo>
                      <a:lnTo>
                        <a:pt x="56" y="289"/>
                      </a:lnTo>
                      <a:lnTo>
                        <a:pt x="58" y="289"/>
                      </a:lnTo>
                      <a:lnTo>
                        <a:pt x="60" y="289"/>
                      </a:lnTo>
                      <a:lnTo>
                        <a:pt x="60" y="291"/>
                      </a:lnTo>
                      <a:lnTo>
                        <a:pt x="61" y="291"/>
                      </a:lnTo>
                      <a:lnTo>
                        <a:pt x="65" y="292"/>
                      </a:lnTo>
                      <a:lnTo>
                        <a:pt x="66" y="292"/>
                      </a:lnTo>
                      <a:lnTo>
                        <a:pt x="68" y="291"/>
                      </a:lnTo>
                      <a:lnTo>
                        <a:pt x="70" y="291"/>
                      </a:lnTo>
                      <a:lnTo>
                        <a:pt x="70" y="292"/>
                      </a:lnTo>
                      <a:lnTo>
                        <a:pt x="71" y="292"/>
                      </a:lnTo>
                      <a:lnTo>
                        <a:pt x="73" y="294"/>
                      </a:lnTo>
                      <a:lnTo>
                        <a:pt x="75" y="296"/>
                      </a:lnTo>
                      <a:lnTo>
                        <a:pt x="78" y="297"/>
                      </a:lnTo>
                      <a:lnTo>
                        <a:pt x="83" y="299"/>
                      </a:lnTo>
                      <a:lnTo>
                        <a:pt x="86" y="302"/>
                      </a:lnTo>
                      <a:lnTo>
                        <a:pt x="93" y="304"/>
                      </a:lnTo>
                      <a:lnTo>
                        <a:pt x="99" y="306"/>
                      </a:lnTo>
                      <a:lnTo>
                        <a:pt x="108" y="307"/>
                      </a:lnTo>
                      <a:lnTo>
                        <a:pt x="116" y="307"/>
                      </a:lnTo>
                      <a:lnTo>
                        <a:pt x="116" y="309"/>
                      </a:lnTo>
                      <a:lnTo>
                        <a:pt x="118" y="309"/>
                      </a:lnTo>
                      <a:lnTo>
                        <a:pt x="118" y="311"/>
                      </a:lnTo>
                      <a:lnTo>
                        <a:pt x="119" y="312"/>
                      </a:lnTo>
                      <a:lnTo>
                        <a:pt x="121" y="312"/>
                      </a:lnTo>
                      <a:lnTo>
                        <a:pt x="122" y="312"/>
                      </a:lnTo>
                      <a:lnTo>
                        <a:pt x="124" y="312"/>
                      </a:lnTo>
                      <a:lnTo>
                        <a:pt x="124" y="314"/>
                      </a:lnTo>
                      <a:lnTo>
                        <a:pt x="124" y="315"/>
                      </a:lnTo>
                      <a:lnTo>
                        <a:pt x="124" y="317"/>
                      </a:lnTo>
                      <a:lnTo>
                        <a:pt x="124" y="319"/>
                      </a:lnTo>
                      <a:lnTo>
                        <a:pt x="124" y="320"/>
                      </a:lnTo>
                      <a:lnTo>
                        <a:pt x="122" y="322"/>
                      </a:lnTo>
                      <a:lnTo>
                        <a:pt x="122" y="324"/>
                      </a:lnTo>
                      <a:lnTo>
                        <a:pt x="122" y="325"/>
                      </a:lnTo>
                      <a:lnTo>
                        <a:pt x="122" y="327"/>
                      </a:lnTo>
                      <a:lnTo>
                        <a:pt x="122" y="329"/>
                      </a:lnTo>
                      <a:lnTo>
                        <a:pt x="126" y="334"/>
                      </a:lnTo>
                      <a:lnTo>
                        <a:pt x="126" y="335"/>
                      </a:lnTo>
                      <a:lnTo>
                        <a:pt x="127" y="339"/>
                      </a:lnTo>
                      <a:lnTo>
                        <a:pt x="127" y="342"/>
                      </a:lnTo>
                      <a:lnTo>
                        <a:pt x="127" y="345"/>
                      </a:lnTo>
                      <a:lnTo>
                        <a:pt x="127" y="348"/>
                      </a:lnTo>
                      <a:lnTo>
                        <a:pt x="127" y="353"/>
                      </a:lnTo>
                      <a:lnTo>
                        <a:pt x="127" y="358"/>
                      </a:lnTo>
                      <a:lnTo>
                        <a:pt x="126" y="360"/>
                      </a:lnTo>
                      <a:lnTo>
                        <a:pt x="126" y="362"/>
                      </a:lnTo>
                      <a:lnTo>
                        <a:pt x="126" y="365"/>
                      </a:lnTo>
                      <a:lnTo>
                        <a:pt x="124" y="367"/>
                      </a:lnTo>
                      <a:lnTo>
                        <a:pt x="124" y="370"/>
                      </a:lnTo>
                      <a:lnTo>
                        <a:pt x="124" y="373"/>
                      </a:lnTo>
                      <a:lnTo>
                        <a:pt x="124" y="377"/>
                      </a:lnTo>
                      <a:lnTo>
                        <a:pt x="124" y="378"/>
                      </a:lnTo>
                      <a:lnTo>
                        <a:pt x="124" y="381"/>
                      </a:lnTo>
                      <a:lnTo>
                        <a:pt x="124" y="383"/>
                      </a:lnTo>
                      <a:lnTo>
                        <a:pt x="126" y="383"/>
                      </a:lnTo>
                      <a:lnTo>
                        <a:pt x="126" y="385"/>
                      </a:lnTo>
                      <a:lnTo>
                        <a:pt x="127" y="386"/>
                      </a:lnTo>
                      <a:lnTo>
                        <a:pt x="129" y="386"/>
                      </a:lnTo>
                      <a:lnTo>
                        <a:pt x="132" y="386"/>
                      </a:lnTo>
                      <a:lnTo>
                        <a:pt x="131" y="386"/>
                      </a:lnTo>
                      <a:lnTo>
                        <a:pt x="131" y="388"/>
                      </a:lnTo>
                      <a:lnTo>
                        <a:pt x="129" y="390"/>
                      </a:lnTo>
                      <a:lnTo>
                        <a:pt x="127" y="391"/>
                      </a:lnTo>
                      <a:lnTo>
                        <a:pt x="126" y="393"/>
                      </a:lnTo>
                      <a:lnTo>
                        <a:pt x="124" y="395"/>
                      </a:lnTo>
                      <a:lnTo>
                        <a:pt x="121" y="398"/>
                      </a:lnTo>
                      <a:lnTo>
                        <a:pt x="121" y="400"/>
                      </a:lnTo>
                      <a:lnTo>
                        <a:pt x="119" y="403"/>
                      </a:lnTo>
                      <a:lnTo>
                        <a:pt x="118" y="405"/>
                      </a:lnTo>
                      <a:lnTo>
                        <a:pt x="118" y="406"/>
                      </a:lnTo>
                      <a:lnTo>
                        <a:pt x="118" y="408"/>
                      </a:lnTo>
                      <a:lnTo>
                        <a:pt x="116" y="410"/>
                      </a:lnTo>
                      <a:lnTo>
                        <a:pt x="114" y="411"/>
                      </a:lnTo>
                      <a:lnTo>
                        <a:pt x="113" y="413"/>
                      </a:lnTo>
                      <a:lnTo>
                        <a:pt x="111" y="414"/>
                      </a:lnTo>
                      <a:lnTo>
                        <a:pt x="109" y="416"/>
                      </a:lnTo>
                      <a:lnTo>
                        <a:pt x="109" y="418"/>
                      </a:lnTo>
                      <a:lnTo>
                        <a:pt x="109" y="419"/>
                      </a:lnTo>
                      <a:lnTo>
                        <a:pt x="111" y="423"/>
                      </a:lnTo>
                      <a:lnTo>
                        <a:pt x="111" y="424"/>
                      </a:lnTo>
                      <a:lnTo>
                        <a:pt x="111" y="426"/>
                      </a:lnTo>
                      <a:lnTo>
                        <a:pt x="113" y="428"/>
                      </a:lnTo>
                      <a:lnTo>
                        <a:pt x="113" y="429"/>
                      </a:lnTo>
                      <a:lnTo>
                        <a:pt x="113" y="431"/>
                      </a:lnTo>
                      <a:lnTo>
                        <a:pt x="113" y="434"/>
                      </a:lnTo>
                      <a:lnTo>
                        <a:pt x="113" y="438"/>
                      </a:lnTo>
                      <a:lnTo>
                        <a:pt x="113" y="441"/>
                      </a:lnTo>
                      <a:lnTo>
                        <a:pt x="113" y="444"/>
                      </a:lnTo>
                      <a:lnTo>
                        <a:pt x="113" y="447"/>
                      </a:lnTo>
                      <a:lnTo>
                        <a:pt x="114" y="451"/>
                      </a:lnTo>
                      <a:lnTo>
                        <a:pt x="116" y="452"/>
                      </a:lnTo>
                      <a:lnTo>
                        <a:pt x="116" y="456"/>
                      </a:lnTo>
                      <a:lnTo>
                        <a:pt x="118" y="457"/>
                      </a:lnTo>
                      <a:lnTo>
                        <a:pt x="119" y="459"/>
                      </a:lnTo>
                      <a:lnTo>
                        <a:pt x="119" y="461"/>
                      </a:lnTo>
                      <a:lnTo>
                        <a:pt x="121" y="462"/>
                      </a:lnTo>
                      <a:lnTo>
                        <a:pt x="121" y="464"/>
                      </a:lnTo>
                      <a:lnTo>
                        <a:pt x="122" y="466"/>
                      </a:lnTo>
                      <a:lnTo>
                        <a:pt x="122" y="467"/>
                      </a:lnTo>
                      <a:lnTo>
                        <a:pt x="121" y="469"/>
                      </a:lnTo>
                      <a:lnTo>
                        <a:pt x="121" y="471"/>
                      </a:lnTo>
                      <a:lnTo>
                        <a:pt x="111" y="487"/>
                      </a:lnTo>
                      <a:lnTo>
                        <a:pt x="111" y="489"/>
                      </a:lnTo>
                      <a:lnTo>
                        <a:pt x="109" y="489"/>
                      </a:lnTo>
                      <a:lnTo>
                        <a:pt x="109" y="490"/>
                      </a:lnTo>
                      <a:lnTo>
                        <a:pt x="108" y="492"/>
                      </a:lnTo>
                      <a:lnTo>
                        <a:pt x="106" y="492"/>
                      </a:lnTo>
                      <a:lnTo>
                        <a:pt x="106" y="494"/>
                      </a:lnTo>
                      <a:lnTo>
                        <a:pt x="104" y="494"/>
                      </a:lnTo>
                      <a:lnTo>
                        <a:pt x="103" y="495"/>
                      </a:lnTo>
                      <a:lnTo>
                        <a:pt x="101" y="497"/>
                      </a:lnTo>
                      <a:lnTo>
                        <a:pt x="99" y="497"/>
                      </a:lnTo>
                      <a:lnTo>
                        <a:pt x="99" y="499"/>
                      </a:lnTo>
                      <a:lnTo>
                        <a:pt x="98" y="500"/>
                      </a:lnTo>
                      <a:lnTo>
                        <a:pt x="96" y="502"/>
                      </a:lnTo>
                      <a:lnTo>
                        <a:pt x="94" y="504"/>
                      </a:lnTo>
                      <a:lnTo>
                        <a:pt x="94" y="505"/>
                      </a:lnTo>
                      <a:lnTo>
                        <a:pt x="94" y="507"/>
                      </a:lnTo>
                      <a:lnTo>
                        <a:pt x="94" y="509"/>
                      </a:lnTo>
                      <a:lnTo>
                        <a:pt x="94" y="510"/>
                      </a:lnTo>
                      <a:lnTo>
                        <a:pt x="94" y="512"/>
                      </a:lnTo>
                      <a:lnTo>
                        <a:pt x="93" y="513"/>
                      </a:lnTo>
                      <a:lnTo>
                        <a:pt x="93" y="515"/>
                      </a:lnTo>
                      <a:lnTo>
                        <a:pt x="93" y="517"/>
                      </a:lnTo>
                      <a:lnTo>
                        <a:pt x="91" y="517"/>
                      </a:lnTo>
                      <a:lnTo>
                        <a:pt x="89" y="518"/>
                      </a:lnTo>
                      <a:lnTo>
                        <a:pt x="89" y="520"/>
                      </a:lnTo>
                      <a:lnTo>
                        <a:pt x="88" y="520"/>
                      </a:lnTo>
                      <a:lnTo>
                        <a:pt x="88" y="522"/>
                      </a:lnTo>
                      <a:lnTo>
                        <a:pt x="88" y="523"/>
                      </a:lnTo>
                      <a:lnTo>
                        <a:pt x="88" y="525"/>
                      </a:lnTo>
                      <a:lnTo>
                        <a:pt x="88" y="528"/>
                      </a:lnTo>
                      <a:lnTo>
                        <a:pt x="88" y="530"/>
                      </a:lnTo>
                      <a:lnTo>
                        <a:pt x="88" y="532"/>
                      </a:lnTo>
                      <a:lnTo>
                        <a:pt x="88" y="533"/>
                      </a:lnTo>
                      <a:lnTo>
                        <a:pt x="88" y="535"/>
                      </a:lnTo>
                      <a:lnTo>
                        <a:pt x="88" y="537"/>
                      </a:lnTo>
                      <a:lnTo>
                        <a:pt x="86" y="538"/>
                      </a:lnTo>
                      <a:lnTo>
                        <a:pt x="85" y="540"/>
                      </a:lnTo>
                      <a:lnTo>
                        <a:pt x="83" y="542"/>
                      </a:lnTo>
                      <a:lnTo>
                        <a:pt x="81" y="545"/>
                      </a:lnTo>
                      <a:lnTo>
                        <a:pt x="78" y="546"/>
                      </a:lnTo>
                      <a:lnTo>
                        <a:pt x="75" y="550"/>
                      </a:lnTo>
                      <a:lnTo>
                        <a:pt x="71" y="551"/>
                      </a:lnTo>
                      <a:lnTo>
                        <a:pt x="66" y="555"/>
                      </a:lnTo>
                      <a:lnTo>
                        <a:pt x="63" y="558"/>
                      </a:lnTo>
                      <a:lnTo>
                        <a:pt x="58" y="560"/>
                      </a:lnTo>
                      <a:lnTo>
                        <a:pt x="55" y="563"/>
                      </a:lnTo>
                      <a:lnTo>
                        <a:pt x="53" y="565"/>
                      </a:lnTo>
                      <a:lnTo>
                        <a:pt x="51" y="565"/>
                      </a:lnTo>
                      <a:lnTo>
                        <a:pt x="51" y="566"/>
                      </a:lnTo>
                      <a:lnTo>
                        <a:pt x="50" y="568"/>
                      </a:lnTo>
                      <a:lnTo>
                        <a:pt x="48" y="571"/>
                      </a:lnTo>
                      <a:lnTo>
                        <a:pt x="47" y="573"/>
                      </a:lnTo>
                      <a:lnTo>
                        <a:pt x="45" y="576"/>
                      </a:lnTo>
                      <a:lnTo>
                        <a:pt x="43" y="579"/>
                      </a:lnTo>
                      <a:lnTo>
                        <a:pt x="43" y="581"/>
                      </a:lnTo>
                      <a:lnTo>
                        <a:pt x="42" y="583"/>
                      </a:lnTo>
                      <a:lnTo>
                        <a:pt x="40" y="586"/>
                      </a:lnTo>
                      <a:lnTo>
                        <a:pt x="40" y="588"/>
                      </a:lnTo>
                      <a:lnTo>
                        <a:pt x="40" y="589"/>
                      </a:lnTo>
                      <a:lnTo>
                        <a:pt x="42" y="591"/>
                      </a:lnTo>
                      <a:lnTo>
                        <a:pt x="42" y="593"/>
                      </a:lnTo>
                      <a:lnTo>
                        <a:pt x="43" y="596"/>
                      </a:lnTo>
                      <a:lnTo>
                        <a:pt x="45" y="598"/>
                      </a:lnTo>
                      <a:lnTo>
                        <a:pt x="45" y="599"/>
                      </a:lnTo>
                      <a:lnTo>
                        <a:pt x="47" y="601"/>
                      </a:lnTo>
                      <a:lnTo>
                        <a:pt x="48" y="603"/>
                      </a:lnTo>
                      <a:lnTo>
                        <a:pt x="48" y="604"/>
                      </a:lnTo>
                      <a:lnTo>
                        <a:pt x="48" y="607"/>
                      </a:lnTo>
                      <a:lnTo>
                        <a:pt x="48" y="612"/>
                      </a:lnTo>
                      <a:lnTo>
                        <a:pt x="50" y="617"/>
                      </a:lnTo>
                      <a:lnTo>
                        <a:pt x="50" y="624"/>
                      </a:lnTo>
                      <a:lnTo>
                        <a:pt x="50" y="631"/>
                      </a:lnTo>
                      <a:lnTo>
                        <a:pt x="51" y="637"/>
                      </a:lnTo>
                      <a:lnTo>
                        <a:pt x="51" y="642"/>
                      </a:lnTo>
                      <a:lnTo>
                        <a:pt x="51" y="647"/>
                      </a:lnTo>
                      <a:lnTo>
                        <a:pt x="53" y="657"/>
                      </a:lnTo>
                      <a:lnTo>
                        <a:pt x="55" y="667"/>
                      </a:lnTo>
                      <a:lnTo>
                        <a:pt x="56" y="678"/>
                      </a:lnTo>
                      <a:lnTo>
                        <a:pt x="58" y="690"/>
                      </a:lnTo>
                      <a:lnTo>
                        <a:pt x="60" y="702"/>
                      </a:lnTo>
                      <a:lnTo>
                        <a:pt x="63" y="710"/>
                      </a:lnTo>
                      <a:lnTo>
                        <a:pt x="66" y="718"/>
                      </a:lnTo>
                      <a:lnTo>
                        <a:pt x="65" y="718"/>
                      </a:lnTo>
                      <a:lnTo>
                        <a:pt x="63" y="718"/>
                      </a:lnTo>
                      <a:lnTo>
                        <a:pt x="61" y="716"/>
                      </a:lnTo>
                      <a:lnTo>
                        <a:pt x="60" y="716"/>
                      </a:lnTo>
                      <a:lnTo>
                        <a:pt x="58" y="715"/>
                      </a:lnTo>
                      <a:lnTo>
                        <a:pt x="56" y="715"/>
                      </a:lnTo>
                      <a:lnTo>
                        <a:pt x="55" y="715"/>
                      </a:lnTo>
                      <a:lnTo>
                        <a:pt x="55" y="716"/>
                      </a:lnTo>
                      <a:lnTo>
                        <a:pt x="53" y="716"/>
                      </a:lnTo>
                      <a:lnTo>
                        <a:pt x="51" y="718"/>
                      </a:lnTo>
                      <a:lnTo>
                        <a:pt x="51" y="720"/>
                      </a:lnTo>
                      <a:lnTo>
                        <a:pt x="50" y="723"/>
                      </a:lnTo>
                      <a:lnTo>
                        <a:pt x="50" y="726"/>
                      </a:lnTo>
                      <a:lnTo>
                        <a:pt x="48" y="731"/>
                      </a:lnTo>
                      <a:lnTo>
                        <a:pt x="48" y="738"/>
                      </a:lnTo>
                      <a:lnTo>
                        <a:pt x="48" y="746"/>
                      </a:lnTo>
                      <a:lnTo>
                        <a:pt x="48" y="756"/>
                      </a:lnTo>
                      <a:lnTo>
                        <a:pt x="55" y="796"/>
                      </a:lnTo>
                      <a:lnTo>
                        <a:pt x="53" y="796"/>
                      </a:lnTo>
                      <a:lnTo>
                        <a:pt x="51" y="796"/>
                      </a:lnTo>
                      <a:lnTo>
                        <a:pt x="50" y="797"/>
                      </a:lnTo>
                      <a:lnTo>
                        <a:pt x="50" y="799"/>
                      </a:lnTo>
                      <a:lnTo>
                        <a:pt x="50" y="801"/>
                      </a:lnTo>
                      <a:lnTo>
                        <a:pt x="48" y="801"/>
                      </a:lnTo>
                      <a:lnTo>
                        <a:pt x="48" y="802"/>
                      </a:lnTo>
                      <a:lnTo>
                        <a:pt x="47" y="804"/>
                      </a:lnTo>
                      <a:lnTo>
                        <a:pt x="47" y="805"/>
                      </a:lnTo>
                      <a:lnTo>
                        <a:pt x="47" y="807"/>
                      </a:lnTo>
                      <a:lnTo>
                        <a:pt x="48" y="809"/>
                      </a:lnTo>
                      <a:lnTo>
                        <a:pt x="50" y="810"/>
                      </a:lnTo>
                      <a:lnTo>
                        <a:pt x="51" y="812"/>
                      </a:lnTo>
                      <a:lnTo>
                        <a:pt x="53" y="812"/>
                      </a:lnTo>
                      <a:lnTo>
                        <a:pt x="56" y="814"/>
                      </a:lnTo>
                      <a:lnTo>
                        <a:pt x="58" y="814"/>
                      </a:lnTo>
                      <a:lnTo>
                        <a:pt x="60" y="814"/>
                      </a:lnTo>
                      <a:lnTo>
                        <a:pt x="61" y="812"/>
                      </a:lnTo>
                      <a:lnTo>
                        <a:pt x="65" y="810"/>
                      </a:lnTo>
                      <a:lnTo>
                        <a:pt x="66" y="809"/>
                      </a:lnTo>
                      <a:lnTo>
                        <a:pt x="66" y="807"/>
                      </a:lnTo>
                      <a:lnTo>
                        <a:pt x="68" y="807"/>
                      </a:lnTo>
                      <a:lnTo>
                        <a:pt x="70" y="807"/>
                      </a:lnTo>
                      <a:lnTo>
                        <a:pt x="71" y="805"/>
                      </a:lnTo>
                      <a:lnTo>
                        <a:pt x="73" y="805"/>
                      </a:lnTo>
                      <a:lnTo>
                        <a:pt x="75" y="805"/>
                      </a:lnTo>
                      <a:lnTo>
                        <a:pt x="76" y="805"/>
                      </a:lnTo>
                      <a:lnTo>
                        <a:pt x="91" y="810"/>
                      </a:lnTo>
                      <a:lnTo>
                        <a:pt x="91" y="809"/>
                      </a:lnTo>
                      <a:lnTo>
                        <a:pt x="94" y="807"/>
                      </a:lnTo>
                      <a:lnTo>
                        <a:pt x="99" y="804"/>
                      </a:lnTo>
                      <a:lnTo>
                        <a:pt x="104" y="801"/>
                      </a:lnTo>
                      <a:lnTo>
                        <a:pt x="108" y="796"/>
                      </a:lnTo>
                      <a:lnTo>
                        <a:pt x="109" y="791"/>
                      </a:lnTo>
                      <a:lnTo>
                        <a:pt x="109" y="784"/>
                      </a:lnTo>
                      <a:lnTo>
                        <a:pt x="104" y="777"/>
                      </a:lnTo>
                      <a:close/>
                    </a:path>
                  </a:pathLst>
                </a:custGeom>
                <a:solidFill>
                  <a:srgbClr val="E60000"/>
                </a:solidFill>
                <a:ln w="6350" cap="rnd">
                  <a:solidFill>
                    <a:schemeClr val="bg1"/>
                  </a:solidFill>
                  <a:round/>
                  <a:headEnd/>
                  <a:tailEn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Vodafone Rg"/>
                    <a:ea typeface="ＭＳ Ｐゴシック" pitchFamily="-109" charset="-128"/>
                    <a:cs typeface="+mn-cs"/>
                  </a:endParaRPr>
                </a:p>
              </p:txBody>
            </p:sp>
            <p:sp>
              <p:nvSpPr>
                <p:cNvPr id="125" name="Freeform 60"/>
                <p:cNvSpPr>
                  <a:spLocks/>
                </p:cNvSpPr>
                <p:nvPr/>
              </p:nvSpPr>
              <p:spPr bwMode="gray">
                <a:xfrm>
                  <a:off x="6254520" y="2197645"/>
                  <a:ext cx="65120" cy="97657"/>
                </a:xfrm>
                <a:custGeom>
                  <a:avLst/>
                  <a:gdLst>
                    <a:gd name="T0" fmla="*/ 2147483647 w 44"/>
                    <a:gd name="T1" fmla="*/ 0 h 63"/>
                    <a:gd name="T2" fmla="*/ 2147483647 w 44"/>
                    <a:gd name="T3" fmla="*/ 2147483647 h 63"/>
                    <a:gd name="T4" fmla="*/ 2147483647 w 44"/>
                    <a:gd name="T5" fmla="*/ 2147483647 h 63"/>
                    <a:gd name="T6" fmla="*/ 2147483647 w 44"/>
                    <a:gd name="T7" fmla="*/ 2147483647 h 63"/>
                    <a:gd name="T8" fmla="*/ 0 w 44"/>
                    <a:gd name="T9" fmla="*/ 2147483647 h 63"/>
                    <a:gd name="T10" fmla="*/ 2147483647 w 44"/>
                    <a:gd name="T11" fmla="*/ 2147483647 h 63"/>
                    <a:gd name="T12" fmla="*/ 2147483647 w 44"/>
                    <a:gd name="T13" fmla="*/ 0 h 63"/>
                    <a:gd name="T14" fmla="*/ 0 60000 65536"/>
                    <a:gd name="T15" fmla="*/ 0 60000 65536"/>
                    <a:gd name="T16" fmla="*/ 0 60000 65536"/>
                    <a:gd name="T17" fmla="*/ 0 60000 65536"/>
                    <a:gd name="T18" fmla="*/ 0 60000 65536"/>
                    <a:gd name="T19" fmla="*/ 0 60000 65536"/>
                    <a:gd name="T20" fmla="*/ 0 60000 65536"/>
                    <a:gd name="T21" fmla="*/ 0 w 44"/>
                    <a:gd name="T22" fmla="*/ 0 h 63"/>
                    <a:gd name="T23" fmla="*/ 44 w 44"/>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63">
                      <a:moveTo>
                        <a:pt x="19" y="0"/>
                      </a:moveTo>
                      <a:lnTo>
                        <a:pt x="34" y="17"/>
                      </a:lnTo>
                      <a:lnTo>
                        <a:pt x="44" y="35"/>
                      </a:lnTo>
                      <a:lnTo>
                        <a:pt x="10" y="63"/>
                      </a:lnTo>
                      <a:lnTo>
                        <a:pt x="0" y="43"/>
                      </a:lnTo>
                      <a:lnTo>
                        <a:pt x="2" y="31"/>
                      </a:lnTo>
                      <a:lnTo>
                        <a:pt x="19" y="0"/>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126" name="Freeform 58"/>
                <p:cNvSpPr>
                  <a:spLocks/>
                </p:cNvSpPr>
                <p:nvPr/>
              </p:nvSpPr>
              <p:spPr bwMode="gray">
                <a:xfrm>
                  <a:off x="6213520" y="4101973"/>
                  <a:ext cx="583661" cy="1053796"/>
                </a:xfrm>
                <a:custGeom>
                  <a:avLst/>
                  <a:gdLst>
                    <a:gd name="T0" fmla="*/ 2147483647 w 371"/>
                    <a:gd name="T1" fmla="*/ 2147483647 h 665"/>
                    <a:gd name="T2" fmla="*/ 2147483647 w 371"/>
                    <a:gd name="T3" fmla="*/ 2147483647 h 665"/>
                    <a:gd name="T4" fmla="*/ 2147483647 w 371"/>
                    <a:gd name="T5" fmla="*/ 2147483647 h 665"/>
                    <a:gd name="T6" fmla="*/ 2147483647 w 371"/>
                    <a:gd name="T7" fmla="*/ 2147483647 h 665"/>
                    <a:gd name="T8" fmla="*/ 2147483647 w 371"/>
                    <a:gd name="T9" fmla="*/ 2147483647 h 665"/>
                    <a:gd name="T10" fmla="*/ 2147483647 w 371"/>
                    <a:gd name="T11" fmla="*/ 2147483647 h 665"/>
                    <a:gd name="T12" fmla="*/ 2147483647 w 371"/>
                    <a:gd name="T13" fmla="*/ 2147483647 h 665"/>
                    <a:gd name="T14" fmla="*/ 2147483647 w 371"/>
                    <a:gd name="T15" fmla="*/ 2147483647 h 665"/>
                    <a:gd name="T16" fmla="*/ 2147483647 w 371"/>
                    <a:gd name="T17" fmla="*/ 2147483647 h 665"/>
                    <a:gd name="T18" fmla="*/ 2147483647 w 371"/>
                    <a:gd name="T19" fmla="*/ 2147483647 h 665"/>
                    <a:gd name="T20" fmla="*/ 2147483647 w 371"/>
                    <a:gd name="T21" fmla="*/ 2147483647 h 665"/>
                    <a:gd name="T22" fmla="*/ 2147483647 w 371"/>
                    <a:gd name="T23" fmla="*/ 2147483647 h 665"/>
                    <a:gd name="T24" fmla="*/ 2147483647 w 371"/>
                    <a:gd name="T25" fmla="*/ 2147483647 h 665"/>
                    <a:gd name="T26" fmla="*/ 2147483647 w 371"/>
                    <a:gd name="T27" fmla="*/ 2147483647 h 665"/>
                    <a:gd name="T28" fmla="*/ 2147483647 w 371"/>
                    <a:gd name="T29" fmla="*/ 2147483647 h 665"/>
                    <a:gd name="T30" fmla="*/ 2147483647 w 371"/>
                    <a:gd name="T31" fmla="*/ 2147483647 h 665"/>
                    <a:gd name="T32" fmla="*/ 2147483647 w 371"/>
                    <a:gd name="T33" fmla="*/ 2147483647 h 665"/>
                    <a:gd name="T34" fmla="*/ 2147483647 w 371"/>
                    <a:gd name="T35" fmla="*/ 2147483647 h 665"/>
                    <a:gd name="T36" fmla="*/ 2147483647 w 371"/>
                    <a:gd name="T37" fmla="*/ 2147483647 h 665"/>
                    <a:gd name="T38" fmla="*/ 2147483647 w 371"/>
                    <a:gd name="T39" fmla="*/ 2147483647 h 665"/>
                    <a:gd name="T40" fmla="*/ 2147483647 w 371"/>
                    <a:gd name="T41" fmla="*/ 2147483647 h 665"/>
                    <a:gd name="T42" fmla="*/ 2147483647 w 371"/>
                    <a:gd name="T43" fmla="*/ 2147483647 h 665"/>
                    <a:gd name="T44" fmla="*/ 2147483647 w 371"/>
                    <a:gd name="T45" fmla="*/ 2147483647 h 665"/>
                    <a:gd name="T46" fmla="*/ 2147483647 w 371"/>
                    <a:gd name="T47" fmla="*/ 2147483647 h 665"/>
                    <a:gd name="T48" fmla="*/ 2147483647 w 371"/>
                    <a:gd name="T49" fmla="*/ 2147483647 h 665"/>
                    <a:gd name="T50" fmla="*/ 2147483647 w 371"/>
                    <a:gd name="T51" fmla="*/ 2147483647 h 665"/>
                    <a:gd name="T52" fmla="*/ 2147483647 w 371"/>
                    <a:gd name="T53" fmla="*/ 2147483647 h 665"/>
                    <a:gd name="T54" fmla="*/ 2147483647 w 371"/>
                    <a:gd name="T55" fmla="*/ 2147483647 h 665"/>
                    <a:gd name="T56" fmla="*/ 2147483647 w 371"/>
                    <a:gd name="T57" fmla="*/ 2147483647 h 665"/>
                    <a:gd name="T58" fmla="*/ 2147483647 w 371"/>
                    <a:gd name="T59" fmla="*/ 2147483647 h 665"/>
                    <a:gd name="T60" fmla="*/ 2147483647 w 371"/>
                    <a:gd name="T61" fmla="*/ 2147483647 h 665"/>
                    <a:gd name="T62" fmla="*/ 2147483647 w 371"/>
                    <a:gd name="T63" fmla="*/ 2147483647 h 665"/>
                    <a:gd name="T64" fmla="*/ 2147483647 w 371"/>
                    <a:gd name="T65" fmla="*/ 2147483647 h 665"/>
                    <a:gd name="T66" fmla="*/ 2147483647 w 371"/>
                    <a:gd name="T67" fmla="*/ 2147483647 h 665"/>
                    <a:gd name="T68" fmla="*/ 2147483647 w 371"/>
                    <a:gd name="T69" fmla="*/ 2147483647 h 665"/>
                    <a:gd name="T70" fmla="*/ 2147483647 w 371"/>
                    <a:gd name="T71" fmla="*/ 2147483647 h 665"/>
                    <a:gd name="T72" fmla="*/ 2147483647 w 371"/>
                    <a:gd name="T73" fmla="*/ 2147483647 h 665"/>
                    <a:gd name="T74" fmla="*/ 2147483647 w 371"/>
                    <a:gd name="T75" fmla="*/ 2147483647 h 665"/>
                    <a:gd name="T76" fmla="*/ 2147483647 w 371"/>
                    <a:gd name="T77" fmla="*/ 2147483647 h 665"/>
                    <a:gd name="T78" fmla="*/ 2147483647 w 371"/>
                    <a:gd name="T79" fmla="*/ 2147483647 h 665"/>
                    <a:gd name="T80" fmla="*/ 2147483647 w 371"/>
                    <a:gd name="T81" fmla="*/ 2147483647 h 665"/>
                    <a:gd name="T82" fmla="*/ 2147483647 w 371"/>
                    <a:gd name="T83" fmla="*/ 2147483647 h 665"/>
                    <a:gd name="T84" fmla="*/ 2147483647 w 371"/>
                    <a:gd name="T85" fmla="*/ 2147483647 h 665"/>
                    <a:gd name="T86" fmla="*/ 2147483647 w 371"/>
                    <a:gd name="T87" fmla="*/ 2147483647 h 665"/>
                    <a:gd name="T88" fmla="*/ 2147483647 w 371"/>
                    <a:gd name="T89" fmla="*/ 2147483647 h 665"/>
                    <a:gd name="T90" fmla="*/ 2147483647 w 371"/>
                    <a:gd name="T91" fmla="*/ 2147483647 h 665"/>
                    <a:gd name="T92" fmla="*/ 2147483647 w 371"/>
                    <a:gd name="T93" fmla="*/ 2147483647 h 665"/>
                    <a:gd name="T94" fmla="*/ 2147483647 w 371"/>
                    <a:gd name="T95" fmla="*/ 2147483647 h 665"/>
                    <a:gd name="T96" fmla="*/ 2147483647 w 371"/>
                    <a:gd name="T97" fmla="*/ 2147483647 h 665"/>
                    <a:gd name="T98" fmla="*/ 2147483647 w 371"/>
                    <a:gd name="T99" fmla="*/ 2147483647 h 665"/>
                    <a:gd name="T100" fmla="*/ 2147483647 w 371"/>
                    <a:gd name="T101" fmla="*/ 2147483647 h 665"/>
                    <a:gd name="T102" fmla="*/ 2147483647 w 371"/>
                    <a:gd name="T103" fmla="*/ 2147483647 h 665"/>
                    <a:gd name="T104" fmla="*/ 2147483647 w 371"/>
                    <a:gd name="T105" fmla="*/ 2147483647 h 665"/>
                    <a:gd name="T106" fmla="*/ 2147483647 w 371"/>
                    <a:gd name="T107" fmla="*/ 2147483647 h 665"/>
                    <a:gd name="T108" fmla="*/ 2147483647 w 371"/>
                    <a:gd name="T109" fmla="*/ 2147483647 h 665"/>
                    <a:gd name="T110" fmla="*/ 2147483647 w 371"/>
                    <a:gd name="T111" fmla="*/ 2147483647 h 665"/>
                    <a:gd name="T112" fmla="*/ 2147483647 w 371"/>
                    <a:gd name="T113" fmla="*/ 2147483647 h 665"/>
                    <a:gd name="T114" fmla="*/ 2147483647 w 371"/>
                    <a:gd name="T115" fmla="*/ 2147483647 h 665"/>
                    <a:gd name="T116" fmla="*/ 2147483647 w 371"/>
                    <a:gd name="T117" fmla="*/ 2147483647 h 665"/>
                    <a:gd name="T118" fmla="*/ 2147483647 w 371"/>
                    <a:gd name="T119" fmla="*/ 2147483647 h 6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1"/>
                    <a:gd name="T181" fmla="*/ 0 h 665"/>
                    <a:gd name="T182" fmla="*/ 371 w 371"/>
                    <a:gd name="T183" fmla="*/ 665 h 6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1" h="665">
                      <a:moveTo>
                        <a:pt x="304" y="322"/>
                      </a:moveTo>
                      <a:lnTo>
                        <a:pt x="300" y="335"/>
                      </a:lnTo>
                      <a:lnTo>
                        <a:pt x="295" y="348"/>
                      </a:lnTo>
                      <a:lnTo>
                        <a:pt x="290" y="361"/>
                      </a:lnTo>
                      <a:lnTo>
                        <a:pt x="284" y="374"/>
                      </a:lnTo>
                      <a:lnTo>
                        <a:pt x="267" y="401"/>
                      </a:lnTo>
                      <a:lnTo>
                        <a:pt x="249" y="432"/>
                      </a:lnTo>
                      <a:lnTo>
                        <a:pt x="228" y="467"/>
                      </a:lnTo>
                      <a:lnTo>
                        <a:pt x="206" y="511"/>
                      </a:lnTo>
                      <a:lnTo>
                        <a:pt x="196" y="536"/>
                      </a:lnTo>
                      <a:lnTo>
                        <a:pt x="185" y="564"/>
                      </a:lnTo>
                      <a:lnTo>
                        <a:pt x="175" y="595"/>
                      </a:lnTo>
                      <a:lnTo>
                        <a:pt x="163" y="630"/>
                      </a:lnTo>
                      <a:lnTo>
                        <a:pt x="163" y="632"/>
                      </a:lnTo>
                      <a:lnTo>
                        <a:pt x="162" y="635"/>
                      </a:lnTo>
                      <a:lnTo>
                        <a:pt x="160" y="637"/>
                      </a:lnTo>
                      <a:lnTo>
                        <a:pt x="157" y="640"/>
                      </a:lnTo>
                      <a:lnTo>
                        <a:pt x="155" y="643"/>
                      </a:lnTo>
                      <a:lnTo>
                        <a:pt x="152" y="645"/>
                      </a:lnTo>
                      <a:lnTo>
                        <a:pt x="147" y="647"/>
                      </a:lnTo>
                      <a:lnTo>
                        <a:pt x="143" y="648"/>
                      </a:lnTo>
                      <a:lnTo>
                        <a:pt x="142" y="648"/>
                      </a:lnTo>
                      <a:lnTo>
                        <a:pt x="140" y="648"/>
                      </a:lnTo>
                      <a:lnTo>
                        <a:pt x="138" y="647"/>
                      </a:lnTo>
                      <a:lnTo>
                        <a:pt x="137" y="647"/>
                      </a:lnTo>
                      <a:lnTo>
                        <a:pt x="135" y="645"/>
                      </a:lnTo>
                      <a:lnTo>
                        <a:pt x="134" y="643"/>
                      </a:lnTo>
                      <a:lnTo>
                        <a:pt x="132" y="643"/>
                      </a:lnTo>
                      <a:lnTo>
                        <a:pt x="130" y="642"/>
                      </a:lnTo>
                      <a:lnTo>
                        <a:pt x="129" y="642"/>
                      </a:lnTo>
                      <a:lnTo>
                        <a:pt x="129" y="643"/>
                      </a:lnTo>
                      <a:lnTo>
                        <a:pt x="127" y="643"/>
                      </a:lnTo>
                      <a:lnTo>
                        <a:pt x="127" y="645"/>
                      </a:lnTo>
                      <a:lnTo>
                        <a:pt x="127" y="647"/>
                      </a:lnTo>
                      <a:lnTo>
                        <a:pt x="125" y="645"/>
                      </a:lnTo>
                      <a:lnTo>
                        <a:pt x="122" y="645"/>
                      </a:lnTo>
                      <a:lnTo>
                        <a:pt x="119" y="645"/>
                      </a:lnTo>
                      <a:lnTo>
                        <a:pt x="117" y="647"/>
                      </a:lnTo>
                      <a:lnTo>
                        <a:pt x="115" y="648"/>
                      </a:lnTo>
                      <a:lnTo>
                        <a:pt x="112" y="650"/>
                      </a:lnTo>
                      <a:lnTo>
                        <a:pt x="110" y="650"/>
                      </a:lnTo>
                      <a:lnTo>
                        <a:pt x="107" y="650"/>
                      </a:lnTo>
                      <a:lnTo>
                        <a:pt x="107" y="648"/>
                      </a:lnTo>
                      <a:lnTo>
                        <a:pt x="105" y="647"/>
                      </a:lnTo>
                      <a:lnTo>
                        <a:pt x="105" y="645"/>
                      </a:lnTo>
                      <a:lnTo>
                        <a:pt x="105" y="643"/>
                      </a:lnTo>
                      <a:lnTo>
                        <a:pt x="105" y="642"/>
                      </a:lnTo>
                      <a:lnTo>
                        <a:pt x="104" y="642"/>
                      </a:lnTo>
                      <a:lnTo>
                        <a:pt x="102" y="643"/>
                      </a:lnTo>
                      <a:lnTo>
                        <a:pt x="101" y="643"/>
                      </a:lnTo>
                      <a:lnTo>
                        <a:pt x="101" y="645"/>
                      </a:lnTo>
                      <a:lnTo>
                        <a:pt x="101" y="647"/>
                      </a:lnTo>
                      <a:lnTo>
                        <a:pt x="101" y="648"/>
                      </a:lnTo>
                      <a:lnTo>
                        <a:pt x="101" y="650"/>
                      </a:lnTo>
                      <a:lnTo>
                        <a:pt x="101" y="651"/>
                      </a:lnTo>
                      <a:lnTo>
                        <a:pt x="101" y="653"/>
                      </a:lnTo>
                      <a:lnTo>
                        <a:pt x="99" y="651"/>
                      </a:lnTo>
                      <a:lnTo>
                        <a:pt x="97" y="650"/>
                      </a:lnTo>
                      <a:lnTo>
                        <a:pt x="97" y="648"/>
                      </a:lnTo>
                      <a:lnTo>
                        <a:pt x="97" y="647"/>
                      </a:lnTo>
                      <a:lnTo>
                        <a:pt x="97" y="645"/>
                      </a:lnTo>
                      <a:lnTo>
                        <a:pt x="96" y="645"/>
                      </a:lnTo>
                      <a:lnTo>
                        <a:pt x="94" y="647"/>
                      </a:lnTo>
                      <a:lnTo>
                        <a:pt x="91" y="648"/>
                      </a:lnTo>
                      <a:lnTo>
                        <a:pt x="91" y="651"/>
                      </a:lnTo>
                      <a:lnTo>
                        <a:pt x="89" y="653"/>
                      </a:lnTo>
                      <a:lnTo>
                        <a:pt x="87" y="655"/>
                      </a:lnTo>
                      <a:lnTo>
                        <a:pt x="86" y="658"/>
                      </a:lnTo>
                      <a:lnTo>
                        <a:pt x="84" y="660"/>
                      </a:lnTo>
                      <a:lnTo>
                        <a:pt x="82" y="661"/>
                      </a:lnTo>
                      <a:lnTo>
                        <a:pt x="81" y="661"/>
                      </a:lnTo>
                      <a:lnTo>
                        <a:pt x="81" y="660"/>
                      </a:lnTo>
                      <a:lnTo>
                        <a:pt x="79" y="660"/>
                      </a:lnTo>
                      <a:lnTo>
                        <a:pt x="77" y="660"/>
                      </a:lnTo>
                      <a:lnTo>
                        <a:pt x="77" y="661"/>
                      </a:lnTo>
                      <a:lnTo>
                        <a:pt x="76" y="663"/>
                      </a:lnTo>
                      <a:lnTo>
                        <a:pt x="76" y="665"/>
                      </a:lnTo>
                      <a:lnTo>
                        <a:pt x="77" y="665"/>
                      </a:lnTo>
                      <a:lnTo>
                        <a:pt x="76" y="665"/>
                      </a:lnTo>
                      <a:lnTo>
                        <a:pt x="76" y="663"/>
                      </a:lnTo>
                      <a:lnTo>
                        <a:pt x="74" y="663"/>
                      </a:lnTo>
                      <a:lnTo>
                        <a:pt x="74" y="661"/>
                      </a:lnTo>
                      <a:lnTo>
                        <a:pt x="72" y="661"/>
                      </a:lnTo>
                      <a:lnTo>
                        <a:pt x="71" y="663"/>
                      </a:lnTo>
                      <a:lnTo>
                        <a:pt x="69" y="663"/>
                      </a:lnTo>
                      <a:lnTo>
                        <a:pt x="69" y="665"/>
                      </a:lnTo>
                      <a:lnTo>
                        <a:pt x="68" y="665"/>
                      </a:lnTo>
                      <a:lnTo>
                        <a:pt x="66" y="665"/>
                      </a:lnTo>
                      <a:lnTo>
                        <a:pt x="66" y="663"/>
                      </a:lnTo>
                      <a:lnTo>
                        <a:pt x="64" y="661"/>
                      </a:lnTo>
                      <a:lnTo>
                        <a:pt x="64" y="658"/>
                      </a:lnTo>
                      <a:lnTo>
                        <a:pt x="63" y="656"/>
                      </a:lnTo>
                      <a:lnTo>
                        <a:pt x="61" y="655"/>
                      </a:lnTo>
                      <a:lnTo>
                        <a:pt x="59" y="655"/>
                      </a:lnTo>
                      <a:lnTo>
                        <a:pt x="58" y="653"/>
                      </a:lnTo>
                      <a:lnTo>
                        <a:pt x="56" y="653"/>
                      </a:lnTo>
                      <a:lnTo>
                        <a:pt x="53" y="653"/>
                      </a:lnTo>
                      <a:lnTo>
                        <a:pt x="49" y="653"/>
                      </a:lnTo>
                      <a:lnTo>
                        <a:pt x="46" y="651"/>
                      </a:lnTo>
                      <a:lnTo>
                        <a:pt x="43" y="650"/>
                      </a:lnTo>
                      <a:lnTo>
                        <a:pt x="41" y="648"/>
                      </a:lnTo>
                      <a:lnTo>
                        <a:pt x="38" y="647"/>
                      </a:lnTo>
                      <a:lnTo>
                        <a:pt x="36" y="645"/>
                      </a:lnTo>
                      <a:lnTo>
                        <a:pt x="33" y="643"/>
                      </a:lnTo>
                      <a:lnTo>
                        <a:pt x="31" y="642"/>
                      </a:lnTo>
                      <a:lnTo>
                        <a:pt x="31" y="640"/>
                      </a:lnTo>
                      <a:lnTo>
                        <a:pt x="31" y="638"/>
                      </a:lnTo>
                      <a:lnTo>
                        <a:pt x="31" y="637"/>
                      </a:lnTo>
                      <a:lnTo>
                        <a:pt x="30" y="635"/>
                      </a:lnTo>
                      <a:lnTo>
                        <a:pt x="28" y="635"/>
                      </a:lnTo>
                      <a:lnTo>
                        <a:pt x="26" y="635"/>
                      </a:lnTo>
                      <a:lnTo>
                        <a:pt x="25" y="635"/>
                      </a:lnTo>
                      <a:lnTo>
                        <a:pt x="23" y="635"/>
                      </a:lnTo>
                      <a:lnTo>
                        <a:pt x="23" y="633"/>
                      </a:lnTo>
                      <a:lnTo>
                        <a:pt x="23" y="632"/>
                      </a:lnTo>
                      <a:lnTo>
                        <a:pt x="21" y="632"/>
                      </a:lnTo>
                      <a:lnTo>
                        <a:pt x="21" y="630"/>
                      </a:lnTo>
                      <a:lnTo>
                        <a:pt x="20" y="630"/>
                      </a:lnTo>
                      <a:lnTo>
                        <a:pt x="20" y="628"/>
                      </a:lnTo>
                      <a:lnTo>
                        <a:pt x="20" y="627"/>
                      </a:lnTo>
                      <a:lnTo>
                        <a:pt x="21" y="627"/>
                      </a:lnTo>
                      <a:lnTo>
                        <a:pt x="21" y="625"/>
                      </a:lnTo>
                      <a:lnTo>
                        <a:pt x="23" y="623"/>
                      </a:lnTo>
                      <a:lnTo>
                        <a:pt x="23" y="622"/>
                      </a:lnTo>
                      <a:lnTo>
                        <a:pt x="23" y="620"/>
                      </a:lnTo>
                      <a:lnTo>
                        <a:pt x="23" y="618"/>
                      </a:lnTo>
                      <a:lnTo>
                        <a:pt x="21" y="618"/>
                      </a:lnTo>
                      <a:lnTo>
                        <a:pt x="20" y="618"/>
                      </a:lnTo>
                      <a:lnTo>
                        <a:pt x="18" y="618"/>
                      </a:lnTo>
                      <a:lnTo>
                        <a:pt x="18" y="620"/>
                      </a:lnTo>
                      <a:lnTo>
                        <a:pt x="18" y="618"/>
                      </a:lnTo>
                      <a:lnTo>
                        <a:pt x="18" y="617"/>
                      </a:lnTo>
                      <a:lnTo>
                        <a:pt x="18" y="615"/>
                      </a:lnTo>
                      <a:lnTo>
                        <a:pt x="18" y="614"/>
                      </a:lnTo>
                      <a:lnTo>
                        <a:pt x="16" y="614"/>
                      </a:lnTo>
                      <a:lnTo>
                        <a:pt x="16" y="612"/>
                      </a:lnTo>
                      <a:lnTo>
                        <a:pt x="16" y="610"/>
                      </a:lnTo>
                      <a:lnTo>
                        <a:pt x="15" y="609"/>
                      </a:lnTo>
                      <a:lnTo>
                        <a:pt x="13" y="609"/>
                      </a:lnTo>
                      <a:lnTo>
                        <a:pt x="11" y="609"/>
                      </a:lnTo>
                      <a:lnTo>
                        <a:pt x="13" y="605"/>
                      </a:lnTo>
                      <a:lnTo>
                        <a:pt x="13" y="602"/>
                      </a:lnTo>
                      <a:lnTo>
                        <a:pt x="15" y="597"/>
                      </a:lnTo>
                      <a:lnTo>
                        <a:pt x="15" y="594"/>
                      </a:lnTo>
                      <a:lnTo>
                        <a:pt x="15" y="590"/>
                      </a:lnTo>
                      <a:lnTo>
                        <a:pt x="15" y="585"/>
                      </a:lnTo>
                      <a:lnTo>
                        <a:pt x="15" y="582"/>
                      </a:lnTo>
                      <a:lnTo>
                        <a:pt x="13" y="579"/>
                      </a:lnTo>
                      <a:lnTo>
                        <a:pt x="11" y="576"/>
                      </a:lnTo>
                      <a:lnTo>
                        <a:pt x="11" y="574"/>
                      </a:lnTo>
                      <a:lnTo>
                        <a:pt x="10" y="571"/>
                      </a:lnTo>
                      <a:lnTo>
                        <a:pt x="10" y="567"/>
                      </a:lnTo>
                      <a:lnTo>
                        <a:pt x="8" y="564"/>
                      </a:lnTo>
                      <a:lnTo>
                        <a:pt x="8" y="561"/>
                      </a:lnTo>
                      <a:lnTo>
                        <a:pt x="8" y="559"/>
                      </a:lnTo>
                      <a:lnTo>
                        <a:pt x="8" y="556"/>
                      </a:lnTo>
                      <a:lnTo>
                        <a:pt x="10" y="557"/>
                      </a:lnTo>
                      <a:lnTo>
                        <a:pt x="11" y="557"/>
                      </a:lnTo>
                      <a:lnTo>
                        <a:pt x="13" y="557"/>
                      </a:lnTo>
                      <a:lnTo>
                        <a:pt x="13" y="556"/>
                      </a:lnTo>
                      <a:lnTo>
                        <a:pt x="15" y="554"/>
                      </a:lnTo>
                      <a:lnTo>
                        <a:pt x="16" y="552"/>
                      </a:lnTo>
                      <a:lnTo>
                        <a:pt x="18" y="552"/>
                      </a:lnTo>
                      <a:lnTo>
                        <a:pt x="15" y="551"/>
                      </a:lnTo>
                      <a:lnTo>
                        <a:pt x="15" y="549"/>
                      </a:lnTo>
                      <a:lnTo>
                        <a:pt x="15" y="546"/>
                      </a:lnTo>
                      <a:lnTo>
                        <a:pt x="15" y="544"/>
                      </a:lnTo>
                      <a:lnTo>
                        <a:pt x="15" y="543"/>
                      </a:lnTo>
                      <a:lnTo>
                        <a:pt x="15" y="541"/>
                      </a:lnTo>
                      <a:lnTo>
                        <a:pt x="13" y="539"/>
                      </a:lnTo>
                      <a:lnTo>
                        <a:pt x="11" y="538"/>
                      </a:lnTo>
                      <a:lnTo>
                        <a:pt x="10" y="538"/>
                      </a:lnTo>
                      <a:lnTo>
                        <a:pt x="10" y="539"/>
                      </a:lnTo>
                      <a:lnTo>
                        <a:pt x="8" y="539"/>
                      </a:lnTo>
                      <a:lnTo>
                        <a:pt x="8" y="541"/>
                      </a:lnTo>
                      <a:lnTo>
                        <a:pt x="6" y="534"/>
                      </a:lnTo>
                      <a:lnTo>
                        <a:pt x="6" y="528"/>
                      </a:lnTo>
                      <a:lnTo>
                        <a:pt x="6" y="521"/>
                      </a:lnTo>
                      <a:lnTo>
                        <a:pt x="6" y="515"/>
                      </a:lnTo>
                      <a:lnTo>
                        <a:pt x="6" y="508"/>
                      </a:lnTo>
                      <a:lnTo>
                        <a:pt x="5" y="501"/>
                      </a:lnTo>
                      <a:lnTo>
                        <a:pt x="5" y="496"/>
                      </a:lnTo>
                      <a:lnTo>
                        <a:pt x="3" y="490"/>
                      </a:lnTo>
                      <a:lnTo>
                        <a:pt x="1" y="490"/>
                      </a:lnTo>
                      <a:lnTo>
                        <a:pt x="1" y="491"/>
                      </a:lnTo>
                      <a:lnTo>
                        <a:pt x="0" y="491"/>
                      </a:lnTo>
                      <a:lnTo>
                        <a:pt x="0" y="493"/>
                      </a:lnTo>
                      <a:lnTo>
                        <a:pt x="1" y="490"/>
                      </a:lnTo>
                      <a:lnTo>
                        <a:pt x="5" y="486"/>
                      </a:lnTo>
                      <a:lnTo>
                        <a:pt x="6" y="483"/>
                      </a:lnTo>
                      <a:lnTo>
                        <a:pt x="10" y="482"/>
                      </a:lnTo>
                      <a:lnTo>
                        <a:pt x="13" y="478"/>
                      </a:lnTo>
                      <a:lnTo>
                        <a:pt x="15" y="475"/>
                      </a:lnTo>
                      <a:lnTo>
                        <a:pt x="18" y="472"/>
                      </a:lnTo>
                      <a:lnTo>
                        <a:pt x="20" y="468"/>
                      </a:lnTo>
                      <a:lnTo>
                        <a:pt x="20" y="467"/>
                      </a:lnTo>
                      <a:lnTo>
                        <a:pt x="18" y="467"/>
                      </a:lnTo>
                      <a:lnTo>
                        <a:pt x="16" y="467"/>
                      </a:lnTo>
                      <a:lnTo>
                        <a:pt x="15" y="465"/>
                      </a:lnTo>
                      <a:lnTo>
                        <a:pt x="16" y="463"/>
                      </a:lnTo>
                      <a:lnTo>
                        <a:pt x="20" y="462"/>
                      </a:lnTo>
                      <a:lnTo>
                        <a:pt x="21" y="460"/>
                      </a:lnTo>
                      <a:lnTo>
                        <a:pt x="25" y="458"/>
                      </a:lnTo>
                      <a:lnTo>
                        <a:pt x="28" y="457"/>
                      </a:lnTo>
                      <a:lnTo>
                        <a:pt x="31" y="457"/>
                      </a:lnTo>
                      <a:lnTo>
                        <a:pt x="35" y="455"/>
                      </a:lnTo>
                      <a:lnTo>
                        <a:pt x="38" y="455"/>
                      </a:lnTo>
                      <a:lnTo>
                        <a:pt x="39" y="455"/>
                      </a:lnTo>
                      <a:lnTo>
                        <a:pt x="41" y="454"/>
                      </a:lnTo>
                      <a:lnTo>
                        <a:pt x="41" y="452"/>
                      </a:lnTo>
                      <a:lnTo>
                        <a:pt x="41" y="450"/>
                      </a:lnTo>
                      <a:lnTo>
                        <a:pt x="39" y="447"/>
                      </a:lnTo>
                      <a:lnTo>
                        <a:pt x="38" y="445"/>
                      </a:lnTo>
                      <a:lnTo>
                        <a:pt x="36" y="444"/>
                      </a:lnTo>
                      <a:lnTo>
                        <a:pt x="35" y="444"/>
                      </a:lnTo>
                      <a:lnTo>
                        <a:pt x="33" y="444"/>
                      </a:lnTo>
                      <a:lnTo>
                        <a:pt x="33" y="445"/>
                      </a:lnTo>
                      <a:lnTo>
                        <a:pt x="31" y="445"/>
                      </a:lnTo>
                      <a:lnTo>
                        <a:pt x="31" y="447"/>
                      </a:lnTo>
                      <a:lnTo>
                        <a:pt x="33" y="449"/>
                      </a:lnTo>
                      <a:lnTo>
                        <a:pt x="33" y="445"/>
                      </a:lnTo>
                      <a:lnTo>
                        <a:pt x="35" y="442"/>
                      </a:lnTo>
                      <a:lnTo>
                        <a:pt x="36" y="440"/>
                      </a:lnTo>
                      <a:lnTo>
                        <a:pt x="38" y="437"/>
                      </a:lnTo>
                      <a:lnTo>
                        <a:pt x="41" y="435"/>
                      </a:lnTo>
                      <a:lnTo>
                        <a:pt x="43" y="434"/>
                      </a:lnTo>
                      <a:lnTo>
                        <a:pt x="44" y="432"/>
                      </a:lnTo>
                      <a:lnTo>
                        <a:pt x="46" y="430"/>
                      </a:lnTo>
                      <a:lnTo>
                        <a:pt x="48" y="424"/>
                      </a:lnTo>
                      <a:lnTo>
                        <a:pt x="53" y="419"/>
                      </a:lnTo>
                      <a:lnTo>
                        <a:pt x="56" y="412"/>
                      </a:lnTo>
                      <a:lnTo>
                        <a:pt x="61" y="407"/>
                      </a:lnTo>
                      <a:lnTo>
                        <a:pt x="64" y="402"/>
                      </a:lnTo>
                      <a:lnTo>
                        <a:pt x="68" y="397"/>
                      </a:lnTo>
                      <a:lnTo>
                        <a:pt x="69" y="391"/>
                      </a:lnTo>
                      <a:lnTo>
                        <a:pt x="68" y="383"/>
                      </a:lnTo>
                      <a:lnTo>
                        <a:pt x="68" y="384"/>
                      </a:lnTo>
                      <a:lnTo>
                        <a:pt x="68" y="386"/>
                      </a:lnTo>
                      <a:lnTo>
                        <a:pt x="68" y="389"/>
                      </a:lnTo>
                      <a:lnTo>
                        <a:pt x="68" y="391"/>
                      </a:lnTo>
                      <a:lnTo>
                        <a:pt x="68" y="392"/>
                      </a:lnTo>
                      <a:lnTo>
                        <a:pt x="68" y="394"/>
                      </a:lnTo>
                      <a:lnTo>
                        <a:pt x="69" y="396"/>
                      </a:lnTo>
                      <a:lnTo>
                        <a:pt x="71" y="397"/>
                      </a:lnTo>
                      <a:lnTo>
                        <a:pt x="72" y="392"/>
                      </a:lnTo>
                      <a:lnTo>
                        <a:pt x="74" y="388"/>
                      </a:lnTo>
                      <a:lnTo>
                        <a:pt x="76" y="383"/>
                      </a:lnTo>
                      <a:lnTo>
                        <a:pt x="76" y="378"/>
                      </a:lnTo>
                      <a:lnTo>
                        <a:pt x="76" y="371"/>
                      </a:lnTo>
                      <a:lnTo>
                        <a:pt x="76" y="366"/>
                      </a:lnTo>
                      <a:lnTo>
                        <a:pt x="76" y="361"/>
                      </a:lnTo>
                      <a:lnTo>
                        <a:pt x="76" y="356"/>
                      </a:lnTo>
                      <a:lnTo>
                        <a:pt x="74" y="353"/>
                      </a:lnTo>
                      <a:lnTo>
                        <a:pt x="72" y="351"/>
                      </a:lnTo>
                      <a:lnTo>
                        <a:pt x="71" y="348"/>
                      </a:lnTo>
                      <a:lnTo>
                        <a:pt x="69" y="345"/>
                      </a:lnTo>
                      <a:lnTo>
                        <a:pt x="68" y="343"/>
                      </a:lnTo>
                      <a:lnTo>
                        <a:pt x="66" y="340"/>
                      </a:lnTo>
                      <a:lnTo>
                        <a:pt x="66" y="336"/>
                      </a:lnTo>
                      <a:lnTo>
                        <a:pt x="64" y="331"/>
                      </a:lnTo>
                      <a:lnTo>
                        <a:pt x="64" y="333"/>
                      </a:lnTo>
                      <a:lnTo>
                        <a:pt x="64" y="335"/>
                      </a:lnTo>
                      <a:lnTo>
                        <a:pt x="64" y="336"/>
                      </a:lnTo>
                      <a:lnTo>
                        <a:pt x="66" y="338"/>
                      </a:lnTo>
                      <a:lnTo>
                        <a:pt x="66" y="340"/>
                      </a:lnTo>
                      <a:lnTo>
                        <a:pt x="68" y="340"/>
                      </a:lnTo>
                      <a:lnTo>
                        <a:pt x="69" y="336"/>
                      </a:lnTo>
                      <a:lnTo>
                        <a:pt x="71" y="333"/>
                      </a:lnTo>
                      <a:lnTo>
                        <a:pt x="71" y="330"/>
                      </a:lnTo>
                      <a:lnTo>
                        <a:pt x="71" y="326"/>
                      </a:lnTo>
                      <a:lnTo>
                        <a:pt x="69" y="323"/>
                      </a:lnTo>
                      <a:lnTo>
                        <a:pt x="68" y="318"/>
                      </a:lnTo>
                      <a:lnTo>
                        <a:pt x="66" y="315"/>
                      </a:lnTo>
                      <a:lnTo>
                        <a:pt x="64" y="312"/>
                      </a:lnTo>
                      <a:lnTo>
                        <a:pt x="68" y="312"/>
                      </a:lnTo>
                      <a:lnTo>
                        <a:pt x="68" y="313"/>
                      </a:lnTo>
                      <a:lnTo>
                        <a:pt x="68" y="315"/>
                      </a:lnTo>
                      <a:lnTo>
                        <a:pt x="68" y="317"/>
                      </a:lnTo>
                      <a:lnTo>
                        <a:pt x="69" y="318"/>
                      </a:lnTo>
                      <a:lnTo>
                        <a:pt x="71" y="320"/>
                      </a:lnTo>
                      <a:lnTo>
                        <a:pt x="72" y="320"/>
                      </a:lnTo>
                      <a:lnTo>
                        <a:pt x="74" y="320"/>
                      </a:lnTo>
                      <a:lnTo>
                        <a:pt x="76" y="320"/>
                      </a:lnTo>
                      <a:lnTo>
                        <a:pt x="76" y="318"/>
                      </a:lnTo>
                      <a:lnTo>
                        <a:pt x="76" y="317"/>
                      </a:lnTo>
                      <a:lnTo>
                        <a:pt x="76" y="315"/>
                      </a:lnTo>
                      <a:lnTo>
                        <a:pt x="74" y="313"/>
                      </a:lnTo>
                      <a:lnTo>
                        <a:pt x="72" y="312"/>
                      </a:lnTo>
                      <a:lnTo>
                        <a:pt x="72" y="308"/>
                      </a:lnTo>
                      <a:lnTo>
                        <a:pt x="71" y="307"/>
                      </a:lnTo>
                      <a:lnTo>
                        <a:pt x="69" y="305"/>
                      </a:lnTo>
                      <a:lnTo>
                        <a:pt x="68" y="303"/>
                      </a:lnTo>
                      <a:lnTo>
                        <a:pt x="68" y="302"/>
                      </a:lnTo>
                      <a:lnTo>
                        <a:pt x="66" y="297"/>
                      </a:lnTo>
                      <a:lnTo>
                        <a:pt x="64" y="292"/>
                      </a:lnTo>
                      <a:lnTo>
                        <a:pt x="64" y="287"/>
                      </a:lnTo>
                      <a:lnTo>
                        <a:pt x="64" y="280"/>
                      </a:lnTo>
                      <a:lnTo>
                        <a:pt x="64" y="275"/>
                      </a:lnTo>
                      <a:lnTo>
                        <a:pt x="64" y="270"/>
                      </a:lnTo>
                      <a:lnTo>
                        <a:pt x="64" y="264"/>
                      </a:lnTo>
                      <a:lnTo>
                        <a:pt x="66" y="259"/>
                      </a:lnTo>
                      <a:lnTo>
                        <a:pt x="66" y="257"/>
                      </a:lnTo>
                      <a:lnTo>
                        <a:pt x="68" y="257"/>
                      </a:lnTo>
                      <a:lnTo>
                        <a:pt x="68" y="259"/>
                      </a:lnTo>
                      <a:lnTo>
                        <a:pt x="69" y="259"/>
                      </a:lnTo>
                      <a:lnTo>
                        <a:pt x="71" y="260"/>
                      </a:lnTo>
                      <a:lnTo>
                        <a:pt x="71" y="257"/>
                      </a:lnTo>
                      <a:lnTo>
                        <a:pt x="72" y="254"/>
                      </a:lnTo>
                      <a:lnTo>
                        <a:pt x="74" y="249"/>
                      </a:lnTo>
                      <a:lnTo>
                        <a:pt x="74" y="246"/>
                      </a:lnTo>
                      <a:lnTo>
                        <a:pt x="77" y="242"/>
                      </a:lnTo>
                      <a:lnTo>
                        <a:pt x="79" y="239"/>
                      </a:lnTo>
                      <a:lnTo>
                        <a:pt x="82" y="237"/>
                      </a:lnTo>
                      <a:lnTo>
                        <a:pt x="86" y="234"/>
                      </a:lnTo>
                      <a:lnTo>
                        <a:pt x="86" y="236"/>
                      </a:lnTo>
                      <a:lnTo>
                        <a:pt x="87" y="236"/>
                      </a:lnTo>
                      <a:lnTo>
                        <a:pt x="87" y="237"/>
                      </a:lnTo>
                      <a:lnTo>
                        <a:pt x="91" y="234"/>
                      </a:lnTo>
                      <a:lnTo>
                        <a:pt x="92" y="232"/>
                      </a:lnTo>
                      <a:lnTo>
                        <a:pt x="92" y="229"/>
                      </a:lnTo>
                      <a:lnTo>
                        <a:pt x="92" y="226"/>
                      </a:lnTo>
                      <a:lnTo>
                        <a:pt x="92" y="223"/>
                      </a:lnTo>
                      <a:lnTo>
                        <a:pt x="94" y="221"/>
                      </a:lnTo>
                      <a:lnTo>
                        <a:pt x="97" y="219"/>
                      </a:lnTo>
                      <a:lnTo>
                        <a:pt x="101" y="219"/>
                      </a:lnTo>
                      <a:lnTo>
                        <a:pt x="101" y="221"/>
                      </a:lnTo>
                      <a:lnTo>
                        <a:pt x="101" y="223"/>
                      </a:lnTo>
                      <a:lnTo>
                        <a:pt x="102" y="224"/>
                      </a:lnTo>
                      <a:lnTo>
                        <a:pt x="104" y="224"/>
                      </a:lnTo>
                      <a:lnTo>
                        <a:pt x="105" y="224"/>
                      </a:lnTo>
                      <a:lnTo>
                        <a:pt x="107" y="223"/>
                      </a:lnTo>
                      <a:lnTo>
                        <a:pt x="107" y="221"/>
                      </a:lnTo>
                      <a:lnTo>
                        <a:pt x="107" y="219"/>
                      </a:lnTo>
                      <a:lnTo>
                        <a:pt x="105" y="218"/>
                      </a:lnTo>
                      <a:lnTo>
                        <a:pt x="105" y="216"/>
                      </a:lnTo>
                      <a:lnTo>
                        <a:pt x="105" y="214"/>
                      </a:lnTo>
                      <a:lnTo>
                        <a:pt x="104" y="214"/>
                      </a:lnTo>
                      <a:lnTo>
                        <a:pt x="101" y="213"/>
                      </a:lnTo>
                      <a:lnTo>
                        <a:pt x="99" y="213"/>
                      </a:lnTo>
                      <a:lnTo>
                        <a:pt x="97" y="213"/>
                      </a:lnTo>
                      <a:lnTo>
                        <a:pt x="96" y="213"/>
                      </a:lnTo>
                      <a:lnTo>
                        <a:pt x="94" y="211"/>
                      </a:lnTo>
                      <a:lnTo>
                        <a:pt x="92" y="211"/>
                      </a:lnTo>
                      <a:lnTo>
                        <a:pt x="97" y="213"/>
                      </a:lnTo>
                      <a:lnTo>
                        <a:pt x="102" y="211"/>
                      </a:lnTo>
                      <a:lnTo>
                        <a:pt x="107" y="209"/>
                      </a:lnTo>
                      <a:lnTo>
                        <a:pt x="112" y="206"/>
                      </a:lnTo>
                      <a:lnTo>
                        <a:pt x="117" y="204"/>
                      </a:lnTo>
                      <a:lnTo>
                        <a:pt x="122" y="201"/>
                      </a:lnTo>
                      <a:lnTo>
                        <a:pt x="127" y="199"/>
                      </a:lnTo>
                      <a:lnTo>
                        <a:pt x="134" y="199"/>
                      </a:lnTo>
                      <a:lnTo>
                        <a:pt x="137" y="199"/>
                      </a:lnTo>
                      <a:lnTo>
                        <a:pt x="138" y="198"/>
                      </a:lnTo>
                      <a:lnTo>
                        <a:pt x="142" y="196"/>
                      </a:lnTo>
                      <a:lnTo>
                        <a:pt x="145" y="193"/>
                      </a:lnTo>
                      <a:lnTo>
                        <a:pt x="148" y="191"/>
                      </a:lnTo>
                      <a:lnTo>
                        <a:pt x="152" y="190"/>
                      </a:lnTo>
                      <a:lnTo>
                        <a:pt x="157" y="190"/>
                      </a:lnTo>
                      <a:lnTo>
                        <a:pt x="160" y="190"/>
                      </a:lnTo>
                      <a:lnTo>
                        <a:pt x="162" y="190"/>
                      </a:lnTo>
                      <a:lnTo>
                        <a:pt x="163" y="190"/>
                      </a:lnTo>
                      <a:lnTo>
                        <a:pt x="165" y="190"/>
                      </a:lnTo>
                      <a:lnTo>
                        <a:pt x="167" y="190"/>
                      </a:lnTo>
                      <a:lnTo>
                        <a:pt x="168" y="188"/>
                      </a:lnTo>
                      <a:lnTo>
                        <a:pt x="170" y="188"/>
                      </a:lnTo>
                      <a:lnTo>
                        <a:pt x="171" y="188"/>
                      </a:lnTo>
                      <a:lnTo>
                        <a:pt x="173" y="188"/>
                      </a:lnTo>
                      <a:lnTo>
                        <a:pt x="175" y="190"/>
                      </a:lnTo>
                      <a:lnTo>
                        <a:pt x="176" y="191"/>
                      </a:lnTo>
                      <a:lnTo>
                        <a:pt x="176" y="194"/>
                      </a:lnTo>
                      <a:lnTo>
                        <a:pt x="178" y="196"/>
                      </a:lnTo>
                      <a:lnTo>
                        <a:pt x="178" y="198"/>
                      </a:lnTo>
                      <a:lnTo>
                        <a:pt x="180" y="199"/>
                      </a:lnTo>
                      <a:lnTo>
                        <a:pt x="181" y="199"/>
                      </a:lnTo>
                      <a:lnTo>
                        <a:pt x="183" y="199"/>
                      </a:lnTo>
                      <a:lnTo>
                        <a:pt x="185" y="198"/>
                      </a:lnTo>
                      <a:lnTo>
                        <a:pt x="185" y="196"/>
                      </a:lnTo>
                      <a:lnTo>
                        <a:pt x="185" y="194"/>
                      </a:lnTo>
                      <a:lnTo>
                        <a:pt x="185" y="191"/>
                      </a:lnTo>
                      <a:lnTo>
                        <a:pt x="185" y="188"/>
                      </a:lnTo>
                      <a:lnTo>
                        <a:pt x="185" y="186"/>
                      </a:lnTo>
                      <a:lnTo>
                        <a:pt x="185" y="183"/>
                      </a:lnTo>
                      <a:lnTo>
                        <a:pt x="186" y="181"/>
                      </a:lnTo>
                      <a:lnTo>
                        <a:pt x="185" y="181"/>
                      </a:lnTo>
                      <a:lnTo>
                        <a:pt x="183" y="181"/>
                      </a:lnTo>
                      <a:lnTo>
                        <a:pt x="181" y="181"/>
                      </a:lnTo>
                      <a:lnTo>
                        <a:pt x="180" y="181"/>
                      </a:lnTo>
                      <a:lnTo>
                        <a:pt x="178" y="181"/>
                      </a:lnTo>
                      <a:lnTo>
                        <a:pt x="181" y="180"/>
                      </a:lnTo>
                      <a:lnTo>
                        <a:pt x="183" y="176"/>
                      </a:lnTo>
                      <a:lnTo>
                        <a:pt x="186" y="173"/>
                      </a:lnTo>
                      <a:lnTo>
                        <a:pt x="190" y="171"/>
                      </a:lnTo>
                      <a:lnTo>
                        <a:pt x="193" y="170"/>
                      </a:lnTo>
                      <a:lnTo>
                        <a:pt x="196" y="166"/>
                      </a:lnTo>
                      <a:lnTo>
                        <a:pt x="200" y="165"/>
                      </a:lnTo>
                      <a:lnTo>
                        <a:pt x="203" y="163"/>
                      </a:lnTo>
                      <a:lnTo>
                        <a:pt x="204" y="163"/>
                      </a:lnTo>
                      <a:lnTo>
                        <a:pt x="206" y="163"/>
                      </a:lnTo>
                      <a:lnTo>
                        <a:pt x="208" y="165"/>
                      </a:lnTo>
                      <a:lnTo>
                        <a:pt x="208" y="166"/>
                      </a:lnTo>
                      <a:lnTo>
                        <a:pt x="209" y="168"/>
                      </a:lnTo>
                      <a:lnTo>
                        <a:pt x="211" y="170"/>
                      </a:lnTo>
                      <a:lnTo>
                        <a:pt x="213" y="173"/>
                      </a:lnTo>
                      <a:lnTo>
                        <a:pt x="214" y="175"/>
                      </a:lnTo>
                      <a:lnTo>
                        <a:pt x="216" y="173"/>
                      </a:lnTo>
                      <a:lnTo>
                        <a:pt x="216" y="171"/>
                      </a:lnTo>
                      <a:lnTo>
                        <a:pt x="216" y="170"/>
                      </a:lnTo>
                      <a:lnTo>
                        <a:pt x="216" y="168"/>
                      </a:lnTo>
                      <a:lnTo>
                        <a:pt x="218" y="170"/>
                      </a:lnTo>
                      <a:lnTo>
                        <a:pt x="218" y="171"/>
                      </a:lnTo>
                      <a:lnTo>
                        <a:pt x="219" y="171"/>
                      </a:lnTo>
                      <a:lnTo>
                        <a:pt x="221" y="171"/>
                      </a:lnTo>
                      <a:lnTo>
                        <a:pt x="223" y="171"/>
                      </a:lnTo>
                      <a:lnTo>
                        <a:pt x="224" y="171"/>
                      </a:lnTo>
                      <a:lnTo>
                        <a:pt x="224" y="170"/>
                      </a:lnTo>
                      <a:lnTo>
                        <a:pt x="226" y="170"/>
                      </a:lnTo>
                      <a:lnTo>
                        <a:pt x="226" y="168"/>
                      </a:lnTo>
                      <a:lnTo>
                        <a:pt x="226" y="166"/>
                      </a:lnTo>
                      <a:lnTo>
                        <a:pt x="224" y="166"/>
                      </a:lnTo>
                      <a:lnTo>
                        <a:pt x="224" y="165"/>
                      </a:lnTo>
                      <a:lnTo>
                        <a:pt x="223" y="163"/>
                      </a:lnTo>
                      <a:lnTo>
                        <a:pt x="223" y="161"/>
                      </a:lnTo>
                      <a:lnTo>
                        <a:pt x="223" y="160"/>
                      </a:lnTo>
                      <a:lnTo>
                        <a:pt x="221" y="158"/>
                      </a:lnTo>
                      <a:lnTo>
                        <a:pt x="221" y="157"/>
                      </a:lnTo>
                      <a:lnTo>
                        <a:pt x="219" y="157"/>
                      </a:lnTo>
                      <a:lnTo>
                        <a:pt x="216" y="157"/>
                      </a:lnTo>
                      <a:lnTo>
                        <a:pt x="219" y="155"/>
                      </a:lnTo>
                      <a:lnTo>
                        <a:pt x="221" y="153"/>
                      </a:lnTo>
                      <a:lnTo>
                        <a:pt x="223" y="150"/>
                      </a:lnTo>
                      <a:lnTo>
                        <a:pt x="224" y="147"/>
                      </a:lnTo>
                      <a:lnTo>
                        <a:pt x="226" y="143"/>
                      </a:lnTo>
                      <a:lnTo>
                        <a:pt x="228" y="142"/>
                      </a:lnTo>
                      <a:lnTo>
                        <a:pt x="231" y="140"/>
                      </a:lnTo>
                      <a:lnTo>
                        <a:pt x="234" y="138"/>
                      </a:lnTo>
                      <a:lnTo>
                        <a:pt x="234" y="140"/>
                      </a:lnTo>
                      <a:lnTo>
                        <a:pt x="233" y="140"/>
                      </a:lnTo>
                      <a:lnTo>
                        <a:pt x="233" y="142"/>
                      </a:lnTo>
                      <a:lnTo>
                        <a:pt x="231" y="142"/>
                      </a:lnTo>
                      <a:lnTo>
                        <a:pt x="231" y="143"/>
                      </a:lnTo>
                      <a:lnTo>
                        <a:pt x="233" y="145"/>
                      </a:lnTo>
                      <a:lnTo>
                        <a:pt x="234" y="147"/>
                      </a:lnTo>
                      <a:lnTo>
                        <a:pt x="234" y="148"/>
                      </a:lnTo>
                      <a:lnTo>
                        <a:pt x="236" y="147"/>
                      </a:lnTo>
                      <a:lnTo>
                        <a:pt x="237" y="145"/>
                      </a:lnTo>
                      <a:lnTo>
                        <a:pt x="237" y="143"/>
                      </a:lnTo>
                      <a:lnTo>
                        <a:pt x="239" y="142"/>
                      </a:lnTo>
                      <a:lnTo>
                        <a:pt x="241" y="142"/>
                      </a:lnTo>
                      <a:lnTo>
                        <a:pt x="239" y="143"/>
                      </a:lnTo>
                      <a:lnTo>
                        <a:pt x="241" y="145"/>
                      </a:lnTo>
                      <a:lnTo>
                        <a:pt x="241" y="147"/>
                      </a:lnTo>
                      <a:lnTo>
                        <a:pt x="242" y="147"/>
                      </a:lnTo>
                      <a:lnTo>
                        <a:pt x="242" y="148"/>
                      </a:lnTo>
                      <a:lnTo>
                        <a:pt x="242" y="147"/>
                      </a:lnTo>
                      <a:lnTo>
                        <a:pt x="244" y="147"/>
                      </a:lnTo>
                      <a:lnTo>
                        <a:pt x="246" y="143"/>
                      </a:lnTo>
                      <a:lnTo>
                        <a:pt x="246" y="142"/>
                      </a:lnTo>
                      <a:lnTo>
                        <a:pt x="247" y="140"/>
                      </a:lnTo>
                      <a:lnTo>
                        <a:pt x="246" y="137"/>
                      </a:lnTo>
                      <a:lnTo>
                        <a:pt x="246" y="135"/>
                      </a:lnTo>
                      <a:lnTo>
                        <a:pt x="246" y="132"/>
                      </a:lnTo>
                      <a:lnTo>
                        <a:pt x="246" y="130"/>
                      </a:lnTo>
                      <a:lnTo>
                        <a:pt x="251" y="130"/>
                      </a:lnTo>
                      <a:lnTo>
                        <a:pt x="254" y="132"/>
                      </a:lnTo>
                      <a:lnTo>
                        <a:pt x="259" y="132"/>
                      </a:lnTo>
                      <a:lnTo>
                        <a:pt x="262" y="132"/>
                      </a:lnTo>
                      <a:lnTo>
                        <a:pt x="266" y="130"/>
                      </a:lnTo>
                      <a:lnTo>
                        <a:pt x="267" y="129"/>
                      </a:lnTo>
                      <a:lnTo>
                        <a:pt x="267" y="125"/>
                      </a:lnTo>
                      <a:lnTo>
                        <a:pt x="267" y="122"/>
                      </a:lnTo>
                      <a:lnTo>
                        <a:pt x="267" y="120"/>
                      </a:lnTo>
                      <a:lnTo>
                        <a:pt x="266" y="119"/>
                      </a:lnTo>
                      <a:lnTo>
                        <a:pt x="262" y="119"/>
                      </a:lnTo>
                      <a:lnTo>
                        <a:pt x="261" y="119"/>
                      </a:lnTo>
                      <a:lnTo>
                        <a:pt x="259" y="119"/>
                      </a:lnTo>
                      <a:lnTo>
                        <a:pt x="257" y="119"/>
                      </a:lnTo>
                      <a:lnTo>
                        <a:pt x="256" y="117"/>
                      </a:lnTo>
                      <a:lnTo>
                        <a:pt x="254" y="115"/>
                      </a:lnTo>
                      <a:lnTo>
                        <a:pt x="254" y="114"/>
                      </a:lnTo>
                      <a:lnTo>
                        <a:pt x="256" y="112"/>
                      </a:lnTo>
                      <a:lnTo>
                        <a:pt x="257" y="112"/>
                      </a:lnTo>
                      <a:lnTo>
                        <a:pt x="261" y="110"/>
                      </a:lnTo>
                      <a:lnTo>
                        <a:pt x="262" y="110"/>
                      </a:lnTo>
                      <a:lnTo>
                        <a:pt x="266" y="110"/>
                      </a:lnTo>
                      <a:lnTo>
                        <a:pt x="267" y="110"/>
                      </a:lnTo>
                      <a:lnTo>
                        <a:pt x="269" y="109"/>
                      </a:lnTo>
                      <a:lnTo>
                        <a:pt x="270" y="107"/>
                      </a:lnTo>
                      <a:lnTo>
                        <a:pt x="270" y="105"/>
                      </a:lnTo>
                      <a:lnTo>
                        <a:pt x="269" y="102"/>
                      </a:lnTo>
                      <a:lnTo>
                        <a:pt x="269" y="99"/>
                      </a:lnTo>
                      <a:lnTo>
                        <a:pt x="267" y="96"/>
                      </a:lnTo>
                      <a:lnTo>
                        <a:pt x="269" y="92"/>
                      </a:lnTo>
                      <a:lnTo>
                        <a:pt x="270" y="89"/>
                      </a:lnTo>
                      <a:lnTo>
                        <a:pt x="269" y="87"/>
                      </a:lnTo>
                      <a:lnTo>
                        <a:pt x="267" y="86"/>
                      </a:lnTo>
                      <a:lnTo>
                        <a:pt x="267" y="84"/>
                      </a:lnTo>
                      <a:lnTo>
                        <a:pt x="267" y="82"/>
                      </a:lnTo>
                      <a:lnTo>
                        <a:pt x="266" y="81"/>
                      </a:lnTo>
                      <a:lnTo>
                        <a:pt x="264" y="79"/>
                      </a:lnTo>
                      <a:lnTo>
                        <a:pt x="261" y="79"/>
                      </a:lnTo>
                      <a:lnTo>
                        <a:pt x="262" y="81"/>
                      </a:lnTo>
                      <a:lnTo>
                        <a:pt x="264" y="79"/>
                      </a:lnTo>
                      <a:lnTo>
                        <a:pt x="266" y="79"/>
                      </a:lnTo>
                      <a:lnTo>
                        <a:pt x="266" y="77"/>
                      </a:lnTo>
                      <a:lnTo>
                        <a:pt x="267" y="77"/>
                      </a:lnTo>
                      <a:lnTo>
                        <a:pt x="269" y="79"/>
                      </a:lnTo>
                      <a:lnTo>
                        <a:pt x="270" y="81"/>
                      </a:lnTo>
                      <a:lnTo>
                        <a:pt x="272" y="84"/>
                      </a:lnTo>
                      <a:lnTo>
                        <a:pt x="274" y="86"/>
                      </a:lnTo>
                      <a:lnTo>
                        <a:pt x="275" y="87"/>
                      </a:lnTo>
                      <a:lnTo>
                        <a:pt x="277" y="89"/>
                      </a:lnTo>
                      <a:lnTo>
                        <a:pt x="279" y="91"/>
                      </a:lnTo>
                      <a:lnTo>
                        <a:pt x="282" y="92"/>
                      </a:lnTo>
                      <a:lnTo>
                        <a:pt x="284" y="87"/>
                      </a:lnTo>
                      <a:lnTo>
                        <a:pt x="284" y="82"/>
                      </a:lnTo>
                      <a:lnTo>
                        <a:pt x="285" y="79"/>
                      </a:lnTo>
                      <a:lnTo>
                        <a:pt x="289" y="76"/>
                      </a:lnTo>
                      <a:lnTo>
                        <a:pt x="290" y="72"/>
                      </a:lnTo>
                      <a:lnTo>
                        <a:pt x="295" y="71"/>
                      </a:lnTo>
                      <a:lnTo>
                        <a:pt x="300" y="69"/>
                      </a:lnTo>
                      <a:lnTo>
                        <a:pt x="307" y="71"/>
                      </a:lnTo>
                      <a:lnTo>
                        <a:pt x="308" y="69"/>
                      </a:lnTo>
                      <a:lnTo>
                        <a:pt x="308" y="67"/>
                      </a:lnTo>
                      <a:lnTo>
                        <a:pt x="310" y="64"/>
                      </a:lnTo>
                      <a:lnTo>
                        <a:pt x="310" y="61"/>
                      </a:lnTo>
                      <a:lnTo>
                        <a:pt x="308" y="56"/>
                      </a:lnTo>
                      <a:lnTo>
                        <a:pt x="308" y="51"/>
                      </a:lnTo>
                      <a:lnTo>
                        <a:pt x="310" y="46"/>
                      </a:lnTo>
                      <a:lnTo>
                        <a:pt x="312" y="41"/>
                      </a:lnTo>
                      <a:lnTo>
                        <a:pt x="312" y="43"/>
                      </a:lnTo>
                      <a:lnTo>
                        <a:pt x="312" y="44"/>
                      </a:lnTo>
                      <a:lnTo>
                        <a:pt x="310" y="44"/>
                      </a:lnTo>
                      <a:lnTo>
                        <a:pt x="310" y="46"/>
                      </a:lnTo>
                      <a:lnTo>
                        <a:pt x="308" y="48"/>
                      </a:lnTo>
                      <a:lnTo>
                        <a:pt x="308" y="49"/>
                      </a:lnTo>
                      <a:lnTo>
                        <a:pt x="308" y="51"/>
                      </a:lnTo>
                      <a:lnTo>
                        <a:pt x="310" y="51"/>
                      </a:lnTo>
                      <a:lnTo>
                        <a:pt x="310" y="53"/>
                      </a:lnTo>
                      <a:lnTo>
                        <a:pt x="312" y="53"/>
                      </a:lnTo>
                      <a:lnTo>
                        <a:pt x="313" y="53"/>
                      </a:lnTo>
                      <a:lnTo>
                        <a:pt x="315" y="53"/>
                      </a:lnTo>
                      <a:lnTo>
                        <a:pt x="317" y="53"/>
                      </a:lnTo>
                      <a:lnTo>
                        <a:pt x="317" y="51"/>
                      </a:lnTo>
                      <a:lnTo>
                        <a:pt x="317" y="49"/>
                      </a:lnTo>
                      <a:lnTo>
                        <a:pt x="318" y="49"/>
                      </a:lnTo>
                      <a:lnTo>
                        <a:pt x="318" y="48"/>
                      </a:lnTo>
                      <a:lnTo>
                        <a:pt x="318" y="46"/>
                      </a:lnTo>
                      <a:lnTo>
                        <a:pt x="318" y="44"/>
                      </a:lnTo>
                      <a:lnTo>
                        <a:pt x="317" y="43"/>
                      </a:lnTo>
                      <a:lnTo>
                        <a:pt x="317" y="41"/>
                      </a:lnTo>
                      <a:lnTo>
                        <a:pt x="318" y="41"/>
                      </a:lnTo>
                      <a:lnTo>
                        <a:pt x="320" y="41"/>
                      </a:lnTo>
                      <a:lnTo>
                        <a:pt x="322" y="41"/>
                      </a:lnTo>
                      <a:lnTo>
                        <a:pt x="322" y="39"/>
                      </a:lnTo>
                      <a:lnTo>
                        <a:pt x="323" y="39"/>
                      </a:lnTo>
                      <a:lnTo>
                        <a:pt x="323" y="38"/>
                      </a:lnTo>
                      <a:lnTo>
                        <a:pt x="322" y="36"/>
                      </a:lnTo>
                      <a:lnTo>
                        <a:pt x="320" y="34"/>
                      </a:lnTo>
                      <a:lnTo>
                        <a:pt x="318" y="31"/>
                      </a:lnTo>
                      <a:lnTo>
                        <a:pt x="317" y="30"/>
                      </a:lnTo>
                      <a:lnTo>
                        <a:pt x="315" y="28"/>
                      </a:lnTo>
                      <a:lnTo>
                        <a:pt x="315" y="25"/>
                      </a:lnTo>
                      <a:lnTo>
                        <a:pt x="315" y="23"/>
                      </a:lnTo>
                      <a:lnTo>
                        <a:pt x="315" y="21"/>
                      </a:lnTo>
                      <a:lnTo>
                        <a:pt x="317" y="18"/>
                      </a:lnTo>
                      <a:lnTo>
                        <a:pt x="318" y="15"/>
                      </a:lnTo>
                      <a:lnTo>
                        <a:pt x="320" y="11"/>
                      </a:lnTo>
                      <a:lnTo>
                        <a:pt x="322" y="8"/>
                      </a:lnTo>
                      <a:lnTo>
                        <a:pt x="323" y="5"/>
                      </a:lnTo>
                      <a:lnTo>
                        <a:pt x="325" y="3"/>
                      </a:lnTo>
                      <a:lnTo>
                        <a:pt x="328" y="1"/>
                      </a:lnTo>
                      <a:lnTo>
                        <a:pt x="332" y="0"/>
                      </a:lnTo>
                      <a:lnTo>
                        <a:pt x="333" y="6"/>
                      </a:lnTo>
                      <a:lnTo>
                        <a:pt x="335" y="13"/>
                      </a:lnTo>
                      <a:lnTo>
                        <a:pt x="337" y="18"/>
                      </a:lnTo>
                      <a:lnTo>
                        <a:pt x="340" y="25"/>
                      </a:lnTo>
                      <a:lnTo>
                        <a:pt x="343" y="30"/>
                      </a:lnTo>
                      <a:lnTo>
                        <a:pt x="346" y="36"/>
                      </a:lnTo>
                      <a:lnTo>
                        <a:pt x="350" y="41"/>
                      </a:lnTo>
                      <a:lnTo>
                        <a:pt x="353" y="48"/>
                      </a:lnTo>
                      <a:lnTo>
                        <a:pt x="356" y="59"/>
                      </a:lnTo>
                      <a:lnTo>
                        <a:pt x="360" y="71"/>
                      </a:lnTo>
                      <a:lnTo>
                        <a:pt x="360" y="82"/>
                      </a:lnTo>
                      <a:lnTo>
                        <a:pt x="361" y="96"/>
                      </a:lnTo>
                      <a:lnTo>
                        <a:pt x="361" y="107"/>
                      </a:lnTo>
                      <a:lnTo>
                        <a:pt x="361" y="120"/>
                      </a:lnTo>
                      <a:lnTo>
                        <a:pt x="363" y="132"/>
                      </a:lnTo>
                      <a:lnTo>
                        <a:pt x="365" y="145"/>
                      </a:lnTo>
                      <a:lnTo>
                        <a:pt x="365" y="148"/>
                      </a:lnTo>
                      <a:lnTo>
                        <a:pt x="366" y="152"/>
                      </a:lnTo>
                      <a:lnTo>
                        <a:pt x="368" y="155"/>
                      </a:lnTo>
                      <a:lnTo>
                        <a:pt x="370" y="160"/>
                      </a:lnTo>
                      <a:lnTo>
                        <a:pt x="371" y="163"/>
                      </a:lnTo>
                      <a:lnTo>
                        <a:pt x="371" y="166"/>
                      </a:lnTo>
                      <a:lnTo>
                        <a:pt x="370" y="171"/>
                      </a:lnTo>
                      <a:lnTo>
                        <a:pt x="368" y="175"/>
                      </a:lnTo>
                      <a:lnTo>
                        <a:pt x="366" y="176"/>
                      </a:lnTo>
                      <a:lnTo>
                        <a:pt x="365" y="180"/>
                      </a:lnTo>
                      <a:lnTo>
                        <a:pt x="365" y="181"/>
                      </a:lnTo>
                      <a:lnTo>
                        <a:pt x="363" y="183"/>
                      </a:lnTo>
                      <a:lnTo>
                        <a:pt x="363" y="185"/>
                      </a:lnTo>
                      <a:lnTo>
                        <a:pt x="363" y="186"/>
                      </a:lnTo>
                      <a:lnTo>
                        <a:pt x="363" y="190"/>
                      </a:lnTo>
                      <a:lnTo>
                        <a:pt x="363" y="191"/>
                      </a:lnTo>
                      <a:lnTo>
                        <a:pt x="361" y="191"/>
                      </a:lnTo>
                      <a:lnTo>
                        <a:pt x="360" y="191"/>
                      </a:lnTo>
                      <a:lnTo>
                        <a:pt x="356" y="191"/>
                      </a:lnTo>
                      <a:lnTo>
                        <a:pt x="355" y="191"/>
                      </a:lnTo>
                      <a:lnTo>
                        <a:pt x="351" y="191"/>
                      </a:lnTo>
                      <a:lnTo>
                        <a:pt x="350" y="191"/>
                      </a:lnTo>
                      <a:lnTo>
                        <a:pt x="348" y="191"/>
                      </a:lnTo>
                      <a:lnTo>
                        <a:pt x="346" y="190"/>
                      </a:lnTo>
                      <a:lnTo>
                        <a:pt x="346" y="188"/>
                      </a:lnTo>
                      <a:lnTo>
                        <a:pt x="346" y="186"/>
                      </a:lnTo>
                      <a:lnTo>
                        <a:pt x="346" y="185"/>
                      </a:lnTo>
                      <a:lnTo>
                        <a:pt x="346" y="183"/>
                      </a:lnTo>
                      <a:lnTo>
                        <a:pt x="346" y="181"/>
                      </a:lnTo>
                      <a:lnTo>
                        <a:pt x="345" y="180"/>
                      </a:lnTo>
                      <a:lnTo>
                        <a:pt x="341" y="176"/>
                      </a:lnTo>
                      <a:lnTo>
                        <a:pt x="340" y="176"/>
                      </a:lnTo>
                      <a:lnTo>
                        <a:pt x="338" y="178"/>
                      </a:lnTo>
                      <a:lnTo>
                        <a:pt x="337" y="180"/>
                      </a:lnTo>
                      <a:lnTo>
                        <a:pt x="335" y="183"/>
                      </a:lnTo>
                      <a:lnTo>
                        <a:pt x="333" y="185"/>
                      </a:lnTo>
                      <a:lnTo>
                        <a:pt x="332" y="186"/>
                      </a:lnTo>
                      <a:lnTo>
                        <a:pt x="328" y="185"/>
                      </a:lnTo>
                      <a:lnTo>
                        <a:pt x="327" y="191"/>
                      </a:lnTo>
                      <a:lnTo>
                        <a:pt x="328" y="198"/>
                      </a:lnTo>
                      <a:lnTo>
                        <a:pt x="330" y="203"/>
                      </a:lnTo>
                      <a:lnTo>
                        <a:pt x="332" y="208"/>
                      </a:lnTo>
                      <a:lnTo>
                        <a:pt x="335" y="213"/>
                      </a:lnTo>
                      <a:lnTo>
                        <a:pt x="338" y="218"/>
                      </a:lnTo>
                      <a:lnTo>
                        <a:pt x="341" y="223"/>
                      </a:lnTo>
                      <a:lnTo>
                        <a:pt x="343" y="227"/>
                      </a:lnTo>
                      <a:lnTo>
                        <a:pt x="345" y="234"/>
                      </a:lnTo>
                      <a:lnTo>
                        <a:pt x="345" y="239"/>
                      </a:lnTo>
                      <a:lnTo>
                        <a:pt x="341" y="242"/>
                      </a:lnTo>
                      <a:lnTo>
                        <a:pt x="337" y="246"/>
                      </a:lnTo>
                      <a:lnTo>
                        <a:pt x="332" y="249"/>
                      </a:lnTo>
                      <a:lnTo>
                        <a:pt x="327" y="252"/>
                      </a:lnTo>
                      <a:lnTo>
                        <a:pt x="322" y="254"/>
                      </a:lnTo>
                      <a:lnTo>
                        <a:pt x="317" y="257"/>
                      </a:lnTo>
                      <a:lnTo>
                        <a:pt x="315" y="262"/>
                      </a:lnTo>
                      <a:lnTo>
                        <a:pt x="315" y="267"/>
                      </a:lnTo>
                      <a:lnTo>
                        <a:pt x="317" y="270"/>
                      </a:lnTo>
                      <a:lnTo>
                        <a:pt x="318" y="275"/>
                      </a:lnTo>
                      <a:lnTo>
                        <a:pt x="322" y="280"/>
                      </a:lnTo>
                      <a:lnTo>
                        <a:pt x="323" y="284"/>
                      </a:lnTo>
                      <a:lnTo>
                        <a:pt x="323" y="287"/>
                      </a:lnTo>
                      <a:lnTo>
                        <a:pt x="322" y="289"/>
                      </a:lnTo>
                      <a:lnTo>
                        <a:pt x="312" y="293"/>
                      </a:lnTo>
                      <a:lnTo>
                        <a:pt x="308" y="298"/>
                      </a:lnTo>
                      <a:lnTo>
                        <a:pt x="308" y="303"/>
                      </a:lnTo>
                      <a:lnTo>
                        <a:pt x="310" y="308"/>
                      </a:lnTo>
                      <a:lnTo>
                        <a:pt x="313" y="315"/>
                      </a:lnTo>
                      <a:lnTo>
                        <a:pt x="315" y="320"/>
                      </a:lnTo>
                      <a:lnTo>
                        <a:pt x="313" y="326"/>
                      </a:lnTo>
                      <a:lnTo>
                        <a:pt x="310" y="333"/>
                      </a:lnTo>
                      <a:lnTo>
                        <a:pt x="308" y="331"/>
                      </a:lnTo>
                      <a:lnTo>
                        <a:pt x="307" y="330"/>
                      </a:lnTo>
                      <a:lnTo>
                        <a:pt x="305" y="328"/>
                      </a:lnTo>
                      <a:lnTo>
                        <a:pt x="305" y="326"/>
                      </a:lnTo>
                      <a:lnTo>
                        <a:pt x="304" y="325"/>
                      </a:lnTo>
                      <a:lnTo>
                        <a:pt x="304" y="322"/>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127" name="Freeform 57"/>
                <p:cNvSpPr>
                  <a:spLocks/>
                </p:cNvSpPr>
                <p:nvPr/>
              </p:nvSpPr>
              <p:spPr bwMode="gray">
                <a:xfrm>
                  <a:off x="6165283" y="2095445"/>
                  <a:ext cx="123002" cy="156707"/>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2147483647 w 78"/>
                    <a:gd name="T9" fmla="*/ 2147483647 h 98"/>
                    <a:gd name="T10" fmla="*/ 2147483647 w 78"/>
                    <a:gd name="T11" fmla="*/ 2147483647 h 98"/>
                    <a:gd name="T12" fmla="*/ 2147483647 w 78"/>
                    <a:gd name="T13" fmla="*/ 2147483647 h 98"/>
                    <a:gd name="T14" fmla="*/ 2147483647 w 78"/>
                    <a:gd name="T15" fmla="*/ 2147483647 h 98"/>
                    <a:gd name="T16" fmla="*/ 2147483647 w 78"/>
                    <a:gd name="T17" fmla="*/ 2147483647 h 98"/>
                    <a:gd name="T18" fmla="*/ 2147483647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2147483647 h 98"/>
                    <a:gd name="T38" fmla="*/ 2147483647 w 78"/>
                    <a:gd name="T39" fmla="*/ 2147483647 h 98"/>
                    <a:gd name="T40" fmla="*/ 2147483647 w 78"/>
                    <a:gd name="T41" fmla="*/ 2147483647 h 98"/>
                    <a:gd name="T42" fmla="*/ 2147483647 w 78"/>
                    <a:gd name="T43" fmla="*/ 2147483647 h 98"/>
                    <a:gd name="T44" fmla="*/ 2147483647 w 78"/>
                    <a:gd name="T45" fmla="*/ 2147483647 h 98"/>
                    <a:gd name="T46" fmla="*/ 2147483647 w 78"/>
                    <a:gd name="T47" fmla="*/ 2147483647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2147483647 h 98"/>
                    <a:gd name="T64" fmla="*/ 2147483647 w 78"/>
                    <a:gd name="T65" fmla="*/ 2147483647 h 98"/>
                    <a:gd name="T66" fmla="*/ 2147483647 w 78"/>
                    <a:gd name="T67" fmla="*/ 2147483647 h 98"/>
                    <a:gd name="T68" fmla="*/ 2147483647 w 78"/>
                    <a:gd name="T69" fmla="*/ 2147483647 h 98"/>
                    <a:gd name="T70" fmla="*/ 2147483647 w 78"/>
                    <a:gd name="T71" fmla="*/ 2147483647 h 98"/>
                    <a:gd name="T72" fmla="*/ 2147483647 w 78"/>
                    <a:gd name="T73" fmla="*/ 2147483647 h 98"/>
                    <a:gd name="T74" fmla="*/ 2147483647 w 78"/>
                    <a:gd name="T75" fmla="*/ 2147483647 h 98"/>
                    <a:gd name="T76" fmla="*/ 2147483647 w 78"/>
                    <a:gd name="T77" fmla="*/ 2147483647 h 98"/>
                    <a:gd name="T78" fmla="*/ 2147483647 w 78"/>
                    <a:gd name="T79" fmla="*/ 2147483647 h 98"/>
                    <a:gd name="T80" fmla="*/ 2147483647 w 78"/>
                    <a:gd name="T81" fmla="*/ 2147483647 h 98"/>
                    <a:gd name="T82" fmla="*/ 2147483647 w 78"/>
                    <a:gd name="T83" fmla="*/ 2147483647 h 98"/>
                    <a:gd name="T84" fmla="*/ 2147483647 w 78"/>
                    <a:gd name="T85" fmla="*/ 2147483647 h 98"/>
                    <a:gd name="T86" fmla="*/ 2147483647 w 78"/>
                    <a:gd name="T87" fmla="*/ 2147483647 h 98"/>
                    <a:gd name="T88" fmla="*/ 2147483647 w 78"/>
                    <a:gd name="T89" fmla="*/ 2147483647 h 98"/>
                    <a:gd name="T90" fmla="*/ 2147483647 w 78"/>
                    <a:gd name="T91" fmla="*/ 2147483647 h 98"/>
                    <a:gd name="T92" fmla="*/ 0 w 78"/>
                    <a:gd name="T93" fmla="*/ 2147483647 h 98"/>
                    <a:gd name="T94" fmla="*/ 2147483647 w 78"/>
                    <a:gd name="T95" fmla="*/ 2147483647 h 98"/>
                    <a:gd name="T96" fmla="*/ 2147483647 w 78"/>
                    <a:gd name="T97" fmla="*/ 2147483647 h 98"/>
                    <a:gd name="T98" fmla="*/ 2147483647 w 78"/>
                    <a:gd name="T99" fmla="*/ 2147483647 h 98"/>
                    <a:gd name="T100" fmla="*/ 2147483647 w 78"/>
                    <a:gd name="T101" fmla="*/ 2147483647 h 98"/>
                    <a:gd name="T102" fmla="*/ 2147483647 w 78"/>
                    <a:gd name="T103" fmla="*/ 2147483647 h 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
                    <a:gd name="T157" fmla="*/ 0 h 98"/>
                    <a:gd name="T158" fmla="*/ 78 w 78"/>
                    <a:gd name="T159" fmla="*/ 98 h 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 h="98">
                      <a:moveTo>
                        <a:pt x="40" y="10"/>
                      </a:moveTo>
                      <a:lnTo>
                        <a:pt x="42" y="10"/>
                      </a:lnTo>
                      <a:lnTo>
                        <a:pt x="43" y="9"/>
                      </a:lnTo>
                      <a:lnTo>
                        <a:pt x="45" y="7"/>
                      </a:lnTo>
                      <a:lnTo>
                        <a:pt x="47" y="5"/>
                      </a:lnTo>
                      <a:lnTo>
                        <a:pt x="48" y="4"/>
                      </a:lnTo>
                      <a:lnTo>
                        <a:pt x="48" y="2"/>
                      </a:lnTo>
                      <a:lnTo>
                        <a:pt x="50" y="0"/>
                      </a:lnTo>
                      <a:lnTo>
                        <a:pt x="52" y="5"/>
                      </a:lnTo>
                      <a:lnTo>
                        <a:pt x="55" y="9"/>
                      </a:lnTo>
                      <a:lnTo>
                        <a:pt x="58" y="12"/>
                      </a:lnTo>
                      <a:lnTo>
                        <a:pt x="63" y="15"/>
                      </a:lnTo>
                      <a:lnTo>
                        <a:pt x="68" y="19"/>
                      </a:lnTo>
                      <a:lnTo>
                        <a:pt x="73" y="22"/>
                      </a:lnTo>
                      <a:lnTo>
                        <a:pt x="75" y="27"/>
                      </a:lnTo>
                      <a:lnTo>
                        <a:pt x="76" y="30"/>
                      </a:lnTo>
                      <a:lnTo>
                        <a:pt x="76" y="28"/>
                      </a:lnTo>
                      <a:lnTo>
                        <a:pt x="76" y="27"/>
                      </a:lnTo>
                      <a:lnTo>
                        <a:pt x="75" y="27"/>
                      </a:lnTo>
                      <a:lnTo>
                        <a:pt x="75" y="25"/>
                      </a:lnTo>
                      <a:lnTo>
                        <a:pt x="73" y="23"/>
                      </a:lnTo>
                      <a:lnTo>
                        <a:pt x="71" y="23"/>
                      </a:lnTo>
                      <a:lnTo>
                        <a:pt x="70" y="23"/>
                      </a:lnTo>
                      <a:lnTo>
                        <a:pt x="68" y="23"/>
                      </a:lnTo>
                      <a:lnTo>
                        <a:pt x="67" y="25"/>
                      </a:lnTo>
                      <a:lnTo>
                        <a:pt x="65" y="25"/>
                      </a:lnTo>
                      <a:lnTo>
                        <a:pt x="67" y="28"/>
                      </a:lnTo>
                      <a:lnTo>
                        <a:pt x="67" y="30"/>
                      </a:lnTo>
                      <a:lnTo>
                        <a:pt x="67" y="32"/>
                      </a:lnTo>
                      <a:lnTo>
                        <a:pt x="67" y="35"/>
                      </a:lnTo>
                      <a:lnTo>
                        <a:pt x="67" y="37"/>
                      </a:lnTo>
                      <a:lnTo>
                        <a:pt x="67" y="38"/>
                      </a:lnTo>
                      <a:lnTo>
                        <a:pt x="65" y="40"/>
                      </a:lnTo>
                      <a:lnTo>
                        <a:pt x="63" y="40"/>
                      </a:lnTo>
                      <a:lnTo>
                        <a:pt x="63" y="42"/>
                      </a:lnTo>
                      <a:lnTo>
                        <a:pt x="62" y="42"/>
                      </a:lnTo>
                      <a:lnTo>
                        <a:pt x="62" y="43"/>
                      </a:lnTo>
                      <a:lnTo>
                        <a:pt x="63" y="42"/>
                      </a:lnTo>
                      <a:lnTo>
                        <a:pt x="65" y="40"/>
                      </a:lnTo>
                      <a:lnTo>
                        <a:pt x="65" y="38"/>
                      </a:lnTo>
                      <a:lnTo>
                        <a:pt x="67" y="35"/>
                      </a:lnTo>
                      <a:lnTo>
                        <a:pt x="67" y="33"/>
                      </a:lnTo>
                      <a:lnTo>
                        <a:pt x="67" y="32"/>
                      </a:lnTo>
                      <a:lnTo>
                        <a:pt x="67" y="30"/>
                      </a:lnTo>
                      <a:lnTo>
                        <a:pt x="65" y="28"/>
                      </a:lnTo>
                      <a:lnTo>
                        <a:pt x="63" y="28"/>
                      </a:lnTo>
                      <a:lnTo>
                        <a:pt x="62" y="28"/>
                      </a:lnTo>
                      <a:lnTo>
                        <a:pt x="60" y="30"/>
                      </a:lnTo>
                      <a:lnTo>
                        <a:pt x="58" y="32"/>
                      </a:lnTo>
                      <a:lnTo>
                        <a:pt x="58" y="33"/>
                      </a:lnTo>
                      <a:lnTo>
                        <a:pt x="57" y="37"/>
                      </a:lnTo>
                      <a:lnTo>
                        <a:pt x="55" y="38"/>
                      </a:lnTo>
                      <a:lnTo>
                        <a:pt x="55" y="40"/>
                      </a:lnTo>
                      <a:lnTo>
                        <a:pt x="55" y="43"/>
                      </a:lnTo>
                      <a:lnTo>
                        <a:pt x="55" y="45"/>
                      </a:lnTo>
                      <a:lnTo>
                        <a:pt x="53" y="45"/>
                      </a:lnTo>
                      <a:lnTo>
                        <a:pt x="52" y="45"/>
                      </a:lnTo>
                      <a:lnTo>
                        <a:pt x="50" y="45"/>
                      </a:lnTo>
                      <a:lnTo>
                        <a:pt x="48" y="45"/>
                      </a:lnTo>
                      <a:lnTo>
                        <a:pt x="47" y="45"/>
                      </a:lnTo>
                      <a:lnTo>
                        <a:pt x="48" y="45"/>
                      </a:lnTo>
                      <a:lnTo>
                        <a:pt x="48" y="43"/>
                      </a:lnTo>
                      <a:lnTo>
                        <a:pt x="50" y="43"/>
                      </a:lnTo>
                      <a:lnTo>
                        <a:pt x="50" y="42"/>
                      </a:lnTo>
                      <a:lnTo>
                        <a:pt x="50" y="40"/>
                      </a:lnTo>
                      <a:lnTo>
                        <a:pt x="48" y="38"/>
                      </a:lnTo>
                      <a:lnTo>
                        <a:pt x="47" y="37"/>
                      </a:lnTo>
                      <a:lnTo>
                        <a:pt x="45" y="37"/>
                      </a:lnTo>
                      <a:lnTo>
                        <a:pt x="43" y="37"/>
                      </a:lnTo>
                      <a:lnTo>
                        <a:pt x="42" y="37"/>
                      </a:lnTo>
                      <a:lnTo>
                        <a:pt x="40" y="37"/>
                      </a:lnTo>
                      <a:lnTo>
                        <a:pt x="38" y="38"/>
                      </a:lnTo>
                      <a:lnTo>
                        <a:pt x="38" y="40"/>
                      </a:lnTo>
                      <a:lnTo>
                        <a:pt x="38" y="42"/>
                      </a:lnTo>
                      <a:lnTo>
                        <a:pt x="40" y="43"/>
                      </a:lnTo>
                      <a:lnTo>
                        <a:pt x="40" y="45"/>
                      </a:lnTo>
                      <a:lnTo>
                        <a:pt x="38" y="45"/>
                      </a:lnTo>
                      <a:lnTo>
                        <a:pt x="38" y="43"/>
                      </a:lnTo>
                      <a:lnTo>
                        <a:pt x="37" y="43"/>
                      </a:lnTo>
                      <a:lnTo>
                        <a:pt x="35" y="43"/>
                      </a:lnTo>
                      <a:lnTo>
                        <a:pt x="35" y="45"/>
                      </a:lnTo>
                      <a:lnTo>
                        <a:pt x="33" y="45"/>
                      </a:lnTo>
                      <a:lnTo>
                        <a:pt x="33" y="47"/>
                      </a:lnTo>
                      <a:lnTo>
                        <a:pt x="33" y="48"/>
                      </a:lnTo>
                      <a:lnTo>
                        <a:pt x="35" y="48"/>
                      </a:lnTo>
                      <a:lnTo>
                        <a:pt x="35" y="50"/>
                      </a:lnTo>
                      <a:lnTo>
                        <a:pt x="37" y="52"/>
                      </a:lnTo>
                      <a:lnTo>
                        <a:pt x="38" y="52"/>
                      </a:lnTo>
                      <a:lnTo>
                        <a:pt x="40" y="52"/>
                      </a:lnTo>
                      <a:lnTo>
                        <a:pt x="42" y="52"/>
                      </a:lnTo>
                      <a:lnTo>
                        <a:pt x="43" y="52"/>
                      </a:lnTo>
                      <a:lnTo>
                        <a:pt x="45" y="52"/>
                      </a:lnTo>
                      <a:lnTo>
                        <a:pt x="47" y="52"/>
                      </a:lnTo>
                      <a:lnTo>
                        <a:pt x="45" y="52"/>
                      </a:lnTo>
                      <a:lnTo>
                        <a:pt x="43" y="52"/>
                      </a:lnTo>
                      <a:lnTo>
                        <a:pt x="42" y="52"/>
                      </a:lnTo>
                      <a:lnTo>
                        <a:pt x="38" y="52"/>
                      </a:lnTo>
                      <a:lnTo>
                        <a:pt x="37" y="52"/>
                      </a:lnTo>
                      <a:lnTo>
                        <a:pt x="35" y="53"/>
                      </a:lnTo>
                      <a:lnTo>
                        <a:pt x="35" y="55"/>
                      </a:lnTo>
                      <a:lnTo>
                        <a:pt x="37" y="56"/>
                      </a:lnTo>
                      <a:lnTo>
                        <a:pt x="37" y="58"/>
                      </a:lnTo>
                      <a:lnTo>
                        <a:pt x="38" y="58"/>
                      </a:lnTo>
                      <a:lnTo>
                        <a:pt x="40" y="60"/>
                      </a:lnTo>
                      <a:lnTo>
                        <a:pt x="42" y="61"/>
                      </a:lnTo>
                      <a:lnTo>
                        <a:pt x="43" y="63"/>
                      </a:lnTo>
                      <a:lnTo>
                        <a:pt x="47" y="61"/>
                      </a:lnTo>
                      <a:lnTo>
                        <a:pt x="48" y="60"/>
                      </a:lnTo>
                      <a:lnTo>
                        <a:pt x="52" y="58"/>
                      </a:lnTo>
                      <a:lnTo>
                        <a:pt x="55" y="56"/>
                      </a:lnTo>
                      <a:lnTo>
                        <a:pt x="58" y="55"/>
                      </a:lnTo>
                      <a:lnTo>
                        <a:pt x="62" y="53"/>
                      </a:lnTo>
                      <a:lnTo>
                        <a:pt x="65" y="52"/>
                      </a:lnTo>
                      <a:lnTo>
                        <a:pt x="67" y="48"/>
                      </a:lnTo>
                      <a:lnTo>
                        <a:pt x="67" y="50"/>
                      </a:lnTo>
                      <a:lnTo>
                        <a:pt x="67" y="52"/>
                      </a:lnTo>
                      <a:lnTo>
                        <a:pt x="67" y="53"/>
                      </a:lnTo>
                      <a:lnTo>
                        <a:pt x="67" y="55"/>
                      </a:lnTo>
                      <a:lnTo>
                        <a:pt x="68" y="56"/>
                      </a:lnTo>
                      <a:lnTo>
                        <a:pt x="70" y="58"/>
                      </a:lnTo>
                      <a:lnTo>
                        <a:pt x="73" y="60"/>
                      </a:lnTo>
                      <a:lnTo>
                        <a:pt x="76" y="60"/>
                      </a:lnTo>
                      <a:lnTo>
                        <a:pt x="76" y="61"/>
                      </a:lnTo>
                      <a:lnTo>
                        <a:pt x="78" y="61"/>
                      </a:lnTo>
                      <a:lnTo>
                        <a:pt x="76" y="63"/>
                      </a:lnTo>
                      <a:lnTo>
                        <a:pt x="76" y="65"/>
                      </a:lnTo>
                      <a:lnTo>
                        <a:pt x="75" y="66"/>
                      </a:lnTo>
                      <a:lnTo>
                        <a:pt x="75" y="70"/>
                      </a:lnTo>
                      <a:lnTo>
                        <a:pt x="73" y="73"/>
                      </a:lnTo>
                      <a:lnTo>
                        <a:pt x="70" y="76"/>
                      </a:lnTo>
                      <a:lnTo>
                        <a:pt x="68" y="80"/>
                      </a:lnTo>
                      <a:lnTo>
                        <a:pt x="67" y="83"/>
                      </a:lnTo>
                      <a:lnTo>
                        <a:pt x="63" y="86"/>
                      </a:lnTo>
                      <a:lnTo>
                        <a:pt x="62" y="89"/>
                      </a:lnTo>
                      <a:lnTo>
                        <a:pt x="60" y="91"/>
                      </a:lnTo>
                      <a:lnTo>
                        <a:pt x="57" y="93"/>
                      </a:lnTo>
                      <a:lnTo>
                        <a:pt x="53" y="93"/>
                      </a:lnTo>
                      <a:lnTo>
                        <a:pt x="48" y="93"/>
                      </a:lnTo>
                      <a:lnTo>
                        <a:pt x="43" y="93"/>
                      </a:lnTo>
                      <a:lnTo>
                        <a:pt x="38" y="91"/>
                      </a:lnTo>
                      <a:lnTo>
                        <a:pt x="33" y="91"/>
                      </a:lnTo>
                      <a:lnTo>
                        <a:pt x="32" y="91"/>
                      </a:lnTo>
                      <a:lnTo>
                        <a:pt x="25" y="93"/>
                      </a:lnTo>
                      <a:lnTo>
                        <a:pt x="20" y="94"/>
                      </a:lnTo>
                      <a:lnTo>
                        <a:pt x="17" y="96"/>
                      </a:lnTo>
                      <a:lnTo>
                        <a:pt x="15" y="98"/>
                      </a:lnTo>
                      <a:lnTo>
                        <a:pt x="14" y="98"/>
                      </a:lnTo>
                      <a:lnTo>
                        <a:pt x="10" y="96"/>
                      </a:lnTo>
                      <a:lnTo>
                        <a:pt x="7" y="93"/>
                      </a:lnTo>
                      <a:lnTo>
                        <a:pt x="2" y="86"/>
                      </a:lnTo>
                      <a:lnTo>
                        <a:pt x="0" y="85"/>
                      </a:lnTo>
                      <a:lnTo>
                        <a:pt x="0" y="83"/>
                      </a:lnTo>
                      <a:lnTo>
                        <a:pt x="0" y="80"/>
                      </a:lnTo>
                      <a:lnTo>
                        <a:pt x="0" y="76"/>
                      </a:lnTo>
                      <a:lnTo>
                        <a:pt x="2" y="73"/>
                      </a:lnTo>
                      <a:lnTo>
                        <a:pt x="4" y="71"/>
                      </a:lnTo>
                      <a:lnTo>
                        <a:pt x="4" y="68"/>
                      </a:lnTo>
                      <a:lnTo>
                        <a:pt x="5" y="66"/>
                      </a:lnTo>
                      <a:lnTo>
                        <a:pt x="9" y="60"/>
                      </a:lnTo>
                      <a:lnTo>
                        <a:pt x="12" y="52"/>
                      </a:lnTo>
                      <a:lnTo>
                        <a:pt x="15" y="45"/>
                      </a:lnTo>
                      <a:lnTo>
                        <a:pt x="17" y="38"/>
                      </a:lnTo>
                      <a:lnTo>
                        <a:pt x="19" y="33"/>
                      </a:lnTo>
                      <a:lnTo>
                        <a:pt x="20" y="27"/>
                      </a:lnTo>
                      <a:lnTo>
                        <a:pt x="24" y="22"/>
                      </a:lnTo>
                      <a:lnTo>
                        <a:pt x="25" y="17"/>
                      </a:lnTo>
                      <a:lnTo>
                        <a:pt x="27" y="15"/>
                      </a:lnTo>
                      <a:lnTo>
                        <a:pt x="29" y="14"/>
                      </a:lnTo>
                      <a:lnTo>
                        <a:pt x="29" y="12"/>
                      </a:lnTo>
                      <a:lnTo>
                        <a:pt x="30" y="12"/>
                      </a:lnTo>
                      <a:lnTo>
                        <a:pt x="32" y="10"/>
                      </a:lnTo>
                      <a:lnTo>
                        <a:pt x="33" y="10"/>
                      </a:lnTo>
                      <a:lnTo>
                        <a:pt x="37" y="10"/>
                      </a:lnTo>
                      <a:lnTo>
                        <a:pt x="40" y="10"/>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128" name="Rectangle 127"/>
                <p:cNvSpPr/>
                <p:nvPr/>
              </p:nvSpPr>
              <p:spPr>
                <a:xfrm>
                  <a:off x="1362617" y="2182236"/>
                  <a:ext cx="355232" cy="304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Vodafone Rg"/>
                    <a:ea typeface="+mn-ea"/>
                    <a:cs typeface="+mn-cs"/>
                  </a:endParaRPr>
                </a:p>
              </p:txBody>
            </p:sp>
            <p:sp>
              <p:nvSpPr>
                <p:cNvPr id="129" name="Freeform 128"/>
                <p:cNvSpPr/>
                <p:nvPr/>
              </p:nvSpPr>
              <p:spPr>
                <a:xfrm>
                  <a:off x="1331640" y="2187244"/>
                  <a:ext cx="225394" cy="262596"/>
                </a:xfrm>
                <a:custGeom>
                  <a:avLst/>
                  <a:gdLst>
                    <a:gd name="connsiteX0" fmla="*/ 31430 w 225394"/>
                    <a:gd name="connsiteY0" fmla="*/ 9824 h 262596"/>
                    <a:gd name="connsiteX1" fmla="*/ 31430 w 225394"/>
                    <a:gd name="connsiteY1" fmla="*/ 9824 h 262596"/>
                    <a:gd name="connsiteX2" fmla="*/ 50480 w 225394"/>
                    <a:gd name="connsiteY2" fmla="*/ 299 h 262596"/>
                    <a:gd name="connsiteX3" fmla="*/ 81436 w 225394"/>
                    <a:gd name="connsiteY3" fmla="*/ 5062 h 262596"/>
                    <a:gd name="connsiteX4" fmla="*/ 81436 w 225394"/>
                    <a:gd name="connsiteY4" fmla="*/ 26493 h 262596"/>
                    <a:gd name="connsiteX5" fmla="*/ 76673 w 225394"/>
                    <a:gd name="connsiteY5" fmla="*/ 40781 h 262596"/>
                    <a:gd name="connsiteX6" fmla="*/ 79055 w 225394"/>
                    <a:gd name="connsiteY6" fmla="*/ 47924 h 262596"/>
                    <a:gd name="connsiteX7" fmla="*/ 93342 w 225394"/>
                    <a:gd name="connsiteY7" fmla="*/ 52687 h 262596"/>
                    <a:gd name="connsiteX8" fmla="*/ 119536 w 225394"/>
                    <a:gd name="connsiteY8" fmla="*/ 57449 h 262596"/>
                    <a:gd name="connsiteX9" fmla="*/ 126680 w 225394"/>
                    <a:gd name="connsiteY9" fmla="*/ 59831 h 262596"/>
                    <a:gd name="connsiteX10" fmla="*/ 131442 w 225394"/>
                    <a:gd name="connsiteY10" fmla="*/ 74118 h 262596"/>
                    <a:gd name="connsiteX11" fmla="*/ 136205 w 225394"/>
                    <a:gd name="connsiteY11" fmla="*/ 81262 h 262596"/>
                    <a:gd name="connsiteX12" fmla="*/ 155255 w 225394"/>
                    <a:gd name="connsiteY12" fmla="*/ 109837 h 262596"/>
                    <a:gd name="connsiteX13" fmla="*/ 169542 w 225394"/>
                    <a:gd name="connsiteY13" fmla="*/ 114599 h 262596"/>
                    <a:gd name="connsiteX14" fmla="*/ 179067 w 225394"/>
                    <a:gd name="connsiteY14" fmla="*/ 119362 h 262596"/>
                    <a:gd name="connsiteX15" fmla="*/ 181448 w 225394"/>
                    <a:gd name="connsiteY15" fmla="*/ 126506 h 262596"/>
                    <a:gd name="connsiteX16" fmla="*/ 188592 w 225394"/>
                    <a:gd name="connsiteY16" fmla="*/ 131268 h 262596"/>
                    <a:gd name="connsiteX17" fmla="*/ 193355 w 225394"/>
                    <a:gd name="connsiteY17" fmla="*/ 145556 h 262596"/>
                    <a:gd name="connsiteX18" fmla="*/ 195736 w 225394"/>
                    <a:gd name="connsiteY18" fmla="*/ 152699 h 262596"/>
                    <a:gd name="connsiteX19" fmla="*/ 202880 w 225394"/>
                    <a:gd name="connsiteY19" fmla="*/ 157462 h 262596"/>
                    <a:gd name="connsiteX20" fmla="*/ 207642 w 225394"/>
                    <a:gd name="connsiteY20" fmla="*/ 164606 h 262596"/>
                    <a:gd name="connsiteX21" fmla="*/ 214786 w 225394"/>
                    <a:gd name="connsiteY21" fmla="*/ 169368 h 262596"/>
                    <a:gd name="connsiteX22" fmla="*/ 217167 w 225394"/>
                    <a:gd name="connsiteY22" fmla="*/ 176512 h 262596"/>
                    <a:gd name="connsiteX23" fmla="*/ 221930 w 225394"/>
                    <a:gd name="connsiteY23" fmla="*/ 183656 h 262596"/>
                    <a:gd name="connsiteX24" fmla="*/ 221930 w 225394"/>
                    <a:gd name="connsiteY24" fmla="*/ 207468 h 262596"/>
                    <a:gd name="connsiteX25" fmla="*/ 210023 w 225394"/>
                    <a:gd name="connsiteY25" fmla="*/ 209849 h 262596"/>
                    <a:gd name="connsiteX26" fmla="*/ 202880 w 225394"/>
                    <a:gd name="connsiteY26" fmla="*/ 212231 h 262596"/>
                    <a:gd name="connsiteX27" fmla="*/ 198117 w 225394"/>
                    <a:gd name="connsiteY27" fmla="*/ 226518 h 262596"/>
                    <a:gd name="connsiteX28" fmla="*/ 195736 w 225394"/>
                    <a:gd name="connsiteY28" fmla="*/ 233662 h 262596"/>
                    <a:gd name="connsiteX29" fmla="*/ 181448 w 225394"/>
                    <a:gd name="connsiteY29" fmla="*/ 252712 h 262596"/>
                    <a:gd name="connsiteX30" fmla="*/ 174305 w 225394"/>
                    <a:gd name="connsiteY30" fmla="*/ 255093 h 262596"/>
                    <a:gd name="connsiteX31" fmla="*/ 171923 w 225394"/>
                    <a:gd name="connsiteY31" fmla="*/ 262237 h 262596"/>
                    <a:gd name="connsiteX32" fmla="*/ 162398 w 225394"/>
                    <a:gd name="connsiteY32" fmla="*/ 259856 h 262596"/>
                    <a:gd name="connsiteX33" fmla="*/ 140967 w 225394"/>
                    <a:gd name="connsiteY33" fmla="*/ 247949 h 262596"/>
                    <a:gd name="connsiteX34" fmla="*/ 124298 w 225394"/>
                    <a:gd name="connsiteY34" fmla="*/ 250331 h 262596"/>
                    <a:gd name="connsiteX35" fmla="*/ 117155 w 225394"/>
                    <a:gd name="connsiteY35" fmla="*/ 252712 h 262596"/>
                    <a:gd name="connsiteX36" fmla="*/ 98105 w 225394"/>
                    <a:gd name="connsiteY36" fmla="*/ 250331 h 262596"/>
                    <a:gd name="connsiteX37" fmla="*/ 76673 w 225394"/>
                    <a:gd name="connsiteY37" fmla="*/ 238424 h 262596"/>
                    <a:gd name="connsiteX38" fmla="*/ 69530 w 225394"/>
                    <a:gd name="connsiteY38" fmla="*/ 233662 h 262596"/>
                    <a:gd name="connsiteX39" fmla="*/ 60005 w 225394"/>
                    <a:gd name="connsiteY39" fmla="*/ 221756 h 262596"/>
                    <a:gd name="connsiteX40" fmla="*/ 48098 w 225394"/>
                    <a:gd name="connsiteY40" fmla="*/ 209849 h 262596"/>
                    <a:gd name="connsiteX41" fmla="*/ 48098 w 225394"/>
                    <a:gd name="connsiteY41" fmla="*/ 190799 h 262596"/>
                    <a:gd name="connsiteX42" fmla="*/ 57623 w 225394"/>
                    <a:gd name="connsiteY42" fmla="*/ 188418 h 262596"/>
                    <a:gd name="connsiteX43" fmla="*/ 38573 w 225394"/>
                    <a:gd name="connsiteY43" fmla="*/ 176512 h 262596"/>
                    <a:gd name="connsiteX44" fmla="*/ 31430 w 225394"/>
                    <a:gd name="connsiteY44" fmla="*/ 174131 h 262596"/>
                    <a:gd name="connsiteX45" fmla="*/ 24286 w 225394"/>
                    <a:gd name="connsiteY45" fmla="*/ 169368 h 262596"/>
                    <a:gd name="connsiteX46" fmla="*/ 473 w 225394"/>
                    <a:gd name="connsiteY46" fmla="*/ 166987 h 262596"/>
                    <a:gd name="connsiteX47" fmla="*/ 14761 w 225394"/>
                    <a:gd name="connsiteY47" fmla="*/ 157462 h 262596"/>
                    <a:gd name="connsiteX48" fmla="*/ 17142 w 225394"/>
                    <a:gd name="connsiteY48" fmla="*/ 150318 h 262596"/>
                    <a:gd name="connsiteX49" fmla="*/ 24286 w 225394"/>
                    <a:gd name="connsiteY49" fmla="*/ 147937 h 262596"/>
                    <a:gd name="connsiteX50" fmla="*/ 31430 w 225394"/>
                    <a:gd name="connsiteY50" fmla="*/ 121743 h 262596"/>
                    <a:gd name="connsiteX51" fmla="*/ 24286 w 225394"/>
                    <a:gd name="connsiteY51" fmla="*/ 107456 h 262596"/>
                    <a:gd name="connsiteX52" fmla="*/ 17142 w 225394"/>
                    <a:gd name="connsiteY52" fmla="*/ 105074 h 262596"/>
                    <a:gd name="connsiteX53" fmla="*/ 19523 w 225394"/>
                    <a:gd name="connsiteY53" fmla="*/ 86024 h 262596"/>
                    <a:gd name="connsiteX54" fmla="*/ 36192 w 225394"/>
                    <a:gd name="connsiteY54" fmla="*/ 66974 h 262596"/>
                    <a:gd name="connsiteX55" fmla="*/ 31430 w 225394"/>
                    <a:gd name="connsiteY55" fmla="*/ 57449 h 262596"/>
                    <a:gd name="connsiteX56" fmla="*/ 26667 w 225394"/>
                    <a:gd name="connsiteY56" fmla="*/ 50306 h 262596"/>
                    <a:gd name="connsiteX57" fmla="*/ 29048 w 225394"/>
                    <a:gd name="connsiteY57" fmla="*/ 43162 h 262596"/>
                    <a:gd name="connsiteX58" fmla="*/ 21905 w 225394"/>
                    <a:gd name="connsiteY58" fmla="*/ 40781 h 262596"/>
                    <a:gd name="connsiteX59" fmla="*/ 9998 w 225394"/>
                    <a:gd name="connsiteY59" fmla="*/ 38399 h 262596"/>
                    <a:gd name="connsiteX60" fmla="*/ 12380 w 225394"/>
                    <a:gd name="connsiteY60" fmla="*/ 24112 h 262596"/>
                    <a:gd name="connsiteX61" fmla="*/ 14761 w 225394"/>
                    <a:gd name="connsiteY61" fmla="*/ 16968 h 262596"/>
                    <a:gd name="connsiteX62" fmla="*/ 36192 w 225394"/>
                    <a:gd name="connsiteY62" fmla="*/ 5062 h 262596"/>
                    <a:gd name="connsiteX63" fmla="*/ 31430 w 225394"/>
                    <a:gd name="connsiteY63" fmla="*/ 9824 h 26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5394" h="262596">
                      <a:moveTo>
                        <a:pt x="31430" y="9824"/>
                      </a:moveTo>
                      <a:lnTo>
                        <a:pt x="31430" y="9824"/>
                      </a:lnTo>
                      <a:cubicBezTo>
                        <a:pt x="37780" y="6649"/>
                        <a:pt x="43488" y="1533"/>
                        <a:pt x="50480" y="299"/>
                      </a:cubicBezTo>
                      <a:cubicBezTo>
                        <a:pt x="58516" y="-1119"/>
                        <a:pt x="72518" y="2833"/>
                        <a:pt x="81436" y="5062"/>
                      </a:cubicBezTo>
                      <a:cubicBezTo>
                        <a:pt x="84928" y="15541"/>
                        <a:pt x="85028" y="12125"/>
                        <a:pt x="81436" y="26493"/>
                      </a:cubicBezTo>
                      <a:cubicBezTo>
                        <a:pt x="80218" y="31363"/>
                        <a:pt x="76673" y="40781"/>
                        <a:pt x="76673" y="40781"/>
                      </a:cubicBezTo>
                      <a:cubicBezTo>
                        <a:pt x="77467" y="43162"/>
                        <a:pt x="77013" y="46465"/>
                        <a:pt x="79055" y="47924"/>
                      </a:cubicBezTo>
                      <a:cubicBezTo>
                        <a:pt x="83140" y="50842"/>
                        <a:pt x="88419" y="51703"/>
                        <a:pt x="93342" y="52687"/>
                      </a:cubicBezTo>
                      <a:cubicBezTo>
                        <a:pt x="109983" y="56015"/>
                        <a:pt x="101256" y="54403"/>
                        <a:pt x="119536" y="57449"/>
                      </a:cubicBezTo>
                      <a:cubicBezTo>
                        <a:pt x="121917" y="58243"/>
                        <a:pt x="125221" y="57788"/>
                        <a:pt x="126680" y="59831"/>
                      </a:cubicBezTo>
                      <a:cubicBezTo>
                        <a:pt x="129598" y="63916"/>
                        <a:pt x="128657" y="69941"/>
                        <a:pt x="131442" y="74118"/>
                      </a:cubicBezTo>
                      <a:lnTo>
                        <a:pt x="136205" y="81262"/>
                      </a:lnTo>
                      <a:cubicBezTo>
                        <a:pt x="140304" y="97659"/>
                        <a:pt x="137315" y="103857"/>
                        <a:pt x="155255" y="109837"/>
                      </a:cubicBezTo>
                      <a:lnTo>
                        <a:pt x="169542" y="114599"/>
                      </a:lnTo>
                      <a:cubicBezTo>
                        <a:pt x="175891" y="133650"/>
                        <a:pt x="166367" y="113011"/>
                        <a:pt x="179067" y="119362"/>
                      </a:cubicBezTo>
                      <a:cubicBezTo>
                        <a:pt x="181312" y="120485"/>
                        <a:pt x="179880" y="124546"/>
                        <a:pt x="181448" y="126506"/>
                      </a:cubicBezTo>
                      <a:cubicBezTo>
                        <a:pt x="183236" y="128741"/>
                        <a:pt x="186211" y="129681"/>
                        <a:pt x="188592" y="131268"/>
                      </a:cubicBezTo>
                      <a:lnTo>
                        <a:pt x="193355" y="145556"/>
                      </a:lnTo>
                      <a:cubicBezTo>
                        <a:pt x="194149" y="147937"/>
                        <a:pt x="193648" y="151307"/>
                        <a:pt x="195736" y="152699"/>
                      </a:cubicBezTo>
                      <a:lnTo>
                        <a:pt x="202880" y="157462"/>
                      </a:lnTo>
                      <a:cubicBezTo>
                        <a:pt x="204467" y="159843"/>
                        <a:pt x="205618" y="162582"/>
                        <a:pt x="207642" y="164606"/>
                      </a:cubicBezTo>
                      <a:cubicBezTo>
                        <a:pt x="209666" y="166630"/>
                        <a:pt x="212998" y="167133"/>
                        <a:pt x="214786" y="169368"/>
                      </a:cubicBezTo>
                      <a:cubicBezTo>
                        <a:pt x="216354" y="171328"/>
                        <a:pt x="216044" y="174267"/>
                        <a:pt x="217167" y="176512"/>
                      </a:cubicBezTo>
                      <a:cubicBezTo>
                        <a:pt x="218447" y="179072"/>
                        <a:pt x="220342" y="181275"/>
                        <a:pt x="221930" y="183656"/>
                      </a:cubicBezTo>
                      <a:cubicBezTo>
                        <a:pt x="224486" y="191323"/>
                        <a:pt x="228244" y="199049"/>
                        <a:pt x="221930" y="207468"/>
                      </a:cubicBezTo>
                      <a:cubicBezTo>
                        <a:pt x="219501" y="210706"/>
                        <a:pt x="213950" y="208867"/>
                        <a:pt x="210023" y="209849"/>
                      </a:cubicBezTo>
                      <a:cubicBezTo>
                        <a:pt x="207588" y="210458"/>
                        <a:pt x="205261" y="211437"/>
                        <a:pt x="202880" y="212231"/>
                      </a:cubicBezTo>
                      <a:lnTo>
                        <a:pt x="198117" y="226518"/>
                      </a:lnTo>
                      <a:lnTo>
                        <a:pt x="195736" y="233662"/>
                      </a:lnTo>
                      <a:cubicBezTo>
                        <a:pt x="192160" y="265847"/>
                        <a:pt x="200824" y="252712"/>
                        <a:pt x="181448" y="252712"/>
                      </a:cubicBezTo>
                      <a:cubicBezTo>
                        <a:pt x="178938" y="252712"/>
                        <a:pt x="176686" y="254299"/>
                        <a:pt x="174305" y="255093"/>
                      </a:cubicBezTo>
                      <a:cubicBezTo>
                        <a:pt x="173511" y="257474"/>
                        <a:pt x="174254" y="261305"/>
                        <a:pt x="171923" y="262237"/>
                      </a:cubicBezTo>
                      <a:cubicBezTo>
                        <a:pt x="168884" y="263452"/>
                        <a:pt x="165325" y="261320"/>
                        <a:pt x="162398" y="259856"/>
                      </a:cubicBezTo>
                      <a:cubicBezTo>
                        <a:pt x="129635" y="243475"/>
                        <a:pt x="160728" y="254538"/>
                        <a:pt x="140967" y="247949"/>
                      </a:cubicBezTo>
                      <a:cubicBezTo>
                        <a:pt x="135411" y="248743"/>
                        <a:pt x="129802" y="249230"/>
                        <a:pt x="124298" y="250331"/>
                      </a:cubicBezTo>
                      <a:cubicBezTo>
                        <a:pt x="121837" y="250823"/>
                        <a:pt x="119665" y="252712"/>
                        <a:pt x="117155" y="252712"/>
                      </a:cubicBezTo>
                      <a:cubicBezTo>
                        <a:pt x="110756" y="252712"/>
                        <a:pt x="104455" y="251125"/>
                        <a:pt x="98105" y="250331"/>
                      </a:cubicBezTo>
                      <a:cubicBezTo>
                        <a:pt x="85531" y="246139"/>
                        <a:pt x="93049" y="249341"/>
                        <a:pt x="76673" y="238424"/>
                      </a:cubicBezTo>
                      <a:lnTo>
                        <a:pt x="69530" y="233662"/>
                      </a:lnTo>
                      <a:cubicBezTo>
                        <a:pt x="64893" y="219754"/>
                        <a:pt x="70776" y="232527"/>
                        <a:pt x="60005" y="221756"/>
                      </a:cubicBezTo>
                      <a:cubicBezTo>
                        <a:pt x="44129" y="205880"/>
                        <a:pt x="67149" y="222550"/>
                        <a:pt x="48098" y="209849"/>
                      </a:cubicBezTo>
                      <a:cubicBezTo>
                        <a:pt x="46828" y="204769"/>
                        <a:pt x="43018" y="195879"/>
                        <a:pt x="48098" y="190799"/>
                      </a:cubicBezTo>
                      <a:cubicBezTo>
                        <a:pt x="50412" y="188485"/>
                        <a:pt x="54448" y="189212"/>
                        <a:pt x="57623" y="188418"/>
                      </a:cubicBezTo>
                      <a:cubicBezTo>
                        <a:pt x="50076" y="177097"/>
                        <a:pt x="55576" y="182179"/>
                        <a:pt x="38573" y="176512"/>
                      </a:cubicBezTo>
                      <a:lnTo>
                        <a:pt x="31430" y="174131"/>
                      </a:lnTo>
                      <a:cubicBezTo>
                        <a:pt x="29049" y="172543"/>
                        <a:pt x="27075" y="170012"/>
                        <a:pt x="24286" y="169368"/>
                      </a:cubicBezTo>
                      <a:cubicBezTo>
                        <a:pt x="16513" y="167574"/>
                        <a:pt x="5456" y="173216"/>
                        <a:pt x="473" y="166987"/>
                      </a:cubicBezTo>
                      <a:cubicBezTo>
                        <a:pt x="-3103" y="162517"/>
                        <a:pt x="14761" y="157462"/>
                        <a:pt x="14761" y="157462"/>
                      </a:cubicBezTo>
                      <a:cubicBezTo>
                        <a:pt x="15555" y="155081"/>
                        <a:pt x="15367" y="152093"/>
                        <a:pt x="17142" y="150318"/>
                      </a:cubicBezTo>
                      <a:cubicBezTo>
                        <a:pt x="18917" y="148543"/>
                        <a:pt x="22827" y="149980"/>
                        <a:pt x="24286" y="147937"/>
                      </a:cubicBezTo>
                      <a:cubicBezTo>
                        <a:pt x="27641" y="143240"/>
                        <a:pt x="30229" y="127744"/>
                        <a:pt x="31430" y="121743"/>
                      </a:cubicBezTo>
                      <a:cubicBezTo>
                        <a:pt x="29861" y="117038"/>
                        <a:pt x="28481" y="110812"/>
                        <a:pt x="24286" y="107456"/>
                      </a:cubicBezTo>
                      <a:cubicBezTo>
                        <a:pt x="22326" y="105888"/>
                        <a:pt x="19523" y="105868"/>
                        <a:pt x="17142" y="105074"/>
                      </a:cubicBezTo>
                      <a:cubicBezTo>
                        <a:pt x="17936" y="98724"/>
                        <a:pt x="17371" y="92051"/>
                        <a:pt x="19523" y="86024"/>
                      </a:cubicBezTo>
                      <a:cubicBezTo>
                        <a:pt x="23863" y="73871"/>
                        <a:pt x="27672" y="72654"/>
                        <a:pt x="36192" y="66974"/>
                      </a:cubicBezTo>
                      <a:cubicBezTo>
                        <a:pt x="40536" y="53942"/>
                        <a:pt x="39785" y="64133"/>
                        <a:pt x="31430" y="57449"/>
                      </a:cubicBezTo>
                      <a:cubicBezTo>
                        <a:pt x="29195" y="55661"/>
                        <a:pt x="28255" y="52687"/>
                        <a:pt x="26667" y="50306"/>
                      </a:cubicBezTo>
                      <a:cubicBezTo>
                        <a:pt x="27461" y="47925"/>
                        <a:pt x="30170" y="45407"/>
                        <a:pt x="29048" y="43162"/>
                      </a:cubicBezTo>
                      <a:cubicBezTo>
                        <a:pt x="27926" y="40917"/>
                        <a:pt x="24340" y="41390"/>
                        <a:pt x="21905" y="40781"/>
                      </a:cubicBezTo>
                      <a:cubicBezTo>
                        <a:pt x="17978" y="39799"/>
                        <a:pt x="13967" y="39193"/>
                        <a:pt x="9998" y="38399"/>
                      </a:cubicBezTo>
                      <a:cubicBezTo>
                        <a:pt x="10792" y="33637"/>
                        <a:pt x="11333" y="28825"/>
                        <a:pt x="12380" y="24112"/>
                      </a:cubicBezTo>
                      <a:cubicBezTo>
                        <a:pt x="12925" y="21662"/>
                        <a:pt x="12986" y="18743"/>
                        <a:pt x="14761" y="16968"/>
                      </a:cubicBezTo>
                      <a:cubicBezTo>
                        <a:pt x="18853" y="12876"/>
                        <a:pt x="29005" y="6260"/>
                        <a:pt x="36192" y="5062"/>
                      </a:cubicBezTo>
                      <a:cubicBezTo>
                        <a:pt x="38541" y="4671"/>
                        <a:pt x="32224" y="9030"/>
                        <a:pt x="31430" y="98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0000"/>
                    </a:solidFill>
                    <a:effectLst/>
                    <a:uLnTx/>
                    <a:uFillTx/>
                    <a:latin typeface="Vodafone Rg"/>
                    <a:ea typeface="+mn-ea"/>
                    <a:cs typeface="+mn-cs"/>
                  </a:endParaRPr>
                </a:p>
              </p:txBody>
            </p:sp>
            <p:sp>
              <p:nvSpPr>
                <p:cNvPr id="130" name="Freeform 129"/>
                <p:cNvSpPr/>
                <p:nvPr/>
              </p:nvSpPr>
              <p:spPr>
                <a:xfrm>
                  <a:off x="7113486" y="4459674"/>
                  <a:ext cx="66922" cy="76360"/>
                </a:xfrm>
                <a:custGeom>
                  <a:avLst/>
                  <a:gdLst>
                    <a:gd name="connsiteX0" fmla="*/ 240716 w 876510"/>
                    <a:gd name="connsiteY0" fmla="*/ 333375 h 1000125"/>
                    <a:gd name="connsiteX1" fmla="*/ 252622 w 876510"/>
                    <a:gd name="connsiteY1" fmla="*/ 330993 h 1000125"/>
                    <a:gd name="connsiteX2" fmla="*/ 259766 w 876510"/>
                    <a:gd name="connsiteY2" fmla="*/ 328612 h 1000125"/>
                    <a:gd name="connsiteX3" fmla="*/ 285960 w 876510"/>
                    <a:gd name="connsiteY3" fmla="*/ 323850 h 1000125"/>
                    <a:gd name="connsiteX4" fmla="*/ 293104 w 876510"/>
                    <a:gd name="connsiteY4" fmla="*/ 321468 h 1000125"/>
                    <a:gd name="connsiteX5" fmla="*/ 300247 w 876510"/>
                    <a:gd name="connsiteY5" fmla="*/ 316706 h 1000125"/>
                    <a:gd name="connsiteX6" fmla="*/ 302629 w 876510"/>
                    <a:gd name="connsiteY6" fmla="*/ 309562 h 1000125"/>
                    <a:gd name="connsiteX7" fmla="*/ 307391 w 876510"/>
                    <a:gd name="connsiteY7" fmla="*/ 302418 h 1000125"/>
                    <a:gd name="connsiteX8" fmla="*/ 309772 w 876510"/>
                    <a:gd name="connsiteY8" fmla="*/ 292893 h 1000125"/>
                    <a:gd name="connsiteX9" fmla="*/ 307391 w 876510"/>
                    <a:gd name="connsiteY9" fmla="*/ 261937 h 1000125"/>
                    <a:gd name="connsiteX10" fmla="*/ 307391 w 876510"/>
                    <a:gd name="connsiteY10" fmla="*/ 235743 h 1000125"/>
                    <a:gd name="connsiteX11" fmla="*/ 314535 w 876510"/>
                    <a:gd name="connsiteY11" fmla="*/ 230981 h 1000125"/>
                    <a:gd name="connsiteX12" fmla="*/ 340729 w 876510"/>
                    <a:gd name="connsiteY12" fmla="*/ 226218 h 1000125"/>
                    <a:gd name="connsiteX13" fmla="*/ 345491 w 876510"/>
                    <a:gd name="connsiteY13" fmla="*/ 219075 h 1000125"/>
                    <a:gd name="connsiteX14" fmla="*/ 350254 w 876510"/>
                    <a:gd name="connsiteY14" fmla="*/ 204787 h 1000125"/>
                    <a:gd name="connsiteX15" fmla="*/ 347872 w 876510"/>
                    <a:gd name="connsiteY15" fmla="*/ 197643 h 1000125"/>
                    <a:gd name="connsiteX16" fmla="*/ 343110 w 876510"/>
                    <a:gd name="connsiteY16" fmla="*/ 180975 h 1000125"/>
                    <a:gd name="connsiteX17" fmla="*/ 338347 w 876510"/>
                    <a:gd name="connsiteY17" fmla="*/ 173831 h 1000125"/>
                    <a:gd name="connsiteX18" fmla="*/ 343110 w 876510"/>
                    <a:gd name="connsiteY18" fmla="*/ 138112 h 1000125"/>
                    <a:gd name="connsiteX19" fmla="*/ 347872 w 876510"/>
                    <a:gd name="connsiteY19" fmla="*/ 130968 h 1000125"/>
                    <a:gd name="connsiteX20" fmla="*/ 355016 w 876510"/>
                    <a:gd name="connsiteY20" fmla="*/ 128587 h 1000125"/>
                    <a:gd name="connsiteX21" fmla="*/ 369304 w 876510"/>
                    <a:gd name="connsiteY21" fmla="*/ 119062 h 1000125"/>
                    <a:gd name="connsiteX22" fmla="*/ 376447 w 876510"/>
                    <a:gd name="connsiteY22" fmla="*/ 114300 h 1000125"/>
                    <a:gd name="connsiteX23" fmla="*/ 381210 w 876510"/>
                    <a:gd name="connsiteY23" fmla="*/ 107156 h 1000125"/>
                    <a:gd name="connsiteX24" fmla="*/ 388354 w 876510"/>
                    <a:gd name="connsiteY24" fmla="*/ 104775 h 1000125"/>
                    <a:gd name="connsiteX25" fmla="*/ 395497 w 876510"/>
                    <a:gd name="connsiteY25" fmla="*/ 100012 h 1000125"/>
                    <a:gd name="connsiteX26" fmla="*/ 407404 w 876510"/>
                    <a:gd name="connsiteY26" fmla="*/ 78581 h 1000125"/>
                    <a:gd name="connsiteX27" fmla="*/ 409785 w 876510"/>
                    <a:gd name="connsiteY27" fmla="*/ 61912 h 1000125"/>
                    <a:gd name="connsiteX28" fmla="*/ 416929 w 876510"/>
                    <a:gd name="connsiteY28" fmla="*/ 45243 h 1000125"/>
                    <a:gd name="connsiteX29" fmla="*/ 424072 w 876510"/>
                    <a:gd name="connsiteY29" fmla="*/ 40481 h 1000125"/>
                    <a:gd name="connsiteX30" fmla="*/ 431216 w 876510"/>
                    <a:gd name="connsiteY30" fmla="*/ 38100 h 1000125"/>
                    <a:gd name="connsiteX31" fmla="*/ 450266 w 876510"/>
                    <a:gd name="connsiteY31" fmla="*/ 35718 h 1000125"/>
                    <a:gd name="connsiteX32" fmla="*/ 457410 w 876510"/>
                    <a:gd name="connsiteY32" fmla="*/ 33337 h 1000125"/>
                    <a:gd name="connsiteX33" fmla="*/ 471697 w 876510"/>
                    <a:gd name="connsiteY33" fmla="*/ 23812 h 1000125"/>
                    <a:gd name="connsiteX34" fmla="*/ 485985 w 876510"/>
                    <a:gd name="connsiteY34" fmla="*/ 11906 h 1000125"/>
                    <a:gd name="connsiteX35" fmla="*/ 490747 w 876510"/>
                    <a:gd name="connsiteY35" fmla="*/ 4762 h 1000125"/>
                    <a:gd name="connsiteX36" fmla="*/ 502654 w 876510"/>
                    <a:gd name="connsiteY36" fmla="*/ 2381 h 1000125"/>
                    <a:gd name="connsiteX37" fmla="*/ 509797 w 876510"/>
                    <a:gd name="connsiteY37" fmla="*/ 0 h 1000125"/>
                    <a:gd name="connsiteX38" fmla="*/ 533610 w 876510"/>
                    <a:gd name="connsiteY38" fmla="*/ 2381 h 1000125"/>
                    <a:gd name="connsiteX39" fmla="*/ 543135 w 876510"/>
                    <a:gd name="connsiteY39" fmla="*/ 4762 h 1000125"/>
                    <a:gd name="connsiteX40" fmla="*/ 555041 w 876510"/>
                    <a:gd name="connsiteY40" fmla="*/ 7143 h 1000125"/>
                    <a:gd name="connsiteX41" fmla="*/ 569329 w 876510"/>
                    <a:gd name="connsiteY41" fmla="*/ 11906 h 1000125"/>
                    <a:gd name="connsiteX42" fmla="*/ 578854 w 876510"/>
                    <a:gd name="connsiteY42" fmla="*/ 26193 h 1000125"/>
                    <a:gd name="connsiteX43" fmla="*/ 643147 w 876510"/>
                    <a:gd name="connsiteY43" fmla="*/ 33337 h 1000125"/>
                    <a:gd name="connsiteX44" fmla="*/ 652672 w 876510"/>
                    <a:gd name="connsiteY44" fmla="*/ 35718 h 1000125"/>
                    <a:gd name="connsiteX45" fmla="*/ 666960 w 876510"/>
                    <a:gd name="connsiteY45" fmla="*/ 40481 h 1000125"/>
                    <a:gd name="connsiteX46" fmla="*/ 664579 w 876510"/>
                    <a:gd name="connsiteY46" fmla="*/ 69056 h 1000125"/>
                    <a:gd name="connsiteX47" fmla="*/ 662197 w 876510"/>
                    <a:gd name="connsiteY47" fmla="*/ 76200 h 1000125"/>
                    <a:gd name="connsiteX48" fmla="*/ 664579 w 876510"/>
                    <a:gd name="connsiteY48" fmla="*/ 119062 h 1000125"/>
                    <a:gd name="connsiteX49" fmla="*/ 669341 w 876510"/>
                    <a:gd name="connsiteY49" fmla="*/ 133350 h 1000125"/>
                    <a:gd name="connsiteX50" fmla="*/ 674104 w 876510"/>
                    <a:gd name="connsiteY50" fmla="*/ 147637 h 1000125"/>
                    <a:gd name="connsiteX51" fmla="*/ 676485 w 876510"/>
                    <a:gd name="connsiteY51" fmla="*/ 154781 h 1000125"/>
                    <a:gd name="connsiteX52" fmla="*/ 690772 w 876510"/>
                    <a:gd name="connsiteY52" fmla="*/ 176212 h 1000125"/>
                    <a:gd name="connsiteX53" fmla="*/ 700297 w 876510"/>
                    <a:gd name="connsiteY53" fmla="*/ 190500 h 1000125"/>
                    <a:gd name="connsiteX54" fmla="*/ 705060 w 876510"/>
                    <a:gd name="connsiteY54" fmla="*/ 197643 h 1000125"/>
                    <a:gd name="connsiteX55" fmla="*/ 712204 w 876510"/>
                    <a:gd name="connsiteY55" fmla="*/ 200025 h 1000125"/>
                    <a:gd name="connsiteX56" fmla="*/ 726491 w 876510"/>
                    <a:gd name="connsiteY56" fmla="*/ 209550 h 1000125"/>
                    <a:gd name="connsiteX57" fmla="*/ 740779 w 876510"/>
                    <a:gd name="connsiteY57" fmla="*/ 216693 h 1000125"/>
                    <a:gd name="connsiteX58" fmla="*/ 755066 w 876510"/>
                    <a:gd name="connsiteY58" fmla="*/ 223837 h 1000125"/>
                    <a:gd name="connsiteX59" fmla="*/ 769354 w 876510"/>
                    <a:gd name="connsiteY59" fmla="*/ 230981 h 1000125"/>
                    <a:gd name="connsiteX60" fmla="*/ 783641 w 876510"/>
                    <a:gd name="connsiteY60" fmla="*/ 240506 h 1000125"/>
                    <a:gd name="connsiteX61" fmla="*/ 795547 w 876510"/>
                    <a:gd name="connsiteY61" fmla="*/ 250031 h 1000125"/>
                    <a:gd name="connsiteX62" fmla="*/ 802691 w 876510"/>
                    <a:gd name="connsiteY62" fmla="*/ 264318 h 1000125"/>
                    <a:gd name="connsiteX63" fmla="*/ 805072 w 876510"/>
                    <a:gd name="connsiteY63" fmla="*/ 271462 h 1000125"/>
                    <a:gd name="connsiteX64" fmla="*/ 802691 w 876510"/>
                    <a:gd name="connsiteY64" fmla="*/ 285750 h 1000125"/>
                    <a:gd name="connsiteX65" fmla="*/ 781260 w 876510"/>
                    <a:gd name="connsiteY65" fmla="*/ 297656 h 1000125"/>
                    <a:gd name="connsiteX66" fmla="*/ 774116 w 876510"/>
                    <a:gd name="connsiteY66" fmla="*/ 302418 h 1000125"/>
                    <a:gd name="connsiteX67" fmla="*/ 769354 w 876510"/>
                    <a:gd name="connsiteY67" fmla="*/ 323850 h 1000125"/>
                    <a:gd name="connsiteX68" fmla="*/ 790785 w 876510"/>
                    <a:gd name="connsiteY68" fmla="*/ 330993 h 1000125"/>
                    <a:gd name="connsiteX69" fmla="*/ 797929 w 876510"/>
                    <a:gd name="connsiteY69" fmla="*/ 333375 h 1000125"/>
                    <a:gd name="connsiteX70" fmla="*/ 812216 w 876510"/>
                    <a:gd name="connsiteY70" fmla="*/ 342900 h 1000125"/>
                    <a:gd name="connsiteX71" fmla="*/ 819360 w 876510"/>
                    <a:gd name="connsiteY71" fmla="*/ 400050 h 1000125"/>
                    <a:gd name="connsiteX72" fmla="*/ 821741 w 876510"/>
                    <a:gd name="connsiteY72" fmla="*/ 407193 h 1000125"/>
                    <a:gd name="connsiteX73" fmla="*/ 828885 w 876510"/>
                    <a:gd name="connsiteY73" fmla="*/ 409575 h 1000125"/>
                    <a:gd name="connsiteX74" fmla="*/ 836029 w 876510"/>
                    <a:gd name="connsiteY74" fmla="*/ 414337 h 1000125"/>
                    <a:gd name="connsiteX75" fmla="*/ 850316 w 876510"/>
                    <a:gd name="connsiteY75" fmla="*/ 419100 h 1000125"/>
                    <a:gd name="connsiteX76" fmla="*/ 857460 w 876510"/>
                    <a:gd name="connsiteY76" fmla="*/ 421481 h 1000125"/>
                    <a:gd name="connsiteX77" fmla="*/ 864604 w 876510"/>
                    <a:gd name="connsiteY77" fmla="*/ 426243 h 1000125"/>
                    <a:gd name="connsiteX78" fmla="*/ 869366 w 876510"/>
                    <a:gd name="connsiteY78" fmla="*/ 433387 h 1000125"/>
                    <a:gd name="connsiteX79" fmla="*/ 871747 w 876510"/>
                    <a:gd name="connsiteY79" fmla="*/ 454818 h 1000125"/>
                    <a:gd name="connsiteX80" fmla="*/ 876510 w 876510"/>
                    <a:gd name="connsiteY80" fmla="*/ 481012 h 1000125"/>
                    <a:gd name="connsiteX81" fmla="*/ 869366 w 876510"/>
                    <a:gd name="connsiteY81" fmla="*/ 519112 h 1000125"/>
                    <a:gd name="connsiteX82" fmla="*/ 864604 w 876510"/>
                    <a:gd name="connsiteY82" fmla="*/ 533400 h 1000125"/>
                    <a:gd name="connsiteX83" fmla="*/ 862222 w 876510"/>
                    <a:gd name="connsiteY83" fmla="*/ 540543 h 1000125"/>
                    <a:gd name="connsiteX84" fmla="*/ 859841 w 876510"/>
                    <a:gd name="connsiteY84" fmla="*/ 571500 h 1000125"/>
                    <a:gd name="connsiteX85" fmla="*/ 857460 w 876510"/>
                    <a:gd name="connsiteY85" fmla="*/ 578643 h 1000125"/>
                    <a:gd name="connsiteX86" fmla="*/ 843172 w 876510"/>
                    <a:gd name="connsiteY86" fmla="*/ 583406 h 1000125"/>
                    <a:gd name="connsiteX87" fmla="*/ 826504 w 876510"/>
                    <a:gd name="connsiteY87" fmla="*/ 588168 h 1000125"/>
                    <a:gd name="connsiteX88" fmla="*/ 814597 w 876510"/>
                    <a:gd name="connsiteY88" fmla="*/ 600075 h 1000125"/>
                    <a:gd name="connsiteX89" fmla="*/ 809835 w 876510"/>
                    <a:gd name="connsiteY89" fmla="*/ 614362 h 1000125"/>
                    <a:gd name="connsiteX90" fmla="*/ 814597 w 876510"/>
                    <a:gd name="connsiteY90" fmla="*/ 633412 h 1000125"/>
                    <a:gd name="connsiteX91" fmla="*/ 816979 w 876510"/>
                    <a:gd name="connsiteY91" fmla="*/ 640556 h 1000125"/>
                    <a:gd name="connsiteX92" fmla="*/ 814597 w 876510"/>
                    <a:gd name="connsiteY92" fmla="*/ 666750 h 1000125"/>
                    <a:gd name="connsiteX93" fmla="*/ 812216 w 876510"/>
                    <a:gd name="connsiteY93" fmla="*/ 673893 h 1000125"/>
                    <a:gd name="connsiteX94" fmla="*/ 805072 w 876510"/>
                    <a:gd name="connsiteY94" fmla="*/ 676275 h 1000125"/>
                    <a:gd name="connsiteX95" fmla="*/ 790785 w 876510"/>
                    <a:gd name="connsiteY95" fmla="*/ 685800 h 1000125"/>
                    <a:gd name="connsiteX96" fmla="*/ 783641 w 876510"/>
                    <a:gd name="connsiteY96" fmla="*/ 690562 h 1000125"/>
                    <a:gd name="connsiteX97" fmla="*/ 769354 w 876510"/>
                    <a:gd name="connsiteY97" fmla="*/ 695325 h 1000125"/>
                    <a:gd name="connsiteX98" fmla="*/ 762210 w 876510"/>
                    <a:gd name="connsiteY98" fmla="*/ 697706 h 1000125"/>
                    <a:gd name="connsiteX99" fmla="*/ 755066 w 876510"/>
                    <a:gd name="connsiteY99" fmla="*/ 702468 h 1000125"/>
                    <a:gd name="connsiteX100" fmla="*/ 740779 w 876510"/>
                    <a:gd name="connsiteY100" fmla="*/ 709612 h 1000125"/>
                    <a:gd name="connsiteX101" fmla="*/ 736016 w 876510"/>
                    <a:gd name="connsiteY101" fmla="*/ 723900 h 1000125"/>
                    <a:gd name="connsiteX102" fmla="*/ 726491 w 876510"/>
                    <a:gd name="connsiteY102" fmla="*/ 733425 h 1000125"/>
                    <a:gd name="connsiteX103" fmla="*/ 676485 w 876510"/>
                    <a:gd name="connsiteY103" fmla="*/ 735806 h 1000125"/>
                    <a:gd name="connsiteX104" fmla="*/ 674104 w 876510"/>
                    <a:gd name="connsiteY104" fmla="*/ 742950 h 1000125"/>
                    <a:gd name="connsiteX105" fmla="*/ 681247 w 876510"/>
                    <a:gd name="connsiteY105" fmla="*/ 747712 h 1000125"/>
                    <a:gd name="connsiteX106" fmla="*/ 702679 w 876510"/>
                    <a:gd name="connsiteY106" fmla="*/ 754856 h 1000125"/>
                    <a:gd name="connsiteX107" fmla="*/ 709822 w 876510"/>
                    <a:gd name="connsiteY107" fmla="*/ 757237 h 1000125"/>
                    <a:gd name="connsiteX108" fmla="*/ 716966 w 876510"/>
                    <a:gd name="connsiteY108" fmla="*/ 759618 h 1000125"/>
                    <a:gd name="connsiteX109" fmla="*/ 726491 w 876510"/>
                    <a:gd name="connsiteY109" fmla="*/ 769143 h 1000125"/>
                    <a:gd name="connsiteX110" fmla="*/ 731254 w 876510"/>
                    <a:gd name="connsiteY110" fmla="*/ 776287 h 1000125"/>
                    <a:gd name="connsiteX111" fmla="*/ 736016 w 876510"/>
                    <a:gd name="connsiteY111" fmla="*/ 790575 h 1000125"/>
                    <a:gd name="connsiteX112" fmla="*/ 726491 w 876510"/>
                    <a:gd name="connsiteY112" fmla="*/ 804862 h 1000125"/>
                    <a:gd name="connsiteX113" fmla="*/ 726491 w 876510"/>
                    <a:gd name="connsiteY113" fmla="*/ 835818 h 1000125"/>
                    <a:gd name="connsiteX114" fmla="*/ 731254 w 876510"/>
                    <a:gd name="connsiteY114" fmla="*/ 850106 h 1000125"/>
                    <a:gd name="connsiteX115" fmla="*/ 724110 w 876510"/>
                    <a:gd name="connsiteY115" fmla="*/ 881062 h 1000125"/>
                    <a:gd name="connsiteX116" fmla="*/ 716966 w 876510"/>
                    <a:gd name="connsiteY116" fmla="*/ 883443 h 1000125"/>
                    <a:gd name="connsiteX117" fmla="*/ 709822 w 876510"/>
                    <a:gd name="connsiteY117" fmla="*/ 881062 h 1000125"/>
                    <a:gd name="connsiteX118" fmla="*/ 707441 w 876510"/>
                    <a:gd name="connsiteY118" fmla="*/ 873918 h 1000125"/>
                    <a:gd name="connsiteX119" fmla="*/ 693154 w 876510"/>
                    <a:gd name="connsiteY119" fmla="*/ 878681 h 1000125"/>
                    <a:gd name="connsiteX120" fmla="*/ 686010 w 876510"/>
                    <a:gd name="connsiteY120" fmla="*/ 885825 h 1000125"/>
                    <a:gd name="connsiteX121" fmla="*/ 676485 w 876510"/>
                    <a:gd name="connsiteY121" fmla="*/ 900112 h 1000125"/>
                    <a:gd name="connsiteX122" fmla="*/ 671722 w 876510"/>
                    <a:gd name="connsiteY122" fmla="*/ 907256 h 1000125"/>
                    <a:gd name="connsiteX123" fmla="*/ 664579 w 876510"/>
                    <a:gd name="connsiteY123" fmla="*/ 912018 h 1000125"/>
                    <a:gd name="connsiteX124" fmla="*/ 657435 w 876510"/>
                    <a:gd name="connsiteY124" fmla="*/ 914400 h 1000125"/>
                    <a:gd name="connsiteX125" fmla="*/ 640766 w 876510"/>
                    <a:gd name="connsiteY125" fmla="*/ 916781 h 1000125"/>
                    <a:gd name="connsiteX126" fmla="*/ 636004 w 876510"/>
                    <a:gd name="connsiteY126" fmla="*/ 923925 h 1000125"/>
                    <a:gd name="connsiteX127" fmla="*/ 633622 w 876510"/>
                    <a:gd name="connsiteY127" fmla="*/ 931068 h 1000125"/>
                    <a:gd name="connsiteX128" fmla="*/ 612191 w 876510"/>
                    <a:gd name="connsiteY128" fmla="*/ 940593 h 1000125"/>
                    <a:gd name="connsiteX129" fmla="*/ 605047 w 876510"/>
                    <a:gd name="connsiteY129" fmla="*/ 942975 h 1000125"/>
                    <a:gd name="connsiteX130" fmla="*/ 588379 w 876510"/>
                    <a:gd name="connsiteY130" fmla="*/ 950118 h 1000125"/>
                    <a:gd name="connsiteX131" fmla="*/ 531229 w 876510"/>
                    <a:gd name="connsiteY131" fmla="*/ 952500 h 1000125"/>
                    <a:gd name="connsiteX132" fmla="*/ 524085 w 876510"/>
                    <a:gd name="connsiteY132" fmla="*/ 957262 h 1000125"/>
                    <a:gd name="connsiteX133" fmla="*/ 516941 w 876510"/>
                    <a:gd name="connsiteY133" fmla="*/ 971550 h 1000125"/>
                    <a:gd name="connsiteX134" fmla="*/ 509797 w 876510"/>
                    <a:gd name="connsiteY134" fmla="*/ 973931 h 1000125"/>
                    <a:gd name="connsiteX135" fmla="*/ 495510 w 876510"/>
                    <a:gd name="connsiteY135" fmla="*/ 985837 h 1000125"/>
                    <a:gd name="connsiteX136" fmla="*/ 462172 w 876510"/>
                    <a:gd name="connsiteY136" fmla="*/ 995362 h 1000125"/>
                    <a:gd name="connsiteX137" fmla="*/ 452647 w 876510"/>
                    <a:gd name="connsiteY137" fmla="*/ 997743 h 1000125"/>
                    <a:gd name="connsiteX138" fmla="*/ 412166 w 876510"/>
                    <a:gd name="connsiteY138" fmla="*/ 1000125 h 1000125"/>
                    <a:gd name="connsiteX139" fmla="*/ 340729 w 876510"/>
                    <a:gd name="connsiteY139" fmla="*/ 997743 h 1000125"/>
                    <a:gd name="connsiteX140" fmla="*/ 333585 w 876510"/>
                    <a:gd name="connsiteY140" fmla="*/ 995362 h 1000125"/>
                    <a:gd name="connsiteX141" fmla="*/ 324060 w 876510"/>
                    <a:gd name="connsiteY141" fmla="*/ 992981 h 1000125"/>
                    <a:gd name="connsiteX142" fmla="*/ 269291 w 876510"/>
                    <a:gd name="connsiteY142" fmla="*/ 988218 h 1000125"/>
                    <a:gd name="connsiteX143" fmla="*/ 207379 w 876510"/>
                    <a:gd name="connsiteY143" fmla="*/ 985837 h 1000125"/>
                    <a:gd name="connsiteX144" fmla="*/ 190710 w 876510"/>
                    <a:gd name="connsiteY144" fmla="*/ 978693 h 1000125"/>
                    <a:gd name="connsiteX145" fmla="*/ 185947 w 876510"/>
                    <a:gd name="connsiteY145" fmla="*/ 971550 h 1000125"/>
                    <a:gd name="connsiteX146" fmla="*/ 171660 w 876510"/>
                    <a:gd name="connsiteY146" fmla="*/ 966787 h 1000125"/>
                    <a:gd name="connsiteX147" fmla="*/ 164516 w 876510"/>
                    <a:gd name="connsiteY147" fmla="*/ 964406 h 1000125"/>
                    <a:gd name="connsiteX148" fmla="*/ 143085 w 876510"/>
                    <a:gd name="connsiteY148" fmla="*/ 952500 h 1000125"/>
                    <a:gd name="connsiteX149" fmla="*/ 112129 w 876510"/>
                    <a:gd name="connsiteY149" fmla="*/ 950118 h 1000125"/>
                    <a:gd name="connsiteX150" fmla="*/ 95460 w 876510"/>
                    <a:gd name="connsiteY150" fmla="*/ 935831 h 1000125"/>
                    <a:gd name="connsiteX151" fmla="*/ 88316 w 876510"/>
                    <a:gd name="connsiteY151" fmla="*/ 933450 h 1000125"/>
                    <a:gd name="connsiteX152" fmla="*/ 85935 w 876510"/>
                    <a:gd name="connsiteY152" fmla="*/ 919162 h 1000125"/>
                    <a:gd name="connsiteX153" fmla="*/ 81172 w 876510"/>
                    <a:gd name="connsiteY153" fmla="*/ 912018 h 1000125"/>
                    <a:gd name="connsiteX154" fmla="*/ 59741 w 876510"/>
                    <a:gd name="connsiteY154" fmla="*/ 900112 h 1000125"/>
                    <a:gd name="connsiteX155" fmla="*/ 54979 w 876510"/>
                    <a:gd name="connsiteY155" fmla="*/ 892968 h 1000125"/>
                    <a:gd name="connsiteX156" fmla="*/ 40691 w 876510"/>
                    <a:gd name="connsiteY156" fmla="*/ 888206 h 1000125"/>
                    <a:gd name="connsiteX157" fmla="*/ 24022 w 876510"/>
                    <a:gd name="connsiteY157" fmla="*/ 881062 h 1000125"/>
                    <a:gd name="connsiteX158" fmla="*/ 14497 w 876510"/>
                    <a:gd name="connsiteY158" fmla="*/ 866775 h 1000125"/>
                    <a:gd name="connsiteX159" fmla="*/ 4972 w 876510"/>
                    <a:gd name="connsiteY159" fmla="*/ 845343 h 1000125"/>
                    <a:gd name="connsiteX160" fmla="*/ 210 w 876510"/>
                    <a:gd name="connsiteY160" fmla="*/ 831056 h 1000125"/>
                    <a:gd name="connsiteX161" fmla="*/ 7354 w 876510"/>
                    <a:gd name="connsiteY161" fmla="*/ 807243 h 1000125"/>
                    <a:gd name="connsiteX162" fmla="*/ 21641 w 876510"/>
                    <a:gd name="connsiteY162" fmla="*/ 802481 h 1000125"/>
                    <a:gd name="connsiteX163" fmla="*/ 28785 w 876510"/>
                    <a:gd name="connsiteY163" fmla="*/ 800100 h 1000125"/>
                    <a:gd name="connsiteX164" fmla="*/ 54979 w 876510"/>
                    <a:gd name="connsiteY164" fmla="*/ 797718 h 1000125"/>
                    <a:gd name="connsiteX165" fmla="*/ 76410 w 876510"/>
                    <a:gd name="connsiteY165" fmla="*/ 788193 h 1000125"/>
                    <a:gd name="connsiteX166" fmla="*/ 81172 w 876510"/>
                    <a:gd name="connsiteY166" fmla="*/ 781050 h 1000125"/>
                    <a:gd name="connsiteX167" fmla="*/ 88316 w 876510"/>
                    <a:gd name="connsiteY167" fmla="*/ 757237 h 1000125"/>
                    <a:gd name="connsiteX168" fmla="*/ 90697 w 876510"/>
                    <a:gd name="connsiteY168" fmla="*/ 750093 h 1000125"/>
                    <a:gd name="connsiteX169" fmla="*/ 85935 w 876510"/>
                    <a:gd name="connsiteY169" fmla="*/ 711993 h 1000125"/>
                    <a:gd name="connsiteX170" fmla="*/ 81172 w 876510"/>
                    <a:gd name="connsiteY170" fmla="*/ 704850 h 1000125"/>
                    <a:gd name="connsiteX171" fmla="*/ 74029 w 876510"/>
                    <a:gd name="connsiteY171" fmla="*/ 700087 h 1000125"/>
                    <a:gd name="connsiteX172" fmla="*/ 66885 w 876510"/>
                    <a:gd name="connsiteY172" fmla="*/ 676275 h 1000125"/>
                    <a:gd name="connsiteX173" fmla="*/ 69266 w 876510"/>
                    <a:gd name="connsiteY173" fmla="*/ 642937 h 1000125"/>
                    <a:gd name="connsiteX174" fmla="*/ 78791 w 876510"/>
                    <a:gd name="connsiteY174" fmla="*/ 628650 h 1000125"/>
                    <a:gd name="connsiteX175" fmla="*/ 88316 w 876510"/>
                    <a:gd name="connsiteY175" fmla="*/ 614362 h 1000125"/>
                    <a:gd name="connsiteX176" fmla="*/ 90697 w 876510"/>
                    <a:gd name="connsiteY176" fmla="*/ 607218 h 1000125"/>
                    <a:gd name="connsiteX177" fmla="*/ 88316 w 876510"/>
                    <a:gd name="connsiteY177" fmla="*/ 592931 h 1000125"/>
                    <a:gd name="connsiteX178" fmla="*/ 71647 w 876510"/>
                    <a:gd name="connsiteY178" fmla="*/ 571500 h 1000125"/>
                    <a:gd name="connsiteX179" fmla="*/ 69266 w 876510"/>
                    <a:gd name="connsiteY179" fmla="*/ 564356 h 1000125"/>
                    <a:gd name="connsiteX180" fmla="*/ 64504 w 876510"/>
                    <a:gd name="connsiteY180" fmla="*/ 557212 h 1000125"/>
                    <a:gd name="connsiteX181" fmla="*/ 69266 w 876510"/>
                    <a:gd name="connsiteY181" fmla="*/ 528637 h 1000125"/>
                    <a:gd name="connsiteX182" fmla="*/ 74029 w 876510"/>
                    <a:gd name="connsiteY182" fmla="*/ 521493 h 1000125"/>
                    <a:gd name="connsiteX183" fmla="*/ 81172 w 876510"/>
                    <a:gd name="connsiteY183" fmla="*/ 516731 h 1000125"/>
                    <a:gd name="connsiteX184" fmla="*/ 88316 w 876510"/>
                    <a:gd name="connsiteY184" fmla="*/ 509587 h 1000125"/>
                    <a:gd name="connsiteX185" fmla="*/ 102604 w 876510"/>
                    <a:gd name="connsiteY185" fmla="*/ 500062 h 1000125"/>
                    <a:gd name="connsiteX186" fmla="*/ 104985 w 876510"/>
                    <a:gd name="connsiteY186" fmla="*/ 492918 h 1000125"/>
                    <a:gd name="connsiteX187" fmla="*/ 114510 w 876510"/>
                    <a:gd name="connsiteY187" fmla="*/ 478631 h 1000125"/>
                    <a:gd name="connsiteX188" fmla="*/ 119272 w 876510"/>
                    <a:gd name="connsiteY188" fmla="*/ 426243 h 1000125"/>
                    <a:gd name="connsiteX189" fmla="*/ 121654 w 876510"/>
                    <a:gd name="connsiteY189" fmla="*/ 416718 h 1000125"/>
                    <a:gd name="connsiteX190" fmla="*/ 135941 w 876510"/>
                    <a:gd name="connsiteY190" fmla="*/ 388143 h 1000125"/>
                    <a:gd name="connsiteX191" fmla="*/ 147847 w 876510"/>
                    <a:gd name="connsiteY191" fmla="*/ 373856 h 1000125"/>
                    <a:gd name="connsiteX192" fmla="*/ 154991 w 876510"/>
                    <a:gd name="connsiteY192" fmla="*/ 369093 h 1000125"/>
                    <a:gd name="connsiteX193" fmla="*/ 159754 w 876510"/>
                    <a:gd name="connsiteY193" fmla="*/ 361950 h 1000125"/>
                    <a:gd name="connsiteX194" fmla="*/ 174041 w 876510"/>
                    <a:gd name="connsiteY194" fmla="*/ 352425 h 1000125"/>
                    <a:gd name="connsiteX195" fmla="*/ 181185 w 876510"/>
                    <a:gd name="connsiteY195" fmla="*/ 347662 h 1000125"/>
                    <a:gd name="connsiteX196" fmla="*/ 190710 w 876510"/>
                    <a:gd name="connsiteY196" fmla="*/ 340518 h 1000125"/>
                    <a:gd name="connsiteX197" fmla="*/ 197854 w 876510"/>
                    <a:gd name="connsiteY197" fmla="*/ 338137 h 1000125"/>
                    <a:gd name="connsiteX198" fmla="*/ 204997 w 876510"/>
                    <a:gd name="connsiteY198" fmla="*/ 333375 h 1000125"/>
                    <a:gd name="connsiteX199" fmla="*/ 235954 w 876510"/>
                    <a:gd name="connsiteY199" fmla="*/ 326231 h 1000125"/>
                    <a:gd name="connsiteX200" fmla="*/ 240716 w 876510"/>
                    <a:gd name="connsiteY200" fmla="*/ 333375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876510" h="1000125">
                      <a:moveTo>
                        <a:pt x="240716" y="333375"/>
                      </a:moveTo>
                      <a:cubicBezTo>
                        <a:pt x="243494" y="334169"/>
                        <a:pt x="248696" y="331975"/>
                        <a:pt x="252622" y="330993"/>
                      </a:cubicBezTo>
                      <a:cubicBezTo>
                        <a:pt x="255057" y="330384"/>
                        <a:pt x="257305" y="329104"/>
                        <a:pt x="259766" y="328612"/>
                      </a:cubicBezTo>
                      <a:cubicBezTo>
                        <a:pt x="282231" y="324120"/>
                        <a:pt x="269499" y="328553"/>
                        <a:pt x="285960" y="323850"/>
                      </a:cubicBezTo>
                      <a:cubicBezTo>
                        <a:pt x="288374" y="323160"/>
                        <a:pt x="290859" y="322591"/>
                        <a:pt x="293104" y="321468"/>
                      </a:cubicBezTo>
                      <a:cubicBezTo>
                        <a:pt x="295663" y="320188"/>
                        <a:pt x="297866" y="318293"/>
                        <a:pt x="300247" y="316706"/>
                      </a:cubicBezTo>
                      <a:cubicBezTo>
                        <a:pt x="301041" y="314325"/>
                        <a:pt x="301506" y="311807"/>
                        <a:pt x="302629" y="309562"/>
                      </a:cubicBezTo>
                      <a:cubicBezTo>
                        <a:pt x="303909" y="307002"/>
                        <a:pt x="306264" y="305049"/>
                        <a:pt x="307391" y="302418"/>
                      </a:cubicBezTo>
                      <a:cubicBezTo>
                        <a:pt x="308680" y="299410"/>
                        <a:pt x="308978" y="296068"/>
                        <a:pt x="309772" y="292893"/>
                      </a:cubicBezTo>
                      <a:cubicBezTo>
                        <a:pt x="308978" y="282574"/>
                        <a:pt x="308675" y="272206"/>
                        <a:pt x="307391" y="261937"/>
                      </a:cubicBezTo>
                      <a:cubicBezTo>
                        <a:pt x="305637" y="247905"/>
                        <a:pt x="297941" y="259367"/>
                        <a:pt x="307391" y="235743"/>
                      </a:cubicBezTo>
                      <a:cubicBezTo>
                        <a:pt x="308454" y="233086"/>
                        <a:pt x="311975" y="232261"/>
                        <a:pt x="314535" y="230981"/>
                      </a:cubicBezTo>
                      <a:cubicBezTo>
                        <a:pt x="321876" y="227311"/>
                        <a:pt x="334165" y="227039"/>
                        <a:pt x="340729" y="226218"/>
                      </a:cubicBezTo>
                      <a:cubicBezTo>
                        <a:pt x="342316" y="223837"/>
                        <a:pt x="344329" y="221690"/>
                        <a:pt x="345491" y="219075"/>
                      </a:cubicBezTo>
                      <a:cubicBezTo>
                        <a:pt x="347530" y="214487"/>
                        <a:pt x="350254" y="204787"/>
                        <a:pt x="350254" y="204787"/>
                      </a:cubicBezTo>
                      <a:cubicBezTo>
                        <a:pt x="349460" y="202406"/>
                        <a:pt x="348562" y="200057"/>
                        <a:pt x="347872" y="197643"/>
                      </a:cubicBezTo>
                      <a:cubicBezTo>
                        <a:pt x="346854" y="194082"/>
                        <a:pt x="345014" y="184782"/>
                        <a:pt x="343110" y="180975"/>
                      </a:cubicBezTo>
                      <a:cubicBezTo>
                        <a:pt x="341830" y="178415"/>
                        <a:pt x="339935" y="176212"/>
                        <a:pt x="338347" y="173831"/>
                      </a:cubicBezTo>
                      <a:cubicBezTo>
                        <a:pt x="338879" y="167449"/>
                        <a:pt x="338247" y="147838"/>
                        <a:pt x="343110" y="138112"/>
                      </a:cubicBezTo>
                      <a:cubicBezTo>
                        <a:pt x="344390" y="135552"/>
                        <a:pt x="345637" y="132756"/>
                        <a:pt x="347872" y="130968"/>
                      </a:cubicBezTo>
                      <a:cubicBezTo>
                        <a:pt x="349832" y="129400"/>
                        <a:pt x="352822" y="129806"/>
                        <a:pt x="355016" y="128587"/>
                      </a:cubicBezTo>
                      <a:cubicBezTo>
                        <a:pt x="360020" y="125807"/>
                        <a:pt x="364541" y="122237"/>
                        <a:pt x="369304" y="119062"/>
                      </a:cubicBezTo>
                      <a:lnTo>
                        <a:pt x="376447" y="114300"/>
                      </a:lnTo>
                      <a:cubicBezTo>
                        <a:pt x="378035" y="111919"/>
                        <a:pt x="378975" y="108944"/>
                        <a:pt x="381210" y="107156"/>
                      </a:cubicBezTo>
                      <a:cubicBezTo>
                        <a:pt x="383170" y="105588"/>
                        <a:pt x="386109" y="105898"/>
                        <a:pt x="388354" y="104775"/>
                      </a:cubicBezTo>
                      <a:cubicBezTo>
                        <a:pt x="390914" y="103495"/>
                        <a:pt x="393116" y="101600"/>
                        <a:pt x="395497" y="100012"/>
                      </a:cubicBezTo>
                      <a:cubicBezTo>
                        <a:pt x="406414" y="83636"/>
                        <a:pt x="403212" y="91155"/>
                        <a:pt x="407404" y="78581"/>
                      </a:cubicBezTo>
                      <a:cubicBezTo>
                        <a:pt x="408198" y="73025"/>
                        <a:pt x="408781" y="67434"/>
                        <a:pt x="409785" y="61912"/>
                      </a:cubicBezTo>
                      <a:cubicBezTo>
                        <a:pt x="411000" y="55231"/>
                        <a:pt x="411978" y="50194"/>
                        <a:pt x="416929" y="45243"/>
                      </a:cubicBezTo>
                      <a:cubicBezTo>
                        <a:pt x="418952" y="43220"/>
                        <a:pt x="421512" y="41761"/>
                        <a:pt x="424072" y="40481"/>
                      </a:cubicBezTo>
                      <a:cubicBezTo>
                        <a:pt x="426317" y="39359"/>
                        <a:pt x="428746" y="38549"/>
                        <a:pt x="431216" y="38100"/>
                      </a:cubicBezTo>
                      <a:cubicBezTo>
                        <a:pt x="437512" y="36955"/>
                        <a:pt x="443916" y="36512"/>
                        <a:pt x="450266" y="35718"/>
                      </a:cubicBezTo>
                      <a:cubicBezTo>
                        <a:pt x="452647" y="34924"/>
                        <a:pt x="455216" y="34556"/>
                        <a:pt x="457410" y="33337"/>
                      </a:cubicBezTo>
                      <a:cubicBezTo>
                        <a:pt x="462413" y="30557"/>
                        <a:pt x="467650" y="27859"/>
                        <a:pt x="471697" y="23812"/>
                      </a:cubicBezTo>
                      <a:cubicBezTo>
                        <a:pt x="480865" y="14644"/>
                        <a:pt x="476039" y="18536"/>
                        <a:pt x="485985" y="11906"/>
                      </a:cubicBezTo>
                      <a:cubicBezTo>
                        <a:pt x="487572" y="9525"/>
                        <a:pt x="488262" y="6182"/>
                        <a:pt x="490747" y="4762"/>
                      </a:cubicBezTo>
                      <a:cubicBezTo>
                        <a:pt x="494261" y="2754"/>
                        <a:pt x="498727" y="3363"/>
                        <a:pt x="502654" y="2381"/>
                      </a:cubicBezTo>
                      <a:cubicBezTo>
                        <a:pt x="505089" y="1772"/>
                        <a:pt x="507416" y="794"/>
                        <a:pt x="509797" y="0"/>
                      </a:cubicBezTo>
                      <a:cubicBezTo>
                        <a:pt x="517735" y="794"/>
                        <a:pt x="525713" y="1253"/>
                        <a:pt x="533610" y="2381"/>
                      </a:cubicBezTo>
                      <a:cubicBezTo>
                        <a:pt x="536850" y="2844"/>
                        <a:pt x="539940" y="4052"/>
                        <a:pt x="543135" y="4762"/>
                      </a:cubicBezTo>
                      <a:cubicBezTo>
                        <a:pt x="547086" y="5640"/>
                        <a:pt x="551136" y="6078"/>
                        <a:pt x="555041" y="7143"/>
                      </a:cubicBezTo>
                      <a:cubicBezTo>
                        <a:pt x="559884" y="8464"/>
                        <a:pt x="569329" y="11906"/>
                        <a:pt x="569329" y="11906"/>
                      </a:cubicBezTo>
                      <a:cubicBezTo>
                        <a:pt x="572504" y="16668"/>
                        <a:pt x="573424" y="24383"/>
                        <a:pt x="578854" y="26193"/>
                      </a:cubicBezTo>
                      <a:cubicBezTo>
                        <a:pt x="608972" y="36234"/>
                        <a:pt x="588127" y="30717"/>
                        <a:pt x="643147" y="33337"/>
                      </a:cubicBezTo>
                      <a:cubicBezTo>
                        <a:pt x="646322" y="34131"/>
                        <a:pt x="649537" y="34778"/>
                        <a:pt x="652672" y="35718"/>
                      </a:cubicBezTo>
                      <a:cubicBezTo>
                        <a:pt x="657481" y="37161"/>
                        <a:pt x="666960" y="40481"/>
                        <a:pt x="666960" y="40481"/>
                      </a:cubicBezTo>
                      <a:cubicBezTo>
                        <a:pt x="666166" y="50006"/>
                        <a:pt x="665842" y="59582"/>
                        <a:pt x="664579" y="69056"/>
                      </a:cubicBezTo>
                      <a:cubicBezTo>
                        <a:pt x="664247" y="71544"/>
                        <a:pt x="662197" y="73690"/>
                        <a:pt x="662197" y="76200"/>
                      </a:cubicBezTo>
                      <a:cubicBezTo>
                        <a:pt x="662197" y="90509"/>
                        <a:pt x="662804" y="104863"/>
                        <a:pt x="664579" y="119062"/>
                      </a:cubicBezTo>
                      <a:cubicBezTo>
                        <a:pt x="665202" y="124043"/>
                        <a:pt x="667754" y="128587"/>
                        <a:pt x="669341" y="133350"/>
                      </a:cubicBezTo>
                      <a:lnTo>
                        <a:pt x="674104" y="147637"/>
                      </a:lnTo>
                      <a:cubicBezTo>
                        <a:pt x="674898" y="150018"/>
                        <a:pt x="675093" y="152692"/>
                        <a:pt x="676485" y="154781"/>
                      </a:cubicBezTo>
                      <a:lnTo>
                        <a:pt x="690772" y="176212"/>
                      </a:lnTo>
                      <a:lnTo>
                        <a:pt x="700297" y="190500"/>
                      </a:lnTo>
                      <a:cubicBezTo>
                        <a:pt x="701884" y="192881"/>
                        <a:pt x="702345" y="196738"/>
                        <a:pt x="705060" y="197643"/>
                      </a:cubicBezTo>
                      <a:lnTo>
                        <a:pt x="712204" y="200025"/>
                      </a:lnTo>
                      <a:cubicBezTo>
                        <a:pt x="725742" y="213563"/>
                        <a:pt x="712708" y="202659"/>
                        <a:pt x="726491" y="209550"/>
                      </a:cubicBezTo>
                      <a:cubicBezTo>
                        <a:pt x="744949" y="218779"/>
                        <a:pt x="722829" y="210710"/>
                        <a:pt x="740779" y="216693"/>
                      </a:cubicBezTo>
                      <a:cubicBezTo>
                        <a:pt x="761244" y="230339"/>
                        <a:pt x="735354" y="213981"/>
                        <a:pt x="755066" y="223837"/>
                      </a:cubicBezTo>
                      <a:cubicBezTo>
                        <a:pt x="773531" y="233069"/>
                        <a:pt x="751398" y="224996"/>
                        <a:pt x="769354" y="230981"/>
                      </a:cubicBezTo>
                      <a:cubicBezTo>
                        <a:pt x="774116" y="234156"/>
                        <a:pt x="780466" y="235744"/>
                        <a:pt x="783641" y="240506"/>
                      </a:cubicBezTo>
                      <a:cubicBezTo>
                        <a:pt x="789796" y="249738"/>
                        <a:pt x="785689" y="246745"/>
                        <a:pt x="795547" y="250031"/>
                      </a:cubicBezTo>
                      <a:cubicBezTo>
                        <a:pt x="801537" y="267996"/>
                        <a:pt x="793455" y="245846"/>
                        <a:pt x="802691" y="264318"/>
                      </a:cubicBezTo>
                      <a:cubicBezTo>
                        <a:pt x="803813" y="266563"/>
                        <a:pt x="804278" y="269081"/>
                        <a:pt x="805072" y="271462"/>
                      </a:cubicBezTo>
                      <a:cubicBezTo>
                        <a:pt x="804278" y="276225"/>
                        <a:pt x="805460" y="281794"/>
                        <a:pt x="802691" y="285750"/>
                      </a:cubicBezTo>
                      <a:cubicBezTo>
                        <a:pt x="794606" y="297301"/>
                        <a:pt x="790198" y="293188"/>
                        <a:pt x="781260" y="297656"/>
                      </a:cubicBezTo>
                      <a:cubicBezTo>
                        <a:pt x="778700" y="298936"/>
                        <a:pt x="776497" y="300831"/>
                        <a:pt x="774116" y="302418"/>
                      </a:cubicBezTo>
                      <a:cubicBezTo>
                        <a:pt x="769540" y="309283"/>
                        <a:pt x="758147" y="316846"/>
                        <a:pt x="769354" y="323850"/>
                      </a:cubicBezTo>
                      <a:cubicBezTo>
                        <a:pt x="769357" y="323852"/>
                        <a:pt x="787212" y="329802"/>
                        <a:pt x="790785" y="330993"/>
                      </a:cubicBezTo>
                      <a:cubicBezTo>
                        <a:pt x="793166" y="331787"/>
                        <a:pt x="795840" y="331983"/>
                        <a:pt x="797929" y="333375"/>
                      </a:cubicBezTo>
                      <a:lnTo>
                        <a:pt x="812216" y="342900"/>
                      </a:lnTo>
                      <a:cubicBezTo>
                        <a:pt x="826607" y="364482"/>
                        <a:pt x="814685" y="343949"/>
                        <a:pt x="819360" y="400050"/>
                      </a:cubicBezTo>
                      <a:cubicBezTo>
                        <a:pt x="819568" y="402551"/>
                        <a:pt x="819966" y="405418"/>
                        <a:pt x="821741" y="407193"/>
                      </a:cubicBezTo>
                      <a:cubicBezTo>
                        <a:pt x="823516" y="408968"/>
                        <a:pt x="826640" y="408452"/>
                        <a:pt x="828885" y="409575"/>
                      </a:cubicBezTo>
                      <a:cubicBezTo>
                        <a:pt x="831445" y="410855"/>
                        <a:pt x="833414" y="413175"/>
                        <a:pt x="836029" y="414337"/>
                      </a:cubicBezTo>
                      <a:cubicBezTo>
                        <a:pt x="840616" y="416376"/>
                        <a:pt x="845554" y="417512"/>
                        <a:pt x="850316" y="419100"/>
                      </a:cubicBezTo>
                      <a:cubicBezTo>
                        <a:pt x="852697" y="419894"/>
                        <a:pt x="855371" y="420089"/>
                        <a:pt x="857460" y="421481"/>
                      </a:cubicBezTo>
                      <a:lnTo>
                        <a:pt x="864604" y="426243"/>
                      </a:lnTo>
                      <a:cubicBezTo>
                        <a:pt x="866191" y="428624"/>
                        <a:pt x="868672" y="430611"/>
                        <a:pt x="869366" y="433387"/>
                      </a:cubicBezTo>
                      <a:cubicBezTo>
                        <a:pt x="871109" y="440360"/>
                        <a:pt x="870907" y="447680"/>
                        <a:pt x="871747" y="454818"/>
                      </a:cubicBezTo>
                      <a:cubicBezTo>
                        <a:pt x="874195" y="475622"/>
                        <a:pt x="872202" y="468086"/>
                        <a:pt x="876510" y="481012"/>
                      </a:cubicBezTo>
                      <a:cubicBezTo>
                        <a:pt x="865600" y="513741"/>
                        <a:pt x="878006" y="473027"/>
                        <a:pt x="869366" y="519112"/>
                      </a:cubicBezTo>
                      <a:cubicBezTo>
                        <a:pt x="868441" y="524046"/>
                        <a:pt x="866192" y="528637"/>
                        <a:pt x="864604" y="533400"/>
                      </a:cubicBezTo>
                      <a:lnTo>
                        <a:pt x="862222" y="540543"/>
                      </a:lnTo>
                      <a:cubicBezTo>
                        <a:pt x="861428" y="550862"/>
                        <a:pt x="861125" y="561230"/>
                        <a:pt x="859841" y="571500"/>
                      </a:cubicBezTo>
                      <a:cubicBezTo>
                        <a:pt x="859530" y="573990"/>
                        <a:pt x="859502" y="577184"/>
                        <a:pt x="857460" y="578643"/>
                      </a:cubicBezTo>
                      <a:cubicBezTo>
                        <a:pt x="853375" y="581561"/>
                        <a:pt x="848042" y="582189"/>
                        <a:pt x="843172" y="583406"/>
                      </a:cubicBezTo>
                      <a:cubicBezTo>
                        <a:pt x="831212" y="586396"/>
                        <a:pt x="836752" y="584752"/>
                        <a:pt x="826504" y="588168"/>
                      </a:cubicBezTo>
                      <a:cubicBezTo>
                        <a:pt x="819987" y="592513"/>
                        <a:pt x="817939" y="592556"/>
                        <a:pt x="814597" y="600075"/>
                      </a:cubicBezTo>
                      <a:cubicBezTo>
                        <a:pt x="812558" y="604662"/>
                        <a:pt x="809835" y="614362"/>
                        <a:pt x="809835" y="614362"/>
                      </a:cubicBezTo>
                      <a:cubicBezTo>
                        <a:pt x="815281" y="630701"/>
                        <a:pt x="808846" y="610409"/>
                        <a:pt x="814597" y="633412"/>
                      </a:cubicBezTo>
                      <a:cubicBezTo>
                        <a:pt x="815206" y="635847"/>
                        <a:pt x="816185" y="638175"/>
                        <a:pt x="816979" y="640556"/>
                      </a:cubicBezTo>
                      <a:cubicBezTo>
                        <a:pt x="816185" y="649287"/>
                        <a:pt x="815837" y="658071"/>
                        <a:pt x="814597" y="666750"/>
                      </a:cubicBezTo>
                      <a:cubicBezTo>
                        <a:pt x="814242" y="669235"/>
                        <a:pt x="813991" y="672118"/>
                        <a:pt x="812216" y="673893"/>
                      </a:cubicBezTo>
                      <a:cubicBezTo>
                        <a:pt x="810441" y="675668"/>
                        <a:pt x="807266" y="675056"/>
                        <a:pt x="805072" y="676275"/>
                      </a:cubicBezTo>
                      <a:cubicBezTo>
                        <a:pt x="800069" y="679055"/>
                        <a:pt x="795547" y="682625"/>
                        <a:pt x="790785" y="685800"/>
                      </a:cubicBezTo>
                      <a:cubicBezTo>
                        <a:pt x="788404" y="687387"/>
                        <a:pt x="786356" y="689657"/>
                        <a:pt x="783641" y="690562"/>
                      </a:cubicBezTo>
                      <a:lnTo>
                        <a:pt x="769354" y="695325"/>
                      </a:lnTo>
                      <a:cubicBezTo>
                        <a:pt x="766973" y="696119"/>
                        <a:pt x="764299" y="696314"/>
                        <a:pt x="762210" y="697706"/>
                      </a:cubicBezTo>
                      <a:cubicBezTo>
                        <a:pt x="759829" y="699293"/>
                        <a:pt x="757626" y="701188"/>
                        <a:pt x="755066" y="702468"/>
                      </a:cubicBezTo>
                      <a:cubicBezTo>
                        <a:pt x="735354" y="712324"/>
                        <a:pt x="761243" y="695969"/>
                        <a:pt x="740779" y="709612"/>
                      </a:cubicBezTo>
                      <a:lnTo>
                        <a:pt x="736016" y="723900"/>
                      </a:lnTo>
                      <a:cubicBezTo>
                        <a:pt x="733658" y="730975"/>
                        <a:pt x="735199" y="732699"/>
                        <a:pt x="726491" y="733425"/>
                      </a:cubicBezTo>
                      <a:cubicBezTo>
                        <a:pt x="709861" y="734811"/>
                        <a:pt x="693154" y="735012"/>
                        <a:pt x="676485" y="735806"/>
                      </a:cubicBezTo>
                      <a:cubicBezTo>
                        <a:pt x="675691" y="738187"/>
                        <a:pt x="673172" y="740619"/>
                        <a:pt x="674104" y="742950"/>
                      </a:cubicBezTo>
                      <a:cubicBezTo>
                        <a:pt x="675167" y="745607"/>
                        <a:pt x="678632" y="746550"/>
                        <a:pt x="681247" y="747712"/>
                      </a:cubicBezTo>
                      <a:cubicBezTo>
                        <a:pt x="681259" y="747717"/>
                        <a:pt x="699101" y="753663"/>
                        <a:pt x="702679" y="754856"/>
                      </a:cubicBezTo>
                      <a:lnTo>
                        <a:pt x="709822" y="757237"/>
                      </a:lnTo>
                      <a:lnTo>
                        <a:pt x="716966" y="759618"/>
                      </a:lnTo>
                      <a:cubicBezTo>
                        <a:pt x="722161" y="775204"/>
                        <a:pt x="714946" y="759907"/>
                        <a:pt x="726491" y="769143"/>
                      </a:cubicBezTo>
                      <a:cubicBezTo>
                        <a:pt x="728726" y="770931"/>
                        <a:pt x="729666" y="773906"/>
                        <a:pt x="731254" y="776287"/>
                      </a:cubicBezTo>
                      <a:cubicBezTo>
                        <a:pt x="732841" y="781050"/>
                        <a:pt x="738801" y="786398"/>
                        <a:pt x="736016" y="790575"/>
                      </a:cubicBezTo>
                      <a:lnTo>
                        <a:pt x="726491" y="804862"/>
                      </a:lnTo>
                      <a:cubicBezTo>
                        <a:pt x="724265" y="822670"/>
                        <a:pt x="722439" y="820963"/>
                        <a:pt x="726491" y="835818"/>
                      </a:cubicBezTo>
                      <a:cubicBezTo>
                        <a:pt x="727812" y="840661"/>
                        <a:pt x="731254" y="850106"/>
                        <a:pt x="731254" y="850106"/>
                      </a:cubicBezTo>
                      <a:cubicBezTo>
                        <a:pt x="730537" y="857277"/>
                        <a:pt x="732597" y="874272"/>
                        <a:pt x="724110" y="881062"/>
                      </a:cubicBezTo>
                      <a:cubicBezTo>
                        <a:pt x="722150" y="882630"/>
                        <a:pt x="719347" y="882649"/>
                        <a:pt x="716966" y="883443"/>
                      </a:cubicBezTo>
                      <a:cubicBezTo>
                        <a:pt x="714585" y="882649"/>
                        <a:pt x="711597" y="882837"/>
                        <a:pt x="709822" y="881062"/>
                      </a:cubicBezTo>
                      <a:cubicBezTo>
                        <a:pt x="708047" y="879287"/>
                        <a:pt x="709926" y="874273"/>
                        <a:pt x="707441" y="873918"/>
                      </a:cubicBezTo>
                      <a:cubicBezTo>
                        <a:pt x="702471" y="873208"/>
                        <a:pt x="693154" y="878681"/>
                        <a:pt x="693154" y="878681"/>
                      </a:cubicBezTo>
                      <a:cubicBezTo>
                        <a:pt x="690773" y="881062"/>
                        <a:pt x="688078" y="883167"/>
                        <a:pt x="686010" y="885825"/>
                      </a:cubicBezTo>
                      <a:cubicBezTo>
                        <a:pt x="682496" y="890343"/>
                        <a:pt x="679660" y="895350"/>
                        <a:pt x="676485" y="900112"/>
                      </a:cubicBezTo>
                      <a:cubicBezTo>
                        <a:pt x="674897" y="902493"/>
                        <a:pt x="674103" y="905668"/>
                        <a:pt x="671722" y="907256"/>
                      </a:cubicBezTo>
                      <a:cubicBezTo>
                        <a:pt x="669341" y="908843"/>
                        <a:pt x="667138" y="910738"/>
                        <a:pt x="664579" y="912018"/>
                      </a:cubicBezTo>
                      <a:cubicBezTo>
                        <a:pt x="662334" y="913141"/>
                        <a:pt x="659896" y="913908"/>
                        <a:pt x="657435" y="914400"/>
                      </a:cubicBezTo>
                      <a:cubicBezTo>
                        <a:pt x="651931" y="915501"/>
                        <a:pt x="646322" y="915987"/>
                        <a:pt x="640766" y="916781"/>
                      </a:cubicBezTo>
                      <a:cubicBezTo>
                        <a:pt x="639179" y="919162"/>
                        <a:pt x="637284" y="921365"/>
                        <a:pt x="636004" y="923925"/>
                      </a:cubicBezTo>
                      <a:cubicBezTo>
                        <a:pt x="634881" y="926170"/>
                        <a:pt x="635190" y="929108"/>
                        <a:pt x="633622" y="931068"/>
                      </a:cubicBezTo>
                      <a:cubicBezTo>
                        <a:pt x="629503" y="936216"/>
                        <a:pt x="616562" y="939136"/>
                        <a:pt x="612191" y="940593"/>
                      </a:cubicBezTo>
                      <a:cubicBezTo>
                        <a:pt x="609810" y="941387"/>
                        <a:pt x="607136" y="941583"/>
                        <a:pt x="605047" y="942975"/>
                      </a:cubicBezTo>
                      <a:cubicBezTo>
                        <a:pt x="598407" y="947402"/>
                        <a:pt x="596990" y="949503"/>
                        <a:pt x="588379" y="950118"/>
                      </a:cubicBezTo>
                      <a:cubicBezTo>
                        <a:pt x="569361" y="951477"/>
                        <a:pt x="550279" y="951706"/>
                        <a:pt x="531229" y="952500"/>
                      </a:cubicBezTo>
                      <a:cubicBezTo>
                        <a:pt x="528848" y="954087"/>
                        <a:pt x="525873" y="955027"/>
                        <a:pt x="524085" y="957262"/>
                      </a:cubicBezTo>
                      <a:cubicBezTo>
                        <a:pt x="516414" y="966850"/>
                        <a:pt x="528096" y="962627"/>
                        <a:pt x="516941" y="971550"/>
                      </a:cubicBezTo>
                      <a:cubicBezTo>
                        <a:pt x="514981" y="973118"/>
                        <a:pt x="512178" y="973137"/>
                        <a:pt x="509797" y="973931"/>
                      </a:cubicBezTo>
                      <a:cubicBezTo>
                        <a:pt x="505309" y="978420"/>
                        <a:pt x="501480" y="983184"/>
                        <a:pt x="495510" y="985837"/>
                      </a:cubicBezTo>
                      <a:cubicBezTo>
                        <a:pt x="486721" y="989743"/>
                        <a:pt x="470828" y="993198"/>
                        <a:pt x="462172" y="995362"/>
                      </a:cubicBezTo>
                      <a:cubicBezTo>
                        <a:pt x="458997" y="996156"/>
                        <a:pt x="455914" y="997551"/>
                        <a:pt x="452647" y="997743"/>
                      </a:cubicBezTo>
                      <a:lnTo>
                        <a:pt x="412166" y="1000125"/>
                      </a:lnTo>
                      <a:cubicBezTo>
                        <a:pt x="388354" y="999331"/>
                        <a:pt x="364511" y="999184"/>
                        <a:pt x="340729" y="997743"/>
                      </a:cubicBezTo>
                      <a:cubicBezTo>
                        <a:pt x="338223" y="997591"/>
                        <a:pt x="335999" y="996052"/>
                        <a:pt x="333585" y="995362"/>
                      </a:cubicBezTo>
                      <a:cubicBezTo>
                        <a:pt x="330438" y="994463"/>
                        <a:pt x="327313" y="993342"/>
                        <a:pt x="324060" y="992981"/>
                      </a:cubicBezTo>
                      <a:cubicBezTo>
                        <a:pt x="305847" y="990957"/>
                        <a:pt x="269291" y="988218"/>
                        <a:pt x="269291" y="988218"/>
                      </a:cubicBezTo>
                      <a:cubicBezTo>
                        <a:pt x="239925" y="978430"/>
                        <a:pt x="260018" y="983205"/>
                        <a:pt x="207379" y="985837"/>
                      </a:cubicBezTo>
                      <a:cubicBezTo>
                        <a:pt x="200090" y="984015"/>
                        <a:pt x="196193" y="984176"/>
                        <a:pt x="190710" y="978693"/>
                      </a:cubicBezTo>
                      <a:cubicBezTo>
                        <a:pt x="188686" y="976669"/>
                        <a:pt x="188374" y="973067"/>
                        <a:pt x="185947" y="971550"/>
                      </a:cubicBezTo>
                      <a:cubicBezTo>
                        <a:pt x="181690" y="968889"/>
                        <a:pt x="176422" y="968375"/>
                        <a:pt x="171660" y="966787"/>
                      </a:cubicBezTo>
                      <a:lnTo>
                        <a:pt x="164516" y="964406"/>
                      </a:lnTo>
                      <a:cubicBezTo>
                        <a:pt x="159165" y="960838"/>
                        <a:pt x="150824" y="953468"/>
                        <a:pt x="143085" y="952500"/>
                      </a:cubicBezTo>
                      <a:cubicBezTo>
                        <a:pt x="132816" y="951216"/>
                        <a:pt x="122448" y="950912"/>
                        <a:pt x="112129" y="950118"/>
                      </a:cubicBezTo>
                      <a:cubicBezTo>
                        <a:pt x="106500" y="944490"/>
                        <a:pt x="102585" y="939902"/>
                        <a:pt x="95460" y="935831"/>
                      </a:cubicBezTo>
                      <a:cubicBezTo>
                        <a:pt x="93281" y="934586"/>
                        <a:pt x="90697" y="934244"/>
                        <a:pt x="88316" y="933450"/>
                      </a:cubicBezTo>
                      <a:cubicBezTo>
                        <a:pt x="87522" y="928687"/>
                        <a:pt x="87462" y="923743"/>
                        <a:pt x="85935" y="919162"/>
                      </a:cubicBezTo>
                      <a:cubicBezTo>
                        <a:pt x="85030" y="916447"/>
                        <a:pt x="83326" y="913903"/>
                        <a:pt x="81172" y="912018"/>
                      </a:cubicBezTo>
                      <a:cubicBezTo>
                        <a:pt x="71094" y="903199"/>
                        <a:pt x="69553" y="903382"/>
                        <a:pt x="59741" y="900112"/>
                      </a:cubicBezTo>
                      <a:cubicBezTo>
                        <a:pt x="58154" y="897731"/>
                        <a:pt x="57406" y="894485"/>
                        <a:pt x="54979" y="892968"/>
                      </a:cubicBezTo>
                      <a:cubicBezTo>
                        <a:pt x="50722" y="890307"/>
                        <a:pt x="45181" y="890451"/>
                        <a:pt x="40691" y="888206"/>
                      </a:cubicBezTo>
                      <a:cubicBezTo>
                        <a:pt x="28921" y="882320"/>
                        <a:pt x="34534" y="884565"/>
                        <a:pt x="24022" y="881062"/>
                      </a:cubicBezTo>
                      <a:cubicBezTo>
                        <a:pt x="20847" y="876300"/>
                        <a:pt x="16307" y="872205"/>
                        <a:pt x="14497" y="866775"/>
                      </a:cubicBezTo>
                      <a:cubicBezTo>
                        <a:pt x="8830" y="849772"/>
                        <a:pt x="12520" y="856664"/>
                        <a:pt x="4972" y="845343"/>
                      </a:cubicBezTo>
                      <a:cubicBezTo>
                        <a:pt x="3385" y="840581"/>
                        <a:pt x="-1007" y="835926"/>
                        <a:pt x="210" y="831056"/>
                      </a:cubicBezTo>
                      <a:cubicBezTo>
                        <a:pt x="1060" y="827655"/>
                        <a:pt x="5772" y="807770"/>
                        <a:pt x="7354" y="807243"/>
                      </a:cubicBezTo>
                      <a:lnTo>
                        <a:pt x="21641" y="802481"/>
                      </a:lnTo>
                      <a:cubicBezTo>
                        <a:pt x="24022" y="801687"/>
                        <a:pt x="26285" y="800327"/>
                        <a:pt x="28785" y="800100"/>
                      </a:cubicBezTo>
                      <a:lnTo>
                        <a:pt x="54979" y="797718"/>
                      </a:lnTo>
                      <a:cubicBezTo>
                        <a:pt x="71981" y="792051"/>
                        <a:pt x="65089" y="795741"/>
                        <a:pt x="76410" y="788193"/>
                      </a:cubicBezTo>
                      <a:cubicBezTo>
                        <a:pt x="77997" y="785812"/>
                        <a:pt x="80010" y="783665"/>
                        <a:pt x="81172" y="781050"/>
                      </a:cubicBezTo>
                      <a:cubicBezTo>
                        <a:pt x="85701" y="770861"/>
                        <a:pt x="85545" y="766936"/>
                        <a:pt x="88316" y="757237"/>
                      </a:cubicBezTo>
                      <a:cubicBezTo>
                        <a:pt x="89006" y="754823"/>
                        <a:pt x="89903" y="752474"/>
                        <a:pt x="90697" y="750093"/>
                      </a:cubicBezTo>
                      <a:cubicBezTo>
                        <a:pt x="90243" y="744195"/>
                        <a:pt x="91074" y="722271"/>
                        <a:pt x="85935" y="711993"/>
                      </a:cubicBezTo>
                      <a:cubicBezTo>
                        <a:pt x="84655" y="709433"/>
                        <a:pt x="83196" y="706874"/>
                        <a:pt x="81172" y="704850"/>
                      </a:cubicBezTo>
                      <a:cubicBezTo>
                        <a:pt x="79148" y="702826"/>
                        <a:pt x="76410" y="701675"/>
                        <a:pt x="74029" y="700087"/>
                      </a:cubicBezTo>
                      <a:cubicBezTo>
                        <a:pt x="68231" y="682695"/>
                        <a:pt x="70483" y="690670"/>
                        <a:pt x="66885" y="676275"/>
                      </a:cubicBezTo>
                      <a:cubicBezTo>
                        <a:pt x="67679" y="665162"/>
                        <a:pt x="66564" y="653745"/>
                        <a:pt x="69266" y="642937"/>
                      </a:cubicBezTo>
                      <a:cubicBezTo>
                        <a:pt x="70654" y="637384"/>
                        <a:pt x="75616" y="633412"/>
                        <a:pt x="78791" y="628650"/>
                      </a:cubicBezTo>
                      <a:lnTo>
                        <a:pt x="88316" y="614362"/>
                      </a:lnTo>
                      <a:lnTo>
                        <a:pt x="90697" y="607218"/>
                      </a:lnTo>
                      <a:cubicBezTo>
                        <a:pt x="89903" y="602456"/>
                        <a:pt x="90173" y="597388"/>
                        <a:pt x="88316" y="592931"/>
                      </a:cubicBezTo>
                      <a:cubicBezTo>
                        <a:pt x="84246" y="583163"/>
                        <a:pt x="78531" y="578383"/>
                        <a:pt x="71647" y="571500"/>
                      </a:cubicBezTo>
                      <a:cubicBezTo>
                        <a:pt x="70853" y="569119"/>
                        <a:pt x="70388" y="566601"/>
                        <a:pt x="69266" y="564356"/>
                      </a:cubicBezTo>
                      <a:cubicBezTo>
                        <a:pt x="67986" y="561796"/>
                        <a:pt x="64742" y="560064"/>
                        <a:pt x="64504" y="557212"/>
                      </a:cubicBezTo>
                      <a:cubicBezTo>
                        <a:pt x="64127" y="552688"/>
                        <a:pt x="65672" y="535824"/>
                        <a:pt x="69266" y="528637"/>
                      </a:cubicBezTo>
                      <a:cubicBezTo>
                        <a:pt x="70546" y="526077"/>
                        <a:pt x="72005" y="523517"/>
                        <a:pt x="74029" y="521493"/>
                      </a:cubicBezTo>
                      <a:cubicBezTo>
                        <a:pt x="76052" y="519470"/>
                        <a:pt x="78974" y="518563"/>
                        <a:pt x="81172" y="516731"/>
                      </a:cubicBezTo>
                      <a:cubicBezTo>
                        <a:pt x="83759" y="514575"/>
                        <a:pt x="85658" y="511655"/>
                        <a:pt x="88316" y="509587"/>
                      </a:cubicBezTo>
                      <a:cubicBezTo>
                        <a:pt x="92834" y="506073"/>
                        <a:pt x="102604" y="500062"/>
                        <a:pt x="102604" y="500062"/>
                      </a:cubicBezTo>
                      <a:cubicBezTo>
                        <a:pt x="103398" y="497681"/>
                        <a:pt x="103766" y="495112"/>
                        <a:pt x="104985" y="492918"/>
                      </a:cubicBezTo>
                      <a:cubicBezTo>
                        <a:pt x="107765" y="487915"/>
                        <a:pt x="114510" y="478631"/>
                        <a:pt x="114510" y="478631"/>
                      </a:cubicBezTo>
                      <a:cubicBezTo>
                        <a:pt x="122035" y="456053"/>
                        <a:pt x="114540" y="480651"/>
                        <a:pt x="119272" y="426243"/>
                      </a:cubicBezTo>
                      <a:cubicBezTo>
                        <a:pt x="119556" y="422983"/>
                        <a:pt x="120714" y="419853"/>
                        <a:pt x="121654" y="416718"/>
                      </a:cubicBezTo>
                      <a:cubicBezTo>
                        <a:pt x="127032" y="398793"/>
                        <a:pt x="124993" y="404564"/>
                        <a:pt x="135941" y="388143"/>
                      </a:cubicBezTo>
                      <a:cubicBezTo>
                        <a:pt x="140621" y="381123"/>
                        <a:pt x="140976" y="379582"/>
                        <a:pt x="147847" y="373856"/>
                      </a:cubicBezTo>
                      <a:cubicBezTo>
                        <a:pt x="150046" y="372024"/>
                        <a:pt x="152610" y="370681"/>
                        <a:pt x="154991" y="369093"/>
                      </a:cubicBezTo>
                      <a:cubicBezTo>
                        <a:pt x="156579" y="366712"/>
                        <a:pt x="157600" y="363834"/>
                        <a:pt x="159754" y="361950"/>
                      </a:cubicBezTo>
                      <a:cubicBezTo>
                        <a:pt x="164062" y="358181"/>
                        <a:pt x="169279" y="355600"/>
                        <a:pt x="174041" y="352425"/>
                      </a:cubicBezTo>
                      <a:cubicBezTo>
                        <a:pt x="176422" y="350837"/>
                        <a:pt x="178895" y="349379"/>
                        <a:pt x="181185" y="347662"/>
                      </a:cubicBezTo>
                      <a:cubicBezTo>
                        <a:pt x="184360" y="345281"/>
                        <a:pt x="187264" y="342487"/>
                        <a:pt x="190710" y="340518"/>
                      </a:cubicBezTo>
                      <a:cubicBezTo>
                        <a:pt x="192889" y="339273"/>
                        <a:pt x="195473" y="338931"/>
                        <a:pt x="197854" y="338137"/>
                      </a:cubicBezTo>
                      <a:cubicBezTo>
                        <a:pt x="200235" y="336550"/>
                        <a:pt x="202382" y="334537"/>
                        <a:pt x="204997" y="333375"/>
                      </a:cubicBezTo>
                      <a:cubicBezTo>
                        <a:pt x="215386" y="328757"/>
                        <a:pt x="224627" y="327175"/>
                        <a:pt x="235954" y="326231"/>
                      </a:cubicBezTo>
                      <a:cubicBezTo>
                        <a:pt x="239909" y="325901"/>
                        <a:pt x="237938" y="332581"/>
                        <a:pt x="240716" y="3333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Vodafone Rg"/>
                    <a:ea typeface="+mn-ea"/>
                    <a:cs typeface="+mn-cs"/>
                  </a:endParaRPr>
                </a:p>
              </p:txBody>
            </p:sp>
            <p:sp>
              <p:nvSpPr>
                <p:cNvPr id="131" name="Freeform 130"/>
                <p:cNvSpPr/>
                <p:nvPr/>
              </p:nvSpPr>
              <p:spPr>
                <a:xfrm>
                  <a:off x="6891695" y="4644992"/>
                  <a:ext cx="72356" cy="63229"/>
                </a:xfrm>
                <a:custGeom>
                  <a:avLst/>
                  <a:gdLst>
                    <a:gd name="connsiteX0" fmla="*/ 83344 w 1302544"/>
                    <a:gd name="connsiteY0" fmla="*/ 311944 h 1138237"/>
                    <a:gd name="connsiteX1" fmla="*/ 83344 w 1302544"/>
                    <a:gd name="connsiteY1" fmla="*/ 252412 h 1138237"/>
                    <a:gd name="connsiteX2" fmla="*/ 80963 w 1302544"/>
                    <a:gd name="connsiteY2" fmla="*/ 245269 h 1138237"/>
                    <a:gd name="connsiteX3" fmla="*/ 76200 w 1302544"/>
                    <a:gd name="connsiteY3" fmla="*/ 238125 h 1138237"/>
                    <a:gd name="connsiteX4" fmla="*/ 71438 w 1302544"/>
                    <a:gd name="connsiteY4" fmla="*/ 221456 h 1138237"/>
                    <a:gd name="connsiteX5" fmla="*/ 69056 w 1302544"/>
                    <a:gd name="connsiteY5" fmla="*/ 214312 h 1138237"/>
                    <a:gd name="connsiteX6" fmla="*/ 66675 w 1302544"/>
                    <a:gd name="connsiteY6" fmla="*/ 204787 h 1138237"/>
                    <a:gd name="connsiteX7" fmla="*/ 64294 w 1302544"/>
                    <a:gd name="connsiteY7" fmla="*/ 197644 h 1138237"/>
                    <a:gd name="connsiteX8" fmla="*/ 61913 w 1302544"/>
                    <a:gd name="connsiteY8" fmla="*/ 185737 h 1138237"/>
                    <a:gd name="connsiteX9" fmla="*/ 66675 w 1302544"/>
                    <a:gd name="connsiteY9" fmla="*/ 119062 h 1138237"/>
                    <a:gd name="connsiteX10" fmla="*/ 71438 w 1302544"/>
                    <a:gd name="connsiteY10" fmla="*/ 104775 h 1138237"/>
                    <a:gd name="connsiteX11" fmla="*/ 83344 w 1302544"/>
                    <a:gd name="connsiteY11" fmla="*/ 83344 h 1138237"/>
                    <a:gd name="connsiteX12" fmla="*/ 97631 w 1302544"/>
                    <a:gd name="connsiteY12" fmla="*/ 73819 h 1138237"/>
                    <a:gd name="connsiteX13" fmla="*/ 114300 w 1302544"/>
                    <a:gd name="connsiteY13" fmla="*/ 66675 h 1138237"/>
                    <a:gd name="connsiteX14" fmla="*/ 121444 w 1302544"/>
                    <a:gd name="connsiteY14" fmla="*/ 64294 h 1138237"/>
                    <a:gd name="connsiteX15" fmla="*/ 130969 w 1302544"/>
                    <a:gd name="connsiteY15" fmla="*/ 59531 h 1138237"/>
                    <a:gd name="connsiteX16" fmla="*/ 138113 w 1302544"/>
                    <a:gd name="connsiteY16" fmla="*/ 54769 h 1138237"/>
                    <a:gd name="connsiteX17" fmla="*/ 185738 w 1302544"/>
                    <a:gd name="connsiteY17" fmla="*/ 50006 h 1138237"/>
                    <a:gd name="connsiteX18" fmla="*/ 311944 w 1302544"/>
                    <a:gd name="connsiteY18" fmla="*/ 50006 h 1138237"/>
                    <a:gd name="connsiteX19" fmla="*/ 338138 w 1302544"/>
                    <a:gd name="connsiteY19" fmla="*/ 45244 h 1138237"/>
                    <a:gd name="connsiteX20" fmla="*/ 350044 w 1302544"/>
                    <a:gd name="connsiteY20" fmla="*/ 42862 h 1138237"/>
                    <a:gd name="connsiteX21" fmla="*/ 357188 w 1302544"/>
                    <a:gd name="connsiteY21" fmla="*/ 40481 h 1138237"/>
                    <a:gd name="connsiteX22" fmla="*/ 366713 w 1302544"/>
                    <a:gd name="connsiteY22" fmla="*/ 38100 h 1138237"/>
                    <a:gd name="connsiteX23" fmla="*/ 378619 w 1302544"/>
                    <a:gd name="connsiteY23" fmla="*/ 23812 h 1138237"/>
                    <a:gd name="connsiteX24" fmla="*/ 383381 w 1302544"/>
                    <a:gd name="connsiteY24" fmla="*/ 16669 h 1138237"/>
                    <a:gd name="connsiteX25" fmla="*/ 397669 w 1302544"/>
                    <a:gd name="connsiteY25" fmla="*/ 9525 h 1138237"/>
                    <a:gd name="connsiteX26" fmla="*/ 404813 w 1302544"/>
                    <a:gd name="connsiteY26" fmla="*/ 4762 h 1138237"/>
                    <a:gd name="connsiteX27" fmla="*/ 421481 w 1302544"/>
                    <a:gd name="connsiteY27" fmla="*/ 0 h 1138237"/>
                    <a:gd name="connsiteX28" fmla="*/ 509588 w 1302544"/>
                    <a:gd name="connsiteY28" fmla="*/ 4762 h 1138237"/>
                    <a:gd name="connsiteX29" fmla="*/ 552450 w 1302544"/>
                    <a:gd name="connsiteY29" fmla="*/ 11906 h 1138237"/>
                    <a:gd name="connsiteX30" fmla="*/ 559594 w 1302544"/>
                    <a:gd name="connsiteY30" fmla="*/ 14287 h 1138237"/>
                    <a:gd name="connsiteX31" fmla="*/ 576263 w 1302544"/>
                    <a:gd name="connsiteY31" fmla="*/ 21431 h 1138237"/>
                    <a:gd name="connsiteX32" fmla="*/ 583406 w 1302544"/>
                    <a:gd name="connsiteY32" fmla="*/ 35719 h 1138237"/>
                    <a:gd name="connsiteX33" fmla="*/ 592931 w 1302544"/>
                    <a:gd name="connsiteY33" fmla="*/ 40481 h 1138237"/>
                    <a:gd name="connsiteX34" fmla="*/ 616744 w 1302544"/>
                    <a:gd name="connsiteY34" fmla="*/ 54769 h 1138237"/>
                    <a:gd name="connsiteX35" fmla="*/ 628650 w 1302544"/>
                    <a:gd name="connsiteY35" fmla="*/ 57150 h 1138237"/>
                    <a:gd name="connsiteX36" fmla="*/ 654844 w 1302544"/>
                    <a:gd name="connsiteY36" fmla="*/ 64294 h 1138237"/>
                    <a:gd name="connsiteX37" fmla="*/ 673894 w 1302544"/>
                    <a:gd name="connsiteY37" fmla="*/ 66675 h 1138237"/>
                    <a:gd name="connsiteX38" fmla="*/ 700088 w 1302544"/>
                    <a:gd name="connsiteY38" fmla="*/ 78581 h 1138237"/>
                    <a:gd name="connsiteX39" fmla="*/ 714375 w 1302544"/>
                    <a:gd name="connsiteY39" fmla="*/ 83344 h 1138237"/>
                    <a:gd name="connsiteX40" fmla="*/ 723900 w 1302544"/>
                    <a:gd name="connsiteY40" fmla="*/ 88106 h 1138237"/>
                    <a:gd name="connsiteX41" fmla="*/ 785813 w 1302544"/>
                    <a:gd name="connsiteY41" fmla="*/ 90487 h 1138237"/>
                    <a:gd name="connsiteX42" fmla="*/ 800100 w 1302544"/>
                    <a:gd name="connsiteY42" fmla="*/ 95250 h 1138237"/>
                    <a:gd name="connsiteX43" fmla="*/ 816769 w 1302544"/>
                    <a:gd name="connsiteY43" fmla="*/ 102394 h 1138237"/>
                    <a:gd name="connsiteX44" fmla="*/ 838200 w 1302544"/>
                    <a:gd name="connsiteY44" fmla="*/ 111919 h 1138237"/>
                    <a:gd name="connsiteX45" fmla="*/ 845344 w 1302544"/>
                    <a:gd name="connsiteY45" fmla="*/ 114300 h 1138237"/>
                    <a:gd name="connsiteX46" fmla="*/ 866775 w 1302544"/>
                    <a:gd name="connsiteY46" fmla="*/ 130969 h 1138237"/>
                    <a:gd name="connsiteX47" fmla="*/ 873919 w 1302544"/>
                    <a:gd name="connsiteY47" fmla="*/ 135731 h 1138237"/>
                    <a:gd name="connsiteX48" fmla="*/ 888206 w 1302544"/>
                    <a:gd name="connsiteY48" fmla="*/ 140494 h 1138237"/>
                    <a:gd name="connsiteX49" fmla="*/ 909638 w 1302544"/>
                    <a:gd name="connsiteY49" fmla="*/ 152400 h 1138237"/>
                    <a:gd name="connsiteX50" fmla="*/ 914400 w 1302544"/>
                    <a:gd name="connsiteY50" fmla="*/ 159544 h 1138237"/>
                    <a:gd name="connsiteX51" fmla="*/ 921544 w 1302544"/>
                    <a:gd name="connsiteY51" fmla="*/ 161925 h 1138237"/>
                    <a:gd name="connsiteX52" fmla="*/ 931069 w 1302544"/>
                    <a:gd name="connsiteY52" fmla="*/ 176212 h 1138237"/>
                    <a:gd name="connsiteX53" fmla="*/ 935831 w 1302544"/>
                    <a:gd name="connsiteY53" fmla="*/ 190500 h 1138237"/>
                    <a:gd name="connsiteX54" fmla="*/ 938213 w 1302544"/>
                    <a:gd name="connsiteY54" fmla="*/ 197644 h 1138237"/>
                    <a:gd name="connsiteX55" fmla="*/ 940594 w 1302544"/>
                    <a:gd name="connsiteY55" fmla="*/ 207169 h 1138237"/>
                    <a:gd name="connsiteX56" fmla="*/ 942975 w 1302544"/>
                    <a:gd name="connsiteY56" fmla="*/ 214312 h 1138237"/>
                    <a:gd name="connsiteX57" fmla="*/ 957263 w 1302544"/>
                    <a:gd name="connsiteY57" fmla="*/ 221456 h 1138237"/>
                    <a:gd name="connsiteX58" fmla="*/ 1026319 w 1302544"/>
                    <a:gd name="connsiteY58" fmla="*/ 223837 h 1138237"/>
                    <a:gd name="connsiteX59" fmla="*/ 1035844 w 1302544"/>
                    <a:gd name="connsiteY59" fmla="*/ 233362 h 1138237"/>
                    <a:gd name="connsiteX60" fmla="*/ 1045369 w 1302544"/>
                    <a:gd name="connsiteY60" fmla="*/ 247650 h 1138237"/>
                    <a:gd name="connsiteX61" fmla="*/ 1054894 w 1302544"/>
                    <a:gd name="connsiteY61" fmla="*/ 276225 h 1138237"/>
                    <a:gd name="connsiteX62" fmla="*/ 1057275 w 1302544"/>
                    <a:gd name="connsiteY62" fmla="*/ 283369 h 1138237"/>
                    <a:gd name="connsiteX63" fmla="*/ 1062038 w 1302544"/>
                    <a:gd name="connsiteY63" fmla="*/ 290512 h 1138237"/>
                    <a:gd name="connsiteX64" fmla="*/ 1066800 w 1302544"/>
                    <a:gd name="connsiteY64" fmla="*/ 304800 h 1138237"/>
                    <a:gd name="connsiteX65" fmla="*/ 1071563 w 1302544"/>
                    <a:gd name="connsiteY65" fmla="*/ 323850 h 1138237"/>
                    <a:gd name="connsiteX66" fmla="*/ 1073944 w 1302544"/>
                    <a:gd name="connsiteY66" fmla="*/ 330994 h 1138237"/>
                    <a:gd name="connsiteX67" fmla="*/ 1081088 w 1302544"/>
                    <a:gd name="connsiteY67" fmla="*/ 335756 h 1138237"/>
                    <a:gd name="connsiteX68" fmla="*/ 1095375 w 1302544"/>
                    <a:gd name="connsiteY68" fmla="*/ 340519 h 1138237"/>
                    <a:gd name="connsiteX69" fmla="*/ 1114425 w 1302544"/>
                    <a:gd name="connsiteY69" fmla="*/ 347662 h 1138237"/>
                    <a:gd name="connsiteX70" fmla="*/ 1128713 w 1302544"/>
                    <a:gd name="connsiteY70" fmla="*/ 352425 h 1138237"/>
                    <a:gd name="connsiteX71" fmla="*/ 1135856 w 1302544"/>
                    <a:gd name="connsiteY71" fmla="*/ 354806 h 1138237"/>
                    <a:gd name="connsiteX72" fmla="*/ 1140619 w 1302544"/>
                    <a:gd name="connsiteY72" fmla="*/ 361950 h 1138237"/>
                    <a:gd name="connsiteX73" fmla="*/ 1147763 w 1302544"/>
                    <a:gd name="connsiteY73" fmla="*/ 369094 h 1138237"/>
                    <a:gd name="connsiteX74" fmla="*/ 1150144 w 1302544"/>
                    <a:gd name="connsiteY74" fmla="*/ 376237 h 1138237"/>
                    <a:gd name="connsiteX75" fmla="*/ 1157288 w 1302544"/>
                    <a:gd name="connsiteY75" fmla="*/ 390525 h 1138237"/>
                    <a:gd name="connsiteX76" fmla="*/ 1154906 w 1302544"/>
                    <a:gd name="connsiteY76" fmla="*/ 423862 h 1138237"/>
                    <a:gd name="connsiteX77" fmla="*/ 1150144 w 1302544"/>
                    <a:gd name="connsiteY77" fmla="*/ 452437 h 1138237"/>
                    <a:gd name="connsiteX78" fmla="*/ 1147763 w 1302544"/>
                    <a:gd name="connsiteY78" fmla="*/ 471487 h 1138237"/>
                    <a:gd name="connsiteX79" fmla="*/ 1150144 w 1302544"/>
                    <a:gd name="connsiteY79" fmla="*/ 521494 h 1138237"/>
                    <a:gd name="connsiteX80" fmla="*/ 1159669 w 1302544"/>
                    <a:gd name="connsiteY80" fmla="*/ 535781 h 1138237"/>
                    <a:gd name="connsiteX81" fmla="*/ 1171575 w 1302544"/>
                    <a:gd name="connsiteY81" fmla="*/ 550069 h 1138237"/>
                    <a:gd name="connsiteX82" fmla="*/ 1183481 w 1302544"/>
                    <a:gd name="connsiteY82" fmla="*/ 564356 h 1138237"/>
                    <a:gd name="connsiteX83" fmla="*/ 1193006 w 1302544"/>
                    <a:gd name="connsiteY83" fmla="*/ 576262 h 1138237"/>
                    <a:gd name="connsiteX84" fmla="*/ 1197769 w 1302544"/>
                    <a:gd name="connsiteY84" fmla="*/ 583406 h 1138237"/>
                    <a:gd name="connsiteX85" fmla="*/ 1204913 w 1302544"/>
                    <a:gd name="connsiteY85" fmla="*/ 588169 h 1138237"/>
                    <a:gd name="connsiteX86" fmla="*/ 1212056 w 1302544"/>
                    <a:gd name="connsiteY86" fmla="*/ 595312 h 1138237"/>
                    <a:gd name="connsiteX87" fmla="*/ 1219200 w 1302544"/>
                    <a:gd name="connsiteY87" fmla="*/ 597694 h 1138237"/>
                    <a:gd name="connsiteX88" fmla="*/ 1243013 w 1302544"/>
                    <a:gd name="connsiteY88" fmla="*/ 604837 h 1138237"/>
                    <a:gd name="connsiteX89" fmla="*/ 1250156 w 1302544"/>
                    <a:gd name="connsiteY89" fmla="*/ 609600 h 1138237"/>
                    <a:gd name="connsiteX90" fmla="*/ 1254919 w 1302544"/>
                    <a:gd name="connsiteY90" fmla="*/ 616744 h 1138237"/>
                    <a:gd name="connsiteX91" fmla="*/ 1271588 w 1302544"/>
                    <a:gd name="connsiteY91" fmla="*/ 640556 h 1138237"/>
                    <a:gd name="connsiteX92" fmla="*/ 1276350 w 1302544"/>
                    <a:gd name="connsiteY92" fmla="*/ 647700 h 1138237"/>
                    <a:gd name="connsiteX93" fmla="*/ 1283494 w 1302544"/>
                    <a:gd name="connsiteY93" fmla="*/ 661987 h 1138237"/>
                    <a:gd name="connsiteX94" fmla="*/ 1293019 w 1302544"/>
                    <a:gd name="connsiteY94" fmla="*/ 704850 h 1138237"/>
                    <a:gd name="connsiteX95" fmla="*/ 1297781 w 1302544"/>
                    <a:gd name="connsiteY95" fmla="*/ 719137 h 1138237"/>
                    <a:gd name="connsiteX96" fmla="*/ 1302544 w 1302544"/>
                    <a:gd name="connsiteY96" fmla="*/ 742950 h 1138237"/>
                    <a:gd name="connsiteX97" fmla="*/ 1297781 w 1302544"/>
                    <a:gd name="connsiteY97" fmla="*/ 785812 h 1138237"/>
                    <a:gd name="connsiteX98" fmla="*/ 1293019 w 1302544"/>
                    <a:gd name="connsiteY98" fmla="*/ 800100 h 1138237"/>
                    <a:gd name="connsiteX99" fmla="*/ 1281113 w 1302544"/>
                    <a:gd name="connsiteY99" fmla="*/ 814387 h 1138237"/>
                    <a:gd name="connsiteX100" fmla="*/ 1266825 w 1302544"/>
                    <a:gd name="connsiteY100" fmla="*/ 821531 h 1138237"/>
                    <a:gd name="connsiteX101" fmla="*/ 1252538 w 1302544"/>
                    <a:gd name="connsiteY101" fmla="*/ 831056 h 1138237"/>
                    <a:gd name="connsiteX102" fmla="*/ 1238250 w 1302544"/>
                    <a:gd name="connsiteY102" fmla="*/ 835819 h 1138237"/>
                    <a:gd name="connsiteX103" fmla="*/ 1231106 w 1302544"/>
                    <a:gd name="connsiteY103" fmla="*/ 840581 h 1138237"/>
                    <a:gd name="connsiteX104" fmla="*/ 1216819 w 1302544"/>
                    <a:gd name="connsiteY104" fmla="*/ 845344 h 1138237"/>
                    <a:gd name="connsiteX105" fmla="*/ 1202531 w 1302544"/>
                    <a:gd name="connsiteY105" fmla="*/ 852487 h 1138237"/>
                    <a:gd name="connsiteX106" fmla="*/ 1190625 w 1302544"/>
                    <a:gd name="connsiteY106" fmla="*/ 866775 h 1138237"/>
                    <a:gd name="connsiteX107" fmla="*/ 1183481 w 1302544"/>
                    <a:gd name="connsiteY107" fmla="*/ 869156 h 1138237"/>
                    <a:gd name="connsiteX108" fmla="*/ 1176338 w 1302544"/>
                    <a:gd name="connsiteY108" fmla="*/ 883444 h 1138237"/>
                    <a:gd name="connsiteX109" fmla="*/ 1171575 w 1302544"/>
                    <a:gd name="connsiteY109" fmla="*/ 890587 h 1138237"/>
                    <a:gd name="connsiteX110" fmla="*/ 1169194 w 1302544"/>
                    <a:gd name="connsiteY110" fmla="*/ 921544 h 1138237"/>
                    <a:gd name="connsiteX111" fmla="*/ 1171575 w 1302544"/>
                    <a:gd name="connsiteY111" fmla="*/ 928687 h 1138237"/>
                    <a:gd name="connsiteX112" fmla="*/ 1166813 w 1302544"/>
                    <a:gd name="connsiteY112" fmla="*/ 981075 h 1138237"/>
                    <a:gd name="connsiteX113" fmla="*/ 1159669 w 1302544"/>
                    <a:gd name="connsiteY113" fmla="*/ 997744 h 1138237"/>
                    <a:gd name="connsiteX114" fmla="*/ 1143000 w 1302544"/>
                    <a:gd name="connsiteY114" fmla="*/ 1004887 h 1138237"/>
                    <a:gd name="connsiteX115" fmla="*/ 1128713 w 1302544"/>
                    <a:gd name="connsiteY115" fmla="*/ 1014412 h 1138237"/>
                    <a:gd name="connsiteX116" fmla="*/ 1121569 w 1302544"/>
                    <a:gd name="connsiteY116" fmla="*/ 1016794 h 1138237"/>
                    <a:gd name="connsiteX117" fmla="*/ 1095375 w 1302544"/>
                    <a:gd name="connsiteY117" fmla="*/ 1021556 h 1138237"/>
                    <a:gd name="connsiteX118" fmla="*/ 1052513 w 1302544"/>
                    <a:gd name="connsiteY118" fmla="*/ 1026319 h 1138237"/>
                    <a:gd name="connsiteX119" fmla="*/ 1038225 w 1302544"/>
                    <a:gd name="connsiteY119" fmla="*/ 1033462 h 1138237"/>
                    <a:gd name="connsiteX120" fmla="*/ 1028700 w 1302544"/>
                    <a:gd name="connsiteY120" fmla="*/ 1042987 h 1138237"/>
                    <a:gd name="connsiteX121" fmla="*/ 1019175 w 1302544"/>
                    <a:gd name="connsiteY121" fmla="*/ 1054894 h 1138237"/>
                    <a:gd name="connsiteX122" fmla="*/ 1012031 w 1302544"/>
                    <a:gd name="connsiteY122" fmla="*/ 1059656 h 1138237"/>
                    <a:gd name="connsiteX123" fmla="*/ 1000125 w 1302544"/>
                    <a:gd name="connsiteY123" fmla="*/ 1081087 h 1138237"/>
                    <a:gd name="connsiteX124" fmla="*/ 992981 w 1302544"/>
                    <a:gd name="connsiteY124" fmla="*/ 1088231 h 1138237"/>
                    <a:gd name="connsiteX125" fmla="*/ 985838 w 1302544"/>
                    <a:gd name="connsiteY125" fmla="*/ 1090612 h 1138237"/>
                    <a:gd name="connsiteX126" fmla="*/ 978694 w 1302544"/>
                    <a:gd name="connsiteY126" fmla="*/ 1095375 h 1138237"/>
                    <a:gd name="connsiteX127" fmla="*/ 971550 w 1302544"/>
                    <a:gd name="connsiteY127" fmla="*/ 1102519 h 1138237"/>
                    <a:gd name="connsiteX128" fmla="*/ 964406 w 1302544"/>
                    <a:gd name="connsiteY128" fmla="*/ 1104900 h 1138237"/>
                    <a:gd name="connsiteX129" fmla="*/ 957263 w 1302544"/>
                    <a:gd name="connsiteY129" fmla="*/ 1109662 h 1138237"/>
                    <a:gd name="connsiteX130" fmla="*/ 950119 w 1302544"/>
                    <a:gd name="connsiteY130" fmla="*/ 1116806 h 1138237"/>
                    <a:gd name="connsiteX131" fmla="*/ 942975 w 1302544"/>
                    <a:gd name="connsiteY131" fmla="*/ 1119187 h 1138237"/>
                    <a:gd name="connsiteX132" fmla="*/ 935831 w 1302544"/>
                    <a:gd name="connsiteY132" fmla="*/ 1123950 h 1138237"/>
                    <a:gd name="connsiteX133" fmla="*/ 921544 w 1302544"/>
                    <a:gd name="connsiteY133" fmla="*/ 1128712 h 1138237"/>
                    <a:gd name="connsiteX134" fmla="*/ 914400 w 1302544"/>
                    <a:gd name="connsiteY134" fmla="*/ 1133475 h 1138237"/>
                    <a:gd name="connsiteX135" fmla="*/ 900113 w 1302544"/>
                    <a:gd name="connsiteY135" fmla="*/ 1135856 h 1138237"/>
                    <a:gd name="connsiteX136" fmla="*/ 892969 w 1302544"/>
                    <a:gd name="connsiteY136" fmla="*/ 1138237 h 1138237"/>
                    <a:gd name="connsiteX137" fmla="*/ 852488 w 1302544"/>
                    <a:gd name="connsiteY137" fmla="*/ 1135856 h 1138237"/>
                    <a:gd name="connsiteX138" fmla="*/ 845344 w 1302544"/>
                    <a:gd name="connsiteY138" fmla="*/ 1133475 h 1138237"/>
                    <a:gd name="connsiteX139" fmla="*/ 790575 w 1302544"/>
                    <a:gd name="connsiteY139" fmla="*/ 1128712 h 1138237"/>
                    <a:gd name="connsiteX140" fmla="*/ 783431 w 1302544"/>
                    <a:gd name="connsiteY140" fmla="*/ 1126331 h 1138237"/>
                    <a:gd name="connsiteX141" fmla="*/ 707231 w 1302544"/>
                    <a:gd name="connsiteY141" fmla="*/ 1126331 h 1138237"/>
                    <a:gd name="connsiteX142" fmla="*/ 609600 w 1302544"/>
                    <a:gd name="connsiteY142" fmla="*/ 1121569 h 1138237"/>
                    <a:gd name="connsiteX143" fmla="*/ 602456 w 1302544"/>
                    <a:gd name="connsiteY143" fmla="*/ 1119187 h 1138237"/>
                    <a:gd name="connsiteX144" fmla="*/ 583406 w 1302544"/>
                    <a:gd name="connsiteY144" fmla="*/ 1116806 h 1138237"/>
                    <a:gd name="connsiteX145" fmla="*/ 566738 w 1302544"/>
                    <a:gd name="connsiteY145" fmla="*/ 1114425 h 1138237"/>
                    <a:gd name="connsiteX146" fmla="*/ 519113 w 1302544"/>
                    <a:gd name="connsiteY146" fmla="*/ 1107281 h 1138237"/>
                    <a:gd name="connsiteX147" fmla="*/ 504825 w 1302544"/>
                    <a:gd name="connsiteY147" fmla="*/ 1100137 h 1138237"/>
                    <a:gd name="connsiteX148" fmla="*/ 497681 w 1302544"/>
                    <a:gd name="connsiteY148" fmla="*/ 1097756 h 1138237"/>
                    <a:gd name="connsiteX149" fmla="*/ 485775 w 1302544"/>
                    <a:gd name="connsiteY149" fmla="*/ 1085850 h 1138237"/>
                    <a:gd name="connsiteX150" fmla="*/ 471488 w 1302544"/>
                    <a:gd name="connsiteY150" fmla="*/ 1081087 h 1138237"/>
                    <a:gd name="connsiteX151" fmla="*/ 464344 w 1302544"/>
                    <a:gd name="connsiteY151" fmla="*/ 1076325 h 1138237"/>
                    <a:gd name="connsiteX152" fmla="*/ 454819 w 1302544"/>
                    <a:gd name="connsiteY152" fmla="*/ 1073944 h 1138237"/>
                    <a:gd name="connsiteX153" fmla="*/ 447675 w 1302544"/>
                    <a:gd name="connsiteY153" fmla="*/ 1071562 h 1138237"/>
                    <a:gd name="connsiteX154" fmla="*/ 438150 w 1302544"/>
                    <a:gd name="connsiteY154" fmla="*/ 1069181 h 1138237"/>
                    <a:gd name="connsiteX155" fmla="*/ 428625 w 1302544"/>
                    <a:gd name="connsiteY155" fmla="*/ 1064419 h 1138237"/>
                    <a:gd name="connsiteX156" fmla="*/ 421481 w 1302544"/>
                    <a:gd name="connsiteY156" fmla="*/ 1062037 h 1138237"/>
                    <a:gd name="connsiteX157" fmla="*/ 419100 w 1302544"/>
                    <a:gd name="connsiteY157" fmla="*/ 1054894 h 1138237"/>
                    <a:gd name="connsiteX158" fmla="*/ 385763 w 1302544"/>
                    <a:gd name="connsiteY158" fmla="*/ 1042987 h 1138237"/>
                    <a:gd name="connsiteX159" fmla="*/ 369094 w 1302544"/>
                    <a:gd name="connsiteY159" fmla="*/ 1038225 h 1138237"/>
                    <a:gd name="connsiteX160" fmla="*/ 361950 w 1302544"/>
                    <a:gd name="connsiteY160" fmla="*/ 1033462 h 1138237"/>
                    <a:gd name="connsiteX161" fmla="*/ 350044 w 1302544"/>
                    <a:gd name="connsiteY161" fmla="*/ 1031081 h 1138237"/>
                    <a:gd name="connsiteX162" fmla="*/ 342900 w 1302544"/>
                    <a:gd name="connsiteY162" fmla="*/ 1028700 h 1138237"/>
                    <a:gd name="connsiteX163" fmla="*/ 333375 w 1302544"/>
                    <a:gd name="connsiteY163" fmla="*/ 1016794 h 1138237"/>
                    <a:gd name="connsiteX164" fmla="*/ 316706 w 1302544"/>
                    <a:gd name="connsiteY164" fmla="*/ 995362 h 1138237"/>
                    <a:gd name="connsiteX165" fmla="*/ 307181 w 1302544"/>
                    <a:gd name="connsiteY165" fmla="*/ 966787 h 1138237"/>
                    <a:gd name="connsiteX166" fmla="*/ 304800 w 1302544"/>
                    <a:gd name="connsiteY166" fmla="*/ 959644 h 1138237"/>
                    <a:gd name="connsiteX167" fmla="*/ 295275 w 1302544"/>
                    <a:gd name="connsiteY167" fmla="*/ 945356 h 1138237"/>
                    <a:gd name="connsiteX168" fmla="*/ 288131 w 1302544"/>
                    <a:gd name="connsiteY168" fmla="*/ 940594 h 1138237"/>
                    <a:gd name="connsiteX169" fmla="*/ 278606 w 1302544"/>
                    <a:gd name="connsiteY169" fmla="*/ 919162 h 1138237"/>
                    <a:gd name="connsiteX170" fmla="*/ 276225 w 1302544"/>
                    <a:gd name="connsiteY170" fmla="*/ 912019 h 1138237"/>
                    <a:gd name="connsiteX171" fmla="*/ 271463 w 1302544"/>
                    <a:gd name="connsiteY171" fmla="*/ 895350 h 1138237"/>
                    <a:gd name="connsiteX172" fmla="*/ 266700 w 1302544"/>
                    <a:gd name="connsiteY172" fmla="*/ 854869 h 1138237"/>
                    <a:gd name="connsiteX173" fmla="*/ 264319 w 1302544"/>
                    <a:gd name="connsiteY173" fmla="*/ 842962 h 1138237"/>
                    <a:gd name="connsiteX174" fmla="*/ 261938 w 1302544"/>
                    <a:gd name="connsiteY174" fmla="*/ 835819 h 1138237"/>
                    <a:gd name="connsiteX175" fmla="*/ 257175 w 1302544"/>
                    <a:gd name="connsiteY175" fmla="*/ 819150 h 1138237"/>
                    <a:gd name="connsiteX176" fmla="*/ 252413 w 1302544"/>
                    <a:gd name="connsiteY176" fmla="*/ 812006 h 1138237"/>
                    <a:gd name="connsiteX177" fmla="*/ 250031 w 1302544"/>
                    <a:gd name="connsiteY177" fmla="*/ 804862 h 1138237"/>
                    <a:gd name="connsiteX178" fmla="*/ 240506 w 1302544"/>
                    <a:gd name="connsiteY178" fmla="*/ 790575 h 1138237"/>
                    <a:gd name="connsiteX179" fmla="*/ 228600 w 1302544"/>
                    <a:gd name="connsiteY179" fmla="*/ 769144 h 1138237"/>
                    <a:gd name="connsiteX180" fmla="*/ 216694 w 1302544"/>
                    <a:gd name="connsiteY180" fmla="*/ 752475 h 1138237"/>
                    <a:gd name="connsiteX181" fmla="*/ 207169 w 1302544"/>
                    <a:gd name="connsiteY181" fmla="*/ 738187 h 1138237"/>
                    <a:gd name="connsiteX182" fmla="*/ 197644 w 1302544"/>
                    <a:gd name="connsiteY182" fmla="*/ 723900 h 1138237"/>
                    <a:gd name="connsiteX183" fmla="*/ 195263 w 1302544"/>
                    <a:gd name="connsiteY183" fmla="*/ 716756 h 1138237"/>
                    <a:gd name="connsiteX184" fmla="*/ 185738 w 1302544"/>
                    <a:gd name="connsiteY184" fmla="*/ 702469 h 1138237"/>
                    <a:gd name="connsiteX185" fmla="*/ 180975 w 1302544"/>
                    <a:gd name="connsiteY185" fmla="*/ 695325 h 1138237"/>
                    <a:gd name="connsiteX186" fmla="*/ 173831 w 1302544"/>
                    <a:gd name="connsiteY186" fmla="*/ 688181 h 1138237"/>
                    <a:gd name="connsiteX187" fmla="*/ 169069 w 1302544"/>
                    <a:gd name="connsiteY187" fmla="*/ 681037 h 1138237"/>
                    <a:gd name="connsiteX188" fmla="*/ 161925 w 1302544"/>
                    <a:gd name="connsiteY188" fmla="*/ 673894 h 1138237"/>
                    <a:gd name="connsiteX189" fmla="*/ 157163 w 1302544"/>
                    <a:gd name="connsiteY189" fmla="*/ 666750 h 1138237"/>
                    <a:gd name="connsiteX190" fmla="*/ 150019 w 1302544"/>
                    <a:gd name="connsiteY190" fmla="*/ 661987 h 1138237"/>
                    <a:gd name="connsiteX191" fmla="*/ 140494 w 1302544"/>
                    <a:gd name="connsiteY191" fmla="*/ 647700 h 1138237"/>
                    <a:gd name="connsiteX192" fmla="*/ 126206 w 1302544"/>
                    <a:gd name="connsiteY192" fmla="*/ 638175 h 1138237"/>
                    <a:gd name="connsiteX193" fmla="*/ 121444 w 1302544"/>
                    <a:gd name="connsiteY193" fmla="*/ 631031 h 1138237"/>
                    <a:gd name="connsiteX194" fmla="*/ 107156 w 1302544"/>
                    <a:gd name="connsiteY194" fmla="*/ 621506 h 1138237"/>
                    <a:gd name="connsiteX195" fmla="*/ 100013 w 1302544"/>
                    <a:gd name="connsiteY195" fmla="*/ 616744 h 1138237"/>
                    <a:gd name="connsiteX196" fmla="*/ 92869 w 1302544"/>
                    <a:gd name="connsiteY196" fmla="*/ 611981 h 1138237"/>
                    <a:gd name="connsiteX197" fmla="*/ 85725 w 1302544"/>
                    <a:gd name="connsiteY197" fmla="*/ 607219 h 1138237"/>
                    <a:gd name="connsiteX198" fmla="*/ 78581 w 1302544"/>
                    <a:gd name="connsiteY198" fmla="*/ 600075 h 1138237"/>
                    <a:gd name="connsiteX199" fmla="*/ 69056 w 1302544"/>
                    <a:gd name="connsiteY199" fmla="*/ 597694 h 1138237"/>
                    <a:gd name="connsiteX200" fmla="*/ 45244 w 1302544"/>
                    <a:gd name="connsiteY200" fmla="*/ 588169 h 1138237"/>
                    <a:gd name="connsiteX201" fmla="*/ 23813 w 1302544"/>
                    <a:gd name="connsiteY201" fmla="*/ 581025 h 1138237"/>
                    <a:gd name="connsiteX202" fmla="*/ 16669 w 1302544"/>
                    <a:gd name="connsiteY202" fmla="*/ 578644 h 1138237"/>
                    <a:gd name="connsiteX203" fmla="*/ 4763 w 1302544"/>
                    <a:gd name="connsiteY203" fmla="*/ 559594 h 1138237"/>
                    <a:gd name="connsiteX204" fmla="*/ 2381 w 1302544"/>
                    <a:gd name="connsiteY204" fmla="*/ 552450 h 1138237"/>
                    <a:gd name="connsiteX205" fmla="*/ 0 w 1302544"/>
                    <a:gd name="connsiteY205" fmla="*/ 545306 h 1138237"/>
                    <a:gd name="connsiteX206" fmla="*/ 4763 w 1302544"/>
                    <a:gd name="connsiteY206" fmla="*/ 433387 h 1138237"/>
                    <a:gd name="connsiteX207" fmla="*/ 7144 w 1302544"/>
                    <a:gd name="connsiteY207" fmla="*/ 419100 h 1138237"/>
                    <a:gd name="connsiteX208" fmla="*/ 11906 w 1302544"/>
                    <a:gd name="connsiteY208" fmla="*/ 404812 h 1138237"/>
                    <a:gd name="connsiteX209" fmla="*/ 14288 w 1302544"/>
                    <a:gd name="connsiteY209" fmla="*/ 397669 h 1138237"/>
                    <a:gd name="connsiteX210" fmla="*/ 19050 w 1302544"/>
                    <a:gd name="connsiteY210" fmla="*/ 390525 h 1138237"/>
                    <a:gd name="connsiteX211" fmla="*/ 21431 w 1302544"/>
                    <a:gd name="connsiteY211" fmla="*/ 383381 h 1138237"/>
                    <a:gd name="connsiteX212" fmla="*/ 30956 w 1302544"/>
                    <a:gd name="connsiteY212" fmla="*/ 369094 h 1138237"/>
                    <a:gd name="connsiteX213" fmla="*/ 35719 w 1302544"/>
                    <a:gd name="connsiteY213" fmla="*/ 361950 h 1138237"/>
                    <a:gd name="connsiteX214" fmla="*/ 38100 w 1302544"/>
                    <a:gd name="connsiteY214" fmla="*/ 354806 h 1138237"/>
                    <a:gd name="connsiteX215" fmla="*/ 45244 w 1302544"/>
                    <a:gd name="connsiteY215" fmla="*/ 350044 h 1138237"/>
                    <a:gd name="connsiteX216" fmla="*/ 52388 w 1302544"/>
                    <a:gd name="connsiteY216" fmla="*/ 342900 h 1138237"/>
                    <a:gd name="connsiteX217" fmla="*/ 64294 w 1302544"/>
                    <a:gd name="connsiteY217" fmla="*/ 330994 h 1138237"/>
                    <a:gd name="connsiteX218" fmla="*/ 76200 w 1302544"/>
                    <a:gd name="connsiteY218" fmla="*/ 309562 h 1138237"/>
                    <a:gd name="connsiteX219" fmla="*/ 83344 w 1302544"/>
                    <a:gd name="connsiteY219" fmla="*/ 311944 h 113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1302544" h="1138237">
                      <a:moveTo>
                        <a:pt x="83344" y="311944"/>
                      </a:moveTo>
                      <a:cubicBezTo>
                        <a:pt x="86066" y="281994"/>
                        <a:pt x="87197" y="285169"/>
                        <a:pt x="83344" y="252412"/>
                      </a:cubicBezTo>
                      <a:cubicBezTo>
                        <a:pt x="83051" y="249919"/>
                        <a:pt x="82085" y="247514"/>
                        <a:pt x="80963" y="245269"/>
                      </a:cubicBezTo>
                      <a:cubicBezTo>
                        <a:pt x="79683" y="242709"/>
                        <a:pt x="77788" y="240506"/>
                        <a:pt x="76200" y="238125"/>
                      </a:cubicBezTo>
                      <a:cubicBezTo>
                        <a:pt x="70484" y="220976"/>
                        <a:pt x="77426" y="242413"/>
                        <a:pt x="71438" y="221456"/>
                      </a:cubicBezTo>
                      <a:cubicBezTo>
                        <a:pt x="70748" y="219042"/>
                        <a:pt x="69746" y="216726"/>
                        <a:pt x="69056" y="214312"/>
                      </a:cubicBezTo>
                      <a:cubicBezTo>
                        <a:pt x="68157" y="211165"/>
                        <a:pt x="67574" y="207934"/>
                        <a:pt x="66675" y="204787"/>
                      </a:cubicBezTo>
                      <a:cubicBezTo>
                        <a:pt x="65986" y="202374"/>
                        <a:pt x="64903" y="200079"/>
                        <a:pt x="64294" y="197644"/>
                      </a:cubicBezTo>
                      <a:cubicBezTo>
                        <a:pt x="63312" y="193717"/>
                        <a:pt x="62707" y="189706"/>
                        <a:pt x="61913" y="185737"/>
                      </a:cubicBezTo>
                      <a:cubicBezTo>
                        <a:pt x="62612" y="169664"/>
                        <a:pt x="61122" y="139421"/>
                        <a:pt x="66675" y="119062"/>
                      </a:cubicBezTo>
                      <a:cubicBezTo>
                        <a:pt x="67996" y="114219"/>
                        <a:pt x="69850" y="109537"/>
                        <a:pt x="71438" y="104775"/>
                      </a:cubicBezTo>
                      <a:cubicBezTo>
                        <a:pt x="73920" y="97330"/>
                        <a:pt x="76323" y="88025"/>
                        <a:pt x="83344" y="83344"/>
                      </a:cubicBezTo>
                      <a:cubicBezTo>
                        <a:pt x="88106" y="80169"/>
                        <a:pt x="92201" y="75629"/>
                        <a:pt x="97631" y="73819"/>
                      </a:cubicBezTo>
                      <a:cubicBezTo>
                        <a:pt x="114394" y="68230"/>
                        <a:pt x="93689" y="75507"/>
                        <a:pt x="114300" y="66675"/>
                      </a:cubicBezTo>
                      <a:cubicBezTo>
                        <a:pt x="116607" y="65686"/>
                        <a:pt x="119137" y="65283"/>
                        <a:pt x="121444" y="64294"/>
                      </a:cubicBezTo>
                      <a:cubicBezTo>
                        <a:pt x="124707" y="62896"/>
                        <a:pt x="127887" y="61292"/>
                        <a:pt x="130969" y="59531"/>
                      </a:cubicBezTo>
                      <a:cubicBezTo>
                        <a:pt x="133454" y="58111"/>
                        <a:pt x="135293" y="55259"/>
                        <a:pt x="138113" y="54769"/>
                      </a:cubicBezTo>
                      <a:cubicBezTo>
                        <a:pt x="153831" y="52035"/>
                        <a:pt x="185738" y="50006"/>
                        <a:pt x="185738" y="50006"/>
                      </a:cubicBezTo>
                      <a:cubicBezTo>
                        <a:pt x="249255" y="52893"/>
                        <a:pt x="239615" y="53812"/>
                        <a:pt x="311944" y="50006"/>
                      </a:cubicBezTo>
                      <a:cubicBezTo>
                        <a:pt x="325461" y="49295"/>
                        <a:pt x="326895" y="47743"/>
                        <a:pt x="338138" y="45244"/>
                      </a:cubicBezTo>
                      <a:cubicBezTo>
                        <a:pt x="342089" y="44366"/>
                        <a:pt x="346118" y="43844"/>
                        <a:pt x="350044" y="42862"/>
                      </a:cubicBezTo>
                      <a:cubicBezTo>
                        <a:pt x="352479" y="42253"/>
                        <a:pt x="354774" y="41171"/>
                        <a:pt x="357188" y="40481"/>
                      </a:cubicBezTo>
                      <a:cubicBezTo>
                        <a:pt x="360335" y="39582"/>
                        <a:pt x="363538" y="38894"/>
                        <a:pt x="366713" y="38100"/>
                      </a:cubicBezTo>
                      <a:cubicBezTo>
                        <a:pt x="378532" y="20369"/>
                        <a:pt x="363345" y="42141"/>
                        <a:pt x="378619" y="23812"/>
                      </a:cubicBezTo>
                      <a:cubicBezTo>
                        <a:pt x="380451" y="21614"/>
                        <a:pt x="381358" y="18692"/>
                        <a:pt x="383381" y="16669"/>
                      </a:cubicBezTo>
                      <a:cubicBezTo>
                        <a:pt x="387998" y="12052"/>
                        <a:pt x="391857" y="11462"/>
                        <a:pt x="397669" y="9525"/>
                      </a:cubicBezTo>
                      <a:cubicBezTo>
                        <a:pt x="400050" y="7937"/>
                        <a:pt x="402253" y="6042"/>
                        <a:pt x="404813" y="4762"/>
                      </a:cubicBezTo>
                      <a:cubicBezTo>
                        <a:pt x="408229" y="3054"/>
                        <a:pt x="418429" y="763"/>
                        <a:pt x="421481" y="0"/>
                      </a:cubicBezTo>
                      <a:cubicBezTo>
                        <a:pt x="447699" y="1192"/>
                        <a:pt x="482429" y="2400"/>
                        <a:pt x="509588" y="4762"/>
                      </a:cubicBezTo>
                      <a:cubicBezTo>
                        <a:pt x="519611" y="5634"/>
                        <a:pt x="543940" y="9070"/>
                        <a:pt x="552450" y="11906"/>
                      </a:cubicBezTo>
                      <a:cubicBezTo>
                        <a:pt x="554831" y="12700"/>
                        <a:pt x="557287" y="13298"/>
                        <a:pt x="559594" y="14287"/>
                      </a:cubicBezTo>
                      <a:cubicBezTo>
                        <a:pt x="580192" y="23115"/>
                        <a:pt x="559509" y="15847"/>
                        <a:pt x="576263" y="21431"/>
                      </a:cubicBezTo>
                      <a:cubicBezTo>
                        <a:pt x="577888" y="26306"/>
                        <a:pt x="579146" y="32169"/>
                        <a:pt x="583406" y="35719"/>
                      </a:cubicBezTo>
                      <a:cubicBezTo>
                        <a:pt x="586133" y="37991"/>
                        <a:pt x="589887" y="38655"/>
                        <a:pt x="592931" y="40481"/>
                      </a:cubicBezTo>
                      <a:cubicBezTo>
                        <a:pt x="599720" y="44554"/>
                        <a:pt x="608582" y="52048"/>
                        <a:pt x="616744" y="54769"/>
                      </a:cubicBezTo>
                      <a:cubicBezTo>
                        <a:pt x="620584" y="56049"/>
                        <a:pt x="624724" y="56168"/>
                        <a:pt x="628650" y="57150"/>
                      </a:cubicBezTo>
                      <a:cubicBezTo>
                        <a:pt x="642662" y="60653"/>
                        <a:pt x="631642" y="61394"/>
                        <a:pt x="654844" y="64294"/>
                      </a:cubicBezTo>
                      <a:lnTo>
                        <a:pt x="673894" y="66675"/>
                      </a:lnTo>
                      <a:cubicBezTo>
                        <a:pt x="713656" y="79928"/>
                        <a:pt x="664436" y="62375"/>
                        <a:pt x="700088" y="78581"/>
                      </a:cubicBezTo>
                      <a:cubicBezTo>
                        <a:pt x="704658" y="80658"/>
                        <a:pt x="709714" y="81480"/>
                        <a:pt x="714375" y="83344"/>
                      </a:cubicBezTo>
                      <a:cubicBezTo>
                        <a:pt x="717671" y="84662"/>
                        <a:pt x="720368" y="87753"/>
                        <a:pt x="723900" y="88106"/>
                      </a:cubicBezTo>
                      <a:cubicBezTo>
                        <a:pt x="744450" y="90161"/>
                        <a:pt x="765175" y="89693"/>
                        <a:pt x="785813" y="90487"/>
                      </a:cubicBezTo>
                      <a:cubicBezTo>
                        <a:pt x="790575" y="92075"/>
                        <a:pt x="795923" y="92466"/>
                        <a:pt x="800100" y="95250"/>
                      </a:cubicBezTo>
                      <a:cubicBezTo>
                        <a:pt x="809967" y="101827"/>
                        <a:pt x="804468" y="99318"/>
                        <a:pt x="816769" y="102394"/>
                      </a:cubicBezTo>
                      <a:cubicBezTo>
                        <a:pt x="828089" y="109940"/>
                        <a:pt x="821200" y="106252"/>
                        <a:pt x="838200" y="111919"/>
                      </a:cubicBezTo>
                      <a:lnTo>
                        <a:pt x="845344" y="114300"/>
                      </a:lnTo>
                      <a:cubicBezTo>
                        <a:pt x="856534" y="125490"/>
                        <a:pt x="849688" y="119578"/>
                        <a:pt x="866775" y="130969"/>
                      </a:cubicBezTo>
                      <a:cubicBezTo>
                        <a:pt x="869156" y="132556"/>
                        <a:pt x="871204" y="134826"/>
                        <a:pt x="873919" y="135731"/>
                      </a:cubicBezTo>
                      <a:cubicBezTo>
                        <a:pt x="878681" y="137319"/>
                        <a:pt x="884029" y="137709"/>
                        <a:pt x="888206" y="140494"/>
                      </a:cubicBezTo>
                      <a:cubicBezTo>
                        <a:pt x="904583" y="151411"/>
                        <a:pt x="897064" y="148209"/>
                        <a:pt x="909638" y="152400"/>
                      </a:cubicBezTo>
                      <a:cubicBezTo>
                        <a:pt x="911225" y="154781"/>
                        <a:pt x="912165" y="157756"/>
                        <a:pt x="914400" y="159544"/>
                      </a:cubicBezTo>
                      <a:cubicBezTo>
                        <a:pt x="916360" y="161112"/>
                        <a:pt x="919769" y="160150"/>
                        <a:pt x="921544" y="161925"/>
                      </a:cubicBezTo>
                      <a:cubicBezTo>
                        <a:pt x="925591" y="165972"/>
                        <a:pt x="931069" y="176212"/>
                        <a:pt x="931069" y="176212"/>
                      </a:cubicBezTo>
                      <a:lnTo>
                        <a:pt x="935831" y="190500"/>
                      </a:lnTo>
                      <a:cubicBezTo>
                        <a:pt x="936625" y="192881"/>
                        <a:pt x="937604" y="195209"/>
                        <a:pt x="938213" y="197644"/>
                      </a:cubicBezTo>
                      <a:cubicBezTo>
                        <a:pt x="939007" y="200819"/>
                        <a:pt x="939695" y="204022"/>
                        <a:pt x="940594" y="207169"/>
                      </a:cubicBezTo>
                      <a:cubicBezTo>
                        <a:pt x="941283" y="209582"/>
                        <a:pt x="941407" y="212352"/>
                        <a:pt x="942975" y="214312"/>
                      </a:cubicBezTo>
                      <a:cubicBezTo>
                        <a:pt x="945109" y="216980"/>
                        <a:pt x="953629" y="221229"/>
                        <a:pt x="957263" y="221456"/>
                      </a:cubicBezTo>
                      <a:cubicBezTo>
                        <a:pt x="980251" y="222893"/>
                        <a:pt x="1003300" y="223043"/>
                        <a:pt x="1026319" y="223837"/>
                      </a:cubicBezTo>
                      <a:cubicBezTo>
                        <a:pt x="1038442" y="227879"/>
                        <a:pt x="1030072" y="222971"/>
                        <a:pt x="1035844" y="233362"/>
                      </a:cubicBezTo>
                      <a:cubicBezTo>
                        <a:pt x="1038624" y="238366"/>
                        <a:pt x="1045369" y="247650"/>
                        <a:pt x="1045369" y="247650"/>
                      </a:cubicBezTo>
                      <a:lnTo>
                        <a:pt x="1054894" y="276225"/>
                      </a:lnTo>
                      <a:cubicBezTo>
                        <a:pt x="1055688" y="278606"/>
                        <a:pt x="1055882" y="281281"/>
                        <a:pt x="1057275" y="283369"/>
                      </a:cubicBezTo>
                      <a:lnTo>
                        <a:pt x="1062038" y="290512"/>
                      </a:lnTo>
                      <a:cubicBezTo>
                        <a:pt x="1063625" y="295275"/>
                        <a:pt x="1065582" y="299930"/>
                        <a:pt x="1066800" y="304800"/>
                      </a:cubicBezTo>
                      <a:cubicBezTo>
                        <a:pt x="1068388" y="311150"/>
                        <a:pt x="1069493" y="317640"/>
                        <a:pt x="1071563" y="323850"/>
                      </a:cubicBezTo>
                      <a:cubicBezTo>
                        <a:pt x="1072357" y="326231"/>
                        <a:pt x="1072376" y="329034"/>
                        <a:pt x="1073944" y="330994"/>
                      </a:cubicBezTo>
                      <a:cubicBezTo>
                        <a:pt x="1075732" y="333229"/>
                        <a:pt x="1078473" y="334594"/>
                        <a:pt x="1081088" y="335756"/>
                      </a:cubicBezTo>
                      <a:cubicBezTo>
                        <a:pt x="1085675" y="337795"/>
                        <a:pt x="1090885" y="338274"/>
                        <a:pt x="1095375" y="340519"/>
                      </a:cubicBezTo>
                      <a:cubicBezTo>
                        <a:pt x="1111347" y="348504"/>
                        <a:pt x="1098211" y="342798"/>
                        <a:pt x="1114425" y="347662"/>
                      </a:cubicBezTo>
                      <a:cubicBezTo>
                        <a:pt x="1119234" y="349105"/>
                        <a:pt x="1123950" y="350837"/>
                        <a:pt x="1128713" y="352425"/>
                      </a:cubicBezTo>
                      <a:lnTo>
                        <a:pt x="1135856" y="354806"/>
                      </a:lnTo>
                      <a:cubicBezTo>
                        <a:pt x="1137444" y="357187"/>
                        <a:pt x="1138787" y="359751"/>
                        <a:pt x="1140619" y="361950"/>
                      </a:cubicBezTo>
                      <a:cubicBezTo>
                        <a:pt x="1142775" y="364537"/>
                        <a:pt x="1145895" y="366292"/>
                        <a:pt x="1147763" y="369094"/>
                      </a:cubicBezTo>
                      <a:cubicBezTo>
                        <a:pt x="1149155" y="371182"/>
                        <a:pt x="1149022" y="373992"/>
                        <a:pt x="1150144" y="376237"/>
                      </a:cubicBezTo>
                      <a:cubicBezTo>
                        <a:pt x="1159378" y="394706"/>
                        <a:pt x="1151299" y="372564"/>
                        <a:pt x="1157288" y="390525"/>
                      </a:cubicBezTo>
                      <a:cubicBezTo>
                        <a:pt x="1156494" y="401637"/>
                        <a:pt x="1156183" y="412795"/>
                        <a:pt x="1154906" y="423862"/>
                      </a:cubicBezTo>
                      <a:cubicBezTo>
                        <a:pt x="1153799" y="433455"/>
                        <a:pt x="1151342" y="442855"/>
                        <a:pt x="1150144" y="452437"/>
                      </a:cubicBezTo>
                      <a:lnTo>
                        <a:pt x="1147763" y="471487"/>
                      </a:lnTo>
                      <a:cubicBezTo>
                        <a:pt x="1148557" y="488156"/>
                        <a:pt x="1147105" y="505085"/>
                        <a:pt x="1150144" y="521494"/>
                      </a:cubicBezTo>
                      <a:cubicBezTo>
                        <a:pt x="1151186" y="527122"/>
                        <a:pt x="1156494" y="531019"/>
                        <a:pt x="1159669" y="535781"/>
                      </a:cubicBezTo>
                      <a:cubicBezTo>
                        <a:pt x="1171491" y="553514"/>
                        <a:pt x="1156298" y="531738"/>
                        <a:pt x="1171575" y="550069"/>
                      </a:cubicBezTo>
                      <a:cubicBezTo>
                        <a:pt x="1188159" y="569968"/>
                        <a:pt x="1162603" y="543475"/>
                        <a:pt x="1183481" y="564356"/>
                      </a:cubicBezTo>
                      <a:cubicBezTo>
                        <a:pt x="1188118" y="578264"/>
                        <a:pt x="1182235" y="565491"/>
                        <a:pt x="1193006" y="576262"/>
                      </a:cubicBezTo>
                      <a:cubicBezTo>
                        <a:pt x="1195030" y="578286"/>
                        <a:pt x="1195745" y="581382"/>
                        <a:pt x="1197769" y="583406"/>
                      </a:cubicBezTo>
                      <a:cubicBezTo>
                        <a:pt x="1199793" y="585430"/>
                        <a:pt x="1202714" y="586337"/>
                        <a:pt x="1204913" y="588169"/>
                      </a:cubicBezTo>
                      <a:cubicBezTo>
                        <a:pt x="1207500" y="590325"/>
                        <a:pt x="1209254" y="593444"/>
                        <a:pt x="1212056" y="595312"/>
                      </a:cubicBezTo>
                      <a:cubicBezTo>
                        <a:pt x="1214145" y="596704"/>
                        <a:pt x="1216893" y="596705"/>
                        <a:pt x="1219200" y="597694"/>
                      </a:cubicBezTo>
                      <a:cubicBezTo>
                        <a:pt x="1236816" y="605244"/>
                        <a:pt x="1220093" y="601018"/>
                        <a:pt x="1243013" y="604837"/>
                      </a:cubicBezTo>
                      <a:cubicBezTo>
                        <a:pt x="1245394" y="606425"/>
                        <a:pt x="1248132" y="607576"/>
                        <a:pt x="1250156" y="609600"/>
                      </a:cubicBezTo>
                      <a:cubicBezTo>
                        <a:pt x="1252180" y="611624"/>
                        <a:pt x="1253255" y="614415"/>
                        <a:pt x="1254919" y="616744"/>
                      </a:cubicBezTo>
                      <a:cubicBezTo>
                        <a:pt x="1272533" y="641402"/>
                        <a:pt x="1249715" y="607745"/>
                        <a:pt x="1271588" y="640556"/>
                      </a:cubicBezTo>
                      <a:cubicBezTo>
                        <a:pt x="1273175" y="642937"/>
                        <a:pt x="1275445" y="644985"/>
                        <a:pt x="1276350" y="647700"/>
                      </a:cubicBezTo>
                      <a:cubicBezTo>
                        <a:pt x="1279636" y="657559"/>
                        <a:pt x="1277338" y="652756"/>
                        <a:pt x="1283494" y="661987"/>
                      </a:cubicBezTo>
                      <a:cubicBezTo>
                        <a:pt x="1285384" y="671437"/>
                        <a:pt x="1289653" y="694751"/>
                        <a:pt x="1293019" y="704850"/>
                      </a:cubicBezTo>
                      <a:cubicBezTo>
                        <a:pt x="1294606" y="709612"/>
                        <a:pt x="1296796" y="714215"/>
                        <a:pt x="1297781" y="719137"/>
                      </a:cubicBezTo>
                      <a:lnTo>
                        <a:pt x="1302544" y="742950"/>
                      </a:lnTo>
                      <a:cubicBezTo>
                        <a:pt x="1301010" y="764434"/>
                        <a:pt x="1302549" y="769920"/>
                        <a:pt x="1297781" y="785812"/>
                      </a:cubicBezTo>
                      <a:cubicBezTo>
                        <a:pt x="1296338" y="790620"/>
                        <a:pt x="1295804" y="795923"/>
                        <a:pt x="1293019" y="800100"/>
                      </a:cubicBezTo>
                      <a:cubicBezTo>
                        <a:pt x="1288336" y="807124"/>
                        <a:pt x="1287988" y="808658"/>
                        <a:pt x="1281113" y="814387"/>
                      </a:cubicBezTo>
                      <a:cubicBezTo>
                        <a:pt x="1274957" y="819517"/>
                        <a:pt x="1273986" y="819144"/>
                        <a:pt x="1266825" y="821531"/>
                      </a:cubicBezTo>
                      <a:cubicBezTo>
                        <a:pt x="1262063" y="824706"/>
                        <a:pt x="1257968" y="829246"/>
                        <a:pt x="1252538" y="831056"/>
                      </a:cubicBezTo>
                      <a:cubicBezTo>
                        <a:pt x="1247775" y="832644"/>
                        <a:pt x="1242427" y="833034"/>
                        <a:pt x="1238250" y="835819"/>
                      </a:cubicBezTo>
                      <a:cubicBezTo>
                        <a:pt x="1235869" y="837406"/>
                        <a:pt x="1233721" y="839419"/>
                        <a:pt x="1231106" y="840581"/>
                      </a:cubicBezTo>
                      <a:cubicBezTo>
                        <a:pt x="1226519" y="842620"/>
                        <a:pt x="1220996" y="842560"/>
                        <a:pt x="1216819" y="845344"/>
                      </a:cubicBezTo>
                      <a:cubicBezTo>
                        <a:pt x="1207586" y="851498"/>
                        <a:pt x="1212390" y="849201"/>
                        <a:pt x="1202531" y="852487"/>
                      </a:cubicBezTo>
                      <a:cubicBezTo>
                        <a:pt x="1199017" y="857759"/>
                        <a:pt x="1196126" y="863108"/>
                        <a:pt x="1190625" y="866775"/>
                      </a:cubicBezTo>
                      <a:cubicBezTo>
                        <a:pt x="1188536" y="868167"/>
                        <a:pt x="1185862" y="868362"/>
                        <a:pt x="1183481" y="869156"/>
                      </a:cubicBezTo>
                      <a:cubicBezTo>
                        <a:pt x="1169825" y="889644"/>
                        <a:pt x="1186204" y="863713"/>
                        <a:pt x="1176338" y="883444"/>
                      </a:cubicBezTo>
                      <a:cubicBezTo>
                        <a:pt x="1175058" y="886004"/>
                        <a:pt x="1173163" y="888206"/>
                        <a:pt x="1171575" y="890587"/>
                      </a:cubicBezTo>
                      <a:cubicBezTo>
                        <a:pt x="1165730" y="908126"/>
                        <a:pt x="1165330" y="902224"/>
                        <a:pt x="1169194" y="921544"/>
                      </a:cubicBezTo>
                      <a:cubicBezTo>
                        <a:pt x="1169686" y="924005"/>
                        <a:pt x="1170781" y="926306"/>
                        <a:pt x="1171575" y="928687"/>
                      </a:cubicBezTo>
                      <a:cubicBezTo>
                        <a:pt x="1169630" y="961761"/>
                        <a:pt x="1171643" y="959342"/>
                        <a:pt x="1166813" y="981075"/>
                      </a:cubicBezTo>
                      <a:cubicBezTo>
                        <a:pt x="1165252" y="988099"/>
                        <a:pt x="1164921" y="992492"/>
                        <a:pt x="1159669" y="997744"/>
                      </a:cubicBezTo>
                      <a:cubicBezTo>
                        <a:pt x="1154188" y="1003225"/>
                        <a:pt x="1150285" y="1003066"/>
                        <a:pt x="1143000" y="1004887"/>
                      </a:cubicBezTo>
                      <a:cubicBezTo>
                        <a:pt x="1138238" y="1008062"/>
                        <a:pt x="1134143" y="1012602"/>
                        <a:pt x="1128713" y="1014412"/>
                      </a:cubicBezTo>
                      <a:cubicBezTo>
                        <a:pt x="1126332" y="1015206"/>
                        <a:pt x="1124004" y="1016185"/>
                        <a:pt x="1121569" y="1016794"/>
                      </a:cubicBezTo>
                      <a:cubicBezTo>
                        <a:pt x="1116100" y="1018161"/>
                        <a:pt x="1100327" y="1020849"/>
                        <a:pt x="1095375" y="1021556"/>
                      </a:cubicBezTo>
                      <a:cubicBezTo>
                        <a:pt x="1079656" y="1023801"/>
                        <a:pt x="1068674" y="1024702"/>
                        <a:pt x="1052513" y="1026319"/>
                      </a:cubicBezTo>
                      <a:cubicBezTo>
                        <a:pt x="1047808" y="1027887"/>
                        <a:pt x="1041582" y="1029266"/>
                        <a:pt x="1038225" y="1033462"/>
                      </a:cubicBezTo>
                      <a:cubicBezTo>
                        <a:pt x="1028988" y="1045008"/>
                        <a:pt x="1044287" y="1037792"/>
                        <a:pt x="1028700" y="1042987"/>
                      </a:cubicBezTo>
                      <a:cubicBezTo>
                        <a:pt x="1008223" y="1056639"/>
                        <a:pt x="1032323" y="1038460"/>
                        <a:pt x="1019175" y="1054894"/>
                      </a:cubicBezTo>
                      <a:cubicBezTo>
                        <a:pt x="1017387" y="1057129"/>
                        <a:pt x="1014412" y="1058069"/>
                        <a:pt x="1012031" y="1059656"/>
                      </a:cubicBezTo>
                      <a:cubicBezTo>
                        <a:pt x="1009037" y="1068640"/>
                        <a:pt x="1008314" y="1072898"/>
                        <a:pt x="1000125" y="1081087"/>
                      </a:cubicBezTo>
                      <a:cubicBezTo>
                        <a:pt x="997744" y="1083468"/>
                        <a:pt x="995783" y="1086363"/>
                        <a:pt x="992981" y="1088231"/>
                      </a:cubicBezTo>
                      <a:cubicBezTo>
                        <a:pt x="990893" y="1089623"/>
                        <a:pt x="988219" y="1089818"/>
                        <a:pt x="985838" y="1090612"/>
                      </a:cubicBezTo>
                      <a:cubicBezTo>
                        <a:pt x="983457" y="1092200"/>
                        <a:pt x="980893" y="1093543"/>
                        <a:pt x="978694" y="1095375"/>
                      </a:cubicBezTo>
                      <a:cubicBezTo>
                        <a:pt x="976107" y="1097531"/>
                        <a:pt x="974352" y="1100651"/>
                        <a:pt x="971550" y="1102519"/>
                      </a:cubicBezTo>
                      <a:cubicBezTo>
                        <a:pt x="969461" y="1103911"/>
                        <a:pt x="966787" y="1104106"/>
                        <a:pt x="964406" y="1104900"/>
                      </a:cubicBezTo>
                      <a:cubicBezTo>
                        <a:pt x="962025" y="1106487"/>
                        <a:pt x="959461" y="1107830"/>
                        <a:pt x="957263" y="1109662"/>
                      </a:cubicBezTo>
                      <a:cubicBezTo>
                        <a:pt x="954676" y="1111818"/>
                        <a:pt x="952921" y="1114938"/>
                        <a:pt x="950119" y="1116806"/>
                      </a:cubicBezTo>
                      <a:cubicBezTo>
                        <a:pt x="948030" y="1118198"/>
                        <a:pt x="945356" y="1118393"/>
                        <a:pt x="942975" y="1119187"/>
                      </a:cubicBezTo>
                      <a:cubicBezTo>
                        <a:pt x="940594" y="1120775"/>
                        <a:pt x="938446" y="1122788"/>
                        <a:pt x="935831" y="1123950"/>
                      </a:cubicBezTo>
                      <a:cubicBezTo>
                        <a:pt x="931244" y="1125989"/>
                        <a:pt x="921544" y="1128712"/>
                        <a:pt x="921544" y="1128712"/>
                      </a:cubicBezTo>
                      <a:cubicBezTo>
                        <a:pt x="919163" y="1130300"/>
                        <a:pt x="917115" y="1132570"/>
                        <a:pt x="914400" y="1133475"/>
                      </a:cubicBezTo>
                      <a:cubicBezTo>
                        <a:pt x="909820" y="1135002"/>
                        <a:pt x="904826" y="1134809"/>
                        <a:pt x="900113" y="1135856"/>
                      </a:cubicBezTo>
                      <a:cubicBezTo>
                        <a:pt x="897663" y="1136400"/>
                        <a:pt x="895350" y="1137443"/>
                        <a:pt x="892969" y="1138237"/>
                      </a:cubicBezTo>
                      <a:cubicBezTo>
                        <a:pt x="879475" y="1137443"/>
                        <a:pt x="865938" y="1137201"/>
                        <a:pt x="852488" y="1135856"/>
                      </a:cubicBezTo>
                      <a:cubicBezTo>
                        <a:pt x="849990" y="1135606"/>
                        <a:pt x="847838" y="1133763"/>
                        <a:pt x="845344" y="1133475"/>
                      </a:cubicBezTo>
                      <a:cubicBezTo>
                        <a:pt x="827140" y="1131374"/>
                        <a:pt x="790575" y="1128712"/>
                        <a:pt x="790575" y="1128712"/>
                      </a:cubicBezTo>
                      <a:cubicBezTo>
                        <a:pt x="788194" y="1127918"/>
                        <a:pt x="785866" y="1126940"/>
                        <a:pt x="783431" y="1126331"/>
                      </a:cubicBezTo>
                      <a:cubicBezTo>
                        <a:pt x="756232" y="1119532"/>
                        <a:pt x="745171" y="1124926"/>
                        <a:pt x="707231" y="1126331"/>
                      </a:cubicBezTo>
                      <a:cubicBezTo>
                        <a:pt x="692223" y="1125775"/>
                        <a:pt x="632942" y="1124315"/>
                        <a:pt x="609600" y="1121569"/>
                      </a:cubicBezTo>
                      <a:cubicBezTo>
                        <a:pt x="607107" y="1121276"/>
                        <a:pt x="604926" y="1119636"/>
                        <a:pt x="602456" y="1119187"/>
                      </a:cubicBezTo>
                      <a:cubicBezTo>
                        <a:pt x="596160" y="1118042"/>
                        <a:pt x="589749" y="1117652"/>
                        <a:pt x="583406" y="1116806"/>
                      </a:cubicBezTo>
                      <a:lnTo>
                        <a:pt x="566738" y="1114425"/>
                      </a:lnTo>
                      <a:cubicBezTo>
                        <a:pt x="541881" y="1106139"/>
                        <a:pt x="557458" y="1110020"/>
                        <a:pt x="519113" y="1107281"/>
                      </a:cubicBezTo>
                      <a:cubicBezTo>
                        <a:pt x="501157" y="1101296"/>
                        <a:pt x="523290" y="1109369"/>
                        <a:pt x="504825" y="1100137"/>
                      </a:cubicBezTo>
                      <a:cubicBezTo>
                        <a:pt x="502580" y="1099014"/>
                        <a:pt x="500062" y="1098550"/>
                        <a:pt x="497681" y="1097756"/>
                      </a:cubicBezTo>
                      <a:cubicBezTo>
                        <a:pt x="493336" y="1091237"/>
                        <a:pt x="493296" y="1089193"/>
                        <a:pt x="485775" y="1085850"/>
                      </a:cubicBezTo>
                      <a:cubicBezTo>
                        <a:pt x="481188" y="1083811"/>
                        <a:pt x="475665" y="1083871"/>
                        <a:pt x="471488" y="1081087"/>
                      </a:cubicBezTo>
                      <a:cubicBezTo>
                        <a:pt x="469107" y="1079500"/>
                        <a:pt x="466975" y="1077452"/>
                        <a:pt x="464344" y="1076325"/>
                      </a:cubicBezTo>
                      <a:cubicBezTo>
                        <a:pt x="461336" y="1075036"/>
                        <a:pt x="457966" y="1074843"/>
                        <a:pt x="454819" y="1073944"/>
                      </a:cubicBezTo>
                      <a:cubicBezTo>
                        <a:pt x="452405" y="1073254"/>
                        <a:pt x="450089" y="1072252"/>
                        <a:pt x="447675" y="1071562"/>
                      </a:cubicBezTo>
                      <a:cubicBezTo>
                        <a:pt x="444528" y="1070663"/>
                        <a:pt x="441214" y="1070330"/>
                        <a:pt x="438150" y="1069181"/>
                      </a:cubicBezTo>
                      <a:cubicBezTo>
                        <a:pt x="434826" y="1067935"/>
                        <a:pt x="431888" y="1065817"/>
                        <a:pt x="428625" y="1064419"/>
                      </a:cubicBezTo>
                      <a:cubicBezTo>
                        <a:pt x="426318" y="1063430"/>
                        <a:pt x="423862" y="1062831"/>
                        <a:pt x="421481" y="1062037"/>
                      </a:cubicBezTo>
                      <a:cubicBezTo>
                        <a:pt x="420687" y="1059656"/>
                        <a:pt x="420875" y="1056669"/>
                        <a:pt x="419100" y="1054894"/>
                      </a:cubicBezTo>
                      <a:cubicBezTo>
                        <a:pt x="406227" y="1042021"/>
                        <a:pt x="402958" y="1045853"/>
                        <a:pt x="385763" y="1042987"/>
                      </a:cubicBezTo>
                      <a:cubicBezTo>
                        <a:pt x="379782" y="1041990"/>
                        <a:pt x="374757" y="1040112"/>
                        <a:pt x="369094" y="1038225"/>
                      </a:cubicBezTo>
                      <a:cubicBezTo>
                        <a:pt x="366713" y="1036637"/>
                        <a:pt x="364630" y="1034467"/>
                        <a:pt x="361950" y="1033462"/>
                      </a:cubicBezTo>
                      <a:cubicBezTo>
                        <a:pt x="358160" y="1032041"/>
                        <a:pt x="353970" y="1032063"/>
                        <a:pt x="350044" y="1031081"/>
                      </a:cubicBezTo>
                      <a:cubicBezTo>
                        <a:pt x="347609" y="1030472"/>
                        <a:pt x="345281" y="1029494"/>
                        <a:pt x="342900" y="1028700"/>
                      </a:cubicBezTo>
                      <a:cubicBezTo>
                        <a:pt x="329700" y="1019899"/>
                        <a:pt x="340140" y="1028972"/>
                        <a:pt x="333375" y="1016794"/>
                      </a:cubicBezTo>
                      <a:cubicBezTo>
                        <a:pt x="326254" y="1003976"/>
                        <a:pt x="325384" y="1004040"/>
                        <a:pt x="316706" y="995362"/>
                      </a:cubicBezTo>
                      <a:lnTo>
                        <a:pt x="307181" y="966787"/>
                      </a:lnTo>
                      <a:cubicBezTo>
                        <a:pt x="306387" y="964406"/>
                        <a:pt x="306192" y="961732"/>
                        <a:pt x="304800" y="959644"/>
                      </a:cubicBezTo>
                      <a:cubicBezTo>
                        <a:pt x="301625" y="954881"/>
                        <a:pt x="300038" y="948531"/>
                        <a:pt x="295275" y="945356"/>
                      </a:cubicBezTo>
                      <a:lnTo>
                        <a:pt x="288131" y="940594"/>
                      </a:lnTo>
                      <a:cubicBezTo>
                        <a:pt x="282464" y="923591"/>
                        <a:pt x="286154" y="930483"/>
                        <a:pt x="278606" y="919162"/>
                      </a:cubicBezTo>
                      <a:cubicBezTo>
                        <a:pt x="277812" y="916781"/>
                        <a:pt x="276914" y="914432"/>
                        <a:pt x="276225" y="912019"/>
                      </a:cubicBezTo>
                      <a:cubicBezTo>
                        <a:pt x="270243" y="891081"/>
                        <a:pt x="277174" y="912485"/>
                        <a:pt x="271463" y="895350"/>
                      </a:cubicBezTo>
                      <a:cubicBezTo>
                        <a:pt x="269770" y="878427"/>
                        <a:pt x="269331" y="870658"/>
                        <a:pt x="266700" y="854869"/>
                      </a:cubicBezTo>
                      <a:cubicBezTo>
                        <a:pt x="266035" y="850876"/>
                        <a:pt x="265301" y="846889"/>
                        <a:pt x="264319" y="842962"/>
                      </a:cubicBezTo>
                      <a:cubicBezTo>
                        <a:pt x="263710" y="840527"/>
                        <a:pt x="262628" y="838232"/>
                        <a:pt x="261938" y="835819"/>
                      </a:cubicBezTo>
                      <a:cubicBezTo>
                        <a:pt x="260922" y="832264"/>
                        <a:pt x="259076" y="822953"/>
                        <a:pt x="257175" y="819150"/>
                      </a:cubicBezTo>
                      <a:cubicBezTo>
                        <a:pt x="255895" y="816590"/>
                        <a:pt x="253693" y="814566"/>
                        <a:pt x="252413" y="812006"/>
                      </a:cubicBezTo>
                      <a:cubicBezTo>
                        <a:pt x="251290" y="809761"/>
                        <a:pt x="251250" y="807056"/>
                        <a:pt x="250031" y="804862"/>
                      </a:cubicBezTo>
                      <a:cubicBezTo>
                        <a:pt x="247251" y="799859"/>
                        <a:pt x="240506" y="790575"/>
                        <a:pt x="240506" y="790575"/>
                      </a:cubicBezTo>
                      <a:cubicBezTo>
                        <a:pt x="236315" y="778000"/>
                        <a:pt x="239518" y="785521"/>
                        <a:pt x="228600" y="769144"/>
                      </a:cubicBezTo>
                      <a:cubicBezTo>
                        <a:pt x="213098" y="745891"/>
                        <a:pt x="237396" y="782050"/>
                        <a:pt x="216694" y="752475"/>
                      </a:cubicBezTo>
                      <a:cubicBezTo>
                        <a:pt x="213412" y="747786"/>
                        <a:pt x="210344" y="742950"/>
                        <a:pt x="207169" y="738187"/>
                      </a:cubicBezTo>
                      <a:lnTo>
                        <a:pt x="197644" y="723900"/>
                      </a:lnTo>
                      <a:cubicBezTo>
                        <a:pt x="196850" y="721519"/>
                        <a:pt x="196482" y="718950"/>
                        <a:pt x="195263" y="716756"/>
                      </a:cubicBezTo>
                      <a:cubicBezTo>
                        <a:pt x="192483" y="711753"/>
                        <a:pt x="188913" y="707231"/>
                        <a:pt x="185738" y="702469"/>
                      </a:cubicBezTo>
                      <a:cubicBezTo>
                        <a:pt x="184150" y="700088"/>
                        <a:pt x="182999" y="697349"/>
                        <a:pt x="180975" y="695325"/>
                      </a:cubicBezTo>
                      <a:cubicBezTo>
                        <a:pt x="178594" y="692944"/>
                        <a:pt x="175987" y="690768"/>
                        <a:pt x="173831" y="688181"/>
                      </a:cubicBezTo>
                      <a:cubicBezTo>
                        <a:pt x="171999" y="685982"/>
                        <a:pt x="170901" y="683236"/>
                        <a:pt x="169069" y="681037"/>
                      </a:cubicBezTo>
                      <a:cubicBezTo>
                        <a:pt x="166913" y="678450"/>
                        <a:pt x="164081" y="676481"/>
                        <a:pt x="161925" y="673894"/>
                      </a:cubicBezTo>
                      <a:cubicBezTo>
                        <a:pt x="160093" y="671695"/>
                        <a:pt x="159187" y="668774"/>
                        <a:pt x="157163" y="666750"/>
                      </a:cubicBezTo>
                      <a:cubicBezTo>
                        <a:pt x="155139" y="664726"/>
                        <a:pt x="152400" y="663575"/>
                        <a:pt x="150019" y="661987"/>
                      </a:cubicBezTo>
                      <a:cubicBezTo>
                        <a:pt x="146844" y="657225"/>
                        <a:pt x="145256" y="650875"/>
                        <a:pt x="140494" y="647700"/>
                      </a:cubicBezTo>
                      <a:lnTo>
                        <a:pt x="126206" y="638175"/>
                      </a:lnTo>
                      <a:cubicBezTo>
                        <a:pt x="124619" y="635794"/>
                        <a:pt x="123598" y="632916"/>
                        <a:pt x="121444" y="631031"/>
                      </a:cubicBezTo>
                      <a:cubicBezTo>
                        <a:pt x="117136" y="627262"/>
                        <a:pt x="111919" y="624681"/>
                        <a:pt x="107156" y="621506"/>
                      </a:cubicBezTo>
                      <a:lnTo>
                        <a:pt x="100013" y="616744"/>
                      </a:lnTo>
                      <a:lnTo>
                        <a:pt x="92869" y="611981"/>
                      </a:lnTo>
                      <a:cubicBezTo>
                        <a:pt x="90488" y="610394"/>
                        <a:pt x="87749" y="609243"/>
                        <a:pt x="85725" y="607219"/>
                      </a:cubicBezTo>
                      <a:cubicBezTo>
                        <a:pt x="83344" y="604838"/>
                        <a:pt x="81505" y="601746"/>
                        <a:pt x="78581" y="600075"/>
                      </a:cubicBezTo>
                      <a:cubicBezTo>
                        <a:pt x="75739" y="598451"/>
                        <a:pt x="72138" y="598795"/>
                        <a:pt x="69056" y="597694"/>
                      </a:cubicBezTo>
                      <a:cubicBezTo>
                        <a:pt x="61005" y="594819"/>
                        <a:pt x="53354" y="590873"/>
                        <a:pt x="45244" y="588169"/>
                      </a:cubicBezTo>
                      <a:lnTo>
                        <a:pt x="23813" y="581025"/>
                      </a:lnTo>
                      <a:lnTo>
                        <a:pt x="16669" y="578644"/>
                      </a:lnTo>
                      <a:cubicBezTo>
                        <a:pt x="5348" y="571096"/>
                        <a:pt x="10431" y="576597"/>
                        <a:pt x="4763" y="559594"/>
                      </a:cubicBezTo>
                      <a:lnTo>
                        <a:pt x="2381" y="552450"/>
                      </a:lnTo>
                      <a:lnTo>
                        <a:pt x="0" y="545306"/>
                      </a:lnTo>
                      <a:cubicBezTo>
                        <a:pt x="1606" y="482683"/>
                        <a:pt x="-1267" y="475592"/>
                        <a:pt x="4763" y="433387"/>
                      </a:cubicBezTo>
                      <a:cubicBezTo>
                        <a:pt x="5446" y="428608"/>
                        <a:pt x="5973" y="423784"/>
                        <a:pt x="7144" y="419100"/>
                      </a:cubicBezTo>
                      <a:cubicBezTo>
                        <a:pt x="8361" y="414230"/>
                        <a:pt x="10318" y="409575"/>
                        <a:pt x="11906" y="404812"/>
                      </a:cubicBezTo>
                      <a:cubicBezTo>
                        <a:pt x="12700" y="402431"/>
                        <a:pt x="12896" y="399757"/>
                        <a:pt x="14288" y="397669"/>
                      </a:cubicBezTo>
                      <a:cubicBezTo>
                        <a:pt x="15875" y="395288"/>
                        <a:pt x="17770" y="393085"/>
                        <a:pt x="19050" y="390525"/>
                      </a:cubicBezTo>
                      <a:cubicBezTo>
                        <a:pt x="20172" y="388280"/>
                        <a:pt x="20212" y="385575"/>
                        <a:pt x="21431" y="383381"/>
                      </a:cubicBezTo>
                      <a:cubicBezTo>
                        <a:pt x="24211" y="378378"/>
                        <a:pt x="27781" y="373856"/>
                        <a:pt x="30956" y="369094"/>
                      </a:cubicBezTo>
                      <a:lnTo>
                        <a:pt x="35719" y="361950"/>
                      </a:lnTo>
                      <a:cubicBezTo>
                        <a:pt x="36513" y="359569"/>
                        <a:pt x="36532" y="356766"/>
                        <a:pt x="38100" y="354806"/>
                      </a:cubicBezTo>
                      <a:cubicBezTo>
                        <a:pt x="39888" y="352571"/>
                        <a:pt x="43045" y="351876"/>
                        <a:pt x="45244" y="350044"/>
                      </a:cubicBezTo>
                      <a:cubicBezTo>
                        <a:pt x="47831" y="347888"/>
                        <a:pt x="50232" y="345487"/>
                        <a:pt x="52388" y="342900"/>
                      </a:cubicBezTo>
                      <a:cubicBezTo>
                        <a:pt x="62309" y="330994"/>
                        <a:pt x="51197" y="339724"/>
                        <a:pt x="64294" y="330994"/>
                      </a:cubicBezTo>
                      <a:cubicBezTo>
                        <a:pt x="66775" y="323550"/>
                        <a:pt x="69182" y="314240"/>
                        <a:pt x="76200" y="309562"/>
                      </a:cubicBezTo>
                      <a:lnTo>
                        <a:pt x="83344" y="3119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Vodafone Rg"/>
                    <a:ea typeface="+mn-ea"/>
                    <a:cs typeface="+mn-cs"/>
                  </a:endParaRPr>
                </a:p>
              </p:txBody>
            </p:sp>
            <p:sp>
              <p:nvSpPr>
                <p:cNvPr id="132" name="Freeform 131"/>
                <p:cNvSpPr/>
                <p:nvPr/>
              </p:nvSpPr>
              <p:spPr>
                <a:xfrm>
                  <a:off x="6366687" y="3955456"/>
                  <a:ext cx="81578" cy="158205"/>
                </a:xfrm>
                <a:custGeom>
                  <a:avLst/>
                  <a:gdLst>
                    <a:gd name="connsiteX0" fmla="*/ 114300 w 745331"/>
                    <a:gd name="connsiteY0" fmla="*/ 361950 h 1445419"/>
                    <a:gd name="connsiteX1" fmla="*/ 109538 w 745331"/>
                    <a:gd name="connsiteY1" fmla="*/ 326232 h 1445419"/>
                    <a:gd name="connsiteX2" fmla="*/ 104775 w 745331"/>
                    <a:gd name="connsiteY2" fmla="*/ 319088 h 1445419"/>
                    <a:gd name="connsiteX3" fmla="*/ 95250 w 745331"/>
                    <a:gd name="connsiteY3" fmla="*/ 297657 h 1445419"/>
                    <a:gd name="connsiteX4" fmla="*/ 92869 w 745331"/>
                    <a:gd name="connsiteY4" fmla="*/ 290513 h 1445419"/>
                    <a:gd name="connsiteX5" fmla="*/ 88106 w 745331"/>
                    <a:gd name="connsiteY5" fmla="*/ 283369 h 1445419"/>
                    <a:gd name="connsiteX6" fmla="*/ 83344 w 745331"/>
                    <a:gd name="connsiteY6" fmla="*/ 264319 h 1445419"/>
                    <a:gd name="connsiteX7" fmla="*/ 78581 w 745331"/>
                    <a:gd name="connsiteY7" fmla="*/ 250032 h 1445419"/>
                    <a:gd name="connsiteX8" fmla="*/ 76200 w 745331"/>
                    <a:gd name="connsiteY8" fmla="*/ 242888 h 1445419"/>
                    <a:gd name="connsiteX9" fmla="*/ 71438 w 745331"/>
                    <a:gd name="connsiteY9" fmla="*/ 221457 h 1445419"/>
                    <a:gd name="connsiteX10" fmla="*/ 73819 w 745331"/>
                    <a:gd name="connsiteY10" fmla="*/ 180975 h 1445419"/>
                    <a:gd name="connsiteX11" fmla="*/ 76200 w 745331"/>
                    <a:gd name="connsiteY11" fmla="*/ 173832 h 1445419"/>
                    <a:gd name="connsiteX12" fmla="*/ 80963 w 745331"/>
                    <a:gd name="connsiteY12" fmla="*/ 154782 h 1445419"/>
                    <a:gd name="connsiteX13" fmla="*/ 85725 w 745331"/>
                    <a:gd name="connsiteY13" fmla="*/ 147638 h 1445419"/>
                    <a:gd name="connsiteX14" fmla="*/ 95250 w 745331"/>
                    <a:gd name="connsiteY14" fmla="*/ 126207 h 1445419"/>
                    <a:gd name="connsiteX15" fmla="*/ 100013 w 745331"/>
                    <a:gd name="connsiteY15" fmla="*/ 111919 h 1445419"/>
                    <a:gd name="connsiteX16" fmla="*/ 104775 w 745331"/>
                    <a:gd name="connsiteY16" fmla="*/ 104775 h 1445419"/>
                    <a:gd name="connsiteX17" fmla="*/ 109538 w 745331"/>
                    <a:gd name="connsiteY17" fmla="*/ 90488 h 1445419"/>
                    <a:gd name="connsiteX18" fmla="*/ 116681 w 745331"/>
                    <a:gd name="connsiteY18" fmla="*/ 76200 h 1445419"/>
                    <a:gd name="connsiteX19" fmla="*/ 135731 w 745331"/>
                    <a:gd name="connsiteY19" fmla="*/ 54769 h 1445419"/>
                    <a:gd name="connsiteX20" fmla="*/ 142875 w 745331"/>
                    <a:gd name="connsiteY20" fmla="*/ 50007 h 1445419"/>
                    <a:gd name="connsiteX21" fmla="*/ 157163 w 745331"/>
                    <a:gd name="connsiteY21" fmla="*/ 45244 h 1445419"/>
                    <a:gd name="connsiteX22" fmla="*/ 180975 w 745331"/>
                    <a:gd name="connsiteY22" fmla="*/ 38100 h 1445419"/>
                    <a:gd name="connsiteX23" fmla="*/ 195263 w 745331"/>
                    <a:gd name="connsiteY23" fmla="*/ 35719 h 1445419"/>
                    <a:gd name="connsiteX24" fmla="*/ 204788 w 745331"/>
                    <a:gd name="connsiteY24" fmla="*/ 33338 h 1445419"/>
                    <a:gd name="connsiteX25" fmla="*/ 219075 w 745331"/>
                    <a:gd name="connsiteY25" fmla="*/ 28575 h 1445419"/>
                    <a:gd name="connsiteX26" fmla="*/ 230981 w 745331"/>
                    <a:gd name="connsiteY26" fmla="*/ 19050 h 1445419"/>
                    <a:gd name="connsiteX27" fmla="*/ 238125 w 745331"/>
                    <a:gd name="connsiteY27" fmla="*/ 11907 h 1445419"/>
                    <a:gd name="connsiteX28" fmla="*/ 259556 w 745331"/>
                    <a:gd name="connsiteY28" fmla="*/ 0 h 1445419"/>
                    <a:gd name="connsiteX29" fmla="*/ 319088 w 745331"/>
                    <a:gd name="connsiteY29" fmla="*/ 2382 h 1445419"/>
                    <a:gd name="connsiteX30" fmla="*/ 326231 w 745331"/>
                    <a:gd name="connsiteY30" fmla="*/ 4763 h 1445419"/>
                    <a:gd name="connsiteX31" fmla="*/ 342900 w 745331"/>
                    <a:gd name="connsiteY31" fmla="*/ 7144 h 1445419"/>
                    <a:gd name="connsiteX32" fmla="*/ 357188 w 745331"/>
                    <a:gd name="connsiteY32" fmla="*/ 11907 h 1445419"/>
                    <a:gd name="connsiteX33" fmla="*/ 376238 w 745331"/>
                    <a:gd name="connsiteY33" fmla="*/ 16669 h 1445419"/>
                    <a:gd name="connsiteX34" fmla="*/ 383381 w 745331"/>
                    <a:gd name="connsiteY34" fmla="*/ 19050 h 1445419"/>
                    <a:gd name="connsiteX35" fmla="*/ 404813 w 745331"/>
                    <a:gd name="connsiteY35" fmla="*/ 23813 h 1445419"/>
                    <a:gd name="connsiteX36" fmla="*/ 426244 w 745331"/>
                    <a:gd name="connsiteY36" fmla="*/ 30957 h 1445419"/>
                    <a:gd name="connsiteX37" fmla="*/ 433388 w 745331"/>
                    <a:gd name="connsiteY37" fmla="*/ 33338 h 1445419"/>
                    <a:gd name="connsiteX38" fmla="*/ 447675 w 745331"/>
                    <a:gd name="connsiteY38" fmla="*/ 42863 h 1445419"/>
                    <a:gd name="connsiteX39" fmla="*/ 452438 w 745331"/>
                    <a:gd name="connsiteY39" fmla="*/ 57150 h 1445419"/>
                    <a:gd name="connsiteX40" fmla="*/ 457200 w 745331"/>
                    <a:gd name="connsiteY40" fmla="*/ 73819 h 1445419"/>
                    <a:gd name="connsiteX41" fmla="*/ 464344 w 745331"/>
                    <a:gd name="connsiteY41" fmla="*/ 119063 h 1445419"/>
                    <a:gd name="connsiteX42" fmla="*/ 473869 w 745331"/>
                    <a:gd name="connsiteY42" fmla="*/ 133350 h 1445419"/>
                    <a:gd name="connsiteX43" fmla="*/ 481013 w 745331"/>
                    <a:gd name="connsiteY43" fmla="*/ 147638 h 1445419"/>
                    <a:gd name="connsiteX44" fmla="*/ 485775 w 745331"/>
                    <a:gd name="connsiteY44" fmla="*/ 166688 h 1445419"/>
                    <a:gd name="connsiteX45" fmla="*/ 488156 w 745331"/>
                    <a:gd name="connsiteY45" fmla="*/ 200025 h 1445419"/>
                    <a:gd name="connsiteX46" fmla="*/ 483394 w 745331"/>
                    <a:gd name="connsiteY46" fmla="*/ 261938 h 1445419"/>
                    <a:gd name="connsiteX47" fmla="*/ 481013 w 745331"/>
                    <a:gd name="connsiteY47" fmla="*/ 269082 h 1445419"/>
                    <a:gd name="connsiteX48" fmla="*/ 473869 w 745331"/>
                    <a:gd name="connsiteY48" fmla="*/ 292894 h 1445419"/>
                    <a:gd name="connsiteX49" fmla="*/ 471488 w 745331"/>
                    <a:gd name="connsiteY49" fmla="*/ 300038 h 1445419"/>
                    <a:gd name="connsiteX50" fmla="*/ 466725 w 745331"/>
                    <a:gd name="connsiteY50" fmla="*/ 307182 h 1445419"/>
                    <a:gd name="connsiteX51" fmla="*/ 457200 w 745331"/>
                    <a:gd name="connsiteY51" fmla="*/ 328613 h 1445419"/>
                    <a:gd name="connsiteX52" fmla="*/ 452438 w 745331"/>
                    <a:gd name="connsiteY52" fmla="*/ 347663 h 1445419"/>
                    <a:gd name="connsiteX53" fmla="*/ 450056 w 745331"/>
                    <a:gd name="connsiteY53" fmla="*/ 354807 h 1445419"/>
                    <a:gd name="connsiteX54" fmla="*/ 454819 w 745331"/>
                    <a:gd name="connsiteY54" fmla="*/ 400050 h 1445419"/>
                    <a:gd name="connsiteX55" fmla="*/ 457200 w 745331"/>
                    <a:gd name="connsiteY55" fmla="*/ 407194 h 1445419"/>
                    <a:gd name="connsiteX56" fmla="*/ 461963 w 745331"/>
                    <a:gd name="connsiteY56" fmla="*/ 414338 h 1445419"/>
                    <a:gd name="connsiteX57" fmla="*/ 466725 w 745331"/>
                    <a:gd name="connsiteY57" fmla="*/ 431007 h 1445419"/>
                    <a:gd name="connsiteX58" fmla="*/ 469106 w 745331"/>
                    <a:gd name="connsiteY58" fmla="*/ 438150 h 1445419"/>
                    <a:gd name="connsiteX59" fmla="*/ 469106 w 745331"/>
                    <a:gd name="connsiteY59" fmla="*/ 526257 h 1445419"/>
                    <a:gd name="connsiteX60" fmla="*/ 466725 w 745331"/>
                    <a:gd name="connsiteY60" fmla="*/ 535782 h 1445419"/>
                    <a:gd name="connsiteX61" fmla="*/ 450056 w 745331"/>
                    <a:gd name="connsiteY61" fmla="*/ 554832 h 1445419"/>
                    <a:gd name="connsiteX62" fmla="*/ 435769 w 745331"/>
                    <a:gd name="connsiteY62" fmla="*/ 559594 h 1445419"/>
                    <a:gd name="connsiteX63" fmla="*/ 431006 w 745331"/>
                    <a:gd name="connsiteY63" fmla="*/ 566738 h 1445419"/>
                    <a:gd name="connsiteX64" fmla="*/ 423863 w 745331"/>
                    <a:gd name="connsiteY64" fmla="*/ 583407 h 1445419"/>
                    <a:gd name="connsiteX65" fmla="*/ 421481 w 745331"/>
                    <a:gd name="connsiteY65" fmla="*/ 597694 h 1445419"/>
                    <a:gd name="connsiteX66" fmla="*/ 426244 w 745331"/>
                    <a:gd name="connsiteY66" fmla="*/ 619125 h 1445419"/>
                    <a:gd name="connsiteX67" fmla="*/ 431006 w 745331"/>
                    <a:gd name="connsiteY67" fmla="*/ 633413 h 1445419"/>
                    <a:gd name="connsiteX68" fmla="*/ 431006 w 745331"/>
                    <a:gd name="connsiteY68" fmla="*/ 669132 h 1445419"/>
                    <a:gd name="connsiteX69" fmla="*/ 438150 w 745331"/>
                    <a:gd name="connsiteY69" fmla="*/ 676275 h 1445419"/>
                    <a:gd name="connsiteX70" fmla="*/ 445294 w 745331"/>
                    <a:gd name="connsiteY70" fmla="*/ 681038 h 1445419"/>
                    <a:gd name="connsiteX71" fmla="*/ 447675 w 745331"/>
                    <a:gd name="connsiteY71" fmla="*/ 688182 h 1445419"/>
                    <a:gd name="connsiteX72" fmla="*/ 440531 w 745331"/>
                    <a:gd name="connsiteY72" fmla="*/ 704850 h 1445419"/>
                    <a:gd name="connsiteX73" fmla="*/ 442913 w 745331"/>
                    <a:gd name="connsiteY73" fmla="*/ 714375 h 1445419"/>
                    <a:gd name="connsiteX74" fmla="*/ 457200 w 745331"/>
                    <a:gd name="connsiteY74" fmla="*/ 723900 h 1445419"/>
                    <a:gd name="connsiteX75" fmla="*/ 464344 w 745331"/>
                    <a:gd name="connsiteY75" fmla="*/ 728663 h 1445419"/>
                    <a:gd name="connsiteX76" fmla="*/ 471488 w 745331"/>
                    <a:gd name="connsiteY76" fmla="*/ 733425 h 1445419"/>
                    <a:gd name="connsiteX77" fmla="*/ 478631 w 745331"/>
                    <a:gd name="connsiteY77" fmla="*/ 740569 h 1445419"/>
                    <a:gd name="connsiteX78" fmla="*/ 490538 w 745331"/>
                    <a:gd name="connsiteY78" fmla="*/ 757238 h 1445419"/>
                    <a:gd name="connsiteX79" fmla="*/ 497681 w 745331"/>
                    <a:gd name="connsiteY79" fmla="*/ 762000 h 1445419"/>
                    <a:gd name="connsiteX80" fmla="*/ 502444 w 745331"/>
                    <a:gd name="connsiteY80" fmla="*/ 769144 h 1445419"/>
                    <a:gd name="connsiteX81" fmla="*/ 514350 w 745331"/>
                    <a:gd name="connsiteY81" fmla="*/ 781050 h 1445419"/>
                    <a:gd name="connsiteX82" fmla="*/ 519113 w 745331"/>
                    <a:gd name="connsiteY82" fmla="*/ 795338 h 1445419"/>
                    <a:gd name="connsiteX83" fmla="*/ 521494 w 745331"/>
                    <a:gd name="connsiteY83" fmla="*/ 802482 h 1445419"/>
                    <a:gd name="connsiteX84" fmla="*/ 523875 w 745331"/>
                    <a:gd name="connsiteY84" fmla="*/ 812007 h 1445419"/>
                    <a:gd name="connsiteX85" fmla="*/ 526256 w 745331"/>
                    <a:gd name="connsiteY85" fmla="*/ 819150 h 1445419"/>
                    <a:gd name="connsiteX86" fmla="*/ 528638 w 745331"/>
                    <a:gd name="connsiteY86" fmla="*/ 831057 h 1445419"/>
                    <a:gd name="connsiteX87" fmla="*/ 533400 w 745331"/>
                    <a:gd name="connsiteY87" fmla="*/ 847725 h 1445419"/>
                    <a:gd name="connsiteX88" fmla="*/ 538163 w 745331"/>
                    <a:gd name="connsiteY88" fmla="*/ 864394 h 1445419"/>
                    <a:gd name="connsiteX89" fmla="*/ 545306 w 745331"/>
                    <a:gd name="connsiteY89" fmla="*/ 871538 h 1445419"/>
                    <a:gd name="connsiteX90" fmla="*/ 552450 w 745331"/>
                    <a:gd name="connsiteY90" fmla="*/ 873919 h 1445419"/>
                    <a:gd name="connsiteX91" fmla="*/ 554831 w 745331"/>
                    <a:gd name="connsiteY91" fmla="*/ 881063 h 1445419"/>
                    <a:gd name="connsiteX92" fmla="*/ 564356 w 745331"/>
                    <a:gd name="connsiteY92" fmla="*/ 895350 h 1445419"/>
                    <a:gd name="connsiteX93" fmla="*/ 569119 w 745331"/>
                    <a:gd name="connsiteY93" fmla="*/ 909638 h 1445419"/>
                    <a:gd name="connsiteX94" fmla="*/ 571500 w 745331"/>
                    <a:gd name="connsiteY94" fmla="*/ 926307 h 1445419"/>
                    <a:gd name="connsiteX95" fmla="*/ 573881 w 745331"/>
                    <a:gd name="connsiteY95" fmla="*/ 933450 h 1445419"/>
                    <a:gd name="connsiteX96" fmla="*/ 576263 w 745331"/>
                    <a:gd name="connsiteY96" fmla="*/ 945357 h 1445419"/>
                    <a:gd name="connsiteX97" fmla="*/ 578644 w 745331"/>
                    <a:gd name="connsiteY97" fmla="*/ 1028700 h 1445419"/>
                    <a:gd name="connsiteX98" fmla="*/ 581025 w 745331"/>
                    <a:gd name="connsiteY98" fmla="*/ 1035844 h 1445419"/>
                    <a:gd name="connsiteX99" fmla="*/ 585788 w 745331"/>
                    <a:gd name="connsiteY99" fmla="*/ 1052513 h 1445419"/>
                    <a:gd name="connsiteX100" fmla="*/ 590550 w 745331"/>
                    <a:gd name="connsiteY100" fmla="*/ 1059657 h 1445419"/>
                    <a:gd name="connsiteX101" fmla="*/ 595313 w 745331"/>
                    <a:gd name="connsiteY101" fmla="*/ 1073944 h 1445419"/>
                    <a:gd name="connsiteX102" fmla="*/ 604838 w 745331"/>
                    <a:gd name="connsiteY102" fmla="*/ 1090613 h 1445419"/>
                    <a:gd name="connsiteX103" fmla="*/ 616744 w 745331"/>
                    <a:gd name="connsiteY103" fmla="*/ 1112044 h 1445419"/>
                    <a:gd name="connsiteX104" fmla="*/ 621506 w 745331"/>
                    <a:gd name="connsiteY104" fmla="*/ 1119188 h 1445419"/>
                    <a:gd name="connsiteX105" fmla="*/ 628650 w 745331"/>
                    <a:gd name="connsiteY105" fmla="*/ 1133475 h 1445419"/>
                    <a:gd name="connsiteX106" fmla="*/ 631031 w 745331"/>
                    <a:gd name="connsiteY106" fmla="*/ 1140619 h 1445419"/>
                    <a:gd name="connsiteX107" fmla="*/ 635794 w 745331"/>
                    <a:gd name="connsiteY107" fmla="*/ 1147763 h 1445419"/>
                    <a:gd name="connsiteX108" fmla="*/ 638175 w 745331"/>
                    <a:gd name="connsiteY108" fmla="*/ 1183482 h 1445419"/>
                    <a:gd name="connsiteX109" fmla="*/ 642938 w 745331"/>
                    <a:gd name="connsiteY109" fmla="*/ 1190625 h 1445419"/>
                    <a:gd name="connsiteX110" fmla="*/ 657225 w 745331"/>
                    <a:gd name="connsiteY110" fmla="*/ 1200150 h 1445419"/>
                    <a:gd name="connsiteX111" fmla="*/ 669131 w 745331"/>
                    <a:gd name="connsiteY111" fmla="*/ 1214438 h 1445419"/>
                    <a:gd name="connsiteX112" fmla="*/ 676275 w 745331"/>
                    <a:gd name="connsiteY112" fmla="*/ 1219200 h 1445419"/>
                    <a:gd name="connsiteX113" fmla="*/ 683419 w 745331"/>
                    <a:gd name="connsiteY113" fmla="*/ 1226344 h 1445419"/>
                    <a:gd name="connsiteX114" fmla="*/ 690563 w 745331"/>
                    <a:gd name="connsiteY114" fmla="*/ 1231107 h 1445419"/>
                    <a:gd name="connsiteX115" fmla="*/ 704850 w 745331"/>
                    <a:gd name="connsiteY115" fmla="*/ 1240632 h 1445419"/>
                    <a:gd name="connsiteX116" fmla="*/ 719138 w 745331"/>
                    <a:gd name="connsiteY116" fmla="*/ 1252538 h 1445419"/>
                    <a:gd name="connsiteX117" fmla="*/ 733425 w 745331"/>
                    <a:gd name="connsiteY117" fmla="*/ 1264444 h 1445419"/>
                    <a:gd name="connsiteX118" fmla="*/ 738188 w 745331"/>
                    <a:gd name="connsiteY118" fmla="*/ 1278732 h 1445419"/>
                    <a:gd name="connsiteX119" fmla="*/ 740569 w 745331"/>
                    <a:gd name="connsiteY119" fmla="*/ 1285875 h 1445419"/>
                    <a:gd name="connsiteX120" fmla="*/ 745331 w 745331"/>
                    <a:gd name="connsiteY120" fmla="*/ 1293019 h 1445419"/>
                    <a:gd name="connsiteX121" fmla="*/ 742950 w 745331"/>
                    <a:gd name="connsiteY121" fmla="*/ 1312069 h 1445419"/>
                    <a:gd name="connsiteX122" fmla="*/ 735806 w 745331"/>
                    <a:gd name="connsiteY122" fmla="*/ 1319213 h 1445419"/>
                    <a:gd name="connsiteX123" fmla="*/ 731044 w 745331"/>
                    <a:gd name="connsiteY123" fmla="*/ 1326357 h 1445419"/>
                    <a:gd name="connsiteX124" fmla="*/ 728663 w 745331"/>
                    <a:gd name="connsiteY124" fmla="*/ 1333500 h 1445419"/>
                    <a:gd name="connsiteX125" fmla="*/ 721519 w 745331"/>
                    <a:gd name="connsiteY125" fmla="*/ 1335882 h 1445419"/>
                    <a:gd name="connsiteX126" fmla="*/ 711994 w 745331"/>
                    <a:gd name="connsiteY126" fmla="*/ 1343025 h 1445419"/>
                    <a:gd name="connsiteX127" fmla="*/ 707231 w 745331"/>
                    <a:gd name="connsiteY127" fmla="*/ 1350169 h 1445419"/>
                    <a:gd name="connsiteX128" fmla="*/ 692944 w 745331"/>
                    <a:gd name="connsiteY128" fmla="*/ 1362075 h 1445419"/>
                    <a:gd name="connsiteX129" fmla="*/ 688181 w 745331"/>
                    <a:gd name="connsiteY129" fmla="*/ 1369219 h 1445419"/>
                    <a:gd name="connsiteX130" fmla="*/ 666750 w 745331"/>
                    <a:gd name="connsiteY130" fmla="*/ 1385888 h 1445419"/>
                    <a:gd name="connsiteX131" fmla="*/ 650081 w 745331"/>
                    <a:gd name="connsiteY131" fmla="*/ 1395413 h 1445419"/>
                    <a:gd name="connsiteX132" fmla="*/ 642938 w 745331"/>
                    <a:gd name="connsiteY132" fmla="*/ 1397794 h 1445419"/>
                    <a:gd name="connsiteX133" fmla="*/ 628650 w 745331"/>
                    <a:gd name="connsiteY133" fmla="*/ 1409700 h 1445419"/>
                    <a:gd name="connsiteX134" fmla="*/ 616744 w 745331"/>
                    <a:gd name="connsiteY134" fmla="*/ 1421607 h 1445419"/>
                    <a:gd name="connsiteX135" fmla="*/ 611981 w 745331"/>
                    <a:gd name="connsiteY135" fmla="*/ 1428750 h 1445419"/>
                    <a:gd name="connsiteX136" fmla="*/ 602456 w 745331"/>
                    <a:gd name="connsiteY136" fmla="*/ 1433513 h 1445419"/>
                    <a:gd name="connsiteX137" fmla="*/ 595313 w 745331"/>
                    <a:gd name="connsiteY137" fmla="*/ 1438275 h 1445419"/>
                    <a:gd name="connsiteX138" fmla="*/ 585788 w 745331"/>
                    <a:gd name="connsiteY138" fmla="*/ 1440657 h 1445419"/>
                    <a:gd name="connsiteX139" fmla="*/ 576263 w 745331"/>
                    <a:gd name="connsiteY139" fmla="*/ 1445419 h 1445419"/>
                    <a:gd name="connsiteX140" fmla="*/ 557213 w 745331"/>
                    <a:gd name="connsiteY140" fmla="*/ 1440657 h 1445419"/>
                    <a:gd name="connsiteX141" fmla="*/ 545306 w 745331"/>
                    <a:gd name="connsiteY141" fmla="*/ 1431132 h 1445419"/>
                    <a:gd name="connsiteX142" fmla="*/ 526256 w 745331"/>
                    <a:gd name="connsiteY142" fmla="*/ 1419225 h 1445419"/>
                    <a:gd name="connsiteX143" fmla="*/ 519113 w 745331"/>
                    <a:gd name="connsiteY143" fmla="*/ 1416844 h 1445419"/>
                    <a:gd name="connsiteX144" fmla="*/ 511969 w 745331"/>
                    <a:gd name="connsiteY144" fmla="*/ 1414463 h 1445419"/>
                    <a:gd name="connsiteX145" fmla="*/ 504825 w 745331"/>
                    <a:gd name="connsiteY145" fmla="*/ 1407319 h 1445419"/>
                    <a:gd name="connsiteX146" fmla="*/ 497681 w 745331"/>
                    <a:gd name="connsiteY146" fmla="*/ 1402557 h 1445419"/>
                    <a:gd name="connsiteX147" fmla="*/ 492919 w 745331"/>
                    <a:gd name="connsiteY147" fmla="*/ 1395413 h 1445419"/>
                    <a:gd name="connsiteX148" fmla="*/ 478631 w 745331"/>
                    <a:gd name="connsiteY148" fmla="*/ 1385888 h 1445419"/>
                    <a:gd name="connsiteX149" fmla="*/ 473869 w 745331"/>
                    <a:gd name="connsiteY149" fmla="*/ 1378744 h 1445419"/>
                    <a:gd name="connsiteX150" fmla="*/ 466725 w 745331"/>
                    <a:gd name="connsiteY150" fmla="*/ 1376363 h 1445419"/>
                    <a:gd name="connsiteX151" fmla="*/ 459581 w 745331"/>
                    <a:gd name="connsiteY151" fmla="*/ 1371600 h 1445419"/>
                    <a:gd name="connsiteX152" fmla="*/ 445294 w 745331"/>
                    <a:gd name="connsiteY152" fmla="*/ 1364457 h 1445419"/>
                    <a:gd name="connsiteX153" fmla="*/ 431006 w 745331"/>
                    <a:gd name="connsiteY153" fmla="*/ 1335882 h 1445419"/>
                    <a:gd name="connsiteX154" fmla="*/ 419100 w 745331"/>
                    <a:gd name="connsiteY154" fmla="*/ 1321594 h 1445419"/>
                    <a:gd name="connsiteX155" fmla="*/ 411956 w 745331"/>
                    <a:gd name="connsiteY155" fmla="*/ 1319213 h 1445419"/>
                    <a:gd name="connsiteX156" fmla="*/ 404813 w 745331"/>
                    <a:gd name="connsiteY156" fmla="*/ 1312069 h 1445419"/>
                    <a:gd name="connsiteX157" fmla="*/ 397669 w 745331"/>
                    <a:gd name="connsiteY157" fmla="*/ 1307307 h 1445419"/>
                    <a:gd name="connsiteX158" fmla="*/ 392906 w 745331"/>
                    <a:gd name="connsiteY158" fmla="*/ 1300163 h 1445419"/>
                    <a:gd name="connsiteX159" fmla="*/ 383381 w 745331"/>
                    <a:gd name="connsiteY159" fmla="*/ 1285875 h 1445419"/>
                    <a:gd name="connsiteX160" fmla="*/ 373856 w 745331"/>
                    <a:gd name="connsiteY160" fmla="*/ 1273969 h 1445419"/>
                    <a:gd name="connsiteX161" fmla="*/ 361950 w 745331"/>
                    <a:gd name="connsiteY161" fmla="*/ 1264444 h 1445419"/>
                    <a:gd name="connsiteX162" fmla="*/ 352425 w 745331"/>
                    <a:gd name="connsiteY162" fmla="*/ 1250157 h 1445419"/>
                    <a:gd name="connsiteX163" fmla="*/ 338138 w 745331"/>
                    <a:gd name="connsiteY163" fmla="*/ 1240632 h 1445419"/>
                    <a:gd name="connsiteX164" fmla="*/ 192881 w 745331"/>
                    <a:gd name="connsiteY164" fmla="*/ 1235869 h 1445419"/>
                    <a:gd name="connsiteX165" fmla="*/ 176213 w 745331"/>
                    <a:gd name="connsiteY165" fmla="*/ 1233488 h 1445419"/>
                    <a:gd name="connsiteX166" fmla="*/ 169069 w 745331"/>
                    <a:gd name="connsiteY166" fmla="*/ 1228725 h 1445419"/>
                    <a:gd name="connsiteX167" fmla="*/ 154781 w 745331"/>
                    <a:gd name="connsiteY167" fmla="*/ 1221582 h 1445419"/>
                    <a:gd name="connsiteX168" fmla="*/ 147638 w 745331"/>
                    <a:gd name="connsiteY168" fmla="*/ 1212057 h 1445419"/>
                    <a:gd name="connsiteX169" fmla="*/ 138113 w 745331"/>
                    <a:gd name="connsiteY169" fmla="*/ 1207294 h 1445419"/>
                    <a:gd name="connsiteX170" fmla="*/ 123825 w 745331"/>
                    <a:gd name="connsiteY170" fmla="*/ 1200150 h 1445419"/>
                    <a:gd name="connsiteX171" fmla="*/ 114300 w 745331"/>
                    <a:gd name="connsiteY171" fmla="*/ 1178719 h 1445419"/>
                    <a:gd name="connsiteX172" fmla="*/ 100013 w 745331"/>
                    <a:gd name="connsiteY172" fmla="*/ 1150144 h 1445419"/>
                    <a:gd name="connsiteX173" fmla="*/ 95250 w 745331"/>
                    <a:gd name="connsiteY173" fmla="*/ 1143000 h 1445419"/>
                    <a:gd name="connsiteX174" fmla="*/ 90488 w 745331"/>
                    <a:gd name="connsiteY174" fmla="*/ 1135857 h 1445419"/>
                    <a:gd name="connsiteX175" fmla="*/ 83344 w 745331"/>
                    <a:gd name="connsiteY175" fmla="*/ 1112044 h 1445419"/>
                    <a:gd name="connsiteX176" fmla="*/ 80963 w 745331"/>
                    <a:gd name="connsiteY176" fmla="*/ 1104900 h 1445419"/>
                    <a:gd name="connsiteX177" fmla="*/ 73819 w 745331"/>
                    <a:gd name="connsiteY177" fmla="*/ 1090613 h 1445419"/>
                    <a:gd name="connsiteX178" fmla="*/ 59531 w 745331"/>
                    <a:gd name="connsiteY178" fmla="*/ 1076325 h 1445419"/>
                    <a:gd name="connsiteX179" fmla="*/ 42863 w 745331"/>
                    <a:gd name="connsiteY179" fmla="*/ 1066800 h 1445419"/>
                    <a:gd name="connsiteX180" fmla="*/ 26194 w 745331"/>
                    <a:gd name="connsiteY180" fmla="*/ 1045369 h 1445419"/>
                    <a:gd name="connsiteX181" fmla="*/ 19050 w 745331"/>
                    <a:gd name="connsiteY181" fmla="*/ 1038225 h 1445419"/>
                    <a:gd name="connsiteX182" fmla="*/ 14288 w 745331"/>
                    <a:gd name="connsiteY182" fmla="*/ 1023938 h 1445419"/>
                    <a:gd name="connsiteX183" fmla="*/ 11906 w 745331"/>
                    <a:gd name="connsiteY183" fmla="*/ 1016794 h 1445419"/>
                    <a:gd name="connsiteX184" fmla="*/ 7144 w 745331"/>
                    <a:gd name="connsiteY184" fmla="*/ 1007269 h 1445419"/>
                    <a:gd name="connsiteX185" fmla="*/ 2381 w 745331"/>
                    <a:gd name="connsiteY185" fmla="*/ 978694 h 1445419"/>
                    <a:gd name="connsiteX186" fmla="*/ 0 w 745331"/>
                    <a:gd name="connsiteY186" fmla="*/ 938213 h 1445419"/>
                    <a:gd name="connsiteX187" fmla="*/ 2381 w 745331"/>
                    <a:gd name="connsiteY187" fmla="*/ 890588 h 1445419"/>
                    <a:gd name="connsiteX188" fmla="*/ 11906 w 745331"/>
                    <a:gd name="connsiteY188" fmla="*/ 869157 h 1445419"/>
                    <a:gd name="connsiteX189" fmla="*/ 14288 w 745331"/>
                    <a:gd name="connsiteY189" fmla="*/ 862013 h 1445419"/>
                    <a:gd name="connsiteX190" fmla="*/ 19050 w 745331"/>
                    <a:gd name="connsiteY190" fmla="*/ 854869 h 1445419"/>
                    <a:gd name="connsiteX191" fmla="*/ 28575 w 745331"/>
                    <a:gd name="connsiteY191" fmla="*/ 831057 h 1445419"/>
                    <a:gd name="connsiteX192" fmla="*/ 33338 w 745331"/>
                    <a:gd name="connsiteY192" fmla="*/ 814388 h 1445419"/>
                    <a:gd name="connsiteX193" fmla="*/ 40481 w 745331"/>
                    <a:gd name="connsiteY193" fmla="*/ 790575 h 1445419"/>
                    <a:gd name="connsiteX194" fmla="*/ 45244 w 745331"/>
                    <a:gd name="connsiteY194" fmla="*/ 783432 h 1445419"/>
                    <a:gd name="connsiteX195" fmla="*/ 47625 w 745331"/>
                    <a:gd name="connsiteY195" fmla="*/ 776288 h 1445419"/>
                    <a:gd name="connsiteX196" fmla="*/ 69056 w 745331"/>
                    <a:gd name="connsiteY196" fmla="*/ 766763 h 1445419"/>
                    <a:gd name="connsiteX197" fmla="*/ 76200 w 745331"/>
                    <a:gd name="connsiteY197" fmla="*/ 764382 h 1445419"/>
                    <a:gd name="connsiteX198" fmla="*/ 83344 w 745331"/>
                    <a:gd name="connsiteY198" fmla="*/ 762000 h 1445419"/>
                    <a:gd name="connsiteX199" fmla="*/ 88106 w 745331"/>
                    <a:gd name="connsiteY199" fmla="*/ 747713 h 1445419"/>
                    <a:gd name="connsiteX200" fmla="*/ 85725 w 745331"/>
                    <a:gd name="connsiteY200" fmla="*/ 728663 h 1445419"/>
                    <a:gd name="connsiteX201" fmla="*/ 80963 w 745331"/>
                    <a:gd name="connsiteY201" fmla="*/ 721519 h 1445419"/>
                    <a:gd name="connsiteX202" fmla="*/ 73819 w 745331"/>
                    <a:gd name="connsiteY202" fmla="*/ 707232 h 1445419"/>
                    <a:gd name="connsiteX203" fmla="*/ 69056 w 745331"/>
                    <a:gd name="connsiteY203" fmla="*/ 692944 h 1445419"/>
                    <a:gd name="connsiteX204" fmla="*/ 66675 w 745331"/>
                    <a:gd name="connsiteY204" fmla="*/ 685800 h 1445419"/>
                    <a:gd name="connsiteX205" fmla="*/ 64294 w 745331"/>
                    <a:gd name="connsiteY205" fmla="*/ 676275 h 1445419"/>
                    <a:gd name="connsiteX206" fmla="*/ 66675 w 745331"/>
                    <a:gd name="connsiteY206" fmla="*/ 592932 h 1445419"/>
                    <a:gd name="connsiteX207" fmla="*/ 73819 w 745331"/>
                    <a:gd name="connsiteY207" fmla="*/ 571500 h 1445419"/>
                    <a:gd name="connsiteX208" fmla="*/ 78581 w 745331"/>
                    <a:gd name="connsiteY208" fmla="*/ 542925 h 1445419"/>
                    <a:gd name="connsiteX209" fmla="*/ 76200 w 745331"/>
                    <a:gd name="connsiteY209" fmla="*/ 492919 h 1445419"/>
                    <a:gd name="connsiteX210" fmla="*/ 73819 w 745331"/>
                    <a:gd name="connsiteY210" fmla="*/ 450057 h 1445419"/>
                    <a:gd name="connsiteX211" fmla="*/ 76200 w 745331"/>
                    <a:gd name="connsiteY211" fmla="*/ 407194 h 1445419"/>
                    <a:gd name="connsiteX212" fmla="*/ 92869 w 745331"/>
                    <a:gd name="connsiteY212" fmla="*/ 390525 h 1445419"/>
                    <a:gd name="connsiteX213" fmla="*/ 100013 w 745331"/>
                    <a:gd name="connsiteY213" fmla="*/ 385763 h 1445419"/>
                    <a:gd name="connsiteX214" fmla="*/ 109538 w 745331"/>
                    <a:gd name="connsiteY214" fmla="*/ 364332 h 1445419"/>
                    <a:gd name="connsiteX215" fmla="*/ 114300 w 745331"/>
                    <a:gd name="connsiteY215" fmla="*/ 361950 h 144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745331" h="1445419">
                      <a:moveTo>
                        <a:pt x="114300" y="361950"/>
                      </a:moveTo>
                      <a:cubicBezTo>
                        <a:pt x="113768" y="355570"/>
                        <a:pt x="114401" y="335958"/>
                        <a:pt x="109538" y="326232"/>
                      </a:cubicBezTo>
                      <a:cubicBezTo>
                        <a:pt x="108258" y="323672"/>
                        <a:pt x="106363" y="321469"/>
                        <a:pt x="104775" y="319088"/>
                      </a:cubicBezTo>
                      <a:cubicBezTo>
                        <a:pt x="99108" y="302085"/>
                        <a:pt x="102798" y="308977"/>
                        <a:pt x="95250" y="297657"/>
                      </a:cubicBezTo>
                      <a:cubicBezTo>
                        <a:pt x="94456" y="295276"/>
                        <a:pt x="93992" y="292758"/>
                        <a:pt x="92869" y="290513"/>
                      </a:cubicBezTo>
                      <a:cubicBezTo>
                        <a:pt x="91589" y="287953"/>
                        <a:pt x="89084" y="286059"/>
                        <a:pt x="88106" y="283369"/>
                      </a:cubicBezTo>
                      <a:cubicBezTo>
                        <a:pt x="85869" y="277218"/>
                        <a:pt x="85414" y="270528"/>
                        <a:pt x="83344" y="264319"/>
                      </a:cubicBezTo>
                      <a:lnTo>
                        <a:pt x="78581" y="250032"/>
                      </a:lnTo>
                      <a:cubicBezTo>
                        <a:pt x="77787" y="247651"/>
                        <a:pt x="76692" y="245349"/>
                        <a:pt x="76200" y="242888"/>
                      </a:cubicBezTo>
                      <a:cubicBezTo>
                        <a:pt x="73177" y="227773"/>
                        <a:pt x="74801" y="234908"/>
                        <a:pt x="71438" y="221457"/>
                      </a:cubicBezTo>
                      <a:cubicBezTo>
                        <a:pt x="72232" y="207963"/>
                        <a:pt x="72474" y="194425"/>
                        <a:pt x="73819" y="180975"/>
                      </a:cubicBezTo>
                      <a:cubicBezTo>
                        <a:pt x="74069" y="178478"/>
                        <a:pt x="75591" y="176267"/>
                        <a:pt x="76200" y="173832"/>
                      </a:cubicBezTo>
                      <a:cubicBezTo>
                        <a:pt x="77561" y="168388"/>
                        <a:pt x="78238" y="160231"/>
                        <a:pt x="80963" y="154782"/>
                      </a:cubicBezTo>
                      <a:cubicBezTo>
                        <a:pt x="82243" y="152222"/>
                        <a:pt x="84563" y="150253"/>
                        <a:pt x="85725" y="147638"/>
                      </a:cubicBezTo>
                      <a:cubicBezTo>
                        <a:pt x="97058" y="122137"/>
                        <a:pt x="84474" y="142371"/>
                        <a:pt x="95250" y="126207"/>
                      </a:cubicBezTo>
                      <a:cubicBezTo>
                        <a:pt x="96838" y="121444"/>
                        <a:pt x="97228" y="116096"/>
                        <a:pt x="100013" y="111919"/>
                      </a:cubicBezTo>
                      <a:cubicBezTo>
                        <a:pt x="101600" y="109538"/>
                        <a:pt x="103613" y="107390"/>
                        <a:pt x="104775" y="104775"/>
                      </a:cubicBezTo>
                      <a:cubicBezTo>
                        <a:pt x="106814" y="100188"/>
                        <a:pt x="106754" y="94665"/>
                        <a:pt x="109538" y="90488"/>
                      </a:cubicBezTo>
                      <a:cubicBezTo>
                        <a:pt x="123194" y="70000"/>
                        <a:pt x="106815" y="95931"/>
                        <a:pt x="116681" y="76200"/>
                      </a:cubicBezTo>
                      <a:cubicBezTo>
                        <a:pt x="120258" y="69046"/>
                        <a:pt x="131004" y="57920"/>
                        <a:pt x="135731" y="54769"/>
                      </a:cubicBezTo>
                      <a:cubicBezTo>
                        <a:pt x="138112" y="53182"/>
                        <a:pt x="140260" y="51169"/>
                        <a:pt x="142875" y="50007"/>
                      </a:cubicBezTo>
                      <a:cubicBezTo>
                        <a:pt x="147463" y="47968"/>
                        <a:pt x="152400" y="46832"/>
                        <a:pt x="157163" y="45244"/>
                      </a:cubicBezTo>
                      <a:cubicBezTo>
                        <a:pt x="165057" y="42613"/>
                        <a:pt x="172790" y="39737"/>
                        <a:pt x="180975" y="38100"/>
                      </a:cubicBezTo>
                      <a:cubicBezTo>
                        <a:pt x="185710" y="37153"/>
                        <a:pt x="190528" y="36666"/>
                        <a:pt x="195263" y="35719"/>
                      </a:cubicBezTo>
                      <a:cubicBezTo>
                        <a:pt x="198472" y="35077"/>
                        <a:pt x="201653" y="34278"/>
                        <a:pt x="204788" y="33338"/>
                      </a:cubicBezTo>
                      <a:cubicBezTo>
                        <a:pt x="209596" y="31895"/>
                        <a:pt x="219075" y="28575"/>
                        <a:pt x="219075" y="28575"/>
                      </a:cubicBezTo>
                      <a:cubicBezTo>
                        <a:pt x="229727" y="12601"/>
                        <a:pt x="217180" y="28251"/>
                        <a:pt x="230981" y="19050"/>
                      </a:cubicBezTo>
                      <a:cubicBezTo>
                        <a:pt x="233783" y="17182"/>
                        <a:pt x="235467" y="13974"/>
                        <a:pt x="238125" y="11907"/>
                      </a:cubicBezTo>
                      <a:cubicBezTo>
                        <a:pt x="250407" y="2355"/>
                        <a:pt x="248778" y="3594"/>
                        <a:pt x="259556" y="0"/>
                      </a:cubicBezTo>
                      <a:cubicBezTo>
                        <a:pt x="279400" y="794"/>
                        <a:pt x="299279" y="967"/>
                        <a:pt x="319088" y="2382"/>
                      </a:cubicBezTo>
                      <a:cubicBezTo>
                        <a:pt x="321591" y="2561"/>
                        <a:pt x="323770" y="4271"/>
                        <a:pt x="326231" y="4763"/>
                      </a:cubicBezTo>
                      <a:cubicBezTo>
                        <a:pt x="331735" y="5864"/>
                        <a:pt x="337344" y="6350"/>
                        <a:pt x="342900" y="7144"/>
                      </a:cubicBezTo>
                      <a:cubicBezTo>
                        <a:pt x="347663" y="8732"/>
                        <a:pt x="352318" y="10690"/>
                        <a:pt x="357188" y="11907"/>
                      </a:cubicBezTo>
                      <a:cubicBezTo>
                        <a:pt x="363538" y="13494"/>
                        <a:pt x="370028" y="14599"/>
                        <a:pt x="376238" y="16669"/>
                      </a:cubicBezTo>
                      <a:cubicBezTo>
                        <a:pt x="378619" y="17463"/>
                        <a:pt x="380946" y="18441"/>
                        <a:pt x="383381" y="19050"/>
                      </a:cubicBezTo>
                      <a:cubicBezTo>
                        <a:pt x="396967" y="22447"/>
                        <a:pt x="392598" y="20149"/>
                        <a:pt x="404813" y="23813"/>
                      </a:cubicBezTo>
                      <a:cubicBezTo>
                        <a:pt x="404886" y="23835"/>
                        <a:pt x="422636" y="29754"/>
                        <a:pt x="426244" y="30957"/>
                      </a:cubicBezTo>
                      <a:lnTo>
                        <a:pt x="433388" y="33338"/>
                      </a:lnTo>
                      <a:cubicBezTo>
                        <a:pt x="438150" y="36513"/>
                        <a:pt x="445865" y="37433"/>
                        <a:pt x="447675" y="42863"/>
                      </a:cubicBezTo>
                      <a:cubicBezTo>
                        <a:pt x="449263" y="47625"/>
                        <a:pt x="451221" y="52280"/>
                        <a:pt x="452438" y="57150"/>
                      </a:cubicBezTo>
                      <a:cubicBezTo>
                        <a:pt x="455428" y="69110"/>
                        <a:pt x="453784" y="63570"/>
                        <a:pt x="457200" y="73819"/>
                      </a:cubicBezTo>
                      <a:cubicBezTo>
                        <a:pt x="457806" y="81695"/>
                        <a:pt x="457356" y="108581"/>
                        <a:pt x="464344" y="119063"/>
                      </a:cubicBezTo>
                      <a:lnTo>
                        <a:pt x="473869" y="133350"/>
                      </a:lnTo>
                      <a:cubicBezTo>
                        <a:pt x="479854" y="151306"/>
                        <a:pt x="471781" y="129173"/>
                        <a:pt x="481013" y="147638"/>
                      </a:cubicBezTo>
                      <a:cubicBezTo>
                        <a:pt x="483453" y="152518"/>
                        <a:pt x="484870" y="162162"/>
                        <a:pt x="485775" y="166688"/>
                      </a:cubicBezTo>
                      <a:cubicBezTo>
                        <a:pt x="486569" y="177800"/>
                        <a:pt x="488156" y="188884"/>
                        <a:pt x="488156" y="200025"/>
                      </a:cubicBezTo>
                      <a:cubicBezTo>
                        <a:pt x="488156" y="213185"/>
                        <a:pt x="486916" y="244326"/>
                        <a:pt x="483394" y="261938"/>
                      </a:cubicBezTo>
                      <a:cubicBezTo>
                        <a:pt x="482902" y="264399"/>
                        <a:pt x="481703" y="266668"/>
                        <a:pt x="481013" y="269082"/>
                      </a:cubicBezTo>
                      <a:cubicBezTo>
                        <a:pt x="473815" y="294272"/>
                        <a:pt x="485184" y="258945"/>
                        <a:pt x="473869" y="292894"/>
                      </a:cubicBezTo>
                      <a:cubicBezTo>
                        <a:pt x="473075" y="295275"/>
                        <a:pt x="472880" y="297950"/>
                        <a:pt x="471488" y="300038"/>
                      </a:cubicBezTo>
                      <a:lnTo>
                        <a:pt x="466725" y="307182"/>
                      </a:lnTo>
                      <a:cubicBezTo>
                        <a:pt x="461058" y="324184"/>
                        <a:pt x="464748" y="317292"/>
                        <a:pt x="457200" y="328613"/>
                      </a:cubicBezTo>
                      <a:cubicBezTo>
                        <a:pt x="451754" y="344952"/>
                        <a:pt x="458189" y="324660"/>
                        <a:pt x="452438" y="347663"/>
                      </a:cubicBezTo>
                      <a:cubicBezTo>
                        <a:pt x="451829" y="350098"/>
                        <a:pt x="450850" y="352426"/>
                        <a:pt x="450056" y="354807"/>
                      </a:cubicBezTo>
                      <a:cubicBezTo>
                        <a:pt x="451819" y="381246"/>
                        <a:pt x="449774" y="382389"/>
                        <a:pt x="454819" y="400050"/>
                      </a:cubicBezTo>
                      <a:cubicBezTo>
                        <a:pt x="455509" y="402464"/>
                        <a:pt x="456077" y="404949"/>
                        <a:pt x="457200" y="407194"/>
                      </a:cubicBezTo>
                      <a:cubicBezTo>
                        <a:pt x="458480" y="409754"/>
                        <a:pt x="460375" y="411957"/>
                        <a:pt x="461963" y="414338"/>
                      </a:cubicBezTo>
                      <a:cubicBezTo>
                        <a:pt x="467674" y="431473"/>
                        <a:pt x="460743" y="410069"/>
                        <a:pt x="466725" y="431007"/>
                      </a:cubicBezTo>
                      <a:cubicBezTo>
                        <a:pt x="467414" y="433420"/>
                        <a:pt x="468312" y="435769"/>
                        <a:pt x="469106" y="438150"/>
                      </a:cubicBezTo>
                      <a:cubicBezTo>
                        <a:pt x="471571" y="482511"/>
                        <a:pt x="473037" y="481056"/>
                        <a:pt x="469106" y="526257"/>
                      </a:cubicBezTo>
                      <a:cubicBezTo>
                        <a:pt x="468822" y="529517"/>
                        <a:pt x="468189" y="532855"/>
                        <a:pt x="466725" y="535782"/>
                      </a:cubicBezTo>
                      <a:cubicBezTo>
                        <a:pt x="462587" y="544058"/>
                        <a:pt x="458475" y="551090"/>
                        <a:pt x="450056" y="554832"/>
                      </a:cubicBezTo>
                      <a:cubicBezTo>
                        <a:pt x="445469" y="556871"/>
                        <a:pt x="435769" y="559594"/>
                        <a:pt x="435769" y="559594"/>
                      </a:cubicBezTo>
                      <a:cubicBezTo>
                        <a:pt x="434181" y="561975"/>
                        <a:pt x="432426" y="564253"/>
                        <a:pt x="431006" y="566738"/>
                      </a:cubicBezTo>
                      <a:cubicBezTo>
                        <a:pt x="428358" y="571372"/>
                        <a:pt x="425078" y="577942"/>
                        <a:pt x="423863" y="583407"/>
                      </a:cubicBezTo>
                      <a:cubicBezTo>
                        <a:pt x="422816" y="588120"/>
                        <a:pt x="422275" y="592932"/>
                        <a:pt x="421481" y="597694"/>
                      </a:cubicBezTo>
                      <a:cubicBezTo>
                        <a:pt x="422840" y="604485"/>
                        <a:pt x="424228" y="612405"/>
                        <a:pt x="426244" y="619125"/>
                      </a:cubicBezTo>
                      <a:cubicBezTo>
                        <a:pt x="427686" y="623934"/>
                        <a:pt x="431006" y="633413"/>
                        <a:pt x="431006" y="633413"/>
                      </a:cubicBezTo>
                      <a:cubicBezTo>
                        <a:pt x="430703" y="637048"/>
                        <a:pt x="425002" y="660127"/>
                        <a:pt x="431006" y="669132"/>
                      </a:cubicBezTo>
                      <a:cubicBezTo>
                        <a:pt x="432874" y="671934"/>
                        <a:pt x="435563" y="674119"/>
                        <a:pt x="438150" y="676275"/>
                      </a:cubicBezTo>
                      <a:cubicBezTo>
                        <a:pt x="440349" y="678107"/>
                        <a:pt x="442913" y="679450"/>
                        <a:pt x="445294" y="681038"/>
                      </a:cubicBezTo>
                      <a:cubicBezTo>
                        <a:pt x="446088" y="683419"/>
                        <a:pt x="447675" y="685672"/>
                        <a:pt x="447675" y="688182"/>
                      </a:cubicBezTo>
                      <a:cubicBezTo>
                        <a:pt x="447675" y="695872"/>
                        <a:pt x="444421" y="699017"/>
                        <a:pt x="440531" y="704850"/>
                      </a:cubicBezTo>
                      <a:cubicBezTo>
                        <a:pt x="441325" y="708025"/>
                        <a:pt x="440758" y="711912"/>
                        <a:pt x="442913" y="714375"/>
                      </a:cubicBezTo>
                      <a:cubicBezTo>
                        <a:pt x="446682" y="718682"/>
                        <a:pt x="452438" y="720725"/>
                        <a:pt x="457200" y="723900"/>
                      </a:cubicBezTo>
                      <a:lnTo>
                        <a:pt x="464344" y="728663"/>
                      </a:lnTo>
                      <a:cubicBezTo>
                        <a:pt x="466725" y="730250"/>
                        <a:pt x="469464" y="731401"/>
                        <a:pt x="471488" y="733425"/>
                      </a:cubicBezTo>
                      <a:cubicBezTo>
                        <a:pt x="473869" y="735806"/>
                        <a:pt x="476475" y="737982"/>
                        <a:pt x="478631" y="740569"/>
                      </a:cubicBezTo>
                      <a:cubicBezTo>
                        <a:pt x="485388" y="748677"/>
                        <a:pt x="481965" y="748665"/>
                        <a:pt x="490538" y="757238"/>
                      </a:cubicBezTo>
                      <a:cubicBezTo>
                        <a:pt x="492561" y="759261"/>
                        <a:pt x="495300" y="760413"/>
                        <a:pt x="497681" y="762000"/>
                      </a:cubicBezTo>
                      <a:cubicBezTo>
                        <a:pt x="499269" y="764381"/>
                        <a:pt x="500420" y="767120"/>
                        <a:pt x="502444" y="769144"/>
                      </a:cubicBezTo>
                      <a:cubicBezTo>
                        <a:pt x="518318" y="785018"/>
                        <a:pt x="501652" y="762004"/>
                        <a:pt x="514350" y="781050"/>
                      </a:cubicBezTo>
                      <a:lnTo>
                        <a:pt x="519113" y="795338"/>
                      </a:lnTo>
                      <a:cubicBezTo>
                        <a:pt x="519907" y="797719"/>
                        <a:pt x="520885" y="800047"/>
                        <a:pt x="521494" y="802482"/>
                      </a:cubicBezTo>
                      <a:cubicBezTo>
                        <a:pt x="522288" y="805657"/>
                        <a:pt x="522976" y="808860"/>
                        <a:pt x="523875" y="812007"/>
                      </a:cubicBezTo>
                      <a:cubicBezTo>
                        <a:pt x="524564" y="814420"/>
                        <a:pt x="525647" y="816715"/>
                        <a:pt x="526256" y="819150"/>
                      </a:cubicBezTo>
                      <a:cubicBezTo>
                        <a:pt x="527238" y="823077"/>
                        <a:pt x="527760" y="827106"/>
                        <a:pt x="528638" y="831057"/>
                      </a:cubicBezTo>
                      <a:cubicBezTo>
                        <a:pt x="532363" y="847820"/>
                        <a:pt x="529420" y="833793"/>
                        <a:pt x="533400" y="847725"/>
                      </a:cubicBezTo>
                      <a:cubicBezTo>
                        <a:pt x="533798" y="849119"/>
                        <a:pt x="536733" y="862250"/>
                        <a:pt x="538163" y="864394"/>
                      </a:cubicBezTo>
                      <a:cubicBezTo>
                        <a:pt x="540031" y="867196"/>
                        <a:pt x="542504" y="869670"/>
                        <a:pt x="545306" y="871538"/>
                      </a:cubicBezTo>
                      <a:cubicBezTo>
                        <a:pt x="547395" y="872930"/>
                        <a:pt x="550069" y="873125"/>
                        <a:pt x="552450" y="873919"/>
                      </a:cubicBezTo>
                      <a:cubicBezTo>
                        <a:pt x="553244" y="876300"/>
                        <a:pt x="553612" y="878869"/>
                        <a:pt x="554831" y="881063"/>
                      </a:cubicBezTo>
                      <a:cubicBezTo>
                        <a:pt x="557611" y="886066"/>
                        <a:pt x="562546" y="889920"/>
                        <a:pt x="564356" y="895350"/>
                      </a:cubicBezTo>
                      <a:lnTo>
                        <a:pt x="569119" y="909638"/>
                      </a:lnTo>
                      <a:cubicBezTo>
                        <a:pt x="569913" y="915194"/>
                        <a:pt x="570399" y="920803"/>
                        <a:pt x="571500" y="926307"/>
                      </a:cubicBezTo>
                      <a:cubicBezTo>
                        <a:pt x="571992" y="928768"/>
                        <a:pt x="573272" y="931015"/>
                        <a:pt x="573881" y="933450"/>
                      </a:cubicBezTo>
                      <a:cubicBezTo>
                        <a:pt x="574863" y="937377"/>
                        <a:pt x="575469" y="941388"/>
                        <a:pt x="576263" y="945357"/>
                      </a:cubicBezTo>
                      <a:cubicBezTo>
                        <a:pt x="577057" y="973138"/>
                        <a:pt x="577183" y="1000946"/>
                        <a:pt x="578644" y="1028700"/>
                      </a:cubicBezTo>
                      <a:cubicBezTo>
                        <a:pt x="578776" y="1031207"/>
                        <a:pt x="580335" y="1033430"/>
                        <a:pt x="581025" y="1035844"/>
                      </a:cubicBezTo>
                      <a:cubicBezTo>
                        <a:pt x="582044" y="1039412"/>
                        <a:pt x="583882" y="1048701"/>
                        <a:pt x="585788" y="1052513"/>
                      </a:cubicBezTo>
                      <a:cubicBezTo>
                        <a:pt x="587068" y="1055073"/>
                        <a:pt x="589388" y="1057042"/>
                        <a:pt x="590550" y="1059657"/>
                      </a:cubicBezTo>
                      <a:cubicBezTo>
                        <a:pt x="592589" y="1064244"/>
                        <a:pt x="593068" y="1069454"/>
                        <a:pt x="595313" y="1073944"/>
                      </a:cubicBezTo>
                      <a:cubicBezTo>
                        <a:pt x="601355" y="1086029"/>
                        <a:pt x="598106" y="1080516"/>
                        <a:pt x="604838" y="1090613"/>
                      </a:cubicBezTo>
                      <a:cubicBezTo>
                        <a:pt x="609029" y="1103188"/>
                        <a:pt x="605826" y="1095667"/>
                        <a:pt x="616744" y="1112044"/>
                      </a:cubicBezTo>
                      <a:cubicBezTo>
                        <a:pt x="618331" y="1114425"/>
                        <a:pt x="620601" y="1116473"/>
                        <a:pt x="621506" y="1119188"/>
                      </a:cubicBezTo>
                      <a:cubicBezTo>
                        <a:pt x="624793" y="1129047"/>
                        <a:pt x="622496" y="1124243"/>
                        <a:pt x="628650" y="1133475"/>
                      </a:cubicBezTo>
                      <a:cubicBezTo>
                        <a:pt x="629444" y="1135856"/>
                        <a:pt x="629908" y="1138374"/>
                        <a:pt x="631031" y="1140619"/>
                      </a:cubicBezTo>
                      <a:cubicBezTo>
                        <a:pt x="632311" y="1143179"/>
                        <a:pt x="635323" y="1144940"/>
                        <a:pt x="635794" y="1147763"/>
                      </a:cubicBezTo>
                      <a:cubicBezTo>
                        <a:pt x="637756" y="1159533"/>
                        <a:pt x="636213" y="1171712"/>
                        <a:pt x="638175" y="1183482"/>
                      </a:cubicBezTo>
                      <a:cubicBezTo>
                        <a:pt x="638645" y="1186305"/>
                        <a:pt x="640784" y="1188741"/>
                        <a:pt x="642938" y="1190625"/>
                      </a:cubicBezTo>
                      <a:cubicBezTo>
                        <a:pt x="647246" y="1194394"/>
                        <a:pt x="657225" y="1200150"/>
                        <a:pt x="657225" y="1200150"/>
                      </a:cubicBezTo>
                      <a:cubicBezTo>
                        <a:pt x="661906" y="1207172"/>
                        <a:pt x="662258" y="1208711"/>
                        <a:pt x="669131" y="1214438"/>
                      </a:cubicBezTo>
                      <a:cubicBezTo>
                        <a:pt x="671330" y="1216270"/>
                        <a:pt x="674076" y="1217368"/>
                        <a:pt x="676275" y="1219200"/>
                      </a:cubicBezTo>
                      <a:cubicBezTo>
                        <a:pt x="678862" y="1221356"/>
                        <a:pt x="680832" y="1224188"/>
                        <a:pt x="683419" y="1226344"/>
                      </a:cubicBezTo>
                      <a:cubicBezTo>
                        <a:pt x="685618" y="1228176"/>
                        <a:pt x="688364" y="1229275"/>
                        <a:pt x="690563" y="1231107"/>
                      </a:cubicBezTo>
                      <a:cubicBezTo>
                        <a:pt x="702454" y="1241016"/>
                        <a:pt x="692295" y="1236446"/>
                        <a:pt x="704850" y="1240632"/>
                      </a:cubicBezTo>
                      <a:cubicBezTo>
                        <a:pt x="725738" y="1261517"/>
                        <a:pt x="699231" y="1235947"/>
                        <a:pt x="719138" y="1252538"/>
                      </a:cubicBezTo>
                      <a:cubicBezTo>
                        <a:pt x="737465" y="1267812"/>
                        <a:pt x="715694" y="1252625"/>
                        <a:pt x="733425" y="1264444"/>
                      </a:cubicBezTo>
                      <a:lnTo>
                        <a:pt x="738188" y="1278732"/>
                      </a:lnTo>
                      <a:cubicBezTo>
                        <a:pt x="738982" y="1281113"/>
                        <a:pt x="739177" y="1283787"/>
                        <a:pt x="740569" y="1285875"/>
                      </a:cubicBezTo>
                      <a:lnTo>
                        <a:pt x="745331" y="1293019"/>
                      </a:lnTo>
                      <a:cubicBezTo>
                        <a:pt x="744537" y="1299369"/>
                        <a:pt x="745137" y="1306055"/>
                        <a:pt x="742950" y="1312069"/>
                      </a:cubicBezTo>
                      <a:cubicBezTo>
                        <a:pt x="741799" y="1315234"/>
                        <a:pt x="737962" y="1316626"/>
                        <a:pt x="735806" y="1319213"/>
                      </a:cubicBezTo>
                      <a:cubicBezTo>
                        <a:pt x="733974" y="1321412"/>
                        <a:pt x="732324" y="1323797"/>
                        <a:pt x="731044" y="1326357"/>
                      </a:cubicBezTo>
                      <a:cubicBezTo>
                        <a:pt x="729922" y="1328602"/>
                        <a:pt x="730438" y="1331725"/>
                        <a:pt x="728663" y="1333500"/>
                      </a:cubicBezTo>
                      <a:cubicBezTo>
                        <a:pt x="726888" y="1335275"/>
                        <a:pt x="723900" y="1335088"/>
                        <a:pt x="721519" y="1335882"/>
                      </a:cubicBezTo>
                      <a:cubicBezTo>
                        <a:pt x="718344" y="1338263"/>
                        <a:pt x="714800" y="1340219"/>
                        <a:pt x="711994" y="1343025"/>
                      </a:cubicBezTo>
                      <a:cubicBezTo>
                        <a:pt x="709970" y="1345049"/>
                        <a:pt x="709063" y="1347970"/>
                        <a:pt x="707231" y="1350169"/>
                      </a:cubicBezTo>
                      <a:cubicBezTo>
                        <a:pt x="701500" y="1357047"/>
                        <a:pt x="699971" y="1357391"/>
                        <a:pt x="692944" y="1362075"/>
                      </a:cubicBezTo>
                      <a:cubicBezTo>
                        <a:pt x="691356" y="1364456"/>
                        <a:pt x="690013" y="1367020"/>
                        <a:pt x="688181" y="1369219"/>
                      </a:cubicBezTo>
                      <a:cubicBezTo>
                        <a:pt x="681185" y="1377614"/>
                        <a:pt x="676711" y="1379248"/>
                        <a:pt x="666750" y="1385888"/>
                      </a:cubicBezTo>
                      <a:cubicBezTo>
                        <a:pt x="659579" y="1390668"/>
                        <a:pt x="658536" y="1391789"/>
                        <a:pt x="650081" y="1395413"/>
                      </a:cubicBezTo>
                      <a:cubicBezTo>
                        <a:pt x="647774" y="1396402"/>
                        <a:pt x="645319" y="1397000"/>
                        <a:pt x="642938" y="1397794"/>
                      </a:cubicBezTo>
                      <a:cubicBezTo>
                        <a:pt x="635916" y="1402475"/>
                        <a:pt x="634377" y="1402827"/>
                        <a:pt x="628650" y="1409700"/>
                      </a:cubicBezTo>
                      <a:cubicBezTo>
                        <a:pt x="618726" y="1421609"/>
                        <a:pt x="629844" y="1412873"/>
                        <a:pt x="616744" y="1421607"/>
                      </a:cubicBezTo>
                      <a:cubicBezTo>
                        <a:pt x="615156" y="1423988"/>
                        <a:pt x="614180" y="1426918"/>
                        <a:pt x="611981" y="1428750"/>
                      </a:cubicBezTo>
                      <a:cubicBezTo>
                        <a:pt x="609254" y="1431022"/>
                        <a:pt x="605538" y="1431752"/>
                        <a:pt x="602456" y="1433513"/>
                      </a:cubicBezTo>
                      <a:cubicBezTo>
                        <a:pt x="599971" y="1434933"/>
                        <a:pt x="597943" y="1437148"/>
                        <a:pt x="595313" y="1438275"/>
                      </a:cubicBezTo>
                      <a:cubicBezTo>
                        <a:pt x="592305" y="1439564"/>
                        <a:pt x="588852" y="1439508"/>
                        <a:pt x="585788" y="1440657"/>
                      </a:cubicBezTo>
                      <a:cubicBezTo>
                        <a:pt x="582464" y="1441903"/>
                        <a:pt x="579438" y="1443832"/>
                        <a:pt x="576263" y="1445419"/>
                      </a:cubicBezTo>
                      <a:cubicBezTo>
                        <a:pt x="575670" y="1445301"/>
                        <a:pt x="559654" y="1442610"/>
                        <a:pt x="557213" y="1440657"/>
                      </a:cubicBezTo>
                      <a:cubicBezTo>
                        <a:pt x="541827" y="1428348"/>
                        <a:pt x="563260" y="1437116"/>
                        <a:pt x="545306" y="1431132"/>
                      </a:cubicBezTo>
                      <a:cubicBezTo>
                        <a:pt x="537760" y="1419811"/>
                        <a:pt x="543259" y="1424893"/>
                        <a:pt x="526256" y="1419225"/>
                      </a:cubicBezTo>
                      <a:lnTo>
                        <a:pt x="519113" y="1416844"/>
                      </a:lnTo>
                      <a:lnTo>
                        <a:pt x="511969" y="1414463"/>
                      </a:lnTo>
                      <a:cubicBezTo>
                        <a:pt x="509588" y="1412082"/>
                        <a:pt x="507412" y="1409475"/>
                        <a:pt x="504825" y="1407319"/>
                      </a:cubicBezTo>
                      <a:cubicBezTo>
                        <a:pt x="502626" y="1405487"/>
                        <a:pt x="499705" y="1404581"/>
                        <a:pt x="497681" y="1402557"/>
                      </a:cubicBezTo>
                      <a:cubicBezTo>
                        <a:pt x="495657" y="1400533"/>
                        <a:pt x="495073" y="1397298"/>
                        <a:pt x="492919" y="1395413"/>
                      </a:cubicBezTo>
                      <a:cubicBezTo>
                        <a:pt x="488611" y="1391644"/>
                        <a:pt x="478631" y="1385888"/>
                        <a:pt x="478631" y="1385888"/>
                      </a:cubicBezTo>
                      <a:cubicBezTo>
                        <a:pt x="477044" y="1383507"/>
                        <a:pt x="476104" y="1380532"/>
                        <a:pt x="473869" y="1378744"/>
                      </a:cubicBezTo>
                      <a:cubicBezTo>
                        <a:pt x="471909" y="1377176"/>
                        <a:pt x="468970" y="1377486"/>
                        <a:pt x="466725" y="1376363"/>
                      </a:cubicBezTo>
                      <a:cubicBezTo>
                        <a:pt x="464165" y="1375083"/>
                        <a:pt x="462141" y="1372880"/>
                        <a:pt x="459581" y="1371600"/>
                      </a:cubicBezTo>
                      <a:cubicBezTo>
                        <a:pt x="439855" y="1361736"/>
                        <a:pt x="465778" y="1378111"/>
                        <a:pt x="445294" y="1364457"/>
                      </a:cubicBezTo>
                      <a:cubicBezTo>
                        <a:pt x="438720" y="1344737"/>
                        <a:pt x="443317" y="1354348"/>
                        <a:pt x="431006" y="1335882"/>
                      </a:cubicBezTo>
                      <a:cubicBezTo>
                        <a:pt x="427491" y="1330609"/>
                        <a:pt x="424602" y="1325262"/>
                        <a:pt x="419100" y="1321594"/>
                      </a:cubicBezTo>
                      <a:cubicBezTo>
                        <a:pt x="417011" y="1320202"/>
                        <a:pt x="414337" y="1320007"/>
                        <a:pt x="411956" y="1319213"/>
                      </a:cubicBezTo>
                      <a:cubicBezTo>
                        <a:pt x="409575" y="1316832"/>
                        <a:pt x="407400" y="1314225"/>
                        <a:pt x="404813" y="1312069"/>
                      </a:cubicBezTo>
                      <a:cubicBezTo>
                        <a:pt x="402614" y="1310237"/>
                        <a:pt x="399693" y="1309331"/>
                        <a:pt x="397669" y="1307307"/>
                      </a:cubicBezTo>
                      <a:cubicBezTo>
                        <a:pt x="395645" y="1305283"/>
                        <a:pt x="394494" y="1302544"/>
                        <a:pt x="392906" y="1300163"/>
                      </a:cubicBezTo>
                      <a:cubicBezTo>
                        <a:pt x="387245" y="1283178"/>
                        <a:pt x="395272" y="1303710"/>
                        <a:pt x="383381" y="1285875"/>
                      </a:cubicBezTo>
                      <a:cubicBezTo>
                        <a:pt x="374179" y="1272073"/>
                        <a:pt x="389834" y="1284622"/>
                        <a:pt x="373856" y="1273969"/>
                      </a:cubicBezTo>
                      <a:cubicBezTo>
                        <a:pt x="352723" y="1242264"/>
                        <a:pt x="384947" y="1287440"/>
                        <a:pt x="361950" y="1264444"/>
                      </a:cubicBezTo>
                      <a:cubicBezTo>
                        <a:pt x="357903" y="1260397"/>
                        <a:pt x="357187" y="1253332"/>
                        <a:pt x="352425" y="1250157"/>
                      </a:cubicBezTo>
                      <a:cubicBezTo>
                        <a:pt x="347663" y="1246982"/>
                        <a:pt x="343750" y="1241755"/>
                        <a:pt x="338138" y="1240632"/>
                      </a:cubicBezTo>
                      <a:cubicBezTo>
                        <a:pt x="282638" y="1229529"/>
                        <a:pt x="330278" y="1238322"/>
                        <a:pt x="192881" y="1235869"/>
                      </a:cubicBezTo>
                      <a:cubicBezTo>
                        <a:pt x="187325" y="1235075"/>
                        <a:pt x="181589" y="1235101"/>
                        <a:pt x="176213" y="1233488"/>
                      </a:cubicBezTo>
                      <a:cubicBezTo>
                        <a:pt x="173472" y="1232666"/>
                        <a:pt x="171629" y="1230005"/>
                        <a:pt x="169069" y="1228725"/>
                      </a:cubicBezTo>
                      <a:cubicBezTo>
                        <a:pt x="149343" y="1218862"/>
                        <a:pt x="175264" y="1235235"/>
                        <a:pt x="154781" y="1221582"/>
                      </a:cubicBezTo>
                      <a:cubicBezTo>
                        <a:pt x="152400" y="1218407"/>
                        <a:pt x="150651" y="1214640"/>
                        <a:pt x="147638" y="1212057"/>
                      </a:cubicBezTo>
                      <a:cubicBezTo>
                        <a:pt x="144943" y="1209747"/>
                        <a:pt x="141195" y="1209055"/>
                        <a:pt x="138113" y="1207294"/>
                      </a:cubicBezTo>
                      <a:cubicBezTo>
                        <a:pt x="125189" y="1199909"/>
                        <a:pt x="136922" y="1204517"/>
                        <a:pt x="123825" y="1200150"/>
                      </a:cubicBezTo>
                      <a:cubicBezTo>
                        <a:pt x="118158" y="1183148"/>
                        <a:pt x="121848" y="1190040"/>
                        <a:pt x="114300" y="1178719"/>
                      </a:cubicBezTo>
                      <a:cubicBezTo>
                        <a:pt x="107728" y="1159003"/>
                        <a:pt x="112322" y="1168608"/>
                        <a:pt x="100013" y="1150144"/>
                      </a:cubicBezTo>
                      <a:lnTo>
                        <a:pt x="95250" y="1143000"/>
                      </a:lnTo>
                      <a:lnTo>
                        <a:pt x="90488" y="1135857"/>
                      </a:lnTo>
                      <a:cubicBezTo>
                        <a:pt x="86888" y="1121462"/>
                        <a:pt x="89141" y="1129437"/>
                        <a:pt x="83344" y="1112044"/>
                      </a:cubicBezTo>
                      <a:lnTo>
                        <a:pt x="80963" y="1104900"/>
                      </a:lnTo>
                      <a:cubicBezTo>
                        <a:pt x="78757" y="1098284"/>
                        <a:pt x="78740" y="1096149"/>
                        <a:pt x="73819" y="1090613"/>
                      </a:cubicBezTo>
                      <a:cubicBezTo>
                        <a:pt x="69344" y="1085579"/>
                        <a:pt x="65555" y="1079337"/>
                        <a:pt x="59531" y="1076325"/>
                      </a:cubicBezTo>
                      <a:cubicBezTo>
                        <a:pt x="53702" y="1073411"/>
                        <a:pt x="47916" y="1071011"/>
                        <a:pt x="42863" y="1066800"/>
                      </a:cubicBezTo>
                      <a:cubicBezTo>
                        <a:pt x="22742" y="1050033"/>
                        <a:pt x="52764" y="1071939"/>
                        <a:pt x="26194" y="1045369"/>
                      </a:cubicBezTo>
                      <a:lnTo>
                        <a:pt x="19050" y="1038225"/>
                      </a:lnTo>
                      <a:lnTo>
                        <a:pt x="14288" y="1023938"/>
                      </a:lnTo>
                      <a:cubicBezTo>
                        <a:pt x="13494" y="1021557"/>
                        <a:pt x="13029" y="1019039"/>
                        <a:pt x="11906" y="1016794"/>
                      </a:cubicBezTo>
                      <a:lnTo>
                        <a:pt x="7144" y="1007269"/>
                      </a:lnTo>
                      <a:cubicBezTo>
                        <a:pt x="5185" y="997472"/>
                        <a:pt x="3224" y="988812"/>
                        <a:pt x="2381" y="978694"/>
                      </a:cubicBezTo>
                      <a:cubicBezTo>
                        <a:pt x="1258" y="965224"/>
                        <a:pt x="794" y="951707"/>
                        <a:pt x="0" y="938213"/>
                      </a:cubicBezTo>
                      <a:cubicBezTo>
                        <a:pt x="794" y="922338"/>
                        <a:pt x="559" y="906378"/>
                        <a:pt x="2381" y="890588"/>
                      </a:cubicBezTo>
                      <a:cubicBezTo>
                        <a:pt x="4224" y="874617"/>
                        <a:pt x="6540" y="879889"/>
                        <a:pt x="11906" y="869157"/>
                      </a:cubicBezTo>
                      <a:cubicBezTo>
                        <a:pt x="13029" y="866912"/>
                        <a:pt x="13165" y="864258"/>
                        <a:pt x="14288" y="862013"/>
                      </a:cubicBezTo>
                      <a:cubicBezTo>
                        <a:pt x="15568" y="859453"/>
                        <a:pt x="17630" y="857354"/>
                        <a:pt x="19050" y="854869"/>
                      </a:cubicBezTo>
                      <a:cubicBezTo>
                        <a:pt x="23431" y="847202"/>
                        <a:pt x="26406" y="839734"/>
                        <a:pt x="28575" y="831057"/>
                      </a:cubicBezTo>
                      <a:cubicBezTo>
                        <a:pt x="36018" y="801282"/>
                        <a:pt x="26505" y="838301"/>
                        <a:pt x="33338" y="814388"/>
                      </a:cubicBezTo>
                      <a:cubicBezTo>
                        <a:pt x="35002" y="808565"/>
                        <a:pt x="37652" y="794818"/>
                        <a:pt x="40481" y="790575"/>
                      </a:cubicBezTo>
                      <a:lnTo>
                        <a:pt x="45244" y="783432"/>
                      </a:lnTo>
                      <a:cubicBezTo>
                        <a:pt x="46038" y="781051"/>
                        <a:pt x="46057" y="778248"/>
                        <a:pt x="47625" y="776288"/>
                      </a:cubicBezTo>
                      <a:cubicBezTo>
                        <a:pt x="51742" y="771141"/>
                        <a:pt x="64689" y="768219"/>
                        <a:pt x="69056" y="766763"/>
                      </a:cubicBezTo>
                      <a:lnTo>
                        <a:pt x="76200" y="764382"/>
                      </a:lnTo>
                      <a:lnTo>
                        <a:pt x="83344" y="762000"/>
                      </a:lnTo>
                      <a:cubicBezTo>
                        <a:pt x="84931" y="757238"/>
                        <a:pt x="88729" y="752694"/>
                        <a:pt x="88106" y="747713"/>
                      </a:cubicBezTo>
                      <a:cubicBezTo>
                        <a:pt x="87312" y="741363"/>
                        <a:pt x="87409" y="734837"/>
                        <a:pt x="85725" y="728663"/>
                      </a:cubicBezTo>
                      <a:cubicBezTo>
                        <a:pt x="84972" y="725902"/>
                        <a:pt x="82243" y="724079"/>
                        <a:pt x="80963" y="721519"/>
                      </a:cubicBezTo>
                      <a:cubicBezTo>
                        <a:pt x="71107" y="701807"/>
                        <a:pt x="87462" y="727696"/>
                        <a:pt x="73819" y="707232"/>
                      </a:cubicBezTo>
                      <a:lnTo>
                        <a:pt x="69056" y="692944"/>
                      </a:lnTo>
                      <a:cubicBezTo>
                        <a:pt x="68262" y="690563"/>
                        <a:pt x="67284" y="688235"/>
                        <a:pt x="66675" y="685800"/>
                      </a:cubicBezTo>
                      <a:lnTo>
                        <a:pt x="64294" y="676275"/>
                      </a:lnTo>
                      <a:cubicBezTo>
                        <a:pt x="65088" y="648494"/>
                        <a:pt x="64647" y="620650"/>
                        <a:pt x="66675" y="592932"/>
                      </a:cubicBezTo>
                      <a:cubicBezTo>
                        <a:pt x="66921" y="589572"/>
                        <a:pt x="72506" y="576752"/>
                        <a:pt x="73819" y="571500"/>
                      </a:cubicBezTo>
                      <a:cubicBezTo>
                        <a:pt x="77752" y="555767"/>
                        <a:pt x="75794" y="565222"/>
                        <a:pt x="78581" y="542925"/>
                      </a:cubicBezTo>
                      <a:cubicBezTo>
                        <a:pt x="77787" y="526256"/>
                        <a:pt x="77055" y="509585"/>
                        <a:pt x="76200" y="492919"/>
                      </a:cubicBezTo>
                      <a:cubicBezTo>
                        <a:pt x="75467" y="478628"/>
                        <a:pt x="73819" y="464366"/>
                        <a:pt x="73819" y="450057"/>
                      </a:cubicBezTo>
                      <a:cubicBezTo>
                        <a:pt x="73819" y="435747"/>
                        <a:pt x="74843" y="421439"/>
                        <a:pt x="76200" y="407194"/>
                      </a:cubicBezTo>
                      <a:cubicBezTo>
                        <a:pt x="77194" y="396751"/>
                        <a:pt x="83781" y="396583"/>
                        <a:pt x="92869" y="390525"/>
                      </a:cubicBezTo>
                      <a:lnTo>
                        <a:pt x="100013" y="385763"/>
                      </a:lnTo>
                      <a:cubicBezTo>
                        <a:pt x="104328" y="379290"/>
                        <a:pt x="109538" y="372831"/>
                        <a:pt x="109538" y="364332"/>
                      </a:cubicBezTo>
                      <a:lnTo>
                        <a:pt x="114300" y="361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Vodafone Rg"/>
                    <a:ea typeface="+mn-ea"/>
                    <a:cs typeface="+mn-cs"/>
                  </a:endParaRPr>
                </a:p>
              </p:txBody>
            </p:sp>
            <p:sp>
              <p:nvSpPr>
                <p:cNvPr id="133" name="Freeform 132"/>
                <p:cNvSpPr/>
                <p:nvPr/>
              </p:nvSpPr>
              <p:spPr>
                <a:xfrm>
                  <a:off x="6988016" y="3427792"/>
                  <a:ext cx="192392" cy="268643"/>
                </a:xfrm>
                <a:custGeom>
                  <a:avLst/>
                  <a:gdLst>
                    <a:gd name="connsiteX0" fmla="*/ 264319 w 764381"/>
                    <a:gd name="connsiteY0" fmla="*/ 230982 h 1067330"/>
                    <a:gd name="connsiteX1" fmla="*/ 273844 w 764381"/>
                    <a:gd name="connsiteY1" fmla="*/ 216694 h 1067330"/>
                    <a:gd name="connsiteX2" fmla="*/ 280988 w 764381"/>
                    <a:gd name="connsiteY2" fmla="*/ 207169 h 1067330"/>
                    <a:gd name="connsiteX3" fmla="*/ 285750 w 764381"/>
                    <a:gd name="connsiteY3" fmla="*/ 192882 h 1067330"/>
                    <a:gd name="connsiteX4" fmla="*/ 283369 w 764381"/>
                    <a:gd name="connsiteY4" fmla="*/ 135732 h 1067330"/>
                    <a:gd name="connsiteX5" fmla="*/ 280988 w 764381"/>
                    <a:gd name="connsiteY5" fmla="*/ 126207 h 1067330"/>
                    <a:gd name="connsiteX6" fmla="*/ 276225 w 764381"/>
                    <a:gd name="connsiteY6" fmla="*/ 111919 h 1067330"/>
                    <a:gd name="connsiteX7" fmla="*/ 278606 w 764381"/>
                    <a:gd name="connsiteY7" fmla="*/ 83344 h 1067330"/>
                    <a:gd name="connsiteX8" fmla="*/ 283369 w 764381"/>
                    <a:gd name="connsiteY8" fmla="*/ 76200 h 1067330"/>
                    <a:gd name="connsiteX9" fmla="*/ 288131 w 764381"/>
                    <a:gd name="connsiteY9" fmla="*/ 61913 h 1067330"/>
                    <a:gd name="connsiteX10" fmla="*/ 285750 w 764381"/>
                    <a:gd name="connsiteY10" fmla="*/ 50007 h 1067330"/>
                    <a:gd name="connsiteX11" fmla="*/ 283369 w 764381"/>
                    <a:gd name="connsiteY11" fmla="*/ 40482 h 1067330"/>
                    <a:gd name="connsiteX12" fmla="*/ 280988 w 764381"/>
                    <a:gd name="connsiteY12" fmla="*/ 23813 h 1067330"/>
                    <a:gd name="connsiteX13" fmla="*/ 283369 w 764381"/>
                    <a:gd name="connsiteY13" fmla="*/ 11907 h 1067330"/>
                    <a:gd name="connsiteX14" fmla="*/ 290513 w 764381"/>
                    <a:gd name="connsiteY14" fmla="*/ 9525 h 1067330"/>
                    <a:gd name="connsiteX15" fmla="*/ 297656 w 764381"/>
                    <a:gd name="connsiteY15" fmla="*/ 4763 h 1067330"/>
                    <a:gd name="connsiteX16" fmla="*/ 311944 w 764381"/>
                    <a:gd name="connsiteY16" fmla="*/ 0 h 1067330"/>
                    <a:gd name="connsiteX17" fmla="*/ 340519 w 764381"/>
                    <a:gd name="connsiteY17" fmla="*/ 2382 h 1067330"/>
                    <a:gd name="connsiteX18" fmla="*/ 342900 w 764381"/>
                    <a:gd name="connsiteY18" fmla="*/ 9525 h 1067330"/>
                    <a:gd name="connsiteX19" fmla="*/ 350044 w 764381"/>
                    <a:gd name="connsiteY19" fmla="*/ 14288 h 1067330"/>
                    <a:gd name="connsiteX20" fmla="*/ 369094 w 764381"/>
                    <a:gd name="connsiteY20" fmla="*/ 11907 h 1067330"/>
                    <a:gd name="connsiteX21" fmla="*/ 414338 w 764381"/>
                    <a:gd name="connsiteY21" fmla="*/ 16669 h 1067330"/>
                    <a:gd name="connsiteX22" fmla="*/ 421481 w 764381"/>
                    <a:gd name="connsiteY22" fmla="*/ 23813 h 1067330"/>
                    <a:gd name="connsiteX23" fmla="*/ 431006 w 764381"/>
                    <a:gd name="connsiteY23" fmla="*/ 38100 h 1067330"/>
                    <a:gd name="connsiteX24" fmla="*/ 438150 w 764381"/>
                    <a:gd name="connsiteY24" fmla="*/ 61913 h 1067330"/>
                    <a:gd name="connsiteX25" fmla="*/ 442913 w 764381"/>
                    <a:gd name="connsiteY25" fmla="*/ 69057 h 1067330"/>
                    <a:gd name="connsiteX26" fmla="*/ 445294 w 764381"/>
                    <a:gd name="connsiteY26" fmla="*/ 78582 h 1067330"/>
                    <a:gd name="connsiteX27" fmla="*/ 450056 w 764381"/>
                    <a:gd name="connsiteY27" fmla="*/ 92869 h 1067330"/>
                    <a:gd name="connsiteX28" fmla="*/ 454819 w 764381"/>
                    <a:gd name="connsiteY28" fmla="*/ 114300 h 1067330"/>
                    <a:gd name="connsiteX29" fmla="*/ 452438 w 764381"/>
                    <a:gd name="connsiteY29" fmla="*/ 135732 h 1067330"/>
                    <a:gd name="connsiteX30" fmla="*/ 450056 w 764381"/>
                    <a:gd name="connsiteY30" fmla="*/ 142875 h 1067330"/>
                    <a:gd name="connsiteX31" fmla="*/ 442913 w 764381"/>
                    <a:gd name="connsiteY31" fmla="*/ 145257 h 1067330"/>
                    <a:gd name="connsiteX32" fmla="*/ 435769 w 764381"/>
                    <a:gd name="connsiteY32" fmla="*/ 150019 h 1067330"/>
                    <a:gd name="connsiteX33" fmla="*/ 431006 w 764381"/>
                    <a:gd name="connsiteY33" fmla="*/ 157163 h 1067330"/>
                    <a:gd name="connsiteX34" fmla="*/ 433388 w 764381"/>
                    <a:gd name="connsiteY34" fmla="*/ 164307 h 1067330"/>
                    <a:gd name="connsiteX35" fmla="*/ 447675 w 764381"/>
                    <a:gd name="connsiteY35" fmla="*/ 173832 h 1067330"/>
                    <a:gd name="connsiteX36" fmla="*/ 452438 w 764381"/>
                    <a:gd name="connsiteY36" fmla="*/ 180975 h 1067330"/>
                    <a:gd name="connsiteX37" fmla="*/ 466725 w 764381"/>
                    <a:gd name="connsiteY37" fmla="*/ 185738 h 1067330"/>
                    <a:gd name="connsiteX38" fmla="*/ 478631 w 764381"/>
                    <a:gd name="connsiteY38" fmla="*/ 207169 h 1067330"/>
                    <a:gd name="connsiteX39" fmla="*/ 476250 w 764381"/>
                    <a:gd name="connsiteY39" fmla="*/ 214313 h 1067330"/>
                    <a:gd name="connsiteX40" fmla="*/ 454819 w 764381"/>
                    <a:gd name="connsiteY40" fmla="*/ 223838 h 1067330"/>
                    <a:gd name="connsiteX41" fmla="*/ 447675 w 764381"/>
                    <a:gd name="connsiteY41" fmla="*/ 226219 h 1067330"/>
                    <a:gd name="connsiteX42" fmla="*/ 440531 w 764381"/>
                    <a:gd name="connsiteY42" fmla="*/ 228600 h 1067330"/>
                    <a:gd name="connsiteX43" fmla="*/ 442913 w 764381"/>
                    <a:gd name="connsiteY43" fmla="*/ 235744 h 1067330"/>
                    <a:gd name="connsiteX44" fmla="*/ 440531 w 764381"/>
                    <a:gd name="connsiteY44" fmla="*/ 250032 h 1067330"/>
                    <a:gd name="connsiteX45" fmla="*/ 419100 w 764381"/>
                    <a:gd name="connsiteY45" fmla="*/ 261938 h 1067330"/>
                    <a:gd name="connsiteX46" fmla="*/ 416719 w 764381"/>
                    <a:gd name="connsiteY46" fmla="*/ 269082 h 1067330"/>
                    <a:gd name="connsiteX47" fmla="*/ 431006 w 764381"/>
                    <a:gd name="connsiteY47" fmla="*/ 276225 h 1067330"/>
                    <a:gd name="connsiteX48" fmla="*/ 435769 w 764381"/>
                    <a:gd name="connsiteY48" fmla="*/ 283369 h 1067330"/>
                    <a:gd name="connsiteX49" fmla="*/ 442913 w 764381"/>
                    <a:gd name="connsiteY49" fmla="*/ 285750 h 1067330"/>
                    <a:gd name="connsiteX50" fmla="*/ 457200 w 764381"/>
                    <a:gd name="connsiteY50" fmla="*/ 292894 h 1067330"/>
                    <a:gd name="connsiteX51" fmla="*/ 464344 w 764381"/>
                    <a:gd name="connsiteY51" fmla="*/ 297657 h 1067330"/>
                    <a:gd name="connsiteX52" fmla="*/ 469106 w 764381"/>
                    <a:gd name="connsiteY52" fmla="*/ 311944 h 1067330"/>
                    <a:gd name="connsiteX53" fmla="*/ 476250 w 764381"/>
                    <a:gd name="connsiteY53" fmla="*/ 316707 h 1067330"/>
                    <a:gd name="connsiteX54" fmla="*/ 478631 w 764381"/>
                    <a:gd name="connsiteY54" fmla="*/ 323850 h 1067330"/>
                    <a:gd name="connsiteX55" fmla="*/ 483394 w 764381"/>
                    <a:gd name="connsiteY55" fmla="*/ 330994 h 1067330"/>
                    <a:gd name="connsiteX56" fmla="*/ 488156 w 764381"/>
                    <a:gd name="connsiteY56" fmla="*/ 345282 h 1067330"/>
                    <a:gd name="connsiteX57" fmla="*/ 490538 w 764381"/>
                    <a:gd name="connsiteY57" fmla="*/ 352425 h 1067330"/>
                    <a:gd name="connsiteX58" fmla="*/ 488156 w 764381"/>
                    <a:gd name="connsiteY58" fmla="*/ 359569 h 1067330"/>
                    <a:gd name="connsiteX59" fmla="*/ 495300 w 764381"/>
                    <a:gd name="connsiteY59" fmla="*/ 361950 h 1067330"/>
                    <a:gd name="connsiteX60" fmla="*/ 509588 w 764381"/>
                    <a:gd name="connsiteY60" fmla="*/ 369094 h 1067330"/>
                    <a:gd name="connsiteX61" fmla="*/ 523875 w 764381"/>
                    <a:gd name="connsiteY61" fmla="*/ 378619 h 1067330"/>
                    <a:gd name="connsiteX62" fmla="*/ 531019 w 764381"/>
                    <a:gd name="connsiteY62" fmla="*/ 383382 h 1067330"/>
                    <a:gd name="connsiteX63" fmla="*/ 538163 w 764381"/>
                    <a:gd name="connsiteY63" fmla="*/ 385763 h 1067330"/>
                    <a:gd name="connsiteX64" fmla="*/ 545306 w 764381"/>
                    <a:gd name="connsiteY64" fmla="*/ 390525 h 1067330"/>
                    <a:gd name="connsiteX65" fmla="*/ 552450 w 764381"/>
                    <a:gd name="connsiteY65" fmla="*/ 397669 h 1067330"/>
                    <a:gd name="connsiteX66" fmla="*/ 566738 w 764381"/>
                    <a:gd name="connsiteY66" fmla="*/ 402432 h 1067330"/>
                    <a:gd name="connsiteX67" fmla="*/ 573881 w 764381"/>
                    <a:gd name="connsiteY67" fmla="*/ 407194 h 1067330"/>
                    <a:gd name="connsiteX68" fmla="*/ 583406 w 764381"/>
                    <a:gd name="connsiteY68" fmla="*/ 421482 h 1067330"/>
                    <a:gd name="connsiteX69" fmla="*/ 595313 w 764381"/>
                    <a:gd name="connsiteY69" fmla="*/ 435769 h 1067330"/>
                    <a:gd name="connsiteX70" fmla="*/ 602456 w 764381"/>
                    <a:gd name="connsiteY70" fmla="*/ 450057 h 1067330"/>
                    <a:gd name="connsiteX71" fmla="*/ 609600 w 764381"/>
                    <a:gd name="connsiteY71" fmla="*/ 454819 h 1067330"/>
                    <a:gd name="connsiteX72" fmla="*/ 619125 w 764381"/>
                    <a:gd name="connsiteY72" fmla="*/ 452438 h 1067330"/>
                    <a:gd name="connsiteX73" fmla="*/ 633413 w 764381"/>
                    <a:gd name="connsiteY73" fmla="*/ 447675 h 1067330"/>
                    <a:gd name="connsiteX74" fmla="*/ 654844 w 764381"/>
                    <a:gd name="connsiteY74" fmla="*/ 459582 h 1067330"/>
                    <a:gd name="connsiteX75" fmla="*/ 661988 w 764381"/>
                    <a:gd name="connsiteY75" fmla="*/ 464344 h 1067330"/>
                    <a:gd name="connsiteX76" fmla="*/ 669131 w 764381"/>
                    <a:gd name="connsiteY76" fmla="*/ 469107 h 1067330"/>
                    <a:gd name="connsiteX77" fmla="*/ 673894 w 764381"/>
                    <a:gd name="connsiteY77" fmla="*/ 476250 h 1067330"/>
                    <a:gd name="connsiteX78" fmla="*/ 681038 w 764381"/>
                    <a:gd name="connsiteY78" fmla="*/ 478632 h 1067330"/>
                    <a:gd name="connsiteX79" fmla="*/ 683419 w 764381"/>
                    <a:gd name="connsiteY79" fmla="*/ 485775 h 1067330"/>
                    <a:gd name="connsiteX80" fmla="*/ 697706 w 764381"/>
                    <a:gd name="connsiteY80" fmla="*/ 495300 h 1067330"/>
                    <a:gd name="connsiteX81" fmla="*/ 707231 w 764381"/>
                    <a:gd name="connsiteY81" fmla="*/ 485775 h 1067330"/>
                    <a:gd name="connsiteX82" fmla="*/ 714375 w 764381"/>
                    <a:gd name="connsiteY82" fmla="*/ 481013 h 1067330"/>
                    <a:gd name="connsiteX83" fmla="*/ 721519 w 764381"/>
                    <a:gd name="connsiteY83" fmla="*/ 483394 h 1067330"/>
                    <a:gd name="connsiteX84" fmla="*/ 731044 w 764381"/>
                    <a:gd name="connsiteY84" fmla="*/ 485775 h 1067330"/>
                    <a:gd name="connsiteX85" fmla="*/ 738188 w 764381"/>
                    <a:gd name="connsiteY85" fmla="*/ 500063 h 1067330"/>
                    <a:gd name="connsiteX86" fmla="*/ 735806 w 764381"/>
                    <a:gd name="connsiteY86" fmla="*/ 507207 h 1067330"/>
                    <a:gd name="connsiteX87" fmla="*/ 728663 w 764381"/>
                    <a:gd name="connsiteY87" fmla="*/ 523875 h 1067330"/>
                    <a:gd name="connsiteX88" fmla="*/ 721519 w 764381"/>
                    <a:gd name="connsiteY88" fmla="*/ 526257 h 1067330"/>
                    <a:gd name="connsiteX89" fmla="*/ 714375 w 764381"/>
                    <a:gd name="connsiteY89" fmla="*/ 533400 h 1067330"/>
                    <a:gd name="connsiteX90" fmla="*/ 711994 w 764381"/>
                    <a:gd name="connsiteY90" fmla="*/ 540544 h 1067330"/>
                    <a:gd name="connsiteX91" fmla="*/ 709613 w 764381"/>
                    <a:gd name="connsiteY91" fmla="*/ 564357 h 1067330"/>
                    <a:gd name="connsiteX92" fmla="*/ 700088 w 764381"/>
                    <a:gd name="connsiteY92" fmla="*/ 578644 h 1067330"/>
                    <a:gd name="connsiteX93" fmla="*/ 692944 w 764381"/>
                    <a:gd name="connsiteY93" fmla="*/ 592932 h 1067330"/>
                    <a:gd name="connsiteX94" fmla="*/ 688181 w 764381"/>
                    <a:gd name="connsiteY94" fmla="*/ 607219 h 1067330"/>
                    <a:gd name="connsiteX95" fmla="*/ 690563 w 764381"/>
                    <a:gd name="connsiteY95" fmla="*/ 650082 h 1067330"/>
                    <a:gd name="connsiteX96" fmla="*/ 697706 w 764381"/>
                    <a:gd name="connsiteY96" fmla="*/ 652463 h 1067330"/>
                    <a:gd name="connsiteX97" fmla="*/ 702469 w 764381"/>
                    <a:gd name="connsiteY97" fmla="*/ 659607 h 1067330"/>
                    <a:gd name="connsiteX98" fmla="*/ 707231 w 764381"/>
                    <a:gd name="connsiteY98" fmla="*/ 678657 h 1067330"/>
                    <a:gd name="connsiteX99" fmla="*/ 700088 w 764381"/>
                    <a:gd name="connsiteY99" fmla="*/ 714375 h 1067330"/>
                    <a:gd name="connsiteX100" fmla="*/ 704850 w 764381"/>
                    <a:gd name="connsiteY100" fmla="*/ 728663 h 1067330"/>
                    <a:gd name="connsiteX101" fmla="*/ 714375 w 764381"/>
                    <a:gd name="connsiteY101" fmla="*/ 742950 h 1067330"/>
                    <a:gd name="connsiteX102" fmla="*/ 709613 w 764381"/>
                    <a:gd name="connsiteY102" fmla="*/ 750094 h 1067330"/>
                    <a:gd name="connsiteX103" fmla="*/ 688181 w 764381"/>
                    <a:gd name="connsiteY103" fmla="*/ 754857 h 1067330"/>
                    <a:gd name="connsiteX104" fmla="*/ 664369 w 764381"/>
                    <a:gd name="connsiteY104" fmla="*/ 778669 h 1067330"/>
                    <a:gd name="connsiteX105" fmla="*/ 659606 w 764381"/>
                    <a:gd name="connsiteY105" fmla="*/ 792957 h 1067330"/>
                    <a:gd name="connsiteX106" fmla="*/ 666750 w 764381"/>
                    <a:gd name="connsiteY106" fmla="*/ 814388 h 1067330"/>
                    <a:gd name="connsiteX107" fmla="*/ 669131 w 764381"/>
                    <a:gd name="connsiteY107" fmla="*/ 821532 h 1067330"/>
                    <a:gd name="connsiteX108" fmla="*/ 671513 w 764381"/>
                    <a:gd name="connsiteY108" fmla="*/ 831057 h 1067330"/>
                    <a:gd name="connsiteX109" fmla="*/ 673894 w 764381"/>
                    <a:gd name="connsiteY109" fmla="*/ 838200 h 1067330"/>
                    <a:gd name="connsiteX110" fmla="*/ 683419 w 764381"/>
                    <a:gd name="connsiteY110" fmla="*/ 852488 h 1067330"/>
                    <a:gd name="connsiteX111" fmla="*/ 688181 w 764381"/>
                    <a:gd name="connsiteY111" fmla="*/ 885825 h 1067330"/>
                    <a:gd name="connsiteX112" fmla="*/ 690563 w 764381"/>
                    <a:gd name="connsiteY112" fmla="*/ 892969 h 1067330"/>
                    <a:gd name="connsiteX113" fmla="*/ 695325 w 764381"/>
                    <a:gd name="connsiteY113" fmla="*/ 900113 h 1067330"/>
                    <a:gd name="connsiteX114" fmla="*/ 702469 w 764381"/>
                    <a:gd name="connsiteY114" fmla="*/ 904875 h 1067330"/>
                    <a:gd name="connsiteX115" fmla="*/ 702469 w 764381"/>
                    <a:gd name="connsiteY115" fmla="*/ 952500 h 1067330"/>
                    <a:gd name="connsiteX116" fmla="*/ 700088 w 764381"/>
                    <a:gd name="connsiteY116" fmla="*/ 959644 h 1067330"/>
                    <a:gd name="connsiteX117" fmla="*/ 692944 w 764381"/>
                    <a:gd name="connsiteY117" fmla="*/ 962025 h 1067330"/>
                    <a:gd name="connsiteX118" fmla="*/ 709613 w 764381"/>
                    <a:gd name="connsiteY118" fmla="*/ 971550 h 1067330"/>
                    <a:gd name="connsiteX119" fmla="*/ 719138 w 764381"/>
                    <a:gd name="connsiteY119" fmla="*/ 976313 h 1067330"/>
                    <a:gd name="connsiteX120" fmla="*/ 726281 w 764381"/>
                    <a:gd name="connsiteY120" fmla="*/ 981075 h 1067330"/>
                    <a:gd name="connsiteX121" fmla="*/ 735806 w 764381"/>
                    <a:gd name="connsiteY121" fmla="*/ 983457 h 1067330"/>
                    <a:gd name="connsiteX122" fmla="*/ 742950 w 764381"/>
                    <a:gd name="connsiteY122" fmla="*/ 988219 h 1067330"/>
                    <a:gd name="connsiteX123" fmla="*/ 750094 w 764381"/>
                    <a:gd name="connsiteY123" fmla="*/ 990600 h 1067330"/>
                    <a:gd name="connsiteX124" fmla="*/ 754856 w 764381"/>
                    <a:gd name="connsiteY124" fmla="*/ 997744 h 1067330"/>
                    <a:gd name="connsiteX125" fmla="*/ 762000 w 764381"/>
                    <a:gd name="connsiteY125" fmla="*/ 1026319 h 1067330"/>
                    <a:gd name="connsiteX126" fmla="*/ 764381 w 764381"/>
                    <a:gd name="connsiteY126" fmla="*/ 1038225 h 1067330"/>
                    <a:gd name="connsiteX127" fmla="*/ 762000 w 764381"/>
                    <a:gd name="connsiteY127" fmla="*/ 1047750 h 1067330"/>
                    <a:gd name="connsiteX128" fmla="*/ 747713 w 764381"/>
                    <a:gd name="connsiteY128" fmla="*/ 1057275 h 1067330"/>
                    <a:gd name="connsiteX129" fmla="*/ 714375 w 764381"/>
                    <a:gd name="connsiteY129" fmla="*/ 1050132 h 1067330"/>
                    <a:gd name="connsiteX130" fmla="*/ 707231 w 764381"/>
                    <a:gd name="connsiteY130" fmla="*/ 1047750 h 1067330"/>
                    <a:gd name="connsiteX131" fmla="*/ 704850 w 764381"/>
                    <a:gd name="connsiteY131" fmla="*/ 1040607 h 1067330"/>
                    <a:gd name="connsiteX132" fmla="*/ 692944 w 764381"/>
                    <a:gd name="connsiteY132" fmla="*/ 1042988 h 1067330"/>
                    <a:gd name="connsiteX133" fmla="*/ 676275 w 764381"/>
                    <a:gd name="connsiteY133" fmla="*/ 1047750 h 1067330"/>
                    <a:gd name="connsiteX134" fmla="*/ 671513 w 764381"/>
                    <a:gd name="connsiteY134" fmla="*/ 1054894 h 1067330"/>
                    <a:gd name="connsiteX135" fmla="*/ 669131 w 764381"/>
                    <a:gd name="connsiteY135" fmla="*/ 1066800 h 1067330"/>
                    <a:gd name="connsiteX136" fmla="*/ 661988 w 764381"/>
                    <a:gd name="connsiteY136" fmla="*/ 1064419 h 1067330"/>
                    <a:gd name="connsiteX137" fmla="*/ 652463 w 764381"/>
                    <a:gd name="connsiteY137" fmla="*/ 1059657 h 1067330"/>
                    <a:gd name="connsiteX138" fmla="*/ 638175 w 764381"/>
                    <a:gd name="connsiteY138" fmla="*/ 1054894 h 1067330"/>
                    <a:gd name="connsiteX139" fmla="*/ 635794 w 764381"/>
                    <a:gd name="connsiteY139" fmla="*/ 1047750 h 1067330"/>
                    <a:gd name="connsiteX140" fmla="*/ 628650 w 764381"/>
                    <a:gd name="connsiteY140" fmla="*/ 1042988 h 1067330"/>
                    <a:gd name="connsiteX141" fmla="*/ 614363 w 764381"/>
                    <a:gd name="connsiteY141" fmla="*/ 1033463 h 1067330"/>
                    <a:gd name="connsiteX142" fmla="*/ 607219 w 764381"/>
                    <a:gd name="connsiteY142" fmla="*/ 1028700 h 1067330"/>
                    <a:gd name="connsiteX143" fmla="*/ 592931 w 764381"/>
                    <a:gd name="connsiteY143" fmla="*/ 1023938 h 1067330"/>
                    <a:gd name="connsiteX144" fmla="*/ 581025 w 764381"/>
                    <a:gd name="connsiteY144" fmla="*/ 1012032 h 1067330"/>
                    <a:gd name="connsiteX145" fmla="*/ 576263 w 764381"/>
                    <a:gd name="connsiteY145" fmla="*/ 997744 h 1067330"/>
                    <a:gd name="connsiteX146" fmla="*/ 573881 w 764381"/>
                    <a:gd name="connsiteY146" fmla="*/ 969169 h 1067330"/>
                    <a:gd name="connsiteX147" fmla="*/ 566738 w 764381"/>
                    <a:gd name="connsiteY147" fmla="*/ 964407 h 1067330"/>
                    <a:gd name="connsiteX148" fmla="*/ 552450 w 764381"/>
                    <a:gd name="connsiteY148" fmla="*/ 959644 h 1067330"/>
                    <a:gd name="connsiteX149" fmla="*/ 533400 w 764381"/>
                    <a:gd name="connsiteY149" fmla="*/ 957263 h 1067330"/>
                    <a:gd name="connsiteX150" fmla="*/ 535781 w 764381"/>
                    <a:gd name="connsiteY150" fmla="*/ 942975 h 1067330"/>
                    <a:gd name="connsiteX151" fmla="*/ 540544 w 764381"/>
                    <a:gd name="connsiteY151" fmla="*/ 935832 h 1067330"/>
                    <a:gd name="connsiteX152" fmla="*/ 542925 w 764381"/>
                    <a:gd name="connsiteY152" fmla="*/ 928688 h 1067330"/>
                    <a:gd name="connsiteX153" fmla="*/ 533400 w 764381"/>
                    <a:gd name="connsiteY153" fmla="*/ 916782 h 1067330"/>
                    <a:gd name="connsiteX154" fmla="*/ 521494 w 764381"/>
                    <a:gd name="connsiteY154" fmla="*/ 907257 h 1067330"/>
                    <a:gd name="connsiteX155" fmla="*/ 514350 w 764381"/>
                    <a:gd name="connsiteY155" fmla="*/ 902494 h 1067330"/>
                    <a:gd name="connsiteX156" fmla="*/ 507206 w 764381"/>
                    <a:gd name="connsiteY156" fmla="*/ 900113 h 1067330"/>
                    <a:gd name="connsiteX157" fmla="*/ 497681 w 764381"/>
                    <a:gd name="connsiteY157" fmla="*/ 885825 h 1067330"/>
                    <a:gd name="connsiteX158" fmla="*/ 500063 w 764381"/>
                    <a:gd name="connsiteY158" fmla="*/ 869157 h 1067330"/>
                    <a:gd name="connsiteX159" fmla="*/ 502444 w 764381"/>
                    <a:gd name="connsiteY159" fmla="*/ 862013 h 1067330"/>
                    <a:gd name="connsiteX160" fmla="*/ 500063 w 764381"/>
                    <a:gd name="connsiteY160" fmla="*/ 852488 h 1067330"/>
                    <a:gd name="connsiteX161" fmla="*/ 490538 w 764381"/>
                    <a:gd name="connsiteY161" fmla="*/ 854869 h 1067330"/>
                    <a:gd name="connsiteX162" fmla="*/ 481013 w 764381"/>
                    <a:gd name="connsiteY162" fmla="*/ 869157 h 1067330"/>
                    <a:gd name="connsiteX163" fmla="*/ 473869 w 764381"/>
                    <a:gd name="connsiteY163" fmla="*/ 883444 h 1067330"/>
                    <a:gd name="connsiteX164" fmla="*/ 466725 w 764381"/>
                    <a:gd name="connsiteY164" fmla="*/ 888207 h 1067330"/>
                    <a:gd name="connsiteX165" fmla="*/ 461963 w 764381"/>
                    <a:gd name="connsiteY165" fmla="*/ 895350 h 1067330"/>
                    <a:gd name="connsiteX166" fmla="*/ 447675 w 764381"/>
                    <a:gd name="connsiteY166" fmla="*/ 900113 h 1067330"/>
                    <a:gd name="connsiteX167" fmla="*/ 440531 w 764381"/>
                    <a:gd name="connsiteY167" fmla="*/ 897732 h 1067330"/>
                    <a:gd name="connsiteX168" fmla="*/ 433388 w 764381"/>
                    <a:gd name="connsiteY168" fmla="*/ 883444 h 1067330"/>
                    <a:gd name="connsiteX169" fmla="*/ 426244 w 764381"/>
                    <a:gd name="connsiteY169" fmla="*/ 878682 h 1067330"/>
                    <a:gd name="connsiteX170" fmla="*/ 416719 w 764381"/>
                    <a:gd name="connsiteY170" fmla="*/ 864394 h 1067330"/>
                    <a:gd name="connsiteX171" fmla="*/ 411956 w 764381"/>
                    <a:gd name="connsiteY171" fmla="*/ 857250 h 1067330"/>
                    <a:gd name="connsiteX172" fmla="*/ 411956 w 764381"/>
                    <a:gd name="connsiteY172" fmla="*/ 833438 h 1067330"/>
                    <a:gd name="connsiteX173" fmla="*/ 421481 w 764381"/>
                    <a:gd name="connsiteY173" fmla="*/ 819150 h 1067330"/>
                    <a:gd name="connsiteX174" fmla="*/ 414338 w 764381"/>
                    <a:gd name="connsiteY174" fmla="*/ 814388 h 1067330"/>
                    <a:gd name="connsiteX175" fmla="*/ 407194 w 764381"/>
                    <a:gd name="connsiteY175" fmla="*/ 800100 h 1067330"/>
                    <a:gd name="connsiteX176" fmla="*/ 409575 w 764381"/>
                    <a:gd name="connsiteY176" fmla="*/ 785813 h 1067330"/>
                    <a:gd name="connsiteX177" fmla="*/ 423863 w 764381"/>
                    <a:gd name="connsiteY177" fmla="*/ 781050 h 1067330"/>
                    <a:gd name="connsiteX178" fmla="*/ 433388 w 764381"/>
                    <a:gd name="connsiteY178" fmla="*/ 778669 h 1067330"/>
                    <a:gd name="connsiteX179" fmla="*/ 440531 w 764381"/>
                    <a:gd name="connsiteY179" fmla="*/ 776288 h 1067330"/>
                    <a:gd name="connsiteX180" fmla="*/ 476250 w 764381"/>
                    <a:gd name="connsiteY180" fmla="*/ 773907 h 1067330"/>
                    <a:gd name="connsiteX181" fmla="*/ 492919 w 764381"/>
                    <a:gd name="connsiteY181" fmla="*/ 769144 h 1067330"/>
                    <a:gd name="connsiteX182" fmla="*/ 507206 w 764381"/>
                    <a:gd name="connsiteY182" fmla="*/ 759619 h 1067330"/>
                    <a:gd name="connsiteX183" fmla="*/ 521494 w 764381"/>
                    <a:gd name="connsiteY183" fmla="*/ 757238 h 1067330"/>
                    <a:gd name="connsiteX184" fmla="*/ 521494 w 764381"/>
                    <a:gd name="connsiteY184" fmla="*/ 735807 h 1067330"/>
                    <a:gd name="connsiteX185" fmla="*/ 507206 w 764381"/>
                    <a:gd name="connsiteY185" fmla="*/ 731044 h 1067330"/>
                    <a:gd name="connsiteX186" fmla="*/ 495300 w 764381"/>
                    <a:gd name="connsiteY186" fmla="*/ 719138 h 1067330"/>
                    <a:gd name="connsiteX187" fmla="*/ 488156 w 764381"/>
                    <a:gd name="connsiteY187" fmla="*/ 711994 h 1067330"/>
                    <a:gd name="connsiteX188" fmla="*/ 478631 w 764381"/>
                    <a:gd name="connsiteY188" fmla="*/ 697707 h 1067330"/>
                    <a:gd name="connsiteX189" fmla="*/ 476250 w 764381"/>
                    <a:gd name="connsiteY189" fmla="*/ 673894 h 1067330"/>
                    <a:gd name="connsiteX190" fmla="*/ 478631 w 764381"/>
                    <a:gd name="connsiteY190" fmla="*/ 666750 h 1067330"/>
                    <a:gd name="connsiteX191" fmla="*/ 492919 w 764381"/>
                    <a:gd name="connsiteY191" fmla="*/ 657225 h 1067330"/>
                    <a:gd name="connsiteX192" fmla="*/ 481013 w 764381"/>
                    <a:gd name="connsiteY192" fmla="*/ 640557 h 1067330"/>
                    <a:gd name="connsiteX193" fmla="*/ 466725 w 764381"/>
                    <a:gd name="connsiteY193" fmla="*/ 645319 h 1067330"/>
                    <a:gd name="connsiteX194" fmla="*/ 454819 w 764381"/>
                    <a:gd name="connsiteY194" fmla="*/ 654844 h 1067330"/>
                    <a:gd name="connsiteX195" fmla="*/ 440531 w 764381"/>
                    <a:gd name="connsiteY195" fmla="*/ 661988 h 1067330"/>
                    <a:gd name="connsiteX196" fmla="*/ 428625 w 764381"/>
                    <a:gd name="connsiteY196" fmla="*/ 659607 h 1067330"/>
                    <a:gd name="connsiteX197" fmla="*/ 419100 w 764381"/>
                    <a:gd name="connsiteY197" fmla="*/ 638175 h 1067330"/>
                    <a:gd name="connsiteX198" fmla="*/ 416719 w 764381"/>
                    <a:gd name="connsiteY198" fmla="*/ 631032 h 1067330"/>
                    <a:gd name="connsiteX199" fmla="*/ 414338 w 764381"/>
                    <a:gd name="connsiteY199" fmla="*/ 607219 h 1067330"/>
                    <a:gd name="connsiteX200" fmla="*/ 407194 w 764381"/>
                    <a:gd name="connsiteY200" fmla="*/ 602457 h 1067330"/>
                    <a:gd name="connsiteX201" fmla="*/ 392906 w 764381"/>
                    <a:gd name="connsiteY201" fmla="*/ 592932 h 1067330"/>
                    <a:gd name="connsiteX202" fmla="*/ 383381 w 764381"/>
                    <a:gd name="connsiteY202" fmla="*/ 552450 h 1067330"/>
                    <a:gd name="connsiteX203" fmla="*/ 376238 w 764381"/>
                    <a:gd name="connsiteY203" fmla="*/ 545307 h 1067330"/>
                    <a:gd name="connsiteX204" fmla="*/ 369094 w 764381"/>
                    <a:gd name="connsiteY204" fmla="*/ 542925 h 1067330"/>
                    <a:gd name="connsiteX205" fmla="*/ 347663 w 764381"/>
                    <a:gd name="connsiteY205" fmla="*/ 540544 h 1067330"/>
                    <a:gd name="connsiteX206" fmla="*/ 345281 w 764381"/>
                    <a:gd name="connsiteY206" fmla="*/ 516732 h 1067330"/>
                    <a:gd name="connsiteX207" fmla="*/ 330994 w 764381"/>
                    <a:gd name="connsiteY207" fmla="*/ 519113 h 1067330"/>
                    <a:gd name="connsiteX208" fmla="*/ 323850 w 764381"/>
                    <a:gd name="connsiteY208" fmla="*/ 523875 h 1067330"/>
                    <a:gd name="connsiteX209" fmla="*/ 295275 w 764381"/>
                    <a:gd name="connsiteY209" fmla="*/ 523875 h 1067330"/>
                    <a:gd name="connsiteX210" fmla="*/ 280988 w 764381"/>
                    <a:gd name="connsiteY210" fmla="*/ 519113 h 1067330"/>
                    <a:gd name="connsiteX211" fmla="*/ 273844 w 764381"/>
                    <a:gd name="connsiteY211" fmla="*/ 516732 h 1067330"/>
                    <a:gd name="connsiteX212" fmla="*/ 271463 w 764381"/>
                    <a:gd name="connsiteY212" fmla="*/ 509588 h 1067330"/>
                    <a:gd name="connsiteX213" fmla="*/ 247650 w 764381"/>
                    <a:gd name="connsiteY213" fmla="*/ 500063 h 1067330"/>
                    <a:gd name="connsiteX214" fmla="*/ 230981 w 764381"/>
                    <a:gd name="connsiteY214" fmla="*/ 483394 h 1067330"/>
                    <a:gd name="connsiteX215" fmla="*/ 226219 w 764381"/>
                    <a:gd name="connsiteY215" fmla="*/ 476250 h 1067330"/>
                    <a:gd name="connsiteX216" fmla="*/ 221456 w 764381"/>
                    <a:gd name="connsiteY216" fmla="*/ 469107 h 1067330"/>
                    <a:gd name="connsiteX217" fmla="*/ 219075 w 764381"/>
                    <a:gd name="connsiteY217" fmla="*/ 461963 h 1067330"/>
                    <a:gd name="connsiteX218" fmla="*/ 211931 w 764381"/>
                    <a:gd name="connsiteY218" fmla="*/ 459582 h 1067330"/>
                    <a:gd name="connsiteX219" fmla="*/ 204788 w 764381"/>
                    <a:gd name="connsiteY219" fmla="*/ 454819 h 1067330"/>
                    <a:gd name="connsiteX220" fmla="*/ 200025 w 764381"/>
                    <a:gd name="connsiteY220" fmla="*/ 447675 h 1067330"/>
                    <a:gd name="connsiteX221" fmla="*/ 185738 w 764381"/>
                    <a:gd name="connsiteY221" fmla="*/ 442913 h 1067330"/>
                    <a:gd name="connsiteX222" fmla="*/ 180975 w 764381"/>
                    <a:gd name="connsiteY222" fmla="*/ 450057 h 1067330"/>
                    <a:gd name="connsiteX223" fmla="*/ 171450 w 764381"/>
                    <a:gd name="connsiteY223" fmla="*/ 452438 h 1067330"/>
                    <a:gd name="connsiteX224" fmla="*/ 140494 w 764381"/>
                    <a:gd name="connsiteY224" fmla="*/ 450057 h 1067330"/>
                    <a:gd name="connsiteX225" fmla="*/ 130969 w 764381"/>
                    <a:gd name="connsiteY225" fmla="*/ 447675 h 1067330"/>
                    <a:gd name="connsiteX226" fmla="*/ 119063 w 764381"/>
                    <a:gd name="connsiteY226" fmla="*/ 445294 h 1067330"/>
                    <a:gd name="connsiteX227" fmla="*/ 114300 w 764381"/>
                    <a:gd name="connsiteY227" fmla="*/ 431007 h 1067330"/>
                    <a:gd name="connsiteX228" fmla="*/ 111919 w 764381"/>
                    <a:gd name="connsiteY228" fmla="*/ 423863 h 1067330"/>
                    <a:gd name="connsiteX229" fmla="*/ 114300 w 764381"/>
                    <a:gd name="connsiteY229" fmla="*/ 416719 h 1067330"/>
                    <a:gd name="connsiteX230" fmla="*/ 130969 w 764381"/>
                    <a:gd name="connsiteY230" fmla="*/ 409575 h 1067330"/>
                    <a:gd name="connsiteX231" fmla="*/ 133350 w 764381"/>
                    <a:gd name="connsiteY231" fmla="*/ 402432 h 1067330"/>
                    <a:gd name="connsiteX232" fmla="*/ 126206 w 764381"/>
                    <a:gd name="connsiteY232" fmla="*/ 400050 h 1067330"/>
                    <a:gd name="connsiteX233" fmla="*/ 119063 w 764381"/>
                    <a:gd name="connsiteY233" fmla="*/ 395288 h 1067330"/>
                    <a:gd name="connsiteX234" fmla="*/ 114300 w 764381"/>
                    <a:gd name="connsiteY234" fmla="*/ 388144 h 1067330"/>
                    <a:gd name="connsiteX235" fmla="*/ 102394 w 764381"/>
                    <a:gd name="connsiteY235" fmla="*/ 390525 h 1067330"/>
                    <a:gd name="connsiteX236" fmla="*/ 88106 w 764381"/>
                    <a:gd name="connsiteY236" fmla="*/ 397669 h 1067330"/>
                    <a:gd name="connsiteX237" fmla="*/ 80963 w 764381"/>
                    <a:gd name="connsiteY237" fmla="*/ 400050 h 1067330"/>
                    <a:gd name="connsiteX238" fmla="*/ 59531 w 764381"/>
                    <a:gd name="connsiteY238" fmla="*/ 397669 h 1067330"/>
                    <a:gd name="connsiteX239" fmla="*/ 50006 w 764381"/>
                    <a:gd name="connsiteY239" fmla="*/ 392907 h 1067330"/>
                    <a:gd name="connsiteX240" fmla="*/ 42863 w 764381"/>
                    <a:gd name="connsiteY240" fmla="*/ 390525 h 1067330"/>
                    <a:gd name="connsiteX241" fmla="*/ 33338 w 764381"/>
                    <a:gd name="connsiteY241" fmla="*/ 388144 h 1067330"/>
                    <a:gd name="connsiteX242" fmla="*/ 19050 w 764381"/>
                    <a:gd name="connsiteY242" fmla="*/ 383382 h 1067330"/>
                    <a:gd name="connsiteX243" fmla="*/ 11906 w 764381"/>
                    <a:gd name="connsiteY243" fmla="*/ 376238 h 1067330"/>
                    <a:gd name="connsiteX244" fmla="*/ 2381 w 764381"/>
                    <a:gd name="connsiteY244" fmla="*/ 361950 h 1067330"/>
                    <a:gd name="connsiteX245" fmla="*/ 0 w 764381"/>
                    <a:gd name="connsiteY245" fmla="*/ 354807 h 1067330"/>
                    <a:gd name="connsiteX246" fmla="*/ 2381 w 764381"/>
                    <a:gd name="connsiteY246" fmla="*/ 347663 h 1067330"/>
                    <a:gd name="connsiteX247" fmla="*/ 16669 w 764381"/>
                    <a:gd name="connsiteY247" fmla="*/ 340519 h 1067330"/>
                    <a:gd name="connsiteX248" fmla="*/ 33338 w 764381"/>
                    <a:gd name="connsiteY248" fmla="*/ 342900 h 1067330"/>
                    <a:gd name="connsiteX249" fmla="*/ 40481 w 764381"/>
                    <a:gd name="connsiteY249" fmla="*/ 345282 h 1067330"/>
                    <a:gd name="connsiteX250" fmla="*/ 47625 w 764381"/>
                    <a:gd name="connsiteY250" fmla="*/ 342900 h 1067330"/>
                    <a:gd name="connsiteX251" fmla="*/ 45244 w 764381"/>
                    <a:gd name="connsiteY251" fmla="*/ 321469 h 1067330"/>
                    <a:gd name="connsiteX252" fmla="*/ 38100 w 764381"/>
                    <a:gd name="connsiteY252" fmla="*/ 319088 h 1067330"/>
                    <a:gd name="connsiteX253" fmla="*/ 35719 w 764381"/>
                    <a:gd name="connsiteY253" fmla="*/ 311944 h 1067330"/>
                    <a:gd name="connsiteX254" fmla="*/ 30956 w 764381"/>
                    <a:gd name="connsiteY254" fmla="*/ 304800 h 1067330"/>
                    <a:gd name="connsiteX255" fmla="*/ 40481 w 764381"/>
                    <a:gd name="connsiteY255" fmla="*/ 292894 h 1067330"/>
                    <a:gd name="connsiteX256" fmla="*/ 61913 w 764381"/>
                    <a:gd name="connsiteY256" fmla="*/ 280988 h 1067330"/>
                    <a:gd name="connsiteX257" fmla="*/ 83344 w 764381"/>
                    <a:gd name="connsiteY257" fmla="*/ 266700 h 1067330"/>
                    <a:gd name="connsiteX258" fmla="*/ 90488 w 764381"/>
                    <a:gd name="connsiteY258" fmla="*/ 261938 h 1067330"/>
                    <a:gd name="connsiteX259" fmla="*/ 104775 w 764381"/>
                    <a:gd name="connsiteY259" fmla="*/ 257175 h 1067330"/>
                    <a:gd name="connsiteX260" fmla="*/ 111919 w 764381"/>
                    <a:gd name="connsiteY260" fmla="*/ 254794 h 1067330"/>
                    <a:gd name="connsiteX261" fmla="*/ 126206 w 764381"/>
                    <a:gd name="connsiteY261" fmla="*/ 247650 h 1067330"/>
                    <a:gd name="connsiteX262" fmla="*/ 133350 w 764381"/>
                    <a:gd name="connsiteY262" fmla="*/ 240507 h 1067330"/>
                    <a:gd name="connsiteX263" fmla="*/ 159544 w 764381"/>
                    <a:gd name="connsiteY263" fmla="*/ 233363 h 1067330"/>
                    <a:gd name="connsiteX264" fmla="*/ 169069 w 764381"/>
                    <a:gd name="connsiteY264" fmla="*/ 230982 h 1067330"/>
                    <a:gd name="connsiteX265" fmla="*/ 219075 w 764381"/>
                    <a:gd name="connsiteY265" fmla="*/ 230982 h 1067330"/>
                    <a:gd name="connsiteX266" fmla="*/ 233363 w 764381"/>
                    <a:gd name="connsiteY266" fmla="*/ 226219 h 1067330"/>
                    <a:gd name="connsiteX267" fmla="*/ 240506 w 764381"/>
                    <a:gd name="connsiteY267" fmla="*/ 223838 h 1067330"/>
                    <a:gd name="connsiteX268" fmla="*/ 257175 w 764381"/>
                    <a:gd name="connsiteY268" fmla="*/ 226219 h 1067330"/>
                    <a:gd name="connsiteX269" fmla="*/ 271463 w 764381"/>
                    <a:gd name="connsiteY269" fmla="*/ 228600 h 1067330"/>
                    <a:gd name="connsiteX270" fmla="*/ 264319 w 764381"/>
                    <a:gd name="connsiteY270" fmla="*/ 230982 h 106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764381" h="1067330">
                      <a:moveTo>
                        <a:pt x="264319" y="230982"/>
                      </a:moveTo>
                      <a:cubicBezTo>
                        <a:pt x="264716" y="228998"/>
                        <a:pt x="270562" y="221383"/>
                        <a:pt x="273844" y="216694"/>
                      </a:cubicBezTo>
                      <a:cubicBezTo>
                        <a:pt x="276120" y="213443"/>
                        <a:pt x="279213" y="210719"/>
                        <a:pt x="280988" y="207169"/>
                      </a:cubicBezTo>
                      <a:cubicBezTo>
                        <a:pt x="283233" y="202679"/>
                        <a:pt x="285750" y="192882"/>
                        <a:pt x="285750" y="192882"/>
                      </a:cubicBezTo>
                      <a:cubicBezTo>
                        <a:pt x="284956" y="173832"/>
                        <a:pt x="284727" y="154750"/>
                        <a:pt x="283369" y="135732"/>
                      </a:cubicBezTo>
                      <a:cubicBezTo>
                        <a:pt x="283136" y="132468"/>
                        <a:pt x="281928" y="129342"/>
                        <a:pt x="280988" y="126207"/>
                      </a:cubicBezTo>
                      <a:cubicBezTo>
                        <a:pt x="279545" y="121398"/>
                        <a:pt x="276225" y="111919"/>
                        <a:pt x="276225" y="111919"/>
                      </a:cubicBezTo>
                      <a:cubicBezTo>
                        <a:pt x="277019" y="102394"/>
                        <a:pt x="276731" y="92716"/>
                        <a:pt x="278606" y="83344"/>
                      </a:cubicBezTo>
                      <a:cubicBezTo>
                        <a:pt x="279167" y="80538"/>
                        <a:pt x="282207" y="78815"/>
                        <a:pt x="283369" y="76200"/>
                      </a:cubicBezTo>
                      <a:cubicBezTo>
                        <a:pt x="285408" y="71613"/>
                        <a:pt x="288131" y="61913"/>
                        <a:pt x="288131" y="61913"/>
                      </a:cubicBezTo>
                      <a:cubicBezTo>
                        <a:pt x="287337" y="57944"/>
                        <a:pt x="286628" y="53958"/>
                        <a:pt x="285750" y="50007"/>
                      </a:cubicBezTo>
                      <a:cubicBezTo>
                        <a:pt x="285040" y="46812"/>
                        <a:pt x="283954" y="43702"/>
                        <a:pt x="283369" y="40482"/>
                      </a:cubicBezTo>
                      <a:cubicBezTo>
                        <a:pt x="282365" y="34960"/>
                        <a:pt x="281782" y="29369"/>
                        <a:pt x="280988" y="23813"/>
                      </a:cubicBezTo>
                      <a:cubicBezTo>
                        <a:pt x="281782" y="19844"/>
                        <a:pt x="281124" y="15275"/>
                        <a:pt x="283369" y="11907"/>
                      </a:cubicBezTo>
                      <a:cubicBezTo>
                        <a:pt x="284761" y="9818"/>
                        <a:pt x="288268" y="10648"/>
                        <a:pt x="290513" y="9525"/>
                      </a:cubicBezTo>
                      <a:cubicBezTo>
                        <a:pt x="293072" y="8245"/>
                        <a:pt x="295041" y="5925"/>
                        <a:pt x="297656" y="4763"/>
                      </a:cubicBezTo>
                      <a:cubicBezTo>
                        <a:pt x="302244" y="2724"/>
                        <a:pt x="311944" y="0"/>
                        <a:pt x="311944" y="0"/>
                      </a:cubicBezTo>
                      <a:cubicBezTo>
                        <a:pt x="321469" y="794"/>
                        <a:pt x="331384" y="-429"/>
                        <a:pt x="340519" y="2382"/>
                      </a:cubicBezTo>
                      <a:cubicBezTo>
                        <a:pt x="342918" y="3120"/>
                        <a:pt x="341332" y="7565"/>
                        <a:pt x="342900" y="9525"/>
                      </a:cubicBezTo>
                      <a:cubicBezTo>
                        <a:pt x="344688" y="11760"/>
                        <a:pt x="347663" y="12700"/>
                        <a:pt x="350044" y="14288"/>
                      </a:cubicBezTo>
                      <a:cubicBezTo>
                        <a:pt x="356394" y="13494"/>
                        <a:pt x="362695" y="11907"/>
                        <a:pt x="369094" y="11907"/>
                      </a:cubicBezTo>
                      <a:cubicBezTo>
                        <a:pt x="402085" y="11907"/>
                        <a:pt x="396624" y="10765"/>
                        <a:pt x="414338" y="16669"/>
                      </a:cubicBezTo>
                      <a:cubicBezTo>
                        <a:pt x="416719" y="19050"/>
                        <a:pt x="419414" y="21155"/>
                        <a:pt x="421481" y="23813"/>
                      </a:cubicBezTo>
                      <a:cubicBezTo>
                        <a:pt x="424995" y="28331"/>
                        <a:pt x="431006" y="38100"/>
                        <a:pt x="431006" y="38100"/>
                      </a:cubicBezTo>
                      <a:cubicBezTo>
                        <a:pt x="432337" y="43421"/>
                        <a:pt x="435834" y="58439"/>
                        <a:pt x="438150" y="61913"/>
                      </a:cubicBezTo>
                      <a:lnTo>
                        <a:pt x="442913" y="69057"/>
                      </a:lnTo>
                      <a:cubicBezTo>
                        <a:pt x="443707" y="72232"/>
                        <a:pt x="444354" y="75447"/>
                        <a:pt x="445294" y="78582"/>
                      </a:cubicBezTo>
                      <a:cubicBezTo>
                        <a:pt x="446736" y="83390"/>
                        <a:pt x="449231" y="87917"/>
                        <a:pt x="450056" y="92869"/>
                      </a:cubicBezTo>
                      <a:cubicBezTo>
                        <a:pt x="452851" y="109633"/>
                        <a:pt x="450911" y="102576"/>
                        <a:pt x="454819" y="114300"/>
                      </a:cubicBezTo>
                      <a:cubicBezTo>
                        <a:pt x="454025" y="121444"/>
                        <a:pt x="453620" y="128642"/>
                        <a:pt x="452438" y="135732"/>
                      </a:cubicBezTo>
                      <a:cubicBezTo>
                        <a:pt x="452025" y="138208"/>
                        <a:pt x="451831" y="141100"/>
                        <a:pt x="450056" y="142875"/>
                      </a:cubicBezTo>
                      <a:cubicBezTo>
                        <a:pt x="448281" y="144650"/>
                        <a:pt x="445158" y="144134"/>
                        <a:pt x="442913" y="145257"/>
                      </a:cubicBezTo>
                      <a:cubicBezTo>
                        <a:pt x="440353" y="146537"/>
                        <a:pt x="438150" y="148432"/>
                        <a:pt x="435769" y="150019"/>
                      </a:cubicBezTo>
                      <a:cubicBezTo>
                        <a:pt x="434181" y="152400"/>
                        <a:pt x="431476" y="154340"/>
                        <a:pt x="431006" y="157163"/>
                      </a:cubicBezTo>
                      <a:cubicBezTo>
                        <a:pt x="430593" y="159639"/>
                        <a:pt x="431996" y="162218"/>
                        <a:pt x="433388" y="164307"/>
                      </a:cubicBezTo>
                      <a:cubicBezTo>
                        <a:pt x="438484" y="171951"/>
                        <a:pt x="440186" y="171335"/>
                        <a:pt x="447675" y="173832"/>
                      </a:cubicBezTo>
                      <a:cubicBezTo>
                        <a:pt x="449263" y="176213"/>
                        <a:pt x="450011" y="179458"/>
                        <a:pt x="452438" y="180975"/>
                      </a:cubicBezTo>
                      <a:cubicBezTo>
                        <a:pt x="456695" y="183636"/>
                        <a:pt x="466725" y="185738"/>
                        <a:pt x="466725" y="185738"/>
                      </a:cubicBezTo>
                      <a:cubicBezTo>
                        <a:pt x="477642" y="202114"/>
                        <a:pt x="474440" y="194595"/>
                        <a:pt x="478631" y="207169"/>
                      </a:cubicBezTo>
                      <a:cubicBezTo>
                        <a:pt x="477837" y="209550"/>
                        <a:pt x="477818" y="212353"/>
                        <a:pt x="476250" y="214313"/>
                      </a:cubicBezTo>
                      <a:cubicBezTo>
                        <a:pt x="472135" y="219457"/>
                        <a:pt x="459181" y="222384"/>
                        <a:pt x="454819" y="223838"/>
                      </a:cubicBezTo>
                      <a:lnTo>
                        <a:pt x="447675" y="226219"/>
                      </a:lnTo>
                      <a:lnTo>
                        <a:pt x="440531" y="228600"/>
                      </a:lnTo>
                      <a:cubicBezTo>
                        <a:pt x="441325" y="230981"/>
                        <a:pt x="442913" y="233234"/>
                        <a:pt x="442913" y="235744"/>
                      </a:cubicBezTo>
                      <a:cubicBezTo>
                        <a:pt x="442913" y="240572"/>
                        <a:pt x="443300" y="246076"/>
                        <a:pt x="440531" y="250032"/>
                      </a:cubicBezTo>
                      <a:cubicBezTo>
                        <a:pt x="435546" y="257153"/>
                        <a:pt x="426679" y="259412"/>
                        <a:pt x="419100" y="261938"/>
                      </a:cubicBezTo>
                      <a:cubicBezTo>
                        <a:pt x="418306" y="264319"/>
                        <a:pt x="415787" y="266751"/>
                        <a:pt x="416719" y="269082"/>
                      </a:cubicBezTo>
                      <a:cubicBezTo>
                        <a:pt x="418139" y="272632"/>
                        <a:pt x="427999" y="275223"/>
                        <a:pt x="431006" y="276225"/>
                      </a:cubicBezTo>
                      <a:cubicBezTo>
                        <a:pt x="432594" y="278606"/>
                        <a:pt x="433534" y="281581"/>
                        <a:pt x="435769" y="283369"/>
                      </a:cubicBezTo>
                      <a:cubicBezTo>
                        <a:pt x="437729" y="284937"/>
                        <a:pt x="440668" y="284627"/>
                        <a:pt x="442913" y="285750"/>
                      </a:cubicBezTo>
                      <a:cubicBezTo>
                        <a:pt x="461377" y="294983"/>
                        <a:pt x="439243" y="286909"/>
                        <a:pt x="457200" y="292894"/>
                      </a:cubicBezTo>
                      <a:cubicBezTo>
                        <a:pt x="459581" y="294482"/>
                        <a:pt x="462827" y="295230"/>
                        <a:pt x="464344" y="297657"/>
                      </a:cubicBezTo>
                      <a:cubicBezTo>
                        <a:pt x="467005" y="301914"/>
                        <a:pt x="464929" y="309159"/>
                        <a:pt x="469106" y="311944"/>
                      </a:cubicBezTo>
                      <a:lnTo>
                        <a:pt x="476250" y="316707"/>
                      </a:lnTo>
                      <a:cubicBezTo>
                        <a:pt x="477044" y="319088"/>
                        <a:pt x="477509" y="321605"/>
                        <a:pt x="478631" y="323850"/>
                      </a:cubicBezTo>
                      <a:cubicBezTo>
                        <a:pt x="479911" y="326410"/>
                        <a:pt x="482232" y="328379"/>
                        <a:pt x="483394" y="330994"/>
                      </a:cubicBezTo>
                      <a:cubicBezTo>
                        <a:pt x="485433" y="335582"/>
                        <a:pt x="486568" y="340519"/>
                        <a:pt x="488156" y="345282"/>
                      </a:cubicBezTo>
                      <a:lnTo>
                        <a:pt x="490538" y="352425"/>
                      </a:lnTo>
                      <a:cubicBezTo>
                        <a:pt x="489744" y="354806"/>
                        <a:pt x="487033" y="357324"/>
                        <a:pt x="488156" y="359569"/>
                      </a:cubicBezTo>
                      <a:cubicBezTo>
                        <a:pt x="489278" y="361814"/>
                        <a:pt x="493055" y="360827"/>
                        <a:pt x="495300" y="361950"/>
                      </a:cubicBezTo>
                      <a:cubicBezTo>
                        <a:pt x="513765" y="371182"/>
                        <a:pt x="491632" y="363109"/>
                        <a:pt x="509588" y="369094"/>
                      </a:cubicBezTo>
                      <a:lnTo>
                        <a:pt x="523875" y="378619"/>
                      </a:lnTo>
                      <a:cubicBezTo>
                        <a:pt x="526256" y="380207"/>
                        <a:pt x="528304" y="382477"/>
                        <a:pt x="531019" y="383382"/>
                      </a:cubicBezTo>
                      <a:lnTo>
                        <a:pt x="538163" y="385763"/>
                      </a:lnTo>
                      <a:cubicBezTo>
                        <a:pt x="540544" y="387350"/>
                        <a:pt x="543108" y="388693"/>
                        <a:pt x="545306" y="390525"/>
                      </a:cubicBezTo>
                      <a:cubicBezTo>
                        <a:pt x="547893" y="392681"/>
                        <a:pt x="549506" y="396033"/>
                        <a:pt x="552450" y="397669"/>
                      </a:cubicBezTo>
                      <a:cubicBezTo>
                        <a:pt x="556839" y="400107"/>
                        <a:pt x="562561" y="399647"/>
                        <a:pt x="566738" y="402432"/>
                      </a:cubicBezTo>
                      <a:lnTo>
                        <a:pt x="573881" y="407194"/>
                      </a:lnTo>
                      <a:cubicBezTo>
                        <a:pt x="578067" y="419747"/>
                        <a:pt x="573498" y="409592"/>
                        <a:pt x="583406" y="421482"/>
                      </a:cubicBezTo>
                      <a:cubicBezTo>
                        <a:pt x="599975" y="441365"/>
                        <a:pt x="574451" y="414907"/>
                        <a:pt x="595313" y="435769"/>
                      </a:cubicBezTo>
                      <a:cubicBezTo>
                        <a:pt x="597249" y="441578"/>
                        <a:pt x="597841" y="445442"/>
                        <a:pt x="602456" y="450057"/>
                      </a:cubicBezTo>
                      <a:cubicBezTo>
                        <a:pt x="604480" y="452081"/>
                        <a:pt x="607219" y="453232"/>
                        <a:pt x="609600" y="454819"/>
                      </a:cubicBezTo>
                      <a:cubicBezTo>
                        <a:pt x="612775" y="454025"/>
                        <a:pt x="615990" y="453378"/>
                        <a:pt x="619125" y="452438"/>
                      </a:cubicBezTo>
                      <a:cubicBezTo>
                        <a:pt x="623934" y="450995"/>
                        <a:pt x="633413" y="447675"/>
                        <a:pt x="633413" y="447675"/>
                      </a:cubicBezTo>
                      <a:cubicBezTo>
                        <a:pt x="645986" y="451868"/>
                        <a:pt x="638466" y="448664"/>
                        <a:pt x="654844" y="459582"/>
                      </a:cubicBezTo>
                      <a:lnTo>
                        <a:pt x="661988" y="464344"/>
                      </a:lnTo>
                      <a:lnTo>
                        <a:pt x="669131" y="469107"/>
                      </a:lnTo>
                      <a:cubicBezTo>
                        <a:pt x="670719" y="471488"/>
                        <a:pt x="671659" y="474462"/>
                        <a:pt x="673894" y="476250"/>
                      </a:cubicBezTo>
                      <a:cubicBezTo>
                        <a:pt x="675854" y="477818"/>
                        <a:pt x="679263" y="476857"/>
                        <a:pt x="681038" y="478632"/>
                      </a:cubicBezTo>
                      <a:cubicBezTo>
                        <a:pt x="682813" y="480407"/>
                        <a:pt x="681644" y="484000"/>
                        <a:pt x="683419" y="485775"/>
                      </a:cubicBezTo>
                      <a:cubicBezTo>
                        <a:pt x="687466" y="489822"/>
                        <a:pt x="697706" y="495300"/>
                        <a:pt x="697706" y="495300"/>
                      </a:cubicBezTo>
                      <a:cubicBezTo>
                        <a:pt x="713293" y="490105"/>
                        <a:pt x="697994" y="497321"/>
                        <a:pt x="707231" y="485775"/>
                      </a:cubicBezTo>
                      <a:cubicBezTo>
                        <a:pt x="709019" y="483540"/>
                        <a:pt x="711994" y="482600"/>
                        <a:pt x="714375" y="481013"/>
                      </a:cubicBezTo>
                      <a:cubicBezTo>
                        <a:pt x="716756" y="481807"/>
                        <a:pt x="719105" y="482704"/>
                        <a:pt x="721519" y="483394"/>
                      </a:cubicBezTo>
                      <a:cubicBezTo>
                        <a:pt x="724666" y="484293"/>
                        <a:pt x="728321" y="483960"/>
                        <a:pt x="731044" y="485775"/>
                      </a:cubicBezTo>
                      <a:cubicBezTo>
                        <a:pt x="734999" y="488412"/>
                        <a:pt x="736830" y="495989"/>
                        <a:pt x="738188" y="500063"/>
                      </a:cubicBezTo>
                      <a:cubicBezTo>
                        <a:pt x="737394" y="502444"/>
                        <a:pt x="736496" y="504793"/>
                        <a:pt x="735806" y="507207"/>
                      </a:cubicBezTo>
                      <a:cubicBezTo>
                        <a:pt x="734111" y="513139"/>
                        <a:pt x="734034" y="519578"/>
                        <a:pt x="728663" y="523875"/>
                      </a:cubicBezTo>
                      <a:cubicBezTo>
                        <a:pt x="726703" y="525443"/>
                        <a:pt x="723900" y="525463"/>
                        <a:pt x="721519" y="526257"/>
                      </a:cubicBezTo>
                      <a:cubicBezTo>
                        <a:pt x="719138" y="528638"/>
                        <a:pt x="716243" y="530598"/>
                        <a:pt x="714375" y="533400"/>
                      </a:cubicBezTo>
                      <a:cubicBezTo>
                        <a:pt x="712983" y="535489"/>
                        <a:pt x="712376" y="538063"/>
                        <a:pt x="711994" y="540544"/>
                      </a:cubicBezTo>
                      <a:cubicBezTo>
                        <a:pt x="710781" y="548429"/>
                        <a:pt x="711992" y="556743"/>
                        <a:pt x="709613" y="564357"/>
                      </a:cubicBezTo>
                      <a:cubicBezTo>
                        <a:pt x="707906" y="569820"/>
                        <a:pt x="701898" y="573214"/>
                        <a:pt x="700088" y="578644"/>
                      </a:cubicBezTo>
                      <a:cubicBezTo>
                        <a:pt x="691399" y="604705"/>
                        <a:pt x="705257" y="565227"/>
                        <a:pt x="692944" y="592932"/>
                      </a:cubicBezTo>
                      <a:cubicBezTo>
                        <a:pt x="690905" y="597519"/>
                        <a:pt x="688181" y="607219"/>
                        <a:pt x="688181" y="607219"/>
                      </a:cubicBezTo>
                      <a:cubicBezTo>
                        <a:pt x="688975" y="621507"/>
                        <a:pt x="687615" y="636079"/>
                        <a:pt x="690563" y="650082"/>
                      </a:cubicBezTo>
                      <a:cubicBezTo>
                        <a:pt x="691080" y="652538"/>
                        <a:pt x="695746" y="650895"/>
                        <a:pt x="697706" y="652463"/>
                      </a:cubicBezTo>
                      <a:cubicBezTo>
                        <a:pt x="699941" y="654251"/>
                        <a:pt x="700881" y="657226"/>
                        <a:pt x="702469" y="659607"/>
                      </a:cubicBezTo>
                      <a:cubicBezTo>
                        <a:pt x="704170" y="664711"/>
                        <a:pt x="707518" y="673771"/>
                        <a:pt x="707231" y="678657"/>
                      </a:cubicBezTo>
                      <a:cubicBezTo>
                        <a:pt x="706122" y="697511"/>
                        <a:pt x="704466" y="701241"/>
                        <a:pt x="700088" y="714375"/>
                      </a:cubicBezTo>
                      <a:cubicBezTo>
                        <a:pt x="701675" y="719138"/>
                        <a:pt x="702065" y="724486"/>
                        <a:pt x="704850" y="728663"/>
                      </a:cubicBezTo>
                      <a:lnTo>
                        <a:pt x="714375" y="742950"/>
                      </a:lnTo>
                      <a:cubicBezTo>
                        <a:pt x="712788" y="745331"/>
                        <a:pt x="711848" y="748306"/>
                        <a:pt x="709613" y="750094"/>
                      </a:cubicBezTo>
                      <a:cubicBezTo>
                        <a:pt x="706529" y="752561"/>
                        <a:pt x="688324" y="754833"/>
                        <a:pt x="688181" y="754857"/>
                      </a:cubicBezTo>
                      <a:cubicBezTo>
                        <a:pt x="677296" y="762114"/>
                        <a:pt x="668905" y="765063"/>
                        <a:pt x="664369" y="778669"/>
                      </a:cubicBezTo>
                      <a:lnTo>
                        <a:pt x="659606" y="792957"/>
                      </a:lnTo>
                      <a:lnTo>
                        <a:pt x="666750" y="814388"/>
                      </a:lnTo>
                      <a:cubicBezTo>
                        <a:pt x="667544" y="816769"/>
                        <a:pt x="668522" y="819097"/>
                        <a:pt x="669131" y="821532"/>
                      </a:cubicBezTo>
                      <a:cubicBezTo>
                        <a:pt x="669925" y="824707"/>
                        <a:pt x="670614" y="827910"/>
                        <a:pt x="671513" y="831057"/>
                      </a:cubicBezTo>
                      <a:cubicBezTo>
                        <a:pt x="672203" y="833470"/>
                        <a:pt x="672675" y="836006"/>
                        <a:pt x="673894" y="838200"/>
                      </a:cubicBezTo>
                      <a:cubicBezTo>
                        <a:pt x="676674" y="843204"/>
                        <a:pt x="683419" y="852488"/>
                        <a:pt x="683419" y="852488"/>
                      </a:cubicBezTo>
                      <a:cubicBezTo>
                        <a:pt x="685006" y="863600"/>
                        <a:pt x="684630" y="875176"/>
                        <a:pt x="688181" y="885825"/>
                      </a:cubicBezTo>
                      <a:cubicBezTo>
                        <a:pt x="688975" y="888206"/>
                        <a:pt x="689440" y="890724"/>
                        <a:pt x="690563" y="892969"/>
                      </a:cubicBezTo>
                      <a:cubicBezTo>
                        <a:pt x="691843" y="895529"/>
                        <a:pt x="693301" y="898089"/>
                        <a:pt x="695325" y="900113"/>
                      </a:cubicBezTo>
                      <a:cubicBezTo>
                        <a:pt x="697349" y="902137"/>
                        <a:pt x="700088" y="903288"/>
                        <a:pt x="702469" y="904875"/>
                      </a:cubicBezTo>
                      <a:cubicBezTo>
                        <a:pt x="708871" y="924084"/>
                        <a:pt x="706359" y="913598"/>
                        <a:pt x="702469" y="952500"/>
                      </a:cubicBezTo>
                      <a:cubicBezTo>
                        <a:pt x="702219" y="954998"/>
                        <a:pt x="701863" y="957869"/>
                        <a:pt x="700088" y="959644"/>
                      </a:cubicBezTo>
                      <a:cubicBezTo>
                        <a:pt x="698313" y="961419"/>
                        <a:pt x="695325" y="961231"/>
                        <a:pt x="692944" y="962025"/>
                      </a:cubicBezTo>
                      <a:cubicBezTo>
                        <a:pt x="721728" y="976419"/>
                        <a:pt x="686052" y="958087"/>
                        <a:pt x="709613" y="971550"/>
                      </a:cubicBezTo>
                      <a:cubicBezTo>
                        <a:pt x="712695" y="973311"/>
                        <a:pt x="716056" y="974552"/>
                        <a:pt x="719138" y="976313"/>
                      </a:cubicBezTo>
                      <a:cubicBezTo>
                        <a:pt x="721623" y="977733"/>
                        <a:pt x="723651" y="979948"/>
                        <a:pt x="726281" y="981075"/>
                      </a:cubicBezTo>
                      <a:cubicBezTo>
                        <a:pt x="729289" y="982364"/>
                        <a:pt x="732631" y="982663"/>
                        <a:pt x="735806" y="983457"/>
                      </a:cubicBezTo>
                      <a:cubicBezTo>
                        <a:pt x="738187" y="985044"/>
                        <a:pt x="740390" y="986939"/>
                        <a:pt x="742950" y="988219"/>
                      </a:cubicBezTo>
                      <a:cubicBezTo>
                        <a:pt x="745195" y="989341"/>
                        <a:pt x="748134" y="989032"/>
                        <a:pt x="750094" y="990600"/>
                      </a:cubicBezTo>
                      <a:cubicBezTo>
                        <a:pt x="752329" y="992388"/>
                        <a:pt x="753694" y="995129"/>
                        <a:pt x="754856" y="997744"/>
                      </a:cubicBezTo>
                      <a:cubicBezTo>
                        <a:pt x="760208" y="1009786"/>
                        <a:pt x="759696" y="1013644"/>
                        <a:pt x="762000" y="1026319"/>
                      </a:cubicBezTo>
                      <a:cubicBezTo>
                        <a:pt x="762724" y="1030301"/>
                        <a:pt x="763587" y="1034256"/>
                        <a:pt x="764381" y="1038225"/>
                      </a:cubicBezTo>
                      <a:cubicBezTo>
                        <a:pt x="763587" y="1041400"/>
                        <a:pt x="763624" y="1044908"/>
                        <a:pt x="762000" y="1047750"/>
                      </a:cubicBezTo>
                      <a:cubicBezTo>
                        <a:pt x="757803" y="1055095"/>
                        <a:pt x="754532" y="1055002"/>
                        <a:pt x="747713" y="1057275"/>
                      </a:cubicBezTo>
                      <a:cubicBezTo>
                        <a:pt x="723687" y="1054272"/>
                        <a:pt x="734730" y="1056917"/>
                        <a:pt x="714375" y="1050132"/>
                      </a:cubicBezTo>
                      <a:lnTo>
                        <a:pt x="707231" y="1047750"/>
                      </a:lnTo>
                      <a:cubicBezTo>
                        <a:pt x="706437" y="1045369"/>
                        <a:pt x="707231" y="1041401"/>
                        <a:pt x="704850" y="1040607"/>
                      </a:cubicBezTo>
                      <a:cubicBezTo>
                        <a:pt x="701010" y="1039327"/>
                        <a:pt x="696895" y="1042110"/>
                        <a:pt x="692944" y="1042988"/>
                      </a:cubicBezTo>
                      <a:cubicBezTo>
                        <a:pt x="683974" y="1044981"/>
                        <a:pt x="684230" y="1045099"/>
                        <a:pt x="676275" y="1047750"/>
                      </a:cubicBezTo>
                      <a:cubicBezTo>
                        <a:pt x="674688" y="1050131"/>
                        <a:pt x="672518" y="1052214"/>
                        <a:pt x="671513" y="1054894"/>
                      </a:cubicBezTo>
                      <a:cubicBezTo>
                        <a:pt x="670092" y="1058684"/>
                        <a:pt x="671993" y="1063938"/>
                        <a:pt x="669131" y="1066800"/>
                      </a:cubicBezTo>
                      <a:cubicBezTo>
                        <a:pt x="667356" y="1068575"/>
                        <a:pt x="664295" y="1065408"/>
                        <a:pt x="661988" y="1064419"/>
                      </a:cubicBezTo>
                      <a:cubicBezTo>
                        <a:pt x="658725" y="1063021"/>
                        <a:pt x="655759" y="1060975"/>
                        <a:pt x="652463" y="1059657"/>
                      </a:cubicBezTo>
                      <a:cubicBezTo>
                        <a:pt x="647802" y="1057793"/>
                        <a:pt x="638175" y="1054894"/>
                        <a:pt x="638175" y="1054894"/>
                      </a:cubicBezTo>
                      <a:cubicBezTo>
                        <a:pt x="637381" y="1052513"/>
                        <a:pt x="637362" y="1049710"/>
                        <a:pt x="635794" y="1047750"/>
                      </a:cubicBezTo>
                      <a:cubicBezTo>
                        <a:pt x="634006" y="1045515"/>
                        <a:pt x="630849" y="1044820"/>
                        <a:pt x="628650" y="1042988"/>
                      </a:cubicBezTo>
                      <a:cubicBezTo>
                        <a:pt x="616757" y="1033078"/>
                        <a:pt x="626917" y="1037648"/>
                        <a:pt x="614363" y="1033463"/>
                      </a:cubicBezTo>
                      <a:cubicBezTo>
                        <a:pt x="611982" y="1031875"/>
                        <a:pt x="609834" y="1029862"/>
                        <a:pt x="607219" y="1028700"/>
                      </a:cubicBezTo>
                      <a:cubicBezTo>
                        <a:pt x="602631" y="1026661"/>
                        <a:pt x="592931" y="1023938"/>
                        <a:pt x="592931" y="1023938"/>
                      </a:cubicBezTo>
                      <a:cubicBezTo>
                        <a:pt x="586417" y="1019594"/>
                        <a:pt x="584366" y="1019549"/>
                        <a:pt x="581025" y="1012032"/>
                      </a:cubicBezTo>
                      <a:cubicBezTo>
                        <a:pt x="578986" y="1007444"/>
                        <a:pt x="576263" y="997744"/>
                        <a:pt x="576263" y="997744"/>
                      </a:cubicBezTo>
                      <a:cubicBezTo>
                        <a:pt x="575469" y="988219"/>
                        <a:pt x="576507" y="978359"/>
                        <a:pt x="573881" y="969169"/>
                      </a:cubicBezTo>
                      <a:cubicBezTo>
                        <a:pt x="573095" y="966418"/>
                        <a:pt x="569353" y="965569"/>
                        <a:pt x="566738" y="964407"/>
                      </a:cubicBezTo>
                      <a:cubicBezTo>
                        <a:pt x="562150" y="962368"/>
                        <a:pt x="552450" y="959644"/>
                        <a:pt x="552450" y="959644"/>
                      </a:cubicBezTo>
                      <a:cubicBezTo>
                        <a:pt x="535448" y="965312"/>
                        <a:pt x="540948" y="968584"/>
                        <a:pt x="533400" y="957263"/>
                      </a:cubicBezTo>
                      <a:cubicBezTo>
                        <a:pt x="534194" y="952500"/>
                        <a:pt x="534254" y="947556"/>
                        <a:pt x="535781" y="942975"/>
                      </a:cubicBezTo>
                      <a:cubicBezTo>
                        <a:pt x="536686" y="940260"/>
                        <a:pt x="539264" y="938392"/>
                        <a:pt x="540544" y="935832"/>
                      </a:cubicBezTo>
                      <a:cubicBezTo>
                        <a:pt x="541667" y="933587"/>
                        <a:pt x="542131" y="931069"/>
                        <a:pt x="542925" y="928688"/>
                      </a:cubicBezTo>
                      <a:cubicBezTo>
                        <a:pt x="538289" y="914779"/>
                        <a:pt x="544172" y="927554"/>
                        <a:pt x="533400" y="916782"/>
                      </a:cubicBezTo>
                      <a:cubicBezTo>
                        <a:pt x="522628" y="906010"/>
                        <a:pt x="535403" y="911893"/>
                        <a:pt x="521494" y="907257"/>
                      </a:cubicBezTo>
                      <a:cubicBezTo>
                        <a:pt x="519113" y="905669"/>
                        <a:pt x="516910" y="903774"/>
                        <a:pt x="514350" y="902494"/>
                      </a:cubicBezTo>
                      <a:cubicBezTo>
                        <a:pt x="512105" y="901371"/>
                        <a:pt x="508981" y="901888"/>
                        <a:pt x="507206" y="900113"/>
                      </a:cubicBezTo>
                      <a:cubicBezTo>
                        <a:pt x="503159" y="896066"/>
                        <a:pt x="497681" y="885825"/>
                        <a:pt x="497681" y="885825"/>
                      </a:cubicBezTo>
                      <a:cubicBezTo>
                        <a:pt x="498475" y="880269"/>
                        <a:pt x="498962" y="874660"/>
                        <a:pt x="500063" y="869157"/>
                      </a:cubicBezTo>
                      <a:cubicBezTo>
                        <a:pt x="500555" y="866696"/>
                        <a:pt x="502444" y="864523"/>
                        <a:pt x="502444" y="862013"/>
                      </a:cubicBezTo>
                      <a:cubicBezTo>
                        <a:pt x="502444" y="858740"/>
                        <a:pt x="500857" y="855663"/>
                        <a:pt x="500063" y="852488"/>
                      </a:cubicBezTo>
                      <a:cubicBezTo>
                        <a:pt x="496888" y="853282"/>
                        <a:pt x="493001" y="852714"/>
                        <a:pt x="490538" y="854869"/>
                      </a:cubicBezTo>
                      <a:cubicBezTo>
                        <a:pt x="486230" y="858638"/>
                        <a:pt x="482824" y="863727"/>
                        <a:pt x="481013" y="869157"/>
                      </a:cubicBezTo>
                      <a:cubicBezTo>
                        <a:pt x="479076" y="874965"/>
                        <a:pt x="478483" y="878829"/>
                        <a:pt x="473869" y="883444"/>
                      </a:cubicBezTo>
                      <a:cubicBezTo>
                        <a:pt x="471845" y="885468"/>
                        <a:pt x="469106" y="886619"/>
                        <a:pt x="466725" y="888207"/>
                      </a:cubicBezTo>
                      <a:cubicBezTo>
                        <a:pt x="465138" y="890588"/>
                        <a:pt x="464390" y="893833"/>
                        <a:pt x="461963" y="895350"/>
                      </a:cubicBezTo>
                      <a:cubicBezTo>
                        <a:pt x="457706" y="898011"/>
                        <a:pt x="447675" y="900113"/>
                        <a:pt x="447675" y="900113"/>
                      </a:cubicBezTo>
                      <a:cubicBezTo>
                        <a:pt x="445294" y="899319"/>
                        <a:pt x="442491" y="899300"/>
                        <a:pt x="440531" y="897732"/>
                      </a:cubicBezTo>
                      <a:cubicBezTo>
                        <a:pt x="429379" y="888810"/>
                        <a:pt x="441057" y="893030"/>
                        <a:pt x="433388" y="883444"/>
                      </a:cubicBezTo>
                      <a:cubicBezTo>
                        <a:pt x="431600" y="881209"/>
                        <a:pt x="428625" y="880269"/>
                        <a:pt x="426244" y="878682"/>
                      </a:cubicBezTo>
                      <a:lnTo>
                        <a:pt x="416719" y="864394"/>
                      </a:lnTo>
                      <a:lnTo>
                        <a:pt x="411956" y="857250"/>
                      </a:lnTo>
                      <a:cubicBezTo>
                        <a:pt x="408761" y="847666"/>
                        <a:pt x="407070" y="846142"/>
                        <a:pt x="411956" y="833438"/>
                      </a:cubicBezTo>
                      <a:cubicBezTo>
                        <a:pt x="414011" y="828096"/>
                        <a:pt x="421481" y="819150"/>
                        <a:pt x="421481" y="819150"/>
                      </a:cubicBezTo>
                      <a:cubicBezTo>
                        <a:pt x="419100" y="817563"/>
                        <a:pt x="416361" y="816411"/>
                        <a:pt x="414338" y="814388"/>
                      </a:cubicBezTo>
                      <a:cubicBezTo>
                        <a:pt x="409721" y="809771"/>
                        <a:pt x="409131" y="805912"/>
                        <a:pt x="407194" y="800100"/>
                      </a:cubicBezTo>
                      <a:cubicBezTo>
                        <a:pt x="407988" y="795338"/>
                        <a:pt x="406396" y="789446"/>
                        <a:pt x="409575" y="785813"/>
                      </a:cubicBezTo>
                      <a:cubicBezTo>
                        <a:pt x="412881" y="782035"/>
                        <a:pt x="418993" y="782267"/>
                        <a:pt x="423863" y="781050"/>
                      </a:cubicBezTo>
                      <a:cubicBezTo>
                        <a:pt x="427038" y="780256"/>
                        <a:pt x="430241" y="779568"/>
                        <a:pt x="433388" y="778669"/>
                      </a:cubicBezTo>
                      <a:cubicBezTo>
                        <a:pt x="435801" y="777980"/>
                        <a:pt x="438037" y="776565"/>
                        <a:pt x="440531" y="776288"/>
                      </a:cubicBezTo>
                      <a:cubicBezTo>
                        <a:pt x="452391" y="774970"/>
                        <a:pt x="464344" y="774701"/>
                        <a:pt x="476250" y="773907"/>
                      </a:cubicBezTo>
                      <a:cubicBezTo>
                        <a:pt x="478487" y="773348"/>
                        <a:pt x="490127" y="770695"/>
                        <a:pt x="492919" y="769144"/>
                      </a:cubicBezTo>
                      <a:cubicBezTo>
                        <a:pt x="497922" y="766364"/>
                        <a:pt x="501560" y="760560"/>
                        <a:pt x="507206" y="759619"/>
                      </a:cubicBezTo>
                      <a:lnTo>
                        <a:pt x="521494" y="757238"/>
                      </a:lnTo>
                      <a:cubicBezTo>
                        <a:pt x="523965" y="749823"/>
                        <a:pt x="530862" y="741662"/>
                        <a:pt x="521494" y="735807"/>
                      </a:cubicBezTo>
                      <a:cubicBezTo>
                        <a:pt x="517237" y="733146"/>
                        <a:pt x="507206" y="731044"/>
                        <a:pt x="507206" y="731044"/>
                      </a:cubicBezTo>
                      <a:cubicBezTo>
                        <a:pt x="494111" y="722314"/>
                        <a:pt x="505222" y="731044"/>
                        <a:pt x="495300" y="719138"/>
                      </a:cubicBezTo>
                      <a:cubicBezTo>
                        <a:pt x="493144" y="716551"/>
                        <a:pt x="490224" y="714652"/>
                        <a:pt x="488156" y="711994"/>
                      </a:cubicBezTo>
                      <a:cubicBezTo>
                        <a:pt x="484642" y="707476"/>
                        <a:pt x="478631" y="697707"/>
                        <a:pt x="478631" y="697707"/>
                      </a:cubicBezTo>
                      <a:cubicBezTo>
                        <a:pt x="473259" y="681588"/>
                        <a:pt x="472375" y="687459"/>
                        <a:pt x="476250" y="673894"/>
                      </a:cubicBezTo>
                      <a:cubicBezTo>
                        <a:pt x="476940" y="671480"/>
                        <a:pt x="476856" y="668525"/>
                        <a:pt x="478631" y="666750"/>
                      </a:cubicBezTo>
                      <a:cubicBezTo>
                        <a:pt x="482678" y="662703"/>
                        <a:pt x="492919" y="657225"/>
                        <a:pt x="492919" y="657225"/>
                      </a:cubicBezTo>
                      <a:cubicBezTo>
                        <a:pt x="487362" y="640557"/>
                        <a:pt x="492918" y="644525"/>
                        <a:pt x="481013" y="640557"/>
                      </a:cubicBezTo>
                      <a:cubicBezTo>
                        <a:pt x="476250" y="642144"/>
                        <a:pt x="469509" y="641142"/>
                        <a:pt x="466725" y="645319"/>
                      </a:cubicBezTo>
                      <a:cubicBezTo>
                        <a:pt x="460571" y="654552"/>
                        <a:pt x="464678" y="651558"/>
                        <a:pt x="454819" y="654844"/>
                      </a:cubicBezTo>
                      <a:cubicBezTo>
                        <a:pt x="451206" y="657253"/>
                        <a:pt x="445462" y="661988"/>
                        <a:pt x="440531" y="661988"/>
                      </a:cubicBezTo>
                      <a:cubicBezTo>
                        <a:pt x="436484" y="661988"/>
                        <a:pt x="432594" y="660401"/>
                        <a:pt x="428625" y="659607"/>
                      </a:cubicBezTo>
                      <a:cubicBezTo>
                        <a:pt x="422958" y="642604"/>
                        <a:pt x="426648" y="649496"/>
                        <a:pt x="419100" y="638175"/>
                      </a:cubicBezTo>
                      <a:cubicBezTo>
                        <a:pt x="418306" y="635794"/>
                        <a:pt x="417101" y="633513"/>
                        <a:pt x="416719" y="631032"/>
                      </a:cubicBezTo>
                      <a:cubicBezTo>
                        <a:pt x="415506" y="623147"/>
                        <a:pt x="416861" y="614787"/>
                        <a:pt x="414338" y="607219"/>
                      </a:cubicBezTo>
                      <a:cubicBezTo>
                        <a:pt x="413433" y="604504"/>
                        <a:pt x="409393" y="604289"/>
                        <a:pt x="407194" y="602457"/>
                      </a:cubicBezTo>
                      <a:cubicBezTo>
                        <a:pt x="395301" y="592547"/>
                        <a:pt x="405461" y="597117"/>
                        <a:pt x="392906" y="592932"/>
                      </a:cubicBezTo>
                      <a:cubicBezTo>
                        <a:pt x="374146" y="580423"/>
                        <a:pt x="392997" y="595721"/>
                        <a:pt x="383381" y="552450"/>
                      </a:cubicBezTo>
                      <a:cubicBezTo>
                        <a:pt x="382651" y="549163"/>
                        <a:pt x="379040" y="547175"/>
                        <a:pt x="376238" y="545307"/>
                      </a:cubicBezTo>
                      <a:cubicBezTo>
                        <a:pt x="374149" y="543915"/>
                        <a:pt x="371570" y="543338"/>
                        <a:pt x="369094" y="542925"/>
                      </a:cubicBezTo>
                      <a:cubicBezTo>
                        <a:pt x="362004" y="541743"/>
                        <a:pt x="354807" y="541338"/>
                        <a:pt x="347663" y="540544"/>
                      </a:cubicBezTo>
                      <a:cubicBezTo>
                        <a:pt x="347786" y="539683"/>
                        <a:pt x="354515" y="519040"/>
                        <a:pt x="345281" y="516732"/>
                      </a:cubicBezTo>
                      <a:cubicBezTo>
                        <a:pt x="340597" y="515561"/>
                        <a:pt x="335756" y="518319"/>
                        <a:pt x="330994" y="519113"/>
                      </a:cubicBezTo>
                      <a:cubicBezTo>
                        <a:pt x="328613" y="520700"/>
                        <a:pt x="326410" y="522595"/>
                        <a:pt x="323850" y="523875"/>
                      </a:cubicBezTo>
                      <a:cubicBezTo>
                        <a:pt x="313693" y="528953"/>
                        <a:pt x="308304" y="525323"/>
                        <a:pt x="295275" y="523875"/>
                      </a:cubicBezTo>
                      <a:lnTo>
                        <a:pt x="280988" y="519113"/>
                      </a:lnTo>
                      <a:lnTo>
                        <a:pt x="273844" y="516732"/>
                      </a:lnTo>
                      <a:cubicBezTo>
                        <a:pt x="273050" y="514351"/>
                        <a:pt x="272586" y="511833"/>
                        <a:pt x="271463" y="509588"/>
                      </a:cubicBezTo>
                      <a:cubicBezTo>
                        <a:pt x="265367" y="497397"/>
                        <a:pt x="264582" y="502179"/>
                        <a:pt x="247650" y="500063"/>
                      </a:cubicBezTo>
                      <a:cubicBezTo>
                        <a:pt x="235076" y="495872"/>
                        <a:pt x="241898" y="499770"/>
                        <a:pt x="230981" y="483394"/>
                      </a:cubicBezTo>
                      <a:lnTo>
                        <a:pt x="226219" y="476250"/>
                      </a:lnTo>
                      <a:lnTo>
                        <a:pt x="221456" y="469107"/>
                      </a:lnTo>
                      <a:cubicBezTo>
                        <a:pt x="220662" y="466726"/>
                        <a:pt x="220850" y="463738"/>
                        <a:pt x="219075" y="461963"/>
                      </a:cubicBezTo>
                      <a:cubicBezTo>
                        <a:pt x="217300" y="460188"/>
                        <a:pt x="214176" y="460705"/>
                        <a:pt x="211931" y="459582"/>
                      </a:cubicBezTo>
                      <a:cubicBezTo>
                        <a:pt x="209371" y="458302"/>
                        <a:pt x="207169" y="456407"/>
                        <a:pt x="204788" y="454819"/>
                      </a:cubicBezTo>
                      <a:cubicBezTo>
                        <a:pt x="203200" y="452438"/>
                        <a:pt x="202452" y="449192"/>
                        <a:pt x="200025" y="447675"/>
                      </a:cubicBezTo>
                      <a:cubicBezTo>
                        <a:pt x="195768" y="445014"/>
                        <a:pt x="185738" y="442913"/>
                        <a:pt x="185738" y="442913"/>
                      </a:cubicBezTo>
                      <a:cubicBezTo>
                        <a:pt x="184150" y="445294"/>
                        <a:pt x="183356" y="448469"/>
                        <a:pt x="180975" y="450057"/>
                      </a:cubicBezTo>
                      <a:cubicBezTo>
                        <a:pt x="178252" y="451872"/>
                        <a:pt x="174723" y="452438"/>
                        <a:pt x="171450" y="452438"/>
                      </a:cubicBezTo>
                      <a:cubicBezTo>
                        <a:pt x="161101" y="452438"/>
                        <a:pt x="150813" y="450851"/>
                        <a:pt x="140494" y="450057"/>
                      </a:cubicBezTo>
                      <a:cubicBezTo>
                        <a:pt x="137319" y="449263"/>
                        <a:pt x="134164" y="448385"/>
                        <a:pt x="130969" y="447675"/>
                      </a:cubicBezTo>
                      <a:cubicBezTo>
                        <a:pt x="127018" y="446797"/>
                        <a:pt x="121925" y="448156"/>
                        <a:pt x="119063" y="445294"/>
                      </a:cubicBezTo>
                      <a:cubicBezTo>
                        <a:pt x="115513" y="441744"/>
                        <a:pt x="115888" y="435769"/>
                        <a:pt x="114300" y="431007"/>
                      </a:cubicBezTo>
                      <a:lnTo>
                        <a:pt x="111919" y="423863"/>
                      </a:lnTo>
                      <a:cubicBezTo>
                        <a:pt x="112713" y="421482"/>
                        <a:pt x="112732" y="418679"/>
                        <a:pt x="114300" y="416719"/>
                      </a:cubicBezTo>
                      <a:cubicBezTo>
                        <a:pt x="118410" y="411582"/>
                        <a:pt x="125251" y="411005"/>
                        <a:pt x="130969" y="409575"/>
                      </a:cubicBezTo>
                      <a:cubicBezTo>
                        <a:pt x="131763" y="407194"/>
                        <a:pt x="134473" y="404677"/>
                        <a:pt x="133350" y="402432"/>
                      </a:cubicBezTo>
                      <a:cubicBezTo>
                        <a:pt x="132227" y="400187"/>
                        <a:pt x="128451" y="401173"/>
                        <a:pt x="126206" y="400050"/>
                      </a:cubicBezTo>
                      <a:cubicBezTo>
                        <a:pt x="123647" y="398770"/>
                        <a:pt x="121444" y="396875"/>
                        <a:pt x="119063" y="395288"/>
                      </a:cubicBezTo>
                      <a:cubicBezTo>
                        <a:pt x="117475" y="392907"/>
                        <a:pt x="117052" y="388930"/>
                        <a:pt x="114300" y="388144"/>
                      </a:cubicBezTo>
                      <a:cubicBezTo>
                        <a:pt x="110408" y="387032"/>
                        <a:pt x="106320" y="389543"/>
                        <a:pt x="102394" y="390525"/>
                      </a:cubicBezTo>
                      <a:cubicBezTo>
                        <a:pt x="90427" y="393517"/>
                        <a:pt x="99743" y="391851"/>
                        <a:pt x="88106" y="397669"/>
                      </a:cubicBezTo>
                      <a:cubicBezTo>
                        <a:pt x="85861" y="398791"/>
                        <a:pt x="83344" y="399256"/>
                        <a:pt x="80963" y="400050"/>
                      </a:cubicBezTo>
                      <a:cubicBezTo>
                        <a:pt x="73819" y="399256"/>
                        <a:pt x="66535" y="399285"/>
                        <a:pt x="59531" y="397669"/>
                      </a:cubicBezTo>
                      <a:cubicBezTo>
                        <a:pt x="56072" y="396871"/>
                        <a:pt x="53269" y="394305"/>
                        <a:pt x="50006" y="392907"/>
                      </a:cubicBezTo>
                      <a:cubicBezTo>
                        <a:pt x="47699" y="391918"/>
                        <a:pt x="45276" y="391215"/>
                        <a:pt x="42863" y="390525"/>
                      </a:cubicBezTo>
                      <a:cubicBezTo>
                        <a:pt x="39716" y="389626"/>
                        <a:pt x="36473" y="389084"/>
                        <a:pt x="33338" y="388144"/>
                      </a:cubicBezTo>
                      <a:cubicBezTo>
                        <a:pt x="28529" y="386702"/>
                        <a:pt x="19050" y="383382"/>
                        <a:pt x="19050" y="383382"/>
                      </a:cubicBezTo>
                      <a:cubicBezTo>
                        <a:pt x="16669" y="381001"/>
                        <a:pt x="13974" y="378896"/>
                        <a:pt x="11906" y="376238"/>
                      </a:cubicBezTo>
                      <a:cubicBezTo>
                        <a:pt x="8392" y="371720"/>
                        <a:pt x="2381" y="361950"/>
                        <a:pt x="2381" y="361950"/>
                      </a:cubicBezTo>
                      <a:cubicBezTo>
                        <a:pt x="1587" y="359569"/>
                        <a:pt x="0" y="357317"/>
                        <a:pt x="0" y="354807"/>
                      </a:cubicBezTo>
                      <a:cubicBezTo>
                        <a:pt x="0" y="352297"/>
                        <a:pt x="813" y="349623"/>
                        <a:pt x="2381" y="347663"/>
                      </a:cubicBezTo>
                      <a:cubicBezTo>
                        <a:pt x="5739" y="343466"/>
                        <a:pt x="11962" y="342088"/>
                        <a:pt x="16669" y="340519"/>
                      </a:cubicBezTo>
                      <a:cubicBezTo>
                        <a:pt x="22225" y="341313"/>
                        <a:pt x="27834" y="341799"/>
                        <a:pt x="33338" y="342900"/>
                      </a:cubicBezTo>
                      <a:cubicBezTo>
                        <a:pt x="35799" y="343392"/>
                        <a:pt x="37971" y="345282"/>
                        <a:pt x="40481" y="345282"/>
                      </a:cubicBezTo>
                      <a:cubicBezTo>
                        <a:pt x="42991" y="345282"/>
                        <a:pt x="45244" y="343694"/>
                        <a:pt x="47625" y="342900"/>
                      </a:cubicBezTo>
                      <a:cubicBezTo>
                        <a:pt x="49371" y="337661"/>
                        <a:pt x="55245" y="324802"/>
                        <a:pt x="45244" y="321469"/>
                      </a:cubicBezTo>
                      <a:lnTo>
                        <a:pt x="38100" y="319088"/>
                      </a:lnTo>
                      <a:cubicBezTo>
                        <a:pt x="37306" y="316707"/>
                        <a:pt x="36842" y="314189"/>
                        <a:pt x="35719" y="311944"/>
                      </a:cubicBezTo>
                      <a:cubicBezTo>
                        <a:pt x="34439" y="309384"/>
                        <a:pt x="31361" y="307633"/>
                        <a:pt x="30956" y="304800"/>
                      </a:cubicBezTo>
                      <a:cubicBezTo>
                        <a:pt x="29200" y="292508"/>
                        <a:pt x="33873" y="296565"/>
                        <a:pt x="40481" y="292894"/>
                      </a:cubicBezTo>
                      <a:cubicBezTo>
                        <a:pt x="65043" y="279249"/>
                        <a:pt x="45749" y="286375"/>
                        <a:pt x="61913" y="280988"/>
                      </a:cubicBezTo>
                      <a:lnTo>
                        <a:pt x="83344" y="266700"/>
                      </a:lnTo>
                      <a:cubicBezTo>
                        <a:pt x="85725" y="265113"/>
                        <a:pt x="87773" y="262843"/>
                        <a:pt x="90488" y="261938"/>
                      </a:cubicBezTo>
                      <a:lnTo>
                        <a:pt x="104775" y="257175"/>
                      </a:lnTo>
                      <a:cubicBezTo>
                        <a:pt x="107156" y="256381"/>
                        <a:pt x="109830" y="256186"/>
                        <a:pt x="111919" y="254794"/>
                      </a:cubicBezTo>
                      <a:cubicBezTo>
                        <a:pt x="121151" y="248640"/>
                        <a:pt x="116348" y="250937"/>
                        <a:pt x="126206" y="247650"/>
                      </a:cubicBezTo>
                      <a:cubicBezTo>
                        <a:pt x="128587" y="245269"/>
                        <a:pt x="130406" y="242142"/>
                        <a:pt x="133350" y="240507"/>
                      </a:cubicBezTo>
                      <a:cubicBezTo>
                        <a:pt x="140787" y="236376"/>
                        <a:pt x="151334" y="235187"/>
                        <a:pt x="159544" y="233363"/>
                      </a:cubicBezTo>
                      <a:cubicBezTo>
                        <a:pt x="162739" y="232653"/>
                        <a:pt x="165894" y="231776"/>
                        <a:pt x="169069" y="230982"/>
                      </a:cubicBezTo>
                      <a:cubicBezTo>
                        <a:pt x="191779" y="233820"/>
                        <a:pt x="192427" y="235190"/>
                        <a:pt x="219075" y="230982"/>
                      </a:cubicBezTo>
                      <a:cubicBezTo>
                        <a:pt x="224034" y="230199"/>
                        <a:pt x="228600" y="227807"/>
                        <a:pt x="233363" y="226219"/>
                      </a:cubicBezTo>
                      <a:lnTo>
                        <a:pt x="240506" y="223838"/>
                      </a:lnTo>
                      <a:cubicBezTo>
                        <a:pt x="246062" y="224632"/>
                        <a:pt x="251799" y="224606"/>
                        <a:pt x="257175" y="226219"/>
                      </a:cubicBezTo>
                      <a:cubicBezTo>
                        <a:pt x="271753" y="230592"/>
                        <a:pt x="256916" y="233450"/>
                        <a:pt x="271463" y="228600"/>
                      </a:cubicBezTo>
                      <a:cubicBezTo>
                        <a:pt x="281428" y="213653"/>
                        <a:pt x="263922" y="232966"/>
                        <a:pt x="264319" y="2309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Vodafone Rg"/>
                    <a:ea typeface="+mn-ea"/>
                    <a:cs typeface="+mn-cs"/>
                  </a:endParaRPr>
                </a:p>
              </p:txBody>
            </p:sp>
            <p:sp>
              <p:nvSpPr>
                <p:cNvPr id="134" name="Freeform 133"/>
                <p:cNvSpPr/>
                <p:nvPr/>
              </p:nvSpPr>
              <p:spPr>
                <a:xfrm>
                  <a:off x="6987555" y="3538901"/>
                  <a:ext cx="40146" cy="31227"/>
                </a:xfrm>
                <a:custGeom>
                  <a:avLst/>
                  <a:gdLst>
                    <a:gd name="connsiteX0" fmla="*/ 61912 w 84842"/>
                    <a:gd name="connsiteY0" fmla="*/ 26194 h 59993"/>
                    <a:gd name="connsiteX1" fmla="*/ 42862 w 84842"/>
                    <a:gd name="connsiteY1" fmla="*/ 19050 h 59993"/>
                    <a:gd name="connsiteX2" fmla="*/ 40481 w 84842"/>
                    <a:gd name="connsiteY2" fmla="*/ 11906 h 59993"/>
                    <a:gd name="connsiteX3" fmla="*/ 19050 w 84842"/>
                    <a:gd name="connsiteY3" fmla="*/ 0 h 59993"/>
                    <a:gd name="connsiteX4" fmla="*/ 4762 w 84842"/>
                    <a:gd name="connsiteY4" fmla="*/ 9525 h 59993"/>
                    <a:gd name="connsiteX5" fmla="*/ 0 w 84842"/>
                    <a:gd name="connsiteY5" fmla="*/ 23813 h 59993"/>
                    <a:gd name="connsiteX6" fmla="*/ 2381 w 84842"/>
                    <a:gd name="connsiteY6" fmla="*/ 30956 h 59993"/>
                    <a:gd name="connsiteX7" fmla="*/ 23812 w 84842"/>
                    <a:gd name="connsiteY7" fmla="*/ 42863 h 59993"/>
                    <a:gd name="connsiteX8" fmla="*/ 38100 w 84842"/>
                    <a:gd name="connsiteY8" fmla="*/ 52388 h 59993"/>
                    <a:gd name="connsiteX9" fmla="*/ 45244 w 84842"/>
                    <a:gd name="connsiteY9" fmla="*/ 57150 h 59993"/>
                    <a:gd name="connsiteX10" fmla="*/ 54769 w 84842"/>
                    <a:gd name="connsiteY10" fmla="*/ 59531 h 59993"/>
                    <a:gd name="connsiteX11" fmla="*/ 83344 w 84842"/>
                    <a:gd name="connsiteY11" fmla="*/ 57150 h 59993"/>
                    <a:gd name="connsiteX12" fmla="*/ 80962 w 84842"/>
                    <a:gd name="connsiteY12" fmla="*/ 42863 h 59993"/>
                    <a:gd name="connsiteX13" fmla="*/ 71437 w 84842"/>
                    <a:gd name="connsiteY13" fmla="*/ 28575 h 59993"/>
                    <a:gd name="connsiteX14" fmla="*/ 64294 w 84842"/>
                    <a:gd name="connsiteY14" fmla="*/ 26194 h 59993"/>
                    <a:gd name="connsiteX15" fmla="*/ 61912 w 84842"/>
                    <a:gd name="connsiteY15" fmla="*/ 26194 h 5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842" h="59993">
                      <a:moveTo>
                        <a:pt x="61912" y="26194"/>
                      </a:moveTo>
                      <a:cubicBezTo>
                        <a:pt x="58340" y="25003"/>
                        <a:pt x="47534" y="24890"/>
                        <a:pt x="42862" y="19050"/>
                      </a:cubicBezTo>
                      <a:cubicBezTo>
                        <a:pt x="41294" y="17090"/>
                        <a:pt x="42256" y="13681"/>
                        <a:pt x="40481" y="11906"/>
                      </a:cubicBezTo>
                      <a:cubicBezTo>
                        <a:pt x="32293" y="3717"/>
                        <a:pt x="28033" y="2994"/>
                        <a:pt x="19050" y="0"/>
                      </a:cubicBezTo>
                      <a:cubicBezTo>
                        <a:pt x="14287" y="3175"/>
                        <a:pt x="6572" y="4095"/>
                        <a:pt x="4762" y="9525"/>
                      </a:cubicBezTo>
                      <a:lnTo>
                        <a:pt x="0" y="23813"/>
                      </a:lnTo>
                      <a:cubicBezTo>
                        <a:pt x="794" y="26194"/>
                        <a:pt x="606" y="29181"/>
                        <a:pt x="2381" y="30956"/>
                      </a:cubicBezTo>
                      <a:cubicBezTo>
                        <a:pt x="20807" y="49381"/>
                        <a:pt x="10340" y="35378"/>
                        <a:pt x="23812" y="42863"/>
                      </a:cubicBezTo>
                      <a:cubicBezTo>
                        <a:pt x="28816" y="45643"/>
                        <a:pt x="33337" y="49213"/>
                        <a:pt x="38100" y="52388"/>
                      </a:cubicBezTo>
                      <a:cubicBezTo>
                        <a:pt x="40481" y="53975"/>
                        <a:pt x="42468" y="56456"/>
                        <a:pt x="45244" y="57150"/>
                      </a:cubicBezTo>
                      <a:lnTo>
                        <a:pt x="54769" y="59531"/>
                      </a:lnTo>
                      <a:cubicBezTo>
                        <a:pt x="64294" y="58737"/>
                        <a:pt x="75280" y="62281"/>
                        <a:pt x="83344" y="57150"/>
                      </a:cubicBezTo>
                      <a:cubicBezTo>
                        <a:pt x="87417" y="54558"/>
                        <a:pt x="82009" y="47576"/>
                        <a:pt x="80962" y="42863"/>
                      </a:cubicBezTo>
                      <a:cubicBezTo>
                        <a:pt x="79442" y="36024"/>
                        <a:pt x="77772" y="32799"/>
                        <a:pt x="71437" y="28575"/>
                      </a:cubicBezTo>
                      <a:cubicBezTo>
                        <a:pt x="69349" y="27183"/>
                        <a:pt x="66675" y="26988"/>
                        <a:pt x="64294" y="26194"/>
                      </a:cubicBezTo>
                      <a:cubicBezTo>
                        <a:pt x="58908" y="18116"/>
                        <a:pt x="65484" y="27385"/>
                        <a:pt x="61912" y="26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Vodafone Rg"/>
                    <a:ea typeface="+mn-ea"/>
                    <a:cs typeface="+mn-cs"/>
                  </a:endParaRPr>
                </a:p>
              </p:txBody>
            </p:sp>
            <p:sp>
              <p:nvSpPr>
                <p:cNvPr id="135" name="Freeform 134"/>
                <p:cNvSpPr/>
                <p:nvPr/>
              </p:nvSpPr>
              <p:spPr>
                <a:xfrm>
                  <a:off x="7033599" y="3578755"/>
                  <a:ext cx="27475" cy="28388"/>
                </a:xfrm>
                <a:custGeom>
                  <a:avLst/>
                  <a:gdLst>
                    <a:gd name="connsiteX0" fmla="*/ 45254 w 78591"/>
                    <a:gd name="connsiteY0" fmla="*/ 16669 h 73819"/>
                    <a:gd name="connsiteX1" fmla="*/ 57160 w 78591"/>
                    <a:gd name="connsiteY1" fmla="*/ 28575 h 73819"/>
                    <a:gd name="connsiteX2" fmla="*/ 64304 w 78591"/>
                    <a:gd name="connsiteY2" fmla="*/ 30956 h 73819"/>
                    <a:gd name="connsiteX3" fmla="*/ 71447 w 78591"/>
                    <a:gd name="connsiteY3" fmla="*/ 35719 h 73819"/>
                    <a:gd name="connsiteX4" fmla="*/ 76210 w 78591"/>
                    <a:gd name="connsiteY4" fmla="*/ 50006 h 73819"/>
                    <a:gd name="connsiteX5" fmla="*/ 78591 w 78591"/>
                    <a:gd name="connsiteY5" fmla="*/ 57150 h 73819"/>
                    <a:gd name="connsiteX6" fmla="*/ 76210 w 78591"/>
                    <a:gd name="connsiteY6" fmla="*/ 64294 h 73819"/>
                    <a:gd name="connsiteX7" fmla="*/ 69066 w 78591"/>
                    <a:gd name="connsiteY7" fmla="*/ 66675 h 73819"/>
                    <a:gd name="connsiteX8" fmla="*/ 45254 w 78591"/>
                    <a:gd name="connsiteY8" fmla="*/ 73819 h 73819"/>
                    <a:gd name="connsiteX9" fmla="*/ 30966 w 78591"/>
                    <a:gd name="connsiteY9" fmla="*/ 69056 h 73819"/>
                    <a:gd name="connsiteX10" fmla="*/ 16679 w 78591"/>
                    <a:gd name="connsiteY10" fmla="*/ 59531 h 73819"/>
                    <a:gd name="connsiteX11" fmla="*/ 7154 w 78591"/>
                    <a:gd name="connsiteY11" fmla="*/ 45244 h 73819"/>
                    <a:gd name="connsiteX12" fmla="*/ 2391 w 78591"/>
                    <a:gd name="connsiteY12" fmla="*/ 30956 h 73819"/>
                    <a:gd name="connsiteX13" fmla="*/ 2391 w 78591"/>
                    <a:gd name="connsiteY13" fmla="*/ 4762 h 73819"/>
                    <a:gd name="connsiteX14" fmla="*/ 16679 w 78591"/>
                    <a:gd name="connsiteY14" fmla="*/ 0 h 73819"/>
                    <a:gd name="connsiteX15" fmla="*/ 30966 w 78591"/>
                    <a:gd name="connsiteY15" fmla="*/ 4762 h 73819"/>
                    <a:gd name="connsiteX16" fmla="*/ 42872 w 78591"/>
                    <a:gd name="connsiteY16" fmla="*/ 14287 h 73819"/>
                    <a:gd name="connsiteX17" fmla="*/ 52397 w 78591"/>
                    <a:gd name="connsiteY17" fmla="*/ 21431 h 73819"/>
                    <a:gd name="connsiteX18" fmla="*/ 45254 w 78591"/>
                    <a:gd name="connsiteY18" fmla="*/ 16669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591" h="73819">
                      <a:moveTo>
                        <a:pt x="45254" y="16669"/>
                      </a:moveTo>
                      <a:cubicBezTo>
                        <a:pt x="46048" y="17860"/>
                        <a:pt x="52670" y="25208"/>
                        <a:pt x="57160" y="28575"/>
                      </a:cubicBezTo>
                      <a:cubicBezTo>
                        <a:pt x="59168" y="30081"/>
                        <a:pt x="62059" y="29833"/>
                        <a:pt x="64304" y="30956"/>
                      </a:cubicBezTo>
                      <a:cubicBezTo>
                        <a:pt x="66864" y="32236"/>
                        <a:pt x="69066" y="34131"/>
                        <a:pt x="71447" y="35719"/>
                      </a:cubicBezTo>
                      <a:lnTo>
                        <a:pt x="76210" y="50006"/>
                      </a:lnTo>
                      <a:lnTo>
                        <a:pt x="78591" y="57150"/>
                      </a:lnTo>
                      <a:cubicBezTo>
                        <a:pt x="77797" y="59531"/>
                        <a:pt x="77985" y="62519"/>
                        <a:pt x="76210" y="64294"/>
                      </a:cubicBezTo>
                      <a:cubicBezTo>
                        <a:pt x="74435" y="66069"/>
                        <a:pt x="71311" y="65553"/>
                        <a:pt x="69066" y="66675"/>
                      </a:cubicBezTo>
                      <a:cubicBezTo>
                        <a:pt x="51738" y="75338"/>
                        <a:pt x="75569" y="69487"/>
                        <a:pt x="45254" y="73819"/>
                      </a:cubicBezTo>
                      <a:cubicBezTo>
                        <a:pt x="40491" y="72231"/>
                        <a:pt x="35143" y="71841"/>
                        <a:pt x="30966" y="69056"/>
                      </a:cubicBezTo>
                      <a:lnTo>
                        <a:pt x="16679" y="59531"/>
                      </a:lnTo>
                      <a:cubicBezTo>
                        <a:pt x="8797" y="35890"/>
                        <a:pt x="22022" y="72006"/>
                        <a:pt x="7154" y="45244"/>
                      </a:cubicBezTo>
                      <a:cubicBezTo>
                        <a:pt x="4716" y="40855"/>
                        <a:pt x="2391" y="30956"/>
                        <a:pt x="2391" y="30956"/>
                      </a:cubicBezTo>
                      <a:cubicBezTo>
                        <a:pt x="2114" y="29020"/>
                        <a:pt x="-2848" y="9252"/>
                        <a:pt x="2391" y="4762"/>
                      </a:cubicBezTo>
                      <a:cubicBezTo>
                        <a:pt x="6203" y="1495"/>
                        <a:pt x="16679" y="0"/>
                        <a:pt x="16679" y="0"/>
                      </a:cubicBezTo>
                      <a:cubicBezTo>
                        <a:pt x="21441" y="1587"/>
                        <a:pt x="28181" y="585"/>
                        <a:pt x="30966" y="4762"/>
                      </a:cubicBezTo>
                      <a:cubicBezTo>
                        <a:pt x="37121" y="13994"/>
                        <a:pt x="33014" y="11001"/>
                        <a:pt x="42872" y="14287"/>
                      </a:cubicBezTo>
                      <a:cubicBezTo>
                        <a:pt x="46047" y="16668"/>
                        <a:pt x="49168" y="19124"/>
                        <a:pt x="52397" y="21431"/>
                      </a:cubicBezTo>
                      <a:cubicBezTo>
                        <a:pt x="54726" y="23095"/>
                        <a:pt x="44460" y="15478"/>
                        <a:pt x="45254" y="166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Vodafone Rg"/>
                    <a:ea typeface="+mn-ea"/>
                    <a:cs typeface="+mn-cs"/>
                  </a:endParaRPr>
                </a:p>
              </p:txBody>
            </p:sp>
            <p:sp>
              <p:nvSpPr>
                <p:cNvPr id="136" name="Freeform 135"/>
                <p:cNvSpPr/>
                <p:nvPr/>
              </p:nvSpPr>
              <p:spPr>
                <a:xfrm>
                  <a:off x="7122385" y="3460383"/>
                  <a:ext cx="28388" cy="26494"/>
                </a:xfrm>
                <a:custGeom>
                  <a:avLst/>
                  <a:gdLst>
                    <a:gd name="connsiteX0" fmla="*/ 33338 w 100144"/>
                    <a:gd name="connsiteY0" fmla="*/ 95664 h 102808"/>
                    <a:gd name="connsiteX1" fmla="*/ 45244 w 100144"/>
                    <a:gd name="connsiteY1" fmla="*/ 88520 h 102808"/>
                    <a:gd name="connsiteX2" fmla="*/ 71438 w 100144"/>
                    <a:gd name="connsiteY2" fmla="*/ 81376 h 102808"/>
                    <a:gd name="connsiteX3" fmla="*/ 78581 w 100144"/>
                    <a:gd name="connsiteY3" fmla="*/ 78995 h 102808"/>
                    <a:gd name="connsiteX4" fmla="*/ 90488 w 100144"/>
                    <a:gd name="connsiteY4" fmla="*/ 76614 h 102808"/>
                    <a:gd name="connsiteX5" fmla="*/ 97631 w 100144"/>
                    <a:gd name="connsiteY5" fmla="*/ 71851 h 102808"/>
                    <a:gd name="connsiteX6" fmla="*/ 97631 w 100144"/>
                    <a:gd name="connsiteY6" fmla="*/ 43276 h 102808"/>
                    <a:gd name="connsiteX7" fmla="*/ 90488 w 100144"/>
                    <a:gd name="connsiteY7" fmla="*/ 19464 h 102808"/>
                    <a:gd name="connsiteX8" fmla="*/ 83344 w 100144"/>
                    <a:gd name="connsiteY8" fmla="*/ 17083 h 102808"/>
                    <a:gd name="connsiteX9" fmla="*/ 61913 w 100144"/>
                    <a:gd name="connsiteY9" fmla="*/ 14701 h 102808"/>
                    <a:gd name="connsiteX10" fmla="*/ 40481 w 100144"/>
                    <a:gd name="connsiteY10" fmla="*/ 2795 h 102808"/>
                    <a:gd name="connsiteX11" fmla="*/ 33338 w 100144"/>
                    <a:gd name="connsiteY11" fmla="*/ 7558 h 102808"/>
                    <a:gd name="connsiteX12" fmla="*/ 30956 w 100144"/>
                    <a:gd name="connsiteY12" fmla="*/ 14701 h 102808"/>
                    <a:gd name="connsiteX13" fmla="*/ 16669 w 100144"/>
                    <a:gd name="connsiteY13" fmla="*/ 19464 h 102808"/>
                    <a:gd name="connsiteX14" fmla="*/ 14288 w 100144"/>
                    <a:gd name="connsiteY14" fmla="*/ 26608 h 102808"/>
                    <a:gd name="connsiteX15" fmla="*/ 7144 w 100144"/>
                    <a:gd name="connsiteY15" fmla="*/ 40895 h 102808"/>
                    <a:gd name="connsiteX16" fmla="*/ 4763 w 100144"/>
                    <a:gd name="connsiteY16" fmla="*/ 81376 h 102808"/>
                    <a:gd name="connsiteX17" fmla="*/ 0 w 100144"/>
                    <a:gd name="connsiteY17" fmla="*/ 95664 h 102808"/>
                    <a:gd name="connsiteX18" fmla="*/ 14288 w 100144"/>
                    <a:gd name="connsiteY18" fmla="*/ 102808 h 102808"/>
                    <a:gd name="connsiteX19" fmla="*/ 38100 w 100144"/>
                    <a:gd name="connsiteY19" fmla="*/ 100426 h 102808"/>
                    <a:gd name="connsiteX20" fmla="*/ 33338 w 100144"/>
                    <a:gd name="connsiteY20" fmla="*/ 95664 h 10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144" h="102808">
                      <a:moveTo>
                        <a:pt x="33338" y="95664"/>
                      </a:moveTo>
                      <a:cubicBezTo>
                        <a:pt x="34529" y="93680"/>
                        <a:pt x="41031" y="90435"/>
                        <a:pt x="45244" y="88520"/>
                      </a:cubicBezTo>
                      <a:cubicBezTo>
                        <a:pt x="57726" y="82847"/>
                        <a:pt x="59161" y="84446"/>
                        <a:pt x="71438" y="81376"/>
                      </a:cubicBezTo>
                      <a:cubicBezTo>
                        <a:pt x="73873" y="80767"/>
                        <a:pt x="76146" y="79604"/>
                        <a:pt x="78581" y="78995"/>
                      </a:cubicBezTo>
                      <a:cubicBezTo>
                        <a:pt x="82508" y="78013"/>
                        <a:pt x="86519" y="77408"/>
                        <a:pt x="90488" y="76614"/>
                      </a:cubicBezTo>
                      <a:cubicBezTo>
                        <a:pt x="92869" y="75026"/>
                        <a:pt x="95843" y="74086"/>
                        <a:pt x="97631" y="71851"/>
                      </a:cubicBezTo>
                      <a:cubicBezTo>
                        <a:pt x="103067" y="65056"/>
                        <a:pt x="98056" y="46677"/>
                        <a:pt x="97631" y="43276"/>
                      </a:cubicBezTo>
                      <a:cubicBezTo>
                        <a:pt x="96734" y="36099"/>
                        <a:pt x="97400" y="24994"/>
                        <a:pt x="90488" y="19464"/>
                      </a:cubicBezTo>
                      <a:cubicBezTo>
                        <a:pt x="88528" y="17896"/>
                        <a:pt x="85820" y="17496"/>
                        <a:pt x="83344" y="17083"/>
                      </a:cubicBezTo>
                      <a:cubicBezTo>
                        <a:pt x="76254" y="15901"/>
                        <a:pt x="69057" y="15495"/>
                        <a:pt x="61913" y="14701"/>
                      </a:cubicBezTo>
                      <a:cubicBezTo>
                        <a:pt x="55375" y="-4911"/>
                        <a:pt x="62120" y="-296"/>
                        <a:pt x="40481" y="2795"/>
                      </a:cubicBezTo>
                      <a:cubicBezTo>
                        <a:pt x="38100" y="4383"/>
                        <a:pt x="35126" y="5323"/>
                        <a:pt x="33338" y="7558"/>
                      </a:cubicBezTo>
                      <a:cubicBezTo>
                        <a:pt x="31770" y="9518"/>
                        <a:pt x="32998" y="13242"/>
                        <a:pt x="30956" y="14701"/>
                      </a:cubicBezTo>
                      <a:cubicBezTo>
                        <a:pt x="26871" y="17619"/>
                        <a:pt x="16669" y="19464"/>
                        <a:pt x="16669" y="19464"/>
                      </a:cubicBezTo>
                      <a:cubicBezTo>
                        <a:pt x="15875" y="21845"/>
                        <a:pt x="15411" y="24363"/>
                        <a:pt x="14288" y="26608"/>
                      </a:cubicBezTo>
                      <a:cubicBezTo>
                        <a:pt x="5055" y="45072"/>
                        <a:pt x="13129" y="22938"/>
                        <a:pt x="7144" y="40895"/>
                      </a:cubicBezTo>
                      <a:cubicBezTo>
                        <a:pt x="6350" y="54389"/>
                        <a:pt x="6511" y="67973"/>
                        <a:pt x="4763" y="81376"/>
                      </a:cubicBezTo>
                      <a:cubicBezTo>
                        <a:pt x="4114" y="86354"/>
                        <a:pt x="0" y="95664"/>
                        <a:pt x="0" y="95664"/>
                      </a:cubicBezTo>
                      <a:cubicBezTo>
                        <a:pt x="3610" y="98071"/>
                        <a:pt x="9361" y="102808"/>
                        <a:pt x="14288" y="102808"/>
                      </a:cubicBezTo>
                      <a:cubicBezTo>
                        <a:pt x="22265" y="102808"/>
                        <a:pt x="30143" y="100995"/>
                        <a:pt x="38100" y="100426"/>
                      </a:cubicBezTo>
                      <a:cubicBezTo>
                        <a:pt x="41267" y="100200"/>
                        <a:pt x="32147" y="97648"/>
                        <a:pt x="33338" y="956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Vodafone Rg"/>
                    <a:ea typeface="+mn-ea"/>
                    <a:cs typeface="+mn-cs"/>
                  </a:endParaRPr>
                </a:p>
              </p:txBody>
            </p:sp>
            <p:sp>
              <p:nvSpPr>
                <p:cNvPr id="137" name="Freeform 136"/>
                <p:cNvSpPr/>
                <p:nvPr/>
              </p:nvSpPr>
              <p:spPr>
                <a:xfrm>
                  <a:off x="7139184" y="3495130"/>
                  <a:ext cx="37171" cy="28388"/>
                </a:xfrm>
                <a:custGeom>
                  <a:avLst/>
                  <a:gdLst>
                    <a:gd name="connsiteX0" fmla="*/ 41606 w 96375"/>
                    <a:gd name="connsiteY0" fmla="*/ 14287 h 80962"/>
                    <a:gd name="connsiteX1" fmla="*/ 53512 w 96375"/>
                    <a:gd name="connsiteY1" fmla="*/ 23812 h 80962"/>
                    <a:gd name="connsiteX2" fmla="*/ 89231 w 96375"/>
                    <a:gd name="connsiteY2" fmla="*/ 30956 h 80962"/>
                    <a:gd name="connsiteX3" fmla="*/ 96375 w 96375"/>
                    <a:gd name="connsiteY3" fmla="*/ 45243 h 80962"/>
                    <a:gd name="connsiteX4" fmla="*/ 89231 w 96375"/>
                    <a:gd name="connsiteY4" fmla="*/ 61912 h 80962"/>
                    <a:gd name="connsiteX5" fmla="*/ 82087 w 96375"/>
                    <a:gd name="connsiteY5" fmla="*/ 66675 h 80962"/>
                    <a:gd name="connsiteX6" fmla="*/ 77325 w 96375"/>
                    <a:gd name="connsiteY6" fmla="*/ 73818 h 80962"/>
                    <a:gd name="connsiteX7" fmla="*/ 70181 w 96375"/>
                    <a:gd name="connsiteY7" fmla="*/ 76200 h 80962"/>
                    <a:gd name="connsiteX8" fmla="*/ 63037 w 96375"/>
                    <a:gd name="connsiteY8" fmla="*/ 80962 h 80962"/>
                    <a:gd name="connsiteX9" fmla="*/ 41606 w 96375"/>
                    <a:gd name="connsiteY9" fmla="*/ 76200 h 80962"/>
                    <a:gd name="connsiteX10" fmla="*/ 27318 w 96375"/>
                    <a:gd name="connsiteY10" fmla="*/ 66675 h 80962"/>
                    <a:gd name="connsiteX11" fmla="*/ 17793 w 96375"/>
                    <a:gd name="connsiteY11" fmla="*/ 57150 h 80962"/>
                    <a:gd name="connsiteX12" fmla="*/ 13031 w 96375"/>
                    <a:gd name="connsiteY12" fmla="*/ 50006 h 80962"/>
                    <a:gd name="connsiteX13" fmla="*/ 5887 w 96375"/>
                    <a:gd name="connsiteY13" fmla="*/ 45243 h 80962"/>
                    <a:gd name="connsiteX14" fmla="*/ 3506 w 96375"/>
                    <a:gd name="connsiteY14" fmla="*/ 9525 h 80962"/>
                    <a:gd name="connsiteX15" fmla="*/ 17793 w 96375"/>
                    <a:gd name="connsiteY15" fmla="*/ 0 h 80962"/>
                    <a:gd name="connsiteX16" fmla="*/ 34462 w 96375"/>
                    <a:gd name="connsiteY16" fmla="*/ 2381 h 80962"/>
                    <a:gd name="connsiteX17" fmla="*/ 48750 w 96375"/>
                    <a:gd name="connsiteY17" fmla="*/ 11906 h 80962"/>
                    <a:gd name="connsiteX18" fmla="*/ 41606 w 96375"/>
                    <a:gd name="connsiteY18" fmla="*/ 14287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375" h="80962">
                      <a:moveTo>
                        <a:pt x="41606" y="14287"/>
                      </a:moveTo>
                      <a:cubicBezTo>
                        <a:pt x="42400" y="16271"/>
                        <a:pt x="49050" y="21378"/>
                        <a:pt x="53512" y="23812"/>
                      </a:cubicBezTo>
                      <a:cubicBezTo>
                        <a:pt x="64312" y="29703"/>
                        <a:pt x="77567" y="29660"/>
                        <a:pt x="89231" y="30956"/>
                      </a:cubicBezTo>
                      <a:cubicBezTo>
                        <a:pt x="91637" y="34565"/>
                        <a:pt x="96375" y="40317"/>
                        <a:pt x="96375" y="45243"/>
                      </a:cubicBezTo>
                      <a:cubicBezTo>
                        <a:pt x="96375" y="50706"/>
                        <a:pt x="93118" y="58025"/>
                        <a:pt x="89231" y="61912"/>
                      </a:cubicBezTo>
                      <a:cubicBezTo>
                        <a:pt x="87207" y="63936"/>
                        <a:pt x="84468" y="65087"/>
                        <a:pt x="82087" y="66675"/>
                      </a:cubicBezTo>
                      <a:cubicBezTo>
                        <a:pt x="80500" y="69056"/>
                        <a:pt x="79560" y="72030"/>
                        <a:pt x="77325" y="73818"/>
                      </a:cubicBezTo>
                      <a:cubicBezTo>
                        <a:pt x="75365" y="75386"/>
                        <a:pt x="72426" y="75077"/>
                        <a:pt x="70181" y="76200"/>
                      </a:cubicBezTo>
                      <a:cubicBezTo>
                        <a:pt x="67621" y="77480"/>
                        <a:pt x="65418" y="79375"/>
                        <a:pt x="63037" y="80962"/>
                      </a:cubicBezTo>
                      <a:cubicBezTo>
                        <a:pt x="59162" y="80316"/>
                        <a:pt x="46630" y="78991"/>
                        <a:pt x="41606" y="76200"/>
                      </a:cubicBezTo>
                      <a:cubicBezTo>
                        <a:pt x="36602" y="73420"/>
                        <a:pt x="27318" y="66675"/>
                        <a:pt x="27318" y="66675"/>
                      </a:cubicBezTo>
                      <a:cubicBezTo>
                        <a:pt x="22123" y="51088"/>
                        <a:pt x="29339" y="66387"/>
                        <a:pt x="17793" y="57150"/>
                      </a:cubicBezTo>
                      <a:cubicBezTo>
                        <a:pt x="15558" y="55362"/>
                        <a:pt x="15055" y="52030"/>
                        <a:pt x="13031" y="50006"/>
                      </a:cubicBezTo>
                      <a:cubicBezTo>
                        <a:pt x="11007" y="47982"/>
                        <a:pt x="8268" y="46831"/>
                        <a:pt x="5887" y="45243"/>
                      </a:cubicBezTo>
                      <a:cubicBezTo>
                        <a:pt x="1867" y="33183"/>
                        <a:pt x="-3746" y="22994"/>
                        <a:pt x="3506" y="9525"/>
                      </a:cubicBezTo>
                      <a:cubicBezTo>
                        <a:pt x="6220" y="4485"/>
                        <a:pt x="17793" y="0"/>
                        <a:pt x="17793" y="0"/>
                      </a:cubicBezTo>
                      <a:cubicBezTo>
                        <a:pt x="23349" y="794"/>
                        <a:pt x="29223" y="366"/>
                        <a:pt x="34462" y="2381"/>
                      </a:cubicBezTo>
                      <a:cubicBezTo>
                        <a:pt x="39804" y="4436"/>
                        <a:pt x="48750" y="11906"/>
                        <a:pt x="48750" y="11906"/>
                      </a:cubicBezTo>
                      <a:cubicBezTo>
                        <a:pt x="51382" y="19803"/>
                        <a:pt x="40812" y="12303"/>
                        <a:pt x="41606" y="142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Vodafone Rg"/>
                    <a:ea typeface="+mn-ea"/>
                    <a:cs typeface="+mn-cs"/>
                  </a:endParaRPr>
                </a:p>
              </p:txBody>
            </p:sp>
            <p:sp>
              <p:nvSpPr>
                <p:cNvPr id="138" name="Freeform 137"/>
                <p:cNvSpPr/>
                <p:nvPr/>
              </p:nvSpPr>
              <p:spPr>
                <a:xfrm>
                  <a:off x="5749028" y="1683682"/>
                  <a:ext cx="538052" cy="453299"/>
                </a:xfrm>
                <a:custGeom>
                  <a:avLst/>
                  <a:gdLst>
                    <a:gd name="connsiteX0" fmla="*/ 330512 w 3715864"/>
                    <a:gd name="connsiteY0" fmla="*/ 571500 h 3130550"/>
                    <a:gd name="connsiteX1" fmla="*/ 400362 w 3715864"/>
                    <a:gd name="connsiteY1" fmla="*/ 577850 h 3130550"/>
                    <a:gd name="connsiteX2" fmla="*/ 476562 w 3715864"/>
                    <a:gd name="connsiteY2" fmla="*/ 565150 h 3130550"/>
                    <a:gd name="connsiteX3" fmla="*/ 482912 w 3715864"/>
                    <a:gd name="connsiteY3" fmla="*/ 546100 h 3130550"/>
                    <a:gd name="connsiteX4" fmla="*/ 501962 w 3715864"/>
                    <a:gd name="connsiteY4" fmla="*/ 508000 h 3130550"/>
                    <a:gd name="connsiteX5" fmla="*/ 495612 w 3715864"/>
                    <a:gd name="connsiteY5" fmla="*/ 444500 h 3130550"/>
                    <a:gd name="connsiteX6" fmla="*/ 482912 w 3715864"/>
                    <a:gd name="connsiteY6" fmla="*/ 406400 h 3130550"/>
                    <a:gd name="connsiteX7" fmla="*/ 489262 w 3715864"/>
                    <a:gd name="connsiteY7" fmla="*/ 387350 h 3130550"/>
                    <a:gd name="connsiteX8" fmla="*/ 508312 w 3715864"/>
                    <a:gd name="connsiteY8" fmla="*/ 374650 h 3130550"/>
                    <a:gd name="connsiteX9" fmla="*/ 565462 w 3715864"/>
                    <a:gd name="connsiteY9" fmla="*/ 361950 h 3130550"/>
                    <a:gd name="connsiteX10" fmla="*/ 603562 w 3715864"/>
                    <a:gd name="connsiteY10" fmla="*/ 349250 h 3130550"/>
                    <a:gd name="connsiteX11" fmla="*/ 616262 w 3715864"/>
                    <a:gd name="connsiteY11" fmla="*/ 330200 h 3130550"/>
                    <a:gd name="connsiteX12" fmla="*/ 635312 w 3715864"/>
                    <a:gd name="connsiteY12" fmla="*/ 317500 h 3130550"/>
                    <a:gd name="connsiteX13" fmla="*/ 641662 w 3715864"/>
                    <a:gd name="connsiteY13" fmla="*/ 298450 h 3130550"/>
                    <a:gd name="connsiteX14" fmla="*/ 705162 w 3715864"/>
                    <a:gd name="connsiteY14" fmla="*/ 317500 h 3130550"/>
                    <a:gd name="connsiteX15" fmla="*/ 711512 w 3715864"/>
                    <a:gd name="connsiteY15" fmla="*/ 336550 h 3130550"/>
                    <a:gd name="connsiteX16" fmla="*/ 724212 w 3715864"/>
                    <a:gd name="connsiteY16" fmla="*/ 317500 h 3130550"/>
                    <a:gd name="connsiteX17" fmla="*/ 730562 w 3715864"/>
                    <a:gd name="connsiteY17" fmla="*/ 292100 h 3130550"/>
                    <a:gd name="connsiteX18" fmla="*/ 768662 w 3715864"/>
                    <a:gd name="connsiteY18" fmla="*/ 266700 h 3130550"/>
                    <a:gd name="connsiteX19" fmla="*/ 794062 w 3715864"/>
                    <a:gd name="connsiteY19" fmla="*/ 273050 h 3130550"/>
                    <a:gd name="connsiteX20" fmla="*/ 825812 w 3715864"/>
                    <a:gd name="connsiteY20" fmla="*/ 298450 h 3130550"/>
                    <a:gd name="connsiteX21" fmla="*/ 838512 w 3715864"/>
                    <a:gd name="connsiteY21" fmla="*/ 260350 h 3130550"/>
                    <a:gd name="connsiteX22" fmla="*/ 876612 w 3715864"/>
                    <a:gd name="connsiteY22" fmla="*/ 273050 h 3130550"/>
                    <a:gd name="connsiteX23" fmla="*/ 895662 w 3715864"/>
                    <a:gd name="connsiteY23" fmla="*/ 279400 h 3130550"/>
                    <a:gd name="connsiteX24" fmla="*/ 908362 w 3715864"/>
                    <a:gd name="connsiteY24" fmla="*/ 209550 h 3130550"/>
                    <a:gd name="connsiteX25" fmla="*/ 914712 w 3715864"/>
                    <a:gd name="connsiteY25" fmla="*/ 190500 h 3130550"/>
                    <a:gd name="connsiteX26" fmla="*/ 933762 w 3715864"/>
                    <a:gd name="connsiteY26" fmla="*/ 177800 h 3130550"/>
                    <a:gd name="connsiteX27" fmla="*/ 946462 w 3715864"/>
                    <a:gd name="connsiteY27" fmla="*/ 139700 h 3130550"/>
                    <a:gd name="connsiteX28" fmla="*/ 984562 w 3715864"/>
                    <a:gd name="connsiteY28" fmla="*/ 82550 h 3130550"/>
                    <a:gd name="connsiteX29" fmla="*/ 997262 w 3715864"/>
                    <a:gd name="connsiteY29" fmla="*/ 63500 h 3130550"/>
                    <a:gd name="connsiteX30" fmla="*/ 1009962 w 3715864"/>
                    <a:gd name="connsiteY30" fmla="*/ 44450 h 3130550"/>
                    <a:gd name="connsiteX31" fmla="*/ 1029012 w 3715864"/>
                    <a:gd name="connsiteY31" fmla="*/ 6350 h 3130550"/>
                    <a:gd name="connsiteX32" fmla="*/ 1048062 w 3715864"/>
                    <a:gd name="connsiteY32" fmla="*/ 0 h 3130550"/>
                    <a:gd name="connsiteX33" fmla="*/ 1086162 w 3715864"/>
                    <a:gd name="connsiteY33" fmla="*/ 12700 h 3130550"/>
                    <a:gd name="connsiteX34" fmla="*/ 1111562 w 3715864"/>
                    <a:gd name="connsiteY34" fmla="*/ 50800 h 3130550"/>
                    <a:gd name="connsiteX35" fmla="*/ 1124262 w 3715864"/>
                    <a:gd name="connsiteY35" fmla="*/ 69850 h 3130550"/>
                    <a:gd name="connsiteX36" fmla="*/ 1143312 w 3715864"/>
                    <a:gd name="connsiteY36" fmla="*/ 76200 h 3130550"/>
                    <a:gd name="connsiteX37" fmla="*/ 1156012 w 3715864"/>
                    <a:gd name="connsiteY37" fmla="*/ 95250 h 3130550"/>
                    <a:gd name="connsiteX38" fmla="*/ 1194112 w 3715864"/>
                    <a:gd name="connsiteY38" fmla="*/ 120650 h 3130550"/>
                    <a:gd name="connsiteX39" fmla="*/ 1213162 w 3715864"/>
                    <a:gd name="connsiteY39" fmla="*/ 158750 h 3130550"/>
                    <a:gd name="connsiteX40" fmla="*/ 1219512 w 3715864"/>
                    <a:gd name="connsiteY40" fmla="*/ 177800 h 3130550"/>
                    <a:gd name="connsiteX41" fmla="*/ 1232212 w 3715864"/>
                    <a:gd name="connsiteY41" fmla="*/ 196850 h 3130550"/>
                    <a:gd name="connsiteX42" fmla="*/ 1244912 w 3715864"/>
                    <a:gd name="connsiteY42" fmla="*/ 234950 h 3130550"/>
                    <a:gd name="connsiteX43" fmla="*/ 1251262 w 3715864"/>
                    <a:gd name="connsiteY43" fmla="*/ 254000 h 3130550"/>
                    <a:gd name="connsiteX44" fmla="*/ 1257612 w 3715864"/>
                    <a:gd name="connsiteY44" fmla="*/ 273050 h 3130550"/>
                    <a:gd name="connsiteX45" fmla="*/ 1276662 w 3715864"/>
                    <a:gd name="connsiteY45" fmla="*/ 355600 h 3130550"/>
                    <a:gd name="connsiteX46" fmla="*/ 1289362 w 3715864"/>
                    <a:gd name="connsiteY46" fmla="*/ 374650 h 3130550"/>
                    <a:gd name="connsiteX47" fmla="*/ 1302062 w 3715864"/>
                    <a:gd name="connsiteY47" fmla="*/ 412750 h 3130550"/>
                    <a:gd name="connsiteX48" fmla="*/ 1321112 w 3715864"/>
                    <a:gd name="connsiteY48" fmla="*/ 469900 h 3130550"/>
                    <a:gd name="connsiteX49" fmla="*/ 1340162 w 3715864"/>
                    <a:gd name="connsiteY49" fmla="*/ 527050 h 3130550"/>
                    <a:gd name="connsiteX50" fmla="*/ 1346512 w 3715864"/>
                    <a:gd name="connsiteY50" fmla="*/ 546100 h 3130550"/>
                    <a:gd name="connsiteX51" fmla="*/ 1352862 w 3715864"/>
                    <a:gd name="connsiteY51" fmla="*/ 565150 h 3130550"/>
                    <a:gd name="connsiteX52" fmla="*/ 1371912 w 3715864"/>
                    <a:gd name="connsiteY52" fmla="*/ 647700 h 3130550"/>
                    <a:gd name="connsiteX53" fmla="*/ 1378262 w 3715864"/>
                    <a:gd name="connsiteY53" fmla="*/ 666750 h 3130550"/>
                    <a:gd name="connsiteX54" fmla="*/ 1397312 w 3715864"/>
                    <a:gd name="connsiteY54" fmla="*/ 704850 h 3130550"/>
                    <a:gd name="connsiteX55" fmla="*/ 1390962 w 3715864"/>
                    <a:gd name="connsiteY55" fmla="*/ 800100 h 3130550"/>
                    <a:gd name="connsiteX56" fmla="*/ 1384612 w 3715864"/>
                    <a:gd name="connsiteY56" fmla="*/ 819150 h 3130550"/>
                    <a:gd name="connsiteX57" fmla="*/ 1403662 w 3715864"/>
                    <a:gd name="connsiteY57" fmla="*/ 825500 h 3130550"/>
                    <a:gd name="connsiteX58" fmla="*/ 1429062 w 3715864"/>
                    <a:gd name="connsiteY58" fmla="*/ 831850 h 3130550"/>
                    <a:gd name="connsiteX59" fmla="*/ 1441762 w 3715864"/>
                    <a:gd name="connsiteY59" fmla="*/ 869950 h 3130550"/>
                    <a:gd name="connsiteX60" fmla="*/ 1448112 w 3715864"/>
                    <a:gd name="connsiteY60" fmla="*/ 889000 h 3130550"/>
                    <a:gd name="connsiteX61" fmla="*/ 1460812 w 3715864"/>
                    <a:gd name="connsiteY61" fmla="*/ 908050 h 3130550"/>
                    <a:gd name="connsiteX62" fmla="*/ 1479862 w 3715864"/>
                    <a:gd name="connsiteY62" fmla="*/ 946150 h 3130550"/>
                    <a:gd name="connsiteX63" fmla="*/ 1473512 w 3715864"/>
                    <a:gd name="connsiteY63" fmla="*/ 1016000 h 3130550"/>
                    <a:gd name="connsiteX64" fmla="*/ 1467162 w 3715864"/>
                    <a:gd name="connsiteY64" fmla="*/ 1035050 h 3130550"/>
                    <a:gd name="connsiteX65" fmla="*/ 1486212 w 3715864"/>
                    <a:gd name="connsiteY65" fmla="*/ 1111250 h 3130550"/>
                    <a:gd name="connsiteX66" fmla="*/ 1498912 w 3715864"/>
                    <a:gd name="connsiteY66" fmla="*/ 1155700 h 3130550"/>
                    <a:gd name="connsiteX67" fmla="*/ 1549712 w 3715864"/>
                    <a:gd name="connsiteY67" fmla="*/ 1187450 h 3130550"/>
                    <a:gd name="connsiteX68" fmla="*/ 1568762 w 3715864"/>
                    <a:gd name="connsiteY68" fmla="*/ 1193800 h 3130550"/>
                    <a:gd name="connsiteX69" fmla="*/ 1581462 w 3715864"/>
                    <a:gd name="connsiteY69" fmla="*/ 1212850 h 3130550"/>
                    <a:gd name="connsiteX70" fmla="*/ 1600512 w 3715864"/>
                    <a:gd name="connsiteY70" fmla="*/ 1219200 h 3130550"/>
                    <a:gd name="connsiteX71" fmla="*/ 1606862 w 3715864"/>
                    <a:gd name="connsiteY71" fmla="*/ 1238250 h 3130550"/>
                    <a:gd name="connsiteX72" fmla="*/ 1619562 w 3715864"/>
                    <a:gd name="connsiteY72" fmla="*/ 1257300 h 3130550"/>
                    <a:gd name="connsiteX73" fmla="*/ 1613212 w 3715864"/>
                    <a:gd name="connsiteY73" fmla="*/ 1282700 h 3130550"/>
                    <a:gd name="connsiteX74" fmla="*/ 1606862 w 3715864"/>
                    <a:gd name="connsiteY74" fmla="*/ 1301750 h 3130550"/>
                    <a:gd name="connsiteX75" fmla="*/ 1613212 w 3715864"/>
                    <a:gd name="connsiteY75" fmla="*/ 1346200 h 3130550"/>
                    <a:gd name="connsiteX76" fmla="*/ 1638612 w 3715864"/>
                    <a:gd name="connsiteY76" fmla="*/ 1403350 h 3130550"/>
                    <a:gd name="connsiteX77" fmla="*/ 1657662 w 3715864"/>
                    <a:gd name="connsiteY77" fmla="*/ 1416050 h 3130550"/>
                    <a:gd name="connsiteX78" fmla="*/ 1702112 w 3715864"/>
                    <a:gd name="connsiteY78" fmla="*/ 1422400 h 3130550"/>
                    <a:gd name="connsiteX79" fmla="*/ 1727512 w 3715864"/>
                    <a:gd name="connsiteY79" fmla="*/ 1460500 h 3130550"/>
                    <a:gd name="connsiteX80" fmla="*/ 1740212 w 3715864"/>
                    <a:gd name="connsiteY80" fmla="*/ 1498600 h 3130550"/>
                    <a:gd name="connsiteX81" fmla="*/ 1752912 w 3715864"/>
                    <a:gd name="connsiteY81" fmla="*/ 1517650 h 3130550"/>
                    <a:gd name="connsiteX82" fmla="*/ 1765612 w 3715864"/>
                    <a:gd name="connsiteY82" fmla="*/ 1555750 h 3130550"/>
                    <a:gd name="connsiteX83" fmla="*/ 1784662 w 3715864"/>
                    <a:gd name="connsiteY83" fmla="*/ 1593850 h 3130550"/>
                    <a:gd name="connsiteX84" fmla="*/ 1797362 w 3715864"/>
                    <a:gd name="connsiteY84" fmla="*/ 1612900 h 3130550"/>
                    <a:gd name="connsiteX85" fmla="*/ 1803712 w 3715864"/>
                    <a:gd name="connsiteY85" fmla="*/ 1631950 h 3130550"/>
                    <a:gd name="connsiteX86" fmla="*/ 1841812 w 3715864"/>
                    <a:gd name="connsiteY86" fmla="*/ 1657350 h 3130550"/>
                    <a:gd name="connsiteX87" fmla="*/ 1873562 w 3715864"/>
                    <a:gd name="connsiteY87" fmla="*/ 1606550 h 3130550"/>
                    <a:gd name="connsiteX88" fmla="*/ 1854512 w 3715864"/>
                    <a:gd name="connsiteY88" fmla="*/ 1524000 h 3130550"/>
                    <a:gd name="connsiteX89" fmla="*/ 1848162 w 3715864"/>
                    <a:gd name="connsiteY89" fmla="*/ 1504950 h 3130550"/>
                    <a:gd name="connsiteX90" fmla="*/ 1829112 w 3715864"/>
                    <a:gd name="connsiteY90" fmla="*/ 1466850 h 3130550"/>
                    <a:gd name="connsiteX91" fmla="*/ 1835462 w 3715864"/>
                    <a:gd name="connsiteY91" fmla="*/ 1435100 h 3130550"/>
                    <a:gd name="connsiteX92" fmla="*/ 1873562 w 3715864"/>
                    <a:gd name="connsiteY92" fmla="*/ 1422400 h 3130550"/>
                    <a:gd name="connsiteX93" fmla="*/ 1892612 w 3715864"/>
                    <a:gd name="connsiteY93" fmla="*/ 1428750 h 3130550"/>
                    <a:gd name="connsiteX94" fmla="*/ 1918012 w 3715864"/>
                    <a:gd name="connsiteY94" fmla="*/ 1466850 h 3130550"/>
                    <a:gd name="connsiteX95" fmla="*/ 1956112 w 3715864"/>
                    <a:gd name="connsiteY95" fmla="*/ 1479550 h 3130550"/>
                    <a:gd name="connsiteX96" fmla="*/ 1962462 w 3715864"/>
                    <a:gd name="connsiteY96" fmla="*/ 1498600 h 3130550"/>
                    <a:gd name="connsiteX97" fmla="*/ 1981512 w 3715864"/>
                    <a:gd name="connsiteY97" fmla="*/ 1511300 h 3130550"/>
                    <a:gd name="connsiteX98" fmla="*/ 1975162 w 3715864"/>
                    <a:gd name="connsiteY98" fmla="*/ 1530350 h 3130550"/>
                    <a:gd name="connsiteX99" fmla="*/ 1924362 w 3715864"/>
                    <a:gd name="connsiteY99" fmla="*/ 1536700 h 3130550"/>
                    <a:gd name="connsiteX100" fmla="*/ 1930712 w 3715864"/>
                    <a:gd name="connsiteY100" fmla="*/ 1555750 h 3130550"/>
                    <a:gd name="connsiteX101" fmla="*/ 1956112 w 3715864"/>
                    <a:gd name="connsiteY101" fmla="*/ 1593850 h 3130550"/>
                    <a:gd name="connsiteX102" fmla="*/ 1962462 w 3715864"/>
                    <a:gd name="connsiteY102" fmla="*/ 1612900 h 3130550"/>
                    <a:gd name="connsiteX103" fmla="*/ 1981512 w 3715864"/>
                    <a:gd name="connsiteY103" fmla="*/ 1619250 h 3130550"/>
                    <a:gd name="connsiteX104" fmla="*/ 1975162 w 3715864"/>
                    <a:gd name="connsiteY104" fmla="*/ 1638300 h 3130550"/>
                    <a:gd name="connsiteX105" fmla="*/ 1994212 w 3715864"/>
                    <a:gd name="connsiteY105" fmla="*/ 1644650 h 3130550"/>
                    <a:gd name="connsiteX106" fmla="*/ 2006912 w 3715864"/>
                    <a:gd name="connsiteY106" fmla="*/ 1663700 h 3130550"/>
                    <a:gd name="connsiteX107" fmla="*/ 2025962 w 3715864"/>
                    <a:gd name="connsiteY107" fmla="*/ 1670050 h 3130550"/>
                    <a:gd name="connsiteX108" fmla="*/ 2045012 w 3715864"/>
                    <a:gd name="connsiteY108" fmla="*/ 1682750 h 3130550"/>
                    <a:gd name="connsiteX109" fmla="*/ 2057712 w 3715864"/>
                    <a:gd name="connsiteY109" fmla="*/ 1701800 h 3130550"/>
                    <a:gd name="connsiteX110" fmla="*/ 2076762 w 3715864"/>
                    <a:gd name="connsiteY110" fmla="*/ 1708150 h 3130550"/>
                    <a:gd name="connsiteX111" fmla="*/ 2159312 w 3715864"/>
                    <a:gd name="connsiteY111" fmla="*/ 1727200 h 3130550"/>
                    <a:gd name="connsiteX112" fmla="*/ 2210112 w 3715864"/>
                    <a:gd name="connsiteY112" fmla="*/ 1695450 h 3130550"/>
                    <a:gd name="connsiteX113" fmla="*/ 2229162 w 3715864"/>
                    <a:gd name="connsiteY113" fmla="*/ 1689100 h 3130550"/>
                    <a:gd name="connsiteX114" fmla="*/ 2267262 w 3715864"/>
                    <a:gd name="connsiteY114" fmla="*/ 1695450 h 3130550"/>
                    <a:gd name="connsiteX115" fmla="*/ 2292662 w 3715864"/>
                    <a:gd name="connsiteY115" fmla="*/ 1733550 h 3130550"/>
                    <a:gd name="connsiteX116" fmla="*/ 2305362 w 3715864"/>
                    <a:gd name="connsiteY116" fmla="*/ 1752600 h 3130550"/>
                    <a:gd name="connsiteX117" fmla="*/ 2318062 w 3715864"/>
                    <a:gd name="connsiteY117" fmla="*/ 1771650 h 3130550"/>
                    <a:gd name="connsiteX118" fmla="*/ 2337112 w 3715864"/>
                    <a:gd name="connsiteY118" fmla="*/ 1784350 h 3130550"/>
                    <a:gd name="connsiteX119" fmla="*/ 2368862 w 3715864"/>
                    <a:gd name="connsiteY119" fmla="*/ 1841500 h 3130550"/>
                    <a:gd name="connsiteX120" fmla="*/ 2470462 w 3715864"/>
                    <a:gd name="connsiteY120" fmla="*/ 1866900 h 3130550"/>
                    <a:gd name="connsiteX121" fmla="*/ 2495862 w 3715864"/>
                    <a:gd name="connsiteY121" fmla="*/ 1873250 h 3130550"/>
                    <a:gd name="connsiteX122" fmla="*/ 2553012 w 3715864"/>
                    <a:gd name="connsiteY122" fmla="*/ 1892300 h 3130550"/>
                    <a:gd name="connsiteX123" fmla="*/ 2572062 w 3715864"/>
                    <a:gd name="connsiteY123" fmla="*/ 1898650 h 3130550"/>
                    <a:gd name="connsiteX124" fmla="*/ 2591112 w 3715864"/>
                    <a:gd name="connsiteY124" fmla="*/ 1905000 h 3130550"/>
                    <a:gd name="connsiteX125" fmla="*/ 2610162 w 3715864"/>
                    <a:gd name="connsiteY125" fmla="*/ 1917700 h 3130550"/>
                    <a:gd name="connsiteX126" fmla="*/ 2648262 w 3715864"/>
                    <a:gd name="connsiteY126" fmla="*/ 1936750 h 3130550"/>
                    <a:gd name="connsiteX127" fmla="*/ 2673662 w 3715864"/>
                    <a:gd name="connsiteY127" fmla="*/ 1993900 h 3130550"/>
                    <a:gd name="connsiteX128" fmla="*/ 2680012 w 3715864"/>
                    <a:gd name="connsiteY128" fmla="*/ 2012950 h 3130550"/>
                    <a:gd name="connsiteX129" fmla="*/ 2699062 w 3715864"/>
                    <a:gd name="connsiteY129" fmla="*/ 2025650 h 3130550"/>
                    <a:gd name="connsiteX130" fmla="*/ 2711762 w 3715864"/>
                    <a:gd name="connsiteY130" fmla="*/ 2044700 h 3130550"/>
                    <a:gd name="connsiteX131" fmla="*/ 2730812 w 3715864"/>
                    <a:gd name="connsiteY131" fmla="*/ 2057400 h 3130550"/>
                    <a:gd name="connsiteX132" fmla="*/ 2775262 w 3715864"/>
                    <a:gd name="connsiteY132" fmla="*/ 2108200 h 3130550"/>
                    <a:gd name="connsiteX133" fmla="*/ 2800662 w 3715864"/>
                    <a:gd name="connsiteY133" fmla="*/ 2146300 h 3130550"/>
                    <a:gd name="connsiteX134" fmla="*/ 2807012 w 3715864"/>
                    <a:gd name="connsiteY134" fmla="*/ 2165350 h 3130550"/>
                    <a:gd name="connsiteX135" fmla="*/ 2826062 w 3715864"/>
                    <a:gd name="connsiteY135" fmla="*/ 2178050 h 3130550"/>
                    <a:gd name="connsiteX136" fmla="*/ 2845112 w 3715864"/>
                    <a:gd name="connsiteY136" fmla="*/ 2216150 h 3130550"/>
                    <a:gd name="connsiteX137" fmla="*/ 2851462 w 3715864"/>
                    <a:gd name="connsiteY137" fmla="*/ 2235200 h 3130550"/>
                    <a:gd name="connsiteX138" fmla="*/ 2870512 w 3715864"/>
                    <a:gd name="connsiteY138" fmla="*/ 2247900 h 3130550"/>
                    <a:gd name="connsiteX139" fmla="*/ 2876862 w 3715864"/>
                    <a:gd name="connsiteY139" fmla="*/ 2266950 h 3130550"/>
                    <a:gd name="connsiteX140" fmla="*/ 2934012 w 3715864"/>
                    <a:gd name="connsiteY140" fmla="*/ 2292350 h 3130550"/>
                    <a:gd name="connsiteX141" fmla="*/ 2953062 w 3715864"/>
                    <a:gd name="connsiteY141" fmla="*/ 2305050 h 3130550"/>
                    <a:gd name="connsiteX142" fmla="*/ 3054662 w 3715864"/>
                    <a:gd name="connsiteY142" fmla="*/ 2317750 h 3130550"/>
                    <a:gd name="connsiteX143" fmla="*/ 3080062 w 3715864"/>
                    <a:gd name="connsiteY143" fmla="*/ 2349500 h 3130550"/>
                    <a:gd name="connsiteX144" fmla="*/ 3099112 w 3715864"/>
                    <a:gd name="connsiteY144" fmla="*/ 2362200 h 3130550"/>
                    <a:gd name="connsiteX145" fmla="*/ 3111812 w 3715864"/>
                    <a:gd name="connsiteY145" fmla="*/ 2381250 h 3130550"/>
                    <a:gd name="connsiteX146" fmla="*/ 3118162 w 3715864"/>
                    <a:gd name="connsiteY146" fmla="*/ 2400300 h 3130550"/>
                    <a:gd name="connsiteX147" fmla="*/ 3156262 w 3715864"/>
                    <a:gd name="connsiteY147" fmla="*/ 2425700 h 3130550"/>
                    <a:gd name="connsiteX148" fmla="*/ 3213412 w 3715864"/>
                    <a:gd name="connsiteY148" fmla="*/ 2451100 h 3130550"/>
                    <a:gd name="connsiteX149" fmla="*/ 3251512 w 3715864"/>
                    <a:gd name="connsiteY149" fmla="*/ 2463800 h 3130550"/>
                    <a:gd name="connsiteX150" fmla="*/ 3270562 w 3715864"/>
                    <a:gd name="connsiteY150" fmla="*/ 2470150 h 3130550"/>
                    <a:gd name="connsiteX151" fmla="*/ 3289612 w 3715864"/>
                    <a:gd name="connsiteY151" fmla="*/ 2489200 h 3130550"/>
                    <a:gd name="connsiteX152" fmla="*/ 3264212 w 3715864"/>
                    <a:gd name="connsiteY152" fmla="*/ 2546350 h 3130550"/>
                    <a:gd name="connsiteX153" fmla="*/ 3276912 w 3715864"/>
                    <a:gd name="connsiteY153" fmla="*/ 2584450 h 3130550"/>
                    <a:gd name="connsiteX154" fmla="*/ 3289612 w 3715864"/>
                    <a:gd name="connsiteY154" fmla="*/ 2603500 h 3130550"/>
                    <a:gd name="connsiteX155" fmla="*/ 3302312 w 3715864"/>
                    <a:gd name="connsiteY155" fmla="*/ 2641600 h 3130550"/>
                    <a:gd name="connsiteX156" fmla="*/ 3359462 w 3715864"/>
                    <a:gd name="connsiteY156" fmla="*/ 2667000 h 3130550"/>
                    <a:gd name="connsiteX157" fmla="*/ 3378512 w 3715864"/>
                    <a:gd name="connsiteY157" fmla="*/ 2673350 h 3130550"/>
                    <a:gd name="connsiteX158" fmla="*/ 3391212 w 3715864"/>
                    <a:gd name="connsiteY158" fmla="*/ 2692400 h 3130550"/>
                    <a:gd name="connsiteX159" fmla="*/ 3429312 w 3715864"/>
                    <a:gd name="connsiteY159" fmla="*/ 2705100 h 3130550"/>
                    <a:gd name="connsiteX160" fmla="*/ 3467412 w 3715864"/>
                    <a:gd name="connsiteY160" fmla="*/ 2730500 h 3130550"/>
                    <a:gd name="connsiteX161" fmla="*/ 3486462 w 3715864"/>
                    <a:gd name="connsiteY161" fmla="*/ 2743200 h 3130550"/>
                    <a:gd name="connsiteX162" fmla="*/ 3505512 w 3715864"/>
                    <a:gd name="connsiteY162" fmla="*/ 2755900 h 3130550"/>
                    <a:gd name="connsiteX163" fmla="*/ 3524562 w 3715864"/>
                    <a:gd name="connsiteY163" fmla="*/ 2794000 h 3130550"/>
                    <a:gd name="connsiteX164" fmla="*/ 3537262 w 3715864"/>
                    <a:gd name="connsiteY164" fmla="*/ 2832100 h 3130550"/>
                    <a:gd name="connsiteX165" fmla="*/ 3569012 w 3715864"/>
                    <a:gd name="connsiteY165" fmla="*/ 2889250 h 3130550"/>
                    <a:gd name="connsiteX166" fmla="*/ 3607112 w 3715864"/>
                    <a:gd name="connsiteY166" fmla="*/ 2908300 h 3130550"/>
                    <a:gd name="connsiteX167" fmla="*/ 3664262 w 3715864"/>
                    <a:gd name="connsiteY167" fmla="*/ 2889250 h 3130550"/>
                    <a:gd name="connsiteX168" fmla="*/ 3683312 w 3715864"/>
                    <a:gd name="connsiteY168" fmla="*/ 2882900 h 3130550"/>
                    <a:gd name="connsiteX169" fmla="*/ 3702362 w 3715864"/>
                    <a:gd name="connsiteY169" fmla="*/ 2889250 h 3130550"/>
                    <a:gd name="connsiteX170" fmla="*/ 3708712 w 3715864"/>
                    <a:gd name="connsiteY170" fmla="*/ 2927350 h 3130550"/>
                    <a:gd name="connsiteX171" fmla="*/ 3670612 w 3715864"/>
                    <a:gd name="connsiteY171" fmla="*/ 2940050 h 3130550"/>
                    <a:gd name="connsiteX172" fmla="*/ 3632512 w 3715864"/>
                    <a:gd name="connsiteY172" fmla="*/ 2959100 h 3130550"/>
                    <a:gd name="connsiteX173" fmla="*/ 3619812 w 3715864"/>
                    <a:gd name="connsiteY173" fmla="*/ 2978150 h 3130550"/>
                    <a:gd name="connsiteX174" fmla="*/ 3613462 w 3715864"/>
                    <a:gd name="connsiteY174" fmla="*/ 2997200 h 3130550"/>
                    <a:gd name="connsiteX175" fmla="*/ 3588062 w 3715864"/>
                    <a:gd name="connsiteY175" fmla="*/ 3035300 h 3130550"/>
                    <a:gd name="connsiteX176" fmla="*/ 3581712 w 3715864"/>
                    <a:gd name="connsiteY176" fmla="*/ 3054350 h 3130550"/>
                    <a:gd name="connsiteX177" fmla="*/ 3562662 w 3715864"/>
                    <a:gd name="connsiteY177" fmla="*/ 3067050 h 3130550"/>
                    <a:gd name="connsiteX178" fmla="*/ 3556312 w 3715864"/>
                    <a:gd name="connsiteY178" fmla="*/ 3086100 h 3130550"/>
                    <a:gd name="connsiteX179" fmla="*/ 3543612 w 3715864"/>
                    <a:gd name="connsiteY179" fmla="*/ 3130550 h 3130550"/>
                    <a:gd name="connsiteX180" fmla="*/ 3511862 w 3715864"/>
                    <a:gd name="connsiteY180" fmla="*/ 3124200 h 3130550"/>
                    <a:gd name="connsiteX181" fmla="*/ 3492812 w 3715864"/>
                    <a:gd name="connsiteY181" fmla="*/ 3117850 h 3130550"/>
                    <a:gd name="connsiteX182" fmla="*/ 3486462 w 3715864"/>
                    <a:gd name="connsiteY182" fmla="*/ 3098800 h 3130550"/>
                    <a:gd name="connsiteX183" fmla="*/ 3467412 w 3715864"/>
                    <a:gd name="connsiteY183" fmla="*/ 3092450 h 3130550"/>
                    <a:gd name="connsiteX184" fmla="*/ 3410262 w 3715864"/>
                    <a:gd name="connsiteY184" fmla="*/ 3060700 h 3130550"/>
                    <a:gd name="connsiteX185" fmla="*/ 3327712 w 3715864"/>
                    <a:gd name="connsiteY185" fmla="*/ 3067050 h 3130550"/>
                    <a:gd name="connsiteX186" fmla="*/ 3302312 w 3715864"/>
                    <a:gd name="connsiteY186" fmla="*/ 3035300 h 3130550"/>
                    <a:gd name="connsiteX187" fmla="*/ 3283262 w 3715864"/>
                    <a:gd name="connsiteY187" fmla="*/ 3022600 h 3130550"/>
                    <a:gd name="connsiteX188" fmla="*/ 3251512 w 3715864"/>
                    <a:gd name="connsiteY188" fmla="*/ 2990850 h 3130550"/>
                    <a:gd name="connsiteX189" fmla="*/ 3238812 w 3715864"/>
                    <a:gd name="connsiteY189" fmla="*/ 2971800 h 3130550"/>
                    <a:gd name="connsiteX190" fmla="*/ 3200712 w 3715864"/>
                    <a:gd name="connsiteY190" fmla="*/ 2959100 h 3130550"/>
                    <a:gd name="connsiteX191" fmla="*/ 3156262 w 3715864"/>
                    <a:gd name="connsiteY191" fmla="*/ 2914650 h 3130550"/>
                    <a:gd name="connsiteX192" fmla="*/ 3137212 w 3715864"/>
                    <a:gd name="connsiteY192" fmla="*/ 2901950 h 3130550"/>
                    <a:gd name="connsiteX193" fmla="*/ 3118162 w 3715864"/>
                    <a:gd name="connsiteY193" fmla="*/ 2889250 h 3130550"/>
                    <a:gd name="connsiteX194" fmla="*/ 3092762 w 3715864"/>
                    <a:gd name="connsiteY194" fmla="*/ 2851150 h 3130550"/>
                    <a:gd name="connsiteX195" fmla="*/ 3080062 w 3715864"/>
                    <a:gd name="connsiteY195" fmla="*/ 2832100 h 3130550"/>
                    <a:gd name="connsiteX196" fmla="*/ 3073712 w 3715864"/>
                    <a:gd name="connsiteY196" fmla="*/ 2813050 h 3130550"/>
                    <a:gd name="connsiteX197" fmla="*/ 3080062 w 3715864"/>
                    <a:gd name="connsiteY197" fmla="*/ 2794000 h 3130550"/>
                    <a:gd name="connsiteX198" fmla="*/ 3061012 w 3715864"/>
                    <a:gd name="connsiteY198" fmla="*/ 2781300 h 3130550"/>
                    <a:gd name="connsiteX199" fmla="*/ 3035612 w 3715864"/>
                    <a:gd name="connsiteY199" fmla="*/ 2743200 h 3130550"/>
                    <a:gd name="connsiteX200" fmla="*/ 3022912 w 3715864"/>
                    <a:gd name="connsiteY200" fmla="*/ 2705100 h 3130550"/>
                    <a:gd name="connsiteX201" fmla="*/ 3003862 w 3715864"/>
                    <a:gd name="connsiteY201" fmla="*/ 2692400 h 3130550"/>
                    <a:gd name="connsiteX202" fmla="*/ 2978462 w 3715864"/>
                    <a:gd name="connsiteY202" fmla="*/ 2667000 h 3130550"/>
                    <a:gd name="connsiteX203" fmla="*/ 2965762 w 3715864"/>
                    <a:gd name="connsiteY203" fmla="*/ 2647950 h 3130550"/>
                    <a:gd name="connsiteX204" fmla="*/ 2927662 w 3715864"/>
                    <a:gd name="connsiteY204" fmla="*/ 2622550 h 3130550"/>
                    <a:gd name="connsiteX205" fmla="*/ 2889562 w 3715864"/>
                    <a:gd name="connsiteY205" fmla="*/ 2597150 h 3130550"/>
                    <a:gd name="connsiteX206" fmla="*/ 2870512 w 3715864"/>
                    <a:gd name="connsiteY206" fmla="*/ 2584450 h 3130550"/>
                    <a:gd name="connsiteX207" fmla="*/ 2845112 w 3715864"/>
                    <a:gd name="connsiteY207" fmla="*/ 2578100 h 3130550"/>
                    <a:gd name="connsiteX208" fmla="*/ 2787962 w 3715864"/>
                    <a:gd name="connsiteY208" fmla="*/ 2546350 h 3130550"/>
                    <a:gd name="connsiteX209" fmla="*/ 2768912 w 3715864"/>
                    <a:gd name="connsiteY209" fmla="*/ 2533650 h 3130550"/>
                    <a:gd name="connsiteX210" fmla="*/ 2718112 w 3715864"/>
                    <a:gd name="connsiteY210" fmla="*/ 2489200 h 3130550"/>
                    <a:gd name="connsiteX211" fmla="*/ 2680012 w 3715864"/>
                    <a:gd name="connsiteY211" fmla="*/ 2476500 h 3130550"/>
                    <a:gd name="connsiteX212" fmla="*/ 2660962 w 3715864"/>
                    <a:gd name="connsiteY212" fmla="*/ 2470150 h 3130550"/>
                    <a:gd name="connsiteX213" fmla="*/ 2641912 w 3715864"/>
                    <a:gd name="connsiteY213" fmla="*/ 2432050 h 3130550"/>
                    <a:gd name="connsiteX214" fmla="*/ 2635562 w 3715864"/>
                    <a:gd name="connsiteY214" fmla="*/ 2413000 h 3130550"/>
                    <a:gd name="connsiteX215" fmla="*/ 2616512 w 3715864"/>
                    <a:gd name="connsiteY215" fmla="*/ 2400300 h 3130550"/>
                    <a:gd name="connsiteX216" fmla="*/ 2597462 w 3715864"/>
                    <a:gd name="connsiteY216" fmla="*/ 2362200 h 3130550"/>
                    <a:gd name="connsiteX217" fmla="*/ 2584762 w 3715864"/>
                    <a:gd name="connsiteY217" fmla="*/ 2324100 h 3130550"/>
                    <a:gd name="connsiteX218" fmla="*/ 2565712 w 3715864"/>
                    <a:gd name="connsiteY218" fmla="*/ 2286000 h 3130550"/>
                    <a:gd name="connsiteX219" fmla="*/ 2546662 w 3715864"/>
                    <a:gd name="connsiteY219" fmla="*/ 2273300 h 3130550"/>
                    <a:gd name="connsiteX220" fmla="*/ 2521262 w 3715864"/>
                    <a:gd name="connsiteY220" fmla="*/ 2241550 h 3130550"/>
                    <a:gd name="connsiteX221" fmla="*/ 2495862 w 3715864"/>
                    <a:gd name="connsiteY221" fmla="*/ 2184400 h 3130550"/>
                    <a:gd name="connsiteX222" fmla="*/ 2476812 w 3715864"/>
                    <a:gd name="connsiteY222" fmla="*/ 2178050 h 3130550"/>
                    <a:gd name="connsiteX223" fmla="*/ 2438712 w 3715864"/>
                    <a:gd name="connsiteY223" fmla="*/ 2152650 h 3130550"/>
                    <a:gd name="connsiteX224" fmla="*/ 2400612 w 3715864"/>
                    <a:gd name="connsiteY224" fmla="*/ 2133600 h 3130550"/>
                    <a:gd name="connsiteX225" fmla="*/ 2349812 w 3715864"/>
                    <a:gd name="connsiteY225" fmla="*/ 2127250 h 3130550"/>
                    <a:gd name="connsiteX226" fmla="*/ 2330762 w 3715864"/>
                    <a:gd name="connsiteY226" fmla="*/ 2114550 h 3130550"/>
                    <a:gd name="connsiteX227" fmla="*/ 2267262 w 3715864"/>
                    <a:gd name="connsiteY227" fmla="*/ 2127250 h 3130550"/>
                    <a:gd name="connsiteX228" fmla="*/ 2229162 w 3715864"/>
                    <a:gd name="connsiteY228" fmla="*/ 2101850 h 3130550"/>
                    <a:gd name="connsiteX229" fmla="*/ 2191062 w 3715864"/>
                    <a:gd name="connsiteY229" fmla="*/ 2076450 h 3130550"/>
                    <a:gd name="connsiteX230" fmla="*/ 2172012 w 3715864"/>
                    <a:gd name="connsiteY230" fmla="*/ 2063750 h 3130550"/>
                    <a:gd name="connsiteX231" fmla="*/ 2152962 w 3715864"/>
                    <a:gd name="connsiteY231" fmla="*/ 2051050 h 3130550"/>
                    <a:gd name="connsiteX232" fmla="*/ 2108512 w 3715864"/>
                    <a:gd name="connsiteY232" fmla="*/ 2006600 h 3130550"/>
                    <a:gd name="connsiteX233" fmla="*/ 2089462 w 3715864"/>
                    <a:gd name="connsiteY233" fmla="*/ 1993900 h 3130550"/>
                    <a:gd name="connsiteX234" fmla="*/ 2051362 w 3715864"/>
                    <a:gd name="connsiteY234" fmla="*/ 1981200 h 3130550"/>
                    <a:gd name="connsiteX235" fmla="*/ 1968812 w 3715864"/>
                    <a:gd name="connsiteY235" fmla="*/ 1968500 h 3130550"/>
                    <a:gd name="connsiteX236" fmla="*/ 1962462 w 3715864"/>
                    <a:gd name="connsiteY236" fmla="*/ 1987550 h 3130550"/>
                    <a:gd name="connsiteX237" fmla="*/ 1943412 w 3715864"/>
                    <a:gd name="connsiteY237" fmla="*/ 1993900 h 3130550"/>
                    <a:gd name="connsiteX238" fmla="*/ 1898962 w 3715864"/>
                    <a:gd name="connsiteY238" fmla="*/ 1987550 h 3130550"/>
                    <a:gd name="connsiteX239" fmla="*/ 1892612 w 3715864"/>
                    <a:gd name="connsiteY239" fmla="*/ 2006600 h 3130550"/>
                    <a:gd name="connsiteX240" fmla="*/ 1854512 w 3715864"/>
                    <a:gd name="connsiteY240" fmla="*/ 2019300 h 3130550"/>
                    <a:gd name="connsiteX241" fmla="*/ 1835462 w 3715864"/>
                    <a:gd name="connsiteY241" fmla="*/ 2012950 h 3130550"/>
                    <a:gd name="connsiteX242" fmla="*/ 1829112 w 3715864"/>
                    <a:gd name="connsiteY242" fmla="*/ 1974850 h 3130550"/>
                    <a:gd name="connsiteX243" fmla="*/ 1822762 w 3715864"/>
                    <a:gd name="connsiteY243" fmla="*/ 1955800 h 3130550"/>
                    <a:gd name="connsiteX244" fmla="*/ 1784662 w 3715864"/>
                    <a:gd name="connsiteY244" fmla="*/ 1943100 h 3130550"/>
                    <a:gd name="connsiteX245" fmla="*/ 1765612 w 3715864"/>
                    <a:gd name="connsiteY245" fmla="*/ 1936750 h 3130550"/>
                    <a:gd name="connsiteX246" fmla="*/ 1695762 w 3715864"/>
                    <a:gd name="connsiteY246" fmla="*/ 1943100 h 3130550"/>
                    <a:gd name="connsiteX247" fmla="*/ 1689412 w 3715864"/>
                    <a:gd name="connsiteY247" fmla="*/ 1968500 h 3130550"/>
                    <a:gd name="connsiteX248" fmla="*/ 1664012 w 3715864"/>
                    <a:gd name="connsiteY248" fmla="*/ 1974850 h 3130550"/>
                    <a:gd name="connsiteX249" fmla="*/ 1632262 w 3715864"/>
                    <a:gd name="connsiteY249" fmla="*/ 1981200 h 3130550"/>
                    <a:gd name="connsiteX250" fmla="*/ 1549712 w 3715864"/>
                    <a:gd name="connsiteY250" fmla="*/ 1981200 h 3130550"/>
                    <a:gd name="connsiteX251" fmla="*/ 1511612 w 3715864"/>
                    <a:gd name="connsiteY251" fmla="*/ 1993900 h 3130550"/>
                    <a:gd name="connsiteX252" fmla="*/ 1505262 w 3715864"/>
                    <a:gd name="connsiteY252" fmla="*/ 1974850 h 3130550"/>
                    <a:gd name="connsiteX253" fmla="*/ 1498912 w 3715864"/>
                    <a:gd name="connsiteY253" fmla="*/ 1911350 h 3130550"/>
                    <a:gd name="connsiteX254" fmla="*/ 1460812 w 3715864"/>
                    <a:gd name="connsiteY254" fmla="*/ 1885950 h 3130550"/>
                    <a:gd name="connsiteX255" fmla="*/ 1441762 w 3715864"/>
                    <a:gd name="connsiteY255" fmla="*/ 1873250 h 3130550"/>
                    <a:gd name="connsiteX256" fmla="*/ 1422712 w 3715864"/>
                    <a:gd name="connsiteY256" fmla="*/ 1879600 h 3130550"/>
                    <a:gd name="connsiteX257" fmla="*/ 1416362 w 3715864"/>
                    <a:gd name="connsiteY257" fmla="*/ 1898650 h 3130550"/>
                    <a:gd name="connsiteX258" fmla="*/ 1435412 w 3715864"/>
                    <a:gd name="connsiteY258" fmla="*/ 1936750 h 3130550"/>
                    <a:gd name="connsiteX259" fmla="*/ 1429062 w 3715864"/>
                    <a:gd name="connsiteY259" fmla="*/ 1955800 h 3130550"/>
                    <a:gd name="connsiteX260" fmla="*/ 1365562 w 3715864"/>
                    <a:gd name="connsiteY260" fmla="*/ 1974850 h 3130550"/>
                    <a:gd name="connsiteX261" fmla="*/ 1346512 w 3715864"/>
                    <a:gd name="connsiteY261" fmla="*/ 1987550 h 3130550"/>
                    <a:gd name="connsiteX262" fmla="*/ 1327462 w 3715864"/>
                    <a:gd name="connsiteY262" fmla="*/ 1993900 h 3130550"/>
                    <a:gd name="connsiteX263" fmla="*/ 1314762 w 3715864"/>
                    <a:gd name="connsiteY263" fmla="*/ 2012950 h 3130550"/>
                    <a:gd name="connsiteX264" fmla="*/ 1289362 w 3715864"/>
                    <a:gd name="connsiteY264" fmla="*/ 2006600 h 3130550"/>
                    <a:gd name="connsiteX265" fmla="*/ 1251262 w 3715864"/>
                    <a:gd name="connsiteY265" fmla="*/ 2019300 h 3130550"/>
                    <a:gd name="connsiteX266" fmla="*/ 1187762 w 3715864"/>
                    <a:gd name="connsiteY266" fmla="*/ 2019300 h 3130550"/>
                    <a:gd name="connsiteX267" fmla="*/ 1175062 w 3715864"/>
                    <a:gd name="connsiteY267" fmla="*/ 2038350 h 3130550"/>
                    <a:gd name="connsiteX268" fmla="*/ 1136962 w 3715864"/>
                    <a:gd name="connsiteY268" fmla="*/ 2051050 h 3130550"/>
                    <a:gd name="connsiteX269" fmla="*/ 1117912 w 3715864"/>
                    <a:gd name="connsiteY269" fmla="*/ 2012950 h 3130550"/>
                    <a:gd name="connsiteX270" fmla="*/ 1111562 w 3715864"/>
                    <a:gd name="connsiteY270" fmla="*/ 1993900 h 3130550"/>
                    <a:gd name="connsiteX271" fmla="*/ 1073462 w 3715864"/>
                    <a:gd name="connsiteY271" fmla="*/ 1968500 h 3130550"/>
                    <a:gd name="connsiteX272" fmla="*/ 1054412 w 3715864"/>
                    <a:gd name="connsiteY272" fmla="*/ 1955800 h 3130550"/>
                    <a:gd name="connsiteX273" fmla="*/ 1048062 w 3715864"/>
                    <a:gd name="connsiteY273" fmla="*/ 1936750 h 3130550"/>
                    <a:gd name="connsiteX274" fmla="*/ 1060762 w 3715864"/>
                    <a:gd name="connsiteY274" fmla="*/ 1917700 h 3130550"/>
                    <a:gd name="connsiteX275" fmla="*/ 1022662 w 3715864"/>
                    <a:gd name="connsiteY275" fmla="*/ 1892300 h 3130550"/>
                    <a:gd name="connsiteX276" fmla="*/ 984562 w 3715864"/>
                    <a:gd name="connsiteY276" fmla="*/ 1873250 h 3130550"/>
                    <a:gd name="connsiteX277" fmla="*/ 908362 w 3715864"/>
                    <a:gd name="connsiteY277" fmla="*/ 1873250 h 3130550"/>
                    <a:gd name="connsiteX278" fmla="*/ 889312 w 3715864"/>
                    <a:gd name="connsiteY278" fmla="*/ 1854200 h 3130550"/>
                    <a:gd name="connsiteX279" fmla="*/ 832162 w 3715864"/>
                    <a:gd name="connsiteY279" fmla="*/ 1822450 h 3130550"/>
                    <a:gd name="connsiteX280" fmla="*/ 819462 w 3715864"/>
                    <a:gd name="connsiteY280" fmla="*/ 1816100 h 3130550"/>
                    <a:gd name="connsiteX281" fmla="*/ 794062 w 3715864"/>
                    <a:gd name="connsiteY281" fmla="*/ 1822450 h 3130550"/>
                    <a:gd name="connsiteX282" fmla="*/ 775012 w 3715864"/>
                    <a:gd name="connsiteY282" fmla="*/ 1905000 h 3130550"/>
                    <a:gd name="connsiteX283" fmla="*/ 755962 w 3715864"/>
                    <a:gd name="connsiteY283" fmla="*/ 1911350 h 3130550"/>
                    <a:gd name="connsiteX284" fmla="*/ 736912 w 3715864"/>
                    <a:gd name="connsiteY284" fmla="*/ 1993900 h 3130550"/>
                    <a:gd name="connsiteX285" fmla="*/ 711512 w 3715864"/>
                    <a:gd name="connsiteY285" fmla="*/ 2032000 h 3130550"/>
                    <a:gd name="connsiteX286" fmla="*/ 705162 w 3715864"/>
                    <a:gd name="connsiteY286" fmla="*/ 2051050 h 3130550"/>
                    <a:gd name="connsiteX287" fmla="*/ 692462 w 3715864"/>
                    <a:gd name="connsiteY287" fmla="*/ 2070100 h 3130550"/>
                    <a:gd name="connsiteX288" fmla="*/ 679762 w 3715864"/>
                    <a:gd name="connsiteY288" fmla="*/ 2127250 h 3130550"/>
                    <a:gd name="connsiteX289" fmla="*/ 667062 w 3715864"/>
                    <a:gd name="connsiteY289" fmla="*/ 2146300 h 3130550"/>
                    <a:gd name="connsiteX290" fmla="*/ 673412 w 3715864"/>
                    <a:gd name="connsiteY290" fmla="*/ 2171700 h 3130550"/>
                    <a:gd name="connsiteX291" fmla="*/ 654362 w 3715864"/>
                    <a:gd name="connsiteY291" fmla="*/ 2178050 h 3130550"/>
                    <a:gd name="connsiteX292" fmla="*/ 590862 w 3715864"/>
                    <a:gd name="connsiteY292" fmla="*/ 2171700 h 3130550"/>
                    <a:gd name="connsiteX293" fmla="*/ 559112 w 3715864"/>
                    <a:gd name="connsiteY293" fmla="*/ 2114550 h 3130550"/>
                    <a:gd name="connsiteX294" fmla="*/ 552762 w 3715864"/>
                    <a:gd name="connsiteY294" fmla="*/ 2082800 h 3130550"/>
                    <a:gd name="connsiteX295" fmla="*/ 540062 w 3715864"/>
                    <a:gd name="connsiteY295" fmla="*/ 2044700 h 3130550"/>
                    <a:gd name="connsiteX296" fmla="*/ 482912 w 3715864"/>
                    <a:gd name="connsiteY296" fmla="*/ 2019300 h 3130550"/>
                    <a:gd name="connsiteX297" fmla="*/ 463862 w 3715864"/>
                    <a:gd name="connsiteY297" fmla="*/ 2012950 h 3130550"/>
                    <a:gd name="connsiteX298" fmla="*/ 444812 w 3715864"/>
                    <a:gd name="connsiteY298" fmla="*/ 2006600 h 3130550"/>
                    <a:gd name="connsiteX299" fmla="*/ 432112 w 3715864"/>
                    <a:gd name="connsiteY299" fmla="*/ 2044700 h 3130550"/>
                    <a:gd name="connsiteX300" fmla="*/ 419412 w 3715864"/>
                    <a:gd name="connsiteY300" fmla="*/ 2063750 h 3130550"/>
                    <a:gd name="connsiteX301" fmla="*/ 413062 w 3715864"/>
                    <a:gd name="connsiteY301" fmla="*/ 2082800 h 3130550"/>
                    <a:gd name="connsiteX302" fmla="*/ 387662 w 3715864"/>
                    <a:gd name="connsiteY302" fmla="*/ 2120900 h 3130550"/>
                    <a:gd name="connsiteX303" fmla="*/ 349562 w 3715864"/>
                    <a:gd name="connsiteY303" fmla="*/ 2139950 h 3130550"/>
                    <a:gd name="connsiteX304" fmla="*/ 311462 w 3715864"/>
                    <a:gd name="connsiteY304" fmla="*/ 2133600 h 3130550"/>
                    <a:gd name="connsiteX305" fmla="*/ 298762 w 3715864"/>
                    <a:gd name="connsiteY305" fmla="*/ 2114550 h 3130550"/>
                    <a:gd name="connsiteX306" fmla="*/ 279712 w 3715864"/>
                    <a:gd name="connsiteY306" fmla="*/ 2101850 h 3130550"/>
                    <a:gd name="connsiteX307" fmla="*/ 247962 w 3715864"/>
                    <a:gd name="connsiteY307" fmla="*/ 2095500 h 3130550"/>
                    <a:gd name="connsiteX308" fmla="*/ 228912 w 3715864"/>
                    <a:gd name="connsiteY308" fmla="*/ 2089150 h 3130550"/>
                    <a:gd name="connsiteX309" fmla="*/ 159062 w 3715864"/>
                    <a:gd name="connsiteY309" fmla="*/ 2095500 h 3130550"/>
                    <a:gd name="connsiteX310" fmla="*/ 146362 w 3715864"/>
                    <a:gd name="connsiteY310" fmla="*/ 2114550 h 3130550"/>
                    <a:gd name="connsiteX311" fmla="*/ 127312 w 3715864"/>
                    <a:gd name="connsiteY311" fmla="*/ 2133600 h 3130550"/>
                    <a:gd name="connsiteX312" fmla="*/ 70162 w 3715864"/>
                    <a:gd name="connsiteY312" fmla="*/ 2108200 h 3130550"/>
                    <a:gd name="connsiteX313" fmla="*/ 76512 w 3715864"/>
                    <a:gd name="connsiteY313" fmla="*/ 2082800 h 3130550"/>
                    <a:gd name="connsiteX314" fmla="*/ 89212 w 3715864"/>
                    <a:gd name="connsiteY314" fmla="*/ 2044700 h 3130550"/>
                    <a:gd name="connsiteX315" fmla="*/ 82862 w 3715864"/>
                    <a:gd name="connsiteY315" fmla="*/ 1974850 h 3130550"/>
                    <a:gd name="connsiteX316" fmla="*/ 76512 w 3715864"/>
                    <a:gd name="connsiteY316" fmla="*/ 1955800 h 3130550"/>
                    <a:gd name="connsiteX317" fmla="*/ 57462 w 3715864"/>
                    <a:gd name="connsiteY317" fmla="*/ 1949450 h 3130550"/>
                    <a:gd name="connsiteX318" fmla="*/ 38412 w 3715864"/>
                    <a:gd name="connsiteY318" fmla="*/ 1911350 h 3130550"/>
                    <a:gd name="connsiteX319" fmla="*/ 32062 w 3715864"/>
                    <a:gd name="connsiteY319" fmla="*/ 1892300 h 3130550"/>
                    <a:gd name="connsiteX320" fmla="*/ 25712 w 3715864"/>
                    <a:gd name="connsiteY320" fmla="*/ 1803400 h 3130550"/>
                    <a:gd name="connsiteX321" fmla="*/ 6662 w 3715864"/>
                    <a:gd name="connsiteY321" fmla="*/ 1739900 h 3130550"/>
                    <a:gd name="connsiteX322" fmla="*/ 312 w 3715864"/>
                    <a:gd name="connsiteY322" fmla="*/ 1714500 h 3130550"/>
                    <a:gd name="connsiteX323" fmla="*/ 6662 w 3715864"/>
                    <a:gd name="connsiteY323" fmla="*/ 1606550 h 3130550"/>
                    <a:gd name="connsiteX324" fmla="*/ 63812 w 3715864"/>
                    <a:gd name="connsiteY324" fmla="*/ 1574800 h 3130550"/>
                    <a:gd name="connsiteX325" fmla="*/ 82862 w 3715864"/>
                    <a:gd name="connsiteY325" fmla="*/ 1536700 h 3130550"/>
                    <a:gd name="connsiteX326" fmla="*/ 95562 w 3715864"/>
                    <a:gd name="connsiteY326" fmla="*/ 1498600 h 3130550"/>
                    <a:gd name="connsiteX327" fmla="*/ 108262 w 3715864"/>
                    <a:gd name="connsiteY327" fmla="*/ 1479550 h 3130550"/>
                    <a:gd name="connsiteX328" fmla="*/ 120962 w 3715864"/>
                    <a:gd name="connsiteY328" fmla="*/ 1441450 h 3130550"/>
                    <a:gd name="connsiteX329" fmla="*/ 127312 w 3715864"/>
                    <a:gd name="connsiteY329" fmla="*/ 1422400 h 3130550"/>
                    <a:gd name="connsiteX330" fmla="*/ 146362 w 3715864"/>
                    <a:gd name="connsiteY330" fmla="*/ 1339850 h 3130550"/>
                    <a:gd name="connsiteX331" fmla="*/ 152712 w 3715864"/>
                    <a:gd name="connsiteY331" fmla="*/ 1320800 h 3130550"/>
                    <a:gd name="connsiteX332" fmla="*/ 159062 w 3715864"/>
                    <a:gd name="connsiteY332" fmla="*/ 1301750 h 3130550"/>
                    <a:gd name="connsiteX333" fmla="*/ 165412 w 3715864"/>
                    <a:gd name="connsiteY333" fmla="*/ 1257300 h 3130550"/>
                    <a:gd name="connsiteX334" fmla="*/ 171762 w 3715864"/>
                    <a:gd name="connsiteY334" fmla="*/ 1238250 h 3130550"/>
                    <a:gd name="connsiteX335" fmla="*/ 190812 w 3715864"/>
                    <a:gd name="connsiteY335" fmla="*/ 1149350 h 3130550"/>
                    <a:gd name="connsiteX336" fmla="*/ 216212 w 3715864"/>
                    <a:gd name="connsiteY336" fmla="*/ 1111250 h 3130550"/>
                    <a:gd name="connsiteX337" fmla="*/ 247962 w 3715864"/>
                    <a:gd name="connsiteY337" fmla="*/ 1054100 h 3130550"/>
                    <a:gd name="connsiteX338" fmla="*/ 260662 w 3715864"/>
                    <a:gd name="connsiteY338" fmla="*/ 1035050 h 3130550"/>
                    <a:gd name="connsiteX339" fmla="*/ 247962 w 3715864"/>
                    <a:gd name="connsiteY339" fmla="*/ 996950 h 3130550"/>
                    <a:gd name="connsiteX340" fmla="*/ 228912 w 3715864"/>
                    <a:gd name="connsiteY340" fmla="*/ 889000 h 3130550"/>
                    <a:gd name="connsiteX341" fmla="*/ 209862 w 3715864"/>
                    <a:gd name="connsiteY341" fmla="*/ 876300 h 3130550"/>
                    <a:gd name="connsiteX342" fmla="*/ 178112 w 3715864"/>
                    <a:gd name="connsiteY342" fmla="*/ 819150 h 3130550"/>
                    <a:gd name="connsiteX343" fmla="*/ 190812 w 3715864"/>
                    <a:gd name="connsiteY343" fmla="*/ 749300 h 3130550"/>
                    <a:gd name="connsiteX344" fmla="*/ 203512 w 3715864"/>
                    <a:gd name="connsiteY344" fmla="*/ 730250 h 3130550"/>
                    <a:gd name="connsiteX345" fmla="*/ 222562 w 3715864"/>
                    <a:gd name="connsiteY345" fmla="*/ 723900 h 3130550"/>
                    <a:gd name="connsiteX346" fmla="*/ 247962 w 3715864"/>
                    <a:gd name="connsiteY346" fmla="*/ 698500 h 3130550"/>
                    <a:gd name="connsiteX347" fmla="*/ 260662 w 3715864"/>
                    <a:gd name="connsiteY347" fmla="*/ 679450 h 3130550"/>
                    <a:gd name="connsiteX348" fmla="*/ 235262 w 3715864"/>
                    <a:gd name="connsiteY348" fmla="*/ 622300 h 3130550"/>
                    <a:gd name="connsiteX349" fmla="*/ 241612 w 3715864"/>
                    <a:gd name="connsiteY349" fmla="*/ 552450 h 3130550"/>
                    <a:gd name="connsiteX350" fmla="*/ 343212 w 3715864"/>
                    <a:gd name="connsiteY350" fmla="*/ 558800 h 3130550"/>
                    <a:gd name="connsiteX351" fmla="*/ 362262 w 3715864"/>
                    <a:gd name="connsiteY351" fmla="*/ 565150 h 3130550"/>
                    <a:gd name="connsiteX352" fmla="*/ 330512 w 3715864"/>
                    <a:gd name="connsiteY352" fmla="*/ 571500 h 31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3715864" h="3130550">
                      <a:moveTo>
                        <a:pt x="330512" y="571500"/>
                      </a:moveTo>
                      <a:cubicBezTo>
                        <a:pt x="336862" y="573617"/>
                        <a:pt x="376983" y="577850"/>
                        <a:pt x="400362" y="577850"/>
                      </a:cubicBezTo>
                      <a:cubicBezTo>
                        <a:pt x="442897" y="577850"/>
                        <a:pt x="446755" y="575086"/>
                        <a:pt x="476562" y="565150"/>
                      </a:cubicBezTo>
                      <a:cubicBezTo>
                        <a:pt x="478679" y="558800"/>
                        <a:pt x="479919" y="552087"/>
                        <a:pt x="482912" y="546100"/>
                      </a:cubicBezTo>
                      <a:cubicBezTo>
                        <a:pt x="507531" y="496861"/>
                        <a:pt x="486001" y="555883"/>
                        <a:pt x="501962" y="508000"/>
                      </a:cubicBezTo>
                      <a:cubicBezTo>
                        <a:pt x="499845" y="486833"/>
                        <a:pt x="499532" y="465408"/>
                        <a:pt x="495612" y="444500"/>
                      </a:cubicBezTo>
                      <a:cubicBezTo>
                        <a:pt x="493145" y="431342"/>
                        <a:pt x="482912" y="406400"/>
                        <a:pt x="482912" y="406400"/>
                      </a:cubicBezTo>
                      <a:cubicBezTo>
                        <a:pt x="485029" y="400050"/>
                        <a:pt x="485081" y="392577"/>
                        <a:pt x="489262" y="387350"/>
                      </a:cubicBezTo>
                      <a:cubicBezTo>
                        <a:pt x="494030" y="381391"/>
                        <a:pt x="501486" y="378063"/>
                        <a:pt x="508312" y="374650"/>
                      </a:cubicBezTo>
                      <a:cubicBezTo>
                        <a:pt x="526480" y="365566"/>
                        <a:pt x="545951" y="366828"/>
                        <a:pt x="565462" y="361950"/>
                      </a:cubicBezTo>
                      <a:cubicBezTo>
                        <a:pt x="578449" y="358703"/>
                        <a:pt x="603562" y="349250"/>
                        <a:pt x="603562" y="349250"/>
                      </a:cubicBezTo>
                      <a:cubicBezTo>
                        <a:pt x="607795" y="342900"/>
                        <a:pt x="610866" y="335596"/>
                        <a:pt x="616262" y="330200"/>
                      </a:cubicBezTo>
                      <a:cubicBezTo>
                        <a:pt x="621658" y="324804"/>
                        <a:pt x="630544" y="323459"/>
                        <a:pt x="635312" y="317500"/>
                      </a:cubicBezTo>
                      <a:cubicBezTo>
                        <a:pt x="639493" y="312273"/>
                        <a:pt x="639545" y="304800"/>
                        <a:pt x="641662" y="298450"/>
                      </a:cubicBezTo>
                      <a:cubicBezTo>
                        <a:pt x="661115" y="301229"/>
                        <a:pt x="690257" y="298869"/>
                        <a:pt x="705162" y="317500"/>
                      </a:cubicBezTo>
                      <a:cubicBezTo>
                        <a:pt x="709343" y="322727"/>
                        <a:pt x="709395" y="330200"/>
                        <a:pt x="711512" y="336550"/>
                      </a:cubicBezTo>
                      <a:cubicBezTo>
                        <a:pt x="715745" y="330200"/>
                        <a:pt x="721206" y="324515"/>
                        <a:pt x="724212" y="317500"/>
                      </a:cubicBezTo>
                      <a:cubicBezTo>
                        <a:pt x="727650" y="309478"/>
                        <a:pt x="724815" y="298668"/>
                        <a:pt x="730562" y="292100"/>
                      </a:cubicBezTo>
                      <a:cubicBezTo>
                        <a:pt x="740613" y="280613"/>
                        <a:pt x="768662" y="266700"/>
                        <a:pt x="768662" y="266700"/>
                      </a:cubicBezTo>
                      <a:cubicBezTo>
                        <a:pt x="777129" y="268817"/>
                        <a:pt x="786800" y="268209"/>
                        <a:pt x="794062" y="273050"/>
                      </a:cubicBezTo>
                      <a:cubicBezTo>
                        <a:pt x="851507" y="311347"/>
                        <a:pt x="763534" y="277691"/>
                        <a:pt x="825812" y="298450"/>
                      </a:cubicBezTo>
                      <a:cubicBezTo>
                        <a:pt x="830045" y="285750"/>
                        <a:pt x="825812" y="256117"/>
                        <a:pt x="838512" y="260350"/>
                      </a:cubicBezTo>
                      <a:lnTo>
                        <a:pt x="876612" y="273050"/>
                      </a:lnTo>
                      <a:lnTo>
                        <a:pt x="895662" y="279400"/>
                      </a:lnTo>
                      <a:cubicBezTo>
                        <a:pt x="910225" y="235712"/>
                        <a:pt x="894002" y="288532"/>
                        <a:pt x="908362" y="209550"/>
                      </a:cubicBezTo>
                      <a:cubicBezTo>
                        <a:pt x="909559" y="202964"/>
                        <a:pt x="910531" y="195727"/>
                        <a:pt x="914712" y="190500"/>
                      </a:cubicBezTo>
                      <a:cubicBezTo>
                        <a:pt x="919480" y="184541"/>
                        <a:pt x="927412" y="182033"/>
                        <a:pt x="933762" y="177800"/>
                      </a:cubicBezTo>
                      <a:cubicBezTo>
                        <a:pt x="937995" y="165100"/>
                        <a:pt x="939036" y="150839"/>
                        <a:pt x="946462" y="139700"/>
                      </a:cubicBezTo>
                      <a:lnTo>
                        <a:pt x="984562" y="82550"/>
                      </a:lnTo>
                      <a:lnTo>
                        <a:pt x="997262" y="63500"/>
                      </a:lnTo>
                      <a:cubicBezTo>
                        <a:pt x="1001495" y="57150"/>
                        <a:pt x="1007549" y="51690"/>
                        <a:pt x="1009962" y="44450"/>
                      </a:cubicBezTo>
                      <a:cubicBezTo>
                        <a:pt x="1014145" y="31901"/>
                        <a:pt x="1017821" y="15302"/>
                        <a:pt x="1029012" y="6350"/>
                      </a:cubicBezTo>
                      <a:cubicBezTo>
                        <a:pt x="1034239" y="2169"/>
                        <a:pt x="1041712" y="2117"/>
                        <a:pt x="1048062" y="0"/>
                      </a:cubicBezTo>
                      <a:cubicBezTo>
                        <a:pt x="1060762" y="4233"/>
                        <a:pt x="1078736" y="1561"/>
                        <a:pt x="1086162" y="12700"/>
                      </a:cubicBezTo>
                      <a:lnTo>
                        <a:pt x="1111562" y="50800"/>
                      </a:lnTo>
                      <a:cubicBezTo>
                        <a:pt x="1115795" y="57150"/>
                        <a:pt x="1117022" y="67437"/>
                        <a:pt x="1124262" y="69850"/>
                      </a:cubicBezTo>
                      <a:lnTo>
                        <a:pt x="1143312" y="76200"/>
                      </a:lnTo>
                      <a:cubicBezTo>
                        <a:pt x="1147545" y="82550"/>
                        <a:pt x="1150269" y="90224"/>
                        <a:pt x="1156012" y="95250"/>
                      </a:cubicBezTo>
                      <a:cubicBezTo>
                        <a:pt x="1167499" y="105301"/>
                        <a:pt x="1194112" y="120650"/>
                        <a:pt x="1194112" y="120650"/>
                      </a:cubicBezTo>
                      <a:cubicBezTo>
                        <a:pt x="1210073" y="168533"/>
                        <a:pt x="1188543" y="109511"/>
                        <a:pt x="1213162" y="158750"/>
                      </a:cubicBezTo>
                      <a:cubicBezTo>
                        <a:pt x="1216155" y="164737"/>
                        <a:pt x="1216519" y="171813"/>
                        <a:pt x="1219512" y="177800"/>
                      </a:cubicBezTo>
                      <a:cubicBezTo>
                        <a:pt x="1222925" y="184626"/>
                        <a:pt x="1229112" y="189876"/>
                        <a:pt x="1232212" y="196850"/>
                      </a:cubicBezTo>
                      <a:cubicBezTo>
                        <a:pt x="1237649" y="209083"/>
                        <a:pt x="1240679" y="222250"/>
                        <a:pt x="1244912" y="234950"/>
                      </a:cubicBezTo>
                      <a:lnTo>
                        <a:pt x="1251262" y="254000"/>
                      </a:lnTo>
                      <a:lnTo>
                        <a:pt x="1257612" y="273050"/>
                      </a:lnTo>
                      <a:cubicBezTo>
                        <a:pt x="1260540" y="293543"/>
                        <a:pt x="1263983" y="336582"/>
                        <a:pt x="1276662" y="355600"/>
                      </a:cubicBezTo>
                      <a:cubicBezTo>
                        <a:pt x="1280895" y="361950"/>
                        <a:pt x="1286262" y="367676"/>
                        <a:pt x="1289362" y="374650"/>
                      </a:cubicBezTo>
                      <a:cubicBezTo>
                        <a:pt x="1294799" y="386883"/>
                        <a:pt x="1297829" y="400050"/>
                        <a:pt x="1302062" y="412750"/>
                      </a:cubicBezTo>
                      <a:lnTo>
                        <a:pt x="1321112" y="469900"/>
                      </a:lnTo>
                      <a:lnTo>
                        <a:pt x="1340162" y="527050"/>
                      </a:lnTo>
                      <a:lnTo>
                        <a:pt x="1346512" y="546100"/>
                      </a:lnTo>
                      <a:lnTo>
                        <a:pt x="1352862" y="565150"/>
                      </a:lnTo>
                      <a:cubicBezTo>
                        <a:pt x="1361105" y="622852"/>
                        <a:pt x="1354479" y="595401"/>
                        <a:pt x="1371912" y="647700"/>
                      </a:cubicBezTo>
                      <a:cubicBezTo>
                        <a:pt x="1374029" y="654050"/>
                        <a:pt x="1374549" y="661181"/>
                        <a:pt x="1378262" y="666750"/>
                      </a:cubicBezTo>
                      <a:cubicBezTo>
                        <a:pt x="1394675" y="691369"/>
                        <a:pt x="1388549" y="678560"/>
                        <a:pt x="1397312" y="704850"/>
                      </a:cubicBezTo>
                      <a:cubicBezTo>
                        <a:pt x="1395195" y="736600"/>
                        <a:pt x="1394476" y="768474"/>
                        <a:pt x="1390962" y="800100"/>
                      </a:cubicBezTo>
                      <a:cubicBezTo>
                        <a:pt x="1390223" y="806753"/>
                        <a:pt x="1381619" y="813163"/>
                        <a:pt x="1384612" y="819150"/>
                      </a:cubicBezTo>
                      <a:cubicBezTo>
                        <a:pt x="1387605" y="825137"/>
                        <a:pt x="1397226" y="823661"/>
                        <a:pt x="1403662" y="825500"/>
                      </a:cubicBezTo>
                      <a:cubicBezTo>
                        <a:pt x="1412053" y="827898"/>
                        <a:pt x="1420595" y="829733"/>
                        <a:pt x="1429062" y="831850"/>
                      </a:cubicBezTo>
                      <a:lnTo>
                        <a:pt x="1441762" y="869950"/>
                      </a:lnTo>
                      <a:cubicBezTo>
                        <a:pt x="1443879" y="876300"/>
                        <a:pt x="1444399" y="883431"/>
                        <a:pt x="1448112" y="889000"/>
                      </a:cubicBezTo>
                      <a:cubicBezTo>
                        <a:pt x="1452345" y="895350"/>
                        <a:pt x="1457399" y="901224"/>
                        <a:pt x="1460812" y="908050"/>
                      </a:cubicBezTo>
                      <a:cubicBezTo>
                        <a:pt x="1487102" y="960630"/>
                        <a:pt x="1443466" y="891555"/>
                        <a:pt x="1479862" y="946150"/>
                      </a:cubicBezTo>
                      <a:cubicBezTo>
                        <a:pt x="1477745" y="969433"/>
                        <a:pt x="1476818" y="992856"/>
                        <a:pt x="1473512" y="1016000"/>
                      </a:cubicBezTo>
                      <a:cubicBezTo>
                        <a:pt x="1472565" y="1022626"/>
                        <a:pt x="1467162" y="1028357"/>
                        <a:pt x="1467162" y="1035050"/>
                      </a:cubicBezTo>
                      <a:cubicBezTo>
                        <a:pt x="1467162" y="1068282"/>
                        <a:pt x="1478331" y="1079727"/>
                        <a:pt x="1486212" y="1111250"/>
                      </a:cubicBezTo>
                      <a:cubicBezTo>
                        <a:pt x="1488247" y="1119388"/>
                        <a:pt x="1494357" y="1146590"/>
                        <a:pt x="1498912" y="1155700"/>
                      </a:cubicBezTo>
                      <a:cubicBezTo>
                        <a:pt x="1513000" y="1183876"/>
                        <a:pt x="1514963" y="1175867"/>
                        <a:pt x="1549712" y="1187450"/>
                      </a:cubicBezTo>
                      <a:lnTo>
                        <a:pt x="1568762" y="1193800"/>
                      </a:lnTo>
                      <a:cubicBezTo>
                        <a:pt x="1572995" y="1200150"/>
                        <a:pt x="1575503" y="1208082"/>
                        <a:pt x="1581462" y="1212850"/>
                      </a:cubicBezTo>
                      <a:cubicBezTo>
                        <a:pt x="1586689" y="1217031"/>
                        <a:pt x="1595779" y="1214467"/>
                        <a:pt x="1600512" y="1219200"/>
                      </a:cubicBezTo>
                      <a:cubicBezTo>
                        <a:pt x="1605245" y="1223933"/>
                        <a:pt x="1603869" y="1232263"/>
                        <a:pt x="1606862" y="1238250"/>
                      </a:cubicBezTo>
                      <a:cubicBezTo>
                        <a:pt x="1610275" y="1245076"/>
                        <a:pt x="1615329" y="1250950"/>
                        <a:pt x="1619562" y="1257300"/>
                      </a:cubicBezTo>
                      <a:cubicBezTo>
                        <a:pt x="1617445" y="1265767"/>
                        <a:pt x="1615610" y="1274309"/>
                        <a:pt x="1613212" y="1282700"/>
                      </a:cubicBezTo>
                      <a:cubicBezTo>
                        <a:pt x="1611373" y="1289136"/>
                        <a:pt x="1606862" y="1295057"/>
                        <a:pt x="1606862" y="1301750"/>
                      </a:cubicBezTo>
                      <a:cubicBezTo>
                        <a:pt x="1606862" y="1316717"/>
                        <a:pt x="1609847" y="1331616"/>
                        <a:pt x="1613212" y="1346200"/>
                      </a:cubicBezTo>
                      <a:cubicBezTo>
                        <a:pt x="1616985" y="1362548"/>
                        <a:pt x="1624951" y="1389689"/>
                        <a:pt x="1638612" y="1403350"/>
                      </a:cubicBezTo>
                      <a:cubicBezTo>
                        <a:pt x="1644008" y="1408746"/>
                        <a:pt x="1650352" y="1413857"/>
                        <a:pt x="1657662" y="1416050"/>
                      </a:cubicBezTo>
                      <a:cubicBezTo>
                        <a:pt x="1671998" y="1420351"/>
                        <a:pt x="1687295" y="1420283"/>
                        <a:pt x="1702112" y="1422400"/>
                      </a:cubicBezTo>
                      <a:cubicBezTo>
                        <a:pt x="1710579" y="1435100"/>
                        <a:pt x="1722685" y="1446020"/>
                        <a:pt x="1727512" y="1460500"/>
                      </a:cubicBezTo>
                      <a:cubicBezTo>
                        <a:pt x="1731745" y="1473200"/>
                        <a:pt x="1732786" y="1487461"/>
                        <a:pt x="1740212" y="1498600"/>
                      </a:cubicBezTo>
                      <a:cubicBezTo>
                        <a:pt x="1744445" y="1504950"/>
                        <a:pt x="1749812" y="1510676"/>
                        <a:pt x="1752912" y="1517650"/>
                      </a:cubicBezTo>
                      <a:cubicBezTo>
                        <a:pt x="1758349" y="1529883"/>
                        <a:pt x="1758186" y="1544611"/>
                        <a:pt x="1765612" y="1555750"/>
                      </a:cubicBezTo>
                      <a:cubicBezTo>
                        <a:pt x="1802008" y="1610345"/>
                        <a:pt x="1758372" y="1541270"/>
                        <a:pt x="1784662" y="1593850"/>
                      </a:cubicBezTo>
                      <a:cubicBezTo>
                        <a:pt x="1788075" y="1600676"/>
                        <a:pt x="1793949" y="1606074"/>
                        <a:pt x="1797362" y="1612900"/>
                      </a:cubicBezTo>
                      <a:cubicBezTo>
                        <a:pt x="1800355" y="1618887"/>
                        <a:pt x="1798979" y="1627217"/>
                        <a:pt x="1803712" y="1631950"/>
                      </a:cubicBezTo>
                      <a:cubicBezTo>
                        <a:pt x="1814505" y="1642743"/>
                        <a:pt x="1841812" y="1657350"/>
                        <a:pt x="1841812" y="1657350"/>
                      </a:cubicBezTo>
                      <a:cubicBezTo>
                        <a:pt x="1877310" y="1648476"/>
                        <a:pt x="1873562" y="1657743"/>
                        <a:pt x="1873562" y="1606550"/>
                      </a:cubicBezTo>
                      <a:cubicBezTo>
                        <a:pt x="1873562" y="1573577"/>
                        <a:pt x="1864572" y="1554180"/>
                        <a:pt x="1854512" y="1524000"/>
                      </a:cubicBezTo>
                      <a:cubicBezTo>
                        <a:pt x="1852395" y="1517650"/>
                        <a:pt x="1851875" y="1510519"/>
                        <a:pt x="1848162" y="1504950"/>
                      </a:cubicBezTo>
                      <a:cubicBezTo>
                        <a:pt x="1831749" y="1480331"/>
                        <a:pt x="1837875" y="1493140"/>
                        <a:pt x="1829112" y="1466850"/>
                      </a:cubicBezTo>
                      <a:cubicBezTo>
                        <a:pt x="1831229" y="1456267"/>
                        <a:pt x="1827830" y="1442732"/>
                        <a:pt x="1835462" y="1435100"/>
                      </a:cubicBezTo>
                      <a:cubicBezTo>
                        <a:pt x="1844928" y="1425634"/>
                        <a:pt x="1873562" y="1422400"/>
                        <a:pt x="1873562" y="1422400"/>
                      </a:cubicBezTo>
                      <a:cubicBezTo>
                        <a:pt x="1879912" y="1424517"/>
                        <a:pt x="1887879" y="1424017"/>
                        <a:pt x="1892612" y="1428750"/>
                      </a:cubicBezTo>
                      <a:cubicBezTo>
                        <a:pt x="1903405" y="1439543"/>
                        <a:pt x="1903532" y="1462023"/>
                        <a:pt x="1918012" y="1466850"/>
                      </a:cubicBezTo>
                      <a:lnTo>
                        <a:pt x="1956112" y="1479550"/>
                      </a:lnTo>
                      <a:cubicBezTo>
                        <a:pt x="1958229" y="1485900"/>
                        <a:pt x="1958281" y="1493373"/>
                        <a:pt x="1962462" y="1498600"/>
                      </a:cubicBezTo>
                      <a:cubicBezTo>
                        <a:pt x="1967230" y="1504559"/>
                        <a:pt x="1978678" y="1504214"/>
                        <a:pt x="1981512" y="1511300"/>
                      </a:cubicBezTo>
                      <a:cubicBezTo>
                        <a:pt x="1983998" y="1517515"/>
                        <a:pt x="1981279" y="1527632"/>
                        <a:pt x="1975162" y="1530350"/>
                      </a:cubicBezTo>
                      <a:cubicBezTo>
                        <a:pt x="1959568" y="1537281"/>
                        <a:pt x="1941295" y="1534583"/>
                        <a:pt x="1924362" y="1536700"/>
                      </a:cubicBezTo>
                      <a:cubicBezTo>
                        <a:pt x="1926479" y="1543050"/>
                        <a:pt x="1927461" y="1549899"/>
                        <a:pt x="1930712" y="1555750"/>
                      </a:cubicBezTo>
                      <a:cubicBezTo>
                        <a:pt x="1938125" y="1569093"/>
                        <a:pt x="1951285" y="1579370"/>
                        <a:pt x="1956112" y="1593850"/>
                      </a:cubicBezTo>
                      <a:cubicBezTo>
                        <a:pt x="1958229" y="1600200"/>
                        <a:pt x="1957729" y="1608167"/>
                        <a:pt x="1962462" y="1612900"/>
                      </a:cubicBezTo>
                      <a:cubicBezTo>
                        <a:pt x="1967195" y="1617633"/>
                        <a:pt x="1975162" y="1617133"/>
                        <a:pt x="1981512" y="1619250"/>
                      </a:cubicBezTo>
                      <a:cubicBezTo>
                        <a:pt x="1979395" y="1625600"/>
                        <a:pt x="1972169" y="1632313"/>
                        <a:pt x="1975162" y="1638300"/>
                      </a:cubicBezTo>
                      <a:cubicBezTo>
                        <a:pt x="1978155" y="1644287"/>
                        <a:pt x="1988985" y="1640469"/>
                        <a:pt x="1994212" y="1644650"/>
                      </a:cubicBezTo>
                      <a:cubicBezTo>
                        <a:pt x="2000171" y="1649418"/>
                        <a:pt x="2000953" y="1658932"/>
                        <a:pt x="2006912" y="1663700"/>
                      </a:cubicBezTo>
                      <a:cubicBezTo>
                        <a:pt x="2012139" y="1667881"/>
                        <a:pt x="2019975" y="1667057"/>
                        <a:pt x="2025962" y="1670050"/>
                      </a:cubicBezTo>
                      <a:cubicBezTo>
                        <a:pt x="2032788" y="1673463"/>
                        <a:pt x="2038662" y="1678517"/>
                        <a:pt x="2045012" y="1682750"/>
                      </a:cubicBezTo>
                      <a:cubicBezTo>
                        <a:pt x="2049245" y="1689100"/>
                        <a:pt x="2051753" y="1697032"/>
                        <a:pt x="2057712" y="1701800"/>
                      </a:cubicBezTo>
                      <a:cubicBezTo>
                        <a:pt x="2062939" y="1705981"/>
                        <a:pt x="2070775" y="1705157"/>
                        <a:pt x="2076762" y="1708150"/>
                      </a:cubicBezTo>
                      <a:cubicBezTo>
                        <a:pt x="2128824" y="1734181"/>
                        <a:pt x="2045538" y="1715823"/>
                        <a:pt x="2159312" y="1727200"/>
                      </a:cubicBezTo>
                      <a:cubicBezTo>
                        <a:pt x="2179438" y="1697011"/>
                        <a:pt x="2164772" y="1710563"/>
                        <a:pt x="2210112" y="1695450"/>
                      </a:cubicBezTo>
                      <a:lnTo>
                        <a:pt x="2229162" y="1689100"/>
                      </a:lnTo>
                      <a:cubicBezTo>
                        <a:pt x="2241862" y="1691217"/>
                        <a:pt x="2256714" y="1688067"/>
                        <a:pt x="2267262" y="1695450"/>
                      </a:cubicBezTo>
                      <a:cubicBezTo>
                        <a:pt x="2279766" y="1704203"/>
                        <a:pt x="2284195" y="1720850"/>
                        <a:pt x="2292662" y="1733550"/>
                      </a:cubicBezTo>
                      <a:lnTo>
                        <a:pt x="2305362" y="1752600"/>
                      </a:lnTo>
                      <a:cubicBezTo>
                        <a:pt x="2309595" y="1758950"/>
                        <a:pt x="2311712" y="1767417"/>
                        <a:pt x="2318062" y="1771650"/>
                      </a:cubicBezTo>
                      <a:lnTo>
                        <a:pt x="2337112" y="1784350"/>
                      </a:lnTo>
                      <a:cubicBezTo>
                        <a:pt x="2342703" y="1801124"/>
                        <a:pt x="2352486" y="1836041"/>
                        <a:pt x="2368862" y="1841500"/>
                      </a:cubicBezTo>
                      <a:cubicBezTo>
                        <a:pt x="2455953" y="1870530"/>
                        <a:pt x="2347859" y="1836249"/>
                        <a:pt x="2470462" y="1866900"/>
                      </a:cubicBezTo>
                      <a:cubicBezTo>
                        <a:pt x="2478929" y="1869017"/>
                        <a:pt x="2487503" y="1870742"/>
                        <a:pt x="2495862" y="1873250"/>
                      </a:cubicBezTo>
                      <a:cubicBezTo>
                        <a:pt x="2515096" y="1879020"/>
                        <a:pt x="2533962" y="1885950"/>
                        <a:pt x="2553012" y="1892300"/>
                      </a:cubicBezTo>
                      <a:lnTo>
                        <a:pt x="2572062" y="1898650"/>
                      </a:lnTo>
                      <a:cubicBezTo>
                        <a:pt x="2578412" y="1900767"/>
                        <a:pt x="2585543" y="1901287"/>
                        <a:pt x="2591112" y="1905000"/>
                      </a:cubicBezTo>
                      <a:cubicBezTo>
                        <a:pt x="2597462" y="1909233"/>
                        <a:pt x="2603336" y="1914287"/>
                        <a:pt x="2610162" y="1917700"/>
                      </a:cubicBezTo>
                      <a:cubicBezTo>
                        <a:pt x="2662742" y="1943990"/>
                        <a:pt x="2593667" y="1900354"/>
                        <a:pt x="2648262" y="1936750"/>
                      </a:cubicBezTo>
                      <a:cubicBezTo>
                        <a:pt x="2668388" y="1966939"/>
                        <a:pt x="2658549" y="1948560"/>
                        <a:pt x="2673662" y="1993900"/>
                      </a:cubicBezTo>
                      <a:cubicBezTo>
                        <a:pt x="2675779" y="2000250"/>
                        <a:pt x="2674443" y="2009237"/>
                        <a:pt x="2680012" y="2012950"/>
                      </a:cubicBezTo>
                      <a:lnTo>
                        <a:pt x="2699062" y="2025650"/>
                      </a:lnTo>
                      <a:cubicBezTo>
                        <a:pt x="2703295" y="2032000"/>
                        <a:pt x="2706366" y="2039304"/>
                        <a:pt x="2711762" y="2044700"/>
                      </a:cubicBezTo>
                      <a:cubicBezTo>
                        <a:pt x="2717158" y="2050096"/>
                        <a:pt x="2725786" y="2051657"/>
                        <a:pt x="2730812" y="2057400"/>
                      </a:cubicBezTo>
                      <a:cubicBezTo>
                        <a:pt x="2782670" y="2116667"/>
                        <a:pt x="2732399" y="2079625"/>
                        <a:pt x="2775262" y="2108200"/>
                      </a:cubicBezTo>
                      <a:cubicBezTo>
                        <a:pt x="2783729" y="2120900"/>
                        <a:pt x="2795835" y="2131820"/>
                        <a:pt x="2800662" y="2146300"/>
                      </a:cubicBezTo>
                      <a:cubicBezTo>
                        <a:pt x="2802779" y="2152650"/>
                        <a:pt x="2802831" y="2160123"/>
                        <a:pt x="2807012" y="2165350"/>
                      </a:cubicBezTo>
                      <a:cubicBezTo>
                        <a:pt x="2811780" y="2171309"/>
                        <a:pt x="2819712" y="2173817"/>
                        <a:pt x="2826062" y="2178050"/>
                      </a:cubicBezTo>
                      <a:cubicBezTo>
                        <a:pt x="2842023" y="2225933"/>
                        <a:pt x="2820493" y="2166911"/>
                        <a:pt x="2845112" y="2216150"/>
                      </a:cubicBezTo>
                      <a:cubicBezTo>
                        <a:pt x="2848105" y="2222137"/>
                        <a:pt x="2847281" y="2229973"/>
                        <a:pt x="2851462" y="2235200"/>
                      </a:cubicBezTo>
                      <a:cubicBezTo>
                        <a:pt x="2856230" y="2241159"/>
                        <a:pt x="2864162" y="2243667"/>
                        <a:pt x="2870512" y="2247900"/>
                      </a:cubicBezTo>
                      <a:cubicBezTo>
                        <a:pt x="2872629" y="2254250"/>
                        <a:pt x="2872681" y="2261723"/>
                        <a:pt x="2876862" y="2266950"/>
                      </a:cubicBezTo>
                      <a:cubicBezTo>
                        <a:pt x="2891632" y="2285413"/>
                        <a:pt x="2915718" y="2280154"/>
                        <a:pt x="2934012" y="2292350"/>
                      </a:cubicBezTo>
                      <a:cubicBezTo>
                        <a:pt x="2940362" y="2296583"/>
                        <a:pt x="2946236" y="2301637"/>
                        <a:pt x="2953062" y="2305050"/>
                      </a:cubicBezTo>
                      <a:cubicBezTo>
                        <a:pt x="2980475" y="2318757"/>
                        <a:pt x="3038906" y="2316538"/>
                        <a:pt x="3054662" y="2317750"/>
                      </a:cubicBezTo>
                      <a:cubicBezTo>
                        <a:pt x="3109257" y="2354146"/>
                        <a:pt x="3045009" y="2305683"/>
                        <a:pt x="3080062" y="2349500"/>
                      </a:cubicBezTo>
                      <a:cubicBezTo>
                        <a:pt x="3084830" y="2355459"/>
                        <a:pt x="3092762" y="2357967"/>
                        <a:pt x="3099112" y="2362200"/>
                      </a:cubicBezTo>
                      <a:cubicBezTo>
                        <a:pt x="3103345" y="2368550"/>
                        <a:pt x="3108399" y="2374424"/>
                        <a:pt x="3111812" y="2381250"/>
                      </a:cubicBezTo>
                      <a:cubicBezTo>
                        <a:pt x="3114805" y="2387237"/>
                        <a:pt x="3113429" y="2395567"/>
                        <a:pt x="3118162" y="2400300"/>
                      </a:cubicBezTo>
                      <a:cubicBezTo>
                        <a:pt x="3128955" y="2411093"/>
                        <a:pt x="3143562" y="2417233"/>
                        <a:pt x="3156262" y="2425700"/>
                      </a:cubicBezTo>
                      <a:cubicBezTo>
                        <a:pt x="3186451" y="2445826"/>
                        <a:pt x="3168072" y="2435987"/>
                        <a:pt x="3213412" y="2451100"/>
                      </a:cubicBezTo>
                      <a:lnTo>
                        <a:pt x="3251512" y="2463800"/>
                      </a:lnTo>
                      <a:lnTo>
                        <a:pt x="3270562" y="2470150"/>
                      </a:lnTo>
                      <a:cubicBezTo>
                        <a:pt x="3276912" y="2476500"/>
                        <a:pt x="3288620" y="2480275"/>
                        <a:pt x="3289612" y="2489200"/>
                      </a:cubicBezTo>
                      <a:cubicBezTo>
                        <a:pt x="3291771" y="2508631"/>
                        <a:pt x="3274491" y="2530932"/>
                        <a:pt x="3264212" y="2546350"/>
                      </a:cubicBezTo>
                      <a:cubicBezTo>
                        <a:pt x="3268445" y="2559050"/>
                        <a:pt x="3269486" y="2573311"/>
                        <a:pt x="3276912" y="2584450"/>
                      </a:cubicBezTo>
                      <a:cubicBezTo>
                        <a:pt x="3281145" y="2590800"/>
                        <a:pt x="3286512" y="2596526"/>
                        <a:pt x="3289612" y="2603500"/>
                      </a:cubicBezTo>
                      <a:cubicBezTo>
                        <a:pt x="3295049" y="2615733"/>
                        <a:pt x="3291173" y="2634174"/>
                        <a:pt x="3302312" y="2641600"/>
                      </a:cubicBezTo>
                      <a:cubicBezTo>
                        <a:pt x="3332501" y="2661726"/>
                        <a:pt x="3314122" y="2651887"/>
                        <a:pt x="3359462" y="2667000"/>
                      </a:cubicBezTo>
                      <a:lnTo>
                        <a:pt x="3378512" y="2673350"/>
                      </a:lnTo>
                      <a:cubicBezTo>
                        <a:pt x="3382745" y="2679700"/>
                        <a:pt x="3384740" y="2688355"/>
                        <a:pt x="3391212" y="2692400"/>
                      </a:cubicBezTo>
                      <a:cubicBezTo>
                        <a:pt x="3402564" y="2699495"/>
                        <a:pt x="3418173" y="2697674"/>
                        <a:pt x="3429312" y="2705100"/>
                      </a:cubicBezTo>
                      <a:lnTo>
                        <a:pt x="3467412" y="2730500"/>
                      </a:lnTo>
                      <a:lnTo>
                        <a:pt x="3486462" y="2743200"/>
                      </a:lnTo>
                      <a:lnTo>
                        <a:pt x="3505512" y="2755900"/>
                      </a:lnTo>
                      <a:cubicBezTo>
                        <a:pt x="3528670" y="2825375"/>
                        <a:pt x="3491736" y="2720142"/>
                        <a:pt x="3524562" y="2794000"/>
                      </a:cubicBezTo>
                      <a:cubicBezTo>
                        <a:pt x="3529999" y="2806233"/>
                        <a:pt x="3533029" y="2819400"/>
                        <a:pt x="3537262" y="2832100"/>
                      </a:cubicBezTo>
                      <a:cubicBezTo>
                        <a:pt x="3543879" y="2851951"/>
                        <a:pt x="3550297" y="2876773"/>
                        <a:pt x="3569012" y="2889250"/>
                      </a:cubicBezTo>
                      <a:cubicBezTo>
                        <a:pt x="3593631" y="2905663"/>
                        <a:pt x="3580822" y="2899537"/>
                        <a:pt x="3607112" y="2908300"/>
                      </a:cubicBezTo>
                      <a:lnTo>
                        <a:pt x="3664262" y="2889250"/>
                      </a:lnTo>
                      <a:lnTo>
                        <a:pt x="3683312" y="2882900"/>
                      </a:lnTo>
                      <a:cubicBezTo>
                        <a:pt x="3689662" y="2885017"/>
                        <a:pt x="3697135" y="2885069"/>
                        <a:pt x="3702362" y="2889250"/>
                      </a:cubicBezTo>
                      <a:cubicBezTo>
                        <a:pt x="3711280" y="2896384"/>
                        <a:pt x="3724049" y="2916395"/>
                        <a:pt x="3708712" y="2927350"/>
                      </a:cubicBezTo>
                      <a:cubicBezTo>
                        <a:pt x="3697819" y="2935131"/>
                        <a:pt x="3683312" y="2935817"/>
                        <a:pt x="3670612" y="2940050"/>
                      </a:cubicBezTo>
                      <a:cubicBezTo>
                        <a:pt x="3644322" y="2948813"/>
                        <a:pt x="3657131" y="2942687"/>
                        <a:pt x="3632512" y="2959100"/>
                      </a:cubicBezTo>
                      <a:cubicBezTo>
                        <a:pt x="3628279" y="2965450"/>
                        <a:pt x="3623225" y="2971324"/>
                        <a:pt x="3619812" y="2978150"/>
                      </a:cubicBezTo>
                      <a:cubicBezTo>
                        <a:pt x="3616819" y="2984137"/>
                        <a:pt x="3616713" y="2991349"/>
                        <a:pt x="3613462" y="2997200"/>
                      </a:cubicBezTo>
                      <a:cubicBezTo>
                        <a:pt x="3606049" y="3010543"/>
                        <a:pt x="3592889" y="3020820"/>
                        <a:pt x="3588062" y="3035300"/>
                      </a:cubicBezTo>
                      <a:cubicBezTo>
                        <a:pt x="3585945" y="3041650"/>
                        <a:pt x="3585893" y="3049123"/>
                        <a:pt x="3581712" y="3054350"/>
                      </a:cubicBezTo>
                      <a:cubicBezTo>
                        <a:pt x="3576944" y="3060309"/>
                        <a:pt x="3569012" y="3062817"/>
                        <a:pt x="3562662" y="3067050"/>
                      </a:cubicBezTo>
                      <a:cubicBezTo>
                        <a:pt x="3560545" y="3073400"/>
                        <a:pt x="3558151" y="3079664"/>
                        <a:pt x="3556312" y="3086100"/>
                      </a:cubicBezTo>
                      <a:cubicBezTo>
                        <a:pt x="3540365" y="3141914"/>
                        <a:pt x="3558837" y="3084875"/>
                        <a:pt x="3543612" y="3130550"/>
                      </a:cubicBezTo>
                      <a:cubicBezTo>
                        <a:pt x="3533029" y="3128433"/>
                        <a:pt x="3522333" y="3126818"/>
                        <a:pt x="3511862" y="3124200"/>
                      </a:cubicBezTo>
                      <a:cubicBezTo>
                        <a:pt x="3505368" y="3122577"/>
                        <a:pt x="3497545" y="3122583"/>
                        <a:pt x="3492812" y="3117850"/>
                      </a:cubicBezTo>
                      <a:cubicBezTo>
                        <a:pt x="3488079" y="3113117"/>
                        <a:pt x="3491195" y="3103533"/>
                        <a:pt x="3486462" y="3098800"/>
                      </a:cubicBezTo>
                      <a:cubicBezTo>
                        <a:pt x="3481729" y="3094067"/>
                        <a:pt x="3473263" y="3095701"/>
                        <a:pt x="3467412" y="3092450"/>
                      </a:cubicBezTo>
                      <a:cubicBezTo>
                        <a:pt x="3401908" y="3056059"/>
                        <a:pt x="3453367" y="3075068"/>
                        <a:pt x="3410262" y="3060700"/>
                      </a:cubicBezTo>
                      <a:cubicBezTo>
                        <a:pt x="3357963" y="3078133"/>
                        <a:pt x="3385414" y="3075293"/>
                        <a:pt x="3327712" y="3067050"/>
                      </a:cubicBezTo>
                      <a:cubicBezTo>
                        <a:pt x="3273117" y="3030654"/>
                        <a:pt x="3337365" y="3079117"/>
                        <a:pt x="3302312" y="3035300"/>
                      </a:cubicBezTo>
                      <a:cubicBezTo>
                        <a:pt x="3297544" y="3029341"/>
                        <a:pt x="3289612" y="3026833"/>
                        <a:pt x="3283262" y="3022600"/>
                      </a:cubicBezTo>
                      <a:cubicBezTo>
                        <a:pt x="3249395" y="2971800"/>
                        <a:pt x="3293845" y="3033183"/>
                        <a:pt x="3251512" y="2990850"/>
                      </a:cubicBezTo>
                      <a:cubicBezTo>
                        <a:pt x="3246116" y="2985454"/>
                        <a:pt x="3245284" y="2975845"/>
                        <a:pt x="3238812" y="2971800"/>
                      </a:cubicBezTo>
                      <a:cubicBezTo>
                        <a:pt x="3227460" y="2964705"/>
                        <a:pt x="3200712" y="2959100"/>
                        <a:pt x="3200712" y="2959100"/>
                      </a:cubicBezTo>
                      <a:cubicBezTo>
                        <a:pt x="3189535" y="2925570"/>
                        <a:pt x="3199931" y="2943763"/>
                        <a:pt x="3156262" y="2914650"/>
                      </a:cubicBezTo>
                      <a:lnTo>
                        <a:pt x="3137212" y="2901950"/>
                      </a:lnTo>
                      <a:lnTo>
                        <a:pt x="3118162" y="2889250"/>
                      </a:lnTo>
                      <a:lnTo>
                        <a:pt x="3092762" y="2851150"/>
                      </a:lnTo>
                      <a:cubicBezTo>
                        <a:pt x="3088529" y="2844800"/>
                        <a:pt x="3082475" y="2839340"/>
                        <a:pt x="3080062" y="2832100"/>
                      </a:cubicBezTo>
                      <a:lnTo>
                        <a:pt x="3073712" y="2813050"/>
                      </a:lnTo>
                      <a:cubicBezTo>
                        <a:pt x="3075829" y="2806700"/>
                        <a:pt x="3082548" y="2800215"/>
                        <a:pt x="3080062" y="2794000"/>
                      </a:cubicBezTo>
                      <a:cubicBezTo>
                        <a:pt x="3077228" y="2786914"/>
                        <a:pt x="3066038" y="2787043"/>
                        <a:pt x="3061012" y="2781300"/>
                      </a:cubicBezTo>
                      <a:cubicBezTo>
                        <a:pt x="3050961" y="2769813"/>
                        <a:pt x="3040439" y="2757680"/>
                        <a:pt x="3035612" y="2743200"/>
                      </a:cubicBezTo>
                      <a:cubicBezTo>
                        <a:pt x="3031379" y="2730500"/>
                        <a:pt x="3034051" y="2712526"/>
                        <a:pt x="3022912" y="2705100"/>
                      </a:cubicBezTo>
                      <a:lnTo>
                        <a:pt x="3003862" y="2692400"/>
                      </a:lnTo>
                      <a:cubicBezTo>
                        <a:pt x="2990007" y="2650836"/>
                        <a:pt x="3009250" y="2691630"/>
                        <a:pt x="2978462" y="2667000"/>
                      </a:cubicBezTo>
                      <a:cubicBezTo>
                        <a:pt x="2972503" y="2662232"/>
                        <a:pt x="2971505" y="2652976"/>
                        <a:pt x="2965762" y="2647950"/>
                      </a:cubicBezTo>
                      <a:cubicBezTo>
                        <a:pt x="2954275" y="2637899"/>
                        <a:pt x="2940362" y="2631017"/>
                        <a:pt x="2927662" y="2622550"/>
                      </a:cubicBezTo>
                      <a:lnTo>
                        <a:pt x="2889562" y="2597150"/>
                      </a:lnTo>
                      <a:cubicBezTo>
                        <a:pt x="2883212" y="2592917"/>
                        <a:pt x="2877916" y="2586301"/>
                        <a:pt x="2870512" y="2584450"/>
                      </a:cubicBezTo>
                      <a:cubicBezTo>
                        <a:pt x="2862045" y="2582333"/>
                        <a:pt x="2853503" y="2580498"/>
                        <a:pt x="2845112" y="2578100"/>
                      </a:cubicBezTo>
                      <a:cubicBezTo>
                        <a:pt x="2815773" y="2569717"/>
                        <a:pt x="2822074" y="2569091"/>
                        <a:pt x="2787962" y="2546350"/>
                      </a:cubicBezTo>
                      <a:lnTo>
                        <a:pt x="2768912" y="2533650"/>
                      </a:lnTo>
                      <a:cubicBezTo>
                        <a:pt x="2754095" y="2511425"/>
                        <a:pt x="2749862" y="2499783"/>
                        <a:pt x="2718112" y="2489200"/>
                      </a:cubicBezTo>
                      <a:lnTo>
                        <a:pt x="2680012" y="2476500"/>
                      </a:lnTo>
                      <a:lnTo>
                        <a:pt x="2660962" y="2470150"/>
                      </a:lnTo>
                      <a:cubicBezTo>
                        <a:pt x="2645001" y="2422267"/>
                        <a:pt x="2666531" y="2481289"/>
                        <a:pt x="2641912" y="2432050"/>
                      </a:cubicBezTo>
                      <a:cubicBezTo>
                        <a:pt x="2638919" y="2426063"/>
                        <a:pt x="2639743" y="2418227"/>
                        <a:pt x="2635562" y="2413000"/>
                      </a:cubicBezTo>
                      <a:cubicBezTo>
                        <a:pt x="2630794" y="2407041"/>
                        <a:pt x="2622862" y="2404533"/>
                        <a:pt x="2616512" y="2400300"/>
                      </a:cubicBezTo>
                      <a:cubicBezTo>
                        <a:pt x="2593354" y="2330825"/>
                        <a:pt x="2630288" y="2436058"/>
                        <a:pt x="2597462" y="2362200"/>
                      </a:cubicBezTo>
                      <a:cubicBezTo>
                        <a:pt x="2592025" y="2349967"/>
                        <a:pt x="2588995" y="2336800"/>
                        <a:pt x="2584762" y="2324100"/>
                      </a:cubicBezTo>
                      <a:cubicBezTo>
                        <a:pt x="2579597" y="2308606"/>
                        <a:pt x="2578022" y="2298310"/>
                        <a:pt x="2565712" y="2286000"/>
                      </a:cubicBezTo>
                      <a:cubicBezTo>
                        <a:pt x="2560316" y="2280604"/>
                        <a:pt x="2553012" y="2277533"/>
                        <a:pt x="2546662" y="2273300"/>
                      </a:cubicBezTo>
                      <a:cubicBezTo>
                        <a:pt x="2523504" y="2203825"/>
                        <a:pt x="2562294" y="2307202"/>
                        <a:pt x="2521262" y="2241550"/>
                      </a:cubicBezTo>
                      <a:cubicBezTo>
                        <a:pt x="2510590" y="2224475"/>
                        <a:pt x="2513456" y="2198475"/>
                        <a:pt x="2495862" y="2184400"/>
                      </a:cubicBezTo>
                      <a:cubicBezTo>
                        <a:pt x="2490635" y="2180219"/>
                        <a:pt x="2482663" y="2181301"/>
                        <a:pt x="2476812" y="2178050"/>
                      </a:cubicBezTo>
                      <a:cubicBezTo>
                        <a:pt x="2463469" y="2170637"/>
                        <a:pt x="2451412" y="2161117"/>
                        <a:pt x="2438712" y="2152650"/>
                      </a:cubicBezTo>
                      <a:cubicBezTo>
                        <a:pt x="2423460" y="2142482"/>
                        <a:pt x="2418686" y="2136886"/>
                        <a:pt x="2400612" y="2133600"/>
                      </a:cubicBezTo>
                      <a:cubicBezTo>
                        <a:pt x="2383822" y="2130547"/>
                        <a:pt x="2366745" y="2129367"/>
                        <a:pt x="2349812" y="2127250"/>
                      </a:cubicBezTo>
                      <a:cubicBezTo>
                        <a:pt x="2343462" y="2123017"/>
                        <a:pt x="2338356" y="2115309"/>
                        <a:pt x="2330762" y="2114550"/>
                      </a:cubicBezTo>
                      <a:cubicBezTo>
                        <a:pt x="2308311" y="2112305"/>
                        <a:pt x="2287709" y="2120434"/>
                        <a:pt x="2267262" y="2127250"/>
                      </a:cubicBezTo>
                      <a:cubicBezTo>
                        <a:pt x="2214399" y="2114034"/>
                        <a:pt x="2264244" y="2132547"/>
                        <a:pt x="2229162" y="2101850"/>
                      </a:cubicBezTo>
                      <a:cubicBezTo>
                        <a:pt x="2217675" y="2091799"/>
                        <a:pt x="2203762" y="2084917"/>
                        <a:pt x="2191062" y="2076450"/>
                      </a:cubicBezTo>
                      <a:lnTo>
                        <a:pt x="2172012" y="2063750"/>
                      </a:lnTo>
                      <a:lnTo>
                        <a:pt x="2152962" y="2051050"/>
                      </a:lnTo>
                      <a:cubicBezTo>
                        <a:pt x="2141785" y="2017520"/>
                        <a:pt x="2152181" y="2035713"/>
                        <a:pt x="2108512" y="2006600"/>
                      </a:cubicBezTo>
                      <a:cubicBezTo>
                        <a:pt x="2102162" y="2002367"/>
                        <a:pt x="2096702" y="1996313"/>
                        <a:pt x="2089462" y="1993900"/>
                      </a:cubicBezTo>
                      <a:lnTo>
                        <a:pt x="2051362" y="1981200"/>
                      </a:lnTo>
                      <a:cubicBezTo>
                        <a:pt x="2029037" y="1947712"/>
                        <a:pt x="2036021" y="1946097"/>
                        <a:pt x="1968812" y="1968500"/>
                      </a:cubicBezTo>
                      <a:cubicBezTo>
                        <a:pt x="1962462" y="1970617"/>
                        <a:pt x="1967195" y="1982817"/>
                        <a:pt x="1962462" y="1987550"/>
                      </a:cubicBezTo>
                      <a:cubicBezTo>
                        <a:pt x="1957729" y="1992283"/>
                        <a:pt x="1949762" y="1991783"/>
                        <a:pt x="1943412" y="1993900"/>
                      </a:cubicBezTo>
                      <a:cubicBezTo>
                        <a:pt x="1928595" y="1991783"/>
                        <a:pt x="1913482" y="1983920"/>
                        <a:pt x="1898962" y="1987550"/>
                      </a:cubicBezTo>
                      <a:cubicBezTo>
                        <a:pt x="1892468" y="1989173"/>
                        <a:pt x="1898059" y="2002709"/>
                        <a:pt x="1892612" y="2006600"/>
                      </a:cubicBezTo>
                      <a:cubicBezTo>
                        <a:pt x="1881719" y="2014381"/>
                        <a:pt x="1854512" y="2019300"/>
                        <a:pt x="1854512" y="2019300"/>
                      </a:cubicBezTo>
                      <a:cubicBezTo>
                        <a:pt x="1848162" y="2017183"/>
                        <a:pt x="1838783" y="2018762"/>
                        <a:pt x="1835462" y="2012950"/>
                      </a:cubicBezTo>
                      <a:cubicBezTo>
                        <a:pt x="1829074" y="2001771"/>
                        <a:pt x="1831905" y="1987419"/>
                        <a:pt x="1829112" y="1974850"/>
                      </a:cubicBezTo>
                      <a:cubicBezTo>
                        <a:pt x="1827660" y="1968316"/>
                        <a:pt x="1828209" y="1959691"/>
                        <a:pt x="1822762" y="1955800"/>
                      </a:cubicBezTo>
                      <a:cubicBezTo>
                        <a:pt x="1811869" y="1948019"/>
                        <a:pt x="1797362" y="1947333"/>
                        <a:pt x="1784662" y="1943100"/>
                      </a:cubicBezTo>
                      <a:lnTo>
                        <a:pt x="1765612" y="1936750"/>
                      </a:lnTo>
                      <a:cubicBezTo>
                        <a:pt x="1742329" y="1938867"/>
                        <a:pt x="1717343" y="1934108"/>
                        <a:pt x="1695762" y="1943100"/>
                      </a:cubicBezTo>
                      <a:cubicBezTo>
                        <a:pt x="1687706" y="1946457"/>
                        <a:pt x="1695583" y="1962329"/>
                        <a:pt x="1689412" y="1968500"/>
                      </a:cubicBezTo>
                      <a:cubicBezTo>
                        <a:pt x="1683241" y="1974671"/>
                        <a:pt x="1672531" y="1972957"/>
                        <a:pt x="1664012" y="1974850"/>
                      </a:cubicBezTo>
                      <a:cubicBezTo>
                        <a:pt x="1653476" y="1977191"/>
                        <a:pt x="1642845" y="1979083"/>
                        <a:pt x="1632262" y="1981200"/>
                      </a:cubicBezTo>
                      <a:cubicBezTo>
                        <a:pt x="1594187" y="1971681"/>
                        <a:pt x="1602534" y="1970636"/>
                        <a:pt x="1549712" y="1981200"/>
                      </a:cubicBezTo>
                      <a:cubicBezTo>
                        <a:pt x="1536585" y="1983825"/>
                        <a:pt x="1511612" y="1993900"/>
                        <a:pt x="1511612" y="1993900"/>
                      </a:cubicBezTo>
                      <a:cubicBezTo>
                        <a:pt x="1509495" y="1987550"/>
                        <a:pt x="1506280" y="1981466"/>
                        <a:pt x="1505262" y="1974850"/>
                      </a:cubicBezTo>
                      <a:cubicBezTo>
                        <a:pt x="1502027" y="1953825"/>
                        <a:pt x="1508425" y="1930376"/>
                        <a:pt x="1498912" y="1911350"/>
                      </a:cubicBezTo>
                      <a:cubicBezTo>
                        <a:pt x="1492086" y="1897698"/>
                        <a:pt x="1473512" y="1894417"/>
                        <a:pt x="1460812" y="1885950"/>
                      </a:cubicBezTo>
                      <a:lnTo>
                        <a:pt x="1441762" y="1873250"/>
                      </a:lnTo>
                      <a:cubicBezTo>
                        <a:pt x="1435412" y="1875367"/>
                        <a:pt x="1427445" y="1874867"/>
                        <a:pt x="1422712" y="1879600"/>
                      </a:cubicBezTo>
                      <a:cubicBezTo>
                        <a:pt x="1417979" y="1884333"/>
                        <a:pt x="1416362" y="1891957"/>
                        <a:pt x="1416362" y="1898650"/>
                      </a:cubicBezTo>
                      <a:cubicBezTo>
                        <a:pt x="1416362" y="1911795"/>
                        <a:pt x="1428991" y="1927118"/>
                        <a:pt x="1435412" y="1936750"/>
                      </a:cubicBezTo>
                      <a:cubicBezTo>
                        <a:pt x="1433295" y="1943100"/>
                        <a:pt x="1433243" y="1950573"/>
                        <a:pt x="1429062" y="1955800"/>
                      </a:cubicBezTo>
                      <a:cubicBezTo>
                        <a:pt x="1414157" y="1974431"/>
                        <a:pt x="1385015" y="1972071"/>
                        <a:pt x="1365562" y="1974850"/>
                      </a:cubicBezTo>
                      <a:cubicBezTo>
                        <a:pt x="1359212" y="1979083"/>
                        <a:pt x="1353338" y="1984137"/>
                        <a:pt x="1346512" y="1987550"/>
                      </a:cubicBezTo>
                      <a:cubicBezTo>
                        <a:pt x="1340525" y="1990543"/>
                        <a:pt x="1332689" y="1989719"/>
                        <a:pt x="1327462" y="1993900"/>
                      </a:cubicBezTo>
                      <a:cubicBezTo>
                        <a:pt x="1321503" y="1998668"/>
                        <a:pt x="1318995" y="2006600"/>
                        <a:pt x="1314762" y="2012950"/>
                      </a:cubicBezTo>
                      <a:cubicBezTo>
                        <a:pt x="1306295" y="2010833"/>
                        <a:pt x="1298046" y="2005732"/>
                        <a:pt x="1289362" y="2006600"/>
                      </a:cubicBezTo>
                      <a:cubicBezTo>
                        <a:pt x="1276041" y="2007932"/>
                        <a:pt x="1251262" y="2019300"/>
                        <a:pt x="1251262" y="2019300"/>
                      </a:cubicBezTo>
                      <a:cubicBezTo>
                        <a:pt x="1229311" y="2014910"/>
                        <a:pt x="1209713" y="2006757"/>
                        <a:pt x="1187762" y="2019300"/>
                      </a:cubicBezTo>
                      <a:cubicBezTo>
                        <a:pt x="1181136" y="2023086"/>
                        <a:pt x="1181534" y="2034305"/>
                        <a:pt x="1175062" y="2038350"/>
                      </a:cubicBezTo>
                      <a:cubicBezTo>
                        <a:pt x="1163710" y="2045445"/>
                        <a:pt x="1136962" y="2051050"/>
                        <a:pt x="1136962" y="2051050"/>
                      </a:cubicBezTo>
                      <a:cubicBezTo>
                        <a:pt x="1121001" y="2003167"/>
                        <a:pt x="1142531" y="2062189"/>
                        <a:pt x="1117912" y="2012950"/>
                      </a:cubicBezTo>
                      <a:cubicBezTo>
                        <a:pt x="1114919" y="2006963"/>
                        <a:pt x="1116295" y="1998633"/>
                        <a:pt x="1111562" y="1993900"/>
                      </a:cubicBezTo>
                      <a:cubicBezTo>
                        <a:pt x="1100769" y="1983107"/>
                        <a:pt x="1086162" y="1976967"/>
                        <a:pt x="1073462" y="1968500"/>
                      </a:cubicBezTo>
                      <a:lnTo>
                        <a:pt x="1054412" y="1955800"/>
                      </a:lnTo>
                      <a:cubicBezTo>
                        <a:pt x="1052295" y="1949450"/>
                        <a:pt x="1046962" y="1943352"/>
                        <a:pt x="1048062" y="1936750"/>
                      </a:cubicBezTo>
                      <a:cubicBezTo>
                        <a:pt x="1049317" y="1929222"/>
                        <a:pt x="1064548" y="1924326"/>
                        <a:pt x="1060762" y="1917700"/>
                      </a:cubicBezTo>
                      <a:cubicBezTo>
                        <a:pt x="1053189" y="1904448"/>
                        <a:pt x="1035362" y="1900767"/>
                        <a:pt x="1022662" y="1892300"/>
                      </a:cubicBezTo>
                      <a:cubicBezTo>
                        <a:pt x="998043" y="1875887"/>
                        <a:pt x="1010852" y="1882013"/>
                        <a:pt x="984562" y="1873250"/>
                      </a:cubicBezTo>
                      <a:cubicBezTo>
                        <a:pt x="955175" y="1879127"/>
                        <a:pt x="939867" y="1885852"/>
                        <a:pt x="908362" y="1873250"/>
                      </a:cubicBezTo>
                      <a:cubicBezTo>
                        <a:pt x="900024" y="1869915"/>
                        <a:pt x="896401" y="1859713"/>
                        <a:pt x="889312" y="1854200"/>
                      </a:cubicBezTo>
                      <a:cubicBezTo>
                        <a:pt x="856560" y="1828726"/>
                        <a:pt x="860905" y="1832031"/>
                        <a:pt x="832162" y="1822450"/>
                      </a:cubicBezTo>
                      <a:cubicBezTo>
                        <a:pt x="818745" y="1768781"/>
                        <a:pt x="832747" y="1805472"/>
                        <a:pt x="819462" y="1816100"/>
                      </a:cubicBezTo>
                      <a:cubicBezTo>
                        <a:pt x="812647" y="1821552"/>
                        <a:pt x="802529" y="1820333"/>
                        <a:pt x="794062" y="1822450"/>
                      </a:cubicBezTo>
                      <a:cubicBezTo>
                        <a:pt x="792149" y="1841585"/>
                        <a:pt x="797648" y="1886892"/>
                        <a:pt x="775012" y="1905000"/>
                      </a:cubicBezTo>
                      <a:cubicBezTo>
                        <a:pt x="769785" y="1909181"/>
                        <a:pt x="762312" y="1909233"/>
                        <a:pt x="755962" y="1911350"/>
                      </a:cubicBezTo>
                      <a:cubicBezTo>
                        <a:pt x="753034" y="1931843"/>
                        <a:pt x="749591" y="1974882"/>
                        <a:pt x="736912" y="1993900"/>
                      </a:cubicBezTo>
                      <a:cubicBezTo>
                        <a:pt x="728445" y="2006600"/>
                        <a:pt x="716339" y="2017520"/>
                        <a:pt x="711512" y="2032000"/>
                      </a:cubicBezTo>
                      <a:cubicBezTo>
                        <a:pt x="709395" y="2038350"/>
                        <a:pt x="708155" y="2045063"/>
                        <a:pt x="705162" y="2051050"/>
                      </a:cubicBezTo>
                      <a:cubicBezTo>
                        <a:pt x="701749" y="2057876"/>
                        <a:pt x="695875" y="2063274"/>
                        <a:pt x="692462" y="2070100"/>
                      </a:cubicBezTo>
                      <a:cubicBezTo>
                        <a:pt x="680842" y="2093340"/>
                        <a:pt x="689517" y="2097984"/>
                        <a:pt x="679762" y="2127250"/>
                      </a:cubicBezTo>
                      <a:cubicBezTo>
                        <a:pt x="677349" y="2134490"/>
                        <a:pt x="671295" y="2139950"/>
                        <a:pt x="667062" y="2146300"/>
                      </a:cubicBezTo>
                      <a:cubicBezTo>
                        <a:pt x="669179" y="2154767"/>
                        <a:pt x="676653" y="2163597"/>
                        <a:pt x="673412" y="2171700"/>
                      </a:cubicBezTo>
                      <a:cubicBezTo>
                        <a:pt x="670926" y="2177915"/>
                        <a:pt x="661055" y="2178050"/>
                        <a:pt x="654362" y="2178050"/>
                      </a:cubicBezTo>
                      <a:cubicBezTo>
                        <a:pt x="633090" y="2178050"/>
                        <a:pt x="612029" y="2173817"/>
                        <a:pt x="590862" y="2171700"/>
                      </a:cubicBezTo>
                      <a:cubicBezTo>
                        <a:pt x="571944" y="2143323"/>
                        <a:pt x="565818" y="2141374"/>
                        <a:pt x="559112" y="2114550"/>
                      </a:cubicBezTo>
                      <a:cubicBezTo>
                        <a:pt x="556494" y="2104079"/>
                        <a:pt x="555602" y="2093213"/>
                        <a:pt x="552762" y="2082800"/>
                      </a:cubicBezTo>
                      <a:cubicBezTo>
                        <a:pt x="549240" y="2069885"/>
                        <a:pt x="551201" y="2052126"/>
                        <a:pt x="540062" y="2044700"/>
                      </a:cubicBezTo>
                      <a:cubicBezTo>
                        <a:pt x="509873" y="2024574"/>
                        <a:pt x="528252" y="2034413"/>
                        <a:pt x="482912" y="2019300"/>
                      </a:cubicBezTo>
                      <a:lnTo>
                        <a:pt x="463862" y="2012950"/>
                      </a:lnTo>
                      <a:lnTo>
                        <a:pt x="444812" y="2006600"/>
                      </a:lnTo>
                      <a:cubicBezTo>
                        <a:pt x="440579" y="2019300"/>
                        <a:pt x="439538" y="2033561"/>
                        <a:pt x="432112" y="2044700"/>
                      </a:cubicBezTo>
                      <a:cubicBezTo>
                        <a:pt x="427879" y="2051050"/>
                        <a:pt x="422825" y="2056924"/>
                        <a:pt x="419412" y="2063750"/>
                      </a:cubicBezTo>
                      <a:cubicBezTo>
                        <a:pt x="416419" y="2069737"/>
                        <a:pt x="416313" y="2076949"/>
                        <a:pt x="413062" y="2082800"/>
                      </a:cubicBezTo>
                      <a:cubicBezTo>
                        <a:pt x="405649" y="2096143"/>
                        <a:pt x="402142" y="2116073"/>
                        <a:pt x="387662" y="2120900"/>
                      </a:cubicBezTo>
                      <a:cubicBezTo>
                        <a:pt x="361372" y="2129663"/>
                        <a:pt x="374181" y="2123537"/>
                        <a:pt x="349562" y="2139950"/>
                      </a:cubicBezTo>
                      <a:cubicBezTo>
                        <a:pt x="336862" y="2137833"/>
                        <a:pt x="322978" y="2139358"/>
                        <a:pt x="311462" y="2133600"/>
                      </a:cubicBezTo>
                      <a:cubicBezTo>
                        <a:pt x="304636" y="2130187"/>
                        <a:pt x="304158" y="2119946"/>
                        <a:pt x="298762" y="2114550"/>
                      </a:cubicBezTo>
                      <a:cubicBezTo>
                        <a:pt x="293366" y="2109154"/>
                        <a:pt x="286858" y="2104530"/>
                        <a:pt x="279712" y="2101850"/>
                      </a:cubicBezTo>
                      <a:cubicBezTo>
                        <a:pt x="269606" y="2098060"/>
                        <a:pt x="258433" y="2098118"/>
                        <a:pt x="247962" y="2095500"/>
                      </a:cubicBezTo>
                      <a:cubicBezTo>
                        <a:pt x="241468" y="2093877"/>
                        <a:pt x="235262" y="2091267"/>
                        <a:pt x="228912" y="2089150"/>
                      </a:cubicBezTo>
                      <a:cubicBezTo>
                        <a:pt x="205629" y="2091267"/>
                        <a:pt x="181407" y="2088624"/>
                        <a:pt x="159062" y="2095500"/>
                      </a:cubicBezTo>
                      <a:cubicBezTo>
                        <a:pt x="151768" y="2097744"/>
                        <a:pt x="151248" y="2108687"/>
                        <a:pt x="146362" y="2114550"/>
                      </a:cubicBezTo>
                      <a:cubicBezTo>
                        <a:pt x="140613" y="2121449"/>
                        <a:pt x="133662" y="2127250"/>
                        <a:pt x="127312" y="2133600"/>
                      </a:cubicBezTo>
                      <a:cubicBezTo>
                        <a:pt x="99818" y="2130163"/>
                        <a:pt x="70162" y="2141971"/>
                        <a:pt x="70162" y="2108200"/>
                      </a:cubicBezTo>
                      <a:cubicBezTo>
                        <a:pt x="70162" y="2099473"/>
                        <a:pt x="74004" y="2091159"/>
                        <a:pt x="76512" y="2082800"/>
                      </a:cubicBezTo>
                      <a:cubicBezTo>
                        <a:pt x="80359" y="2069978"/>
                        <a:pt x="89212" y="2044700"/>
                        <a:pt x="89212" y="2044700"/>
                      </a:cubicBezTo>
                      <a:cubicBezTo>
                        <a:pt x="87095" y="2021417"/>
                        <a:pt x="86168" y="1997994"/>
                        <a:pt x="82862" y="1974850"/>
                      </a:cubicBezTo>
                      <a:cubicBezTo>
                        <a:pt x="81915" y="1968224"/>
                        <a:pt x="81245" y="1960533"/>
                        <a:pt x="76512" y="1955800"/>
                      </a:cubicBezTo>
                      <a:cubicBezTo>
                        <a:pt x="71779" y="1951067"/>
                        <a:pt x="63812" y="1951567"/>
                        <a:pt x="57462" y="1949450"/>
                      </a:cubicBezTo>
                      <a:cubicBezTo>
                        <a:pt x="41501" y="1901567"/>
                        <a:pt x="63031" y="1960589"/>
                        <a:pt x="38412" y="1911350"/>
                      </a:cubicBezTo>
                      <a:cubicBezTo>
                        <a:pt x="35419" y="1905363"/>
                        <a:pt x="34179" y="1898650"/>
                        <a:pt x="32062" y="1892300"/>
                      </a:cubicBezTo>
                      <a:cubicBezTo>
                        <a:pt x="29945" y="1862667"/>
                        <a:pt x="28993" y="1832927"/>
                        <a:pt x="25712" y="1803400"/>
                      </a:cubicBezTo>
                      <a:cubicBezTo>
                        <a:pt x="23696" y="1785259"/>
                        <a:pt x="10493" y="1755224"/>
                        <a:pt x="6662" y="1739900"/>
                      </a:cubicBezTo>
                      <a:lnTo>
                        <a:pt x="312" y="1714500"/>
                      </a:lnTo>
                      <a:cubicBezTo>
                        <a:pt x="2429" y="1678517"/>
                        <a:pt x="-4737" y="1640746"/>
                        <a:pt x="6662" y="1606550"/>
                      </a:cubicBezTo>
                      <a:cubicBezTo>
                        <a:pt x="12121" y="1590174"/>
                        <a:pt x="47038" y="1580391"/>
                        <a:pt x="63812" y="1574800"/>
                      </a:cubicBezTo>
                      <a:cubicBezTo>
                        <a:pt x="86970" y="1505325"/>
                        <a:pt x="50036" y="1610558"/>
                        <a:pt x="82862" y="1536700"/>
                      </a:cubicBezTo>
                      <a:cubicBezTo>
                        <a:pt x="88299" y="1524467"/>
                        <a:pt x="88136" y="1509739"/>
                        <a:pt x="95562" y="1498600"/>
                      </a:cubicBezTo>
                      <a:cubicBezTo>
                        <a:pt x="99795" y="1492250"/>
                        <a:pt x="105162" y="1486524"/>
                        <a:pt x="108262" y="1479550"/>
                      </a:cubicBezTo>
                      <a:cubicBezTo>
                        <a:pt x="113699" y="1467317"/>
                        <a:pt x="116729" y="1454150"/>
                        <a:pt x="120962" y="1441450"/>
                      </a:cubicBezTo>
                      <a:lnTo>
                        <a:pt x="127312" y="1422400"/>
                      </a:lnTo>
                      <a:cubicBezTo>
                        <a:pt x="135555" y="1364698"/>
                        <a:pt x="128929" y="1392149"/>
                        <a:pt x="146362" y="1339850"/>
                      </a:cubicBezTo>
                      <a:lnTo>
                        <a:pt x="152712" y="1320800"/>
                      </a:lnTo>
                      <a:lnTo>
                        <a:pt x="159062" y="1301750"/>
                      </a:lnTo>
                      <a:cubicBezTo>
                        <a:pt x="161179" y="1286933"/>
                        <a:pt x="162477" y="1271976"/>
                        <a:pt x="165412" y="1257300"/>
                      </a:cubicBezTo>
                      <a:cubicBezTo>
                        <a:pt x="166725" y="1250736"/>
                        <a:pt x="170565" y="1244836"/>
                        <a:pt x="171762" y="1238250"/>
                      </a:cubicBezTo>
                      <a:cubicBezTo>
                        <a:pt x="176128" y="1214235"/>
                        <a:pt x="175574" y="1172207"/>
                        <a:pt x="190812" y="1149350"/>
                      </a:cubicBezTo>
                      <a:cubicBezTo>
                        <a:pt x="199279" y="1136650"/>
                        <a:pt x="211385" y="1125730"/>
                        <a:pt x="216212" y="1111250"/>
                      </a:cubicBezTo>
                      <a:cubicBezTo>
                        <a:pt x="227389" y="1077720"/>
                        <a:pt x="218849" y="1097769"/>
                        <a:pt x="247962" y="1054100"/>
                      </a:cubicBezTo>
                      <a:lnTo>
                        <a:pt x="260662" y="1035050"/>
                      </a:lnTo>
                      <a:cubicBezTo>
                        <a:pt x="256429" y="1022350"/>
                        <a:pt x="248916" y="1010303"/>
                        <a:pt x="247962" y="996950"/>
                      </a:cubicBezTo>
                      <a:cubicBezTo>
                        <a:pt x="245437" y="961601"/>
                        <a:pt x="256969" y="917057"/>
                        <a:pt x="228912" y="889000"/>
                      </a:cubicBezTo>
                      <a:cubicBezTo>
                        <a:pt x="223516" y="883604"/>
                        <a:pt x="216212" y="880533"/>
                        <a:pt x="209862" y="876300"/>
                      </a:cubicBezTo>
                      <a:cubicBezTo>
                        <a:pt x="180749" y="832631"/>
                        <a:pt x="189289" y="852680"/>
                        <a:pt x="178112" y="819150"/>
                      </a:cubicBezTo>
                      <a:cubicBezTo>
                        <a:pt x="180301" y="801638"/>
                        <a:pt x="181023" y="768877"/>
                        <a:pt x="190812" y="749300"/>
                      </a:cubicBezTo>
                      <a:cubicBezTo>
                        <a:pt x="194225" y="742474"/>
                        <a:pt x="197553" y="735018"/>
                        <a:pt x="203512" y="730250"/>
                      </a:cubicBezTo>
                      <a:cubicBezTo>
                        <a:pt x="208739" y="726069"/>
                        <a:pt x="216212" y="726017"/>
                        <a:pt x="222562" y="723900"/>
                      </a:cubicBezTo>
                      <a:cubicBezTo>
                        <a:pt x="236417" y="682336"/>
                        <a:pt x="217174" y="723130"/>
                        <a:pt x="247962" y="698500"/>
                      </a:cubicBezTo>
                      <a:cubicBezTo>
                        <a:pt x="253921" y="693732"/>
                        <a:pt x="256429" y="685800"/>
                        <a:pt x="260662" y="679450"/>
                      </a:cubicBezTo>
                      <a:cubicBezTo>
                        <a:pt x="245549" y="634110"/>
                        <a:pt x="255388" y="652489"/>
                        <a:pt x="235262" y="622300"/>
                      </a:cubicBezTo>
                      <a:cubicBezTo>
                        <a:pt x="237379" y="599017"/>
                        <a:pt x="221461" y="564304"/>
                        <a:pt x="241612" y="552450"/>
                      </a:cubicBezTo>
                      <a:cubicBezTo>
                        <a:pt x="270860" y="535245"/>
                        <a:pt x="309466" y="555248"/>
                        <a:pt x="343212" y="558800"/>
                      </a:cubicBezTo>
                      <a:cubicBezTo>
                        <a:pt x="349869" y="559501"/>
                        <a:pt x="356522" y="561706"/>
                        <a:pt x="362262" y="565150"/>
                      </a:cubicBezTo>
                      <a:cubicBezTo>
                        <a:pt x="367396" y="568230"/>
                        <a:pt x="324162" y="569383"/>
                        <a:pt x="330512" y="571500"/>
                      </a:cubicBez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Vodafone Rg"/>
                    <a:ea typeface="+mn-ea"/>
                    <a:cs typeface="+mn-cs"/>
                  </a:endParaRPr>
                </a:p>
              </p:txBody>
            </p:sp>
            <p:sp>
              <p:nvSpPr>
                <p:cNvPr id="139" name="Freeform 55"/>
                <p:cNvSpPr>
                  <a:spLocks/>
                </p:cNvSpPr>
                <p:nvPr/>
              </p:nvSpPr>
              <p:spPr bwMode="gray">
                <a:xfrm>
                  <a:off x="4677187" y="1320996"/>
                  <a:ext cx="1227619" cy="1539814"/>
                </a:xfrm>
                <a:custGeom>
                  <a:avLst/>
                  <a:gdLst>
                    <a:gd name="T0" fmla="*/ 2147483647 w 780"/>
                    <a:gd name="T1" fmla="*/ 2147483647 h 975"/>
                    <a:gd name="T2" fmla="*/ 2147483647 w 780"/>
                    <a:gd name="T3" fmla="*/ 2147483647 h 975"/>
                    <a:gd name="T4" fmla="*/ 2147483647 w 780"/>
                    <a:gd name="T5" fmla="*/ 2147483647 h 975"/>
                    <a:gd name="T6" fmla="*/ 2147483647 w 780"/>
                    <a:gd name="T7" fmla="*/ 2147483647 h 975"/>
                    <a:gd name="T8" fmla="*/ 2147483647 w 780"/>
                    <a:gd name="T9" fmla="*/ 2147483647 h 975"/>
                    <a:gd name="T10" fmla="*/ 2147483647 w 780"/>
                    <a:gd name="T11" fmla="*/ 2147483647 h 975"/>
                    <a:gd name="T12" fmla="*/ 2147483647 w 780"/>
                    <a:gd name="T13" fmla="*/ 2147483647 h 975"/>
                    <a:gd name="T14" fmla="*/ 2147483647 w 780"/>
                    <a:gd name="T15" fmla="*/ 2147483647 h 975"/>
                    <a:gd name="T16" fmla="*/ 2147483647 w 780"/>
                    <a:gd name="T17" fmla="*/ 2147483647 h 975"/>
                    <a:gd name="T18" fmla="*/ 2147483647 w 780"/>
                    <a:gd name="T19" fmla="*/ 2147483647 h 975"/>
                    <a:gd name="T20" fmla="*/ 2147483647 w 780"/>
                    <a:gd name="T21" fmla="*/ 2147483647 h 975"/>
                    <a:gd name="T22" fmla="*/ 2147483647 w 780"/>
                    <a:gd name="T23" fmla="*/ 2147483647 h 975"/>
                    <a:gd name="T24" fmla="*/ 2147483647 w 780"/>
                    <a:gd name="T25" fmla="*/ 2147483647 h 975"/>
                    <a:gd name="T26" fmla="*/ 2147483647 w 780"/>
                    <a:gd name="T27" fmla="*/ 2147483647 h 975"/>
                    <a:gd name="T28" fmla="*/ 2147483647 w 780"/>
                    <a:gd name="T29" fmla="*/ 2147483647 h 975"/>
                    <a:gd name="T30" fmla="*/ 2147483647 w 780"/>
                    <a:gd name="T31" fmla="*/ 2147483647 h 975"/>
                    <a:gd name="T32" fmla="*/ 2147483647 w 780"/>
                    <a:gd name="T33" fmla="*/ 2147483647 h 975"/>
                    <a:gd name="T34" fmla="*/ 2147483647 w 780"/>
                    <a:gd name="T35" fmla="*/ 2147483647 h 975"/>
                    <a:gd name="T36" fmla="*/ 2147483647 w 780"/>
                    <a:gd name="T37" fmla="*/ 2147483647 h 975"/>
                    <a:gd name="T38" fmla="*/ 2147483647 w 780"/>
                    <a:gd name="T39" fmla="*/ 2147483647 h 975"/>
                    <a:gd name="T40" fmla="*/ 2147483647 w 780"/>
                    <a:gd name="T41" fmla="*/ 2147483647 h 975"/>
                    <a:gd name="T42" fmla="*/ 2147483647 w 780"/>
                    <a:gd name="T43" fmla="*/ 2147483647 h 975"/>
                    <a:gd name="T44" fmla="*/ 2147483647 w 780"/>
                    <a:gd name="T45" fmla="*/ 2147483647 h 975"/>
                    <a:gd name="T46" fmla="*/ 2147483647 w 780"/>
                    <a:gd name="T47" fmla="*/ 2147483647 h 975"/>
                    <a:gd name="T48" fmla="*/ 2147483647 w 780"/>
                    <a:gd name="T49" fmla="*/ 2147483647 h 975"/>
                    <a:gd name="T50" fmla="*/ 2147483647 w 780"/>
                    <a:gd name="T51" fmla="*/ 2147483647 h 975"/>
                    <a:gd name="T52" fmla="*/ 2147483647 w 780"/>
                    <a:gd name="T53" fmla="*/ 2147483647 h 975"/>
                    <a:gd name="T54" fmla="*/ 2147483647 w 780"/>
                    <a:gd name="T55" fmla="*/ 2147483647 h 975"/>
                    <a:gd name="T56" fmla="*/ 2147483647 w 780"/>
                    <a:gd name="T57" fmla="*/ 2147483647 h 975"/>
                    <a:gd name="T58" fmla="*/ 2147483647 w 780"/>
                    <a:gd name="T59" fmla="*/ 2147483647 h 975"/>
                    <a:gd name="T60" fmla="*/ 2147483647 w 780"/>
                    <a:gd name="T61" fmla="*/ 2147483647 h 975"/>
                    <a:gd name="T62" fmla="*/ 2147483647 w 780"/>
                    <a:gd name="T63" fmla="*/ 2147483647 h 975"/>
                    <a:gd name="T64" fmla="*/ 2147483647 w 780"/>
                    <a:gd name="T65" fmla="*/ 2147483647 h 975"/>
                    <a:gd name="T66" fmla="*/ 2147483647 w 780"/>
                    <a:gd name="T67" fmla="*/ 2147483647 h 975"/>
                    <a:gd name="T68" fmla="*/ 2147483647 w 780"/>
                    <a:gd name="T69" fmla="*/ 2147483647 h 975"/>
                    <a:gd name="T70" fmla="*/ 2147483647 w 780"/>
                    <a:gd name="T71" fmla="*/ 2147483647 h 975"/>
                    <a:gd name="T72" fmla="*/ 2147483647 w 780"/>
                    <a:gd name="T73" fmla="*/ 2147483647 h 975"/>
                    <a:gd name="T74" fmla="*/ 2147483647 w 780"/>
                    <a:gd name="T75" fmla="*/ 2147483647 h 975"/>
                    <a:gd name="T76" fmla="*/ 2147483647 w 780"/>
                    <a:gd name="T77" fmla="*/ 2147483647 h 975"/>
                    <a:gd name="T78" fmla="*/ 2147483647 w 780"/>
                    <a:gd name="T79" fmla="*/ 2147483647 h 975"/>
                    <a:gd name="T80" fmla="*/ 2147483647 w 780"/>
                    <a:gd name="T81" fmla="*/ 2147483647 h 975"/>
                    <a:gd name="T82" fmla="*/ 2147483647 w 780"/>
                    <a:gd name="T83" fmla="*/ 2147483647 h 975"/>
                    <a:gd name="T84" fmla="*/ 2147483647 w 780"/>
                    <a:gd name="T85" fmla="*/ 2147483647 h 975"/>
                    <a:gd name="T86" fmla="*/ 2147483647 w 780"/>
                    <a:gd name="T87" fmla="*/ 2147483647 h 975"/>
                    <a:gd name="T88" fmla="*/ 2147483647 w 780"/>
                    <a:gd name="T89" fmla="*/ 2147483647 h 975"/>
                    <a:gd name="T90" fmla="*/ 2147483647 w 780"/>
                    <a:gd name="T91" fmla="*/ 2147483647 h 975"/>
                    <a:gd name="T92" fmla="*/ 2147483647 w 780"/>
                    <a:gd name="T93" fmla="*/ 2147483647 h 975"/>
                    <a:gd name="T94" fmla="*/ 2147483647 w 780"/>
                    <a:gd name="T95" fmla="*/ 2147483647 h 975"/>
                    <a:gd name="T96" fmla="*/ 2147483647 w 780"/>
                    <a:gd name="T97" fmla="*/ 2147483647 h 975"/>
                    <a:gd name="T98" fmla="*/ 2147483647 w 780"/>
                    <a:gd name="T99" fmla="*/ 2147483647 h 975"/>
                    <a:gd name="T100" fmla="*/ 2147483647 w 780"/>
                    <a:gd name="T101" fmla="*/ 2147483647 h 975"/>
                    <a:gd name="T102" fmla="*/ 2147483647 w 780"/>
                    <a:gd name="T103" fmla="*/ 2147483647 h 975"/>
                    <a:gd name="T104" fmla="*/ 2147483647 w 780"/>
                    <a:gd name="T105" fmla="*/ 2147483647 h 975"/>
                    <a:gd name="T106" fmla="*/ 2147483647 w 780"/>
                    <a:gd name="T107" fmla="*/ 2147483647 h 975"/>
                    <a:gd name="T108" fmla="*/ 2147483647 w 780"/>
                    <a:gd name="T109" fmla="*/ 2147483647 h 975"/>
                    <a:gd name="T110" fmla="*/ 2147483647 w 780"/>
                    <a:gd name="T111" fmla="*/ 2147483647 h 975"/>
                    <a:gd name="T112" fmla="*/ 2147483647 w 780"/>
                    <a:gd name="T113" fmla="*/ 2147483647 h 975"/>
                    <a:gd name="T114" fmla="*/ 2147483647 w 780"/>
                    <a:gd name="T115" fmla="*/ 2147483647 h 975"/>
                    <a:gd name="T116" fmla="*/ 2147483647 w 780"/>
                    <a:gd name="T117" fmla="*/ 2147483647 h 975"/>
                    <a:gd name="T118" fmla="*/ 2147483647 w 780"/>
                    <a:gd name="T119" fmla="*/ 2147483647 h 9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0"/>
                    <a:gd name="T181" fmla="*/ 0 h 975"/>
                    <a:gd name="T182" fmla="*/ 780 w 780"/>
                    <a:gd name="T183" fmla="*/ 975 h 9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0" h="975">
                      <a:moveTo>
                        <a:pt x="541" y="742"/>
                      </a:moveTo>
                      <a:lnTo>
                        <a:pt x="543" y="745"/>
                      </a:lnTo>
                      <a:lnTo>
                        <a:pt x="543" y="747"/>
                      </a:lnTo>
                      <a:lnTo>
                        <a:pt x="543" y="749"/>
                      </a:lnTo>
                      <a:lnTo>
                        <a:pt x="543" y="750"/>
                      </a:lnTo>
                      <a:lnTo>
                        <a:pt x="541" y="752"/>
                      </a:lnTo>
                      <a:lnTo>
                        <a:pt x="541" y="754"/>
                      </a:lnTo>
                      <a:lnTo>
                        <a:pt x="540" y="755"/>
                      </a:lnTo>
                      <a:lnTo>
                        <a:pt x="541" y="755"/>
                      </a:lnTo>
                      <a:lnTo>
                        <a:pt x="544" y="757"/>
                      </a:lnTo>
                      <a:lnTo>
                        <a:pt x="549" y="759"/>
                      </a:lnTo>
                      <a:lnTo>
                        <a:pt x="554" y="759"/>
                      </a:lnTo>
                      <a:lnTo>
                        <a:pt x="559" y="759"/>
                      </a:lnTo>
                      <a:lnTo>
                        <a:pt x="564" y="760"/>
                      </a:lnTo>
                      <a:lnTo>
                        <a:pt x="569" y="762"/>
                      </a:lnTo>
                      <a:lnTo>
                        <a:pt x="573" y="764"/>
                      </a:lnTo>
                      <a:lnTo>
                        <a:pt x="577" y="769"/>
                      </a:lnTo>
                      <a:lnTo>
                        <a:pt x="579" y="770"/>
                      </a:lnTo>
                      <a:lnTo>
                        <a:pt x="581" y="772"/>
                      </a:lnTo>
                      <a:lnTo>
                        <a:pt x="582" y="773"/>
                      </a:lnTo>
                      <a:lnTo>
                        <a:pt x="586" y="773"/>
                      </a:lnTo>
                      <a:lnTo>
                        <a:pt x="589" y="775"/>
                      </a:lnTo>
                      <a:lnTo>
                        <a:pt x="591" y="777"/>
                      </a:lnTo>
                      <a:lnTo>
                        <a:pt x="592" y="777"/>
                      </a:lnTo>
                      <a:lnTo>
                        <a:pt x="594" y="780"/>
                      </a:lnTo>
                      <a:lnTo>
                        <a:pt x="594" y="782"/>
                      </a:lnTo>
                      <a:lnTo>
                        <a:pt x="596" y="782"/>
                      </a:lnTo>
                      <a:lnTo>
                        <a:pt x="596" y="783"/>
                      </a:lnTo>
                      <a:lnTo>
                        <a:pt x="596" y="785"/>
                      </a:lnTo>
                      <a:lnTo>
                        <a:pt x="597" y="785"/>
                      </a:lnTo>
                      <a:lnTo>
                        <a:pt x="597" y="787"/>
                      </a:lnTo>
                      <a:lnTo>
                        <a:pt x="599" y="788"/>
                      </a:lnTo>
                      <a:lnTo>
                        <a:pt x="602" y="793"/>
                      </a:lnTo>
                      <a:lnTo>
                        <a:pt x="606" y="797"/>
                      </a:lnTo>
                      <a:lnTo>
                        <a:pt x="610" y="800"/>
                      </a:lnTo>
                      <a:lnTo>
                        <a:pt x="615" y="802"/>
                      </a:lnTo>
                      <a:lnTo>
                        <a:pt x="619" y="805"/>
                      </a:lnTo>
                      <a:lnTo>
                        <a:pt x="622" y="808"/>
                      </a:lnTo>
                      <a:lnTo>
                        <a:pt x="625" y="813"/>
                      </a:lnTo>
                      <a:lnTo>
                        <a:pt x="629" y="816"/>
                      </a:lnTo>
                      <a:lnTo>
                        <a:pt x="630" y="820"/>
                      </a:lnTo>
                      <a:lnTo>
                        <a:pt x="630" y="823"/>
                      </a:lnTo>
                      <a:lnTo>
                        <a:pt x="630" y="826"/>
                      </a:lnTo>
                      <a:lnTo>
                        <a:pt x="630" y="830"/>
                      </a:lnTo>
                      <a:lnTo>
                        <a:pt x="630" y="831"/>
                      </a:lnTo>
                      <a:lnTo>
                        <a:pt x="630" y="835"/>
                      </a:lnTo>
                      <a:lnTo>
                        <a:pt x="632" y="838"/>
                      </a:lnTo>
                      <a:lnTo>
                        <a:pt x="634" y="839"/>
                      </a:lnTo>
                      <a:lnTo>
                        <a:pt x="635" y="843"/>
                      </a:lnTo>
                      <a:lnTo>
                        <a:pt x="635" y="844"/>
                      </a:lnTo>
                      <a:lnTo>
                        <a:pt x="637" y="846"/>
                      </a:lnTo>
                      <a:lnTo>
                        <a:pt x="639" y="848"/>
                      </a:lnTo>
                      <a:lnTo>
                        <a:pt x="640" y="849"/>
                      </a:lnTo>
                      <a:lnTo>
                        <a:pt x="642" y="853"/>
                      </a:lnTo>
                      <a:lnTo>
                        <a:pt x="643" y="854"/>
                      </a:lnTo>
                      <a:lnTo>
                        <a:pt x="645" y="856"/>
                      </a:lnTo>
                      <a:lnTo>
                        <a:pt x="645" y="858"/>
                      </a:lnTo>
                      <a:lnTo>
                        <a:pt x="647" y="861"/>
                      </a:lnTo>
                      <a:lnTo>
                        <a:pt x="647" y="863"/>
                      </a:lnTo>
                      <a:lnTo>
                        <a:pt x="648" y="866"/>
                      </a:lnTo>
                      <a:lnTo>
                        <a:pt x="648" y="868"/>
                      </a:lnTo>
                      <a:lnTo>
                        <a:pt x="650" y="869"/>
                      </a:lnTo>
                      <a:lnTo>
                        <a:pt x="652" y="871"/>
                      </a:lnTo>
                      <a:lnTo>
                        <a:pt x="653" y="872"/>
                      </a:lnTo>
                      <a:lnTo>
                        <a:pt x="657" y="874"/>
                      </a:lnTo>
                      <a:lnTo>
                        <a:pt x="662" y="874"/>
                      </a:lnTo>
                      <a:lnTo>
                        <a:pt x="665" y="874"/>
                      </a:lnTo>
                      <a:lnTo>
                        <a:pt x="670" y="876"/>
                      </a:lnTo>
                      <a:lnTo>
                        <a:pt x="673" y="876"/>
                      </a:lnTo>
                      <a:lnTo>
                        <a:pt x="676" y="876"/>
                      </a:lnTo>
                      <a:lnTo>
                        <a:pt x="680" y="879"/>
                      </a:lnTo>
                      <a:lnTo>
                        <a:pt x="681" y="881"/>
                      </a:lnTo>
                      <a:lnTo>
                        <a:pt x="681" y="884"/>
                      </a:lnTo>
                      <a:lnTo>
                        <a:pt x="681" y="886"/>
                      </a:lnTo>
                      <a:lnTo>
                        <a:pt x="680" y="887"/>
                      </a:lnTo>
                      <a:lnTo>
                        <a:pt x="678" y="889"/>
                      </a:lnTo>
                      <a:lnTo>
                        <a:pt x="678" y="892"/>
                      </a:lnTo>
                      <a:lnTo>
                        <a:pt x="676" y="894"/>
                      </a:lnTo>
                      <a:lnTo>
                        <a:pt x="676" y="897"/>
                      </a:lnTo>
                      <a:lnTo>
                        <a:pt x="676" y="899"/>
                      </a:lnTo>
                      <a:lnTo>
                        <a:pt x="678" y="902"/>
                      </a:lnTo>
                      <a:lnTo>
                        <a:pt x="681" y="904"/>
                      </a:lnTo>
                      <a:lnTo>
                        <a:pt x="683" y="905"/>
                      </a:lnTo>
                      <a:lnTo>
                        <a:pt x="685" y="907"/>
                      </a:lnTo>
                      <a:lnTo>
                        <a:pt x="688" y="909"/>
                      </a:lnTo>
                      <a:lnTo>
                        <a:pt x="690" y="910"/>
                      </a:lnTo>
                      <a:lnTo>
                        <a:pt x="691" y="912"/>
                      </a:lnTo>
                      <a:lnTo>
                        <a:pt x="693" y="914"/>
                      </a:lnTo>
                      <a:lnTo>
                        <a:pt x="607" y="914"/>
                      </a:lnTo>
                      <a:lnTo>
                        <a:pt x="576" y="955"/>
                      </a:lnTo>
                      <a:lnTo>
                        <a:pt x="574" y="957"/>
                      </a:lnTo>
                      <a:lnTo>
                        <a:pt x="574" y="958"/>
                      </a:lnTo>
                      <a:lnTo>
                        <a:pt x="574" y="960"/>
                      </a:lnTo>
                      <a:lnTo>
                        <a:pt x="571" y="960"/>
                      </a:lnTo>
                      <a:lnTo>
                        <a:pt x="566" y="958"/>
                      </a:lnTo>
                      <a:lnTo>
                        <a:pt x="563" y="958"/>
                      </a:lnTo>
                      <a:lnTo>
                        <a:pt x="559" y="958"/>
                      </a:lnTo>
                      <a:lnTo>
                        <a:pt x="554" y="958"/>
                      </a:lnTo>
                      <a:lnTo>
                        <a:pt x="551" y="958"/>
                      </a:lnTo>
                      <a:lnTo>
                        <a:pt x="548" y="958"/>
                      </a:lnTo>
                      <a:lnTo>
                        <a:pt x="544" y="957"/>
                      </a:lnTo>
                      <a:lnTo>
                        <a:pt x="541" y="955"/>
                      </a:lnTo>
                      <a:lnTo>
                        <a:pt x="538" y="955"/>
                      </a:lnTo>
                      <a:lnTo>
                        <a:pt x="535" y="957"/>
                      </a:lnTo>
                      <a:lnTo>
                        <a:pt x="530" y="957"/>
                      </a:lnTo>
                      <a:lnTo>
                        <a:pt x="526" y="958"/>
                      </a:lnTo>
                      <a:lnTo>
                        <a:pt x="523" y="960"/>
                      </a:lnTo>
                      <a:lnTo>
                        <a:pt x="518" y="960"/>
                      </a:lnTo>
                      <a:lnTo>
                        <a:pt x="515" y="960"/>
                      </a:lnTo>
                      <a:lnTo>
                        <a:pt x="515" y="962"/>
                      </a:lnTo>
                      <a:lnTo>
                        <a:pt x="513" y="962"/>
                      </a:lnTo>
                      <a:lnTo>
                        <a:pt x="511" y="962"/>
                      </a:lnTo>
                      <a:lnTo>
                        <a:pt x="511" y="963"/>
                      </a:lnTo>
                      <a:lnTo>
                        <a:pt x="510" y="963"/>
                      </a:lnTo>
                      <a:lnTo>
                        <a:pt x="510" y="965"/>
                      </a:lnTo>
                      <a:lnTo>
                        <a:pt x="508" y="966"/>
                      </a:lnTo>
                      <a:lnTo>
                        <a:pt x="507" y="966"/>
                      </a:lnTo>
                      <a:lnTo>
                        <a:pt x="505" y="966"/>
                      </a:lnTo>
                      <a:lnTo>
                        <a:pt x="503" y="968"/>
                      </a:lnTo>
                      <a:lnTo>
                        <a:pt x="502" y="968"/>
                      </a:lnTo>
                      <a:lnTo>
                        <a:pt x="502" y="970"/>
                      </a:lnTo>
                      <a:lnTo>
                        <a:pt x="500" y="970"/>
                      </a:lnTo>
                      <a:lnTo>
                        <a:pt x="498" y="971"/>
                      </a:lnTo>
                      <a:lnTo>
                        <a:pt x="498" y="973"/>
                      </a:lnTo>
                      <a:lnTo>
                        <a:pt x="498" y="975"/>
                      </a:lnTo>
                      <a:lnTo>
                        <a:pt x="497" y="975"/>
                      </a:lnTo>
                      <a:lnTo>
                        <a:pt x="495" y="975"/>
                      </a:lnTo>
                      <a:lnTo>
                        <a:pt x="493" y="973"/>
                      </a:lnTo>
                      <a:lnTo>
                        <a:pt x="492" y="971"/>
                      </a:lnTo>
                      <a:lnTo>
                        <a:pt x="490" y="968"/>
                      </a:lnTo>
                      <a:lnTo>
                        <a:pt x="490" y="966"/>
                      </a:lnTo>
                      <a:lnTo>
                        <a:pt x="488" y="965"/>
                      </a:lnTo>
                      <a:lnTo>
                        <a:pt x="487" y="963"/>
                      </a:lnTo>
                      <a:lnTo>
                        <a:pt x="485" y="962"/>
                      </a:lnTo>
                      <a:lnTo>
                        <a:pt x="483" y="963"/>
                      </a:lnTo>
                      <a:lnTo>
                        <a:pt x="482" y="963"/>
                      </a:lnTo>
                      <a:lnTo>
                        <a:pt x="480" y="965"/>
                      </a:lnTo>
                      <a:lnTo>
                        <a:pt x="478" y="965"/>
                      </a:lnTo>
                      <a:lnTo>
                        <a:pt x="477" y="966"/>
                      </a:lnTo>
                      <a:lnTo>
                        <a:pt x="474" y="965"/>
                      </a:lnTo>
                      <a:lnTo>
                        <a:pt x="470" y="965"/>
                      </a:lnTo>
                      <a:lnTo>
                        <a:pt x="469" y="963"/>
                      </a:lnTo>
                      <a:lnTo>
                        <a:pt x="465" y="962"/>
                      </a:lnTo>
                      <a:lnTo>
                        <a:pt x="462" y="962"/>
                      </a:lnTo>
                      <a:lnTo>
                        <a:pt x="460" y="960"/>
                      </a:lnTo>
                      <a:lnTo>
                        <a:pt x="457" y="962"/>
                      </a:lnTo>
                      <a:lnTo>
                        <a:pt x="455" y="962"/>
                      </a:lnTo>
                      <a:lnTo>
                        <a:pt x="452" y="963"/>
                      </a:lnTo>
                      <a:lnTo>
                        <a:pt x="450" y="965"/>
                      </a:lnTo>
                      <a:lnTo>
                        <a:pt x="449" y="966"/>
                      </a:lnTo>
                      <a:lnTo>
                        <a:pt x="447" y="968"/>
                      </a:lnTo>
                      <a:lnTo>
                        <a:pt x="445" y="970"/>
                      </a:lnTo>
                      <a:lnTo>
                        <a:pt x="444" y="970"/>
                      </a:lnTo>
                      <a:lnTo>
                        <a:pt x="440" y="970"/>
                      </a:lnTo>
                      <a:lnTo>
                        <a:pt x="439" y="968"/>
                      </a:lnTo>
                      <a:lnTo>
                        <a:pt x="436" y="966"/>
                      </a:lnTo>
                      <a:lnTo>
                        <a:pt x="434" y="965"/>
                      </a:lnTo>
                      <a:lnTo>
                        <a:pt x="432" y="963"/>
                      </a:lnTo>
                      <a:lnTo>
                        <a:pt x="429" y="962"/>
                      </a:lnTo>
                      <a:lnTo>
                        <a:pt x="427" y="960"/>
                      </a:lnTo>
                      <a:lnTo>
                        <a:pt x="426" y="958"/>
                      </a:lnTo>
                      <a:lnTo>
                        <a:pt x="422" y="957"/>
                      </a:lnTo>
                      <a:lnTo>
                        <a:pt x="422" y="955"/>
                      </a:lnTo>
                      <a:lnTo>
                        <a:pt x="419" y="955"/>
                      </a:lnTo>
                      <a:lnTo>
                        <a:pt x="417" y="953"/>
                      </a:lnTo>
                      <a:lnTo>
                        <a:pt x="416" y="953"/>
                      </a:lnTo>
                      <a:lnTo>
                        <a:pt x="414" y="953"/>
                      </a:lnTo>
                      <a:lnTo>
                        <a:pt x="412" y="952"/>
                      </a:lnTo>
                      <a:lnTo>
                        <a:pt x="409" y="952"/>
                      </a:lnTo>
                      <a:lnTo>
                        <a:pt x="407" y="950"/>
                      </a:lnTo>
                      <a:lnTo>
                        <a:pt x="406" y="948"/>
                      </a:lnTo>
                      <a:lnTo>
                        <a:pt x="404" y="945"/>
                      </a:lnTo>
                      <a:lnTo>
                        <a:pt x="401" y="943"/>
                      </a:lnTo>
                      <a:lnTo>
                        <a:pt x="399" y="942"/>
                      </a:lnTo>
                      <a:lnTo>
                        <a:pt x="398" y="938"/>
                      </a:lnTo>
                      <a:lnTo>
                        <a:pt x="396" y="935"/>
                      </a:lnTo>
                      <a:lnTo>
                        <a:pt x="394" y="934"/>
                      </a:lnTo>
                      <a:lnTo>
                        <a:pt x="393" y="930"/>
                      </a:lnTo>
                      <a:lnTo>
                        <a:pt x="391" y="929"/>
                      </a:lnTo>
                      <a:lnTo>
                        <a:pt x="389" y="929"/>
                      </a:lnTo>
                      <a:lnTo>
                        <a:pt x="388" y="927"/>
                      </a:lnTo>
                      <a:lnTo>
                        <a:pt x="386" y="925"/>
                      </a:lnTo>
                      <a:lnTo>
                        <a:pt x="384" y="925"/>
                      </a:lnTo>
                      <a:lnTo>
                        <a:pt x="383" y="924"/>
                      </a:lnTo>
                      <a:lnTo>
                        <a:pt x="381" y="924"/>
                      </a:lnTo>
                      <a:lnTo>
                        <a:pt x="381" y="922"/>
                      </a:lnTo>
                      <a:lnTo>
                        <a:pt x="379" y="920"/>
                      </a:lnTo>
                      <a:lnTo>
                        <a:pt x="378" y="920"/>
                      </a:lnTo>
                      <a:lnTo>
                        <a:pt x="376" y="920"/>
                      </a:lnTo>
                      <a:lnTo>
                        <a:pt x="374" y="920"/>
                      </a:lnTo>
                      <a:lnTo>
                        <a:pt x="373" y="922"/>
                      </a:lnTo>
                      <a:lnTo>
                        <a:pt x="373" y="924"/>
                      </a:lnTo>
                      <a:lnTo>
                        <a:pt x="371" y="924"/>
                      </a:lnTo>
                      <a:lnTo>
                        <a:pt x="371" y="925"/>
                      </a:lnTo>
                      <a:lnTo>
                        <a:pt x="370" y="927"/>
                      </a:lnTo>
                      <a:lnTo>
                        <a:pt x="370" y="929"/>
                      </a:lnTo>
                      <a:lnTo>
                        <a:pt x="368" y="930"/>
                      </a:lnTo>
                      <a:lnTo>
                        <a:pt x="366" y="932"/>
                      </a:lnTo>
                      <a:lnTo>
                        <a:pt x="365" y="932"/>
                      </a:lnTo>
                      <a:lnTo>
                        <a:pt x="361" y="934"/>
                      </a:lnTo>
                      <a:lnTo>
                        <a:pt x="358" y="934"/>
                      </a:lnTo>
                      <a:lnTo>
                        <a:pt x="356" y="932"/>
                      </a:lnTo>
                      <a:lnTo>
                        <a:pt x="353" y="932"/>
                      </a:lnTo>
                      <a:lnTo>
                        <a:pt x="351" y="930"/>
                      </a:lnTo>
                      <a:lnTo>
                        <a:pt x="348" y="929"/>
                      </a:lnTo>
                      <a:lnTo>
                        <a:pt x="345" y="929"/>
                      </a:lnTo>
                      <a:lnTo>
                        <a:pt x="343" y="929"/>
                      </a:lnTo>
                      <a:lnTo>
                        <a:pt x="338" y="929"/>
                      </a:lnTo>
                      <a:lnTo>
                        <a:pt x="335" y="930"/>
                      </a:lnTo>
                      <a:lnTo>
                        <a:pt x="332" y="932"/>
                      </a:lnTo>
                      <a:lnTo>
                        <a:pt x="328" y="932"/>
                      </a:lnTo>
                      <a:lnTo>
                        <a:pt x="325" y="932"/>
                      </a:lnTo>
                      <a:lnTo>
                        <a:pt x="322" y="934"/>
                      </a:lnTo>
                      <a:lnTo>
                        <a:pt x="318" y="932"/>
                      </a:lnTo>
                      <a:lnTo>
                        <a:pt x="313" y="932"/>
                      </a:lnTo>
                      <a:lnTo>
                        <a:pt x="308" y="930"/>
                      </a:lnTo>
                      <a:lnTo>
                        <a:pt x="302" y="927"/>
                      </a:lnTo>
                      <a:lnTo>
                        <a:pt x="297" y="924"/>
                      </a:lnTo>
                      <a:lnTo>
                        <a:pt x="294" y="919"/>
                      </a:lnTo>
                      <a:lnTo>
                        <a:pt x="289" y="914"/>
                      </a:lnTo>
                      <a:lnTo>
                        <a:pt x="285" y="909"/>
                      </a:lnTo>
                      <a:lnTo>
                        <a:pt x="282" y="904"/>
                      </a:lnTo>
                      <a:lnTo>
                        <a:pt x="279" y="899"/>
                      </a:lnTo>
                      <a:lnTo>
                        <a:pt x="277" y="897"/>
                      </a:lnTo>
                      <a:lnTo>
                        <a:pt x="275" y="897"/>
                      </a:lnTo>
                      <a:lnTo>
                        <a:pt x="274" y="897"/>
                      </a:lnTo>
                      <a:lnTo>
                        <a:pt x="272" y="897"/>
                      </a:lnTo>
                      <a:lnTo>
                        <a:pt x="269" y="896"/>
                      </a:lnTo>
                      <a:lnTo>
                        <a:pt x="266" y="892"/>
                      </a:lnTo>
                      <a:lnTo>
                        <a:pt x="262" y="887"/>
                      </a:lnTo>
                      <a:lnTo>
                        <a:pt x="261" y="881"/>
                      </a:lnTo>
                      <a:lnTo>
                        <a:pt x="261" y="874"/>
                      </a:lnTo>
                      <a:lnTo>
                        <a:pt x="259" y="868"/>
                      </a:lnTo>
                      <a:lnTo>
                        <a:pt x="257" y="863"/>
                      </a:lnTo>
                      <a:lnTo>
                        <a:pt x="254" y="856"/>
                      </a:lnTo>
                      <a:lnTo>
                        <a:pt x="252" y="854"/>
                      </a:lnTo>
                      <a:lnTo>
                        <a:pt x="251" y="854"/>
                      </a:lnTo>
                      <a:lnTo>
                        <a:pt x="247" y="853"/>
                      </a:lnTo>
                      <a:lnTo>
                        <a:pt x="246" y="853"/>
                      </a:lnTo>
                      <a:lnTo>
                        <a:pt x="242" y="851"/>
                      </a:lnTo>
                      <a:lnTo>
                        <a:pt x="239" y="851"/>
                      </a:lnTo>
                      <a:lnTo>
                        <a:pt x="236" y="849"/>
                      </a:lnTo>
                      <a:lnTo>
                        <a:pt x="233" y="848"/>
                      </a:lnTo>
                      <a:lnTo>
                        <a:pt x="229" y="846"/>
                      </a:lnTo>
                      <a:lnTo>
                        <a:pt x="226" y="843"/>
                      </a:lnTo>
                      <a:lnTo>
                        <a:pt x="224" y="839"/>
                      </a:lnTo>
                      <a:lnTo>
                        <a:pt x="223" y="838"/>
                      </a:lnTo>
                      <a:lnTo>
                        <a:pt x="219" y="835"/>
                      </a:lnTo>
                      <a:lnTo>
                        <a:pt x="218" y="831"/>
                      </a:lnTo>
                      <a:lnTo>
                        <a:pt x="216" y="828"/>
                      </a:lnTo>
                      <a:lnTo>
                        <a:pt x="213" y="825"/>
                      </a:lnTo>
                      <a:lnTo>
                        <a:pt x="213" y="823"/>
                      </a:lnTo>
                      <a:lnTo>
                        <a:pt x="213" y="821"/>
                      </a:lnTo>
                      <a:lnTo>
                        <a:pt x="213" y="820"/>
                      </a:lnTo>
                      <a:lnTo>
                        <a:pt x="213" y="818"/>
                      </a:lnTo>
                      <a:lnTo>
                        <a:pt x="214" y="816"/>
                      </a:lnTo>
                      <a:lnTo>
                        <a:pt x="214" y="815"/>
                      </a:lnTo>
                      <a:lnTo>
                        <a:pt x="216" y="815"/>
                      </a:lnTo>
                      <a:lnTo>
                        <a:pt x="216" y="813"/>
                      </a:lnTo>
                      <a:lnTo>
                        <a:pt x="214" y="813"/>
                      </a:lnTo>
                      <a:lnTo>
                        <a:pt x="213" y="813"/>
                      </a:lnTo>
                      <a:lnTo>
                        <a:pt x="211" y="813"/>
                      </a:lnTo>
                      <a:lnTo>
                        <a:pt x="209" y="811"/>
                      </a:lnTo>
                      <a:lnTo>
                        <a:pt x="208" y="811"/>
                      </a:lnTo>
                      <a:lnTo>
                        <a:pt x="208" y="810"/>
                      </a:lnTo>
                      <a:lnTo>
                        <a:pt x="204" y="806"/>
                      </a:lnTo>
                      <a:lnTo>
                        <a:pt x="201" y="802"/>
                      </a:lnTo>
                      <a:lnTo>
                        <a:pt x="196" y="798"/>
                      </a:lnTo>
                      <a:lnTo>
                        <a:pt x="191" y="795"/>
                      </a:lnTo>
                      <a:lnTo>
                        <a:pt x="186" y="793"/>
                      </a:lnTo>
                      <a:lnTo>
                        <a:pt x="181" y="790"/>
                      </a:lnTo>
                      <a:lnTo>
                        <a:pt x="176" y="788"/>
                      </a:lnTo>
                      <a:lnTo>
                        <a:pt x="171" y="787"/>
                      </a:lnTo>
                      <a:lnTo>
                        <a:pt x="168" y="785"/>
                      </a:lnTo>
                      <a:lnTo>
                        <a:pt x="167" y="782"/>
                      </a:lnTo>
                      <a:lnTo>
                        <a:pt x="165" y="778"/>
                      </a:lnTo>
                      <a:lnTo>
                        <a:pt x="163" y="777"/>
                      </a:lnTo>
                      <a:lnTo>
                        <a:pt x="163" y="772"/>
                      </a:lnTo>
                      <a:lnTo>
                        <a:pt x="163" y="769"/>
                      </a:lnTo>
                      <a:lnTo>
                        <a:pt x="163" y="765"/>
                      </a:lnTo>
                      <a:lnTo>
                        <a:pt x="165" y="762"/>
                      </a:lnTo>
                      <a:lnTo>
                        <a:pt x="163" y="762"/>
                      </a:lnTo>
                      <a:lnTo>
                        <a:pt x="162" y="762"/>
                      </a:lnTo>
                      <a:lnTo>
                        <a:pt x="162" y="760"/>
                      </a:lnTo>
                      <a:lnTo>
                        <a:pt x="160" y="760"/>
                      </a:lnTo>
                      <a:lnTo>
                        <a:pt x="158" y="759"/>
                      </a:lnTo>
                      <a:lnTo>
                        <a:pt x="157" y="759"/>
                      </a:lnTo>
                      <a:lnTo>
                        <a:pt x="155" y="759"/>
                      </a:lnTo>
                      <a:lnTo>
                        <a:pt x="153" y="759"/>
                      </a:lnTo>
                      <a:lnTo>
                        <a:pt x="155" y="759"/>
                      </a:lnTo>
                      <a:lnTo>
                        <a:pt x="153" y="760"/>
                      </a:lnTo>
                      <a:lnTo>
                        <a:pt x="152" y="760"/>
                      </a:lnTo>
                      <a:lnTo>
                        <a:pt x="152" y="754"/>
                      </a:lnTo>
                      <a:lnTo>
                        <a:pt x="148" y="749"/>
                      </a:lnTo>
                      <a:lnTo>
                        <a:pt x="145" y="744"/>
                      </a:lnTo>
                      <a:lnTo>
                        <a:pt x="140" y="740"/>
                      </a:lnTo>
                      <a:lnTo>
                        <a:pt x="135" y="739"/>
                      </a:lnTo>
                      <a:lnTo>
                        <a:pt x="129" y="737"/>
                      </a:lnTo>
                      <a:lnTo>
                        <a:pt x="122" y="737"/>
                      </a:lnTo>
                      <a:lnTo>
                        <a:pt x="117" y="737"/>
                      </a:lnTo>
                      <a:lnTo>
                        <a:pt x="117" y="736"/>
                      </a:lnTo>
                      <a:lnTo>
                        <a:pt x="117" y="734"/>
                      </a:lnTo>
                      <a:lnTo>
                        <a:pt x="117" y="732"/>
                      </a:lnTo>
                      <a:lnTo>
                        <a:pt x="115" y="731"/>
                      </a:lnTo>
                      <a:lnTo>
                        <a:pt x="115" y="729"/>
                      </a:lnTo>
                      <a:lnTo>
                        <a:pt x="115" y="727"/>
                      </a:lnTo>
                      <a:lnTo>
                        <a:pt x="114" y="727"/>
                      </a:lnTo>
                      <a:lnTo>
                        <a:pt x="112" y="726"/>
                      </a:lnTo>
                      <a:lnTo>
                        <a:pt x="112" y="724"/>
                      </a:lnTo>
                      <a:lnTo>
                        <a:pt x="110" y="724"/>
                      </a:lnTo>
                      <a:lnTo>
                        <a:pt x="109" y="722"/>
                      </a:lnTo>
                      <a:lnTo>
                        <a:pt x="107" y="722"/>
                      </a:lnTo>
                      <a:lnTo>
                        <a:pt x="105" y="721"/>
                      </a:lnTo>
                      <a:lnTo>
                        <a:pt x="104" y="721"/>
                      </a:lnTo>
                      <a:lnTo>
                        <a:pt x="102" y="719"/>
                      </a:lnTo>
                      <a:lnTo>
                        <a:pt x="101" y="719"/>
                      </a:lnTo>
                      <a:lnTo>
                        <a:pt x="99" y="719"/>
                      </a:lnTo>
                      <a:lnTo>
                        <a:pt x="96" y="719"/>
                      </a:lnTo>
                      <a:lnTo>
                        <a:pt x="92" y="719"/>
                      </a:lnTo>
                      <a:lnTo>
                        <a:pt x="91" y="719"/>
                      </a:lnTo>
                      <a:lnTo>
                        <a:pt x="87" y="719"/>
                      </a:lnTo>
                      <a:lnTo>
                        <a:pt x="86" y="719"/>
                      </a:lnTo>
                      <a:lnTo>
                        <a:pt x="82" y="717"/>
                      </a:lnTo>
                      <a:lnTo>
                        <a:pt x="81" y="716"/>
                      </a:lnTo>
                      <a:lnTo>
                        <a:pt x="81" y="714"/>
                      </a:lnTo>
                      <a:lnTo>
                        <a:pt x="81" y="712"/>
                      </a:lnTo>
                      <a:lnTo>
                        <a:pt x="82" y="712"/>
                      </a:lnTo>
                      <a:lnTo>
                        <a:pt x="84" y="712"/>
                      </a:lnTo>
                      <a:lnTo>
                        <a:pt x="84" y="711"/>
                      </a:lnTo>
                      <a:lnTo>
                        <a:pt x="82" y="711"/>
                      </a:lnTo>
                      <a:lnTo>
                        <a:pt x="82" y="709"/>
                      </a:lnTo>
                      <a:lnTo>
                        <a:pt x="81" y="709"/>
                      </a:lnTo>
                      <a:lnTo>
                        <a:pt x="81" y="707"/>
                      </a:lnTo>
                      <a:lnTo>
                        <a:pt x="81" y="706"/>
                      </a:lnTo>
                      <a:lnTo>
                        <a:pt x="79" y="706"/>
                      </a:lnTo>
                      <a:lnTo>
                        <a:pt x="81" y="701"/>
                      </a:lnTo>
                      <a:lnTo>
                        <a:pt x="81" y="696"/>
                      </a:lnTo>
                      <a:lnTo>
                        <a:pt x="82" y="693"/>
                      </a:lnTo>
                      <a:lnTo>
                        <a:pt x="84" y="688"/>
                      </a:lnTo>
                      <a:lnTo>
                        <a:pt x="86" y="683"/>
                      </a:lnTo>
                      <a:lnTo>
                        <a:pt x="86" y="676"/>
                      </a:lnTo>
                      <a:lnTo>
                        <a:pt x="84" y="668"/>
                      </a:lnTo>
                      <a:lnTo>
                        <a:pt x="82" y="658"/>
                      </a:lnTo>
                      <a:lnTo>
                        <a:pt x="77" y="648"/>
                      </a:lnTo>
                      <a:lnTo>
                        <a:pt x="72" y="640"/>
                      </a:lnTo>
                      <a:lnTo>
                        <a:pt x="68" y="633"/>
                      </a:lnTo>
                      <a:lnTo>
                        <a:pt x="63" y="628"/>
                      </a:lnTo>
                      <a:lnTo>
                        <a:pt x="59" y="625"/>
                      </a:lnTo>
                      <a:lnTo>
                        <a:pt x="56" y="623"/>
                      </a:lnTo>
                      <a:lnTo>
                        <a:pt x="53" y="623"/>
                      </a:lnTo>
                      <a:lnTo>
                        <a:pt x="51" y="622"/>
                      </a:lnTo>
                      <a:lnTo>
                        <a:pt x="49" y="622"/>
                      </a:lnTo>
                      <a:lnTo>
                        <a:pt x="49" y="620"/>
                      </a:lnTo>
                      <a:lnTo>
                        <a:pt x="49" y="618"/>
                      </a:lnTo>
                      <a:lnTo>
                        <a:pt x="49" y="617"/>
                      </a:lnTo>
                      <a:lnTo>
                        <a:pt x="48" y="615"/>
                      </a:lnTo>
                      <a:lnTo>
                        <a:pt x="48" y="613"/>
                      </a:lnTo>
                      <a:lnTo>
                        <a:pt x="46" y="612"/>
                      </a:lnTo>
                      <a:lnTo>
                        <a:pt x="44" y="612"/>
                      </a:lnTo>
                      <a:lnTo>
                        <a:pt x="43" y="612"/>
                      </a:lnTo>
                      <a:lnTo>
                        <a:pt x="43" y="610"/>
                      </a:lnTo>
                      <a:lnTo>
                        <a:pt x="44" y="610"/>
                      </a:lnTo>
                      <a:lnTo>
                        <a:pt x="46" y="610"/>
                      </a:lnTo>
                      <a:lnTo>
                        <a:pt x="46" y="609"/>
                      </a:lnTo>
                      <a:lnTo>
                        <a:pt x="48" y="607"/>
                      </a:lnTo>
                      <a:lnTo>
                        <a:pt x="49" y="607"/>
                      </a:lnTo>
                      <a:lnTo>
                        <a:pt x="49" y="605"/>
                      </a:lnTo>
                      <a:lnTo>
                        <a:pt x="51" y="604"/>
                      </a:lnTo>
                      <a:lnTo>
                        <a:pt x="51" y="602"/>
                      </a:lnTo>
                      <a:lnTo>
                        <a:pt x="53" y="600"/>
                      </a:lnTo>
                      <a:lnTo>
                        <a:pt x="53" y="599"/>
                      </a:lnTo>
                      <a:lnTo>
                        <a:pt x="53" y="595"/>
                      </a:lnTo>
                      <a:lnTo>
                        <a:pt x="51" y="594"/>
                      </a:lnTo>
                      <a:lnTo>
                        <a:pt x="51" y="592"/>
                      </a:lnTo>
                      <a:lnTo>
                        <a:pt x="49" y="592"/>
                      </a:lnTo>
                      <a:lnTo>
                        <a:pt x="46" y="590"/>
                      </a:lnTo>
                      <a:lnTo>
                        <a:pt x="44" y="590"/>
                      </a:lnTo>
                      <a:lnTo>
                        <a:pt x="43" y="589"/>
                      </a:lnTo>
                      <a:lnTo>
                        <a:pt x="39" y="587"/>
                      </a:lnTo>
                      <a:lnTo>
                        <a:pt x="38" y="585"/>
                      </a:lnTo>
                      <a:lnTo>
                        <a:pt x="36" y="584"/>
                      </a:lnTo>
                      <a:lnTo>
                        <a:pt x="35" y="582"/>
                      </a:lnTo>
                      <a:lnTo>
                        <a:pt x="33" y="580"/>
                      </a:lnTo>
                      <a:lnTo>
                        <a:pt x="30" y="576"/>
                      </a:lnTo>
                      <a:lnTo>
                        <a:pt x="30" y="572"/>
                      </a:lnTo>
                      <a:lnTo>
                        <a:pt x="30" y="567"/>
                      </a:lnTo>
                      <a:lnTo>
                        <a:pt x="31" y="564"/>
                      </a:lnTo>
                      <a:lnTo>
                        <a:pt x="33" y="559"/>
                      </a:lnTo>
                      <a:lnTo>
                        <a:pt x="33" y="556"/>
                      </a:lnTo>
                      <a:lnTo>
                        <a:pt x="33" y="551"/>
                      </a:lnTo>
                      <a:lnTo>
                        <a:pt x="33" y="546"/>
                      </a:lnTo>
                      <a:lnTo>
                        <a:pt x="31" y="544"/>
                      </a:lnTo>
                      <a:lnTo>
                        <a:pt x="30" y="543"/>
                      </a:lnTo>
                      <a:lnTo>
                        <a:pt x="28" y="539"/>
                      </a:lnTo>
                      <a:lnTo>
                        <a:pt x="26" y="538"/>
                      </a:lnTo>
                      <a:lnTo>
                        <a:pt x="25" y="536"/>
                      </a:lnTo>
                      <a:lnTo>
                        <a:pt x="23" y="534"/>
                      </a:lnTo>
                      <a:lnTo>
                        <a:pt x="21" y="533"/>
                      </a:lnTo>
                      <a:lnTo>
                        <a:pt x="20" y="529"/>
                      </a:lnTo>
                      <a:lnTo>
                        <a:pt x="20" y="528"/>
                      </a:lnTo>
                      <a:lnTo>
                        <a:pt x="18" y="526"/>
                      </a:lnTo>
                      <a:lnTo>
                        <a:pt x="18" y="524"/>
                      </a:lnTo>
                      <a:lnTo>
                        <a:pt x="16" y="523"/>
                      </a:lnTo>
                      <a:lnTo>
                        <a:pt x="16" y="521"/>
                      </a:lnTo>
                      <a:lnTo>
                        <a:pt x="16" y="519"/>
                      </a:lnTo>
                      <a:lnTo>
                        <a:pt x="16" y="516"/>
                      </a:lnTo>
                      <a:lnTo>
                        <a:pt x="15" y="514"/>
                      </a:lnTo>
                      <a:lnTo>
                        <a:pt x="15" y="518"/>
                      </a:lnTo>
                      <a:lnTo>
                        <a:pt x="13" y="519"/>
                      </a:lnTo>
                      <a:lnTo>
                        <a:pt x="10" y="519"/>
                      </a:lnTo>
                      <a:lnTo>
                        <a:pt x="8" y="521"/>
                      </a:lnTo>
                      <a:lnTo>
                        <a:pt x="6" y="521"/>
                      </a:lnTo>
                      <a:lnTo>
                        <a:pt x="5" y="521"/>
                      </a:lnTo>
                      <a:lnTo>
                        <a:pt x="3" y="521"/>
                      </a:lnTo>
                      <a:lnTo>
                        <a:pt x="2" y="521"/>
                      </a:lnTo>
                      <a:lnTo>
                        <a:pt x="0" y="518"/>
                      </a:lnTo>
                      <a:lnTo>
                        <a:pt x="0" y="514"/>
                      </a:lnTo>
                      <a:lnTo>
                        <a:pt x="2" y="511"/>
                      </a:lnTo>
                      <a:lnTo>
                        <a:pt x="3" y="510"/>
                      </a:lnTo>
                      <a:lnTo>
                        <a:pt x="6" y="506"/>
                      </a:lnTo>
                      <a:lnTo>
                        <a:pt x="10" y="505"/>
                      </a:lnTo>
                      <a:lnTo>
                        <a:pt x="13" y="501"/>
                      </a:lnTo>
                      <a:lnTo>
                        <a:pt x="16" y="501"/>
                      </a:lnTo>
                      <a:lnTo>
                        <a:pt x="18" y="500"/>
                      </a:lnTo>
                      <a:lnTo>
                        <a:pt x="18" y="498"/>
                      </a:lnTo>
                      <a:lnTo>
                        <a:pt x="20" y="498"/>
                      </a:lnTo>
                      <a:lnTo>
                        <a:pt x="20" y="495"/>
                      </a:lnTo>
                      <a:lnTo>
                        <a:pt x="20" y="493"/>
                      </a:lnTo>
                      <a:lnTo>
                        <a:pt x="18" y="491"/>
                      </a:lnTo>
                      <a:lnTo>
                        <a:pt x="18" y="490"/>
                      </a:lnTo>
                      <a:lnTo>
                        <a:pt x="15" y="486"/>
                      </a:lnTo>
                      <a:lnTo>
                        <a:pt x="13" y="481"/>
                      </a:lnTo>
                      <a:lnTo>
                        <a:pt x="13" y="478"/>
                      </a:lnTo>
                      <a:lnTo>
                        <a:pt x="13" y="475"/>
                      </a:lnTo>
                      <a:lnTo>
                        <a:pt x="13" y="472"/>
                      </a:lnTo>
                      <a:lnTo>
                        <a:pt x="13" y="468"/>
                      </a:lnTo>
                      <a:lnTo>
                        <a:pt x="16" y="465"/>
                      </a:lnTo>
                      <a:lnTo>
                        <a:pt x="18" y="463"/>
                      </a:lnTo>
                      <a:lnTo>
                        <a:pt x="21" y="462"/>
                      </a:lnTo>
                      <a:lnTo>
                        <a:pt x="23" y="460"/>
                      </a:lnTo>
                      <a:lnTo>
                        <a:pt x="26" y="460"/>
                      </a:lnTo>
                      <a:lnTo>
                        <a:pt x="30" y="458"/>
                      </a:lnTo>
                      <a:lnTo>
                        <a:pt x="31" y="457"/>
                      </a:lnTo>
                      <a:lnTo>
                        <a:pt x="35" y="455"/>
                      </a:lnTo>
                      <a:lnTo>
                        <a:pt x="36" y="453"/>
                      </a:lnTo>
                      <a:lnTo>
                        <a:pt x="39" y="452"/>
                      </a:lnTo>
                      <a:lnTo>
                        <a:pt x="39" y="450"/>
                      </a:lnTo>
                      <a:lnTo>
                        <a:pt x="39" y="448"/>
                      </a:lnTo>
                      <a:lnTo>
                        <a:pt x="36" y="447"/>
                      </a:lnTo>
                      <a:lnTo>
                        <a:pt x="35" y="444"/>
                      </a:lnTo>
                      <a:lnTo>
                        <a:pt x="31" y="440"/>
                      </a:lnTo>
                      <a:lnTo>
                        <a:pt x="31" y="435"/>
                      </a:lnTo>
                      <a:lnTo>
                        <a:pt x="33" y="432"/>
                      </a:lnTo>
                      <a:lnTo>
                        <a:pt x="36" y="427"/>
                      </a:lnTo>
                      <a:lnTo>
                        <a:pt x="38" y="424"/>
                      </a:lnTo>
                      <a:lnTo>
                        <a:pt x="39" y="422"/>
                      </a:lnTo>
                      <a:lnTo>
                        <a:pt x="41" y="419"/>
                      </a:lnTo>
                      <a:lnTo>
                        <a:pt x="41" y="415"/>
                      </a:lnTo>
                      <a:lnTo>
                        <a:pt x="43" y="412"/>
                      </a:lnTo>
                      <a:lnTo>
                        <a:pt x="44" y="411"/>
                      </a:lnTo>
                      <a:lnTo>
                        <a:pt x="46" y="407"/>
                      </a:lnTo>
                      <a:lnTo>
                        <a:pt x="49" y="404"/>
                      </a:lnTo>
                      <a:lnTo>
                        <a:pt x="49" y="402"/>
                      </a:lnTo>
                      <a:lnTo>
                        <a:pt x="51" y="401"/>
                      </a:lnTo>
                      <a:lnTo>
                        <a:pt x="51" y="397"/>
                      </a:lnTo>
                      <a:lnTo>
                        <a:pt x="51" y="394"/>
                      </a:lnTo>
                      <a:lnTo>
                        <a:pt x="51" y="392"/>
                      </a:lnTo>
                      <a:lnTo>
                        <a:pt x="51" y="389"/>
                      </a:lnTo>
                      <a:lnTo>
                        <a:pt x="53" y="386"/>
                      </a:lnTo>
                      <a:lnTo>
                        <a:pt x="53" y="382"/>
                      </a:lnTo>
                      <a:lnTo>
                        <a:pt x="54" y="382"/>
                      </a:lnTo>
                      <a:lnTo>
                        <a:pt x="56" y="381"/>
                      </a:lnTo>
                      <a:lnTo>
                        <a:pt x="56" y="379"/>
                      </a:lnTo>
                      <a:lnTo>
                        <a:pt x="58" y="379"/>
                      </a:lnTo>
                      <a:lnTo>
                        <a:pt x="58" y="381"/>
                      </a:lnTo>
                      <a:lnTo>
                        <a:pt x="59" y="382"/>
                      </a:lnTo>
                      <a:lnTo>
                        <a:pt x="61" y="384"/>
                      </a:lnTo>
                      <a:lnTo>
                        <a:pt x="64" y="386"/>
                      </a:lnTo>
                      <a:lnTo>
                        <a:pt x="66" y="386"/>
                      </a:lnTo>
                      <a:lnTo>
                        <a:pt x="68" y="387"/>
                      </a:lnTo>
                      <a:lnTo>
                        <a:pt x="71" y="387"/>
                      </a:lnTo>
                      <a:lnTo>
                        <a:pt x="72" y="387"/>
                      </a:lnTo>
                      <a:lnTo>
                        <a:pt x="74" y="386"/>
                      </a:lnTo>
                      <a:lnTo>
                        <a:pt x="76" y="384"/>
                      </a:lnTo>
                      <a:lnTo>
                        <a:pt x="77" y="382"/>
                      </a:lnTo>
                      <a:lnTo>
                        <a:pt x="79" y="381"/>
                      </a:lnTo>
                      <a:lnTo>
                        <a:pt x="81" y="379"/>
                      </a:lnTo>
                      <a:lnTo>
                        <a:pt x="81" y="378"/>
                      </a:lnTo>
                      <a:lnTo>
                        <a:pt x="82" y="378"/>
                      </a:lnTo>
                      <a:lnTo>
                        <a:pt x="84" y="378"/>
                      </a:lnTo>
                      <a:lnTo>
                        <a:pt x="86" y="378"/>
                      </a:lnTo>
                      <a:lnTo>
                        <a:pt x="89" y="378"/>
                      </a:lnTo>
                      <a:lnTo>
                        <a:pt x="91" y="378"/>
                      </a:lnTo>
                      <a:lnTo>
                        <a:pt x="92" y="379"/>
                      </a:lnTo>
                      <a:lnTo>
                        <a:pt x="94" y="379"/>
                      </a:lnTo>
                      <a:lnTo>
                        <a:pt x="96" y="381"/>
                      </a:lnTo>
                      <a:lnTo>
                        <a:pt x="97" y="382"/>
                      </a:lnTo>
                      <a:lnTo>
                        <a:pt x="84" y="160"/>
                      </a:lnTo>
                      <a:lnTo>
                        <a:pt x="127" y="158"/>
                      </a:lnTo>
                      <a:lnTo>
                        <a:pt x="124" y="62"/>
                      </a:lnTo>
                      <a:lnTo>
                        <a:pt x="411" y="57"/>
                      </a:lnTo>
                      <a:lnTo>
                        <a:pt x="412" y="56"/>
                      </a:lnTo>
                      <a:lnTo>
                        <a:pt x="414" y="53"/>
                      </a:lnTo>
                      <a:lnTo>
                        <a:pt x="416" y="51"/>
                      </a:lnTo>
                      <a:lnTo>
                        <a:pt x="419" y="48"/>
                      </a:lnTo>
                      <a:lnTo>
                        <a:pt x="424" y="46"/>
                      </a:lnTo>
                      <a:lnTo>
                        <a:pt x="429" y="46"/>
                      </a:lnTo>
                      <a:lnTo>
                        <a:pt x="434" y="49"/>
                      </a:lnTo>
                      <a:lnTo>
                        <a:pt x="439" y="56"/>
                      </a:lnTo>
                      <a:lnTo>
                        <a:pt x="502" y="56"/>
                      </a:lnTo>
                      <a:lnTo>
                        <a:pt x="503" y="56"/>
                      </a:lnTo>
                      <a:lnTo>
                        <a:pt x="508" y="59"/>
                      </a:lnTo>
                      <a:lnTo>
                        <a:pt x="513" y="62"/>
                      </a:lnTo>
                      <a:lnTo>
                        <a:pt x="521" y="66"/>
                      </a:lnTo>
                      <a:lnTo>
                        <a:pt x="528" y="66"/>
                      </a:lnTo>
                      <a:lnTo>
                        <a:pt x="536" y="64"/>
                      </a:lnTo>
                      <a:lnTo>
                        <a:pt x="540" y="61"/>
                      </a:lnTo>
                      <a:lnTo>
                        <a:pt x="543" y="56"/>
                      </a:lnTo>
                      <a:lnTo>
                        <a:pt x="546" y="51"/>
                      </a:lnTo>
                      <a:lnTo>
                        <a:pt x="549" y="44"/>
                      </a:lnTo>
                      <a:lnTo>
                        <a:pt x="568" y="41"/>
                      </a:lnTo>
                      <a:lnTo>
                        <a:pt x="569" y="39"/>
                      </a:lnTo>
                      <a:lnTo>
                        <a:pt x="571" y="38"/>
                      </a:lnTo>
                      <a:lnTo>
                        <a:pt x="573" y="36"/>
                      </a:lnTo>
                      <a:lnTo>
                        <a:pt x="576" y="34"/>
                      </a:lnTo>
                      <a:lnTo>
                        <a:pt x="577" y="31"/>
                      </a:lnTo>
                      <a:lnTo>
                        <a:pt x="579" y="26"/>
                      </a:lnTo>
                      <a:lnTo>
                        <a:pt x="579" y="21"/>
                      </a:lnTo>
                      <a:lnTo>
                        <a:pt x="581" y="16"/>
                      </a:lnTo>
                      <a:lnTo>
                        <a:pt x="582" y="15"/>
                      </a:lnTo>
                      <a:lnTo>
                        <a:pt x="584" y="13"/>
                      </a:lnTo>
                      <a:lnTo>
                        <a:pt x="587" y="11"/>
                      </a:lnTo>
                      <a:lnTo>
                        <a:pt x="589" y="13"/>
                      </a:lnTo>
                      <a:lnTo>
                        <a:pt x="591" y="13"/>
                      </a:lnTo>
                      <a:lnTo>
                        <a:pt x="592" y="13"/>
                      </a:lnTo>
                      <a:lnTo>
                        <a:pt x="592" y="15"/>
                      </a:lnTo>
                      <a:lnTo>
                        <a:pt x="615" y="0"/>
                      </a:lnTo>
                      <a:lnTo>
                        <a:pt x="617" y="3"/>
                      </a:lnTo>
                      <a:lnTo>
                        <a:pt x="619" y="6"/>
                      </a:lnTo>
                      <a:lnTo>
                        <a:pt x="620" y="8"/>
                      </a:lnTo>
                      <a:lnTo>
                        <a:pt x="624" y="11"/>
                      </a:lnTo>
                      <a:lnTo>
                        <a:pt x="625" y="15"/>
                      </a:lnTo>
                      <a:lnTo>
                        <a:pt x="629" y="16"/>
                      </a:lnTo>
                      <a:lnTo>
                        <a:pt x="632" y="18"/>
                      </a:lnTo>
                      <a:lnTo>
                        <a:pt x="635" y="18"/>
                      </a:lnTo>
                      <a:lnTo>
                        <a:pt x="637" y="18"/>
                      </a:lnTo>
                      <a:lnTo>
                        <a:pt x="639" y="20"/>
                      </a:lnTo>
                      <a:lnTo>
                        <a:pt x="640" y="20"/>
                      </a:lnTo>
                      <a:lnTo>
                        <a:pt x="642" y="21"/>
                      </a:lnTo>
                      <a:lnTo>
                        <a:pt x="643" y="23"/>
                      </a:lnTo>
                      <a:lnTo>
                        <a:pt x="645" y="24"/>
                      </a:lnTo>
                      <a:lnTo>
                        <a:pt x="647" y="26"/>
                      </a:lnTo>
                      <a:lnTo>
                        <a:pt x="648" y="28"/>
                      </a:lnTo>
                      <a:lnTo>
                        <a:pt x="653" y="29"/>
                      </a:lnTo>
                      <a:lnTo>
                        <a:pt x="658" y="33"/>
                      </a:lnTo>
                      <a:lnTo>
                        <a:pt x="663" y="36"/>
                      </a:lnTo>
                      <a:lnTo>
                        <a:pt x="668" y="39"/>
                      </a:lnTo>
                      <a:lnTo>
                        <a:pt x="672" y="44"/>
                      </a:lnTo>
                      <a:lnTo>
                        <a:pt x="675" y="49"/>
                      </a:lnTo>
                      <a:lnTo>
                        <a:pt x="676" y="54"/>
                      </a:lnTo>
                      <a:lnTo>
                        <a:pt x="676" y="61"/>
                      </a:lnTo>
                      <a:lnTo>
                        <a:pt x="676" y="62"/>
                      </a:lnTo>
                      <a:lnTo>
                        <a:pt x="676" y="64"/>
                      </a:lnTo>
                      <a:lnTo>
                        <a:pt x="678" y="67"/>
                      </a:lnTo>
                      <a:lnTo>
                        <a:pt x="678" y="69"/>
                      </a:lnTo>
                      <a:lnTo>
                        <a:pt x="680" y="72"/>
                      </a:lnTo>
                      <a:lnTo>
                        <a:pt x="680" y="74"/>
                      </a:lnTo>
                      <a:lnTo>
                        <a:pt x="681" y="76"/>
                      </a:lnTo>
                      <a:lnTo>
                        <a:pt x="681" y="79"/>
                      </a:lnTo>
                      <a:lnTo>
                        <a:pt x="685" y="84"/>
                      </a:lnTo>
                      <a:lnTo>
                        <a:pt x="686" y="90"/>
                      </a:lnTo>
                      <a:lnTo>
                        <a:pt x="688" y="95"/>
                      </a:lnTo>
                      <a:lnTo>
                        <a:pt x="690" y="102"/>
                      </a:lnTo>
                      <a:lnTo>
                        <a:pt x="690" y="109"/>
                      </a:lnTo>
                      <a:lnTo>
                        <a:pt x="691" y="115"/>
                      </a:lnTo>
                      <a:lnTo>
                        <a:pt x="693" y="120"/>
                      </a:lnTo>
                      <a:lnTo>
                        <a:pt x="693" y="127"/>
                      </a:lnTo>
                      <a:lnTo>
                        <a:pt x="695" y="128"/>
                      </a:lnTo>
                      <a:lnTo>
                        <a:pt x="695" y="130"/>
                      </a:lnTo>
                      <a:lnTo>
                        <a:pt x="696" y="133"/>
                      </a:lnTo>
                      <a:lnTo>
                        <a:pt x="698" y="135"/>
                      </a:lnTo>
                      <a:lnTo>
                        <a:pt x="700" y="137"/>
                      </a:lnTo>
                      <a:lnTo>
                        <a:pt x="700" y="138"/>
                      </a:lnTo>
                      <a:lnTo>
                        <a:pt x="700" y="140"/>
                      </a:lnTo>
                      <a:lnTo>
                        <a:pt x="701" y="140"/>
                      </a:lnTo>
                      <a:lnTo>
                        <a:pt x="700" y="148"/>
                      </a:lnTo>
                      <a:lnTo>
                        <a:pt x="701" y="155"/>
                      </a:lnTo>
                      <a:lnTo>
                        <a:pt x="703" y="163"/>
                      </a:lnTo>
                      <a:lnTo>
                        <a:pt x="705" y="170"/>
                      </a:lnTo>
                      <a:lnTo>
                        <a:pt x="708" y="176"/>
                      </a:lnTo>
                      <a:lnTo>
                        <a:pt x="709" y="183"/>
                      </a:lnTo>
                      <a:lnTo>
                        <a:pt x="713" y="189"/>
                      </a:lnTo>
                      <a:lnTo>
                        <a:pt x="714" y="198"/>
                      </a:lnTo>
                      <a:lnTo>
                        <a:pt x="716" y="199"/>
                      </a:lnTo>
                      <a:lnTo>
                        <a:pt x="718" y="203"/>
                      </a:lnTo>
                      <a:lnTo>
                        <a:pt x="719" y="204"/>
                      </a:lnTo>
                      <a:lnTo>
                        <a:pt x="721" y="206"/>
                      </a:lnTo>
                      <a:lnTo>
                        <a:pt x="724" y="208"/>
                      </a:lnTo>
                      <a:lnTo>
                        <a:pt x="726" y="209"/>
                      </a:lnTo>
                      <a:lnTo>
                        <a:pt x="729" y="211"/>
                      </a:lnTo>
                      <a:lnTo>
                        <a:pt x="731" y="213"/>
                      </a:lnTo>
                      <a:lnTo>
                        <a:pt x="734" y="214"/>
                      </a:lnTo>
                      <a:lnTo>
                        <a:pt x="736" y="218"/>
                      </a:lnTo>
                      <a:lnTo>
                        <a:pt x="738" y="219"/>
                      </a:lnTo>
                      <a:lnTo>
                        <a:pt x="739" y="222"/>
                      </a:lnTo>
                      <a:lnTo>
                        <a:pt x="741" y="226"/>
                      </a:lnTo>
                      <a:lnTo>
                        <a:pt x="743" y="227"/>
                      </a:lnTo>
                      <a:lnTo>
                        <a:pt x="744" y="229"/>
                      </a:lnTo>
                      <a:lnTo>
                        <a:pt x="747" y="231"/>
                      </a:lnTo>
                      <a:lnTo>
                        <a:pt x="751" y="231"/>
                      </a:lnTo>
                      <a:lnTo>
                        <a:pt x="756" y="234"/>
                      </a:lnTo>
                      <a:lnTo>
                        <a:pt x="759" y="236"/>
                      </a:lnTo>
                      <a:lnTo>
                        <a:pt x="764" y="237"/>
                      </a:lnTo>
                      <a:lnTo>
                        <a:pt x="767" y="239"/>
                      </a:lnTo>
                      <a:lnTo>
                        <a:pt x="772" y="241"/>
                      </a:lnTo>
                      <a:lnTo>
                        <a:pt x="776" y="241"/>
                      </a:lnTo>
                      <a:lnTo>
                        <a:pt x="780" y="241"/>
                      </a:lnTo>
                      <a:lnTo>
                        <a:pt x="777" y="241"/>
                      </a:lnTo>
                      <a:lnTo>
                        <a:pt x="776" y="242"/>
                      </a:lnTo>
                      <a:lnTo>
                        <a:pt x="774" y="246"/>
                      </a:lnTo>
                      <a:lnTo>
                        <a:pt x="774" y="247"/>
                      </a:lnTo>
                      <a:lnTo>
                        <a:pt x="772" y="251"/>
                      </a:lnTo>
                      <a:lnTo>
                        <a:pt x="771" y="252"/>
                      </a:lnTo>
                      <a:lnTo>
                        <a:pt x="771" y="255"/>
                      </a:lnTo>
                      <a:lnTo>
                        <a:pt x="769" y="257"/>
                      </a:lnTo>
                      <a:lnTo>
                        <a:pt x="767" y="259"/>
                      </a:lnTo>
                      <a:lnTo>
                        <a:pt x="767" y="260"/>
                      </a:lnTo>
                      <a:lnTo>
                        <a:pt x="766" y="260"/>
                      </a:lnTo>
                      <a:lnTo>
                        <a:pt x="764" y="262"/>
                      </a:lnTo>
                      <a:lnTo>
                        <a:pt x="762" y="264"/>
                      </a:lnTo>
                      <a:lnTo>
                        <a:pt x="762" y="265"/>
                      </a:lnTo>
                      <a:lnTo>
                        <a:pt x="762" y="267"/>
                      </a:lnTo>
                      <a:lnTo>
                        <a:pt x="761" y="269"/>
                      </a:lnTo>
                      <a:lnTo>
                        <a:pt x="759" y="270"/>
                      </a:lnTo>
                      <a:lnTo>
                        <a:pt x="757" y="270"/>
                      </a:lnTo>
                      <a:lnTo>
                        <a:pt x="752" y="270"/>
                      </a:lnTo>
                      <a:lnTo>
                        <a:pt x="747" y="272"/>
                      </a:lnTo>
                      <a:lnTo>
                        <a:pt x="744" y="274"/>
                      </a:lnTo>
                      <a:lnTo>
                        <a:pt x="739" y="275"/>
                      </a:lnTo>
                      <a:lnTo>
                        <a:pt x="736" y="277"/>
                      </a:lnTo>
                      <a:lnTo>
                        <a:pt x="733" y="282"/>
                      </a:lnTo>
                      <a:lnTo>
                        <a:pt x="731" y="285"/>
                      </a:lnTo>
                      <a:lnTo>
                        <a:pt x="729" y="290"/>
                      </a:lnTo>
                      <a:lnTo>
                        <a:pt x="728" y="292"/>
                      </a:lnTo>
                      <a:lnTo>
                        <a:pt x="726" y="293"/>
                      </a:lnTo>
                      <a:lnTo>
                        <a:pt x="723" y="293"/>
                      </a:lnTo>
                      <a:lnTo>
                        <a:pt x="719" y="293"/>
                      </a:lnTo>
                      <a:lnTo>
                        <a:pt x="716" y="293"/>
                      </a:lnTo>
                      <a:lnTo>
                        <a:pt x="713" y="293"/>
                      </a:lnTo>
                      <a:lnTo>
                        <a:pt x="711" y="295"/>
                      </a:lnTo>
                      <a:lnTo>
                        <a:pt x="709" y="297"/>
                      </a:lnTo>
                      <a:lnTo>
                        <a:pt x="708" y="298"/>
                      </a:lnTo>
                      <a:lnTo>
                        <a:pt x="706" y="300"/>
                      </a:lnTo>
                      <a:lnTo>
                        <a:pt x="705" y="302"/>
                      </a:lnTo>
                      <a:lnTo>
                        <a:pt x="705" y="305"/>
                      </a:lnTo>
                      <a:lnTo>
                        <a:pt x="703" y="307"/>
                      </a:lnTo>
                      <a:lnTo>
                        <a:pt x="703" y="310"/>
                      </a:lnTo>
                      <a:lnTo>
                        <a:pt x="703" y="312"/>
                      </a:lnTo>
                      <a:lnTo>
                        <a:pt x="703" y="315"/>
                      </a:lnTo>
                      <a:lnTo>
                        <a:pt x="703" y="316"/>
                      </a:lnTo>
                      <a:lnTo>
                        <a:pt x="705" y="318"/>
                      </a:lnTo>
                      <a:lnTo>
                        <a:pt x="706" y="320"/>
                      </a:lnTo>
                      <a:lnTo>
                        <a:pt x="706" y="323"/>
                      </a:lnTo>
                      <a:lnTo>
                        <a:pt x="708" y="325"/>
                      </a:lnTo>
                      <a:lnTo>
                        <a:pt x="708" y="326"/>
                      </a:lnTo>
                      <a:lnTo>
                        <a:pt x="708" y="328"/>
                      </a:lnTo>
                      <a:lnTo>
                        <a:pt x="708" y="330"/>
                      </a:lnTo>
                      <a:lnTo>
                        <a:pt x="708" y="331"/>
                      </a:lnTo>
                      <a:lnTo>
                        <a:pt x="706" y="331"/>
                      </a:lnTo>
                      <a:lnTo>
                        <a:pt x="706" y="333"/>
                      </a:lnTo>
                      <a:lnTo>
                        <a:pt x="706" y="335"/>
                      </a:lnTo>
                      <a:lnTo>
                        <a:pt x="705" y="335"/>
                      </a:lnTo>
                      <a:lnTo>
                        <a:pt x="703" y="335"/>
                      </a:lnTo>
                      <a:lnTo>
                        <a:pt x="703" y="341"/>
                      </a:lnTo>
                      <a:lnTo>
                        <a:pt x="703" y="346"/>
                      </a:lnTo>
                      <a:lnTo>
                        <a:pt x="701" y="351"/>
                      </a:lnTo>
                      <a:lnTo>
                        <a:pt x="700" y="356"/>
                      </a:lnTo>
                      <a:lnTo>
                        <a:pt x="698" y="363"/>
                      </a:lnTo>
                      <a:lnTo>
                        <a:pt x="696" y="368"/>
                      </a:lnTo>
                      <a:lnTo>
                        <a:pt x="695" y="373"/>
                      </a:lnTo>
                      <a:lnTo>
                        <a:pt x="693" y="378"/>
                      </a:lnTo>
                      <a:lnTo>
                        <a:pt x="693" y="379"/>
                      </a:lnTo>
                      <a:lnTo>
                        <a:pt x="691" y="381"/>
                      </a:lnTo>
                      <a:lnTo>
                        <a:pt x="690" y="382"/>
                      </a:lnTo>
                      <a:lnTo>
                        <a:pt x="690" y="384"/>
                      </a:lnTo>
                      <a:lnTo>
                        <a:pt x="688" y="384"/>
                      </a:lnTo>
                      <a:lnTo>
                        <a:pt x="686" y="386"/>
                      </a:lnTo>
                      <a:lnTo>
                        <a:pt x="685" y="386"/>
                      </a:lnTo>
                      <a:lnTo>
                        <a:pt x="686" y="386"/>
                      </a:lnTo>
                      <a:lnTo>
                        <a:pt x="686" y="387"/>
                      </a:lnTo>
                      <a:lnTo>
                        <a:pt x="688" y="387"/>
                      </a:lnTo>
                      <a:lnTo>
                        <a:pt x="688" y="389"/>
                      </a:lnTo>
                      <a:lnTo>
                        <a:pt x="688" y="391"/>
                      </a:lnTo>
                      <a:lnTo>
                        <a:pt x="690" y="392"/>
                      </a:lnTo>
                      <a:lnTo>
                        <a:pt x="690" y="394"/>
                      </a:lnTo>
                      <a:lnTo>
                        <a:pt x="690" y="396"/>
                      </a:lnTo>
                      <a:lnTo>
                        <a:pt x="690" y="399"/>
                      </a:lnTo>
                      <a:lnTo>
                        <a:pt x="691" y="402"/>
                      </a:lnTo>
                      <a:lnTo>
                        <a:pt x="691" y="406"/>
                      </a:lnTo>
                      <a:lnTo>
                        <a:pt x="691" y="409"/>
                      </a:lnTo>
                      <a:lnTo>
                        <a:pt x="691" y="414"/>
                      </a:lnTo>
                      <a:lnTo>
                        <a:pt x="691" y="417"/>
                      </a:lnTo>
                      <a:lnTo>
                        <a:pt x="691" y="420"/>
                      </a:lnTo>
                      <a:lnTo>
                        <a:pt x="693" y="425"/>
                      </a:lnTo>
                      <a:lnTo>
                        <a:pt x="693" y="429"/>
                      </a:lnTo>
                      <a:lnTo>
                        <a:pt x="693" y="434"/>
                      </a:lnTo>
                      <a:lnTo>
                        <a:pt x="693" y="437"/>
                      </a:lnTo>
                      <a:lnTo>
                        <a:pt x="693" y="442"/>
                      </a:lnTo>
                      <a:lnTo>
                        <a:pt x="693" y="445"/>
                      </a:lnTo>
                      <a:lnTo>
                        <a:pt x="693" y="450"/>
                      </a:lnTo>
                      <a:lnTo>
                        <a:pt x="693" y="453"/>
                      </a:lnTo>
                      <a:lnTo>
                        <a:pt x="691" y="458"/>
                      </a:lnTo>
                      <a:lnTo>
                        <a:pt x="691" y="460"/>
                      </a:lnTo>
                      <a:lnTo>
                        <a:pt x="691" y="462"/>
                      </a:lnTo>
                      <a:lnTo>
                        <a:pt x="690" y="463"/>
                      </a:lnTo>
                      <a:lnTo>
                        <a:pt x="690" y="465"/>
                      </a:lnTo>
                      <a:lnTo>
                        <a:pt x="690" y="467"/>
                      </a:lnTo>
                      <a:lnTo>
                        <a:pt x="688" y="468"/>
                      </a:lnTo>
                      <a:lnTo>
                        <a:pt x="688" y="470"/>
                      </a:lnTo>
                      <a:lnTo>
                        <a:pt x="688" y="472"/>
                      </a:lnTo>
                      <a:lnTo>
                        <a:pt x="688" y="473"/>
                      </a:lnTo>
                      <a:lnTo>
                        <a:pt x="688" y="475"/>
                      </a:lnTo>
                      <a:lnTo>
                        <a:pt x="686" y="475"/>
                      </a:lnTo>
                      <a:lnTo>
                        <a:pt x="686" y="477"/>
                      </a:lnTo>
                      <a:lnTo>
                        <a:pt x="685" y="480"/>
                      </a:lnTo>
                      <a:lnTo>
                        <a:pt x="683" y="485"/>
                      </a:lnTo>
                      <a:lnTo>
                        <a:pt x="681" y="490"/>
                      </a:lnTo>
                      <a:lnTo>
                        <a:pt x="680" y="495"/>
                      </a:lnTo>
                      <a:lnTo>
                        <a:pt x="680" y="500"/>
                      </a:lnTo>
                      <a:lnTo>
                        <a:pt x="680" y="503"/>
                      </a:lnTo>
                      <a:lnTo>
                        <a:pt x="681" y="508"/>
                      </a:lnTo>
                      <a:lnTo>
                        <a:pt x="683" y="511"/>
                      </a:lnTo>
                      <a:lnTo>
                        <a:pt x="680" y="511"/>
                      </a:lnTo>
                      <a:lnTo>
                        <a:pt x="678" y="511"/>
                      </a:lnTo>
                      <a:lnTo>
                        <a:pt x="676" y="511"/>
                      </a:lnTo>
                      <a:lnTo>
                        <a:pt x="675" y="511"/>
                      </a:lnTo>
                      <a:lnTo>
                        <a:pt x="672" y="511"/>
                      </a:lnTo>
                      <a:lnTo>
                        <a:pt x="670" y="511"/>
                      </a:lnTo>
                      <a:lnTo>
                        <a:pt x="668" y="513"/>
                      </a:lnTo>
                      <a:lnTo>
                        <a:pt x="667" y="513"/>
                      </a:lnTo>
                      <a:lnTo>
                        <a:pt x="665" y="514"/>
                      </a:lnTo>
                      <a:lnTo>
                        <a:pt x="663" y="514"/>
                      </a:lnTo>
                      <a:lnTo>
                        <a:pt x="662" y="516"/>
                      </a:lnTo>
                      <a:lnTo>
                        <a:pt x="660" y="518"/>
                      </a:lnTo>
                      <a:lnTo>
                        <a:pt x="658" y="518"/>
                      </a:lnTo>
                      <a:lnTo>
                        <a:pt x="658" y="519"/>
                      </a:lnTo>
                      <a:lnTo>
                        <a:pt x="655" y="521"/>
                      </a:lnTo>
                      <a:lnTo>
                        <a:pt x="653" y="524"/>
                      </a:lnTo>
                      <a:lnTo>
                        <a:pt x="650" y="528"/>
                      </a:lnTo>
                      <a:lnTo>
                        <a:pt x="648" y="531"/>
                      </a:lnTo>
                      <a:lnTo>
                        <a:pt x="647" y="534"/>
                      </a:lnTo>
                      <a:lnTo>
                        <a:pt x="645" y="538"/>
                      </a:lnTo>
                      <a:lnTo>
                        <a:pt x="642" y="541"/>
                      </a:lnTo>
                      <a:lnTo>
                        <a:pt x="640" y="544"/>
                      </a:lnTo>
                      <a:lnTo>
                        <a:pt x="640" y="546"/>
                      </a:lnTo>
                      <a:lnTo>
                        <a:pt x="640" y="547"/>
                      </a:lnTo>
                      <a:lnTo>
                        <a:pt x="640" y="549"/>
                      </a:lnTo>
                      <a:lnTo>
                        <a:pt x="639" y="551"/>
                      </a:lnTo>
                      <a:lnTo>
                        <a:pt x="637" y="552"/>
                      </a:lnTo>
                      <a:lnTo>
                        <a:pt x="635" y="552"/>
                      </a:lnTo>
                      <a:lnTo>
                        <a:pt x="634" y="554"/>
                      </a:lnTo>
                      <a:lnTo>
                        <a:pt x="634" y="556"/>
                      </a:lnTo>
                      <a:lnTo>
                        <a:pt x="632" y="556"/>
                      </a:lnTo>
                      <a:lnTo>
                        <a:pt x="632" y="557"/>
                      </a:lnTo>
                      <a:lnTo>
                        <a:pt x="632" y="561"/>
                      </a:lnTo>
                      <a:lnTo>
                        <a:pt x="632" y="562"/>
                      </a:lnTo>
                      <a:lnTo>
                        <a:pt x="632" y="566"/>
                      </a:lnTo>
                      <a:lnTo>
                        <a:pt x="632" y="567"/>
                      </a:lnTo>
                      <a:lnTo>
                        <a:pt x="632" y="571"/>
                      </a:lnTo>
                      <a:lnTo>
                        <a:pt x="632" y="572"/>
                      </a:lnTo>
                      <a:lnTo>
                        <a:pt x="632" y="576"/>
                      </a:lnTo>
                      <a:lnTo>
                        <a:pt x="630" y="577"/>
                      </a:lnTo>
                      <a:lnTo>
                        <a:pt x="629" y="579"/>
                      </a:lnTo>
                      <a:lnTo>
                        <a:pt x="629" y="580"/>
                      </a:lnTo>
                      <a:lnTo>
                        <a:pt x="629" y="582"/>
                      </a:lnTo>
                      <a:lnTo>
                        <a:pt x="630" y="584"/>
                      </a:lnTo>
                      <a:lnTo>
                        <a:pt x="630" y="585"/>
                      </a:lnTo>
                      <a:lnTo>
                        <a:pt x="630" y="587"/>
                      </a:lnTo>
                      <a:lnTo>
                        <a:pt x="630" y="589"/>
                      </a:lnTo>
                      <a:lnTo>
                        <a:pt x="630" y="590"/>
                      </a:lnTo>
                      <a:lnTo>
                        <a:pt x="629" y="592"/>
                      </a:lnTo>
                      <a:lnTo>
                        <a:pt x="629" y="594"/>
                      </a:lnTo>
                      <a:lnTo>
                        <a:pt x="629" y="595"/>
                      </a:lnTo>
                      <a:lnTo>
                        <a:pt x="629" y="597"/>
                      </a:lnTo>
                      <a:lnTo>
                        <a:pt x="629" y="599"/>
                      </a:lnTo>
                      <a:lnTo>
                        <a:pt x="629" y="600"/>
                      </a:lnTo>
                      <a:lnTo>
                        <a:pt x="629" y="602"/>
                      </a:lnTo>
                      <a:lnTo>
                        <a:pt x="629" y="604"/>
                      </a:lnTo>
                      <a:lnTo>
                        <a:pt x="629" y="605"/>
                      </a:lnTo>
                      <a:lnTo>
                        <a:pt x="629" y="607"/>
                      </a:lnTo>
                      <a:lnTo>
                        <a:pt x="627" y="607"/>
                      </a:lnTo>
                      <a:lnTo>
                        <a:pt x="627" y="609"/>
                      </a:lnTo>
                      <a:lnTo>
                        <a:pt x="625" y="609"/>
                      </a:lnTo>
                      <a:lnTo>
                        <a:pt x="624" y="609"/>
                      </a:lnTo>
                      <a:lnTo>
                        <a:pt x="622" y="610"/>
                      </a:lnTo>
                      <a:lnTo>
                        <a:pt x="620" y="610"/>
                      </a:lnTo>
                      <a:lnTo>
                        <a:pt x="619" y="610"/>
                      </a:lnTo>
                      <a:lnTo>
                        <a:pt x="617" y="610"/>
                      </a:lnTo>
                      <a:lnTo>
                        <a:pt x="615" y="610"/>
                      </a:lnTo>
                      <a:lnTo>
                        <a:pt x="615" y="609"/>
                      </a:lnTo>
                      <a:lnTo>
                        <a:pt x="614" y="607"/>
                      </a:lnTo>
                      <a:lnTo>
                        <a:pt x="612" y="605"/>
                      </a:lnTo>
                      <a:lnTo>
                        <a:pt x="610" y="604"/>
                      </a:lnTo>
                      <a:lnTo>
                        <a:pt x="609" y="602"/>
                      </a:lnTo>
                      <a:lnTo>
                        <a:pt x="607" y="602"/>
                      </a:lnTo>
                      <a:lnTo>
                        <a:pt x="606" y="604"/>
                      </a:lnTo>
                      <a:lnTo>
                        <a:pt x="604" y="605"/>
                      </a:lnTo>
                      <a:lnTo>
                        <a:pt x="602" y="607"/>
                      </a:lnTo>
                      <a:lnTo>
                        <a:pt x="602" y="609"/>
                      </a:lnTo>
                      <a:lnTo>
                        <a:pt x="601" y="613"/>
                      </a:lnTo>
                      <a:lnTo>
                        <a:pt x="601" y="617"/>
                      </a:lnTo>
                      <a:lnTo>
                        <a:pt x="601" y="622"/>
                      </a:lnTo>
                      <a:lnTo>
                        <a:pt x="601" y="627"/>
                      </a:lnTo>
                      <a:lnTo>
                        <a:pt x="602" y="630"/>
                      </a:lnTo>
                      <a:lnTo>
                        <a:pt x="602" y="635"/>
                      </a:lnTo>
                      <a:lnTo>
                        <a:pt x="601" y="638"/>
                      </a:lnTo>
                      <a:lnTo>
                        <a:pt x="599" y="641"/>
                      </a:lnTo>
                      <a:lnTo>
                        <a:pt x="594" y="650"/>
                      </a:lnTo>
                      <a:lnTo>
                        <a:pt x="591" y="658"/>
                      </a:lnTo>
                      <a:lnTo>
                        <a:pt x="591" y="666"/>
                      </a:lnTo>
                      <a:lnTo>
                        <a:pt x="591" y="674"/>
                      </a:lnTo>
                      <a:lnTo>
                        <a:pt x="592" y="683"/>
                      </a:lnTo>
                      <a:lnTo>
                        <a:pt x="594" y="691"/>
                      </a:lnTo>
                      <a:lnTo>
                        <a:pt x="594" y="699"/>
                      </a:lnTo>
                      <a:lnTo>
                        <a:pt x="594" y="707"/>
                      </a:lnTo>
                      <a:lnTo>
                        <a:pt x="592" y="709"/>
                      </a:lnTo>
                      <a:lnTo>
                        <a:pt x="592" y="712"/>
                      </a:lnTo>
                      <a:lnTo>
                        <a:pt x="591" y="714"/>
                      </a:lnTo>
                      <a:lnTo>
                        <a:pt x="591" y="717"/>
                      </a:lnTo>
                      <a:lnTo>
                        <a:pt x="589" y="719"/>
                      </a:lnTo>
                      <a:lnTo>
                        <a:pt x="587" y="722"/>
                      </a:lnTo>
                      <a:lnTo>
                        <a:pt x="586" y="724"/>
                      </a:lnTo>
                      <a:lnTo>
                        <a:pt x="584" y="726"/>
                      </a:lnTo>
                      <a:lnTo>
                        <a:pt x="582" y="729"/>
                      </a:lnTo>
                      <a:lnTo>
                        <a:pt x="579" y="731"/>
                      </a:lnTo>
                      <a:lnTo>
                        <a:pt x="576" y="731"/>
                      </a:lnTo>
                      <a:lnTo>
                        <a:pt x="574" y="731"/>
                      </a:lnTo>
                      <a:lnTo>
                        <a:pt x="571" y="731"/>
                      </a:lnTo>
                      <a:lnTo>
                        <a:pt x="568" y="729"/>
                      </a:lnTo>
                      <a:lnTo>
                        <a:pt x="566" y="727"/>
                      </a:lnTo>
                      <a:lnTo>
                        <a:pt x="563" y="726"/>
                      </a:lnTo>
                      <a:lnTo>
                        <a:pt x="561" y="726"/>
                      </a:lnTo>
                      <a:lnTo>
                        <a:pt x="559" y="726"/>
                      </a:lnTo>
                      <a:lnTo>
                        <a:pt x="559" y="727"/>
                      </a:lnTo>
                      <a:lnTo>
                        <a:pt x="558" y="727"/>
                      </a:lnTo>
                      <a:lnTo>
                        <a:pt x="558" y="729"/>
                      </a:lnTo>
                      <a:lnTo>
                        <a:pt x="556" y="729"/>
                      </a:lnTo>
                      <a:lnTo>
                        <a:pt x="556" y="731"/>
                      </a:lnTo>
                      <a:lnTo>
                        <a:pt x="556" y="732"/>
                      </a:lnTo>
                      <a:lnTo>
                        <a:pt x="554" y="734"/>
                      </a:lnTo>
                      <a:lnTo>
                        <a:pt x="553" y="734"/>
                      </a:lnTo>
                      <a:lnTo>
                        <a:pt x="551" y="736"/>
                      </a:lnTo>
                      <a:lnTo>
                        <a:pt x="548" y="736"/>
                      </a:lnTo>
                      <a:lnTo>
                        <a:pt x="546" y="737"/>
                      </a:lnTo>
                      <a:lnTo>
                        <a:pt x="544" y="737"/>
                      </a:lnTo>
                      <a:lnTo>
                        <a:pt x="541" y="739"/>
                      </a:lnTo>
                      <a:lnTo>
                        <a:pt x="540" y="740"/>
                      </a:lnTo>
                      <a:lnTo>
                        <a:pt x="540" y="739"/>
                      </a:lnTo>
                      <a:lnTo>
                        <a:pt x="541" y="739"/>
                      </a:lnTo>
                      <a:lnTo>
                        <a:pt x="541" y="742"/>
                      </a:lnTo>
                      <a:close/>
                    </a:path>
                  </a:pathLst>
                </a:custGeom>
                <a:grpFill/>
                <a:ln w="6350" cap="rnd">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140" name="Freeform: Shape 162">
                  <a:extLst>
                    <a:ext uri="{FF2B5EF4-FFF2-40B4-BE49-F238E27FC236}">
                      <a16:creationId xmlns:a16="http://schemas.microsoft.com/office/drawing/2014/main" xmlns="" id="{E5A7F030-0E2B-47A4-9261-1D24C06B8A72}"/>
                    </a:ext>
                  </a:extLst>
                </p:cNvPr>
                <p:cNvSpPr/>
                <p:nvPr/>
              </p:nvSpPr>
              <p:spPr>
                <a:xfrm>
                  <a:off x="4785959" y="2122864"/>
                  <a:ext cx="975345" cy="744284"/>
                </a:xfrm>
                <a:custGeom>
                  <a:avLst/>
                  <a:gdLst>
                    <a:gd name="connsiteX0" fmla="*/ 88106 w 2090737"/>
                    <a:gd name="connsiteY0" fmla="*/ 581025 h 1754982"/>
                    <a:gd name="connsiteX1" fmla="*/ 114300 w 2090737"/>
                    <a:gd name="connsiteY1" fmla="*/ 571500 h 1754982"/>
                    <a:gd name="connsiteX2" fmla="*/ 121444 w 2090737"/>
                    <a:gd name="connsiteY2" fmla="*/ 569119 h 1754982"/>
                    <a:gd name="connsiteX3" fmla="*/ 128587 w 2090737"/>
                    <a:gd name="connsiteY3" fmla="*/ 566738 h 1754982"/>
                    <a:gd name="connsiteX4" fmla="*/ 135731 w 2090737"/>
                    <a:gd name="connsiteY4" fmla="*/ 561975 h 1754982"/>
                    <a:gd name="connsiteX5" fmla="*/ 140494 w 2090737"/>
                    <a:gd name="connsiteY5" fmla="*/ 554832 h 1754982"/>
                    <a:gd name="connsiteX6" fmla="*/ 147637 w 2090737"/>
                    <a:gd name="connsiteY6" fmla="*/ 552450 h 1754982"/>
                    <a:gd name="connsiteX7" fmla="*/ 159544 w 2090737"/>
                    <a:gd name="connsiteY7" fmla="*/ 542925 h 1754982"/>
                    <a:gd name="connsiteX8" fmla="*/ 166687 w 2090737"/>
                    <a:gd name="connsiteY8" fmla="*/ 535782 h 1754982"/>
                    <a:gd name="connsiteX9" fmla="*/ 180975 w 2090737"/>
                    <a:gd name="connsiteY9" fmla="*/ 523875 h 1754982"/>
                    <a:gd name="connsiteX10" fmla="*/ 183356 w 2090737"/>
                    <a:gd name="connsiteY10" fmla="*/ 516732 h 1754982"/>
                    <a:gd name="connsiteX11" fmla="*/ 188119 w 2090737"/>
                    <a:gd name="connsiteY11" fmla="*/ 507207 h 1754982"/>
                    <a:gd name="connsiteX12" fmla="*/ 192881 w 2090737"/>
                    <a:gd name="connsiteY12" fmla="*/ 483394 h 1754982"/>
                    <a:gd name="connsiteX13" fmla="*/ 200025 w 2090737"/>
                    <a:gd name="connsiteY13" fmla="*/ 469107 h 1754982"/>
                    <a:gd name="connsiteX14" fmla="*/ 202406 w 2090737"/>
                    <a:gd name="connsiteY14" fmla="*/ 461963 h 1754982"/>
                    <a:gd name="connsiteX15" fmla="*/ 214312 w 2090737"/>
                    <a:gd name="connsiteY15" fmla="*/ 447675 h 1754982"/>
                    <a:gd name="connsiteX16" fmla="*/ 219075 w 2090737"/>
                    <a:gd name="connsiteY16" fmla="*/ 440532 h 1754982"/>
                    <a:gd name="connsiteX17" fmla="*/ 230981 w 2090737"/>
                    <a:gd name="connsiteY17" fmla="*/ 419100 h 1754982"/>
                    <a:gd name="connsiteX18" fmla="*/ 238125 w 2090737"/>
                    <a:gd name="connsiteY18" fmla="*/ 411957 h 1754982"/>
                    <a:gd name="connsiteX19" fmla="*/ 242887 w 2090737"/>
                    <a:gd name="connsiteY19" fmla="*/ 404813 h 1754982"/>
                    <a:gd name="connsiteX20" fmla="*/ 245269 w 2090737"/>
                    <a:gd name="connsiteY20" fmla="*/ 397669 h 1754982"/>
                    <a:gd name="connsiteX21" fmla="*/ 252412 w 2090737"/>
                    <a:gd name="connsiteY21" fmla="*/ 392907 h 1754982"/>
                    <a:gd name="connsiteX22" fmla="*/ 264319 w 2090737"/>
                    <a:gd name="connsiteY22" fmla="*/ 371475 h 1754982"/>
                    <a:gd name="connsiteX23" fmla="*/ 269081 w 2090737"/>
                    <a:gd name="connsiteY23" fmla="*/ 364332 h 1754982"/>
                    <a:gd name="connsiteX24" fmla="*/ 273844 w 2090737"/>
                    <a:gd name="connsiteY24" fmla="*/ 357188 h 1754982"/>
                    <a:gd name="connsiteX25" fmla="*/ 283369 w 2090737"/>
                    <a:gd name="connsiteY25" fmla="*/ 342900 h 1754982"/>
                    <a:gd name="connsiteX26" fmla="*/ 290512 w 2090737"/>
                    <a:gd name="connsiteY26" fmla="*/ 328613 h 1754982"/>
                    <a:gd name="connsiteX27" fmla="*/ 314325 w 2090737"/>
                    <a:gd name="connsiteY27" fmla="*/ 319088 h 1754982"/>
                    <a:gd name="connsiteX28" fmla="*/ 328612 w 2090737"/>
                    <a:gd name="connsiteY28" fmla="*/ 314325 h 1754982"/>
                    <a:gd name="connsiteX29" fmla="*/ 335756 w 2090737"/>
                    <a:gd name="connsiteY29" fmla="*/ 311944 h 1754982"/>
                    <a:gd name="connsiteX30" fmla="*/ 404812 w 2090737"/>
                    <a:gd name="connsiteY30" fmla="*/ 307182 h 1754982"/>
                    <a:gd name="connsiteX31" fmla="*/ 423862 w 2090737"/>
                    <a:gd name="connsiteY31" fmla="*/ 302419 h 1754982"/>
                    <a:gd name="connsiteX32" fmla="*/ 438150 w 2090737"/>
                    <a:gd name="connsiteY32" fmla="*/ 304800 h 1754982"/>
                    <a:gd name="connsiteX33" fmla="*/ 454819 w 2090737"/>
                    <a:gd name="connsiteY33" fmla="*/ 326232 h 1754982"/>
                    <a:gd name="connsiteX34" fmla="*/ 459581 w 2090737"/>
                    <a:gd name="connsiteY34" fmla="*/ 333375 h 1754982"/>
                    <a:gd name="connsiteX35" fmla="*/ 466725 w 2090737"/>
                    <a:gd name="connsiteY35" fmla="*/ 338138 h 1754982"/>
                    <a:gd name="connsiteX36" fmla="*/ 469106 w 2090737"/>
                    <a:gd name="connsiteY36" fmla="*/ 345282 h 1754982"/>
                    <a:gd name="connsiteX37" fmla="*/ 478631 w 2090737"/>
                    <a:gd name="connsiteY37" fmla="*/ 359569 h 1754982"/>
                    <a:gd name="connsiteX38" fmla="*/ 481012 w 2090737"/>
                    <a:gd name="connsiteY38" fmla="*/ 366713 h 1754982"/>
                    <a:gd name="connsiteX39" fmla="*/ 490537 w 2090737"/>
                    <a:gd name="connsiteY39" fmla="*/ 381000 h 1754982"/>
                    <a:gd name="connsiteX40" fmla="*/ 497681 w 2090737"/>
                    <a:gd name="connsiteY40" fmla="*/ 397669 h 1754982"/>
                    <a:gd name="connsiteX41" fmla="*/ 502444 w 2090737"/>
                    <a:gd name="connsiteY41" fmla="*/ 411957 h 1754982"/>
                    <a:gd name="connsiteX42" fmla="*/ 504825 w 2090737"/>
                    <a:gd name="connsiteY42" fmla="*/ 419100 h 1754982"/>
                    <a:gd name="connsiteX43" fmla="*/ 514350 w 2090737"/>
                    <a:gd name="connsiteY43" fmla="*/ 433388 h 1754982"/>
                    <a:gd name="connsiteX44" fmla="*/ 516731 w 2090737"/>
                    <a:gd name="connsiteY44" fmla="*/ 440532 h 1754982"/>
                    <a:gd name="connsiteX45" fmla="*/ 528637 w 2090737"/>
                    <a:gd name="connsiteY45" fmla="*/ 454819 h 1754982"/>
                    <a:gd name="connsiteX46" fmla="*/ 531019 w 2090737"/>
                    <a:gd name="connsiteY46" fmla="*/ 461963 h 1754982"/>
                    <a:gd name="connsiteX47" fmla="*/ 540544 w 2090737"/>
                    <a:gd name="connsiteY47" fmla="*/ 476250 h 1754982"/>
                    <a:gd name="connsiteX48" fmla="*/ 552450 w 2090737"/>
                    <a:gd name="connsiteY48" fmla="*/ 473869 h 1754982"/>
                    <a:gd name="connsiteX49" fmla="*/ 566737 w 2090737"/>
                    <a:gd name="connsiteY49" fmla="*/ 469107 h 1754982"/>
                    <a:gd name="connsiteX50" fmla="*/ 588169 w 2090737"/>
                    <a:gd name="connsiteY50" fmla="*/ 454819 h 1754982"/>
                    <a:gd name="connsiteX51" fmla="*/ 595312 w 2090737"/>
                    <a:gd name="connsiteY51" fmla="*/ 450057 h 1754982"/>
                    <a:gd name="connsiteX52" fmla="*/ 609600 w 2090737"/>
                    <a:gd name="connsiteY52" fmla="*/ 445294 h 1754982"/>
                    <a:gd name="connsiteX53" fmla="*/ 616744 w 2090737"/>
                    <a:gd name="connsiteY53" fmla="*/ 442913 h 1754982"/>
                    <a:gd name="connsiteX54" fmla="*/ 742950 w 2090737"/>
                    <a:gd name="connsiteY54" fmla="*/ 445294 h 1754982"/>
                    <a:gd name="connsiteX55" fmla="*/ 766762 w 2090737"/>
                    <a:gd name="connsiteY55" fmla="*/ 447675 h 1754982"/>
                    <a:gd name="connsiteX56" fmla="*/ 778669 w 2090737"/>
                    <a:gd name="connsiteY56" fmla="*/ 469107 h 1754982"/>
                    <a:gd name="connsiteX57" fmla="*/ 783431 w 2090737"/>
                    <a:gd name="connsiteY57" fmla="*/ 476250 h 1754982"/>
                    <a:gd name="connsiteX58" fmla="*/ 804862 w 2090737"/>
                    <a:gd name="connsiteY58" fmla="*/ 481013 h 1754982"/>
                    <a:gd name="connsiteX59" fmla="*/ 859631 w 2090737"/>
                    <a:gd name="connsiteY59" fmla="*/ 478632 h 1754982"/>
                    <a:gd name="connsiteX60" fmla="*/ 873919 w 2090737"/>
                    <a:gd name="connsiteY60" fmla="*/ 473869 h 1754982"/>
                    <a:gd name="connsiteX61" fmla="*/ 876300 w 2090737"/>
                    <a:gd name="connsiteY61" fmla="*/ 466725 h 1754982"/>
                    <a:gd name="connsiteX62" fmla="*/ 885825 w 2090737"/>
                    <a:gd name="connsiteY62" fmla="*/ 452438 h 1754982"/>
                    <a:gd name="connsiteX63" fmla="*/ 895350 w 2090737"/>
                    <a:gd name="connsiteY63" fmla="*/ 431007 h 1754982"/>
                    <a:gd name="connsiteX64" fmla="*/ 933450 w 2090737"/>
                    <a:gd name="connsiteY64" fmla="*/ 423863 h 1754982"/>
                    <a:gd name="connsiteX65" fmla="*/ 952500 w 2090737"/>
                    <a:gd name="connsiteY65" fmla="*/ 421482 h 1754982"/>
                    <a:gd name="connsiteX66" fmla="*/ 964406 w 2090737"/>
                    <a:gd name="connsiteY66" fmla="*/ 402432 h 1754982"/>
                    <a:gd name="connsiteX67" fmla="*/ 966787 w 2090737"/>
                    <a:gd name="connsiteY67" fmla="*/ 395288 h 1754982"/>
                    <a:gd name="connsiteX68" fmla="*/ 969169 w 2090737"/>
                    <a:gd name="connsiteY68" fmla="*/ 376238 h 1754982"/>
                    <a:gd name="connsiteX69" fmla="*/ 971550 w 2090737"/>
                    <a:gd name="connsiteY69" fmla="*/ 369094 h 1754982"/>
                    <a:gd name="connsiteX70" fmla="*/ 992981 w 2090737"/>
                    <a:gd name="connsiteY70" fmla="*/ 359569 h 1754982"/>
                    <a:gd name="connsiteX71" fmla="*/ 1007269 w 2090737"/>
                    <a:gd name="connsiteY71" fmla="*/ 354807 h 1754982"/>
                    <a:gd name="connsiteX72" fmla="*/ 1014412 w 2090737"/>
                    <a:gd name="connsiteY72" fmla="*/ 352425 h 1754982"/>
                    <a:gd name="connsiteX73" fmla="*/ 1021556 w 2090737"/>
                    <a:gd name="connsiteY73" fmla="*/ 347663 h 1754982"/>
                    <a:gd name="connsiteX74" fmla="*/ 1035844 w 2090737"/>
                    <a:gd name="connsiteY74" fmla="*/ 342900 h 1754982"/>
                    <a:gd name="connsiteX75" fmla="*/ 1050131 w 2090737"/>
                    <a:gd name="connsiteY75" fmla="*/ 335757 h 1754982"/>
                    <a:gd name="connsiteX76" fmla="*/ 1057275 w 2090737"/>
                    <a:gd name="connsiteY76" fmla="*/ 338138 h 1754982"/>
                    <a:gd name="connsiteX77" fmla="*/ 1073944 w 2090737"/>
                    <a:gd name="connsiteY77" fmla="*/ 347663 h 1754982"/>
                    <a:gd name="connsiteX78" fmla="*/ 1078706 w 2090737"/>
                    <a:gd name="connsiteY78" fmla="*/ 354807 h 1754982"/>
                    <a:gd name="connsiteX79" fmla="*/ 1092994 w 2090737"/>
                    <a:gd name="connsiteY79" fmla="*/ 359569 h 1754982"/>
                    <a:gd name="connsiteX80" fmla="*/ 1100137 w 2090737"/>
                    <a:gd name="connsiteY80" fmla="*/ 364332 h 1754982"/>
                    <a:gd name="connsiteX81" fmla="*/ 1112044 w 2090737"/>
                    <a:gd name="connsiteY81" fmla="*/ 366713 h 1754982"/>
                    <a:gd name="connsiteX82" fmla="*/ 1121569 w 2090737"/>
                    <a:gd name="connsiteY82" fmla="*/ 369094 h 1754982"/>
                    <a:gd name="connsiteX83" fmla="*/ 1135856 w 2090737"/>
                    <a:gd name="connsiteY83" fmla="*/ 373857 h 1754982"/>
                    <a:gd name="connsiteX84" fmla="*/ 1150144 w 2090737"/>
                    <a:gd name="connsiteY84" fmla="*/ 378619 h 1754982"/>
                    <a:gd name="connsiteX85" fmla="*/ 1157287 w 2090737"/>
                    <a:gd name="connsiteY85" fmla="*/ 381000 h 1754982"/>
                    <a:gd name="connsiteX86" fmla="*/ 1171575 w 2090737"/>
                    <a:gd name="connsiteY86" fmla="*/ 390525 h 1754982"/>
                    <a:gd name="connsiteX87" fmla="*/ 1176337 w 2090737"/>
                    <a:gd name="connsiteY87" fmla="*/ 397669 h 1754982"/>
                    <a:gd name="connsiteX88" fmla="*/ 1197769 w 2090737"/>
                    <a:gd name="connsiteY88" fmla="*/ 409575 h 1754982"/>
                    <a:gd name="connsiteX89" fmla="*/ 1207294 w 2090737"/>
                    <a:gd name="connsiteY89" fmla="*/ 411957 h 1754982"/>
                    <a:gd name="connsiteX90" fmla="*/ 1231106 w 2090737"/>
                    <a:gd name="connsiteY90" fmla="*/ 409575 h 1754982"/>
                    <a:gd name="connsiteX91" fmla="*/ 1240631 w 2090737"/>
                    <a:gd name="connsiteY91" fmla="*/ 395288 h 1754982"/>
                    <a:gd name="connsiteX92" fmla="*/ 1252537 w 2090737"/>
                    <a:gd name="connsiteY92" fmla="*/ 381000 h 1754982"/>
                    <a:gd name="connsiteX93" fmla="*/ 1259681 w 2090737"/>
                    <a:gd name="connsiteY93" fmla="*/ 373857 h 1754982"/>
                    <a:gd name="connsiteX94" fmla="*/ 1264444 w 2090737"/>
                    <a:gd name="connsiteY94" fmla="*/ 366713 h 1754982"/>
                    <a:gd name="connsiteX95" fmla="*/ 1271587 w 2090737"/>
                    <a:gd name="connsiteY95" fmla="*/ 364332 h 1754982"/>
                    <a:gd name="connsiteX96" fmla="*/ 1278731 w 2090737"/>
                    <a:gd name="connsiteY96" fmla="*/ 357188 h 1754982"/>
                    <a:gd name="connsiteX97" fmla="*/ 1288256 w 2090737"/>
                    <a:gd name="connsiteY97" fmla="*/ 352425 h 1754982"/>
                    <a:gd name="connsiteX98" fmla="*/ 1295400 w 2090737"/>
                    <a:gd name="connsiteY98" fmla="*/ 347663 h 1754982"/>
                    <a:gd name="connsiteX99" fmla="*/ 1300162 w 2090737"/>
                    <a:gd name="connsiteY99" fmla="*/ 340519 h 1754982"/>
                    <a:gd name="connsiteX100" fmla="*/ 1307306 w 2090737"/>
                    <a:gd name="connsiteY100" fmla="*/ 335757 h 1754982"/>
                    <a:gd name="connsiteX101" fmla="*/ 1316831 w 2090737"/>
                    <a:gd name="connsiteY101" fmla="*/ 321469 h 1754982"/>
                    <a:gd name="connsiteX102" fmla="*/ 1321594 w 2090737"/>
                    <a:gd name="connsiteY102" fmla="*/ 314325 h 1754982"/>
                    <a:gd name="connsiteX103" fmla="*/ 1328737 w 2090737"/>
                    <a:gd name="connsiteY103" fmla="*/ 309563 h 1754982"/>
                    <a:gd name="connsiteX104" fmla="*/ 1331119 w 2090737"/>
                    <a:gd name="connsiteY104" fmla="*/ 302419 h 1754982"/>
                    <a:gd name="connsiteX105" fmla="*/ 1340644 w 2090737"/>
                    <a:gd name="connsiteY105" fmla="*/ 280988 h 1754982"/>
                    <a:gd name="connsiteX106" fmla="*/ 1347787 w 2090737"/>
                    <a:gd name="connsiteY106" fmla="*/ 259557 h 1754982"/>
                    <a:gd name="connsiteX107" fmla="*/ 1350169 w 2090737"/>
                    <a:gd name="connsiteY107" fmla="*/ 252413 h 1754982"/>
                    <a:gd name="connsiteX108" fmla="*/ 1359694 w 2090737"/>
                    <a:gd name="connsiteY108" fmla="*/ 238125 h 1754982"/>
                    <a:gd name="connsiteX109" fmla="*/ 1364456 w 2090737"/>
                    <a:gd name="connsiteY109" fmla="*/ 230982 h 1754982"/>
                    <a:gd name="connsiteX110" fmla="*/ 1366837 w 2090737"/>
                    <a:gd name="connsiteY110" fmla="*/ 223838 h 1754982"/>
                    <a:gd name="connsiteX111" fmla="*/ 1371600 w 2090737"/>
                    <a:gd name="connsiteY111" fmla="*/ 216694 h 1754982"/>
                    <a:gd name="connsiteX112" fmla="*/ 1409700 w 2090737"/>
                    <a:gd name="connsiteY112" fmla="*/ 209550 h 1754982"/>
                    <a:gd name="connsiteX113" fmla="*/ 1416844 w 2090737"/>
                    <a:gd name="connsiteY113" fmla="*/ 204788 h 1754982"/>
                    <a:gd name="connsiteX114" fmla="*/ 1419225 w 2090737"/>
                    <a:gd name="connsiteY114" fmla="*/ 169069 h 1754982"/>
                    <a:gd name="connsiteX115" fmla="*/ 1414462 w 2090737"/>
                    <a:gd name="connsiteY115" fmla="*/ 161925 h 1754982"/>
                    <a:gd name="connsiteX116" fmla="*/ 1402556 w 2090737"/>
                    <a:gd name="connsiteY116" fmla="*/ 135732 h 1754982"/>
                    <a:gd name="connsiteX117" fmla="*/ 1397794 w 2090737"/>
                    <a:gd name="connsiteY117" fmla="*/ 128588 h 1754982"/>
                    <a:gd name="connsiteX118" fmla="*/ 1395412 w 2090737"/>
                    <a:gd name="connsiteY118" fmla="*/ 121444 h 1754982"/>
                    <a:gd name="connsiteX119" fmla="*/ 1390650 w 2090737"/>
                    <a:gd name="connsiteY119" fmla="*/ 114300 h 1754982"/>
                    <a:gd name="connsiteX120" fmla="*/ 1383506 w 2090737"/>
                    <a:gd name="connsiteY120" fmla="*/ 102394 h 1754982"/>
                    <a:gd name="connsiteX121" fmla="*/ 1381125 w 2090737"/>
                    <a:gd name="connsiteY121" fmla="*/ 95250 h 1754982"/>
                    <a:gd name="connsiteX122" fmla="*/ 1371600 w 2090737"/>
                    <a:gd name="connsiteY122" fmla="*/ 80963 h 1754982"/>
                    <a:gd name="connsiteX123" fmla="*/ 1366837 w 2090737"/>
                    <a:gd name="connsiteY123" fmla="*/ 66675 h 1754982"/>
                    <a:gd name="connsiteX124" fmla="*/ 1369219 w 2090737"/>
                    <a:gd name="connsiteY124" fmla="*/ 50007 h 1754982"/>
                    <a:gd name="connsiteX125" fmla="*/ 1378744 w 2090737"/>
                    <a:gd name="connsiteY125" fmla="*/ 45244 h 1754982"/>
                    <a:gd name="connsiteX126" fmla="*/ 1423987 w 2090737"/>
                    <a:gd name="connsiteY126" fmla="*/ 42863 h 1754982"/>
                    <a:gd name="connsiteX127" fmla="*/ 1431131 w 2090737"/>
                    <a:gd name="connsiteY127" fmla="*/ 40482 h 1754982"/>
                    <a:gd name="connsiteX128" fmla="*/ 1440656 w 2090737"/>
                    <a:gd name="connsiteY128" fmla="*/ 35719 h 1754982"/>
                    <a:gd name="connsiteX129" fmla="*/ 1459706 w 2090737"/>
                    <a:gd name="connsiteY129" fmla="*/ 30957 h 1754982"/>
                    <a:gd name="connsiteX130" fmla="*/ 1483519 w 2090737"/>
                    <a:gd name="connsiteY130" fmla="*/ 21432 h 1754982"/>
                    <a:gd name="connsiteX131" fmla="*/ 1495425 w 2090737"/>
                    <a:gd name="connsiteY131" fmla="*/ 19050 h 1754982"/>
                    <a:gd name="connsiteX132" fmla="*/ 1514475 w 2090737"/>
                    <a:gd name="connsiteY132" fmla="*/ 14288 h 1754982"/>
                    <a:gd name="connsiteX133" fmla="*/ 1521619 w 2090737"/>
                    <a:gd name="connsiteY133" fmla="*/ 9525 h 1754982"/>
                    <a:gd name="connsiteX134" fmla="*/ 1538287 w 2090737"/>
                    <a:gd name="connsiteY134" fmla="*/ 4763 h 1754982"/>
                    <a:gd name="connsiteX135" fmla="*/ 1557337 w 2090737"/>
                    <a:gd name="connsiteY135" fmla="*/ 0 h 1754982"/>
                    <a:gd name="connsiteX136" fmla="*/ 1569244 w 2090737"/>
                    <a:gd name="connsiteY136" fmla="*/ 2382 h 1754982"/>
                    <a:gd name="connsiteX137" fmla="*/ 1571625 w 2090737"/>
                    <a:gd name="connsiteY137" fmla="*/ 9525 h 1754982"/>
                    <a:gd name="connsiteX138" fmla="*/ 1574006 w 2090737"/>
                    <a:gd name="connsiteY138" fmla="*/ 19050 h 1754982"/>
                    <a:gd name="connsiteX139" fmla="*/ 1578769 w 2090737"/>
                    <a:gd name="connsiteY139" fmla="*/ 33338 h 1754982"/>
                    <a:gd name="connsiteX140" fmla="*/ 1581150 w 2090737"/>
                    <a:gd name="connsiteY140" fmla="*/ 40482 h 1754982"/>
                    <a:gd name="connsiteX141" fmla="*/ 1578769 w 2090737"/>
                    <a:gd name="connsiteY141" fmla="*/ 64294 h 1754982"/>
                    <a:gd name="connsiteX142" fmla="*/ 1576387 w 2090737"/>
                    <a:gd name="connsiteY142" fmla="*/ 76200 h 1754982"/>
                    <a:gd name="connsiteX143" fmla="*/ 1571625 w 2090737"/>
                    <a:gd name="connsiteY143" fmla="*/ 154782 h 1754982"/>
                    <a:gd name="connsiteX144" fmla="*/ 1574006 w 2090737"/>
                    <a:gd name="connsiteY144" fmla="*/ 240507 h 1754982"/>
                    <a:gd name="connsiteX145" fmla="*/ 1576387 w 2090737"/>
                    <a:gd name="connsiteY145" fmla="*/ 247650 h 1754982"/>
                    <a:gd name="connsiteX146" fmla="*/ 1581150 w 2090737"/>
                    <a:gd name="connsiteY146" fmla="*/ 254794 h 1754982"/>
                    <a:gd name="connsiteX147" fmla="*/ 1588294 w 2090737"/>
                    <a:gd name="connsiteY147" fmla="*/ 261938 h 1754982"/>
                    <a:gd name="connsiteX148" fmla="*/ 1593056 w 2090737"/>
                    <a:gd name="connsiteY148" fmla="*/ 269082 h 1754982"/>
                    <a:gd name="connsiteX149" fmla="*/ 1607344 w 2090737"/>
                    <a:gd name="connsiteY149" fmla="*/ 278607 h 1754982"/>
                    <a:gd name="connsiteX150" fmla="*/ 1614487 w 2090737"/>
                    <a:gd name="connsiteY150" fmla="*/ 283369 h 1754982"/>
                    <a:gd name="connsiteX151" fmla="*/ 1621631 w 2090737"/>
                    <a:gd name="connsiteY151" fmla="*/ 288132 h 1754982"/>
                    <a:gd name="connsiteX152" fmla="*/ 1628775 w 2090737"/>
                    <a:gd name="connsiteY152" fmla="*/ 295275 h 1754982"/>
                    <a:gd name="connsiteX153" fmla="*/ 1643062 w 2090737"/>
                    <a:gd name="connsiteY153" fmla="*/ 304800 h 1754982"/>
                    <a:gd name="connsiteX154" fmla="*/ 1650206 w 2090737"/>
                    <a:gd name="connsiteY154" fmla="*/ 309563 h 1754982"/>
                    <a:gd name="connsiteX155" fmla="*/ 1654969 w 2090737"/>
                    <a:gd name="connsiteY155" fmla="*/ 316707 h 1754982"/>
                    <a:gd name="connsiteX156" fmla="*/ 1669256 w 2090737"/>
                    <a:gd name="connsiteY156" fmla="*/ 323850 h 1754982"/>
                    <a:gd name="connsiteX157" fmla="*/ 1683544 w 2090737"/>
                    <a:gd name="connsiteY157" fmla="*/ 333375 h 1754982"/>
                    <a:gd name="connsiteX158" fmla="*/ 1690687 w 2090737"/>
                    <a:gd name="connsiteY158" fmla="*/ 338138 h 1754982"/>
                    <a:gd name="connsiteX159" fmla="*/ 1700212 w 2090737"/>
                    <a:gd name="connsiteY159" fmla="*/ 342900 h 1754982"/>
                    <a:gd name="connsiteX160" fmla="*/ 1702594 w 2090737"/>
                    <a:gd name="connsiteY160" fmla="*/ 369094 h 1754982"/>
                    <a:gd name="connsiteX161" fmla="*/ 1704975 w 2090737"/>
                    <a:gd name="connsiteY161" fmla="*/ 433388 h 1754982"/>
                    <a:gd name="connsiteX162" fmla="*/ 1719262 w 2090737"/>
                    <a:gd name="connsiteY162" fmla="*/ 461963 h 1754982"/>
                    <a:gd name="connsiteX163" fmla="*/ 1726406 w 2090737"/>
                    <a:gd name="connsiteY163" fmla="*/ 464344 h 1754982"/>
                    <a:gd name="connsiteX164" fmla="*/ 1747837 w 2090737"/>
                    <a:gd name="connsiteY164" fmla="*/ 476250 h 1754982"/>
                    <a:gd name="connsiteX165" fmla="*/ 1754981 w 2090737"/>
                    <a:gd name="connsiteY165" fmla="*/ 481013 h 1754982"/>
                    <a:gd name="connsiteX166" fmla="*/ 1762125 w 2090737"/>
                    <a:gd name="connsiteY166" fmla="*/ 483394 h 1754982"/>
                    <a:gd name="connsiteX167" fmla="*/ 1769269 w 2090737"/>
                    <a:gd name="connsiteY167" fmla="*/ 490538 h 1754982"/>
                    <a:gd name="connsiteX168" fmla="*/ 1776412 w 2090737"/>
                    <a:gd name="connsiteY168" fmla="*/ 495300 h 1754982"/>
                    <a:gd name="connsiteX169" fmla="*/ 1781175 w 2090737"/>
                    <a:gd name="connsiteY169" fmla="*/ 502444 h 1754982"/>
                    <a:gd name="connsiteX170" fmla="*/ 1783556 w 2090737"/>
                    <a:gd name="connsiteY170" fmla="*/ 509588 h 1754982"/>
                    <a:gd name="connsiteX171" fmla="*/ 1793081 w 2090737"/>
                    <a:gd name="connsiteY171" fmla="*/ 523875 h 1754982"/>
                    <a:gd name="connsiteX172" fmla="*/ 1795462 w 2090737"/>
                    <a:gd name="connsiteY172" fmla="*/ 533400 h 1754982"/>
                    <a:gd name="connsiteX173" fmla="*/ 1800225 w 2090737"/>
                    <a:gd name="connsiteY173" fmla="*/ 542925 h 1754982"/>
                    <a:gd name="connsiteX174" fmla="*/ 1793081 w 2090737"/>
                    <a:gd name="connsiteY174" fmla="*/ 569119 h 1754982"/>
                    <a:gd name="connsiteX175" fmla="*/ 1788319 w 2090737"/>
                    <a:gd name="connsiteY175" fmla="*/ 607219 h 1754982"/>
                    <a:gd name="connsiteX176" fmla="*/ 1785937 w 2090737"/>
                    <a:gd name="connsiteY176" fmla="*/ 631032 h 1754982"/>
                    <a:gd name="connsiteX177" fmla="*/ 1788319 w 2090737"/>
                    <a:gd name="connsiteY177" fmla="*/ 678657 h 1754982"/>
                    <a:gd name="connsiteX178" fmla="*/ 1790700 w 2090737"/>
                    <a:gd name="connsiteY178" fmla="*/ 688182 h 1754982"/>
                    <a:gd name="connsiteX179" fmla="*/ 1793081 w 2090737"/>
                    <a:gd name="connsiteY179" fmla="*/ 700088 h 1754982"/>
                    <a:gd name="connsiteX180" fmla="*/ 1795462 w 2090737"/>
                    <a:gd name="connsiteY180" fmla="*/ 707232 h 1754982"/>
                    <a:gd name="connsiteX181" fmla="*/ 1797844 w 2090737"/>
                    <a:gd name="connsiteY181" fmla="*/ 719138 h 1754982"/>
                    <a:gd name="connsiteX182" fmla="*/ 1800225 w 2090737"/>
                    <a:gd name="connsiteY182" fmla="*/ 728663 h 1754982"/>
                    <a:gd name="connsiteX183" fmla="*/ 1802606 w 2090737"/>
                    <a:gd name="connsiteY183" fmla="*/ 735807 h 1754982"/>
                    <a:gd name="connsiteX184" fmla="*/ 1804987 w 2090737"/>
                    <a:gd name="connsiteY184" fmla="*/ 750094 h 1754982"/>
                    <a:gd name="connsiteX185" fmla="*/ 1802606 w 2090737"/>
                    <a:gd name="connsiteY185" fmla="*/ 771525 h 1754982"/>
                    <a:gd name="connsiteX186" fmla="*/ 1797844 w 2090737"/>
                    <a:gd name="connsiteY186" fmla="*/ 778669 h 1754982"/>
                    <a:gd name="connsiteX187" fmla="*/ 1785937 w 2090737"/>
                    <a:gd name="connsiteY187" fmla="*/ 797719 h 1754982"/>
                    <a:gd name="connsiteX188" fmla="*/ 1781175 w 2090737"/>
                    <a:gd name="connsiteY188" fmla="*/ 804863 h 1754982"/>
                    <a:gd name="connsiteX189" fmla="*/ 1774031 w 2090737"/>
                    <a:gd name="connsiteY189" fmla="*/ 809625 h 1754982"/>
                    <a:gd name="connsiteX190" fmla="*/ 1745456 w 2090737"/>
                    <a:gd name="connsiteY190" fmla="*/ 833438 h 1754982"/>
                    <a:gd name="connsiteX191" fmla="*/ 1707356 w 2090737"/>
                    <a:gd name="connsiteY191" fmla="*/ 838200 h 1754982"/>
                    <a:gd name="connsiteX192" fmla="*/ 1657350 w 2090737"/>
                    <a:gd name="connsiteY192" fmla="*/ 835819 h 1754982"/>
                    <a:gd name="connsiteX193" fmla="*/ 1650206 w 2090737"/>
                    <a:gd name="connsiteY193" fmla="*/ 838200 h 1754982"/>
                    <a:gd name="connsiteX194" fmla="*/ 1645444 w 2090737"/>
                    <a:gd name="connsiteY194" fmla="*/ 845344 h 1754982"/>
                    <a:gd name="connsiteX195" fmla="*/ 1638300 w 2090737"/>
                    <a:gd name="connsiteY195" fmla="*/ 852488 h 1754982"/>
                    <a:gd name="connsiteX196" fmla="*/ 1631156 w 2090737"/>
                    <a:gd name="connsiteY196" fmla="*/ 876300 h 1754982"/>
                    <a:gd name="connsiteX197" fmla="*/ 1624012 w 2090737"/>
                    <a:gd name="connsiteY197" fmla="*/ 878682 h 1754982"/>
                    <a:gd name="connsiteX198" fmla="*/ 1619250 w 2090737"/>
                    <a:gd name="connsiteY198" fmla="*/ 892969 h 1754982"/>
                    <a:gd name="connsiteX199" fmla="*/ 1621631 w 2090737"/>
                    <a:gd name="connsiteY199" fmla="*/ 902494 h 1754982"/>
                    <a:gd name="connsiteX200" fmla="*/ 1719262 w 2090737"/>
                    <a:gd name="connsiteY200" fmla="*/ 904875 h 1754982"/>
                    <a:gd name="connsiteX201" fmla="*/ 1726406 w 2090737"/>
                    <a:gd name="connsiteY201" fmla="*/ 912019 h 1754982"/>
                    <a:gd name="connsiteX202" fmla="*/ 1735931 w 2090737"/>
                    <a:gd name="connsiteY202" fmla="*/ 933450 h 1754982"/>
                    <a:gd name="connsiteX203" fmla="*/ 1743075 w 2090737"/>
                    <a:gd name="connsiteY203" fmla="*/ 938213 h 1754982"/>
                    <a:gd name="connsiteX204" fmla="*/ 1750219 w 2090737"/>
                    <a:gd name="connsiteY204" fmla="*/ 945357 h 1754982"/>
                    <a:gd name="connsiteX205" fmla="*/ 1764506 w 2090737"/>
                    <a:gd name="connsiteY205" fmla="*/ 954882 h 1754982"/>
                    <a:gd name="connsiteX206" fmla="*/ 1771650 w 2090737"/>
                    <a:gd name="connsiteY206" fmla="*/ 962025 h 1754982"/>
                    <a:gd name="connsiteX207" fmla="*/ 1783556 w 2090737"/>
                    <a:gd name="connsiteY207" fmla="*/ 976313 h 1754982"/>
                    <a:gd name="connsiteX208" fmla="*/ 1790700 w 2090737"/>
                    <a:gd name="connsiteY208" fmla="*/ 990600 h 1754982"/>
                    <a:gd name="connsiteX209" fmla="*/ 1793081 w 2090737"/>
                    <a:gd name="connsiteY209" fmla="*/ 997744 h 1754982"/>
                    <a:gd name="connsiteX210" fmla="*/ 1797844 w 2090737"/>
                    <a:gd name="connsiteY210" fmla="*/ 1007269 h 1754982"/>
                    <a:gd name="connsiteX211" fmla="*/ 1802606 w 2090737"/>
                    <a:gd name="connsiteY211" fmla="*/ 1026319 h 1754982"/>
                    <a:gd name="connsiteX212" fmla="*/ 1804987 w 2090737"/>
                    <a:gd name="connsiteY212" fmla="*/ 1035844 h 1754982"/>
                    <a:gd name="connsiteX213" fmla="*/ 1809750 w 2090737"/>
                    <a:gd name="connsiteY213" fmla="*/ 1050132 h 1754982"/>
                    <a:gd name="connsiteX214" fmla="*/ 1816894 w 2090737"/>
                    <a:gd name="connsiteY214" fmla="*/ 1054894 h 1754982"/>
                    <a:gd name="connsiteX215" fmla="*/ 1838325 w 2090737"/>
                    <a:gd name="connsiteY215" fmla="*/ 1071563 h 1754982"/>
                    <a:gd name="connsiteX216" fmla="*/ 1854994 w 2090737"/>
                    <a:gd name="connsiteY216" fmla="*/ 1081088 h 1754982"/>
                    <a:gd name="connsiteX217" fmla="*/ 1866900 w 2090737"/>
                    <a:gd name="connsiteY217" fmla="*/ 1095375 h 1754982"/>
                    <a:gd name="connsiteX218" fmla="*/ 1874044 w 2090737"/>
                    <a:gd name="connsiteY218" fmla="*/ 1100138 h 1754982"/>
                    <a:gd name="connsiteX219" fmla="*/ 1890712 w 2090737"/>
                    <a:gd name="connsiteY219" fmla="*/ 1119188 h 1754982"/>
                    <a:gd name="connsiteX220" fmla="*/ 1905000 w 2090737"/>
                    <a:gd name="connsiteY220" fmla="*/ 1140619 h 1754982"/>
                    <a:gd name="connsiteX221" fmla="*/ 1909762 w 2090737"/>
                    <a:gd name="connsiteY221" fmla="*/ 1147763 h 1754982"/>
                    <a:gd name="connsiteX222" fmla="*/ 1912144 w 2090737"/>
                    <a:gd name="connsiteY222" fmla="*/ 1157288 h 1754982"/>
                    <a:gd name="connsiteX223" fmla="*/ 1916906 w 2090737"/>
                    <a:gd name="connsiteY223" fmla="*/ 1171575 h 1754982"/>
                    <a:gd name="connsiteX224" fmla="*/ 1919287 w 2090737"/>
                    <a:gd name="connsiteY224" fmla="*/ 1193007 h 1754982"/>
                    <a:gd name="connsiteX225" fmla="*/ 1931194 w 2090737"/>
                    <a:gd name="connsiteY225" fmla="*/ 1216819 h 1754982"/>
                    <a:gd name="connsiteX226" fmla="*/ 1938337 w 2090737"/>
                    <a:gd name="connsiteY226" fmla="*/ 1223963 h 1754982"/>
                    <a:gd name="connsiteX227" fmla="*/ 1947862 w 2090737"/>
                    <a:gd name="connsiteY227" fmla="*/ 1238250 h 1754982"/>
                    <a:gd name="connsiteX228" fmla="*/ 1952625 w 2090737"/>
                    <a:gd name="connsiteY228" fmla="*/ 1245394 h 1754982"/>
                    <a:gd name="connsiteX229" fmla="*/ 1955006 w 2090737"/>
                    <a:gd name="connsiteY229" fmla="*/ 1273969 h 1754982"/>
                    <a:gd name="connsiteX230" fmla="*/ 1962150 w 2090737"/>
                    <a:gd name="connsiteY230" fmla="*/ 1309688 h 1754982"/>
                    <a:gd name="connsiteX231" fmla="*/ 1969294 w 2090737"/>
                    <a:gd name="connsiteY231" fmla="*/ 1314450 h 1754982"/>
                    <a:gd name="connsiteX232" fmla="*/ 1983581 w 2090737"/>
                    <a:gd name="connsiteY232" fmla="*/ 1343025 h 1754982"/>
                    <a:gd name="connsiteX233" fmla="*/ 1990725 w 2090737"/>
                    <a:gd name="connsiteY233" fmla="*/ 1347788 h 1754982"/>
                    <a:gd name="connsiteX234" fmla="*/ 2031206 w 2090737"/>
                    <a:gd name="connsiteY234" fmla="*/ 1350169 h 1754982"/>
                    <a:gd name="connsiteX235" fmla="*/ 2047875 w 2090737"/>
                    <a:gd name="connsiteY235" fmla="*/ 1354932 h 1754982"/>
                    <a:gd name="connsiteX236" fmla="*/ 2062162 w 2090737"/>
                    <a:gd name="connsiteY236" fmla="*/ 1364457 h 1754982"/>
                    <a:gd name="connsiteX237" fmla="*/ 2071687 w 2090737"/>
                    <a:gd name="connsiteY237" fmla="*/ 1378744 h 1754982"/>
                    <a:gd name="connsiteX238" fmla="*/ 2076450 w 2090737"/>
                    <a:gd name="connsiteY238" fmla="*/ 1385888 h 1754982"/>
                    <a:gd name="connsiteX239" fmla="*/ 2083594 w 2090737"/>
                    <a:gd name="connsiteY239" fmla="*/ 1409700 h 1754982"/>
                    <a:gd name="connsiteX240" fmla="*/ 2081212 w 2090737"/>
                    <a:gd name="connsiteY240" fmla="*/ 1452563 h 1754982"/>
                    <a:gd name="connsiteX241" fmla="*/ 2076450 w 2090737"/>
                    <a:gd name="connsiteY241" fmla="*/ 1459707 h 1754982"/>
                    <a:gd name="connsiteX242" fmla="*/ 2074069 w 2090737"/>
                    <a:gd name="connsiteY242" fmla="*/ 1466850 h 1754982"/>
                    <a:gd name="connsiteX243" fmla="*/ 2076450 w 2090737"/>
                    <a:gd name="connsiteY243" fmla="*/ 1483519 h 1754982"/>
                    <a:gd name="connsiteX244" fmla="*/ 2081212 w 2090737"/>
                    <a:gd name="connsiteY244" fmla="*/ 1490663 h 1754982"/>
                    <a:gd name="connsiteX245" fmla="*/ 2085975 w 2090737"/>
                    <a:gd name="connsiteY245" fmla="*/ 1504950 h 1754982"/>
                    <a:gd name="connsiteX246" fmla="*/ 2090737 w 2090737"/>
                    <a:gd name="connsiteY246" fmla="*/ 1521619 h 1754982"/>
                    <a:gd name="connsiteX247" fmla="*/ 2085975 w 2090737"/>
                    <a:gd name="connsiteY247" fmla="*/ 1528763 h 1754982"/>
                    <a:gd name="connsiteX248" fmla="*/ 2078831 w 2090737"/>
                    <a:gd name="connsiteY248" fmla="*/ 1531144 h 1754982"/>
                    <a:gd name="connsiteX249" fmla="*/ 2033587 w 2090737"/>
                    <a:gd name="connsiteY249" fmla="*/ 1526382 h 1754982"/>
                    <a:gd name="connsiteX250" fmla="*/ 1857375 w 2090737"/>
                    <a:gd name="connsiteY250" fmla="*/ 1528763 h 1754982"/>
                    <a:gd name="connsiteX251" fmla="*/ 1843087 w 2090737"/>
                    <a:gd name="connsiteY251" fmla="*/ 1533525 h 1754982"/>
                    <a:gd name="connsiteX252" fmla="*/ 1835944 w 2090737"/>
                    <a:gd name="connsiteY252" fmla="*/ 1540669 h 1754982"/>
                    <a:gd name="connsiteX253" fmla="*/ 1826419 w 2090737"/>
                    <a:gd name="connsiteY253" fmla="*/ 1554957 h 1754982"/>
                    <a:gd name="connsiteX254" fmla="*/ 1819275 w 2090737"/>
                    <a:gd name="connsiteY254" fmla="*/ 1559719 h 1754982"/>
                    <a:gd name="connsiteX255" fmla="*/ 1804987 w 2090737"/>
                    <a:gd name="connsiteY255" fmla="*/ 1583532 h 1754982"/>
                    <a:gd name="connsiteX256" fmla="*/ 1802606 w 2090737"/>
                    <a:gd name="connsiteY256" fmla="*/ 1593057 h 1754982"/>
                    <a:gd name="connsiteX257" fmla="*/ 1793081 w 2090737"/>
                    <a:gd name="connsiteY257" fmla="*/ 1607344 h 1754982"/>
                    <a:gd name="connsiteX258" fmla="*/ 1788319 w 2090737"/>
                    <a:gd name="connsiteY258" fmla="*/ 1614488 h 1754982"/>
                    <a:gd name="connsiteX259" fmla="*/ 1781175 w 2090737"/>
                    <a:gd name="connsiteY259" fmla="*/ 1619250 h 1754982"/>
                    <a:gd name="connsiteX260" fmla="*/ 1778794 w 2090737"/>
                    <a:gd name="connsiteY260" fmla="*/ 1626394 h 1754982"/>
                    <a:gd name="connsiteX261" fmla="*/ 1771650 w 2090737"/>
                    <a:gd name="connsiteY261" fmla="*/ 1628775 h 1754982"/>
                    <a:gd name="connsiteX262" fmla="*/ 1764506 w 2090737"/>
                    <a:gd name="connsiteY262" fmla="*/ 1633538 h 1754982"/>
                    <a:gd name="connsiteX263" fmla="*/ 1752600 w 2090737"/>
                    <a:gd name="connsiteY263" fmla="*/ 1645444 h 1754982"/>
                    <a:gd name="connsiteX264" fmla="*/ 1745456 w 2090737"/>
                    <a:gd name="connsiteY264" fmla="*/ 1652588 h 1754982"/>
                    <a:gd name="connsiteX265" fmla="*/ 1738312 w 2090737"/>
                    <a:gd name="connsiteY265" fmla="*/ 1657350 h 1754982"/>
                    <a:gd name="connsiteX266" fmla="*/ 1724025 w 2090737"/>
                    <a:gd name="connsiteY266" fmla="*/ 1671638 h 1754982"/>
                    <a:gd name="connsiteX267" fmla="*/ 1716881 w 2090737"/>
                    <a:gd name="connsiteY267" fmla="*/ 1678782 h 1754982"/>
                    <a:gd name="connsiteX268" fmla="*/ 1712119 w 2090737"/>
                    <a:gd name="connsiteY268" fmla="*/ 1685925 h 1754982"/>
                    <a:gd name="connsiteX269" fmla="*/ 1704975 w 2090737"/>
                    <a:gd name="connsiteY269" fmla="*/ 1688307 h 1754982"/>
                    <a:gd name="connsiteX270" fmla="*/ 1674019 w 2090737"/>
                    <a:gd name="connsiteY270" fmla="*/ 1685925 h 1754982"/>
                    <a:gd name="connsiteX271" fmla="*/ 1662112 w 2090737"/>
                    <a:gd name="connsiteY271" fmla="*/ 1683544 h 1754982"/>
                    <a:gd name="connsiteX272" fmla="*/ 1643062 w 2090737"/>
                    <a:gd name="connsiteY272" fmla="*/ 1681163 h 1754982"/>
                    <a:gd name="connsiteX273" fmla="*/ 1578769 w 2090737"/>
                    <a:gd name="connsiteY273" fmla="*/ 1683544 h 1754982"/>
                    <a:gd name="connsiteX274" fmla="*/ 1569244 w 2090737"/>
                    <a:gd name="connsiteY274" fmla="*/ 1685925 h 1754982"/>
                    <a:gd name="connsiteX275" fmla="*/ 1540669 w 2090737"/>
                    <a:gd name="connsiteY275" fmla="*/ 1690688 h 1754982"/>
                    <a:gd name="connsiteX276" fmla="*/ 1535906 w 2090737"/>
                    <a:gd name="connsiteY276" fmla="*/ 1697832 h 1754982"/>
                    <a:gd name="connsiteX277" fmla="*/ 1514475 w 2090737"/>
                    <a:gd name="connsiteY277" fmla="*/ 1707357 h 1754982"/>
                    <a:gd name="connsiteX278" fmla="*/ 1507331 w 2090737"/>
                    <a:gd name="connsiteY278" fmla="*/ 1709738 h 1754982"/>
                    <a:gd name="connsiteX279" fmla="*/ 1502569 w 2090737"/>
                    <a:gd name="connsiteY279" fmla="*/ 1716882 h 1754982"/>
                    <a:gd name="connsiteX280" fmla="*/ 1500187 w 2090737"/>
                    <a:gd name="connsiteY280" fmla="*/ 1724025 h 1754982"/>
                    <a:gd name="connsiteX281" fmla="*/ 1490662 w 2090737"/>
                    <a:gd name="connsiteY281" fmla="*/ 1738313 h 1754982"/>
                    <a:gd name="connsiteX282" fmla="*/ 1485900 w 2090737"/>
                    <a:gd name="connsiteY282" fmla="*/ 1745457 h 1754982"/>
                    <a:gd name="connsiteX283" fmla="*/ 1466850 w 2090737"/>
                    <a:gd name="connsiteY283" fmla="*/ 1743075 h 1754982"/>
                    <a:gd name="connsiteX284" fmla="*/ 1450181 w 2090737"/>
                    <a:gd name="connsiteY284" fmla="*/ 1733550 h 1754982"/>
                    <a:gd name="connsiteX285" fmla="*/ 1445419 w 2090737"/>
                    <a:gd name="connsiteY285" fmla="*/ 1726407 h 1754982"/>
                    <a:gd name="connsiteX286" fmla="*/ 1438275 w 2090737"/>
                    <a:gd name="connsiteY286" fmla="*/ 1721644 h 1754982"/>
                    <a:gd name="connsiteX287" fmla="*/ 1431131 w 2090737"/>
                    <a:gd name="connsiteY287" fmla="*/ 1707357 h 1754982"/>
                    <a:gd name="connsiteX288" fmla="*/ 1416844 w 2090737"/>
                    <a:gd name="connsiteY288" fmla="*/ 1702594 h 1754982"/>
                    <a:gd name="connsiteX289" fmla="*/ 1388269 w 2090737"/>
                    <a:gd name="connsiteY289" fmla="*/ 1707357 h 1754982"/>
                    <a:gd name="connsiteX290" fmla="*/ 1347787 w 2090737"/>
                    <a:gd name="connsiteY290" fmla="*/ 1704975 h 1754982"/>
                    <a:gd name="connsiteX291" fmla="*/ 1319212 w 2090737"/>
                    <a:gd name="connsiteY291" fmla="*/ 1690688 h 1754982"/>
                    <a:gd name="connsiteX292" fmla="*/ 1312069 w 2090737"/>
                    <a:gd name="connsiteY292" fmla="*/ 1685925 h 1754982"/>
                    <a:gd name="connsiteX293" fmla="*/ 1304925 w 2090737"/>
                    <a:gd name="connsiteY293" fmla="*/ 1681163 h 1754982"/>
                    <a:gd name="connsiteX294" fmla="*/ 1300162 w 2090737"/>
                    <a:gd name="connsiteY294" fmla="*/ 1712119 h 1754982"/>
                    <a:gd name="connsiteX295" fmla="*/ 1293019 w 2090737"/>
                    <a:gd name="connsiteY295" fmla="*/ 1733550 h 1754982"/>
                    <a:gd name="connsiteX296" fmla="*/ 1285875 w 2090737"/>
                    <a:gd name="connsiteY296" fmla="*/ 1738313 h 1754982"/>
                    <a:gd name="connsiteX297" fmla="*/ 1281112 w 2090737"/>
                    <a:gd name="connsiteY297" fmla="*/ 1745457 h 1754982"/>
                    <a:gd name="connsiteX298" fmla="*/ 1273969 w 2090737"/>
                    <a:gd name="connsiteY298" fmla="*/ 1747838 h 1754982"/>
                    <a:gd name="connsiteX299" fmla="*/ 1259681 w 2090737"/>
                    <a:gd name="connsiteY299" fmla="*/ 1754982 h 1754982"/>
                    <a:gd name="connsiteX300" fmla="*/ 1238250 w 2090737"/>
                    <a:gd name="connsiteY300" fmla="*/ 1750219 h 1754982"/>
                    <a:gd name="connsiteX301" fmla="*/ 1233487 w 2090737"/>
                    <a:gd name="connsiteY301" fmla="*/ 1743075 h 1754982"/>
                    <a:gd name="connsiteX302" fmla="*/ 1226344 w 2090737"/>
                    <a:gd name="connsiteY302" fmla="*/ 1738313 h 1754982"/>
                    <a:gd name="connsiteX303" fmla="*/ 1223962 w 2090737"/>
                    <a:gd name="connsiteY303" fmla="*/ 1731169 h 1754982"/>
                    <a:gd name="connsiteX304" fmla="*/ 1216819 w 2090737"/>
                    <a:gd name="connsiteY304" fmla="*/ 1728788 h 1754982"/>
                    <a:gd name="connsiteX305" fmla="*/ 1183481 w 2090737"/>
                    <a:gd name="connsiteY305" fmla="*/ 1726407 h 1754982"/>
                    <a:gd name="connsiteX306" fmla="*/ 1171575 w 2090737"/>
                    <a:gd name="connsiteY306" fmla="*/ 1716882 h 1754982"/>
                    <a:gd name="connsiteX307" fmla="*/ 1166812 w 2090737"/>
                    <a:gd name="connsiteY307" fmla="*/ 1702594 h 1754982"/>
                    <a:gd name="connsiteX308" fmla="*/ 1169194 w 2090737"/>
                    <a:gd name="connsiteY308" fmla="*/ 1690688 h 1754982"/>
                    <a:gd name="connsiteX309" fmla="*/ 1173956 w 2090737"/>
                    <a:gd name="connsiteY309" fmla="*/ 1683544 h 1754982"/>
                    <a:gd name="connsiteX310" fmla="*/ 1171575 w 2090737"/>
                    <a:gd name="connsiteY310" fmla="*/ 1669257 h 1754982"/>
                    <a:gd name="connsiteX311" fmla="*/ 1157287 w 2090737"/>
                    <a:gd name="connsiteY311" fmla="*/ 1662113 h 1754982"/>
                    <a:gd name="connsiteX312" fmla="*/ 1150144 w 2090737"/>
                    <a:gd name="connsiteY312" fmla="*/ 1657350 h 1754982"/>
                    <a:gd name="connsiteX313" fmla="*/ 1143000 w 2090737"/>
                    <a:gd name="connsiteY313" fmla="*/ 1654969 h 1754982"/>
                    <a:gd name="connsiteX314" fmla="*/ 1128712 w 2090737"/>
                    <a:gd name="connsiteY314" fmla="*/ 1645444 h 1754982"/>
                    <a:gd name="connsiteX315" fmla="*/ 1121569 w 2090737"/>
                    <a:gd name="connsiteY315" fmla="*/ 1640682 h 1754982"/>
                    <a:gd name="connsiteX316" fmla="*/ 1119187 w 2090737"/>
                    <a:gd name="connsiteY316" fmla="*/ 1633538 h 1754982"/>
                    <a:gd name="connsiteX317" fmla="*/ 1102519 w 2090737"/>
                    <a:gd name="connsiteY317" fmla="*/ 1609725 h 1754982"/>
                    <a:gd name="connsiteX318" fmla="*/ 1100137 w 2090737"/>
                    <a:gd name="connsiteY318" fmla="*/ 1602582 h 1754982"/>
                    <a:gd name="connsiteX319" fmla="*/ 1090612 w 2090737"/>
                    <a:gd name="connsiteY319" fmla="*/ 1588294 h 1754982"/>
                    <a:gd name="connsiteX320" fmla="*/ 1083469 w 2090737"/>
                    <a:gd name="connsiteY320" fmla="*/ 1574007 h 1754982"/>
                    <a:gd name="connsiteX321" fmla="*/ 1081087 w 2090737"/>
                    <a:gd name="connsiteY321" fmla="*/ 1566863 h 1754982"/>
                    <a:gd name="connsiteX322" fmla="*/ 1069181 w 2090737"/>
                    <a:gd name="connsiteY322" fmla="*/ 1552575 h 1754982"/>
                    <a:gd name="connsiteX323" fmla="*/ 1066800 w 2090737"/>
                    <a:gd name="connsiteY323" fmla="*/ 1545432 h 1754982"/>
                    <a:gd name="connsiteX324" fmla="*/ 1040606 w 2090737"/>
                    <a:gd name="connsiteY324" fmla="*/ 1545432 h 1754982"/>
                    <a:gd name="connsiteX325" fmla="*/ 1033462 w 2090737"/>
                    <a:gd name="connsiteY325" fmla="*/ 1552575 h 1754982"/>
                    <a:gd name="connsiteX326" fmla="*/ 1031081 w 2090737"/>
                    <a:gd name="connsiteY326" fmla="*/ 1559719 h 1754982"/>
                    <a:gd name="connsiteX327" fmla="*/ 1016794 w 2090737"/>
                    <a:gd name="connsiteY327" fmla="*/ 1569244 h 1754982"/>
                    <a:gd name="connsiteX328" fmla="*/ 1000125 w 2090737"/>
                    <a:gd name="connsiteY328" fmla="*/ 1576388 h 1754982"/>
                    <a:gd name="connsiteX329" fmla="*/ 969169 w 2090737"/>
                    <a:gd name="connsiteY329" fmla="*/ 1574007 h 1754982"/>
                    <a:gd name="connsiteX330" fmla="*/ 962025 w 2090737"/>
                    <a:gd name="connsiteY330" fmla="*/ 1569244 h 1754982"/>
                    <a:gd name="connsiteX331" fmla="*/ 954881 w 2090737"/>
                    <a:gd name="connsiteY331" fmla="*/ 1566863 h 1754982"/>
                    <a:gd name="connsiteX332" fmla="*/ 947737 w 2090737"/>
                    <a:gd name="connsiteY332" fmla="*/ 1562100 h 1754982"/>
                    <a:gd name="connsiteX333" fmla="*/ 938212 w 2090737"/>
                    <a:gd name="connsiteY333" fmla="*/ 1554957 h 1754982"/>
                    <a:gd name="connsiteX334" fmla="*/ 931069 w 2090737"/>
                    <a:gd name="connsiteY334" fmla="*/ 1552575 h 1754982"/>
                    <a:gd name="connsiteX335" fmla="*/ 909637 w 2090737"/>
                    <a:gd name="connsiteY335" fmla="*/ 1557338 h 1754982"/>
                    <a:gd name="connsiteX336" fmla="*/ 895350 w 2090737"/>
                    <a:gd name="connsiteY336" fmla="*/ 1566863 h 1754982"/>
                    <a:gd name="connsiteX337" fmla="*/ 890587 w 2090737"/>
                    <a:gd name="connsiteY337" fmla="*/ 1581150 h 1754982"/>
                    <a:gd name="connsiteX338" fmla="*/ 888206 w 2090737"/>
                    <a:gd name="connsiteY338" fmla="*/ 1588294 h 1754982"/>
                    <a:gd name="connsiteX339" fmla="*/ 881062 w 2090737"/>
                    <a:gd name="connsiteY339" fmla="*/ 1590675 h 1754982"/>
                    <a:gd name="connsiteX340" fmla="*/ 852487 w 2090737"/>
                    <a:gd name="connsiteY340" fmla="*/ 1583532 h 1754982"/>
                    <a:gd name="connsiteX341" fmla="*/ 845344 w 2090737"/>
                    <a:gd name="connsiteY341" fmla="*/ 1581150 h 1754982"/>
                    <a:gd name="connsiteX342" fmla="*/ 826294 w 2090737"/>
                    <a:gd name="connsiteY342" fmla="*/ 1574007 h 1754982"/>
                    <a:gd name="connsiteX343" fmla="*/ 819150 w 2090737"/>
                    <a:gd name="connsiteY343" fmla="*/ 1566863 h 1754982"/>
                    <a:gd name="connsiteX344" fmla="*/ 812006 w 2090737"/>
                    <a:gd name="connsiteY344" fmla="*/ 1564482 h 1754982"/>
                    <a:gd name="connsiteX345" fmla="*/ 804862 w 2090737"/>
                    <a:gd name="connsiteY345" fmla="*/ 1559719 h 1754982"/>
                    <a:gd name="connsiteX346" fmla="*/ 795337 w 2090737"/>
                    <a:gd name="connsiteY346" fmla="*/ 1552575 h 1754982"/>
                    <a:gd name="connsiteX347" fmla="*/ 781050 w 2090737"/>
                    <a:gd name="connsiteY347" fmla="*/ 1543050 h 1754982"/>
                    <a:gd name="connsiteX348" fmla="*/ 764381 w 2090737"/>
                    <a:gd name="connsiteY348" fmla="*/ 1531144 h 1754982"/>
                    <a:gd name="connsiteX349" fmla="*/ 752475 w 2090737"/>
                    <a:gd name="connsiteY349" fmla="*/ 1521619 h 1754982"/>
                    <a:gd name="connsiteX350" fmla="*/ 738187 w 2090737"/>
                    <a:gd name="connsiteY350" fmla="*/ 1512094 h 1754982"/>
                    <a:gd name="connsiteX351" fmla="*/ 731044 w 2090737"/>
                    <a:gd name="connsiteY351" fmla="*/ 1507332 h 1754982"/>
                    <a:gd name="connsiteX352" fmla="*/ 709612 w 2090737"/>
                    <a:gd name="connsiteY352" fmla="*/ 1497807 h 1754982"/>
                    <a:gd name="connsiteX353" fmla="*/ 702469 w 2090737"/>
                    <a:gd name="connsiteY353" fmla="*/ 1488282 h 1754982"/>
                    <a:gd name="connsiteX354" fmla="*/ 700087 w 2090737"/>
                    <a:gd name="connsiteY354" fmla="*/ 1481138 h 1754982"/>
                    <a:gd name="connsiteX355" fmla="*/ 695325 w 2090737"/>
                    <a:gd name="connsiteY355" fmla="*/ 1473994 h 1754982"/>
                    <a:gd name="connsiteX356" fmla="*/ 692944 w 2090737"/>
                    <a:gd name="connsiteY356" fmla="*/ 1464469 h 1754982"/>
                    <a:gd name="connsiteX357" fmla="*/ 681037 w 2090737"/>
                    <a:gd name="connsiteY357" fmla="*/ 1450182 h 1754982"/>
                    <a:gd name="connsiteX358" fmla="*/ 669131 w 2090737"/>
                    <a:gd name="connsiteY358" fmla="*/ 1435894 h 1754982"/>
                    <a:gd name="connsiteX359" fmla="*/ 661987 w 2090737"/>
                    <a:gd name="connsiteY359" fmla="*/ 1419225 h 1754982"/>
                    <a:gd name="connsiteX360" fmla="*/ 659606 w 2090737"/>
                    <a:gd name="connsiteY360" fmla="*/ 1407319 h 1754982"/>
                    <a:gd name="connsiteX361" fmla="*/ 657225 w 2090737"/>
                    <a:gd name="connsiteY361" fmla="*/ 1400175 h 1754982"/>
                    <a:gd name="connsiteX362" fmla="*/ 654844 w 2090737"/>
                    <a:gd name="connsiteY362" fmla="*/ 1385888 h 1754982"/>
                    <a:gd name="connsiteX363" fmla="*/ 647700 w 2090737"/>
                    <a:gd name="connsiteY363" fmla="*/ 1371600 h 1754982"/>
                    <a:gd name="connsiteX364" fmla="*/ 642937 w 2090737"/>
                    <a:gd name="connsiteY364" fmla="*/ 1357313 h 1754982"/>
                    <a:gd name="connsiteX365" fmla="*/ 640556 w 2090737"/>
                    <a:gd name="connsiteY365" fmla="*/ 1328738 h 1754982"/>
                    <a:gd name="connsiteX366" fmla="*/ 621506 w 2090737"/>
                    <a:gd name="connsiteY366" fmla="*/ 1312069 h 1754982"/>
                    <a:gd name="connsiteX367" fmla="*/ 614362 w 2090737"/>
                    <a:gd name="connsiteY367" fmla="*/ 1309688 h 1754982"/>
                    <a:gd name="connsiteX368" fmla="*/ 607219 w 2090737"/>
                    <a:gd name="connsiteY368" fmla="*/ 1304925 h 1754982"/>
                    <a:gd name="connsiteX369" fmla="*/ 600075 w 2090737"/>
                    <a:gd name="connsiteY369" fmla="*/ 1302544 h 1754982"/>
                    <a:gd name="connsiteX370" fmla="*/ 578644 w 2090737"/>
                    <a:gd name="connsiteY370" fmla="*/ 1285875 h 1754982"/>
                    <a:gd name="connsiteX371" fmla="*/ 564356 w 2090737"/>
                    <a:gd name="connsiteY371" fmla="*/ 1276350 h 1754982"/>
                    <a:gd name="connsiteX372" fmla="*/ 550069 w 2090737"/>
                    <a:gd name="connsiteY372" fmla="*/ 1266825 h 1754982"/>
                    <a:gd name="connsiteX373" fmla="*/ 542925 w 2090737"/>
                    <a:gd name="connsiteY373" fmla="*/ 1262063 h 1754982"/>
                    <a:gd name="connsiteX374" fmla="*/ 533400 w 2090737"/>
                    <a:gd name="connsiteY374" fmla="*/ 1240632 h 1754982"/>
                    <a:gd name="connsiteX375" fmla="*/ 528637 w 2090737"/>
                    <a:gd name="connsiteY375" fmla="*/ 1226344 h 1754982"/>
                    <a:gd name="connsiteX376" fmla="*/ 514350 w 2090737"/>
                    <a:gd name="connsiteY376" fmla="*/ 1212057 h 1754982"/>
                    <a:gd name="connsiteX377" fmla="*/ 500062 w 2090737"/>
                    <a:gd name="connsiteY377" fmla="*/ 1202532 h 1754982"/>
                    <a:gd name="connsiteX378" fmla="*/ 495300 w 2090737"/>
                    <a:gd name="connsiteY378" fmla="*/ 1195388 h 1754982"/>
                    <a:gd name="connsiteX379" fmla="*/ 495300 w 2090737"/>
                    <a:gd name="connsiteY379" fmla="*/ 1157288 h 1754982"/>
                    <a:gd name="connsiteX380" fmla="*/ 492919 w 2090737"/>
                    <a:gd name="connsiteY380" fmla="*/ 1145382 h 1754982"/>
                    <a:gd name="connsiteX381" fmla="*/ 485775 w 2090737"/>
                    <a:gd name="connsiteY381" fmla="*/ 1138238 h 1754982"/>
                    <a:gd name="connsiteX382" fmla="*/ 466725 w 2090737"/>
                    <a:gd name="connsiteY382" fmla="*/ 1128713 h 1754982"/>
                    <a:gd name="connsiteX383" fmla="*/ 459581 w 2090737"/>
                    <a:gd name="connsiteY383" fmla="*/ 1123950 h 1754982"/>
                    <a:gd name="connsiteX384" fmla="*/ 447675 w 2090737"/>
                    <a:gd name="connsiteY384" fmla="*/ 1109663 h 1754982"/>
                    <a:gd name="connsiteX385" fmla="*/ 440531 w 2090737"/>
                    <a:gd name="connsiteY385" fmla="*/ 1102519 h 1754982"/>
                    <a:gd name="connsiteX386" fmla="*/ 431006 w 2090737"/>
                    <a:gd name="connsiteY386" fmla="*/ 1081088 h 1754982"/>
                    <a:gd name="connsiteX387" fmla="*/ 423862 w 2090737"/>
                    <a:gd name="connsiteY387" fmla="*/ 1073944 h 1754982"/>
                    <a:gd name="connsiteX388" fmla="*/ 416719 w 2090737"/>
                    <a:gd name="connsiteY388" fmla="*/ 1071563 h 1754982"/>
                    <a:gd name="connsiteX389" fmla="*/ 402431 w 2090737"/>
                    <a:gd name="connsiteY389" fmla="*/ 1062038 h 1754982"/>
                    <a:gd name="connsiteX390" fmla="*/ 388144 w 2090737"/>
                    <a:gd name="connsiteY390" fmla="*/ 1057275 h 1754982"/>
                    <a:gd name="connsiteX391" fmla="*/ 381000 w 2090737"/>
                    <a:gd name="connsiteY391" fmla="*/ 1050132 h 1754982"/>
                    <a:gd name="connsiteX392" fmla="*/ 373856 w 2090737"/>
                    <a:gd name="connsiteY392" fmla="*/ 1047750 h 1754982"/>
                    <a:gd name="connsiteX393" fmla="*/ 369094 w 2090737"/>
                    <a:gd name="connsiteY393" fmla="*/ 1040607 h 1754982"/>
                    <a:gd name="connsiteX394" fmla="*/ 361950 w 2090737"/>
                    <a:gd name="connsiteY394" fmla="*/ 1035844 h 1754982"/>
                    <a:gd name="connsiteX395" fmla="*/ 354806 w 2090737"/>
                    <a:gd name="connsiteY395" fmla="*/ 1028700 h 1754982"/>
                    <a:gd name="connsiteX396" fmla="*/ 340519 w 2090737"/>
                    <a:gd name="connsiteY396" fmla="*/ 1019175 h 1754982"/>
                    <a:gd name="connsiteX397" fmla="*/ 326231 w 2090737"/>
                    <a:gd name="connsiteY397" fmla="*/ 1007269 h 1754982"/>
                    <a:gd name="connsiteX398" fmla="*/ 319087 w 2090737"/>
                    <a:gd name="connsiteY398" fmla="*/ 1000125 h 1754982"/>
                    <a:gd name="connsiteX399" fmla="*/ 311944 w 2090737"/>
                    <a:gd name="connsiteY399" fmla="*/ 978694 h 1754982"/>
                    <a:gd name="connsiteX400" fmla="*/ 309562 w 2090737"/>
                    <a:gd name="connsiteY400" fmla="*/ 971550 h 1754982"/>
                    <a:gd name="connsiteX401" fmla="*/ 307181 w 2090737"/>
                    <a:gd name="connsiteY401" fmla="*/ 964407 h 1754982"/>
                    <a:gd name="connsiteX402" fmla="*/ 304800 w 2090737"/>
                    <a:gd name="connsiteY402" fmla="*/ 942975 h 1754982"/>
                    <a:gd name="connsiteX403" fmla="*/ 300037 w 2090737"/>
                    <a:gd name="connsiteY403" fmla="*/ 933450 h 1754982"/>
                    <a:gd name="connsiteX404" fmla="*/ 290512 w 2090737"/>
                    <a:gd name="connsiteY404" fmla="*/ 919163 h 1754982"/>
                    <a:gd name="connsiteX405" fmla="*/ 285750 w 2090737"/>
                    <a:gd name="connsiteY405" fmla="*/ 912019 h 1754982"/>
                    <a:gd name="connsiteX406" fmla="*/ 278606 w 2090737"/>
                    <a:gd name="connsiteY406" fmla="*/ 909638 h 1754982"/>
                    <a:gd name="connsiteX407" fmla="*/ 271462 w 2090737"/>
                    <a:gd name="connsiteY407" fmla="*/ 902494 h 1754982"/>
                    <a:gd name="connsiteX408" fmla="*/ 257175 w 2090737"/>
                    <a:gd name="connsiteY408" fmla="*/ 892969 h 1754982"/>
                    <a:gd name="connsiteX409" fmla="*/ 250031 w 2090737"/>
                    <a:gd name="connsiteY409" fmla="*/ 888207 h 1754982"/>
                    <a:gd name="connsiteX410" fmla="*/ 228600 w 2090737"/>
                    <a:gd name="connsiteY410" fmla="*/ 876300 h 1754982"/>
                    <a:gd name="connsiteX411" fmla="*/ 190500 w 2090737"/>
                    <a:gd name="connsiteY411" fmla="*/ 871538 h 1754982"/>
                    <a:gd name="connsiteX412" fmla="*/ 176212 w 2090737"/>
                    <a:gd name="connsiteY412" fmla="*/ 866775 h 1754982"/>
                    <a:gd name="connsiteX413" fmla="*/ 169069 w 2090737"/>
                    <a:gd name="connsiteY413" fmla="*/ 864394 h 1754982"/>
                    <a:gd name="connsiteX414" fmla="*/ 152400 w 2090737"/>
                    <a:gd name="connsiteY414" fmla="*/ 854869 h 1754982"/>
                    <a:gd name="connsiteX415" fmla="*/ 145256 w 2090737"/>
                    <a:gd name="connsiteY415" fmla="*/ 850107 h 1754982"/>
                    <a:gd name="connsiteX416" fmla="*/ 140494 w 2090737"/>
                    <a:gd name="connsiteY416" fmla="*/ 842963 h 1754982"/>
                    <a:gd name="connsiteX417" fmla="*/ 135731 w 2090737"/>
                    <a:gd name="connsiteY417" fmla="*/ 795338 h 1754982"/>
                    <a:gd name="connsiteX418" fmla="*/ 123825 w 2090737"/>
                    <a:gd name="connsiteY418" fmla="*/ 781050 h 1754982"/>
                    <a:gd name="connsiteX419" fmla="*/ 114300 w 2090737"/>
                    <a:gd name="connsiteY419" fmla="*/ 778669 h 1754982"/>
                    <a:gd name="connsiteX420" fmla="*/ 64294 w 2090737"/>
                    <a:gd name="connsiteY420" fmla="*/ 773907 h 1754982"/>
                    <a:gd name="connsiteX421" fmla="*/ 28575 w 2090737"/>
                    <a:gd name="connsiteY421" fmla="*/ 762000 h 1754982"/>
                    <a:gd name="connsiteX422" fmla="*/ 21431 w 2090737"/>
                    <a:gd name="connsiteY422" fmla="*/ 759619 h 1754982"/>
                    <a:gd name="connsiteX423" fmla="*/ 14287 w 2090737"/>
                    <a:gd name="connsiteY423" fmla="*/ 757238 h 1754982"/>
                    <a:gd name="connsiteX424" fmla="*/ 7144 w 2090737"/>
                    <a:gd name="connsiteY424" fmla="*/ 742950 h 1754982"/>
                    <a:gd name="connsiteX425" fmla="*/ 9525 w 2090737"/>
                    <a:gd name="connsiteY425" fmla="*/ 733425 h 1754982"/>
                    <a:gd name="connsiteX426" fmla="*/ 16669 w 2090737"/>
                    <a:gd name="connsiteY426" fmla="*/ 719138 h 1754982"/>
                    <a:gd name="connsiteX427" fmla="*/ 14287 w 2090737"/>
                    <a:gd name="connsiteY427" fmla="*/ 700088 h 1754982"/>
                    <a:gd name="connsiteX428" fmla="*/ 0 w 2090737"/>
                    <a:gd name="connsiteY428" fmla="*/ 685800 h 1754982"/>
                    <a:gd name="connsiteX429" fmla="*/ 2381 w 2090737"/>
                    <a:gd name="connsiteY429" fmla="*/ 671513 h 1754982"/>
                    <a:gd name="connsiteX430" fmla="*/ 26194 w 2090737"/>
                    <a:gd name="connsiteY430" fmla="*/ 657225 h 1754982"/>
                    <a:gd name="connsiteX431" fmla="*/ 33337 w 2090737"/>
                    <a:gd name="connsiteY431" fmla="*/ 652463 h 1754982"/>
                    <a:gd name="connsiteX432" fmla="*/ 45244 w 2090737"/>
                    <a:gd name="connsiteY432" fmla="*/ 638175 h 1754982"/>
                    <a:gd name="connsiteX433" fmla="*/ 59531 w 2090737"/>
                    <a:gd name="connsiteY433" fmla="*/ 626269 h 1754982"/>
                    <a:gd name="connsiteX434" fmla="*/ 64294 w 2090737"/>
                    <a:gd name="connsiteY434" fmla="*/ 595313 h 1754982"/>
                    <a:gd name="connsiteX435" fmla="*/ 69056 w 2090737"/>
                    <a:gd name="connsiteY435" fmla="*/ 588169 h 1754982"/>
                    <a:gd name="connsiteX436" fmla="*/ 83344 w 2090737"/>
                    <a:gd name="connsiteY436" fmla="*/ 583407 h 1754982"/>
                    <a:gd name="connsiteX437" fmla="*/ 88106 w 2090737"/>
                    <a:gd name="connsiteY437" fmla="*/ 581025 h 175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Lst>
                  <a:rect l="l" t="t" r="r" b="b"/>
                  <a:pathLst>
                    <a:path w="2090737" h="1754982">
                      <a:moveTo>
                        <a:pt x="88106" y="581025"/>
                      </a:moveTo>
                      <a:cubicBezTo>
                        <a:pt x="104668" y="574401"/>
                        <a:pt x="95963" y="577612"/>
                        <a:pt x="114300" y="571500"/>
                      </a:cubicBezTo>
                      <a:lnTo>
                        <a:pt x="121444" y="569119"/>
                      </a:lnTo>
                      <a:lnTo>
                        <a:pt x="128587" y="566738"/>
                      </a:lnTo>
                      <a:cubicBezTo>
                        <a:pt x="130968" y="565150"/>
                        <a:pt x="133707" y="563999"/>
                        <a:pt x="135731" y="561975"/>
                      </a:cubicBezTo>
                      <a:cubicBezTo>
                        <a:pt x="137755" y="559951"/>
                        <a:pt x="138259" y="556620"/>
                        <a:pt x="140494" y="554832"/>
                      </a:cubicBezTo>
                      <a:cubicBezTo>
                        <a:pt x="142454" y="553264"/>
                        <a:pt x="145256" y="553244"/>
                        <a:pt x="147637" y="552450"/>
                      </a:cubicBezTo>
                      <a:cubicBezTo>
                        <a:pt x="158289" y="536475"/>
                        <a:pt x="145741" y="552127"/>
                        <a:pt x="159544" y="542925"/>
                      </a:cubicBezTo>
                      <a:cubicBezTo>
                        <a:pt x="162346" y="541057"/>
                        <a:pt x="164100" y="537938"/>
                        <a:pt x="166687" y="535782"/>
                      </a:cubicBezTo>
                      <a:cubicBezTo>
                        <a:pt x="186578" y="519206"/>
                        <a:pt x="160106" y="544744"/>
                        <a:pt x="180975" y="523875"/>
                      </a:cubicBezTo>
                      <a:cubicBezTo>
                        <a:pt x="181769" y="521494"/>
                        <a:pt x="182367" y="519039"/>
                        <a:pt x="183356" y="516732"/>
                      </a:cubicBezTo>
                      <a:cubicBezTo>
                        <a:pt x="184754" y="513469"/>
                        <a:pt x="186873" y="510531"/>
                        <a:pt x="188119" y="507207"/>
                      </a:cubicBezTo>
                      <a:cubicBezTo>
                        <a:pt x="190706" y="500308"/>
                        <a:pt x="191386" y="490125"/>
                        <a:pt x="192881" y="483394"/>
                      </a:cubicBezTo>
                      <a:cubicBezTo>
                        <a:pt x="194524" y="475998"/>
                        <a:pt x="195742" y="475530"/>
                        <a:pt x="200025" y="469107"/>
                      </a:cubicBezTo>
                      <a:cubicBezTo>
                        <a:pt x="200819" y="466726"/>
                        <a:pt x="201283" y="464208"/>
                        <a:pt x="202406" y="461963"/>
                      </a:cubicBezTo>
                      <a:cubicBezTo>
                        <a:pt x="206838" y="453099"/>
                        <a:pt x="207733" y="455570"/>
                        <a:pt x="214312" y="447675"/>
                      </a:cubicBezTo>
                      <a:cubicBezTo>
                        <a:pt x="216144" y="445477"/>
                        <a:pt x="217487" y="442913"/>
                        <a:pt x="219075" y="440532"/>
                      </a:cubicBezTo>
                      <a:cubicBezTo>
                        <a:pt x="222069" y="431549"/>
                        <a:pt x="222793" y="427287"/>
                        <a:pt x="230981" y="419100"/>
                      </a:cubicBezTo>
                      <a:cubicBezTo>
                        <a:pt x="233362" y="416719"/>
                        <a:pt x="235969" y="414544"/>
                        <a:pt x="238125" y="411957"/>
                      </a:cubicBezTo>
                      <a:cubicBezTo>
                        <a:pt x="239957" y="409758"/>
                        <a:pt x="241607" y="407373"/>
                        <a:pt x="242887" y="404813"/>
                      </a:cubicBezTo>
                      <a:cubicBezTo>
                        <a:pt x="244010" y="402568"/>
                        <a:pt x="243701" y="399629"/>
                        <a:pt x="245269" y="397669"/>
                      </a:cubicBezTo>
                      <a:cubicBezTo>
                        <a:pt x="247057" y="395434"/>
                        <a:pt x="250031" y="394494"/>
                        <a:pt x="252412" y="392907"/>
                      </a:cubicBezTo>
                      <a:cubicBezTo>
                        <a:pt x="256604" y="380333"/>
                        <a:pt x="253402" y="387851"/>
                        <a:pt x="264319" y="371475"/>
                      </a:cubicBezTo>
                      <a:lnTo>
                        <a:pt x="269081" y="364332"/>
                      </a:lnTo>
                      <a:lnTo>
                        <a:pt x="273844" y="357188"/>
                      </a:lnTo>
                      <a:cubicBezTo>
                        <a:pt x="279505" y="340203"/>
                        <a:pt x="271478" y="360735"/>
                        <a:pt x="283369" y="342900"/>
                      </a:cubicBezTo>
                      <a:cubicBezTo>
                        <a:pt x="291116" y="331279"/>
                        <a:pt x="279271" y="339855"/>
                        <a:pt x="290512" y="328613"/>
                      </a:cubicBezTo>
                      <a:cubicBezTo>
                        <a:pt x="296955" y="322169"/>
                        <a:pt x="306136" y="321545"/>
                        <a:pt x="314325" y="319088"/>
                      </a:cubicBezTo>
                      <a:cubicBezTo>
                        <a:pt x="319133" y="317645"/>
                        <a:pt x="323850" y="315913"/>
                        <a:pt x="328612" y="314325"/>
                      </a:cubicBezTo>
                      <a:cubicBezTo>
                        <a:pt x="330993" y="313531"/>
                        <a:pt x="333251" y="312101"/>
                        <a:pt x="335756" y="311944"/>
                      </a:cubicBezTo>
                      <a:cubicBezTo>
                        <a:pt x="384185" y="308918"/>
                        <a:pt x="361169" y="310539"/>
                        <a:pt x="404812" y="307182"/>
                      </a:cubicBezTo>
                      <a:cubicBezTo>
                        <a:pt x="410451" y="305302"/>
                        <a:pt x="418112" y="302419"/>
                        <a:pt x="423862" y="302419"/>
                      </a:cubicBezTo>
                      <a:cubicBezTo>
                        <a:pt x="428690" y="302419"/>
                        <a:pt x="433387" y="304006"/>
                        <a:pt x="438150" y="304800"/>
                      </a:cubicBezTo>
                      <a:cubicBezTo>
                        <a:pt x="449342" y="315992"/>
                        <a:pt x="443426" y="309141"/>
                        <a:pt x="454819" y="326232"/>
                      </a:cubicBezTo>
                      <a:cubicBezTo>
                        <a:pt x="456406" y="328613"/>
                        <a:pt x="457200" y="331788"/>
                        <a:pt x="459581" y="333375"/>
                      </a:cubicBezTo>
                      <a:lnTo>
                        <a:pt x="466725" y="338138"/>
                      </a:lnTo>
                      <a:cubicBezTo>
                        <a:pt x="467519" y="340519"/>
                        <a:pt x="467887" y="343088"/>
                        <a:pt x="469106" y="345282"/>
                      </a:cubicBezTo>
                      <a:cubicBezTo>
                        <a:pt x="471886" y="350285"/>
                        <a:pt x="476821" y="354139"/>
                        <a:pt x="478631" y="359569"/>
                      </a:cubicBezTo>
                      <a:cubicBezTo>
                        <a:pt x="479425" y="361950"/>
                        <a:pt x="479793" y="364519"/>
                        <a:pt x="481012" y="366713"/>
                      </a:cubicBezTo>
                      <a:cubicBezTo>
                        <a:pt x="483792" y="371716"/>
                        <a:pt x="490537" y="381000"/>
                        <a:pt x="490537" y="381000"/>
                      </a:cubicBezTo>
                      <a:cubicBezTo>
                        <a:pt x="496839" y="406199"/>
                        <a:pt x="488283" y="376523"/>
                        <a:pt x="497681" y="397669"/>
                      </a:cubicBezTo>
                      <a:cubicBezTo>
                        <a:pt x="499720" y="402257"/>
                        <a:pt x="500856" y="407194"/>
                        <a:pt x="502444" y="411957"/>
                      </a:cubicBezTo>
                      <a:cubicBezTo>
                        <a:pt x="503238" y="414338"/>
                        <a:pt x="503433" y="417012"/>
                        <a:pt x="504825" y="419100"/>
                      </a:cubicBezTo>
                      <a:lnTo>
                        <a:pt x="514350" y="433388"/>
                      </a:lnTo>
                      <a:cubicBezTo>
                        <a:pt x="515144" y="435769"/>
                        <a:pt x="515608" y="438287"/>
                        <a:pt x="516731" y="440532"/>
                      </a:cubicBezTo>
                      <a:cubicBezTo>
                        <a:pt x="520045" y="447159"/>
                        <a:pt x="523374" y="449556"/>
                        <a:pt x="528637" y="454819"/>
                      </a:cubicBezTo>
                      <a:cubicBezTo>
                        <a:pt x="529431" y="457200"/>
                        <a:pt x="529800" y="459769"/>
                        <a:pt x="531019" y="461963"/>
                      </a:cubicBezTo>
                      <a:cubicBezTo>
                        <a:pt x="533799" y="466966"/>
                        <a:pt x="540544" y="476250"/>
                        <a:pt x="540544" y="476250"/>
                      </a:cubicBezTo>
                      <a:cubicBezTo>
                        <a:pt x="544513" y="475456"/>
                        <a:pt x="548545" y="474934"/>
                        <a:pt x="552450" y="473869"/>
                      </a:cubicBezTo>
                      <a:cubicBezTo>
                        <a:pt x="557293" y="472548"/>
                        <a:pt x="566737" y="469107"/>
                        <a:pt x="566737" y="469107"/>
                      </a:cubicBezTo>
                      <a:lnTo>
                        <a:pt x="588169" y="454819"/>
                      </a:lnTo>
                      <a:cubicBezTo>
                        <a:pt x="590550" y="453232"/>
                        <a:pt x="592597" y="450962"/>
                        <a:pt x="595312" y="450057"/>
                      </a:cubicBezTo>
                      <a:lnTo>
                        <a:pt x="609600" y="445294"/>
                      </a:lnTo>
                      <a:lnTo>
                        <a:pt x="616744" y="442913"/>
                      </a:lnTo>
                      <a:lnTo>
                        <a:pt x="742950" y="445294"/>
                      </a:lnTo>
                      <a:cubicBezTo>
                        <a:pt x="750923" y="445547"/>
                        <a:pt x="759627" y="444108"/>
                        <a:pt x="766762" y="447675"/>
                      </a:cubicBezTo>
                      <a:cubicBezTo>
                        <a:pt x="776770" y="452679"/>
                        <a:pt x="774875" y="461520"/>
                        <a:pt x="778669" y="469107"/>
                      </a:cubicBezTo>
                      <a:cubicBezTo>
                        <a:pt x="779949" y="471666"/>
                        <a:pt x="781196" y="474462"/>
                        <a:pt x="783431" y="476250"/>
                      </a:cubicBezTo>
                      <a:cubicBezTo>
                        <a:pt x="786518" y="478720"/>
                        <a:pt x="804711" y="480988"/>
                        <a:pt x="804862" y="481013"/>
                      </a:cubicBezTo>
                      <a:cubicBezTo>
                        <a:pt x="823118" y="480219"/>
                        <a:pt x="841454" y="480512"/>
                        <a:pt x="859631" y="478632"/>
                      </a:cubicBezTo>
                      <a:cubicBezTo>
                        <a:pt x="864625" y="478115"/>
                        <a:pt x="873919" y="473869"/>
                        <a:pt x="873919" y="473869"/>
                      </a:cubicBezTo>
                      <a:cubicBezTo>
                        <a:pt x="874713" y="471488"/>
                        <a:pt x="875081" y="468919"/>
                        <a:pt x="876300" y="466725"/>
                      </a:cubicBezTo>
                      <a:cubicBezTo>
                        <a:pt x="879080" y="461722"/>
                        <a:pt x="885825" y="452438"/>
                        <a:pt x="885825" y="452438"/>
                      </a:cubicBezTo>
                      <a:cubicBezTo>
                        <a:pt x="888184" y="445360"/>
                        <a:pt x="889688" y="436669"/>
                        <a:pt x="895350" y="431007"/>
                      </a:cubicBezTo>
                      <a:cubicBezTo>
                        <a:pt x="905491" y="420866"/>
                        <a:pt x="919938" y="425150"/>
                        <a:pt x="933450" y="423863"/>
                      </a:cubicBezTo>
                      <a:cubicBezTo>
                        <a:pt x="939821" y="423256"/>
                        <a:pt x="946150" y="422276"/>
                        <a:pt x="952500" y="421482"/>
                      </a:cubicBezTo>
                      <a:cubicBezTo>
                        <a:pt x="963821" y="413934"/>
                        <a:pt x="958739" y="419434"/>
                        <a:pt x="964406" y="402432"/>
                      </a:cubicBezTo>
                      <a:lnTo>
                        <a:pt x="966787" y="395288"/>
                      </a:lnTo>
                      <a:cubicBezTo>
                        <a:pt x="967581" y="388938"/>
                        <a:pt x="968024" y="382534"/>
                        <a:pt x="969169" y="376238"/>
                      </a:cubicBezTo>
                      <a:cubicBezTo>
                        <a:pt x="969618" y="373768"/>
                        <a:pt x="969982" y="371054"/>
                        <a:pt x="971550" y="369094"/>
                      </a:cubicBezTo>
                      <a:cubicBezTo>
                        <a:pt x="975665" y="363950"/>
                        <a:pt x="988619" y="361023"/>
                        <a:pt x="992981" y="359569"/>
                      </a:cubicBezTo>
                      <a:lnTo>
                        <a:pt x="1007269" y="354807"/>
                      </a:lnTo>
                      <a:cubicBezTo>
                        <a:pt x="1009650" y="354013"/>
                        <a:pt x="1012324" y="353817"/>
                        <a:pt x="1014412" y="352425"/>
                      </a:cubicBezTo>
                      <a:cubicBezTo>
                        <a:pt x="1016793" y="350838"/>
                        <a:pt x="1018941" y="348825"/>
                        <a:pt x="1021556" y="347663"/>
                      </a:cubicBezTo>
                      <a:cubicBezTo>
                        <a:pt x="1026144" y="345624"/>
                        <a:pt x="1031667" y="345685"/>
                        <a:pt x="1035844" y="342900"/>
                      </a:cubicBezTo>
                      <a:cubicBezTo>
                        <a:pt x="1045076" y="336746"/>
                        <a:pt x="1040272" y="339043"/>
                        <a:pt x="1050131" y="335757"/>
                      </a:cubicBezTo>
                      <a:cubicBezTo>
                        <a:pt x="1052512" y="336551"/>
                        <a:pt x="1054968" y="337149"/>
                        <a:pt x="1057275" y="338138"/>
                      </a:cubicBezTo>
                      <a:cubicBezTo>
                        <a:pt x="1065736" y="341764"/>
                        <a:pt x="1066768" y="342879"/>
                        <a:pt x="1073944" y="347663"/>
                      </a:cubicBezTo>
                      <a:cubicBezTo>
                        <a:pt x="1075531" y="350044"/>
                        <a:pt x="1076279" y="353290"/>
                        <a:pt x="1078706" y="354807"/>
                      </a:cubicBezTo>
                      <a:cubicBezTo>
                        <a:pt x="1082963" y="357468"/>
                        <a:pt x="1092994" y="359569"/>
                        <a:pt x="1092994" y="359569"/>
                      </a:cubicBezTo>
                      <a:cubicBezTo>
                        <a:pt x="1095375" y="361157"/>
                        <a:pt x="1097457" y="363327"/>
                        <a:pt x="1100137" y="364332"/>
                      </a:cubicBezTo>
                      <a:cubicBezTo>
                        <a:pt x="1103927" y="365753"/>
                        <a:pt x="1108093" y="365835"/>
                        <a:pt x="1112044" y="366713"/>
                      </a:cubicBezTo>
                      <a:cubicBezTo>
                        <a:pt x="1115239" y="367423"/>
                        <a:pt x="1118434" y="368154"/>
                        <a:pt x="1121569" y="369094"/>
                      </a:cubicBezTo>
                      <a:cubicBezTo>
                        <a:pt x="1126377" y="370537"/>
                        <a:pt x="1131094" y="372269"/>
                        <a:pt x="1135856" y="373857"/>
                      </a:cubicBezTo>
                      <a:lnTo>
                        <a:pt x="1150144" y="378619"/>
                      </a:lnTo>
                      <a:lnTo>
                        <a:pt x="1157287" y="381000"/>
                      </a:lnTo>
                      <a:cubicBezTo>
                        <a:pt x="1162050" y="384175"/>
                        <a:pt x="1168400" y="385762"/>
                        <a:pt x="1171575" y="390525"/>
                      </a:cubicBezTo>
                      <a:cubicBezTo>
                        <a:pt x="1173162" y="392906"/>
                        <a:pt x="1174183" y="395784"/>
                        <a:pt x="1176337" y="397669"/>
                      </a:cubicBezTo>
                      <a:cubicBezTo>
                        <a:pt x="1184609" y="404907"/>
                        <a:pt x="1188749" y="406998"/>
                        <a:pt x="1197769" y="409575"/>
                      </a:cubicBezTo>
                      <a:cubicBezTo>
                        <a:pt x="1200916" y="410474"/>
                        <a:pt x="1204119" y="411163"/>
                        <a:pt x="1207294" y="411957"/>
                      </a:cubicBezTo>
                      <a:cubicBezTo>
                        <a:pt x="1215231" y="411163"/>
                        <a:pt x="1223971" y="413142"/>
                        <a:pt x="1231106" y="409575"/>
                      </a:cubicBezTo>
                      <a:cubicBezTo>
                        <a:pt x="1236225" y="407015"/>
                        <a:pt x="1236584" y="399335"/>
                        <a:pt x="1240631" y="395288"/>
                      </a:cubicBezTo>
                      <a:cubicBezTo>
                        <a:pt x="1261511" y="374408"/>
                        <a:pt x="1235954" y="400899"/>
                        <a:pt x="1252537" y="381000"/>
                      </a:cubicBezTo>
                      <a:cubicBezTo>
                        <a:pt x="1254693" y="378413"/>
                        <a:pt x="1257525" y="376444"/>
                        <a:pt x="1259681" y="373857"/>
                      </a:cubicBezTo>
                      <a:cubicBezTo>
                        <a:pt x="1261513" y="371658"/>
                        <a:pt x="1262209" y="368501"/>
                        <a:pt x="1264444" y="366713"/>
                      </a:cubicBezTo>
                      <a:cubicBezTo>
                        <a:pt x="1266404" y="365145"/>
                        <a:pt x="1269206" y="365126"/>
                        <a:pt x="1271587" y="364332"/>
                      </a:cubicBezTo>
                      <a:cubicBezTo>
                        <a:pt x="1273968" y="361951"/>
                        <a:pt x="1275991" y="359146"/>
                        <a:pt x="1278731" y="357188"/>
                      </a:cubicBezTo>
                      <a:cubicBezTo>
                        <a:pt x="1281620" y="355125"/>
                        <a:pt x="1285174" y="354186"/>
                        <a:pt x="1288256" y="352425"/>
                      </a:cubicBezTo>
                      <a:cubicBezTo>
                        <a:pt x="1290741" y="351005"/>
                        <a:pt x="1293019" y="349250"/>
                        <a:pt x="1295400" y="347663"/>
                      </a:cubicBezTo>
                      <a:cubicBezTo>
                        <a:pt x="1296987" y="345282"/>
                        <a:pt x="1298138" y="342543"/>
                        <a:pt x="1300162" y="340519"/>
                      </a:cubicBezTo>
                      <a:cubicBezTo>
                        <a:pt x="1302186" y="338495"/>
                        <a:pt x="1305421" y="337911"/>
                        <a:pt x="1307306" y="335757"/>
                      </a:cubicBezTo>
                      <a:cubicBezTo>
                        <a:pt x="1311075" y="331449"/>
                        <a:pt x="1313656" y="326232"/>
                        <a:pt x="1316831" y="321469"/>
                      </a:cubicBezTo>
                      <a:cubicBezTo>
                        <a:pt x="1318419" y="319088"/>
                        <a:pt x="1319213" y="315913"/>
                        <a:pt x="1321594" y="314325"/>
                      </a:cubicBezTo>
                      <a:lnTo>
                        <a:pt x="1328737" y="309563"/>
                      </a:lnTo>
                      <a:cubicBezTo>
                        <a:pt x="1329531" y="307182"/>
                        <a:pt x="1330130" y="304726"/>
                        <a:pt x="1331119" y="302419"/>
                      </a:cubicBezTo>
                      <a:cubicBezTo>
                        <a:pt x="1340092" y="281482"/>
                        <a:pt x="1331793" y="305328"/>
                        <a:pt x="1340644" y="280988"/>
                      </a:cubicBezTo>
                      <a:cubicBezTo>
                        <a:pt x="1343217" y="273911"/>
                        <a:pt x="1345406" y="266700"/>
                        <a:pt x="1347787" y="259557"/>
                      </a:cubicBezTo>
                      <a:cubicBezTo>
                        <a:pt x="1348581" y="257176"/>
                        <a:pt x="1348777" y="254502"/>
                        <a:pt x="1350169" y="252413"/>
                      </a:cubicBezTo>
                      <a:lnTo>
                        <a:pt x="1359694" y="238125"/>
                      </a:lnTo>
                      <a:lnTo>
                        <a:pt x="1364456" y="230982"/>
                      </a:lnTo>
                      <a:cubicBezTo>
                        <a:pt x="1365250" y="228601"/>
                        <a:pt x="1365714" y="226083"/>
                        <a:pt x="1366837" y="223838"/>
                      </a:cubicBezTo>
                      <a:cubicBezTo>
                        <a:pt x="1368117" y="221278"/>
                        <a:pt x="1369576" y="218718"/>
                        <a:pt x="1371600" y="216694"/>
                      </a:cubicBezTo>
                      <a:cubicBezTo>
                        <a:pt x="1381665" y="206630"/>
                        <a:pt x="1396468" y="210568"/>
                        <a:pt x="1409700" y="209550"/>
                      </a:cubicBezTo>
                      <a:cubicBezTo>
                        <a:pt x="1412081" y="207963"/>
                        <a:pt x="1414820" y="206812"/>
                        <a:pt x="1416844" y="204788"/>
                      </a:cubicBezTo>
                      <a:cubicBezTo>
                        <a:pt x="1426831" y="194801"/>
                        <a:pt x="1422097" y="183431"/>
                        <a:pt x="1419225" y="169069"/>
                      </a:cubicBezTo>
                      <a:cubicBezTo>
                        <a:pt x="1418664" y="166263"/>
                        <a:pt x="1416050" y="164306"/>
                        <a:pt x="1414462" y="161925"/>
                      </a:cubicBezTo>
                      <a:cubicBezTo>
                        <a:pt x="1411090" y="151810"/>
                        <a:pt x="1409655" y="146382"/>
                        <a:pt x="1402556" y="135732"/>
                      </a:cubicBezTo>
                      <a:cubicBezTo>
                        <a:pt x="1400969" y="133351"/>
                        <a:pt x="1399074" y="131148"/>
                        <a:pt x="1397794" y="128588"/>
                      </a:cubicBezTo>
                      <a:cubicBezTo>
                        <a:pt x="1396671" y="126343"/>
                        <a:pt x="1396535" y="123689"/>
                        <a:pt x="1395412" y="121444"/>
                      </a:cubicBezTo>
                      <a:cubicBezTo>
                        <a:pt x="1394132" y="118884"/>
                        <a:pt x="1392167" y="116727"/>
                        <a:pt x="1390650" y="114300"/>
                      </a:cubicBezTo>
                      <a:cubicBezTo>
                        <a:pt x="1388197" y="110375"/>
                        <a:pt x="1385576" y="106534"/>
                        <a:pt x="1383506" y="102394"/>
                      </a:cubicBezTo>
                      <a:cubicBezTo>
                        <a:pt x="1382383" y="100149"/>
                        <a:pt x="1382344" y="97444"/>
                        <a:pt x="1381125" y="95250"/>
                      </a:cubicBezTo>
                      <a:cubicBezTo>
                        <a:pt x="1378345" y="90247"/>
                        <a:pt x="1373410" y="86393"/>
                        <a:pt x="1371600" y="80963"/>
                      </a:cubicBezTo>
                      <a:lnTo>
                        <a:pt x="1366837" y="66675"/>
                      </a:lnTo>
                      <a:cubicBezTo>
                        <a:pt x="1367631" y="61119"/>
                        <a:pt x="1366493" y="54913"/>
                        <a:pt x="1369219" y="50007"/>
                      </a:cubicBezTo>
                      <a:cubicBezTo>
                        <a:pt x="1370943" y="46904"/>
                        <a:pt x="1375224" y="45703"/>
                        <a:pt x="1378744" y="45244"/>
                      </a:cubicBezTo>
                      <a:cubicBezTo>
                        <a:pt x="1393719" y="43291"/>
                        <a:pt x="1408906" y="43657"/>
                        <a:pt x="1423987" y="42863"/>
                      </a:cubicBezTo>
                      <a:cubicBezTo>
                        <a:pt x="1426368" y="42069"/>
                        <a:pt x="1428824" y="41471"/>
                        <a:pt x="1431131" y="40482"/>
                      </a:cubicBezTo>
                      <a:cubicBezTo>
                        <a:pt x="1434394" y="39084"/>
                        <a:pt x="1437288" y="36842"/>
                        <a:pt x="1440656" y="35719"/>
                      </a:cubicBezTo>
                      <a:cubicBezTo>
                        <a:pt x="1457423" y="30130"/>
                        <a:pt x="1447234" y="36302"/>
                        <a:pt x="1459706" y="30957"/>
                      </a:cubicBezTo>
                      <a:cubicBezTo>
                        <a:pt x="1470826" y="26191"/>
                        <a:pt x="1469957" y="24145"/>
                        <a:pt x="1483519" y="21432"/>
                      </a:cubicBezTo>
                      <a:cubicBezTo>
                        <a:pt x="1487488" y="20638"/>
                        <a:pt x="1491481" y="19960"/>
                        <a:pt x="1495425" y="19050"/>
                      </a:cubicBezTo>
                      <a:cubicBezTo>
                        <a:pt x="1501803" y="17578"/>
                        <a:pt x="1514475" y="14288"/>
                        <a:pt x="1514475" y="14288"/>
                      </a:cubicBezTo>
                      <a:cubicBezTo>
                        <a:pt x="1516856" y="12700"/>
                        <a:pt x="1519059" y="10805"/>
                        <a:pt x="1521619" y="9525"/>
                      </a:cubicBezTo>
                      <a:cubicBezTo>
                        <a:pt x="1525425" y="7622"/>
                        <a:pt x="1534727" y="5780"/>
                        <a:pt x="1538287" y="4763"/>
                      </a:cubicBezTo>
                      <a:cubicBezTo>
                        <a:pt x="1555378" y="-120"/>
                        <a:pt x="1533122" y="4845"/>
                        <a:pt x="1557337" y="0"/>
                      </a:cubicBezTo>
                      <a:cubicBezTo>
                        <a:pt x="1561306" y="794"/>
                        <a:pt x="1565876" y="137"/>
                        <a:pt x="1569244" y="2382"/>
                      </a:cubicBezTo>
                      <a:cubicBezTo>
                        <a:pt x="1571332" y="3774"/>
                        <a:pt x="1570936" y="7112"/>
                        <a:pt x="1571625" y="9525"/>
                      </a:cubicBezTo>
                      <a:cubicBezTo>
                        <a:pt x="1572524" y="12672"/>
                        <a:pt x="1573066" y="15915"/>
                        <a:pt x="1574006" y="19050"/>
                      </a:cubicBezTo>
                      <a:cubicBezTo>
                        <a:pt x="1575449" y="23859"/>
                        <a:pt x="1577181" y="28575"/>
                        <a:pt x="1578769" y="33338"/>
                      </a:cubicBezTo>
                      <a:lnTo>
                        <a:pt x="1581150" y="40482"/>
                      </a:lnTo>
                      <a:cubicBezTo>
                        <a:pt x="1580356" y="48419"/>
                        <a:pt x="1579823" y="56387"/>
                        <a:pt x="1578769" y="64294"/>
                      </a:cubicBezTo>
                      <a:cubicBezTo>
                        <a:pt x="1578234" y="68306"/>
                        <a:pt x="1576889" y="72184"/>
                        <a:pt x="1576387" y="76200"/>
                      </a:cubicBezTo>
                      <a:cubicBezTo>
                        <a:pt x="1573273" y="101107"/>
                        <a:pt x="1572710" y="130912"/>
                        <a:pt x="1571625" y="154782"/>
                      </a:cubicBezTo>
                      <a:cubicBezTo>
                        <a:pt x="1572419" y="183357"/>
                        <a:pt x="1572542" y="211958"/>
                        <a:pt x="1574006" y="240507"/>
                      </a:cubicBezTo>
                      <a:cubicBezTo>
                        <a:pt x="1574135" y="243014"/>
                        <a:pt x="1575265" y="245405"/>
                        <a:pt x="1576387" y="247650"/>
                      </a:cubicBezTo>
                      <a:cubicBezTo>
                        <a:pt x="1577667" y="250210"/>
                        <a:pt x="1579318" y="252595"/>
                        <a:pt x="1581150" y="254794"/>
                      </a:cubicBezTo>
                      <a:cubicBezTo>
                        <a:pt x="1583306" y="257381"/>
                        <a:pt x="1586138" y="259351"/>
                        <a:pt x="1588294" y="261938"/>
                      </a:cubicBezTo>
                      <a:cubicBezTo>
                        <a:pt x="1590126" y="264137"/>
                        <a:pt x="1590902" y="267197"/>
                        <a:pt x="1593056" y="269082"/>
                      </a:cubicBezTo>
                      <a:cubicBezTo>
                        <a:pt x="1597364" y="272851"/>
                        <a:pt x="1602581" y="275432"/>
                        <a:pt x="1607344" y="278607"/>
                      </a:cubicBezTo>
                      <a:lnTo>
                        <a:pt x="1614487" y="283369"/>
                      </a:lnTo>
                      <a:cubicBezTo>
                        <a:pt x="1616868" y="284957"/>
                        <a:pt x="1619607" y="286108"/>
                        <a:pt x="1621631" y="288132"/>
                      </a:cubicBezTo>
                      <a:cubicBezTo>
                        <a:pt x="1624012" y="290513"/>
                        <a:pt x="1626117" y="293208"/>
                        <a:pt x="1628775" y="295275"/>
                      </a:cubicBezTo>
                      <a:cubicBezTo>
                        <a:pt x="1633293" y="298789"/>
                        <a:pt x="1638300" y="301625"/>
                        <a:pt x="1643062" y="304800"/>
                      </a:cubicBezTo>
                      <a:lnTo>
                        <a:pt x="1650206" y="309563"/>
                      </a:lnTo>
                      <a:cubicBezTo>
                        <a:pt x="1651794" y="311944"/>
                        <a:pt x="1652945" y="314683"/>
                        <a:pt x="1654969" y="316707"/>
                      </a:cubicBezTo>
                      <a:cubicBezTo>
                        <a:pt x="1659585" y="321323"/>
                        <a:pt x="1663446" y="321914"/>
                        <a:pt x="1669256" y="323850"/>
                      </a:cubicBezTo>
                      <a:lnTo>
                        <a:pt x="1683544" y="333375"/>
                      </a:lnTo>
                      <a:cubicBezTo>
                        <a:pt x="1685925" y="334962"/>
                        <a:pt x="1688127" y="336858"/>
                        <a:pt x="1690687" y="338138"/>
                      </a:cubicBezTo>
                      <a:lnTo>
                        <a:pt x="1700212" y="342900"/>
                      </a:lnTo>
                      <a:cubicBezTo>
                        <a:pt x="1701006" y="351631"/>
                        <a:pt x="1702133" y="360339"/>
                        <a:pt x="1702594" y="369094"/>
                      </a:cubicBezTo>
                      <a:cubicBezTo>
                        <a:pt x="1703721" y="390510"/>
                        <a:pt x="1703034" y="412030"/>
                        <a:pt x="1704975" y="433388"/>
                      </a:cubicBezTo>
                      <a:cubicBezTo>
                        <a:pt x="1705437" y="438473"/>
                        <a:pt x="1713919" y="460182"/>
                        <a:pt x="1719262" y="461963"/>
                      </a:cubicBezTo>
                      <a:lnTo>
                        <a:pt x="1726406" y="464344"/>
                      </a:lnTo>
                      <a:cubicBezTo>
                        <a:pt x="1742782" y="475261"/>
                        <a:pt x="1735264" y="472059"/>
                        <a:pt x="1747837" y="476250"/>
                      </a:cubicBezTo>
                      <a:cubicBezTo>
                        <a:pt x="1750218" y="477838"/>
                        <a:pt x="1752421" y="479733"/>
                        <a:pt x="1754981" y="481013"/>
                      </a:cubicBezTo>
                      <a:cubicBezTo>
                        <a:pt x="1757226" y="482136"/>
                        <a:pt x="1760036" y="482002"/>
                        <a:pt x="1762125" y="483394"/>
                      </a:cubicBezTo>
                      <a:cubicBezTo>
                        <a:pt x="1764927" y="485262"/>
                        <a:pt x="1766682" y="488382"/>
                        <a:pt x="1769269" y="490538"/>
                      </a:cubicBezTo>
                      <a:cubicBezTo>
                        <a:pt x="1771467" y="492370"/>
                        <a:pt x="1774031" y="493713"/>
                        <a:pt x="1776412" y="495300"/>
                      </a:cubicBezTo>
                      <a:cubicBezTo>
                        <a:pt x="1778000" y="497681"/>
                        <a:pt x="1779895" y="499884"/>
                        <a:pt x="1781175" y="502444"/>
                      </a:cubicBezTo>
                      <a:cubicBezTo>
                        <a:pt x="1782298" y="504689"/>
                        <a:pt x="1782337" y="507394"/>
                        <a:pt x="1783556" y="509588"/>
                      </a:cubicBezTo>
                      <a:cubicBezTo>
                        <a:pt x="1786336" y="514591"/>
                        <a:pt x="1793081" y="523875"/>
                        <a:pt x="1793081" y="523875"/>
                      </a:cubicBezTo>
                      <a:cubicBezTo>
                        <a:pt x="1793875" y="527050"/>
                        <a:pt x="1794313" y="530336"/>
                        <a:pt x="1795462" y="533400"/>
                      </a:cubicBezTo>
                      <a:cubicBezTo>
                        <a:pt x="1796708" y="536724"/>
                        <a:pt x="1799930" y="539387"/>
                        <a:pt x="1800225" y="542925"/>
                      </a:cubicBezTo>
                      <a:cubicBezTo>
                        <a:pt x="1801543" y="558735"/>
                        <a:pt x="1799581" y="559370"/>
                        <a:pt x="1793081" y="569119"/>
                      </a:cubicBezTo>
                      <a:cubicBezTo>
                        <a:pt x="1787317" y="586412"/>
                        <a:pt x="1791347" y="572395"/>
                        <a:pt x="1788319" y="607219"/>
                      </a:cubicBezTo>
                      <a:cubicBezTo>
                        <a:pt x="1787628" y="615166"/>
                        <a:pt x="1786731" y="623094"/>
                        <a:pt x="1785937" y="631032"/>
                      </a:cubicBezTo>
                      <a:cubicBezTo>
                        <a:pt x="1786731" y="646907"/>
                        <a:pt x="1786999" y="662817"/>
                        <a:pt x="1788319" y="678657"/>
                      </a:cubicBezTo>
                      <a:cubicBezTo>
                        <a:pt x="1788591" y="681918"/>
                        <a:pt x="1789990" y="684987"/>
                        <a:pt x="1790700" y="688182"/>
                      </a:cubicBezTo>
                      <a:cubicBezTo>
                        <a:pt x="1791578" y="692133"/>
                        <a:pt x="1792099" y="696162"/>
                        <a:pt x="1793081" y="700088"/>
                      </a:cubicBezTo>
                      <a:cubicBezTo>
                        <a:pt x="1793690" y="702523"/>
                        <a:pt x="1794853" y="704797"/>
                        <a:pt x="1795462" y="707232"/>
                      </a:cubicBezTo>
                      <a:cubicBezTo>
                        <a:pt x="1796444" y="711158"/>
                        <a:pt x="1796966" y="715187"/>
                        <a:pt x="1797844" y="719138"/>
                      </a:cubicBezTo>
                      <a:cubicBezTo>
                        <a:pt x="1798554" y="722333"/>
                        <a:pt x="1799326" y="725516"/>
                        <a:pt x="1800225" y="728663"/>
                      </a:cubicBezTo>
                      <a:cubicBezTo>
                        <a:pt x="1800915" y="731077"/>
                        <a:pt x="1802062" y="733357"/>
                        <a:pt x="1802606" y="735807"/>
                      </a:cubicBezTo>
                      <a:cubicBezTo>
                        <a:pt x="1803653" y="740520"/>
                        <a:pt x="1804193" y="745332"/>
                        <a:pt x="1804987" y="750094"/>
                      </a:cubicBezTo>
                      <a:cubicBezTo>
                        <a:pt x="1804193" y="757238"/>
                        <a:pt x="1804349" y="764552"/>
                        <a:pt x="1802606" y="771525"/>
                      </a:cubicBezTo>
                      <a:cubicBezTo>
                        <a:pt x="1801912" y="774301"/>
                        <a:pt x="1799264" y="776184"/>
                        <a:pt x="1797844" y="778669"/>
                      </a:cubicBezTo>
                      <a:cubicBezTo>
                        <a:pt x="1785058" y="801046"/>
                        <a:pt x="1802197" y="774955"/>
                        <a:pt x="1785937" y="797719"/>
                      </a:cubicBezTo>
                      <a:cubicBezTo>
                        <a:pt x="1784274" y="800048"/>
                        <a:pt x="1783199" y="802839"/>
                        <a:pt x="1781175" y="804863"/>
                      </a:cubicBezTo>
                      <a:cubicBezTo>
                        <a:pt x="1779151" y="806887"/>
                        <a:pt x="1776170" y="807724"/>
                        <a:pt x="1774031" y="809625"/>
                      </a:cubicBezTo>
                      <a:cubicBezTo>
                        <a:pt x="1766072" y="816700"/>
                        <a:pt x="1756531" y="829747"/>
                        <a:pt x="1745456" y="833438"/>
                      </a:cubicBezTo>
                      <a:cubicBezTo>
                        <a:pt x="1728494" y="839091"/>
                        <a:pt x="1740815" y="835627"/>
                        <a:pt x="1707356" y="838200"/>
                      </a:cubicBezTo>
                      <a:cubicBezTo>
                        <a:pt x="1690687" y="837406"/>
                        <a:pt x="1674038" y="835819"/>
                        <a:pt x="1657350" y="835819"/>
                      </a:cubicBezTo>
                      <a:cubicBezTo>
                        <a:pt x="1654840" y="835819"/>
                        <a:pt x="1652166" y="836632"/>
                        <a:pt x="1650206" y="838200"/>
                      </a:cubicBezTo>
                      <a:cubicBezTo>
                        <a:pt x="1647971" y="839988"/>
                        <a:pt x="1647276" y="843145"/>
                        <a:pt x="1645444" y="845344"/>
                      </a:cubicBezTo>
                      <a:cubicBezTo>
                        <a:pt x="1643288" y="847931"/>
                        <a:pt x="1640681" y="850107"/>
                        <a:pt x="1638300" y="852488"/>
                      </a:cubicBezTo>
                      <a:cubicBezTo>
                        <a:pt x="1637258" y="859786"/>
                        <a:pt x="1638144" y="870710"/>
                        <a:pt x="1631156" y="876300"/>
                      </a:cubicBezTo>
                      <a:cubicBezTo>
                        <a:pt x="1629196" y="877868"/>
                        <a:pt x="1626393" y="877888"/>
                        <a:pt x="1624012" y="878682"/>
                      </a:cubicBezTo>
                      <a:cubicBezTo>
                        <a:pt x="1622425" y="883444"/>
                        <a:pt x="1618033" y="888099"/>
                        <a:pt x="1619250" y="892969"/>
                      </a:cubicBezTo>
                      <a:cubicBezTo>
                        <a:pt x="1620044" y="896144"/>
                        <a:pt x="1618381" y="902107"/>
                        <a:pt x="1621631" y="902494"/>
                      </a:cubicBezTo>
                      <a:cubicBezTo>
                        <a:pt x="1653956" y="906342"/>
                        <a:pt x="1686718" y="904081"/>
                        <a:pt x="1719262" y="904875"/>
                      </a:cubicBezTo>
                      <a:cubicBezTo>
                        <a:pt x="1721643" y="907256"/>
                        <a:pt x="1724770" y="909075"/>
                        <a:pt x="1726406" y="912019"/>
                      </a:cubicBezTo>
                      <a:cubicBezTo>
                        <a:pt x="1732300" y="922628"/>
                        <a:pt x="1728255" y="925774"/>
                        <a:pt x="1735931" y="933450"/>
                      </a:cubicBezTo>
                      <a:cubicBezTo>
                        <a:pt x="1737955" y="935474"/>
                        <a:pt x="1740876" y="936381"/>
                        <a:pt x="1743075" y="938213"/>
                      </a:cubicBezTo>
                      <a:cubicBezTo>
                        <a:pt x="1745662" y="940369"/>
                        <a:pt x="1747561" y="943289"/>
                        <a:pt x="1750219" y="945357"/>
                      </a:cubicBezTo>
                      <a:cubicBezTo>
                        <a:pt x="1754737" y="948871"/>
                        <a:pt x="1760458" y="950835"/>
                        <a:pt x="1764506" y="954882"/>
                      </a:cubicBezTo>
                      <a:cubicBezTo>
                        <a:pt x="1766887" y="957263"/>
                        <a:pt x="1769494" y="959438"/>
                        <a:pt x="1771650" y="962025"/>
                      </a:cubicBezTo>
                      <a:cubicBezTo>
                        <a:pt x="1788233" y="981924"/>
                        <a:pt x="1762676" y="955433"/>
                        <a:pt x="1783556" y="976313"/>
                      </a:cubicBezTo>
                      <a:cubicBezTo>
                        <a:pt x="1789541" y="994270"/>
                        <a:pt x="1781467" y="972136"/>
                        <a:pt x="1790700" y="990600"/>
                      </a:cubicBezTo>
                      <a:cubicBezTo>
                        <a:pt x="1791823" y="992845"/>
                        <a:pt x="1792092" y="995437"/>
                        <a:pt x="1793081" y="997744"/>
                      </a:cubicBezTo>
                      <a:cubicBezTo>
                        <a:pt x="1794479" y="1001007"/>
                        <a:pt x="1796256" y="1004094"/>
                        <a:pt x="1797844" y="1007269"/>
                      </a:cubicBezTo>
                      <a:cubicBezTo>
                        <a:pt x="1802685" y="1031475"/>
                        <a:pt x="1797725" y="1009234"/>
                        <a:pt x="1802606" y="1026319"/>
                      </a:cubicBezTo>
                      <a:cubicBezTo>
                        <a:pt x="1803505" y="1029466"/>
                        <a:pt x="1804047" y="1032709"/>
                        <a:pt x="1804987" y="1035844"/>
                      </a:cubicBezTo>
                      <a:cubicBezTo>
                        <a:pt x="1806430" y="1040653"/>
                        <a:pt x="1805573" y="1047347"/>
                        <a:pt x="1809750" y="1050132"/>
                      </a:cubicBezTo>
                      <a:cubicBezTo>
                        <a:pt x="1812131" y="1051719"/>
                        <a:pt x="1814695" y="1053062"/>
                        <a:pt x="1816894" y="1054894"/>
                      </a:cubicBezTo>
                      <a:cubicBezTo>
                        <a:pt x="1828655" y="1064695"/>
                        <a:pt x="1820264" y="1062533"/>
                        <a:pt x="1838325" y="1071563"/>
                      </a:cubicBezTo>
                      <a:cubicBezTo>
                        <a:pt x="1844149" y="1074475"/>
                        <a:pt x="1849944" y="1076880"/>
                        <a:pt x="1854994" y="1081088"/>
                      </a:cubicBezTo>
                      <a:cubicBezTo>
                        <a:pt x="1878403" y="1100597"/>
                        <a:pt x="1848165" y="1076642"/>
                        <a:pt x="1866900" y="1095375"/>
                      </a:cubicBezTo>
                      <a:cubicBezTo>
                        <a:pt x="1868924" y="1097399"/>
                        <a:pt x="1871663" y="1098550"/>
                        <a:pt x="1874044" y="1100138"/>
                      </a:cubicBezTo>
                      <a:cubicBezTo>
                        <a:pt x="1885156" y="1116806"/>
                        <a:pt x="1878807" y="1111250"/>
                        <a:pt x="1890712" y="1119188"/>
                      </a:cubicBezTo>
                      <a:lnTo>
                        <a:pt x="1905000" y="1140619"/>
                      </a:lnTo>
                      <a:lnTo>
                        <a:pt x="1909762" y="1147763"/>
                      </a:lnTo>
                      <a:cubicBezTo>
                        <a:pt x="1910556" y="1150938"/>
                        <a:pt x="1911204" y="1154153"/>
                        <a:pt x="1912144" y="1157288"/>
                      </a:cubicBezTo>
                      <a:cubicBezTo>
                        <a:pt x="1913587" y="1162096"/>
                        <a:pt x="1916906" y="1171575"/>
                        <a:pt x="1916906" y="1171575"/>
                      </a:cubicBezTo>
                      <a:cubicBezTo>
                        <a:pt x="1917700" y="1178719"/>
                        <a:pt x="1917877" y="1185959"/>
                        <a:pt x="1919287" y="1193007"/>
                      </a:cubicBezTo>
                      <a:cubicBezTo>
                        <a:pt x="1921606" y="1204604"/>
                        <a:pt x="1923962" y="1208381"/>
                        <a:pt x="1931194" y="1216819"/>
                      </a:cubicBezTo>
                      <a:cubicBezTo>
                        <a:pt x="1933385" y="1219376"/>
                        <a:pt x="1936270" y="1221305"/>
                        <a:pt x="1938337" y="1223963"/>
                      </a:cubicBezTo>
                      <a:cubicBezTo>
                        <a:pt x="1941851" y="1228481"/>
                        <a:pt x="1944687" y="1233488"/>
                        <a:pt x="1947862" y="1238250"/>
                      </a:cubicBezTo>
                      <a:lnTo>
                        <a:pt x="1952625" y="1245394"/>
                      </a:lnTo>
                      <a:cubicBezTo>
                        <a:pt x="1953419" y="1254919"/>
                        <a:pt x="1954100" y="1264454"/>
                        <a:pt x="1955006" y="1273969"/>
                      </a:cubicBezTo>
                      <a:cubicBezTo>
                        <a:pt x="1955104" y="1274994"/>
                        <a:pt x="1957096" y="1306319"/>
                        <a:pt x="1962150" y="1309688"/>
                      </a:cubicBezTo>
                      <a:lnTo>
                        <a:pt x="1969294" y="1314450"/>
                      </a:lnTo>
                      <a:cubicBezTo>
                        <a:pt x="1972011" y="1322602"/>
                        <a:pt x="1975666" y="1337748"/>
                        <a:pt x="1983581" y="1343025"/>
                      </a:cubicBezTo>
                      <a:cubicBezTo>
                        <a:pt x="1985962" y="1344613"/>
                        <a:pt x="1987895" y="1347363"/>
                        <a:pt x="1990725" y="1347788"/>
                      </a:cubicBezTo>
                      <a:cubicBezTo>
                        <a:pt x="2004092" y="1349793"/>
                        <a:pt x="2017712" y="1349375"/>
                        <a:pt x="2031206" y="1350169"/>
                      </a:cubicBezTo>
                      <a:cubicBezTo>
                        <a:pt x="2033453" y="1350731"/>
                        <a:pt x="2045077" y="1353377"/>
                        <a:pt x="2047875" y="1354932"/>
                      </a:cubicBezTo>
                      <a:cubicBezTo>
                        <a:pt x="2052878" y="1357712"/>
                        <a:pt x="2062162" y="1364457"/>
                        <a:pt x="2062162" y="1364457"/>
                      </a:cubicBezTo>
                      <a:lnTo>
                        <a:pt x="2071687" y="1378744"/>
                      </a:lnTo>
                      <a:lnTo>
                        <a:pt x="2076450" y="1385888"/>
                      </a:lnTo>
                      <a:cubicBezTo>
                        <a:pt x="2082247" y="1403280"/>
                        <a:pt x="2079994" y="1395305"/>
                        <a:pt x="2083594" y="1409700"/>
                      </a:cubicBezTo>
                      <a:cubicBezTo>
                        <a:pt x="2082800" y="1423988"/>
                        <a:pt x="2083236" y="1438397"/>
                        <a:pt x="2081212" y="1452563"/>
                      </a:cubicBezTo>
                      <a:cubicBezTo>
                        <a:pt x="2080807" y="1455396"/>
                        <a:pt x="2077730" y="1457147"/>
                        <a:pt x="2076450" y="1459707"/>
                      </a:cubicBezTo>
                      <a:cubicBezTo>
                        <a:pt x="2075328" y="1461952"/>
                        <a:pt x="2074863" y="1464469"/>
                        <a:pt x="2074069" y="1466850"/>
                      </a:cubicBezTo>
                      <a:cubicBezTo>
                        <a:pt x="2074863" y="1472406"/>
                        <a:pt x="2074837" y="1478143"/>
                        <a:pt x="2076450" y="1483519"/>
                      </a:cubicBezTo>
                      <a:cubicBezTo>
                        <a:pt x="2077272" y="1486260"/>
                        <a:pt x="2080050" y="1488048"/>
                        <a:pt x="2081212" y="1490663"/>
                      </a:cubicBezTo>
                      <a:cubicBezTo>
                        <a:pt x="2083251" y="1495250"/>
                        <a:pt x="2084387" y="1500188"/>
                        <a:pt x="2085975" y="1504950"/>
                      </a:cubicBezTo>
                      <a:cubicBezTo>
                        <a:pt x="2089389" y="1515191"/>
                        <a:pt x="2087750" y="1509669"/>
                        <a:pt x="2090737" y="1521619"/>
                      </a:cubicBezTo>
                      <a:cubicBezTo>
                        <a:pt x="2089150" y="1524000"/>
                        <a:pt x="2088210" y="1526975"/>
                        <a:pt x="2085975" y="1528763"/>
                      </a:cubicBezTo>
                      <a:cubicBezTo>
                        <a:pt x="2084015" y="1530331"/>
                        <a:pt x="2081341" y="1531144"/>
                        <a:pt x="2078831" y="1531144"/>
                      </a:cubicBezTo>
                      <a:cubicBezTo>
                        <a:pt x="2064594" y="1531144"/>
                        <a:pt x="2048013" y="1528443"/>
                        <a:pt x="2033587" y="1526382"/>
                      </a:cubicBezTo>
                      <a:cubicBezTo>
                        <a:pt x="1974850" y="1527176"/>
                        <a:pt x="1916076" y="1526562"/>
                        <a:pt x="1857375" y="1528763"/>
                      </a:cubicBezTo>
                      <a:cubicBezTo>
                        <a:pt x="1852358" y="1528951"/>
                        <a:pt x="1843087" y="1533525"/>
                        <a:pt x="1843087" y="1533525"/>
                      </a:cubicBezTo>
                      <a:cubicBezTo>
                        <a:pt x="1840706" y="1535906"/>
                        <a:pt x="1838011" y="1538011"/>
                        <a:pt x="1835944" y="1540669"/>
                      </a:cubicBezTo>
                      <a:cubicBezTo>
                        <a:pt x="1832430" y="1545187"/>
                        <a:pt x="1831182" y="1551782"/>
                        <a:pt x="1826419" y="1554957"/>
                      </a:cubicBezTo>
                      <a:lnTo>
                        <a:pt x="1819275" y="1559719"/>
                      </a:lnTo>
                      <a:cubicBezTo>
                        <a:pt x="1814108" y="1567469"/>
                        <a:pt x="1808897" y="1574930"/>
                        <a:pt x="1804987" y="1583532"/>
                      </a:cubicBezTo>
                      <a:cubicBezTo>
                        <a:pt x="1803633" y="1586511"/>
                        <a:pt x="1804070" y="1590130"/>
                        <a:pt x="1802606" y="1593057"/>
                      </a:cubicBezTo>
                      <a:cubicBezTo>
                        <a:pt x="1800046" y="1598176"/>
                        <a:pt x="1796256" y="1602582"/>
                        <a:pt x="1793081" y="1607344"/>
                      </a:cubicBezTo>
                      <a:cubicBezTo>
                        <a:pt x="1791494" y="1609725"/>
                        <a:pt x="1790700" y="1612901"/>
                        <a:pt x="1788319" y="1614488"/>
                      </a:cubicBezTo>
                      <a:lnTo>
                        <a:pt x="1781175" y="1619250"/>
                      </a:lnTo>
                      <a:cubicBezTo>
                        <a:pt x="1780381" y="1621631"/>
                        <a:pt x="1780569" y="1624619"/>
                        <a:pt x="1778794" y="1626394"/>
                      </a:cubicBezTo>
                      <a:cubicBezTo>
                        <a:pt x="1777019" y="1628169"/>
                        <a:pt x="1773895" y="1627652"/>
                        <a:pt x="1771650" y="1628775"/>
                      </a:cubicBezTo>
                      <a:cubicBezTo>
                        <a:pt x="1769090" y="1630055"/>
                        <a:pt x="1766887" y="1631950"/>
                        <a:pt x="1764506" y="1633538"/>
                      </a:cubicBezTo>
                      <a:cubicBezTo>
                        <a:pt x="1755776" y="1646635"/>
                        <a:pt x="1764506" y="1635523"/>
                        <a:pt x="1752600" y="1645444"/>
                      </a:cubicBezTo>
                      <a:cubicBezTo>
                        <a:pt x="1750013" y="1647600"/>
                        <a:pt x="1748043" y="1650432"/>
                        <a:pt x="1745456" y="1652588"/>
                      </a:cubicBezTo>
                      <a:cubicBezTo>
                        <a:pt x="1743257" y="1654420"/>
                        <a:pt x="1740451" y="1655449"/>
                        <a:pt x="1738312" y="1657350"/>
                      </a:cubicBezTo>
                      <a:cubicBezTo>
                        <a:pt x="1733278" y="1661825"/>
                        <a:pt x="1728787" y="1666875"/>
                        <a:pt x="1724025" y="1671638"/>
                      </a:cubicBezTo>
                      <a:cubicBezTo>
                        <a:pt x="1721644" y="1674019"/>
                        <a:pt x="1718749" y="1675980"/>
                        <a:pt x="1716881" y="1678782"/>
                      </a:cubicBezTo>
                      <a:cubicBezTo>
                        <a:pt x="1715294" y="1681163"/>
                        <a:pt x="1714354" y="1684137"/>
                        <a:pt x="1712119" y="1685925"/>
                      </a:cubicBezTo>
                      <a:cubicBezTo>
                        <a:pt x="1710159" y="1687493"/>
                        <a:pt x="1707356" y="1687513"/>
                        <a:pt x="1704975" y="1688307"/>
                      </a:cubicBezTo>
                      <a:cubicBezTo>
                        <a:pt x="1694656" y="1687513"/>
                        <a:pt x="1684305" y="1687068"/>
                        <a:pt x="1674019" y="1685925"/>
                      </a:cubicBezTo>
                      <a:cubicBezTo>
                        <a:pt x="1669996" y="1685478"/>
                        <a:pt x="1666113" y="1684159"/>
                        <a:pt x="1662112" y="1683544"/>
                      </a:cubicBezTo>
                      <a:cubicBezTo>
                        <a:pt x="1655787" y="1682571"/>
                        <a:pt x="1649412" y="1681957"/>
                        <a:pt x="1643062" y="1681163"/>
                      </a:cubicBezTo>
                      <a:cubicBezTo>
                        <a:pt x="1621631" y="1681957"/>
                        <a:pt x="1600170" y="1682163"/>
                        <a:pt x="1578769" y="1683544"/>
                      </a:cubicBezTo>
                      <a:cubicBezTo>
                        <a:pt x="1575503" y="1683755"/>
                        <a:pt x="1572464" y="1685340"/>
                        <a:pt x="1569244" y="1685925"/>
                      </a:cubicBezTo>
                      <a:cubicBezTo>
                        <a:pt x="1504209" y="1697751"/>
                        <a:pt x="1590065" y="1680810"/>
                        <a:pt x="1540669" y="1690688"/>
                      </a:cubicBezTo>
                      <a:cubicBezTo>
                        <a:pt x="1539081" y="1693069"/>
                        <a:pt x="1537930" y="1695808"/>
                        <a:pt x="1535906" y="1697832"/>
                      </a:cubicBezTo>
                      <a:cubicBezTo>
                        <a:pt x="1530247" y="1703491"/>
                        <a:pt x="1521545" y="1705000"/>
                        <a:pt x="1514475" y="1707357"/>
                      </a:cubicBezTo>
                      <a:lnTo>
                        <a:pt x="1507331" y="1709738"/>
                      </a:lnTo>
                      <a:cubicBezTo>
                        <a:pt x="1505744" y="1712119"/>
                        <a:pt x="1503849" y="1714322"/>
                        <a:pt x="1502569" y="1716882"/>
                      </a:cubicBezTo>
                      <a:cubicBezTo>
                        <a:pt x="1501446" y="1719127"/>
                        <a:pt x="1501406" y="1721831"/>
                        <a:pt x="1500187" y="1724025"/>
                      </a:cubicBezTo>
                      <a:cubicBezTo>
                        <a:pt x="1497407" y="1729029"/>
                        <a:pt x="1493837" y="1733550"/>
                        <a:pt x="1490662" y="1738313"/>
                      </a:cubicBezTo>
                      <a:lnTo>
                        <a:pt x="1485900" y="1745457"/>
                      </a:lnTo>
                      <a:cubicBezTo>
                        <a:pt x="1479550" y="1744663"/>
                        <a:pt x="1473058" y="1744627"/>
                        <a:pt x="1466850" y="1743075"/>
                      </a:cubicBezTo>
                      <a:cubicBezTo>
                        <a:pt x="1462014" y="1741866"/>
                        <a:pt x="1454434" y="1736386"/>
                        <a:pt x="1450181" y="1733550"/>
                      </a:cubicBezTo>
                      <a:cubicBezTo>
                        <a:pt x="1448594" y="1731169"/>
                        <a:pt x="1447442" y="1728430"/>
                        <a:pt x="1445419" y="1726407"/>
                      </a:cubicBezTo>
                      <a:cubicBezTo>
                        <a:pt x="1443395" y="1724383"/>
                        <a:pt x="1440063" y="1723879"/>
                        <a:pt x="1438275" y="1721644"/>
                      </a:cubicBezTo>
                      <a:cubicBezTo>
                        <a:pt x="1433343" y="1715479"/>
                        <a:pt x="1439163" y="1712377"/>
                        <a:pt x="1431131" y="1707357"/>
                      </a:cubicBezTo>
                      <a:cubicBezTo>
                        <a:pt x="1426874" y="1704696"/>
                        <a:pt x="1416844" y="1702594"/>
                        <a:pt x="1416844" y="1702594"/>
                      </a:cubicBezTo>
                      <a:cubicBezTo>
                        <a:pt x="1410089" y="1703945"/>
                        <a:pt x="1394168" y="1707357"/>
                        <a:pt x="1388269" y="1707357"/>
                      </a:cubicBezTo>
                      <a:cubicBezTo>
                        <a:pt x="1374752" y="1707357"/>
                        <a:pt x="1361281" y="1705769"/>
                        <a:pt x="1347787" y="1704975"/>
                      </a:cubicBezTo>
                      <a:cubicBezTo>
                        <a:pt x="1328072" y="1698404"/>
                        <a:pt x="1337674" y="1702996"/>
                        <a:pt x="1319212" y="1690688"/>
                      </a:cubicBezTo>
                      <a:lnTo>
                        <a:pt x="1312069" y="1685925"/>
                      </a:lnTo>
                      <a:lnTo>
                        <a:pt x="1304925" y="1681163"/>
                      </a:lnTo>
                      <a:cubicBezTo>
                        <a:pt x="1288033" y="1686793"/>
                        <a:pt x="1300162" y="1680180"/>
                        <a:pt x="1300162" y="1712119"/>
                      </a:cubicBezTo>
                      <a:cubicBezTo>
                        <a:pt x="1300162" y="1720101"/>
                        <a:pt x="1298769" y="1727800"/>
                        <a:pt x="1293019" y="1733550"/>
                      </a:cubicBezTo>
                      <a:cubicBezTo>
                        <a:pt x="1290995" y="1735574"/>
                        <a:pt x="1288256" y="1736725"/>
                        <a:pt x="1285875" y="1738313"/>
                      </a:cubicBezTo>
                      <a:cubicBezTo>
                        <a:pt x="1284287" y="1740694"/>
                        <a:pt x="1283347" y="1743669"/>
                        <a:pt x="1281112" y="1745457"/>
                      </a:cubicBezTo>
                      <a:cubicBezTo>
                        <a:pt x="1279152" y="1747025"/>
                        <a:pt x="1276214" y="1746716"/>
                        <a:pt x="1273969" y="1747838"/>
                      </a:cubicBezTo>
                      <a:cubicBezTo>
                        <a:pt x="1255500" y="1757072"/>
                        <a:pt x="1277642" y="1748993"/>
                        <a:pt x="1259681" y="1754982"/>
                      </a:cubicBezTo>
                      <a:cubicBezTo>
                        <a:pt x="1259537" y="1754958"/>
                        <a:pt x="1241334" y="1752686"/>
                        <a:pt x="1238250" y="1750219"/>
                      </a:cubicBezTo>
                      <a:cubicBezTo>
                        <a:pt x="1236015" y="1748431"/>
                        <a:pt x="1235511" y="1745099"/>
                        <a:pt x="1233487" y="1743075"/>
                      </a:cubicBezTo>
                      <a:cubicBezTo>
                        <a:pt x="1231464" y="1741052"/>
                        <a:pt x="1228725" y="1739900"/>
                        <a:pt x="1226344" y="1738313"/>
                      </a:cubicBezTo>
                      <a:cubicBezTo>
                        <a:pt x="1225550" y="1735932"/>
                        <a:pt x="1225737" y="1732944"/>
                        <a:pt x="1223962" y="1731169"/>
                      </a:cubicBezTo>
                      <a:cubicBezTo>
                        <a:pt x="1222187" y="1729394"/>
                        <a:pt x="1219312" y="1729081"/>
                        <a:pt x="1216819" y="1728788"/>
                      </a:cubicBezTo>
                      <a:cubicBezTo>
                        <a:pt x="1205754" y="1727486"/>
                        <a:pt x="1194594" y="1727201"/>
                        <a:pt x="1183481" y="1726407"/>
                      </a:cubicBezTo>
                      <a:cubicBezTo>
                        <a:pt x="1175735" y="1723824"/>
                        <a:pt x="1175321" y="1725311"/>
                        <a:pt x="1171575" y="1716882"/>
                      </a:cubicBezTo>
                      <a:cubicBezTo>
                        <a:pt x="1169536" y="1712294"/>
                        <a:pt x="1166812" y="1702594"/>
                        <a:pt x="1166812" y="1702594"/>
                      </a:cubicBezTo>
                      <a:cubicBezTo>
                        <a:pt x="1167606" y="1698625"/>
                        <a:pt x="1167773" y="1694478"/>
                        <a:pt x="1169194" y="1690688"/>
                      </a:cubicBezTo>
                      <a:cubicBezTo>
                        <a:pt x="1170199" y="1688008"/>
                        <a:pt x="1173640" y="1686388"/>
                        <a:pt x="1173956" y="1683544"/>
                      </a:cubicBezTo>
                      <a:cubicBezTo>
                        <a:pt x="1174489" y="1678746"/>
                        <a:pt x="1173734" y="1673575"/>
                        <a:pt x="1171575" y="1669257"/>
                      </a:cubicBezTo>
                      <a:cubicBezTo>
                        <a:pt x="1169728" y="1665563"/>
                        <a:pt x="1160669" y="1663240"/>
                        <a:pt x="1157287" y="1662113"/>
                      </a:cubicBezTo>
                      <a:cubicBezTo>
                        <a:pt x="1154906" y="1660525"/>
                        <a:pt x="1152704" y="1658630"/>
                        <a:pt x="1150144" y="1657350"/>
                      </a:cubicBezTo>
                      <a:cubicBezTo>
                        <a:pt x="1147899" y="1656227"/>
                        <a:pt x="1145194" y="1656188"/>
                        <a:pt x="1143000" y="1654969"/>
                      </a:cubicBezTo>
                      <a:cubicBezTo>
                        <a:pt x="1137996" y="1652189"/>
                        <a:pt x="1133475" y="1648619"/>
                        <a:pt x="1128712" y="1645444"/>
                      </a:cubicBezTo>
                      <a:lnTo>
                        <a:pt x="1121569" y="1640682"/>
                      </a:lnTo>
                      <a:cubicBezTo>
                        <a:pt x="1120775" y="1638301"/>
                        <a:pt x="1120432" y="1635717"/>
                        <a:pt x="1119187" y="1633538"/>
                      </a:cubicBezTo>
                      <a:cubicBezTo>
                        <a:pt x="1114839" y="1625929"/>
                        <a:pt x="1105261" y="1617946"/>
                        <a:pt x="1102519" y="1609725"/>
                      </a:cubicBezTo>
                      <a:cubicBezTo>
                        <a:pt x="1101725" y="1607344"/>
                        <a:pt x="1101356" y="1604776"/>
                        <a:pt x="1100137" y="1602582"/>
                      </a:cubicBezTo>
                      <a:cubicBezTo>
                        <a:pt x="1097357" y="1597578"/>
                        <a:pt x="1090612" y="1588294"/>
                        <a:pt x="1090612" y="1588294"/>
                      </a:cubicBezTo>
                      <a:cubicBezTo>
                        <a:pt x="1084629" y="1570343"/>
                        <a:pt x="1092698" y="1592464"/>
                        <a:pt x="1083469" y="1574007"/>
                      </a:cubicBezTo>
                      <a:cubicBezTo>
                        <a:pt x="1082346" y="1571762"/>
                        <a:pt x="1082210" y="1569108"/>
                        <a:pt x="1081087" y="1566863"/>
                      </a:cubicBezTo>
                      <a:cubicBezTo>
                        <a:pt x="1077771" y="1560230"/>
                        <a:pt x="1074449" y="1557843"/>
                        <a:pt x="1069181" y="1552575"/>
                      </a:cubicBezTo>
                      <a:cubicBezTo>
                        <a:pt x="1068387" y="1550194"/>
                        <a:pt x="1068575" y="1547207"/>
                        <a:pt x="1066800" y="1545432"/>
                      </a:cubicBezTo>
                      <a:cubicBezTo>
                        <a:pt x="1061415" y="1540047"/>
                        <a:pt x="1042186" y="1545234"/>
                        <a:pt x="1040606" y="1545432"/>
                      </a:cubicBezTo>
                      <a:cubicBezTo>
                        <a:pt x="1038225" y="1547813"/>
                        <a:pt x="1035330" y="1549773"/>
                        <a:pt x="1033462" y="1552575"/>
                      </a:cubicBezTo>
                      <a:cubicBezTo>
                        <a:pt x="1032070" y="1554664"/>
                        <a:pt x="1032856" y="1557944"/>
                        <a:pt x="1031081" y="1559719"/>
                      </a:cubicBezTo>
                      <a:cubicBezTo>
                        <a:pt x="1027034" y="1563766"/>
                        <a:pt x="1021556" y="1566069"/>
                        <a:pt x="1016794" y="1569244"/>
                      </a:cubicBezTo>
                      <a:cubicBezTo>
                        <a:pt x="1006927" y="1575823"/>
                        <a:pt x="1012427" y="1573313"/>
                        <a:pt x="1000125" y="1576388"/>
                      </a:cubicBezTo>
                      <a:cubicBezTo>
                        <a:pt x="989806" y="1575594"/>
                        <a:pt x="979341" y="1575914"/>
                        <a:pt x="969169" y="1574007"/>
                      </a:cubicBezTo>
                      <a:cubicBezTo>
                        <a:pt x="966356" y="1573480"/>
                        <a:pt x="964585" y="1570524"/>
                        <a:pt x="962025" y="1569244"/>
                      </a:cubicBezTo>
                      <a:cubicBezTo>
                        <a:pt x="959780" y="1568121"/>
                        <a:pt x="957262" y="1567657"/>
                        <a:pt x="954881" y="1566863"/>
                      </a:cubicBezTo>
                      <a:cubicBezTo>
                        <a:pt x="952500" y="1565275"/>
                        <a:pt x="950066" y="1563764"/>
                        <a:pt x="947737" y="1562100"/>
                      </a:cubicBezTo>
                      <a:cubicBezTo>
                        <a:pt x="944508" y="1559793"/>
                        <a:pt x="941658" y="1556926"/>
                        <a:pt x="938212" y="1554957"/>
                      </a:cubicBezTo>
                      <a:cubicBezTo>
                        <a:pt x="936033" y="1553712"/>
                        <a:pt x="933450" y="1553369"/>
                        <a:pt x="931069" y="1552575"/>
                      </a:cubicBezTo>
                      <a:cubicBezTo>
                        <a:pt x="927197" y="1553221"/>
                        <a:pt x="914660" y="1554548"/>
                        <a:pt x="909637" y="1557338"/>
                      </a:cubicBezTo>
                      <a:cubicBezTo>
                        <a:pt x="904634" y="1560118"/>
                        <a:pt x="895350" y="1566863"/>
                        <a:pt x="895350" y="1566863"/>
                      </a:cubicBezTo>
                      <a:lnTo>
                        <a:pt x="890587" y="1581150"/>
                      </a:lnTo>
                      <a:cubicBezTo>
                        <a:pt x="889793" y="1583531"/>
                        <a:pt x="890587" y="1587500"/>
                        <a:pt x="888206" y="1588294"/>
                      </a:cubicBezTo>
                      <a:lnTo>
                        <a:pt x="881062" y="1590675"/>
                      </a:lnTo>
                      <a:cubicBezTo>
                        <a:pt x="861830" y="1587470"/>
                        <a:pt x="871348" y="1589819"/>
                        <a:pt x="852487" y="1583532"/>
                      </a:cubicBezTo>
                      <a:cubicBezTo>
                        <a:pt x="850106" y="1582738"/>
                        <a:pt x="847589" y="1582272"/>
                        <a:pt x="845344" y="1581150"/>
                      </a:cubicBezTo>
                      <a:cubicBezTo>
                        <a:pt x="832892" y="1574925"/>
                        <a:pt x="839263" y="1577249"/>
                        <a:pt x="826294" y="1574007"/>
                      </a:cubicBezTo>
                      <a:cubicBezTo>
                        <a:pt x="823913" y="1571626"/>
                        <a:pt x="821952" y="1568731"/>
                        <a:pt x="819150" y="1566863"/>
                      </a:cubicBezTo>
                      <a:cubicBezTo>
                        <a:pt x="817061" y="1565471"/>
                        <a:pt x="814251" y="1565605"/>
                        <a:pt x="812006" y="1564482"/>
                      </a:cubicBezTo>
                      <a:cubicBezTo>
                        <a:pt x="809446" y="1563202"/>
                        <a:pt x="807191" y="1561383"/>
                        <a:pt x="804862" y="1559719"/>
                      </a:cubicBezTo>
                      <a:cubicBezTo>
                        <a:pt x="801633" y="1557412"/>
                        <a:pt x="798588" y="1554851"/>
                        <a:pt x="795337" y="1552575"/>
                      </a:cubicBezTo>
                      <a:cubicBezTo>
                        <a:pt x="790648" y="1549293"/>
                        <a:pt x="785629" y="1546484"/>
                        <a:pt x="781050" y="1543050"/>
                      </a:cubicBezTo>
                      <a:cubicBezTo>
                        <a:pt x="769235" y="1534190"/>
                        <a:pt x="774827" y="1538108"/>
                        <a:pt x="764381" y="1531144"/>
                      </a:cubicBezTo>
                      <a:cubicBezTo>
                        <a:pt x="755582" y="1517944"/>
                        <a:pt x="764653" y="1528384"/>
                        <a:pt x="752475" y="1521619"/>
                      </a:cubicBezTo>
                      <a:cubicBezTo>
                        <a:pt x="747471" y="1518839"/>
                        <a:pt x="742950" y="1515269"/>
                        <a:pt x="738187" y="1512094"/>
                      </a:cubicBezTo>
                      <a:cubicBezTo>
                        <a:pt x="735806" y="1510507"/>
                        <a:pt x="733759" y="1508237"/>
                        <a:pt x="731044" y="1507332"/>
                      </a:cubicBezTo>
                      <a:cubicBezTo>
                        <a:pt x="714041" y="1501664"/>
                        <a:pt x="720933" y="1505354"/>
                        <a:pt x="709612" y="1497807"/>
                      </a:cubicBezTo>
                      <a:cubicBezTo>
                        <a:pt x="707231" y="1494632"/>
                        <a:pt x="704438" y="1491728"/>
                        <a:pt x="702469" y="1488282"/>
                      </a:cubicBezTo>
                      <a:cubicBezTo>
                        <a:pt x="701224" y="1486103"/>
                        <a:pt x="701210" y="1483383"/>
                        <a:pt x="700087" y="1481138"/>
                      </a:cubicBezTo>
                      <a:cubicBezTo>
                        <a:pt x="698807" y="1478578"/>
                        <a:pt x="696912" y="1476375"/>
                        <a:pt x="695325" y="1473994"/>
                      </a:cubicBezTo>
                      <a:cubicBezTo>
                        <a:pt x="694531" y="1470819"/>
                        <a:pt x="694233" y="1467477"/>
                        <a:pt x="692944" y="1464469"/>
                      </a:cubicBezTo>
                      <a:cubicBezTo>
                        <a:pt x="689813" y="1457164"/>
                        <a:pt x="686087" y="1456241"/>
                        <a:pt x="681037" y="1450182"/>
                      </a:cubicBezTo>
                      <a:cubicBezTo>
                        <a:pt x="664454" y="1430283"/>
                        <a:pt x="690011" y="1456774"/>
                        <a:pt x="669131" y="1435894"/>
                      </a:cubicBezTo>
                      <a:cubicBezTo>
                        <a:pt x="665726" y="1429084"/>
                        <a:pt x="663738" y="1426229"/>
                        <a:pt x="661987" y="1419225"/>
                      </a:cubicBezTo>
                      <a:cubicBezTo>
                        <a:pt x="661005" y="1415299"/>
                        <a:pt x="660588" y="1411245"/>
                        <a:pt x="659606" y="1407319"/>
                      </a:cubicBezTo>
                      <a:cubicBezTo>
                        <a:pt x="658997" y="1404884"/>
                        <a:pt x="657769" y="1402625"/>
                        <a:pt x="657225" y="1400175"/>
                      </a:cubicBezTo>
                      <a:cubicBezTo>
                        <a:pt x="656178" y="1395462"/>
                        <a:pt x="655891" y="1390601"/>
                        <a:pt x="654844" y="1385888"/>
                      </a:cubicBezTo>
                      <a:cubicBezTo>
                        <a:pt x="651950" y="1372867"/>
                        <a:pt x="653406" y="1384438"/>
                        <a:pt x="647700" y="1371600"/>
                      </a:cubicBezTo>
                      <a:cubicBezTo>
                        <a:pt x="645661" y="1367013"/>
                        <a:pt x="642937" y="1357313"/>
                        <a:pt x="642937" y="1357313"/>
                      </a:cubicBezTo>
                      <a:cubicBezTo>
                        <a:pt x="642143" y="1347788"/>
                        <a:pt x="642127" y="1338166"/>
                        <a:pt x="640556" y="1328738"/>
                      </a:cubicBezTo>
                      <a:cubicBezTo>
                        <a:pt x="637340" y="1309441"/>
                        <a:pt x="637791" y="1315687"/>
                        <a:pt x="621506" y="1312069"/>
                      </a:cubicBezTo>
                      <a:cubicBezTo>
                        <a:pt x="619056" y="1311525"/>
                        <a:pt x="616743" y="1310482"/>
                        <a:pt x="614362" y="1309688"/>
                      </a:cubicBezTo>
                      <a:cubicBezTo>
                        <a:pt x="611981" y="1308100"/>
                        <a:pt x="609779" y="1306205"/>
                        <a:pt x="607219" y="1304925"/>
                      </a:cubicBezTo>
                      <a:cubicBezTo>
                        <a:pt x="604974" y="1303802"/>
                        <a:pt x="602269" y="1303763"/>
                        <a:pt x="600075" y="1302544"/>
                      </a:cubicBezTo>
                      <a:cubicBezTo>
                        <a:pt x="572502" y="1287227"/>
                        <a:pt x="596001" y="1299376"/>
                        <a:pt x="578644" y="1285875"/>
                      </a:cubicBezTo>
                      <a:cubicBezTo>
                        <a:pt x="574126" y="1282361"/>
                        <a:pt x="569119" y="1279525"/>
                        <a:pt x="564356" y="1276350"/>
                      </a:cubicBezTo>
                      <a:lnTo>
                        <a:pt x="550069" y="1266825"/>
                      </a:lnTo>
                      <a:lnTo>
                        <a:pt x="542925" y="1262063"/>
                      </a:lnTo>
                      <a:cubicBezTo>
                        <a:pt x="535377" y="1250743"/>
                        <a:pt x="539067" y="1257634"/>
                        <a:pt x="533400" y="1240632"/>
                      </a:cubicBezTo>
                      <a:lnTo>
                        <a:pt x="528637" y="1226344"/>
                      </a:lnTo>
                      <a:cubicBezTo>
                        <a:pt x="523875" y="1221582"/>
                        <a:pt x="519954" y="1215793"/>
                        <a:pt x="514350" y="1212057"/>
                      </a:cubicBezTo>
                      <a:lnTo>
                        <a:pt x="500062" y="1202532"/>
                      </a:lnTo>
                      <a:cubicBezTo>
                        <a:pt x="498475" y="1200151"/>
                        <a:pt x="496580" y="1197948"/>
                        <a:pt x="495300" y="1195388"/>
                      </a:cubicBezTo>
                      <a:cubicBezTo>
                        <a:pt x="489270" y="1183326"/>
                        <a:pt x="494280" y="1170543"/>
                        <a:pt x="495300" y="1157288"/>
                      </a:cubicBezTo>
                      <a:cubicBezTo>
                        <a:pt x="494506" y="1153319"/>
                        <a:pt x="494729" y="1149002"/>
                        <a:pt x="492919" y="1145382"/>
                      </a:cubicBezTo>
                      <a:cubicBezTo>
                        <a:pt x="491413" y="1142370"/>
                        <a:pt x="488362" y="1140394"/>
                        <a:pt x="485775" y="1138238"/>
                      </a:cubicBezTo>
                      <a:cubicBezTo>
                        <a:pt x="477497" y="1131340"/>
                        <a:pt x="477670" y="1134186"/>
                        <a:pt x="466725" y="1128713"/>
                      </a:cubicBezTo>
                      <a:cubicBezTo>
                        <a:pt x="464165" y="1127433"/>
                        <a:pt x="461780" y="1125782"/>
                        <a:pt x="459581" y="1123950"/>
                      </a:cubicBezTo>
                      <a:cubicBezTo>
                        <a:pt x="448193" y="1114461"/>
                        <a:pt x="456192" y="1119883"/>
                        <a:pt x="447675" y="1109663"/>
                      </a:cubicBezTo>
                      <a:cubicBezTo>
                        <a:pt x="445519" y="1107076"/>
                        <a:pt x="442912" y="1104900"/>
                        <a:pt x="440531" y="1102519"/>
                      </a:cubicBezTo>
                      <a:cubicBezTo>
                        <a:pt x="437070" y="1092134"/>
                        <a:pt x="437296" y="1088636"/>
                        <a:pt x="431006" y="1081088"/>
                      </a:cubicBezTo>
                      <a:cubicBezTo>
                        <a:pt x="428850" y="1078501"/>
                        <a:pt x="426664" y="1075812"/>
                        <a:pt x="423862" y="1073944"/>
                      </a:cubicBezTo>
                      <a:cubicBezTo>
                        <a:pt x="421774" y="1072552"/>
                        <a:pt x="419100" y="1072357"/>
                        <a:pt x="416719" y="1071563"/>
                      </a:cubicBezTo>
                      <a:cubicBezTo>
                        <a:pt x="411956" y="1068388"/>
                        <a:pt x="407861" y="1063848"/>
                        <a:pt x="402431" y="1062038"/>
                      </a:cubicBezTo>
                      <a:lnTo>
                        <a:pt x="388144" y="1057275"/>
                      </a:lnTo>
                      <a:cubicBezTo>
                        <a:pt x="385763" y="1054894"/>
                        <a:pt x="383802" y="1052000"/>
                        <a:pt x="381000" y="1050132"/>
                      </a:cubicBezTo>
                      <a:cubicBezTo>
                        <a:pt x="378911" y="1048740"/>
                        <a:pt x="375816" y="1049318"/>
                        <a:pt x="373856" y="1047750"/>
                      </a:cubicBezTo>
                      <a:cubicBezTo>
                        <a:pt x="371621" y="1045962"/>
                        <a:pt x="371117" y="1042630"/>
                        <a:pt x="369094" y="1040607"/>
                      </a:cubicBezTo>
                      <a:cubicBezTo>
                        <a:pt x="367070" y="1038583"/>
                        <a:pt x="364149" y="1037676"/>
                        <a:pt x="361950" y="1035844"/>
                      </a:cubicBezTo>
                      <a:cubicBezTo>
                        <a:pt x="359363" y="1033688"/>
                        <a:pt x="357464" y="1030768"/>
                        <a:pt x="354806" y="1028700"/>
                      </a:cubicBezTo>
                      <a:cubicBezTo>
                        <a:pt x="350288" y="1025186"/>
                        <a:pt x="344567" y="1023222"/>
                        <a:pt x="340519" y="1019175"/>
                      </a:cubicBezTo>
                      <a:cubicBezTo>
                        <a:pt x="319639" y="998298"/>
                        <a:pt x="346131" y="1023853"/>
                        <a:pt x="326231" y="1007269"/>
                      </a:cubicBezTo>
                      <a:cubicBezTo>
                        <a:pt x="323644" y="1005113"/>
                        <a:pt x="321468" y="1002506"/>
                        <a:pt x="319087" y="1000125"/>
                      </a:cubicBezTo>
                      <a:lnTo>
                        <a:pt x="311944" y="978694"/>
                      </a:lnTo>
                      <a:lnTo>
                        <a:pt x="309562" y="971550"/>
                      </a:lnTo>
                      <a:lnTo>
                        <a:pt x="307181" y="964407"/>
                      </a:lnTo>
                      <a:cubicBezTo>
                        <a:pt x="306387" y="957263"/>
                        <a:pt x="306416" y="949979"/>
                        <a:pt x="304800" y="942975"/>
                      </a:cubicBezTo>
                      <a:cubicBezTo>
                        <a:pt x="304002" y="939516"/>
                        <a:pt x="301863" y="936494"/>
                        <a:pt x="300037" y="933450"/>
                      </a:cubicBezTo>
                      <a:cubicBezTo>
                        <a:pt x="297092" y="928542"/>
                        <a:pt x="293687" y="923925"/>
                        <a:pt x="290512" y="919163"/>
                      </a:cubicBezTo>
                      <a:cubicBezTo>
                        <a:pt x="288925" y="916782"/>
                        <a:pt x="288465" y="912924"/>
                        <a:pt x="285750" y="912019"/>
                      </a:cubicBezTo>
                      <a:lnTo>
                        <a:pt x="278606" y="909638"/>
                      </a:lnTo>
                      <a:cubicBezTo>
                        <a:pt x="276225" y="907257"/>
                        <a:pt x="274120" y="904562"/>
                        <a:pt x="271462" y="902494"/>
                      </a:cubicBezTo>
                      <a:cubicBezTo>
                        <a:pt x="266944" y="898980"/>
                        <a:pt x="261937" y="896144"/>
                        <a:pt x="257175" y="892969"/>
                      </a:cubicBezTo>
                      <a:cubicBezTo>
                        <a:pt x="254794" y="891382"/>
                        <a:pt x="252055" y="890231"/>
                        <a:pt x="250031" y="888207"/>
                      </a:cubicBezTo>
                      <a:cubicBezTo>
                        <a:pt x="242130" y="880306"/>
                        <a:pt x="241918" y="877965"/>
                        <a:pt x="228600" y="876300"/>
                      </a:cubicBezTo>
                      <a:lnTo>
                        <a:pt x="190500" y="871538"/>
                      </a:lnTo>
                      <a:lnTo>
                        <a:pt x="176212" y="866775"/>
                      </a:lnTo>
                      <a:cubicBezTo>
                        <a:pt x="173831" y="865981"/>
                        <a:pt x="171157" y="865786"/>
                        <a:pt x="169069" y="864394"/>
                      </a:cubicBezTo>
                      <a:cubicBezTo>
                        <a:pt x="151664" y="852792"/>
                        <a:pt x="173549" y="866954"/>
                        <a:pt x="152400" y="854869"/>
                      </a:cubicBezTo>
                      <a:cubicBezTo>
                        <a:pt x="149915" y="853449"/>
                        <a:pt x="147637" y="851694"/>
                        <a:pt x="145256" y="850107"/>
                      </a:cubicBezTo>
                      <a:cubicBezTo>
                        <a:pt x="143669" y="847726"/>
                        <a:pt x="141399" y="845678"/>
                        <a:pt x="140494" y="842963"/>
                      </a:cubicBezTo>
                      <a:cubicBezTo>
                        <a:pt x="137342" y="833506"/>
                        <a:pt x="136006" y="796989"/>
                        <a:pt x="135731" y="795338"/>
                      </a:cubicBezTo>
                      <a:cubicBezTo>
                        <a:pt x="134562" y="788324"/>
                        <a:pt x="129993" y="783694"/>
                        <a:pt x="123825" y="781050"/>
                      </a:cubicBezTo>
                      <a:cubicBezTo>
                        <a:pt x="120817" y="779761"/>
                        <a:pt x="117447" y="779568"/>
                        <a:pt x="114300" y="778669"/>
                      </a:cubicBezTo>
                      <a:cubicBezTo>
                        <a:pt x="89295" y="771525"/>
                        <a:pt x="134096" y="777785"/>
                        <a:pt x="64294" y="773907"/>
                      </a:cubicBezTo>
                      <a:lnTo>
                        <a:pt x="28575" y="762000"/>
                      </a:lnTo>
                      <a:lnTo>
                        <a:pt x="21431" y="759619"/>
                      </a:lnTo>
                      <a:lnTo>
                        <a:pt x="14287" y="757238"/>
                      </a:lnTo>
                      <a:cubicBezTo>
                        <a:pt x="11879" y="753626"/>
                        <a:pt x="7144" y="747880"/>
                        <a:pt x="7144" y="742950"/>
                      </a:cubicBezTo>
                      <a:cubicBezTo>
                        <a:pt x="7144" y="739677"/>
                        <a:pt x="8626" y="736572"/>
                        <a:pt x="9525" y="733425"/>
                      </a:cubicBezTo>
                      <a:cubicBezTo>
                        <a:pt x="11989" y="724799"/>
                        <a:pt x="11451" y="726965"/>
                        <a:pt x="16669" y="719138"/>
                      </a:cubicBezTo>
                      <a:cubicBezTo>
                        <a:pt x="15875" y="712788"/>
                        <a:pt x="17149" y="705812"/>
                        <a:pt x="14287" y="700088"/>
                      </a:cubicBezTo>
                      <a:cubicBezTo>
                        <a:pt x="11275" y="694064"/>
                        <a:pt x="0" y="685800"/>
                        <a:pt x="0" y="685800"/>
                      </a:cubicBezTo>
                      <a:cubicBezTo>
                        <a:pt x="794" y="681038"/>
                        <a:pt x="-388" y="675468"/>
                        <a:pt x="2381" y="671513"/>
                      </a:cubicBezTo>
                      <a:cubicBezTo>
                        <a:pt x="6263" y="665967"/>
                        <a:pt x="19835" y="660859"/>
                        <a:pt x="26194" y="657225"/>
                      </a:cubicBezTo>
                      <a:cubicBezTo>
                        <a:pt x="28679" y="655805"/>
                        <a:pt x="30956" y="654050"/>
                        <a:pt x="33337" y="652463"/>
                      </a:cubicBezTo>
                      <a:cubicBezTo>
                        <a:pt x="38020" y="645439"/>
                        <a:pt x="38368" y="643905"/>
                        <a:pt x="45244" y="638175"/>
                      </a:cubicBezTo>
                      <a:cubicBezTo>
                        <a:pt x="65136" y="621598"/>
                        <a:pt x="38658" y="647142"/>
                        <a:pt x="59531" y="626269"/>
                      </a:cubicBezTo>
                      <a:cubicBezTo>
                        <a:pt x="60215" y="619427"/>
                        <a:pt x="60001" y="603898"/>
                        <a:pt x="64294" y="595313"/>
                      </a:cubicBezTo>
                      <a:cubicBezTo>
                        <a:pt x="65574" y="592753"/>
                        <a:pt x="66629" y="589686"/>
                        <a:pt x="69056" y="588169"/>
                      </a:cubicBezTo>
                      <a:cubicBezTo>
                        <a:pt x="73313" y="585508"/>
                        <a:pt x="78324" y="583407"/>
                        <a:pt x="83344" y="583407"/>
                      </a:cubicBezTo>
                      <a:lnTo>
                        <a:pt x="88106" y="581025"/>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Vodafone Rg"/>
                    <a:ea typeface="+mn-ea"/>
                    <a:cs typeface="+mn-cs"/>
                  </a:endParaRPr>
                </a:p>
              </p:txBody>
            </p:sp>
            <p:sp>
              <p:nvSpPr>
                <p:cNvPr id="82" name="Freeform 14"/>
                <p:cNvSpPr>
                  <a:spLocks/>
                </p:cNvSpPr>
                <p:nvPr/>
              </p:nvSpPr>
              <p:spPr bwMode="gray">
                <a:xfrm>
                  <a:off x="4841191" y="689627"/>
                  <a:ext cx="803138" cy="735841"/>
                </a:xfrm>
                <a:custGeom>
                  <a:avLst/>
                  <a:gdLst>
                    <a:gd name="T0" fmla="*/ 2147483647 w 511"/>
                    <a:gd name="T1" fmla="*/ 2147483647 h 468"/>
                    <a:gd name="T2" fmla="*/ 2147483647 w 511"/>
                    <a:gd name="T3" fmla="*/ 2147483647 h 468"/>
                    <a:gd name="T4" fmla="*/ 2147483647 w 511"/>
                    <a:gd name="T5" fmla="*/ 2147483647 h 468"/>
                    <a:gd name="T6" fmla="*/ 2147483647 w 511"/>
                    <a:gd name="T7" fmla="*/ 2147483647 h 468"/>
                    <a:gd name="T8" fmla="*/ 2147483647 w 511"/>
                    <a:gd name="T9" fmla="*/ 2147483647 h 468"/>
                    <a:gd name="T10" fmla="*/ 2147483647 w 511"/>
                    <a:gd name="T11" fmla="*/ 2147483647 h 468"/>
                    <a:gd name="T12" fmla="*/ 2147483647 w 511"/>
                    <a:gd name="T13" fmla="*/ 0 h 468"/>
                    <a:gd name="T14" fmla="*/ 2147483647 w 511"/>
                    <a:gd name="T15" fmla="*/ 2147483647 h 468"/>
                    <a:gd name="T16" fmla="*/ 2147483647 w 511"/>
                    <a:gd name="T17" fmla="*/ 2147483647 h 468"/>
                    <a:gd name="T18" fmla="*/ 2147483647 w 511"/>
                    <a:gd name="T19" fmla="*/ 2147483647 h 468"/>
                    <a:gd name="T20" fmla="*/ 2147483647 w 511"/>
                    <a:gd name="T21" fmla="*/ 2147483647 h 468"/>
                    <a:gd name="T22" fmla="*/ 2147483647 w 511"/>
                    <a:gd name="T23" fmla="*/ 2147483647 h 468"/>
                    <a:gd name="T24" fmla="*/ 2147483647 w 511"/>
                    <a:gd name="T25" fmla="*/ 2147483647 h 468"/>
                    <a:gd name="T26" fmla="*/ 2147483647 w 511"/>
                    <a:gd name="T27" fmla="*/ 2147483647 h 468"/>
                    <a:gd name="T28" fmla="*/ 2147483647 w 511"/>
                    <a:gd name="T29" fmla="*/ 2147483647 h 468"/>
                    <a:gd name="T30" fmla="*/ 2147483647 w 511"/>
                    <a:gd name="T31" fmla="*/ 2147483647 h 468"/>
                    <a:gd name="T32" fmla="*/ 2147483647 w 511"/>
                    <a:gd name="T33" fmla="*/ 2147483647 h 468"/>
                    <a:gd name="T34" fmla="*/ 2147483647 w 511"/>
                    <a:gd name="T35" fmla="*/ 2147483647 h 468"/>
                    <a:gd name="T36" fmla="*/ 2147483647 w 511"/>
                    <a:gd name="T37" fmla="*/ 2147483647 h 468"/>
                    <a:gd name="T38" fmla="*/ 2147483647 w 511"/>
                    <a:gd name="T39" fmla="*/ 2147483647 h 468"/>
                    <a:gd name="T40" fmla="*/ 2147483647 w 511"/>
                    <a:gd name="T41" fmla="*/ 2147483647 h 468"/>
                    <a:gd name="T42" fmla="*/ 2147483647 w 511"/>
                    <a:gd name="T43" fmla="*/ 2147483647 h 468"/>
                    <a:gd name="T44" fmla="*/ 2147483647 w 511"/>
                    <a:gd name="T45" fmla="*/ 2147483647 h 468"/>
                    <a:gd name="T46" fmla="*/ 2147483647 w 511"/>
                    <a:gd name="T47" fmla="*/ 2147483647 h 468"/>
                    <a:gd name="T48" fmla="*/ 2147483647 w 511"/>
                    <a:gd name="T49" fmla="*/ 2147483647 h 468"/>
                    <a:gd name="T50" fmla="*/ 2147483647 w 511"/>
                    <a:gd name="T51" fmla="*/ 2147483647 h 468"/>
                    <a:gd name="T52" fmla="*/ 2147483647 w 511"/>
                    <a:gd name="T53" fmla="*/ 2147483647 h 468"/>
                    <a:gd name="T54" fmla="*/ 2147483647 w 511"/>
                    <a:gd name="T55" fmla="*/ 2147483647 h 468"/>
                    <a:gd name="T56" fmla="*/ 2147483647 w 511"/>
                    <a:gd name="T57" fmla="*/ 2147483647 h 468"/>
                    <a:gd name="T58" fmla="*/ 2147483647 w 511"/>
                    <a:gd name="T59" fmla="*/ 2147483647 h 468"/>
                    <a:gd name="T60" fmla="*/ 2147483647 w 511"/>
                    <a:gd name="T61" fmla="*/ 2147483647 h 468"/>
                    <a:gd name="T62" fmla="*/ 2147483647 w 511"/>
                    <a:gd name="T63" fmla="*/ 2147483647 h 468"/>
                    <a:gd name="T64" fmla="*/ 2147483647 w 511"/>
                    <a:gd name="T65" fmla="*/ 2147483647 h 468"/>
                    <a:gd name="T66" fmla="*/ 2147483647 w 511"/>
                    <a:gd name="T67" fmla="*/ 2147483647 h 468"/>
                    <a:gd name="T68" fmla="*/ 2147483647 w 511"/>
                    <a:gd name="T69" fmla="*/ 2147483647 h 468"/>
                    <a:gd name="T70" fmla="*/ 2147483647 w 511"/>
                    <a:gd name="T71" fmla="*/ 2147483647 h 468"/>
                    <a:gd name="T72" fmla="*/ 2147483647 w 511"/>
                    <a:gd name="T73" fmla="*/ 2147483647 h 468"/>
                    <a:gd name="T74" fmla="*/ 2147483647 w 511"/>
                    <a:gd name="T75" fmla="*/ 2147483647 h 468"/>
                    <a:gd name="T76" fmla="*/ 2147483647 w 511"/>
                    <a:gd name="T77" fmla="*/ 2147483647 h 468"/>
                    <a:gd name="T78" fmla="*/ 2147483647 w 511"/>
                    <a:gd name="T79" fmla="*/ 2147483647 h 468"/>
                    <a:gd name="T80" fmla="*/ 2147483647 w 511"/>
                    <a:gd name="T81" fmla="*/ 2147483647 h 468"/>
                    <a:gd name="T82" fmla="*/ 2147483647 w 511"/>
                    <a:gd name="T83" fmla="*/ 2147483647 h 468"/>
                    <a:gd name="T84" fmla="*/ 2147483647 w 511"/>
                    <a:gd name="T85" fmla="*/ 2147483647 h 468"/>
                    <a:gd name="T86" fmla="*/ 2147483647 w 511"/>
                    <a:gd name="T87" fmla="*/ 2147483647 h 468"/>
                    <a:gd name="T88" fmla="*/ 2147483647 w 511"/>
                    <a:gd name="T89" fmla="*/ 2147483647 h 468"/>
                    <a:gd name="T90" fmla="*/ 2147483647 w 511"/>
                    <a:gd name="T91" fmla="*/ 2147483647 h 468"/>
                    <a:gd name="T92" fmla="*/ 2147483647 w 511"/>
                    <a:gd name="T93" fmla="*/ 2147483647 h 468"/>
                    <a:gd name="T94" fmla="*/ 2147483647 w 511"/>
                    <a:gd name="T95" fmla="*/ 2147483647 h 468"/>
                    <a:gd name="T96" fmla="*/ 2147483647 w 511"/>
                    <a:gd name="T97" fmla="*/ 2147483647 h 468"/>
                    <a:gd name="T98" fmla="*/ 2147483647 w 511"/>
                    <a:gd name="T99" fmla="*/ 2147483647 h 468"/>
                    <a:gd name="T100" fmla="*/ 2147483647 w 511"/>
                    <a:gd name="T101" fmla="*/ 2147483647 h 468"/>
                    <a:gd name="T102" fmla="*/ 2147483647 w 511"/>
                    <a:gd name="T103" fmla="*/ 2147483647 h 468"/>
                    <a:gd name="T104" fmla="*/ 2147483647 w 511"/>
                    <a:gd name="T105" fmla="*/ 2147483647 h 468"/>
                    <a:gd name="T106" fmla="*/ 2147483647 w 511"/>
                    <a:gd name="T107" fmla="*/ 2147483647 h 468"/>
                    <a:gd name="T108" fmla="*/ 2147483647 w 511"/>
                    <a:gd name="T109" fmla="*/ 2147483647 h 468"/>
                    <a:gd name="T110" fmla="*/ 2147483647 w 511"/>
                    <a:gd name="T111" fmla="*/ 2147483647 h 468"/>
                    <a:gd name="T112" fmla="*/ 2147483647 w 511"/>
                    <a:gd name="T113" fmla="*/ 2147483647 h 468"/>
                    <a:gd name="T114" fmla="*/ 2147483647 w 511"/>
                    <a:gd name="T115" fmla="*/ 2147483647 h 468"/>
                    <a:gd name="T116" fmla="*/ 2147483647 w 511"/>
                    <a:gd name="T117" fmla="*/ 2147483647 h 4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1"/>
                    <a:gd name="T178" fmla="*/ 0 h 468"/>
                    <a:gd name="T179" fmla="*/ 511 w 511"/>
                    <a:gd name="T180" fmla="*/ 468 h 4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1" h="468">
                      <a:moveTo>
                        <a:pt x="11" y="119"/>
                      </a:moveTo>
                      <a:lnTo>
                        <a:pt x="10" y="117"/>
                      </a:lnTo>
                      <a:lnTo>
                        <a:pt x="8" y="110"/>
                      </a:lnTo>
                      <a:lnTo>
                        <a:pt x="5" y="102"/>
                      </a:lnTo>
                      <a:lnTo>
                        <a:pt x="3" y="91"/>
                      </a:lnTo>
                      <a:lnTo>
                        <a:pt x="0" y="79"/>
                      </a:lnTo>
                      <a:lnTo>
                        <a:pt x="0" y="66"/>
                      </a:lnTo>
                      <a:lnTo>
                        <a:pt x="1" y="56"/>
                      </a:lnTo>
                      <a:lnTo>
                        <a:pt x="5" y="46"/>
                      </a:lnTo>
                      <a:lnTo>
                        <a:pt x="6" y="46"/>
                      </a:lnTo>
                      <a:lnTo>
                        <a:pt x="6" y="44"/>
                      </a:lnTo>
                      <a:lnTo>
                        <a:pt x="8" y="43"/>
                      </a:lnTo>
                      <a:lnTo>
                        <a:pt x="10" y="41"/>
                      </a:lnTo>
                      <a:lnTo>
                        <a:pt x="10" y="38"/>
                      </a:lnTo>
                      <a:lnTo>
                        <a:pt x="10" y="33"/>
                      </a:lnTo>
                      <a:lnTo>
                        <a:pt x="8" y="28"/>
                      </a:lnTo>
                      <a:lnTo>
                        <a:pt x="5" y="21"/>
                      </a:lnTo>
                      <a:lnTo>
                        <a:pt x="3" y="20"/>
                      </a:lnTo>
                      <a:lnTo>
                        <a:pt x="5" y="18"/>
                      </a:lnTo>
                      <a:lnTo>
                        <a:pt x="5" y="15"/>
                      </a:lnTo>
                      <a:lnTo>
                        <a:pt x="5" y="13"/>
                      </a:lnTo>
                      <a:lnTo>
                        <a:pt x="6" y="10"/>
                      </a:lnTo>
                      <a:lnTo>
                        <a:pt x="8" y="8"/>
                      </a:lnTo>
                      <a:lnTo>
                        <a:pt x="10" y="6"/>
                      </a:lnTo>
                      <a:lnTo>
                        <a:pt x="11" y="8"/>
                      </a:lnTo>
                      <a:lnTo>
                        <a:pt x="13" y="10"/>
                      </a:lnTo>
                      <a:lnTo>
                        <a:pt x="16" y="11"/>
                      </a:lnTo>
                      <a:lnTo>
                        <a:pt x="21" y="13"/>
                      </a:lnTo>
                      <a:lnTo>
                        <a:pt x="26" y="11"/>
                      </a:lnTo>
                      <a:lnTo>
                        <a:pt x="31" y="10"/>
                      </a:lnTo>
                      <a:lnTo>
                        <a:pt x="38" y="5"/>
                      </a:lnTo>
                      <a:lnTo>
                        <a:pt x="44" y="0"/>
                      </a:lnTo>
                      <a:lnTo>
                        <a:pt x="51" y="0"/>
                      </a:lnTo>
                      <a:lnTo>
                        <a:pt x="59" y="0"/>
                      </a:lnTo>
                      <a:lnTo>
                        <a:pt x="67" y="3"/>
                      </a:lnTo>
                      <a:lnTo>
                        <a:pt x="76" y="6"/>
                      </a:lnTo>
                      <a:lnTo>
                        <a:pt x="84" y="11"/>
                      </a:lnTo>
                      <a:lnTo>
                        <a:pt x="92" y="15"/>
                      </a:lnTo>
                      <a:lnTo>
                        <a:pt x="99" y="16"/>
                      </a:lnTo>
                      <a:lnTo>
                        <a:pt x="100" y="16"/>
                      </a:lnTo>
                      <a:lnTo>
                        <a:pt x="102" y="18"/>
                      </a:lnTo>
                      <a:lnTo>
                        <a:pt x="104" y="18"/>
                      </a:lnTo>
                      <a:lnTo>
                        <a:pt x="104" y="20"/>
                      </a:lnTo>
                      <a:lnTo>
                        <a:pt x="105" y="20"/>
                      </a:lnTo>
                      <a:lnTo>
                        <a:pt x="107" y="21"/>
                      </a:lnTo>
                      <a:lnTo>
                        <a:pt x="109" y="21"/>
                      </a:lnTo>
                      <a:lnTo>
                        <a:pt x="115" y="25"/>
                      </a:lnTo>
                      <a:lnTo>
                        <a:pt x="122" y="25"/>
                      </a:lnTo>
                      <a:lnTo>
                        <a:pt x="129" y="26"/>
                      </a:lnTo>
                      <a:lnTo>
                        <a:pt x="137" y="26"/>
                      </a:lnTo>
                      <a:lnTo>
                        <a:pt x="143" y="28"/>
                      </a:lnTo>
                      <a:lnTo>
                        <a:pt x="150" y="28"/>
                      </a:lnTo>
                      <a:lnTo>
                        <a:pt x="157" y="30"/>
                      </a:lnTo>
                      <a:lnTo>
                        <a:pt x="163" y="30"/>
                      </a:lnTo>
                      <a:lnTo>
                        <a:pt x="167" y="31"/>
                      </a:lnTo>
                      <a:lnTo>
                        <a:pt x="170" y="33"/>
                      </a:lnTo>
                      <a:lnTo>
                        <a:pt x="173" y="35"/>
                      </a:lnTo>
                      <a:lnTo>
                        <a:pt x="175" y="36"/>
                      </a:lnTo>
                      <a:lnTo>
                        <a:pt x="178" y="38"/>
                      </a:lnTo>
                      <a:lnTo>
                        <a:pt x="181" y="38"/>
                      </a:lnTo>
                      <a:lnTo>
                        <a:pt x="185" y="38"/>
                      </a:lnTo>
                      <a:lnTo>
                        <a:pt x="188" y="38"/>
                      </a:lnTo>
                      <a:lnTo>
                        <a:pt x="190" y="36"/>
                      </a:lnTo>
                      <a:lnTo>
                        <a:pt x="191" y="36"/>
                      </a:lnTo>
                      <a:lnTo>
                        <a:pt x="193" y="36"/>
                      </a:lnTo>
                      <a:lnTo>
                        <a:pt x="195" y="35"/>
                      </a:lnTo>
                      <a:lnTo>
                        <a:pt x="196" y="35"/>
                      </a:lnTo>
                      <a:lnTo>
                        <a:pt x="198" y="33"/>
                      </a:lnTo>
                      <a:lnTo>
                        <a:pt x="200" y="31"/>
                      </a:lnTo>
                      <a:lnTo>
                        <a:pt x="201" y="30"/>
                      </a:lnTo>
                      <a:lnTo>
                        <a:pt x="201" y="28"/>
                      </a:lnTo>
                      <a:lnTo>
                        <a:pt x="203" y="28"/>
                      </a:lnTo>
                      <a:lnTo>
                        <a:pt x="204" y="28"/>
                      </a:lnTo>
                      <a:lnTo>
                        <a:pt x="206" y="26"/>
                      </a:lnTo>
                      <a:lnTo>
                        <a:pt x="208" y="26"/>
                      </a:lnTo>
                      <a:lnTo>
                        <a:pt x="209" y="26"/>
                      </a:lnTo>
                      <a:lnTo>
                        <a:pt x="211" y="26"/>
                      </a:lnTo>
                      <a:lnTo>
                        <a:pt x="213" y="25"/>
                      </a:lnTo>
                      <a:lnTo>
                        <a:pt x="214" y="25"/>
                      </a:lnTo>
                      <a:lnTo>
                        <a:pt x="216" y="23"/>
                      </a:lnTo>
                      <a:lnTo>
                        <a:pt x="218" y="21"/>
                      </a:lnTo>
                      <a:lnTo>
                        <a:pt x="221" y="20"/>
                      </a:lnTo>
                      <a:lnTo>
                        <a:pt x="223" y="18"/>
                      </a:lnTo>
                      <a:lnTo>
                        <a:pt x="224" y="16"/>
                      </a:lnTo>
                      <a:lnTo>
                        <a:pt x="226" y="16"/>
                      </a:lnTo>
                      <a:lnTo>
                        <a:pt x="228" y="15"/>
                      </a:lnTo>
                      <a:lnTo>
                        <a:pt x="233" y="11"/>
                      </a:lnTo>
                      <a:lnTo>
                        <a:pt x="239" y="8"/>
                      </a:lnTo>
                      <a:lnTo>
                        <a:pt x="244" y="5"/>
                      </a:lnTo>
                      <a:lnTo>
                        <a:pt x="251" y="3"/>
                      </a:lnTo>
                      <a:lnTo>
                        <a:pt x="257" y="3"/>
                      </a:lnTo>
                      <a:lnTo>
                        <a:pt x="264" y="2"/>
                      </a:lnTo>
                      <a:lnTo>
                        <a:pt x="270" y="2"/>
                      </a:lnTo>
                      <a:lnTo>
                        <a:pt x="277" y="2"/>
                      </a:lnTo>
                      <a:lnTo>
                        <a:pt x="279" y="2"/>
                      </a:lnTo>
                      <a:lnTo>
                        <a:pt x="282" y="2"/>
                      </a:lnTo>
                      <a:lnTo>
                        <a:pt x="284" y="3"/>
                      </a:lnTo>
                      <a:lnTo>
                        <a:pt x="287" y="3"/>
                      </a:lnTo>
                      <a:lnTo>
                        <a:pt x="289" y="5"/>
                      </a:lnTo>
                      <a:lnTo>
                        <a:pt x="292" y="5"/>
                      </a:lnTo>
                      <a:lnTo>
                        <a:pt x="294" y="6"/>
                      </a:lnTo>
                      <a:lnTo>
                        <a:pt x="295" y="8"/>
                      </a:lnTo>
                      <a:lnTo>
                        <a:pt x="299" y="10"/>
                      </a:lnTo>
                      <a:lnTo>
                        <a:pt x="302" y="11"/>
                      </a:lnTo>
                      <a:lnTo>
                        <a:pt x="303" y="11"/>
                      </a:lnTo>
                      <a:lnTo>
                        <a:pt x="307" y="13"/>
                      </a:lnTo>
                      <a:lnTo>
                        <a:pt x="308" y="15"/>
                      </a:lnTo>
                      <a:lnTo>
                        <a:pt x="312" y="16"/>
                      </a:lnTo>
                      <a:lnTo>
                        <a:pt x="313" y="18"/>
                      </a:lnTo>
                      <a:lnTo>
                        <a:pt x="317" y="21"/>
                      </a:lnTo>
                      <a:lnTo>
                        <a:pt x="318" y="23"/>
                      </a:lnTo>
                      <a:lnTo>
                        <a:pt x="320" y="25"/>
                      </a:lnTo>
                      <a:lnTo>
                        <a:pt x="322" y="26"/>
                      </a:lnTo>
                      <a:lnTo>
                        <a:pt x="323" y="28"/>
                      </a:lnTo>
                      <a:lnTo>
                        <a:pt x="325" y="30"/>
                      </a:lnTo>
                      <a:lnTo>
                        <a:pt x="325" y="33"/>
                      </a:lnTo>
                      <a:lnTo>
                        <a:pt x="325" y="35"/>
                      </a:lnTo>
                      <a:lnTo>
                        <a:pt x="325" y="38"/>
                      </a:lnTo>
                      <a:lnTo>
                        <a:pt x="325" y="39"/>
                      </a:lnTo>
                      <a:lnTo>
                        <a:pt x="323" y="41"/>
                      </a:lnTo>
                      <a:lnTo>
                        <a:pt x="323" y="43"/>
                      </a:lnTo>
                      <a:lnTo>
                        <a:pt x="322" y="44"/>
                      </a:lnTo>
                      <a:lnTo>
                        <a:pt x="322" y="46"/>
                      </a:lnTo>
                      <a:lnTo>
                        <a:pt x="323" y="49"/>
                      </a:lnTo>
                      <a:lnTo>
                        <a:pt x="327" y="54"/>
                      </a:lnTo>
                      <a:lnTo>
                        <a:pt x="330" y="58"/>
                      </a:lnTo>
                      <a:lnTo>
                        <a:pt x="333" y="61"/>
                      </a:lnTo>
                      <a:lnTo>
                        <a:pt x="335" y="64"/>
                      </a:lnTo>
                      <a:lnTo>
                        <a:pt x="336" y="67"/>
                      </a:lnTo>
                      <a:lnTo>
                        <a:pt x="338" y="71"/>
                      </a:lnTo>
                      <a:lnTo>
                        <a:pt x="336" y="74"/>
                      </a:lnTo>
                      <a:lnTo>
                        <a:pt x="336" y="76"/>
                      </a:lnTo>
                      <a:lnTo>
                        <a:pt x="335" y="77"/>
                      </a:lnTo>
                      <a:lnTo>
                        <a:pt x="333" y="79"/>
                      </a:lnTo>
                      <a:lnTo>
                        <a:pt x="333" y="81"/>
                      </a:lnTo>
                      <a:lnTo>
                        <a:pt x="332" y="82"/>
                      </a:lnTo>
                      <a:lnTo>
                        <a:pt x="332" y="84"/>
                      </a:lnTo>
                      <a:lnTo>
                        <a:pt x="332" y="86"/>
                      </a:lnTo>
                      <a:lnTo>
                        <a:pt x="332" y="87"/>
                      </a:lnTo>
                      <a:lnTo>
                        <a:pt x="332" y="91"/>
                      </a:lnTo>
                      <a:lnTo>
                        <a:pt x="333" y="94"/>
                      </a:lnTo>
                      <a:lnTo>
                        <a:pt x="335" y="96"/>
                      </a:lnTo>
                      <a:lnTo>
                        <a:pt x="338" y="97"/>
                      </a:lnTo>
                      <a:lnTo>
                        <a:pt x="340" y="99"/>
                      </a:lnTo>
                      <a:lnTo>
                        <a:pt x="341" y="102"/>
                      </a:lnTo>
                      <a:lnTo>
                        <a:pt x="343" y="104"/>
                      </a:lnTo>
                      <a:lnTo>
                        <a:pt x="345" y="107"/>
                      </a:lnTo>
                      <a:lnTo>
                        <a:pt x="346" y="110"/>
                      </a:lnTo>
                      <a:lnTo>
                        <a:pt x="348" y="115"/>
                      </a:lnTo>
                      <a:lnTo>
                        <a:pt x="350" y="120"/>
                      </a:lnTo>
                      <a:lnTo>
                        <a:pt x="351" y="124"/>
                      </a:lnTo>
                      <a:lnTo>
                        <a:pt x="353" y="129"/>
                      </a:lnTo>
                      <a:lnTo>
                        <a:pt x="355" y="133"/>
                      </a:lnTo>
                      <a:lnTo>
                        <a:pt x="356" y="137"/>
                      </a:lnTo>
                      <a:lnTo>
                        <a:pt x="360" y="142"/>
                      </a:lnTo>
                      <a:lnTo>
                        <a:pt x="361" y="142"/>
                      </a:lnTo>
                      <a:lnTo>
                        <a:pt x="363" y="142"/>
                      </a:lnTo>
                      <a:lnTo>
                        <a:pt x="365" y="142"/>
                      </a:lnTo>
                      <a:lnTo>
                        <a:pt x="368" y="145"/>
                      </a:lnTo>
                      <a:lnTo>
                        <a:pt x="371" y="148"/>
                      </a:lnTo>
                      <a:lnTo>
                        <a:pt x="374" y="152"/>
                      </a:lnTo>
                      <a:lnTo>
                        <a:pt x="376" y="155"/>
                      </a:lnTo>
                      <a:lnTo>
                        <a:pt x="379" y="157"/>
                      </a:lnTo>
                      <a:lnTo>
                        <a:pt x="383" y="160"/>
                      </a:lnTo>
                      <a:lnTo>
                        <a:pt x="384" y="163"/>
                      </a:lnTo>
                      <a:lnTo>
                        <a:pt x="386" y="166"/>
                      </a:lnTo>
                      <a:lnTo>
                        <a:pt x="388" y="170"/>
                      </a:lnTo>
                      <a:lnTo>
                        <a:pt x="389" y="173"/>
                      </a:lnTo>
                      <a:lnTo>
                        <a:pt x="391" y="176"/>
                      </a:lnTo>
                      <a:lnTo>
                        <a:pt x="391" y="180"/>
                      </a:lnTo>
                      <a:lnTo>
                        <a:pt x="393" y="183"/>
                      </a:lnTo>
                      <a:lnTo>
                        <a:pt x="394" y="186"/>
                      </a:lnTo>
                      <a:lnTo>
                        <a:pt x="396" y="190"/>
                      </a:lnTo>
                      <a:lnTo>
                        <a:pt x="398" y="193"/>
                      </a:lnTo>
                      <a:lnTo>
                        <a:pt x="399" y="193"/>
                      </a:lnTo>
                      <a:lnTo>
                        <a:pt x="399" y="195"/>
                      </a:lnTo>
                      <a:lnTo>
                        <a:pt x="401" y="195"/>
                      </a:lnTo>
                      <a:lnTo>
                        <a:pt x="401" y="196"/>
                      </a:lnTo>
                      <a:lnTo>
                        <a:pt x="401" y="198"/>
                      </a:lnTo>
                      <a:lnTo>
                        <a:pt x="403" y="198"/>
                      </a:lnTo>
                      <a:lnTo>
                        <a:pt x="403" y="199"/>
                      </a:lnTo>
                      <a:lnTo>
                        <a:pt x="404" y="201"/>
                      </a:lnTo>
                      <a:lnTo>
                        <a:pt x="406" y="203"/>
                      </a:lnTo>
                      <a:lnTo>
                        <a:pt x="407" y="206"/>
                      </a:lnTo>
                      <a:lnTo>
                        <a:pt x="409" y="208"/>
                      </a:lnTo>
                      <a:lnTo>
                        <a:pt x="412" y="209"/>
                      </a:lnTo>
                      <a:lnTo>
                        <a:pt x="414" y="211"/>
                      </a:lnTo>
                      <a:lnTo>
                        <a:pt x="414" y="213"/>
                      </a:lnTo>
                      <a:lnTo>
                        <a:pt x="416" y="214"/>
                      </a:lnTo>
                      <a:lnTo>
                        <a:pt x="416" y="216"/>
                      </a:lnTo>
                      <a:lnTo>
                        <a:pt x="416" y="218"/>
                      </a:lnTo>
                      <a:lnTo>
                        <a:pt x="416" y="219"/>
                      </a:lnTo>
                      <a:lnTo>
                        <a:pt x="414" y="221"/>
                      </a:lnTo>
                      <a:lnTo>
                        <a:pt x="414" y="223"/>
                      </a:lnTo>
                      <a:lnTo>
                        <a:pt x="414" y="224"/>
                      </a:lnTo>
                      <a:lnTo>
                        <a:pt x="414" y="226"/>
                      </a:lnTo>
                      <a:lnTo>
                        <a:pt x="414" y="228"/>
                      </a:lnTo>
                      <a:lnTo>
                        <a:pt x="419" y="236"/>
                      </a:lnTo>
                      <a:lnTo>
                        <a:pt x="426" y="244"/>
                      </a:lnTo>
                      <a:lnTo>
                        <a:pt x="431" y="252"/>
                      </a:lnTo>
                      <a:lnTo>
                        <a:pt x="436" y="261"/>
                      </a:lnTo>
                      <a:lnTo>
                        <a:pt x="442" y="267"/>
                      </a:lnTo>
                      <a:lnTo>
                        <a:pt x="447" y="275"/>
                      </a:lnTo>
                      <a:lnTo>
                        <a:pt x="452" y="284"/>
                      </a:lnTo>
                      <a:lnTo>
                        <a:pt x="459" y="292"/>
                      </a:lnTo>
                      <a:lnTo>
                        <a:pt x="462" y="300"/>
                      </a:lnTo>
                      <a:lnTo>
                        <a:pt x="467" y="308"/>
                      </a:lnTo>
                      <a:lnTo>
                        <a:pt x="470" y="315"/>
                      </a:lnTo>
                      <a:lnTo>
                        <a:pt x="475" y="323"/>
                      </a:lnTo>
                      <a:lnTo>
                        <a:pt x="480" y="330"/>
                      </a:lnTo>
                      <a:lnTo>
                        <a:pt x="487" y="336"/>
                      </a:lnTo>
                      <a:lnTo>
                        <a:pt x="492" y="343"/>
                      </a:lnTo>
                      <a:lnTo>
                        <a:pt x="498" y="350"/>
                      </a:lnTo>
                      <a:lnTo>
                        <a:pt x="500" y="350"/>
                      </a:lnTo>
                      <a:lnTo>
                        <a:pt x="502" y="351"/>
                      </a:lnTo>
                      <a:lnTo>
                        <a:pt x="503" y="351"/>
                      </a:lnTo>
                      <a:lnTo>
                        <a:pt x="505" y="353"/>
                      </a:lnTo>
                      <a:lnTo>
                        <a:pt x="506" y="353"/>
                      </a:lnTo>
                      <a:lnTo>
                        <a:pt x="508" y="353"/>
                      </a:lnTo>
                      <a:lnTo>
                        <a:pt x="506" y="355"/>
                      </a:lnTo>
                      <a:lnTo>
                        <a:pt x="505" y="356"/>
                      </a:lnTo>
                      <a:lnTo>
                        <a:pt x="503" y="360"/>
                      </a:lnTo>
                      <a:lnTo>
                        <a:pt x="503" y="361"/>
                      </a:lnTo>
                      <a:lnTo>
                        <a:pt x="502" y="363"/>
                      </a:lnTo>
                      <a:lnTo>
                        <a:pt x="502" y="366"/>
                      </a:lnTo>
                      <a:lnTo>
                        <a:pt x="502" y="368"/>
                      </a:lnTo>
                      <a:lnTo>
                        <a:pt x="502" y="371"/>
                      </a:lnTo>
                      <a:lnTo>
                        <a:pt x="503" y="374"/>
                      </a:lnTo>
                      <a:lnTo>
                        <a:pt x="505" y="379"/>
                      </a:lnTo>
                      <a:lnTo>
                        <a:pt x="506" y="384"/>
                      </a:lnTo>
                      <a:lnTo>
                        <a:pt x="510" y="388"/>
                      </a:lnTo>
                      <a:lnTo>
                        <a:pt x="510" y="392"/>
                      </a:lnTo>
                      <a:lnTo>
                        <a:pt x="511" y="396"/>
                      </a:lnTo>
                      <a:lnTo>
                        <a:pt x="511" y="399"/>
                      </a:lnTo>
                      <a:lnTo>
                        <a:pt x="511" y="401"/>
                      </a:lnTo>
                      <a:lnTo>
                        <a:pt x="510" y="401"/>
                      </a:lnTo>
                      <a:lnTo>
                        <a:pt x="506" y="402"/>
                      </a:lnTo>
                      <a:lnTo>
                        <a:pt x="505" y="404"/>
                      </a:lnTo>
                      <a:lnTo>
                        <a:pt x="503" y="406"/>
                      </a:lnTo>
                      <a:lnTo>
                        <a:pt x="500" y="406"/>
                      </a:lnTo>
                      <a:lnTo>
                        <a:pt x="498" y="407"/>
                      </a:lnTo>
                      <a:lnTo>
                        <a:pt x="497" y="409"/>
                      </a:lnTo>
                      <a:lnTo>
                        <a:pt x="495" y="411"/>
                      </a:lnTo>
                      <a:lnTo>
                        <a:pt x="488" y="416"/>
                      </a:lnTo>
                      <a:lnTo>
                        <a:pt x="488" y="414"/>
                      </a:lnTo>
                      <a:lnTo>
                        <a:pt x="487" y="414"/>
                      </a:lnTo>
                      <a:lnTo>
                        <a:pt x="485" y="412"/>
                      </a:lnTo>
                      <a:lnTo>
                        <a:pt x="482" y="412"/>
                      </a:lnTo>
                      <a:lnTo>
                        <a:pt x="480" y="414"/>
                      </a:lnTo>
                      <a:lnTo>
                        <a:pt x="477" y="417"/>
                      </a:lnTo>
                      <a:lnTo>
                        <a:pt x="475" y="422"/>
                      </a:lnTo>
                      <a:lnTo>
                        <a:pt x="473" y="429"/>
                      </a:lnTo>
                      <a:lnTo>
                        <a:pt x="473" y="430"/>
                      </a:lnTo>
                      <a:lnTo>
                        <a:pt x="473" y="432"/>
                      </a:lnTo>
                      <a:lnTo>
                        <a:pt x="472" y="434"/>
                      </a:lnTo>
                      <a:lnTo>
                        <a:pt x="469" y="437"/>
                      </a:lnTo>
                      <a:lnTo>
                        <a:pt x="465" y="440"/>
                      </a:lnTo>
                      <a:lnTo>
                        <a:pt x="460" y="442"/>
                      </a:lnTo>
                      <a:lnTo>
                        <a:pt x="454" y="444"/>
                      </a:lnTo>
                      <a:lnTo>
                        <a:pt x="445" y="445"/>
                      </a:lnTo>
                      <a:lnTo>
                        <a:pt x="445" y="447"/>
                      </a:lnTo>
                      <a:lnTo>
                        <a:pt x="444" y="450"/>
                      </a:lnTo>
                      <a:lnTo>
                        <a:pt x="440" y="457"/>
                      </a:lnTo>
                      <a:lnTo>
                        <a:pt x="436" y="462"/>
                      </a:lnTo>
                      <a:lnTo>
                        <a:pt x="429" y="467"/>
                      </a:lnTo>
                      <a:lnTo>
                        <a:pt x="421" y="468"/>
                      </a:lnTo>
                      <a:lnTo>
                        <a:pt x="416" y="467"/>
                      </a:lnTo>
                      <a:lnTo>
                        <a:pt x="411" y="465"/>
                      </a:lnTo>
                      <a:lnTo>
                        <a:pt x="404" y="462"/>
                      </a:lnTo>
                      <a:lnTo>
                        <a:pt x="398" y="457"/>
                      </a:lnTo>
                      <a:lnTo>
                        <a:pt x="335" y="457"/>
                      </a:lnTo>
                      <a:lnTo>
                        <a:pt x="335" y="455"/>
                      </a:lnTo>
                      <a:lnTo>
                        <a:pt x="333" y="454"/>
                      </a:lnTo>
                      <a:lnTo>
                        <a:pt x="332" y="450"/>
                      </a:lnTo>
                      <a:lnTo>
                        <a:pt x="328" y="447"/>
                      </a:lnTo>
                      <a:lnTo>
                        <a:pt x="323" y="445"/>
                      </a:lnTo>
                      <a:lnTo>
                        <a:pt x="318" y="447"/>
                      </a:lnTo>
                      <a:lnTo>
                        <a:pt x="313" y="450"/>
                      </a:lnTo>
                      <a:lnTo>
                        <a:pt x="307" y="458"/>
                      </a:lnTo>
                      <a:lnTo>
                        <a:pt x="20" y="463"/>
                      </a:lnTo>
                      <a:lnTo>
                        <a:pt x="11" y="119"/>
                      </a:lnTo>
                      <a:close/>
                    </a:path>
                  </a:pathLst>
                </a:custGeom>
                <a:grpFill/>
                <a:ln w="12700" cap="rnd">
                  <a:solidFill>
                    <a:srgbClr val="E6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ＭＳ Ｐゴシック" pitchFamily="-109" charset="-128"/>
                    <a:cs typeface="+mn-cs"/>
                  </a:endParaRPr>
                </a:p>
              </p:txBody>
            </p:sp>
            <p:sp>
              <p:nvSpPr>
                <p:cNvPr id="93" name="Freeform 25"/>
                <p:cNvSpPr>
                  <a:spLocks/>
                </p:cNvSpPr>
                <p:nvPr/>
              </p:nvSpPr>
              <p:spPr bwMode="gray">
                <a:xfrm>
                  <a:off x="2735669" y="2252152"/>
                  <a:ext cx="325596" cy="497373"/>
                </a:xfrm>
                <a:custGeom>
                  <a:avLst/>
                  <a:gdLst>
                    <a:gd name="T0" fmla="*/ 2147483647 w 206"/>
                    <a:gd name="T1" fmla="*/ 2147483647 h 315"/>
                    <a:gd name="T2" fmla="*/ 2147483647 w 206"/>
                    <a:gd name="T3" fmla="*/ 2147483647 h 315"/>
                    <a:gd name="T4" fmla="*/ 2147483647 w 206"/>
                    <a:gd name="T5" fmla="*/ 2147483647 h 315"/>
                    <a:gd name="T6" fmla="*/ 2147483647 w 206"/>
                    <a:gd name="T7" fmla="*/ 2147483647 h 315"/>
                    <a:gd name="T8" fmla="*/ 2147483647 w 206"/>
                    <a:gd name="T9" fmla="*/ 2147483647 h 315"/>
                    <a:gd name="T10" fmla="*/ 2147483647 w 206"/>
                    <a:gd name="T11" fmla="*/ 2147483647 h 315"/>
                    <a:gd name="T12" fmla="*/ 2147483647 w 206"/>
                    <a:gd name="T13" fmla="*/ 2147483647 h 315"/>
                    <a:gd name="T14" fmla="*/ 2147483647 w 206"/>
                    <a:gd name="T15" fmla="*/ 2147483647 h 315"/>
                    <a:gd name="T16" fmla="*/ 2147483647 w 206"/>
                    <a:gd name="T17" fmla="*/ 2147483647 h 315"/>
                    <a:gd name="T18" fmla="*/ 2147483647 w 206"/>
                    <a:gd name="T19" fmla="*/ 2147483647 h 315"/>
                    <a:gd name="T20" fmla="*/ 2147483647 w 206"/>
                    <a:gd name="T21" fmla="*/ 2147483647 h 315"/>
                    <a:gd name="T22" fmla="*/ 2147483647 w 206"/>
                    <a:gd name="T23" fmla="*/ 2147483647 h 315"/>
                    <a:gd name="T24" fmla="*/ 2147483647 w 206"/>
                    <a:gd name="T25" fmla="*/ 2147483647 h 315"/>
                    <a:gd name="T26" fmla="*/ 2147483647 w 206"/>
                    <a:gd name="T27" fmla="*/ 2147483647 h 315"/>
                    <a:gd name="T28" fmla="*/ 2147483647 w 206"/>
                    <a:gd name="T29" fmla="*/ 2147483647 h 315"/>
                    <a:gd name="T30" fmla="*/ 2147483647 w 206"/>
                    <a:gd name="T31" fmla="*/ 2147483647 h 315"/>
                    <a:gd name="T32" fmla="*/ 2147483647 w 206"/>
                    <a:gd name="T33" fmla="*/ 2147483647 h 315"/>
                    <a:gd name="T34" fmla="*/ 2147483647 w 206"/>
                    <a:gd name="T35" fmla="*/ 2147483647 h 315"/>
                    <a:gd name="T36" fmla="*/ 2147483647 w 206"/>
                    <a:gd name="T37" fmla="*/ 2147483647 h 315"/>
                    <a:gd name="T38" fmla="*/ 2147483647 w 206"/>
                    <a:gd name="T39" fmla="*/ 2147483647 h 315"/>
                    <a:gd name="T40" fmla="*/ 2147483647 w 206"/>
                    <a:gd name="T41" fmla="*/ 2147483647 h 315"/>
                    <a:gd name="T42" fmla="*/ 2147483647 w 206"/>
                    <a:gd name="T43" fmla="*/ 2147483647 h 315"/>
                    <a:gd name="T44" fmla="*/ 2147483647 w 206"/>
                    <a:gd name="T45" fmla="*/ 2147483647 h 315"/>
                    <a:gd name="T46" fmla="*/ 2147483647 w 206"/>
                    <a:gd name="T47" fmla="*/ 2147483647 h 315"/>
                    <a:gd name="T48" fmla="*/ 2147483647 w 206"/>
                    <a:gd name="T49" fmla="*/ 2147483647 h 315"/>
                    <a:gd name="T50" fmla="*/ 2147483647 w 206"/>
                    <a:gd name="T51" fmla="*/ 2147483647 h 315"/>
                    <a:gd name="T52" fmla="*/ 2147483647 w 206"/>
                    <a:gd name="T53" fmla="*/ 2147483647 h 315"/>
                    <a:gd name="T54" fmla="*/ 2147483647 w 206"/>
                    <a:gd name="T55" fmla="*/ 2147483647 h 315"/>
                    <a:gd name="T56" fmla="*/ 2147483647 w 206"/>
                    <a:gd name="T57" fmla="*/ 2147483647 h 315"/>
                    <a:gd name="T58" fmla="*/ 2147483647 w 206"/>
                    <a:gd name="T59" fmla="*/ 2147483647 h 315"/>
                    <a:gd name="T60" fmla="*/ 2147483647 w 206"/>
                    <a:gd name="T61" fmla="*/ 2147483647 h 315"/>
                    <a:gd name="T62" fmla="*/ 2147483647 w 206"/>
                    <a:gd name="T63" fmla="*/ 2147483647 h 315"/>
                    <a:gd name="T64" fmla="*/ 2147483647 w 206"/>
                    <a:gd name="T65" fmla="*/ 2147483647 h 315"/>
                    <a:gd name="T66" fmla="*/ 2147483647 w 206"/>
                    <a:gd name="T67" fmla="*/ 2147483647 h 315"/>
                    <a:gd name="T68" fmla="*/ 2147483647 w 206"/>
                    <a:gd name="T69" fmla="*/ 2147483647 h 315"/>
                    <a:gd name="T70" fmla="*/ 2147483647 w 206"/>
                    <a:gd name="T71" fmla="*/ 2147483647 h 315"/>
                    <a:gd name="T72" fmla="*/ 2147483647 w 206"/>
                    <a:gd name="T73" fmla="*/ 2147483647 h 315"/>
                    <a:gd name="T74" fmla="*/ 2147483647 w 206"/>
                    <a:gd name="T75" fmla="*/ 2147483647 h 315"/>
                    <a:gd name="T76" fmla="*/ 2147483647 w 206"/>
                    <a:gd name="T77" fmla="*/ 2147483647 h 315"/>
                    <a:gd name="T78" fmla="*/ 2147483647 w 206"/>
                    <a:gd name="T79" fmla="*/ 2147483647 h 315"/>
                    <a:gd name="T80" fmla="*/ 2147483647 w 206"/>
                    <a:gd name="T81" fmla="*/ 2147483647 h 315"/>
                    <a:gd name="T82" fmla="*/ 2147483647 w 206"/>
                    <a:gd name="T83" fmla="*/ 2147483647 h 315"/>
                    <a:gd name="T84" fmla="*/ 2147483647 w 206"/>
                    <a:gd name="T85" fmla="*/ 2147483647 h 315"/>
                    <a:gd name="T86" fmla="*/ 2147483647 w 206"/>
                    <a:gd name="T87" fmla="*/ 2147483647 h 315"/>
                    <a:gd name="T88" fmla="*/ 2147483647 w 206"/>
                    <a:gd name="T89" fmla="*/ 2147483647 h 315"/>
                    <a:gd name="T90" fmla="*/ 2147483647 w 206"/>
                    <a:gd name="T91" fmla="*/ 2147483647 h 315"/>
                    <a:gd name="T92" fmla="*/ 2147483647 w 206"/>
                    <a:gd name="T93" fmla="*/ 2147483647 h 315"/>
                    <a:gd name="T94" fmla="*/ 2147483647 w 206"/>
                    <a:gd name="T95" fmla="*/ 2147483647 h 315"/>
                    <a:gd name="T96" fmla="*/ 2147483647 w 206"/>
                    <a:gd name="T97" fmla="*/ 2147483647 h 315"/>
                    <a:gd name="T98" fmla="*/ 2147483647 w 206"/>
                    <a:gd name="T99" fmla="*/ 2147483647 h 315"/>
                    <a:gd name="T100" fmla="*/ 2147483647 w 206"/>
                    <a:gd name="T101" fmla="*/ 2147483647 h 315"/>
                    <a:gd name="T102" fmla="*/ 2147483647 w 206"/>
                    <a:gd name="T103" fmla="*/ 2147483647 h 315"/>
                    <a:gd name="T104" fmla="*/ 2147483647 w 206"/>
                    <a:gd name="T105" fmla="*/ 2147483647 h 315"/>
                    <a:gd name="T106" fmla="*/ 2147483647 w 206"/>
                    <a:gd name="T107" fmla="*/ 2147483647 h 315"/>
                    <a:gd name="T108" fmla="*/ 2147483647 w 206"/>
                    <a:gd name="T109" fmla="*/ 2147483647 h 315"/>
                    <a:gd name="T110" fmla="*/ 2147483647 w 206"/>
                    <a:gd name="T111" fmla="*/ 2147483647 h 315"/>
                    <a:gd name="T112" fmla="*/ 2147483647 w 206"/>
                    <a:gd name="T113" fmla="*/ 2147483647 h 3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6"/>
                    <a:gd name="T172" fmla="*/ 0 h 315"/>
                    <a:gd name="T173" fmla="*/ 206 w 206"/>
                    <a:gd name="T174" fmla="*/ 315 h 3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6" h="315">
                      <a:moveTo>
                        <a:pt x="33" y="6"/>
                      </a:moveTo>
                      <a:lnTo>
                        <a:pt x="35" y="6"/>
                      </a:lnTo>
                      <a:lnTo>
                        <a:pt x="35" y="8"/>
                      </a:lnTo>
                      <a:lnTo>
                        <a:pt x="35" y="10"/>
                      </a:lnTo>
                      <a:lnTo>
                        <a:pt x="33" y="11"/>
                      </a:lnTo>
                      <a:lnTo>
                        <a:pt x="31" y="13"/>
                      </a:lnTo>
                      <a:lnTo>
                        <a:pt x="28" y="16"/>
                      </a:lnTo>
                      <a:lnTo>
                        <a:pt x="26" y="18"/>
                      </a:lnTo>
                      <a:lnTo>
                        <a:pt x="26" y="20"/>
                      </a:lnTo>
                      <a:lnTo>
                        <a:pt x="26" y="21"/>
                      </a:lnTo>
                      <a:lnTo>
                        <a:pt x="26" y="23"/>
                      </a:lnTo>
                      <a:lnTo>
                        <a:pt x="26" y="24"/>
                      </a:lnTo>
                      <a:lnTo>
                        <a:pt x="28" y="26"/>
                      </a:lnTo>
                      <a:lnTo>
                        <a:pt x="28" y="28"/>
                      </a:lnTo>
                      <a:lnTo>
                        <a:pt x="28" y="29"/>
                      </a:lnTo>
                      <a:lnTo>
                        <a:pt x="30" y="31"/>
                      </a:lnTo>
                      <a:lnTo>
                        <a:pt x="30" y="33"/>
                      </a:lnTo>
                      <a:lnTo>
                        <a:pt x="30" y="38"/>
                      </a:lnTo>
                      <a:lnTo>
                        <a:pt x="31" y="43"/>
                      </a:lnTo>
                      <a:lnTo>
                        <a:pt x="31" y="48"/>
                      </a:lnTo>
                      <a:lnTo>
                        <a:pt x="30" y="52"/>
                      </a:lnTo>
                      <a:lnTo>
                        <a:pt x="30" y="56"/>
                      </a:lnTo>
                      <a:lnTo>
                        <a:pt x="30" y="61"/>
                      </a:lnTo>
                      <a:lnTo>
                        <a:pt x="31" y="66"/>
                      </a:lnTo>
                      <a:lnTo>
                        <a:pt x="31" y="72"/>
                      </a:lnTo>
                      <a:lnTo>
                        <a:pt x="31" y="74"/>
                      </a:lnTo>
                      <a:lnTo>
                        <a:pt x="33" y="76"/>
                      </a:lnTo>
                      <a:lnTo>
                        <a:pt x="33" y="77"/>
                      </a:lnTo>
                      <a:lnTo>
                        <a:pt x="35" y="79"/>
                      </a:lnTo>
                      <a:lnTo>
                        <a:pt x="35" y="81"/>
                      </a:lnTo>
                      <a:lnTo>
                        <a:pt x="36" y="82"/>
                      </a:lnTo>
                      <a:lnTo>
                        <a:pt x="36" y="84"/>
                      </a:lnTo>
                      <a:lnTo>
                        <a:pt x="38" y="85"/>
                      </a:lnTo>
                      <a:lnTo>
                        <a:pt x="40" y="87"/>
                      </a:lnTo>
                      <a:lnTo>
                        <a:pt x="40" y="89"/>
                      </a:lnTo>
                      <a:lnTo>
                        <a:pt x="40" y="92"/>
                      </a:lnTo>
                      <a:lnTo>
                        <a:pt x="40" y="94"/>
                      </a:lnTo>
                      <a:lnTo>
                        <a:pt x="38" y="97"/>
                      </a:lnTo>
                      <a:lnTo>
                        <a:pt x="38" y="99"/>
                      </a:lnTo>
                      <a:lnTo>
                        <a:pt x="38" y="100"/>
                      </a:lnTo>
                      <a:lnTo>
                        <a:pt x="38" y="102"/>
                      </a:lnTo>
                      <a:lnTo>
                        <a:pt x="38" y="107"/>
                      </a:lnTo>
                      <a:lnTo>
                        <a:pt x="40" y="112"/>
                      </a:lnTo>
                      <a:lnTo>
                        <a:pt x="41" y="115"/>
                      </a:lnTo>
                      <a:lnTo>
                        <a:pt x="43" y="120"/>
                      </a:lnTo>
                      <a:lnTo>
                        <a:pt x="45" y="125"/>
                      </a:lnTo>
                      <a:lnTo>
                        <a:pt x="46" y="128"/>
                      </a:lnTo>
                      <a:lnTo>
                        <a:pt x="46" y="133"/>
                      </a:lnTo>
                      <a:lnTo>
                        <a:pt x="46" y="138"/>
                      </a:lnTo>
                      <a:lnTo>
                        <a:pt x="46" y="140"/>
                      </a:lnTo>
                      <a:lnTo>
                        <a:pt x="45" y="143"/>
                      </a:lnTo>
                      <a:lnTo>
                        <a:pt x="45" y="145"/>
                      </a:lnTo>
                      <a:lnTo>
                        <a:pt x="43" y="148"/>
                      </a:lnTo>
                      <a:lnTo>
                        <a:pt x="43" y="150"/>
                      </a:lnTo>
                      <a:lnTo>
                        <a:pt x="41" y="151"/>
                      </a:lnTo>
                      <a:lnTo>
                        <a:pt x="40" y="153"/>
                      </a:lnTo>
                      <a:lnTo>
                        <a:pt x="38" y="155"/>
                      </a:lnTo>
                      <a:lnTo>
                        <a:pt x="35" y="155"/>
                      </a:lnTo>
                      <a:lnTo>
                        <a:pt x="33" y="156"/>
                      </a:lnTo>
                      <a:lnTo>
                        <a:pt x="31" y="158"/>
                      </a:lnTo>
                      <a:lnTo>
                        <a:pt x="30" y="160"/>
                      </a:lnTo>
                      <a:lnTo>
                        <a:pt x="28" y="161"/>
                      </a:lnTo>
                      <a:lnTo>
                        <a:pt x="26" y="163"/>
                      </a:lnTo>
                      <a:lnTo>
                        <a:pt x="25" y="165"/>
                      </a:lnTo>
                      <a:lnTo>
                        <a:pt x="23" y="166"/>
                      </a:lnTo>
                      <a:lnTo>
                        <a:pt x="23" y="171"/>
                      </a:lnTo>
                      <a:lnTo>
                        <a:pt x="22" y="176"/>
                      </a:lnTo>
                      <a:lnTo>
                        <a:pt x="22" y="180"/>
                      </a:lnTo>
                      <a:lnTo>
                        <a:pt x="20" y="184"/>
                      </a:lnTo>
                      <a:lnTo>
                        <a:pt x="20" y="188"/>
                      </a:lnTo>
                      <a:lnTo>
                        <a:pt x="20" y="193"/>
                      </a:lnTo>
                      <a:lnTo>
                        <a:pt x="18" y="196"/>
                      </a:lnTo>
                      <a:lnTo>
                        <a:pt x="17" y="201"/>
                      </a:lnTo>
                      <a:lnTo>
                        <a:pt x="15" y="203"/>
                      </a:lnTo>
                      <a:lnTo>
                        <a:pt x="13" y="204"/>
                      </a:lnTo>
                      <a:lnTo>
                        <a:pt x="12" y="206"/>
                      </a:lnTo>
                      <a:lnTo>
                        <a:pt x="10" y="206"/>
                      </a:lnTo>
                      <a:lnTo>
                        <a:pt x="8" y="208"/>
                      </a:lnTo>
                      <a:lnTo>
                        <a:pt x="7" y="209"/>
                      </a:lnTo>
                      <a:lnTo>
                        <a:pt x="5" y="211"/>
                      </a:lnTo>
                      <a:lnTo>
                        <a:pt x="3" y="213"/>
                      </a:lnTo>
                      <a:lnTo>
                        <a:pt x="0" y="221"/>
                      </a:lnTo>
                      <a:lnTo>
                        <a:pt x="0" y="231"/>
                      </a:lnTo>
                      <a:lnTo>
                        <a:pt x="2" y="239"/>
                      </a:lnTo>
                      <a:lnTo>
                        <a:pt x="7" y="247"/>
                      </a:lnTo>
                      <a:lnTo>
                        <a:pt x="12" y="255"/>
                      </a:lnTo>
                      <a:lnTo>
                        <a:pt x="17" y="264"/>
                      </a:lnTo>
                      <a:lnTo>
                        <a:pt x="23" y="272"/>
                      </a:lnTo>
                      <a:lnTo>
                        <a:pt x="28" y="280"/>
                      </a:lnTo>
                      <a:lnTo>
                        <a:pt x="28" y="282"/>
                      </a:lnTo>
                      <a:lnTo>
                        <a:pt x="26" y="282"/>
                      </a:lnTo>
                      <a:lnTo>
                        <a:pt x="25" y="282"/>
                      </a:lnTo>
                      <a:lnTo>
                        <a:pt x="25" y="283"/>
                      </a:lnTo>
                      <a:lnTo>
                        <a:pt x="25" y="285"/>
                      </a:lnTo>
                      <a:lnTo>
                        <a:pt x="25" y="287"/>
                      </a:lnTo>
                      <a:lnTo>
                        <a:pt x="26" y="288"/>
                      </a:lnTo>
                      <a:lnTo>
                        <a:pt x="26" y="290"/>
                      </a:lnTo>
                      <a:lnTo>
                        <a:pt x="28" y="292"/>
                      </a:lnTo>
                      <a:lnTo>
                        <a:pt x="28" y="293"/>
                      </a:lnTo>
                      <a:lnTo>
                        <a:pt x="28" y="295"/>
                      </a:lnTo>
                      <a:lnTo>
                        <a:pt x="26" y="295"/>
                      </a:lnTo>
                      <a:lnTo>
                        <a:pt x="25" y="297"/>
                      </a:lnTo>
                      <a:lnTo>
                        <a:pt x="23" y="297"/>
                      </a:lnTo>
                      <a:lnTo>
                        <a:pt x="26" y="298"/>
                      </a:lnTo>
                      <a:lnTo>
                        <a:pt x="30" y="300"/>
                      </a:lnTo>
                      <a:lnTo>
                        <a:pt x="33" y="302"/>
                      </a:lnTo>
                      <a:lnTo>
                        <a:pt x="36" y="303"/>
                      </a:lnTo>
                      <a:lnTo>
                        <a:pt x="40" y="305"/>
                      </a:lnTo>
                      <a:lnTo>
                        <a:pt x="43" y="307"/>
                      </a:lnTo>
                      <a:lnTo>
                        <a:pt x="46" y="308"/>
                      </a:lnTo>
                      <a:lnTo>
                        <a:pt x="48" y="310"/>
                      </a:lnTo>
                      <a:lnTo>
                        <a:pt x="48" y="312"/>
                      </a:lnTo>
                      <a:lnTo>
                        <a:pt x="50" y="312"/>
                      </a:lnTo>
                      <a:lnTo>
                        <a:pt x="51" y="313"/>
                      </a:lnTo>
                      <a:lnTo>
                        <a:pt x="53" y="315"/>
                      </a:lnTo>
                      <a:lnTo>
                        <a:pt x="55" y="313"/>
                      </a:lnTo>
                      <a:lnTo>
                        <a:pt x="56" y="313"/>
                      </a:lnTo>
                      <a:lnTo>
                        <a:pt x="59" y="312"/>
                      </a:lnTo>
                      <a:lnTo>
                        <a:pt x="61" y="312"/>
                      </a:lnTo>
                      <a:lnTo>
                        <a:pt x="64" y="310"/>
                      </a:lnTo>
                      <a:lnTo>
                        <a:pt x="66" y="310"/>
                      </a:lnTo>
                      <a:lnTo>
                        <a:pt x="68" y="308"/>
                      </a:lnTo>
                      <a:lnTo>
                        <a:pt x="69" y="307"/>
                      </a:lnTo>
                      <a:lnTo>
                        <a:pt x="69" y="305"/>
                      </a:lnTo>
                      <a:lnTo>
                        <a:pt x="71" y="303"/>
                      </a:lnTo>
                      <a:lnTo>
                        <a:pt x="73" y="302"/>
                      </a:lnTo>
                      <a:lnTo>
                        <a:pt x="73" y="300"/>
                      </a:lnTo>
                      <a:lnTo>
                        <a:pt x="74" y="298"/>
                      </a:lnTo>
                      <a:lnTo>
                        <a:pt x="76" y="298"/>
                      </a:lnTo>
                      <a:lnTo>
                        <a:pt x="78" y="297"/>
                      </a:lnTo>
                      <a:lnTo>
                        <a:pt x="79" y="297"/>
                      </a:lnTo>
                      <a:lnTo>
                        <a:pt x="83" y="297"/>
                      </a:lnTo>
                      <a:lnTo>
                        <a:pt x="88" y="295"/>
                      </a:lnTo>
                      <a:lnTo>
                        <a:pt x="91" y="295"/>
                      </a:lnTo>
                      <a:lnTo>
                        <a:pt x="94" y="295"/>
                      </a:lnTo>
                      <a:lnTo>
                        <a:pt x="97" y="295"/>
                      </a:lnTo>
                      <a:lnTo>
                        <a:pt x="101" y="295"/>
                      </a:lnTo>
                      <a:lnTo>
                        <a:pt x="104" y="293"/>
                      </a:lnTo>
                      <a:lnTo>
                        <a:pt x="107" y="292"/>
                      </a:lnTo>
                      <a:lnTo>
                        <a:pt x="112" y="292"/>
                      </a:lnTo>
                      <a:lnTo>
                        <a:pt x="116" y="290"/>
                      </a:lnTo>
                      <a:lnTo>
                        <a:pt x="119" y="290"/>
                      </a:lnTo>
                      <a:lnTo>
                        <a:pt x="124" y="288"/>
                      </a:lnTo>
                      <a:lnTo>
                        <a:pt x="127" y="288"/>
                      </a:lnTo>
                      <a:lnTo>
                        <a:pt x="132" y="287"/>
                      </a:lnTo>
                      <a:lnTo>
                        <a:pt x="135" y="287"/>
                      </a:lnTo>
                      <a:lnTo>
                        <a:pt x="139" y="283"/>
                      </a:lnTo>
                      <a:lnTo>
                        <a:pt x="140" y="283"/>
                      </a:lnTo>
                      <a:lnTo>
                        <a:pt x="140" y="282"/>
                      </a:lnTo>
                      <a:lnTo>
                        <a:pt x="142" y="280"/>
                      </a:lnTo>
                      <a:lnTo>
                        <a:pt x="142" y="279"/>
                      </a:lnTo>
                      <a:lnTo>
                        <a:pt x="144" y="279"/>
                      </a:lnTo>
                      <a:lnTo>
                        <a:pt x="144" y="277"/>
                      </a:lnTo>
                      <a:lnTo>
                        <a:pt x="149" y="275"/>
                      </a:lnTo>
                      <a:lnTo>
                        <a:pt x="154" y="274"/>
                      </a:lnTo>
                      <a:lnTo>
                        <a:pt x="159" y="272"/>
                      </a:lnTo>
                      <a:lnTo>
                        <a:pt x="163" y="272"/>
                      </a:lnTo>
                      <a:lnTo>
                        <a:pt x="168" y="270"/>
                      </a:lnTo>
                      <a:lnTo>
                        <a:pt x="173" y="270"/>
                      </a:lnTo>
                      <a:lnTo>
                        <a:pt x="178" y="270"/>
                      </a:lnTo>
                      <a:lnTo>
                        <a:pt x="182" y="270"/>
                      </a:lnTo>
                      <a:lnTo>
                        <a:pt x="182" y="269"/>
                      </a:lnTo>
                      <a:lnTo>
                        <a:pt x="182" y="267"/>
                      </a:lnTo>
                      <a:lnTo>
                        <a:pt x="183" y="265"/>
                      </a:lnTo>
                      <a:lnTo>
                        <a:pt x="185" y="264"/>
                      </a:lnTo>
                      <a:lnTo>
                        <a:pt x="185" y="262"/>
                      </a:lnTo>
                      <a:lnTo>
                        <a:pt x="185" y="260"/>
                      </a:lnTo>
                      <a:lnTo>
                        <a:pt x="187" y="264"/>
                      </a:lnTo>
                      <a:lnTo>
                        <a:pt x="187" y="265"/>
                      </a:lnTo>
                      <a:lnTo>
                        <a:pt x="188" y="269"/>
                      </a:lnTo>
                      <a:lnTo>
                        <a:pt x="190" y="270"/>
                      </a:lnTo>
                      <a:lnTo>
                        <a:pt x="192" y="272"/>
                      </a:lnTo>
                      <a:lnTo>
                        <a:pt x="193" y="274"/>
                      </a:lnTo>
                      <a:lnTo>
                        <a:pt x="196" y="272"/>
                      </a:lnTo>
                      <a:lnTo>
                        <a:pt x="198" y="270"/>
                      </a:lnTo>
                      <a:lnTo>
                        <a:pt x="200" y="269"/>
                      </a:lnTo>
                      <a:lnTo>
                        <a:pt x="201" y="265"/>
                      </a:lnTo>
                      <a:lnTo>
                        <a:pt x="203" y="264"/>
                      </a:lnTo>
                      <a:lnTo>
                        <a:pt x="203" y="262"/>
                      </a:lnTo>
                      <a:lnTo>
                        <a:pt x="205" y="259"/>
                      </a:lnTo>
                      <a:lnTo>
                        <a:pt x="206" y="257"/>
                      </a:lnTo>
                      <a:lnTo>
                        <a:pt x="206" y="254"/>
                      </a:lnTo>
                      <a:lnTo>
                        <a:pt x="205" y="252"/>
                      </a:lnTo>
                      <a:lnTo>
                        <a:pt x="203" y="247"/>
                      </a:lnTo>
                      <a:lnTo>
                        <a:pt x="201" y="244"/>
                      </a:lnTo>
                      <a:lnTo>
                        <a:pt x="198" y="241"/>
                      </a:lnTo>
                      <a:lnTo>
                        <a:pt x="196" y="236"/>
                      </a:lnTo>
                      <a:lnTo>
                        <a:pt x="193" y="232"/>
                      </a:lnTo>
                      <a:lnTo>
                        <a:pt x="190" y="229"/>
                      </a:lnTo>
                      <a:lnTo>
                        <a:pt x="187" y="226"/>
                      </a:lnTo>
                      <a:lnTo>
                        <a:pt x="183" y="222"/>
                      </a:lnTo>
                      <a:lnTo>
                        <a:pt x="182" y="222"/>
                      </a:lnTo>
                      <a:lnTo>
                        <a:pt x="180" y="222"/>
                      </a:lnTo>
                      <a:lnTo>
                        <a:pt x="178" y="222"/>
                      </a:lnTo>
                      <a:lnTo>
                        <a:pt x="177" y="222"/>
                      </a:lnTo>
                      <a:lnTo>
                        <a:pt x="177" y="217"/>
                      </a:lnTo>
                      <a:lnTo>
                        <a:pt x="178" y="213"/>
                      </a:lnTo>
                      <a:lnTo>
                        <a:pt x="180" y="208"/>
                      </a:lnTo>
                      <a:lnTo>
                        <a:pt x="180" y="204"/>
                      </a:lnTo>
                      <a:lnTo>
                        <a:pt x="182" y="199"/>
                      </a:lnTo>
                      <a:lnTo>
                        <a:pt x="182" y="194"/>
                      </a:lnTo>
                      <a:lnTo>
                        <a:pt x="182" y="189"/>
                      </a:lnTo>
                      <a:lnTo>
                        <a:pt x="182" y="184"/>
                      </a:lnTo>
                      <a:lnTo>
                        <a:pt x="182" y="183"/>
                      </a:lnTo>
                      <a:lnTo>
                        <a:pt x="180" y="183"/>
                      </a:lnTo>
                      <a:lnTo>
                        <a:pt x="180" y="184"/>
                      </a:lnTo>
                      <a:lnTo>
                        <a:pt x="178" y="184"/>
                      </a:lnTo>
                      <a:lnTo>
                        <a:pt x="177" y="183"/>
                      </a:lnTo>
                      <a:lnTo>
                        <a:pt x="177" y="181"/>
                      </a:lnTo>
                      <a:lnTo>
                        <a:pt x="177" y="180"/>
                      </a:lnTo>
                      <a:lnTo>
                        <a:pt x="177" y="178"/>
                      </a:lnTo>
                      <a:lnTo>
                        <a:pt x="177" y="176"/>
                      </a:lnTo>
                      <a:lnTo>
                        <a:pt x="178" y="175"/>
                      </a:lnTo>
                      <a:lnTo>
                        <a:pt x="180" y="173"/>
                      </a:lnTo>
                      <a:lnTo>
                        <a:pt x="180" y="171"/>
                      </a:lnTo>
                      <a:lnTo>
                        <a:pt x="182" y="171"/>
                      </a:lnTo>
                      <a:lnTo>
                        <a:pt x="183" y="170"/>
                      </a:lnTo>
                      <a:lnTo>
                        <a:pt x="185" y="168"/>
                      </a:lnTo>
                      <a:lnTo>
                        <a:pt x="185" y="166"/>
                      </a:lnTo>
                      <a:lnTo>
                        <a:pt x="185" y="165"/>
                      </a:lnTo>
                      <a:lnTo>
                        <a:pt x="185" y="161"/>
                      </a:lnTo>
                      <a:lnTo>
                        <a:pt x="185" y="158"/>
                      </a:lnTo>
                      <a:lnTo>
                        <a:pt x="185" y="156"/>
                      </a:lnTo>
                      <a:lnTo>
                        <a:pt x="185" y="153"/>
                      </a:lnTo>
                      <a:lnTo>
                        <a:pt x="185" y="150"/>
                      </a:lnTo>
                      <a:lnTo>
                        <a:pt x="185" y="148"/>
                      </a:lnTo>
                      <a:lnTo>
                        <a:pt x="187" y="145"/>
                      </a:lnTo>
                      <a:lnTo>
                        <a:pt x="188" y="145"/>
                      </a:lnTo>
                      <a:lnTo>
                        <a:pt x="190" y="145"/>
                      </a:lnTo>
                      <a:lnTo>
                        <a:pt x="190" y="143"/>
                      </a:lnTo>
                      <a:lnTo>
                        <a:pt x="192" y="142"/>
                      </a:lnTo>
                      <a:lnTo>
                        <a:pt x="192" y="140"/>
                      </a:lnTo>
                      <a:lnTo>
                        <a:pt x="192" y="138"/>
                      </a:lnTo>
                      <a:lnTo>
                        <a:pt x="192" y="137"/>
                      </a:lnTo>
                      <a:lnTo>
                        <a:pt x="188" y="135"/>
                      </a:lnTo>
                      <a:lnTo>
                        <a:pt x="185" y="132"/>
                      </a:lnTo>
                      <a:lnTo>
                        <a:pt x="183" y="128"/>
                      </a:lnTo>
                      <a:lnTo>
                        <a:pt x="180" y="125"/>
                      </a:lnTo>
                      <a:lnTo>
                        <a:pt x="178" y="123"/>
                      </a:lnTo>
                      <a:lnTo>
                        <a:pt x="177" y="120"/>
                      </a:lnTo>
                      <a:lnTo>
                        <a:pt x="175" y="117"/>
                      </a:lnTo>
                      <a:lnTo>
                        <a:pt x="177" y="114"/>
                      </a:lnTo>
                      <a:lnTo>
                        <a:pt x="178" y="114"/>
                      </a:lnTo>
                      <a:lnTo>
                        <a:pt x="180" y="115"/>
                      </a:lnTo>
                      <a:lnTo>
                        <a:pt x="183" y="115"/>
                      </a:lnTo>
                      <a:lnTo>
                        <a:pt x="185" y="117"/>
                      </a:lnTo>
                      <a:lnTo>
                        <a:pt x="187" y="117"/>
                      </a:lnTo>
                      <a:lnTo>
                        <a:pt x="188" y="117"/>
                      </a:lnTo>
                      <a:lnTo>
                        <a:pt x="190" y="115"/>
                      </a:lnTo>
                      <a:lnTo>
                        <a:pt x="192" y="114"/>
                      </a:lnTo>
                      <a:lnTo>
                        <a:pt x="190" y="114"/>
                      </a:lnTo>
                      <a:lnTo>
                        <a:pt x="190" y="112"/>
                      </a:lnTo>
                      <a:lnTo>
                        <a:pt x="188" y="110"/>
                      </a:lnTo>
                      <a:lnTo>
                        <a:pt x="187" y="109"/>
                      </a:lnTo>
                      <a:lnTo>
                        <a:pt x="185" y="107"/>
                      </a:lnTo>
                      <a:lnTo>
                        <a:pt x="183" y="105"/>
                      </a:lnTo>
                      <a:lnTo>
                        <a:pt x="183" y="104"/>
                      </a:lnTo>
                      <a:lnTo>
                        <a:pt x="183" y="102"/>
                      </a:lnTo>
                      <a:lnTo>
                        <a:pt x="183" y="100"/>
                      </a:lnTo>
                      <a:lnTo>
                        <a:pt x="183" y="99"/>
                      </a:lnTo>
                      <a:lnTo>
                        <a:pt x="185" y="97"/>
                      </a:lnTo>
                      <a:lnTo>
                        <a:pt x="185" y="95"/>
                      </a:lnTo>
                      <a:lnTo>
                        <a:pt x="185" y="94"/>
                      </a:lnTo>
                      <a:lnTo>
                        <a:pt x="185" y="92"/>
                      </a:lnTo>
                      <a:lnTo>
                        <a:pt x="183" y="90"/>
                      </a:lnTo>
                      <a:lnTo>
                        <a:pt x="182" y="90"/>
                      </a:lnTo>
                      <a:lnTo>
                        <a:pt x="180" y="90"/>
                      </a:lnTo>
                      <a:lnTo>
                        <a:pt x="178" y="90"/>
                      </a:lnTo>
                      <a:lnTo>
                        <a:pt x="177" y="89"/>
                      </a:lnTo>
                      <a:lnTo>
                        <a:pt x="175" y="89"/>
                      </a:lnTo>
                      <a:lnTo>
                        <a:pt x="173" y="87"/>
                      </a:lnTo>
                      <a:lnTo>
                        <a:pt x="173" y="85"/>
                      </a:lnTo>
                      <a:lnTo>
                        <a:pt x="173" y="84"/>
                      </a:lnTo>
                      <a:lnTo>
                        <a:pt x="175" y="84"/>
                      </a:lnTo>
                      <a:lnTo>
                        <a:pt x="175" y="82"/>
                      </a:lnTo>
                      <a:lnTo>
                        <a:pt x="177" y="81"/>
                      </a:lnTo>
                      <a:lnTo>
                        <a:pt x="177" y="79"/>
                      </a:lnTo>
                      <a:lnTo>
                        <a:pt x="177" y="76"/>
                      </a:lnTo>
                      <a:lnTo>
                        <a:pt x="177" y="74"/>
                      </a:lnTo>
                      <a:lnTo>
                        <a:pt x="175" y="71"/>
                      </a:lnTo>
                      <a:lnTo>
                        <a:pt x="175" y="69"/>
                      </a:lnTo>
                      <a:lnTo>
                        <a:pt x="175" y="67"/>
                      </a:lnTo>
                      <a:lnTo>
                        <a:pt x="175" y="66"/>
                      </a:lnTo>
                      <a:lnTo>
                        <a:pt x="177" y="64"/>
                      </a:lnTo>
                      <a:lnTo>
                        <a:pt x="177" y="61"/>
                      </a:lnTo>
                      <a:lnTo>
                        <a:pt x="178" y="59"/>
                      </a:lnTo>
                      <a:lnTo>
                        <a:pt x="178" y="56"/>
                      </a:lnTo>
                      <a:lnTo>
                        <a:pt x="180" y="54"/>
                      </a:lnTo>
                      <a:lnTo>
                        <a:pt x="180" y="51"/>
                      </a:lnTo>
                      <a:lnTo>
                        <a:pt x="180" y="49"/>
                      </a:lnTo>
                      <a:lnTo>
                        <a:pt x="180" y="46"/>
                      </a:lnTo>
                      <a:lnTo>
                        <a:pt x="182" y="44"/>
                      </a:lnTo>
                      <a:lnTo>
                        <a:pt x="180" y="43"/>
                      </a:lnTo>
                      <a:lnTo>
                        <a:pt x="178" y="43"/>
                      </a:lnTo>
                      <a:lnTo>
                        <a:pt x="178" y="41"/>
                      </a:lnTo>
                      <a:lnTo>
                        <a:pt x="178" y="39"/>
                      </a:lnTo>
                      <a:lnTo>
                        <a:pt x="177" y="39"/>
                      </a:lnTo>
                      <a:lnTo>
                        <a:pt x="177" y="38"/>
                      </a:lnTo>
                      <a:lnTo>
                        <a:pt x="175" y="38"/>
                      </a:lnTo>
                      <a:lnTo>
                        <a:pt x="173" y="38"/>
                      </a:lnTo>
                      <a:lnTo>
                        <a:pt x="173" y="36"/>
                      </a:lnTo>
                      <a:lnTo>
                        <a:pt x="173" y="34"/>
                      </a:lnTo>
                      <a:lnTo>
                        <a:pt x="173" y="33"/>
                      </a:lnTo>
                      <a:lnTo>
                        <a:pt x="172" y="33"/>
                      </a:lnTo>
                      <a:lnTo>
                        <a:pt x="170" y="33"/>
                      </a:lnTo>
                      <a:lnTo>
                        <a:pt x="168" y="31"/>
                      </a:lnTo>
                      <a:lnTo>
                        <a:pt x="167" y="31"/>
                      </a:lnTo>
                      <a:lnTo>
                        <a:pt x="165" y="29"/>
                      </a:lnTo>
                      <a:lnTo>
                        <a:pt x="163" y="28"/>
                      </a:lnTo>
                      <a:lnTo>
                        <a:pt x="163" y="24"/>
                      </a:lnTo>
                      <a:lnTo>
                        <a:pt x="162" y="21"/>
                      </a:lnTo>
                      <a:lnTo>
                        <a:pt x="162" y="18"/>
                      </a:lnTo>
                      <a:lnTo>
                        <a:pt x="160" y="15"/>
                      </a:lnTo>
                      <a:lnTo>
                        <a:pt x="160" y="11"/>
                      </a:lnTo>
                      <a:lnTo>
                        <a:pt x="160" y="10"/>
                      </a:lnTo>
                      <a:lnTo>
                        <a:pt x="162" y="6"/>
                      </a:lnTo>
                      <a:lnTo>
                        <a:pt x="163" y="3"/>
                      </a:lnTo>
                      <a:lnTo>
                        <a:pt x="162" y="3"/>
                      </a:lnTo>
                      <a:lnTo>
                        <a:pt x="159" y="1"/>
                      </a:lnTo>
                      <a:lnTo>
                        <a:pt x="157" y="1"/>
                      </a:lnTo>
                      <a:lnTo>
                        <a:pt x="155" y="1"/>
                      </a:lnTo>
                      <a:lnTo>
                        <a:pt x="154" y="0"/>
                      </a:lnTo>
                      <a:lnTo>
                        <a:pt x="152" y="0"/>
                      </a:lnTo>
                      <a:lnTo>
                        <a:pt x="150" y="0"/>
                      </a:lnTo>
                      <a:lnTo>
                        <a:pt x="149" y="0"/>
                      </a:lnTo>
                      <a:lnTo>
                        <a:pt x="147" y="1"/>
                      </a:lnTo>
                      <a:lnTo>
                        <a:pt x="145" y="3"/>
                      </a:lnTo>
                      <a:lnTo>
                        <a:pt x="144" y="5"/>
                      </a:lnTo>
                      <a:lnTo>
                        <a:pt x="142" y="6"/>
                      </a:lnTo>
                      <a:lnTo>
                        <a:pt x="140" y="8"/>
                      </a:lnTo>
                      <a:lnTo>
                        <a:pt x="139" y="8"/>
                      </a:lnTo>
                      <a:lnTo>
                        <a:pt x="137" y="10"/>
                      </a:lnTo>
                      <a:lnTo>
                        <a:pt x="135" y="10"/>
                      </a:lnTo>
                      <a:lnTo>
                        <a:pt x="134" y="10"/>
                      </a:lnTo>
                      <a:lnTo>
                        <a:pt x="132" y="10"/>
                      </a:lnTo>
                      <a:lnTo>
                        <a:pt x="132" y="8"/>
                      </a:lnTo>
                      <a:lnTo>
                        <a:pt x="130" y="8"/>
                      </a:lnTo>
                      <a:lnTo>
                        <a:pt x="130" y="6"/>
                      </a:lnTo>
                      <a:lnTo>
                        <a:pt x="129" y="5"/>
                      </a:lnTo>
                      <a:lnTo>
                        <a:pt x="127" y="5"/>
                      </a:lnTo>
                      <a:lnTo>
                        <a:pt x="116" y="3"/>
                      </a:lnTo>
                      <a:lnTo>
                        <a:pt x="104" y="3"/>
                      </a:lnTo>
                      <a:lnTo>
                        <a:pt x="92" y="3"/>
                      </a:lnTo>
                      <a:lnTo>
                        <a:pt x="81" y="3"/>
                      </a:lnTo>
                      <a:lnTo>
                        <a:pt x="69" y="3"/>
                      </a:lnTo>
                      <a:lnTo>
                        <a:pt x="58" y="5"/>
                      </a:lnTo>
                      <a:lnTo>
                        <a:pt x="46" y="5"/>
                      </a:lnTo>
                      <a:lnTo>
                        <a:pt x="33" y="6"/>
                      </a:lnTo>
                      <a:close/>
                    </a:path>
                  </a:pathLst>
                </a:custGeom>
                <a:grpFill/>
                <a:ln w="12700" cap="rnd">
                  <a:solidFill>
                    <a:srgbClr val="E6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Vodafone Rg"/>
                    <a:ea typeface="+mn-ea"/>
                    <a:cs typeface="+mn-cs"/>
                  </a:endParaRPr>
                </a:p>
              </p:txBody>
            </p:sp>
          </p:grpSp>
          <p:pic>
            <p:nvPicPr>
              <p:cNvPr id="142" name="Picture 141"/>
              <p:cNvPicPr>
                <a:picLocks noChangeAspect="1"/>
              </p:cNvPicPr>
              <p:nvPr/>
            </p:nvPicPr>
            <p:blipFill>
              <a:blip r:embed="rId7" cstate="print"/>
              <a:stretch>
                <a:fillRect/>
              </a:stretch>
            </p:blipFill>
            <p:spPr>
              <a:xfrm>
                <a:off x="5657727" y="2308652"/>
                <a:ext cx="263983" cy="263760"/>
              </a:xfrm>
              <a:prstGeom prst="rect">
                <a:avLst/>
              </a:prstGeom>
            </p:spPr>
          </p:pic>
          <p:pic>
            <p:nvPicPr>
              <p:cNvPr id="143" name="Picture 142"/>
              <p:cNvPicPr>
                <a:picLocks noChangeAspect="1"/>
              </p:cNvPicPr>
              <p:nvPr/>
            </p:nvPicPr>
            <p:blipFill>
              <a:blip r:embed="rId7" cstate="print"/>
              <a:stretch>
                <a:fillRect/>
              </a:stretch>
            </p:blipFill>
            <p:spPr>
              <a:xfrm>
                <a:off x="3644432" y="3492704"/>
                <a:ext cx="263983" cy="263760"/>
              </a:xfrm>
              <a:prstGeom prst="rect">
                <a:avLst/>
              </a:prstGeom>
            </p:spPr>
          </p:pic>
        </p:grpSp>
        <p:sp>
          <p:nvSpPr>
            <p:cNvPr id="190" name="Rectangle 189">
              <a:extLst>
                <a:ext uri="{FF2B5EF4-FFF2-40B4-BE49-F238E27FC236}">
                  <a16:creationId xmlns:a16="http://schemas.microsoft.com/office/drawing/2014/main" xmlns="" id="{2D44B9D1-AA87-4A70-9A71-78C358D9B8CE}"/>
                </a:ext>
              </a:extLst>
            </p:cNvPr>
            <p:cNvSpPr/>
            <p:nvPr/>
          </p:nvSpPr>
          <p:spPr>
            <a:xfrm>
              <a:off x="6692656" y="3542022"/>
              <a:ext cx="1134014" cy="3548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000000">
                      <a:lumMod val="85000"/>
                      <a:lumOff val="15000"/>
                    </a:srgbClr>
                  </a:solidFill>
                  <a:effectLst/>
                  <a:uLnTx/>
                  <a:uFillTx/>
                  <a:latin typeface="Vodafone Rg"/>
                  <a:ea typeface="+mn-ea"/>
                  <a:cs typeface="+mn-cs"/>
                </a:rPr>
                <a:t>Kenya</a:t>
              </a:r>
              <a:endParaRPr kumimoji="0" lang="en-US" sz="800" b="1" i="0" u="none" strike="noStrike" kern="1200" cap="none" spc="0" normalizeH="0" baseline="0" noProof="0" dirty="0">
                <a:ln>
                  <a:noFill/>
                </a:ln>
                <a:solidFill>
                  <a:srgbClr val="000000">
                    <a:lumMod val="85000"/>
                    <a:lumOff val="15000"/>
                  </a:srgbClr>
                </a:solidFill>
                <a:effectLst/>
                <a:uLnTx/>
                <a:uFillTx/>
                <a:latin typeface="Vodafone Rg"/>
                <a:ea typeface="+mn-ea"/>
                <a:cs typeface="+mn-cs"/>
              </a:endParaRPr>
            </a:p>
          </p:txBody>
        </p:sp>
        <p:sp>
          <p:nvSpPr>
            <p:cNvPr id="191" name="Rectangle 190">
              <a:extLst>
                <a:ext uri="{FF2B5EF4-FFF2-40B4-BE49-F238E27FC236}">
                  <a16:creationId xmlns:a16="http://schemas.microsoft.com/office/drawing/2014/main" xmlns="" id="{2D44B9D1-AA87-4A70-9A71-78C358D9B8CE}"/>
                </a:ext>
              </a:extLst>
            </p:cNvPr>
            <p:cNvSpPr/>
            <p:nvPr/>
          </p:nvSpPr>
          <p:spPr>
            <a:xfrm>
              <a:off x="6764616" y="4015343"/>
              <a:ext cx="1032911" cy="3548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000000">
                      <a:lumMod val="85000"/>
                      <a:lumOff val="15000"/>
                    </a:srgbClr>
                  </a:solidFill>
                  <a:effectLst/>
                  <a:uLnTx/>
                  <a:uFillTx/>
                  <a:latin typeface="Vodafone Rg"/>
                  <a:ea typeface="+mn-ea"/>
                  <a:cs typeface="+mn-cs"/>
                </a:rPr>
                <a:t>Tanzania</a:t>
              </a:r>
              <a:endParaRPr kumimoji="0" lang="en-US" sz="800" b="1" i="0" u="none" strike="noStrike" kern="1200" cap="none" spc="0" normalizeH="0" baseline="0" noProof="0" dirty="0">
                <a:ln>
                  <a:noFill/>
                </a:ln>
                <a:solidFill>
                  <a:srgbClr val="000000">
                    <a:lumMod val="85000"/>
                    <a:lumOff val="15000"/>
                  </a:srgbClr>
                </a:solidFill>
                <a:effectLst/>
                <a:uLnTx/>
                <a:uFillTx/>
                <a:latin typeface="Vodafone Rg"/>
                <a:ea typeface="+mn-ea"/>
                <a:cs typeface="+mn-cs"/>
              </a:endParaRPr>
            </a:p>
          </p:txBody>
        </p:sp>
        <p:sp>
          <p:nvSpPr>
            <p:cNvPr id="192" name="Rectangle 191">
              <a:extLst>
                <a:ext uri="{FF2B5EF4-FFF2-40B4-BE49-F238E27FC236}">
                  <a16:creationId xmlns:a16="http://schemas.microsoft.com/office/drawing/2014/main" xmlns="" id="{2D44B9D1-AA87-4A70-9A71-78C358D9B8CE}"/>
                </a:ext>
              </a:extLst>
            </p:cNvPr>
            <p:cNvSpPr/>
            <p:nvPr/>
          </p:nvSpPr>
          <p:spPr>
            <a:xfrm>
              <a:off x="5437498" y="3712650"/>
              <a:ext cx="618913" cy="3548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odafone Rg"/>
                  <a:ea typeface="+mn-ea"/>
                  <a:cs typeface="+mn-cs"/>
                </a:rPr>
                <a:t>DRC</a:t>
              </a:r>
            </a:p>
          </p:txBody>
        </p:sp>
        <p:sp>
          <p:nvSpPr>
            <p:cNvPr id="193" name="Rectangle 192">
              <a:extLst>
                <a:ext uri="{FF2B5EF4-FFF2-40B4-BE49-F238E27FC236}">
                  <a16:creationId xmlns:a16="http://schemas.microsoft.com/office/drawing/2014/main" xmlns="" id="{2D44B9D1-AA87-4A70-9A71-78C358D9B8CE}"/>
                </a:ext>
              </a:extLst>
            </p:cNvPr>
            <p:cNvSpPr/>
            <p:nvPr/>
          </p:nvSpPr>
          <p:spPr>
            <a:xfrm rot="19103214">
              <a:off x="6230902" y="4486741"/>
              <a:ext cx="1538927" cy="3548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000000">
                      <a:lumMod val="85000"/>
                      <a:lumOff val="15000"/>
                    </a:srgbClr>
                  </a:solidFill>
                  <a:effectLst/>
                  <a:uLnTx/>
                  <a:uFillTx/>
                  <a:latin typeface="Vodafone Rg"/>
                  <a:ea typeface="+mn-ea"/>
                  <a:cs typeface="+mn-cs"/>
                </a:rPr>
                <a:t>Mozambique</a:t>
              </a:r>
              <a:endParaRPr kumimoji="0" lang="en-US" sz="800" b="1" i="0" u="none" strike="noStrike" kern="1200" cap="none" spc="0" normalizeH="0" baseline="0" noProof="0" dirty="0">
                <a:ln>
                  <a:noFill/>
                </a:ln>
                <a:solidFill>
                  <a:srgbClr val="000000">
                    <a:lumMod val="85000"/>
                    <a:lumOff val="15000"/>
                  </a:srgbClr>
                </a:solidFill>
                <a:effectLst/>
                <a:uLnTx/>
                <a:uFillTx/>
                <a:latin typeface="Vodafone Rg"/>
                <a:ea typeface="+mn-ea"/>
                <a:cs typeface="+mn-cs"/>
              </a:endParaRPr>
            </a:p>
          </p:txBody>
        </p:sp>
        <p:sp>
          <p:nvSpPr>
            <p:cNvPr id="194" name="Rectangle 193">
              <a:extLst>
                <a:ext uri="{FF2B5EF4-FFF2-40B4-BE49-F238E27FC236}">
                  <a16:creationId xmlns:a16="http://schemas.microsoft.com/office/drawing/2014/main" xmlns="" id="{2D44B9D1-AA87-4A70-9A71-78C358D9B8CE}"/>
                </a:ext>
              </a:extLst>
            </p:cNvPr>
            <p:cNvSpPr/>
            <p:nvPr/>
          </p:nvSpPr>
          <p:spPr>
            <a:xfrm>
              <a:off x="5412367" y="5236906"/>
              <a:ext cx="1065407" cy="557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FFFFFF"/>
                  </a:solidFill>
                  <a:effectLst/>
                  <a:uLnTx/>
                  <a:uFillTx/>
                  <a:latin typeface="Vodafone Rg"/>
                  <a:ea typeface="+mn-ea"/>
                  <a:cs typeface="+mn-cs"/>
                </a:rPr>
                <a:t>South Africa</a:t>
              </a:r>
              <a:endParaRPr kumimoji="0" lang="en-US" sz="800" b="1" i="0" u="none" strike="noStrike" kern="1200" cap="none" spc="0" normalizeH="0" baseline="0" noProof="0" dirty="0">
                <a:ln>
                  <a:noFill/>
                </a:ln>
                <a:solidFill>
                  <a:srgbClr val="FFFFFF"/>
                </a:solidFill>
                <a:effectLst/>
                <a:uLnTx/>
                <a:uFillTx/>
                <a:latin typeface="Vodafone Rg"/>
                <a:ea typeface="+mn-ea"/>
                <a:cs typeface="+mn-cs"/>
              </a:endParaRPr>
            </a:p>
          </p:txBody>
        </p:sp>
        <p:sp>
          <p:nvSpPr>
            <p:cNvPr id="195" name="Rectangle 194">
              <a:extLst>
                <a:ext uri="{FF2B5EF4-FFF2-40B4-BE49-F238E27FC236}">
                  <a16:creationId xmlns:a16="http://schemas.microsoft.com/office/drawing/2014/main" xmlns="" id="{2D44B9D1-AA87-4A70-9A71-78C358D9B8CE}"/>
                </a:ext>
              </a:extLst>
            </p:cNvPr>
            <p:cNvSpPr/>
            <p:nvPr/>
          </p:nvSpPr>
          <p:spPr>
            <a:xfrm>
              <a:off x="5999848" y="5584603"/>
              <a:ext cx="880760" cy="3548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000000">
                      <a:lumMod val="75000"/>
                      <a:lumOff val="25000"/>
                    </a:srgbClr>
                  </a:solidFill>
                  <a:effectLst/>
                  <a:uLnTx/>
                  <a:uFillTx/>
                  <a:latin typeface="Vodafone Rg"/>
                  <a:ea typeface="+mn-ea"/>
                  <a:cs typeface="+mn-cs"/>
                </a:rPr>
                <a:t>Lesotho</a:t>
              </a:r>
              <a:endParaRPr kumimoji="0" lang="en-US" sz="800" b="1" i="0" u="none" strike="noStrike" kern="1200" cap="none" spc="0" normalizeH="0" baseline="0" noProof="0" dirty="0">
                <a:ln>
                  <a:noFill/>
                </a:ln>
                <a:solidFill>
                  <a:srgbClr val="000000">
                    <a:lumMod val="75000"/>
                    <a:lumOff val="25000"/>
                  </a:srgbClr>
                </a:solidFill>
                <a:effectLst/>
                <a:uLnTx/>
                <a:uFillTx/>
                <a:latin typeface="Vodafone Rg"/>
                <a:ea typeface="+mn-ea"/>
                <a:cs typeface="+mn-cs"/>
              </a:endParaRPr>
            </a:p>
          </p:txBody>
        </p:sp>
        <p:cxnSp>
          <p:nvCxnSpPr>
            <p:cNvPr id="207" name="Straight Connector 206"/>
            <p:cNvCxnSpPr/>
            <p:nvPr/>
          </p:nvCxnSpPr>
          <p:spPr>
            <a:xfrm>
              <a:off x="6089815" y="5506957"/>
              <a:ext cx="156079" cy="10801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45" name="17480367.25225.8528.854681"/>
          <p:cNvSpPr>
            <a:spLocks noChangeArrowheads="1"/>
          </p:cNvSpPr>
          <p:nvPr>
            <p:custDataLst>
              <p:tags r:id="rId3"/>
            </p:custDataLst>
          </p:nvPr>
        </p:nvSpPr>
        <p:spPr bwMode="gray">
          <a:xfrm>
            <a:off x="112007" y="5842586"/>
            <a:ext cx="4267445" cy="710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numCol="1" anchor="t" anchorCtr="0"/>
          <a:lstStyle/>
          <a:p>
            <a:pPr marL="116309" marR="0" lvl="0" indent="-116309" algn="l" defTabSz="1219170" rtl="0" eaLnBrk="1" fontAlgn="auto" latinLnBrk="0" hangingPunct="1">
              <a:lnSpc>
                <a:spcPts val="932"/>
              </a:lnSpc>
              <a:spcBef>
                <a:spcPts val="0"/>
              </a:spcBef>
              <a:spcAft>
                <a:spcPts val="0"/>
              </a:spcAft>
              <a:buClrTx/>
              <a:buSzTx/>
              <a:buFontTx/>
              <a:buNone/>
              <a:tabLst/>
              <a:defRPr/>
            </a:pPr>
            <a:r>
              <a:rPr kumimoji="0" lang="en-US" sz="799" b="1" i="1" u="none" strike="noStrike" kern="1200" cap="none" spc="0" normalizeH="0" baseline="0" noProof="0" dirty="0">
                <a:ln>
                  <a:noFill/>
                </a:ln>
                <a:solidFill>
                  <a:srgbClr val="000000"/>
                </a:solidFill>
                <a:effectLst/>
                <a:uLnTx/>
                <a:uFillTx/>
                <a:latin typeface="Vodafone Rg"/>
                <a:ea typeface="+mn-ea"/>
                <a:cs typeface="Arial"/>
              </a:rPr>
              <a:t>Notes</a:t>
            </a:r>
            <a:r>
              <a:rPr kumimoji="0" lang="en-US" sz="799" b="0" i="1" u="none" strike="noStrike" kern="1200" cap="none" spc="0" normalizeH="0" baseline="0" noProof="0" dirty="0">
                <a:ln>
                  <a:noFill/>
                </a:ln>
                <a:solidFill>
                  <a:srgbClr val="000000"/>
                </a:solidFill>
                <a:effectLst/>
                <a:uLnTx/>
                <a:uFillTx/>
                <a:latin typeface="Vodafone Rg"/>
                <a:ea typeface="+mn-ea"/>
                <a:cs typeface="Arial"/>
              </a:rPr>
              <a:t>:</a:t>
            </a:r>
          </a:p>
          <a:p>
            <a:pPr marL="116309" marR="0" lvl="0" indent="-116309" algn="l" defTabSz="1219170" rtl="0" eaLnBrk="1" fontAlgn="auto" latinLnBrk="0" hangingPunct="1">
              <a:lnSpc>
                <a:spcPts val="932"/>
              </a:lnSpc>
              <a:spcBef>
                <a:spcPts val="0"/>
              </a:spcBef>
              <a:spcAft>
                <a:spcPts val="0"/>
              </a:spcAft>
              <a:buClrTx/>
              <a:buSzTx/>
              <a:buFontTx/>
              <a:buNone/>
              <a:tabLst/>
              <a:defRPr/>
            </a:pPr>
            <a:r>
              <a:rPr kumimoji="0" lang="en-US" sz="799" b="0" i="1" u="none" strike="noStrike" kern="1200" cap="none" spc="0" normalizeH="0" baseline="0" noProof="0" dirty="0">
                <a:ln>
                  <a:noFill/>
                </a:ln>
                <a:solidFill>
                  <a:srgbClr val="000000"/>
                </a:solidFill>
                <a:effectLst/>
                <a:uLnTx/>
                <a:uFillTx/>
                <a:latin typeface="Vodafone Rg"/>
                <a:ea typeface="+mn-ea"/>
                <a:cs typeface="Arial"/>
              </a:rPr>
              <a:t>1, Macro data based on </a:t>
            </a:r>
            <a:r>
              <a:rPr kumimoji="0" lang="en-US" sz="799" b="0" i="1" u="none" strike="noStrike" kern="1200" cap="none" spc="0" normalizeH="0" baseline="0" noProof="0" dirty="0" smtClean="0">
                <a:ln>
                  <a:noFill/>
                </a:ln>
                <a:solidFill>
                  <a:srgbClr val="000000"/>
                </a:solidFill>
                <a:effectLst/>
                <a:uLnTx/>
                <a:uFillTx/>
                <a:latin typeface="Vodafone Rg"/>
                <a:ea typeface="+mn-ea"/>
                <a:cs typeface="Arial"/>
              </a:rPr>
              <a:t>Business Monitor International databases, 2018</a:t>
            </a:r>
            <a:endParaRPr kumimoji="0" lang="en-US" sz="799" b="0" i="1" u="none" strike="noStrike" kern="1200" cap="none" spc="0" normalizeH="0" baseline="0" noProof="0" dirty="0">
              <a:ln>
                <a:noFill/>
              </a:ln>
              <a:solidFill>
                <a:srgbClr val="000000"/>
              </a:solidFill>
              <a:effectLst/>
              <a:uLnTx/>
              <a:uFillTx/>
              <a:latin typeface="Vodafone Rg"/>
              <a:ea typeface="+mn-ea"/>
              <a:cs typeface="Arial"/>
            </a:endParaRPr>
          </a:p>
          <a:p>
            <a:pPr marL="116309" marR="0" lvl="0" indent="-116309" algn="l" defTabSz="1219170" rtl="0" eaLnBrk="1" fontAlgn="auto" latinLnBrk="0" hangingPunct="1">
              <a:lnSpc>
                <a:spcPts val="932"/>
              </a:lnSpc>
              <a:spcBef>
                <a:spcPts val="0"/>
              </a:spcBef>
              <a:spcAft>
                <a:spcPts val="0"/>
              </a:spcAft>
              <a:buClrTx/>
              <a:buSzTx/>
              <a:buFontTx/>
              <a:buNone/>
              <a:tabLst/>
              <a:defRPr/>
            </a:pPr>
            <a:r>
              <a:rPr kumimoji="0" lang="en-US" sz="799" b="0" i="1" u="none" strike="noStrike" kern="1200" cap="none" spc="0" normalizeH="0" baseline="0" noProof="0" dirty="0">
                <a:ln>
                  <a:noFill/>
                </a:ln>
                <a:solidFill>
                  <a:srgbClr val="000000"/>
                </a:solidFill>
                <a:effectLst/>
                <a:uLnTx/>
                <a:uFillTx/>
                <a:latin typeface="Vodafone Rg"/>
                <a:ea typeface="+mn-ea"/>
                <a:cs typeface="Arial"/>
              </a:rPr>
              <a:t>2. Revenue mix as per Vodacom FY2018 reporting</a:t>
            </a:r>
          </a:p>
          <a:p>
            <a:pPr marL="116309" marR="0" lvl="0" indent="-116309" algn="l" defTabSz="1219170" rtl="0" eaLnBrk="1" fontAlgn="auto" latinLnBrk="0" hangingPunct="1">
              <a:lnSpc>
                <a:spcPts val="932"/>
              </a:lnSpc>
              <a:spcBef>
                <a:spcPts val="0"/>
              </a:spcBef>
              <a:spcAft>
                <a:spcPts val="0"/>
              </a:spcAft>
              <a:buClrTx/>
              <a:buSzTx/>
              <a:buFontTx/>
              <a:buNone/>
              <a:tabLst/>
              <a:defRPr/>
            </a:pPr>
            <a:r>
              <a:rPr kumimoji="0" lang="en-US" sz="799" b="0" i="1" u="none" strike="noStrike" kern="1200" cap="none" spc="0" normalizeH="0" baseline="0" noProof="0" dirty="0">
                <a:ln>
                  <a:noFill/>
                </a:ln>
                <a:solidFill>
                  <a:srgbClr val="000000"/>
                </a:solidFill>
                <a:effectLst/>
                <a:uLnTx/>
                <a:uFillTx/>
                <a:latin typeface="Vodafone Rg"/>
                <a:ea typeface="+mn-ea"/>
                <a:cs typeface="Arial"/>
              </a:rPr>
              <a:t>3. Share price </a:t>
            </a:r>
            <a:r>
              <a:rPr kumimoji="0" lang="en-US" sz="799" b="0" i="1" u="none" strike="noStrike" kern="1200" cap="none" spc="0" normalizeH="0" baseline="0" noProof="0" dirty="0" smtClean="0">
                <a:ln>
                  <a:noFill/>
                </a:ln>
                <a:solidFill>
                  <a:srgbClr val="000000"/>
                </a:solidFill>
                <a:effectLst/>
                <a:uLnTx/>
                <a:uFillTx/>
                <a:latin typeface="Vodafone Rg"/>
                <a:ea typeface="+mn-ea"/>
                <a:cs typeface="Arial"/>
              </a:rPr>
              <a:t>data as </a:t>
            </a:r>
            <a:r>
              <a:rPr kumimoji="0" lang="en-US" sz="799" b="0" i="1" u="none" strike="noStrike" kern="1200" cap="none" spc="0" normalizeH="0" baseline="0" noProof="0" dirty="0">
                <a:ln>
                  <a:noFill/>
                </a:ln>
                <a:solidFill>
                  <a:srgbClr val="000000"/>
                </a:solidFill>
                <a:effectLst/>
                <a:uLnTx/>
                <a:uFillTx/>
                <a:latin typeface="Vodafone Rg"/>
                <a:ea typeface="+mn-ea"/>
                <a:cs typeface="Arial"/>
              </a:rPr>
              <a:t>at </a:t>
            </a:r>
            <a:r>
              <a:rPr kumimoji="0" lang="en-US" sz="799" b="0" i="1" u="none" strike="noStrike" kern="1200" cap="none" spc="0" normalizeH="0" baseline="0" noProof="0" dirty="0" smtClean="0">
                <a:ln>
                  <a:noFill/>
                </a:ln>
                <a:solidFill>
                  <a:srgbClr val="000000"/>
                </a:solidFill>
                <a:effectLst/>
                <a:uLnTx/>
                <a:uFillTx/>
                <a:latin typeface="Vodafone Rg"/>
                <a:ea typeface="+mn-ea"/>
                <a:cs typeface="Arial"/>
              </a:rPr>
              <a:t>10.09.2018</a:t>
            </a:r>
            <a:endParaRPr kumimoji="0" lang="en-US" sz="799" b="0" i="1" u="none" strike="noStrike" kern="1200" cap="none" spc="0" normalizeH="0" baseline="0" noProof="0" dirty="0">
              <a:ln>
                <a:noFill/>
              </a:ln>
              <a:solidFill>
                <a:srgbClr val="000000"/>
              </a:solidFill>
              <a:effectLst/>
              <a:uLnTx/>
              <a:uFillTx/>
              <a:latin typeface="Vodafone Rg"/>
              <a:ea typeface="+mn-ea"/>
              <a:cs typeface="Arial"/>
            </a:endParaRPr>
          </a:p>
          <a:p>
            <a:pPr marL="116309" marR="0" lvl="0" indent="-116309" algn="l" defTabSz="1219170" rtl="0" eaLnBrk="1" fontAlgn="auto" latinLnBrk="0" hangingPunct="1">
              <a:lnSpc>
                <a:spcPts val="932"/>
              </a:lnSpc>
              <a:spcBef>
                <a:spcPts val="0"/>
              </a:spcBef>
              <a:spcAft>
                <a:spcPts val="0"/>
              </a:spcAft>
              <a:buClrTx/>
              <a:buSzTx/>
              <a:buFontTx/>
              <a:buNone/>
              <a:tabLst/>
              <a:defRPr/>
            </a:pPr>
            <a:r>
              <a:rPr kumimoji="0" lang="en-US" sz="799" b="0" i="1" u="none" strike="noStrike" kern="1200" cap="none" spc="0" normalizeH="0" baseline="0" noProof="0" dirty="0">
                <a:ln>
                  <a:noFill/>
                </a:ln>
                <a:solidFill>
                  <a:srgbClr val="000000"/>
                </a:solidFill>
                <a:effectLst/>
                <a:uLnTx/>
                <a:uFillTx/>
                <a:latin typeface="Vodafone Rg"/>
                <a:ea typeface="+mn-ea"/>
                <a:cs typeface="Arial"/>
              </a:rPr>
              <a:t>4. Market penetration based on GSMA Intelligence, 2018  </a:t>
            </a:r>
            <a:endParaRPr kumimoji="0" lang="en-GB" altLang="zh-CN" sz="799" b="0" i="1" u="none" strike="noStrike" kern="1200" cap="none" spc="0" normalizeH="0" baseline="0" noProof="0" dirty="0">
              <a:ln>
                <a:noFill/>
              </a:ln>
              <a:solidFill>
                <a:srgbClr val="000000"/>
              </a:solidFill>
              <a:effectLst/>
              <a:uLnTx/>
              <a:uFillTx/>
              <a:latin typeface="Vodafone Rg"/>
              <a:ea typeface="+mn-ea"/>
              <a:cs typeface="Arial"/>
            </a:endParaRPr>
          </a:p>
        </p:txBody>
      </p:sp>
      <p:sp>
        <p:nvSpPr>
          <p:cNvPr id="146" name="TextBox 145"/>
          <p:cNvSpPr txBox="1"/>
          <p:nvPr/>
        </p:nvSpPr>
        <p:spPr>
          <a:xfrm>
            <a:off x="4039433" y="2497980"/>
            <a:ext cx="2448000" cy="1782000"/>
          </a:xfrm>
          <a:prstGeom prst="rect">
            <a:avLst/>
          </a:prstGeom>
        </p:spPr>
        <p:txBody>
          <a:bodyPr wrap="none" lIns="0" tIns="0" rIns="0" bIns="0" rtlCol="0">
            <a:noAutofit/>
          </a:bodyPr>
          <a:lstStyle/>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800" b="1" i="0" u="none" strike="noStrike" kern="1200" cap="none" spc="0" normalizeH="0" baseline="0" noProof="0" dirty="0">
                <a:ln>
                  <a:noFill/>
                </a:ln>
                <a:solidFill>
                  <a:srgbClr val="000000">
                    <a:lumMod val="75000"/>
                    <a:lumOff val="25000"/>
                  </a:srgbClr>
                </a:solidFill>
                <a:effectLst/>
                <a:uLnTx/>
                <a:uFillTx/>
                <a:latin typeface="Vodafone Rg" pitchFamily="34" charset="0"/>
                <a:ea typeface="+mn-ea"/>
                <a:cs typeface="+mn-cs"/>
              </a:rPr>
              <a:t>Tanzania</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Population:                  </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59.1m</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Market penetration: </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40.56%</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GDP:                                </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$51.8bn</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 # Customers:             </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12.9m </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Market position:        </a:t>
            </a:r>
            <a:r>
              <a:rPr kumimoji="0" lang="en-ZA" sz="20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1</a:t>
            </a:r>
            <a:r>
              <a:rPr kumimoji="0" lang="en-ZA" sz="2000" b="1" i="0" u="none" strike="noStrike" kern="1200" cap="none" spc="0" normalizeH="0" baseline="30000" noProof="0" dirty="0" smtClean="0">
                <a:ln>
                  <a:noFill/>
                </a:ln>
                <a:solidFill>
                  <a:srgbClr val="000000">
                    <a:lumMod val="75000"/>
                    <a:lumOff val="25000"/>
                  </a:srgbClr>
                </a:solidFill>
                <a:effectLst/>
                <a:uLnTx/>
                <a:uFillTx/>
                <a:latin typeface="Vodafone Rg" pitchFamily="34" charset="0"/>
                <a:ea typeface="+mn-ea"/>
                <a:cs typeface="+mn-cs"/>
              </a:rPr>
              <a:t>st</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 </a:t>
            </a:r>
          </a:p>
        </p:txBody>
      </p:sp>
      <p:sp>
        <p:nvSpPr>
          <p:cNvPr id="147" name="TextBox 146"/>
          <p:cNvSpPr txBox="1"/>
          <p:nvPr/>
        </p:nvSpPr>
        <p:spPr>
          <a:xfrm>
            <a:off x="7764927" y="2497980"/>
            <a:ext cx="2448000" cy="1782000"/>
          </a:xfrm>
          <a:prstGeom prst="rect">
            <a:avLst/>
          </a:prstGeom>
        </p:spPr>
        <p:txBody>
          <a:bodyPr wrap="none" lIns="0" tIns="0" rIns="0" bIns="0" rtlCol="0">
            <a:noAutofit/>
          </a:bodyPr>
          <a:lstStyle/>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800" b="1" i="0" u="none" strike="noStrike" kern="1200" cap="none" spc="0" normalizeH="0" baseline="0" noProof="0" dirty="0">
                <a:ln>
                  <a:noFill/>
                </a:ln>
                <a:solidFill>
                  <a:srgbClr val="000000">
                    <a:lumMod val="75000"/>
                    <a:lumOff val="25000"/>
                  </a:srgbClr>
                </a:solidFill>
                <a:effectLst/>
                <a:uLnTx/>
                <a:uFillTx/>
                <a:latin typeface="Vodafone Rg" pitchFamily="34" charset="0"/>
                <a:ea typeface="+mn-ea"/>
                <a:cs typeface="+mn-cs"/>
              </a:rPr>
              <a:t>DRC</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Population:                  </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84.0m</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Market penetration: </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37.22%</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GDP</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                                $34.0bn</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 # Customers:             </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11.8m</a:t>
            </a: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 </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Market position:        </a:t>
            </a:r>
            <a:r>
              <a:rPr kumimoji="0" lang="en-ZA" sz="20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1</a:t>
            </a:r>
            <a:r>
              <a:rPr kumimoji="0" lang="en-ZA" sz="2000" b="1" i="0" u="none" strike="noStrike" kern="1200" cap="none" spc="0" normalizeH="0" baseline="30000" noProof="0" dirty="0" smtClean="0">
                <a:ln>
                  <a:noFill/>
                </a:ln>
                <a:solidFill>
                  <a:srgbClr val="000000">
                    <a:lumMod val="75000"/>
                    <a:lumOff val="25000"/>
                  </a:srgbClr>
                </a:solidFill>
                <a:effectLst/>
                <a:uLnTx/>
                <a:uFillTx/>
                <a:latin typeface="Vodafone Rg" pitchFamily="34" charset="0"/>
                <a:ea typeface="+mn-ea"/>
                <a:cs typeface="+mn-cs"/>
              </a:rPr>
              <a:t>st</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 </a:t>
            </a:r>
          </a:p>
        </p:txBody>
      </p:sp>
      <p:sp>
        <p:nvSpPr>
          <p:cNvPr id="151" name="TextBox 150"/>
          <p:cNvSpPr txBox="1"/>
          <p:nvPr/>
        </p:nvSpPr>
        <p:spPr>
          <a:xfrm>
            <a:off x="4039433" y="4530650"/>
            <a:ext cx="2448000" cy="1782000"/>
          </a:xfrm>
          <a:prstGeom prst="rect">
            <a:avLst/>
          </a:prstGeom>
        </p:spPr>
        <p:txBody>
          <a:bodyPr wrap="none" lIns="0" tIns="0" rIns="0" bIns="0" rtlCol="0">
            <a:noAutofit/>
          </a:bodyPr>
          <a:lstStyle/>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800" b="1" i="0" u="none" strike="noStrike" kern="1200" cap="none" spc="0" normalizeH="0" baseline="0" noProof="0" dirty="0">
                <a:ln>
                  <a:noFill/>
                </a:ln>
                <a:solidFill>
                  <a:srgbClr val="000000">
                    <a:lumMod val="75000"/>
                    <a:lumOff val="25000"/>
                  </a:srgbClr>
                </a:solidFill>
                <a:effectLst/>
                <a:uLnTx/>
                <a:uFillTx/>
                <a:latin typeface="Vodafone Rg" pitchFamily="34" charset="0"/>
                <a:ea typeface="+mn-ea"/>
                <a:cs typeface="+mn-cs"/>
              </a:rPr>
              <a:t>Mozambique</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Population:                  </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30.5m</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Market penetration: </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43.5%</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GDP:                                </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$15.8bn</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 # Customers:             </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6.1m </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Market position:        </a:t>
            </a:r>
            <a:r>
              <a:rPr kumimoji="0" lang="en-ZA" sz="20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1</a:t>
            </a:r>
            <a:r>
              <a:rPr kumimoji="0" lang="en-ZA" sz="2000" b="1" i="0" u="none" strike="noStrike" kern="1200" cap="none" spc="0" normalizeH="0" baseline="30000" noProof="0" dirty="0" smtClean="0">
                <a:ln>
                  <a:noFill/>
                </a:ln>
                <a:solidFill>
                  <a:srgbClr val="000000">
                    <a:lumMod val="75000"/>
                    <a:lumOff val="25000"/>
                  </a:srgbClr>
                </a:solidFill>
                <a:effectLst/>
                <a:uLnTx/>
                <a:uFillTx/>
                <a:latin typeface="Vodafone Rg" pitchFamily="34" charset="0"/>
                <a:ea typeface="+mn-ea"/>
                <a:cs typeface="+mn-cs"/>
              </a:rPr>
              <a:t>st</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 </a:t>
            </a:r>
          </a:p>
        </p:txBody>
      </p:sp>
      <p:sp>
        <p:nvSpPr>
          <p:cNvPr id="152" name="TextBox 151"/>
          <p:cNvSpPr txBox="1"/>
          <p:nvPr/>
        </p:nvSpPr>
        <p:spPr>
          <a:xfrm>
            <a:off x="7764927" y="4530650"/>
            <a:ext cx="2448000" cy="1782000"/>
          </a:xfrm>
          <a:prstGeom prst="rect">
            <a:avLst/>
          </a:prstGeom>
        </p:spPr>
        <p:txBody>
          <a:bodyPr wrap="none" lIns="0" tIns="0" rIns="0" bIns="0" rtlCol="0">
            <a:noAutofit/>
          </a:bodyPr>
          <a:lstStyle/>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800" b="1" i="0" u="none" strike="noStrike" kern="1200" cap="none" spc="0" normalizeH="0" baseline="0" noProof="0" dirty="0">
                <a:ln>
                  <a:noFill/>
                </a:ln>
                <a:solidFill>
                  <a:srgbClr val="000000">
                    <a:lumMod val="75000"/>
                    <a:lumOff val="25000"/>
                  </a:srgbClr>
                </a:solidFill>
                <a:effectLst/>
                <a:uLnTx/>
                <a:uFillTx/>
                <a:latin typeface="Vodafone Rg" pitchFamily="34" charset="0"/>
                <a:ea typeface="+mn-ea"/>
                <a:cs typeface="+mn-cs"/>
              </a:rPr>
              <a:t>Lesotho</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Population:                  </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2.3m</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Market penetration: </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63.5%</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GDP</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                                $3.3bn</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 # Customers:             </a:t>
            </a:r>
            <a:r>
              <a:rPr kumimoji="0" lang="en-ZA" sz="16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1.4m</a:t>
            </a: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 </a:t>
            </a:r>
          </a:p>
          <a:p>
            <a:pPr marL="0" marR="0" lvl="0" indent="0" algn="l" defTabSz="914400" rtl="0" eaLnBrk="1" fontAlgn="auto" latinLnBrk="0" hangingPunct="1">
              <a:lnSpc>
                <a:spcPct val="100000"/>
              </a:lnSpc>
              <a:spcBef>
                <a:spcPts val="200"/>
              </a:spcBef>
              <a:spcAft>
                <a:spcPts val="0"/>
              </a:spcAft>
              <a:buClrTx/>
              <a:buSzTx/>
              <a:buFont typeface="Arial" pitchFamily="34" charset="0"/>
              <a:buNone/>
              <a:tabLst/>
              <a:defRPr/>
            </a:pPr>
            <a:r>
              <a:rPr kumimoji="0" lang="en-ZA" sz="1600" b="0"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Market position:        </a:t>
            </a:r>
            <a:r>
              <a:rPr kumimoji="0" lang="en-ZA" sz="20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1</a:t>
            </a:r>
            <a:r>
              <a:rPr kumimoji="0" lang="en-ZA" sz="2000" b="1" i="0" u="none" strike="noStrike" kern="1200" cap="none" spc="0" normalizeH="0" baseline="30000" noProof="0" dirty="0" smtClean="0">
                <a:ln>
                  <a:noFill/>
                </a:ln>
                <a:solidFill>
                  <a:srgbClr val="000000">
                    <a:lumMod val="75000"/>
                    <a:lumOff val="25000"/>
                  </a:srgbClr>
                </a:solidFill>
                <a:effectLst/>
                <a:uLnTx/>
                <a:uFillTx/>
                <a:latin typeface="Vodafone Rg" pitchFamily="34" charset="0"/>
                <a:ea typeface="+mn-ea"/>
                <a:cs typeface="+mn-cs"/>
              </a:rPr>
              <a:t>st</a:t>
            </a:r>
            <a:r>
              <a:rPr kumimoji="0" lang="en-ZA" sz="2000" b="1" i="0" u="none" strike="noStrike" kern="1200" cap="none" spc="0" normalizeH="0" baseline="0" noProof="0" dirty="0" smtClean="0">
                <a:ln>
                  <a:noFill/>
                </a:ln>
                <a:solidFill>
                  <a:srgbClr val="000000">
                    <a:lumMod val="75000"/>
                    <a:lumOff val="25000"/>
                  </a:srgbClr>
                </a:solidFill>
                <a:effectLst/>
                <a:uLnTx/>
                <a:uFillTx/>
                <a:latin typeface="Vodafone Rg" pitchFamily="34" charset="0"/>
                <a:ea typeface="+mn-ea"/>
                <a:cs typeface="+mn-cs"/>
              </a:rPr>
              <a:t> </a:t>
            </a:r>
            <a:endParaRPr kumimoji="0" lang="en-ZA" sz="2000" b="1" i="0" u="none" strike="noStrike" kern="1200" cap="none" spc="0" normalizeH="0" baseline="0" noProof="0" dirty="0">
              <a:ln>
                <a:noFill/>
              </a:ln>
              <a:solidFill>
                <a:srgbClr val="000000">
                  <a:lumMod val="75000"/>
                  <a:lumOff val="25000"/>
                </a:srgbClr>
              </a:solidFill>
              <a:effectLst/>
              <a:uLnTx/>
              <a:uFillTx/>
              <a:latin typeface="Vodafone Rg" pitchFamily="34" charset="0"/>
              <a:ea typeface="+mn-ea"/>
              <a:cs typeface="+mn-cs"/>
            </a:endParaRPr>
          </a:p>
        </p:txBody>
      </p:sp>
      <p:grpSp>
        <p:nvGrpSpPr>
          <p:cNvPr id="4" name="Group 3"/>
          <p:cNvGrpSpPr/>
          <p:nvPr/>
        </p:nvGrpSpPr>
        <p:grpSpPr>
          <a:xfrm>
            <a:off x="387759" y="2793171"/>
            <a:ext cx="1080199" cy="604082"/>
            <a:chOff x="392671" y="5539857"/>
            <a:chExt cx="1080199" cy="604082"/>
          </a:xfrm>
        </p:grpSpPr>
        <p:pic>
          <p:nvPicPr>
            <p:cNvPr id="153" name="Picture 152"/>
            <p:cNvPicPr>
              <a:picLocks noChangeAspect="1"/>
            </p:cNvPicPr>
            <p:nvPr/>
          </p:nvPicPr>
          <p:blipFill>
            <a:blip r:embed="rId7" cstate="print"/>
            <a:stretch>
              <a:fillRect/>
            </a:stretch>
          </p:blipFill>
          <p:spPr>
            <a:xfrm>
              <a:off x="392671" y="5559328"/>
              <a:ext cx="238428" cy="225044"/>
            </a:xfrm>
            <a:prstGeom prst="rect">
              <a:avLst/>
            </a:prstGeom>
          </p:spPr>
        </p:pic>
        <p:sp>
          <p:nvSpPr>
            <p:cNvPr id="3" name="Rectangle 2"/>
            <p:cNvSpPr/>
            <p:nvPr/>
          </p:nvSpPr>
          <p:spPr>
            <a:xfrm>
              <a:off x="401255" y="5933510"/>
              <a:ext cx="144000" cy="144000"/>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en-ZA" sz="1000" b="0" i="0" u="none" strike="noStrike" kern="1200" cap="none" spc="0" normalizeH="0" baseline="0" noProof="0" dirty="0" smtClean="0">
                <a:ln>
                  <a:noFill/>
                </a:ln>
                <a:solidFill>
                  <a:srgbClr val="34342B"/>
                </a:solidFill>
                <a:effectLst/>
                <a:uLnTx/>
                <a:uFillTx/>
                <a:latin typeface="Vodafone Rg"/>
                <a:ea typeface="+mn-ea"/>
                <a:cs typeface="+mn-cs"/>
              </a:endParaRPr>
            </a:p>
          </p:txBody>
        </p:sp>
        <p:sp>
          <p:nvSpPr>
            <p:cNvPr id="154" name="Rectangle 153">
              <a:extLst>
                <a:ext uri="{FF2B5EF4-FFF2-40B4-BE49-F238E27FC236}">
                  <a16:creationId xmlns:a16="http://schemas.microsoft.com/office/drawing/2014/main" xmlns="" id="{2D44B9D1-AA87-4A70-9A71-78C358D9B8CE}"/>
                </a:ext>
              </a:extLst>
            </p:cNvPr>
            <p:cNvSpPr/>
            <p:nvPr/>
          </p:nvSpPr>
          <p:spPr>
            <a:xfrm>
              <a:off x="592110" y="5539857"/>
              <a:ext cx="88076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lumMod val="75000"/>
                      <a:lumOff val="25000"/>
                    </a:srgbClr>
                  </a:solidFill>
                  <a:effectLst/>
                  <a:uLnTx/>
                  <a:uFillTx/>
                  <a:latin typeface="Vodafone Rg"/>
                  <a:ea typeface="+mn-ea"/>
                  <a:cs typeface="+mn-cs"/>
                </a:rPr>
                <a:t>Vodafone</a:t>
              </a:r>
              <a:endParaRPr kumimoji="0" lang="en-US" sz="1000" b="0" i="0" u="none" strike="noStrike" kern="1200" cap="none" spc="0" normalizeH="0" baseline="0" noProof="0" dirty="0">
                <a:ln>
                  <a:noFill/>
                </a:ln>
                <a:solidFill>
                  <a:srgbClr val="000000">
                    <a:lumMod val="75000"/>
                    <a:lumOff val="25000"/>
                  </a:srgbClr>
                </a:solidFill>
                <a:effectLst/>
                <a:uLnTx/>
                <a:uFillTx/>
                <a:latin typeface="Vodafone Rg"/>
                <a:ea typeface="+mn-ea"/>
                <a:cs typeface="+mn-cs"/>
              </a:endParaRPr>
            </a:p>
          </p:txBody>
        </p:sp>
        <p:sp>
          <p:nvSpPr>
            <p:cNvPr id="158" name="Rectangle 157">
              <a:extLst>
                <a:ext uri="{FF2B5EF4-FFF2-40B4-BE49-F238E27FC236}">
                  <a16:creationId xmlns:a16="http://schemas.microsoft.com/office/drawing/2014/main" xmlns="" id="{2D44B9D1-AA87-4A70-9A71-78C358D9B8CE}"/>
                </a:ext>
              </a:extLst>
            </p:cNvPr>
            <p:cNvSpPr/>
            <p:nvPr/>
          </p:nvSpPr>
          <p:spPr>
            <a:xfrm>
              <a:off x="565810" y="5890023"/>
              <a:ext cx="88076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lumMod val="75000"/>
                      <a:lumOff val="25000"/>
                    </a:srgbClr>
                  </a:solidFill>
                  <a:effectLst/>
                  <a:uLnTx/>
                  <a:uFillTx/>
                  <a:latin typeface="Vodafone Rg"/>
                  <a:ea typeface="+mn-ea"/>
                  <a:cs typeface="+mn-cs"/>
                </a:rPr>
                <a:t>Vodacom</a:t>
              </a:r>
              <a:endParaRPr kumimoji="0" lang="en-US" sz="1000" b="0" i="0" u="none" strike="noStrike" kern="1200" cap="none" spc="0" normalizeH="0" baseline="0" noProof="0" dirty="0">
                <a:ln>
                  <a:noFill/>
                </a:ln>
                <a:solidFill>
                  <a:srgbClr val="000000">
                    <a:lumMod val="75000"/>
                    <a:lumOff val="25000"/>
                  </a:srgbClr>
                </a:solidFill>
                <a:effectLst/>
                <a:uLnTx/>
                <a:uFillTx/>
                <a:latin typeface="Vodafone Rg"/>
                <a:ea typeface="+mn-ea"/>
                <a:cs typeface="+mn-cs"/>
              </a:endParaRPr>
            </a:p>
          </p:txBody>
        </p:sp>
      </p:grpSp>
      <p:cxnSp>
        <p:nvCxnSpPr>
          <p:cNvPr id="144" name="Straight Connector 143"/>
          <p:cNvCxnSpPr/>
          <p:nvPr/>
        </p:nvCxnSpPr>
        <p:spPr>
          <a:xfrm>
            <a:off x="2620825" y="2804050"/>
            <a:ext cx="94773" cy="6558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2600343" y="2594433"/>
            <a:ext cx="15103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5" name="Rectangle 154">
            <a:extLst>
              <a:ext uri="{FF2B5EF4-FFF2-40B4-BE49-F238E27FC236}">
                <a16:creationId xmlns:a16="http://schemas.microsoft.com/office/drawing/2014/main" xmlns="" id="{D935DA5C-B3CD-4073-9575-E277A7640C79}"/>
              </a:ext>
            </a:extLst>
          </p:cNvPr>
          <p:cNvSpPr/>
          <p:nvPr/>
        </p:nvSpPr>
        <p:spPr>
          <a:xfrm>
            <a:off x="4023021" y="432998"/>
            <a:ext cx="2448000" cy="1872000"/>
          </a:xfrm>
          <a:prstGeom prst="rect">
            <a:avLst/>
          </a:prstGeom>
          <a:noFill/>
          <a:ln w="3175" cap="flat" cmpd="sng" algn="ctr">
            <a:solidFill>
              <a:schemeClr val="tx1">
                <a:lumMod val="50000"/>
                <a:lumOff val="5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en-ZA" sz="1000" b="0" i="0" u="none" strike="noStrike" kern="1200" cap="none" spc="0" normalizeH="0" baseline="0" noProof="0" dirty="0">
              <a:ln>
                <a:noFill/>
              </a:ln>
              <a:solidFill>
                <a:srgbClr val="34342B"/>
              </a:solidFill>
              <a:effectLst/>
              <a:uLnTx/>
              <a:uFillTx/>
              <a:latin typeface="Vodafone Rg" pitchFamily="34" charset="0"/>
              <a:ea typeface="+mn-ea"/>
              <a:cs typeface="+mn-cs"/>
            </a:endParaRPr>
          </a:p>
        </p:txBody>
      </p:sp>
      <p:cxnSp>
        <p:nvCxnSpPr>
          <p:cNvPr id="156" name="Straight Connector 155">
            <a:extLst>
              <a:ext uri="{FF2B5EF4-FFF2-40B4-BE49-F238E27FC236}">
                <a16:creationId xmlns:a16="http://schemas.microsoft.com/office/drawing/2014/main" xmlns="" id="{C137E40F-3F7E-4DE4-A162-ADBEAD85B8F6}"/>
              </a:ext>
            </a:extLst>
          </p:cNvPr>
          <p:cNvCxnSpPr>
            <a:cxnSpLocks/>
          </p:cNvCxnSpPr>
          <p:nvPr/>
        </p:nvCxnSpPr>
        <p:spPr>
          <a:xfrm>
            <a:off x="5751021" y="432998"/>
            <a:ext cx="720000" cy="0"/>
          </a:xfrm>
          <a:prstGeom prst="line">
            <a:avLst/>
          </a:prstGeom>
          <a:ln w="28575">
            <a:solidFill>
              <a:srgbClr val="E60000"/>
            </a:solidFill>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xmlns="" id="{D935DA5C-B3CD-4073-9575-E277A7640C79}"/>
              </a:ext>
            </a:extLst>
          </p:cNvPr>
          <p:cNvSpPr/>
          <p:nvPr/>
        </p:nvSpPr>
        <p:spPr>
          <a:xfrm>
            <a:off x="7742135" y="2457613"/>
            <a:ext cx="2448000" cy="1872000"/>
          </a:xfrm>
          <a:prstGeom prst="rect">
            <a:avLst/>
          </a:prstGeom>
          <a:noFill/>
          <a:ln w="3175" cap="flat" cmpd="sng" algn="ctr">
            <a:solidFill>
              <a:schemeClr val="tx1">
                <a:lumMod val="50000"/>
                <a:lumOff val="5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en-ZA" sz="1000" b="0" i="0" u="none" strike="noStrike" kern="1200" cap="none" spc="0" normalizeH="0" baseline="0" noProof="0" dirty="0">
              <a:ln>
                <a:noFill/>
              </a:ln>
              <a:solidFill>
                <a:srgbClr val="34342B"/>
              </a:solidFill>
              <a:effectLst/>
              <a:uLnTx/>
              <a:uFillTx/>
              <a:latin typeface="Vodafone Rg" pitchFamily="34" charset="0"/>
              <a:ea typeface="+mn-ea"/>
              <a:cs typeface="+mn-cs"/>
            </a:endParaRPr>
          </a:p>
        </p:txBody>
      </p:sp>
      <p:cxnSp>
        <p:nvCxnSpPr>
          <p:cNvPr id="163" name="Straight Connector 162">
            <a:extLst>
              <a:ext uri="{FF2B5EF4-FFF2-40B4-BE49-F238E27FC236}">
                <a16:creationId xmlns:a16="http://schemas.microsoft.com/office/drawing/2014/main" xmlns="" id="{C137E40F-3F7E-4DE4-A162-ADBEAD85B8F6}"/>
              </a:ext>
            </a:extLst>
          </p:cNvPr>
          <p:cNvCxnSpPr>
            <a:cxnSpLocks/>
          </p:cNvCxnSpPr>
          <p:nvPr/>
        </p:nvCxnSpPr>
        <p:spPr>
          <a:xfrm>
            <a:off x="9470135" y="2457613"/>
            <a:ext cx="720000" cy="0"/>
          </a:xfrm>
          <a:prstGeom prst="line">
            <a:avLst/>
          </a:prstGeom>
          <a:ln w="28575">
            <a:solidFill>
              <a:srgbClr val="E60000"/>
            </a:solidFill>
          </a:ln>
        </p:spPr>
        <p:style>
          <a:lnRef idx="1">
            <a:schemeClr val="accent1"/>
          </a:lnRef>
          <a:fillRef idx="0">
            <a:schemeClr val="accent1"/>
          </a:fillRef>
          <a:effectRef idx="0">
            <a:schemeClr val="accent1"/>
          </a:effectRef>
          <a:fontRef idx="minor">
            <a:schemeClr val="tx1"/>
          </a:fontRef>
        </p:style>
      </p:cxnSp>
      <p:sp>
        <p:nvSpPr>
          <p:cNvPr id="165" name="Rectangle 164">
            <a:extLst>
              <a:ext uri="{FF2B5EF4-FFF2-40B4-BE49-F238E27FC236}">
                <a16:creationId xmlns:a16="http://schemas.microsoft.com/office/drawing/2014/main" xmlns="" id="{D935DA5C-B3CD-4073-9575-E277A7640C79}"/>
              </a:ext>
            </a:extLst>
          </p:cNvPr>
          <p:cNvSpPr/>
          <p:nvPr/>
        </p:nvSpPr>
        <p:spPr>
          <a:xfrm>
            <a:off x="4016545" y="2445959"/>
            <a:ext cx="2448000" cy="1872000"/>
          </a:xfrm>
          <a:prstGeom prst="rect">
            <a:avLst/>
          </a:prstGeom>
          <a:noFill/>
          <a:ln w="3175" cap="flat" cmpd="sng" algn="ctr">
            <a:solidFill>
              <a:schemeClr val="tx1">
                <a:lumMod val="50000"/>
                <a:lumOff val="5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en-ZA" sz="1000" b="0" i="0" u="none" strike="noStrike" kern="1200" cap="none" spc="0" normalizeH="0" baseline="0" noProof="0" dirty="0">
              <a:ln>
                <a:noFill/>
              </a:ln>
              <a:solidFill>
                <a:srgbClr val="34342B"/>
              </a:solidFill>
              <a:effectLst/>
              <a:uLnTx/>
              <a:uFillTx/>
              <a:latin typeface="Vodafone Rg" pitchFamily="34" charset="0"/>
              <a:ea typeface="+mn-ea"/>
              <a:cs typeface="+mn-cs"/>
            </a:endParaRPr>
          </a:p>
        </p:txBody>
      </p:sp>
      <p:cxnSp>
        <p:nvCxnSpPr>
          <p:cNvPr id="166" name="Straight Connector 165">
            <a:extLst>
              <a:ext uri="{FF2B5EF4-FFF2-40B4-BE49-F238E27FC236}">
                <a16:creationId xmlns:a16="http://schemas.microsoft.com/office/drawing/2014/main" xmlns="" id="{C137E40F-3F7E-4DE4-A162-ADBEAD85B8F6}"/>
              </a:ext>
            </a:extLst>
          </p:cNvPr>
          <p:cNvCxnSpPr>
            <a:cxnSpLocks/>
          </p:cNvCxnSpPr>
          <p:nvPr/>
        </p:nvCxnSpPr>
        <p:spPr>
          <a:xfrm>
            <a:off x="5744545" y="2445959"/>
            <a:ext cx="720000" cy="0"/>
          </a:xfrm>
          <a:prstGeom prst="line">
            <a:avLst/>
          </a:prstGeom>
          <a:ln w="28575">
            <a:solidFill>
              <a:srgbClr val="E60000"/>
            </a:solidFill>
          </a:ln>
        </p:spPr>
        <p:style>
          <a:lnRef idx="1">
            <a:schemeClr val="accent1"/>
          </a:lnRef>
          <a:fillRef idx="0">
            <a:schemeClr val="accent1"/>
          </a:fillRef>
          <a:effectRef idx="0">
            <a:schemeClr val="accent1"/>
          </a:effectRef>
          <a:fontRef idx="minor">
            <a:schemeClr val="tx1"/>
          </a:fontRef>
        </p:style>
      </p:cxnSp>
      <p:sp>
        <p:nvSpPr>
          <p:cNvPr id="173" name="Rectangle 172">
            <a:extLst>
              <a:ext uri="{FF2B5EF4-FFF2-40B4-BE49-F238E27FC236}">
                <a16:creationId xmlns:a16="http://schemas.microsoft.com/office/drawing/2014/main" xmlns="" id="{D935DA5C-B3CD-4073-9575-E277A7640C79}"/>
              </a:ext>
            </a:extLst>
          </p:cNvPr>
          <p:cNvSpPr/>
          <p:nvPr/>
        </p:nvSpPr>
        <p:spPr>
          <a:xfrm>
            <a:off x="7738897" y="4504084"/>
            <a:ext cx="2448000" cy="1872000"/>
          </a:xfrm>
          <a:prstGeom prst="rect">
            <a:avLst/>
          </a:prstGeom>
          <a:noFill/>
          <a:ln w="3175" cap="flat" cmpd="sng" algn="ctr">
            <a:solidFill>
              <a:schemeClr val="tx1">
                <a:lumMod val="50000"/>
                <a:lumOff val="5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en-ZA" sz="1000" b="0" i="0" u="none" strike="noStrike" kern="1200" cap="none" spc="0" normalizeH="0" baseline="0" noProof="0" dirty="0">
              <a:ln>
                <a:noFill/>
              </a:ln>
              <a:solidFill>
                <a:srgbClr val="34342B"/>
              </a:solidFill>
              <a:effectLst/>
              <a:uLnTx/>
              <a:uFillTx/>
              <a:latin typeface="Vodafone Rg" pitchFamily="34" charset="0"/>
              <a:ea typeface="+mn-ea"/>
              <a:cs typeface="+mn-cs"/>
            </a:endParaRPr>
          </a:p>
        </p:txBody>
      </p:sp>
      <p:cxnSp>
        <p:nvCxnSpPr>
          <p:cNvPr id="174" name="Straight Connector 173">
            <a:extLst>
              <a:ext uri="{FF2B5EF4-FFF2-40B4-BE49-F238E27FC236}">
                <a16:creationId xmlns:a16="http://schemas.microsoft.com/office/drawing/2014/main" xmlns="" id="{C137E40F-3F7E-4DE4-A162-ADBEAD85B8F6}"/>
              </a:ext>
            </a:extLst>
          </p:cNvPr>
          <p:cNvCxnSpPr>
            <a:cxnSpLocks/>
          </p:cNvCxnSpPr>
          <p:nvPr/>
        </p:nvCxnSpPr>
        <p:spPr>
          <a:xfrm>
            <a:off x="9466897" y="4504084"/>
            <a:ext cx="720000" cy="0"/>
          </a:xfrm>
          <a:prstGeom prst="line">
            <a:avLst/>
          </a:prstGeom>
          <a:ln w="28575">
            <a:solidFill>
              <a:srgbClr val="E60000"/>
            </a:solidFill>
          </a:ln>
        </p:spPr>
        <p:style>
          <a:lnRef idx="1">
            <a:schemeClr val="accent1"/>
          </a:lnRef>
          <a:fillRef idx="0">
            <a:schemeClr val="accent1"/>
          </a:fillRef>
          <a:effectRef idx="0">
            <a:schemeClr val="accent1"/>
          </a:effectRef>
          <a:fontRef idx="minor">
            <a:schemeClr val="tx1"/>
          </a:fontRef>
        </p:style>
      </p:cxnSp>
      <p:sp>
        <p:nvSpPr>
          <p:cNvPr id="186" name="Rectangle 185">
            <a:extLst>
              <a:ext uri="{FF2B5EF4-FFF2-40B4-BE49-F238E27FC236}">
                <a16:creationId xmlns:a16="http://schemas.microsoft.com/office/drawing/2014/main" xmlns="" id="{D935DA5C-B3CD-4073-9575-E277A7640C79}"/>
              </a:ext>
            </a:extLst>
          </p:cNvPr>
          <p:cNvSpPr/>
          <p:nvPr/>
        </p:nvSpPr>
        <p:spPr>
          <a:xfrm>
            <a:off x="4013307" y="4492430"/>
            <a:ext cx="2448000" cy="1872000"/>
          </a:xfrm>
          <a:prstGeom prst="rect">
            <a:avLst/>
          </a:prstGeom>
          <a:noFill/>
          <a:ln w="3175" cap="flat" cmpd="sng" algn="ctr">
            <a:solidFill>
              <a:schemeClr val="tx1">
                <a:lumMod val="50000"/>
                <a:lumOff val="5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en-ZA" sz="1000" b="0" i="0" u="none" strike="noStrike" kern="1200" cap="none" spc="0" normalizeH="0" baseline="0" noProof="0" dirty="0">
              <a:ln>
                <a:noFill/>
              </a:ln>
              <a:solidFill>
                <a:srgbClr val="34342B"/>
              </a:solidFill>
              <a:effectLst/>
              <a:uLnTx/>
              <a:uFillTx/>
              <a:latin typeface="Vodafone Rg" pitchFamily="34" charset="0"/>
              <a:ea typeface="+mn-ea"/>
              <a:cs typeface="+mn-cs"/>
            </a:endParaRPr>
          </a:p>
        </p:txBody>
      </p:sp>
      <p:cxnSp>
        <p:nvCxnSpPr>
          <p:cNvPr id="187" name="Straight Connector 186">
            <a:extLst>
              <a:ext uri="{FF2B5EF4-FFF2-40B4-BE49-F238E27FC236}">
                <a16:creationId xmlns:a16="http://schemas.microsoft.com/office/drawing/2014/main" xmlns="" id="{C137E40F-3F7E-4DE4-A162-ADBEAD85B8F6}"/>
              </a:ext>
            </a:extLst>
          </p:cNvPr>
          <p:cNvCxnSpPr>
            <a:cxnSpLocks/>
          </p:cNvCxnSpPr>
          <p:nvPr/>
        </p:nvCxnSpPr>
        <p:spPr>
          <a:xfrm>
            <a:off x="5741307" y="4492430"/>
            <a:ext cx="720000" cy="0"/>
          </a:xfrm>
          <a:prstGeom prst="line">
            <a:avLst/>
          </a:prstGeom>
          <a:ln w="28575">
            <a:solidFill>
              <a:srgbClr val="E6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56076" y="6705600"/>
            <a:ext cx="9386244" cy="152400"/>
          </a:xfrm>
          <a:prstGeom prst="rect">
            <a:avLst/>
          </a:prstGeom>
          <a:solidFill>
            <a:schemeClr val="bg1"/>
          </a:solidFill>
        </p:spPr>
        <p:txBody>
          <a:bodyPr wrap="square" lIns="0" tIns="0" rIns="0" bIns="0" rtlCol="0">
            <a:noAutofit/>
          </a:bodyPr>
          <a:lstStyle/>
          <a:p>
            <a:pPr marL="0" indent="0">
              <a:buFont typeface="Arial" pitchFamily="34" charset="0"/>
              <a:buNone/>
            </a:pPr>
            <a:endParaRPr lang="en-ZA" dirty="0" smtClean="0">
              <a:latin typeface="Vodafone Rg" pitchFamily="34" charset="0"/>
            </a:endParaRPr>
          </a:p>
        </p:txBody>
      </p:sp>
    </p:spTree>
    <p:extLst>
      <p:ext uri="{BB962C8B-B14F-4D97-AF65-F5344CB8AC3E}">
        <p14:creationId xmlns:p14="http://schemas.microsoft.com/office/powerpoint/2010/main" xmlns="" val="14164382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rrow: Pentagon 22">
            <a:extLst>
              <a:ext uri="{FF2B5EF4-FFF2-40B4-BE49-F238E27FC236}">
                <a16:creationId xmlns:a16="http://schemas.microsoft.com/office/drawing/2014/main" xmlns="" id="{C54D9D71-42A3-4E46-9A8B-650BA64A587F}"/>
              </a:ext>
            </a:extLst>
          </p:cNvPr>
          <p:cNvSpPr/>
          <p:nvPr/>
        </p:nvSpPr>
        <p:spPr bwMode="auto">
          <a:xfrm>
            <a:off x="869950" y="1384363"/>
            <a:ext cx="2376821" cy="3620029"/>
          </a:xfrm>
          <a:prstGeom prst="homePlate">
            <a:avLst>
              <a:gd name="adj" fmla="val 49404"/>
            </a:avLst>
          </a:pr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1219170" eaLnBrk="0" fontAlgn="base" hangingPunct="0">
              <a:spcBef>
                <a:spcPct val="0"/>
              </a:spcBef>
              <a:spcAft>
                <a:spcPct val="0"/>
              </a:spcAft>
            </a:pPr>
            <a:r>
              <a:rPr lang="en-GB" sz="2400" b="1" dirty="0">
                <a:solidFill>
                  <a:srgbClr val="000000"/>
                </a:solidFill>
                <a:latin typeface="Arial" pitchFamily="-109" charset="0"/>
              </a:rPr>
              <a:t>Issues partly addressed under the 2018 Bill</a:t>
            </a:r>
          </a:p>
        </p:txBody>
      </p:sp>
      <p:sp>
        <p:nvSpPr>
          <p:cNvPr id="25" name="Rectangle 24">
            <a:extLst>
              <a:ext uri="{FF2B5EF4-FFF2-40B4-BE49-F238E27FC236}">
                <a16:creationId xmlns:a16="http://schemas.microsoft.com/office/drawing/2014/main" xmlns="" id="{562E7EA2-84C4-4F25-9F7B-3DD12D2AB52A}"/>
              </a:ext>
            </a:extLst>
          </p:cNvPr>
          <p:cNvSpPr/>
          <p:nvPr/>
        </p:nvSpPr>
        <p:spPr>
          <a:xfrm>
            <a:off x="3607129" y="1384362"/>
            <a:ext cx="7436553" cy="3620029"/>
          </a:xfrm>
          <a:prstGeom prst="rect">
            <a:avLst/>
          </a:prstGeom>
          <a:ln>
            <a:solidFill>
              <a:schemeClr val="accent2"/>
            </a:solidFill>
          </a:ln>
        </p:spPr>
        <p:txBody>
          <a:bodyPr wrap="square" anchor="ctr">
            <a:noAutofit/>
          </a:bodyPr>
          <a:lstStyle/>
          <a:p>
            <a:pPr marL="342891" indent="-342891" defTabSz="1219170" eaLnBrk="0" fontAlgn="base" hangingPunct="0">
              <a:spcBef>
                <a:spcPct val="0"/>
              </a:spcBef>
              <a:spcAft>
                <a:spcPct val="0"/>
              </a:spcAft>
              <a:buFont typeface="Arial" panose="020B0604020202020204" pitchFamily="34" charset="0"/>
              <a:buChar char="•"/>
            </a:pPr>
            <a:r>
              <a:rPr lang="en-GB" sz="1867" dirty="0">
                <a:solidFill>
                  <a:srgbClr val="000000"/>
                </a:solidFill>
                <a:latin typeface="Arial" pitchFamily="-109" charset="0"/>
              </a:rPr>
              <a:t>No requirement to </a:t>
            </a:r>
            <a:r>
              <a:rPr lang="en-GB" sz="1867" b="1" dirty="0">
                <a:solidFill>
                  <a:srgbClr val="000000"/>
                </a:solidFill>
                <a:latin typeface="Arial" pitchFamily="-109" charset="0"/>
              </a:rPr>
              <a:t>return existing spectrum </a:t>
            </a:r>
            <a:r>
              <a:rPr lang="en-GB" sz="1867" dirty="0">
                <a:solidFill>
                  <a:srgbClr val="000000"/>
                </a:solidFill>
                <a:latin typeface="Arial" pitchFamily="-109" charset="0"/>
              </a:rPr>
              <a:t>nor to </a:t>
            </a:r>
            <a:r>
              <a:rPr lang="en-GB" sz="1867" b="1" dirty="0">
                <a:solidFill>
                  <a:srgbClr val="000000"/>
                </a:solidFill>
                <a:latin typeface="Arial" pitchFamily="-109" charset="0"/>
              </a:rPr>
              <a:t>renew spectrum licences annually</a:t>
            </a:r>
          </a:p>
          <a:p>
            <a:pPr marL="342891" indent="-342891" defTabSz="1219170" eaLnBrk="0" fontAlgn="base" hangingPunct="0">
              <a:spcBef>
                <a:spcPct val="0"/>
              </a:spcBef>
              <a:spcAft>
                <a:spcPct val="0"/>
              </a:spcAft>
              <a:buFont typeface="Arial" panose="020B0604020202020204" pitchFamily="34" charset="0"/>
              <a:buChar char="•"/>
            </a:pPr>
            <a:endParaRPr lang="en-GB" sz="1867" dirty="0" smtClean="0">
              <a:solidFill>
                <a:srgbClr val="000000"/>
              </a:solidFill>
              <a:latin typeface="Arial" pitchFamily="-109" charset="0"/>
            </a:endParaRPr>
          </a:p>
          <a:p>
            <a:pPr marL="342891" indent="-342891" defTabSz="1219170" eaLnBrk="0" fontAlgn="base" hangingPunct="0">
              <a:spcBef>
                <a:spcPct val="0"/>
              </a:spcBef>
              <a:spcAft>
                <a:spcPct val="0"/>
              </a:spcAft>
              <a:buFont typeface="Arial" panose="020B0604020202020204" pitchFamily="34" charset="0"/>
              <a:buChar char="•"/>
            </a:pPr>
            <a:r>
              <a:rPr lang="en-GB" sz="1867" dirty="0" smtClean="0">
                <a:solidFill>
                  <a:srgbClr val="000000"/>
                </a:solidFill>
                <a:latin typeface="Arial" pitchFamily="-109" charset="0"/>
              </a:rPr>
              <a:t>The</a:t>
            </a:r>
            <a:r>
              <a:rPr lang="en-GB" sz="1867" b="1" dirty="0" smtClean="0">
                <a:solidFill>
                  <a:srgbClr val="000000"/>
                </a:solidFill>
                <a:latin typeface="Arial" pitchFamily="-109" charset="0"/>
              </a:rPr>
              <a:t> </a:t>
            </a:r>
            <a:r>
              <a:rPr lang="en-GB" sz="1867" dirty="0">
                <a:solidFill>
                  <a:srgbClr val="000000"/>
                </a:solidFill>
                <a:latin typeface="Arial" pitchFamily="-109" charset="0"/>
              </a:rPr>
              <a:t>MNOs should get </a:t>
            </a:r>
            <a:r>
              <a:rPr lang="en-GB" sz="1867" b="1" dirty="0">
                <a:solidFill>
                  <a:srgbClr val="000000"/>
                </a:solidFill>
                <a:latin typeface="Arial" pitchFamily="-109" charset="0"/>
              </a:rPr>
              <a:t>access to unassigned HD spectrum </a:t>
            </a:r>
            <a:r>
              <a:rPr lang="en-GB" sz="1867" dirty="0">
                <a:solidFill>
                  <a:srgbClr val="000000"/>
                </a:solidFill>
                <a:latin typeface="Arial" pitchFamily="-109" charset="0"/>
              </a:rPr>
              <a:t>immediately, i.e. before WOAN is fully functional</a:t>
            </a:r>
          </a:p>
          <a:p>
            <a:pPr marL="342891" indent="-342891" defTabSz="1219170" eaLnBrk="0" fontAlgn="base" hangingPunct="0">
              <a:spcBef>
                <a:spcPct val="0"/>
              </a:spcBef>
              <a:spcAft>
                <a:spcPct val="0"/>
              </a:spcAft>
              <a:buFont typeface="Arial" panose="020B0604020202020204" pitchFamily="34" charset="0"/>
              <a:buChar char="•"/>
            </a:pPr>
            <a:endParaRPr lang="en-GB" sz="1867" dirty="0" smtClean="0">
              <a:solidFill>
                <a:srgbClr val="000000"/>
              </a:solidFill>
              <a:latin typeface="Arial" pitchFamily="-109" charset="0"/>
            </a:endParaRPr>
          </a:p>
          <a:p>
            <a:pPr marL="342891" indent="-342891" defTabSz="1219170" eaLnBrk="0" fontAlgn="base" hangingPunct="0">
              <a:spcBef>
                <a:spcPct val="0"/>
              </a:spcBef>
              <a:spcAft>
                <a:spcPct val="0"/>
              </a:spcAft>
              <a:buFont typeface="Arial" panose="020B0604020202020204" pitchFamily="34" charset="0"/>
              <a:buChar char="•"/>
            </a:pPr>
            <a:r>
              <a:rPr lang="en-GB" sz="1867" dirty="0" smtClean="0">
                <a:solidFill>
                  <a:srgbClr val="000000"/>
                </a:solidFill>
                <a:latin typeface="Arial" pitchFamily="-109" charset="0"/>
              </a:rPr>
              <a:t>The </a:t>
            </a:r>
            <a:r>
              <a:rPr lang="en-GB" sz="1867" dirty="0">
                <a:solidFill>
                  <a:srgbClr val="000000"/>
                </a:solidFill>
                <a:latin typeface="Arial" pitchFamily="-109" charset="0"/>
              </a:rPr>
              <a:t>WOAN envisaged to exist and compete with the MNOs with </a:t>
            </a:r>
            <a:r>
              <a:rPr lang="en-GB" sz="1867" b="1" dirty="0">
                <a:solidFill>
                  <a:srgbClr val="000000"/>
                </a:solidFill>
                <a:latin typeface="Arial" pitchFamily="-109" charset="0"/>
              </a:rPr>
              <a:t>network competition preserved </a:t>
            </a:r>
            <a:r>
              <a:rPr lang="en-GB" sz="1867" dirty="0">
                <a:solidFill>
                  <a:srgbClr val="000000"/>
                </a:solidFill>
                <a:latin typeface="Arial" pitchFamily="-109" charset="0"/>
              </a:rPr>
              <a:t>– lower risk of market monopolisation</a:t>
            </a:r>
            <a:r>
              <a:rPr lang="en-GB" sz="1867" b="1" dirty="0">
                <a:solidFill>
                  <a:srgbClr val="000000"/>
                </a:solidFill>
                <a:latin typeface="Arial" pitchFamily="-109" charset="0"/>
              </a:rPr>
              <a:t> </a:t>
            </a:r>
            <a:endParaRPr lang="en-GB" sz="1867" b="1" dirty="0" smtClean="0">
              <a:solidFill>
                <a:srgbClr val="000000"/>
              </a:solidFill>
              <a:latin typeface="Arial" pitchFamily="-109" charset="0"/>
            </a:endParaRPr>
          </a:p>
          <a:p>
            <a:pPr defTabSz="1219170" eaLnBrk="0" fontAlgn="base" hangingPunct="0">
              <a:spcBef>
                <a:spcPct val="0"/>
              </a:spcBef>
              <a:spcAft>
                <a:spcPct val="0"/>
              </a:spcAft>
            </a:pPr>
            <a:endParaRPr lang="en-GB" sz="1867" b="1" dirty="0">
              <a:solidFill>
                <a:srgbClr val="000000"/>
              </a:solidFill>
              <a:latin typeface="Arial" pitchFamily="-109" charset="0"/>
            </a:endParaRPr>
          </a:p>
        </p:txBody>
      </p:sp>
      <p:sp>
        <p:nvSpPr>
          <p:cNvPr id="5" name="Title 1">
            <a:extLst>
              <a:ext uri="{FF2B5EF4-FFF2-40B4-BE49-F238E27FC236}">
                <a16:creationId xmlns:a16="http://schemas.microsoft.com/office/drawing/2014/main" xmlns="" id="{FDA62CE1-2189-4C1A-806A-F769F72236F7}"/>
              </a:ext>
            </a:extLst>
          </p:cNvPr>
          <p:cNvSpPr txBox="1">
            <a:spLocks/>
          </p:cNvSpPr>
          <p:nvPr/>
        </p:nvSpPr>
        <p:spPr>
          <a:xfrm>
            <a:off x="0" y="245227"/>
            <a:ext cx="10705515"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a:t>
            </a:r>
            <a:r>
              <a:rPr lang="en-ZA" sz="2600" dirty="0">
                <a:solidFill>
                  <a:schemeClr val="bg1"/>
                </a:solidFill>
              </a:rPr>
              <a:t>The 2018 Bill addressed some problematic elements of the previous Draft Bill</a:t>
            </a:r>
          </a:p>
        </p:txBody>
      </p:sp>
    </p:spTree>
    <p:extLst>
      <p:ext uri="{BB962C8B-B14F-4D97-AF65-F5344CB8AC3E}">
        <p14:creationId xmlns:p14="http://schemas.microsoft.com/office/powerpoint/2010/main" xmlns="" val="2496521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FDA62CE1-2189-4C1A-806A-F769F72236F7}"/>
              </a:ext>
            </a:extLst>
          </p:cNvPr>
          <p:cNvSpPr txBox="1">
            <a:spLocks/>
          </p:cNvSpPr>
          <p:nvPr/>
        </p:nvSpPr>
        <p:spPr>
          <a:xfrm>
            <a:off x="0" y="245227"/>
            <a:ext cx="10705515"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a:t>
            </a:r>
            <a:r>
              <a:rPr lang="en-ZA" sz="2600" dirty="0" smtClean="0">
                <a:solidFill>
                  <a:schemeClr val="bg1"/>
                </a:solidFill>
              </a:rPr>
              <a:t>But the </a:t>
            </a:r>
            <a:r>
              <a:rPr lang="en-ZA" sz="2600" dirty="0">
                <a:solidFill>
                  <a:schemeClr val="bg1"/>
                </a:solidFill>
              </a:rPr>
              <a:t>2018 Bill </a:t>
            </a:r>
            <a:r>
              <a:rPr lang="en-ZA" sz="2600" dirty="0" smtClean="0">
                <a:solidFill>
                  <a:schemeClr val="bg1"/>
                </a:solidFill>
              </a:rPr>
              <a:t>and Policy </a:t>
            </a:r>
            <a:r>
              <a:rPr lang="en-ZA" sz="2600" smtClean="0">
                <a:solidFill>
                  <a:schemeClr val="bg1"/>
                </a:solidFill>
              </a:rPr>
              <a:t>Directive are </a:t>
            </a:r>
            <a:r>
              <a:rPr lang="en-ZA" sz="2600" dirty="0" smtClean="0">
                <a:solidFill>
                  <a:schemeClr val="bg1"/>
                </a:solidFill>
              </a:rPr>
              <a:t>inconsistent</a:t>
            </a:r>
            <a:endParaRPr lang="en-ZA" sz="2600"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3181948986"/>
              </p:ext>
            </p:extLst>
          </p:nvPr>
        </p:nvGraphicFramePr>
        <p:xfrm>
          <a:off x="861482" y="983617"/>
          <a:ext cx="9844034" cy="5425440"/>
        </p:xfrm>
        <a:graphic>
          <a:graphicData uri="http://schemas.openxmlformats.org/drawingml/2006/table">
            <a:tbl>
              <a:tblPr firstRow="1" bandRow="1">
                <a:tableStyleId>{5C22544A-7EE6-4342-B048-85BDC9FD1C3A}</a:tableStyleId>
              </a:tblPr>
              <a:tblGrid>
                <a:gridCol w="4922017">
                  <a:extLst>
                    <a:ext uri="{9D8B030D-6E8A-4147-A177-3AD203B41FA5}">
                      <a16:colId xmlns:a16="http://schemas.microsoft.com/office/drawing/2014/main" xmlns="" val="20000"/>
                    </a:ext>
                  </a:extLst>
                </a:gridCol>
                <a:gridCol w="4922017">
                  <a:extLst>
                    <a:ext uri="{9D8B030D-6E8A-4147-A177-3AD203B41FA5}">
                      <a16:colId xmlns:a16="http://schemas.microsoft.com/office/drawing/2014/main" xmlns="" val="20001"/>
                    </a:ext>
                  </a:extLst>
                </a:gridCol>
              </a:tblGrid>
              <a:tr h="370840">
                <a:tc>
                  <a:txBody>
                    <a:bodyPr/>
                    <a:lstStyle/>
                    <a:p>
                      <a:r>
                        <a:rPr lang="en-ZA" sz="2000" dirty="0" smtClean="0"/>
                        <a:t>Policy Direction</a:t>
                      </a:r>
                      <a:endParaRPr lang="en-ZA" sz="2000" dirty="0"/>
                    </a:p>
                  </a:txBody>
                  <a:tcPr>
                    <a:solidFill>
                      <a:schemeClr val="accent2"/>
                    </a:solidFill>
                  </a:tcPr>
                </a:tc>
                <a:tc>
                  <a:txBody>
                    <a:bodyPr/>
                    <a:lstStyle/>
                    <a:p>
                      <a:r>
                        <a:rPr lang="en-ZA" sz="2000" dirty="0" smtClean="0"/>
                        <a:t>Bill</a:t>
                      </a:r>
                      <a:endParaRPr lang="en-ZA" sz="2000" dirty="0"/>
                    </a:p>
                  </a:txBody>
                  <a:tcPr>
                    <a:solidFill>
                      <a:schemeClr val="accent2"/>
                    </a:solidFill>
                  </a:tcPr>
                </a:tc>
                <a:extLst>
                  <a:ext uri="{0D108BD9-81ED-4DB2-BD59-A6C34878D82A}">
                    <a16:rowId xmlns:a16="http://schemas.microsoft.com/office/drawing/2014/main" xmlns="" val="10000"/>
                  </a:ext>
                </a:extLst>
              </a:tr>
              <a:tr h="370840">
                <a:tc>
                  <a:txBody>
                    <a:bodyPr/>
                    <a:lstStyle/>
                    <a:p>
                      <a:pPr marL="0" indent="0">
                        <a:buFont typeface="Arial" panose="020B0604020202020204" pitchFamily="34" charset="0"/>
                        <a:buNone/>
                      </a:pPr>
                      <a:r>
                        <a:rPr lang="en-ZA" sz="2000" b="1" dirty="0" smtClean="0"/>
                        <a:t>Capacity commitment</a:t>
                      </a:r>
                    </a:p>
                    <a:p>
                      <a:pPr marL="274638" lvl="1" indent="0">
                        <a:buFont typeface="Arial" panose="020B0604020202020204" pitchFamily="34" charset="0"/>
                        <a:buNone/>
                      </a:pPr>
                      <a:r>
                        <a:rPr lang="en-ZA" sz="1800" b="1" dirty="0" smtClean="0"/>
                        <a:t>Each</a:t>
                      </a:r>
                      <a:r>
                        <a:rPr lang="en-ZA" sz="1800" dirty="0" smtClean="0"/>
                        <a:t> licensee  assigned currently unassigned high demand spectrum </a:t>
                      </a:r>
                      <a:r>
                        <a:rPr lang="en-ZA" sz="1800" b="0" dirty="0" smtClean="0"/>
                        <a:t>procure a minimum of </a:t>
                      </a:r>
                      <a:r>
                        <a:rPr lang="en-ZA" sz="1800" b="1" dirty="0" smtClean="0"/>
                        <a:t>30%</a:t>
                      </a:r>
                      <a:r>
                        <a:rPr lang="en-ZA" sz="1800" b="0" dirty="0" smtClean="0"/>
                        <a:t> WOAN capacity for a period of </a:t>
                      </a:r>
                      <a:r>
                        <a:rPr lang="en-ZA" sz="1800" b="1" dirty="0" smtClean="0"/>
                        <a:t>not more than three years</a:t>
                      </a:r>
                      <a:r>
                        <a:rPr lang="en-ZA" sz="1800" b="0" baseline="0" dirty="0" smtClean="0"/>
                        <a:t> </a:t>
                      </a:r>
                      <a:r>
                        <a:rPr lang="en-ZA" sz="1800" b="1" baseline="0" dirty="0" smtClean="0"/>
                        <a:t>where-after</a:t>
                      </a:r>
                      <a:r>
                        <a:rPr lang="en-ZA" sz="1800" b="0" baseline="0" dirty="0" smtClean="0"/>
                        <a:t> A</a:t>
                      </a:r>
                      <a:r>
                        <a:rPr lang="en-ZA" sz="1800" b="0" dirty="0" smtClean="0"/>
                        <a:t>uthority may determine minimum of </a:t>
                      </a:r>
                      <a:r>
                        <a:rPr lang="en-ZA" sz="1800" b="1" dirty="0" smtClean="0"/>
                        <a:t>30%</a:t>
                      </a:r>
                      <a:r>
                        <a:rPr lang="en-ZA" sz="1800" b="0" dirty="0" smtClean="0"/>
                        <a:t> WOAN capacity procured </a:t>
                      </a:r>
                      <a:r>
                        <a:rPr lang="en-ZA" sz="1800" b="1" dirty="0" smtClean="0"/>
                        <a:t>collectively</a:t>
                      </a:r>
                      <a:r>
                        <a:rPr lang="en-ZA" sz="1800" dirty="0" smtClean="0"/>
                        <a:t> </a:t>
                      </a:r>
                      <a:endParaRPr lang="en-ZA" sz="1800" dirty="0"/>
                    </a:p>
                  </a:txBody>
                  <a:tcPr>
                    <a:solidFill>
                      <a:schemeClr val="bg1"/>
                    </a:solidFill>
                  </a:tcPr>
                </a:tc>
                <a:tc>
                  <a:txBody>
                    <a:bodyPr/>
                    <a:lstStyle/>
                    <a:p>
                      <a:pPr marL="285750" indent="-285750">
                        <a:buFont typeface="Arial" panose="020B0604020202020204" pitchFamily="34" charset="0"/>
                        <a:buChar char="•"/>
                      </a:pPr>
                      <a:endParaRPr lang="en-ZA" sz="1800" dirty="0" smtClean="0"/>
                    </a:p>
                    <a:p>
                      <a:pPr marL="0" indent="0">
                        <a:buFont typeface="Arial" panose="020B0604020202020204" pitchFamily="34" charset="0"/>
                        <a:buNone/>
                      </a:pPr>
                      <a:r>
                        <a:rPr lang="en-ZA" sz="1800" b="1" dirty="0" smtClean="0"/>
                        <a:t>Each</a:t>
                      </a:r>
                      <a:r>
                        <a:rPr lang="en-ZA" sz="1800" dirty="0" smtClean="0"/>
                        <a:t> radio frequency spectrum licensee that is assigned currently unassigned high demand spectrum procures </a:t>
                      </a:r>
                      <a:r>
                        <a:rPr lang="en-ZA" sz="1800" b="1" dirty="0" smtClean="0"/>
                        <a:t>a minimum of 30% capacity or such higher capacity as determined by the Authority</a:t>
                      </a:r>
                      <a:r>
                        <a:rPr lang="en-ZA" sz="1800" dirty="0" smtClean="0"/>
                        <a:t>. </a:t>
                      </a:r>
                      <a:endParaRPr lang="en-ZA" sz="1800" dirty="0"/>
                    </a:p>
                  </a:txBody>
                  <a:tcPr>
                    <a:solidFill>
                      <a:schemeClr val="bg1"/>
                    </a:solidFill>
                  </a:tcPr>
                </a:tc>
                <a:extLst>
                  <a:ext uri="{0D108BD9-81ED-4DB2-BD59-A6C34878D82A}">
                    <a16:rowId xmlns:a16="http://schemas.microsoft.com/office/drawing/2014/main" xmlns="" val="10002"/>
                  </a:ext>
                </a:extLst>
              </a:tr>
              <a:tr h="370840">
                <a:tc>
                  <a:txBody>
                    <a:bodyPr/>
                    <a:lstStyle/>
                    <a:p>
                      <a:r>
                        <a:rPr lang="en-ZA" sz="1800" dirty="0" smtClean="0"/>
                        <a:t>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2000" b="1" dirty="0" smtClean="0"/>
                        <a:t>WOAN consortium ownership </a:t>
                      </a:r>
                    </a:p>
                    <a:p>
                      <a:pPr marL="274638" indent="0"/>
                      <a:r>
                        <a:rPr lang="en-ZA" sz="1800" dirty="0" smtClean="0"/>
                        <a:t>Must include diversity of ownership to ensure meaningful participation of all entities involved including SMMEs, and to prevent monopolistic behaviour.</a:t>
                      </a:r>
                    </a:p>
                    <a:p>
                      <a:endParaRPr lang="en-ZA" sz="1800" dirty="0"/>
                    </a:p>
                  </a:txBody>
                  <a:tcPr>
                    <a:solidFill>
                      <a:schemeClr val="bg1"/>
                    </a:solidFill>
                  </a:tcPr>
                </a:tc>
                <a:tc>
                  <a:txBody>
                    <a:bodyPr/>
                    <a:lstStyle/>
                    <a:p>
                      <a:endParaRPr lang="en-ZA" sz="1800" dirty="0" smtClean="0"/>
                    </a:p>
                    <a:p>
                      <a:endParaRPr lang="en-ZA" sz="1800" dirty="0" smtClean="0"/>
                    </a:p>
                    <a:p>
                      <a:r>
                        <a:rPr lang="en-ZA" sz="1800" dirty="0" smtClean="0"/>
                        <a:t>Must include diversity of ownership and control to ensure meaningful participation of all entities involved</a:t>
                      </a:r>
                      <a:r>
                        <a:rPr lang="en-ZA" sz="1800" baseline="0" dirty="0" smtClean="0"/>
                        <a:t> and </a:t>
                      </a:r>
                      <a:r>
                        <a:rPr lang="en-ZA" sz="1800" b="1" dirty="0" smtClean="0"/>
                        <a:t>may not be dominated or controlled by any single entity</a:t>
                      </a:r>
                      <a:endParaRPr lang="en-ZA" sz="1800" b="1" dirty="0"/>
                    </a:p>
                  </a:txBody>
                  <a:tcPr>
                    <a:solidFill>
                      <a:schemeClr val="bg1"/>
                    </a:solidFill>
                  </a:tcPr>
                </a:tc>
                <a:extLst>
                  <a:ext uri="{0D108BD9-81ED-4DB2-BD59-A6C34878D82A}">
                    <a16:rowId xmlns:a16="http://schemas.microsoft.com/office/drawing/2014/main" xmlns="" val="10003"/>
                  </a:ext>
                </a:extLst>
              </a:tr>
              <a:tr h="370840">
                <a:tc>
                  <a:txBody>
                    <a:bodyPr/>
                    <a:lstStyle/>
                    <a:p>
                      <a:pPr marL="0" indent="0">
                        <a:buFont typeface="Arial" panose="020B0604020202020204" pitchFamily="34" charset="0"/>
                        <a:buNone/>
                      </a:pPr>
                      <a:r>
                        <a:rPr lang="en-US" sz="2000" b="1" dirty="0" smtClean="0"/>
                        <a:t>Terms and conditions</a:t>
                      </a:r>
                      <a:r>
                        <a:rPr lang="en-US" sz="2000" dirty="0" smtClean="0"/>
                        <a:t> </a:t>
                      </a:r>
                      <a:endParaRPr lang="en-ZA" sz="2000" dirty="0" smtClean="0"/>
                    </a:p>
                    <a:p>
                      <a:pPr marL="274638" indent="0">
                        <a:buFont typeface="Arial" panose="020B0604020202020204" pitchFamily="34" charset="0"/>
                        <a:buNone/>
                      </a:pPr>
                      <a:r>
                        <a:rPr lang="en-ZA" sz="1800" dirty="0" smtClean="0"/>
                        <a:t>Shall </a:t>
                      </a:r>
                      <a:r>
                        <a:rPr lang="en-ZA" sz="1800" b="1" dirty="0" smtClean="0"/>
                        <a:t>remain in force</a:t>
                      </a:r>
                      <a:r>
                        <a:rPr lang="en-ZA" sz="1800" dirty="0" smtClean="0"/>
                        <a:t> for the duration of the spectrum licence issued</a:t>
                      </a:r>
                      <a:endParaRPr lang="en-ZA" sz="1800" dirty="0"/>
                    </a:p>
                  </a:txBody>
                  <a:tcPr>
                    <a:solidFill>
                      <a:schemeClr val="bg1"/>
                    </a:solidFill>
                  </a:tcPr>
                </a:tc>
                <a:tc>
                  <a:txBody>
                    <a:bodyPr/>
                    <a:lstStyle/>
                    <a:p>
                      <a:endParaRPr lang="en-ZA" sz="1800" baseline="0" dirty="0" smtClean="0"/>
                    </a:p>
                    <a:p>
                      <a:r>
                        <a:rPr lang="en-ZA" sz="1800" baseline="0" dirty="0" smtClean="0"/>
                        <a:t>Authority must impose USO obligations on </a:t>
                      </a:r>
                      <a:r>
                        <a:rPr lang="en-ZA" sz="1800" b="1" baseline="0" dirty="0" smtClean="0"/>
                        <a:t>existing</a:t>
                      </a:r>
                      <a:r>
                        <a:rPr lang="en-ZA" sz="1800" baseline="0" dirty="0" smtClean="0"/>
                        <a:t> and new spectrum licences</a:t>
                      </a:r>
                      <a:endParaRPr lang="en-ZA" sz="1800" dirty="0"/>
                    </a:p>
                  </a:txBody>
                  <a:tcPr>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798163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2054209" y="5080369"/>
            <a:ext cx="8128255" cy="875031"/>
          </a:xfrm>
          <a:custGeom>
            <a:avLst/>
            <a:gdLst>
              <a:gd name="connsiteX0" fmla="*/ 0 w 2381327"/>
              <a:gd name="connsiteY0" fmla="*/ 0 h 1428796"/>
              <a:gd name="connsiteX1" fmla="*/ 2381327 w 2381327"/>
              <a:gd name="connsiteY1" fmla="*/ 0 h 1428796"/>
              <a:gd name="connsiteX2" fmla="*/ 2381327 w 2381327"/>
              <a:gd name="connsiteY2" fmla="*/ 1428796 h 1428796"/>
              <a:gd name="connsiteX3" fmla="*/ 0 w 2381327"/>
              <a:gd name="connsiteY3" fmla="*/ 1428796 h 1428796"/>
              <a:gd name="connsiteX4" fmla="*/ 0 w 2381327"/>
              <a:gd name="connsiteY4" fmla="*/ 0 h 1428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327" h="1428796">
                <a:moveTo>
                  <a:pt x="0" y="0"/>
                </a:moveTo>
                <a:lnTo>
                  <a:pt x="2381327" y="0"/>
                </a:lnTo>
                <a:lnTo>
                  <a:pt x="2381327" y="1428796"/>
                </a:lnTo>
                <a:lnTo>
                  <a:pt x="0" y="1428796"/>
                </a:lnTo>
                <a:lnTo>
                  <a:pt x="0" y="0"/>
                </a:ln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algn="ctr" defTabSz="622270">
              <a:lnSpc>
                <a:spcPct val="90000"/>
              </a:lnSpc>
              <a:spcBef>
                <a:spcPct val="0"/>
              </a:spcBef>
              <a:spcAft>
                <a:spcPct val="35000"/>
              </a:spcAft>
            </a:pPr>
            <a:r>
              <a:rPr lang="en-GB" b="1" dirty="0">
                <a:solidFill>
                  <a:srgbClr val="000000"/>
                </a:solidFill>
                <a:latin typeface="Vodafone Rg"/>
              </a:rPr>
              <a:t>Important decisions move to Ministerial decision making (</a:t>
            </a:r>
            <a:r>
              <a:rPr lang="en-GB" b="1" dirty="0" err="1">
                <a:solidFill>
                  <a:srgbClr val="000000"/>
                </a:solidFill>
                <a:latin typeface="Vodafone Rg"/>
              </a:rPr>
              <a:t>eg</a:t>
            </a:r>
            <a:r>
              <a:rPr lang="en-GB" b="1" dirty="0">
                <a:solidFill>
                  <a:srgbClr val="000000"/>
                </a:solidFill>
                <a:latin typeface="Vodafone Rg"/>
              </a:rPr>
              <a:t> </a:t>
            </a:r>
            <a:r>
              <a:rPr lang="en-GB" b="1" dirty="0">
                <a:solidFill>
                  <a:srgbClr val="E60000"/>
                </a:solidFill>
                <a:latin typeface="Vodafone Rg"/>
              </a:rPr>
              <a:t>amount of spectrum to be assigned to the WOAN</a:t>
            </a:r>
            <a:r>
              <a:rPr lang="en-GB" b="1" dirty="0">
                <a:solidFill>
                  <a:srgbClr val="000000"/>
                </a:solidFill>
                <a:latin typeface="Vodafone Rg"/>
              </a:rPr>
              <a:t>) and reduced ICASA independence (</a:t>
            </a:r>
            <a:r>
              <a:rPr lang="en-GB" b="1" dirty="0" err="1">
                <a:solidFill>
                  <a:srgbClr val="000000"/>
                </a:solidFill>
                <a:latin typeface="Vodafone Rg"/>
              </a:rPr>
              <a:t>eg</a:t>
            </a:r>
            <a:r>
              <a:rPr lang="en-GB" b="1" dirty="0">
                <a:solidFill>
                  <a:srgbClr val="000000"/>
                </a:solidFill>
                <a:latin typeface="Vodafone Rg"/>
              </a:rPr>
              <a:t> </a:t>
            </a:r>
            <a:r>
              <a:rPr lang="en-GB" b="1" dirty="0">
                <a:solidFill>
                  <a:srgbClr val="E60000"/>
                </a:solidFill>
                <a:latin typeface="Vodafone Rg"/>
              </a:rPr>
              <a:t>Policy Directions to become binding for ICASA</a:t>
            </a:r>
            <a:r>
              <a:rPr lang="en-GB" b="1" dirty="0">
                <a:solidFill>
                  <a:srgbClr val="000000"/>
                </a:solidFill>
                <a:latin typeface="Vodafone Rg"/>
              </a:rPr>
              <a:t>) </a:t>
            </a:r>
            <a:endParaRPr lang="en-GB" dirty="0">
              <a:solidFill>
                <a:srgbClr val="000000"/>
              </a:solidFill>
              <a:latin typeface="Vodafone Rg"/>
            </a:endParaRPr>
          </a:p>
        </p:txBody>
      </p:sp>
      <p:sp>
        <p:nvSpPr>
          <p:cNvPr id="3" name="Rectangle 2">
            <a:extLst>
              <a:ext uri="{FF2B5EF4-FFF2-40B4-BE49-F238E27FC236}">
                <a16:creationId xmlns:a16="http://schemas.microsoft.com/office/drawing/2014/main" xmlns="" id="{EBCAE8A2-4BE3-40A3-B48A-1127E23AB9FA}"/>
              </a:ext>
            </a:extLst>
          </p:cNvPr>
          <p:cNvSpPr/>
          <p:nvPr/>
        </p:nvSpPr>
        <p:spPr bwMode="auto">
          <a:xfrm>
            <a:off x="2043449" y="4789868"/>
            <a:ext cx="8119295" cy="331489"/>
          </a:xfrm>
          <a:prstGeom prst="rect">
            <a:avLst/>
          </a:prstGeom>
          <a:solidFill>
            <a:schemeClr val="bg2"/>
          </a:solidFill>
          <a:ln w="19050"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67500" tIns="35100" rIns="67500" bIns="35100" numCol="1" rtlCol="0" anchor="ctr" anchorCtr="0" compatLnSpc="1">
            <a:prstTxWarp prst="textNoShape">
              <a:avLst/>
            </a:prstTxWarp>
          </a:bodyPr>
          <a:lstStyle/>
          <a:p>
            <a:pPr defTabSz="685766" eaLnBrk="0" fontAlgn="base" hangingPunct="0">
              <a:spcBef>
                <a:spcPct val="0"/>
              </a:spcBef>
              <a:spcAft>
                <a:spcPct val="0"/>
              </a:spcAft>
            </a:pPr>
            <a:r>
              <a:rPr lang="en-GB" b="1" dirty="0">
                <a:solidFill>
                  <a:srgbClr val="FFFFFF"/>
                </a:solidFill>
                <a:latin typeface="Vodafone Rg"/>
              </a:rPr>
              <a:t>ICASA independence </a:t>
            </a:r>
          </a:p>
        </p:txBody>
      </p:sp>
      <p:grpSp>
        <p:nvGrpSpPr>
          <p:cNvPr id="2" name="Group 1"/>
          <p:cNvGrpSpPr/>
          <p:nvPr/>
        </p:nvGrpSpPr>
        <p:grpSpPr>
          <a:xfrm>
            <a:off x="361245" y="1411199"/>
            <a:ext cx="11504100" cy="3131065"/>
            <a:chOff x="1148303" y="1411199"/>
            <a:chExt cx="10717041" cy="3131065"/>
          </a:xfrm>
        </p:grpSpPr>
        <p:sp>
          <p:nvSpPr>
            <p:cNvPr id="14" name="Freeform 13"/>
            <p:cNvSpPr/>
            <p:nvPr/>
          </p:nvSpPr>
          <p:spPr>
            <a:xfrm>
              <a:off x="3872301" y="1486679"/>
              <a:ext cx="2389660" cy="3055584"/>
            </a:xfrm>
            <a:custGeom>
              <a:avLst/>
              <a:gdLst>
                <a:gd name="connsiteX0" fmla="*/ 0 w 2381327"/>
                <a:gd name="connsiteY0" fmla="*/ 0 h 1428796"/>
                <a:gd name="connsiteX1" fmla="*/ 2381327 w 2381327"/>
                <a:gd name="connsiteY1" fmla="*/ 0 h 1428796"/>
                <a:gd name="connsiteX2" fmla="*/ 2381327 w 2381327"/>
                <a:gd name="connsiteY2" fmla="*/ 1428796 h 1428796"/>
                <a:gd name="connsiteX3" fmla="*/ 0 w 2381327"/>
                <a:gd name="connsiteY3" fmla="*/ 1428796 h 1428796"/>
                <a:gd name="connsiteX4" fmla="*/ 0 w 2381327"/>
                <a:gd name="connsiteY4" fmla="*/ 0 h 1428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327" h="1428796">
                  <a:moveTo>
                    <a:pt x="0" y="0"/>
                  </a:moveTo>
                  <a:lnTo>
                    <a:pt x="2381327" y="0"/>
                  </a:lnTo>
                  <a:lnTo>
                    <a:pt x="2381327" y="1428796"/>
                  </a:lnTo>
                  <a:lnTo>
                    <a:pt x="0" y="1428796"/>
                  </a:lnTo>
                  <a:lnTo>
                    <a:pt x="0" y="0"/>
                  </a:ln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algn="ctr" defTabSz="622270">
                <a:lnSpc>
                  <a:spcPct val="90000"/>
                </a:lnSpc>
                <a:spcBef>
                  <a:spcPct val="0"/>
                </a:spcBef>
                <a:spcAft>
                  <a:spcPct val="35000"/>
                </a:spcAft>
              </a:pPr>
              <a:endParaRPr lang="en-GB" b="1" dirty="0">
                <a:solidFill>
                  <a:srgbClr val="000000"/>
                </a:solidFill>
                <a:latin typeface="Vodafone Rg"/>
              </a:endParaRPr>
            </a:p>
            <a:p>
              <a:pPr algn="ctr" defTabSz="622270">
                <a:lnSpc>
                  <a:spcPct val="90000"/>
                </a:lnSpc>
                <a:spcBef>
                  <a:spcPct val="0"/>
                </a:spcBef>
                <a:spcAft>
                  <a:spcPct val="35000"/>
                </a:spcAft>
              </a:pPr>
              <a:r>
                <a:rPr lang="en-GB" b="1" dirty="0">
                  <a:solidFill>
                    <a:srgbClr val="000000"/>
                  </a:solidFill>
                  <a:latin typeface="Vodafone Rg"/>
                </a:rPr>
                <a:t>All </a:t>
              </a:r>
              <a:r>
                <a:rPr lang="en-GB" b="1" dirty="0">
                  <a:solidFill>
                    <a:srgbClr val="E60000"/>
                  </a:solidFill>
                  <a:latin typeface="Vodafone Rg"/>
                </a:rPr>
                <a:t>assignments of spectrum </a:t>
              </a:r>
              <a:r>
                <a:rPr lang="en-GB" b="1" dirty="0">
                  <a:solidFill>
                    <a:srgbClr val="000000"/>
                  </a:solidFill>
                  <a:latin typeface="Vodafone Rg"/>
                </a:rPr>
                <a:t>will be subject to the principles of </a:t>
              </a:r>
              <a:r>
                <a:rPr lang="en-GB" b="1" dirty="0">
                  <a:solidFill>
                    <a:srgbClr val="E60000"/>
                  </a:solidFill>
                  <a:latin typeface="Vodafone Rg"/>
                </a:rPr>
                <a:t>open access and non-exclusivity</a:t>
              </a:r>
              <a:r>
                <a:rPr lang="en-GB" dirty="0">
                  <a:solidFill>
                    <a:srgbClr val="000000"/>
                  </a:solidFill>
                  <a:latin typeface="Vodafone Rg"/>
                </a:rPr>
                <a:t>.</a:t>
              </a:r>
            </a:p>
          </p:txBody>
        </p:sp>
        <p:sp>
          <p:nvSpPr>
            <p:cNvPr id="19" name="Freeform 18"/>
            <p:cNvSpPr/>
            <p:nvPr/>
          </p:nvSpPr>
          <p:spPr>
            <a:xfrm>
              <a:off x="9271591" y="1817033"/>
              <a:ext cx="2562805" cy="2725231"/>
            </a:xfrm>
            <a:custGeom>
              <a:avLst/>
              <a:gdLst>
                <a:gd name="connsiteX0" fmla="*/ 0 w 2381327"/>
                <a:gd name="connsiteY0" fmla="*/ 0 h 1428796"/>
                <a:gd name="connsiteX1" fmla="*/ 2381327 w 2381327"/>
                <a:gd name="connsiteY1" fmla="*/ 0 h 1428796"/>
                <a:gd name="connsiteX2" fmla="*/ 2381327 w 2381327"/>
                <a:gd name="connsiteY2" fmla="*/ 1428796 h 1428796"/>
                <a:gd name="connsiteX3" fmla="*/ 0 w 2381327"/>
                <a:gd name="connsiteY3" fmla="*/ 1428796 h 1428796"/>
                <a:gd name="connsiteX4" fmla="*/ 0 w 2381327"/>
                <a:gd name="connsiteY4" fmla="*/ 0 h 1428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327" h="1428796">
                  <a:moveTo>
                    <a:pt x="0" y="0"/>
                  </a:moveTo>
                  <a:lnTo>
                    <a:pt x="2381327" y="0"/>
                  </a:lnTo>
                  <a:lnTo>
                    <a:pt x="2381327" y="1428796"/>
                  </a:lnTo>
                  <a:lnTo>
                    <a:pt x="0" y="1428796"/>
                  </a:lnTo>
                  <a:lnTo>
                    <a:pt x="0" y="0"/>
                  </a:ln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algn="ctr" defTabSz="622270">
                <a:lnSpc>
                  <a:spcPct val="90000"/>
                </a:lnSpc>
                <a:spcBef>
                  <a:spcPct val="0"/>
                </a:spcBef>
                <a:spcAft>
                  <a:spcPct val="35000"/>
                </a:spcAft>
              </a:pPr>
              <a:r>
                <a:rPr lang="en-GB" b="1" dirty="0">
                  <a:solidFill>
                    <a:srgbClr val="000000"/>
                  </a:solidFill>
                  <a:latin typeface="Vodafone Rg"/>
                </a:rPr>
                <a:t>A Wholesale Open Access Network (WOAN) will be established. </a:t>
              </a:r>
              <a:r>
                <a:rPr lang="en-GB" b="1" dirty="0">
                  <a:solidFill>
                    <a:srgbClr val="E60000"/>
                  </a:solidFill>
                  <a:latin typeface="Vodafone Rg"/>
                </a:rPr>
                <a:t>The WOAN </a:t>
              </a:r>
              <a:r>
                <a:rPr lang="en-GB" b="1" dirty="0">
                  <a:solidFill>
                    <a:srgbClr val="000000"/>
                  </a:solidFill>
                  <a:latin typeface="Vodafone Rg"/>
                </a:rPr>
                <a:t>is expected to be </a:t>
              </a:r>
              <a:r>
                <a:rPr lang="en-GB" b="1" dirty="0">
                  <a:solidFill>
                    <a:srgbClr val="E60000"/>
                  </a:solidFill>
                  <a:latin typeface="Vodafone Rg"/>
                </a:rPr>
                <a:t>assigned a disproportionately large amount of unassigned spectrum</a:t>
              </a:r>
              <a:r>
                <a:rPr lang="en-GB" b="1" dirty="0">
                  <a:solidFill>
                    <a:srgbClr val="000000"/>
                  </a:solidFill>
                  <a:latin typeface="Vodafone Rg"/>
                </a:rPr>
                <a:t>, and granted advantages currently unavailable to other licensees</a:t>
              </a:r>
              <a:r>
                <a:rPr lang="en-GB" dirty="0">
                  <a:solidFill>
                    <a:srgbClr val="000000"/>
                  </a:solidFill>
                  <a:latin typeface="Vodafone Rg"/>
                </a:rPr>
                <a:t>.</a:t>
              </a:r>
            </a:p>
          </p:txBody>
        </p:sp>
        <p:sp>
          <p:nvSpPr>
            <p:cNvPr id="21" name="Freeform 20"/>
            <p:cNvSpPr/>
            <p:nvPr/>
          </p:nvSpPr>
          <p:spPr>
            <a:xfrm>
              <a:off x="1171049" y="1758683"/>
              <a:ext cx="2557436" cy="2783580"/>
            </a:xfrm>
            <a:custGeom>
              <a:avLst/>
              <a:gdLst>
                <a:gd name="connsiteX0" fmla="*/ 0 w 2381327"/>
                <a:gd name="connsiteY0" fmla="*/ 0 h 1428796"/>
                <a:gd name="connsiteX1" fmla="*/ 2381327 w 2381327"/>
                <a:gd name="connsiteY1" fmla="*/ 0 h 1428796"/>
                <a:gd name="connsiteX2" fmla="*/ 2381327 w 2381327"/>
                <a:gd name="connsiteY2" fmla="*/ 1428796 h 1428796"/>
                <a:gd name="connsiteX3" fmla="*/ 0 w 2381327"/>
                <a:gd name="connsiteY3" fmla="*/ 1428796 h 1428796"/>
                <a:gd name="connsiteX4" fmla="*/ 0 w 2381327"/>
                <a:gd name="connsiteY4" fmla="*/ 0 h 1428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327" h="1428796">
                  <a:moveTo>
                    <a:pt x="0" y="0"/>
                  </a:moveTo>
                  <a:lnTo>
                    <a:pt x="2381327" y="0"/>
                  </a:lnTo>
                  <a:lnTo>
                    <a:pt x="2381327" y="1428796"/>
                  </a:lnTo>
                  <a:lnTo>
                    <a:pt x="0" y="1428796"/>
                  </a:lnTo>
                  <a:lnTo>
                    <a:pt x="0" y="0"/>
                  </a:ln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algn="ctr" defTabSz="622270">
                <a:lnSpc>
                  <a:spcPct val="90000"/>
                </a:lnSpc>
                <a:spcBef>
                  <a:spcPct val="0"/>
                </a:spcBef>
                <a:spcAft>
                  <a:spcPct val="35000"/>
                </a:spcAft>
              </a:pPr>
              <a:endParaRPr lang="en-GB" b="1" dirty="0">
                <a:solidFill>
                  <a:srgbClr val="000000"/>
                </a:solidFill>
                <a:latin typeface="Vodafone Rg"/>
              </a:endParaRPr>
            </a:p>
            <a:p>
              <a:pPr algn="ctr" defTabSz="622270">
                <a:lnSpc>
                  <a:spcPct val="90000"/>
                </a:lnSpc>
                <a:spcBef>
                  <a:spcPct val="0"/>
                </a:spcBef>
                <a:spcAft>
                  <a:spcPct val="35000"/>
                </a:spcAft>
              </a:pPr>
              <a:r>
                <a:rPr lang="en-GB" b="1" dirty="0">
                  <a:solidFill>
                    <a:srgbClr val="000000"/>
                  </a:solidFill>
                  <a:latin typeface="Vodafone Rg"/>
                </a:rPr>
                <a:t>All mobile operators have to </a:t>
              </a:r>
              <a:r>
                <a:rPr lang="en-GB" b="1" dirty="0">
                  <a:solidFill>
                    <a:srgbClr val="E60000"/>
                  </a:solidFill>
                  <a:latin typeface="Vodafone Rg"/>
                </a:rPr>
                <a:t>provide cost-based wholesale access to their networks and services</a:t>
              </a:r>
              <a:r>
                <a:rPr lang="en-GB" b="1" dirty="0">
                  <a:solidFill>
                    <a:srgbClr val="000000"/>
                  </a:solidFill>
                  <a:latin typeface="Vodafone Rg"/>
                </a:rPr>
                <a:t>. This can no longer be refused on the grounds of reasonableness (economically viable)</a:t>
              </a:r>
              <a:r>
                <a:rPr lang="en-GB" dirty="0">
                  <a:solidFill>
                    <a:srgbClr val="000000"/>
                  </a:solidFill>
                  <a:latin typeface="Vodafone Rg"/>
                </a:rPr>
                <a:t>. </a:t>
              </a:r>
            </a:p>
          </p:txBody>
        </p:sp>
        <p:sp>
          <p:nvSpPr>
            <p:cNvPr id="7" name="Rectangle 6">
              <a:extLst>
                <a:ext uri="{FF2B5EF4-FFF2-40B4-BE49-F238E27FC236}">
                  <a16:creationId xmlns:a16="http://schemas.microsoft.com/office/drawing/2014/main" xmlns="" id="{E88A8490-CC8B-4D16-BE5E-B4EBE90334B3}"/>
                </a:ext>
              </a:extLst>
            </p:cNvPr>
            <p:cNvSpPr/>
            <p:nvPr/>
          </p:nvSpPr>
          <p:spPr bwMode="auto">
            <a:xfrm>
              <a:off x="3890660" y="1502727"/>
              <a:ext cx="2386641" cy="584612"/>
            </a:xfrm>
            <a:prstGeom prst="rect">
              <a:avLst/>
            </a:prstGeom>
            <a:solidFill>
              <a:schemeClr val="bg2"/>
            </a:solidFill>
            <a:ln w="19050"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67500" tIns="35100" rIns="67500" bIns="35100" numCol="1" rtlCol="0" anchor="ctr" anchorCtr="0" compatLnSpc="1">
              <a:prstTxWarp prst="textNoShape">
                <a:avLst/>
              </a:prstTxWarp>
            </a:bodyPr>
            <a:lstStyle/>
            <a:p>
              <a:pPr defTabSz="685766" eaLnBrk="0" fontAlgn="base" hangingPunct="0">
                <a:spcBef>
                  <a:spcPct val="0"/>
                </a:spcBef>
                <a:spcAft>
                  <a:spcPct val="0"/>
                </a:spcAft>
              </a:pPr>
              <a:r>
                <a:rPr lang="en-GB" b="1" dirty="0" smtClean="0">
                  <a:solidFill>
                    <a:srgbClr val="FFFFFF"/>
                  </a:solidFill>
                  <a:latin typeface="Vodafone Rg"/>
                </a:rPr>
                <a:t>Spectrum</a:t>
              </a:r>
              <a:endParaRPr lang="en-GB" b="1" dirty="0">
                <a:solidFill>
                  <a:srgbClr val="FFFFFF"/>
                </a:solidFill>
                <a:latin typeface="Vodafone Rg"/>
              </a:endParaRPr>
            </a:p>
          </p:txBody>
        </p:sp>
        <p:sp>
          <p:nvSpPr>
            <p:cNvPr id="8" name="Rectangle 7">
              <a:extLst>
                <a:ext uri="{FF2B5EF4-FFF2-40B4-BE49-F238E27FC236}">
                  <a16:creationId xmlns:a16="http://schemas.microsoft.com/office/drawing/2014/main" xmlns="" id="{41F407B0-506D-408B-9712-8ABDD4DE2B97}"/>
                </a:ext>
              </a:extLst>
            </p:cNvPr>
            <p:cNvSpPr/>
            <p:nvPr/>
          </p:nvSpPr>
          <p:spPr bwMode="auto">
            <a:xfrm>
              <a:off x="9246976" y="1486679"/>
              <a:ext cx="2618368" cy="696900"/>
            </a:xfrm>
            <a:prstGeom prst="rect">
              <a:avLst/>
            </a:prstGeom>
            <a:solidFill>
              <a:schemeClr val="bg2"/>
            </a:solidFill>
            <a:ln w="19050"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67500" tIns="35100" rIns="67500" bIns="35100" numCol="1" rtlCol="0" anchor="ctr" anchorCtr="0" compatLnSpc="1">
              <a:prstTxWarp prst="textNoShape">
                <a:avLst/>
              </a:prstTxWarp>
            </a:bodyPr>
            <a:lstStyle/>
            <a:p>
              <a:pPr defTabSz="685766" eaLnBrk="0" fontAlgn="base" hangingPunct="0">
                <a:spcBef>
                  <a:spcPct val="0"/>
                </a:spcBef>
                <a:spcAft>
                  <a:spcPct val="0"/>
                </a:spcAft>
              </a:pPr>
              <a:r>
                <a:rPr lang="en-GB" b="1" dirty="0">
                  <a:solidFill>
                    <a:srgbClr val="FFFFFF"/>
                  </a:solidFill>
                  <a:latin typeface="Vodafone Rg"/>
                </a:rPr>
                <a:t>The WOAN</a:t>
              </a:r>
            </a:p>
          </p:txBody>
        </p:sp>
        <p:sp>
          <p:nvSpPr>
            <p:cNvPr id="10" name="Rectangle 9">
              <a:extLst>
                <a:ext uri="{FF2B5EF4-FFF2-40B4-BE49-F238E27FC236}">
                  <a16:creationId xmlns:a16="http://schemas.microsoft.com/office/drawing/2014/main" xmlns="" id="{C093CF74-58B6-4953-AF9C-BBD7FCF0E6D5}"/>
                </a:ext>
              </a:extLst>
            </p:cNvPr>
            <p:cNvSpPr/>
            <p:nvPr/>
          </p:nvSpPr>
          <p:spPr bwMode="auto">
            <a:xfrm>
              <a:off x="1148303" y="1502728"/>
              <a:ext cx="2580863" cy="584611"/>
            </a:xfrm>
            <a:prstGeom prst="rect">
              <a:avLst/>
            </a:prstGeom>
            <a:solidFill>
              <a:schemeClr val="bg2"/>
            </a:solidFill>
            <a:ln w="19050"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67500" tIns="35100" rIns="67500" bIns="35100" numCol="1" rtlCol="0" anchor="ctr" anchorCtr="0" compatLnSpc="1">
              <a:prstTxWarp prst="textNoShape">
                <a:avLst/>
              </a:prstTxWarp>
            </a:bodyPr>
            <a:lstStyle/>
            <a:p>
              <a:pPr defTabSz="685766" eaLnBrk="0" fontAlgn="base" hangingPunct="0">
                <a:spcBef>
                  <a:spcPct val="0"/>
                </a:spcBef>
                <a:spcAft>
                  <a:spcPct val="0"/>
                </a:spcAft>
              </a:pPr>
              <a:r>
                <a:rPr lang="en-GB" b="1" dirty="0">
                  <a:solidFill>
                    <a:srgbClr val="FFFFFF"/>
                  </a:solidFill>
                  <a:latin typeface="Vodafone Rg"/>
                </a:rPr>
                <a:t>Access</a:t>
              </a:r>
            </a:p>
          </p:txBody>
        </p:sp>
        <p:pic>
          <p:nvPicPr>
            <p:cNvPr id="13" name="Graphic 12" descr="Present">
              <a:extLst>
                <a:ext uri="{FF2B5EF4-FFF2-40B4-BE49-F238E27FC236}">
                  <a16:creationId xmlns:a16="http://schemas.microsoft.com/office/drawing/2014/main" xmlns="" id="{E455BDBA-EDDD-43EF-8BD1-37318425AA07}"/>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p:blipFill>
          <p:spPr>
            <a:xfrm>
              <a:off x="11030962" y="1411199"/>
              <a:ext cx="781447" cy="784853"/>
            </a:xfrm>
            <a:prstGeom prst="rect">
              <a:avLst/>
            </a:prstGeom>
            <a:effectLst>
              <a:outerShdw blurRad="50800" dist="38100" dir="8100000" algn="tr" rotWithShape="0">
                <a:prstClr val="black">
                  <a:alpha val="40000"/>
                </a:prstClr>
              </a:outerShdw>
            </a:effectLst>
          </p:spPr>
        </p:pic>
        <p:pic>
          <p:nvPicPr>
            <p:cNvPr id="15" name="Graphic 14" descr="Key">
              <a:extLst>
                <a:ext uri="{FF2B5EF4-FFF2-40B4-BE49-F238E27FC236}">
                  <a16:creationId xmlns:a16="http://schemas.microsoft.com/office/drawing/2014/main" xmlns="" id="{24BF2B0E-609E-4CF8-95DE-3BE16FC2C1AC}"/>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p:blipFill>
          <p:spPr>
            <a:xfrm>
              <a:off x="2350403" y="1454924"/>
              <a:ext cx="899279" cy="764841"/>
            </a:xfrm>
            <a:prstGeom prst="rect">
              <a:avLst/>
            </a:prstGeom>
            <a:effectLst>
              <a:outerShdw blurRad="50800" dist="38100" dir="8100000" algn="tr" rotWithShape="0">
                <a:prstClr val="black">
                  <a:alpha val="40000"/>
                </a:prstClr>
              </a:outerShdw>
            </a:effectLst>
          </p:spPr>
        </p:pic>
        <p:pic>
          <p:nvPicPr>
            <p:cNvPr id="17" name="Graphic 16" descr="Daily Calendar">
              <a:extLst>
                <a:ext uri="{FF2B5EF4-FFF2-40B4-BE49-F238E27FC236}">
                  <a16:creationId xmlns:a16="http://schemas.microsoft.com/office/drawing/2014/main" xmlns="" id="{F834C88E-8203-49CD-AAA7-2DC906310AA4}"/>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p:blipFill>
          <p:spPr>
            <a:xfrm>
              <a:off x="5652109" y="1424443"/>
              <a:ext cx="609851" cy="732517"/>
            </a:xfrm>
            <a:prstGeom prst="rect">
              <a:avLst/>
            </a:prstGeom>
            <a:effectLst>
              <a:outerShdw blurRad="50800" dist="38100" dir="8100000" algn="tr" rotWithShape="0">
                <a:prstClr val="black">
                  <a:alpha val="40000"/>
                </a:prstClr>
              </a:outerShdw>
            </a:effectLst>
          </p:spPr>
        </p:pic>
        <p:sp>
          <p:nvSpPr>
            <p:cNvPr id="26" name="Freeform 18">
              <a:extLst>
                <a:ext uri="{FF2B5EF4-FFF2-40B4-BE49-F238E27FC236}">
                  <a16:creationId xmlns:a16="http://schemas.microsoft.com/office/drawing/2014/main" xmlns="" id="{A9F27776-B825-496D-91C8-FE9099FE9F78}"/>
                </a:ext>
              </a:extLst>
            </p:cNvPr>
            <p:cNvSpPr/>
            <p:nvPr/>
          </p:nvSpPr>
          <p:spPr>
            <a:xfrm>
              <a:off x="6511522" y="1805699"/>
              <a:ext cx="2323783" cy="2725231"/>
            </a:xfrm>
            <a:custGeom>
              <a:avLst/>
              <a:gdLst>
                <a:gd name="connsiteX0" fmla="*/ 0 w 2381327"/>
                <a:gd name="connsiteY0" fmla="*/ 0 h 1428796"/>
                <a:gd name="connsiteX1" fmla="*/ 2381327 w 2381327"/>
                <a:gd name="connsiteY1" fmla="*/ 0 h 1428796"/>
                <a:gd name="connsiteX2" fmla="*/ 2381327 w 2381327"/>
                <a:gd name="connsiteY2" fmla="*/ 1428796 h 1428796"/>
                <a:gd name="connsiteX3" fmla="*/ 0 w 2381327"/>
                <a:gd name="connsiteY3" fmla="*/ 1428796 h 1428796"/>
                <a:gd name="connsiteX4" fmla="*/ 0 w 2381327"/>
                <a:gd name="connsiteY4" fmla="*/ 0 h 1428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327" h="1428796">
                  <a:moveTo>
                    <a:pt x="0" y="0"/>
                  </a:moveTo>
                  <a:lnTo>
                    <a:pt x="2381327" y="0"/>
                  </a:lnTo>
                  <a:lnTo>
                    <a:pt x="2381327" y="1428796"/>
                  </a:lnTo>
                  <a:lnTo>
                    <a:pt x="0" y="1428796"/>
                  </a:lnTo>
                  <a:lnTo>
                    <a:pt x="0" y="0"/>
                  </a:ln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algn="ctr" defTabSz="622270">
                <a:lnSpc>
                  <a:spcPct val="90000"/>
                </a:lnSpc>
                <a:spcBef>
                  <a:spcPct val="0"/>
                </a:spcBef>
                <a:spcAft>
                  <a:spcPct val="35000"/>
                </a:spcAft>
              </a:pPr>
              <a:r>
                <a:rPr lang="en-GB" b="1" dirty="0">
                  <a:solidFill>
                    <a:srgbClr val="000000"/>
                  </a:solidFill>
                  <a:latin typeface="Vodafone Rg"/>
                </a:rPr>
                <a:t>MNOs will be subject to </a:t>
              </a:r>
              <a:r>
                <a:rPr lang="en-GB" b="1" dirty="0">
                  <a:solidFill>
                    <a:srgbClr val="E60000"/>
                  </a:solidFill>
                  <a:latin typeface="Vodafone Rg"/>
                </a:rPr>
                <a:t>inefficient coverage obligations</a:t>
              </a:r>
              <a:r>
                <a:rPr lang="en-GB" b="1" dirty="0">
                  <a:solidFill>
                    <a:srgbClr val="000000"/>
                  </a:solidFill>
                  <a:latin typeface="Vodafone Rg"/>
                </a:rPr>
                <a:t> requiring to roll out in rural and underserviced areas before being able to deploy spectrum in urban areas </a:t>
              </a:r>
            </a:p>
          </p:txBody>
        </p:sp>
        <p:sp>
          <p:nvSpPr>
            <p:cNvPr id="27" name="Rectangle 26">
              <a:extLst>
                <a:ext uri="{FF2B5EF4-FFF2-40B4-BE49-F238E27FC236}">
                  <a16:creationId xmlns:a16="http://schemas.microsoft.com/office/drawing/2014/main" xmlns="" id="{AD266DD7-352E-4777-AF02-2E8C2D5FA79A}"/>
                </a:ext>
              </a:extLst>
            </p:cNvPr>
            <p:cNvSpPr/>
            <p:nvPr/>
          </p:nvSpPr>
          <p:spPr bwMode="auto">
            <a:xfrm>
              <a:off x="6511521" y="1475346"/>
              <a:ext cx="2323784" cy="696900"/>
            </a:xfrm>
            <a:prstGeom prst="rect">
              <a:avLst/>
            </a:prstGeom>
            <a:solidFill>
              <a:schemeClr val="bg2"/>
            </a:solidFill>
            <a:ln w="19050"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67500" tIns="35100" rIns="67500" bIns="35100" numCol="1" rtlCol="0" anchor="ctr" anchorCtr="0" compatLnSpc="1">
              <a:prstTxWarp prst="textNoShape">
                <a:avLst/>
              </a:prstTxWarp>
            </a:bodyPr>
            <a:lstStyle/>
            <a:p>
              <a:pPr defTabSz="685766" eaLnBrk="0" fontAlgn="base" hangingPunct="0">
                <a:spcBef>
                  <a:spcPct val="0"/>
                </a:spcBef>
                <a:spcAft>
                  <a:spcPct val="0"/>
                </a:spcAft>
              </a:pPr>
              <a:r>
                <a:rPr lang="en-GB" b="1" dirty="0">
                  <a:solidFill>
                    <a:srgbClr val="FFFFFF"/>
                  </a:solidFill>
                  <a:latin typeface="Vodafone Rg"/>
                </a:rPr>
                <a:t>Coverage </a:t>
              </a:r>
            </a:p>
          </p:txBody>
        </p:sp>
        <p:pic>
          <p:nvPicPr>
            <p:cNvPr id="16" name="Graphic 15" descr="Earth Globe Europe-Africa">
              <a:extLst>
                <a:ext uri="{FF2B5EF4-FFF2-40B4-BE49-F238E27FC236}">
                  <a16:creationId xmlns:a16="http://schemas.microsoft.com/office/drawing/2014/main" xmlns="" id="{F931E49F-11BE-4D8D-9A59-8EAAFF06A4B4}"/>
                </a:ext>
              </a:extLst>
            </p:cNvPr>
            <p:cNvPicPr>
              <a:picLocks noChangeAspect="1"/>
            </p:cNvPicPr>
            <p:nvPr/>
          </p:nvPicPr>
          <p:blipFill>
            <a:blip r:embed="rId9" cstate="print">
              <a:extLst>
                <a:ext uri="{96DAC541-7B7A-43D3-8B79-37D633B846F1}">
                  <asvg:svgBlip xmlns="" xmlns:asvg="http://schemas.microsoft.com/office/drawing/2016/SVG/main" r:embed="rId10"/>
                </a:ext>
              </a:extLst>
            </a:blip>
            <a:stretch>
              <a:fillRect/>
            </a:stretch>
          </p:blipFill>
          <p:spPr>
            <a:xfrm>
              <a:off x="7984267" y="1476784"/>
              <a:ext cx="695461" cy="695461"/>
            </a:xfrm>
            <a:prstGeom prst="rect">
              <a:avLst/>
            </a:prstGeom>
          </p:spPr>
        </p:pic>
      </p:grpSp>
      <p:sp>
        <p:nvSpPr>
          <p:cNvPr id="29" name="Title 1">
            <a:extLst>
              <a:ext uri="{FF2B5EF4-FFF2-40B4-BE49-F238E27FC236}">
                <a16:creationId xmlns:a16="http://schemas.microsoft.com/office/drawing/2014/main" xmlns="" id="{CF9C1F23-BFE8-45F6-B111-A909E604C981}"/>
              </a:ext>
            </a:extLst>
          </p:cNvPr>
          <p:cNvSpPr txBox="1">
            <a:spLocks/>
          </p:cNvSpPr>
          <p:nvPr/>
        </p:nvSpPr>
        <p:spPr bwMode="auto">
          <a:xfrm>
            <a:off x="854821" y="6120543"/>
            <a:ext cx="10496549"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2400" b="1">
                <a:solidFill>
                  <a:srgbClr val="E60000"/>
                </a:solidFill>
                <a:latin typeface="Vodafone Rg" charset="0"/>
                <a:ea typeface="ＭＳ Ｐゴシック" pitchFamily="-109" charset="-128"/>
                <a:cs typeface="+mj-cs"/>
              </a:defRPr>
            </a:lvl1pPr>
            <a:lvl2pPr algn="l" rtl="0" eaLnBrk="0" fontAlgn="base" hangingPunct="0">
              <a:lnSpc>
                <a:spcPct val="90000"/>
              </a:lnSpc>
              <a:spcBef>
                <a:spcPct val="0"/>
              </a:spcBef>
              <a:spcAft>
                <a:spcPct val="0"/>
              </a:spcAft>
              <a:defRPr sz="3200" b="1">
                <a:solidFill>
                  <a:schemeClr val="tx2"/>
                </a:solidFill>
                <a:latin typeface="Arial" pitchFamily="-109" charset="0"/>
                <a:ea typeface="ＭＳ Ｐゴシック" pitchFamily="-109" charset="-128"/>
              </a:defRPr>
            </a:lvl2pPr>
            <a:lvl3pPr algn="l" rtl="0" eaLnBrk="0" fontAlgn="base" hangingPunct="0">
              <a:lnSpc>
                <a:spcPct val="90000"/>
              </a:lnSpc>
              <a:spcBef>
                <a:spcPct val="0"/>
              </a:spcBef>
              <a:spcAft>
                <a:spcPct val="0"/>
              </a:spcAft>
              <a:defRPr sz="3200" b="1">
                <a:solidFill>
                  <a:schemeClr val="tx2"/>
                </a:solidFill>
                <a:latin typeface="Arial" pitchFamily="-109" charset="0"/>
                <a:ea typeface="ＭＳ Ｐゴシック" pitchFamily="-109" charset="-128"/>
              </a:defRPr>
            </a:lvl3pPr>
            <a:lvl4pPr algn="l" rtl="0" eaLnBrk="0" fontAlgn="base" hangingPunct="0">
              <a:lnSpc>
                <a:spcPct val="90000"/>
              </a:lnSpc>
              <a:spcBef>
                <a:spcPct val="0"/>
              </a:spcBef>
              <a:spcAft>
                <a:spcPct val="0"/>
              </a:spcAft>
              <a:defRPr sz="3200" b="1">
                <a:solidFill>
                  <a:schemeClr val="tx2"/>
                </a:solidFill>
                <a:latin typeface="Arial" pitchFamily="-109" charset="0"/>
                <a:ea typeface="ＭＳ Ｐゴシック" pitchFamily="-109" charset="-128"/>
              </a:defRPr>
            </a:lvl4pPr>
            <a:lvl5pPr algn="l" rtl="0" eaLnBrk="0" fontAlgn="base" hangingPunct="0">
              <a:lnSpc>
                <a:spcPct val="90000"/>
              </a:lnSpc>
              <a:spcBef>
                <a:spcPct val="0"/>
              </a:spcBef>
              <a:spcAft>
                <a:spcPct val="0"/>
              </a:spcAft>
              <a:defRPr sz="3200" b="1">
                <a:solidFill>
                  <a:schemeClr val="tx2"/>
                </a:solidFill>
                <a:latin typeface="Arial" pitchFamily="-109" charset="0"/>
                <a:ea typeface="ＭＳ Ｐゴシック" pitchFamily="-109" charset="-128"/>
              </a:defRPr>
            </a:lvl5pPr>
            <a:lvl6pPr marL="609585" algn="l" rtl="0" eaLnBrk="0" fontAlgn="base" hangingPunct="0">
              <a:lnSpc>
                <a:spcPct val="90000"/>
              </a:lnSpc>
              <a:spcBef>
                <a:spcPct val="0"/>
              </a:spcBef>
              <a:spcAft>
                <a:spcPct val="0"/>
              </a:spcAft>
              <a:defRPr sz="3200" b="1">
                <a:solidFill>
                  <a:schemeClr val="tx2"/>
                </a:solidFill>
                <a:latin typeface="Arial" pitchFamily="-109" charset="0"/>
              </a:defRPr>
            </a:lvl6pPr>
            <a:lvl7pPr marL="1219170" algn="l" rtl="0" eaLnBrk="0" fontAlgn="base" hangingPunct="0">
              <a:lnSpc>
                <a:spcPct val="90000"/>
              </a:lnSpc>
              <a:spcBef>
                <a:spcPct val="0"/>
              </a:spcBef>
              <a:spcAft>
                <a:spcPct val="0"/>
              </a:spcAft>
              <a:defRPr sz="3200" b="1">
                <a:solidFill>
                  <a:schemeClr val="tx2"/>
                </a:solidFill>
                <a:latin typeface="Arial" pitchFamily="-109" charset="0"/>
              </a:defRPr>
            </a:lvl7pPr>
            <a:lvl8pPr marL="1828754" algn="l" rtl="0" eaLnBrk="0" fontAlgn="base" hangingPunct="0">
              <a:lnSpc>
                <a:spcPct val="90000"/>
              </a:lnSpc>
              <a:spcBef>
                <a:spcPct val="0"/>
              </a:spcBef>
              <a:spcAft>
                <a:spcPct val="0"/>
              </a:spcAft>
              <a:defRPr sz="3200" b="1">
                <a:solidFill>
                  <a:schemeClr val="tx2"/>
                </a:solidFill>
                <a:latin typeface="Arial" pitchFamily="-109" charset="0"/>
              </a:defRPr>
            </a:lvl8pPr>
            <a:lvl9pPr marL="2438339" algn="l" rtl="0" eaLnBrk="0" fontAlgn="base" hangingPunct="0">
              <a:lnSpc>
                <a:spcPct val="90000"/>
              </a:lnSpc>
              <a:spcBef>
                <a:spcPct val="0"/>
              </a:spcBef>
              <a:spcAft>
                <a:spcPct val="0"/>
              </a:spcAft>
              <a:defRPr sz="3200" b="1">
                <a:solidFill>
                  <a:schemeClr val="tx2"/>
                </a:solidFill>
                <a:latin typeface="Arial" pitchFamily="-109" charset="0"/>
              </a:defRPr>
            </a:lvl9pPr>
          </a:lstStyle>
          <a:p>
            <a:pPr algn="r" defTabSz="1219170"/>
            <a:r>
              <a:rPr lang="en-GB" kern="0" dirty="0"/>
              <a:t>…and which cumulatively can be expected to have a chilling impact on investment </a:t>
            </a:r>
          </a:p>
        </p:txBody>
      </p:sp>
      <p:sp>
        <p:nvSpPr>
          <p:cNvPr id="20" name="Title 1">
            <a:extLst>
              <a:ext uri="{FF2B5EF4-FFF2-40B4-BE49-F238E27FC236}">
                <a16:creationId xmlns:a16="http://schemas.microsoft.com/office/drawing/2014/main" xmlns="" id="{FDA62CE1-2189-4C1A-806A-F769F72236F7}"/>
              </a:ext>
            </a:extLst>
          </p:cNvPr>
          <p:cNvSpPr txBox="1">
            <a:spLocks/>
          </p:cNvSpPr>
          <p:nvPr/>
        </p:nvSpPr>
        <p:spPr>
          <a:xfrm>
            <a:off x="0" y="245227"/>
            <a:ext cx="10705515"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The </a:t>
            </a:r>
            <a:r>
              <a:rPr lang="en-ZA" sz="2600" dirty="0" smtClean="0">
                <a:solidFill>
                  <a:schemeClr val="bg1"/>
                </a:solidFill>
              </a:rPr>
              <a:t>2018 Bill still contains radical changes</a:t>
            </a:r>
            <a:endParaRPr lang="en-ZA" sz="2600" dirty="0">
              <a:solidFill>
                <a:schemeClr val="bg1"/>
              </a:solidFill>
            </a:endParaRPr>
          </a:p>
        </p:txBody>
      </p:sp>
    </p:spTree>
    <p:extLst>
      <p:ext uri="{BB962C8B-B14F-4D97-AF65-F5344CB8AC3E}">
        <p14:creationId xmlns:p14="http://schemas.microsoft.com/office/powerpoint/2010/main" xmlns="" val="1462346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Pentagon 34">
            <a:extLst>
              <a:ext uri="{FF2B5EF4-FFF2-40B4-BE49-F238E27FC236}">
                <a16:creationId xmlns:a16="http://schemas.microsoft.com/office/drawing/2014/main" xmlns="" id="{73CCB82F-2B1C-4FA7-AC21-8B65A87AEBD0}"/>
              </a:ext>
            </a:extLst>
          </p:cNvPr>
          <p:cNvSpPr/>
          <p:nvPr/>
        </p:nvSpPr>
        <p:spPr bwMode="auto">
          <a:xfrm>
            <a:off x="1064902" y="1324678"/>
            <a:ext cx="5045273" cy="1558853"/>
          </a:xfrm>
          <a:prstGeom prst="homePlate">
            <a:avLst/>
          </a:prstGeom>
          <a:solidFill>
            <a:schemeClr val="bg1">
              <a:lumMod val="75000"/>
            </a:schemeClr>
          </a:solid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r>
              <a:rPr lang="en-GB" sz="2133" dirty="0">
                <a:latin typeface="Arial" pitchFamily="-109" charset="0"/>
              </a:rPr>
              <a:t>Mobile operators make significant investments with uncertainty about future returns</a:t>
            </a:r>
          </a:p>
        </p:txBody>
      </p:sp>
      <p:sp>
        <p:nvSpPr>
          <p:cNvPr id="52" name="Rectangle 51">
            <a:extLst>
              <a:ext uri="{FF2B5EF4-FFF2-40B4-BE49-F238E27FC236}">
                <a16:creationId xmlns:a16="http://schemas.microsoft.com/office/drawing/2014/main" xmlns="" id="{9B4E9141-21E5-4392-8640-B60E44A91531}"/>
              </a:ext>
            </a:extLst>
          </p:cNvPr>
          <p:cNvSpPr/>
          <p:nvPr/>
        </p:nvSpPr>
        <p:spPr bwMode="auto">
          <a:xfrm>
            <a:off x="1088317" y="3331704"/>
            <a:ext cx="4738079" cy="3203773"/>
          </a:xfrm>
          <a:prstGeom prst="rect">
            <a:avLst/>
          </a:pr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bodyPr>
          <a:lstStyle/>
          <a:p>
            <a:pPr algn="r" defTabSz="914377" eaLnBrk="0" fontAlgn="base" hangingPunct="0">
              <a:spcBef>
                <a:spcPct val="0"/>
              </a:spcBef>
              <a:spcAft>
                <a:spcPct val="0"/>
              </a:spcAft>
            </a:pPr>
            <a:endParaRPr lang="en-GB" sz="3200" dirty="0">
              <a:latin typeface="Arial" pitchFamily="-109" charset="0"/>
            </a:endParaRPr>
          </a:p>
        </p:txBody>
      </p:sp>
      <p:sp>
        <p:nvSpPr>
          <p:cNvPr id="53" name="Rectangle 52">
            <a:extLst>
              <a:ext uri="{FF2B5EF4-FFF2-40B4-BE49-F238E27FC236}">
                <a16:creationId xmlns:a16="http://schemas.microsoft.com/office/drawing/2014/main" xmlns="" id="{DEE71E24-98D1-40EF-BA1D-E06BBD0AA36A}"/>
              </a:ext>
            </a:extLst>
          </p:cNvPr>
          <p:cNvSpPr/>
          <p:nvPr/>
        </p:nvSpPr>
        <p:spPr>
          <a:xfrm>
            <a:off x="1064902" y="3326586"/>
            <a:ext cx="4430751" cy="3046411"/>
          </a:xfrm>
          <a:prstGeom prst="rect">
            <a:avLst/>
          </a:prstGeom>
        </p:spPr>
        <p:txBody>
          <a:bodyPr wrap="square">
            <a:spAutoFit/>
          </a:bodyPr>
          <a:lstStyle/>
          <a:p>
            <a:pPr eaLnBrk="0" fontAlgn="base" hangingPunct="0">
              <a:spcBef>
                <a:spcPct val="0"/>
              </a:spcBef>
              <a:spcAft>
                <a:spcPct val="0"/>
              </a:spcAft>
            </a:pPr>
            <a:r>
              <a:rPr lang="en-GB" sz="2133" b="1" dirty="0">
                <a:latin typeface="Arial" pitchFamily="-109" charset="0"/>
              </a:rPr>
              <a:t>Vodacom alone has invested more than Rand </a:t>
            </a:r>
            <a:r>
              <a:rPr lang="en-GB" sz="2133" b="1" dirty="0" smtClean="0">
                <a:latin typeface="Arial" pitchFamily="-109" charset="0"/>
              </a:rPr>
              <a:t>40 </a:t>
            </a:r>
            <a:r>
              <a:rPr lang="en-GB" sz="2133" b="1" dirty="0" err="1">
                <a:latin typeface="Arial" pitchFamily="-109" charset="0"/>
              </a:rPr>
              <a:t>bn</a:t>
            </a:r>
            <a:r>
              <a:rPr lang="en-GB" sz="2133" b="1" dirty="0">
                <a:latin typeface="Arial" pitchFamily="-109" charset="0"/>
              </a:rPr>
              <a:t> in last 5 years </a:t>
            </a:r>
          </a:p>
          <a:p>
            <a:pPr eaLnBrk="0" fontAlgn="base" hangingPunct="0">
              <a:spcBef>
                <a:spcPct val="0"/>
              </a:spcBef>
              <a:spcAft>
                <a:spcPct val="0"/>
              </a:spcAft>
            </a:pPr>
            <a:endParaRPr lang="en-GB" sz="2133" b="1" dirty="0">
              <a:latin typeface="Arial" pitchFamily="-109" charset="0"/>
            </a:endParaRPr>
          </a:p>
          <a:p>
            <a:pPr eaLnBrk="0" fontAlgn="base" hangingPunct="0">
              <a:spcBef>
                <a:spcPct val="0"/>
              </a:spcBef>
              <a:spcAft>
                <a:spcPct val="0"/>
              </a:spcAft>
            </a:pPr>
            <a:r>
              <a:rPr lang="en-GB" sz="2133" b="1" dirty="0">
                <a:latin typeface="Arial" pitchFamily="-109" charset="0"/>
              </a:rPr>
              <a:t>It plans to invest Rand 50bn in next 5 years</a:t>
            </a:r>
          </a:p>
          <a:p>
            <a:pPr eaLnBrk="0" fontAlgn="base" hangingPunct="0">
              <a:spcBef>
                <a:spcPct val="0"/>
              </a:spcBef>
              <a:spcAft>
                <a:spcPct val="0"/>
              </a:spcAft>
            </a:pPr>
            <a:endParaRPr lang="en-GB" sz="2133" b="1" dirty="0">
              <a:latin typeface="Arial" pitchFamily="-109" charset="0"/>
            </a:endParaRPr>
          </a:p>
          <a:p>
            <a:pPr eaLnBrk="0" fontAlgn="base" hangingPunct="0">
              <a:spcBef>
                <a:spcPct val="0"/>
              </a:spcBef>
              <a:spcAft>
                <a:spcPct val="0"/>
              </a:spcAft>
            </a:pPr>
            <a:r>
              <a:rPr lang="en-GB" sz="2133" b="1" dirty="0">
                <a:latin typeface="Arial" pitchFamily="-109" charset="0"/>
              </a:rPr>
              <a:t>Investment into 5G significant and returns uncertain</a:t>
            </a:r>
          </a:p>
        </p:txBody>
      </p:sp>
      <p:sp>
        <p:nvSpPr>
          <p:cNvPr id="55" name="Arrow: Chevron 54">
            <a:extLst>
              <a:ext uri="{FF2B5EF4-FFF2-40B4-BE49-F238E27FC236}">
                <a16:creationId xmlns:a16="http://schemas.microsoft.com/office/drawing/2014/main" xmlns="" id="{A482261D-FE44-48F3-AAF8-711A1FA0991E}"/>
              </a:ext>
            </a:extLst>
          </p:cNvPr>
          <p:cNvSpPr/>
          <p:nvPr/>
        </p:nvSpPr>
        <p:spPr bwMode="auto">
          <a:xfrm rot="5400000">
            <a:off x="2843751" y="2456602"/>
            <a:ext cx="551948" cy="1197455"/>
          </a:xfrm>
          <a:prstGeom prst="chevron">
            <a:avLst/>
          </a:prstGeom>
          <a:solidFill>
            <a:schemeClr val="bg2"/>
          </a:solid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endParaRPr lang="en-GB" sz="2133" dirty="0">
              <a:latin typeface="Arial" pitchFamily="-109" charset="0"/>
            </a:endParaRPr>
          </a:p>
        </p:txBody>
      </p:sp>
      <p:sp>
        <p:nvSpPr>
          <p:cNvPr id="64" name="Arrow: Pentagon 63">
            <a:extLst>
              <a:ext uri="{FF2B5EF4-FFF2-40B4-BE49-F238E27FC236}">
                <a16:creationId xmlns:a16="http://schemas.microsoft.com/office/drawing/2014/main" xmlns="" id="{D1EC62B0-D4C2-429C-9444-8A2E68F7FA3C}"/>
              </a:ext>
            </a:extLst>
          </p:cNvPr>
          <p:cNvSpPr/>
          <p:nvPr/>
        </p:nvSpPr>
        <p:spPr bwMode="auto">
          <a:xfrm>
            <a:off x="6882096" y="1305991"/>
            <a:ext cx="4572528" cy="1558853"/>
          </a:xfrm>
          <a:prstGeom prst="homePlate">
            <a:avLst/>
          </a:prstGeom>
          <a:solidFill>
            <a:schemeClr val="bg1">
              <a:lumMod val="75000"/>
            </a:schemeClr>
          </a:solid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r>
              <a:rPr lang="en-GB" sz="2133" dirty="0">
                <a:latin typeface="Arial" pitchFamily="-109" charset="0"/>
              </a:rPr>
              <a:t>Mobile operators invest for the long term</a:t>
            </a:r>
          </a:p>
        </p:txBody>
      </p:sp>
      <p:sp>
        <p:nvSpPr>
          <p:cNvPr id="65" name="Rectangle 64">
            <a:extLst>
              <a:ext uri="{FF2B5EF4-FFF2-40B4-BE49-F238E27FC236}">
                <a16:creationId xmlns:a16="http://schemas.microsoft.com/office/drawing/2014/main" xmlns="" id="{366EF01D-2B43-44E0-B8C9-5A321136AE2E}"/>
              </a:ext>
            </a:extLst>
          </p:cNvPr>
          <p:cNvSpPr/>
          <p:nvPr/>
        </p:nvSpPr>
        <p:spPr bwMode="auto">
          <a:xfrm>
            <a:off x="6905510" y="3298839"/>
            <a:ext cx="4294119" cy="3236639"/>
          </a:xfrm>
          <a:prstGeom prst="rect">
            <a:avLst/>
          </a:pr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bodyPr>
          <a:lstStyle/>
          <a:p>
            <a:pPr algn="r" defTabSz="914377" eaLnBrk="0" fontAlgn="base" hangingPunct="0">
              <a:spcBef>
                <a:spcPct val="0"/>
              </a:spcBef>
              <a:spcAft>
                <a:spcPct val="0"/>
              </a:spcAft>
            </a:pPr>
            <a:endParaRPr lang="en-GB" sz="2133" dirty="0">
              <a:latin typeface="Arial" pitchFamily="-109" charset="0"/>
            </a:endParaRPr>
          </a:p>
        </p:txBody>
      </p:sp>
      <p:sp>
        <p:nvSpPr>
          <p:cNvPr id="66" name="Rectangle 65">
            <a:extLst>
              <a:ext uri="{FF2B5EF4-FFF2-40B4-BE49-F238E27FC236}">
                <a16:creationId xmlns:a16="http://schemas.microsoft.com/office/drawing/2014/main" xmlns="" id="{8AF26047-1B7E-43DB-82A5-D829B0918535}"/>
              </a:ext>
            </a:extLst>
          </p:cNvPr>
          <p:cNvSpPr/>
          <p:nvPr/>
        </p:nvSpPr>
        <p:spPr>
          <a:xfrm>
            <a:off x="6882096" y="3293722"/>
            <a:ext cx="4015587" cy="3046411"/>
          </a:xfrm>
          <a:prstGeom prst="rect">
            <a:avLst/>
          </a:prstGeom>
        </p:spPr>
        <p:txBody>
          <a:bodyPr wrap="square">
            <a:spAutoFit/>
          </a:bodyPr>
          <a:lstStyle/>
          <a:p>
            <a:pPr eaLnBrk="0" fontAlgn="base" hangingPunct="0">
              <a:spcBef>
                <a:spcPct val="0"/>
              </a:spcBef>
              <a:spcAft>
                <a:spcPct val="0"/>
              </a:spcAft>
            </a:pPr>
            <a:r>
              <a:rPr lang="en-GB" sz="2133" b="1" dirty="0">
                <a:latin typeface="Arial" pitchFamily="-109" charset="0"/>
              </a:rPr>
              <a:t>Mobile licences typically for 15 to 20 years </a:t>
            </a:r>
          </a:p>
          <a:p>
            <a:pPr eaLnBrk="0" fontAlgn="base" hangingPunct="0">
              <a:spcBef>
                <a:spcPct val="0"/>
              </a:spcBef>
              <a:spcAft>
                <a:spcPct val="0"/>
              </a:spcAft>
            </a:pPr>
            <a:endParaRPr lang="en-GB" sz="2133" b="1" dirty="0">
              <a:latin typeface="Arial" pitchFamily="-109" charset="0"/>
            </a:endParaRPr>
          </a:p>
          <a:p>
            <a:pPr eaLnBrk="0" fontAlgn="base" hangingPunct="0">
              <a:spcBef>
                <a:spcPct val="0"/>
              </a:spcBef>
              <a:spcAft>
                <a:spcPct val="0"/>
              </a:spcAft>
            </a:pPr>
            <a:r>
              <a:rPr lang="en-GB" sz="2133" b="1" dirty="0">
                <a:latin typeface="Arial" pitchFamily="-109" charset="0"/>
              </a:rPr>
              <a:t>Lifetime of mobile network equipment from 8-15 years</a:t>
            </a:r>
          </a:p>
          <a:p>
            <a:pPr eaLnBrk="0" fontAlgn="base" hangingPunct="0">
              <a:spcBef>
                <a:spcPct val="0"/>
              </a:spcBef>
              <a:spcAft>
                <a:spcPct val="0"/>
              </a:spcAft>
            </a:pPr>
            <a:endParaRPr lang="en-GB" sz="2133" b="1" dirty="0">
              <a:latin typeface="Arial" pitchFamily="-109" charset="0"/>
            </a:endParaRPr>
          </a:p>
          <a:p>
            <a:pPr eaLnBrk="0" fontAlgn="base" hangingPunct="0">
              <a:spcBef>
                <a:spcPct val="0"/>
              </a:spcBef>
              <a:spcAft>
                <a:spcPct val="0"/>
              </a:spcAft>
            </a:pPr>
            <a:r>
              <a:rPr lang="en-GB" sz="2133" b="1" dirty="0">
                <a:latin typeface="Arial" pitchFamily="-109" charset="0"/>
              </a:rPr>
              <a:t>In recognition of this, important policy aim to provide certainty</a:t>
            </a:r>
          </a:p>
        </p:txBody>
      </p:sp>
      <p:sp>
        <p:nvSpPr>
          <p:cNvPr id="67" name="Arrow: Chevron 66">
            <a:extLst>
              <a:ext uri="{FF2B5EF4-FFF2-40B4-BE49-F238E27FC236}">
                <a16:creationId xmlns:a16="http://schemas.microsoft.com/office/drawing/2014/main" xmlns="" id="{35A3365A-FDC4-467B-8710-BC3EB7E300A3}"/>
              </a:ext>
            </a:extLst>
          </p:cNvPr>
          <p:cNvSpPr/>
          <p:nvPr/>
        </p:nvSpPr>
        <p:spPr bwMode="auto">
          <a:xfrm rot="5400000">
            <a:off x="8691422" y="2451547"/>
            <a:ext cx="551948" cy="1085253"/>
          </a:xfrm>
          <a:prstGeom prst="chevron">
            <a:avLst/>
          </a:prstGeom>
          <a:solidFill>
            <a:schemeClr val="bg2"/>
          </a:solid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endParaRPr lang="en-GB" sz="2133" dirty="0">
              <a:latin typeface="Arial" pitchFamily="-109" charset="0"/>
            </a:endParaRPr>
          </a:p>
        </p:txBody>
      </p:sp>
      <p:sp>
        <p:nvSpPr>
          <p:cNvPr id="11" name="Title 1">
            <a:extLst>
              <a:ext uri="{FF2B5EF4-FFF2-40B4-BE49-F238E27FC236}">
                <a16:creationId xmlns:a16="http://schemas.microsoft.com/office/drawing/2014/main" xmlns="" id="{FDA62CE1-2189-4C1A-806A-F769F72236F7}"/>
              </a:ext>
            </a:extLst>
          </p:cNvPr>
          <p:cNvSpPr txBox="1">
            <a:spLocks/>
          </p:cNvSpPr>
          <p:nvPr/>
        </p:nvSpPr>
        <p:spPr>
          <a:xfrm>
            <a:off x="0" y="245227"/>
            <a:ext cx="10705515"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By way of context - m</a:t>
            </a:r>
            <a:r>
              <a:rPr lang="en-ZA" sz="2600" dirty="0" err="1" smtClean="0">
                <a:solidFill>
                  <a:schemeClr val="bg1"/>
                </a:solidFill>
              </a:rPr>
              <a:t>obile</a:t>
            </a:r>
            <a:r>
              <a:rPr lang="en-ZA" sz="2600" dirty="0" smtClean="0">
                <a:solidFill>
                  <a:schemeClr val="bg1"/>
                </a:solidFill>
              </a:rPr>
              <a:t> </a:t>
            </a:r>
            <a:r>
              <a:rPr lang="en-ZA" sz="2600" dirty="0">
                <a:solidFill>
                  <a:schemeClr val="bg1"/>
                </a:solidFill>
              </a:rPr>
              <a:t>operators make significant long term investments </a:t>
            </a:r>
          </a:p>
        </p:txBody>
      </p:sp>
    </p:spTree>
    <p:extLst>
      <p:ext uri="{BB962C8B-B14F-4D97-AF65-F5344CB8AC3E}">
        <p14:creationId xmlns:p14="http://schemas.microsoft.com/office/powerpoint/2010/main" xmlns="" val="3235277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Pentagon 34">
            <a:extLst>
              <a:ext uri="{FF2B5EF4-FFF2-40B4-BE49-F238E27FC236}">
                <a16:creationId xmlns:a16="http://schemas.microsoft.com/office/drawing/2014/main" xmlns="" id="{73CCB82F-2B1C-4FA7-AC21-8B65A87AEBD0}"/>
              </a:ext>
            </a:extLst>
          </p:cNvPr>
          <p:cNvSpPr/>
          <p:nvPr/>
        </p:nvSpPr>
        <p:spPr bwMode="auto">
          <a:xfrm>
            <a:off x="807970" y="1149989"/>
            <a:ext cx="5288031" cy="1876263"/>
          </a:xfrm>
          <a:prstGeom prst="homePlate">
            <a:avLst/>
          </a:prstGeom>
          <a:solidFill>
            <a:schemeClr val="bg1">
              <a:lumMod val="75000"/>
            </a:schemeClr>
          </a:solid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622270">
              <a:lnSpc>
                <a:spcPct val="90000"/>
              </a:lnSpc>
              <a:spcBef>
                <a:spcPct val="0"/>
              </a:spcBef>
              <a:spcAft>
                <a:spcPct val="35000"/>
              </a:spcAft>
            </a:pPr>
            <a:r>
              <a:rPr lang="en-GB" sz="2400" dirty="0" smtClean="0"/>
              <a:t>All MNOs obliged to give access to facilities and networks at cost </a:t>
            </a:r>
            <a:endParaRPr lang="en-GB" sz="1600" dirty="0"/>
          </a:p>
        </p:txBody>
      </p:sp>
      <p:sp>
        <p:nvSpPr>
          <p:cNvPr id="58" name="TextBox 57">
            <a:extLst>
              <a:ext uri="{FF2B5EF4-FFF2-40B4-BE49-F238E27FC236}">
                <a16:creationId xmlns:a16="http://schemas.microsoft.com/office/drawing/2014/main" xmlns="" id="{BE145618-64B8-424C-8057-1965BBA4CEEC}"/>
              </a:ext>
            </a:extLst>
          </p:cNvPr>
          <p:cNvSpPr txBox="1"/>
          <p:nvPr/>
        </p:nvSpPr>
        <p:spPr>
          <a:xfrm>
            <a:off x="7893006" y="2301371"/>
            <a:ext cx="3645189" cy="2600414"/>
          </a:xfrm>
          <a:prstGeom prst="rect">
            <a:avLst/>
          </a:prstGeom>
          <a:ln>
            <a:solidFill>
              <a:schemeClr val="accent1"/>
            </a:solidFill>
          </a:ln>
        </p:spPr>
        <p:txBody>
          <a:bodyPr wrap="square" anchor="ctr">
            <a:noAutofit/>
          </a:bodyPr>
          <a:lstStyle>
            <a:defPPr>
              <a:defRPr lang="en-US"/>
            </a:defPPr>
            <a:lvl1pPr algn="ctr" eaLnBrk="0" fontAlgn="base" hangingPunct="0">
              <a:spcBef>
                <a:spcPct val="0"/>
              </a:spcBef>
              <a:spcAft>
                <a:spcPct val="0"/>
              </a:spcAft>
              <a:defRPr sz="2000" b="1">
                <a:solidFill>
                  <a:schemeClr val="accent5"/>
                </a:solidFill>
                <a:latin typeface="Arial" pitchFamily="-109" charset="0"/>
              </a:defRPr>
            </a:lvl1pPr>
          </a:lstStyle>
          <a:p>
            <a:pPr marL="380990" indent="-380990" algn="l">
              <a:buFont typeface="Arial" panose="020B0604020202020204" pitchFamily="34" charset="0"/>
              <a:buChar char="•"/>
            </a:pPr>
            <a:r>
              <a:rPr lang="en-GB" dirty="0">
                <a:solidFill>
                  <a:schemeClr val="tx2"/>
                </a:solidFill>
              </a:rPr>
              <a:t>Mobile operators expected returns lower</a:t>
            </a:r>
          </a:p>
          <a:p>
            <a:pPr marL="380990" indent="-380990" algn="l">
              <a:buFont typeface="Arial" panose="020B0604020202020204" pitchFamily="34" charset="0"/>
              <a:buChar char="•"/>
            </a:pPr>
            <a:r>
              <a:rPr lang="en-GB" dirty="0">
                <a:solidFill>
                  <a:schemeClr val="tx2"/>
                </a:solidFill>
              </a:rPr>
              <a:t>Returns more uncertain </a:t>
            </a:r>
          </a:p>
          <a:p>
            <a:pPr marL="380990" indent="-380990" algn="l">
              <a:buFont typeface="Arial" panose="020B0604020202020204" pitchFamily="34" charset="0"/>
              <a:buChar char="•"/>
            </a:pPr>
            <a:r>
              <a:rPr lang="en-GB" dirty="0">
                <a:solidFill>
                  <a:schemeClr val="tx2"/>
                </a:solidFill>
              </a:rPr>
              <a:t>Reduce ability to differentiate form rivals – </a:t>
            </a:r>
            <a:r>
              <a:rPr lang="en-GB" dirty="0" err="1">
                <a:solidFill>
                  <a:schemeClr val="tx2"/>
                </a:solidFill>
              </a:rPr>
              <a:t>eg</a:t>
            </a:r>
            <a:r>
              <a:rPr lang="en-GB" dirty="0">
                <a:solidFill>
                  <a:schemeClr val="tx2"/>
                </a:solidFill>
              </a:rPr>
              <a:t> from better coverage</a:t>
            </a:r>
          </a:p>
          <a:p>
            <a:pPr marL="380990" indent="-380990" algn="l">
              <a:buFont typeface="Arial" panose="020B0604020202020204" pitchFamily="34" charset="0"/>
              <a:buChar char="•"/>
            </a:pPr>
            <a:r>
              <a:rPr lang="en-GB" dirty="0">
                <a:solidFill>
                  <a:schemeClr val="tx2"/>
                </a:solidFill>
              </a:rPr>
              <a:t>Reduced incentive to invest first</a:t>
            </a:r>
          </a:p>
        </p:txBody>
      </p:sp>
      <p:sp>
        <p:nvSpPr>
          <p:cNvPr id="59" name="Rectangle 58">
            <a:extLst>
              <a:ext uri="{FF2B5EF4-FFF2-40B4-BE49-F238E27FC236}">
                <a16:creationId xmlns:a16="http://schemas.microsoft.com/office/drawing/2014/main" xmlns="" id="{CA2EE662-B7E8-42CE-B99F-F9F285BEF318}"/>
              </a:ext>
            </a:extLst>
          </p:cNvPr>
          <p:cNvSpPr/>
          <p:nvPr/>
        </p:nvSpPr>
        <p:spPr bwMode="auto">
          <a:xfrm>
            <a:off x="7878005" y="1508947"/>
            <a:ext cx="3739497" cy="823011"/>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r>
              <a:rPr lang="en-GB" b="1" dirty="0">
                <a:latin typeface="Arial" pitchFamily="-109" charset="0"/>
              </a:rPr>
              <a:t>Impact of </a:t>
            </a:r>
            <a:r>
              <a:rPr lang="en-GB" b="1" dirty="0" smtClean="0">
                <a:latin typeface="Arial" pitchFamily="-109" charset="0"/>
              </a:rPr>
              <a:t>mandated access at cost</a:t>
            </a:r>
            <a:endParaRPr lang="en-GB" b="1" dirty="0">
              <a:latin typeface="Arial" pitchFamily="-109" charset="0"/>
            </a:endParaRPr>
          </a:p>
        </p:txBody>
      </p:sp>
      <p:pic>
        <p:nvPicPr>
          <p:cNvPr id="63" name="Graphic 62" descr="Arrow: Straight">
            <a:extLst>
              <a:ext uri="{FF2B5EF4-FFF2-40B4-BE49-F238E27FC236}">
                <a16:creationId xmlns:a16="http://schemas.microsoft.com/office/drawing/2014/main" xmlns="" id="{8B298BA9-675D-4B0F-AD77-581E54B90A27}"/>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p:blipFill>
        <p:spPr>
          <a:xfrm rot="10800000">
            <a:off x="6503060" y="2262043"/>
            <a:ext cx="1002685" cy="1045293"/>
          </a:xfrm>
          <a:prstGeom prst="rect">
            <a:avLst/>
          </a:prstGeom>
        </p:spPr>
      </p:pic>
      <p:sp>
        <p:nvSpPr>
          <p:cNvPr id="18" name="Rectangle 17">
            <a:extLst>
              <a:ext uri="{FF2B5EF4-FFF2-40B4-BE49-F238E27FC236}">
                <a16:creationId xmlns:a16="http://schemas.microsoft.com/office/drawing/2014/main" xmlns="" id="{6D7D3E5F-014D-44EF-87F1-F2952BA6F5EB}"/>
              </a:ext>
            </a:extLst>
          </p:cNvPr>
          <p:cNvSpPr/>
          <p:nvPr/>
        </p:nvSpPr>
        <p:spPr bwMode="auto">
          <a:xfrm>
            <a:off x="849335" y="3218913"/>
            <a:ext cx="5777375" cy="3479516"/>
          </a:xfrm>
          <a:prstGeom prst="rect">
            <a:avLst/>
          </a:pr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bodyPr>
          <a:lstStyle/>
          <a:p>
            <a:pPr algn="r" defTabSz="914377" eaLnBrk="0" fontAlgn="base" hangingPunct="0">
              <a:spcBef>
                <a:spcPct val="0"/>
              </a:spcBef>
              <a:spcAft>
                <a:spcPct val="0"/>
              </a:spcAft>
            </a:pPr>
            <a:endParaRPr lang="en-GB" sz="3200" dirty="0">
              <a:latin typeface="Arial" pitchFamily="-109" charset="0"/>
            </a:endParaRPr>
          </a:p>
        </p:txBody>
      </p:sp>
      <p:sp>
        <p:nvSpPr>
          <p:cNvPr id="19" name="Rectangle 18">
            <a:extLst>
              <a:ext uri="{FF2B5EF4-FFF2-40B4-BE49-F238E27FC236}">
                <a16:creationId xmlns:a16="http://schemas.microsoft.com/office/drawing/2014/main" xmlns="" id="{66A6AB3F-EEEC-45DF-B8E5-F598B02FC9F3}"/>
              </a:ext>
            </a:extLst>
          </p:cNvPr>
          <p:cNvSpPr/>
          <p:nvPr/>
        </p:nvSpPr>
        <p:spPr>
          <a:xfrm>
            <a:off x="959963" y="3495406"/>
            <a:ext cx="5261344" cy="3827523"/>
          </a:xfrm>
          <a:prstGeom prst="rect">
            <a:avLst/>
          </a:prstGeom>
        </p:spPr>
        <p:txBody>
          <a:bodyPr wrap="square">
            <a:spAutoFit/>
          </a:bodyPr>
          <a:lstStyle/>
          <a:p>
            <a:pPr eaLnBrk="0" fontAlgn="base" hangingPunct="0">
              <a:spcBef>
                <a:spcPct val="0"/>
              </a:spcBef>
              <a:spcAft>
                <a:spcPct val="0"/>
              </a:spcAft>
            </a:pPr>
            <a:r>
              <a:rPr lang="en-GB" sz="1867" b="1" dirty="0" smtClean="0">
                <a:latin typeface="Arial" pitchFamily="-109" charset="0"/>
              </a:rPr>
              <a:t>Open access to </a:t>
            </a:r>
            <a:r>
              <a:rPr lang="en-GB" sz="1867" b="1" u="sng" dirty="0" smtClean="0">
                <a:latin typeface="Arial" pitchFamily="-109" charset="0"/>
              </a:rPr>
              <a:t>all</a:t>
            </a:r>
            <a:r>
              <a:rPr lang="en-GB" sz="1867" b="1" dirty="0" smtClean="0">
                <a:latin typeface="Arial" pitchFamily="-109" charset="0"/>
              </a:rPr>
              <a:t> networks without considering technical and economic feasibility</a:t>
            </a:r>
          </a:p>
          <a:p>
            <a:pPr eaLnBrk="0" fontAlgn="base" hangingPunct="0">
              <a:spcBef>
                <a:spcPct val="0"/>
              </a:spcBef>
              <a:spcAft>
                <a:spcPct val="0"/>
              </a:spcAft>
            </a:pPr>
            <a:endParaRPr lang="en-GB" sz="1867" b="1" dirty="0">
              <a:latin typeface="Arial" pitchFamily="-109" charset="0"/>
            </a:endParaRPr>
          </a:p>
          <a:p>
            <a:pPr eaLnBrk="0" fontAlgn="base" hangingPunct="0">
              <a:spcBef>
                <a:spcPct val="0"/>
              </a:spcBef>
              <a:spcAft>
                <a:spcPct val="0"/>
              </a:spcAft>
            </a:pPr>
            <a:r>
              <a:rPr lang="en-GB" sz="1867" b="1" dirty="0" smtClean="0">
                <a:latin typeface="Arial" pitchFamily="-109" charset="0"/>
              </a:rPr>
              <a:t>Introduction of a unique and unprecedented Deemed Entity regime – and all MNOs will qualify</a:t>
            </a:r>
          </a:p>
          <a:p>
            <a:pPr eaLnBrk="0" fontAlgn="base" hangingPunct="0">
              <a:spcBef>
                <a:spcPct val="0"/>
              </a:spcBef>
              <a:spcAft>
                <a:spcPct val="0"/>
              </a:spcAft>
            </a:pPr>
            <a:endParaRPr lang="en-GB" sz="1867" b="1" dirty="0">
              <a:latin typeface="Arial" pitchFamily="-109" charset="0"/>
            </a:endParaRPr>
          </a:p>
          <a:p>
            <a:pPr eaLnBrk="0" fontAlgn="base" hangingPunct="0">
              <a:spcBef>
                <a:spcPct val="0"/>
              </a:spcBef>
              <a:spcAft>
                <a:spcPct val="0"/>
              </a:spcAft>
            </a:pPr>
            <a:r>
              <a:rPr lang="en-GB" sz="1867" b="1" dirty="0" smtClean="0">
                <a:latin typeface="Arial" pitchFamily="-109" charset="0"/>
              </a:rPr>
              <a:t>Blanket set of intrusive remedies for Deemed Entities</a:t>
            </a:r>
          </a:p>
          <a:p>
            <a:pPr eaLnBrk="0" fontAlgn="base" hangingPunct="0">
              <a:spcBef>
                <a:spcPct val="0"/>
              </a:spcBef>
              <a:spcAft>
                <a:spcPct val="0"/>
              </a:spcAft>
            </a:pPr>
            <a:endParaRPr lang="en-GB" sz="1867" b="1" dirty="0">
              <a:latin typeface="Arial" pitchFamily="-109" charset="0"/>
            </a:endParaRPr>
          </a:p>
          <a:p>
            <a:pPr eaLnBrk="0" fontAlgn="base" hangingPunct="0">
              <a:spcBef>
                <a:spcPct val="0"/>
              </a:spcBef>
              <a:spcAft>
                <a:spcPct val="0"/>
              </a:spcAft>
            </a:pPr>
            <a:endParaRPr lang="en-GB" sz="1867" b="1" dirty="0">
              <a:latin typeface="Arial" pitchFamily="-109" charset="0"/>
            </a:endParaRPr>
          </a:p>
          <a:p>
            <a:pPr eaLnBrk="0" fontAlgn="base" hangingPunct="0">
              <a:spcBef>
                <a:spcPct val="0"/>
              </a:spcBef>
              <a:spcAft>
                <a:spcPct val="0"/>
              </a:spcAft>
            </a:pPr>
            <a:endParaRPr lang="en-GB" sz="1867" b="1" dirty="0">
              <a:latin typeface="Arial" pitchFamily="-109" charset="0"/>
            </a:endParaRPr>
          </a:p>
        </p:txBody>
      </p:sp>
      <p:sp>
        <p:nvSpPr>
          <p:cNvPr id="55" name="Arrow: Chevron 54">
            <a:extLst>
              <a:ext uri="{FF2B5EF4-FFF2-40B4-BE49-F238E27FC236}">
                <a16:creationId xmlns:a16="http://schemas.microsoft.com/office/drawing/2014/main" xmlns="" id="{A482261D-FE44-48F3-AAF8-711A1FA0991E}"/>
              </a:ext>
            </a:extLst>
          </p:cNvPr>
          <p:cNvSpPr/>
          <p:nvPr/>
        </p:nvSpPr>
        <p:spPr bwMode="auto">
          <a:xfrm rot="5400000">
            <a:off x="2632530" y="2722164"/>
            <a:ext cx="664335" cy="968213"/>
          </a:xfrm>
          <a:prstGeom prst="chevron">
            <a:avLst/>
          </a:prstGeom>
          <a:solidFill>
            <a:schemeClr val="bg2"/>
          </a:solid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endParaRPr lang="en-GB" sz="1600" dirty="0">
              <a:latin typeface="Arial" pitchFamily="-109" charset="0"/>
            </a:endParaRPr>
          </a:p>
        </p:txBody>
      </p:sp>
      <p:sp>
        <p:nvSpPr>
          <p:cNvPr id="2" name="Rectangle 1"/>
          <p:cNvSpPr/>
          <p:nvPr/>
        </p:nvSpPr>
        <p:spPr>
          <a:xfrm>
            <a:off x="8122919" y="5364480"/>
            <a:ext cx="3247635" cy="914400"/>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ZA" sz="1400" b="1" u="sng" dirty="0" smtClean="0"/>
              <a:t>E.g. Cost to Upgrade RAN </a:t>
            </a:r>
          </a:p>
          <a:p>
            <a:pPr algn="ctr" defTabSz="444500">
              <a:lnSpc>
                <a:spcPct val="90000"/>
              </a:lnSpc>
              <a:spcBef>
                <a:spcPct val="0"/>
              </a:spcBef>
              <a:spcAft>
                <a:spcPct val="35000"/>
              </a:spcAft>
            </a:pPr>
            <a:r>
              <a:rPr lang="en-ZA" sz="1400" dirty="0" smtClean="0"/>
              <a:t>R550k </a:t>
            </a:r>
            <a:r>
              <a:rPr lang="en-ZA" sz="1400" dirty="0"/>
              <a:t>per site x 13 000 sites = R7.150 billion</a:t>
            </a:r>
            <a:endParaRPr lang="en-ZA" sz="1400" kern="1200" dirty="0" smtClean="0">
              <a:solidFill>
                <a:srgbClr val="34342B"/>
              </a:solidFill>
              <a:latin typeface="Vodafone Rg" pitchFamily="34" charset="0"/>
            </a:endParaRPr>
          </a:p>
        </p:txBody>
      </p:sp>
      <p:sp>
        <p:nvSpPr>
          <p:cNvPr id="12" name="Title 1">
            <a:extLst>
              <a:ext uri="{FF2B5EF4-FFF2-40B4-BE49-F238E27FC236}">
                <a16:creationId xmlns:a16="http://schemas.microsoft.com/office/drawing/2014/main" xmlns="" id="{FDA62CE1-2189-4C1A-806A-F769F72236F7}"/>
              </a:ext>
            </a:extLst>
          </p:cNvPr>
          <p:cNvSpPr txBox="1">
            <a:spLocks/>
          </p:cNvSpPr>
          <p:nvPr/>
        </p:nvSpPr>
        <p:spPr>
          <a:xfrm>
            <a:off x="0" y="245227"/>
            <a:ext cx="10705515"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a:t>
            </a:r>
            <a:r>
              <a:rPr lang="en-NZ" sz="2600" b="1" dirty="0" smtClean="0">
                <a:solidFill>
                  <a:schemeClr val="bg1"/>
                </a:solidFill>
              </a:rPr>
              <a:t>Access</a:t>
            </a:r>
            <a:r>
              <a:rPr lang="en-NZ" sz="2600" dirty="0" smtClean="0">
                <a:solidFill>
                  <a:schemeClr val="bg1"/>
                </a:solidFill>
              </a:rPr>
              <a:t> - </a:t>
            </a:r>
            <a:r>
              <a:rPr lang="en-ZA" sz="2600" dirty="0" smtClean="0">
                <a:solidFill>
                  <a:schemeClr val="bg1"/>
                </a:solidFill>
              </a:rPr>
              <a:t>Cost based wholesale open access will chill investment</a:t>
            </a:r>
            <a:endParaRPr lang="en-ZA" sz="2600" dirty="0">
              <a:solidFill>
                <a:schemeClr val="bg1"/>
              </a:solidFill>
            </a:endParaRPr>
          </a:p>
        </p:txBody>
      </p:sp>
      <p:pic>
        <p:nvPicPr>
          <p:cNvPr id="14" name="Graphic 14" descr="Key">
            <a:extLst>
              <a:ext uri="{FF2B5EF4-FFF2-40B4-BE49-F238E27FC236}">
                <a16:creationId xmlns:a16="http://schemas.microsoft.com/office/drawing/2014/main" xmlns="" id="{24BF2B0E-609E-4CF8-95DE-3BE16FC2C1AC}"/>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p:blipFill>
        <p:spPr>
          <a:xfrm>
            <a:off x="9715600" y="109453"/>
            <a:ext cx="965322" cy="764841"/>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xmlns="" val="187476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Pentagon 34">
            <a:extLst>
              <a:ext uri="{FF2B5EF4-FFF2-40B4-BE49-F238E27FC236}">
                <a16:creationId xmlns:a16="http://schemas.microsoft.com/office/drawing/2014/main" xmlns="" id="{73CCB82F-2B1C-4FA7-AC21-8B65A87AEBD0}"/>
              </a:ext>
            </a:extLst>
          </p:cNvPr>
          <p:cNvSpPr/>
          <p:nvPr/>
        </p:nvSpPr>
        <p:spPr bwMode="auto">
          <a:xfrm>
            <a:off x="807970" y="1149989"/>
            <a:ext cx="5288031" cy="1876263"/>
          </a:xfrm>
          <a:prstGeom prst="homePlate">
            <a:avLst/>
          </a:prstGeom>
          <a:solidFill>
            <a:schemeClr val="bg1">
              <a:lumMod val="75000"/>
            </a:schemeClr>
          </a:solid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622270">
              <a:lnSpc>
                <a:spcPct val="90000"/>
              </a:lnSpc>
              <a:spcBef>
                <a:spcPct val="0"/>
              </a:spcBef>
              <a:spcAft>
                <a:spcPct val="35000"/>
              </a:spcAft>
            </a:pPr>
            <a:r>
              <a:rPr lang="en-GB" sz="2400" dirty="0" smtClean="0"/>
              <a:t>Open access to and non exclusive use of spectrum </a:t>
            </a:r>
            <a:endParaRPr lang="en-GB" sz="1600" dirty="0"/>
          </a:p>
        </p:txBody>
      </p:sp>
      <p:sp>
        <p:nvSpPr>
          <p:cNvPr id="58" name="TextBox 57">
            <a:extLst>
              <a:ext uri="{FF2B5EF4-FFF2-40B4-BE49-F238E27FC236}">
                <a16:creationId xmlns:a16="http://schemas.microsoft.com/office/drawing/2014/main" xmlns="" id="{BE145618-64B8-424C-8057-1965BBA4CEEC}"/>
              </a:ext>
            </a:extLst>
          </p:cNvPr>
          <p:cNvSpPr txBox="1"/>
          <p:nvPr/>
        </p:nvSpPr>
        <p:spPr>
          <a:xfrm>
            <a:off x="7893006" y="2301371"/>
            <a:ext cx="3645189" cy="2600414"/>
          </a:xfrm>
          <a:prstGeom prst="rect">
            <a:avLst/>
          </a:prstGeom>
          <a:ln>
            <a:solidFill>
              <a:schemeClr val="accent1"/>
            </a:solidFill>
          </a:ln>
        </p:spPr>
        <p:txBody>
          <a:bodyPr wrap="square" anchor="ctr">
            <a:noAutofit/>
          </a:bodyPr>
          <a:lstStyle>
            <a:defPPr>
              <a:defRPr lang="en-US"/>
            </a:defPPr>
            <a:lvl1pPr algn="ctr" eaLnBrk="0" fontAlgn="base" hangingPunct="0">
              <a:spcBef>
                <a:spcPct val="0"/>
              </a:spcBef>
              <a:spcAft>
                <a:spcPct val="0"/>
              </a:spcAft>
              <a:defRPr sz="2000" b="1">
                <a:solidFill>
                  <a:schemeClr val="accent5"/>
                </a:solidFill>
                <a:latin typeface="Arial" pitchFamily="-109" charset="0"/>
              </a:defRPr>
            </a:lvl1pPr>
          </a:lstStyle>
          <a:p>
            <a:pPr marL="380990" indent="-380990" algn="l">
              <a:buFont typeface="Arial" panose="020B0604020202020204" pitchFamily="34" charset="0"/>
              <a:buChar char="•"/>
            </a:pPr>
            <a:r>
              <a:rPr lang="en-GB" dirty="0" smtClean="0">
                <a:solidFill>
                  <a:schemeClr val="tx2"/>
                </a:solidFill>
              </a:rPr>
              <a:t>Harmful </a:t>
            </a:r>
            <a:r>
              <a:rPr lang="en-GB" dirty="0">
                <a:solidFill>
                  <a:schemeClr val="tx2"/>
                </a:solidFill>
              </a:rPr>
              <a:t>interference </a:t>
            </a:r>
          </a:p>
          <a:p>
            <a:pPr marL="380990" indent="-380990" algn="l">
              <a:buFont typeface="Arial" panose="020B0604020202020204" pitchFamily="34" charset="0"/>
              <a:buChar char="•"/>
            </a:pPr>
            <a:r>
              <a:rPr lang="en-GB" dirty="0" smtClean="0">
                <a:solidFill>
                  <a:schemeClr val="tx2"/>
                </a:solidFill>
              </a:rPr>
              <a:t>MNOs not able to control  and improve </a:t>
            </a:r>
            <a:r>
              <a:rPr lang="en-GB" dirty="0">
                <a:solidFill>
                  <a:schemeClr val="tx2"/>
                </a:solidFill>
              </a:rPr>
              <a:t>quality of </a:t>
            </a:r>
            <a:r>
              <a:rPr lang="en-GB" dirty="0" smtClean="0">
                <a:solidFill>
                  <a:schemeClr val="tx2"/>
                </a:solidFill>
              </a:rPr>
              <a:t>service</a:t>
            </a:r>
            <a:endParaRPr lang="en-GB" dirty="0">
              <a:solidFill>
                <a:schemeClr val="tx2"/>
              </a:solidFill>
            </a:endParaRPr>
          </a:p>
          <a:p>
            <a:pPr marL="380990" indent="-380990" algn="l">
              <a:buFont typeface="Arial" panose="020B0604020202020204" pitchFamily="34" charset="0"/>
              <a:buChar char="•"/>
            </a:pPr>
            <a:r>
              <a:rPr lang="en-GB" dirty="0" smtClean="0">
                <a:solidFill>
                  <a:schemeClr val="tx2"/>
                </a:solidFill>
              </a:rPr>
              <a:t>Erode the value of spectrum</a:t>
            </a:r>
          </a:p>
          <a:p>
            <a:pPr marL="380990" indent="-380990" algn="l">
              <a:buFont typeface="Arial" panose="020B0604020202020204" pitchFamily="34" charset="0"/>
              <a:buChar char="•"/>
            </a:pPr>
            <a:endParaRPr lang="en-GB" dirty="0">
              <a:solidFill>
                <a:schemeClr val="tx2"/>
              </a:solidFill>
            </a:endParaRPr>
          </a:p>
        </p:txBody>
      </p:sp>
      <p:sp>
        <p:nvSpPr>
          <p:cNvPr id="59" name="Rectangle 58">
            <a:extLst>
              <a:ext uri="{FF2B5EF4-FFF2-40B4-BE49-F238E27FC236}">
                <a16:creationId xmlns:a16="http://schemas.microsoft.com/office/drawing/2014/main" xmlns="" id="{CA2EE662-B7E8-42CE-B99F-F9F285BEF318}"/>
              </a:ext>
            </a:extLst>
          </p:cNvPr>
          <p:cNvSpPr/>
          <p:nvPr/>
        </p:nvSpPr>
        <p:spPr bwMode="auto">
          <a:xfrm>
            <a:off x="7878005" y="1508947"/>
            <a:ext cx="3739497" cy="823011"/>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r>
              <a:rPr lang="en-GB" b="1" dirty="0">
                <a:latin typeface="Arial" pitchFamily="-109" charset="0"/>
              </a:rPr>
              <a:t>Impact of assigning spectrum on the basis of open access and non-exclusive use</a:t>
            </a:r>
          </a:p>
        </p:txBody>
      </p:sp>
      <p:pic>
        <p:nvPicPr>
          <p:cNvPr id="63" name="Graphic 62" descr="Arrow: Straight">
            <a:extLst>
              <a:ext uri="{FF2B5EF4-FFF2-40B4-BE49-F238E27FC236}">
                <a16:creationId xmlns:a16="http://schemas.microsoft.com/office/drawing/2014/main" xmlns="" id="{8B298BA9-675D-4B0F-AD77-581E54B90A27}"/>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p:blipFill>
        <p:spPr>
          <a:xfrm rot="10800000">
            <a:off x="6503060" y="2262043"/>
            <a:ext cx="1002685" cy="1045293"/>
          </a:xfrm>
          <a:prstGeom prst="rect">
            <a:avLst/>
          </a:prstGeom>
        </p:spPr>
      </p:pic>
      <p:sp>
        <p:nvSpPr>
          <p:cNvPr id="18" name="Rectangle 17">
            <a:extLst>
              <a:ext uri="{FF2B5EF4-FFF2-40B4-BE49-F238E27FC236}">
                <a16:creationId xmlns:a16="http://schemas.microsoft.com/office/drawing/2014/main" xmlns="" id="{6D7D3E5F-014D-44EF-87F1-F2952BA6F5EB}"/>
              </a:ext>
            </a:extLst>
          </p:cNvPr>
          <p:cNvSpPr/>
          <p:nvPr/>
        </p:nvSpPr>
        <p:spPr bwMode="auto">
          <a:xfrm>
            <a:off x="849335" y="3218913"/>
            <a:ext cx="5777375" cy="2092759"/>
          </a:xfrm>
          <a:prstGeom prst="rect">
            <a:avLst/>
          </a:pr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bodyPr>
          <a:lstStyle/>
          <a:p>
            <a:pPr algn="r" defTabSz="914377" eaLnBrk="0" fontAlgn="base" hangingPunct="0">
              <a:spcBef>
                <a:spcPct val="0"/>
              </a:spcBef>
              <a:spcAft>
                <a:spcPct val="0"/>
              </a:spcAft>
            </a:pPr>
            <a:endParaRPr lang="en-GB" sz="3200" dirty="0">
              <a:latin typeface="Arial" pitchFamily="-109" charset="0"/>
            </a:endParaRPr>
          </a:p>
        </p:txBody>
      </p:sp>
      <p:sp>
        <p:nvSpPr>
          <p:cNvPr id="19" name="Rectangle 18">
            <a:extLst>
              <a:ext uri="{FF2B5EF4-FFF2-40B4-BE49-F238E27FC236}">
                <a16:creationId xmlns:a16="http://schemas.microsoft.com/office/drawing/2014/main" xmlns="" id="{66A6AB3F-EEEC-45DF-B8E5-F598B02FC9F3}"/>
              </a:ext>
            </a:extLst>
          </p:cNvPr>
          <p:cNvSpPr/>
          <p:nvPr/>
        </p:nvSpPr>
        <p:spPr>
          <a:xfrm>
            <a:off x="959963" y="3495406"/>
            <a:ext cx="5261344" cy="1816266"/>
          </a:xfrm>
          <a:prstGeom prst="rect">
            <a:avLst/>
          </a:prstGeom>
        </p:spPr>
        <p:txBody>
          <a:bodyPr wrap="square">
            <a:spAutoFit/>
          </a:bodyPr>
          <a:lstStyle/>
          <a:p>
            <a:pPr eaLnBrk="0" fontAlgn="base" hangingPunct="0">
              <a:spcBef>
                <a:spcPct val="0"/>
              </a:spcBef>
              <a:spcAft>
                <a:spcPct val="0"/>
              </a:spcAft>
            </a:pPr>
            <a:endParaRPr lang="en-GB" sz="1867" b="1" dirty="0" smtClean="0">
              <a:latin typeface="Arial" pitchFamily="-109" charset="0"/>
            </a:endParaRPr>
          </a:p>
          <a:p>
            <a:pPr eaLnBrk="0" fontAlgn="base" hangingPunct="0">
              <a:spcBef>
                <a:spcPct val="0"/>
              </a:spcBef>
              <a:spcAft>
                <a:spcPct val="0"/>
              </a:spcAft>
            </a:pPr>
            <a:r>
              <a:rPr lang="en-GB" sz="1867" b="1" dirty="0" smtClean="0">
                <a:latin typeface="Arial" pitchFamily="-109" charset="0"/>
              </a:rPr>
              <a:t>Non-exclusive rights to spectrum</a:t>
            </a:r>
          </a:p>
          <a:p>
            <a:pPr eaLnBrk="0" fontAlgn="base" hangingPunct="0">
              <a:spcBef>
                <a:spcPct val="0"/>
              </a:spcBef>
              <a:spcAft>
                <a:spcPct val="0"/>
              </a:spcAft>
            </a:pPr>
            <a:endParaRPr lang="en-GB" sz="1867" b="1" dirty="0">
              <a:latin typeface="Arial" pitchFamily="-109" charset="0"/>
            </a:endParaRPr>
          </a:p>
          <a:p>
            <a:pPr eaLnBrk="0" fontAlgn="base" hangingPunct="0">
              <a:spcBef>
                <a:spcPct val="0"/>
              </a:spcBef>
              <a:spcAft>
                <a:spcPct val="0"/>
              </a:spcAft>
            </a:pPr>
            <a:r>
              <a:rPr lang="en-GB" sz="1867" b="1" dirty="0" smtClean="0">
                <a:latin typeface="Arial" pitchFamily="-109" charset="0"/>
              </a:rPr>
              <a:t>Open access to spectrum</a:t>
            </a:r>
          </a:p>
          <a:p>
            <a:pPr eaLnBrk="0" fontAlgn="base" hangingPunct="0">
              <a:spcBef>
                <a:spcPct val="0"/>
              </a:spcBef>
              <a:spcAft>
                <a:spcPct val="0"/>
              </a:spcAft>
            </a:pPr>
            <a:endParaRPr lang="en-GB" sz="1867" b="1" dirty="0">
              <a:latin typeface="Arial" pitchFamily="-109" charset="0"/>
            </a:endParaRPr>
          </a:p>
          <a:p>
            <a:pPr eaLnBrk="0" fontAlgn="base" hangingPunct="0">
              <a:spcBef>
                <a:spcPct val="0"/>
              </a:spcBef>
              <a:spcAft>
                <a:spcPct val="0"/>
              </a:spcAft>
            </a:pPr>
            <a:endParaRPr lang="en-GB" sz="1867" b="1" dirty="0">
              <a:latin typeface="Arial" pitchFamily="-109" charset="0"/>
            </a:endParaRPr>
          </a:p>
        </p:txBody>
      </p:sp>
      <p:sp>
        <p:nvSpPr>
          <p:cNvPr id="55" name="Arrow: Chevron 54">
            <a:extLst>
              <a:ext uri="{FF2B5EF4-FFF2-40B4-BE49-F238E27FC236}">
                <a16:creationId xmlns:a16="http://schemas.microsoft.com/office/drawing/2014/main" xmlns="" id="{A482261D-FE44-48F3-AAF8-711A1FA0991E}"/>
              </a:ext>
            </a:extLst>
          </p:cNvPr>
          <p:cNvSpPr/>
          <p:nvPr/>
        </p:nvSpPr>
        <p:spPr bwMode="auto">
          <a:xfrm rot="5400000">
            <a:off x="2632530" y="2722164"/>
            <a:ext cx="664335" cy="968213"/>
          </a:xfrm>
          <a:prstGeom prst="chevron">
            <a:avLst/>
          </a:prstGeom>
          <a:solidFill>
            <a:schemeClr val="bg2"/>
          </a:solid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endParaRPr lang="en-GB" sz="1600" dirty="0">
              <a:latin typeface="Arial" pitchFamily="-109" charset="0"/>
            </a:endParaRPr>
          </a:p>
        </p:txBody>
      </p:sp>
      <p:sp>
        <p:nvSpPr>
          <p:cNvPr id="10" name="Title 1">
            <a:extLst>
              <a:ext uri="{FF2B5EF4-FFF2-40B4-BE49-F238E27FC236}">
                <a16:creationId xmlns:a16="http://schemas.microsoft.com/office/drawing/2014/main" xmlns="" id="{FDA62CE1-2189-4C1A-806A-F769F72236F7}"/>
              </a:ext>
            </a:extLst>
          </p:cNvPr>
          <p:cNvSpPr txBox="1">
            <a:spLocks/>
          </p:cNvSpPr>
          <p:nvPr/>
        </p:nvSpPr>
        <p:spPr>
          <a:xfrm>
            <a:off x="0" y="245227"/>
            <a:ext cx="10705515"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a:t>
            </a:r>
            <a:r>
              <a:rPr lang="en-NZ" sz="2600" b="1" dirty="0" smtClean="0">
                <a:solidFill>
                  <a:schemeClr val="bg1"/>
                </a:solidFill>
              </a:rPr>
              <a:t>Spectrum</a:t>
            </a:r>
            <a:r>
              <a:rPr lang="en-NZ" sz="2600" dirty="0" smtClean="0">
                <a:solidFill>
                  <a:schemeClr val="bg1"/>
                </a:solidFill>
              </a:rPr>
              <a:t> - </a:t>
            </a:r>
            <a:r>
              <a:rPr lang="en-ZA" sz="2600" dirty="0" smtClean="0">
                <a:solidFill>
                  <a:schemeClr val="bg1"/>
                </a:solidFill>
              </a:rPr>
              <a:t>Open </a:t>
            </a:r>
            <a:r>
              <a:rPr lang="en-ZA" sz="2600" dirty="0">
                <a:solidFill>
                  <a:schemeClr val="bg1"/>
                </a:solidFill>
              </a:rPr>
              <a:t>access </a:t>
            </a:r>
            <a:r>
              <a:rPr lang="en-ZA" sz="2600" dirty="0" smtClean="0">
                <a:solidFill>
                  <a:schemeClr val="bg1"/>
                </a:solidFill>
              </a:rPr>
              <a:t>&amp; </a:t>
            </a:r>
            <a:r>
              <a:rPr lang="en-ZA" sz="2600" dirty="0">
                <a:solidFill>
                  <a:schemeClr val="bg1"/>
                </a:solidFill>
              </a:rPr>
              <a:t>non-exclusive </a:t>
            </a:r>
            <a:r>
              <a:rPr lang="en-ZA" sz="2600" dirty="0" smtClean="0">
                <a:solidFill>
                  <a:schemeClr val="bg1"/>
                </a:solidFill>
              </a:rPr>
              <a:t>use </a:t>
            </a:r>
            <a:r>
              <a:rPr lang="en-ZA" sz="2600" dirty="0">
                <a:solidFill>
                  <a:schemeClr val="bg1"/>
                </a:solidFill>
              </a:rPr>
              <a:t>exacerbates investment </a:t>
            </a:r>
            <a:r>
              <a:rPr lang="en-ZA" sz="2600" dirty="0" smtClean="0">
                <a:solidFill>
                  <a:schemeClr val="bg1"/>
                </a:solidFill>
              </a:rPr>
              <a:t>chill </a:t>
            </a:r>
            <a:endParaRPr lang="en-ZA" sz="2600" dirty="0">
              <a:solidFill>
                <a:schemeClr val="bg1"/>
              </a:solidFill>
            </a:endParaRPr>
          </a:p>
        </p:txBody>
      </p:sp>
      <p:pic>
        <p:nvPicPr>
          <p:cNvPr id="13" name="Graphic 16" descr="Daily Calendar">
            <a:extLst>
              <a:ext uri="{FF2B5EF4-FFF2-40B4-BE49-F238E27FC236}">
                <a16:creationId xmlns:a16="http://schemas.microsoft.com/office/drawing/2014/main" xmlns="" id="{F834C88E-8203-49CD-AAA7-2DC906310AA4}"/>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p:blipFill>
        <p:spPr>
          <a:xfrm>
            <a:off x="10050877" y="166968"/>
            <a:ext cx="654638" cy="73251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xmlns="" val="3145817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Pentagon 34">
            <a:extLst>
              <a:ext uri="{FF2B5EF4-FFF2-40B4-BE49-F238E27FC236}">
                <a16:creationId xmlns:a16="http://schemas.microsoft.com/office/drawing/2014/main" xmlns="" id="{73CCB82F-2B1C-4FA7-AC21-8B65A87AEBD0}"/>
              </a:ext>
            </a:extLst>
          </p:cNvPr>
          <p:cNvSpPr/>
          <p:nvPr/>
        </p:nvSpPr>
        <p:spPr bwMode="auto">
          <a:xfrm>
            <a:off x="807970" y="1149989"/>
            <a:ext cx="5288031" cy="1876263"/>
          </a:xfrm>
          <a:prstGeom prst="homePlate">
            <a:avLst/>
          </a:prstGeom>
          <a:solidFill>
            <a:schemeClr val="bg1">
              <a:lumMod val="75000"/>
            </a:schemeClr>
          </a:solid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622270">
              <a:lnSpc>
                <a:spcPct val="90000"/>
              </a:lnSpc>
              <a:spcBef>
                <a:spcPct val="0"/>
              </a:spcBef>
              <a:spcAft>
                <a:spcPct val="35000"/>
              </a:spcAft>
            </a:pPr>
            <a:r>
              <a:rPr lang="en-GB" sz="2400" smtClean="0"/>
              <a:t>MNOs required to roll out in rural and underserviced areas before deploying spectrum in urban areas </a:t>
            </a:r>
            <a:endParaRPr lang="en-GB" sz="1600" dirty="0"/>
          </a:p>
        </p:txBody>
      </p:sp>
      <p:sp>
        <p:nvSpPr>
          <p:cNvPr id="58" name="TextBox 57">
            <a:extLst>
              <a:ext uri="{FF2B5EF4-FFF2-40B4-BE49-F238E27FC236}">
                <a16:creationId xmlns:a16="http://schemas.microsoft.com/office/drawing/2014/main" xmlns="" id="{BE145618-64B8-424C-8057-1965BBA4CEEC}"/>
              </a:ext>
            </a:extLst>
          </p:cNvPr>
          <p:cNvSpPr txBox="1"/>
          <p:nvPr/>
        </p:nvSpPr>
        <p:spPr>
          <a:xfrm>
            <a:off x="7893006" y="2301370"/>
            <a:ext cx="3645189" cy="3608165"/>
          </a:xfrm>
          <a:prstGeom prst="rect">
            <a:avLst/>
          </a:prstGeom>
          <a:ln>
            <a:solidFill>
              <a:schemeClr val="accent1"/>
            </a:solidFill>
          </a:ln>
        </p:spPr>
        <p:txBody>
          <a:bodyPr wrap="square" anchor="ctr">
            <a:noAutofit/>
          </a:bodyPr>
          <a:lstStyle>
            <a:defPPr>
              <a:defRPr lang="en-US"/>
            </a:defPPr>
            <a:lvl1pPr algn="ctr" eaLnBrk="0" fontAlgn="base" hangingPunct="0">
              <a:spcBef>
                <a:spcPct val="0"/>
              </a:spcBef>
              <a:spcAft>
                <a:spcPct val="0"/>
              </a:spcAft>
              <a:defRPr sz="2000" b="1">
                <a:solidFill>
                  <a:schemeClr val="accent5"/>
                </a:solidFill>
                <a:latin typeface="Arial" pitchFamily="-109" charset="0"/>
              </a:defRPr>
            </a:lvl1pPr>
          </a:lstStyle>
          <a:p>
            <a:pPr marL="380990" indent="-380990" algn="l">
              <a:buFont typeface="Arial" panose="020B0604020202020204" pitchFamily="34" charset="0"/>
              <a:buChar char="•"/>
            </a:pPr>
            <a:r>
              <a:rPr lang="en-GB" dirty="0">
                <a:solidFill>
                  <a:schemeClr val="tx2"/>
                </a:solidFill>
              </a:rPr>
              <a:t>Delayed deployment of high speed mobile broadband in urban and suburban areas</a:t>
            </a:r>
          </a:p>
          <a:p>
            <a:pPr marL="380990" indent="-380990" algn="l">
              <a:buFont typeface="Arial" panose="020B0604020202020204" pitchFamily="34" charset="0"/>
              <a:buChar char="•"/>
            </a:pPr>
            <a:r>
              <a:rPr lang="en-GB" dirty="0">
                <a:solidFill>
                  <a:schemeClr val="tx2"/>
                </a:solidFill>
              </a:rPr>
              <a:t>‘Parallel roll-out’ can achieve coverage objectives without consumer detriment in urban/suburban areas</a:t>
            </a:r>
          </a:p>
          <a:p>
            <a:pPr marL="380990" indent="-380990" algn="l">
              <a:buFont typeface="Arial" panose="020B0604020202020204" pitchFamily="34" charset="0"/>
              <a:buChar char="•"/>
            </a:pPr>
            <a:r>
              <a:rPr lang="en-GB" dirty="0">
                <a:solidFill>
                  <a:schemeClr val="tx2"/>
                </a:solidFill>
              </a:rPr>
              <a:t>No int’l precedent for Bill proposal</a:t>
            </a:r>
          </a:p>
        </p:txBody>
      </p:sp>
      <p:sp>
        <p:nvSpPr>
          <p:cNvPr id="59" name="Rectangle 58">
            <a:extLst>
              <a:ext uri="{FF2B5EF4-FFF2-40B4-BE49-F238E27FC236}">
                <a16:creationId xmlns:a16="http://schemas.microsoft.com/office/drawing/2014/main" xmlns="" id="{CA2EE662-B7E8-42CE-B99F-F9F285BEF318}"/>
              </a:ext>
            </a:extLst>
          </p:cNvPr>
          <p:cNvSpPr/>
          <p:nvPr/>
        </p:nvSpPr>
        <p:spPr bwMode="auto">
          <a:xfrm>
            <a:off x="7878005" y="1508947"/>
            <a:ext cx="3739497" cy="823011"/>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r>
              <a:rPr lang="en-GB" b="1" dirty="0">
                <a:latin typeface="Arial" pitchFamily="-109" charset="0"/>
              </a:rPr>
              <a:t>Impact of ‘outside in’ roll-out obligation</a:t>
            </a:r>
          </a:p>
        </p:txBody>
      </p:sp>
      <p:pic>
        <p:nvPicPr>
          <p:cNvPr id="63" name="Graphic 62" descr="Arrow: Straight">
            <a:extLst>
              <a:ext uri="{FF2B5EF4-FFF2-40B4-BE49-F238E27FC236}">
                <a16:creationId xmlns:a16="http://schemas.microsoft.com/office/drawing/2014/main" xmlns="" id="{8B298BA9-675D-4B0F-AD77-581E54B90A27}"/>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p:blipFill>
        <p:spPr>
          <a:xfrm rot="10800000">
            <a:off x="6503060" y="2262043"/>
            <a:ext cx="1002685" cy="1045293"/>
          </a:xfrm>
          <a:prstGeom prst="rect">
            <a:avLst/>
          </a:prstGeom>
        </p:spPr>
      </p:pic>
      <p:sp>
        <p:nvSpPr>
          <p:cNvPr id="18" name="Rectangle 17">
            <a:extLst>
              <a:ext uri="{FF2B5EF4-FFF2-40B4-BE49-F238E27FC236}">
                <a16:creationId xmlns:a16="http://schemas.microsoft.com/office/drawing/2014/main" xmlns="" id="{6D7D3E5F-014D-44EF-87F1-F2952BA6F5EB}"/>
              </a:ext>
            </a:extLst>
          </p:cNvPr>
          <p:cNvSpPr/>
          <p:nvPr/>
        </p:nvSpPr>
        <p:spPr bwMode="auto">
          <a:xfrm>
            <a:off x="849335" y="3218913"/>
            <a:ext cx="5777375" cy="3479516"/>
          </a:xfrm>
          <a:prstGeom prst="rect">
            <a:avLst/>
          </a:pr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bodyPr>
          <a:lstStyle/>
          <a:p>
            <a:pPr algn="r" defTabSz="914377" eaLnBrk="0" fontAlgn="base" hangingPunct="0">
              <a:spcBef>
                <a:spcPct val="0"/>
              </a:spcBef>
              <a:spcAft>
                <a:spcPct val="0"/>
              </a:spcAft>
            </a:pPr>
            <a:endParaRPr lang="en-GB" sz="3200" dirty="0">
              <a:latin typeface="Arial" pitchFamily="-109" charset="0"/>
            </a:endParaRPr>
          </a:p>
        </p:txBody>
      </p:sp>
      <p:sp>
        <p:nvSpPr>
          <p:cNvPr id="19" name="Rectangle 18">
            <a:extLst>
              <a:ext uri="{FF2B5EF4-FFF2-40B4-BE49-F238E27FC236}">
                <a16:creationId xmlns:a16="http://schemas.microsoft.com/office/drawing/2014/main" xmlns="" id="{66A6AB3F-EEEC-45DF-B8E5-F598B02FC9F3}"/>
              </a:ext>
            </a:extLst>
          </p:cNvPr>
          <p:cNvSpPr/>
          <p:nvPr/>
        </p:nvSpPr>
        <p:spPr>
          <a:xfrm>
            <a:off x="959963" y="3495406"/>
            <a:ext cx="5261344" cy="3540200"/>
          </a:xfrm>
          <a:prstGeom prst="rect">
            <a:avLst/>
          </a:prstGeom>
        </p:spPr>
        <p:txBody>
          <a:bodyPr wrap="square">
            <a:spAutoFit/>
          </a:bodyPr>
          <a:lstStyle/>
          <a:p>
            <a:pPr eaLnBrk="0" fontAlgn="base" hangingPunct="0">
              <a:spcBef>
                <a:spcPct val="0"/>
              </a:spcBef>
              <a:spcAft>
                <a:spcPct val="0"/>
              </a:spcAft>
            </a:pPr>
            <a:r>
              <a:rPr lang="en-GB" sz="1867" b="1" dirty="0">
                <a:latin typeface="Arial" pitchFamily="-109" charset="0"/>
              </a:rPr>
              <a:t>Low frequency spectrum (700/800Mhz) needed for efficient rural roll-out not available until 2021/2022</a:t>
            </a:r>
          </a:p>
          <a:p>
            <a:pPr eaLnBrk="0" fontAlgn="base" hangingPunct="0">
              <a:spcBef>
                <a:spcPct val="0"/>
              </a:spcBef>
              <a:spcAft>
                <a:spcPct val="0"/>
              </a:spcAft>
            </a:pPr>
            <a:endParaRPr lang="en-GB" sz="1867" b="1" dirty="0">
              <a:latin typeface="Arial" pitchFamily="-109" charset="0"/>
            </a:endParaRPr>
          </a:p>
          <a:p>
            <a:pPr eaLnBrk="0" fontAlgn="base" hangingPunct="0">
              <a:spcBef>
                <a:spcPct val="0"/>
              </a:spcBef>
              <a:spcAft>
                <a:spcPct val="0"/>
              </a:spcAft>
            </a:pPr>
            <a:r>
              <a:rPr lang="en-GB" sz="1867" b="1" dirty="0">
                <a:latin typeface="Arial" pitchFamily="-109" charset="0"/>
              </a:rPr>
              <a:t>High frequency spectrum suitable for roll out of 4G (2.6 GHz) available immediately</a:t>
            </a:r>
          </a:p>
          <a:p>
            <a:pPr eaLnBrk="0" fontAlgn="base" hangingPunct="0">
              <a:spcBef>
                <a:spcPct val="0"/>
              </a:spcBef>
              <a:spcAft>
                <a:spcPct val="0"/>
              </a:spcAft>
            </a:pPr>
            <a:endParaRPr lang="en-GB" sz="1867" b="1" dirty="0">
              <a:latin typeface="Arial" pitchFamily="-109" charset="0"/>
            </a:endParaRPr>
          </a:p>
          <a:p>
            <a:pPr eaLnBrk="0" fontAlgn="base" hangingPunct="0">
              <a:spcBef>
                <a:spcPct val="0"/>
              </a:spcBef>
              <a:spcAft>
                <a:spcPct val="0"/>
              </a:spcAft>
            </a:pPr>
            <a:r>
              <a:rPr lang="en-GB" sz="1867" b="1" dirty="0">
                <a:latin typeface="Arial" pitchFamily="-109" charset="0"/>
              </a:rPr>
              <a:t>‘Outside-in’ roll out obligation prevents/delays deployment in urban and semi-urban areas, where congestion already occurring</a:t>
            </a:r>
          </a:p>
          <a:p>
            <a:pPr eaLnBrk="0" fontAlgn="base" hangingPunct="0">
              <a:spcBef>
                <a:spcPct val="0"/>
              </a:spcBef>
              <a:spcAft>
                <a:spcPct val="0"/>
              </a:spcAft>
            </a:pPr>
            <a:endParaRPr lang="en-GB" sz="1867" b="1" dirty="0">
              <a:latin typeface="Arial" pitchFamily="-109" charset="0"/>
            </a:endParaRPr>
          </a:p>
        </p:txBody>
      </p:sp>
      <p:sp>
        <p:nvSpPr>
          <p:cNvPr id="55" name="Arrow: Chevron 54">
            <a:extLst>
              <a:ext uri="{FF2B5EF4-FFF2-40B4-BE49-F238E27FC236}">
                <a16:creationId xmlns:a16="http://schemas.microsoft.com/office/drawing/2014/main" xmlns="" id="{A482261D-FE44-48F3-AAF8-711A1FA0991E}"/>
              </a:ext>
            </a:extLst>
          </p:cNvPr>
          <p:cNvSpPr/>
          <p:nvPr/>
        </p:nvSpPr>
        <p:spPr bwMode="auto">
          <a:xfrm rot="5400000">
            <a:off x="2632530" y="2722164"/>
            <a:ext cx="664335" cy="968213"/>
          </a:xfrm>
          <a:prstGeom prst="chevron">
            <a:avLst/>
          </a:prstGeom>
          <a:solidFill>
            <a:schemeClr val="bg2"/>
          </a:solid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endParaRPr lang="en-GB" sz="1600" dirty="0">
              <a:latin typeface="Arial" pitchFamily="-109" charset="0"/>
            </a:endParaRPr>
          </a:p>
        </p:txBody>
      </p:sp>
      <p:sp>
        <p:nvSpPr>
          <p:cNvPr id="10" name="Title 1">
            <a:extLst>
              <a:ext uri="{FF2B5EF4-FFF2-40B4-BE49-F238E27FC236}">
                <a16:creationId xmlns:a16="http://schemas.microsoft.com/office/drawing/2014/main" xmlns="" id="{FDA62CE1-2189-4C1A-806A-F769F72236F7}"/>
              </a:ext>
            </a:extLst>
          </p:cNvPr>
          <p:cNvSpPr txBox="1">
            <a:spLocks/>
          </p:cNvSpPr>
          <p:nvPr/>
        </p:nvSpPr>
        <p:spPr>
          <a:xfrm>
            <a:off x="0" y="245227"/>
            <a:ext cx="10705515"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a:t>
            </a:r>
            <a:r>
              <a:rPr lang="en-ZA" sz="2600" b="1" dirty="0">
                <a:solidFill>
                  <a:schemeClr val="bg1"/>
                </a:solidFill>
              </a:rPr>
              <a:t>Coverage</a:t>
            </a:r>
            <a:r>
              <a:rPr lang="en-ZA" sz="2600" dirty="0">
                <a:solidFill>
                  <a:schemeClr val="bg1"/>
                </a:solidFill>
              </a:rPr>
              <a:t> </a:t>
            </a:r>
            <a:r>
              <a:rPr lang="en-ZA" sz="2600" dirty="0" smtClean="0">
                <a:solidFill>
                  <a:schemeClr val="bg1"/>
                </a:solidFill>
              </a:rPr>
              <a:t>– rural first will </a:t>
            </a:r>
            <a:r>
              <a:rPr lang="en-ZA" sz="2600" dirty="0">
                <a:solidFill>
                  <a:schemeClr val="bg1"/>
                </a:solidFill>
              </a:rPr>
              <a:t>delay availability of high speed broadband services </a:t>
            </a:r>
          </a:p>
        </p:txBody>
      </p:sp>
      <p:pic>
        <p:nvPicPr>
          <p:cNvPr id="12" name="Graphic 15" descr="Earth Globe Europe-Africa">
            <a:extLst>
              <a:ext uri="{FF2B5EF4-FFF2-40B4-BE49-F238E27FC236}">
                <a16:creationId xmlns:a16="http://schemas.microsoft.com/office/drawing/2014/main" xmlns="" id="{F931E49F-11BE-4D8D-9A59-8EAAFF06A4B4}"/>
              </a:ext>
            </a:extLst>
          </p:cNvPr>
          <p:cNvPicPr>
            <a:picLocks noChangeAspect="1"/>
          </p:cNvPicPr>
          <p:nvPr/>
        </p:nvPicPr>
        <p:blipFill>
          <a:blip r:embed="rId5" cstate="print">
            <a:extLst>
              <a:ext uri="{96DAC541-7B7A-43D3-8B79-37D633B846F1}">
                <asvg:svgBlip xmlns="" xmlns:asvg="http://schemas.microsoft.com/office/drawing/2016/SVG/main" r:embed="rId10"/>
              </a:ext>
            </a:extLst>
          </a:blip>
          <a:stretch>
            <a:fillRect/>
          </a:stretch>
        </p:blipFill>
        <p:spPr>
          <a:xfrm>
            <a:off x="10004699" y="185496"/>
            <a:ext cx="746536" cy="695461"/>
          </a:xfrm>
          <a:prstGeom prst="rect">
            <a:avLst/>
          </a:prstGeom>
        </p:spPr>
      </p:pic>
    </p:spTree>
    <p:extLst>
      <p:ext uri="{BB962C8B-B14F-4D97-AF65-F5344CB8AC3E}">
        <p14:creationId xmlns:p14="http://schemas.microsoft.com/office/powerpoint/2010/main" xmlns="" val="2315620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Pentagon 34">
            <a:extLst>
              <a:ext uri="{FF2B5EF4-FFF2-40B4-BE49-F238E27FC236}">
                <a16:creationId xmlns:a16="http://schemas.microsoft.com/office/drawing/2014/main" xmlns="" id="{73CCB82F-2B1C-4FA7-AC21-8B65A87AEBD0}"/>
              </a:ext>
            </a:extLst>
          </p:cNvPr>
          <p:cNvSpPr/>
          <p:nvPr/>
        </p:nvSpPr>
        <p:spPr bwMode="auto">
          <a:xfrm>
            <a:off x="807969" y="1149989"/>
            <a:ext cx="5976520" cy="1876263"/>
          </a:xfrm>
          <a:prstGeom prst="homePlate">
            <a:avLst/>
          </a:prstGeom>
          <a:solidFill>
            <a:schemeClr val="bg1">
              <a:lumMod val="75000"/>
            </a:schemeClr>
          </a:solid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622270">
              <a:lnSpc>
                <a:spcPct val="90000"/>
              </a:lnSpc>
              <a:spcBef>
                <a:spcPct val="0"/>
              </a:spcBef>
              <a:spcAft>
                <a:spcPct val="35000"/>
              </a:spcAft>
            </a:pPr>
            <a:r>
              <a:rPr lang="en-GB" sz="2400" dirty="0"/>
              <a:t>WOAN is expected to be assigned a disproportionately large amount of unassigned spectrum, and advantages unavailable to others</a:t>
            </a:r>
            <a:endParaRPr lang="en-GB" sz="1600" dirty="0"/>
          </a:p>
        </p:txBody>
      </p:sp>
      <p:sp>
        <p:nvSpPr>
          <p:cNvPr id="58" name="TextBox 57">
            <a:extLst>
              <a:ext uri="{FF2B5EF4-FFF2-40B4-BE49-F238E27FC236}">
                <a16:creationId xmlns:a16="http://schemas.microsoft.com/office/drawing/2014/main" xmlns="" id="{BE145618-64B8-424C-8057-1965BBA4CEEC}"/>
              </a:ext>
            </a:extLst>
          </p:cNvPr>
          <p:cNvSpPr txBox="1"/>
          <p:nvPr/>
        </p:nvSpPr>
        <p:spPr>
          <a:xfrm>
            <a:off x="7849974" y="2086219"/>
            <a:ext cx="4156629" cy="4468779"/>
          </a:xfrm>
          <a:prstGeom prst="rect">
            <a:avLst/>
          </a:prstGeom>
          <a:ln>
            <a:solidFill>
              <a:schemeClr val="accent1"/>
            </a:solidFill>
          </a:ln>
        </p:spPr>
        <p:txBody>
          <a:bodyPr wrap="square" anchor="ctr">
            <a:noAutofit/>
          </a:bodyPr>
          <a:lstStyle>
            <a:defPPr>
              <a:defRPr lang="en-US"/>
            </a:defPPr>
            <a:lvl1pPr algn="ctr" eaLnBrk="0" fontAlgn="base" hangingPunct="0">
              <a:spcBef>
                <a:spcPct val="0"/>
              </a:spcBef>
              <a:spcAft>
                <a:spcPct val="0"/>
              </a:spcAft>
              <a:defRPr sz="2000" b="1">
                <a:solidFill>
                  <a:schemeClr val="accent5"/>
                </a:solidFill>
                <a:latin typeface="Arial" pitchFamily="-109" charset="0"/>
              </a:defRPr>
            </a:lvl1pPr>
          </a:lstStyle>
          <a:p>
            <a:pPr marL="380990" indent="-380990" algn="l">
              <a:buFont typeface="Arial" panose="020B0604020202020204" pitchFamily="34" charset="0"/>
              <a:buChar char="•"/>
            </a:pPr>
            <a:r>
              <a:rPr lang="en-GB" sz="1867" dirty="0">
                <a:solidFill>
                  <a:schemeClr val="tx2"/>
                </a:solidFill>
              </a:rPr>
              <a:t>WOAN has significant cost advantages which could give it material but unfair advantage in w/s market:</a:t>
            </a:r>
          </a:p>
          <a:p>
            <a:pPr marL="990575" lvl="1" indent="-380990">
              <a:buFont typeface="Arial" panose="020B0604020202020204" pitchFamily="34" charset="0"/>
              <a:buChar char="•"/>
            </a:pPr>
            <a:r>
              <a:rPr lang="en-GB" sz="1600" dirty="0">
                <a:solidFill>
                  <a:schemeClr val="tx2"/>
                </a:solidFill>
              </a:rPr>
              <a:t>distortion of competition in retail market</a:t>
            </a:r>
          </a:p>
          <a:p>
            <a:pPr marL="990575" lvl="1" indent="-380990">
              <a:buFont typeface="Arial" panose="020B0604020202020204" pitchFamily="34" charset="0"/>
              <a:buChar char="•"/>
            </a:pPr>
            <a:r>
              <a:rPr lang="en-GB" sz="1600" dirty="0">
                <a:solidFill>
                  <a:schemeClr val="tx2"/>
                </a:solidFill>
              </a:rPr>
              <a:t>Lower incentive for MNOS to invest</a:t>
            </a:r>
          </a:p>
          <a:p>
            <a:pPr marL="990575" lvl="1" indent="-380990">
              <a:buFont typeface="Arial" panose="020B0604020202020204" pitchFamily="34" charset="0"/>
              <a:buChar char="•"/>
            </a:pPr>
            <a:r>
              <a:rPr lang="en-GB" sz="1600" dirty="0">
                <a:solidFill>
                  <a:schemeClr val="tx2"/>
                </a:solidFill>
              </a:rPr>
              <a:t>Risk of monopolisation lower but remains</a:t>
            </a:r>
          </a:p>
          <a:p>
            <a:pPr marL="380990" indent="-380990" algn="l">
              <a:buFont typeface="Arial" panose="020B0604020202020204" pitchFamily="34" charset="0"/>
              <a:buChar char="•"/>
            </a:pPr>
            <a:r>
              <a:rPr lang="en-GB" sz="1867" dirty="0">
                <a:solidFill>
                  <a:schemeClr val="tx2"/>
                </a:solidFill>
              </a:rPr>
              <a:t>WOAN faces no demand risk, removing incentives to be efficient</a:t>
            </a:r>
          </a:p>
          <a:p>
            <a:pPr marL="380990" indent="-380990" algn="l">
              <a:buFont typeface="Arial" panose="020B0604020202020204" pitchFamily="34" charset="0"/>
              <a:buChar char="•"/>
            </a:pPr>
            <a:r>
              <a:rPr lang="en-GB" sz="1867" dirty="0">
                <a:solidFill>
                  <a:schemeClr val="tx2"/>
                </a:solidFill>
              </a:rPr>
              <a:t>WOAN could take time to be functional, leaving significant amounts of spectrum unused</a:t>
            </a:r>
          </a:p>
        </p:txBody>
      </p:sp>
      <p:sp>
        <p:nvSpPr>
          <p:cNvPr id="59" name="Rectangle 58">
            <a:extLst>
              <a:ext uri="{FF2B5EF4-FFF2-40B4-BE49-F238E27FC236}">
                <a16:creationId xmlns:a16="http://schemas.microsoft.com/office/drawing/2014/main" xmlns="" id="{CA2EE662-B7E8-42CE-B99F-F9F285BEF318}"/>
              </a:ext>
            </a:extLst>
          </p:cNvPr>
          <p:cNvSpPr/>
          <p:nvPr/>
        </p:nvSpPr>
        <p:spPr bwMode="auto">
          <a:xfrm>
            <a:off x="7834973" y="1179044"/>
            <a:ext cx="4171631" cy="1082997"/>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r>
              <a:rPr lang="en-GB" b="1" dirty="0">
                <a:latin typeface="Arial" pitchFamily="-109" charset="0"/>
              </a:rPr>
              <a:t>Impact of the creation of such  WOAN</a:t>
            </a:r>
          </a:p>
        </p:txBody>
      </p:sp>
      <p:pic>
        <p:nvPicPr>
          <p:cNvPr id="63" name="Graphic 62" descr="Arrow: Straight">
            <a:extLst>
              <a:ext uri="{FF2B5EF4-FFF2-40B4-BE49-F238E27FC236}">
                <a16:creationId xmlns:a16="http://schemas.microsoft.com/office/drawing/2014/main" xmlns="" id="{8B298BA9-675D-4B0F-AD77-581E54B90A27}"/>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p:blipFill>
        <p:spPr>
          <a:xfrm rot="10800000">
            <a:off x="6503060" y="2262043"/>
            <a:ext cx="1002685" cy="1045293"/>
          </a:xfrm>
          <a:prstGeom prst="rect">
            <a:avLst/>
          </a:prstGeom>
        </p:spPr>
      </p:pic>
      <p:sp>
        <p:nvSpPr>
          <p:cNvPr id="18" name="Rectangle 17">
            <a:extLst>
              <a:ext uri="{FF2B5EF4-FFF2-40B4-BE49-F238E27FC236}">
                <a16:creationId xmlns:a16="http://schemas.microsoft.com/office/drawing/2014/main" xmlns="" id="{6D7D3E5F-014D-44EF-87F1-F2952BA6F5EB}"/>
              </a:ext>
            </a:extLst>
          </p:cNvPr>
          <p:cNvSpPr/>
          <p:nvPr/>
        </p:nvSpPr>
        <p:spPr bwMode="auto">
          <a:xfrm>
            <a:off x="849335" y="3218913"/>
            <a:ext cx="5777375" cy="3479516"/>
          </a:xfrm>
          <a:prstGeom prst="rect">
            <a:avLst/>
          </a:pr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bodyPr>
          <a:lstStyle/>
          <a:p>
            <a:pPr algn="r" defTabSz="914377" eaLnBrk="0" fontAlgn="base" hangingPunct="0">
              <a:spcBef>
                <a:spcPct val="0"/>
              </a:spcBef>
              <a:spcAft>
                <a:spcPct val="0"/>
              </a:spcAft>
            </a:pPr>
            <a:endParaRPr lang="en-GB" sz="3200" dirty="0">
              <a:latin typeface="Arial" pitchFamily="-109" charset="0"/>
            </a:endParaRPr>
          </a:p>
        </p:txBody>
      </p:sp>
      <p:sp>
        <p:nvSpPr>
          <p:cNvPr id="19" name="Rectangle 18">
            <a:extLst>
              <a:ext uri="{FF2B5EF4-FFF2-40B4-BE49-F238E27FC236}">
                <a16:creationId xmlns:a16="http://schemas.microsoft.com/office/drawing/2014/main" xmlns="" id="{66A6AB3F-EEEC-45DF-B8E5-F598B02FC9F3}"/>
              </a:ext>
            </a:extLst>
          </p:cNvPr>
          <p:cNvSpPr/>
          <p:nvPr/>
        </p:nvSpPr>
        <p:spPr>
          <a:xfrm>
            <a:off x="959963" y="3495406"/>
            <a:ext cx="5261344" cy="3252878"/>
          </a:xfrm>
          <a:prstGeom prst="rect">
            <a:avLst/>
          </a:prstGeom>
        </p:spPr>
        <p:txBody>
          <a:bodyPr wrap="square">
            <a:spAutoFit/>
          </a:bodyPr>
          <a:lstStyle/>
          <a:p>
            <a:pPr eaLnBrk="0" fontAlgn="base" hangingPunct="0">
              <a:spcBef>
                <a:spcPct val="0"/>
              </a:spcBef>
              <a:spcAft>
                <a:spcPct val="0"/>
              </a:spcAft>
            </a:pPr>
            <a:r>
              <a:rPr lang="en-GB" sz="1867" b="1" dirty="0">
                <a:latin typeface="Arial" pitchFamily="-109" charset="0"/>
              </a:rPr>
              <a:t>CSIR study proposes 45% of unassigned HDS spectrum for the WOAN</a:t>
            </a:r>
          </a:p>
          <a:p>
            <a:pPr eaLnBrk="0" fontAlgn="base" hangingPunct="0">
              <a:spcBef>
                <a:spcPct val="0"/>
              </a:spcBef>
              <a:spcAft>
                <a:spcPct val="0"/>
              </a:spcAft>
            </a:pPr>
            <a:endParaRPr lang="en-GB" sz="1867" b="1" dirty="0">
              <a:latin typeface="Arial" pitchFamily="-109" charset="0"/>
            </a:endParaRPr>
          </a:p>
          <a:p>
            <a:pPr eaLnBrk="0" fontAlgn="base" hangingPunct="0">
              <a:spcBef>
                <a:spcPct val="0"/>
              </a:spcBef>
              <a:spcAft>
                <a:spcPct val="0"/>
              </a:spcAft>
            </a:pPr>
            <a:r>
              <a:rPr lang="en-GB" sz="1867" b="1" dirty="0">
                <a:latin typeface="Arial" pitchFamily="-109" charset="0"/>
              </a:rPr>
              <a:t>MNOs to guarantee purchasing of 90% of </a:t>
            </a:r>
          </a:p>
          <a:p>
            <a:pPr eaLnBrk="0" fontAlgn="base" hangingPunct="0">
              <a:spcBef>
                <a:spcPct val="0"/>
              </a:spcBef>
              <a:spcAft>
                <a:spcPct val="0"/>
              </a:spcAft>
            </a:pPr>
            <a:r>
              <a:rPr lang="en-GB" sz="1867" b="1" dirty="0">
                <a:latin typeface="Arial" pitchFamily="-109" charset="0"/>
              </a:rPr>
              <a:t>WOAN capacity </a:t>
            </a:r>
          </a:p>
          <a:p>
            <a:pPr eaLnBrk="0" fontAlgn="base" hangingPunct="0">
              <a:spcBef>
                <a:spcPct val="0"/>
              </a:spcBef>
              <a:spcAft>
                <a:spcPct val="0"/>
              </a:spcAft>
            </a:pPr>
            <a:endParaRPr lang="en-GB" sz="1867" b="1" dirty="0">
              <a:latin typeface="Arial" pitchFamily="-109" charset="0"/>
            </a:endParaRPr>
          </a:p>
          <a:p>
            <a:pPr eaLnBrk="0" fontAlgn="base" hangingPunct="0">
              <a:spcBef>
                <a:spcPct val="0"/>
              </a:spcBef>
              <a:spcAft>
                <a:spcPct val="0"/>
              </a:spcAft>
            </a:pPr>
            <a:r>
              <a:rPr lang="en-GB" sz="1867" b="1" dirty="0">
                <a:latin typeface="Arial" pitchFamily="-109" charset="0"/>
              </a:rPr>
              <a:t>WOAN exempted from spectrum payments</a:t>
            </a:r>
          </a:p>
          <a:p>
            <a:pPr eaLnBrk="0" fontAlgn="base" hangingPunct="0">
              <a:spcBef>
                <a:spcPct val="0"/>
              </a:spcBef>
              <a:spcAft>
                <a:spcPct val="0"/>
              </a:spcAft>
            </a:pPr>
            <a:endParaRPr lang="en-GB" sz="1867" b="1" dirty="0">
              <a:latin typeface="Arial" pitchFamily="-109" charset="0"/>
            </a:endParaRPr>
          </a:p>
          <a:p>
            <a:pPr eaLnBrk="0" fontAlgn="base" hangingPunct="0">
              <a:spcBef>
                <a:spcPct val="0"/>
              </a:spcBef>
              <a:spcAft>
                <a:spcPct val="0"/>
              </a:spcAft>
            </a:pPr>
            <a:r>
              <a:rPr lang="en-GB" sz="1867" b="1" dirty="0">
                <a:latin typeface="Arial" pitchFamily="-109" charset="0"/>
              </a:rPr>
              <a:t>WOAN to have access to urban networks of MNOS at preferential rates</a:t>
            </a:r>
          </a:p>
          <a:p>
            <a:pPr eaLnBrk="0" fontAlgn="base" hangingPunct="0">
              <a:spcBef>
                <a:spcPct val="0"/>
              </a:spcBef>
              <a:spcAft>
                <a:spcPct val="0"/>
              </a:spcAft>
            </a:pPr>
            <a:endParaRPr lang="en-GB" sz="1867" b="1" dirty="0">
              <a:latin typeface="Arial" pitchFamily="-109" charset="0"/>
            </a:endParaRPr>
          </a:p>
        </p:txBody>
      </p:sp>
      <p:sp>
        <p:nvSpPr>
          <p:cNvPr id="55" name="Arrow: Chevron 54">
            <a:extLst>
              <a:ext uri="{FF2B5EF4-FFF2-40B4-BE49-F238E27FC236}">
                <a16:creationId xmlns:a16="http://schemas.microsoft.com/office/drawing/2014/main" xmlns="" id="{A482261D-FE44-48F3-AAF8-711A1FA0991E}"/>
              </a:ext>
            </a:extLst>
          </p:cNvPr>
          <p:cNvSpPr/>
          <p:nvPr/>
        </p:nvSpPr>
        <p:spPr bwMode="auto">
          <a:xfrm rot="5400000">
            <a:off x="2632530" y="2722164"/>
            <a:ext cx="664335" cy="968213"/>
          </a:xfrm>
          <a:prstGeom prst="chevron">
            <a:avLst/>
          </a:prstGeom>
          <a:solidFill>
            <a:schemeClr val="bg2"/>
          </a:solid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endParaRPr lang="en-GB" sz="1600" dirty="0">
              <a:latin typeface="Arial" pitchFamily="-109" charset="0"/>
            </a:endParaRPr>
          </a:p>
        </p:txBody>
      </p:sp>
      <p:sp>
        <p:nvSpPr>
          <p:cNvPr id="10" name="Title 1">
            <a:extLst>
              <a:ext uri="{FF2B5EF4-FFF2-40B4-BE49-F238E27FC236}">
                <a16:creationId xmlns:a16="http://schemas.microsoft.com/office/drawing/2014/main" xmlns="" id="{FDA62CE1-2189-4C1A-806A-F769F72236F7}"/>
              </a:ext>
            </a:extLst>
          </p:cNvPr>
          <p:cNvSpPr txBox="1">
            <a:spLocks/>
          </p:cNvSpPr>
          <p:nvPr/>
        </p:nvSpPr>
        <p:spPr>
          <a:xfrm>
            <a:off x="0" y="245227"/>
            <a:ext cx="11551920"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a:t>
            </a:r>
            <a:r>
              <a:rPr lang="en-ZA" sz="2600" b="1" dirty="0">
                <a:solidFill>
                  <a:schemeClr val="bg1"/>
                </a:solidFill>
              </a:rPr>
              <a:t>WOAN</a:t>
            </a:r>
            <a:r>
              <a:rPr lang="en-ZA" sz="2600" dirty="0">
                <a:solidFill>
                  <a:schemeClr val="bg1"/>
                </a:solidFill>
              </a:rPr>
              <a:t> </a:t>
            </a:r>
            <a:r>
              <a:rPr lang="en-ZA" sz="2600" dirty="0" smtClean="0">
                <a:solidFill>
                  <a:schemeClr val="bg1"/>
                </a:solidFill>
              </a:rPr>
              <a:t>- preferential treatment </a:t>
            </a:r>
            <a:r>
              <a:rPr lang="en-ZA" sz="2600" dirty="0">
                <a:solidFill>
                  <a:schemeClr val="bg1"/>
                </a:solidFill>
              </a:rPr>
              <a:t>increase uncertainty </a:t>
            </a:r>
            <a:r>
              <a:rPr lang="en-ZA" sz="2600" dirty="0" smtClean="0">
                <a:solidFill>
                  <a:schemeClr val="bg1"/>
                </a:solidFill>
              </a:rPr>
              <a:t>&amp; risks competitive </a:t>
            </a:r>
            <a:r>
              <a:rPr lang="en-ZA" sz="2600" dirty="0">
                <a:solidFill>
                  <a:schemeClr val="bg1"/>
                </a:solidFill>
              </a:rPr>
              <a:t>distortions </a:t>
            </a:r>
          </a:p>
        </p:txBody>
      </p:sp>
      <p:pic>
        <p:nvPicPr>
          <p:cNvPr id="12" name="Graphic 12" descr="Present">
            <a:extLst>
              <a:ext uri="{FF2B5EF4-FFF2-40B4-BE49-F238E27FC236}">
                <a16:creationId xmlns:a16="http://schemas.microsoft.com/office/drawing/2014/main" xmlns="" id="{E455BDBA-EDDD-43EF-8BD1-37318425AA07}"/>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p:blipFill>
        <p:spPr>
          <a:xfrm>
            <a:off x="10832526" y="125560"/>
            <a:ext cx="838836" cy="78485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xmlns="" val="3398072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Pentagon 34">
            <a:extLst>
              <a:ext uri="{FF2B5EF4-FFF2-40B4-BE49-F238E27FC236}">
                <a16:creationId xmlns:a16="http://schemas.microsoft.com/office/drawing/2014/main" xmlns="" id="{73CCB82F-2B1C-4FA7-AC21-8B65A87AEBD0}"/>
              </a:ext>
            </a:extLst>
          </p:cNvPr>
          <p:cNvSpPr/>
          <p:nvPr/>
        </p:nvSpPr>
        <p:spPr bwMode="auto">
          <a:xfrm>
            <a:off x="807969" y="1149989"/>
            <a:ext cx="5976520" cy="1876263"/>
          </a:xfrm>
          <a:prstGeom prst="homePlate">
            <a:avLst/>
          </a:prstGeom>
          <a:solidFill>
            <a:schemeClr val="bg1">
              <a:lumMod val="75000"/>
            </a:schemeClr>
          </a:solid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622270">
              <a:lnSpc>
                <a:spcPct val="90000"/>
              </a:lnSpc>
              <a:spcBef>
                <a:spcPct val="0"/>
              </a:spcBef>
              <a:spcAft>
                <a:spcPct val="35000"/>
              </a:spcAft>
            </a:pPr>
            <a:r>
              <a:rPr lang="en-GB" sz="2400" dirty="0"/>
              <a:t>A number of Bill provisions move decision making powers from ICASA to the Ministry and reduce ICASA’s independence</a:t>
            </a:r>
          </a:p>
        </p:txBody>
      </p:sp>
      <p:sp>
        <p:nvSpPr>
          <p:cNvPr id="58" name="TextBox 57">
            <a:extLst>
              <a:ext uri="{FF2B5EF4-FFF2-40B4-BE49-F238E27FC236}">
                <a16:creationId xmlns:a16="http://schemas.microsoft.com/office/drawing/2014/main" xmlns="" id="{BE145618-64B8-424C-8057-1965BBA4CEEC}"/>
              </a:ext>
            </a:extLst>
          </p:cNvPr>
          <p:cNvSpPr txBox="1"/>
          <p:nvPr/>
        </p:nvSpPr>
        <p:spPr>
          <a:xfrm>
            <a:off x="7849974" y="2086219"/>
            <a:ext cx="4156629" cy="4468779"/>
          </a:xfrm>
          <a:prstGeom prst="rect">
            <a:avLst/>
          </a:prstGeom>
          <a:ln>
            <a:solidFill>
              <a:schemeClr val="accent1"/>
            </a:solidFill>
          </a:ln>
        </p:spPr>
        <p:txBody>
          <a:bodyPr wrap="square" anchor="ctr">
            <a:noAutofit/>
          </a:bodyPr>
          <a:lstStyle>
            <a:defPPr>
              <a:defRPr lang="en-US"/>
            </a:defPPr>
            <a:lvl1pPr algn="ctr" eaLnBrk="0" fontAlgn="base" hangingPunct="0">
              <a:spcBef>
                <a:spcPct val="0"/>
              </a:spcBef>
              <a:spcAft>
                <a:spcPct val="0"/>
              </a:spcAft>
              <a:defRPr sz="2000" b="1">
                <a:solidFill>
                  <a:schemeClr val="accent5"/>
                </a:solidFill>
                <a:latin typeface="Arial" pitchFamily="-109" charset="0"/>
              </a:defRPr>
            </a:lvl1pPr>
          </a:lstStyle>
          <a:p>
            <a:pPr algn="l"/>
            <a:r>
              <a:rPr lang="en-GB" sz="1867" dirty="0">
                <a:solidFill>
                  <a:schemeClr val="tx2"/>
                </a:solidFill>
              </a:rPr>
              <a:t>Prof Martin Cave summarises it as: </a:t>
            </a:r>
          </a:p>
          <a:p>
            <a:pPr algn="l"/>
            <a:endParaRPr lang="en-GB" sz="1867" dirty="0">
              <a:solidFill>
                <a:schemeClr val="tx2"/>
              </a:solidFill>
            </a:endParaRPr>
          </a:p>
          <a:p>
            <a:pPr algn="l"/>
            <a:r>
              <a:rPr lang="en-GB" sz="1467" i="1" dirty="0">
                <a:solidFill>
                  <a:schemeClr val="tx1"/>
                </a:solidFill>
              </a:rPr>
              <a:t>“… This amounts to a substantial ‘hollowing out’ of ICASA’s functions.  Accordingly, my conclusion from this section is that the Bill contains provisions for the redistribution of decision-making authority among the legislature, the Minister and regulator (ICASA), which depart from international practice which itself is designed to introduce certainty into the environment in which major investment decisions are made.  The resulting greater uncertainty runs the risk of chilling firms’ incentives to invest.”</a:t>
            </a:r>
            <a:endParaRPr lang="en-GB" sz="1467" dirty="0">
              <a:solidFill>
                <a:schemeClr val="tx1"/>
              </a:solidFill>
            </a:endParaRPr>
          </a:p>
        </p:txBody>
      </p:sp>
      <p:sp>
        <p:nvSpPr>
          <p:cNvPr id="59" name="Rectangle 58">
            <a:extLst>
              <a:ext uri="{FF2B5EF4-FFF2-40B4-BE49-F238E27FC236}">
                <a16:creationId xmlns:a16="http://schemas.microsoft.com/office/drawing/2014/main" xmlns="" id="{CA2EE662-B7E8-42CE-B99F-F9F285BEF318}"/>
              </a:ext>
            </a:extLst>
          </p:cNvPr>
          <p:cNvSpPr/>
          <p:nvPr/>
        </p:nvSpPr>
        <p:spPr bwMode="auto">
          <a:xfrm>
            <a:off x="7834973" y="1179044"/>
            <a:ext cx="4171631" cy="1082997"/>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r>
              <a:rPr lang="en-GB" b="1" dirty="0">
                <a:latin typeface="Arial" pitchFamily="-109" charset="0"/>
              </a:rPr>
              <a:t>Impact of dampening of ICASA’s independence </a:t>
            </a:r>
          </a:p>
        </p:txBody>
      </p:sp>
      <p:pic>
        <p:nvPicPr>
          <p:cNvPr id="63" name="Graphic 62" descr="Arrow: Straight">
            <a:extLst>
              <a:ext uri="{FF2B5EF4-FFF2-40B4-BE49-F238E27FC236}">
                <a16:creationId xmlns:a16="http://schemas.microsoft.com/office/drawing/2014/main" xmlns="" id="{8B298BA9-675D-4B0F-AD77-581E54B90A27}"/>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p:blipFill>
        <p:spPr>
          <a:xfrm rot="10800000">
            <a:off x="6503060" y="2262043"/>
            <a:ext cx="1002685" cy="1045293"/>
          </a:xfrm>
          <a:prstGeom prst="rect">
            <a:avLst/>
          </a:prstGeom>
        </p:spPr>
      </p:pic>
      <p:sp>
        <p:nvSpPr>
          <p:cNvPr id="18" name="Rectangle 17">
            <a:extLst>
              <a:ext uri="{FF2B5EF4-FFF2-40B4-BE49-F238E27FC236}">
                <a16:creationId xmlns:a16="http://schemas.microsoft.com/office/drawing/2014/main" xmlns="" id="{6D7D3E5F-014D-44EF-87F1-F2952BA6F5EB}"/>
              </a:ext>
            </a:extLst>
          </p:cNvPr>
          <p:cNvSpPr/>
          <p:nvPr/>
        </p:nvSpPr>
        <p:spPr bwMode="auto">
          <a:xfrm>
            <a:off x="849335" y="3218913"/>
            <a:ext cx="5777375" cy="3479516"/>
          </a:xfrm>
          <a:prstGeom prst="rect">
            <a:avLst/>
          </a:pr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bodyPr>
          <a:lstStyle/>
          <a:p>
            <a:pPr algn="r" defTabSz="914377" eaLnBrk="0" fontAlgn="base" hangingPunct="0">
              <a:spcBef>
                <a:spcPct val="0"/>
              </a:spcBef>
              <a:spcAft>
                <a:spcPct val="0"/>
              </a:spcAft>
            </a:pPr>
            <a:endParaRPr lang="en-GB" sz="3200" dirty="0">
              <a:latin typeface="Arial" pitchFamily="-109" charset="0"/>
            </a:endParaRPr>
          </a:p>
        </p:txBody>
      </p:sp>
      <p:sp>
        <p:nvSpPr>
          <p:cNvPr id="19" name="Rectangle 18">
            <a:extLst>
              <a:ext uri="{FF2B5EF4-FFF2-40B4-BE49-F238E27FC236}">
                <a16:creationId xmlns:a16="http://schemas.microsoft.com/office/drawing/2014/main" xmlns="" id="{66A6AB3F-EEEC-45DF-B8E5-F598B02FC9F3}"/>
              </a:ext>
            </a:extLst>
          </p:cNvPr>
          <p:cNvSpPr/>
          <p:nvPr/>
        </p:nvSpPr>
        <p:spPr>
          <a:xfrm>
            <a:off x="959962" y="3495405"/>
            <a:ext cx="5543097" cy="2965555"/>
          </a:xfrm>
          <a:prstGeom prst="rect">
            <a:avLst/>
          </a:prstGeom>
        </p:spPr>
        <p:txBody>
          <a:bodyPr wrap="square">
            <a:spAutoFit/>
          </a:bodyPr>
          <a:lstStyle/>
          <a:p>
            <a:pPr eaLnBrk="0" fontAlgn="base" hangingPunct="0">
              <a:spcBef>
                <a:spcPct val="0"/>
              </a:spcBef>
              <a:spcAft>
                <a:spcPct val="0"/>
              </a:spcAft>
            </a:pPr>
            <a:r>
              <a:rPr lang="en-GB" sz="1867" b="1" dirty="0">
                <a:latin typeface="Arial" pitchFamily="-109" charset="0"/>
              </a:rPr>
              <a:t>Amount of spectrum to be assigned to the WOAN</a:t>
            </a:r>
          </a:p>
          <a:p>
            <a:pPr eaLnBrk="0" fontAlgn="base" hangingPunct="0">
              <a:spcBef>
                <a:spcPct val="0"/>
              </a:spcBef>
              <a:spcAft>
                <a:spcPct val="0"/>
              </a:spcAft>
            </a:pPr>
            <a:endParaRPr lang="en-GB" sz="1867" b="1" dirty="0">
              <a:latin typeface="Arial" pitchFamily="-109" charset="0"/>
            </a:endParaRPr>
          </a:p>
          <a:p>
            <a:pPr eaLnBrk="0" fontAlgn="base" hangingPunct="0">
              <a:spcBef>
                <a:spcPct val="0"/>
              </a:spcBef>
              <a:spcAft>
                <a:spcPct val="0"/>
              </a:spcAft>
            </a:pPr>
            <a:r>
              <a:rPr lang="en-GB" sz="1867" b="1" dirty="0">
                <a:latin typeface="Arial" pitchFamily="-109" charset="0"/>
              </a:rPr>
              <a:t>Policy directions from the Ministry become binding for ICASA</a:t>
            </a:r>
          </a:p>
          <a:p>
            <a:pPr eaLnBrk="0" fontAlgn="base" hangingPunct="0">
              <a:spcBef>
                <a:spcPct val="0"/>
              </a:spcBef>
              <a:spcAft>
                <a:spcPct val="0"/>
              </a:spcAft>
            </a:pPr>
            <a:endParaRPr lang="en-GB" sz="1867" b="1" dirty="0">
              <a:latin typeface="Arial" pitchFamily="-109" charset="0"/>
            </a:endParaRPr>
          </a:p>
          <a:p>
            <a:pPr eaLnBrk="0" fontAlgn="base" hangingPunct="0">
              <a:spcBef>
                <a:spcPct val="0"/>
              </a:spcBef>
              <a:spcAft>
                <a:spcPct val="0"/>
              </a:spcAft>
            </a:pPr>
            <a:r>
              <a:rPr lang="en-GB" sz="1867" b="1" dirty="0">
                <a:latin typeface="Arial" panose="020B0604020202020204" pitchFamily="34" charset="0"/>
                <a:cs typeface="Arial" panose="020B0604020202020204" pitchFamily="34" charset="0"/>
              </a:rPr>
              <a:t>New catch-all provisions for Minister, including power to decide what constitutes high demand spectrum and setting the terms and conditions for renewal of spectrum licences</a:t>
            </a:r>
            <a:endParaRPr lang="en-GB" sz="1867" b="1" dirty="0">
              <a:latin typeface="Arial" pitchFamily="-109" charset="0"/>
            </a:endParaRPr>
          </a:p>
        </p:txBody>
      </p:sp>
      <p:sp>
        <p:nvSpPr>
          <p:cNvPr id="55" name="Arrow: Chevron 54">
            <a:extLst>
              <a:ext uri="{FF2B5EF4-FFF2-40B4-BE49-F238E27FC236}">
                <a16:creationId xmlns:a16="http://schemas.microsoft.com/office/drawing/2014/main" xmlns="" id="{A482261D-FE44-48F3-AAF8-711A1FA0991E}"/>
              </a:ext>
            </a:extLst>
          </p:cNvPr>
          <p:cNvSpPr/>
          <p:nvPr/>
        </p:nvSpPr>
        <p:spPr bwMode="auto">
          <a:xfrm rot="5400000">
            <a:off x="2632530" y="2722164"/>
            <a:ext cx="664335" cy="968213"/>
          </a:xfrm>
          <a:prstGeom prst="chevron">
            <a:avLst/>
          </a:prstGeom>
          <a:solidFill>
            <a:schemeClr val="bg2"/>
          </a:solid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endParaRPr lang="en-GB" sz="1600" dirty="0">
              <a:latin typeface="Arial" pitchFamily="-109" charset="0"/>
            </a:endParaRPr>
          </a:p>
        </p:txBody>
      </p:sp>
      <p:sp>
        <p:nvSpPr>
          <p:cNvPr id="10" name="Title 1">
            <a:extLst>
              <a:ext uri="{FF2B5EF4-FFF2-40B4-BE49-F238E27FC236}">
                <a16:creationId xmlns:a16="http://schemas.microsoft.com/office/drawing/2014/main" xmlns="" id="{FDA62CE1-2189-4C1A-806A-F769F72236F7}"/>
              </a:ext>
            </a:extLst>
          </p:cNvPr>
          <p:cNvSpPr txBox="1">
            <a:spLocks/>
          </p:cNvSpPr>
          <p:nvPr/>
        </p:nvSpPr>
        <p:spPr>
          <a:xfrm>
            <a:off x="0" y="245227"/>
            <a:ext cx="11049000" cy="623678"/>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a:t>
            </a:r>
            <a:r>
              <a:rPr lang="en-NZ" sz="2600" b="1" dirty="0" smtClean="0">
                <a:solidFill>
                  <a:schemeClr val="bg1"/>
                </a:solidFill>
              </a:rPr>
              <a:t>ICASA</a:t>
            </a:r>
            <a:r>
              <a:rPr lang="en-NZ" sz="2600" dirty="0" smtClean="0">
                <a:solidFill>
                  <a:schemeClr val="bg1"/>
                </a:solidFill>
              </a:rPr>
              <a:t> - </a:t>
            </a:r>
            <a:r>
              <a:rPr lang="en-ZA" sz="2600" dirty="0" smtClean="0">
                <a:solidFill>
                  <a:schemeClr val="bg1"/>
                </a:solidFill>
              </a:rPr>
              <a:t>Interference increases </a:t>
            </a:r>
            <a:r>
              <a:rPr lang="en-ZA" sz="2600" dirty="0">
                <a:solidFill>
                  <a:schemeClr val="bg1"/>
                </a:solidFill>
              </a:rPr>
              <a:t>regulatory uncertainty and risks </a:t>
            </a:r>
            <a:r>
              <a:rPr lang="en-ZA" sz="2600" dirty="0" smtClean="0">
                <a:solidFill>
                  <a:schemeClr val="bg1"/>
                </a:solidFill>
              </a:rPr>
              <a:t>of </a:t>
            </a:r>
            <a:r>
              <a:rPr lang="en-ZA" sz="2600" dirty="0">
                <a:solidFill>
                  <a:schemeClr val="bg1"/>
                </a:solidFill>
              </a:rPr>
              <a:t>‘politicization’</a:t>
            </a:r>
          </a:p>
        </p:txBody>
      </p:sp>
    </p:spTree>
    <p:extLst>
      <p:ext uri="{BB962C8B-B14F-4D97-AF65-F5344CB8AC3E}">
        <p14:creationId xmlns:p14="http://schemas.microsoft.com/office/powerpoint/2010/main" xmlns="" val="37741639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93617" y="1266543"/>
            <a:ext cx="10363996" cy="830997"/>
          </a:xfrm>
          <a:prstGeom prst="rect">
            <a:avLst/>
          </a:prstGeom>
          <a:solidFill>
            <a:schemeClr val="bg1"/>
          </a:solidFill>
          <a:ln>
            <a:solidFill>
              <a:schemeClr val="bg1"/>
            </a:solidFill>
          </a:ln>
        </p:spPr>
        <p:txBody>
          <a:bodyPr wrap="square">
            <a:spAutoFit/>
          </a:bodyPr>
          <a:lstStyle/>
          <a:p>
            <a:pPr marL="285750" lvl="1" indent="-285750">
              <a:buFont typeface="Arial" panose="020B0604020202020204" pitchFamily="34" charset="0"/>
              <a:buChar char="•"/>
            </a:pPr>
            <a:r>
              <a:rPr lang="en-GB" sz="2400" dirty="0"/>
              <a:t>it </a:t>
            </a:r>
            <a:r>
              <a:rPr lang="en-GB" sz="2400" b="1" dirty="0"/>
              <a:t>violates the rule of law and the doctrine of legality </a:t>
            </a:r>
            <a:r>
              <a:rPr lang="en-GB" sz="2400" dirty="0"/>
              <a:t>– the Bill is </a:t>
            </a:r>
            <a:r>
              <a:rPr lang="en-GB" sz="2400" dirty="0" smtClean="0"/>
              <a:t>irrational,  </a:t>
            </a:r>
            <a:r>
              <a:rPr lang="en-GB" sz="2400" dirty="0"/>
              <a:t>arbitrary </a:t>
            </a:r>
            <a:r>
              <a:rPr lang="en-GB" sz="2400" dirty="0" smtClean="0"/>
              <a:t>and materially vague in </a:t>
            </a:r>
            <a:r>
              <a:rPr lang="en-GB" sz="2400" dirty="0"/>
              <a:t>many important </a:t>
            </a:r>
            <a:r>
              <a:rPr lang="en-GB" sz="2400" dirty="0" smtClean="0"/>
              <a:t>respects. </a:t>
            </a:r>
            <a:endParaRPr lang="en-GB" sz="2400" dirty="0"/>
          </a:p>
        </p:txBody>
      </p:sp>
      <p:sp>
        <p:nvSpPr>
          <p:cNvPr id="10" name="Rectangle 9"/>
          <p:cNvSpPr/>
          <p:nvPr/>
        </p:nvSpPr>
        <p:spPr>
          <a:xfrm>
            <a:off x="895476" y="2326649"/>
            <a:ext cx="10361554" cy="461665"/>
          </a:xfrm>
          <a:prstGeom prst="rect">
            <a:avLst/>
          </a:prstGeom>
          <a:solidFill>
            <a:schemeClr val="bg1"/>
          </a:solidFill>
          <a:ln>
            <a:solidFill>
              <a:schemeClr val="bg1"/>
            </a:solidFill>
          </a:ln>
        </p:spPr>
        <p:txBody>
          <a:bodyPr wrap="square">
            <a:spAutoFit/>
          </a:bodyPr>
          <a:lstStyle/>
          <a:p>
            <a:pPr marL="285750" lvl="1" indent="-285750">
              <a:buFont typeface="Arial" panose="020B0604020202020204" pitchFamily="34" charset="0"/>
              <a:buChar char="•"/>
            </a:pPr>
            <a:r>
              <a:rPr lang="en-GB" sz="2400" dirty="0"/>
              <a:t>it </a:t>
            </a:r>
            <a:r>
              <a:rPr lang="en-GB" sz="2400" b="1" dirty="0"/>
              <a:t>infringes the constitutionality guaranteed independence of ICASA</a:t>
            </a:r>
          </a:p>
        </p:txBody>
      </p:sp>
      <p:sp>
        <p:nvSpPr>
          <p:cNvPr id="13" name="Rectangle 12"/>
          <p:cNvSpPr/>
          <p:nvPr/>
        </p:nvSpPr>
        <p:spPr>
          <a:xfrm>
            <a:off x="893616" y="3037543"/>
            <a:ext cx="10363997" cy="1200329"/>
          </a:xfrm>
          <a:prstGeom prst="rect">
            <a:avLst/>
          </a:prstGeom>
          <a:solidFill>
            <a:schemeClr val="bg1"/>
          </a:solidFill>
          <a:ln>
            <a:solidFill>
              <a:schemeClr val="bg1"/>
            </a:solidFill>
          </a:ln>
        </p:spPr>
        <p:txBody>
          <a:bodyPr wrap="square">
            <a:spAutoFit/>
          </a:bodyPr>
          <a:lstStyle/>
          <a:p>
            <a:pPr marL="285750" lvl="1" indent="-285750">
              <a:buFont typeface="Arial" panose="020B0604020202020204" pitchFamily="34" charset="0"/>
              <a:buChar char="•"/>
            </a:pPr>
            <a:r>
              <a:rPr lang="en-GB" sz="2400" dirty="0"/>
              <a:t>it </a:t>
            </a:r>
            <a:r>
              <a:rPr lang="en-GB" sz="2400" b="1" dirty="0"/>
              <a:t>violates Vodacom’s property rights </a:t>
            </a:r>
            <a:r>
              <a:rPr lang="en-GB" sz="2400" dirty="0"/>
              <a:t>– arbitrary deprivation of Vodacom’s existing rights to </a:t>
            </a:r>
            <a:r>
              <a:rPr lang="en-GB" sz="2400" dirty="0" smtClean="0"/>
              <a:t>spectrum; </a:t>
            </a:r>
            <a:r>
              <a:rPr lang="en-GB" sz="2400" dirty="0"/>
              <a:t>arbitrary deprivation of Vodacom’s existing rights to property in its facilities</a:t>
            </a:r>
            <a:endParaRPr lang="en-ZA" sz="2400" dirty="0"/>
          </a:p>
        </p:txBody>
      </p:sp>
      <p:sp>
        <p:nvSpPr>
          <p:cNvPr id="7" name="Title 1">
            <a:extLst>
              <a:ext uri="{FF2B5EF4-FFF2-40B4-BE49-F238E27FC236}">
                <a16:creationId xmlns:a16="http://schemas.microsoft.com/office/drawing/2014/main" xmlns="" id="{FDA62CE1-2189-4C1A-806A-F769F72236F7}"/>
              </a:ext>
            </a:extLst>
          </p:cNvPr>
          <p:cNvSpPr txBox="1">
            <a:spLocks/>
          </p:cNvSpPr>
          <p:nvPr/>
        </p:nvSpPr>
        <p:spPr>
          <a:xfrm>
            <a:off x="0" y="245227"/>
            <a:ext cx="10705515"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Moreover, t</a:t>
            </a:r>
            <a:r>
              <a:rPr lang="en-ZA" sz="2600" dirty="0" smtClean="0">
                <a:solidFill>
                  <a:schemeClr val="bg1"/>
                </a:solidFill>
              </a:rPr>
              <a:t>he changes in the Bill falls short of the Constitution</a:t>
            </a:r>
            <a:endParaRPr lang="en-ZA" sz="2600" dirty="0">
              <a:solidFill>
                <a:schemeClr val="bg1"/>
              </a:solidFill>
            </a:endParaRPr>
          </a:p>
        </p:txBody>
      </p:sp>
    </p:spTree>
    <p:extLst>
      <p:ext uri="{BB962C8B-B14F-4D97-AF65-F5344CB8AC3E}">
        <p14:creationId xmlns:p14="http://schemas.microsoft.com/office/powerpoint/2010/main" xmlns="" val="26143678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14367" y="4751059"/>
            <a:ext cx="1776000" cy="2064000"/>
          </a:xfrm>
          <a:prstGeom prst="rect">
            <a:avLst/>
          </a:prstGeom>
          <a:noFill/>
          <a:ln w="19050" cap="flat" cmpd="sng" algn="ctr">
            <a:noFill/>
            <a:prstDash val="solid"/>
            <a:round/>
            <a:headEnd type="none" w="med" len="med"/>
            <a:tailEnd type="none" w="med" len="med"/>
          </a:ln>
          <a:effectLst/>
        </p:spPr>
        <p:txBody>
          <a:bodyPr vert="horz" wrap="square" lIns="120000" tIns="62400" rIns="120000" bIns="62400" numCol="1" rtlCol="0" anchor="ctr" anchorCtr="0" compatLnSpc="1">
            <a:prstTxWarp prst="textNoShape">
              <a:avLst/>
            </a:prstTxWarp>
          </a:bodyPr>
          <a:lstStyle/>
          <a:p>
            <a:pPr marL="0" marR="0" lvl="0" indent="0" algn="ctr" defTabSz="1219000" rtl="0" eaLnBrk="0" fontAlgn="base" latinLnBrk="0" hangingPunct="0">
              <a:lnSpc>
                <a:spcPct val="100000"/>
              </a:lnSpc>
              <a:spcBef>
                <a:spcPct val="0"/>
              </a:spcBef>
              <a:spcAft>
                <a:spcPct val="0"/>
              </a:spcAft>
              <a:buClrTx/>
              <a:buSzTx/>
              <a:buFontTx/>
              <a:buNone/>
              <a:tabLst/>
              <a:defRPr/>
            </a:pPr>
            <a:endParaRPr kumimoji="0" lang="en-ZA" sz="2133" b="0" i="0" u="none" strike="noStrike" kern="1200" cap="none" spc="0" normalizeH="0" baseline="0" noProof="0" dirty="0">
              <a:ln>
                <a:noFill/>
              </a:ln>
              <a:solidFill>
                <a:srgbClr val="000000"/>
              </a:solidFill>
              <a:effectLst/>
              <a:uLnTx/>
              <a:uFillTx/>
              <a:latin typeface="Arial" pitchFamily="-109" charset="0"/>
              <a:ea typeface="+mn-ea"/>
              <a:cs typeface="+mn-cs"/>
            </a:endParaRPr>
          </a:p>
        </p:txBody>
      </p:sp>
      <p:sp>
        <p:nvSpPr>
          <p:cNvPr id="43" name="Rectangle 42"/>
          <p:cNvSpPr/>
          <p:nvPr/>
        </p:nvSpPr>
        <p:spPr>
          <a:xfrm>
            <a:off x="334435" y="1091076"/>
            <a:ext cx="4931628" cy="4824981"/>
          </a:xfrm>
          <a:prstGeom prst="rect">
            <a:avLst/>
          </a:prstGeom>
          <a:noFill/>
          <a:ln w="19050" cap="flat" cmpd="sng" algn="ctr">
            <a:solidFill>
              <a:srgbClr val="FF0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92652" rtl="0" eaLnBrk="1" fontAlgn="auto" latinLnBrk="0" hangingPunct="1">
              <a:lnSpc>
                <a:spcPct val="90000"/>
              </a:lnSpc>
              <a:spcBef>
                <a:spcPct val="0"/>
              </a:spcBef>
              <a:spcAft>
                <a:spcPct val="35000"/>
              </a:spcAft>
              <a:buClrTx/>
              <a:buSzTx/>
              <a:buFontTx/>
              <a:buNone/>
              <a:tabLst/>
              <a:defRPr/>
            </a:pPr>
            <a:endParaRPr kumimoji="0" lang="en-US" sz="1333" b="0" i="0" u="none" strike="noStrike" kern="1200" cap="none" spc="0" normalizeH="0" baseline="0" noProof="0" dirty="0">
              <a:ln>
                <a:noFill/>
              </a:ln>
              <a:solidFill>
                <a:srgbClr val="34342B"/>
              </a:solidFill>
              <a:effectLst/>
              <a:uLnTx/>
              <a:uFillTx/>
              <a:latin typeface="Vodafone Rg" panose="020B0606080202020204" pitchFamily="34" charset="0"/>
              <a:ea typeface="+mn-ea"/>
              <a:cs typeface="+mn-cs"/>
            </a:endParaRPr>
          </a:p>
        </p:txBody>
      </p:sp>
      <p:sp>
        <p:nvSpPr>
          <p:cNvPr id="44" name="Title 3"/>
          <p:cNvSpPr>
            <a:spLocks noGrp="1"/>
          </p:cNvSpPr>
          <p:nvPr>
            <p:ph type="title"/>
          </p:nvPr>
        </p:nvSpPr>
        <p:spPr>
          <a:xfrm>
            <a:off x="334435" y="274638"/>
            <a:ext cx="11650656" cy="543319"/>
          </a:xfrm>
        </p:spPr>
        <p:txBody>
          <a:bodyPr>
            <a:noAutofit/>
          </a:bodyPr>
          <a:lstStyle/>
          <a:p>
            <a:r>
              <a:rPr lang="en-ZA" sz="3600" dirty="0" smtClean="0">
                <a:latin typeface="Vodafone Rg" panose="020B0606080202020204" pitchFamily="34" charset="0"/>
              </a:rPr>
              <a:t>Key transformational milestones</a:t>
            </a:r>
            <a:endParaRPr lang="en-GB" sz="3600" dirty="0">
              <a:latin typeface="Vodafone Rg" panose="020B0606080202020204" pitchFamily="34" charset="0"/>
            </a:endParaRPr>
          </a:p>
        </p:txBody>
      </p:sp>
      <p:sp>
        <p:nvSpPr>
          <p:cNvPr id="45" name="Rectangle 44"/>
          <p:cNvSpPr/>
          <p:nvPr/>
        </p:nvSpPr>
        <p:spPr bwMode="auto">
          <a:xfrm>
            <a:off x="470824" y="4489800"/>
            <a:ext cx="1776000" cy="2064000"/>
          </a:xfrm>
          <a:prstGeom prst="rect">
            <a:avLst/>
          </a:prstGeom>
          <a:noFill/>
          <a:ln w="19050" cap="flat" cmpd="sng" algn="ctr">
            <a:noFill/>
            <a:prstDash val="solid"/>
            <a:round/>
            <a:headEnd type="none" w="med" len="med"/>
            <a:tailEnd type="none" w="med" len="med"/>
          </a:ln>
          <a:effectLst/>
        </p:spPr>
        <p:txBody>
          <a:bodyPr vert="horz" wrap="square" lIns="120000" tIns="62400" rIns="120000" bIns="62400" numCol="1" rtlCol="0" anchor="ctr" anchorCtr="0" compatLnSpc="1">
            <a:prstTxWarp prst="textNoShape">
              <a:avLst/>
            </a:prstTxWarp>
          </a:bodyPr>
          <a:lstStyle/>
          <a:p>
            <a:pPr marL="0" marR="0" lvl="0" indent="0" algn="ctr" defTabSz="1219000" rtl="0" eaLnBrk="0" fontAlgn="base" latinLnBrk="0" hangingPunct="0">
              <a:lnSpc>
                <a:spcPct val="100000"/>
              </a:lnSpc>
              <a:spcBef>
                <a:spcPct val="0"/>
              </a:spcBef>
              <a:spcAft>
                <a:spcPct val="0"/>
              </a:spcAft>
              <a:buClrTx/>
              <a:buSzTx/>
              <a:buFontTx/>
              <a:buNone/>
              <a:tabLst/>
              <a:defRPr/>
            </a:pPr>
            <a:endParaRPr kumimoji="0" lang="en-ZA" sz="2133" b="0" i="0" u="none" strike="noStrike" kern="1200" cap="none" spc="0" normalizeH="0" baseline="0" noProof="0" dirty="0">
              <a:ln>
                <a:noFill/>
              </a:ln>
              <a:solidFill>
                <a:srgbClr val="000000"/>
              </a:solidFill>
              <a:effectLst/>
              <a:uLnTx/>
              <a:uFillTx/>
              <a:latin typeface="Vodafone Rg" panose="020B0606080202020204" pitchFamily="34" charset="0"/>
              <a:ea typeface="+mn-ea"/>
              <a:cs typeface="+mn-cs"/>
            </a:endParaRPr>
          </a:p>
        </p:txBody>
      </p:sp>
      <p:sp>
        <p:nvSpPr>
          <p:cNvPr id="48" name="Rectangle 47">
            <a:extLst>
              <a:ext uri="{FF2B5EF4-FFF2-40B4-BE49-F238E27FC236}">
                <a16:creationId xmlns:a16="http://schemas.microsoft.com/office/drawing/2014/main" xmlns="" id="{2431F53C-57E2-41BD-AAD4-0DAB20DBAE10}"/>
              </a:ext>
            </a:extLst>
          </p:cNvPr>
          <p:cNvSpPr/>
          <p:nvPr/>
        </p:nvSpPr>
        <p:spPr>
          <a:xfrm>
            <a:off x="334435" y="1133822"/>
            <a:ext cx="4548329" cy="424732"/>
          </a:xfrm>
          <a:prstGeom prst="rect">
            <a:avLst/>
          </a:prstGeom>
        </p:spPr>
        <p:txBody>
          <a:bodyPr wrap="square">
            <a:spAutoFit/>
          </a:bodyPr>
          <a:lstStyle/>
          <a:p>
            <a:pPr marL="0" marR="0" lvl="0" indent="0" algn="ctr" defTabSz="592549" rtl="0" eaLnBrk="1" fontAlgn="auto" latinLnBrk="0" hangingPunct="1">
              <a:lnSpc>
                <a:spcPct val="90000"/>
              </a:lnSpc>
              <a:spcBef>
                <a:spcPct val="0"/>
              </a:spcBef>
              <a:spcAft>
                <a:spcPts val="0"/>
              </a:spcAft>
              <a:buClr>
                <a:srgbClr val="E60000"/>
              </a:buClr>
              <a:buSzTx/>
              <a:buFontTx/>
              <a:buNone/>
              <a:tabLst/>
              <a:defRPr/>
            </a:pPr>
            <a:r>
              <a:rPr kumimoji="0" lang="en-ZA" sz="2400" b="1" i="0" u="none" strike="noStrike" kern="1200" cap="none" spc="0" normalizeH="0" baseline="0" noProof="0" dirty="0" smtClean="0">
                <a:ln>
                  <a:noFill/>
                </a:ln>
                <a:solidFill>
                  <a:srgbClr val="FF0000"/>
                </a:solidFill>
                <a:effectLst/>
                <a:uLnTx/>
                <a:uFillTx/>
                <a:latin typeface="Vodafone Rg"/>
                <a:ea typeface="+mn-ea"/>
                <a:cs typeface="+mn-cs"/>
              </a:rPr>
              <a:t>BEE deal</a:t>
            </a:r>
          </a:p>
        </p:txBody>
      </p:sp>
      <p:sp>
        <p:nvSpPr>
          <p:cNvPr id="49" name="Rectangle 48">
            <a:extLst>
              <a:ext uri="{FF2B5EF4-FFF2-40B4-BE49-F238E27FC236}">
                <a16:creationId xmlns:a16="http://schemas.microsoft.com/office/drawing/2014/main" xmlns="" id="{2431F53C-57E2-41BD-AAD4-0DAB20DBAE10}"/>
              </a:ext>
            </a:extLst>
          </p:cNvPr>
          <p:cNvSpPr/>
          <p:nvPr/>
        </p:nvSpPr>
        <p:spPr>
          <a:xfrm>
            <a:off x="494170" y="1904574"/>
            <a:ext cx="4351214" cy="3471720"/>
          </a:xfrm>
          <a:prstGeom prst="rect">
            <a:avLst/>
          </a:prstGeom>
        </p:spPr>
        <p:txBody>
          <a:bodyPr wrap="square">
            <a:spAutoFit/>
          </a:bodyPr>
          <a:lstStyle/>
          <a:p>
            <a:pPr marL="0" marR="0" lvl="0" indent="0" algn="l" defTabSz="592549" rtl="0" eaLnBrk="1" fontAlgn="auto" latinLnBrk="0" hangingPunct="1">
              <a:lnSpc>
                <a:spcPct val="90000"/>
              </a:lnSpc>
              <a:spcBef>
                <a:spcPct val="0"/>
              </a:spcBef>
              <a:spcAft>
                <a:spcPts val="0"/>
              </a:spcAft>
              <a:buClr>
                <a:srgbClr val="E60000"/>
              </a:buClr>
              <a:buSzTx/>
              <a:buFontTx/>
              <a:buNone/>
              <a:tabLst/>
              <a:defRPr/>
            </a:pPr>
            <a:r>
              <a:rPr kumimoji="0" lang="en-ZA" sz="2400" b="1" i="0" u="none" strike="noStrike" kern="1200" cap="none" spc="0" normalizeH="0" baseline="0" noProof="0" dirty="0" smtClean="0">
                <a:ln>
                  <a:noFill/>
                </a:ln>
                <a:effectLst/>
                <a:uLnTx/>
                <a:uFillTx/>
                <a:latin typeface="Vodafone Rg"/>
                <a:ea typeface="+mn-ea"/>
                <a:cs typeface="+mn-cs"/>
              </a:rPr>
              <a:t>R16.4 billion </a:t>
            </a:r>
            <a:r>
              <a:rPr kumimoji="0" lang="en-ZA" sz="1600" b="0" i="0" u="none" strike="noStrike" kern="1200" cap="none" spc="0" normalizeH="0" baseline="0" noProof="0" dirty="0" smtClean="0">
                <a:ln>
                  <a:noFill/>
                </a:ln>
                <a:effectLst/>
                <a:uLnTx/>
                <a:uFillTx/>
                <a:latin typeface="Vodafone Rg"/>
                <a:ea typeface="+mn-ea"/>
                <a:cs typeface="+mn-cs"/>
              </a:rPr>
              <a:t>deal</a:t>
            </a:r>
          </a:p>
          <a:p>
            <a:pPr marL="285750" marR="0" lvl="0" indent="-285750" algn="l" defTabSz="592549" rtl="0" eaLnBrk="1" fontAlgn="auto" latinLnBrk="0" hangingPunct="1">
              <a:lnSpc>
                <a:spcPct val="90000"/>
              </a:lnSpc>
              <a:spcBef>
                <a:spcPct val="0"/>
              </a:spcBef>
              <a:spcAft>
                <a:spcPts val="0"/>
              </a:spcAft>
              <a:buClr>
                <a:srgbClr val="E60000"/>
              </a:buClr>
              <a:buSzTx/>
              <a:buFont typeface="Arial" panose="020B0604020202020204" pitchFamily="34" charset="0"/>
              <a:buChar char="•"/>
              <a:tabLst/>
              <a:defRPr/>
            </a:pPr>
            <a:endParaRPr kumimoji="0" lang="en-ZA" sz="2000" b="0" i="0" u="none" strike="noStrike" kern="1200" cap="none" spc="0" normalizeH="0" baseline="0" noProof="0" dirty="0">
              <a:ln>
                <a:noFill/>
              </a:ln>
              <a:effectLst/>
              <a:uLnTx/>
              <a:uFillTx/>
              <a:latin typeface="Vodafone Rg"/>
              <a:ea typeface="+mn-ea"/>
              <a:cs typeface="+mn-cs"/>
            </a:endParaRPr>
          </a:p>
          <a:p>
            <a:pPr marL="0" marR="0" lvl="0" indent="0" algn="l" defTabSz="592549" rtl="0" eaLnBrk="1" fontAlgn="auto" latinLnBrk="0" hangingPunct="1">
              <a:lnSpc>
                <a:spcPct val="90000"/>
              </a:lnSpc>
              <a:spcBef>
                <a:spcPct val="0"/>
              </a:spcBef>
              <a:spcAft>
                <a:spcPts val="0"/>
              </a:spcAft>
              <a:buClr>
                <a:srgbClr val="E60000"/>
              </a:buClr>
              <a:buSzTx/>
              <a:buFontTx/>
              <a:buNone/>
              <a:tabLst/>
              <a:defRPr/>
            </a:pPr>
            <a:r>
              <a:rPr kumimoji="0" lang="en-ZA" sz="1600" b="0" i="0" u="none" strike="noStrike" kern="1200" cap="none" spc="0" normalizeH="0" baseline="0" noProof="0" dirty="0" smtClean="0">
                <a:ln>
                  <a:noFill/>
                </a:ln>
                <a:effectLst/>
                <a:uLnTx/>
                <a:uFillTx/>
                <a:latin typeface="Vodafone Rg"/>
                <a:ea typeface="+mn-ea"/>
                <a:cs typeface="+mn-cs"/>
              </a:rPr>
              <a:t>Committed to transformation</a:t>
            </a:r>
          </a:p>
          <a:p>
            <a:pPr marL="285750" marR="0" lvl="0" indent="-285750" algn="l" defTabSz="592549" rtl="0" eaLnBrk="1" fontAlgn="auto" latinLnBrk="0" hangingPunct="1">
              <a:lnSpc>
                <a:spcPct val="90000"/>
              </a:lnSpc>
              <a:spcBef>
                <a:spcPct val="0"/>
              </a:spcBef>
              <a:spcAft>
                <a:spcPts val="0"/>
              </a:spcAft>
              <a:buClr>
                <a:srgbClr val="E60000"/>
              </a:buClr>
              <a:buSzTx/>
              <a:buFont typeface="Arial" panose="020B0604020202020204" pitchFamily="34" charset="0"/>
              <a:buChar char="•"/>
              <a:tabLst/>
              <a:defRPr/>
            </a:pPr>
            <a:endParaRPr kumimoji="0" lang="en-ZA" sz="2000" b="0" i="0" u="none" strike="noStrike" kern="1200" cap="none" spc="0" normalizeH="0" baseline="0" noProof="0" dirty="0">
              <a:ln>
                <a:noFill/>
              </a:ln>
              <a:effectLst/>
              <a:uLnTx/>
              <a:uFillTx/>
              <a:latin typeface="Vodafone Rg"/>
              <a:ea typeface="+mn-ea"/>
              <a:cs typeface="+mn-cs"/>
            </a:endParaRPr>
          </a:p>
          <a:p>
            <a:pPr marL="0" marR="0" lvl="0" indent="0" algn="l" defTabSz="592549" rtl="0" eaLnBrk="1" fontAlgn="auto" latinLnBrk="0" hangingPunct="1">
              <a:lnSpc>
                <a:spcPct val="90000"/>
              </a:lnSpc>
              <a:spcBef>
                <a:spcPct val="0"/>
              </a:spcBef>
              <a:spcAft>
                <a:spcPts val="0"/>
              </a:spcAft>
              <a:buClr>
                <a:srgbClr val="E60000"/>
              </a:buClr>
              <a:buSzTx/>
              <a:buFontTx/>
              <a:buNone/>
              <a:tabLst/>
              <a:defRPr/>
            </a:pPr>
            <a:r>
              <a:rPr kumimoji="0" lang="en-ZA" sz="2400" b="1" i="0" u="none" strike="noStrike" kern="1200" cap="none" spc="0" normalizeH="0" baseline="0" noProof="0" dirty="0" smtClean="0">
                <a:ln>
                  <a:noFill/>
                </a:ln>
                <a:effectLst/>
                <a:uLnTx/>
                <a:uFillTx/>
                <a:latin typeface="Vodafone Rg"/>
                <a:ea typeface="+mn-ea"/>
                <a:cs typeface="+mn-cs"/>
              </a:rPr>
              <a:t>R3.3 billion </a:t>
            </a:r>
            <a:r>
              <a:rPr kumimoji="0" lang="en-ZA" sz="1600" b="0" i="0" u="none" strike="noStrike" kern="1200" cap="none" spc="0" normalizeH="0" baseline="0" noProof="0" dirty="0" smtClean="0">
                <a:ln>
                  <a:noFill/>
                </a:ln>
                <a:effectLst/>
                <a:uLnTx/>
                <a:uFillTx/>
                <a:latin typeface="Vodafone Rg"/>
                <a:ea typeface="+mn-ea"/>
                <a:cs typeface="+mn-cs"/>
              </a:rPr>
              <a:t>returned to investors </a:t>
            </a:r>
            <a:br>
              <a:rPr kumimoji="0" lang="en-ZA" sz="1600" b="0" i="0" u="none" strike="noStrike" kern="1200" cap="none" spc="0" normalizeH="0" baseline="0" noProof="0" dirty="0" smtClean="0">
                <a:ln>
                  <a:noFill/>
                </a:ln>
                <a:effectLst/>
                <a:uLnTx/>
                <a:uFillTx/>
                <a:latin typeface="Vodafone Rg"/>
                <a:ea typeface="+mn-ea"/>
                <a:cs typeface="+mn-cs"/>
              </a:rPr>
            </a:br>
            <a:r>
              <a:rPr kumimoji="0" lang="en-ZA" sz="1600" b="0" i="0" u="none" strike="noStrike" kern="1200" cap="none" spc="0" normalizeH="0" baseline="0" noProof="0" dirty="0" smtClean="0">
                <a:ln>
                  <a:noFill/>
                </a:ln>
                <a:effectLst/>
                <a:uLnTx/>
                <a:uFillTx/>
                <a:latin typeface="Vodafone Rg"/>
                <a:ea typeface="+mn-ea"/>
                <a:cs typeface="+mn-cs"/>
              </a:rPr>
              <a:t>special dividend</a:t>
            </a:r>
          </a:p>
          <a:p>
            <a:pPr marL="0" marR="0" lvl="0" indent="0" algn="l" defTabSz="592549" rtl="0" eaLnBrk="1" fontAlgn="auto" latinLnBrk="0" hangingPunct="1">
              <a:lnSpc>
                <a:spcPct val="90000"/>
              </a:lnSpc>
              <a:spcBef>
                <a:spcPct val="0"/>
              </a:spcBef>
              <a:spcAft>
                <a:spcPts val="0"/>
              </a:spcAft>
              <a:buClr>
                <a:srgbClr val="E60000"/>
              </a:buClr>
              <a:buSzTx/>
              <a:buFontTx/>
              <a:buNone/>
              <a:tabLst/>
              <a:defRPr/>
            </a:pPr>
            <a:endParaRPr kumimoji="0" lang="en-ZA" sz="2000" b="0" i="0" u="none" strike="noStrike" kern="1200" cap="none" spc="0" normalizeH="0" baseline="0" noProof="0" dirty="0">
              <a:ln>
                <a:noFill/>
              </a:ln>
              <a:effectLst/>
              <a:uLnTx/>
              <a:uFillTx/>
              <a:latin typeface="Vodafone Rg"/>
              <a:ea typeface="+mn-ea"/>
              <a:cs typeface="+mn-cs"/>
            </a:endParaRPr>
          </a:p>
          <a:p>
            <a:pPr marL="0" marR="0" lvl="0" indent="0" algn="l" defTabSz="592549" rtl="0" eaLnBrk="1" fontAlgn="auto" latinLnBrk="0" hangingPunct="1">
              <a:lnSpc>
                <a:spcPct val="90000"/>
              </a:lnSpc>
              <a:spcBef>
                <a:spcPct val="0"/>
              </a:spcBef>
              <a:spcAft>
                <a:spcPts val="0"/>
              </a:spcAft>
              <a:buClr>
                <a:srgbClr val="E60000"/>
              </a:buClr>
              <a:buSzTx/>
              <a:buFontTx/>
              <a:buNone/>
              <a:tabLst/>
              <a:defRPr/>
            </a:pPr>
            <a:r>
              <a:rPr kumimoji="0" lang="en-ZA" sz="1600" b="0" i="0" u="none" strike="noStrike" kern="1200" cap="none" spc="0" normalizeH="0" baseline="0" noProof="0" dirty="0" smtClean="0">
                <a:ln>
                  <a:noFill/>
                </a:ln>
                <a:effectLst/>
                <a:uLnTx/>
                <a:uFillTx/>
                <a:latin typeface="Vodafone Rg"/>
                <a:ea typeface="+mn-ea"/>
                <a:cs typeface="+mn-cs"/>
              </a:rPr>
              <a:t>Diversified portfolio as part of Vodacom Group</a:t>
            </a:r>
          </a:p>
          <a:p>
            <a:pPr marL="285750" marR="0" lvl="0" indent="-285750" algn="l" defTabSz="592549" rtl="0" eaLnBrk="1" fontAlgn="auto" latinLnBrk="0" hangingPunct="1">
              <a:lnSpc>
                <a:spcPct val="90000"/>
              </a:lnSpc>
              <a:spcBef>
                <a:spcPct val="0"/>
              </a:spcBef>
              <a:spcAft>
                <a:spcPts val="0"/>
              </a:spcAft>
              <a:buClr>
                <a:srgbClr val="E60000"/>
              </a:buClr>
              <a:buSzTx/>
              <a:buFont typeface="Arial" panose="020B0604020202020204" pitchFamily="34" charset="0"/>
              <a:buChar char="•"/>
              <a:tabLst/>
              <a:defRPr/>
            </a:pPr>
            <a:endParaRPr kumimoji="0" lang="en-ZA" sz="2000" b="0" i="0" u="none" strike="noStrike" kern="1200" cap="none" spc="0" normalizeH="0" baseline="0" noProof="0" dirty="0">
              <a:ln>
                <a:noFill/>
              </a:ln>
              <a:effectLst/>
              <a:uLnTx/>
              <a:uFillTx/>
              <a:latin typeface="Vodafone Rg"/>
              <a:ea typeface="+mn-ea"/>
              <a:cs typeface="+mn-cs"/>
            </a:endParaRPr>
          </a:p>
          <a:p>
            <a:pPr marL="0" marR="0" lvl="0" indent="0" algn="l" defTabSz="592549" rtl="0" eaLnBrk="1" fontAlgn="auto" latinLnBrk="0" hangingPunct="1">
              <a:lnSpc>
                <a:spcPct val="90000"/>
              </a:lnSpc>
              <a:spcBef>
                <a:spcPct val="0"/>
              </a:spcBef>
              <a:spcAft>
                <a:spcPts val="0"/>
              </a:spcAft>
              <a:buClr>
                <a:srgbClr val="E60000"/>
              </a:buClr>
              <a:buSzTx/>
              <a:buFontTx/>
              <a:buNone/>
              <a:tabLst/>
              <a:defRPr/>
            </a:pPr>
            <a:r>
              <a:rPr kumimoji="0" lang="en-ZA" sz="1600" b="1" i="0" u="none" strike="noStrike" kern="1200" cap="none" spc="0" normalizeH="0" baseline="0" noProof="0" dirty="0" smtClean="0">
                <a:ln>
                  <a:noFill/>
                </a:ln>
                <a:effectLst/>
                <a:uLnTx/>
                <a:uFillTx/>
                <a:latin typeface="Vodafone Rg"/>
                <a:ea typeface="+mn-ea"/>
                <a:cs typeface="+mn-cs"/>
              </a:rPr>
              <a:t>C</a:t>
            </a:r>
            <a:r>
              <a:rPr kumimoji="0" lang="en-ZA" sz="2400" b="1" i="0" u="none" strike="noStrike" kern="1200" cap="none" spc="0" normalizeH="0" baseline="0" noProof="0" dirty="0" smtClean="0">
                <a:ln>
                  <a:noFill/>
                </a:ln>
                <a:effectLst/>
                <a:uLnTx/>
                <a:uFillTx/>
                <a:latin typeface="Vodafone Rg"/>
                <a:ea typeface="+mn-ea"/>
                <a:cs typeface="+mn-cs"/>
              </a:rPr>
              <a:t>20% </a:t>
            </a:r>
            <a:r>
              <a:rPr kumimoji="0" lang="en-ZA" sz="1600" b="0" i="0" u="none" strike="noStrike" kern="1200" cap="none" spc="0" normalizeH="0" baseline="0" noProof="0" dirty="0" smtClean="0">
                <a:ln>
                  <a:noFill/>
                </a:ln>
                <a:effectLst/>
                <a:uLnTx/>
                <a:uFillTx/>
                <a:latin typeface="Vodafone Rg"/>
                <a:ea typeface="+mn-ea"/>
                <a:cs typeface="+mn-cs"/>
              </a:rPr>
              <a:t>effective black ownership</a:t>
            </a:r>
          </a:p>
          <a:p>
            <a:pPr marL="285750" marR="0" lvl="0" indent="-285750" algn="l" defTabSz="592549" rtl="0" eaLnBrk="1" fontAlgn="auto" latinLnBrk="0" hangingPunct="1">
              <a:lnSpc>
                <a:spcPct val="90000"/>
              </a:lnSpc>
              <a:spcBef>
                <a:spcPct val="0"/>
              </a:spcBef>
              <a:spcAft>
                <a:spcPts val="0"/>
              </a:spcAft>
              <a:buClr>
                <a:srgbClr val="E60000"/>
              </a:buClr>
              <a:buSzTx/>
              <a:buFont typeface="Arial" panose="020B0604020202020204" pitchFamily="34" charset="0"/>
              <a:buChar char="•"/>
              <a:tabLst/>
              <a:defRPr/>
            </a:pPr>
            <a:endParaRPr kumimoji="0" lang="en-ZA" sz="2000" b="0" i="0" u="none" strike="noStrike" kern="1200" cap="none" spc="0" normalizeH="0" baseline="0" noProof="0" dirty="0">
              <a:ln>
                <a:noFill/>
              </a:ln>
              <a:effectLst/>
              <a:uLnTx/>
              <a:uFillTx/>
              <a:latin typeface="Vodafone Rg"/>
              <a:ea typeface="+mn-ea"/>
              <a:cs typeface="+mn-cs"/>
            </a:endParaRPr>
          </a:p>
          <a:p>
            <a:pPr marL="0" marR="0" lvl="0" indent="0" algn="l" defTabSz="592549" rtl="0" eaLnBrk="1" fontAlgn="auto" latinLnBrk="0" hangingPunct="1">
              <a:lnSpc>
                <a:spcPct val="90000"/>
              </a:lnSpc>
              <a:spcBef>
                <a:spcPct val="0"/>
              </a:spcBef>
              <a:spcAft>
                <a:spcPts val="0"/>
              </a:spcAft>
              <a:buClr>
                <a:srgbClr val="E60000"/>
              </a:buClr>
              <a:buSzTx/>
              <a:buFontTx/>
              <a:buNone/>
              <a:tabLst/>
              <a:defRPr/>
            </a:pPr>
            <a:r>
              <a:rPr kumimoji="0" lang="en-ZA" sz="1600" b="0" i="0" u="none" strike="noStrike" kern="1200" cap="none" spc="0" normalizeH="0" baseline="0" noProof="0" dirty="0" smtClean="0">
                <a:ln>
                  <a:noFill/>
                </a:ln>
                <a:effectLst/>
                <a:uLnTx/>
                <a:uFillTx/>
                <a:latin typeface="Vodafone Rg"/>
                <a:ea typeface="+mn-ea"/>
                <a:cs typeface="+mn-cs"/>
              </a:rPr>
              <a:t>Most </a:t>
            </a:r>
            <a:r>
              <a:rPr kumimoji="0" lang="en-ZA" sz="2400" b="1" i="0" u="none" strike="noStrike" kern="1200" cap="none" spc="0" normalizeH="0" baseline="0" noProof="0" dirty="0" smtClean="0">
                <a:ln>
                  <a:noFill/>
                </a:ln>
                <a:effectLst/>
                <a:uLnTx/>
                <a:uFillTx/>
                <a:latin typeface="Vodafone Rg"/>
                <a:ea typeface="+mn-ea"/>
                <a:cs typeface="+mn-cs"/>
              </a:rPr>
              <a:t>empowered</a:t>
            </a:r>
            <a:r>
              <a:rPr kumimoji="0" lang="en-ZA" sz="1600" b="0" i="0" u="none" strike="noStrike" kern="1200" cap="none" spc="0" normalizeH="0" baseline="0" noProof="0" dirty="0" smtClean="0">
                <a:ln>
                  <a:noFill/>
                </a:ln>
                <a:effectLst/>
                <a:uLnTx/>
                <a:uFillTx/>
                <a:latin typeface="Vodafone Rg"/>
                <a:ea typeface="+mn-ea"/>
                <a:cs typeface="+mn-cs"/>
              </a:rPr>
              <a:t> telco</a:t>
            </a:r>
          </a:p>
        </p:txBody>
      </p:sp>
      <p:sp>
        <p:nvSpPr>
          <p:cNvPr id="50" name="Rectangle 49"/>
          <p:cNvSpPr/>
          <p:nvPr/>
        </p:nvSpPr>
        <p:spPr>
          <a:xfrm>
            <a:off x="6869036" y="1091076"/>
            <a:ext cx="4931628" cy="4824981"/>
          </a:xfrm>
          <a:prstGeom prst="rect">
            <a:avLst/>
          </a:prstGeom>
          <a:noFill/>
          <a:ln w="19050" cap="flat" cmpd="sng" algn="ctr">
            <a:solidFill>
              <a:srgbClr val="A8A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92652" rtl="0" eaLnBrk="1" fontAlgn="auto" latinLnBrk="0" hangingPunct="1">
              <a:lnSpc>
                <a:spcPct val="90000"/>
              </a:lnSpc>
              <a:spcBef>
                <a:spcPct val="0"/>
              </a:spcBef>
              <a:spcAft>
                <a:spcPct val="35000"/>
              </a:spcAft>
              <a:buClrTx/>
              <a:buSzTx/>
              <a:buFontTx/>
              <a:buNone/>
              <a:tabLst/>
              <a:defRPr/>
            </a:pPr>
            <a:endParaRPr kumimoji="0" lang="en-US" sz="1333" b="0" i="0" u="none" strike="noStrike" kern="1200" cap="none" spc="0" normalizeH="0" baseline="0" noProof="0" dirty="0">
              <a:ln>
                <a:noFill/>
              </a:ln>
              <a:solidFill>
                <a:srgbClr val="34342B"/>
              </a:solidFill>
              <a:effectLst/>
              <a:uLnTx/>
              <a:uFillTx/>
              <a:latin typeface="Vodafone Rg" panose="020B0606080202020204" pitchFamily="34" charset="0"/>
              <a:ea typeface="+mn-ea"/>
              <a:cs typeface="+mn-cs"/>
            </a:endParaRPr>
          </a:p>
        </p:txBody>
      </p:sp>
      <p:pic>
        <p:nvPicPr>
          <p:cNvPr id="51" name="Picture 50">
            <a:extLst>
              <a:ext uri="{FF2B5EF4-FFF2-40B4-BE49-F238E27FC236}">
                <a16:creationId xmlns:a16="http://schemas.microsoft.com/office/drawing/2014/main" xmlns="" id="{9695582D-56CA-464F-9FFC-D2D9BDEA6EF5}"/>
              </a:ext>
            </a:extLst>
          </p:cNvPr>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8394120" y="1477562"/>
            <a:ext cx="2793264" cy="376679"/>
          </a:xfrm>
          <a:prstGeom prst="rect">
            <a:avLst/>
          </a:prstGeom>
        </p:spPr>
      </p:pic>
      <p:pic>
        <p:nvPicPr>
          <p:cNvPr id="52" name="Picture 51">
            <a:extLst>
              <a:ext uri="{FF2B5EF4-FFF2-40B4-BE49-F238E27FC236}">
                <a16:creationId xmlns:a16="http://schemas.microsoft.com/office/drawing/2014/main" xmlns="" id="{9695582D-56CA-464F-9FFC-D2D9BDEA6EF5}"/>
              </a:ext>
            </a:extLst>
          </p:cNvPr>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1389848" y="1485149"/>
            <a:ext cx="2793264" cy="376679"/>
          </a:xfrm>
          <a:prstGeom prst="rect">
            <a:avLst/>
          </a:prstGeom>
        </p:spPr>
      </p:pic>
      <p:pic>
        <p:nvPicPr>
          <p:cNvPr id="53" name="Picture 52"/>
          <p:cNvPicPr>
            <a:picLocks noChangeAspect="1"/>
          </p:cNvPicPr>
          <p:nvPr/>
        </p:nvPicPr>
        <p:blipFill rotWithShape="1">
          <a:blip r:embed="rId3" cstate="print">
            <a:extLst>
              <a:ext uri="{28A0092B-C50C-407E-A947-70E740481C1C}">
                <a14:useLocalDpi xmlns:a14="http://schemas.microsoft.com/office/drawing/2010/main" xmlns="" val="0"/>
              </a:ext>
            </a:extLst>
          </a:blip>
          <a:srcRect l="35414" t="18655" r="34902" b="14555"/>
          <a:stretch/>
        </p:blipFill>
        <p:spPr>
          <a:xfrm>
            <a:off x="4426343" y="1612067"/>
            <a:ext cx="3050553" cy="3861188"/>
          </a:xfrm>
          <a:prstGeom prst="rect">
            <a:avLst/>
          </a:prstGeom>
        </p:spPr>
      </p:pic>
      <p:sp>
        <p:nvSpPr>
          <p:cNvPr id="15" name="Rectangle 14">
            <a:extLst>
              <a:ext uri="{FF2B5EF4-FFF2-40B4-BE49-F238E27FC236}">
                <a16:creationId xmlns:a16="http://schemas.microsoft.com/office/drawing/2014/main" xmlns="" id="{2431F53C-57E2-41BD-AAD4-0DAB20DBAE10}"/>
              </a:ext>
            </a:extLst>
          </p:cNvPr>
          <p:cNvSpPr/>
          <p:nvPr/>
        </p:nvSpPr>
        <p:spPr>
          <a:xfrm>
            <a:off x="7252335" y="1133822"/>
            <a:ext cx="4548329" cy="424732"/>
          </a:xfrm>
          <a:prstGeom prst="rect">
            <a:avLst/>
          </a:prstGeom>
        </p:spPr>
        <p:txBody>
          <a:bodyPr wrap="square">
            <a:spAutoFit/>
          </a:bodyPr>
          <a:lstStyle/>
          <a:p>
            <a:pPr marL="0" marR="0" lvl="0" indent="0" algn="ctr" defTabSz="592549" rtl="0" eaLnBrk="1" fontAlgn="auto" latinLnBrk="0" hangingPunct="1">
              <a:lnSpc>
                <a:spcPct val="90000"/>
              </a:lnSpc>
              <a:spcBef>
                <a:spcPct val="0"/>
              </a:spcBef>
              <a:spcAft>
                <a:spcPts val="0"/>
              </a:spcAft>
              <a:buClr>
                <a:srgbClr val="E60000"/>
              </a:buClr>
              <a:buSzTx/>
              <a:buFontTx/>
              <a:buNone/>
              <a:tabLst/>
              <a:defRPr/>
            </a:pPr>
            <a:r>
              <a:rPr kumimoji="0" lang="en-ZA" sz="2400" b="1" i="0" u="none" strike="noStrike" kern="1200" cap="none" spc="0" normalizeH="0" baseline="0" noProof="0" dirty="0" smtClean="0">
                <a:ln>
                  <a:noFill/>
                </a:ln>
                <a:solidFill>
                  <a:srgbClr val="FF0000"/>
                </a:solidFill>
                <a:effectLst/>
                <a:uLnTx/>
                <a:uFillTx/>
                <a:latin typeface="Vodafone Rg"/>
                <a:ea typeface="+mn-ea"/>
                <a:cs typeface="+mn-cs"/>
              </a:rPr>
              <a:t>Transforming the sector</a:t>
            </a:r>
          </a:p>
        </p:txBody>
      </p:sp>
      <p:sp>
        <p:nvSpPr>
          <p:cNvPr id="16" name="Rectangle 15">
            <a:extLst>
              <a:ext uri="{FF2B5EF4-FFF2-40B4-BE49-F238E27FC236}">
                <a16:creationId xmlns:a16="http://schemas.microsoft.com/office/drawing/2014/main" xmlns="" id="{2431F53C-57E2-41BD-AAD4-0DAB20DBAE10}"/>
              </a:ext>
            </a:extLst>
          </p:cNvPr>
          <p:cNvSpPr/>
          <p:nvPr/>
        </p:nvSpPr>
        <p:spPr>
          <a:xfrm>
            <a:off x="7420516" y="1904574"/>
            <a:ext cx="4695283" cy="3804118"/>
          </a:xfrm>
          <a:prstGeom prst="rect">
            <a:avLst/>
          </a:prstGeom>
        </p:spPr>
        <p:txBody>
          <a:bodyPr wrap="square">
            <a:spAutoFit/>
          </a:bodyPr>
          <a:lstStyle/>
          <a:p>
            <a:pPr marL="0" marR="0" lvl="0" indent="0" algn="l" defTabSz="592549" rtl="0" eaLnBrk="1" fontAlgn="auto" latinLnBrk="0" hangingPunct="1">
              <a:lnSpc>
                <a:spcPct val="90000"/>
              </a:lnSpc>
              <a:spcBef>
                <a:spcPct val="0"/>
              </a:spcBef>
              <a:spcAft>
                <a:spcPts val="0"/>
              </a:spcAft>
              <a:buClr>
                <a:srgbClr val="E60000"/>
              </a:buClr>
              <a:buSzTx/>
              <a:buFontTx/>
              <a:buNone/>
              <a:tabLst/>
              <a:defRPr/>
            </a:pPr>
            <a:r>
              <a:rPr kumimoji="0" lang="en-ZA" sz="2400" b="1" i="0" u="none" strike="noStrike" kern="1200" cap="none" spc="0" normalizeH="0" baseline="0" noProof="0" dirty="0" smtClean="0">
                <a:ln>
                  <a:noFill/>
                </a:ln>
                <a:effectLst/>
                <a:uLnTx/>
                <a:uFillTx/>
                <a:latin typeface="Vodafone Rg"/>
                <a:ea typeface="+mn-ea"/>
                <a:cs typeface="+mn-cs"/>
              </a:rPr>
              <a:t>Most empowered </a:t>
            </a:r>
            <a:r>
              <a:rPr lang="en-ZA" sz="1600" dirty="0" smtClean="0">
                <a:latin typeface="Vodafone Rg"/>
              </a:rPr>
              <a:t>company on JSE 2016</a:t>
            </a:r>
            <a:endParaRPr lang="en-ZA" sz="1600" dirty="0">
              <a:latin typeface="Vodafone Rg"/>
            </a:endParaRPr>
          </a:p>
          <a:p>
            <a:pPr marR="0" lvl="0" algn="l" defTabSz="592549" rtl="0" eaLnBrk="1" fontAlgn="auto" latinLnBrk="0" hangingPunct="1">
              <a:lnSpc>
                <a:spcPct val="90000"/>
              </a:lnSpc>
              <a:spcBef>
                <a:spcPct val="0"/>
              </a:spcBef>
              <a:spcAft>
                <a:spcPts val="0"/>
              </a:spcAft>
              <a:buClr>
                <a:srgbClr val="E60000"/>
              </a:buClr>
              <a:buSzTx/>
              <a:tabLst/>
              <a:defRPr/>
            </a:pPr>
            <a:endParaRPr kumimoji="0" lang="en-ZA" sz="2000" b="0" i="0" u="none" strike="noStrike" kern="1200" cap="none" spc="0" normalizeH="0" baseline="0" noProof="0" dirty="0">
              <a:ln>
                <a:noFill/>
              </a:ln>
              <a:effectLst/>
              <a:uLnTx/>
              <a:uFillTx/>
              <a:latin typeface="Vodafone Rg"/>
              <a:ea typeface="+mn-ea"/>
              <a:cs typeface="+mn-cs"/>
            </a:endParaRPr>
          </a:p>
          <a:p>
            <a:pPr marL="0" marR="0" lvl="0" indent="0" algn="l" defTabSz="592549" rtl="0" eaLnBrk="1" fontAlgn="auto" latinLnBrk="0" hangingPunct="1">
              <a:lnSpc>
                <a:spcPct val="90000"/>
              </a:lnSpc>
              <a:spcBef>
                <a:spcPct val="0"/>
              </a:spcBef>
              <a:spcAft>
                <a:spcPts val="0"/>
              </a:spcAft>
              <a:buClr>
                <a:srgbClr val="E60000"/>
              </a:buClr>
              <a:buSzTx/>
              <a:buFontTx/>
              <a:buNone/>
              <a:tabLst/>
              <a:defRPr/>
            </a:pPr>
            <a:r>
              <a:rPr kumimoji="0" lang="en-ZA" sz="2400" b="1" i="0" u="none" strike="noStrike" kern="1200" cap="none" spc="0" normalizeH="0" baseline="0" noProof="0" dirty="0" smtClean="0">
                <a:ln>
                  <a:noFill/>
                </a:ln>
                <a:effectLst/>
                <a:uLnTx/>
                <a:uFillTx/>
                <a:latin typeface="Vodafone Rg"/>
                <a:ea typeface="+mn-ea"/>
                <a:cs typeface="+mn-cs"/>
              </a:rPr>
              <a:t>Top black managed</a:t>
            </a:r>
            <a:r>
              <a:rPr kumimoji="0" lang="en-ZA" sz="2400" b="1" i="0" u="none" strike="noStrike" kern="1200" cap="none" spc="0" normalizeH="0" noProof="0" dirty="0" smtClean="0">
                <a:ln>
                  <a:noFill/>
                </a:ln>
                <a:effectLst/>
                <a:uLnTx/>
                <a:uFillTx/>
                <a:latin typeface="Vodafone Rg"/>
                <a:ea typeface="+mn-ea"/>
                <a:cs typeface="+mn-cs"/>
              </a:rPr>
              <a:t> </a:t>
            </a:r>
            <a:r>
              <a:rPr lang="en-ZA" sz="1600" dirty="0" smtClean="0">
                <a:latin typeface="Vodafone Rg"/>
              </a:rPr>
              <a:t>company on JSE 2017</a:t>
            </a:r>
            <a:endParaRPr kumimoji="0" lang="en-ZA" sz="1600" b="0" i="0" u="none" strike="noStrike" kern="1200" cap="none" spc="0" normalizeH="0" baseline="0" noProof="0" dirty="0" smtClean="0">
              <a:ln>
                <a:noFill/>
              </a:ln>
              <a:effectLst/>
              <a:uLnTx/>
              <a:uFillTx/>
              <a:latin typeface="Vodafone Rg"/>
              <a:ea typeface="+mn-ea"/>
              <a:cs typeface="+mn-cs"/>
            </a:endParaRPr>
          </a:p>
          <a:p>
            <a:pPr marL="0" marR="0" lvl="0" indent="0" algn="l" defTabSz="592549" rtl="0" eaLnBrk="1" fontAlgn="auto" latinLnBrk="0" hangingPunct="1">
              <a:lnSpc>
                <a:spcPct val="90000"/>
              </a:lnSpc>
              <a:spcBef>
                <a:spcPct val="0"/>
              </a:spcBef>
              <a:spcAft>
                <a:spcPts val="0"/>
              </a:spcAft>
              <a:buClr>
                <a:srgbClr val="E60000"/>
              </a:buClr>
              <a:buSzTx/>
              <a:buFontTx/>
              <a:buNone/>
              <a:tabLst/>
              <a:defRPr/>
            </a:pPr>
            <a:endParaRPr kumimoji="0" lang="en-ZA" sz="2000" b="0" i="0" u="none" strike="noStrike" kern="1200" cap="none" spc="0" normalizeH="0" baseline="0" noProof="0" dirty="0">
              <a:ln>
                <a:noFill/>
              </a:ln>
              <a:effectLst/>
              <a:uLnTx/>
              <a:uFillTx/>
              <a:latin typeface="Vodafone Rg"/>
              <a:ea typeface="+mn-ea"/>
              <a:cs typeface="+mn-cs"/>
            </a:endParaRPr>
          </a:p>
          <a:p>
            <a:pPr marL="0" marR="0" lvl="0" indent="0" algn="l" defTabSz="592549" rtl="0" eaLnBrk="1" fontAlgn="auto" latinLnBrk="0" hangingPunct="1">
              <a:lnSpc>
                <a:spcPct val="90000"/>
              </a:lnSpc>
              <a:spcBef>
                <a:spcPct val="0"/>
              </a:spcBef>
              <a:spcAft>
                <a:spcPts val="0"/>
              </a:spcAft>
              <a:buClr>
                <a:srgbClr val="E60000"/>
              </a:buClr>
              <a:buSzTx/>
              <a:buFontTx/>
              <a:buNone/>
              <a:tabLst/>
              <a:defRPr/>
            </a:pPr>
            <a:r>
              <a:rPr kumimoji="0" lang="en-ZA" sz="2400" b="1" i="0" u="none" strike="noStrike" kern="1200" cap="none" spc="0" normalizeH="0" baseline="0" noProof="0" dirty="0" smtClean="0">
                <a:ln>
                  <a:noFill/>
                </a:ln>
                <a:effectLst/>
                <a:uLnTx/>
                <a:uFillTx/>
                <a:latin typeface="Vodafone Rg"/>
                <a:ea typeface="+mn-ea"/>
                <a:cs typeface="+mn-cs"/>
              </a:rPr>
              <a:t>R31bn </a:t>
            </a:r>
            <a:r>
              <a:rPr kumimoji="0" lang="en-ZA" sz="1600" b="0" i="0" u="none" strike="noStrike" kern="1200" cap="none" spc="0" normalizeH="0" baseline="0" noProof="0" dirty="0" smtClean="0">
                <a:ln>
                  <a:noFill/>
                </a:ln>
                <a:effectLst/>
                <a:uLnTx/>
                <a:uFillTx/>
                <a:latin typeface="Vodafone Rg"/>
                <a:ea typeface="+mn-ea"/>
                <a:cs typeface="+mn-cs"/>
              </a:rPr>
              <a:t>procured from BEE Level 4 &amp; above in 2018</a:t>
            </a:r>
          </a:p>
          <a:p>
            <a:pPr marL="285750" marR="0" lvl="0" indent="-285750" algn="l" defTabSz="592549" rtl="0" eaLnBrk="1" fontAlgn="auto" latinLnBrk="0" hangingPunct="1">
              <a:lnSpc>
                <a:spcPct val="90000"/>
              </a:lnSpc>
              <a:spcBef>
                <a:spcPct val="0"/>
              </a:spcBef>
              <a:spcAft>
                <a:spcPts val="0"/>
              </a:spcAft>
              <a:buClr>
                <a:srgbClr val="E60000"/>
              </a:buClr>
              <a:buSzTx/>
              <a:buFont typeface="Arial" panose="020B0604020202020204" pitchFamily="34" charset="0"/>
              <a:buChar char="•"/>
              <a:tabLst/>
              <a:defRPr/>
            </a:pPr>
            <a:endParaRPr kumimoji="0" lang="en-ZA" sz="2000" b="0" i="0" u="none" strike="noStrike" kern="1200" cap="none" spc="0" normalizeH="0" baseline="0" noProof="0" dirty="0">
              <a:ln>
                <a:noFill/>
              </a:ln>
              <a:effectLst/>
              <a:uLnTx/>
              <a:uFillTx/>
              <a:latin typeface="Vodafone Rg"/>
              <a:ea typeface="+mn-ea"/>
              <a:cs typeface="+mn-cs"/>
            </a:endParaRPr>
          </a:p>
          <a:p>
            <a:pPr marL="0" marR="0" lvl="0" indent="0" algn="l" defTabSz="592549" rtl="0" eaLnBrk="1" fontAlgn="auto" latinLnBrk="0" hangingPunct="1">
              <a:lnSpc>
                <a:spcPct val="90000"/>
              </a:lnSpc>
              <a:spcBef>
                <a:spcPct val="0"/>
              </a:spcBef>
              <a:spcAft>
                <a:spcPts val="0"/>
              </a:spcAft>
              <a:buClr>
                <a:srgbClr val="E60000"/>
              </a:buClr>
              <a:buSzTx/>
              <a:buFontTx/>
              <a:buNone/>
              <a:tabLst/>
              <a:defRPr/>
            </a:pPr>
            <a:r>
              <a:rPr lang="en-ZA" sz="2400" b="1" dirty="0" smtClean="0">
                <a:latin typeface="Vodafone Rg"/>
              </a:rPr>
              <a:t>R10.6bn</a:t>
            </a:r>
            <a:r>
              <a:rPr kumimoji="0" lang="en-ZA" sz="1600" b="0" i="0" u="none" strike="noStrike" kern="1200" cap="none" spc="0" normalizeH="0" baseline="0" noProof="0" dirty="0" smtClean="0">
                <a:ln>
                  <a:noFill/>
                </a:ln>
                <a:effectLst/>
                <a:uLnTx/>
                <a:uFillTx/>
                <a:latin typeface="Vodafone Rg"/>
                <a:ea typeface="+mn-ea"/>
                <a:cs typeface="+mn-cs"/>
              </a:rPr>
              <a:t> spent</a:t>
            </a:r>
            <a:r>
              <a:rPr kumimoji="0" lang="en-ZA" sz="1600" b="0" i="0" u="none" strike="noStrike" kern="1200" cap="none" spc="0" normalizeH="0" noProof="0" dirty="0" smtClean="0">
                <a:ln>
                  <a:noFill/>
                </a:ln>
                <a:effectLst/>
                <a:uLnTx/>
                <a:uFillTx/>
                <a:latin typeface="Vodafone Rg"/>
                <a:ea typeface="+mn-ea"/>
                <a:cs typeface="+mn-cs"/>
              </a:rPr>
              <a:t> with &gt;51% black owned suppliers</a:t>
            </a:r>
          </a:p>
          <a:p>
            <a:pPr marL="0" marR="0" lvl="0" indent="0" algn="l" defTabSz="592549" rtl="0" eaLnBrk="1" fontAlgn="auto" latinLnBrk="0" hangingPunct="1">
              <a:lnSpc>
                <a:spcPct val="90000"/>
              </a:lnSpc>
              <a:spcBef>
                <a:spcPct val="0"/>
              </a:spcBef>
              <a:spcAft>
                <a:spcPts val="0"/>
              </a:spcAft>
              <a:buClr>
                <a:srgbClr val="E60000"/>
              </a:buClr>
              <a:buSzTx/>
              <a:buFontTx/>
              <a:buNone/>
              <a:tabLst/>
              <a:defRPr/>
            </a:pPr>
            <a:r>
              <a:rPr lang="en-US" sz="1600" baseline="0" dirty="0" smtClean="0">
                <a:latin typeface="Vodafone Rg"/>
              </a:rPr>
              <a:t>In 2018</a:t>
            </a:r>
          </a:p>
          <a:p>
            <a:pPr marL="0" marR="0" lvl="0" indent="0" algn="l" defTabSz="592549" rtl="0" eaLnBrk="1" fontAlgn="auto" latinLnBrk="0" hangingPunct="1">
              <a:lnSpc>
                <a:spcPct val="90000"/>
              </a:lnSpc>
              <a:spcBef>
                <a:spcPct val="0"/>
              </a:spcBef>
              <a:spcAft>
                <a:spcPts val="0"/>
              </a:spcAft>
              <a:buClr>
                <a:srgbClr val="E60000"/>
              </a:buClr>
              <a:buSzTx/>
              <a:buFontTx/>
              <a:buNone/>
              <a:tabLst/>
              <a:defRPr/>
            </a:pPr>
            <a:endParaRPr lang="en-US" sz="1600" dirty="0" smtClean="0">
              <a:latin typeface="Vodafone Rg"/>
            </a:endParaRPr>
          </a:p>
          <a:p>
            <a:pPr lvl="0" defTabSz="592549">
              <a:lnSpc>
                <a:spcPct val="90000"/>
              </a:lnSpc>
              <a:spcBef>
                <a:spcPct val="0"/>
              </a:spcBef>
              <a:buClr>
                <a:srgbClr val="E60000"/>
              </a:buClr>
              <a:defRPr/>
            </a:pPr>
            <a:r>
              <a:rPr lang="en-ZA" sz="2400" b="1" dirty="0" smtClean="0"/>
              <a:t>R9bn</a:t>
            </a:r>
            <a:r>
              <a:rPr lang="en-ZA" sz="1600" dirty="0" smtClean="0"/>
              <a:t> </a:t>
            </a:r>
            <a:r>
              <a:rPr lang="en-ZA" sz="1600" dirty="0"/>
              <a:t>spent with </a:t>
            </a:r>
            <a:r>
              <a:rPr lang="en-ZA" sz="1600" dirty="0" smtClean="0"/>
              <a:t>&gt;30% </a:t>
            </a:r>
            <a:r>
              <a:rPr lang="en-ZA" sz="1600" dirty="0"/>
              <a:t>black </a:t>
            </a:r>
            <a:r>
              <a:rPr lang="en-ZA" sz="1600" dirty="0" smtClean="0"/>
              <a:t>women owned </a:t>
            </a:r>
          </a:p>
          <a:p>
            <a:pPr lvl="0" defTabSz="592549">
              <a:lnSpc>
                <a:spcPct val="90000"/>
              </a:lnSpc>
              <a:spcBef>
                <a:spcPct val="0"/>
              </a:spcBef>
              <a:buClr>
                <a:srgbClr val="E60000"/>
              </a:buClr>
              <a:defRPr/>
            </a:pPr>
            <a:r>
              <a:rPr lang="en-ZA" sz="1600" dirty="0"/>
              <a:t>s</a:t>
            </a:r>
            <a:r>
              <a:rPr lang="en-ZA" sz="1600" dirty="0" smtClean="0"/>
              <a:t>uppliers in</a:t>
            </a:r>
            <a:r>
              <a:rPr lang="en-US" sz="1600" dirty="0" smtClean="0"/>
              <a:t> 2018</a:t>
            </a:r>
          </a:p>
          <a:p>
            <a:pPr lvl="0" defTabSz="592549">
              <a:lnSpc>
                <a:spcPct val="90000"/>
              </a:lnSpc>
              <a:spcBef>
                <a:spcPct val="0"/>
              </a:spcBef>
              <a:buClr>
                <a:srgbClr val="E60000"/>
              </a:buClr>
              <a:defRPr/>
            </a:pPr>
            <a:endParaRPr lang="en-US" sz="1600" dirty="0" smtClean="0">
              <a:latin typeface="Vodafone Rg"/>
            </a:endParaRPr>
          </a:p>
          <a:p>
            <a:pPr lvl="0" defTabSz="592549">
              <a:lnSpc>
                <a:spcPct val="90000"/>
              </a:lnSpc>
              <a:spcBef>
                <a:spcPct val="0"/>
              </a:spcBef>
              <a:buClr>
                <a:srgbClr val="E60000"/>
              </a:buClr>
              <a:defRPr/>
            </a:pPr>
            <a:r>
              <a:rPr lang="en-ZA" sz="2400" b="1" dirty="0" smtClean="0"/>
              <a:t>R443m</a:t>
            </a:r>
            <a:r>
              <a:rPr lang="en-ZA" sz="1600" dirty="0" smtClean="0"/>
              <a:t> </a:t>
            </a:r>
            <a:r>
              <a:rPr lang="en-ZA" sz="1600" dirty="0"/>
              <a:t>spent </a:t>
            </a:r>
            <a:r>
              <a:rPr lang="en-US" sz="1600" dirty="0" smtClean="0"/>
              <a:t>on skills development in 2018</a:t>
            </a:r>
            <a:endParaRPr lang="en-US" sz="1600" dirty="0">
              <a:latin typeface="Vodafone Rg"/>
            </a:endParaRPr>
          </a:p>
        </p:txBody>
      </p:sp>
    </p:spTree>
    <p:extLst>
      <p:ext uri="{BB962C8B-B14F-4D97-AF65-F5344CB8AC3E}">
        <p14:creationId xmlns:p14="http://schemas.microsoft.com/office/powerpoint/2010/main" xmlns="" val="5025632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C9C297-854E-4D22-89D8-F93ED4267AE8}"/>
              </a:ext>
            </a:extLst>
          </p:cNvPr>
          <p:cNvSpPr>
            <a:spLocks noGrp="1"/>
          </p:cNvSpPr>
          <p:nvPr>
            <p:ph type="title"/>
          </p:nvPr>
        </p:nvSpPr>
        <p:spPr>
          <a:xfrm>
            <a:off x="852340" y="2788667"/>
            <a:ext cx="10496549" cy="431800"/>
          </a:xfrm>
        </p:spPr>
        <p:txBody>
          <a:bodyPr/>
          <a:lstStyle/>
          <a:p>
            <a:r>
              <a:rPr lang="en-GB" sz="3600" dirty="0"/>
              <a:t>Economic impact of the 2018 Bill</a:t>
            </a:r>
          </a:p>
        </p:txBody>
      </p:sp>
    </p:spTree>
    <p:extLst>
      <p:ext uri="{BB962C8B-B14F-4D97-AF65-F5344CB8AC3E}">
        <p14:creationId xmlns:p14="http://schemas.microsoft.com/office/powerpoint/2010/main" xmlns="" val="405242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3A66AEF6-1C07-4868-A885-8251FB570432}"/>
              </a:ext>
            </a:extLst>
          </p:cNvPr>
          <p:cNvSpPr/>
          <p:nvPr/>
        </p:nvSpPr>
        <p:spPr bwMode="auto">
          <a:xfrm>
            <a:off x="800164" y="4761981"/>
            <a:ext cx="3752849" cy="1633051"/>
          </a:xfrm>
          <a:prstGeom prst="rect">
            <a:avLst/>
          </a:pr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bodyPr>
          <a:lstStyle/>
          <a:p>
            <a:pPr algn="r" defTabSz="914377" eaLnBrk="0" fontAlgn="base" hangingPunct="0">
              <a:spcBef>
                <a:spcPct val="0"/>
              </a:spcBef>
              <a:spcAft>
                <a:spcPct val="0"/>
              </a:spcAft>
            </a:pPr>
            <a:endParaRPr lang="en-GB" sz="1400" dirty="0">
              <a:solidFill>
                <a:srgbClr val="000000"/>
              </a:solidFill>
              <a:latin typeface="Arial" pitchFamily="-109" charset="0"/>
            </a:endParaRPr>
          </a:p>
        </p:txBody>
      </p:sp>
      <p:grpSp>
        <p:nvGrpSpPr>
          <p:cNvPr id="3" name="Group 2"/>
          <p:cNvGrpSpPr/>
          <p:nvPr/>
        </p:nvGrpSpPr>
        <p:grpSpPr>
          <a:xfrm>
            <a:off x="789181" y="948082"/>
            <a:ext cx="10574887" cy="5480581"/>
            <a:chOff x="695326" y="843246"/>
            <a:chExt cx="10574886" cy="5764840"/>
          </a:xfrm>
        </p:grpSpPr>
        <p:sp>
          <p:nvSpPr>
            <p:cNvPr id="6" name="Arrow: Chevron 5">
              <a:extLst>
                <a:ext uri="{FF2B5EF4-FFF2-40B4-BE49-F238E27FC236}">
                  <a16:creationId xmlns:a16="http://schemas.microsoft.com/office/drawing/2014/main" xmlns="" id="{DECD4275-8AD0-4210-BE7A-152E6CBE9B8C}"/>
                </a:ext>
              </a:extLst>
            </p:cNvPr>
            <p:cNvSpPr/>
            <p:nvPr/>
          </p:nvSpPr>
          <p:spPr bwMode="auto">
            <a:xfrm>
              <a:off x="4610100" y="852772"/>
              <a:ext cx="2714625" cy="962025"/>
            </a:xfrm>
            <a:prstGeom prst="chevron">
              <a:avLst/>
            </a:prstGeom>
            <a:solidFill>
              <a:schemeClr val="accent4"/>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r>
                <a:rPr lang="en-GB" sz="1400" b="1" dirty="0">
                  <a:solidFill>
                    <a:srgbClr val="FFFFFF"/>
                  </a:solidFill>
                  <a:latin typeface="Arial" pitchFamily="-109" charset="0"/>
                </a:rPr>
                <a:t>WOAN IS ESTABLISHED AND FULLY </a:t>
              </a:r>
              <a:r>
                <a:rPr lang="en-GB" sz="1400" b="1" dirty="0" smtClean="0">
                  <a:solidFill>
                    <a:srgbClr val="FFFFFF"/>
                  </a:solidFill>
                  <a:latin typeface="Arial" pitchFamily="-109" charset="0"/>
                </a:rPr>
                <a:t>FUNCTIONAL</a:t>
              </a:r>
              <a:endParaRPr lang="en-GB" sz="1400" b="1" dirty="0">
                <a:solidFill>
                  <a:srgbClr val="FFFFFF"/>
                </a:solidFill>
                <a:latin typeface="Arial" pitchFamily="-109" charset="0"/>
              </a:endParaRPr>
            </a:p>
          </p:txBody>
        </p:sp>
        <p:sp>
          <p:nvSpPr>
            <p:cNvPr id="8" name="Rectangle 7">
              <a:extLst>
                <a:ext uri="{FF2B5EF4-FFF2-40B4-BE49-F238E27FC236}">
                  <a16:creationId xmlns:a16="http://schemas.microsoft.com/office/drawing/2014/main" xmlns="" id="{7B910A8B-F484-4604-A9D8-80D4C1945477}"/>
                </a:ext>
              </a:extLst>
            </p:cNvPr>
            <p:cNvSpPr/>
            <p:nvPr/>
          </p:nvSpPr>
          <p:spPr bwMode="auto">
            <a:xfrm>
              <a:off x="695326" y="1948637"/>
              <a:ext cx="3752849" cy="1352550"/>
            </a:xfrm>
            <a:prstGeom prst="rect">
              <a:avLst/>
            </a:pr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bodyPr>
            <a:lstStyle/>
            <a:p>
              <a:pPr algn="r" defTabSz="914377" eaLnBrk="0" fontAlgn="base" hangingPunct="0">
                <a:spcBef>
                  <a:spcPct val="0"/>
                </a:spcBef>
                <a:spcAft>
                  <a:spcPct val="0"/>
                </a:spcAft>
              </a:pPr>
              <a:endParaRPr lang="en-GB" sz="1600" dirty="0">
                <a:solidFill>
                  <a:srgbClr val="000000"/>
                </a:solidFill>
                <a:latin typeface="Arial" pitchFamily="-109" charset="0"/>
              </a:endParaRPr>
            </a:p>
          </p:txBody>
        </p:sp>
        <p:sp>
          <p:nvSpPr>
            <p:cNvPr id="9" name="Rectangle 8">
              <a:extLst>
                <a:ext uri="{FF2B5EF4-FFF2-40B4-BE49-F238E27FC236}">
                  <a16:creationId xmlns:a16="http://schemas.microsoft.com/office/drawing/2014/main" xmlns="" id="{A1FE210A-11C5-4F19-BA14-809175E8F433}"/>
                </a:ext>
              </a:extLst>
            </p:cNvPr>
            <p:cNvSpPr/>
            <p:nvPr/>
          </p:nvSpPr>
          <p:spPr bwMode="auto">
            <a:xfrm>
              <a:off x="695326" y="3412920"/>
              <a:ext cx="3752849" cy="1352550"/>
            </a:xfrm>
            <a:prstGeom prst="rect">
              <a:avLst/>
            </a:pr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b" anchorCtr="0" compatLnSpc="1">
              <a:prstTxWarp prst="textNoShape">
                <a:avLst/>
              </a:prstTxWarp>
            </a:bodyPr>
            <a:lstStyle/>
            <a:p>
              <a:pPr algn="r" defTabSz="914377" eaLnBrk="0" fontAlgn="base" hangingPunct="0">
                <a:spcBef>
                  <a:spcPct val="0"/>
                </a:spcBef>
                <a:spcAft>
                  <a:spcPct val="0"/>
                </a:spcAft>
              </a:pPr>
              <a:endParaRPr lang="en-GB" sz="1400" dirty="0">
                <a:solidFill>
                  <a:srgbClr val="000000"/>
                </a:solidFill>
                <a:latin typeface="Arial" pitchFamily="-109" charset="0"/>
              </a:endParaRPr>
            </a:p>
          </p:txBody>
        </p:sp>
        <p:sp>
          <p:nvSpPr>
            <p:cNvPr id="10" name="Rectangle 9">
              <a:extLst>
                <a:ext uri="{FF2B5EF4-FFF2-40B4-BE49-F238E27FC236}">
                  <a16:creationId xmlns:a16="http://schemas.microsoft.com/office/drawing/2014/main" xmlns="" id="{BFF7C227-A587-4E1A-ACF8-37ACDFE50B7A}"/>
                </a:ext>
              </a:extLst>
            </p:cNvPr>
            <p:cNvSpPr/>
            <p:nvPr/>
          </p:nvSpPr>
          <p:spPr bwMode="auto">
            <a:xfrm>
              <a:off x="7058026" y="1965890"/>
              <a:ext cx="3754800" cy="1533349"/>
            </a:xfrm>
            <a:prstGeom prst="rect">
              <a:avLst/>
            </a:prstGeom>
            <a:solidFill>
              <a:schemeClr val="accent5"/>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endParaRPr lang="en-GB" sz="1600" dirty="0">
                <a:solidFill>
                  <a:srgbClr val="000000"/>
                </a:solidFill>
                <a:latin typeface="Arial" pitchFamily="-109" charset="0"/>
              </a:endParaRPr>
            </a:p>
          </p:txBody>
        </p:sp>
        <p:sp>
          <p:nvSpPr>
            <p:cNvPr id="11" name="Rectangle 10">
              <a:extLst>
                <a:ext uri="{FF2B5EF4-FFF2-40B4-BE49-F238E27FC236}">
                  <a16:creationId xmlns:a16="http://schemas.microsoft.com/office/drawing/2014/main" xmlns="" id="{10259D4E-26B7-4893-90B9-ACB570E35AD0}"/>
                </a:ext>
              </a:extLst>
            </p:cNvPr>
            <p:cNvSpPr/>
            <p:nvPr/>
          </p:nvSpPr>
          <p:spPr bwMode="auto">
            <a:xfrm>
              <a:off x="7058026" y="3681026"/>
              <a:ext cx="3754800" cy="1118147"/>
            </a:xfrm>
            <a:prstGeom prst="rect">
              <a:avLst/>
            </a:prstGeom>
            <a:solidFill>
              <a:schemeClr val="accent5"/>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endParaRPr lang="en-GB" sz="1600" dirty="0">
                <a:solidFill>
                  <a:srgbClr val="000000"/>
                </a:solidFill>
                <a:latin typeface="Arial" pitchFamily="-109" charset="0"/>
              </a:endParaRPr>
            </a:p>
          </p:txBody>
        </p:sp>
        <p:sp>
          <p:nvSpPr>
            <p:cNvPr id="12" name="Rectangle 11">
              <a:extLst>
                <a:ext uri="{FF2B5EF4-FFF2-40B4-BE49-F238E27FC236}">
                  <a16:creationId xmlns:a16="http://schemas.microsoft.com/office/drawing/2014/main" xmlns="" id="{A312B459-5E52-4750-9704-9F8E9C7768E4}"/>
                </a:ext>
              </a:extLst>
            </p:cNvPr>
            <p:cNvSpPr/>
            <p:nvPr/>
          </p:nvSpPr>
          <p:spPr bwMode="auto">
            <a:xfrm>
              <a:off x="7058024" y="4927353"/>
              <a:ext cx="3754800" cy="1680733"/>
            </a:xfrm>
            <a:prstGeom prst="rect">
              <a:avLst/>
            </a:prstGeom>
            <a:solidFill>
              <a:schemeClr val="accent5"/>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endParaRPr lang="en-GB" sz="1400" dirty="0">
                <a:solidFill>
                  <a:srgbClr val="000000"/>
                </a:solidFill>
                <a:latin typeface="Arial" pitchFamily="-109" charset="0"/>
              </a:endParaRPr>
            </a:p>
          </p:txBody>
        </p:sp>
        <p:sp>
          <p:nvSpPr>
            <p:cNvPr id="13" name="Arrow: Pentagon 12">
              <a:extLst>
                <a:ext uri="{FF2B5EF4-FFF2-40B4-BE49-F238E27FC236}">
                  <a16:creationId xmlns:a16="http://schemas.microsoft.com/office/drawing/2014/main" xmlns="" id="{98CC6F28-CCE6-4411-AD55-2861E74F6005}"/>
                </a:ext>
              </a:extLst>
            </p:cNvPr>
            <p:cNvSpPr/>
            <p:nvPr/>
          </p:nvSpPr>
          <p:spPr bwMode="auto">
            <a:xfrm rot="5400000">
              <a:off x="758164" y="1796706"/>
              <a:ext cx="1183479" cy="737658"/>
            </a:xfrm>
            <a:prstGeom prst="homePlate">
              <a:avLst/>
            </a:prstGeom>
            <a:solidFill>
              <a:schemeClr val="bg1">
                <a:lumMod val="75000"/>
              </a:schemeClr>
            </a:solid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endParaRPr lang="en-GB" sz="1600" dirty="0">
                <a:solidFill>
                  <a:srgbClr val="000000"/>
                </a:solidFill>
                <a:latin typeface="Arial" pitchFamily="-109" charset="0"/>
              </a:endParaRPr>
            </a:p>
          </p:txBody>
        </p:sp>
        <p:sp>
          <p:nvSpPr>
            <p:cNvPr id="5" name="Arrow: Pentagon 4">
              <a:extLst>
                <a:ext uri="{FF2B5EF4-FFF2-40B4-BE49-F238E27FC236}">
                  <a16:creationId xmlns:a16="http://schemas.microsoft.com/office/drawing/2014/main" xmlns="" id="{4D3F4EDE-C4E9-47DD-97EB-0606E622A056}"/>
                </a:ext>
              </a:extLst>
            </p:cNvPr>
            <p:cNvSpPr/>
            <p:nvPr/>
          </p:nvSpPr>
          <p:spPr bwMode="auto">
            <a:xfrm>
              <a:off x="695326" y="852772"/>
              <a:ext cx="4238624" cy="952500"/>
            </a:xfrm>
            <a:prstGeom prst="homePlate">
              <a:avLst/>
            </a:prstGeom>
            <a:solidFill>
              <a:schemeClr val="bg1">
                <a:lumMod val="75000"/>
              </a:schemeClr>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r>
                <a:rPr lang="en-GB" sz="1867" b="1" dirty="0">
                  <a:latin typeface="Arial" pitchFamily="-109" charset="0"/>
                </a:rPr>
                <a:t>Short to medium term effects</a:t>
              </a:r>
            </a:p>
          </p:txBody>
        </p:sp>
        <p:sp>
          <p:nvSpPr>
            <p:cNvPr id="14" name="Arrow: Chevron 13">
              <a:extLst>
                <a:ext uri="{FF2B5EF4-FFF2-40B4-BE49-F238E27FC236}">
                  <a16:creationId xmlns:a16="http://schemas.microsoft.com/office/drawing/2014/main" xmlns="" id="{354D0305-645D-43D6-9B8A-61ED99F8E251}"/>
                </a:ext>
              </a:extLst>
            </p:cNvPr>
            <p:cNvSpPr/>
            <p:nvPr/>
          </p:nvSpPr>
          <p:spPr bwMode="auto">
            <a:xfrm rot="5400000">
              <a:off x="497412" y="2981379"/>
              <a:ext cx="1704978" cy="737659"/>
            </a:xfrm>
            <a:prstGeom prst="chevron">
              <a:avLst/>
            </a:prstGeom>
            <a:solidFill>
              <a:schemeClr val="bg1">
                <a:lumMod val="75000"/>
              </a:schemeClr>
            </a:solid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endParaRPr lang="en-GB" sz="1600" dirty="0">
                <a:solidFill>
                  <a:srgbClr val="000000"/>
                </a:solidFill>
                <a:latin typeface="Arial" pitchFamily="-109" charset="0"/>
              </a:endParaRPr>
            </a:p>
          </p:txBody>
        </p:sp>
        <p:sp>
          <p:nvSpPr>
            <p:cNvPr id="15" name="Rectangle 14">
              <a:extLst>
                <a:ext uri="{FF2B5EF4-FFF2-40B4-BE49-F238E27FC236}">
                  <a16:creationId xmlns:a16="http://schemas.microsoft.com/office/drawing/2014/main" xmlns="" id="{899FF190-8F2F-4CAC-A103-A195AA554DE4}"/>
                </a:ext>
              </a:extLst>
            </p:cNvPr>
            <p:cNvSpPr/>
            <p:nvPr/>
          </p:nvSpPr>
          <p:spPr>
            <a:xfrm>
              <a:off x="1718731" y="1977802"/>
              <a:ext cx="2729445" cy="1133090"/>
            </a:xfrm>
            <a:prstGeom prst="rect">
              <a:avLst/>
            </a:prstGeom>
          </p:spPr>
          <p:txBody>
            <a:bodyPr wrap="square">
              <a:spAutoFit/>
            </a:bodyPr>
            <a:lstStyle/>
            <a:p>
              <a:pPr algn="r" eaLnBrk="0" fontAlgn="base" hangingPunct="0">
                <a:spcBef>
                  <a:spcPct val="0"/>
                </a:spcBef>
                <a:spcAft>
                  <a:spcPct val="0"/>
                </a:spcAft>
              </a:pPr>
              <a:endParaRPr lang="en-GB" sz="1600" dirty="0" smtClean="0">
                <a:latin typeface="Arial" pitchFamily="-109" charset="0"/>
              </a:endParaRPr>
            </a:p>
            <a:p>
              <a:pPr algn="r" eaLnBrk="0" fontAlgn="base" hangingPunct="0">
                <a:spcBef>
                  <a:spcPct val="0"/>
                </a:spcBef>
                <a:spcAft>
                  <a:spcPct val="0"/>
                </a:spcAft>
              </a:pPr>
              <a:r>
                <a:rPr lang="en-GB" sz="1600" dirty="0" smtClean="0">
                  <a:latin typeface="Arial" pitchFamily="-109" charset="0"/>
                </a:rPr>
                <a:t>Cost-oriented </a:t>
              </a:r>
              <a:r>
                <a:rPr lang="en-GB" sz="1600" dirty="0">
                  <a:latin typeface="Arial" pitchFamily="-109" charset="0"/>
                </a:rPr>
                <a:t>WOA </a:t>
              </a:r>
              <a:r>
                <a:rPr lang="en-GB" sz="1600" dirty="0" smtClean="0">
                  <a:latin typeface="Arial" pitchFamily="-109" charset="0"/>
                </a:rPr>
                <a:t>and </a:t>
              </a:r>
              <a:r>
                <a:rPr lang="en-GB" sz="1600" dirty="0">
                  <a:latin typeface="Arial" pitchFamily="-109" charset="0"/>
                </a:rPr>
                <a:t>non-exclusive </a:t>
              </a:r>
              <a:r>
                <a:rPr lang="en-GB" sz="1600" dirty="0" smtClean="0">
                  <a:latin typeface="Arial" pitchFamily="-109" charset="0"/>
                </a:rPr>
                <a:t>spectrum will chill MNO investment</a:t>
              </a:r>
              <a:endParaRPr lang="en-GB" sz="1600" dirty="0">
                <a:latin typeface="Arial" pitchFamily="-109" charset="0"/>
              </a:endParaRPr>
            </a:p>
          </p:txBody>
        </p:sp>
        <p:sp>
          <p:nvSpPr>
            <p:cNvPr id="16" name="Rectangle 15">
              <a:extLst>
                <a:ext uri="{FF2B5EF4-FFF2-40B4-BE49-F238E27FC236}">
                  <a16:creationId xmlns:a16="http://schemas.microsoft.com/office/drawing/2014/main" xmlns="" id="{2A90CA20-8B1F-42F6-B6C4-CADE1C31B90A}"/>
                </a:ext>
              </a:extLst>
            </p:cNvPr>
            <p:cNvSpPr/>
            <p:nvPr/>
          </p:nvSpPr>
          <p:spPr>
            <a:xfrm>
              <a:off x="1718731" y="3419843"/>
              <a:ext cx="2774953" cy="1133090"/>
            </a:xfrm>
            <a:prstGeom prst="rect">
              <a:avLst/>
            </a:prstGeom>
          </p:spPr>
          <p:txBody>
            <a:bodyPr wrap="square">
              <a:spAutoFit/>
            </a:bodyPr>
            <a:lstStyle/>
            <a:p>
              <a:pPr algn="r" defTabSz="1219170" eaLnBrk="0" fontAlgn="base" hangingPunct="0">
                <a:spcBef>
                  <a:spcPct val="0"/>
                </a:spcBef>
                <a:spcAft>
                  <a:spcPct val="0"/>
                </a:spcAft>
              </a:pPr>
              <a:endParaRPr lang="en-GB" sz="1600" dirty="0" smtClean="0">
                <a:solidFill>
                  <a:srgbClr val="000000"/>
                </a:solidFill>
                <a:latin typeface="Arial" pitchFamily="-109" charset="0"/>
              </a:endParaRPr>
            </a:p>
            <a:p>
              <a:pPr algn="r" defTabSz="1219170" eaLnBrk="0" fontAlgn="base" hangingPunct="0">
                <a:spcBef>
                  <a:spcPct val="0"/>
                </a:spcBef>
                <a:spcAft>
                  <a:spcPct val="0"/>
                </a:spcAft>
              </a:pPr>
              <a:r>
                <a:rPr lang="en-GB" sz="1600" dirty="0" smtClean="0">
                  <a:solidFill>
                    <a:srgbClr val="000000"/>
                  </a:solidFill>
                  <a:latin typeface="Arial" pitchFamily="-109" charset="0"/>
                </a:rPr>
                <a:t>Rural first roll-out will delay efficient roll-out </a:t>
              </a:r>
              <a:r>
                <a:rPr lang="en-GB" sz="1600" dirty="0">
                  <a:solidFill>
                    <a:srgbClr val="000000"/>
                  </a:solidFill>
                  <a:latin typeface="Arial" pitchFamily="-109" charset="0"/>
                </a:rPr>
                <a:t>in </a:t>
              </a:r>
              <a:r>
                <a:rPr lang="en-GB" sz="1600" dirty="0" smtClean="0">
                  <a:solidFill>
                    <a:srgbClr val="000000"/>
                  </a:solidFill>
                  <a:latin typeface="Arial" pitchFamily="-109" charset="0"/>
                </a:rPr>
                <a:t>other areas</a:t>
              </a:r>
              <a:endParaRPr lang="en-GB" sz="1600" dirty="0">
                <a:solidFill>
                  <a:srgbClr val="000000"/>
                </a:solidFill>
                <a:latin typeface="Arial" pitchFamily="-109" charset="0"/>
              </a:endParaRPr>
            </a:p>
          </p:txBody>
        </p:sp>
        <p:sp>
          <p:nvSpPr>
            <p:cNvPr id="17" name="Rectangle 16">
              <a:extLst>
                <a:ext uri="{FF2B5EF4-FFF2-40B4-BE49-F238E27FC236}">
                  <a16:creationId xmlns:a16="http://schemas.microsoft.com/office/drawing/2014/main" xmlns="" id="{9BA8F689-D9E3-4D6A-A217-AE8E36C4BBFD}"/>
                </a:ext>
              </a:extLst>
            </p:cNvPr>
            <p:cNvSpPr/>
            <p:nvPr/>
          </p:nvSpPr>
          <p:spPr>
            <a:xfrm>
              <a:off x="8098202" y="1956745"/>
              <a:ext cx="2729445" cy="388488"/>
            </a:xfrm>
            <a:prstGeom prst="rect">
              <a:avLst/>
            </a:prstGeom>
          </p:spPr>
          <p:txBody>
            <a:bodyPr wrap="square">
              <a:spAutoFit/>
            </a:bodyPr>
            <a:lstStyle/>
            <a:p>
              <a:pPr algn="r" defTabSz="1219170" eaLnBrk="0" fontAlgn="base" hangingPunct="0">
                <a:spcBef>
                  <a:spcPct val="0"/>
                </a:spcBef>
                <a:spcAft>
                  <a:spcPct val="0"/>
                </a:spcAft>
              </a:pPr>
              <a:endParaRPr lang="en-GB" dirty="0">
                <a:solidFill>
                  <a:srgbClr val="000000"/>
                </a:solidFill>
                <a:latin typeface="Arial" pitchFamily="-109" charset="0"/>
              </a:endParaRPr>
            </a:p>
          </p:txBody>
        </p:sp>
        <p:sp>
          <p:nvSpPr>
            <p:cNvPr id="18" name="Rectangle 17">
              <a:extLst>
                <a:ext uri="{FF2B5EF4-FFF2-40B4-BE49-F238E27FC236}">
                  <a16:creationId xmlns:a16="http://schemas.microsoft.com/office/drawing/2014/main" xmlns="" id="{1BDAF403-C344-42C3-8A3A-6BE32E9A20A6}"/>
                </a:ext>
              </a:extLst>
            </p:cNvPr>
            <p:cNvSpPr/>
            <p:nvPr/>
          </p:nvSpPr>
          <p:spPr>
            <a:xfrm>
              <a:off x="8098202" y="3765154"/>
              <a:ext cx="2735622" cy="776976"/>
            </a:xfrm>
            <a:prstGeom prst="rect">
              <a:avLst/>
            </a:prstGeom>
          </p:spPr>
          <p:txBody>
            <a:bodyPr wrap="square">
              <a:spAutoFit/>
            </a:bodyPr>
            <a:lstStyle/>
            <a:p>
              <a:pPr algn="r" defTabSz="1219170" eaLnBrk="0" fontAlgn="base" hangingPunct="0">
                <a:spcBef>
                  <a:spcPct val="0"/>
                </a:spcBef>
                <a:spcAft>
                  <a:spcPct val="0"/>
                </a:spcAft>
              </a:pPr>
              <a:r>
                <a:rPr lang="en-GB" sz="1400" dirty="0">
                  <a:solidFill>
                    <a:srgbClr val="000000"/>
                  </a:solidFill>
                  <a:latin typeface="Arial" pitchFamily="-109" charset="0"/>
                </a:rPr>
                <a:t>Network competition negatively affected by the preferential treatment of WOAN</a:t>
              </a:r>
            </a:p>
          </p:txBody>
        </p:sp>
        <p:sp>
          <p:nvSpPr>
            <p:cNvPr id="19" name="Rectangle 18">
              <a:extLst>
                <a:ext uri="{FF2B5EF4-FFF2-40B4-BE49-F238E27FC236}">
                  <a16:creationId xmlns:a16="http://schemas.microsoft.com/office/drawing/2014/main" xmlns="" id="{21FDD0DD-8904-42EA-A1FE-CD37356BFECE}"/>
                </a:ext>
              </a:extLst>
            </p:cNvPr>
            <p:cNvSpPr/>
            <p:nvPr/>
          </p:nvSpPr>
          <p:spPr>
            <a:xfrm>
              <a:off x="7994596" y="4914117"/>
              <a:ext cx="2881730" cy="1230212"/>
            </a:xfrm>
            <a:prstGeom prst="rect">
              <a:avLst/>
            </a:prstGeom>
          </p:spPr>
          <p:txBody>
            <a:bodyPr wrap="square">
              <a:spAutoFit/>
            </a:bodyPr>
            <a:lstStyle/>
            <a:p>
              <a:pPr algn="r" defTabSz="1219170" eaLnBrk="0" fontAlgn="base" hangingPunct="0">
                <a:spcBef>
                  <a:spcPct val="0"/>
                </a:spcBef>
                <a:spcAft>
                  <a:spcPct val="0"/>
                </a:spcAft>
              </a:pPr>
              <a:endParaRPr lang="en-GB" sz="1400" dirty="0" smtClean="0">
                <a:solidFill>
                  <a:srgbClr val="000000"/>
                </a:solidFill>
                <a:latin typeface="Arial" pitchFamily="-109" charset="0"/>
              </a:endParaRPr>
            </a:p>
            <a:p>
              <a:pPr algn="r" defTabSz="1219170" eaLnBrk="0" fontAlgn="base" hangingPunct="0">
                <a:spcBef>
                  <a:spcPct val="0"/>
                </a:spcBef>
                <a:spcAft>
                  <a:spcPct val="0"/>
                </a:spcAft>
              </a:pPr>
              <a:r>
                <a:rPr lang="en-GB" sz="1400" dirty="0" smtClean="0">
                  <a:solidFill>
                    <a:srgbClr val="000000"/>
                  </a:solidFill>
                  <a:latin typeface="Arial" pitchFamily="-109" charset="0"/>
                </a:rPr>
                <a:t>Material </a:t>
              </a:r>
              <a:r>
                <a:rPr lang="en-GB" sz="1400" dirty="0">
                  <a:solidFill>
                    <a:srgbClr val="000000"/>
                  </a:solidFill>
                  <a:latin typeface="Arial" pitchFamily="-109" charset="0"/>
                </a:rPr>
                <a:t>uncertainty about future returns on </a:t>
              </a:r>
              <a:r>
                <a:rPr lang="en-GB" sz="1400" dirty="0" smtClean="0">
                  <a:solidFill>
                    <a:srgbClr val="000000"/>
                  </a:solidFill>
                  <a:latin typeface="Arial" pitchFamily="-109" charset="0"/>
                </a:rPr>
                <a:t>investment will </a:t>
              </a:r>
              <a:r>
                <a:rPr lang="en-GB" sz="1400" dirty="0">
                  <a:solidFill>
                    <a:srgbClr val="000000"/>
                  </a:solidFill>
                  <a:latin typeface="Arial" pitchFamily="-109" charset="0"/>
                </a:rPr>
                <a:t>‘chill’ investment leading to worse outcomes in SA mobile </a:t>
              </a:r>
              <a:r>
                <a:rPr lang="en-GB" sz="1400" dirty="0" smtClean="0">
                  <a:solidFill>
                    <a:srgbClr val="000000"/>
                  </a:solidFill>
                  <a:latin typeface="Arial" pitchFamily="-109" charset="0"/>
                </a:rPr>
                <a:t>sector</a:t>
              </a:r>
              <a:endParaRPr lang="en-GB" sz="1400" dirty="0">
                <a:solidFill>
                  <a:srgbClr val="000000"/>
                </a:solidFill>
                <a:latin typeface="Arial" pitchFamily="-109" charset="0"/>
              </a:endParaRPr>
            </a:p>
          </p:txBody>
        </p:sp>
        <p:sp>
          <p:nvSpPr>
            <p:cNvPr id="20" name="Arrow: Pentagon 19">
              <a:extLst>
                <a:ext uri="{FF2B5EF4-FFF2-40B4-BE49-F238E27FC236}">
                  <a16:creationId xmlns:a16="http://schemas.microsoft.com/office/drawing/2014/main" xmlns="" id="{937AFC01-7C3D-45C9-8D62-A2AE03E00C6D}"/>
                </a:ext>
              </a:extLst>
            </p:cNvPr>
            <p:cNvSpPr/>
            <p:nvPr/>
          </p:nvSpPr>
          <p:spPr bwMode="auto">
            <a:xfrm rot="5400000">
              <a:off x="7116636" y="1796707"/>
              <a:ext cx="1183479" cy="737658"/>
            </a:xfrm>
            <a:prstGeom prst="homePlate">
              <a:avLst/>
            </a:prstGeom>
            <a:solidFill>
              <a:schemeClr val="bg1">
                <a:lumMod val="75000"/>
              </a:schemeClr>
            </a:solid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endParaRPr lang="en-GB" sz="1600" dirty="0">
                <a:solidFill>
                  <a:srgbClr val="000000"/>
                </a:solidFill>
                <a:latin typeface="Arial" pitchFamily="-109" charset="0"/>
              </a:endParaRPr>
            </a:p>
          </p:txBody>
        </p:sp>
        <p:sp>
          <p:nvSpPr>
            <p:cNvPr id="21" name="Arrow: Chevron 20">
              <a:extLst>
                <a:ext uri="{FF2B5EF4-FFF2-40B4-BE49-F238E27FC236}">
                  <a16:creationId xmlns:a16="http://schemas.microsoft.com/office/drawing/2014/main" xmlns="" id="{1B3CBCBA-BE2F-4D93-B5E2-C6F007673F53}"/>
                </a:ext>
              </a:extLst>
            </p:cNvPr>
            <p:cNvSpPr/>
            <p:nvPr/>
          </p:nvSpPr>
          <p:spPr bwMode="auto">
            <a:xfrm rot="5400000">
              <a:off x="6855884" y="2981380"/>
              <a:ext cx="1704978" cy="737659"/>
            </a:xfrm>
            <a:prstGeom prst="chevron">
              <a:avLst/>
            </a:prstGeom>
            <a:solidFill>
              <a:schemeClr val="bg1">
                <a:lumMod val="75000"/>
              </a:schemeClr>
            </a:solid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endParaRPr lang="en-GB" sz="1600" dirty="0">
                <a:solidFill>
                  <a:srgbClr val="000000"/>
                </a:solidFill>
                <a:latin typeface="Arial" pitchFamily="-109" charset="0"/>
              </a:endParaRPr>
            </a:p>
          </p:txBody>
        </p:sp>
        <p:sp>
          <p:nvSpPr>
            <p:cNvPr id="7" name="Arrow: Chevron 6">
              <a:extLst>
                <a:ext uri="{FF2B5EF4-FFF2-40B4-BE49-F238E27FC236}">
                  <a16:creationId xmlns:a16="http://schemas.microsoft.com/office/drawing/2014/main" xmlns="" id="{006E788D-7A09-4E7A-8594-77B1BA1EDEC6}"/>
                </a:ext>
              </a:extLst>
            </p:cNvPr>
            <p:cNvSpPr/>
            <p:nvPr/>
          </p:nvSpPr>
          <p:spPr bwMode="auto">
            <a:xfrm>
              <a:off x="7041070" y="843246"/>
              <a:ext cx="4229142" cy="962025"/>
            </a:xfrm>
            <a:prstGeom prst="chevron">
              <a:avLst/>
            </a:prstGeom>
            <a:solidFill>
              <a:schemeClr val="bg1">
                <a:lumMod val="75000"/>
              </a:schemeClr>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r>
                <a:rPr lang="en-GB" sz="1867" b="1" dirty="0">
                  <a:latin typeface="Arial" pitchFamily="-109" charset="0"/>
                </a:rPr>
                <a:t>Long run effects</a:t>
              </a:r>
            </a:p>
          </p:txBody>
        </p:sp>
        <p:sp>
          <p:nvSpPr>
            <p:cNvPr id="22" name="Arrow: Chevron 21">
              <a:extLst>
                <a:ext uri="{FF2B5EF4-FFF2-40B4-BE49-F238E27FC236}">
                  <a16:creationId xmlns:a16="http://schemas.microsoft.com/office/drawing/2014/main" xmlns="" id="{03E2EAFD-2F2A-4755-A861-69B11A12D15C}"/>
                </a:ext>
              </a:extLst>
            </p:cNvPr>
            <p:cNvSpPr/>
            <p:nvPr/>
          </p:nvSpPr>
          <p:spPr bwMode="auto">
            <a:xfrm rot="5400000">
              <a:off x="6855884" y="4452786"/>
              <a:ext cx="1704978" cy="737659"/>
            </a:xfrm>
            <a:prstGeom prst="chevron">
              <a:avLst/>
            </a:prstGeom>
            <a:solidFill>
              <a:schemeClr val="bg1">
                <a:lumMod val="75000"/>
              </a:schemeClr>
            </a:solid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endParaRPr lang="en-GB" sz="1600" dirty="0">
                <a:solidFill>
                  <a:srgbClr val="000000"/>
                </a:solidFill>
                <a:latin typeface="Arial" pitchFamily="-109" charset="0"/>
              </a:endParaRPr>
            </a:p>
          </p:txBody>
        </p:sp>
        <p:pic>
          <p:nvPicPr>
            <p:cNvPr id="26" name="Graphic 25" descr="Traffic cone">
              <a:extLst>
                <a:ext uri="{FF2B5EF4-FFF2-40B4-BE49-F238E27FC236}">
                  <a16:creationId xmlns:a16="http://schemas.microsoft.com/office/drawing/2014/main" xmlns="" id="{9177D1C2-263A-41E1-9F13-375ECDD4A787}"/>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p:blipFill>
          <p:spPr>
            <a:xfrm>
              <a:off x="902746" y="1698157"/>
              <a:ext cx="914400" cy="914400"/>
            </a:xfrm>
            <a:prstGeom prst="rect">
              <a:avLst/>
            </a:prstGeom>
          </p:spPr>
        </p:pic>
        <p:pic>
          <p:nvPicPr>
            <p:cNvPr id="28" name="Graphic 27" descr="Podium">
              <a:extLst>
                <a:ext uri="{FF2B5EF4-FFF2-40B4-BE49-F238E27FC236}">
                  <a16:creationId xmlns:a16="http://schemas.microsoft.com/office/drawing/2014/main" xmlns="" id="{6B6EF43A-80A1-4E6C-841D-2B6AC0A0DD58}"/>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p:blipFill>
          <p:spPr>
            <a:xfrm>
              <a:off x="7380465" y="3229669"/>
              <a:ext cx="708659" cy="708659"/>
            </a:xfrm>
            <a:prstGeom prst="rect">
              <a:avLst/>
            </a:prstGeom>
          </p:spPr>
        </p:pic>
        <p:pic>
          <p:nvPicPr>
            <p:cNvPr id="32" name="Graphic 31" descr="Run">
              <a:extLst>
                <a:ext uri="{FF2B5EF4-FFF2-40B4-BE49-F238E27FC236}">
                  <a16:creationId xmlns:a16="http://schemas.microsoft.com/office/drawing/2014/main" xmlns="" id="{F99A0436-6D7C-4E62-BE54-CB77855E8562}"/>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p:blipFill>
          <p:spPr>
            <a:xfrm>
              <a:off x="7367303" y="4761419"/>
              <a:ext cx="730898" cy="730898"/>
            </a:xfrm>
            <a:prstGeom prst="rect">
              <a:avLst/>
            </a:prstGeom>
          </p:spPr>
        </p:pic>
        <p:sp>
          <p:nvSpPr>
            <p:cNvPr id="23" name="TextBox 22">
              <a:extLst>
                <a:ext uri="{FF2B5EF4-FFF2-40B4-BE49-F238E27FC236}">
                  <a16:creationId xmlns:a16="http://schemas.microsoft.com/office/drawing/2014/main" xmlns="" id="{8B820EC4-441A-4A16-9B7A-62673A5D07A1}"/>
                </a:ext>
              </a:extLst>
            </p:cNvPr>
            <p:cNvSpPr txBox="1"/>
            <p:nvPr/>
          </p:nvSpPr>
          <p:spPr>
            <a:xfrm>
              <a:off x="5215471" y="1928378"/>
              <a:ext cx="1348419" cy="1003593"/>
            </a:xfrm>
            <a:prstGeom prst="rect">
              <a:avLst/>
            </a:prstGeom>
            <a:solidFill>
              <a:schemeClr val="bg1">
                <a:lumMod val="75000"/>
              </a:schemeClr>
            </a:solidFill>
          </p:spPr>
          <p:txBody>
            <a:bodyPr wrap="square" rtlCol="0">
              <a:spAutoFit/>
            </a:bodyPr>
            <a:lstStyle/>
            <a:p>
              <a:pPr algn="ctr" defTabSz="1219170"/>
              <a:r>
                <a:rPr lang="en-GB" sz="2800" b="1" dirty="0">
                  <a:latin typeface="Vodafone Rg"/>
                </a:rPr>
                <a:t>5-7 years</a:t>
              </a:r>
            </a:p>
          </p:txBody>
        </p:sp>
        <p:sp>
          <p:nvSpPr>
            <p:cNvPr id="29" name="Speech Bubble: Rectangle 28">
              <a:extLst>
                <a:ext uri="{FF2B5EF4-FFF2-40B4-BE49-F238E27FC236}">
                  <a16:creationId xmlns:a16="http://schemas.microsoft.com/office/drawing/2014/main" xmlns="" id="{C88907FF-6844-49FD-8D93-6E0A517BF2E2}"/>
                </a:ext>
              </a:extLst>
            </p:cNvPr>
            <p:cNvSpPr/>
            <p:nvPr/>
          </p:nvSpPr>
          <p:spPr bwMode="auto">
            <a:xfrm rot="16200000">
              <a:off x="5316279" y="2266660"/>
              <a:ext cx="881304" cy="2523626"/>
            </a:xfrm>
            <a:prstGeom prst="wedgeRectCallout">
              <a:avLst>
                <a:gd name="adj1" fmla="val 64790"/>
                <a:gd name="adj2" fmla="val 1696"/>
              </a:avLst>
            </a:prstGeom>
            <a:solidFill>
              <a:schemeClr val="bg2">
                <a:lumMod val="20000"/>
                <a:lumOff val="80000"/>
              </a:schemeClr>
            </a:solidFill>
            <a:ln w="19050" cap="flat" cmpd="sng" algn="ctr">
              <a:noFill/>
              <a:prstDash val="solid"/>
              <a:round/>
              <a:headEnd type="none" w="med" len="med"/>
              <a:tailEnd type="none" w="med" len="med"/>
            </a:ln>
            <a:effectLst/>
          </p:spPr>
          <p:txBody>
            <a:bodyPr vert="vert"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r>
                <a:rPr lang="en-GB" sz="1100" dirty="0">
                  <a:solidFill>
                    <a:srgbClr val="000000"/>
                  </a:solidFill>
                  <a:latin typeface="Arial" pitchFamily="-109" charset="0"/>
                </a:rPr>
                <a:t>Under the 2018 Bill it could still take time </a:t>
              </a:r>
              <a:r>
                <a:rPr lang="en-GB" sz="1100" dirty="0" smtClean="0">
                  <a:solidFill>
                    <a:srgbClr val="000000"/>
                  </a:solidFill>
                  <a:latin typeface="Arial" pitchFamily="-109" charset="0"/>
                </a:rPr>
                <a:t>for </a:t>
              </a:r>
              <a:r>
                <a:rPr lang="en-GB" sz="1100" dirty="0">
                  <a:solidFill>
                    <a:srgbClr val="000000"/>
                  </a:solidFill>
                  <a:latin typeface="Arial" pitchFamily="-109" charset="0"/>
                </a:rPr>
                <a:t>WOAN to become fully functional and deploy spectrum to effectively serve </a:t>
              </a:r>
              <a:r>
                <a:rPr lang="en-GB" sz="1100" dirty="0" smtClean="0">
                  <a:solidFill>
                    <a:srgbClr val="000000"/>
                  </a:solidFill>
                  <a:latin typeface="Arial" pitchFamily="-109" charset="0"/>
                </a:rPr>
                <a:t>SA market</a:t>
              </a:r>
              <a:endParaRPr lang="en-GB" sz="1100" dirty="0">
                <a:solidFill>
                  <a:srgbClr val="000000"/>
                </a:solidFill>
                <a:latin typeface="Arial" pitchFamily="-109" charset="0"/>
              </a:endParaRPr>
            </a:p>
          </p:txBody>
        </p:sp>
      </p:grpSp>
      <p:sp>
        <p:nvSpPr>
          <p:cNvPr id="36" name="Rectangle 35">
            <a:extLst>
              <a:ext uri="{FF2B5EF4-FFF2-40B4-BE49-F238E27FC236}">
                <a16:creationId xmlns:a16="http://schemas.microsoft.com/office/drawing/2014/main" xmlns="" id="{46958B0B-C241-4F6B-820A-147258E74B66}"/>
              </a:ext>
            </a:extLst>
          </p:cNvPr>
          <p:cNvSpPr/>
          <p:nvPr/>
        </p:nvSpPr>
        <p:spPr>
          <a:xfrm>
            <a:off x="1584861" y="4903952"/>
            <a:ext cx="2954935" cy="1077218"/>
          </a:xfrm>
          <a:prstGeom prst="rect">
            <a:avLst/>
          </a:prstGeom>
        </p:spPr>
        <p:txBody>
          <a:bodyPr wrap="square">
            <a:spAutoFit/>
          </a:bodyPr>
          <a:lstStyle/>
          <a:p>
            <a:pPr algn="r" defTabSz="1219170" eaLnBrk="0" fontAlgn="base" hangingPunct="0">
              <a:spcBef>
                <a:spcPct val="0"/>
              </a:spcBef>
              <a:spcAft>
                <a:spcPct val="0"/>
              </a:spcAft>
            </a:pPr>
            <a:r>
              <a:rPr lang="en-GB" sz="1600" dirty="0" smtClean="0">
                <a:solidFill>
                  <a:srgbClr val="000000"/>
                </a:solidFill>
                <a:latin typeface="Arial" pitchFamily="-109" charset="0"/>
              </a:rPr>
              <a:t>Uncertainties </a:t>
            </a:r>
            <a:r>
              <a:rPr lang="en-GB" sz="1600" dirty="0">
                <a:solidFill>
                  <a:srgbClr val="000000"/>
                </a:solidFill>
                <a:latin typeface="Arial" pitchFamily="-109" charset="0"/>
              </a:rPr>
              <a:t>around WOAN and </a:t>
            </a:r>
            <a:r>
              <a:rPr lang="en-GB" sz="1600" dirty="0" smtClean="0">
                <a:solidFill>
                  <a:srgbClr val="000000"/>
                </a:solidFill>
                <a:latin typeface="Arial" pitchFamily="-109" charset="0"/>
              </a:rPr>
              <a:t>interference with ICASA’s </a:t>
            </a:r>
            <a:r>
              <a:rPr lang="en-GB" sz="1600" dirty="0">
                <a:solidFill>
                  <a:srgbClr val="000000"/>
                </a:solidFill>
                <a:latin typeface="Arial" pitchFamily="-109" charset="0"/>
              </a:rPr>
              <a:t>independence </a:t>
            </a:r>
            <a:r>
              <a:rPr lang="en-GB" sz="1600" dirty="0" smtClean="0">
                <a:solidFill>
                  <a:srgbClr val="000000"/>
                </a:solidFill>
                <a:latin typeface="Arial" pitchFamily="-109" charset="0"/>
              </a:rPr>
              <a:t>undermine investment</a:t>
            </a:r>
            <a:endParaRPr lang="en-GB" sz="1600" dirty="0">
              <a:solidFill>
                <a:srgbClr val="000000"/>
              </a:solidFill>
              <a:latin typeface="Arial" pitchFamily="-109" charset="0"/>
            </a:endParaRPr>
          </a:p>
        </p:txBody>
      </p:sp>
      <p:sp>
        <p:nvSpPr>
          <p:cNvPr id="33" name="Arrow: Chevron 32">
            <a:extLst>
              <a:ext uri="{FF2B5EF4-FFF2-40B4-BE49-F238E27FC236}">
                <a16:creationId xmlns:a16="http://schemas.microsoft.com/office/drawing/2014/main" xmlns="" id="{328FABDF-D221-4C7D-B622-2820B3EB791A}"/>
              </a:ext>
            </a:extLst>
          </p:cNvPr>
          <p:cNvSpPr/>
          <p:nvPr/>
        </p:nvSpPr>
        <p:spPr bwMode="auto">
          <a:xfrm rot="5400000">
            <a:off x="621381" y="4332173"/>
            <a:ext cx="1620908" cy="737659"/>
          </a:xfrm>
          <a:prstGeom prst="chevron">
            <a:avLst/>
          </a:prstGeom>
          <a:solidFill>
            <a:schemeClr val="bg1">
              <a:lumMod val="75000"/>
            </a:schemeClr>
          </a:solid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endParaRPr lang="en-GB" sz="1600" dirty="0">
              <a:solidFill>
                <a:srgbClr val="000000"/>
              </a:solidFill>
              <a:latin typeface="Arial" pitchFamily="-109" charset="0"/>
            </a:endParaRPr>
          </a:p>
        </p:txBody>
      </p:sp>
      <p:pic>
        <p:nvPicPr>
          <p:cNvPr id="38" name="Graphic 37" descr="Stopwatch">
            <a:extLst>
              <a:ext uri="{FF2B5EF4-FFF2-40B4-BE49-F238E27FC236}">
                <a16:creationId xmlns:a16="http://schemas.microsoft.com/office/drawing/2014/main" xmlns="" id="{30711761-4A7E-40E3-ACC5-95224DFBFE83}"/>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tretch>
            <a:fillRect/>
          </a:stretch>
        </p:blipFill>
        <p:spPr>
          <a:xfrm>
            <a:off x="1066659" y="4531245"/>
            <a:ext cx="768045" cy="730175"/>
          </a:xfrm>
          <a:prstGeom prst="rect">
            <a:avLst/>
          </a:prstGeom>
        </p:spPr>
      </p:pic>
      <p:sp>
        <p:nvSpPr>
          <p:cNvPr id="40" name="Rectangle 39">
            <a:extLst>
              <a:ext uri="{FF2B5EF4-FFF2-40B4-BE49-F238E27FC236}">
                <a16:creationId xmlns:a16="http://schemas.microsoft.com/office/drawing/2014/main" xmlns="" id="{A8B9E7ED-4E2E-4C24-B141-6C5C0FDB34EA}"/>
              </a:ext>
            </a:extLst>
          </p:cNvPr>
          <p:cNvSpPr/>
          <p:nvPr/>
        </p:nvSpPr>
        <p:spPr>
          <a:xfrm>
            <a:off x="8171057" y="2015704"/>
            <a:ext cx="2735623" cy="1169551"/>
          </a:xfrm>
          <a:prstGeom prst="rect">
            <a:avLst/>
          </a:prstGeom>
        </p:spPr>
        <p:txBody>
          <a:bodyPr wrap="square">
            <a:spAutoFit/>
          </a:bodyPr>
          <a:lstStyle/>
          <a:p>
            <a:pPr algn="r" defTabSz="1219170" eaLnBrk="0" fontAlgn="base" hangingPunct="0">
              <a:spcBef>
                <a:spcPct val="0"/>
              </a:spcBef>
              <a:spcAft>
                <a:spcPct val="0"/>
              </a:spcAft>
            </a:pPr>
            <a:endParaRPr lang="en-GB" sz="1400" dirty="0" smtClean="0">
              <a:solidFill>
                <a:srgbClr val="000000"/>
              </a:solidFill>
              <a:latin typeface="Arial" pitchFamily="-109" charset="0"/>
            </a:endParaRPr>
          </a:p>
          <a:p>
            <a:pPr algn="r" defTabSz="1219170" eaLnBrk="0" fontAlgn="base" hangingPunct="0">
              <a:spcBef>
                <a:spcPct val="0"/>
              </a:spcBef>
              <a:spcAft>
                <a:spcPct val="0"/>
              </a:spcAft>
            </a:pPr>
            <a:r>
              <a:rPr lang="en-GB" sz="1400" dirty="0" smtClean="0">
                <a:solidFill>
                  <a:srgbClr val="000000"/>
                </a:solidFill>
                <a:latin typeface="Arial" pitchFamily="-109" charset="0"/>
              </a:rPr>
              <a:t>Lower MNO </a:t>
            </a:r>
            <a:r>
              <a:rPr lang="en-GB" sz="1400" dirty="0">
                <a:solidFill>
                  <a:srgbClr val="000000"/>
                </a:solidFill>
                <a:latin typeface="Arial" pitchFamily="-109" charset="0"/>
              </a:rPr>
              <a:t>investment </a:t>
            </a:r>
            <a:r>
              <a:rPr lang="en-GB" sz="1400" dirty="0" smtClean="0">
                <a:solidFill>
                  <a:srgbClr val="000000"/>
                </a:solidFill>
                <a:latin typeface="Arial" pitchFamily="-109" charset="0"/>
              </a:rPr>
              <a:t>not </a:t>
            </a:r>
            <a:r>
              <a:rPr lang="en-GB" sz="1400" dirty="0">
                <a:solidFill>
                  <a:srgbClr val="000000"/>
                </a:solidFill>
                <a:latin typeface="Arial" pitchFamily="-109" charset="0"/>
              </a:rPr>
              <a:t>offset by </a:t>
            </a:r>
            <a:r>
              <a:rPr lang="en-GB" sz="1400" dirty="0" smtClean="0">
                <a:solidFill>
                  <a:srgbClr val="000000"/>
                </a:solidFill>
                <a:latin typeface="Arial" pitchFamily="-109" charset="0"/>
              </a:rPr>
              <a:t>WOAN investments as WOA &amp; non-exclusive spectrum remain</a:t>
            </a:r>
            <a:endParaRPr lang="en-GB" sz="1400" dirty="0">
              <a:solidFill>
                <a:srgbClr val="000000"/>
              </a:solidFill>
              <a:latin typeface="Arial" pitchFamily="-109" charset="0"/>
            </a:endParaRPr>
          </a:p>
        </p:txBody>
      </p:sp>
      <p:pic>
        <p:nvPicPr>
          <p:cNvPr id="41" name="Graphic 40" descr="Traffic cone">
            <a:extLst>
              <a:ext uri="{FF2B5EF4-FFF2-40B4-BE49-F238E27FC236}">
                <a16:creationId xmlns:a16="http://schemas.microsoft.com/office/drawing/2014/main" xmlns="" id="{A88D1FF4-B4EA-40E8-8C8E-7C2409D0BB18}"/>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p:blipFill>
        <p:spPr>
          <a:xfrm>
            <a:off x="7345027" y="1763200"/>
            <a:ext cx="914400" cy="869312"/>
          </a:xfrm>
          <a:prstGeom prst="rect">
            <a:avLst/>
          </a:prstGeom>
        </p:spPr>
      </p:pic>
      <p:pic>
        <p:nvPicPr>
          <p:cNvPr id="42" name="Graphic 41" descr="City">
            <a:extLst>
              <a:ext uri="{FF2B5EF4-FFF2-40B4-BE49-F238E27FC236}">
                <a16:creationId xmlns:a16="http://schemas.microsoft.com/office/drawing/2014/main" xmlns="" id="{5102E73D-FB4A-4C98-83E2-D7CAA1A3B368}"/>
              </a:ext>
            </a:extLst>
          </p:cNvPr>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tretch>
            <a:fillRect/>
          </a:stretch>
        </p:blipFill>
        <p:spPr>
          <a:xfrm>
            <a:off x="1142792" y="3285755"/>
            <a:ext cx="622851" cy="622851"/>
          </a:xfrm>
          <a:prstGeom prst="rect">
            <a:avLst/>
          </a:prstGeom>
        </p:spPr>
      </p:pic>
      <p:sp>
        <p:nvSpPr>
          <p:cNvPr id="34" name="Title 1">
            <a:extLst>
              <a:ext uri="{FF2B5EF4-FFF2-40B4-BE49-F238E27FC236}">
                <a16:creationId xmlns:a16="http://schemas.microsoft.com/office/drawing/2014/main" xmlns="" id="{FDA62CE1-2189-4C1A-806A-F769F72236F7}"/>
              </a:ext>
            </a:extLst>
          </p:cNvPr>
          <p:cNvSpPr txBox="1">
            <a:spLocks/>
          </p:cNvSpPr>
          <p:nvPr/>
        </p:nvSpPr>
        <p:spPr>
          <a:xfrm>
            <a:off x="0" y="245227"/>
            <a:ext cx="10705515"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a:t>
            </a:r>
            <a:r>
              <a:rPr lang="en-ZA" sz="2600" dirty="0">
                <a:solidFill>
                  <a:schemeClr val="bg1"/>
                </a:solidFill>
              </a:rPr>
              <a:t>2018 Bill proposals affect investment in short and long </a:t>
            </a:r>
            <a:r>
              <a:rPr lang="en-ZA" sz="2600" dirty="0" smtClean="0">
                <a:solidFill>
                  <a:schemeClr val="bg1"/>
                </a:solidFill>
              </a:rPr>
              <a:t>term</a:t>
            </a:r>
            <a:endParaRPr lang="en-ZA" sz="2600" dirty="0">
              <a:solidFill>
                <a:schemeClr val="bg1"/>
              </a:solidFill>
            </a:endParaRPr>
          </a:p>
        </p:txBody>
      </p:sp>
    </p:spTree>
    <p:extLst>
      <p:ext uri="{BB962C8B-B14F-4D97-AF65-F5344CB8AC3E}">
        <p14:creationId xmlns:p14="http://schemas.microsoft.com/office/powerpoint/2010/main" xmlns="" val="41721253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rrow: Pentagon 30">
            <a:extLst>
              <a:ext uri="{FF2B5EF4-FFF2-40B4-BE49-F238E27FC236}">
                <a16:creationId xmlns:a16="http://schemas.microsoft.com/office/drawing/2014/main" xmlns="" id="{9E71E4A1-51C6-4304-927E-7E6BEC69C60C}"/>
              </a:ext>
            </a:extLst>
          </p:cNvPr>
          <p:cNvSpPr/>
          <p:nvPr/>
        </p:nvSpPr>
        <p:spPr bwMode="auto">
          <a:xfrm rot="5400000">
            <a:off x="2066939" y="-824"/>
            <a:ext cx="904158" cy="3902922"/>
          </a:xfrm>
          <a:prstGeom prst="homePlate">
            <a:avLst>
              <a:gd name="adj" fmla="val 34735"/>
            </a:avLst>
          </a:prstGeom>
          <a:solidFill>
            <a:schemeClr val="bg1">
              <a:lumMod val="75000"/>
            </a:schemeClr>
          </a:solid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Arial" pitchFamily="-109" charset="0"/>
            </a:endParaRPr>
          </a:p>
        </p:txBody>
      </p:sp>
      <p:grpSp>
        <p:nvGrpSpPr>
          <p:cNvPr id="17" name="Group 16">
            <a:extLst>
              <a:ext uri="{FF2B5EF4-FFF2-40B4-BE49-F238E27FC236}">
                <a16:creationId xmlns:a16="http://schemas.microsoft.com/office/drawing/2014/main" xmlns="" id="{BD76241E-6346-4788-84C1-E34B4D976D7F}"/>
              </a:ext>
            </a:extLst>
          </p:cNvPr>
          <p:cNvGrpSpPr/>
          <p:nvPr/>
        </p:nvGrpSpPr>
        <p:grpSpPr>
          <a:xfrm>
            <a:off x="5748324" y="1578880"/>
            <a:ext cx="2571749" cy="1098820"/>
            <a:chOff x="7858125" y="1650982"/>
            <a:chExt cx="2571749" cy="1584001"/>
          </a:xfrm>
        </p:grpSpPr>
        <p:sp>
          <p:nvSpPr>
            <p:cNvPr id="4" name="Rectangle 3">
              <a:extLst>
                <a:ext uri="{FF2B5EF4-FFF2-40B4-BE49-F238E27FC236}">
                  <a16:creationId xmlns:a16="http://schemas.microsoft.com/office/drawing/2014/main" xmlns="" id="{28EC560D-0F3B-4FF1-9AF3-8E3C2ECCD16E}"/>
                </a:ext>
              </a:extLst>
            </p:cNvPr>
            <p:cNvSpPr/>
            <p:nvPr/>
          </p:nvSpPr>
          <p:spPr bwMode="auto">
            <a:xfrm>
              <a:off x="8648699" y="1650983"/>
              <a:ext cx="1781175" cy="1584000"/>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tx1"/>
                  </a:solidFill>
                  <a:effectLst/>
                  <a:latin typeface="Arial" pitchFamily="-109" charset="0"/>
                </a:rPr>
                <a:t>Higher prices</a:t>
              </a:r>
            </a:p>
          </p:txBody>
        </p:sp>
        <p:sp>
          <p:nvSpPr>
            <p:cNvPr id="8" name="Rectangle 7">
              <a:extLst>
                <a:ext uri="{FF2B5EF4-FFF2-40B4-BE49-F238E27FC236}">
                  <a16:creationId xmlns:a16="http://schemas.microsoft.com/office/drawing/2014/main" xmlns="" id="{FDABC762-90E1-4451-ABCC-DF9131374253}"/>
                </a:ext>
              </a:extLst>
            </p:cNvPr>
            <p:cNvSpPr/>
            <p:nvPr/>
          </p:nvSpPr>
          <p:spPr bwMode="auto">
            <a:xfrm>
              <a:off x="7858125" y="1650982"/>
              <a:ext cx="792000" cy="1584001"/>
            </a:xfrm>
            <a:prstGeom prst="rect">
              <a:avLst/>
            </a:pr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Arial" pitchFamily="-109" charset="0"/>
              </a:endParaRPr>
            </a:p>
          </p:txBody>
        </p:sp>
        <p:pic>
          <p:nvPicPr>
            <p:cNvPr id="14" name="Graphic 13" descr="Tag">
              <a:extLst>
                <a:ext uri="{FF2B5EF4-FFF2-40B4-BE49-F238E27FC236}">
                  <a16:creationId xmlns:a16="http://schemas.microsoft.com/office/drawing/2014/main" xmlns="" id="{D760BDEB-B1D4-4AF1-909B-242DD20D9549}"/>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p:blipFill>
          <p:spPr>
            <a:xfrm>
              <a:off x="7950597" y="2226281"/>
              <a:ext cx="605631" cy="508304"/>
            </a:xfrm>
            <a:prstGeom prst="rect">
              <a:avLst/>
            </a:prstGeom>
          </p:spPr>
        </p:pic>
      </p:grpSp>
      <p:sp>
        <p:nvSpPr>
          <p:cNvPr id="18" name="Rectangle 17">
            <a:extLst>
              <a:ext uri="{FF2B5EF4-FFF2-40B4-BE49-F238E27FC236}">
                <a16:creationId xmlns:a16="http://schemas.microsoft.com/office/drawing/2014/main" xmlns="" id="{028781A7-193F-4574-BD6A-8570C23F7A45}"/>
              </a:ext>
            </a:extLst>
          </p:cNvPr>
          <p:cNvSpPr/>
          <p:nvPr/>
        </p:nvSpPr>
        <p:spPr bwMode="auto">
          <a:xfrm>
            <a:off x="515823" y="1414791"/>
            <a:ext cx="3902920" cy="849270"/>
          </a:xfrm>
          <a:prstGeom prst="rect">
            <a:avLst/>
          </a:prstGeom>
          <a:no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a:ln>
                <a:noFill/>
              </a:ln>
              <a:solidFill>
                <a:schemeClr val="tx1"/>
              </a:solidFill>
              <a:effectLst/>
              <a:latin typeface="Arial" pitchFamily="-109" charset="0"/>
            </a:endParaRPr>
          </a:p>
        </p:txBody>
      </p:sp>
      <p:sp>
        <p:nvSpPr>
          <p:cNvPr id="20" name="TextBox 19">
            <a:extLst>
              <a:ext uri="{FF2B5EF4-FFF2-40B4-BE49-F238E27FC236}">
                <a16:creationId xmlns:a16="http://schemas.microsoft.com/office/drawing/2014/main" xmlns="" id="{E1D0754E-668E-40EE-A114-EF624C363BBC}"/>
              </a:ext>
            </a:extLst>
          </p:cNvPr>
          <p:cNvSpPr txBox="1"/>
          <p:nvPr/>
        </p:nvSpPr>
        <p:spPr>
          <a:xfrm>
            <a:off x="8320073" y="1113713"/>
            <a:ext cx="4097886" cy="338554"/>
          </a:xfrm>
          <a:prstGeom prst="rect">
            <a:avLst/>
          </a:prstGeom>
          <a:noFill/>
        </p:spPr>
        <p:txBody>
          <a:bodyPr wrap="square" rtlCol="0">
            <a:spAutoFit/>
          </a:bodyPr>
          <a:lstStyle>
            <a:defPPr>
              <a:defRPr lang="en-US"/>
            </a:defPPr>
            <a:lvl1pPr>
              <a:defRPr b="1"/>
            </a:lvl1pPr>
          </a:lstStyle>
          <a:p>
            <a:r>
              <a:rPr lang="en-GB" sz="1600" dirty="0"/>
              <a:t>Frontier estimate: </a:t>
            </a:r>
          </a:p>
        </p:txBody>
      </p:sp>
      <p:sp>
        <p:nvSpPr>
          <p:cNvPr id="29" name="Rectangle 28">
            <a:extLst>
              <a:ext uri="{FF2B5EF4-FFF2-40B4-BE49-F238E27FC236}">
                <a16:creationId xmlns:a16="http://schemas.microsoft.com/office/drawing/2014/main" xmlns="" id="{7B1166A7-9E73-4ED8-8D54-62D4B22DFDAB}"/>
              </a:ext>
            </a:extLst>
          </p:cNvPr>
          <p:cNvSpPr/>
          <p:nvPr/>
        </p:nvSpPr>
        <p:spPr>
          <a:xfrm>
            <a:off x="8413258" y="1579668"/>
            <a:ext cx="3567883" cy="1075692"/>
          </a:xfrm>
          <a:prstGeom prst="rect">
            <a:avLst/>
          </a:prstGeom>
          <a:ln>
            <a:solidFill>
              <a:schemeClr val="accent2"/>
            </a:solidFill>
          </a:ln>
        </p:spPr>
        <p:txBody>
          <a:bodyPr wrap="square" anchor="ctr">
            <a:noAutofit/>
          </a:bodyPr>
          <a:lstStyle/>
          <a:p>
            <a:pPr algn="ctr" eaLnBrk="0" fontAlgn="base" hangingPunct="0">
              <a:spcBef>
                <a:spcPct val="0"/>
              </a:spcBef>
              <a:spcAft>
                <a:spcPct val="0"/>
              </a:spcAft>
            </a:pPr>
            <a:r>
              <a:rPr lang="en-GB" sz="2000" b="1" dirty="0">
                <a:solidFill>
                  <a:schemeClr val="accent5"/>
                </a:solidFill>
                <a:latin typeface="Arial" pitchFamily="-109" charset="0"/>
              </a:rPr>
              <a:t>Mobile data prices would be up to ca. 15% higher with the 2018 </a:t>
            </a:r>
            <a:r>
              <a:rPr lang="en-GB" sz="2000" b="1" dirty="0" smtClean="0">
                <a:solidFill>
                  <a:schemeClr val="accent5"/>
                </a:solidFill>
                <a:latin typeface="Arial" pitchFamily="-109" charset="0"/>
              </a:rPr>
              <a:t>Bill</a:t>
            </a:r>
            <a:endParaRPr lang="en-GB" sz="2000" b="1" dirty="0">
              <a:solidFill>
                <a:schemeClr val="accent5"/>
              </a:solidFill>
              <a:latin typeface="Arial" pitchFamily="-109" charset="0"/>
            </a:endParaRPr>
          </a:p>
        </p:txBody>
      </p:sp>
      <p:sp>
        <p:nvSpPr>
          <p:cNvPr id="33" name="Rectangle 32">
            <a:extLst>
              <a:ext uri="{FF2B5EF4-FFF2-40B4-BE49-F238E27FC236}">
                <a16:creationId xmlns:a16="http://schemas.microsoft.com/office/drawing/2014/main" xmlns="" id="{D3DAE486-8F06-439A-A3F5-63D9B736EFC5}"/>
              </a:ext>
            </a:extLst>
          </p:cNvPr>
          <p:cNvSpPr/>
          <p:nvPr/>
        </p:nvSpPr>
        <p:spPr bwMode="auto">
          <a:xfrm>
            <a:off x="0" y="6505731"/>
            <a:ext cx="11587397" cy="352268"/>
          </a:xfrm>
          <a:prstGeom prst="rect">
            <a:avLst/>
          </a:prstGeom>
          <a:no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eaLnBrk="0" fontAlgn="base" hangingPunct="0">
              <a:spcBef>
                <a:spcPct val="0"/>
              </a:spcBef>
              <a:spcAft>
                <a:spcPct val="0"/>
              </a:spcAft>
            </a:pPr>
            <a:endParaRPr lang="en-GB" sz="1000" i="1" dirty="0">
              <a:latin typeface="Arial" pitchFamily="-109"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en-GB" sz="1000" b="0" i="1" u="none" strike="noStrike" cap="none" normalizeH="0" baseline="0" dirty="0">
              <a:ln>
                <a:noFill/>
              </a:ln>
              <a:effectLst/>
              <a:latin typeface="Arial" pitchFamily="-109" charset="0"/>
            </a:endParaRPr>
          </a:p>
        </p:txBody>
      </p:sp>
      <p:sp>
        <p:nvSpPr>
          <p:cNvPr id="34" name="TextBox 33">
            <a:extLst>
              <a:ext uri="{FF2B5EF4-FFF2-40B4-BE49-F238E27FC236}">
                <a16:creationId xmlns:a16="http://schemas.microsoft.com/office/drawing/2014/main" xmlns="" id="{1ECC5307-3DDA-4129-BF42-9A25698D407B}"/>
              </a:ext>
            </a:extLst>
          </p:cNvPr>
          <p:cNvSpPr txBox="1"/>
          <p:nvPr/>
        </p:nvSpPr>
        <p:spPr>
          <a:xfrm>
            <a:off x="8413258" y="4293692"/>
            <a:ext cx="3567883" cy="1486461"/>
          </a:xfrm>
          <a:prstGeom prst="rect">
            <a:avLst/>
          </a:prstGeom>
          <a:ln>
            <a:solidFill>
              <a:schemeClr val="accent1"/>
            </a:solidFill>
          </a:ln>
        </p:spPr>
        <p:txBody>
          <a:bodyPr wrap="square" anchor="ctr">
            <a:noAutofit/>
          </a:bodyPr>
          <a:lstStyle>
            <a:defPPr>
              <a:defRPr lang="en-US"/>
            </a:defPPr>
            <a:lvl1pPr algn="ctr" eaLnBrk="0" fontAlgn="base" hangingPunct="0">
              <a:spcBef>
                <a:spcPct val="0"/>
              </a:spcBef>
              <a:spcAft>
                <a:spcPct val="0"/>
              </a:spcAft>
              <a:defRPr sz="2000" b="1">
                <a:solidFill>
                  <a:schemeClr val="accent5"/>
                </a:solidFill>
                <a:latin typeface="Arial" pitchFamily="-109" charset="0"/>
              </a:defRPr>
            </a:lvl1pPr>
          </a:lstStyle>
          <a:p>
            <a:r>
              <a:rPr lang="en-GB" dirty="0">
                <a:solidFill>
                  <a:schemeClr val="tx2"/>
                </a:solidFill>
              </a:rPr>
              <a:t>Consumers would be worse off by </a:t>
            </a:r>
            <a:r>
              <a:rPr lang="en-GB" dirty="0" smtClean="0">
                <a:solidFill>
                  <a:schemeClr val="tx2"/>
                </a:solidFill>
              </a:rPr>
              <a:t>ZAR45bn</a:t>
            </a:r>
            <a:endParaRPr lang="en-GB" dirty="0">
              <a:solidFill>
                <a:schemeClr val="tx2"/>
              </a:solidFill>
            </a:endParaRPr>
          </a:p>
        </p:txBody>
      </p:sp>
      <p:sp>
        <p:nvSpPr>
          <p:cNvPr id="37" name="Rectangle 36">
            <a:extLst>
              <a:ext uri="{FF2B5EF4-FFF2-40B4-BE49-F238E27FC236}">
                <a16:creationId xmlns:a16="http://schemas.microsoft.com/office/drawing/2014/main" xmlns="" id="{E85A5A53-5C38-435E-95B7-EEDAB085AA6D}"/>
              </a:ext>
            </a:extLst>
          </p:cNvPr>
          <p:cNvSpPr/>
          <p:nvPr/>
        </p:nvSpPr>
        <p:spPr>
          <a:xfrm>
            <a:off x="758279" y="1508333"/>
            <a:ext cx="3592979" cy="646331"/>
          </a:xfrm>
          <a:prstGeom prst="rect">
            <a:avLst/>
          </a:prstGeom>
        </p:spPr>
        <p:txBody>
          <a:bodyPr wrap="square">
            <a:spAutoFit/>
          </a:bodyPr>
          <a:lstStyle/>
          <a:p>
            <a:pPr lvl="0" algn="ctr" eaLnBrk="0" fontAlgn="base" hangingPunct="0">
              <a:spcBef>
                <a:spcPct val="0"/>
              </a:spcBef>
              <a:spcAft>
                <a:spcPct val="0"/>
              </a:spcAft>
            </a:pPr>
            <a:r>
              <a:rPr lang="en-GB" dirty="0">
                <a:solidFill>
                  <a:srgbClr val="000000"/>
                </a:solidFill>
                <a:latin typeface="Arial" pitchFamily="-109" charset="0"/>
              </a:rPr>
              <a:t>The 2018 Bill will result in slower migration to newer </a:t>
            </a:r>
            <a:r>
              <a:rPr lang="en-GB" dirty="0" smtClean="0">
                <a:solidFill>
                  <a:srgbClr val="000000"/>
                </a:solidFill>
                <a:latin typeface="Arial" pitchFamily="-109" charset="0"/>
              </a:rPr>
              <a:t>technologies</a:t>
            </a:r>
            <a:endParaRPr lang="en-GB" dirty="0">
              <a:solidFill>
                <a:srgbClr val="000000"/>
              </a:solidFill>
              <a:latin typeface="Arial" pitchFamily="-109" charset="0"/>
            </a:endParaRPr>
          </a:p>
        </p:txBody>
      </p:sp>
      <p:pic>
        <p:nvPicPr>
          <p:cNvPr id="38" name="Graphic 37" descr="Arrow: Straight">
            <a:extLst>
              <a:ext uri="{FF2B5EF4-FFF2-40B4-BE49-F238E27FC236}">
                <a16:creationId xmlns:a16="http://schemas.microsoft.com/office/drawing/2014/main" xmlns="" id="{F337216B-FB37-4C57-B82E-F467D9B38789}"/>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p:blipFill>
        <p:spPr>
          <a:xfrm rot="10800000">
            <a:off x="4470479" y="4447310"/>
            <a:ext cx="1156464" cy="1483200"/>
          </a:xfrm>
          <a:prstGeom prst="rect">
            <a:avLst/>
          </a:prstGeom>
        </p:spPr>
      </p:pic>
      <p:sp>
        <p:nvSpPr>
          <p:cNvPr id="39" name="Rectangle 38">
            <a:extLst>
              <a:ext uri="{FF2B5EF4-FFF2-40B4-BE49-F238E27FC236}">
                <a16:creationId xmlns:a16="http://schemas.microsoft.com/office/drawing/2014/main" xmlns="" id="{82EC7329-A9CA-4BAA-8F34-B1F25CB31387}"/>
              </a:ext>
            </a:extLst>
          </p:cNvPr>
          <p:cNvSpPr/>
          <p:nvPr/>
        </p:nvSpPr>
        <p:spPr bwMode="auto">
          <a:xfrm>
            <a:off x="6523435" y="4281845"/>
            <a:ext cx="1781175" cy="1493723"/>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tx1"/>
                </a:solidFill>
                <a:effectLst/>
                <a:latin typeface="Arial" pitchFamily="-109" charset="0"/>
              </a:rPr>
              <a:t>Consumer outcomes</a:t>
            </a:r>
          </a:p>
        </p:txBody>
      </p:sp>
      <p:sp>
        <p:nvSpPr>
          <p:cNvPr id="40" name="Rectangle 39">
            <a:extLst>
              <a:ext uri="{FF2B5EF4-FFF2-40B4-BE49-F238E27FC236}">
                <a16:creationId xmlns:a16="http://schemas.microsoft.com/office/drawing/2014/main" xmlns="" id="{7821653E-4833-4614-B3A2-BF6D2A2EC1B5}"/>
              </a:ext>
            </a:extLst>
          </p:cNvPr>
          <p:cNvSpPr/>
          <p:nvPr/>
        </p:nvSpPr>
        <p:spPr bwMode="auto">
          <a:xfrm>
            <a:off x="5746897" y="4287457"/>
            <a:ext cx="792000" cy="1504594"/>
          </a:xfrm>
          <a:prstGeom prst="rect">
            <a:avLst/>
          </a:prstGeom>
          <a:solidFill>
            <a:schemeClr val="tx2"/>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Arial" pitchFamily="-109" charset="0"/>
            </a:endParaRPr>
          </a:p>
        </p:txBody>
      </p:sp>
      <p:sp>
        <p:nvSpPr>
          <p:cNvPr id="41" name="Rectangle 40">
            <a:extLst>
              <a:ext uri="{FF2B5EF4-FFF2-40B4-BE49-F238E27FC236}">
                <a16:creationId xmlns:a16="http://schemas.microsoft.com/office/drawing/2014/main" xmlns="" id="{44654549-BA3F-4345-8602-EA01989D7092}"/>
              </a:ext>
            </a:extLst>
          </p:cNvPr>
          <p:cNvSpPr/>
          <p:nvPr/>
        </p:nvSpPr>
        <p:spPr>
          <a:xfrm>
            <a:off x="616351" y="5034018"/>
            <a:ext cx="3679210" cy="707886"/>
          </a:xfrm>
          <a:prstGeom prst="rect">
            <a:avLst/>
          </a:prstGeom>
        </p:spPr>
        <p:txBody>
          <a:bodyPr wrap="square">
            <a:spAutoFit/>
          </a:bodyPr>
          <a:lstStyle/>
          <a:p>
            <a:pPr algn="ctr" eaLnBrk="0" fontAlgn="base" hangingPunct="0">
              <a:spcBef>
                <a:spcPct val="0"/>
              </a:spcBef>
              <a:spcAft>
                <a:spcPct val="0"/>
              </a:spcAft>
            </a:pPr>
            <a:r>
              <a:rPr lang="en-GB" sz="2000" b="1" dirty="0">
                <a:solidFill>
                  <a:schemeClr val="tx2"/>
                </a:solidFill>
                <a:latin typeface="Arial" pitchFamily="-109" charset="0"/>
              </a:rPr>
              <a:t>Higher prices result in lower data usage:</a:t>
            </a:r>
          </a:p>
        </p:txBody>
      </p:sp>
      <p:pic>
        <p:nvPicPr>
          <p:cNvPr id="44" name="Graphic 43" descr="Coins">
            <a:extLst>
              <a:ext uri="{FF2B5EF4-FFF2-40B4-BE49-F238E27FC236}">
                <a16:creationId xmlns:a16="http://schemas.microsoft.com/office/drawing/2014/main" xmlns="" id="{1E94B412-D73B-4C9E-93AA-D2AE60F961C2}"/>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p:blipFill>
        <p:spPr>
          <a:xfrm>
            <a:off x="5817873" y="4815841"/>
            <a:ext cx="650048" cy="550566"/>
          </a:xfrm>
          <a:prstGeom prst="rect">
            <a:avLst/>
          </a:prstGeom>
        </p:spPr>
      </p:pic>
      <p:sp>
        <p:nvSpPr>
          <p:cNvPr id="45" name="Arrow: Pentagon 44">
            <a:extLst>
              <a:ext uri="{FF2B5EF4-FFF2-40B4-BE49-F238E27FC236}">
                <a16:creationId xmlns:a16="http://schemas.microsoft.com/office/drawing/2014/main" xmlns="" id="{92124D14-3CA7-48A3-A429-D79A14F3F45A}"/>
              </a:ext>
            </a:extLst>
          </p:cNvPr>
          <p:cNvSpPr/>
          <p:nvPr/>
        </p:nvSpPr>
        <p:spPr bwMode="auto">
          <a:xfrm rot="5400000">
            <a:off x="2096534" y="965369"/>
            <a:ext cx="812935" cy="3902922"/>
          </a:xfrm>
          <a:prstGeom prst="homePlate">
            <a:avLst>
              <a:gd name="adj" fmla="val 34735"/>
            </a:avLst>
          </a:prstGeom>
          <a:solidFill>
            <a:schemeClr val="bg1">
              <a:lumMod val="75000"/>
            </a:schemeClr>
          </a:solid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Arial" pitchFamily="-109" charset="0"/>
            </a:endParaRPr>
          </a:p>
        </p:txBody>
      </p:sp>
      <p:sp>
        <p:nvSpPr>
          <p:cNvPr id="46" name="Rectangle 45">
            <a:extLst>
              <a:ext uri="{FF2B5EF4-FFF2-40B4-BE49-F238E27FC236}">
                <a16:creationId xmlns:a16="http://schemas.microsoft.com/office/drawing/2014/main" xmlns="" id="{9DFC0B14-A34E-4850-A315-3151CE309DD8}"/>
              </a:ext>
            </a:extLst>
          </p:cNvPr>
          <p:cNvSpPr/>
          <p:nvPr/>
        </p:nvSpPr>
        <p:spPr>
          <a:xfrm>
            <a:off x="588989" y="2544241"/>
            <a:ext cx="3865473" cy="646331"/>
          </a:xfrm>
          <a:prstGeom prst="rect">
            <a:avLst/>
          </a:prstGeom>
        </p:spPr>
        <p:txBody>
          <a:bodyPr wrap="square">
            <a:spAutoFit/>
          </a:bodyPr>
          <a:lstStyle/>
          <a:p>
            <a:pPr lvl="0" algn="ctr" eaLnBrk="0" fontAlgn="base" hangingPunct="0">
              <a:spcBef>
                <a:spcPct val="0"/>
              </a:spcBef>
              <a:spcAft>
                <a:spcPct val="0"/>
              </a:spcAft>
            </a:pPr>
            <a:r>
              <a:rPr lang="en-GB" dirty="0">
                <a:solidFill>
                  <a:srgbClr val="000000"/>
                </a:solidFill>
                <a:latin typeface="Arial" pitchFamily="-109" charset="0"/>
              </a:rPr>
              <a:t>Which will result in higher unit costs…</a:t>
            </a:r>
          </a:p>
        </p:txBody>
      </p:sp>
      <p:sp>
        <p:nvSpPr>
          <p:cNvPr id="28" name="Rectangle 27">
            <a:extLst>
              <a:ext uri="{FF2B5EF4-FFF2-40B4-BE49-F238E27FC236}">
                <a16:creationId xmlns:a16="http://schemas.microsoft.com/office/drawing/2014/main" xmlns="" id="{D917D4E2-F9F2-48C3-AA62-53C8012A0E0F}"/>
              </a:ext>
            </a:extLst>
          </p:cNvPr>
          <p:cNvSpPr/>
          <p:nvPr/>
        </p:nvSpPr>
        <p:spPr bwMode="auto">
          <a:xfrm>
            <a:off x="6538899" y="2947171"/>
            <a:ext cx="1781174" cy="1088796"/>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tx1"/>
                </a:solidFill>
                <a:effectLst/>
                <a:latin typeface="Arial" pitchFamily="-109" charset="0"/>
              </a:rPr>
              <a:t>Lower quality</a:t>
            </a:r>
          </a:p>
        </p:txBody>
      </p:sp>
      <p:sp>
        <p:nvSpPr>
          <p:cNvPr id="32" name="Rectangle 31">
            <a:extLst>
              <a:ext uri="{FF2B5EF4-FFF2-40B4-BE49-F238E27FC236}">
                <a16:creationId xmlns:a16="http://schemas.microsoft.com/office/drawing/2014/main" xmlns="" id="{04637B0C-C14E-4326-8095-8EBE165CE8A6}"/>
              </a:ext>
            </a:extLst>
          </p:cNvPr>
          <p:cNvSpPr/>
          <p:nvPr/>
        </p:nvSpPr>
        <p:spPr bwMode="auto">
          <a:xfrm>
            <a:off x="5746898" y="2947172"/>
            <a:ext cx="792000" cy="1088795"/>
          </a:xfrm>
          <a:prstGeom prst="rect">
            <a:avLst/>
          </a:pr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Arial" pitchFamily="-109" charset="0"/>
            </a:endParaRPr>
          </a:p>
        </p:txBody>
      </p:sp>
      <p:pic>
        <p:nvPicPr>
          <p:cNvPr id="35" name="Content Placeholder 11" descr="Gauge">
            <a:extLst>
              <a:ext uri="{FF2B5EF4-FFF2-40B4-BE49-F238E27FC236}">
                <a16:creationId xmlns:a16="http://schemas.microsoft.com/office/drawing/2014/main" xmlns="" id="{3E06A0BB-15CF-4A11-8619-53845407DC41}"/>
              </a:ext>
            </a:extLst>
          </p:cNvPr>
          <p:cNvPicPr>
            <a:picLocks noGrp="1" noChangeAspect="1"/>
          </p:cNvPicPr>
          <p:nvPr>
            <p:ph idx="1"/>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tretch>
            <a:fillRect/>
          </a:stretch>
        </p:blipFill>
        <p:spPr>
          <a:xfrm>
            <a:off x="5840082" y="3142322"/>
            <a:ext cx="605631" cy="559093"/>
          </a:xfrm>
        </p:spPr>
      </p:pic>
      <p:sp>
        <p:nvSpPr>
          <p:cNvPr id="36" name="TextBox 35">
            <a:extLst>
              <a:ext uri="{FF2B5EF4-FFF2-40B4-BE49-F238E27FC236}">
                <a16:creationId xmlns:a16="http://schemas.microsoft.com/office/drawing/2014/main" xmlns="" id="{E6B2024A-275E-4B12-B7CB-9629424C253D}"/>
              </a:ext>
            </a:extLst>
          </p:cNvPr>
          <p:cNvSpPr txBox="1"/>
          <p:nvPr/>
        </p:nvSpPr>
        <p:spPr>
          <a:xfrm>
            <a:off x="8413258" y="2947171"/>
            <a:ext cx="3567883" cy="1088795"/>
          </a:xfrm>
          <a:prstGeom prst="rect">
            <a:avLst/>
          </a:prstGeom>
          <a:ln>
            <a:solidFill>
              <a:schemeClr val="accent2"/>
            </a:solidFill>
          </a:ln>
        </p:spPr>
        <p:txBody>
          <a:bodyPr wrap="square" anchor="ctr">
            <a:noAutofit/>
          </a:bodyPr>
          <a:lstStyle>
            <a:defPPr>
              <a:defRPr lang="en-US"/>
            </a:defPPr>
            <a:lvl1pPr algn="ctr" eaLnBrk="0" fontAlgn="base" hangingPunct="0">
              <a:spcBef>
                <a:spcPct val="0"/>
              </a:spcBef>
              <a:spcAft>
                <a:spcPct val="0"/>
              </a:spcAft>
              <a:defRPr sz="2000" b="1">
                <a:solidFill>
                  <a:schemeClr val="accent5"/>
                </a:solidFill>
                <a:latin typeface="Arial" pitchFamily="-109" charset="0"/>
              </a:defRPr>
            </a:lvl1pPr>
          </a:lstStyle>
          <a:p>
            <a:r>
              <a:rPr lang="en-GB" dirty="0"/>
              <a:t>Average data speeds would be up to 35% lower with the </a:t>
            </a:r>
            <a:r>
              <a:rPr lang="en-GB" dirty="0" smtClean="0"/>
              <a:t>Bill</a:t>
            </a:r>
            <a:endParaRPr lang="en-GB" dirty="0"/>
          </a:p>
        </p:txBody>
      </p:sp>
      <p:sp>
        <p:nvSpPr>
          <p:cNvPr id="43" name="Rectangle 42">
            <a:extLst>
              <a:ext uri="{FF2B5EF4-FFF2-40B4-BE49-F238E27FC236}">
                <a16:creationId xmlns:a16="http://schemas.microsoft.com/office/drawing/2014/main" xmlns="" id="{74C0D695-A62F-4E1E-B9E0-BC1A9CB1D744}"/>
              </a:ext>
            </a:extLst>
          </p:cNvPr>
          <p:cNvSpPr/>
          <p:nvPr/>
        </p:nvSpPr>
        <p:spPr>
          <a:xfrm>
            <a:off x="488260" y="3474055"/>
            <a:ext cx="2350873" cy="1015663"/>
          </a:xfrm>
          <a:prstGeom prst="rect">
            <a:avLst/>
          </a:prstGeom>
        </p:spPr>
        <p:txBody>
          <a:bodyPr wrap="square">
            <a:spAutoFit/>
          </a:bodyPr>
          <a:lstStyle/>
          <a:p>
            <a:pPr algn="ctr" eaLnBrk="0" fontAlgn="base" hangingPunct="0">
              <a:spcBef>
                <a:spcPct val="0"/>
              </a:spcBef>
              <a:spcAft>
                <a:spcPct val="0"/>
              </a:spcAft>
            </a:pPr>
            <a:r>
              <a:rPr lang="en-GB" sz="2000" b="1" dirty="0">
                <a:solidFill>
                  <a:schemeClr val="accent5"/>
                </a:solidFill>
                <a:latin typeface="Arial" pitchFamily="-109" charset="0"/>
              </a:rPr>
              <a:t>which affects consumers through:</a:t>
            </a:r>
          </a:p>
        </p:txBody>
      </p:sp>
      <p:pic>
        <p:nvPicPr>
          <p:cNvPr id="50" name="Graphic 49" descr="Group">
            <a:extLst>
              <a:ext uri="{FF2B5EF4-FFF2-40B4-BE49-F238E27FC236}">
                <a16:creationId xmlns:a16="http://schemas.microsoft.com/office/drawing/2014/main" xmlns="" id="{D6D8063F-8B65-4317-94AD-852AF155C624}"/>
              </a:ext>
            </a:extLst>
          </p:cNvPr>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tretch>
            <a:fillRect/>
          </a:stretch>
        </p:blipFill>
        <p:spPr>
          <a:xfrm>
            <a:off x="2587932" y="3106824"/>
            <a:ext cx="1795088" cy="1795088"/>
          </a:xfrm>
          <a:prstGeom prst="rect">
            <a:avLst/>
          </a:prstGeom>
        </p:spPr>
      </p:pic>
      <p:pic>
        <p:nvPicPr>
          <p:cNvPr id="51" name="Graphic 50" descr="Arrow: Clockwise curve">
            <a:extLst>
              <a:ext uri="{FF2B5EF4-FFF2-40B4-BE49-F238E27FC236}">
                <a16:creationId xmlns:a16="http://schemas.microsoft.com/office/drawing/2014/main" xmlns="" id="{F252307C-97D0-4656-986B-032DB16D5150}"/>
              </a:ext>
            </a:extLst>
          </p:cNvPr>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 xmlns:asvg="http://schemas.microsoft.com/office/drawing/2016/SVG/main" r:embed="rId14"/>
              </a:ext>
            </a:extLst>
          </a:blip>
          <a:stretch>
            <a:fillRect/>
          </a:stretch>
        </p:blipFill>
        <p:spPr>
          <a:xfrm rot="5400000">
            <a:off x="4418978" y="1540779"/>
            <a:ext cx="1341483" cy="1341483"/>
          </a:xfrm>
          <a:prstGeom prst="rect">
            <a:avLst/>
          </a:prstGeom>
        </p:spPr>
      </p:pic>
      <p:pic>
        <p:nvPicPr>
          <p:cNvPr id="54" name="Graphic 53" descr="Arrow: Clockwise curve">
            <a:extLst>
              <a:ext uri="{FF2B5EF4-FFF2-40B4-BE49-F238E27FC236}">
                <a16:creationId xmlns:a16="http://schemas.microsoft.com/office/drawing/2014/main" xmlns="" id="{66F7628C-E747-44BA-B4C2-0D86DCEFDEEE}"/>
              </a:ext>
            </a:extLst>
          </p:cNvPr>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 xmlns:asvg="http://schemas.microsoft.com/office/drawing/2016/SVG/main" r:embed="rId15"/>
              </a:ext>
            </a:extLst>
          </a:blip>
          <a:stretch>
            <a:fillRect/>
          </a:stretch>
        </p:blipFill>
        <p:spPr>
          <a:xfrm rot="16200000" flipV="1">
            <a:off x="4440971" y="2791453"/>
            <a:ext cx="1319488" cy="1319488"/>
          </a:xfrm>
          <a:prstGeom prst="rect">
            <a:avLst/>
          </a:prstGeom>
        </p:spPr>
      </p:pic>
      <p:sp>
        <p:nvSpPr>
          <p:cNvPr id="30" name="Title 1">
            <a:extLst>
              <a:ext uri="{FF2B5EF4-FFF2-40B4-BE49-F238E27FC236}">
                <a16:creationId xmlns:a16="http://schemas.microsoft.com/office/drawing/2014/main" xmlns="" id="{FDA62CE1-2189-4C1A-806A-F769F72236F7}"/>
              </a:ext>
            </a:extLst>
          </p:cNvPr>
          <p:cNvSpPr txBox="1">
            <a:spLocks/>
          </p:cNvSpPr>
          <p:nvPr/>
        </p:nvSpPr>
        <p:spPr>
          <a:xfrm>
            <a:off x="0" y="245227"/>
            <a:ext cx="10705515"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a:t>
            </a:r>
            <a:r>
              <a:rPr lang="en-ZA" sz="2600" dirty="0">
                <a:solidFill>
                  <a:schemeClr val="bg1"/>
                </a:solidFill>
              </a:rPr>
              <a:t>Lower investment </a:t>
            </a:r>
            <a:r>
              <a:rPr lang="en-ZA" sz="2600" dirty="0" smtClean="0">
                <a:solidFill>
                  <a:schemeClr val="bg1"/>
                </a:solidFill>
              </a:rPr>
              <a:t>&amp; </a:t>
            </a:r>
            <a:r>
              <a:rPr lang="en-ZA" sz="2600" dirty="0">
                <a:solidFill>
                  <a:schemeClr val="bg1"/>
                </a:solidFill>
              </a:rPr>
              <a:t>slower transition to new technologies </a:t>
            </a:r>
            <a:r>
              <a:rPr lang="en-ZA" sz="2600" dirty="0" smtClean="0">
                <a:solidFill>
                  <a:schemeClr val="bg1"/>
                </a:solidFill>
              </a:rPr>
              <a:t>affect </a:t>
            </a:r>
            <a:r>
              <a:rPr lang="en-ZA" sz="2600" dirty="0">
                <a:solidFill>
                  <a:schemeClr val="bg1"/>
                </a:solidFill>
              </a:rPr>
              <a:t>mobile </a:t>
            </a:r>
            <a:r>
              <a:rPr lang="en-ZA" sz="2600" dirty="0" smtClean="0">
                <a:solidFill>
                  <a:schemeClr val="bg1"/>
                </a:solidFill>
              </a:rPr>
              <a:t>users</a:t>
            </a:r>
            <a:endParaRPr lang="en-ZA" sz="2600" dirty="0">
              <a:solidFill>
                <a:schemeClr val="bg1"/>
              </a:solidFill>
            </a:endParaRPr>
          </a:p>
        </p:txBody>
      </p:sp>
    </p:spTree>
    <p:extLst>
      <p:ext uri="{BB962C8B-B14F-4D97-AF65-F5344CB8AC3E}">
        <p14:creationId xmlns:p14="http://schemas.microsoft.com/office/powerpoint/2010/main" xmlns="" val="4024319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rrow: Pentagon 30">
            <a:extLst>
              <a:ext uri="{FF2B5EF4-FFF2-40B4-BE49-F238E27FC236}">
                <a16:creationId xmlns:a16="http://schemas.microsoft.com/office/drawing/2014/main" xmlns="" id="{9E71E4A1-51C6-4304-927E-7E6BEC69C60C}"/>
              </a:ext>
            </a:extLst>
          </p:cNvPr>
          <p:cNvSpPr/>
          <p:nvPr/>
        </p:nvSpPr>
        <p:spPr bwMode="auto">
          <a:xfrm rot="5400000">
            <a:off x="1596121" y="611144"/>
            <a:ext cx="1123553" cy="3613473"/>
          </a:xfrm>
          <a:prstGeom prst="homePlate">
            <a:avLst/>
          </a:prstGeom>
          <a:solidFill>
            <a:schemeClr val="bg1">
              <a:lumMod val="75000"/>
            </a:schemeClr>
          </a:solid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endParaRPr lang="en-GB" sz="1600" dirty="0">
              <a:solidFill>
                <a:srgbClr val="FFFFFF"/>
              </a:solidFill>
              <a:latin typeface="Arial" pitchFamily="-109" charset="0"/>
            </a:endParaRPr>
          </a:p>
        </p:txBody>
      </p:sp>
      <p:sp>
        <p:nvSpPr>
          <p:cNvPr id="5" name="Rectangle 4">
            <a:extLst>
              <a:ext uri="{FF2B5EF4-FFF2-40B4-BE49-F238E27FC236}">
                <a16:creationId xmlns:a16="http://schemas.microsoft.com/office/drawing/2014/main" xmlns="" id="{DB41ED79-F030-413C-AADD-79EBB56E5053}"/>
              </a:ext>
            </a:extLst>
          </p:cNvPr>
          <p:cNvSpPr/>
          <p:nvPr/>
        </p:nvSpPr>
        <p:spPr bwMode="auto">
          <a:xfrm>
            <a:off x="6165922" y="1573975"/>
            <a:ext cx="1597823" cy="1512000"/>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r>
              <a:rPr lang="en-GB" b="1" dirty="0">
                <a:latin typeface="Arial" pitchFamily="-109" charset="0"/>
              </a:rPr>
              <a:t>Lower</a:t>
            </a:r>
            <a:r>
              <a:rPr lang="en-GB" b="1" dirty="0">
                <a:solidFill>
                  <a:srgbClr val="FFFFFF"/>
                </a:solidFill>
                <a:latin typeface="Arial" pitchFamily="-109" charset="0"/>
              </a:rPr>
              <a:t> </a:t>
            </a:r>
            <a:r>
              <a:rPr lang="en-GB" b="1" dirty="0">
                <a:latin typeface="Arial" pitchFamily="-109" charset="0"/>
              </a:rPr>
              <a:t>GDP</a:t>
            </a:r>
          </a:p>
        </p:txBody>
      </p:sp>
      <p:sp>
        <p:nvSpPr>
          <p:cNvPr id="6" name="Rectangle 5">
            <a:extLst>
              <a:ext uri="{FF2B5EF4-FFF2-40B4-BE49-F238E27FC236}">
                <a16:creationId xmlns:a16="http://schemas.microsoft.com/office/drawing/2014/main" xmlns="" id="{47BBC933-DCE1-4197-A8D6-B631BD8850C4}"/>
              </a:ext>
            </a:extLst>
          </p:cNvPr>
          <p:cNvSpPr/>
          <p:nvPr/>
        </p:nvSpPr>
        <p:spPr bwMode="auto">
          <a:xfrm>
            <a:off x="6150459" y="4835301"/>
            <a:ext cx="1597823" cy="1512000"/>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r>
              <a:rPr lang="en-GB" b="1" dirty="0">
                <a:latin typeface="Arial" pitchFamily="-109" charset="0"/>
              </a:rPr>
              <a:t>Lower tax revenues</a:t>
            </a:r>
          </a:p>
        </p:txBody>
      </p:sp>
      <p:sp>
        <p:nvSpPr>
          <p:cNvPr id="9" name="Rectangle 8">
            <a:extLst>
              <a:ext uri="{FF2B5EF4-FFF2-40B4-BE49-F238E27FC236}">
                <a16:creationId xmlns:a16="http://schemas.microsoft.com/office/drawing/2014/main" xmlns="" id="{10F01972-E91A-47C1-888F-56CEFE0A8140}"/>
              </a:ext>
            </a:extLst>
          </p:cNvPr>
          <p:cNvSpPr/>
          <p:nvPr/>
        </p:nvSpPr>
        <p:spPr bwMode="auto">
          <a:xfrm>
            <a:off x="5373920" y="1573975"/>
            <a:ext cx="792000" cy="1511999"/>
          </a:xfrm>
          <a:prstGeom prst="rect">
            <a:avLst/>
          </a:prstGeom>
          <a:solidFill>
            <a:schemeClr val="tx2"/>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endParaRPr lang="en-GB" sz="1600">
              <a:solidFill>
                <a:srgbClr val="000000"/>
              </a:solidFill>
              <a:latin typeface="Arial" pitchFamily="-109" charset="0"/>
            </a:endParaRPr>
          </a:p>
        </p:txBody>
      </p:sp>
      <p:sp>
        <p:nvSpPr>
          <p:cNvPr id="10" name="Rectangle 9">
            <a:extLst>
              <a:ext uri="{FF2B5EF4-FFF2-40B4-BE49-F238E27FC236}">
                <a16:creationId xmlns:a16="http://schemas.microsoft.com/office/drawing/2014/main" xmlns="" id="{2D0FF38A-76D4-460E-9D2E-F5457ED3FE34}"/>
              </a:ext>
            </a:extLst>
          </p:cNvPr>
          <p:cNvSpPr/>
          <p:nvPr/>
        </p:nvSpPr>
        <p:spPr bwMode="auto">
          <a:xfrm>
            <a:off x="5358458" y="4849371"/>
            <a:ext cx="807463" cy="1511999"/>
          </a:xfrm>
          <a:prstGeom prst="rect">
            <a:avLst/>
          </a:prstGeom>
          <a:solidFill>
            <a:schemeClr val="tx2"/>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endParaRPr lang="en-GB" sz="1600">
              <a:solidFill>
                <a:srgbClr val="000000"/>
              </a:solidFill>
              <a:latin typeface="Arial" pitchFamily="-109" charset="0"/>
            </a:endParaRPr>
          </a:p>
        </p:txBody>
      </p:sp>
      <p:sp>
        <p:nvSpPr>
          <p:cNvPr id="4" name="Rectangle 3">
            <a:extLst>
              <a:ext uri="{FF2B5EF4-FFF2-40B4-BE49-F238E27FC236}">
                <a16:creationId xmlns:a16="http://schemas.microsoft.com/office/drawing/2014/main" xmlns="" id="{28EC560D-0F3B-4FF1-9AF3-8E3C2ECCD16E}"/>
              </a:ext>
            </a:extLst>
          </p:cNvPr>
          <p:cNvSpPr/>
          <p:nvPr/>
        </p:nvSpPr>
        <p:spPr bwMode="auto">
          <a:xfrm>
            <a:off x="6149033" y="3216997"/>
            <a:ext cx="1597823" cy="1512000"/>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r>
              <a:rPr lang="en-GB" b="1" dirty="0">
                <a:latin typeface="Arial" pitchFamily="-109" charset="0"/>
              </a:rPr>
              <a:t>Lower employment </a:t>
            </a:r>
          </a:p>
        </p:txBody>
      </p:sp>
      <p:sp>
        <p:nvSpPr>
          <p:cNvPr id="8" name="Rectangle 7">
            <a:extLst>
              <a:ext uri="{FF2B5EF4-FFF2-40B4-BE49-F238E27FC236}">
                <a16:creationId xmlns:a16="http://schemas.microsoft.com/office/drawing/2014/main" xmlns="" id="{FDABC762-90E1-4451-ABCC-DF9131374253}"/>
              </a:ext>
            </a:extLst>
          </p:cNvPr>
          <p:cNvSpPr/>
          <p:nvPr/>
        </p:nvSpPr>
        <p:spPr bwMode="auto">
          <a:xfrm>
            <a:off x="5358457" y="3216997"/>
            <a:ext cx="792000" cy="1512001"/>
          </a:xfrm>
          <a:prstGeom prst="rect">
            <a:avLst/>
          </a:prstGeom>
          <a:solidFill>
            <a:schemeClr val="tx2"/>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endParaRPr lang="en-GB" sz="1600">
              <a:solidFill>
                <a:srgbClr val="000000"/>
              </a:solidFill>
              <a:latin typeface="Arial" pitchFamily="-109" charset="0"/>
            </a:endParaRPr>
          </a:p>
        </p:txBody>
      </p:sp>
      <p:sp>
        <p:nvSpPr>
          <p:cNvPr id="18" name="Rectangle 17">
            <a:extLst>
              <a:ext uri="{FF2B5EF4-FFF2-40B4-BE49-F238E27FC236}">
                <a16:creationId xmlns:a16="http://schemas.microsoft.com/office/drawing/2014/main" xmlns="" id="{028781A7-193F-4574-BD6A-8570C23F7A45}"/>
              </a:ext>
            </a:extLst>
          </p:cNvPr>
          <p:cNvSpPr/>
          <p:nvPr/>
        </p:nvSpPr>
        <p:spPr bwMode="auto">
          <a:xfrm>
            <a:off x="428283" y="1905338"/>
            <a:ext cx="3439499" cy="849271"/>
          </a:xfrm>
          <a:prstGeom prst="rect">
            <a:avLst/>
          </a:prstGeom>
          <a:no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914377" eaLnBrk="0" fontAlgn="base" hangingPunct="0">
              <a:spcBef>
                <a:spcPct val="0"/>
              </a:spcBef>
              <a:spcAft>
                <a:spcPct val="0"/>
              </a:spcAft>
            </a:pPr>
            <a:r>
              <a:rPr lang="en-GB" sz="2000" dirty="0">
                <a:latin typeface="Arial" pitchFamily="-109" charset="0"/>
              </a:rPr>
              <a:t>The Bill will result in </a:t>
            </a:r>
            <a:r>
              <a:rPr lang="en-GB" sz="2000" dirty="0" smtClean="0">
                <a:latin typeface="Arial" pitchFamily="-109" charset="0"/>
              </a:rPr>
              <a:t>less </a:t>
            </a:r>
            <a:r>
              <a:rPr lang="en-GB" sz="2000" dirty="0">
                <a:latin typeface="Arial" pitchFamily="-109" charset="0"/>
              </a:rPr>
              <a:t>investment in the mobile sector</a:t>
            </a:r>
          </a:p>
        </p:txBody>
      </p:sp>
      <p:sp>
        <p:nvSpPr>
          <p:cNvPr id="20" name="TextBox 19">
            <a:extLst>
              <a:ext uri="{FF2B5EF4-FFF2-40B4-BE49-F238E27FC236}">
                <a16:creationId xmlns:a16="http://schemas.microsoft.com/office/drawing/2014/main" xmlns="" id="{E1D0754E-668E-40EE-A114-EF624C363BBC}"/>
              </a:ext>
            </a:extLst>
          </p:cNvPr>
          <p:cNvSpPr txBox="1"/>
          <p:nvPr/>
        </p:nvSpPr>
        <p:spPr>
          <a:xfrm>
            <a:off x="5337789" y="1193178"/>
            <a:ext cx="6794771" cy="338554"/>
          </a:xfrm>
          <a:prstGeom prst="rect">
            <a:avLst/>
          </a:prstGeom>
          <a:noFill/>
        </p:spPr>
        <p:txBody>
          <a:bodyPr wrap="square" rtlCol="0">
            <a:spAutoFit/>
          </a:bodyPr>
          <a:lstStyle>
            <a:defPPr>
              <a:defRPr lang="en-US"/>
            </a:defPPr>
            <a:lvl1pPr>
              <a:defRPr b="1"/>
            </a:lvl1pPr>
          </a:lstStyle>
          <a:p>
            <a:pPr defTabSz="1219170"/>
            <a:r>
              <a:rPr lang="en-GB" sz="1600" dirty="0">
                <a:solidFill>
                  <a:srgbClr val="000000"/>
                </a:solidFill>
                <a:latin typeface="Vodafone Rg"/>
              </a:rPr>
              <a:t>Frontier estimate based on Deloitte and SA connect methodologies:</a:t>
            </a:r>
          </a:p>
        </p:txBody>
      </p:sp>
      <p:sp>
        <p:nvSpPr>
          <p:cNvPr id="21" name="TextBox 20">
            <a:extLst>
              <a:ext uri="{FF2B5EF4-FFF2-40B4-BE49-F238E27FC236}">
                <a16:creationId xmlns:a16="http://schemas.microsoft.com/office/drawing/2014/main" xmlns="" id="{C99DD431-98CF-4F72-8109-FDD851E89AB8}"/>
              </a:ext>
            </a:extLst>
          </p:cNvPr>
          <p:cNvSpPr txBox="1"/>
          <p:nvPr/>
        </p:nvSpPr>
        <p:spPr>
          <a:xfrm>
            <a:off x="9914022" y="1573975"/>
            <a:ext cx="1973933" cy="1511999"/>
          </a:xfrm>
          <a:prstGeom prst="rect">
            <a:avLst/>
          </a:prstGeom>
          <a:ln>
            <a:solidFill>
              <a:schemeClr val="accent1"/>
            </a:solidFill>
          </a:ln>
        </p:spPr>
        <p:txBody>
          <a:bodyPr wrap="square" anchor="ctr">
            <a:noAutofit/>
          </a:bodyPr>
          <a:lstStyle>
            <a:defPPr>
              <a:defRPr lang="en-US"/>
            </a:defPPr>
            <a:lvl1pPr algn="ctr" eaLnBrk="0" fontAlgn="base" hangingPunct="0">
              <a:spcBef>
                <a:spcPct val="0"/>
              </a:spcBef>
              <a:spcAft>
                <a:spcPct val="0"/>
              </a:spcAft>
              <a:defRPr sz="2000" b="1">
                <a:solidFill>
                  <a:schemeClr val="accent5"/>
                </a:solidFill>
                <a:latin typeface="Arial" pitchFamily="-109" charset="0"/>
              </a:defRPr>
            </a:lvl1pPr>
          </a:lstStyle>
          <a:p>
            <a:pPr defTabSz="1219170"/>
            <a:r>
              <a:rPr lang="en-GB" dirty="0">
                <a:solidFill>
                  <a:srgbClr val="E60000"/>
                </a:solidFill>
              </a:rPr>
              <a:t>GDP would be lower by ZAR </a:t>
            </a:r>
            <a:r>
              <a:rPr lang="en-GB" dirty="0" smtClean="0">
                <a:solidFill>
                  <a:srgbClr val="E60000"/>
                </a:solidFill>
              </a:rPr>
              <a:t>12-28bn</a:t>
            </a:r>
            <a:r>
              <a:rPr lang="en-GB" baseline="30000" dirty="0" smtClean="0">
                <a:solidFill>
                  <a:srgbClr val="E60000"/>
                </a:solidFill>
              </a:rPr>
              <a:t> </a:t>
            </a:r>
            <a:r>
              <a:rPr lang="en-GB" dirty="0">
                <a:solidFill>
                  <a:srgbClr val="E60000"/>
                </a:solidFill>
              </a:rPr>
              <a:t>with the Bill</a:t>
            </a:r>
          </a:p>
        </p:txBody>
      </p:sp>
      <p:sp>
        <p:nvSpPr>
          <p:cNvPr id="22" name="TextBox 21">
            <a:extLst>
              <a:ext uri="{FF2B5EF4-FFF2-40B4-BE49-F238E27FC236}">
                <a16:creationId xmlns:a16="http://schemas.microsoft.com/office/drawing/2014/main" xmlns="" id="{ED5C76B6-B67F-420E-B1C0-C287E27573F6}"/>
              </a:ext>
            </a:extLst>
          </p:cNvPr>
          <p:cNvSpPr txBox="1"/>
          <p:nvPr/>
        </p:nvSpPr>
        <p:spPr>
          <a:xfrm>
            <a:off x="9914022" y="4849371"/>
            <a:ext cx="1973933" cy="1512000"/>
          </a:xfrm>
          <a:prstGeom prst="rect">
            <a:avLst/>
          </a:prstGeom>
          <a:ln>
            <a:solidFill>
              <a:schemeClr val="accent1"/>
            </a:solidFill>
          </a:ln>
        </p:spPr>
        <p:txBody>
          <a:bodyPr wrap="square" anchor="ctr">
            <a:noAutofit/>
          </a:bodyPr>
          <a:lstStyle>
            <a:defPPr>
              <a:defRPr lang="en-US"/>
            </a:defPPr>
            <a:lvl1pPr algn="ctr" eaLnBrk="0" fontAlgn="base" hangingPunct="0">
              <a:spcBef>
                <a:spcPct val="0"/>
              </a:spcBef>
              <a:spcAft>
                <a:spcPct val="0"/>
              </a:spcAft>
              <a:defRPr sz="2000" b="1">
                <a:solidFill>
                  <a:schemeClr val="accent5"/>
                </a:solidFill>
                <a:latin typeface="Arial" pitchFamily="-109" charset="0"/>
              </a:defRPr>
            </a:lvl1pPr>
          </a:lstStyle>
          <a:p>
            <a:pPr defTabSz="1219170"/>
            <a:r>
              <a:rPr lang="en-GB" dirty="0">
                <a:solidFill>
                  <a:srgbClr val="E60000"/>
                </a:solidFill>
              </a:rPr>
              <a:t>Tax revenues would be lower by ZAR 3-8bn with the Bill</a:t>
            </a:r>
          </a:p>
        </p:txBody>
      </p:sp>
      <p:sp>
        <p:nvSpPr>
          <p:cNvPr id="23" name="Rectangle 22">
            <a:extLst>
              <a:ext uri="{FF2B5EF4-FFF2-40B4-BE49-F238E27FC236}">
                <a16:creationId xmlns:a16="http://schemas.microsoft.com/office/drawing/2014/main" xmlns="" id="{2A3C9C55-8C70-42F6-966F-5A01A3B81674}"/>
              </a:ext>
            </a:extLst>
          </p:cNvPr>
          <p:cNvSpPr/>
          <p:nvPr/>
        </p:nvSpPr>
        <p:spPr>
          <a:xfrm>
            <a:off x="234142" y="3713333"/>
            <a:ext cx="2350873" cy="1015663"/>
          </a:xfrm>
          <a:prstGeom prst="rect">
            <a:avLst/>
          </a:prstGeom>
        </p:spPr>
        <p:txBody>
          <a:bodyPr wrap="square">
            <a:spAutoFit/>
          </a:bodyPr>
          <a:lstStyle/>
          <a:p>
            <a:pPr algn="ctr" defTabSz="1219170" eaLnBrk="0" fontAlgn="base" hangingPunct="0">
              <a:spcBef>
                <a:spcPct val="0"/>
              </a:spcBef>
              <a:spcAft>
                <a:spcPct val="0"/>
              </a:spcAft>
            </a:pPr>
            <a:r>
              <a:rPr lang="en-GB" sz="2000" b="1" dirty="0">
                <a:solidFill>
                  <a:srgbClr val="4A4D4E"/>
                </a:solidFill>
                <a:latin typeface="Arial" pitchFamily="-109" charset="0"/>
              </a:rPr>
              <a:t>which affects the wider economy through:</a:t>
            </a:r>
          </a:p>
        </p:txBody>
      </p:sp>
      <p:pic>
        <p:nvPicPr>
          <p:cNvPr id="15" name="Graphic 14" descr="Arrow: Clockwise curve">
            <a:extLst>
              <a:ext uri="{FF2B5EF4-FFF2-40B4-BE49-F238E27FC236}">
                <a16:creationId xmlns:a16="http://schemas.microsoft.com/office/drawing/2014/main" xmlns="" id="{8126B09D-56DA-4B61-985B-ECA69ED47695}"/>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p:blipFill>
        <p:spPr>
          <a:xfrm rot="5400000">
            <a:off x="3919285" y="1942859"/>
            <a:ext cx="1482739" cy="1482739"/>
          </a:xfrm>
          <a:prstGeom prst="rect">
            <a:avLst/>
          </a:prstGeom>
        </p:spPr>
      </p:pic>
      <p:pic>
        <p:nvPicPr>
          <p:cNvPr id="26" name="Graphic 25" descr="Arrow: Straight">
            <a:extLst>
              <a:ext uri="{FF2B5EF4-FFF2-40B4-BE49-F238E27FC236}">
                <a16:creationId xmlns:a16="http://schemas.microsoft.com/office/drawing/2014/main" xmlns="" id="{CAECD6DD-6068-42F0-8135-5648407EBFCE}"/>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p:blipFill>
        <p:spPr>
          <a:xfrm rot="10800000">
            <a:off x="3854588" y="3388495"/>
            <a:ext cx="1483200" cy="1483200"/>
          </a:xfrm>
          <a:prstGeom prst="rect">
            <a:avLst/>
          </a:prstGeom>
        </p:spPr>
      </p:pic>
      <p:pic>
        <p:nvPicPr>
          <p:cNvPr id="27" name="Graphic 26" descr="Arrow: Clockwise curve">
            <a:extLst>
              <a:ext uri="{FF2B5EF4-FFF2-40B4-BE49-F238E27FC236}">
                <a16:creationId xmlns:a16="http://schemas.microsoft.com/office/drawing/2014/main" xmlns="" id="{8699A626-C23C-4F15-9CE8-958F6DA06B13}"/>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p:blipFill>
        <p:spPr>
          <a:xfrm rot="16200000" flipV="1">
            <a:off x="3911812" y="4699269"/>
            <a:ext cx="1482739" cy="1482739"/>
          </a:xfrm>
          <a:prstGeom prst="rect">
            <a:avLst/>
          </a:prstGeom>
        </p:spPr>
      </p:pic>
      <p:sp>
        <p:nvSpPr>
          <p:cNvPr id="29" name="Rectangle 28">
            <a:extLst>
              <a:ext uri="{FF2B5EF4-FFF2-40B4-BE49-F238E27FC236}">
                <a16:creationId xmlns:a16="http://schemas.microsoft.com/office/drawing/2014/main" xmlns="" id="{7B1166A7-9E73-4ED8-8D54-62D4B22DFDAB}"/>
              </a:ext>
            </a:extLst>
          </p:cNvPr>
          <p:cNvSpPr/>
          <p:nvPr/>
        </p:nvSpPr>
        <p:spPr>
          <a:xfrm>
            <a:off x="9922337" y="3216997"/>
            <a:ext cx="1948728" cy="1480179"/>
          </a:xfrm>
          <a:prstGeom prst="rect">
            <a:avLst/>
          </a:prstGeom>
          <a:ln>
            <a:solidFill>
              <a:schemeClr val="accent1"/>
            </a:solidFill>
          </a:ln>
        </p:spPr>
        <p:txBody>
          <a:bodyPr wrap="square" anchor="ctr">
            <a:noAutofit/>
          </a:bodyPr>
          <a:lstStyle/>
          <a:p>
            <a:pPr algn="ctr" defTabSz="1219170" eaLnBrk="0" fontAlgn="base" hangingPunct="0">
              <a:spcBef>
                <a:spcPct val="0"/>
              </a:spcBef>
              <a:spcAft>
                <a:spcPct val="0"/>
              </a:spcAft>
            </a:pPr>
            <a:r>
              <a:rPr lang="en-GB" sz="2000" b="1" dirty="0">
                <a:solidFill>
                  <a:srgbClr val="E60000"/>
                </a:solidFill>
                <a:latin typeface="Arial" pitchFamily="-109" charset="0"/>
              </a:rPr>
              <a:t>16-36,000 fewer jobs with the Bill</a:t>
            </a:r>
          </a:p>
        </p:txBody>
      </p:sp>
      <p:pic>
        <p:nvPicPr>
          <p:cNvPr id="7" name="Graphic 6" descr="Group">
            <a:extLst>
              <a:ext uri="{FF2B5EF4-FFF2-40B4-BE49-F238E27FC236}">
                <a16:creationId xmlns:a16="http://schemas.microsoft.com/office/drawing/2014/main" xmlns="" id="{E4F8B13C-C6FC-4FF2-9043-C1F9978CBCA5}"/>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p:blipFill>
        <p:spPr>
          <a:xfrm>
            <a:off x="5382237" y="3594150"/>
            <a:ext cx="743913" cy="743913"/>
          </a:xfrm>
          <a:prstGeom prst="rect">
            <a:avLst/>
          </a:prstGeom>
        </p:spPr>
      </p:pic>
      <p:pic>
        <p:nvPicPr>
          <p:cNvPr id="19" name="Graphic 18" descr="Calculator">
            <a:extLst>
              <a:ext uri="{FF2B5EF4-FFF2-40B4-BE49-F238E27FC236}">
                <a16:creationId xmlns:a16="http://schemas.microsoft.com/office/drawing/2014/main" xmlns="" id="{FEBEEFC8-1858-46F6-96BB-45B8A747C594}"/>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tretch>
            <a:fillRect/>
          </a:stretch>
        </p:blipFill>
        <p:spPr>
          <a:xfrm>
            <a:off x="5439851" y="5247119"/>
            <a:ext cx="646719" cy="646719"/>
          </a:xfrm>
          <a:prstGeom prst="rect">
            <a:avLst/>
          </a:prstGeom>
        </p:spPr>
      </p:pic>
      <p:pic>
        <p:nvPicPr>
          <p:cNvPr id="25" name="Graphic 24" descr="Coins">
            <a:extLst>
              <a:ext uri="{FF2B5EF4-FFF2-40B4-BE49-F238E27FC236}">
                <a16:creationId xmlns:a16="http://schemas.microsoft.com/office/drawing/2014/main" xmlns="" id="{7EA512D7-28D6-4E6F-926B-F41321EE239E}"/>
              </a:ext>
            </a:extLst>
          </p:cNvPr>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tretch>
            <a:fillRect/>
          </a:stretch>
        </p:blipFill>
        <p:spPr>
          <a:xfrm>
            <a:off x="5443698" y="2071774"/>
            <a:ext cx="670719" cy="670719"/>
          </a:xfrm>
          <a:prstGeom prst="rect">
            <a:avLst/>
          </a:prstGeom>
        </p:spPr>
      </p:pic>
      <p:pic>
        <p:nvPicPr>
          <p:cNvPr id="33" name="Graphic 32" descr="World">
            <a:extLst>
              <a:ext uri="{FF2B5EF4-FFF2-40B4-BE49-F238E27FC236}">
                <a16:creationId xmlns:a16="http://schemas.microsoft.com/office/drawing/2014/main" xmlns="" id="{AB6FF1BD-FD93-4A3C-9C96-A9759E7C4337}"/>
              </a:ext>
            </a:extLst>
          </p:cNvPr>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 xmlns:asvg="http://schemas.microsoft.com/office/drawing/2016/SVG/main" r:embed="rId14"/>
              </a:ext>
            </a:extLst>
          </a:blip>
          <a:stretch>
            <a:fillRect/>
          </a:stretch>
        </p:blipFill>
        <p:spPr>
          <a:xfrm>
            <a:off x="2386311" y="3323690"/>
            <a:ext cx="1612812" cy="1612812"/>
          </a:xfrm>
          <a:prstGeom prst="rect">
            <a:avLst/>
          </a:prstGeom>
        </p:spPr>
      </p:pic>
      <p:sp>
        <p:nvSpPr>
          <p:cNvPr id="30" name="Rectangle 29">
            <a:extLst>
              <a:ext uri="{FF2B5EF4-FFF2-40B4-BE49-F238E27FC236}">
                <a16:creationId xmlns:a16="http://schemas.microsoft.com/office/drawing/2014/main" xmlns="" id="{D0924C98-E398-4E97-ACCB-61F91FB0F898}"/>
              </a:ext>
            </a:extLst>
          </p:cNvPr>
          <p:cNvSpPr/>
          <p:nvPr/>
        </p:nvSpPr>
        <p:spPr>
          <a:xfrm>
            <a:off x="7805010" y="3220193"/>
            <a:ext cx="1997012" cy="1480179"/>
          </a:xfrm>
          <a:prstGeom prst="rect">
            <a:avLst/>
          </a:prstGeom>
          <a:ln>
            <a:solidFill>
              <a:schemeClr val="accent1"/>
            </a:solidFill>
          </a:ln>
        </p:spPr>
        <p:txBody>
          <a:bodyPr wrap="square" anchor="ctr">
            <a:noAutofit/>
          </a:bodyPr>
          <a:lstStyle/>
          <a:p>
            <a:pPr algn="ctr" defTabSz="1219170" eaLnBrk="0" fontAlgn="base" hangingPunct="0">
              <a:spcBef>
                <a:spcPct val="0"/>
              </a:spcBef>
              <a:spcAft>
                <a:spcPct val="0"/>
              </a:spcAft>
            </a:pPr>
            <a:r>
              <a:rPr lang="en-GB" sz="1200" b="1" dirty="0">
                <a:solidFill>
                  <a:srgbClr val="E60000"/>
                </a:solidFill>
                <a:latin typeface="Arial" pitchFamily="-109" charset="0"/>
              </a:rPr>
              <a:t>Fewer direct jobs related to network expansion and fewer indirect and induced jobs resulting from lower productivity increases and lower GDP</a:t>
            </a:r>
          </a:p>
        </p:txBody>
      </p:sp>
      <p:sp>
        <p:nvSpPr>
          <p:cNvPr id="32" name="Rectangle 31">
            <a:extLst>
              <a:ext uri="{FF2B5EF4-FFF2-40B4-BE49-F238E27FC236}">
                <a16:creationId xmlns:a16="http://schemas.microsoft.com/office/drawing/2014/main" xmlns="" id="{0327CC54-5810-480E-983A-382BEE3C0F0C}"/>
              </a:ext>
            </a:extLst>
          </p:cNvPr>
          <p:cNvSpPr/>
          <p:nvPr/>
        </p:nvSpPr>
        <p:spPr>
          <a:xfrm>
            <a:off x="7796694" y="1579948"/>
            <a:ext cx="1997012" cy="1480179"/>
          </a:xfrm>
          <a:prstGeom prst="rect">
            <a:avLst/>
          </a:prstGeom>
          <a:ln>
            <a:solidFill>
              <a:schemeClr val="accent1"/>
            </a:solidFill>
          </a:ln>
        </p:spPr>
        <p:txBody>
          <a:bodyPr wrap="square" anchor="ctr">
            <a:noAutofit/>
          </a:bodyPr>
          <a:lstStyle/>
          <a:p>
            <a:pPr algn="ctr" defTabSz="1219170" eaLnBrk="0" fontAlgn="base" hangingPunct="0">
              <a:spcBef>
                <a:spcPct val="0"/>
              </a:spcBef>
              <a:spcAft>
                <a:spcPct val="0"/>
              </a:spcAft>
            </a:pPr>
            <a:r>
              <a:rPr lang="en-GB" sz="1200" b="1" dirty="0">
                <a:solidFill>
                  <a:srgbClr val="E60000"/>
                </a:solidFill>
                <a:latin typeface="Arial" pitchFamily="-109" charset="0"/>
              </a:rPr>
              <a:t>Lower data usage and digitization imply lower  productivity increases, thus leading to lower GDP</a:t>
            </a:r>
          </a:p>
        </p:txBody>
      </p:sp>
      <p:sp>
        <p:nvSpPr>
          <p:cNvPr id="35" name="Rectangle 34">
            <a:extLst>
              <a:ext uri="{FF2B5EF4-FFF2-40B4-BE49-F238E27FC236}">
                <a16:creationId xmlns:a16="http://schemas.microsoft.com/office/drawing/2014/main" xmlns="" id="{DD7D26AB-D8FF-47BF-8DE6-12F525A45992}"/>
              </a:ext>
            </a:extLst>
          </p:cNvPr>
          <p:cNvSpPr/>
          <p:nvPr/>
        </p:nvSpPr>
        <p:spPr>
          <a:xfrm>
            <a:off x="7812171" y="4849369"/>
            <a:ext cx="1981535" cy="1480179"/>
          </a:xfrm>
          <a:prstGeom prst="rect">
            <a:avLst/>
          </a:prstGeom>
          <a:ln>
            <a:solidFill>
              <a:schemeClr val="accent1"/>
            </a:solidFill>
          </a:ln>
        </p:spPr>
        <p:txBody>
          <a:bodyPr wrap="square" anchor="ctr">
            <a:noAutofit/>
          </a:bodyPr>
          <a:lstStyle/>
          <a:p>
            <a:pPr algn="ctr" defTabSz="1219170" eaLnBrk="0" fontAlgn="base" hangingPunct="0">
              <a:spcBef>
                <a:spcPct val="0"/>
              </a:spcBef>
              <a:spcAft>
                <a:spcPct val="0"/>
              </a:spcAft>
            </a:pPr>
            <a:r>
              <a:rPr lang="en-GB" sz="1200" b="1" dirty="0">
                <a:solidFill>
                  <a:srgbClr val="E60000"/>
                </a:solidFill>
                <a:latin typeface="Arial" pitchFamily="-109" charset="0"/>
              </a:rPr>
              <a:t>Lower GDP with the bill also means lower tax revenues</a:t>
            </a:r>
          </a:p>
        </p:txBody>
      </p:sp>
      <p:sp>
        <p:nvSpPr>
          <p:cNvPr id="36" name="Rectangle 35">
            <a:extLst>
              <a:ext uri="{FF2B5EF4-FFF2-40B4-BE49-F238E27FC236}">
                <a16:creationId xmlns:a16="http://schemas.microsoft.com/office/drawing/2014/main" xmlns="" id="{FDF5FE9F-A65A-4192-AC7B-BF019ACEDF8E}"/>
              </a:ext>
            </a:extLst>
          </p:cNvPr>
          <p:cNvSpPr/>
          <p:nvPr/>
        </p:nvSpPr>
        <p:spPr bwMode="auto">
          <a:xfrm>
            <a:off x="71438" y="6265445"/>
            <a:ext cx="11544301" cy="513972"/>
          </a:xfrm>
          <a:prstGeom prst="rect">
            <a:avLst/>
          </a:prstGeom>
          <a:no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defTabSz="1219170" eaLnBrk="0" fontAlgn="base" hangingPunct="0">
              <a:spcBef>
                <a:spcPct val="0"/>
              </a:spcBef>
              <a:spcAft>
                <a:spcPct val="0"/>
              </a:spcAft>
            </a:pPr>
            <a:endParaRPr lang="en-GB" sz="1000" dirty="0">
              <a:solidFill>
                <a:srgbClr val="000000"/>
              </a:solidFill>
              <a:latin typeface="Arial" pitchFamily="-109" charset="0"/>
            </a:endParaRPr>
          </a:p>
        </p:txBody>
      </p:sp>
      <p:sp>
        <p:nvSpPr>
          <p:cNvPr id="28" name="Title 1">
            <a:extLst>
              <a:ext uri="{FF2B5EF4-FFF2-40B4-BE49-F238E27FC236}">
                <a16:creationId xmlns:a16="http://schemas.microsoft.com/office/drawing/2014/main" xmlns="" id="{FDA62CE1-2189-4C1A-806A-F769F72236F7}"/>
              </a:ext>
            </a:extLst>
          </p:cNvPr>
          <p:cNvSpPr txBox="1">
            <a:spLocks/>
          </p:cNvSpPr>
          <p:nvPr/>
        </p:nvSpPr>
        <p:spPr>
          <a:xfrm>
            <a:off x="0" y="245227"/>
            <a:ext cx="10705515"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 </a:t>
            </a:r>
            <a:r>
              <a:rPr lang="en-ZA" sz="2600" dirty="0" smtClean="0">
                <a:solidFill>
                  <a:schemeClr val="bg1"/>
                </a:solidFill>
              </a:rPr>
              <a:t>and </a:t>
            </a:r>
            <a:r>
              <a:rPr lang="en-ZA" sz="2600" dirty="0">
                <a:solidFill>
                  <a:schemeClr val="bg1"/>
                </a:solidFill>
              </a:rPr>
              <a:t>there will be further negative effects on the wider economy</a:t>
            </a:r>
          </a:p>
        </p:txBody>
      </p:sp>
    </p:spTree>
    <p:extLst>
      <p:ext uri="{BB962C8B-B14F-4D97-AF65-F5344CB8AC3E}">
        <p14:creationId xmlns:p14="http://schemas.microsoft.com/office/powerpoint/2010/main" xmlns="" val="42290143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C9C297-854E-4D22-89D8-F93ED4267AE8}"/>
              </a:ext>
            </a:extLst>
          </p:cNvPr>
          <p:cNvSpPr>
            <a:spLocks noGrp="1"/>
          </p:cNvSpPr>
          <p:nvPr>
            <p:ph type="title"/>
          </p:nvPr>
        </p:nvSpPr>
        <p:spPr>
          <a:xfrm>
            <a:off x="852340" y="2788667"/>
            <a:ext cx="10496549" cy="431800"/>
          </a:xfrm>
        </p:spPr>
        <p:txBody>
          <a:bodyPr/>
          <a:lstStyle/>
          <a:p>
            <a:r>
              <a:rPr lang="en-GB" sz="3600" dirty="0" smtClean="0"/>
              <a:t>Technical </a:t>
            </a:r>
            <a:r>
              <a:rPr lang="en-GB" sz="3600" dirty="0"/>
              <a:t>impact of the 2018 Bill</a:t>
            </a:r>
          </a:p>
        </p:txBody>
      </p:sp>
    </p:spTree>
    <p:extLst>
      <p:ext uri="{BB962C8B-B14F-4D97-AF65-F5344CB8AC3E}">
        <p14:creationId xmlns:p14="http://schemas.microsoft.com/office/powerpoint/2010/main" xmlns="" val="23641655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09144" y="3274986"/>
            <a:ext cx="10440166" cy="3516929"/>
            <a:chOff x="691882" y="3363461"/>
            <a:chExt cx="7723663" cy="2481081"/>
          </a:xfrm>
        </p:grpSpPr>
        <p:sp>
          <p:nvSpPr>
            <p:cNvPr id="37" name="TextBox 36">
              <a:extLst>
                <a:ext uri="{FF2B5EF4-FFF2-40B4-BE49-F238E27FC236}">
                  <a16:creationId xmlns:a16="http://schemas.microsoft.com/office/drawing/2014/main" xmlns="" id="{43EB3CC9-EC22-4F7B-A4C8-0C2A7319E004}"/>
                </a:ext>
              </a:extLst>
            </p:cNvPr>
            <p:cNvSpPr txBox="1"/>
            <p:nvPr/>
          </p:nvSpPr>
          <p:spPr>
            <a:xfrm>
              <a:off x="712625" y="3434437"/>
              <a:ext cx="1636177" cy="2410105"/>
            </a:xfrm>
            <a:prstGeom prst="rect">
              <a:avLst/>
            </a:prstGeom>
            <a:noFill/>
          </p:spPr>
          <p:txBody>
            <a:bodyPr wrap="square" rtlCol="0">
              <a:spAutoFit/>
            </a:bodyPr>
            <a:lstStyle/>
            <a:p>
              <a:pPr marL="171450" indent="-171450">
                <a:buFont typeface="Wingdings" panose="05000000000000000000" pitchFamily="2" charset="2"/>
                <a:buChar char="Ø"/>
              </a:pPr>
              <a:r>
                <a:rPr lang="en-ZA" dirty="0" smtClean="0">
                  <a:solidFill>
                    <a:schemeClr val="tx2"/>
                  </a:solidFill>
                </a:rPr>
                <a:t>Removal of the “</a:t>
              </a:r>
              <a:r>
                <a:rPr lang="en-ZA" b="1" dirty="0" smtClean="0">
                  <a:solidFill>
                    <a:schemeClr val="tx2"/>
                  </a:solidFill>
                </a:rPr>
                <a:t>technical and economical</a:t>
              </a:r>
              <a:r>
                <a:rPr lang="en-ZA" dirty="0" smtClean="0">
                  <a:solidFill>
                    <a:schemeClr val="tx2"/>
                  </a:solidFill>
                </a:rPr>
                <a:t>” feasibility criteria for access to ECNS facilities will result in additional costs and risk to the access provider</a:t>
              </a:r>
            </a:p>
            <a:p>
              <a:pPr marL="171450" indent="-171450">
                <a:buFont typeface="Wingdings" panose="05000000000000000000" pitchFamily="2" charset="2"/>
                <a:buChar char="Ø"/>
              </a:pPr>
              <a:r>
                <a:rPr lang="en-ZA" dirty="0" smtClean="0">
                  <a:solidFill>
                    <a:schemeClr val="tx2"/>
                  </a:solidFill>
                </a:rPr>
                <a:t>It will also result in </a:t>
              </a:r>
              <a:r>
                <a:rPr lang="en-ZA" b="1" dirty="0" smtClean="0">
                  <a:solidFill>
                    <a:schemeClr val="tx2"/>
                  </a:solidFill>
                </a:rPr>
                <a:t>inefficient use </a:t>
              </a:r>
              <a:r>
                <a:rPr lang="en-ZA" dirty="0" smtClean="0">
                  <a:solidFill>
                    <a:schemeClr val="tx2"/>
                  </a:solidFill>
                </a:rPr>
                <a:t>of ECNS facilities </a:t>
              </a:r>
              <a:endParaRPr lang="en-US" dirty="0">
                <a:solidFill>
                  <a:schemeClr val="tx2"/>
                </a:solidFill>
              </a:endParaRPr>
            </a:p>
          </p:txBody>
        </p:sp>
        <p:sp>
          <p:nvSpPr>
            <p:cNvPr id="38" name="TextBox 37">
              <a:extLst>
                <a:ext uri="{FF2B5EF4-FFF2-40B4-BE49-F238E27FC236}">
                  <a16:creationId xmlns:a16="http://schemas.microsoft.com/office/drawing/2014/main" xmlns="" id="{43EB3CC9-EC22-4F7B-A4C8-0C2A7319E004}"/>
                </a:ext>
              </a:extLst>
            </p:cNvPr>
            <p:cNvSpPr txBox="1"/>
            <p:nvPr/>
          </p:nvSpPr>
          <p:spPr>
            <a:xfrm>
              <a:off x="2627487" y="3384282"/>
              <a:ext cx="1880281" cy="2019277"/>
            </a:xfrm>
            <a:prstGeom prst="rect">
              <a:avLst/>
            </a:prstGeom>
            <a:noFill/>
          </p:spPr>
          <p:txBody>
            <a:bodyPr wrap="square" rtlCol="0">
              <a:spAutoFit/>
            </a:bodyPr>
            <a:lstStyle/>
            <a:p>
              <a:pPr marL="171450" indent="-171450">
                <a:buFont typeface="Wingdings" panose="05000000000000000000" pitchFamily="2" charset="2"/>
                <a:buChar char="Ø"/>
              </a:pPr>
              <a:r>
                <a:rPr lang="en-US" b="1" dirty="0" smtClean="0">
                  <a:solidFill>
                    <a:schemeClr val="tx2"/>
                  </a:solidFill>
                </a:rPr>
                <a:t>Spectrum re-farming </a:t>
              </a:r>
              <a:r>
                <a:rPr lang="en-US" dirty="0" smtClean="0">
                  <a:solidFill>
                    <a:schemeClr val="tx2"/>
                  </a:solidFill>
                </a:rPr>
                <a:t>should NOT be subject to approval by the Authority</a:t>
              </a:r>
            </a:p>
            <a:p>
              <a:pPr marL="171450" indent="-171450">
                <a:buFont typeface="Wingdings" panose="05000000000000000000" pitchFamily="2" charset="2"/>
                <a:buChar char="Ø"/>
              </a:pPr>
              <a:r>
                <a:rPr lang="en-US" dirty="0">
                  <a:solidFill>
                    <a:schemeClr val="tx2"/>
                  </a:solidFill>
                </a:rPr>
                <a:t> It’s a daily necessity for </a:t>
              </a:r>
              <a:r>
                <a:rPr lang="en-US" dirty="0" smtClean="0">
                  <a:solidFill>
                    <a:schemeClr val="tx2"/>
                  </a:solidFill>
                </a:rPr>
                <a:t>mobile operators </a:t>
              </a:r>
              <a:r>
                <a:rPr lang="en-US" dirty="0">
                  <a:solidFill>
                    <a:schemeClr val="tx2"/>
                  </a:solidFill>
                </a:rPr>
                <a:t>to manage network capacity </a:t>
              </a:r>
              <a:r>
                <a:rPr lang="en-US" dirty="0" smtClean="0">
                  <a:solidFill>
                    <a:schemeClr val="tx2"/>
                  </a:solidFill>
                </a:rPr>
                <a:t>requirements between </a:t>
              </a:r>
              <a:r>
                <a:rPr lang="en-US" b="1" dirty="0" smtClean="0">
                  <a:solidFill>
                    <a:schemeClr val="tx2"/>
                  </a:solidFill>
                </a:rPr>
                <a:t>all technologies</a:t>
              </a:r>
              <a:endParaRPr lang="en-US" b="1" dirty="0">
                <a:solidFill>
                  <a:schemeClr val="tx2"/>
                </a:solidFill>
              </a:endParaRPr>
            </a:p>
          </p:txBody>
        </p:sp>
        <p:sp>
          <p:nvSpPr>
            <p:cNvPr id="43" name="Rectangle 42">
              <a:extLst>
                <a:ext uri="{FF2B5EF4-FFF2-40B4-BE49-F238E27FC236}">
                  <a16:creationId xmlns:a16="http://schemas.microsoft.com/office/drawing/2014/main" xmlns="" id="{32CF59BC-E72D-41EF-B243-E21305023799}"/>
                </a:ext>
              </a:extLst>
            </p:cNvPr>
            <p:cNvSpPr/>
            <p:nvPr/>
          </p:nvSpPr>
          <p:spPr>
            <a:xfrm>
              <a:off x="4765709" y="3363462"/>
              <a:ext cx="1702606" cy="246652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p>
          </p:txBody>
        </p:sp>
        <p:sp>
          <p:nvSpPr>
            <p:cNvPr id="44" name="TextBox 43">
              <a:extLst>
                <a:ext uri="{FF2B5EF4-FFF2-40B4-BE49-F238E27FC236}">
                  <a16:creationId xmlns:a16="http://schemas.microsoft.com/office/drawing/2014/main" xmlns="" id="{43EB3CC9-EC22-4F7B-A4C8-0C2A7319E004}"/>
                </a:ext>
              </a:extLst>
            </p:cNvPr>
            <p:cNvSpPr txBox="1"/>
            <p:nvPr/>
          </p:nvSpPr>
          <p:spPr>
            <a:xfrm>
              <a:off x="4765709" y="3384282"/>
              <a:ext cx="1702606" cy="1823863"/>
            </a:xfrm>
            <a:prstGeom prst="rect">
              <a:avLst/>
            </a:prstGeom>
            <a:noFill/>
          </p:spPr>
          <p:txBody>
            <a:bodyPr wrap="square" rtlCol="0">
              <a:spAutoFit/>
            </a:bodyPr>
            <a:lstStyle/>
            <a:p>
              <a:pPr marL="171450" indent="-171450">
                <a:buFont typeface="Wingdings" panose="05000000000000000000" pitchFamily="2" charset="2"/>
                <a:buChar char="Ø"/>
              </a:pPr>
              <a:r>
                <a:rPr lang="en-US" b="1" dirty="0" smtClean="0">
                  <a:solidFill>
                    <a:schemeClr val="tx2"/>
                  </a:solidFill>
                </a:rPr>
                <a:t>Real-time spectrum database </a:t>
              </a:r>
              <a:r>
                <a:rPr lang="en-US" dirty="0" smtClean="0">
                  <a:solidFill>
                    <a:schemeClr val="tx2"/>
                  </a:solidFill>
                </a:rPr>
                <a:t>– not practical to implement</a:t>
              </a:r>
            </a:p>
            <a:p>
              <a:pPr marL="171450" indent="-171450">
                <a:buFont typeface="Wingdings" panose="05000000000000000000" pitchFamily="2" charset="2"/>
                <a:buChar char="Ø"/>
              </a:pPr>
              <a:r>
                <a:rPr lang="en-US" dirty="0">
                  <a:solidFill>
                    <a:schemeClr val="tx2"/>
                  </a:solidFill>
                </a:rPr>
                <a:t> </a:t>
              </a:r>
              <a:r>
                <a:rPr lang="en-US" dirty="0" smtClean="0">
                  <a:solidFill>
                    <a:schemeClr val="tx2"/>
                  </a:solidFill>
                </a:rPr>
                <a:t>It will result in </a:t>
              </a:r>
              <a:r>
                <a:rPr lang="en-US" b="1" dirty="0" smtClean="0">
                  <a:solidFill>
                    <a:schemeClr val="tx2"/>
                  </a:solidFill>
                </a:rPr>
                <a:t>outages, dropped calls </a:t>
              </a:r>
              <a:r>
                <a:rPr lang="en-US" dirty="0" smtClean="0">
                  <a:solidFill>
                    <a:schemeClr val="tx2"/>
                  </a:solidFill>
                </a:rPr>
                <a:t>and detrimental to the overall end-user experience</a:t>
              </a:r>
              <a:endParaRPr lang="en-US" dirty="0">
                <a:solidFill>
                  <a:schemeClr val="tx2"/>
                </a:solidFill>
              </a:endParaRPr>
            </a:p>
          </p:txBody>
        </p:sp>
        <p:sp>
          <p:nvSpPr>
            <p:cNvPr id="45" name="Rectangle 44">
              <a:extLst>
                <a:ext uri="{FF2B5EF4-FFF2-40B4-BE49-F238E27FC236}">
                  <a16:creationId xmlns:a16="http://schemas.microsoft.com/office/drawing/2014/main" xmlns="" id="{32CF59BC-E72D-41EF-B243-E21305023799}"/>
                </a:ext>
              </a:extLst>
            </p:cNvPr>
            <p:cNvSpPr/>
            <p:nvPr/>
          </p:nvSpPr>
          <p:spPr>
            <a:xfrm>
              <a:off x="2627487" y="3363462"/>
              <a:ext cx="1880282" cy="2441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p>
          </p:txBody>
        </p:sp>
        <p:sp>
          <p:nvSpPr>
            <p:cNvPr id="47" name="Rectangle 46">
              <a:extLst>
                <a:ext uri="{FF2B5EF4-FFF2-40B4-BE49-F238E27FC236}">
                  <a16:creationId xmlns:a16="http://schemas.microsoft.com/office/drawing/2014/main" xmlns="" id="{32CF59BC-E72D-41EF-B243-E21305023799}"/>
                </a:ext>
              </a:extLst>
            </p:cNvPr>
            <p:cNvSpPr/>
            <p:nvPr/>
          </p:nvSpPr>
          <p:spPr>
            <a:xfrm>
              <a:off x="691882" y="3363461"/>
              <a:ext cx="1677665" cy="244146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p>
          </p:txBody>
        </p:sp>
        <p:sp>
          <p:nvSpPr>
            <p:cNvPr id="52" name="TextBox 51">
              <a:extLst>
                <a:ext uri="{FF2B5EF4-FFF2-40B4-BE49-F238E27FC236}">
                  <a16:creationId xmlns:a16="http://schemas.microsoft.com/office/drawing/2014/main" xmlns="" id="{43EB3CC9-EC22-4F7B-A4C8-0C2A7319E004}"/>
                </a:ext>
              </a:extLst>
            </p:cNvPr>
            <p:cNvSpPr txBox="1"/>
            <p:nvPr/>
          </p:nvSpPr>
          <p:spPr>
            <a:xfrm>
              <a:off x="6726255" y="3384282"/>
              <a:ext cx="1689290" cy="2410105"/>
            </a:xfrm>
            <a:prstGeom prst="rect">
              <a:avLst/>
            </a:prstGeom>
            <a:noFill/>
          </p:spPr>
          <p:txBody>
            <a:bodyPr wrap="square" rtlCol="0">
              <a:spAutoFit/>
            </a:bodyPr>
            <a:lstStyle/>
            <a:p>
              <a:pPr marL="171450" indent="-171450">
                <a:buFont typeface="Wingdings" panose="05000000000000000000" pitchFamily="2" charset="2"/>
                <a:buChar char="Ø"/>
              </a:pPr>
              <a:r>
                <a:rPr lang="en-US" b="1" dirty="0">
                  <a:solidFill>
                    <a:schemeClr val="tx2"/>
                  </a:solidFill>
                </a:rPr>
                <a:t>Interference challenges </a:t>
              </a:r>
              <a:r>
                <a:rPr lang="en-US" dirty="0">
                  <a:solidFill>
                    <a:schemeClr val="tx2"/>
                  </a:solidFill>
                </a:rPr>
                <a:t>and limits proper network planning &amp; RF optimisation</a:t>
              </a:r>
            </a:p>
            <a:p>
              <a:pPr marL="171450" indent="-171450">
                <a:buFont typeface="Wingdings" panose="05000000000000000000" pitchFamily="2" charset="2"/>
                <a:buChar char="Ø"/>
              </a:pPr>
              <a:r>
                <a:rPr lang="en-US" b="1" dirty="0">
                  <a:solidFill>
                    <a:schemeClr val="tx2"/>
                  </a:solidFill>
                </a:rPr>
                <a:t>No investment incentive and certainty </a:t>
              </a:r>
              <a:r>
                <a:rPr lang="en-US" dirty="0">
                  <a:solidFill>
                    <a:schemeClr val="tx2"/>
                  </a:solidFill>
                </a:rPr>
                <a:t>for licencees</a:t>
              </a:r>
            </a:p>
            <a:p>
              <a:pPr marL="171450" indent="-171450">
                <a:buFont typeface="Wingdings" panose="05000000000000000000" pitchFamily="2" charset="2"/>
                <a:buChar char="Ø"/>
              </a:pPr>
              <a:r>
                <a:rPr lang="en-US" b="1" dirty="0">
                  <a:solidFill>
                    <a:schemeClr val="tx2"/>
                  </a:solidFill>
                </a:rPr>
                <a:t>Negatively impacts QoS</a:t>
              </a:r>
              <a:r>
                <a:rPr lang="en-US" dirty="0">
                  <a:solidFill>
                    <a:schemeClr val="tx2"/>
                  </a:solidFill>
                </a:rPr>
                <a:t> on end user experience </a:t>
              </a:r>
            </a:p>
          </p:txBody>
        </p:sp>
        <p:sp>
          <p:nvSpPr>
            <p:cNvPr id="53" name="Rectangle 52">
              <a:extLst>
                <a:ext uri="{FF2B5EF4-FFF2-40B4-BE49-F238E27FC236}">
                  <a16:creationId xmlns:a16="http://schemas.microsoft.com/office/drawing/2014/main" xmlns="" id="{32CF59BC-E72D-41EF-B243-E21305023799}"/>
                </a:ext>
              </a:extLst>
            </p:cNvPr>
            <p:cNvSpPr/>
            <p:nvPr/>
          </p:nvSpPr>
          <p:spPr>
            <a:xfrm>
              <a:off x="6726256" y="3366794"/>
              <a:ext cx="1689289" cy="246319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p>
          </p:txBody>
        </p:sp>
      </p:grpSp>
      <p:sp>
        <p:nvSpPr>
          <p:cNvPr id="56" name="Flowchart: Delay 55"/>
          <p:cNvSpPr/>
          <p:nvPr/>
        </p:nvSpPr>
        <p:spPr>
          <a:xfrm rot="16200000">
            <a:off x="9342379" y="791920"/>
            <a:ext cx="1530428" cy="1694928"/>
          </a:xfrm>
          <a:prstGeom prst="flowChartDelay">
            <a:avLst/>
          </a:prstGeom>
          <a:solidFill>
            <a:srgbClr val="C1F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58" name="Flowchart: Delay 57"/>
          <p:cNvSpPr/>
          <p:nvPr/>
        </p:nvSpPr>
        <p:spPr>
          <a:xfrm rot="16200000">
            <a:off x="6771296" y="771709"/>
            <a:ext cx="1530428" cy="1695580"/>
          </a:xfrm>
          <a:prstGeom prst="flowChartDelay">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59" name="Flowchart: Delay 58"/>
          <p:cNvSpPr/>
          <p:nvPr/>
        </p:nvSpPr>
        <p:spPr>
          <a:xfrm rot="16200000">
            <a:off x="4006736" y="717935"/>
            <a:ext cx="1530428" cy="1704142"/>
          </a:xfrm>
          <a:prstGeom prst="flowChartDelay">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60" name="Flowchart: Delay 59"/>
          <p:cNvSpPr/>
          <p:nvPr/>
        </p:nvSpPr>
        <p:spPr>
          <a:xfrm rot="16200000">
            <a:off x="1265184" y="793750"/>
            <a:ext cx="1530428" cy="1651498"/>
          </a:xfrm>
          <a:prstGeom prst="flowChartDelay">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61" name="TextBox 60"/>
          <p:cNvSpPr txBox="1"/>
          <p:nvPr/>
        </p:nvSpPr>
        <p:spPr>
          <a:xfrm>
            <a:off x="1204649" y="2463473"/>
            <a:ext cx="1647160" cy="885153"/>
          </a:xfrm>
          <a:prstGeom prst="rect">
            <a:avLst/>
          </a:prstGeom>
          <a:solidFill>
            <a:srgbClr val="00B0F0"/>
          </a:solidFill>
          <a:ln>
            <a:noFill/>
          </a:ln>
        </p:spPr>
        <p:txBody>
          <a:bodyPr wrap="square" lIns="0" tIns="0" rIns="0" bIns="0" rtlCol="0">
            <a:noAutofit/>
          </a:bodyPr>
          <a:lstStyle>
            <a:defPPr>
              <a:defRPr lang="en-US"/>
            </a:defPPr>
            <a:lvl1pPr indent="0" algn="ctr">
              <a:buFont typeface="Arial" panose="020B0604020202020204" pitchFamily="34" charset="0"/>
              <a:buNone/>
              <a:defRPr sz="1600">
                <a:solidFill>
                  <a:srgbClr val="C00000"/>
                </a:solidFill>
              </a:defRPr>
            </a:lvl1pPr>
          </a:lstStyle>
          <a:p>
            <a:r>
              <a:rPr lang="en-ZA" b="1" dirty="0">
                <a:solidFill>
                  <a:schemeClr val="tx1"/>
                </a:solidFill>
              </a:rPr>
              <a:t>Infrastructure costs and mast loading</a:t>
            </a:r>
          </a:p>
        </p:txBody>
      </p:sp>
      <p:sp>
        <p:nvSpPr>
          <p:cNvPr id="62" name="TextBox 61"/>
          <p:cNvSpPr txBox="1"/>
          <p:nvPr/>
        </p:nvSpPr>
        <p:spPr>
          <a:xfrm>
            <a:off x="3926923" y="2445387"/>
            <a:ext cx="1694929" cy="885153"/>
          </a:xfrm>
          <a:prstGeom prst="rect">
            <a:avLst/>
          </a:prstGeom>
          <a:solidFill>
            <a:srgbClr val="00B0F0"/>
          </a:solidFill>
          <a:ln>
            <a:noFill/>
          </a:ln>
        </p:spPr>
        <p:txBody>
          <a:bodyPr wrap="square" lIns="0" tIns="0" rIns="0" bIns="0" rtlCol="0">
            <a:noAutofit/>
          </a:bodyPr>
          <a:lstStyle>
            <a:defPPr>
              <a:defRPr lang="en-US"/>
            </a:defPPr>
            <a:lvl1pPr indent="0" algn="ctr">
              <a:buFont typeface="Arial" panose="020B0604020202020204" pitchFamily="34" charset="0"/>
              <a:buNone/>
              <a:defRPr sz="1400">
                <a:solidFill>
                  <a:schemeClr val="bg1"/>
                </a:solidFill>
              </a:defRPr>
            </a:lvl1pPr>
          </a:lstStyle>
          <a:p>
            <a:r>
              <a:rPr lang="en-ZA" sz="1600" b="1" dirty="0">
                <a:solidFill>
                  <a:schemeClr val="tx1"/>
                </a:solidFill>
              </a:rPr>
              <a:t>Spectrum Efficiency</a:t>
            </a:r>
          </a:p>
        </p:txBody>
      </p:sp>
      <p:sp>
        <p:nvSpPr>
          <p:cNvPr id="63" name="TextBox 62"/>
          <p:cNvSpPr txBox="1"/>
          <p:nvPr/>
        </p:nvSpPr>
        <p:spPr>
          <a:xfrm>
            <a:off x="6689046" y="2450262"/>
            <a:ext cx="1694929" cy="885153"/>
          </a:xfrm>
          <a:prstGeom prst="rect">
            <a:avLst/>
          </a:prstGeom>
          <a:solidFill>
            <a:srgbClr val="00B0F0"/>
          </a:solidFill>
          <a:ln>
            <a:noFill/>
          </a:ln>
        </p:spPr>
        <p:txBody>
          <a:bodyPr wrap="square" lIns="0" tIns="0" rIns="0" bIns="0" rtlCol="0">
            <a:noAutofit/>
          </a:bodyPr>
          <a:lstStyle>
            <a:defPPr>
              <a:defRPr lang="en-US"/>
            </a:defPPr>
            <a:lvl1pPr indent="0" algn="ctr">
              <a:buFont typeface="Arial" panose="020B0604020202020204" pitchFamily="34" charset="0"/>
              <a:buNone/>
              <a:defRPr sz="1400">
                <a:solidFill>
                  <a:schemeClr val="bg1"/>
                </a:solidFill>
              </a:defRPr>
            </a:lvl1pPr>
          </a:lstStyle>
          <a:p>
            <a:r>
              <a:rPr lang="en-ZA" sz="1600" b="1" dirty="0">
                <a:solidFill>
                  <a:schemeClr val="tx1"/>
                </a:solidFill>
              </a:rPr>
              <a:t>Network Resiliency</a:t>
            </a:r>
          </a:p>
        </p:txBody>
      </p:sp>
      <p:sp>
        <p:nvSpPr>
          <p:cNvPr id="65" name="TextBox 64"/>
          <p:cNvSpPr txBox="1"/>
          <p:nvPr/>
        </p:nvSpPr>
        <p:spPr>
          <a:xfrm>
            <a:off x="9274090" y="2463473"/>
            <a:ext cx="1694929" cy="868380"/>
          </a:xfrm>
          <a:prstGeom prst="rect">
            <a:avLst/>
          </a:prstGeom>
          <a:solidFill>
            <a:srgbClr val="00B0F0"/>
          </a:solidFill>
          <a:ln>
            <a:noFill/>
          </a:ln>
        </p:spPr>
        <p:txBody>
          <a:bodyPr wrap="square" lIns="0" tIns="0" rIns="0" bIns="0" rtlCol="0">
            <a:noAutofit/>
          </a:bodyPr>
          <a:lstStyle>
            <a:defPPr>
              <a:defRPr lang="en-US"/>
            </a:defPPr>
            <a:lvl1pPr indent="0" algn="ctr">
              <a:buFont typeface="Arial" panose="020B0604020202020204" pitchFamily="34" charset="0"/>
              <a:buNone/>
              <a:defRPr sz="1400">
                <a:solidFill>
                  <a:schemeClr val="bg1"/>
                </a:solidFill>
              </a:defRPr>
            </a:lvl1pPr>
          </a:lstStyle>
          <a:p>
            <a:r>
              <a:rPr lang="en-ZA" sz="1600" b="1" dirty="0">
                <a:solidFill>
                  <a:schemeClr val="tx1"/>
                </a:solidFill>
              </a:rPr>
              <a:t>Non-exclusive Access to Spectrum</a:t>
            </a:r>
          </a:p>
        </p:txBody>
      </p:sp>
      <p:sp>
        <p:nvSpPr>
          <p:cNvPr id="66" name="Oval 65"/>
          <p:cNvSpPr/>
          <p:nvPr/>
        </p:nvSpPr>
        <p:spPr>
          <a:xfrm>
            <a:off x="1343691" y="1009773"/>
            <a:ext cx="1416116" cy="1374940"/>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67" name="Oval 66"/>
          <p:cNvSpPr/>
          <p:nvPr/>
        </p:nvSpPr>
        <p:spPr>
          <a:xfrm>
            <a:off x="4063892" y="981763"/>
            <a:ext cx="1416116" cy="1374940"/>
          </a:xfrm>
          <a:prstGeom prst="ellipse">
            <a:avLst/>
          </a:prstGeom>
          <a:blipFill dpi="0" rotWithShape="1">
            <a:blip r:embed="rId4" cstate="print">
              <a:extLst>
                <a:ext uri="{28A0092B-C50C-407E-A947-70E740481C1C}">
                  <a14:useLocalDpi xmlns:a14="http://schemas.microsoft.com/office/drawing/2010/main" xmlns="" val="0"/>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68" name="Oval 67"/>
          <p:cNvSpPr/>
          <p:nvPr/>
        </p:nvSpPr>
        <p:spPr>
          <a:xfrm>
            <a:off x="6808258" y="996563"/>
            <a:ext cx="1416116" cy="1374940"/>
          </a:xfrm>
          <a:prstGeom prst="ellipse">
            <a:avLst/>
          </a:prstGeom>
          <a:blipFill dpi="0" rotWithShape="1">
            <a:blip r:embed="rId5" cstate="print">
              <a:extLst>
                <a:ext uri="{28A0092B-C50C-407E-A947-70E740481C1C}">
                  <a14:useLocalDpi xmlns:a14="http://schemas.microsoft.com/office/drawing/2010/main" xmlns="" val="0"/>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70" name="Oval 69"/>
          <p:cNvSpPr/>
          <p:nvPr/>
        </p:nvSpPr>
        <p:spPr>
          <a:xfrm>
            <a:off x="9461386" y="1002827"/>
            <a:ext cx="1416116" cy="1374940"/>
          </a:xfrm>
          <a:prstGeom prst="ellipse">
            <a:avLst/>
          </a:prstGeom>
          <a:blipFill dpi="0" rotWithShape="1">
            <a:blip r:embed="rId6" cstate="print">
              <a:extLst>
                <a:ext uri="{28A0092B-C50C-407E-A947-70E740481C1C}">
                  <a14:useLocalDpi xmlns:a14="http://schemas.microsoft.com/office/drawing/2010/main" xmlns="" val="0"/>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4" name="Title 1">
            <a:extLst>
              <a:ext uri="{FF2B5EF4-FFF2-40B4-BE49-F238E27FC236}">
                <a16:creationId xmlns:a16="http://schemas.microsoft.com/office/drawing/2014/main" xmlns="" id="{FDA62CE1-2189-4C1A-806A-F769F72236F7}"/>
              </a:ext>
            </a:extLst>
          </p:cNvPr>
          <p:cNvSpPr txBox="1">
            <a:spLocks/>
          </p:cNvSpPr>
          <p:nvPr/>
        </p:nvSpPr>
        <p:spPr>
          <a:xfrm>
            <a:off x="0" y="245227"/>
            <a:ext cx="10705515"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a:t>
            </a:r>
            <a:r>
              <a:rPr lang="en-ZA" sz="2600" dirty="0">
                <a:solidFill>
                  <a:schemeClr val="bg1"/>
                </a:solidFill>
              </a:rPr>
              <a:t>Impact of the Bill on technical viability</a:t>
            </a:r>
          </a:p>
        </p:txBody>
      </p:sp>
    </p:spTree>
    <p:extLst>
      <p:ext uri="{BB962C8B-B14F-4D97-AF65-F5344CB8AC3E}">
        <p14:creationId xmlns:p14="http://schemas.microsoft.com/office/powerpoint/2010/main" xmlns="" val="14534434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C9C297-854E-4D22-89D8-F93ED4267AE8}"/>
              </a:ext>
            </a:extLst>
          </p:cNvPr>
          <p:cNvSpPr>
            <a:spLocks noGrp="1"/>
          </p:cNvSpPr>
          <p:nvPr>
            <p:ph type="title"/>
          </p:nvPr>
        </p:nvSpPr>
        <p:spPr>
          <a:xfrm>
            <a:off x="852340" y="2788667"/>
            <a:ext cx="10496549" cy="431800"/>
          </a:xfrm>
        </p:spPr>
        <p:txBody>
          <a:bodyPr/>
          <a:lstStyle/>
          <a:p>
            <a:r>
              <a:rPr lang="en-GB" sz="3600" dirty="0" smtClean="0"/>
              <a:t>Vodacom proposals</a:t>
            </a:r>
            <a:endParaRPr lang="en-GB" sz="3600" dirty="0"/>
          </a:p>
        </p:txBody>
      </p:sp>
    </p:spTree>
    <p:extLst>
      <p:ext uri="{BB962C8B-B14F-4D97-AF65-F5344CB8AC3E}">
        <p14:creationId xmlns:p14="http://schemas.microsoft.com/office/powerpoint/2010/main" xmlns="" val="33956904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373C002-D176-4194-B966-B64FA7B1B3D5}"/>
              </a:ext>
            </a:extLst>
          </p:cNvPr>
          <p:cNvSpPr txBox="1"/>
          <p:nvPr/>
        </p:nvSpPr>
        <p:spPr>
          <a:xfrm>
            <a:off x="848117" y="2053486"/>
            <a:ext cx="7696155" cy="830997"/>
          </a:xfrm>
          <a:prstGeom prst="rect">
            <a:avLst/>
          </a:prstGeom>
          <a:noFill/>
        </p:spPr>
        <p:txBody>
          <a:bodyPr wrap="square" rtlCol="0">
            <a:spAutoFit/>
          </a:bodyPr>
          <a:lstStyle/>
          <a:p>
            <a:pPr lvl="0"/>
            <a:r>
              <a:rPr lang="en-GB" sz="1600" b="1" dirty="0"/>
              <a:t>Although Vodacom does not believe that a Wireless Open Access Network (WOAN)</a:t>
            </a:r>
            <a:r>
              <a:rPr lang="en-GB" sz="1600" dirty="0"/>
              <a:t> as prescribed in the Bill is necessary to meet the Government’s objectives, we can envisage a </a:t>
            </a:r>
            <a:r>
              <a:rPr lang="en-GB" sz="1600" b="1" dirty="0"/>
              <a:t>competitive WOAN </a:t>
            </a:r>
            <a:r>
              <a:rPr lang="en-GB" sz="1600" dirty="0"/>
              <a:t>as a means to open the market to new players.</a:t>
            </a:r>
            <a:endParaRPr lang="en-ZA" sz="1600" dirty="0"/>
          </a:p>
        </p:txBody>
      </p:sp>
      <p:sp>
        <p:nvSpPr>
          <p:cNvPr id="5" name="Rectangle 4">
            <a:extLst>
              <a:ext uri="{FF2B5EF4-FFF2-40B4-BE49-F238E27FC236}">
                <a16:creationId xmlns:a16="http://schemas.microsoft.com/office/drawing/2014/main" xmlns="" id="{33767F5E-6F65-42EF-BC28-010C874161F7}"/>
              </a:ext>
            </a:extLst>
          </p:cNvPr>
          <p:cNvSpPr/>
          <p:nvPr/>
        </p:nvSpPr>
        <p:spPr>
          <a:xfrm>
            <a:off x="759655" y="1944666"/>
            <a:ext cx="7784617" cy="1268311"/>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p>
        </p:txBody>
      </p:sp>
      <p:sp>
        <p:nvSpPr>
          <p:cNvPr id="6" name="TextBox 5">
            <a:extLst>
              <a:ext uri="{FF2B5EF4-FFF2-40B4-BE49-F238E27FC236}">
                <a16:creationId xmlns:a16="http://schemas.microsoft.com/office/drawing/2014/main" xmlns="" id="{CC5C1DF8-0A3C-4356-BD38-369EADD0E99F}"/>
              </a:ext>
            </a:extLst>
          </p:cNvPr>
          <p:cNvSpPr txBox="1"/>
          <p:nvPr/>
        </p:nvSpPr>
        <p:spPr>
          <a:xfrm>
            <a:off x="1222418" y="3697496"/>
            <a:ext cx="3939966" cy="1323439"/>
          </a:xfrm>
          <a:prstGeom prst="rect">
            <a:avLst/>
          </a:prstGeom>
          <a:noFill/>
        </p:spPr>
        <p:txBody>
          <a:bodyPr wrap="square" rtlCol="0">
            <a:spAutoFit/>
          </a:bodyPr>
          <a:lstStyle/>
          <a:p>
            <a:pPr lvl="0"/>
            <a:r>
              <a:rPr lang="en-GB" sz="1600" dirty="0"/>
              <a:t>A </a:t>
            </a:r>
            <a:r>
              <a:rPr lang="en-GB" sz="1600" b="1" dirty="0"/>
              <a:t>competitive</a:t>
            </a:r>
            <a:r>
              <a:rPr lang="en-GB" sz="1600" dirty="0"/>
              <a:t> </a:t>
            </a:r>
            <a:r>
              <a:rPr lang="en-GB" sz="1600" b="1" dirty="0"/>
              <a:t>WOAN</a:t>
            </a:r>
            <a:r>
              <a:rPr lang="en-GB" sz="1600" dirty="0"/>
              <a:t> would be a new type of company.</a:t>
            </a:r>
          </a:p>
          <a:p>
            <a:pPr marL="180975" indent="-180975">
              <a:buFont typeface="Arial" panose="020B0604020202020204" pitchFamily="34" charset="0"/>
              <a:buChar char="•"/>
            </a:pPr>
            <a:r>
              <a:rPr lang="en-GB" sz="1600" dirty="0"/>
              <a:t>Owns </a:t>
            </a:r>
            <a:r>
              <a:rPr lang="en-GB" sz="1600" dirty="0" smtClean="0"/>
              <a:t>an</a:t>
            </a:r>
            <a:r>
              <a:rPr lang="en-GB" sz="1600" b="1" dirty="0" smtClean="0"/>
              <a:t> </a:t>
            </a:r>
            <a:r>
              <a:rPr lang="en-GB" sz="1600" b="1" dirty="0"/>
              <a:t>advanced mobile network (LTE) </a:t>
            </a:r>
            <a:r>
              <a:rPr lang="en-GB" sz="1600" dirty="0"/>
              <a:t>and  </a:t>
            </a:r>
          </a:p>
          <a:p>
            <a:pPr marL="180975" indent="-180975">
              <a:buFont typeface="Arial" panose="020B0604020202020204" pitchFamily="34" charset="0"/>
              <a:buChar char="•"/>
            </a:pPr>
            <a:r>
              <a:rPr lang="en-GB" sz="1600" dirty="0"/>
              <a:t>allows </a:t>
            </a:r>
            <a:r>
              <a:rPr lang="en-GB" sz="1600" b="1" dirty="0"/>
              <a:t>other licensees to use the network</a:t>
            </a:r>
            <a:endParaRPr lang="en-GB" sz="1600" dirty="0"/>
          </a:p>
        </p:txBody>
      </p:sp>
      <p:sp>
        <p:nvSpPr>
          <p:cNvPr id="7" name="TextBox 6">
            <a:extLst>
              <a:ext uri="{FF2B5EF4-FFF2-40B4-BE49-F238E27FC236}">
                <a16:creationId xmlns:a16="http://schemas.microsoft.com/office/drawing/2014/main" xmlns="" id="{31D3EA50-8266-492F-9B41-5368DCE79C89}"/>
              </a:ext>
            </a:extLst>
          </p:cNvPr>
          <p:cNvSpPr txBox="1"/>
          <p:nvPr/>
        </p:nvSpPr>
        <p:spPr>
          <a:xfrm>
            <a:off x="5378308" y="3639402"/>
            <a:ext cx="3597913" cy="1569660"/>
          </a:xfrm>
          <a:prstGeom prst="rect">
            <a:avLst/>
          </a:prstGeom>
          <a:noFill/>
        </p:spPr>
        <p:txBody>
          <a:bodyPr wrap="square" rtlCol="0">
            <a:spAutoFit/>
          </a:bodyPr>
          <a:lstStyle/>
          <a:p>
            <a:pPr marL="180975" indent="-180975">
              <a:buFont typeface="Arial" panose="020B0604020202020204" pitchFamily="34" charset="0"/>
              <a:buChar char="•"/>
            </a:pPr>
            <a:r>
              <a:rPr lang="en-GB" sz="1600" dirty="0"/>
              <a:t>It would be a </a:t>
            </a:r>
            <a:r>
              <a:rPr lang="en-GB" sz="1600" b="1" dirty="0"/>
              <a:t>sustainable business</a:t>
            </a:r>
            <a:r>
              <a:rPr lang="en-GB" sz="1600" dirty="0"/>
              <a:t>, succeeding on its own merits</a:t>
            </a:r>
          </a:p>
          <a:p>
            <a:pPr marL="180975" indent="-180975">
              <a:buFont typeface="Arial" panose="020B0604020202020204" pitchFamily="34" charset="0"/>
              <a:buChar char="•"/>
            </a:pPr>
            <a:r>
              <a:rPr lang="en-GB" sz="1600" dirty="0"/>
              <a:t>operating in a competitive environment, and </a:t>
            </a:r>
          </a:p>
          <a:p>
            <a:pPr marL="180975" indent="-180975">
              <a:buFont typeface="Arial" panose="020B0604020202020204" pitchFamily="34" charset="0"/>
              <a:buChar char="•"/>
            </a:pPr>
            <a:r>
              <a:rPr lang="en-GB" sz="1600" dirty="0"/>
              <a:t>a broad-based black economic empowerment vehicle</a:t>
            </a:r>
          </a:p>
        </p:txBody>
      </p:sp>
      <p:cxnSp>
        <p:nvCxnSpPr>
          <p:cNvPr id="9" name="Straight Connector 8">
            <a:extLst>
              <a:ext uri="{FF2B5EF4-FFF2-40B4-BE49-F238E27FC236}">
                <a16:creationId xmlns:a16="http://schemas.microsoft.com/office/drawing/2014/main" xmlns="" id="{172D6C2E-A420-46A0-A988-1C6A1F8D4487}"/>
              </a:ext>
            </a:extLst>
          </p:cNvPr>
          <p:cNvCxnSpPr>
            <a:cxnSpLocks/>
          </p:cNvCxnSpPr>
          <p:nvPr/>
        </p:nvCxnSpPr>
        <p:spPr>
          <a:xfrm>
            <a:off x="1006493" y="3212977"/>
            <a:ext cx="0" cy="22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9C891656-161B-471C-891D-2BDB7FDE76EF}"/>
              </a:ext>
            </a:extLst>
          </p:cNvPr>
          <p:cNvCxnSpPr>
            <a:cxnSpLocks/>
          </p:cNvCxnSpPr>
          <p:nvPr/>
        </p:nvCxnSpPr>
        <p:spPr>
          <a:xfrm>
            <a:off x="999802" y="5445224"/>
            <a:ext cx="7518397"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xmlns="" id="{FDA62CE1-2189-4C1A-806A-F769F72236F7}"/>
              </a:ext>
            </a:extLst>
          </p:cNvPr>
          <p:cNvSpPr txBox="1">
            <a:spLocks/>
          </p:cNvSpPr>
          <p:nvPr/>
        </p:nvSpPr>
        <p:spPr>
          <a:xfrm>
            <a:off x="0" y="245227"/>
            <a:ext cx="10705515"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a:t>
            </a:r>
            <a:r>
              <a:rPr lang="en-ZA" sz="2600" dirty="0" smtClean="0">
                <a:solidFill>
                  <a:schemeClr val="bg1"/>
                </a:solidFill>
              </a:rPr>
              <a:t>Vodacom proposes a competitive WOAN</a:t>
            </a:r>
            <a:endParaRPr lang="en-ZA" sz="2600" dirty="0">
              <a:solidFill>
                <a:schemeClr val="bg1"/>
              </a:solidFill>
            </a:endParaRPr>
          </a:p>
        </p:txBody>
      </p:sp>
    </p:spTree>
    <p:extLst>
      <p:ext uri="{BB962C8B-B14F-4D97-AF65-F5344CB8AC3E}">
        <p14:creationId xmlns:p14="http://schemas.microsoft.com/office/powerpoint/2010/main" xmlns="" val="21209278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CBCD6F5-819A-4BC3-8C18-E9C5E3E996EF}"/>
              </a:ext>
            </a:extLst>
          </p:cNvPr>
          <p:cNvSpPr/>
          <p:nvPr/>
        </p:nvSpPr>
        <p:spPr>
          <a:xfrm>
            <a:off x="759656" y="3385461"/>
            <a:ext cx="9795456" cy="2427677"/>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p>
        </p:txBody>
      </p:sp>
      <p:sp>
        <p:nvSpPr>
          <p:cNvPr id="21" name="Rectangle 20">
            <a:extLst>
              <a:ext uri="{FF2B5EF4-FFF2-40B4-BE49-F238E27FC236}">
                <a16:creationId xmlns:a16="http://schemas.microsoft.com/office/drawing/2014/main" xmlns="" id="{97539A01-C13E-4D88-BB09-39929AAE88C2}"/>
              </a:ext>
            </a:extLst>
          </p:cNvPr>
          <p:cNvSpPr/>
          <p:nvPr/>
        </p:nvSpPr>
        <p:spPr>
          <a:xfrm>
            <a:off x="1159108" y="4222232"/>
            <a:ext cx="9258067" cy="64702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600" dirty="0">
              <a:solidFill>
                <a:schemeClr val="accent2"/>
              </a:solidFill>
            </a:endParaRPr>
          </a:p>
        </p:txBody>
      </p:sp>
      <p:grpSp>
        <p:nvGrpSpPr>
          <p:cNvPr id="2" name="Group 1">
            <a:extLst>
              <a:ext uri="{FF2B5EF4-FFF2-40B4-BE49-F238E27FC236}">
                <a16:creationId xmlns:a16="http://schemas.microsoft.com/office/drawing/2014/main" xmlns="" id="{E011A923-19AE-4C92-93A6-7B39AF0758A4}"/>
              </a:ext>
            </a:extLst>
          </p:cNvPr>
          <p:cNvGrpSpPr/>
          <p:nvPr/>
        </p:nvGrpSpPr>
        <p:grpSpPr>
          <a:xfrm>
            <a:off x="1471798" y="3663299"/>
            <a:ext cx="2005369" cy="1872000"/>
            <a:chOff x="4013999" y="2212094"/>
            <a:chExt cx="1872000" cy="1872000"/>
          </a:xfrm>
        </p:grpSpPr>
        <p:sp>
          <p:nvSpPr>
            <p:cNvPr id="10" name="Oval 9">
              <a:extLst>
                <a:ext uri="{FF2B5EF4-FFF2-40B4-BE49-F238E27FC236}">
                  <a16:creationId xmlns:a16="http://schemas.microsoft.com/office/drawing/2014/main" xmlns="" id="{314E07DE-8AE8-46B0-977C-E43F25EF29E7}"/>
                </a:ext>
              </a:extLst>
            </p:cNvPr>
            <p:cNvSpPr/>
            <p:nvPr/>
          </p:nvSpPr>
          <p:spPr>
            <a:xfrm>
              <a:off x="4013999" y="2212094"/>
              <a:ext cx="1872000" cy="1872000"/>
            </a:xfrm>
            <a:prstGeom prst="ellipse">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p>
          </p:txBody>
        </p:sp>
        <p:sp>
          <p:nvSpPr>
            <p:cNvPr id="11" name="Rectangle 10">
              <a:extLst>
                <a:ext uri="{FF2B5EF4-FFF2-40B4-BE49-F238E27FC236}">
                  <a16:creationId xmlns:a16="http://schemas.microsoft.com/office/drawing/2014/main" xmlns="" id="{32558883-8560-4E9A-A697-C95AB28B82E6}"/>
                </a:ext>
              </a:extLst>
            </p:cNvPr>
            <p:cNvSpPr/>
            <p:nvPr/>
          </p:nvSpPr>
          <p:spPr>
            <a:xfrm>
              <a:off x="4162309" y="2392456"/>
              <a:ext cx="1651690" cy="146007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100"/>
                </a:spcBef>
                <a:spcAft>
                  <a:spcPts val="100"/>
                </a:spcAft>
              </a:pPr>
              <a:r>
                <a:rPr lang="en-ZA" sz="1400" b="1" dirty="0">
                  <a:solidFill>
                    <a:schemeClr val="tx1"/>
                  </a:solidFill>
                </a:rPr>
                <a:t>Preserve </a:t>
              </a:r>
            </a:p>
            <a:p>
              <a:pPr algn="ctr">
                <a:spcBef>
                  <a:spcPts val="100"/>
                </a:spcBef>
                <a:spcAft>
                  <a:spcPts val="100"/>
                </a:spcAft>
              </a:pPr>
              <a:r>
                <a:rPr lang="en-ZA" sz="1400" b="1" dirty="0">
                  <a:solidFill>
                    <a:schemeClr val="tx1"/>
                  </a:solidFill>
                </a:rPr>
                <a:t>the fundamental principles</a:t>
              </a:r>
              <a:r>
                <a:rPr lang="en-ZA" sz="1400" dirty="0">
                  <a:solidFill>
                    <a:schemeClr val="tx1"/>
                  </a:solidFill>
                </a:rPr>
                <a:t> of market-based competition, innovation and investment</a:t>
              </a:r>
              <a:endParaRPr lang="en-ZA" sz="1300" dirty="0">
                <a:solidFill>
                  <a:schemeClr val="tx1"/>
                </a:solidFill>
              </a:endParaRPr>
            </a:p>
          </p:txBody>
        </p:sp>
      </p:grpSp>
      <p:grpSp>
        <p:nvGrpSpPr>
          <p:cNvPr id="13" name="Group 12">
            <a:extLst>
              <a:ext uri="{FF2B5EF4-FFF2-40B4-BE49-F238E27FC236}">
                <a16:creationId xmlns:a16="http://schemas.microsoft.com/office/drawing/2014/main" xmlns="" id="{AC5F82F1-F58A-4115-9988-D53912D579F7}"/>
              </a:ext>
            </a:extLst>
          </p:cNvPr>
          <p:cNvGrpSpPr/>
          <p:nvPr/>
        </p:nvGrpSpPr>
        <p:grpSpPr>
          <a:xfrm>
            <a:off x="4479505" y="3686970"/>
            <a:ext cx="2005369" cy="1872000"/>
            <a:chOff x="4013999" y="2212094"/>
            <a:chExt cx="1872000" cy="1872000"/>
          </a:xfrm>
        </p:grpSpPr>
        <p:sp>
          <p:nvSpPr>
            <p:cNvPr id="14" name="Oval 13">
              <a:extLst>
                <a:ext uri="{FF2B5EF4-FFF2-40B4-BE49-F238E27FC236}">
                  <a16:creationId xmlns:a16="http://schemas.microsoft.com/office/drawing/2014/main" xmlns="" id="{48D47310-2830-4E03-902D-478B06B87E4C}"/>
                </a:ext>
              </a:extLst>
            </p:cNvPr>
            <p:cNvSpPr/>
            <p:nvPr/>
          </p:nvSpPr>
          <p:spPr>
            <a:xfrm>
              <a:off x="4013999" y="2212094"/>
              <a:ext cx="1872000" cy="1872000"/>
            </a:xfrm>
            <a:prstGeom prst="ellipse">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p>
          </p:txBody>
        </p:sp>
        <p:sp>
          <p:nvSpPr>
            <p:cNvPr id="15" name="Rectangle 14">
              <a:extLst>
                <a:ext uri="{FF2B5EF4-FFF2-40B4-BE49-F238E27FC236}">
                  <a16:creationId xmlns:a16="http://schemas.microsoft.com/office/drawing/2014/main" xmlns="" id="{EE68F0B2-596C-47AC-9494-A53032C0706D}"/>
                </a:ext>
              </a:extLst>
            </p:cNvPr>
            <p:cNvSpPr/>
            <p:nvPr/>
          </p:nvSpPr>
          <p:spPr>
            <a:xfrm>
              <a:off x="4132758" y="2426662"/>
              <a:ext cx="1651690" cy="146007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100"/>
                </a:spcBef>
                <a:spcAft>
                  <a:spcPts val="100"/>
                </a:spcAft>
              </a:pPr>
              <a:r>
                <a:rPr lang="en-ZA" sz="1400" b="1" dirty="0">
                  <a:solidFill>
                    <a:schemeClr val="tx1"/>
                  </a:solidFill>
                </a:rPr>
                <a:t>Operate within</a:t>
              </a:r>
              <a:r>
                <a:rPr lang="en-ZA" sz="1400" dirty="0">
                  <a:solidFill>
                    <a:schemeClr val="tx1"/>
                  </a:solidFill>
                </a:rPr>
                <a:t> </a:t>
              </a:r>
            </a:p>
            <a:p>
              <a:pPr algn="ctr">
                <a:spcBef>
                  <a:spcPts val="100"/>
                </a:spcBef>
                <a:spcAft>
                  <a:spcPts val="100"/>
                </a:spcAft>
              </a:pPr>
              <a:r>
                <a:rPr lang="en-ZA" sz="1400" dirty="0">
                  <a:solidFill>
                    <a:schemeClr val="tx1"/>
                  </a:solidFill>
                </a:rPr>
                <a:t>the regulatory framework in the current Act</a:t>
              </a:r>
            </a:p>
          </p:txBody>
        </p:sp>
      </p:grpSp>
      <p:grpSp>
        <p:nvGrpSpPr>
          <p:cNvPr id="17" name="Group 16">
            <a:extLst>
              <a:ext uri="{FF2B5EF4-FFF2-40B4-BE49-F238E27FC236}">
                <a16:creationId xmlns:a16="http://schemas.microsoft.com/office/drawing/2014/main" xmlns="" id="{7AA6B402-5895-4359-B755-014B3556E646}"/>
              </a:ext>
            </a:extLst>
          </p:cNvPr>
          <p:cNvGrpSpPr/>
          <p:nvPr/>
        </p:nvGrpSpPr>
        <p:grpSpPr>
          <a:xfrm>
            <a:off x="7373998" y="3678367"/>
            <a:ext cx="2005369" cy="1872000"/>
            <a:chOff x="4013999" y="2212094"/>
            <a:chExt cx="1872000" cy="1872000"/>
          </a:xfrm>
        </p:grpSpPr>
        <p:sp>
          <p:nvSpPr>
            <p:cNvPr id="18" name="Oval 17">
              <a:extLst>
                <a:ext uri="{FF2B5EF4-FFF2-40B4-BE49-F238E27FC236}">
                  <a16:creationId xmlns:a16="http://schemas.microsoft.com/office/drawing/2014/main" xmlns="" id="{F2591972-9335-4B5E-AB68-39FC7881E9F3}"/>
                </a:ext>
              </a:extLst>
            </p:cNvPr>
            <p:cNvSpPr/>
            <p:nvPr/>
          </p:nvSpPr>
          <p:spPr>
            <a:xfrm>
              <a:off x="4013999" y="2212094"/>
              <a:ext cx="1872000" cy="1872000"/>
            </a:xfrm>
            <a:prstGeom prst="ellipse">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p>
          </p:txBody>
        </p:sp>
        <p:sp>
          <p:nvSpPr>
            <p:cNvPr id="19" name="Rectangle 18">
              <a:extLst>
                <a:ext uri="{FF2B5EF4-FFF2-40B4-BE49-F238E27FC236}">
                  <a16:creationId xmlns:a16="http://schemas.microsoft.com/office/drawing/2014/main" xmlns="" id="{04477B42-DFBA-46A1-A44D-7500DFFD8071}"/>
                </a:ext>
              </a:extLst>
            </p:cNvPr>
            <p:cNvSpPr/>
            <p:nvPr/>
          </p:nvSpPr>
          <p:spPr>
            <a:xfrm>
              <a:off x="4121607" y="2426662"/>
              <a:ext cx="1651690" cy="146007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100"/>
                </a:spcBef>
                <a:spcAft>
                  <a:spcPts val="100"/>
                </a:spcAft>
              </a:pPr>
              <a:r>
                <a:rPr lang="en-ZA" sz="1400" b="1" dirty="0">
                  <a:solidFill>
                    <a:schemeClr val="tx1"/>
                  </a:solidFill>
                </a:rPr>
                <a:t>Contribute meaningfully </a:t>
              </a:r>
              <a:r>
                <a:rPr lang="en-ZA" sz="1400" dirty="0">
                  <a:solidFill>
                    <a:schemeClr val="tx1"/>
                  </a:solidFill>
                </a:rPr>
                <a:t>to </a:t>
              </a:r>
            </a:p>
            <a:p>
              <a:pPr algn="ctr">
                <a:spcBef>
                  <a:spcPts val="100"/>
                </a:spcBef>
                <a:spcAft>
                  <a:spcPts val="100"/>
                </a:spcAft>
              </a:pPr>
              <a:r>
                <a:rPr lang="en-ZA" sz="1400" dirty="0">
                  <a:solidFill>
                    <a:schemeClr val="tx1"/>
                  </a:solidFill>
                </a:rPr>
                <a:t>the transformation </a:t>
              </a:r>
            </a:p>
            <a:p>
              <a:pPr algn="ctr">
                <a:spcBef>
                  <a:spcPts val="100"/>
                </a:spcBef>
                <a:spcAft>
                  <a:spcPts val="100"/>
                </a:spcAft>
              </a:pPr>
              <a:r>
                <a:rPr lang="en-ZA" sz="1400" dirty="0">
                  <a:solidFill>
                    <a:schemeClr val="tx1"/>
                  </a:solidFill>
                </a:rPr>
                <a:t>of the </a:t>
              </a:r>
            </a:p>
            <a:p>
              <a:pPr algn="ctr">
                <a:spcBef>
                  <a:spcPts val="100"/>
                </a:spcBef>
                <a:spcAft>
                  <a:spcPts val="100"/>
                </a:spcAft>
              </a:pPr>
              <a:r>
                <a:rPr lang="en-ZA" sz="1400" dirty="0">
                  <a:solidFill>
                    <a:schemeClr val="tx1"/>
                  </a:solidFill>
                </a:rPr>
                <a:t>ICT sector</a:t>
              </a:r>
            </a:p>
          </p:txBody>
        </p:sp>
      </p:grpSp>
      <p:sp>
        <p:nvSpPr>
          <p:cNvPr id="4" name="Rectangle 3">
            <a:extLst>
              <a:ext uri="{FF2B5EF4-FFF2-40B4-BE49-F238E27FC236}">
                <a16:creationId xmlns:a16="http://schemas.microsoft.com/office/drawing/2014/main" xmlns="" id="{285ECEFE-0FA0-483E-A091-73DFC3732A6B}"/>
              </a:ext>
            </a:extLst>
          </p:cNvPr>
          <p:cNvSpPr/>
          <p:nvPr/>
        </p:nvSpPr>
        <p:spPr>
          <a:xfrm>
            <a:off x="1013819" y="3397368"/>
            <a:ext cx="915959" cy="338554"/>
          </a:xfrm>
          <a:prstGeom prst="rect">
            <a:avLst/>
          </a:prstGeom>
        </p:spPr>
        <p:txBody>
          <a:bodyPr wrap="square">
            <a:spAutoFit/>
          </a:bodyPr>
          <a:lstStyle/>
          <a:p>
            <a:r>
              <a:rPr lang="en-GB" sz="1600" dirty="0"/>
              <a:t>… would:</a:t>
            </a:r>
            <a:endParaRPr lang="en-ZA" sz="1600" dirty="0">
              <a:solidFill>
                <a:schemeClr val="accent2"/>
              </a:solidFill>
            </a:endParaRPr>
          </a:p>
        </p:txBody>
      </p:sp>
      <p:sp>
        <p:nvSpPr>
          <p:cNvPr id="6" name="Rectangle 5">
            <a:extLst>
              <a:ext uri="{FF2B5EF4-FFF2-40B4-BE49-F238E27FC236}">
                <a16:creationId xmlns:a16="http://schemas.microsoft.com/office/drawing/2014/main" xmlns="" id="{61EB85E0-A2E8-43B8-AB5D-E9DDC729D73C}"/>
              </a:ext>
            </a:extLst>
          </p:cNvPr>
          <p:cNvSpPr/>
          <p:nvPr/>
        </p:nvSpPr>
        <p:spPr>
          <a:xfrm>
            <a:off x="759656" y="1955597"/>
            <a:ext cx="7439699" cy="861774"/>
          </a:xfrm>
          <a:prstGeom prst="rect">
            <a:avLst/>
          </a:prstGeom>
        </p:spPr>
        <p:txBody>
          <a:bodyPr wrap="square">
            <a:spAutoFit/>
          </a:bodyPr>
          <a:lstStyle/>
          <a:p>
            <a:pPr lvl="0"/>
            <a:r>
              <a:rPr lang="en-GB" dirty="0"/>
              <a:t>…</a:t>
            </a:r>
            <a:r>
              <a:rPr lang="en-GB" sz="1600" dirty="0"/>
              <a:t>should be </a:t>
            </a:r>
            <a:r>
              <a:rPr lang="en-GB" sz="1600" dirty="0" smtClean="0"/>
              <a:t>based on the </a:t>
            </a:r>
            <a:r>
              <a:rPr lang="en-GB" sz="1600" b="1" dirty="0" smtClean="0"/>
              <a:t>ICT Sector Code </a:t>
            </a:r>
            <a:r>
              <a:rPr lang="en-GB" sz="1600" dirty="0" smtClean="0"/>
              <a:t>when determining the qualification criteria for the award of the licenses to </a:t>
            </a:r>
            <a:r>
              <a:rPr lang="en-GB" sz="1600" dirty="0"/>
              <a:t>ensure that operators’ transformation programmes are not negatively impacted</a:t>
            </a:r>
            <a:endParaRPr lang="en-ZA" sz="1600" dirty="0"/>
          </a:p>
        </p:txBody>
      </p:sp>
      <p:sp>
        <p:nvSpPr>
          <p:cNvPr id="20" name="Rectangle 19">
            <a:extLst>
              <a:ext uri="{FF2B5EF4-FFF2-40B4-BE49-F238E27FC236}">
                <a16:creationId xmlns:a16="http://schemas.microsoft.com/office/drawing/2014/main" xmlns="" id="{0192D7CB-C44C-4C15-B080-1172B889562B}"/>
              </a:ext>
            </a:extLst>
          </p:cNvPr>
          <p:cNvSpPr/>
          <p:nvPr/>
        </p:nvSpPr>
        <p:spPr>
          <a:xfrm>
            <a:off x="2655868" y="22302"/>
            <a:ext cx="1135876" cy="172800"/>
          </a:xfrm>
          <a:prstGeom prst="rect">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p>
        </p:txBody>
      </p:sp>
      <p:sp>
        <p:nvSpPr>
          <p:cNvPr id="3" name="Rectangle 2"/>
          <p:cNvSpPr/>
          <p:nvPr/>
        </p:nvSpPr>
        <p:spPr>
          <a:xfrm>
            <a:off x="6827520" y="760335"/>
            <a:ext cx="4572000" cy="923330"/>
          </a:xfrm>
          <a:prstGeom prst="rect">
            <a:avLst/>
          </a:prstGeom>
          <a:ln>
            <a:solidFill>
              <a:schemeClr val="tx1"/>
            </a:solidFill>
          </a:ln>
        </p:spPr>
        <p:txBody>
          <a:bodyPr>
            <a:spAutoFit/>
          </a:bodyPr>
          <a:lstStyle/>
          <a:p>
            <a:r>
              <a:rPr lang="en-NZ" dirty="0"/>
              <a:t>The Policy Direction, under the existing Act, should be allowed to proceed and the Bill should not be rushed through Parliament </a:t>
            </a:r>
            <a:endParaRPr lang="en-ZA" dirty="0"/>
          </a:p>
        </p:txBody>
      </p:sp>
      <p:sp>
        <p:nvSpPr>
          <p:cNvPr id="22" name="Title 1">
            <a:extLst>
              <a:ext uri="{FF2B5EF4-FFF2-40B4-BE49-F238E27FC236}">
                <a16:creationId xmlns:a16="http://schemas.microsoft.com/office/drawing/2014/main" xmlns="" id="{FDA62CE1-2189-4C1A-806A-F769F72236F7}"/>
              </a:ext>
            </a:extLst>
          </p:cNvPr>
          <p:cNvSpPr txBox="1">
            <a:spLocks/>
          </p:cNvSpPr>
          <p:nvPr/>
        </p:nvSpPr>
        <p:spPr>
          <a:xfrm>
            <a:off x="1" y="260467"/>
            <a:ext cx="6376088"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a:t>
            </a:r>
            <a:r>
              <a:rPr lang="en-ZA" sz="2600" dirty="0" smtClean="0">
                <a:solidFill>
                  <a:schemeClr val="bg1"/>
                </a:solidFill>
              </a:rPr>
              <a:t>A competitive WOAN …</a:t>
            </a:r>
            <a:endParaRPr lang="en-ZA" sz="2600" dirty="0">
              <a:solidFill>
                <a:schemeClr val="bg1"/>
              </a:solidFill>
            </a:endParaRPr>
          </a:p>
        </p:txBody>
      </p:sp>
    </p:spTree>
    <p:extLst>
      <p:ext uri="{BB962C8B-B14F-4D97-AF65-F5344CB8AC3E}">
        <p14:creationId xmlns:p14="http://schemas.microsoft.com/office/powerpoint/2010/main" xmlns="" val="6884347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2447393" y="5479456"/>
            <a:ext cx="8128255" cy="875031"/>
          </a:xfrm>
          <a:custGeom>
            <a:avLst/>
            <a:gdLst>
              <a:gd name="connsiteX0" fmla="*/ 0 w 2381327"/>
              <a:gd name="connsiteY0" fmla="*/ 0 h 1428796"/>
              <a:gd name="connsiteX1" fmla="*/ 2381327 w 2381327"/>
              <a:gd name="connsiteY1" fmla="*/ 0 h 1428796"/>
              <a:gd name="connsiteX2" fmla="*/ 2381327 w 2381327"/>
              <a:gd name="connsiteY2" fmla="*/ 1428796 h 1428796"/>
              <a:gd name="connsiteX3" fmla="*/ 0 w 2381327"/>
              <a:gd name="connsiteY3" fmla="*/ 1428796 h 1428796"/>
              <a:gd name="connsiteX4" fmla="*/ 0 w 2381327"/>
              <a:gd name="connsiteY4" fmla="*/ 0 h 1428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327" h="1428796">
                <a:moveTo>
                  <a:pt x="0" y="0"/>
                </a:moveTo>
                <a:lnTo>
                  <a:pt x="2381327" y="0"/>
                </a:lnTo>
                <a:lnTo>
                  <a:pt x="2381327" y="1428796"/>
                </a:lnTo>
                <a:lnTo>
                  <a:pt x="0" y="1428796"/>
                </a:lnTo>
                <a:lnTo>
                  <a:pt x="0" y="0"/>
                </a:ln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algn="ctr"/>
            <a:r>
              <a:rPr lang="en-ZA" sz="1400" b="1" dirty="0">
                <a:solidFill>
                  <a:schemeClr val="tx1"/>
                </a:solidFill>
              </a:rPr>
              <a:t>Independent capacitated regulator</a:t>
            </a:r>
          </a:p>
        </p:txBody>
      </p:sp>
      <p:sp>
        <p:nvSpPr>
          <p:cNvPr id="3" name="Rectangle 2">
            <a:extLst>
              <a:ext uri="{FF2B5EF4-FFF2-40B4-BE49-F238E27FC236}">
                <a16:creationId xmlns:a16="http://schemas.microsoft.com/office/drawing/2014/main" xmlns="" id="{EBCAE8A2-4BE3-40A3-B48A-1127E23AB9FA}"/>
              </a:ext>
            </a:extLst>
          </p:cNvPr>
          <p:cNvSpPr/>
          <p:nvPr/>
        </p:nvSpPr>
        <p:spPr bwMode="auto">
          <a:xfrm>
            <a:off x="2449396" y="5270762"/>
            <a:ext cx="8119295" cy="331489"/>
          </a:xfrm>
          <a:prstGeom prst="rect">
            <a:avLst/>
          </a:prstGeom>
          <a:solidFill>
            <a:schemeClr val="bg2"/>
          </a:solidFill>
          <a:ln w="19050"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67500" tIns="35100" rIns="67500" bIns="35100" numCol="1" rtlCol="0" anchor="ctr" anchorCtr="0" compatLnSpc="1">
            <a:prstTxWarp prst="textNoShape">
              <a:avLst/>
            </a:prstTxWarp>
          </a:bodyPr>
          <a:lstStyle/>
          <a:p>
            <a:pPr defTabSz="685766" eaLnBrk="0" fontAlgn="base" hangingPunct="0">
              <a:spcBef>
                <a:spcPct val="0"/>
              </a:spcBef>
              <a:spcAft>
                <a:spcPct val="0"/>
              </a:spcAft>
            </a:pPr>
            <a:r>
              <a:rPr lang="en-GB" sz="1500" b="1" dirty="0">
                <a:solidFill>
                  <a:srgbClr val="FFFFFF"/>
                </a:solidFill>
                <a:latin typeface="Vodafone Rg"/>
              </a:rPr>
              <a:t>ICASA independence </a:t>
            </a:r>
          </a:p>
        </p:txBody>
      </p:sp>
      <p:grpSp>
        <p:nvGrpSpPr>
          <p:cNvPr id="2" name="Group 1"/>
          <p:cNvGrpSpPr/>
          <p:nvPr/>
        </p:nvGrpSpPr>
        <p:grpSpPr>
          <a:xfrm>
            <a:off x="299803" y="1411199"/>
            <a:ext cx="11512606" cy="3325428"/>
            <a:chOff x="1148303" y="1411199"/>
            <a:chExt cx="10664106" cy="3325428"/>
          </a:xfrm>
        </p:grpSpPr>
        <p:sp>
          <p:nvSpPr>
            <p:cNvPr id="14" name="Freeform 13"/>
            <p:cNvSpPr/>
            <p:nvPr/>
          </p:nvSpPr>
          <p:spPr>
            <a:xfrm>
              <a:off x="3872301" y="2226581"/>
              <a:ext cx="2389660" cy="2493666"/>
            </a:xfrm>
            <a:custGeom>
              <a:avLst/>
              <a:gdLst>
                <a:gd name="connsiteX0" fmla="*/ 0 w 2381327"/>
                <a:gd name="connsiteY0" fmla="*/ 0 h 1428796"/>
                <a:gd name="connsiteX1" fmla="*/ 2381327 w 2381327"/>
                <a:gd name="connsiteY1" fmla="*/ 0 h 1428796"/>
                <a:gd name="connsiteX2" fmla="*/ 2381327 w 2381327"/>
                <a:gd name="connsiteY2" fmla="*/ 1428796 h 1428796"/>
                <a:gd name="connsiteX3" fmla="*/ 0 w 2381327"/>
                <a:gd name="connsiteY3" fmla="*/ 1428796 h 1428796"/>
                <a:gd name="connsiteX4" fmla="*/ 0 w 2381327"/>
                <a:gd name="connsiteY4" fmla="*/ 0 h 1428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327" h="1428796">
                  <a:moveTo>
                    <a:pt x="0" y="0"/>
                  </a:moveTo>
                  <a:lnTo>
                    <a:pt x="2381327" y="0"/>
                  </a:lnTo>
                  <a:lnTo>
                    <a:pt x="2381327" y="1428796"/>
                  </a:lnTo>
                  <a:lnTo>
                    <a:pt x="0" y="1428796"/>
                  </a:lnTo>
                  <a:lnTo>
                    <a:pt x="0" y="0"/>
                  </a:ln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algn="ctr" defTabSz="622270">
                <a:lnSpc>
                  <a:spcPct val="90000"/>
                </a:lnSpc>
                <a:spcBef>
                  <a:spcPct val="0"/>
                </a:spcBef>
                <a:spcAft>
                  <a:spcPct val="35000"/>
                </a:spcAft>
              </a:pPr>
              <a:endParaRPr lang="en-GB" sz="1400" dirty="0">
                <a:solidFill>
                  <a:srgbClr val="000000"/>
                </a:solidFill>
              </a:endParaRPr>
            </a:p>
            <a:p>
              <a:pPr marL="285750" indent="-285750">
                <a:buFont typeface="Arial" panose="020B0604020202020204" pitchFamily="34" charset="0"/>
                <a:buChar char="•"/>
              </a:pPr>
              <a:r>
                <a:rPr lang="en-ZA" sz="1400" dirty="0">
                  <a:solidFill>
                    <a:schemeClr val="tx1"/>
                  </a:solidFill>
                </a:rPr>
                <a:t>Renewal of </a:t>
              </a:r>
              <a:r>
                <a:rPr lang="en-ZA" sz="1400" dirty="0" smtClean="0">
                  <a:solidFill>
                    <a:schemeClr val="tx1"/>
                  </a:solidFill>
                </a:rPr>
                <a:t>existing spectrum </a:t>
              </a:r>
              <a:r>
                <a:rPr lang="en-ZA" sz="1400" dirty="0">
                  <a:solidFill>
                    <a:schemeClr val="tx1"/>
                  </a:solidFill>
                </a:rPr>
                <a:t>licenses should be preserved as long as its conditions </a:t>
              </a:r>
              <a:r>
                <a:rPr lang="en-ZA" sz="1400" dirty="0" smtClean="0">
                  <a:solidFill>
                    <a:schemeClr val="tx1"/>
                  </a:solidFill>
                </a:rPr>
                <a:t>remain </a:t>
              </a:r>
              <a:r>
                <a:rPr lang="en-ZA" sz="1400" dirty="0">
                  <a:solidFill>
                    <a:schemeClr val="tx1"/>
                  </a:solidFill>
                </a:rPr>
                <a:t>fulfilled and the relevant fees are </a:t>
              </a:r>
              <a:r>
                <a:rPr lang="en-ZA" sz="1400" dirty="0" smtClean="0">
                  <a:solidFill>
                    <a:schemeClr val="tx1"/>
                  </a:solidFill>
                </a:rPr>
                <a:t>paid</a:t>
              </a:r>
            </a:p>
            <a:p>
              <a:pPr marL="285750" indent="-285750">
                <a:buFont typeface="Arial" panose="020B0604020202020204" pitchFamily="34" charset="0"/>
                <a:buChar char="•"/>
              </a:pPr>
              <a:r>
                <a:rPr lang="en-ZA" sz="1400" dirty="0" smtClean="0">
                  <a:solidFill>
                    <a:schemeClr val="tx1"/>
                  </a:solidFill>
                </a:rPr>
                <a:t>New spectrum via ITA by ICASA</a:t>
              </a:r>
            </a:p>
            <a:p>
              <a:pPr marL="285750" indent="-285750">
                <a:buFont typeface="Arial" panose="020B0604020202020204" pitchFamily="34" charset="0"/>
                <a:buChar char="•"/>
              </a:pPr>
              <a:endParaRPr lang="en-ZA" sz="1400" dirty="0">
                <a:solidFill>
                  <a:schemeClr val="tx1"/>
                </a:solidFill>
              </a:endParaRPr>
            </a:p>
            <a:p>
              <a:pPr marL="285750" indent="-285750">
                <a:buFont typeface="Arial" panose="020B0604020202020204" pitchFamily="34" charset="0"/>
                <a:buChar char="•"/>
              </a:pPr>
              <a:endParaRPr lang="en-ZA" sz="1400" dirty="0" smtClean="0">
                <a:solidFill>
                  <a:schemeClr val="tx1"/>
                </a:solidFill>
              </a:endParaRPr>
            </a:p>
            <a:p>
              <a:pPr marL="285750" indent="-285750">
                <a:buFont typeface="Arial" panose="020B0604020202020204" pitchFamily="34" charset="0"/>
                <a:buChar char="•"/>
              </a:pPr>
              <a:endParaRPr lang="en-ZA" sz="1400" dirty="0">
                <a:solidFill>
                  <a:schemeClr val="tx1"/>
                </a:solidFill>
              </a:endParaRPr>
            </a:p>
          </p:txBody>
        </p:sp>
        <p:sp>
          <p:nvSpPr>
            <p:cNvPr id="19" name="Freeform 18"/>
            <p:cNvSpPr/>
            <p:nvPr/>
          </p:nvSpPr>
          <p:spPr>
            <a:xfrm>
              <a:off x="9097306" y="2215506"/>
              <a:ext cx="2590587" cy="2521121"/>
            </a:xfrm>
            <a:custGeom>
              <a:avLst/>
              <a:gdLst>
                <a:gd name="connsiteX0" fmla="*/ 0 w 2381327"/>
                <a:gd name="connsiteY0" fmla="*/ 0 h 1428796"/>
                <a:gd name="connsiteX1" fmla="*/ 2381327 w 2381327"/>
                <a:gd name="connsiteY1" fmla="*/ 0 h 1428796"/>
                <a:gd name="connsiteX2" fmla="*/ 2381327 w 2381327"/>
                <a:gd name="connsiteY2" fmla="*/ 1428796 h 1428796"/>
                <a:gd name="connsiteX3" fmla="*/ 0 w 2381327"/>
                <a:gd name="connsiteY3" fmla="*/ 1428796 h 1428796"/>
                <a:gd name="connsiteX4" fmla="*/ 0 w 2381327"/>
                <a:gd name="connsiteY4" fmla="*/ 0 h 1428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327" h="1428796">
                  <a:moveTo>
                    <a:pt x="0" y="0"/>
                  </a:moveTo>
                  <a:lnTo>
                    <a:pt x="2381327" y="0"/>
                  </a:lnTo>
                  <a:lnTo>
                    <a:pt x="2381327" y="1428796"/>
                  </a:lnTo>
                  <a:lnTo>
                    <a:pt x="0" y="1428796"/>
                  </a:lnTo>
                  <a:lnTo>
                    <a:pt x="0" y="0"/>
                  </a:ln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285750" indent="-285750">
                <a:buFont typeface="Arial" panose="020B0604020202020204" pitchFamily="34" charset="0"/>
                <a:buChar char="•"/>
              </a:pPr>
              <a:r>
                <a:rPr lang="en-ZA" sz="1400" dirty="0">
                  <a:solidFill>
                    <a:schemeClr val="tx1"/>
                  </a:solidFill>
                </a:rPr>
                <a:t>Envisaged a competitive WOAN</a:t>
              </a:r>
            </a:p>
            <a:p>
              <a:pPr marL="285750" indent="-285750">
                <a:buFont typeface="Arial" panose="020B0604020202020204" pitchFamily="34" charset="0"/>
                <a:buChar char="•"/>
              </a:pPr>
              <a:r>
                <a:rPr lang="en-ZA" sz="1400" dirty="0">
                  <a:solidFill>
                    <a:schemeClr val="tx1"/>
                  </a:solidFill>
                </a:rPr>
                <a:t>Committed to support the WOAN (buy capacity</a:t>
              </a:r>
              <a:r>
                <a:rPr lang="en-ZA" sz="1400" dirty="0" smtClean="0">
                  <a:solidFill>
                    <a:schemeClr val="tx1"/>
                  </a:solidFill>
                </a:rPr>
                <a:t>)</a:t>
              </a:r>
            </a:p>
            <a:p>
              <a:pPr marL="285750" indent="-285750">
                <a:buFont typeface="Arial" panose="020B0604020202020204" pitchFamily="34" charset="0"/>
                <a:buChar char="•"/>
              </a:pPr>
              <a:r>
                <a:rPr lang="en-ZA" sz="1400" dirty="0" smtClean="0">
                  <a:solidFill>
                    <a:schemeClr val="tx1"/>
                  </a:solidFill>
                </a:rPr>
                <a:t>The WOAN should have favourable spectrum payment terms</a:t>
              </a:r>
            </a:p>
            <a:p>
              <a:pPr marL="285750" indent="-285750">
                <a:buFont typeface="Arial" panose="020B0604020202020204" pitchFamily="34" charset="0"/>
                <a:buChar char="•"/>
              </a:pPr>
              <a:r>
                <a:rPr lang="en-ZA" sz="1400" dirty="0" smtClean="0">
                  <a:solidFill>
                    <a:schemeClr val="tx1"/>
                  </a:solidFill>
                </a:rPr>
                <a:t>Commercial rates to be charged for its services</a:t>
              </a:r>
            </a:p>
            <a:p>
              <a:pPr marL="285750" indent="-285750">
                <a:buFont typeface="Arial" panose="020B0604020202020204" pitchFamily="34" charset="0"/>
                <a:buChar char="•"/>
              </a:pPr>
              <a:r>
                <a:rPr lang="en-ZA" sz="1400" dirty="0" smtClean="0">
                  <a:solidFill>
                    <a:schemeClr val="tx1"/>
                  </a:solidFill>
                </a:rPr>
                <a:t>The WOAN should not have coverage obligations</a:t>
              </a:r>
              <a:endParaRPr lang="en-GB" sz="1400" dirty="0">
                <a:solidFill>
                  <a:srgbClr val="000000"/>
                </a:solidFill>
              </a:endParaRPr>
            </a:p>
          </p:txBody>
        </p:sp>
        <p:sp>
          <p:nvSpPr>
            <p:cNvPr id="21" name="Freeform 20"/>
            <p:cNvSpPr/>
            <p:nvPr/>
          </p:nvSpPr>
          <p:spPr>
            <a:xfrm>
              <a:off x="1171049" y="2267569"/>
              <a:ext cx="2557436" cy="2452678"/>
            </a:xfrm>
            <a:custGeom>
              <a:avLst/>
              <a:gdLst>
                <a:gd name="connsiteX0" fmla="*/ 0 w 2381327"/>
                <a:gd name="connsiteY0" fmla="*/ 0 h 1428796"/>
                <a:gd name="connsiteX1" fmla="*/ 2381327 w 2381327"/>
                <a:gd name="connsiteY1" fmla="*/ 0 h 1428796"/>
                <a:gd name="connsiteX2" fmla="*/ 2381327 w 2381327"/>
                <a:gd name="connsiteY2" fmla="*/ 1428796 h 1428796"/>
                <a:gd name="connsiteX3" fmla="*/ 0 w 2381327"/>
                <a:gd name="connsiteY3" fmla="*/ 1428796 h 1428796"/>
                <a:gd name="connsiteX4" fmla="*/ 0 w 2381327"/>
                <a:gd name="connsiteY4" fmla="*/ 0 h 1428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327" h="1428796">
                  <a:moveTo>
                    <a:pt x="0" y="0"/>
                  </a:moveTo>
                  <a:lnTo>
                    <a:pt x="2381327" y="0"/>
                  </a:lnTo>
                  <a:lnTo>
                    <a:pt x="2381327" y="1428796"/>
                  </a:lnTo>
                  <a:lnTo>
                    <a:pt x="0" y="1428796"/>
                  </a:lnTo>
                  <a:lnTo>
                    <a:pt x="0" y="0"/>
                  </a:ln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285750" indent="-285750">
                <a:buFont typeface="Arial" panose="020B0604020202020204" pitchFamily="34" charset="0"/>
                <a:buChar char="•"/>
              </a:pPr>
              <a:r>
                <a:rPr lang="en-ZA" sz="1400" dirty="0" smtClean="0">
                  <a:solidFill>
                    <a:schemeClr val="tx1"/>
                  </a:solidFill>
                </a:rPr>
                <a:t>Access </a:t>
              </a:r>
              <a:r>
                <a:rPr lang="en-ZA" sz="1400" dirty="0">
                  <a:solidFill>
                    <a:schemeClr val="tx1"/>
                  </a:solidFill>
                </a:rPr>
                <a:t>and sharing based on commercial agreements</a:t>
              </a:r>
            </a:p>
            <a:p>
              <a:pPr marL="285750" indent="-285750">
                <a:buFont typeface="Arial" panose="020B0604020202020204" pitchFamily="34" charset="0"/>
                <a:buChar char="•"/>
              </a:pPr>
              <a:r>
                <a:rPr lang="en-ZA" sz="1400" dirty="0">
                  <a:solidFill>
                    <a:schemeClr val="tx1"/>
                  </a:solidFill>
                </a:rPr>
                <a:t>Economically and technically feasible, and achieve </a:t>
              </a:r>
              <a:r>
                <a:rPr lang="en-ZA" sz="1400" dirty="0" smtClean="0">
                  <a:solidFill>
                    <a:schemeClr val="tx1"/>
                  </a:solidFill>
                </a:rPr>
                <a:t>efficiencies</a:t>
              </a:r>
              <a:endParaRPr lang="en-ZA" sz="1400" dirty="0">
                <a:solidFill>
                  <a:schemeClr val="tx1"/>
                </a:solidFill>
              </a:endParaRPr>
            </a:p>
            <a:p>
              <a:pPr marL="285750" indent="-285750">
                <a:buFont typeface="Arial" panose="020B0604020202020204" pitchFamily="34" charset="0"/>
                <a:buChar char="•"/>
              </a:pPr>
              <a:endParaRPr lang="en-ZA" sz="1400" dirty="0" smtClean="0">
                <a:solidFill>
                  <a:schemeClr val="tx1"/>
                </a:solidFill>
              </a:endParaRPr>
            </a:p>
            <a:p>
              <a:pPr marL="285750" indent="-285750">
                <a:buFont typeface="Arial" panose="020B0604020202020204" pitchFamily="34" charset="0"/>
                <a:buChar char="•"/>
              </a:pPr>
              <a:endParaRPr lang="en-ZA" sz="1400" dirty="0">
                <a:solidFill>
                  <a:schemeClr val="tx1"/>
                </a:solidFill>
              </a:endParaRPr>
            </a:p>
            <a:p>
              <a:pPr marL="285750" indent="-285750">
                <a:buFont typeface="Arial" panose="020B0604020202020204" pitchFamily="34" charset="0"/>
                <a:buChar char="•"/>
              </a:pPr>
              <a:endParaRPr lang="en-ZA" sz="1400" dirty="0" smtClean="0">
                <a:solidFill>
                  <a:schemeClr val="tx1"/>
                </a:solidFill>
              </a:endParaRPr>
            </a:p>
            <a:p>
              <a:pPr marL="285750" indent="-285750">
                <a:buFont typeface="Arial" panose="020B0604020202020204" pitchFamily="34" charset="0"/>
                <a:buChar char="•"/>
              </a:pPr>
              <a:endParaRPr lang="en-ZA" sz="1400" dirty="0">
                <a:solidFill>
                  <a:schemeClr val="tx1"/>
                </a:solidFill>
              </a:endParaRPr>
            </a:p>
            <a:p>
              <a:pPr marL="285750" indent="-285750">
                <a:buFont typeface="Arial" panose="020B0604020202020204" pitchFamily="34" charset="0"/>
                <a:buChar char="•"/>
              </a:pPr>
              <a:endParaRPr lang="en-ZA" sz="1400" dirty="0">
                <a:solidFill>
                  <a:schemeClr val="tx1"/>
                </a:solidFill>
              </a:endParaRPr>
            </a:p>
          </p:txBody>
        </p:sp>
        <p:sp>
          <p:nvSpPr>
            <p:cNvPr id="7" name="Rectangle 6">
              <a:extLst>
                <a:ext uri="{FF2B5EF4-FFF2-40B4-BE49-F238E27FC236}">
                  <a16:creationId xmlns:a16="http://schemas.microsoft.com/office/drawing/2014/main" xmlns="" id="{E88A8490-CC8B-4D16-BE5E-B4EBE90334B3}"/>
                </a:ext>
              </a:extLst>
            </p:cNvPr>
            <p:cNvSpPr/>
            <p:nvPr/>
          </p:nvSpPr>
          <p:spPr bwMode="auto">
            <a:xfrm>
              <a:off x="3890660" y="1502727"/>
              <a:ext cx="2386641" cy="584612"/>
            </a:xfrm>
            <a:prstGeom prst="rect">
              <a:avLst/>
            </a:prstGeom>
            <a:solidFill>
              <a:schemeClr val="bg2"/>
            </a:solidFill>
            <a:ln w="19050"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67500" tIns="35100" rIns="67500" bIns="35100" numCol="1" rtlCol="0" anchor="ctr" anchorCtr="0" compatLnSpc="1">
              <a:prstTxWarp prst="textNoShape">
                <a:avLst/>
              </a:prstTxWarp>
            </a:bodyPr>
            <a:lstStyle/>
            <a:p>
              <a:pPr defTabSz="685766" eaLnBrk="0" fontAlgn="base" hangingPunct="0">
                <a:spcBef>
                  <a:spcPct val="0"/>
                </a:spcBef>
                <a:spcAft>
                  <a:spcPct val="0"/>
                </a:spcAft>
              </a:pPr>
              <a:r>
                <a:rPr lang="en-GB" sz="1400" dirty="0" smtClean="0">
                  <a:solidFill>
                    <a:srgbClr val="FFFFFF"/>
                  </a:solidFill>
                </a:rPr>
                <a:t>Spectrum</a:t>
              </a:r>
              <a:endParaRPr lang="en-GB" sz="1400" dirty="0">
                <a:solidFill>
                  <a:srgbClr val="FFFFFF"/>
                </a:solidFill>
              </a:endParaRPr>
            </a:p>
          </p:txBody>
        </p:sp>
        <p:sp>
          <p:nvSpPr>
            <p:cNvPr id="8" name="Rectangle 7">
              <a:extLst>
                <a:ext uri="{FF2B5EF4-FFF2-40B4-BE49-F238E27FC236}">
                  <a16:creationId xmlns:a16="http://schemas.microsoft.com/office/drawing/2014/main" xmlns="" id="{41F407B0-506D-408B-9712-8ABDD4DE2B97}"/>
                </a:ext>
              </a:extLst>
            </p:cNvPr>
            <p:cNvSpPr/>
            <p:nvPr/>
          </p:nvSpPr>
          <p:spPr bwMode="auto">
            <a:xfrm>
              <a:off x="9069525" y="1457892"/>
              <a:ext cx="2618368" cy="696900"/>
            </a:xfrm>
            <a:prstGeom prst="rect">
              <a:avLst/>
            </a:prstGeom>
            <a:solidFill>
              <a:schemeClr val="bg2"/>
            </a:solidFill>
            <a:ln w="19050"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67500" tIns="35100" rIns="67500" bIns="35100" numCol="1" rtlCol="0" anchor="ctr" anchorCtr="0" compatLnSpc="1">
              <a:prstTxWarp prst="textNoShape">
                <a:avLst/>
              </a:prstTxWarp>
            </a:bodyPr>
            <a:lstStyle/>
            <a:p>
              <a:pPr defTabSz="685766" eaLnBrk="0" fontAlgn="base" hangingPunct="0">
                <a:spcBef>
                  <a:spcPct val="0"/>
                </a:spcBef>
                <a:spcAft>
                  <a:spcPct val="0"/>
                </a:spcAft>
              </a:pPr>
              <a:r>
                <a:rPr lang="en-GB" sz="1400" dirty="0">
                  <a:solidFill>
                    <a:srgbClr val="FFFFFF"/>
                  </a:solidFill>
                </a:rPr>
                <a:t>The WOAN</a:t>
              </a:r>
            </a:p>
          </p:txBody>
        </p:sp>
        <p:sp>
          <p:nvSpPr>
            <p:cNvPr id="10" name="Rectangle 9">
              <a:extLst>
                <a:ext uri="{FF2B5EF4-FFF2-40B4-BE49-F238E27FC236}">
                  <a16:creationId xmlns:a16="http://schemas.microsoft.com/office/drawing/2014/main" xmlns="" id="{C093CF74-58B6-4953-AF9C-BBD7FCF0E6D5}"/>
                </a:ext>
              </a:extLst>
            </p:cNvPr>
            <p:cNvSpPr/>
            <p:nvPr/>
          </p:nvSpPr>
          <p:spPr bwMode="auto">
            <a:xfrm>
              <a:off x="1148303" y="1502728"/>
              <a:ext cx="2580863" cy="584611"/>
            </a:xfrm>
            <a:prstGeom prst="rect">
              <a:avLst/>
            </a:prstGeom>
            <a:solidFill>
              <a:schemeClr val="bg2"/>
            </a:solidFill>
            <a:ln w="19050"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67500" tIns="35100" rIns="67500" bIns="35100" numCol="1" rtlCol="0" anchor="ctr" anchorCtr="0" compatLnSpc="1">
              <a:prstTxWarp prst="textNoShape">
                <a:avLst/>
              </a:prstTxWarp>
            </a:bodyPr>
            <a:lstStyle/>
            <a:p>
              <a:pPr defTabSz="685766" eaLnBrk="0" fontAlgn="base" hangingPunct="0">
                <a:spcBef>
                  <a:spcPct val="0"/>
                </a:spcBef>
                <a:spcAft>
                  <a:spcPct val="0"/>
                </a:spcAft>
              </a:pPr>
              <a:r>
                <a:rPr lang="en-GB" sz="1400" dirty="0">
                  <a:solidFill>
                    <a:srgbClr val="FFFFFF"/>
                  </a:solidFill>
                </a:rPr>
                <a:t>Access</a:t>
              </a:r>
            </a:p>
          </p:txBody>
        </p:sp>
        <p:pic>
          <p:nvPicPr>
            <p:cNvPr id="13" name="Graphic 12" descr="Present">
              <a:extLst>
                <a:ext uri="{FF2B5EF4-FFF2-40B4-BE49-F238E27FC236}">
                  <a16:creationId xmlns:a16="http://schemas.microsoft.com/office/drawing/2014/main" xmlns="" id="{E455BDBA-EDDD-43EF-8BD1-37318425AA07}"/>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p:blipFill>
          <p:spPr>
            <a:xfrm>
              <a:off x="11030962" y="1411199"/>
              <a:ext cx="781447" cy="784853"/>
            </a:xfrm>
            <a:prstGeom prst="rect">
              <a:avLst/>
            </a:prstGeom>
            <a:effectLst>
              <a:outerShdw blurRad="50800" dist="38100" dir="8100000" algn="tr" rotWithShape="0">
                <a:prstClr val="black">
                  <a:alpha val="40000"/>
                </a:prstClr>
              </a:outerShdw>
            </a:effectLst>
          </p:spPr>
        </p:pic>
        <p:pic>
          <p:nvPicPr>
            <p:cNvPr id="15" name="Graphic 14" descr="Key">
              <a:extLst>
                <a:ext uri="{FF2B5EF4-FFF2-40B4-BE49-F238E27FC236}">
                  <a16:creationId xmlns:a16="http://schemas.microsoft.com/office/drawing/2014/main" xmlns="" id="{24BF2B0E-609E-4CF8-95DE-3BE16FC2C1AC}"/>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p:blipFill>
          <p:spPr>
            <a:xfrm>
              <a:off x="2350403" y="1424444"/>
              <a:ext cx="899279" cy="764841"/>
            </a:xfrm>
            <a:prstGeom prst="rect">
              <a:avLst/>
            </a:prstGeom>
            <a:effectLst>
              <a:outerShdw blurRad="50800" dist="38100" dir="8100000" algn="tr" rotWithShape="0">
                <a:prstClr val="black">
                  <a:alpha val="40000"/>
                </a:prstClr>
              </a:outerShdw>
            </a:effectLst>
          </p:spPr>
        </p:pic>
        <p:pic>
          <p:nvPicPr>
            <p:cNvPr id="17" name="Graphic 16" descr="Daily Calendar">
              <a:extLst>
                <a:ext uri="{FF2B5EF4-FFF2-40B4-BE49-F238E27FC236}">
                  <a16:creationId xmlns:a16="http://schemas.microsoft.com/office/drawing/2014/main" xmlns="" id="{F834C88E-8203-49CD-AAA7-2DC906310AA4}"/>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p:blipFill>
          <p:spPr>
            <a:xfrm>
              <a:off x="5652109" y="1424443"/>
              <a:ext cx="609851" cy="732517"/>
            </a:xfrm>
            <a:prstGeom prst="rect">
              <a:avLst/>
            </a:prstGeom>
            <a:effectLst>
              <a:outerShdw blurRad="50800" dist="38100" dir="8100000" algn="tr" rotWithShape="0">
                <a:prstClr val="black">
                  <a:alpha val="40000"/>
                </a:prstClr>
              </a:outerShdw>
            </a:effectLst>
          </p:spPr>
        </p:pic>
        <p:sp>
          <p:nvSpPr>
            <p:cNvPr id="26" name="Freeform 18">
              <a:extLst>
                <a:ext uri="{FF2B5EF4-FFF2-40B4-BE49-F238E27FC236}">
                  <a16:creationId xmlns:a16="http://schemas.microsoft.com/office/drawing/2014/main" xmlns="" id="{A9F27776-B825-496D-91C8-FE9099FE9F78}"/>
                </a:ext>
              </a:extLst>
            </p:cNvPr>
            <p:cNvSpPr/>
            <p:nvPr/>
          </p:nvSpPr>
          <p:spPr>
            <a:xfrm>
              <a:off x="6511522" y="2241865"/>
              <a:ext cx="2323783" cy="2492229"/>
            </a:xfrm>
            <a:custGeom>
              <a:avLst/>
              <a:gdLst>
                <a:gd name="connsiteX0" fmla="*/ 0 w 2381327"/>
                <a:gd name="connsiteY0" fmla="*/ 0 h 1428796"/>
                <a:gd name="connsiteX1" fmla="*/ 2381327 w 2381327"/>
                <a:gd name="connsiteY1" fmla="*/ 0 h 1428796"/>
                <a:gd name="connsiteX2" fmla="*/ 2381327 w 2381327"/>
                <a:gd name="connsiteY2" fmla="*/ 1428796 h 1428796"/>
                <a:gd name="connsiteX3" fmla="*/ 0 w 2381327"/>
                <a:gd name="connsiteY3" fmla="*/ 1428796 h 1428796"/>
                <a:gd name="connsiteX4" fmla="*/ 0 w 2381327"/>
                <a:gd name="connsiteY4" fmla="*/ 0 h 1428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327" h="1428796">
                  <a:moveTo>
                    <a:pt x="0" y="0"/>
                  </a:moveTo>
                  <a:lnTo>
                    <a:pt x="2381327" y="0"/>
                  </a:lnTo>
                  <a:lnTo>
                    <a:pt x="2381327" y="1428796"/>
                  </a:lnTo>
                  <a:lnTo>
                    <a:pt x="0" y="1428796"/>
                  </a:lnTo>
                  <a:lnTo>
                    <a:pt x="0" y="0"/>
                  </a:ln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285750" indent="-285750" defTabSz="622270">
                <a:lnSpc>
                  <a:spcPct val="90000"/>
                </a:lnSpc>
                <a:spcBef>
                  <a:spcPct val="0"/>
                </a:spcBef>
                <a:spcAft>
                  <a:spcPct val="35000"/>
                </a:spcAft>
                <a:buFont typeface="Arial" panose="020B0604020202020204" pitchFamily="34" charset="0"/>
                <a:buChar char="•"/>
              </a:pPr>
              <a:r>
                <a:rPr lang="en-GB" sz="1400" dirty="0">
                  <a:solidFill>
                    <a:schemeClr val="tx1"/>
                  </a:solidFill>
                </a:rPr>
                <a:t>MNOs will be subject to inefficient coverage obligations requiring to roll out in rural </a:t>
              </a:r>
              <a:r>
                <a:rPr lang="en-GB" sz="1400" dirty="0">
                  <a:solidFill>
                    <a:srgbClr val="000000"/>
                  </a:solidFill>
                </a:rPr>
                <a:t>and underserviced areas before being able to deploy spectrum in urban areas </a:t>
              </a:r>
              <a:endParaRPr lang="en-GB" sz="1400" dirty="0" smtClean="0">
                <a:solidFill>
                  <a:srgbClr val="000000"/>
                </a:solidFill>
              </a:endParaRPr>
            </a:p>
            <a:p>
              <a:pPr marL="285750" indent="-285750" defTabSz="622270">
                <a:lnSpc>
                  <a:spcPct val="90000"/>
                </a:lnSpc>
                <a:spcBef>
                  <a:spcPct val="0"/>
                </a:spcBef>
                <a:spcAft>
                  <a:spcPct val="35000"/>
                </a:spcAft>
                <a:buFont typeface="Arial" panose="020B0604020202020204" pitchFamily="34" charset="0"/>
                <a:buChar char="•"/>
              </a:pPr>
              <a:endParaRPr lang="en-GB" sz="1400" dirty="0">
                <a:solidFill>
                  <a:srgbClr val="000000"/>
                </a:solidFill>
              </a:endParaRPr>
            </a:p>
            <a:p>
              <a:pPr marL="285750" indent="-285750" defTabSz="622270">
                <a:lnSpc>
                  <a:spcPct val="90000"/>
                </a:lnSpc>
                <a:spcBef>
                  <a:spcPct val="0"/>
                </a:spcBef>
                <a:spcAft>
                  <a:spcPct val="35000"/>
                </a:spcAft>
                <a:buFont typeface="Arial" panose="020B0604020202020204" pitchFamily="34" charset="0"/>
                <a:buChar char="•"/>
              </a:pPr>
              <a:endParaRPr lang="en-GB" sz="1400" dirty="0">
                <a:solidFill>
                  <a:srgbClr val="000000"/>
                </a:solidFill>
              </a:endParaRPr>
            </a:p>
          </p:txBody>
        </p:sp>
        <p:sp>
          <p:nvSpPr>
            <p:cNvPr id="27" name="Rectangle 26">
              <a:extLst>
                <a:ext uri="{FF2B5EF4-FFF2-40B4-BE49-F238E27FC236}">
                  <a16:creationId xmlns:a16="http://schemas.microsoft.com/office/drawing/2014/main" xmlns="" id="{AD266DD7-352E-4777-AF02-2E8C2D5FA79A}"/>
                </a:ext>
              </a:extLst>
            </p:cNvPr>
            <p:cNvSpPr/>
            <p:nvPr/>
          </p:nvSpPr>
          <p:spPr bwMode="auto">
            <a:xfrm>
              <a:off x="6511521" y="1475346"/>
              <a:ext cx="2323784" cy="696900"/>
            </a:xfrm>
            <a:prstGeom prst="rect">
              <a:avLst/>
            </a:prstGeom>
            <a:solidFill>
              <a:schemeClr val="bg2"/>
            </a:solidFill>
            <a:ln w="19050"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67500" tIns="35100" rIns="67500" bIns="35100" numCol="1" rtlCol="0" anchor="ctr" anchorCtr="0" compatLnSpc="1">
              <a:prstTxWarp prst="textNoShape">
                <a:avLst/>
              </a:prstTxWarp>
            </a:bodyPr>
            <a:lstStyle/>
            <a:p>
              <a:pPr defTabSz="685766" eaLnBrk="0" fontAlgn="base" hangingPunct="0">
                <a:spcBef>
                  <a:spcPct val="0"/>
                </a:spcBef>
                <a:spcAft>
                  <a:spcPct val="0"/>
                </a:spcAft>
              </a:pPr>
              <a:r>
                <a:rPr lang="en-GB" sz="1400" dirty="0">
                  <a:solidFill>
                    <a:srgbClr val="FFFFFF"/>
                  </a:solidFill>
                </a:rPr>
                <a:t>Coverage </a:t>
              </a:r>
            </a:p>
          </p:txBody>
        </p:sp>
        <p:pic>
          <p:nvPicPr>
            <p:cNvPr id="16" name="Graphic 15" descr="Earth Globe Europe-Africa">
              <a:extLst>
                <a:ext uri="{FF2B5EF4-FFF2-40B4-BE49-F238E27FC236}">
                  <a16:creationId xmlns:a16="http://schemas.microsoft.com/office/drawing/2014/main" xmlns="" id="{F931E49F-11BE-4D8D-9A59-8EAAFF06A4B4}"/>
                </a:ext>
              </a:extLst>
            </p:cNvPr>
            <p:cNvPicPr>
              <a:picLocks noChangeAspect="1"/>
            </p:cNvPicPr>
            <p:nvPr/>
          </p:nvPicPr>
          <p:blipFill>
            <a:blip r:embed="rId9" cstate="print">
              <a:extLst>
                <a:ext uri="{96DAC541-7B7A-43D3-8B79-37D633B846F1}">
                  <asvg:svgBlip xmlns="" xmlns:asvg="http://schemas.microsoft.com/office/drawing/2016/SVG/main" r:embed="rId10"/>
                </a:ext>
              </a:extLst>
            </a:blip>
            <a:stretch>
              <a:fillRect/>
            </a:stretch>
          </p:blipFill>
          <p:spPr>
            <a:xfrm>
              <a:off x="7984267" y="1476784"/>
              <a:ext cx="695461" cy="695461"/>
            </a:xfrm>
            <a:prstGeom prst="rect">
              <a:avLst/>
            </a:prstGeom>
          </p:spPr>
        </p:pic>
      </p:grpSp>
      <p:sp>
        <p:nvSpPr>
          <p:cNvPr id="18" name="Title 1">
            <a:extLst>
              <a:ext uri="{FF2B5EF4-FFF2-40B4-BE49-F238E27FC236}">
                <a16:creationId xmlns:a16="http://schemas.microsoft.com/office/drawing/2014/main" xmlns="" id="{FDA62CE1-2189-4C1A-806A-F769F72236F7}"/>
              </a:ext>
            </a:extLst>
          </p:cNvPr>
          <p:cNvSpPr txBox="1">
            <a:spLocks/>
          </p:cNvSpPr>
          <p:nvPr/>
        </p:nvSpPr>
        <p:spPr>
          <a:xfrm>
            <a:off x="0" y="245227"/>
            <a:ext cx="10705515"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a:t>
            </a:r>
            <a:r>
              <a:rPr lang="en-ZA" sz="2600" dirty="0" smtClean="0">
                <a:solidFill>
                  <a:schemeClr val="bg1"/>
                </a:solidFill>
              </a:rPr>
              <a:t>Vodacom’s positions on key matters in the Bill</a:t>
            </a:r>
            <a:endParaRPr lang="en-ZA" sz="2600" dirty="0">
              <a:solidFill>
                <a:schemeClr val="bg1"/>
              </a:solidFill>
            </a:endParaRPr>
          </a:p>
        </p:txBody>
      </p:sp>
    </p:spTree>
    <p:extLst>
      <p:ext uri="{BB962C8B-B14F-4D97-AF65-F5344CB8AC3E}">
        <p14:creationId xmlns:p14="http://schemas.microsoft.com/office/powerpoint/2010/main" xmlns="" val="1769610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994685368"/>
              </p:ext>
            </p:extLst>
          </p:nvPr>
        </p:nvGraphicFramePr>
        <p:xfrm>
          <a:off x="504030" y="1112523"/>
          <a:ext cx="10925969" cy="5048446"/>
        </p:xfrm>
        <a:graphic>
          <a:graphicData uri="http://schemas.openxmlformats.org/drawingml/2006/table">
            <a:tbl>
              <a:tblPr/>
              <a:tblGrid>
                <a:gridCol w="8955284">
                  <a:extLst>
                    <a:ext uri="{9D8B030D-6E8A-4147-A177-3AD203B41FA5}">
                      <a16:colId xmlns:a16="http://schemas.microsoft.com/office/drawing/2014/main" xmlns="" val="904210417"/>
                    </a:ext>
                  </a:extLst>
                </a:gridCol>
                <a:gridCol w="1157428">
                  <a:extLst>
                    <a:ext uri="{9D8B030D-6E8A-4147-A177-3AD203B41FA5}">
                      <a16:colId xmlns:a16="http://schemas.microsoft.com/office/drawing/2014/main" xmlns="" val="2402294437"/>
                    </a:ext>
                  </a:extLst>
                </a:gridCol>
                <a:gridCol w="813257">
                  <a:extLst>
                    <a:ext uri="{9D8B030D-6E8A-4147-A177-3AD203B41FA5}">
                      <a16:colId xmlns:a16="http://schemas.microsoft.com/office/drawing/2014/main" xmlns="" val="2986313256"/>
                    </a:ext>
                  </a:extLst>
                </a:gridCol>
              </a:tblGrid>
              <a:tr h="522769">
                <a:tc>
                  <a:txBody>
                    <a:bodyPr/>
                    <a:lstStyle/>
                    <a:p>
                      <a:pPr algn="l" fontAlgn="b"/>
                      <a:r>
                        <a:rPr lang="en-ZA" sz="2000" b="1" i="0" u="none" strike="noStrike" dirty="0" smtClean="0">
                          <a:solidFill>
                            <a:schemeClr val="tx1"/>
                          </a:solidFill>
                          <a:effectLst/>
                          <a:latin typeface="+mn-lt"/>
                        </a:rPr>
                        <a:t>OTHER ARCHIEVEMENTS</a:t>
                      </a:r>
                      <a:endParaRPr lang="en-ZA" sz="2000" b="1" i="0" u="none" strike="noStrike" dirty="0">
                        <a:solidFill>
                          <a:schemeClr val="tx1"/>
                        </a:solidFill>
                        <a:effectLst/>
                        <a:latin typeface="+mn-lt"/>
                      </a:endParaRPr>
                    </a:p>
                  </a:txBody>
                  <a:tcPr marL="9525" marR="9525" marT="9525" marB="0" anchor="b">
                    <a:lnL>
                      <a:noFill/>
                    </a:lnL>
                    <a:lnR>
                      <a:noFill/>
                    </a:lnR>
                    <a:lnT>
                      <a:noFill/>
                    </a:lnT>
                    <a:lnB>
                      <a:noFill/>
                    </a:lnB>
                    <a:noFill/>
                  </a:tcPr>
                </a:tc>
                <a:tc gridSpan="2">
                  <a:txBody>
                    <a:bodyPr/>
                    <a:lstStyle/>
                    <a:p>
                      <a:pPr algn="l" fontAlgn="b"/>
                      <a:r>
                        <a:rPr lang="en-ZA" sz="2000" b="1" i="0" u="none" strike="noStrike" dirty="0" smtClean="0">
                          <a:solidFill>
                            <a:schemeClr val="tx1"/>
                          </a:solidFill>
                          <a:effectLst/>
                          <a:latin typeface="+mn-lt"/>
                        </a:rPr>
                        <a:t>March 2018</a:t>
                      </a:r>
                      <a:endParaRPr lang="en-ZA" sz="2000" b="1" i="0" u="none" strike="noStrike" dirty="0">
                        <a:solidFill>
                          <a:schemeClr val="tx1"/>
                        </a:solidFill>
                        <a:effectLst/>
                        <a:latin typeface="+mn-lt"/>
                      </a:endParaRPr>
                    </a:p>
                  </a:txBody>
                  <a:tcPr marL="9525" marR="9525" marT="9525" marB="0" anchor="b">
                    <a:lnL>
                      <a:noFill/>
                    </a:lnL>
                    <a:lnR>
                      <a:noFill/>
                    </a:lnR>
                    <a:lnT>
                      <a:noFill/>
                    </a:lnT>
                    <a:lnB>
                      <a:noFill/>
                    </a:lnB>
                    <a:noFill/>
                  </a:tcPr>
                </a:tc>
                <a:tc hMerge="1">
                  <a:txBody>
                    <a:bodyPr/>
                    <a:lstStyle/>
                    <a:p>
                      <a:endParaRPr lang="en-ZA"/>
                    </a:p>
                  </a:txBody>
                  <a:tcPr/>
                </a:tc>
                <a:extLst>
                  <a:ext uri="{0D108BD9-81ED-4DB2-BD59-A6C34878D82A}">
                    <a16:rowId xmlns:a16="http://schemas.microsoft.com/office/drawing/2014/main" xmlns="" val="52674304"/>
                  </a:ext>
                </a:extLst>
              </a:tr>
              <a:tr h="502853">
                <a:tc>
                  <a:txBody>
                    <a:bodyPr/>
                    <a:lstStyle/>
                    <a:p>
                      <a:pPr algn="l" fontAlgn="b"/>
                      <a:r>
                        <a:rPr lang="en-US" sz="2000" b="0" i="0" u="none" strike="noStrike" dirty="0">
                          <a:solidFill>
                            <a:srgbClr val="000000"/>
                          </a:solidFill>
                          <a:effectLst/>
                          <a:latin typeface="+mn-lt"/>
                        </a:rPr>
                        <a:t>Connected </a:t>
                      </a:r>
                      <a:r>
                        <a:rPr lang="en-US" sz="2000" b="0" i="0" u="none" strike="noStrike" dirty="0" smtClean="0">
                          <a:solidFill>
                            <a:srgbClr val="000000"/>
                          </a:solidFill>
                          <a:effectLst/>
                          <a:latin typeface="+mn-lt"/>
                        </a:rPr>
                        <a:t>schools</a:t>
                      </a:r>
                      <a:endParaRPr lang="en-US" sz="20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r" fontAlgn="b"/>
                      <a:r>
                        <a:rPr lang="en-ZA" sz="2000" b="0" i="0" u="none" strike="noStrike">
                          <a:solidFill>
                            <a:srgbClr val="000000"/>
                          </a:solidFill>
                          <a:effectLst/>
                          <a:latin typeface="+mn-lt"/>
                        </a:rPr>
                        <a:t>3 000</a:t>
                      </a:r>
                    </a:p>
                  </a:txBody>
                  <a:tcPr marL="9525" marR="9525" marT="9525" marB="0" anchor="b">
                    <a:lnL>
                      <a:noFill/>
                    </a:lnL>
                    <a:lnR>
                      <a:noFill/>
                    </a:lnR>
                    <a:lnT>
                      <a:noFill/>
                    </a:lnT>
                    <a:lnB>
                      <a:noFill/>
                    </a:lnB>
                  </a:tcPr>
                </a:tc>
                <a:tc>
                  <a:txBody>
                    <a:bodyPr/>
                    <a:lstStyle/>
                    <a:p>
                      <a:pPr algn="l" fontAlgn="b"/>
                      <a:endParaRPr lang="en-ZA" sz="2000" b="0" i="0" u="none" strike="noStrike" dirty="0">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xmlns="" val="1303764328"/>
                  </a:ext>
                </a:extLst>
              </a:tr>
              <a:tr h="502853">
                <a:tc>
                  <a:txBody>
                    <a:bodyPr/>
                    <a:lstStyle/>
                    <a:p>
                      <a:pPr algn="l" fontAlgn="b"/>
                      <a:r>
                        <a:rPr lang="en-US" sz="2000" b="0" i="0" u="none" strike="noStrike" dirty="0">
                          <a:solidFill>
                            <a:srgbClr val="000000"/>
                          </a:solidFill>
                          <a:effectLst/>
                          <a:latin typeface="+mn-lt"/>
                        </a:rPr>
                        <a:t>Trained </a:t>
                      </a:r>
                      <a:r>
                        <a:rPr lang="en-US" sz="2000" b="0" i="0" u="none" strike="noStrike" dirty="0" smtClean="0">
                          <a:solidFill>
                            <a:srgbClr val="000000"/>
                          </a:solidFill>
                          <a:effectLst/>
                          <a:latin typeface="+mn-lt"/>
                        </a:rPr>
                        <a:t>teachers</a:t>
                      </a:r>
                      <a:endParaRPr lang="en-US" sz="20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r" fontAlgn="b"/>
                      <a:r>
                        <a:rPr lang="en-ZA" sz="2000" b="0" i="0" u="none" strike="noStrike" dirty="0" smtClean="0">
                          <a:solidFill>
                            <a:srgbClr val="000000"/>
                          </a:solidFill>
                          <a:effectLst/>
                          <a:latin typeface="+mn-lt"/>
                        </a:rPr>
                        <a:t>250 </a:t>
                      </a:r>
                      <a:r>
                        <a:rPr lang="en-ZA" sz="2000" b="0" i="0" u="none" strike="noStrike" dirty="0">
                          <a:solidFill>
                            <a:srgbClr val="000000"/>
                          </a:solidFill>
                          <a:effectLst/>
                          <a:latin typeface="+mn-lt"/>
                        </a:rPr>
                        <a:t>000</a:t>
                      </a:r>
                    </a:p>
                  </a:txBody>
                  <a:tcPr marL="9525" marR="9525" marT="9525" marB="0" anchor="b">
                    <a:lnL>
                      <a:noFill/>
                    </a:lnL>
                    <a:lnR>
                      <a:noFill/>
                    </a:lnR>
                    <a:lnT>
                      <a:noFill/>
                    </a:lnT>
                    <a:lnB>
                      <a:noFill/>
                    </a:lnB>
                  </a:tcPr>
                </a:tc>
                <a:tc>
                  <a:txBody>
                    <a:bodyPr/>
                    <a:lstStyle/>
                    <a:p>
                      <a:pPr algn="l" fontAlgn="b"/>
                      <a:endParaRPr lang="en-ZA" sz="20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xmlns="" val="1208366520"/>
                  </a:ext>
                </a:extLst>
              </a:tr>
              <a:tr h="502853">
                <a:tc>
                  <a:txBody>
                    <a:bodyPr/>
                    <a:lstStyle/>
                    <a:p>
                      <a:pPr algn="l" fontAlgn="b"/>
                      <a:r>
                        <a:rPr lang="en-US" sz="2000" b="0" i="0" u="none" strike="noStrike" dirty="0">
                          <a:solidFill>
                            <a:srgbClr val="000000"/>
                          </a:solidFill>
                          <a:effectLst/>
                          <a:latin typeface="+mn-lt"/>
                        </a:rPr>
                        <a:t>Teacher </a:t>
                      </a:r>
                      <a:r>
                        <a:rPr lang="en-US" sz="2000" b="0" i="0" u="none" strike="noStrike" dirty="0" err="1" smtClean="0">
                          <a:solidFill>
                            <a:srgbClr val="000000"/>
                          </a:solidFill>
                          <a:effectLst/>
                          <a:latin typeface="+mn-lt"/>
                        </a:rPr>
                        <a:t>centres</a:t>
                      </a:r>
                      <a:endParaRPr lang="en-US" sz="20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r" fontAlgn="b"/>
                      <a:r>
                        <a:rPr lang="en-ZA" sz="2000" b="0" i="0" u="none" strike="noStrike">
                          <a:solidFill>
                            <a:srgbClr val="000000"/>
                          </a:solidFill>
                          <a:effectLst/>
                          <a:latin typeface="+mn-lt"/>
                        </a:rPr>
                        <a:t>92</a:t>
                      </a:r>
                    </a:p>
                  </a:txBody>
                  <a:tcPr marL="9525" marR="9525" marT="9525" marB="0" anchor="b">
                    <a:lnL>
                      <a:noFill/>
                    </a:lnL>
                    <a:lnR>
                      <a:noFill/>
                    </a:lnR>
                    <a:lnT>
                      <a:noFill/>
                    </a:lnT>
                    <a:lnB>
                      <a:noFill/>
                    </a:lnB>
                  </a:tcPr>
                </a:tc>
                <a:tc>
                  <a:txBody>
                    <a:bodyPr/>
                    <a:lstStyle/>
                    <a:p>
                      <a:pPr algn="l" fontAlgn="b"/>
                      <a:endParaRPr lang="en-ZA" sz="20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xmlns="" val="537968117"/>
                  </a:ext>
                </a:extLst>
              </a:tr>
              <a:tr h="502853">
                <a:tc>
                  <a:txBody>
                    <a:bodyPr/>
                    <a:lstStyle/>
                    <a:p>
                      <a:pPr algn="l" fontAlgn="b"/>
                      <a:r>
                        <a:rPr lang="en-ZA" sz="2000" b="0" i="0" u="none" strike="noStrike" dirty="0">
                          <a:solidFill>
                            <a:srgbClr val="000000"/>
                          </a:solidFill>
                          <a:effectLst/>
                          <a:latin typeface="+mn-lt"/>
                        </a:rPr>
                        <a:t>Youth development centres</a:t>
                      </a:r>
                    </a:p>
                  </a:txBody>
                  <a:tcPr marL="9525" marR="9525" marT="9525" marB="0" anchor="b">
                    <a:lnL>
                      <a:noFill/>
                    </a:lnL>
                    <a:lnR>
                      <a:noFill/>
                    </a:lnR>
                    <a:lnT>
                      <a:noFill/>
                    </a:lnT>
                    <a:lnB>
                      <a:noFill/>
                    </a:lnB>
                  </a:tcPr>
                </a:tc>
                <a:tc>
                  <a:txBody>
                    <a:bodyPr/>
                    <a:lstStyle/>
                    <a:p>
                      <a:pPr algn="r" fontAlgn="b"/>
                      <a:r>
                        <a:rPr lang="en-ZA" sz="2000" b="0" i="0" u="none" strike="noStrike" dirty="0">
                          <a:solidFill>
                            <a:srgbClr val="000000"/>
                          </a:solidFill>
                          <a:effectLst/>
                          <a:latin typeface="+mn-lt"/>
                        </a:rPr>
                        <a:t>10</a:t>
                      </a:r>
                    </a:p>
                  </a:txBody>
                  <a:tcPr marL="9525" marR="9525" marT="9525" marB="0" anchor="b">
                    <a:lnL>
                      <a:noFill/>
                    </a:lnL>
                    <a:lnR>
                      <a:noFill/>
                    </a:lnR>
                    <a:lnT>
                      <a:noFill/>
                    </a:lnT>
                    <a:lnB>
                      <a:noFill/>
                    </a:lnB>
                  </a:tcPr>
                </a:tc>
                <a:tc>
                  <a:txBody>
                    <a:bodyPr/>
                    <a:lstStyle/>
                    <a:p>
                      <a:pPr algn="l" fontAlgn="b"/>
                      <a:endParaRPr lang="en-ZA" sz="20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xmlns="" val="3260162278"/>
                  </a:ext>
                </a:extLst>
              </a:tr>
              <a:tr h="502853">
                <a:tc>
                  <a:txBody>
                    <a:bodyPr/>
                    <a:lstStyle/>
                    <a:p>
                      <a:pPr algn="l" fontAlgn="b"/>
                      <a:r>
                        <a:rPr lang="en-US" sz="2000" b="0" i="0" u="none" strike="noStrike" dirty="0">
                          <a:solidFill>
                            <a:srgbClr val="000000"/>
                          </a:solidFill>
                          <a:effectLst/>
                          <a:latin typeface="+mn-lt"/>
                        </a:rPr>
                        <a:t>Youth who benefitted through Youth </a:t>
                      </a:r>
                      <a:r>
                        <a:rPr lang="en-US" sz="2000" b="0" i="0" u="none" strike="noStrike" dirty="0" smtClean="0">
                          <a:solidFill>
                            <a:srgbClr val="000000"/>
                          </a:solidFill>
                          <a:effectLst/>
                          <a:latin typeface="+mn-lt"/>
                        </a:rPr>
                        <a:t>Academy</a:t>
                      </a:r>
                      <a:endParaRPr lang="en-US" sz="20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r" fontAlgn="b"/>
                      <a:r>
                        <a:rPr lang="en-ZA" sz="2000" b="0" i="0" u="none" strike="noStrike">
                          <a:solidFill>
                            <a:srgbClr val="000000"/>
                          </a:solidFill>
                          <a:effectLst/>
                          <a:latin typeface="+mn-lt"/>
                        </a:rPr>
                        <a:t>966</a:t>
                      </a:r>
                    </a:p>
                  </a:txBody>
                  <a:tcPr marL="9525" marR="9525" marT="9525" marB="0" anchor="b">
                    <a:lnL>
                      <a:noFill/>
                    </a:lnL>
                    <a:lnR>
                      <a:noFill/>
                    </a:lnR>
                    <a:lnT>
                      <a:noFill/>
                    </a:lnT>
                    <a:lnB>
                      <a:noFill/>
                    </a:lnB>
                  </a:tcPr>
                </a:tc>
                <a:tc>
                  <a:txBody>
                    <a:bodyPr/>
                    <a:lstStyle/>
                    <a:p>
                      <a:pPr algn="l" fontAlgn="b"/>
                      <a:endParaRPr lang="en-ZA" sz="20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xmlns="" val="2538600081"/>
                  </a:ext>
                </a:extLst>
              </a:tr>
              <a:tr h="502853">
                <a:tc>
                  <a:txBody>
                    <a:bodyPr/>
                    <a:lstStyle/>
                    <a:p>
                      <a:pPr algn="l" fontAlgn="b"/>
                      <a:r>
                        <a:rPr lang="en-US" sz="2000" b="0" i="0" u="none" strike="noStrike">
                          <a:solidFill>
                            <a:srgbClr val="000000"/>
                          </a:solidFill>
                          <a:effectLst/>
                          <a:latin typeface="+mn-lt"/>
                        </a:rPr>
                        <a:t>SMMEs that benefited from Innovator Trust</a:t>
                      </a:r>
                    </a:p>
                  </a:txBody>
                  <a:tcPr marL="9525" marR="9525" marT="9525" marB="0" anchor="b">
                    <a:lnL>
                      <a:noFill/>
                    </a:lnL>
                    <a:lnR>
                      <a:noFill/>
                    </a:lnR>
                    <a:lnT>
                      <a:noFill/>
                    </a:lnT>
                    <a:lnB>
                      <a:noFill/>
                    </a:lnB>
                  </a:tcPr>
                </a:tc>
                <a:tc>
                  <a:txBody>
                    <a:bodyPr/>
                    <a:lstStyle/>
                    <a:p>
                      <a:pPr algn="r" fontAlgn="b"/>
                      <a:r>
                        <a:rPr lang="en-ZA" sz="2000" b="0" i="0" u="none" strike="noStrike">
                          <a:solidFill>
                            <a:srgbClr val="000000"/>
                          </a:solidFill>
                          <a:effectLst/>
                          <a:latin typeface="+mn-lt"/>
                        </a:rPr>
                        <a:t>53</a:t>
                      </a:r>
                    </a:p>
                  </a:txBody>
                  <a:tcPr marL="9525" marR="9525" marT="9525" marB="0" anchor="b">
                    <a:lnL>
                      <a:noFill/>
                    </a:lnL>
                    <a:lnR>
                      <a:noFill/>
                    </a:lnR>
                    <a:lnT>
                      <a:noFill/>
                    </a:lnT>
                    <a:lnB>
                      <a:noFill/>
                    </a:lnB>
                  </a:tcPr>
                </a:tc>
                <a:tc>
                  <a:txBody>
                    <a:bodyPr/>
                    <a:lstStyle/>
                    <a:p>
                      <a:pPr algn="l" fontAlgn="b"/>
                      <a:endParaRPr lang="en-ZA" sz="20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xmlns="" val="2141727458"/>
                  </a:ext>
                </a:extLst>
              </a:tr>
              <a:tr h="502853">
                <a:tc>
                  <a:txBody>
                    <a:bodyPr/>
                    <a:lstStyle/>
                    <a:p>
                      <a:pPr algn="l" fontAlgn="b"/>
                      <a:r>
                        <a:rPr lang="en-US" sz="2000" b="0" i="0" u="none" strike="noStrike" dirty="0" smtClean="0">
                          <a:solidFill>
                            <a:srgbClr val="000000"/>
                          </a:solidFill>
                          <a:effectLst/>
                          <a:latin typeface="+mn-lt"/>
                        </a:rPr>
                        <a:t>Universities </a:t>
                      </a:r>
                      <a:r>
                        <a:rPr lang="en-US" sz="2000" b="0" i="0" u="none" strike="noStrike" dirty="0">
                          <a:solidFill>
                            <a:srgbClr val="000000"/>
                          </a:solidFill>
                          <a:effectLst/>
                          <a:latin typeface="+mn-lt"/>
                        </a:rPr>
                        <a:t>with zero rated access to curriculum content</a:t>
                      </a:r>
                    </a:p>
                  </a:txBody>
                  <a:tcPr marL="9525" marR="9525" marT="9525" marB="0" anchor="b">
                    <a:lnL>
                      <a:noFill/>
                    </a:lnL>
                    <a:lnR>
                      <a:noFill/>
                    </a:lnR>
                    <a:lnT>
                      <a:noFill/>
                    </a:lnT>
                    <a:lnB>
                      <a:noFill/>
                    </a:lnB>
                  </a:tcPr>
                </a:tc>
                <a:tc>
                  <a:txBody>
                    <a:bodyPr/>
                    <a:lstStyle/>
                    <a:p>
                      <a:pPr algn="r" fontAlgn="b"/>
                      <a:r>
                        <a:rPr lang="en-ZA" sz="2000" b="0" i="0" u="none" strike="noStrike">
                          <a:solidFill>
                            <a:srgbClr val="000000"/>
                          </a:solidFill>
                          <a:effectLst/>
                          <a:latin typeface="+mn-lt"/>
                        </a:rPr>
                        <a:t>19</a:t>
                      </a:r>
                    </a:p>
                  </a:txBody>
                  <a:tcPr marL="9525" marR="9525" marT="9525" marB="0" anchor="b">
                    <a:lnL>
                      <a:noFill/>
                    </a:lnL>
                    <a:lnR>
                      <a:noFill/>
                    </a:lnR>
                    <a:lnT>
                      <a:noFill/>
                    </a:lnT>
                    <a:lnB>
                      <a:noFill/>
                    </a:lnB>
                  </a:tcPr>
                </a:tc>
                <a:tc>
                  <a:txBody>
                    <a:bodyPr/>
                    <a:lstStyle/>
                    <a:p>
                      <a:pPr algn="l" fontAlgn="b"/>
                      <a:endParaRPr lang="en-ZA" sz="20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xmlns="" val="3135481397"/>
                  </a:ext>
                </a:extLst>
              </a:tr>
              <a:tr h="502853">
                <a:tc>
                  <a:txBody>
                    <a:bodyPr/>
                    <a:lstStyle/>
                    <a:p>
                      <a:pPr algn="l" fontAlgn="b"/>
                      <a:r>
                        <a:rPr lang="en-US" sz="2000" b="0" i="0" u="none" strike="noStrike" dirty="0">
                          <a:solidFill>
                            <a:srgbClr val="000000"/>
                          </a:solidFill>
                          <a:effectLst/>
                          <a:latin typeface="+mn-lt"/>
                        </a:rPr>
                        <a:t>Learners with free access to quality digital educational </a:t>
                      </a:r>
                      <a:r>
                        <a:rPr lang="en-US" sz="2000" b="0" i="0" u="none" strike="noStrike" dirty="0" smtClean="0">
                          <a:solidFill>
                            <a:srgbClr val="000000"/>
                          </a:solidFill>
                          <a:effectLst/>
                          <a:latin typeface="+mn-lt"/>
                        </a:rPr>
                        <a:t>content</a:t>
                      </a:r>
                      <a:endParaRPr lang="en-US" sz="20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r" fontAlgn="b"/>
                      <a:r>
                        <a:rPr lang="en-ZA" sz="2000" b="0" i="0" u="none" strike="noStrike" dirty="0" smtClean="0">
                          <a:solidFill>
                            <a:srgbClr val="000000"/>
                          </a:solidFill>
                          <a:effectLst/>
                          <a:latin typeface="+mn-lt"/>
                        </a:rPr>
                        <a:t>550 </a:t>
                      </a:r>
                      <a:r>
                        <a:rPr lang="en-ZA" sz="2000" b="0" i="0" u="none" strike="noStrike" dirty="0">
                          <a:solidFill>
                            <a:srgbClr val="000000"/>
                          </a:solidFill>
                          <a:effectLst/>
                          <a:latin typeface="+mn-lt"/>
                        </a:rPr>
                        <a:t>000</a:t>
                      </a:r>
                    </a:p>
                  </a:txBody>
                  <a:tcPr marL="9525" marR="9525" marT="9525" marB="0" anchor="b">
                    <a:lnL>
                      <a:noFill/>
                    </a:lnL>
                    <a:lnR>
                      <a:noFill/>
                    </a:lnR>
                    <a:lnT>
                      <a:noFill/>
                    </a:lnT>
                    <a:lnB>
                      <a:noFill/>
                    </a:lnB>
                  </a:tcPr>
                </a:tc>
                <a:tc>
                  <a:txBody>
                    <a:bodyPr/>
                    <a:lstStyle/>
                    <a:p>
                      <a:pPr algn="l" fontAlgn="b"/>
                      <a:endParaRPr lang="en-ZA" sz="20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xmlns="" val="1183149233"/>
                  </a:ext>
                </a:extLst>
              </a:tr>
              <a:tr h="502853">
                <a:tc>
                  <a:txBody>
                    <a:bodyPr/>
                    <a:lstStyle/>
                    <a:p>
                      <a:pPr algn="l" fontAlgn="b"/>
                      <a:r>
                        <a:rPr lang="en-US" sz="2000" b="0" i="0" u="none" strike="noStrike" dirty="0">
                          <a:solidFill>
                            <a:srgbClr val="000000"/>
                          </a:solidFill>
                          <a:effectLst/>
                          <a:latin typeface="+mn-lt"/>
                        </a:rPr>
                        <a:t>Beneficiaries of bursaries </a:t>
                      </a:r>
                      <a:r>
                        <a:rPr lang="en-US" sz="2000" b="0" i="0" u="none" strike="noStrike" dirty="0" smtClean="0">
                          <a:solidFill>
                            <a:srgbClr val="000000"/>
                          </a:solidFill>
                          <a:effectLst/>
                          <a:latin typeface="+mn-lt"/>
                        </a:rPr>
                        <a:t>program</a:t>
                      </a:r>
                      <a:endParaRPr lang="en-US" sz="20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r" fontAlgn="b"/>
                      <a:r>
                        <a:rPr lang="en-ZA" sz="2000" b="0" i="0" u="none" strike="noStrike">
                          <a:solidFill>
                            <a:srgbClr val="000000"/>
                          </a:solidFill>
                          <a:effectLst/>
                          <a:latin typeface="+mn-lt"/>
                        </a:rPr>
                        <a:t>1200</a:t>
                      </a:r>
                    </a:p>
                  </a:txBody>
                  <a:tcPr marL="9525" marR="9525" marT="9525" marB="0" anchor="b">
                    <a:lnL>
                      <a:noFill/>
                    </a:lnL>
                    <a:lnR>
                      <a:noFill/>
                    </a:lnR>
                    <a:lnT>
                      <a:noFill/>
                    </a:lnT>
                    <a:lnB>
                      <a:noFill/>
                    </a:lnB>
                  </a:tcPr>
                </a:tc>
                <a:tc>
                  <a:txBody>
                    <a:bodyPr/>
                    <a:lstStyle/>
                    <a:p>
                      <a:pPr algn="l" fontAlgn="b"/>
                      <a:endParaRPr lang="en-ZA" sz="2000" b="0" i="0" u="none" strike="noStrike" dirty="0">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xmlns="" val="588780632"/>
                  </a:ext>
                </a:extLst>
              </a:tr>
            </a:tbl>
          </a:graphicData>
        </a:graphic>
      </p:graphicFrame>
      <p:sp>
        <p:nvSpPr>
          <p:cNvPr id="5" name="Rectangle 4"/>
          <p:cNvSpPr/>
          <p:nvPr/>
        </p:nvSpPr>
        <p:spPr>
          <a:xfrm>
            <a:off x="990600" y="1706880"/>
            <a:ext cx="9601200" cy="4480560"/>
          </a:xfrm>
          <a:prstGeom prst="rect">
            <a:avLst/>
          </a:pr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ZA" sz="1000" kern="1200" dirty="0" smtClean="0">
              <a:solidFill>
                <a:srgbClr val="34342B"/>
              </a:solidFill>
              <a:latin typeface="Vodafone Rg" pitchFamily="34" charset="0"/>
              <a:ea typeface="+mn-ea"/>
              <a:cs typeface="+mn-cs"/>
            </a:endParaRPr>
          </a:p>
        </p:txBody>
      </p:sp>
      <p:sp>
        <p:nvSpPr>
          <p:cNvPr id="6" name="Title 3"/>
          <p:cNvSpPr>
            <a:spLocks noGrp="1"/>
          </p:cNvSpPr>
          <p:nvPr>
            <p:ph type="title"/>
          </p:nvPr>
        </p:nvSpPr>
        <p:spPr>
          <a:xfrm>
            <a:off x="334435" y="274638"/>
            <a:ext cx="11650656" cy="543319"/>
          </a:xfrm>
        </p:spPr>
        <p:txBody>
          <a:bodyPr>
            <a:noAutofit/>
          </a:bodyPr>
          <a:lstStyle/>
          <a:p>
            <a:r>
              <a:rPr lang="en-ZA" sz="3600" dirty="0" smtClean="0">
                <a:latin typeface="Vodafone Rg" panose="020B0606080202020204" pitchFamily="34" charset="0"/>
              </a:rPr>
              <a:t>Vodacom is committed to South Africa</a:t>
            </a:r>
            <a:endParaRPr lang="en-GB" sz="3600" dirty="0">
              <a:latin typeface="Vodafone Rg" panose="020B0606080202020204" pitchFamily="34" charset="0"/>
            </a:endParaRPr>
          </a:p>
        </p:txBody>
      </p:sp>
    </p:spTree>
    <p:extLst>
      <p:ext uri="{BB962C8B-B14F-4D97-AF65-F5344CB8AC3E}">
        <p14:creationId xmlns:p14="http://schemas.microsoft.com/office/powerpoint/2010/main" xmlns="" val="34055079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sz="4800" dirty="0"/>
              <a:t>Thank You </a:t>
            </a:r>
          </a:p>
        </p:txBody>
      </p:sp>
    </p:spTree>
    <p:extLst>
      <p:ext uri="{BB962C8B-B14F-4D97-AF65-F5344CB8AC3E}">
        <p14:creationId xmlns:p14="http://schemas.microsoft.com/office/powerpoint/2010/main" xmlns="" val="2959146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BB523B94-AA23-47AA-86B2-0E05C929C353}"/>
              </a:ext>
            </a:extLst>
          </p:cNvPr>
          <p:cNvSpPr/>
          <p:nvPr/>
        </p:nvSpPr>
        <p:spPr>
          <a:xfrm>
            <a:off x="548640" y="2051695"/>
            <a:ext cx="10607040" cy="3279317"/>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12" name="Title 1">
            <a:extLst>
              <a:ext uri="{FF2B5EF4-FFF2-40B4-BE49-F238E27FC236}">
                <a16:creationId xmlns:a16="http://schemas.microsoft.com/office/drawing/2014/main" xmlns="" id="{FDA62CE1-2189-4C1A-806A-F769F72236F7}"/>
              </a:ext>
            </a:extLst>
          </p:cNvPr>
          <p:cNvSpPr txBox="1">
            <a:spLocks/>
          </p:cNvSpPr>
          <p:nvPr/>
        </p:nvSpPr>
        <p:spPr>
          <a:xfrm>
            <a:off x="0" y="222633"/>
            <a:ext cx="5981664"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800" b="1" dirty="0">
                <a:solidFill>
                  <a:schemeClr val="bg1"/>
                </a:solidFill>
              </a:rPr>
              <a:t> </a:t>
            </a:r>
            <a:r>
              <a:rPr lang="en-NZ" sz="2800" b="1" dirty="0" smtClean="0">
                <a:solidFill>
                  <a:schemeClr val="bg1"/>
                </a:solidFill>
              </a:rPr>
              <a:t>    </a:t>
            </a:r>
            <a:r>
              <a:rPr lang="en-NZ" sz="2600" b="1" dirty="0" smtClean="0">
                <a:solidFill>
                  <a:schemeClr val="bg1"/>
                </a:solidFill>
              </a:rPr>
              <a:t>South </a:t>
            </a:r>
            <a:r>
              <a:rPr lang="en-NZ" sz="2600" b="1" dirty="0">
                <a:solidFill>
                  <a:schemeClr val="bg1"/>
                </a:solidFill>
              </a:rPr>
              <a:t>Africa’s ICT objectives</a:t>
            </a:r>
            <a:endParaRPr lang="en-ZA" sz="2600" b="1" dirty="0">
              <a:solidFill>
                <a:schemeClr val="bg1"/>
              </a:solidFill>
            </a:endParaRPr>
          </a:p>
        </p:txBody>
      </p:sp>
      <p:sp>
        <p:nvSpPr>
          <p:cNvPr id="13" name="Rectangle 12">
            <a:extLst>
              <a:ext uri="{FF2B5EF4-FFF2-40B4-BE49-F238E27FC236}">
                <a16:creationId xmlns:a16="http://schemas.microsoft.com/office/drawing/2014/main" xmlns="" id="{B617C69E-67C4-48B1-B5FA-9125E34ED83D}"/>
              </a:ext>
            </a:extLst>
          </p:cNvPr>
          <p:cNvSpPr/>
          <p:nvPr/>
        </p:nvSpPr>
        <p:spPr>
          <a:xfrm>
            <a:off x="548640" y="1569480"/>
            <a:ext cx="9143676" cy="338554"/>
          </a:xfrm>
          <a:prstGeom prst="rect">
            <a:avLst/>
          </a:prstGeom>
        </p:spPr>
        <p:txBody>
          <a:bodyPr wrap="square">
            <a:spAutoFit/>
          </a:bodyPr>
          <a:lstStyle/>
          <a:p>
            <a:pPr>
              <a:spcAft>
                <a:spcPts val="1200"/>
              </a:spcAft>
            </a:pPr>
            <a:r>
              <a:rPr lang="en-NZ" sz="1600" dirty="0"/>
              <a:t>Vodacom supports Government </a:t>
            </a:r>
            <a:r>
              <a:rPr lang="en-NZ" sz="1600" b="1" dirty="0"/>
              <a:t>ambitious objectives for the sector</a:t>
            </a:r>
            <a:r>
              <a:rPr lang="en-NZ" sz="1600" dirty="0"/>
              <a:t>, including: </a:t>
            </a:r>
            <a:endParaRPr lang="en-ZA" sz="1600" dirty="0"/>
          </a:p>
        </p:txBody>
      </p:sp>
      <p:grpSp>
        <p:nvGrpSpPr>
          <p:cNvPr id="22" name="Group 21">
            <a:extLst>
              <a:ext uri="{FF2B5EF4-FFF2-40B4-BE49-F238E27FC236}">
                <a16:creationId xmlns:a16="http://schemas.microsoft.com/office/drawing/2014/main" xmlns="" id="{376D491D-E171-4F70-9FCD-BE2BC2995672}"/>
              </a:ext>
            </a:extLst>
          </p:cNvPr>
          <p:cNvGrpSpPr/>
          <p:nvPr/>
        </p:nvGrpSpPr>
        <p:grpSpPr>
          <a:xfrm>
            <a:off x="1116449" y="2822137"/>
            <a:ext cx="9444250" cy="1939312"/>
            <a:chOff x="611364" y="3940805"/>
            <a:chExt cx="7694937" cy="1939312"/>
          </a:xfrm>
        </p:grpSpPr>
        <p:sp>
          <p:nvSpPr>
            <p:cNvPr id="18" name="Rectangle 17">
              <a:extLst>
                <a:ext uri="{FF2B5EF4-FFF2-40B4-BE49-F238E27FC236}">
                  <a16:creationId xmlns:a16="http://schemas.microsoft.com/office/drawing/2014/main" xmlns="" id="{25671394-ACDE-446F-AF17-60267862A4E2}"/>
                </a:ext>
              </a:extLst>
            </p:cNvPr>
            <p:cNvSpPr/>
            <p:nvPr/>
          </p:nvSpPr>
          <p:spPr>
            <a:xfrm>
              <a:off x="634262" y="3950852"/>
              <a:ext cx="1811590" cy="192926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p>
          </p:txBody>
        </p:sp>
        <p:sp>
          <p:nvSpPr>
            <p:cNvPr id="20" name="Rectangle 19">
              <a:extLst>
                <a:ext uri="{FF2B5EF4-FFF2-40B4-BE49-F238E27FC236}">
                  <a16:creationId xmlns:a16="http://schemas.microsoft.com/office/drawing/2014/main" xmlns="" id="{D2EFA8BA-7D4B-496D-8039-30E257756C19}"/>
                </a:ext>
              </a:extLst>
            </p:cNvPr>
            <p:cNvSpPr/>
            <p:nvPr/>
          </p:nvSpPr>
          <p:spPr>
            <a:xfrm>
              <a:off x="4529739" y="3950853"/>
              <a:ext cx="1811590" cy="19264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p>
          </p:txBody>
        </p:sp>
        <p:sp>
          <p:nvSpPr>
            <p:cNvPr id="21" name="Rectangle 20">
              <a:extLst>
                <a:ext uri="{FF2B5EF4-FFF2-40B4-BE49-F238E27FC236}">
                  <a16:creationId xmlns:a16="http://schemas.microsoft.com/office/drawing/2014/main" xmlns="" id="{B0929FFA-2B63-4A73-8658-E6A8F54FB517}"/>
                </a:ext>
              </a:extLst>
            </p:cNvPr>
            <p:cNvSpPr/>
            <p:nvPr/>
          </p:nvSpPr>
          <p:spPr>
            <a:xfrm>
              <a:off x="6473511" y="3940805"/>
              <a:ext cx="1832790" cy="19264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p>
          </p:txBody>
        </p:sp>
        <p:sp>
          <p:nvSpPr>
            <p:cNvPr id="14" name="TextBox 13">
              <a:extLst>
                <a:ext uri="{FF2B5EF4-FFF2-40B4-BE49-F238E27FC236}">
                  <a16:creationId xmlns:a16="http://schemas.microsoft.com/office/drawing/2014/main" xmlns="" id="{0B599573-7F68-4866-A4D2-A4FA14C0C965}"/>
                </a:ext>
              </a:extLst>
            </p:cNvPr>
            <p:cNvSpPr txBox="1"/>
            <p:nvPr/>
          </p:nvSpPr>
          <p:spPr>
            <a:xfrm>
              <a:off x="611364" y="4316981"/>
              <a:ext cx="1747287" cy="1077218"/>
            </a:xfrm>
            <a:prstGeom prst="rect">
              <a:avLst/>
            </a:prstGeom>
            <a:noFill/>
          </p:spPr>
          <p:txBody>
            <a:bodyPr wrap="square" rtlCol="0" anchor="ctr">
              <a:spAutoFit/>
            </a:bodyPr>
            <a:lstStyle/>
            <a:p>
              <a:pPr marL="177800" lvl="1" algn="ctr"/>
              <a:r>
                <a:rPr lang="en-GB" sz="1600" dirty="0">
                  <a:solidFill>
                    <a:schemeClr val="accent1"/>
                  </a:solidFill>
                </a:rPr>
                <a:t>Promoting </a:t>
              </a:r>
              <a:r>
                <a:rPr lang="en-GB" sz="1600" b="1" dirty="0">
                  <a:solidFill>
                    <a:schemeClr val="accent1"/>
                  </a:solidFill>
                </a:rPr>
                <a:t>broadband coverage in rural areas and underserviced areas </a:t>
              </a:r>
              <a:endParaRPr lang="en-ZA" sz="1600" b="1" dirty="0">
                <a:solidFill>
                  <a:schemeClr val="accent1"/>
                </a:solidFill>
              </a:endParaRPr>
            </a:p>
          </p:txBody>
        </p:sp>
        <p:sp>
          <p:nvSpPr>
            <p:cNvPr id="19" name="Rectangle 18">
              <a:extLst>
                <a:ext uri="{FF2B5EF4-FFF2-40B4-BE49-F238E27FC236}">
                  <a16:creationId xmlns:a16="http://schemas.microsoft.com/office/drawing/2014/main" xmlns="" id="{09D9F038-FAE8-4111-A614-4CBBF54513EE}"/>
                </a:ext>
              </a:extLst>
            </p:cNvPr>
            <p:cNvSpPr/>
            <p:nvPr/>
          </p:nvSpPr>
          <p:spPr>
            <a:xfrm>
              <a:off x="2573224" y="3941976"/>
              <a:ext cx="1811590" cy="19352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p>
          </p:txBody>
        </p:sp>
        <p:sp>
          <p:nvSpPr>
            <p:cNvPr id="15" name="TextBox 14">
              <a:extLst>
                <a:ext uri="{FF2B5EF4-FFF2-40B4-BE49-F238E27FC236}">
                  <a16:creationId xmlns:a16="http://schemas.microsoft.com/office/drawing/2014/main" xmlns="" id="{BB621119-781C-430B-BD27-C4E8ECEC6FCB}"/>
                </a:ext>
              </a:extLst>
            </p:cNvPr>
            <p:cNvSpPr txBox="1"/>
            <p:nvPr/>
          </p:nvSpPr>
          <p:spPr>
            <a:xfrm>
              <a:off x="2532933" y="4313616"/>
              <a:ext cx="1832838" cy="1077218"/>
            </a:xfrm>
            <a:prstGeom prst="rect">
              <a:avLst/>
            </a:prstGeom>
            <a:noFill/>
          </p:spPr>
          <p:txBody>
            <a:bodyPr wrap="square" rtlCol="0" anchor="ctr">
              <a:spAutoFit/>
            </a:bodyPr>
            <a:lstStyle/>
            <a:p>
              <a:pPr marL="88900" lvl="1" algn="ctr"/>
              <a:r>
                <a:rPr lang="en-GB" sz="1600" dirty="0">
                  <a:solidFill>
                    <a:schemeClr val="accent1"/>
                  </a:solidFill>
                </a:rPr>
                <a:t>Ensuring that </a:t>
              </a:r>
              <a:r>
                <a:rPr lang="en-GB" sz="1600" b="1" dirty="0">
                  <a:solidFill>
                    <a:schemeClr val="accent1"/>
                  </a:solidFill>
                </a:rPr>
                <a:t>as many people as possible </a:t>
              </a:r>
              <a:r>
                <a:rPr lang="en-GB" sz="1600" dirty="0">
                  <a:solidFill>
                    <a:schemeClr val="accent1"/>
                  </a:solidFill>
                </a:rPr>
                <a:t>can benefit from </a:t>
              </a:r>
              <a:r>
                <a:rPr lang="en-GB" sz="1600" b="1" dirty="0">
                  <a:solidFill>
                    <a:schemeClr val="accent1"/>
                  </a:solidFill>
                </a:rPr>
                <a:t>affordable broadband </a:t>
              </a:r>
              <a:endParaRPr lang="en-ZA" sz="1600" b="1" dirty="0">
                <a:solidFill>
                  <a:schemeClr val="accent1"/>
                </a:solidFill>
              </a:endParaRPr>
            </a:p>
          </p:txBody>
        </p:sp>
        <p:sp>
          <p:nvSpPr>
            <p:cNvPr id="16" name="TextBox 15">
              <a:extLst>
                <a:ext uri="{FF2B5EF4-FFF2-40B4-BE49-F238E27FC236}">
                  <a16:creationId xmlns:a16="http://schemas.microsoft.com/office/drawing/2014/main" xmlns="" id="{5A290BE4-711E-4673-9455-75917F012748}"/>
                </a:ext>
              </a:extLst>
            </p:cNvPr>
            <p:cNvSpPr txBox="1"/>
            <p:nvPr/>
          </p:nvSpPr>
          <p:spPr>
            <a:xfrm>
              <a:off x="4338824" y="4313615"/>
              <a:ext cx="2012461" cy="1077218"/>
            </a:xfrm>
            <a:prstGeom prst="rect">
              <a:avLst/>
            </a:prstGeom>
            <a:noFill/>
          </p:spPr>
          <p:txBody>
            <a:bodyPr wrap="square" rtlCol="0" anchor="ctr">
              <a:spAutoFit/>
            </a:bodyPr>
            <a:lstStyle/>
            <a:p>
              <a:pPr marL="177800" lvl="1" algn="ctr"/>
              <a:r>
                <a:rPr lang="en-GB" sz="1600" dirty="0">
                  <a:solidFill>
                    <a:schemeClr val="accent1"/>
                  </a:solidFill>
                </a:rPr>
                <a:t>Promoting </a:t>
              </a:r>
              <a:r>
                <a:rPr lang="en-GB" sz="1600" b="1" dirty="0">
                  <a:solidFill>
                    <a:schemeClr val="accent1"/>
                  </a:solidFill>
                </a:rPr>
                <a:t>innovation that addresses national developmental challenges and goals </a:t>
              </a:r>
              <a:endParaRPr lang="en-ZA" sz="1600" b="1" dirty="0">
                <a:solidFill>
                  <a:schemeClr val="accent1"/>
                </a:solidFill>
              </a:endParaRPr>
            </a:p>
          </p:txBody>
        </p:sp>
        <p:sp>
          <p:nvSpPr>
            <p:cNvPr id="17" name="TextBox 16">
              <a:extLst>
                <a:ext uri="{FF2B5EF4-FFF2-40B4-BE49-F238E27FC236}">
                  <a16:creationId xmlns:a16="http://schemas.microsoft.com/office/drawing/2014/main" xmlns="" id="{5A59F406-58DE-43CC-B04F-6A79FF7DF3CA}"/>
                </a:ext>
              </a:extLst>
            </p:cNvPr>
            <p:cNvSpPr txBox="1"/>
            <p:nvPr/>
          </p:nvSpPr>
          <p:spPr>
            <a:xfrm>
              <a:off x="6521988" y="4190504"/>
              <a:ext cx="1784313" cy="1323439"/>
            </a:xfrm>
            <a:prstGeom prst="rect">
              <a:avLst/>
            </a:prstGeom>
            <a:noFill/>
          </p:spPr>
          <p:txBody>
            <a:bodyPr wrap="square" rtlCol="0" anchor="ctr">
              <a:spAutoFit/>
            </a:bodyPr>
            <a:lstStyle/>
            <a:p>
              <a:pPr marL="177800" lvl="1" algn="ctr"/>
              <a:r>
                <a:rPr lang="en-GB" sz="1600" dirty="0">
                  <a:solidFill>
                    <a:schemeClr val="accent1"/>
                  </a:solidFill>
                </a:rPr>
                <a:t>Transforming the sector through </a:t>
              </a:r>
              <a:r>
                <a:rPr lang="en-GB" sz="1600" b="1" dirty="0">
                  <a:solidFill>
                    <a:schemeClr val="accent1"/>
                  </a:solidFill>
                </a:rPr>
                <a:t>broad-based black economic empowerment</a:t>
              </a:r>
              <a:endParaRPr lang="en-ZA" sz="1600" b="1" dirty="0">
                <a:solidFill>
                  <a:schemeClr val="accent1"/>
                </a:solidFill>
              </a:endParaRPr>
            </a:p>
          </p:txBody>
        </p:sp>
      </p:grpSp>
      <p:sp>
        <p:nvSpPr>
          <p:cNvPr id="25" name="Rectangle 24">
            <a:extLst>
              <a:ext uri="{FF2B5EF4-FFF2-40B4-BE49-F238E27FC236}">
                <a16:creationId xmlns:a16="http://schemas.microsoft.com/office/drawing/2014/main" xmlns="" id="{C48FFC1D-2163-471E-B012-85CEA3B72275}"/>
              </a:ext>
            </a:extLst>
          </p:cNvPr>
          <p:cNvSpPr/>
          <p:nvPr/>
        </p:nvSpPr>
        <p:spPr>
          <a:xfrm>
            <a:off x="548640" y="5854794"/>
            <a:ext cx="9354510" cy="7464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nSpc>
                <a:spcPct val="110000"/>
              </a:lnSpc>
              <a:spcBef>
                <a:spcPts val="100"/>
              </a:spcBef>
              <a:spcAft>
                <a:spcPts val="100"/>
              </a:spcAft>
            </a:pPr>
            <a:r>
              <a:rPr lang="en-ZA" sz="1000" i="1" dirty="0">
                <a:solidFill>
                  <a:schemeClr val="tx1"/>
                </a:solidFill>
              </a:rPr>
              <a:t>The Government's overall objectives for the telecoms sector as generally expressed over a number of years  from the 2012 National Development Plan right through to the 2016 White Paper  and most recently in the Memorandum on the objects of the Bill</a:t>
            </a:r>
          </a:p>
        </p:txBody>
      </p:sp>
    </p:spTree>
    <p:extLst>
      <p:ext uri="{BB962C8B-B14F-4D97-AF65-F5344CB8AC3E}">
        <p14:creationId xmlns:p14="http://schemas.microsoft.com/office/powerpoint/2010/main" xmlns="" val="8676626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BB523B94-AA23-47AA-86B2-0E05C929C353}"/>
              </a:ext>
            </a:extLst>
          </p:cNvPr>
          <p:cNvSpPr/>
          <p:nvPr/>
        </p:nvSpPr>
        <p:spPr>
          <a:xfrm>
            <a:off x="2063166" y="1332610"/>
            <a:ext cx="8642349" cy="4101125"/>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12" name="Title 1">
            <a:extLst>
              <a:ext uri="{FF2B5EF4-FFF2-40B4-BE49-F238E27FC236}">
                <a16:creationId xmlns:a16="http://schemas.microsoft.com/office/drawing/2014/main" xmlns="" id="{FDA62CE1-2189-4C1A-806A-F769F72236F7}"/>
              </a:ext>
            </a:extLst>
          </p:cNvPr>
          <p:cNvSpPr txBox="1">
            <a:spLocks/>
          </p:cNvSpPr>
          <p:nvPr/>
        </p:nvSpPr>
        <p:spPr>
          <a:xfrm>
            <a:off x="0" y="245227"/>
            <a:ext cx="10705515"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b="1" dirty="0">
                <a:solidFill>
                  <a:schemeClr val="bg1"/>
                </a:solidFill>
              </a:rPr>
              <a:t> </a:t>
            </a:r>
            <a:r>
              <a:rPr lang="en-NZ" sz="2600" b="1" dirty="0" smtClean="0">
                <a:solidFill>
                  <a:schemeClr val="bg1"/>
                </a:solidFill>
              </a:rPr>
              <a:t>    Government’s more recent investment focus for the ICT sector </a:t>
            </a:r>
            <a:endParaRPr lang="en-ZA" sz="2600" b="1" dirty="0">
              <a:solidFill>
                <a:schemeClr val="bg1"/>
              </a:solidFill>
            </a:endParaRPr>
          </a:p>
        </p:txBody>
      </p:sp>
      <p:sp>
        <p:nvSpPr>
          <p:cNvPr id="25" name="Rectangle 24">
            <a:extLst>
              <a:ext uri="{FF2B5EF4-FFF2-40B4-BE49-F238E27FC236}">
                <a16:creationId xmlns:a16="http://schemas.microsoft.com/office/drawing/2014/main" xmlns="" id="{C48FFC1D-2163-471E-B012-85CEA3B72275}"/>
              </a:ext>
            </a:extLst>
          </p:cNvPr>
          <p:cNvSpPr/>
          <p:nvPr/>
        </p:nvSpPr>
        <p:spPr>
          <a:xfrm>
            <a:off x="926013" y="6062801"/>
            <a:ext cx="10290550" cy="7464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nSpc>
                <a:spcPct val="110000"/>
              </a:lnSpc>
              <a:spcBef>
                <a:spcPts val="100"/>
              </a:spcBef>
              <a:spcAft>
                <a:spcPts val="100"/>
              </a:spcAft>
            </a:pPr>
            <a:r>
              <a:rPr lang="en-ZA" sz="1600" b="1" dirty="0">
                <a:solidFill>
                  <a:schemeClr val="tx1"/>
                </a:solidFill>
              </a:rPr>
              <a:t>Vodacom </a:t>
            </a:r>
            <a:r>
              <a:rPr lang="en-ZA" sz="1600" b="1" dirty="0" smtClean="0">
                <a:solidFill>
                  <a:schemeClr val="tx1"/>
                </a:solidFill>
              </a:rPr>
              <a:t>participated at the Investment Conference and pledged </a:t>
            </a:r>
            <a:r>
              <a:rPr lang="en-ZA" sz="1600" b="1" dirty="0">
                <a:solidFill>
                  <a:schemeClr val="tx1"/>
                </a:solidFill>
              </a:rPr>
              <a:t>to invest </a:t>
            </a:r>
            <a:r>
              <a:rPr lang="en-ZA" sz="1600" b="1" dirty="0">
                <a:solidFill>
                  <a:schemeClr val="accent1"/>
                </a:solidFill>
              </a:rPr>
              <a:t>R50bn</a:t>
            </a:r>
            <a:r>
              <a:rPr lang="en-ZA" sz="1600" b="1" dirty="0">
                <a:solidFill>
                  <a:schemeClr val="tx1"/>
                </a:solidFill>
              </a:rPr>
              <a:t> in network infrastructure over a five year period</a:t>
            </a:r>
          </a:p>
        </p:txBody>
      </p:sp>
      <p:sp>
        <p:nvSpPr>
          <p:cNvPr id="2" name="10-Point Star 1"/>
          <p:cNvSpPr/>
          <p:nvPr/>
        </p:nvSpPr>
        <p:spPr>
          <a:xfrm>
            <a:off x="1552119" y="1019701"/>
            <a:ext cx="2923363" cy="2393698"/>
          </a:xfrm>
          <a:prstGeom prst="star10">
            <a:avLst/>
          </a:prstGeom>
          <a:solidFill>
            <a:schemeClr val="bg1"/>
          </a:solid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marL="177800" lvl="1" algn="ctr"/>
            <a:r>
              <a:rPr lang="en-GB" sz="1600" dirty="0" smtClean="0">
                <a:solidFill>
                  <a:schemeClr val="tx1"/>
                </a:solidFill>
              </a:rPr>
              <a:t>“We </a:t>
            </a:r>
            <a:r>
              <a:rPr lang="en-GB" sz="1600" dirty="0">
                <a:solidFill>
                  <a:schemeClr val="tx1"/>
                </a:solidFill>
              </a:rPr>
              <a:t>have placed </a:t>
            </a:r>
            <a:r>
              <a:rPr lang="en-GB" sz="1600" b="1" dirty="0">
                <a:solidFill>
                  <a:schemeClr val="tx1"/>
                </a:solidFill>
              </a:rPr>
              <a:t>economic growth </a:t>
            </a:r>
            <a:r>
              <a:rPr lang="en-GB" sz="1600" dirty="0">
                <a:solidFill>
                  <a:schemeClr val="tx1"/>
                </a:solidFill>
              </a:rPr>
              <a:t>and job creation at the centre of our national </a:t>
            </a:r>
            <a:r>
              <a:rPr lang="en-GB" sz="1600" dirty="0" smtClean="0">
                <a:solidFill>
                  <a:schemeClr val="tx1"/>
                </a:solidFill>
              </a:rPr>
              <a:t>agenda.”</a:t>
            </a:r>
            <a:endParaRPr lang="en-ZA" sz="1600" b="1" dirty="0">
              <a:solidFill>
                <a:schemeClr val="tx1"/>
              </a:solidFill>
            </a:endParaRPr>
          </a:p>
        </p:txBody>
      </p:sp>
      <p:sp>
        <p:nvSpPr>
          <p:cNvPr id="24" name="10-Point Star 23"/>
          <p:cNvSpPr/>
          <p:nvPr/>
        </p:nvSpPr>
        <p:spPr>
          <a:xfrm>
            <a:off x="6027880" y="1058583"/>
            <a:ext cx="3299245" cy="3056109"/>
          </a:xfrm>
          <a:prstGeom prst="star10">
            <a:avLst/>
          </a:prstGeom>
          <a:solidFill>
            <a:schemeClr val="bg1"/>
          </a:solid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marL="177800" lvl="1" algn="ctr"/>
            <a:r>
              <a:rPr lang="en-GB" sz="1600" dirty="0" smtClean="0">
                <a:solidFill>
                  <a:schemeClr val="tx1"/>
                </a:solidFill>
              </a:rPr>
              <a:t>“We </a:t>
            </a:r>
            <a:r>
              <a:rPr lang="en-GB" sz="1600" dirty="0">
                <a:solidFill>
                  <a:schemeClr val="tx1"/>
                </a:solidFill>
              </a:rPr>
              <a:t>have finalized consultations with the </a:t>
            </a:r>
            <a:r>
              <a:rPr lang="en-GB" sz="1600" b="1" dirty="0">
                <a:solidFill>
                  <a:schemeClr val="tx1"/>
                </a:solidFill>
              </a:rPr>
              <a:t>telecoms industry </a:t>
            </a:r>
            <a:r>
              <a:rPr lang="en-GB" sz="1600" dirty="0" smtClean="0">
                <a:solidFill>
                  <a:schemeClr val="tx1"/>
                </a:solidFill>
              </a:rPr>
              <a:t>and other </a:t>
            </a:r>
            <a:r>
              <a:rPr lang="en-GB" sz="1600" dirty="0">
                <a:solidFill>
                  <a:schemeClr val="tx1"/>
                </a:solidFill>
              </a:rPr>
              <a:t>stakeholders to </a:t>
            </a:r>
            <a:r>
              <a:rPr lang="en-GB" sz="1600" dirty="0" smtClean="0">
                <a:solidFill>
                  <a:schemeClr val="tx1"/>
                </a:solidFill>
              </a:rPr>
              <a:t> </a:t>
            </a:r>
            <a:r>
              <a:rPr lang="en-GB" sz="1600" b="1" dirty="0" smtClean="0">
                <a:solidFill>
                  <a:schemeClr val="tx1"/>
                </a:solidFill>
              </a:rPr>
              <a:t>ensure </a:t>
            </a:r>
            <a:r>
              <a:rPr lang="en-GB" sz="1600" b="1" dirty="0">
                <a:solidFill>
                  <a:schemeClr val="tx1"/>
                </a:solidFill>
              </a:rPr>
              <a:t>allocation of </a:t>
            </a:r>
            <a:r>
              <a:rPr lang="en-GB" sz="1600" b="1" dirty="0" smtClean="0">
                <a:solidFill>
                  <a:schemeClr val="tx1"/>
                </a:solidFill>
              </a:rPr>
              <a:t> spectrum </a:t>
            </a:r>
            <a:r>
              <a:rPr lang="en-GB" sz="1600" dirty="0">
                <a:solidFill>
                  <a:schemeClr val="tx1"/>
                </a:solidFill>
              </a:rPr>
              <a:t>reduces barriers to entry, promotes competition and reduce costs to </a:t>
            </a:r>
            <a:r>
              <a:rPr lang="en-GB" sz="1600" dirty="0" smtClean="0">
                <a:solidFill>
                  <a:schemeClr val="tx1"/>
                </a:solidFill>
              </a:rPr>
              <a:t>consumers”</a:t>
            </a:r>
            <a:endParaRPr lang="en-ZA" sz="1600" b="1" dirty="0">
              <a:solidFill>
                <a:schemeClr val="tx1"/>
              </a:solidFill>
            </a:endParaRPr>
          </a:p>
        </p:txBody>
      </p:sp>
      <p:sp>
        <p:nvSpPr>
          <p:cNvPr id="26" name="10-Point Star 25"/>
          <p:cNvSpPr/>
          <p:nvPr/>
        </p:nvSpPr>
        <p:spPr>
          <a:xfrm>
            <a:off x="3658153" y="3243316"/>
            <a:ext cx="2947789" cy="2551868"/>
          </a:xfrm>
          <a:prstGeom prst="star10">
            <a:avLst/>
          </a:prstGeom>
          <a:solidFill>
            <a:schemeClr val="bg1"/>
          </a:solid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marL="88900" lvl="1" algn="ctr"/>
            <a:r>
              <a:rPr lang="en-GB" sz="1600" dirty="0" smtClean="0">
                <a:solidFill>
                  <a:schemeClr val="tx1"/>
                </a:solidFill>
              </a:rPr>
              <a:t>“We </a:t>
            </a:r>
            <a:r>
              <a:rPr lang="en-GB" sz="1600" dirty="0">
                <a:solidFill>
                  <a:schemeClr val="tx1"/>
                </a:solidFill>
              </a:rPr>
              <a:t>launched an ambitious and, in the history of our country, unprecedented, drive to raise at least $100 billion in new </a:t>
            </a:r>
            <a:r>
              <a:rPr lang="en-GB" sz="1600" b="1" dirty="0">
                <a:solidFill>
                  <a:schemeClr val="tx1"/>
                </a:solidFill>
              </a:rPr>
              <a:t>investment</a:t>
            </a:r>
            <a:r>
              <a:rPr lang="en-GB" sz="1600" dirty="0">
                <a:solidFill>
                  <a:schemeClr val="tx1"/>
                </a:solidFill>
              </a:rPr>
              <a:t> over five </a:t>
            </a:r>
            <a:r>
              <a:rPr lang="en-GB" sz="1600" dirty="0" smtClean="0">
                <a:solidFill>
                  <a:schemeClr val="tx1"/>
                </a:solidFill>
              </a:rPr>
              <a:t>years”</a:t>
            </a:r>
            <a:endParaRPr lang="en-GB" sz="1600" dirty="0">
              <a:solidFill>
                <a:schemeClr val="tx1"/>
              </a:solidFill>
            </a:endParaRPr>
          </a:p>
        </p:txBody>
      </p:sp>
      <p:sp>
        <p:nvSpPr>
          <p:cNvPr id="27" name="10-Point Star 26"/>
          <p:cNvSpPr/>
          <p:nvPr/>
        </p:nvSpPr>
        <p:spPr>
          <a:xfrm>
            <a:off x="8374889" y="3383173"/>
            <a:ext cx="2841673" cy="2272154"/>
          </a:xfrm>
          <a:prstGeom prst="star10">
            <a:avLst/>
          </a:prstGeom>
          <a:solidFill>
            <a:schemeClr val="bg1"/>
          </a:solid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marL="177800" lvl="1" algn="ctr"/>
            <a:r>
              <a:rPr lang="en-GB" sz="1600" dirty="0" smtClean="0">
                <a:solidFill>
                  <a:schemeClr val="tx1"/>
                </a:solidFill>
              </a:rPr>
              <a:t>“Our </a:t>
            </a:r>
            <a:r>
              <a:rPr lang="en-GB" sz="1600" dirty="0">
                <a:solidFill>
                  <a:schemeClr val="tx1"/>
                </a:solidFill>
              </a:rPr>
              <a:t>independent communications regulator is now preparing to </a:t>
            </a:r>
            <a:r>
              <a:rPr lang="en-GB" sz="1600" b="1" dirty="0">
                <a:solidFill>
                  <a:schemeClr val="tx1"/>
                </a:solidFill>
              </a:rPr>
              <a:t>license</a:t>
            </a:r>
            <a:r>
              <a:rPr lang="en-GB" sz="1600" dirty="0">
                <a:solidFill>
                  <a:schemeClr val="tx1"/>
                </a:solidFill>
              </a:rPr>
              <a:t> available high demand </a:t>
            </a:r>
            <a:r>
              <a:rPr lang="en-GB" sz="1600" b="1" dirty="0" smtClean="0">
                <a:solidFill>
                  <a:schemeClr val="tx1"/>
                </a:solidFill>
              </a:rPr>
              <a:t>spectrum</a:t>
            </a:r>
            <a:r>
              <a:rPr lang="en-GB" sz="1600" dirty="0" smtClean="0">
                <a:solidFill>
                  <a:schemeClr val="tx1"/>
                </a:solidFill>
              </a:rPr>
              <a:t>”</a:t>
            </a:r>
            <a:endParaRPr lang="en-ZA" sz="1600" b="1" dirty="0">
              <a:solidFill>
                <a:schemeClr val="tx1"/>
              </a:solidFill>
            </a:endParaRPr>
          </a:p>
        </p:txBody>
      </p:sp>
      <p:sp>
        <p:nvSpPr>
          <p:cNvPr id="3" name="Rectangle 2"/>
          <p:cNvSpPr/>
          <p:nvPr/>
        </p:nvSpPr>
        <p:spPr>
          <a:xfrm>
            <a:off x="5886078" y="5683508"/>
            <a:ext cx="6096000" cy="261610"/>
          </a:xfrm>
          <a:prstGeom prst="rect">
            <a:avLst/>
          </a:prstGeom>
        </p:spPr>
        <p:txBody>
          <a:bodyPr>
            <a:spAutoFit/>
          </a:bodyPr>
          <a:lstStyle/>
          <a:p>
            <a:r>
              <a:rPr lang="en-NZ" sz="1100" b="1" dirty="0"/>
              <a:t>Excerpts from President </a:t>
            </a:r>
            <a:r>
              <a:rPr lang="en-NZ" sz="1100" b="1" dirty="0" err="1"/>
              <a:t>Ramaphosa’s</a:t>
            </a:r>
            <a:r>
              <a:rPr lang="en-NZ" sz="1100" b="1" dirty="0"/>
              <a:t> address at the Investment </a:t>
            </a:r>
            <a:r>
              <a:rPr lang="en-NZ" sz="1100" b="1" dirty="0" smtClean="0"/>
              <a:t>Conference, October 2018 </a:t>
            </a:r>
            <a:endParaRPr lang="en-ZA" sz="1100" b="1" dirty="0"/>
          </a:p>
        </p:txBody>
      </p:sp>
    </p:spTree>
    <p:extLst>
      <p:ext uri="{BB962C8B-B14F-4D97-AF65-F5344CB8AC3E}">
        <p14:creationId xmlns:p14="http://schemas.microsoft.com/office/powerpoint/2010/main" xmlns="" val="571901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C9C297-854E-4D22-89D8-F93ED4267AE8}"/>
              </a:ext>
            </a:extLst>
          </p:cNvPr>
          <p:cNvSpPr>
            <a:spLocks noGrp="1"/>
          </p:cNvSpPr>
          <p:nvPr>
            <p:ph type="title"/>
          </p:nvPr>
        </p:nvSpPr>
        <p:spPr>
          <a:xfrm>
            <a:off x="852340" y="2788667"/>
            <a:ext cx="10496549" cy="431800"/>
          </a:xfrm>
        </p:spPr>
        <p:txBody>
          <a:bodyPr/>
          <a:lstStyle/>
          <a:p>
            <a:r>
              <a:rPr lang="en-GB" sz="3600" dirty="0" smtClean="0"/>
              <a:t>Key drivers of mobile market outcomes in S.A.</a:t>
            </a:r>
            <a:endParaRPr lang="en-GB" sz="3600" dirty="0"/>
          </a:p>
        </p:txBody>
      </p:sp>
    </p:spTree>
    <p:extLst>
      <p:ext uri="{BB962C8B-B14F-4D97-AF65-F5344CB8AC3E}">
        <p14:creationId xmlns:p14="http://schemas.microsoft.com/office/powerpoint/2010/main" xmlns="" val="3921479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3"/>
          <p:cNvSpPr txBox="1">
            <a:spLocks/>
          </p:cNvSpPr>
          <p:nvPr/>
        </p:nvSpPr>
        <p:spPr>
          <a:xfrm>
            <a:off x="8012639" y="6311766"/>
            <a:ext cx="1285096" cy="366183"/>
          </a:xfrm>
          <a:prstGeom prst="rect">
            <a:avLst/>
          </a:prstGeom>
        </p:spPr>
        <p:txBody>
          <a:bodyPr vert="horz" lIns="0" tIns="0" rIns="0" bIns="0" rtlCol="0" anchor="t" anchorCtr="0">
            <a:noAutofit/>
          </a:bodyPr>
          <a:lstStyle>
            <a:lvl1pPr marL="180975" indent="-180975" algn="l" defTabSz="914400" rtl="0" eaLnBrk="1" latinLnBrk="0" hangingPunct="1">
              <a:spcBef>
                <a:spcPts val="0"/>
              </a:spcBef>
              <a:spcAft>
                <a:spcPts val="600"/>
              </a:spcAft>
              <a:buClr>
                <a:schemeClr val="accent1"/>
              </a:buClr>
              <a:buFontTx/>
              <a:buNone/>
              <a:defRPr sz="1800" kern="1200">
                <a:solidFill>
                  <a:schemeClr val="tx1"/>
                </a:solidFill>
                <a:latin typeface="Vodafone Rg" pitchFamily="34" charset="0"/>
                <a:ea typeface="+mn-ea"/>
                <a:cs typeface="+mn-cs"/>
              </a:defRPr>
            </a:lvl1pPr>
            <a:lvl2pPr marL="447675" indent="-180975"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2pPr>
            <a:lvl3pPr marL="714375" indent="-1714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fld id="{72A83A2B-3358-44F8-83A0-4598795D8FB5}" type="slidenum">
              <a:rPr lang="en-GB" sz="1200">
                <a:solidFill>
                  <a:schemeClr val="bg1"/>
                </a:solidFill>
                <a:latin typeface="Arial" pitchFamily="34" charset="0"/>
                <a:cs typeface="Arial" pitchFamily="34" charset="0"/>
              </a:rPr>
              <a:pPr algn="r"/>
              <a:t>8</a:t>
            </a:fld>
            <a:endParaRPr lang="en-GB" sz="1200" dirty="0">
              <a:solidFill>
                <a:schemeClr val="bg1"/>
              </a:solidFill>
              <a:latin typeface="Arial" pitchFamily="34" charset="0"/>
              <a:cs typeface="Arial" pitchFamily="34" charset="0"/>
            </a:endParaRPr>
          </a:p>
        </p:txBody>
      </p:sp>
      <p:graphicFrame>
        <p:nvGraphicFramePr>
          <p:cNvPr id="7" name="Diagram 6"/>
          <p:cNvGraphicFramePr/>
          <p:nvPr>
            <p:extLst>
              <p:ext uri="{D42A27DB-BD31-4B8C-83A1-F6EECF244321}">
                <p14:modId xmlns:p14="http://schemas.microsoft.com/office/powerpoint/2010/main" xmlns="" val="1766246527"/>
              </p:ext>
            </p:extLst>
          </p:nvPr>
        </p:nvGraphicFramePr>
        <p:xfrm>
          <a:off x="1539545" y="1397705"/>
          <a:ext cx="8335011" cy="5100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5438537" y="2214213"/>
            <a:ext cx="537028" cy="362857"/>
          </a:xfrm>
          <a:prstGeom prst="rect">
            <a:avLst/>
          </a:prstGeom>
        </p:spPr>
        <p:txBody>
          <a:bodyPr wrap="none" lIns="0" tIns="0" rIns="0" bIns="0" rtlCol="0">
            <a:noAutofit/>
          </a:bodyPr>
          <a:lstStyle/>
          <a:p>
            <a:pPr algn="ctr"/>
            <a:endParaRPr lang="en-ZA" sz="1600" b="1" dirty="0">
              <a:solidFill>
                <a:schemeClr val="accent1"/>
              </a:solidFill>
              <a:latin typeface="Vodafone Rg" pitchFamily="34" charset="0"/>
            </a:endParaRPr>
          </a:p>
        </p:txBody>
      </p:sp>
      <p:pic>
        <p:nvPicPr>
          <p:cNvPr id="22" name="Picture 21"/>
          <p:cNvPicPr>
            <a:picLocks noChangeAspect="1"/>
          </p:cNvPicPr>
          <p:nvPr/>
        </p:nvPicPr>
        <p:blipFill>
          <a:blip r:embed="rId8" cstate="print"/>
          <a:stretch>
            <a:fillRect/>
          </a:stretch>
        </p:blipFill>
        <p:spPr>
          <a:xfrm>
            <a:off x="7041431" y="4303886"/>
            <a:ext cx="521183" cy="391500"/>
          </a:xfrm>
          <a:prstGeom prst="rect">
            <a:avLst/>
          </a:prstGeom>
        </p:spPr>
      </p:pic>
      <p:pic>
        <p:nvPicPr>
          <p:cNvPr id="27" name="Picture 26"/>
          <p:cNvPicPr>
            <a:picLocks noChangeAspect="1"/>
          </p:cNvPicPr>
          <p:nvPr/>
        </p:nvPicPr>
        <p:blipFill>
          <a:blip r:embed="rId9" cstate="print"/>
          <a:stretch>
            <a:fillRect/>
          </a:stretch>
        </p:blipFill>
        <p:spPr>
          <a:xfrm>
            <a:off x="3780473" y="3205670"/>
            <a:ext cx="477751" cy="456751"/>
          </a:xfrm>
          <a:prstGeom prst="rect">
            <a:avLst/>
          </a:prstGeom>
        </p:spPr>
      </p:pic>
      <p:pic>
        <p:nvPicPr>
          <p:cNvPr id="37" name="Picture 36"/>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134032" y="2511799"/>
            <a:ext cx="527352" cy="527352"/>
          </a:xfrm>
          <a:prstGeom prst="rect">
            <a:avLst/>
          </a:prstGeom>
        </p:spPr>
      </p:pic>
      <p:sp>
        <p:nvSpPr>
          <p:cNvPr id="2" name="TextBox 1"/>
          <p:cNvSpPr txBox="1"/>
          <p:nvPr/>
        </p:nvSpPr>
        <p:spPr>
          <a:xfrm>
            <a:off x="8409413" y="2511799"/>
            <a:ext cx="3280564" cy="1007383"/>
          </a:xfrm>
          <a:prstGeom prst="rect">
            <a:avLst/>
          </a:prstGeom>
        </p:spPr>
        <p:txBody>
          <a:bodyPr wrap="square" lIns="0" tIns="0" rIns="0" bIns="0" rtlCol="0">
            <a:noAutofit/>
          </a:bodyPr>
          <a:lstStyle/>
          <a:p>
            <a:r>
              <a:rPr lang="en-ZA" sz="2400" dirty="0">
                <a:latin typeface="Vodafone Rg" pitchFamily="34" charset="0"/>
              </a:rPr>
              <a:t>Appeal to </a:t>
            </a:r>
          </a:p>
          <a:p>
            <a:r>
              <a:rPr lang="en-ZA" sz="2400" dirty="0">
                <a:latin typeface="Vodafone Rg" pitchFamily="34" charset="0"/>
              </a:rPr>
              <a:t>award spectrum and</a:t>
            </a:r>
          </a:p>
          <a:p>
            <a:r>
              <a:rPr lang="en-ZA" sz="2400" dirty="0">
                <a:latin typeface="Vodafone Rg" pitchFamily="34" charset="0"/>
              </a:rPr>
              <a:t>complete digital migration</a:t>
            </a:r>
          </a:p>
        </p:txBody>
      </p:sp>
      <p:sp>
        <p:nvSpPr>
          <p:cNvPr id="14" name="TextBox 13"/>
          <p:cNvSpPr txBox="1"/>
          <p:nvPr/>
        </p:nvSpPr>
        <p:spPr>
          <a:xfrm>
            <a:off x="-109614" y="4183017"/>
            <a:ext cx="3231595" cy="876951"/>
          </a:xfrm>
          <a:prstGeom prst="rect">
            <a:avLst/>
          </a:prstGeom>
        </p:spPr>
        <p:txBody>
          <a:bodyPr wrap="square" lIns="0" tIns="0" rIns="0" bIns="0" rtlCol="0">
            <a:noAutofit/>
          </a:bodyPr>
          <a:lstStyle/>
          <a:p>
            <a:pPr algn="r"/>
            <a:r>
              <a:rPr lang="en-ZA" sz="2400" dirty="0">
                <a:latin typeface="Vodafone Rg" pitchFamily="34" charset="0"/>
              </a:rPr>
              <a:t>Reduce prices and find ways to make service affordable for all</a:t>
            </a:r>
          </a:p>
        </p:txBody>
      </p:sp>
      <p:sp>
        <p:nvSpPr>
          <p:cNvPr id="15" name="TextBox 14"/>
          <p:cNvSpPr txBox="1"/>
          <p:nvPr/>
        </p:nvSpPr>
        <p:spPr>
          <a:xfrm>
            <a:off x="5249668" y="486998"/>
            <a:ext cx="2641600" cy="876951"/>
          </a:xfrm>
          <a:prstGeom prst="rect">
            <a:avLst/>
          </a:prstGeom>
        </p:spPr>
        <p:txBody>
          <a:bodyPr wrap="square" lIns="0" tIns="0" rIns="0" bIns="0" rtlCol="0">
            <a:noAutofit/>
          </a:bodyPr>
          <a:lstStyle/>
          <a:p>
            <a:r>
              <a:rPr lang="en-ZA" sz="2400" dirty="0">
                <a:latin typeface="Vodafone Rg" pitchFamily="34" charset="0"/>
              </a:rPr>
              <a:t>Invest</a:t>
            </a:r>
          </a:p>
        </p:txBody>
      </p:sp>
      <p:sp>
        <p:nvSpPr>
          <p:cNvPr id="17" name="TextBox 16"/>
          <p:cNvSpPr txBox="1"/>
          <p:nvPr/>
        </p:nvSpPr>
        <p:spPr>
          <a:xfrm>
            <a:off x="8221587" y="4570123"/>
            <a:ext cx="3659637" cy="876951"/>
          </a:xfrm>
          <a:prstGeom prst="rect">
            <a:avLst/>
          </a:prstGeom>
        </p:spPr>
        <p:txBody>
          <a:bodyPr wrap="square" lIns="0" tIns="0" rIns="0" bIns="0" rtlCol="0">
            <a:noAutofit/>
          </a:bodyPr>
          <a:lstStyle/>
          <a:p>
            <a:r>
              <a:rPr lang="en-ZA" sz="2400" dirty="0">
                <a:latin typeface="Vodafone Rg" pitchFamily="34" charset="0"/>
              </a:rPr>
              <a:t>Connect all</a:t>
            </a:r>
          </a:p>
          <a:p>
            <a:r>
              <a:rPr lang="en-ZA" sz="2400" dirty="0">
                <a:latin typeface="Vodafone Rg" pitchFamily="34" charset="0"/>
              </a:rPr>
              <a:t>and maintain quality network</a:t>
            </a:r>
          </a:p>
        </p:txBody>
      </p:sp>
      <p:sp>
        <p:nvSpPr>
          <p:cNvPr id="18" name="TextBox 17"/>
          <p:cNvSpPr txBox="1"/>
          <p:nvPr/>
        </p:nvSpPr>
        <p:spPr>
          <a:xfrm>
            <a:off x="705225" y="5873290"/>
            <a:ext cx="3989648" cy="876951"/>
          </a:xfrm>
          <a:prstGeom prst="rect">
            <a:avLst/>
          </a:prstGeom>
        </p:spPr>
        <p:txBody>
          <a:bodyPr wrap="square" lIns="0" tIns="0" rIns="0" bIns="0" rtlCol="0">
            <a:noAutofit/>
          </a:bodyPr>
          <a:lstStyle/>
          <a:p>
            <a:pPr algn="r"/>
            <a:r>
              <a:rPr lang="en-ZA" sz="2400" dirty="0">
                <a:latin typeface="Vodafone Rg" pitchFamily="34" charset="0"/>
              </a:rPr>
              <a:t>Ensuring customer needs are met</a:t>
            </a:r>
          </a:p>
        </p:txBody>
      </p:sp>
      <p:sp>
        <p:nvSpPr>
          <p:cNvPr id="21" name="TextBox 20"/>
          <p:cNvSpPr txBox="1"/>
          <p:nvPr/>
        </p:nvSpPr>
        <p:spPr>
          <a:xfrm>
            <a:off x="705225" y="2369070"/>
            <a:ext cx="2407849" cy="876951"/>
          </a:xfrm>
          <a:prstGeom prst="rect">
            <a:avLst/>
          </a:prstGeom>
        </p:spPr>
        <p:txBody>
          <a:bodyPr wrap="square" lIns="0" tIns="0" rIns="0" bIns="0" rtlCol="0">
            <a:noAutofit/>
          </a:bodyPr>
          <a:lstStyle/>
          <a:p>
            <a:pPr algn="r"/>
            <a:r>
              <a:rPr lang="en-ZA" sz="2400" dirty="0">
                <a:latin typeface="Vodafone Rg" pitchFamily="34" charset="0"/>
              </a:rPr>
              <a:t>Increase customers using data   </a:t>
            </a:r>
          </a:p>
        </p:txBody>
      </p:sp>
      <p:sp>
        <p:nvSpPr>
          <p:cNvPr id="3" name="TextBox 2"/>
          <p:cNvSpPr txBox="1"/>
          <p:nvPr/>
        </p:nvSpPr>
        <p:spPr>
          <a:xfrm>
            <a:off x="1996141" y="573741"/>
            <a:ext cx="1219200" cy="1219200"/>
          </a:xfrm>
          <a:prstGeom prst="rect">
            <a:avLst/>
          </a:prstGeom>
        </p:spPr>
        <p:txBody>
          <a:bodyPr wrap="none" lIns="0" tIns="0" rIns="0" bIns="0" rtlCol="0">
            <a:noAutofit/>
          </a:bodyPr>
          <a:lstStyle/>
          <a:p>
            <a:endParaRPr lang="en-ZA" sz="2400" dirty="0">
              <a:latin typeface="Vodafone Rg" pitchFamily="34" charset="0"/>
            </a:endParaRPr>
          </a:p>
        </p:txBody>
      </p:sp>
      <p:sp>
        <p:nvSpPr>
          <p:cNvPr id="4" name="TextBox 3"/>
          <p:cNvSpPr txBox="1"/>
          <p:nvPr/>
        </p:nvSpPr>
        <p:spPr>
          <a:xfrm>
            <a:off x="345319" y="1171749"/>
            <a:ext cx="4709459" cy="972300"/>
          </a:xfrm>
          <a:prstGeom prst="rect">
            <a:avLst/>
          </a:prstGeom>
        </p:spPr>
        <p:txBody>
          <a:bodyPr wrap="square" lIns="0" tIns="0" rIns="0" bIns="0" rtlCol="0">
            <a:noAutofit/>
          </a:bodyPr>
          <a:lstStyle/>
          <a:p>
            <a:r>
              <a:rPr lang="en-ZA" sz="2400" dirty="0" smtClean="0"/>
              <a:t>Vodacom’s continued </a:t>
            </a:r>
            <a:r>
              <a:rPr lang="en-ZA" sz="2400" dirty="0"/>
              <a:t>commitment </a:t>
            </a:r>
            <a:r>
              <a:rPr lang="en-ZA" sz="2400" dirty="0" smtClean="0"/>
              <a:t>to… </a:t>
            </a:r>
            <a:endParaRPr lang="en-ZA" sz="2400" dirty="0">
              <a:latin typeface="Vodafone Rg" pitchFamily="34" charset="0"/>
            </a:endParaRPr>
          </a:p>
        </p:txBody>
      </p:sp>
      <p:sp>
        <p:nvSpPr>
          <p:cNvPr id="23" name="Title 1">
            <a:extLst>
              <a:ext uri="{FF2B5EF4-FFF2-40B4-BE49-F238E27FC236}">
                <a16:creationId xmlns:a16="http://schemas.microsoft.com/office/drawing/2014/main" xmlns="" id="{FDA62CE1-2189-4C1A-806A-F769F72236F7}"/>
              </a:ext>
            </a:extLst>
          </p:cNvPr>
          <p:cNvSpPr txBox="1">
            <a:spLocks/>
          </p:cNvSpPr>
          <p:nvPr/>
        </p:nvSpPr>
        <p:spPr>
          <a:xfrm>
            <a:off x="0" y="222633"/>
            <a:ext cx="5981664"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b="1" dirty="0" smtClean="0">
                <a:solidFill>
                  <a:schemeClr val="bg1"/>
                </a:solidFill>
              </a:rPr>
              <a:t>     ICT Ecosystem</a:t>
            </a:r>
            <a:endParaRPr lang="en-ZA" sz="2600" b="1" dirty="0">
              <a:solidFill>
                <a:schemeClr val="bg1"/>
              </a:solidFill>
            </a:endParaRPr>
          </a:p>
        </p:txBody>
      </p:sp>
    </p:spTree>
    <p:extLst>
      <p:ext uri="{BB962C8B-B14F-4D97-AF65-F5344CB8AC3E}">
        <p14:creationId xmlns:p14="http://schemas.microsoft.com/office/powerpoint/2010/main" xmlns="" val="503610260"/>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2A83A2B-3358-44F8-83A0-4598795D8FB5}" type="slidenum">
              <a:rPr lang="en-GB" smtClean="0"/>
              <a:pPr/>
              <a:t>9</a:t>
            </a:fld>
            <a:endParaRPr lang="en-GB" dirty="0"/>
          </a:p>
        </p:txBody>
      </p:sp>
      <p:sp>
        <p:nvSpPr>
          <p:cNvPr id="69" name="TextBox 68"/>
          <p:cNvSpPr txBox="1"/>
          <p:nvPr/>
        </p:nvSpPr>
        <p:spPr>
          <a:xfrm>
            <a:off x="229105" y="777931"/>
            <a:ext cx="9602103" cy="617024"/>
          </a:xfrm>
          <a:prstGeom prst="rect">
            <a:avLst/>
          </a:prstGeom>
          <a:solidFill>
            <a:schemeClr val="bg1"/>
          </a:solidFill>
        </p:spPr>
        <p:txBody>
          <a:bodyPr wrap="square" lIns="0" tIns="0" rIns="0" bIns="0" rtlCol="0">
            <a:noAutofit/>
          </a:bodyPr>
          <a:lstStyle/>
          <a:p>
            <a:endParaRPr lang="en-ZA" sz="2400" b="1" dirty="0">
              <a:solidFill>
                <a:srgbClr val="C00000"/>
              </a:solidFill>
              <a:latin typeface="Vodafone Rg" pitchFamily="34" charset="0"/>
            </a:endParaRPr>
          </a:p>
        </p:txBody>
      </p:sp>
      <p:cxnSp>
        <p:nvCxnSpPr>
          <p:cNvPr id="89" name="Straight Connector 88"/>
          <p:cNvCxnSpPr/>
          <p:nvPr/>
        </p:nvCxnSpPr>
        <p:spPr>
          <a:xfrm flipV="1">
            <a:off x="461850" y="722511"/>
            <a:ext cx="10104551" cy="19083"/>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4" name="Chart 23"/>
          <p:cNvGraphicFramePr>
            <a:graphicFrameLocks/>
          </p:cNvGraphicFramePr>
          <p:nvPr>
            <p:extLst/>
          </p:nvPr>
        </p:nvGraphicFramePr>
        <p:xfrm>
          <a:off x="461850" y="777931"/>
          <a:ext cx="4480853" cy="3011475"/>
        </p:xfrm>
        <a:graphic>
          <a:graphicData uri="http://schemas.openxmlformats.org/drawingml/2006/chart">
            <c:chart xmlns:c="http://schemas.openxmlformats.org/drawingml/2006/chart" xmlns:r="http://schemas.openxmlformats.org/officeDocument/2006/relationships" r:id="rId3"/>
          </a:graphicData>
        </a:graphic>
      </p:graphicFrame>
      <p:sp>
        <p:nvSpPr>
          <p:cNvPr id="2" name="7-Point Star 1"/>
          <p:cNvSpPr/>
          <p:nvPr/>
        </p:nvSpPr>
        <p:spPr>
          <a:xfrm>
            <a:off x="4458569" y="841916"/>
            <a:ext cx="1213641" cy="825987"/>
          </a:xfrm>
          <a:prstGeom prst="star7">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467" tIns="8467" rIns="8467" bIns="8467" numCol="1" spcCol="1270" rtlCol="0" anchor="ctr" anchorCtr="0">
            <a:noAutofit/>
          </a:bodyPr>
          <a:lstStyle/>
          <a:p>
            <a:pPr algn="ctr" defTabSz="592652">
              <a:lnSpc>
                <a:spcPct val="90000"/>
              </a:lnSpc>
              <a:spcBef>
                <a:spcPct val="0"/>
              </a:spcBef>
              <a:spcAft>
                <a:spcPct val="35000"/>
              </a:spcAft>
            </a:pPr>
            <a:r>
              <a:rPr lang="en-ZA" sz="1600" b="1" dirty="0">
                <a:solidFill>
                  <a:schemeClr val="bg1"/>
                </a:solidFill>
                <a:latin typeface="Vodafone Rg" pitchFamily="34" charset="0"/>
              </a:rPr>
              <a:t>&gt;R40 billion </a:t>
            </a:r>
          </a:p>
        </p:txBody>
      </p:sp>
      <p:sp>
        <p:nvSpPr>
          <p:cNvPr id="5" name="TextBox 4"/>
          <p:cNvSpPr txBox="1"/>
          <p:nvPr/>
        </p:nvSpPr>
        <p:spPr>
          <a:xfrm>
            <a:off x="621553" y="4075954"/>
            <a:ext cx="2653552" cy="1900517"/>
          </a:xfrm>
          <a:prstGeom prst="rect">
            <a:avLst/>
          </a:prstGeom>
        </p:spPr>
        <p:txBody>
          <a:bodyPr wrap="square" lIns="0" tIns="0" rIns="0" bIns="0" rtlCol="0">
            <a:noAutofit/>
          </a:bodyPr>
          <a:lstStyle/>
          <a:p>
            <a:endParaRPr lang="en-ZA" sz="2400" dirty="0">
              <a:latin typeface="Vodafone Rg" pitchFamily="34" charset="0"/>
            </a:endParaRPr>
          </a:p>
        </p:txBody>
      </p:sp>
      <p:sp>
        <p:nvSpPr>
          <p:cNvPr id="17" name="Speech Bubble: Rectangle 15">
            <a:extLst>
              <a:ext uri="{FF2B5EF4-FFF2-40B4-BE49-F238E27FC236}">
                <a16:creationId xmlns:a16="http://schemas.microsoft.com/office/drawing/2014/main" xmlns="" id="{01440D5B-BAB6-4600-816A-7AB2598B8428}"/>
              </a:ext>
            </a:extLst>
          </p:cNvPr>
          <p:cNvSpPr/>
          <p:nvPr/>
        </p:nvSpPr>
        <p:spPr bwMode="auto">
          <a:xfrm rot="16200000">
            <a:off x="5121275" y="1653515"/>
            <a:ext cx="1194610" cy="2111583"/>
          </a:xfrm>
          <a:prstGeom prst="wedgeRectCallout">
            <a:avLst>
              <a:gd name="adj1" fmla="val 72584"/>
              <a:gd name="adj2" fmla="val -56347"/>
            </a:avLst>
          </a:prstGeom>
          <a:solidFill>
            <a:schemeClr val="bg2">
              <a:lumMod val="20000"/>
              <a:lumOff val="80000"/>
            </a:schemeClr>
          </a:solidFill>
          <a:ln w="19050" cap="flat" cmpd="sng" algn="ctr">
            <a:noFill/>
            <a:prstDash val="solid"/>
            <a:round/>
            <a:headEnd type="none" w="med" len="med"/>
            <a:tailEnd type="none" w="med" len="med"/>
          </a:ln>
          <a:effectLst/>
        </p:spPr>
        <p:txBody>
          <a:bodyPr vert="vert" wrap="square" lIns="90000" tIns="46800" rIns="90000" bIns="46800" numCol="1" rtlCol="0" anchor="ctr" anchorCtr="0" compatLnSpc="1">
            <a:prstTxWarp prst="textNoShape">
              <a:avLst/>
            </a:prstTxWarp>
          </a:bodyPr>
          <a:lstStyle/>
          <a:p>
            <a:pPr eaLnBrk="0" fontAlgn="base" hangingPunct="0">
              <a:spcBef>
                <a:spcPct val="0"/>
              </a:spcBef>
              <a:spcAft>
                <a:spcPct val="0"/>
              </a:spcAft>
            </a:pPr>
            <a:r>
              <a:rPr lang="en-GB" sz="1200" dirty="0">
                <a:latin typeface="Arial" panose="020B0604020202020204" pitchFamily="34" charset="0"/>
                <a:ea typeface="Arial" panose="020B0604020202020204" pitchFamily="34" charset="0"/>
              </a:rPr>
              <a:t>Vodacom plans to invest </a:t>
            </a:r>
            <a:r>
              <a:rPr lang="en-GB" sz="2000" b="1" dirty="0">
                <a:latin typeface="Arial" panose="020B0604020202020204" pitchFamily="34" charset="0"/>
                <a:ea typeface="Arial" panose="020B0604020202020204" pitchFamily="34" charset="0"/>
              </a:rPr>
              <a:t>ZAR50bn</a:t>
            </a:r>
            <a:r>
              <a:rPr lang="en-GB" sz="1200" dirty="0">
                <a:latin typeface="Arial" panose="020B0604020202020204" pitchFamily="34" charset="0"/>
                <a:ea typeface="Arial" panose="020B0604020202020204" pitchFamily="34" charset="0"/>
              </a:rPr>
              <a:t> over </a:t>
            </a:r>
            <a:r>
              <a:rPr lang="en-GB" sz="1200" dirty="0" smtClean="0">
                <a:latin typeface="Arial" panose="020B0604020202020204" pitchFamily="34" charset="0"/>
                <a:ea typeface="Arial" panose="020B0604020202020204" pitchFamily="34" charset="0"/>
              </a:rPr>
              <a:t>next </a:t>
            </a:r>
            <a:r>
              <a:rPr lang="en-GB" sz="1200" dirty="0">
                <a:latin typeface="Arial" panose="020B0604020202020204" pitchFamily="34" charset="0"/>
                <a:ea typeface="Arial" panose="020B0604020202020204" pitchFamily="34" charset="0"/>
              </a:rPr>
              <a:t>five years (assuming </a:t>
            </a:r>
            <a:r>
              <a:rPr lang="en-GB" sz="1200" dirty="0" smtClean="0">
                <a:latin typeface="Arial" panose="020B0604020202020204" pitchFamily="34" charset="0"/>
                <a:ea typeface="Arial" panose="020B0604020202020204" pitchFamily="34" charset="0"/>
              </a:rPr>
              <a:t>existing </a:t>
            </a:r>
            <a:r>
              <a:rPr lang="en-GB" sz="1200" dirty="0">
                <a:latin typeface="Arial" panose="020B0604020202020204" pitchFamily="34" charset="0"/>
                <a:ea typeface="Arial" panose="020B0604020202020204" pitchFamily="34" charset="0"/>
              </a:rPr>
              <a:t>legislative and regulatory framework </a:t>
            </a:r>
            <a:r>
              <a:rPr lang="en-GB" sz="1200" dirty="0" smtClean="0">
                <a:latin typeface="Arial" panose="020B0604020202020204" pitchFamily="34" charset="0"/>
                <a:ea typeface="Arial" panose="020B0604020202020204" pitchFamily="34" charset="0"/>
              </a:rPr>
              <a:t>remain </a:t>
            </a:r>
            <a:r>
              <a:rPr lang="en-GB" sz="1200" dirty="0">
                <a:latin typeface="Arial" panose="020B0604020202020204" pitchFamily="34" charset="0"/>
                <a:ea typeface="Arial" panose="020B0604020202020204" pitchFamily="34" charset="0"/>
              </a:rPr>
              <a:t>in place).</a:t>
            </a:r>
            <a:endParaRPr kumimoji="0" lang="en-GB" sz="1200" b="0" i="0" u="none" strike="noStrike" cap="none" normalizeH="0" baseline="0" dirty="0">
              <a:ln>
                <a:noFill/>
              </a:ln>
              <a:solidFill>
                <a:schemeClr val="tx1"/>
              </a:solidFill>
              <a:effectLst/>
              <a:latin typeface="Arial" pitchFamily="-109" charset="0"/>
            </a:endParaRPr>
          </a:p>
        </p:txBody>
      </p:sp>
      <p:graphicFrame>
        <p:nvGraphicFramePr>
          <p:cNvPr id="18" name="Chart 17">
            <a:extLst>
              <a:ext uri="{FF2B5EF4-FFF2-40B4-BE49-F238E27FC236}">
                <a16:creationId xmlns:a16="http://schemas.microsoft.com/office/drawing/2014/main" xmlns="" id="{A5170404-64CE-419E-A300-D687F493B2BB}"/>
              </a:ext>
            </a:extLst>
          </p:cNvPr>
          <p:cNvGraphicFramePr>
            <a:graphicFrameLocks noGrp="1"/>
          </p:cNvGraphicFramePr>
          <p:nvPr>
            <p:extLst>
              <p:ext uri="{D42A27DB-BD31-4B8C-83A1-F6EECF244321}">
                <p14:modId xmlns:p14="http://schemas.microsoft.com/office/powerpoint/2010/main" xmlns="" val="1523290855"/>
              </p:ext>
            </p:extLst>
          </p:nvPr>
        </p:nvGraphicFramePr>
        <p:xfrm>
          <a:off x="6579068" y="636395"/>
          <a:ext cx="4993793" cy="3279608"/>
        </p:xfrm>
        <a:graphic>
          <a:graphicData uri="http://schemas.openxmlformats.org/drawingml/2006/chart">
            <c:chart xmlns:c="http://schemas.openxmlformats.org/drawingml/2006/chart" xmlns:r="http://schemas.openxmlformats.org/officeDocument/2006/relationships" r:id="rId4"/>
          </a:graphicData>
        </a:graphic>
      </p:graphicFrame>
      <p:pic>
        <p:nvPicPr>
          <p:cNvPr id="19" name="Picture 18">
            <a:extLst>
              <a:ext uri="{FF2B5EF4-FFF2-40B4-BE49-F238E27FC236}">
                <a16:creationId xmlns:a16="http://schemas.microsoft.com/office/drawing/2014/main" xmlns="" id="{C89D84AC-AD05-449E-A2D9-6E8989519789}"/>
              </a:ext>
            </a:extLst>
          </p:cNvPr>
          <p:cNvPicPr>
            <a:picLocks noChangeAspect="1"/>
          </p:cNvPicPr>
          <p:nvPr/>
        </p:nvPicPr>
        <p:blipFill rotWithShape="1">
          <a:blip r:embed="rId5" cstate="print"/>
          <a:srcRect t="3926"/>
          <a:stretch/>
        </p:blipFill>
        <p:spPr>
          <a:xfrm>
            <a:off x="7045953" y="3904662"/>
            <a:ext cx="4053070" cy="2843769"/>
          </a:xfrm>
          <a:prstGeom prst="rect">
            <a:avLst/>
          </a:prstGeom>
        </p:spPr>
      </p:pic>
      <p:pic>
        <p:nvPicPr>
          <p:cNvPr id="20" name="Picture 19">
            <a:extLst>
              <a:ext uri="{FF2B5EF4-FFF2-40B4-BE49-F238E27FC236}">
                <a16:creationId xmlns:a16="http://schemas.microsoft.com/office/drawing/2014/main" xmlns="" id="{D68EEBDE-396F-4F7E-AD38-4E23C5F31290}"/>
              </a:ext>
            </a:extLst>
          </p:cNvPr>
          <p:cNvPicPr>
            <a:picLocks noChangeAspect="1"/>
          </p:cNvPicPr>
          <p:nvPr/>
        </p:nvPicPr>
        <p:blipFill rotWithShape="1">
          <a:blip r:embed="rId6" cstate="print"/>
          <a:srcRect t="3251"/>
          <a:stretch/>
        </p:blipFill>
        <p:spPr>
          <a:xfrm>
            <a:off x="717006" y="3899092"/>
            <a:ext cx="3464957" cy="2814115"/>
          </a:xfrm>
          <a:prstGeom prst="rect">
            <a:avLst/>
          </a:prstGeom>
        </p:spPr>
      </p:pic>
      <p:sp>
        <p:nvSpPr>
          <p:cNvPr id="21" name="Rectangle 20">
            <a:extLst>
              <a:ext uri="{FF2B5EF4-FFF2-40B4-BE49-F238E27FC236}">
                <a16:creationId xmlns:a16="http://schemas.microsoft.com/office/drawing/2014/main" xmlns="" id="{69CE30F2-D1F6-447B-80E7-5A10623DCDE8}"/>
              </a:ext>
            </a:extLst>
          </p:cNvPr>
          <p:cNvSpPr/>
          <p:nvPr/>
        </p:nvSpPr>
        <p:spPr bwMode="auto">
          <a:xfrm>
            <a:off x="2758156" y="4837230"/>
            <a:ext cx="1565254" cy="862513"/>
          </a:xfrm>
          <a:prstGeom prst="rect">
            <a:avLst/>
          </a:prstGeom>
          <a:solidFill>
            <a:schemeClr val="tx2"/>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eaLnBrk="0" fontAlgn="base" hangingPunct="0">
              <a:spcBef>
                <a:spcPct val="0"/>
              </a:spcBef>
              <a:spcAft>
                <a:spcPct val="0"/>
              </a:spcAft>
            </a:pPr>
            <a:r>
              <a:rPr lang="en-GB" sz="1600" b="1" dirty="0">
                <a:solidFill>
                  <a:schemeClr val="bg1"/>
                </a:solidFill>
                <a:latin typeface="Arial" pitchFamily="-109" charset="0"/>
              </a:rPr>
              <a:t>Unit costs fall </a:t>
            </a:r>
            <a:endParaRPr lang="en-GB" sz="1600" b="1" dirty="0" smtClean="0">
              <a:solidFill>
                <a:schemeClr val="bg1"/>
              </a:solidFill>
              <a:latin typeface="Arial" pitchFamily="-109" charset="0"/>
            </a:endParaRPr>
          </a:p>
          <a:p>
            <a:pPr eaLnBrk="0" fontAlgn="base" hangingPunct="0">
              <a:spcBef>
                <a:spcPct val="0"/>
              </a:spcBef>
              <a:spcAft>
                <a:spcPct val="0"/>
              </a:spcAft>
            </a:pPr>
            <a:r>
              <a:rPr lang="en-GB" sz="1600" b="1" dirty="0" smtClean="0">
                <a:solidFill>
                  <a:schemeClr val="bg1"/>
                </a:solidFill>
                <a:latin typeface="Arial" pitchFamily="-109" charset="0"/>
              </a:rPr>
              <a:t>with </a:t>
            </a:r>
            <a:r>
              <a:rPr lang="en-GB" sz="1600" b="1" dirty="0">
                <a:solidFill>
                  <a:schemeClr val="bg1"/>
                </a:solidFill>
                <a:latin typeface="Arial" pitchFamily="-109" charset="0"/>
              </a:rPr>
              <a:t>each new technology</a:t>
            </a:r>
          </a:p>
        </p:txBody>
      </p:sp>
      <p:pic>
        <p:nvPicPr>
          <p:cNvPr id="22" name="Graphic 9" descr="Coins">
            <a:extLst>
              <a:ext uri="{FF2B5EF4-FFF2-40B4-BE49-F238E27FC236}">
                <a16:creationId xmlns:a16="http://schemas.microsoft.com/office/drawing/2014/main" xmlns="" id="{1EDB9FC6-F059-49AA-852A-62559162A86F}"/>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tretch>
            <a:fillRect/>
          </a:stretch>
        </p:blipFill>
        <p:spPr>
          <a:xfrm>
            <a:off x="3233220" y="4232972"/>
            <a:ext cx="635420" cy="635420"/>
          </a:xfrm>
          <a:prstGeom prst="rect">
            <a:avLst/>
          </a:prstGeom>
        </p:spPr>
      </p:pic>
      <p:sp>
        <p:nvSpPr>
          <p:cNvPr id="23" name="Rectangle 22">
            <a:extLst>
              <a:ext uri="{FF2B5EF4-FFF2-40B4-BE49-F238E27FC236}">
                <a16:creationId xmlns:a16="http://schemas.microsoft.com/office/drawing/2014/main" xmlns="" id="{69CE30F2-D1F6-447B-80E7-5A10623DCDE8}"/>
              </a:ext>
            </a:extLst>
          </p:cNvPr>
          <p:cNvSpPr/>
          <p:nvPr/>
        </p:nvSpPr>
        <p:spPr bwMode="auto">
          <a:xfrm>
            <a:off x="7921468" y="4837230"/>
            <a:ext cx="1565254" cy="862513"/>
          </a:xfrm>
          <a:prstGeom prst="rect">
            <a:avLst/>
          </a:prstGeom>
          <a:solidFill>
            <a:schemeClr val="tx2"/>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eaLnBrk="0" fontAlgn="base" hangingPunct="0">
              <a:spcBef>
                <a:spcPct val="0"/>
              </a:spcBef>
              <a:spcAft>
                <a:spcPct val="0"/>
              </a:spcAft>
            </a:pPr>
            <a:r>
              <a:rPr lang="en-GB" sz="1600" b="1" dirty="0" smtClean="0">
                <a:solidFill>
                  <a:schemeClr val="bg1"/>
                </a:solidFill>
                <a:latin typeface="Arial" pitchFamily="-109" charset="0"/>
              </a:rPr>
              <a:t>Whilst speed increase</a:t>
            </a:r>
            <a:endParaRPr lang="en-GB" sz="1600" b="1" dirty="0">
              <a:solidFill>
                <a:schemeClr val="bg1"/>
              </a:solidFill>
              <a:latin typeface="Arial" pitchFamily="-109" charset="0"/>
            </a:endParaRPr>
          </a:p>
        </p:txBody>
      </p:sp>
      <p:pic>
        <p:nvPicPr>
          <p:cNvPr id="26" name="Content Placeholder 11" descr="Gauge">
            <a:extLst>
              <a:ext uri="{FF2B5EF4-FFF2-40B4-BE49-F238E27FC236}">
                <a16:creationId xmlns:a16="http://schemas.microsoft.com/office/drawing/2014/main" xmlns="" id="{E1EDDDB8-9801-4B33-A239-3C5480E53611}"/>
              </a:ext>
            </a:extLst>
          </p:cNvPr>
          <p:cNvPicPr>
            <a:picLocks noChangeAspect="1"/>
          </p:cNvPicPr>
          <p:nvPr/>
        </p:nvPicPr>
        <p:blipFill>
          <a:blip r:embed="rId14" cstate="print">
            <a:extLst>
              <a:ext uri="{28A0092B-C50C-407E-A947-70E740481C1C}">
                <a14:useLocalDpi xmlns:a14="http://schemas.microsoft.com/office/drawing/2010/main" xmlns="" val="0"/>
              </a:ext>
              <a:ext uri="{96DAC541-7B7A-43D3-8B79-37D633B846F1}">
                <asvg:svgBlip xmlns:asvg="http://schemas.microsoft.com/office/drawing/2016/SVG/main" xmlns="" r:embed="rId15"/>
              </a:ext>
            </a:extLst>
          </a:blip>
          <a:stretch>
            <a:fillRect/>
          </a:stretch>
        </p:blipFill>
        <p:spPr>
          <a:xfrm>
            <a:off x="8318632" y="4183507"/>
            <a:ext cx="844077" cy="844077"/>
          </a:xfrm>
          <a:prstGeom prst="rect">
            <a:avLst/>
          </a:prstGeom>
        </p:spPr>
      </p:pic>
      <p:sp>
        <p:nvSpPr>
          <p:cNvPr id="25" name="Title 1">
            <a:extLst>
              <a:ext uri="{FF2B5EF4-FFF2-40B4-BE49-F238E27FC236}">
                <a16:creationId xmlns:a16="http://schemas.microsoft.com/office/drawing/2014/main" xmlns="" id="{FDA62CE1-2189-4C1A-806A-F769F72236F7}"/>
              </a:ext>
            </a:extLst>
          </p:cNvPr>
          <p:cNvSpPr txBox="1">
            <a:spLocks/>
          </p:cNvSpPr>
          <p:nvPr/>
        </p:nvSpPr>
        <p:spPr>
          <a:xfrm>
            <a:off x="0" y="245227"/>
            <a:ext cx="10705515" cy="576000"/>
          </a:xfrm>
          <a:prstGeom prst="rect">
            <a:avLst/>
          </a:prstGeom>
          <a:solidFill>
            <a:schemeClr val="accent1"/>
          </a:solidFill>
        </p:spPr>
        <p:txBody>
          <a:bodyPr vert="horz" lIns="0" tIns="0" rIns="0" bIns="0" rtlCol="0" anchor="ctr">
            <a:noAutofit/>
          </a:bodyPr>
          <a:lstStyle>
            <a:lvl1pPr algn="l" defTabSz="914400" rtl="0" eaLnBrk="1" latinLnBrk="0" hangingPunct="1">
              <a:spcBef>
                <a:spcPct val="0"/>
              </a:spcBef>
              <a:buNone/>
              <a:defRPr sz="2000" b="0" kern="1200" cap="none" spc="0" baseline="0">
                <a:solidFill>
                  <a:schemeClr val="accent1"/>
                </a:solidFill>
                <a:latin typeface="+mj-lt"/>
                <a:ea typeface="+mj-ea"/>
                <a:cs typeface="+mj-cs"/>
              </a:defRPr>
            </a:lvl1pPr>
          </a:lstStyle>
          <a:p>
            <a:r>
              <a:rPr lang="en-NZ" sz="2600" dirty="0">
                <a:solidFill>
                  <a:schemeClr val="bg1"/>
                </a:solidFill>
              </a:rPr>
              <a:t> </a:t>
            </a:r>
            <a:r>
              <a:rPr lang="en-NZ" sz="2600" dirty="0" smtClean="0">
                <a:solidFill>
                  <a:schemeClr val="bg1"/>
                </a:solidFill>
              </a:rPr>
              <a:t>    </a:t>
            </a:r>
            <a:r>
              <a:rPr lang="en-ZA" sz="2600" dirty="0">
                <a:solidFill>
                  <a:schemeClr val="bg1"/>
                </a:solidFill>
              </a:rPr>
              <a:t>ICT ecosystem – investment to improve network is </a:t>
            </a:r>
            <a:r>
              <a:rPr lang="en-ZA" sz="2600" dirty="0" smtClean="0">
                <a:solidFill>
                  <a:schemeClr val="bg1"/>
                </a:solidFill>
              </a:rPr>
              <a:t>critical</a:t>
            </a:r>
            <a:r>
              <a:rPr lang="en-NZ" sz="2600" dirty="0" smtClean="0">
                <a:solidFill>
                  <a:schemeClr val="bg1"/>
                </a:solidFill>
              </a:rPr>
              <a:t> </a:t>
            </a:r>
            <a:endParaRPr lang="en-ZA" sz="2600" dirty="0">
              <a:solidFill>
                <a:schemeClr val="bg1"/>
              </a:solidFill>
            </a:endParaRPr>
          </a:p>
        </p:txBody>
      </p:sp>
      <p:graphicFrame>
        <p:nvGraphicFramePr>
          <p:cNvPr id="28" name="Diagram 27"/>
          <p:cNvGraphicFramePr/>
          <p:nvPr>
            <p:extLst>
              <p:ext uri="{D42A27DB-BD31-4B8C-83A1-F6EECF244321}">
                <p14:modId xmlns:p14="http://schemas.microsoft.com/office/powerpoint/2010/main" xmlns="" val="3639363140"/>
              </p:ext>
            </p:extLst>
          </p:nvPr>
        </p:nvGraphicFramePr>
        <p:xfrm>
          <a:off x="10403666" y="99853"/>
          <a:ext cx="1646828" cy="1245316"/>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xmlns="" val="38084758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G_wdq80fS1WIj2fn2L5Tdw"/>
</p:tagLst>
</file>

<file path=ppt/tags/tag2.xml><?xml version="1.0" encoding="utf-8"?>
<p:tagLst xmlns:a="http://schemas.openxmlformats.org/drawingml/2006/main" xmlns:r="http://schemas.openxmlformats.org/officeDocument/2006/relationships" xmlns:p="http://schemas.openxmlformats.org/presentationml/2006/main">
  <p:tag name="RULERID" val="SlideFooter1"/>
  <p:tag name="ANCHORPOINT" val="NO VALUE"/>
  <p:tag name="CHARTLIBVERSION" val="NO VALUE"/>
  <p:tag name="DDVERSION" val="2.0"/>
  <p:tag name="LINECOLOR" val="NO VALUE"/>
  <p:tag name="PLACEHOLDERSIZE" val="NO VALUE"/>
  <p:tag name="TYPE" val="Slide Footer"/>
  <p:tag name="FILLFORECOLOR" val="Transparent"/>
  <p:tag name="SUBOBJECTID" val="SlideFooter"/>
  <p:tag name="OBJECTID" val="SlideFooter"/>
  <p:tag name="SOURCE" val="rulers.ppt!SlideFooter1"/>
  <p:tag name="LEFT" val="226.75"/>
  <p:tag name="TOP" val="556.56"/>
  <p:tag name="HEIGHT" val="30.24"/>
  <p:tag name="WIDTH" val="421.2"/>
  <p:tag name="FONTCOLOR" val="Slide Footer Font"/>
  <p:tag name="DEVICE" val="Canon Colorpass 1000"/>
</p:tagLst>
</file>

<file path=ppt/theme/theme1.xml><?xml version="1.0" encoding="utf-8"?>
<a:theme xmlns:a="http://schemas.openxmlformats.org/drawingml/2006/main" name="Vodafone">
  <a:themeElements>
    <a:clrScheme name="Vodafone 2013">
      <a:dk1>
        <a:srgbClr val="000000"/>
      </a:dk1>
      <a:lt1>
        <a:srgbClr val="FFFFFF"/>
      </a:lt1>
      <a:dk2>
        <a:srgbClr val="5E2750"/>
      </a:dk2>
      <a:lt2>
        <a:srgbClr val="4A4D4E"/>
      </a:lt2>
      <a:accent1>
        <a:srgbClr val="E60000"/>
      </a:accent1>
      <a:accent2>
        <a:srgbClr val="A8B400"/>
      </a:accent2>
      <a:accent3>
        <a:srgbClr val="9C2AA0"/>
      </a:accent3>
      <a:accent4>
        <a:srgbClr val="EB9700"/>
      </a:accent4>
      <a:accent5>
        <a:srgbClr val="00B0CA"/>
      </a:accent5>
      <a:accent6>
        <a:srgbClr val="FECB00"/>
      </a:accent6>
      <a:hlink>
        <a:srgbClr val="E60000"/>
      </a:hlink>
      <a:folHlink>
        <a:srgbClr val="E60000"/>
      </a:folHlink>
    </a:clrScheme>
    <a:fontScheme name="Vodafone">
      <a:majorFont>
        <a:latin typeface="Vodafone Rg"/>
        <a:ea typeface=""/>
        <a:cs typeface=""/>
      </a:majorFont>
      <a:minorFont>
        <a:latin typeface="Vodafon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cmpd="sng" algn="ctr">
          <a:noFill/>
          <a:prstDash val="solid"/>
        </a:ln>
        <a:effectLst/>
      </a:spPr>
      <a:bodyPr spcFirstLastPara="0" vert="horz" wrap="square" lIns="6350" tIns="6350" rIns="6350" bIns="6350" numCol="1" spcCol="1270" rtlCol="0" anchor="ctr" anchorCtr="0">
        <a:noAutofit/>
      </a:bodyPr>
      <a:lstStyle>
        <a:defPPr algn="ctr" defTabSz="444500">
          <a:lnSpc>
            <a:spcPct val="90000"/>
          </a:lnSpc>
          <a:spcBef>
            <a:spcPct val="0"/>
          </a:spcBef>
          <a:spcAft>
            <a:spcPct val="35000"/>
          </a:spcAft>
          <a:defRPr sz="1000" kern="1200" dirty="0" smtClean="0">
            <a:solidFill>
              <a:srgbClr val="34342B"/>
            </a:solidFill>
            <a:latin typeface="Vodafone Rg" pitchFamily="34" charset="0"/>
            <a:ea typeface="+mn-ea"/>
            <a:cs typeface="+mn-cs"/>
          </a:defRPr>
        </a:defPPr>
      </a:lstStyle>
      <a:style>
        <a:lnRef idx="2">
          <a:scrgbClr r="0" g="0" b="0"/>
        </a:lnRef>
        <a:fillRef idx="1">
          <a:scrgbClr r="0" g="0" b="0"/>
        </a:fillRef>
        <a:effectRef idx="0">
          <a:scrgbClr r="0" g="0" b="0"/>
        </a:effectRef>
        <a:fontRef idx="minor">
          <a:schemeClr val="lt1"/>
        </a:fontRef>
      </a:style>
    </a:spDef>
    <a:txDef>
      <a:spPr/>
      <a:bodyPr wrap="square" lIns="0" tIns="0" rIns="0" bIns="0" rtlCol="0">
        <a:noAutofit/>
      </a:bodyPr>
      <a:lstStyle>
        <a:defPPr marL="0" indent="0">
          <a:buFont typeface="Arial" pitchFamily="34" charset="0"/>
          <a:buNone/>
          <a:defRPr dirty="0" smtClean="0">
            <a:latin typeface="Vodafone Rg" pitchFamily="34" charset="0"/>
          </a:defRPr>
        </a:defPPr>
      </a:lstStyle>
    </a:txDef>
  </a:objectDefaults>
  <a:extraClrSchemeLst/>
</a:theme>
</file>

<file path=ppt/theme/theme2.xml><?xml version="1.0" encoding="utf-8"?>
<a:theme xmlns:a="http://schemas.openxmlformats.org/drawingml/2006/main" name="1_Vodafone">
  <a:themeElements>
    <a:clrScheme name="Vodafone 2013">
      <a:dk1>
        <a:srgbClr val="000000"/>
      </a:dk1>
      <a:lt1>
        <a:srgbClr val="FFFFFF"/>
      </a:lt1>
      <a:dk2>
        <a:srgbClr val="5E2750"/>
      </a:dk2>
      <a:lt2>
        <a:srgbClr val="4A4D4E"/>
      </a:lt2>
      <a:accent1>
        <a:srgbClr val="E60000"/>
      </a:accent1>
      <a:accent2>
        <a:srgbClr val="A8B400"/>
      </a:accent2>
      <a:accent3>
        <a:srgbClr val="9C2AA0"/>
      </a:accent3>
      <a:accent4>
        <a:srgbClr val="EB9700"/>
      </a:accent4>
      <a:accent5>
        <a:srgbClr val="00B0CA"/>
      </a:accent5>
      <a:accent6>
        <a:srgbClr val="FECB00"/>
      </a:accent6>
      <a:hlink>
        <a:srgbClr val="E60000"/>
      </a:hlink>
      <a:folHlink>
        <a:srgbClr val="E60000"/>
      </a:folHlink>
    </a:clrScheme>
    <a:fontScheme name="Vodafone">
      <a:majorFont>
        <a:latin typeface="Vodafone Rg"/>
        <a:ea typeface=""/>
        <a:cs typeface=""/>
      </a:majorFont>
      <a:minorFont>
        <a:latin typeface="Vodafon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cmpd="sng" algn="ctr">
          <a:noFill/>
          <a:prstDash val="solid"/>
        </a:ln>
        <a:effectLst/>
      </a:spPr>
      <a:bodyPr spcFirstLastPara="0" vert="horz" wrap="square" lIns="6350" tIns="6350" rIns="6350" bIns="6350" numCol="1" spcCol="1270" rtlCol="0" anchor="ctr" anchorCtr="0">
        <a:noAutofit/>
      </a:bodyPr>
      <a:lstStyle>
        <a:defPPr algn="ctr" defTabSz="444500">
          <a:lnSpc>
            <a:spcPct val="90000"/>
          </a:lnSpc>
          <a:spcBef>
            <a:spcPct val="0"/>
          </a:spcBef>
          <a:spcAft>
            <a:spcPct val="35000"/>
          </a:spcAft>
          <a:defRPr sz="1000" kern="1200" dirty="0" smtClean="0">
            <a:solidFill>
              <a:srgbClr val="34342B"/>
            </a:solidFill>
            <a:latin typeface="Vodafone Rg" pitchFamily="34" charset="0"/>
            <a:ea typeface="+mn-ea"/>
            <a:cs typeface="+mn-cs"/>
          </a:defRPr>
        </a:defPPr>
      </a:lstStyle>
      <a:style>
        <a:lnRef idx="2">
          <a:scrgbClr r="0" g="0" b="0"/>
        </a:lnRef>
        <a:fillRef idx="1">
          <a:scrgbClr r="0" g="0" b="0"/>
        </a:fillRef>
        <a:effectRef idx="0">
          <a:scrgbClr r="0" g="0" b="0"/>
        </a:effectRef>
        <a:fontRef idx="minor">
          <a:schemeClr val="lt1"/>
        </a:fontRef>
      </a:style>
    </a:spDef>
    <a:txDef>
      <a:spPr/>
      <a:bodyPr wrap="square" lIns="0" tIns="0" rIns="0" bIns="0" rtlCol="0">
        <a:noAutofit/>
      </a:bodyPr>
      <a:lstStyle>
        <a:defPPr marL="0" indent="0">
          <a:buFont typeface="Arial" pitchFamily="34" charset="0"/>
          <a:buNone/>
          <a:defRPr dirty="0" smtClean="0">
            <a:latin typeface="Vodafone Rg"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Vodafone 2013">
    <a:dk1>
      <a:srgbClr val="000000"/>
    </a:dk1>
    <a:lt1>
      <a:srgbClr val="FFFFFF"/>
    </a:lt1>
    <a:dk2>
      <a:srgbClr val="5E2750"/>
    </a:dk2>
    <a:lt2>
      <a:srgbClr val="4A4D4E"/>
    </a:lt2>
    <a:accent1>
      <a:srgbClr val="E60000"/>
    </a:accent1>
    <a:accent2>
      <a:srgbClr val="A8B400"/>
    </a:accent2>
    <a:accent3>
      <a:srgbClr val="9C2AA0"/>
    </a:accent3>
    <a:accent4>
      <a:srgbClr val="EB9700"/>
    </a:accent4>
    <a:accent5>
      <a:srgbClr val="00B0CA"/>
    </a:accent5>
    <a:accent6>
      <a:srgbClr val="FECB00"/>
    </a:accent6>
    <a:hlink>
      <a:srgbClr val="E60000"/>
    </a:hlink>
    <a:folHlink>
      <a:srgbClr val="E60000"/>
    </a:folHlink>
  </a:clrScheme>
</a:themeOverride>
</file>

<file path=ppt/theme/themeOverride2.xml><?xml version="1.0" encoding="utf-8"?>
<a:themeOverride xmlns:a="http://schemas.openxmlformats.org/drawingml/2006/main">
  <a:clrScheme name="Vodafone 2013">
    <a:dk1>
      <a:srgbClr val="000000"/>
    </a:dk1>
    <a:lt1>
      <a:srgbClr val="FFFFFF"/>
    </a:lt1>
    <a:dk2>
      <a:srgbClr val="5E2750"/>
    </a:dk2>
    <a:lt2>
      <a:srgbClr val="4A4D4E"/>
    </a:lt2>
    <a:accent1>
      <a:srgbClr val="E60000"/>
    </a:accent1>
    <a:accent2>
      <a:srgbClr val="A8B400"/>
    </a:accent2>
    <a:accent3>
      <a:srgbClr val="9C2AA0"/>
    </a:accent3>
    <a:accent4>
      <a:srgbClr val="EB9700"/>
    </a:accent4>
    <a:accent5>
      <a:srgbClr val="00B0CA"/>
    </a:accent5>
    <a:accent6>
      <a:srgbClr val="FECB00"/>
    </a:accent6>
    <a:hlink>
      <a:srgbClr val="E60000"/>
    </a:hlink>
    <a:folHlink>
      <a:srgbClr val="E60000"/>
    </a:folHlink>
  </a:clrScheme>
</a:themeOverride>
</file>

<file path=docProps/app.xml><?xml version="1.0" encoding="utf-8"?>
<Properties xmlns="http://schemas.openxmlformats.org/officeDocument/2006/extended-properties" xmlns:vt="http://schemas.openxmlformats.org/officeDocument/2006/docPropsVTypes">
  <TotalTime>807</TotalTime>
  <Words>3551</Words>
  <Application>Microsoft Office PowerPoint</Application>
  <PresentationFormat>Custom</PresentationFormat>
  <Paragraphs>595</Paragraphs>
  <Slides>40</Slides>
  <Notes>25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3" baseType="lpstr">
      <vt:lpstr>Vodafone</vt:lpstr>
      <vt:lpstr>1_Vodafone</vt:lpstr>
      <vt:lpstr>think-cell Slide</vt:lpstr>
      <vt:lpstr>Vodacom’s response to the 2018 ECA Amendment Bill</vt:lpstr>
      <vt:lpstr>Vodacom in Africa</vt:lpstr>
      <vt:lpstr>Key transformational milestones</vt:lpstr>
      <vt:lpstr>Vodacom is committed to South Africa</vt:lpstr>
      <vt:lpstr>Slide 5</vt:lpstr>
      <vt:lpstr>Slide 6</vt:lpstr>
      <vt:lpstr>Key drivers of mobile market outcomes in S.A.</vt:lpstr>
      <vt:lpstr>Slide 8</vt:lpstr>
      <vt:lpstr>Slide 9</vt:lpstr>
      <vt:lpstr>Slide 10</vt:lpstr>
      <vt:lpstr>Slide 11</vt:lpstr>
      <vt:lpstr>Slide 12</vt:lpstr>
      <vt:lpstr>&gt;80% of prepaid subscribers buy hourly, daily &amp; weekly bundles  </vt:lpstr>
      <vt:lpstr>Slide 14</vt:lpstr>
      <vt:lpstr>Slide 15</vt:lpstr>
      <vt:lpstr>Slide 16</vt:lpstr>
      <vt:lpstr>Slide 17</vt:lpstr>
      <vt:lpstr>2018 Bill Proposals</vt:lpstr>
      <vt:lpstr>Slide 19</vt:lpstr>
      <vt:lpstr>Slide 20</vt:lpstr>
      <vt:lpstr>Slide 21</vt:lpstr>
      <vt:lpstr>Slide 22</vt:lpstr>
      <vt:lpstr>Slide 23</vt:lpstr>
      <vt:lpstr>Slide 24</vt:lpstr>
      <vt:lpstr>Slide 25</vt:lpstr>
      <vt:lpstr>Slide 26</vt:lpstr>
      <vt:lpstr>Slide 27</vt:lpstr>
      <vt:lpstr>Slide 28</vt:lpstr>
      <vt:lpstr>Slide 29</vt:lpstr>
      <vt:lpstr>Economic impact of the 2018 Bill</vt:lpstr>
      <vt:lpstr>Slide 31</vt:lpstr>
      <vt:lpstr>Slide 32</vt:lpstr>
      <vt:lpstr>Slide 33</vt:lpstr>
      <vt:lpstr>Technical impact of the 2018 Bill</vt:lpstr>
      <vt:lpstr>Slide 35</vt:lpstr>
      <vt:lpstr>Vodacom proposals</vt:lpstr>
      <vt:lpstr>Slide 37</vt:lpstr>
      <vt:lpstr>Slide 38</vt:lpstr>
      <vt:lpstr>Slide 39</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Esbach, Tersia, Vodacom South Africa</dc:creator>
  <cp:lastModifiedBy>PUMZA</cp:lastModifiedBy>
  <cp:revision>375</cp:revision>
  <cp:lastPrinted>2018-11-28T08:28:12Z</cp:lastPrinted>
  <dcterms:created xsi:type="dcterms:W3CDTF">2017-11-06T19:16:51Z</dcterms:created>
  <dcterms:modified xsi:type="dcterms:W3CDTF">2018-12-03T08:57:40Z</dcterms:modified>
</cp:coreProperties>
</file>