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5" r:id="rId3"/>
    <p:sldId id="257" r:id="rId4"/>
    <p:sldId id="261" r:id="rId5"/>
    <p:sldId id="263" r:id="rId6"/>
    <p:sldId id="266" r:id="rId7"/>
    <p:sldId id="264" r:id="rId8"/>
    <p:sldId id="287" r:id="rId9"/>
    <p:sldId id="269" r:id="rId10"/>
    <p:sldId id="270" r:id="rId11"/>
    <p:sldId id="275" r:id="rId12"/>
    <p:sldId id="278" r:id="rId13"/>
    <p:sldId id="292" r:id="rId14"/>
    <p:sldId id="293" r:id="rId15"/>
    <p:sldId id="291" r:id="rId16"/>
    <p:sldId id="281"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wanda T. Makusha" initials="TT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2"/>
    <p:restoredTop sz="90224" autoAdjust="0"/>
  </p:normalViewPr>
  <p:slideViewPr>
    <p:cSldViewPr>
      <p:cViewPr varScale="1">
        <p:scale>
          <a:sx n="105" d="100"/>
          <a:sy n="105" d="100"/>
        </p:scale>
        <p:origin x="-19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F53C7-8B69-4FB2-B7E8-0446CEEBA074}" type="datetimeFigureOut">
              <a:rPr lang="en-ZA" smtClean="0"/>
              <a:pPr/>
              <a:t>2018/11/30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FB353-3B6C-414E-BC0E-6DDA596C1AEF}"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&gt; This is the first State of South Africa’s Fathers report, and has been produced as a collaboration</a:t>
            </a:r>
            <a:r>
              <a:rPr lang="en-ZA" baseline="0" dirty="0"/>
              <a:t> between </a:t>
            </a:r>
            <a:r>
              <a:rPr lang="en-ZA" baseline="0" dirty="0" err="1"/>
              <a:t>Sonke</a:t>
            </a:r>
            <a:r>
              <a:rPr lang="en-ZA" baseline="0" dirty="0"/>
              <a:t> Gender Justice and the Human Sciences Research Council, with support from the National Research Foundation ( NRF ) through the Centres of Excellence in Human Development at Wits University, and DG Murray Trust.</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Ø"/>
            </a:pPr>
            <a:r>
              <a:rPr lang="en-ZA" dirty="0"/>
              <a:t>Co-residence</a:t>
            </a:r>
            <a:r>
              <a:rPr lang="en-ZA" baseline="0" dirty="0"/>
              <a:t> is not influenced by race or culture as much as it’s influenced by income.</a:t>
            </a:r>
          </a:p>
          <a:p>
            <a:pPr>
              <a:buFont typeface="Wingdings"/>
              <a:buChar char="Ø"/>
            </a:pPr>
            <a:r>
              <a:rPr lang="en-ZA" baseline="0" dirty="0"/>
              <a:t>For the top quintile (75%) the race categories are quite close to each other, for example Black families in this quintile show co-residence of 68%.</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The first 1000 days in</a:t>
            </a:r>
            <a:r>
              <a:rPr lang="en-US" baseline="0" dirty="0"/>
              <a:t> a person’s life is the most important period for brain development for the person’s whole life. It’s from conception up to the second birthday.</a:t>
            </a:r>
          </a:p>
          <a:p>
            <a:pPr marL="171450" indent="-171450">
              <a:buFont typeface="Wingdings" charset="2"/>
              <a:buChar char="Ø"/>
            </a:pPr>
            <a:r>
              <a:rPr lang="en-US" baseline="0" dirty="0"/>
              <a:t>This chapter was written by </a:t>
            </a:r>
            <a:r>
              <a:rPr lang="en-US" baseline="0" dirty="0" err="1"/>
              <a:t>Dr</a:t>
            </a:r>
            <a:r>
              <a:rPr lang="en-US" baseline="0" dirty="0"/>
              <a:t> </a:t>
            </a:r>
            <a:r>
              <a:rPr lang="en-US" baseline="0" dirty="0" err="1"/>
              <a:t>Tawanda</a:t>
            </a:r>
            <a:r>
              <a:rPr lang="en-US" baseline="0" dirty="0"/>
              <a:t> </a:t>
            </a:r>
            <a:r>
              <a:rPr lang="en-US" baseline="0" dirty="0" err="1"/>
              <a:t>Makusha</a:t>
            </a:r>
            <a:r>
              <a:rPr lang="en-US" baseline="0" dirty="0"/>
              <a:t> and </a:t>
            </a:r>
            <a:r>
              <a:rPr lang="en-US" baseline="0" dirty="0" err="1"/>
              <a:t>Dr</a:t>
            </a:r>
            <a:r>
              <a:rPr lang="en-US" baseline="0" dirty="0"/>
              <a:t> Linda Richter</a:t>
            </a:r>
          </a:p>
          <a:p>
            <a:pPr marL="171450" indent="-171450">
              <a:buFont typeface="Wingdings" charset="2"/>
              <a:buChar char="Ø"/>
            </a:pPr>
            <a:r>
              <a:rPr lang="en-US" baseline="0" dirty="0"/>
              <a:t>These benefits are possible when fathers are involved in caregiving in the first two years of the child’s life.</a:t>
            </a:r>
            <a:endParaRPr lang="en-US"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11</a:t>
            </a:fld>
            <a:endParaRPr lang="en-ZA"/>
          </a:p>
        </p:txBody>
      </p:sp>
    </p:spTree>
    <p:extLst>
      <p:ext uri="{BB962C8B-B14F-4D97-AF65-F5344CB8AC3E}">
        <p14:creationId xmlns:p14="http://schemas.microsoft.com/office/powerpoint/2010/main" xmlns="" val="133531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 This was an analysis of a group of fathers who were the primary</a:t>
            </a:r>
            <a:r>
              <a:rPr lang="en-US" baseline="0" dirty="0"/>
              <a:t> caregivers of children and the recipients of the CSG. Done by </a:t>
            </a:r>
            <a:r>
              <a:rPr lang="en-US" baseline="0" dirty="0" err="1"/>
              <a:t>Dr</a:t>
            </a:r>
            <a:r>
              <a:rPr lang="en-US" baseline="0" dirty="0"/>
              <a:t> </a:t>
            </a:r>
            <a:r>
              <a:rPr lang="en-US" baseline="0" dirty="0" err="1"/>
              <a:t>Zoheb</a:t>
            </a:r>
            <a:r>
              <a:rPr lang="en-US" baseline="0" dirty="0"/>
              <a:t> Khan at University of Johannesburg.</a:t>
            </a:r>
            <a:endParaRPr lang="en-US"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12</a:t>
            </a:fld>
            <a:endParaRPr lang="en-ZA"/>
          </a:p>
        </p:txBody>
      </p:sp>
    </p:spTree>
    <p:extLst>
      <p:ext uri="{BB962C8B-B14F-4D97-AF65-F5344CB8AC3E}">
        <p14:creationId xmlns:p14="http://schemas.microsoft.com/office/powerpoint/2010/main" xmlns="" val="10523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 These are the advocacy suggestions that follow in</a:t>
            </a:r>
            <a:r>
              <a:rPr lang="en-US" baseline="0" dirty="0"/>
              <a:t> Chapter 6.</a:t>
            </a:r>
            <a:endParaRPr lang="en-US"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16</a:t>
            </a:fld>
            <a:endParaRPr lang="en-ZA"/>
          </a:p>
        </p:txBody>
      </p:sp>
    </p:spTree>
    <p:extLst>
      <p:ext uri="{BB962C8B-B14F-4D97-AF65-F5344CB8AC3E}">
        <p14:creationId xmlns:p14="http://schemas.microsoft.com/office/powerpoint/2010/main" xmlns="" val="9319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Ø"/>
            </a:pPr>
            <a:r>
              <a:rPr lang="en-ZA" dirty="0"/>
              <a:t>The report is published as a </a:t>
            </a:r>
            <a:r>
              <a:rPr lang="en-ZA" dirty="0" err="1"/>
              <a:t>MenCare</a:t>
            </a:r>
            <a:r>
              <a:rPr lang="en-ZA" dirty="0"/>
              <a:t> Global Fatherhood Campaign publication,</a:t>
            </a:r>
            <a:r>
              <a:rPr lang="en-ZA" baseline="0" dirty="0"/>
              <a:t> and joins the family of State of the World’s Fathers reports.</a:t>
            </a:r>
          </a:p>
          <a:p>
            <a:pPr>
              <a:buFont typeface="Wingdings"/>
              <a:buChar char="Ø"/>
            </a:pPr>
            <a:r>
              <a:rPr lang="en-ZA" baseline="0" dirty="0"/>
              <a:t>These have been published in 2015 and 2017, and join the State of the World’s Mothers report produced by Save the Children, and the State of the World’s Children report produced by UNICEF. </a:t>
            </a:r>
          </a:p>
          <a:p>
            <a:pPr>
              <a:buFont typeface="Wingdings"/>
              <a:buChar char="Ø"/>
            </a:pPr>
            <a:r>
              <a:rPr lang="en-ZA" baseline="0" dirty="0"/>
              <a:t>The fathers’ reports have inspired various country partners to produce national reports in Brazil, Australia and the Netherlands.</a:t>
            </a:r>
          </a:p>
          <a:p>
            <a:pPr>
              <a:buFont typeface="Wingdings"/>
              <a:buChar char="Ø"/>
            </a:pPr>
            <a:r>
              <a:rPr lang="en-ZA" baseline="0" dirty="0"/>
              <a:t>This report is the first national report in Africa.</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Ø"/>
            </a:pPr>
            <a:r>
              <a:rPr lang="en-ZA" dirty="0"/>
              <a:t>The report inspires a broader perspective</a:t>
            </a:r>
            <a:r>
              <a:rPr lang="en-ZA" baseline="0" dirty="0"/>
              <a:t> on fatherhood, beyond the narrow focus on the co-residence of a child with their biological father. In short there are more kinds of fatherhood than co-resident biological fatherhood and we need to start documenting these.</a:t>
            </a:r>
          </a:p>
          <a:p>
            <a:pPr>
              <a:buFont typeface="Wingdings"/>
              <a:buChar char="Ø"/>
            </a:pPr>
            <a:r>
              <a:rPr lang="en-ZA" baseline="0" dirty="0"/>
              <a:t>As an advocacy document, the report will provide regular updates to policy makers on fatherhood in South Africa, for example whether parents use the new parental leave provisions as intended.</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&gt; This is not an accurate number, but a loose calculation,</a:t>
            </a:r>
            <a:r>
              <a:rPr lang="en-ZA" baseline="0" dirty="0"/>
              <a:t> and the number lies somewhere between 40 and 60 %.</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&gt; This table presents</a:t>
            </a:r>
            <a:r>
              <a:rPr lang="en-ZA" baseline="0" dirty="0"/>
              <a:t> key policy documents since 1994. We did not go to the policies preceding 1994 since it was hard to gauge when we should start.</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&gt; This</a:t>
            </a:r>
            <a:r>
              <a:rPr lang="en-ZA" baseline="0" dirty="0"/>
              <a:t> is a picture taken by photographer Eric Miller and the notes are his. It reflects the type of household that </a:t>
            </a:r>
            <a:r>
              <a:rPr lang="en-ZA" baseline="0" dirty="0" err="1"/>
              <a:t>i</a:t>
            </a:r>
            <a:r>
              <a:rPr lang="en-ZA" baseline="0" dirty="0"/>
              <a:t> </a:t>
            </a:r>
            <a:r>
              <a:rPr lang="en-ZA" baseline="0" dirty="0" err="1"/>
              <a:t>smore</a:t>
            </a:r>
            <a:r>
              <a:rPr lang="en-ZA" baseline="0" dirty="0"/>
              <a:t> likely to be representative of SA than the nuclear family.</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&gt; Extended household = parents,</a:t>
            </a:r>
            <a:r>
              <a:rPr lang="en-ZA" baseline="0" dirty="0"/>
              <a:t> children and members RELATED to household head.</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Ø"/>
            </a:pPr>
            <a:r>
              <a:rPr lang="en-ZA" dirty="0"/>
              <a:t>71%</a:t>
            </a:r>
            <a:r>
              <a:rPr lang="en-ZA" baseline="0" dirty="0"/>
              <a:t> of children share a household with an adult man who may or may not be their biological father.</a:t>
            </a:r>
          </a:p>
          <a:p>
            <a:pPr>
              <a:buFont typeface="Wingdings"/>
              <a:buChar char="Ø"/>
            </a:pPr>
            <a:r>
              <a:rPr lang="en-ZA" baseline="0" dirty="0"/>
              <a:t>The 35% of men do not necessarily play a </a:t>
            </a:r>
            <a:r>
              <a:rPr lang="en-ZA" baseline="0" dirty="0" err="1"/>
              <a:t>caregiving</a:t>
            </a:r>
            <a:r>
              <a:rPr lang="en-ZA" baseline="0" dirty="0"/>
              <a:t> role, and may unfortunately pose a risk to the child.</a:t>
            </a:r>
          </a:p>
          <a:p>
            <a:pPr>
              <a:buFont typeface="Wingdings"/>
              <a:buChar char="Ø"/>
            </a:pPr>
            <a:r>
              <a:rPr lang="en-ZA" baseline="0" dirty="0"/>
              <a:t>It does however highlight the potential </a:t>
            </a:r>
            <a:r>
              <a:rPr lang="en-ZA" baseline="0" dirty="0" err="1"/>
              <a:t>caregiving</a:t>
            </a:r>
            <a:r>
              <a:rPr lang="en-ZA" baseline="0" dirty="0"/>
              <a:t> that another man may provide if we can get social fatherhood to be encouraged.</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&gt; The co-residence by race is still a symptom</a:t>
            </a:r>
            <a:r>
              <a:rPr lang="en-ZA" baseline="0" dirty="0"/>
              <a:t> of the migrant labour system’s legacy, where Black men were purposefully removed from their homes to provide cheap labour.</a:t>
            </a:r>
            <a:endParaRPr lang="en-ZA" dirty="0"/>
          </a:p>
        </p:txBody>
      </p:sp>
      <p:sp>
        <p:nvSpPr>
          <p:cNvPr id="4" name="Slide Number Placeholder 3"/>
          <p:cNvSpPr>
            <a:spLocks noGrp="1"/>
          </p:cNvSpPr>
          <p:nvPr>
            <p:ph type="sldNum" sz="quarter" idx="10"/>
          </p:nvPr>
        </p:nvSpPr>
        <p:spPr/>
        <p:txBody>
          <a:bodyPr/>
          <a:lstStyle/>
          <a:p>
            <a:fld id="{460FB353-3B6C-414E-BC0E-6DDA596C1AEF}" type="slidenum">
              <a:rPr lang="en-ZA" smtClean="0"/>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3855F3-6AD8-4774-BAE6-30B0196F3835}" type="datetimeFigureOut">
              <a:rPr lang="en-ZA" smtClean="0"/>
              <a:pPr/>
              <a:t>2018/11/30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0BCCED4-FF40-4D8D-91AD-36111C954405}"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855F3-6AD8-4774-BAE6-30B0196F3835}" type="datetimeFigureOut">
              <a:rPr lang="en-ZA" smtClean="0"/>
              <a:pPr/>
              <a:t>2018/11/30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CCED4-FF40-4D8D-91AD-36111C954405}"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tif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tif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mailto:tmakusha@hsrc.ac.za" TargetMode="External"/><Relationship Id="rId7" Type="http://schemas.openxmlformats.org/officeDocument/2006/relationships/image" Target="../media/image26.png"/><Relationship Id="rId2" Type="http://schemas.openxmlformats.org/officeDocument/2006/relationships/hyperlink" Target="mailto:andre@genderjustice.org.za" TargetMode="Externa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gif"/><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tif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tif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tif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tif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tif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5536652"/>
          </a:xfrm>
          <a:prstGeom prst="rect">
            <a:avLst/>
          </a:prstGeom>
          <a:noFill/>
          <a:ln w="9525">
            <a:noFill/>
            <a:miter lim="800000"/>
            <a:headEnd/>
            <a:tailEnd/>
          </a:ln>
        </p:spPr>
      </p:pic>
      <p:sp>
        <p:nvSpPr>
          <p:cNvPr id="3" name="Rectangle 2"/>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4" name="Picture 2" descr="Image result for hsrc logo"/>
          <p:cNvPicPr>
            <a:picLocks noChangeAspect="1" noChangeArrowheads="1"/>
          </p:cNvPicPr>
          <p:nvPr/>
        </p:nvPicPr>
        <p:blipFill>
          <a:blip r:embed="rId4" cstate="print"/>
          <a:srcRect/>
          <a:stretch>
            <a:fillRect/>
          </a:stretch>
        </p:blipFill>
        <p:spPr bwMode="auto">
          <a:xfrm>
            <a:off x="298765" y="6113758"/>
            <a:ext cx="1774480" cy="656880"/>
          </a:xfrm>
          <a:prstGeom prst="rect">
            <a:avLst/>
          </a:prstGeom>
          <a:noFill/>
        </p:spPr>
      </p:pic>
      <p:pic>
        <p:nvPicPr>
          <p:cNvPr id="5" name="Picture 3"/>
          <p:cNvPicPr>
            <a:picLocks noChangeAspect="1" noChangeArrowheads="1"/>
          </p:cNvPicPr>
          <p:nvPr/>
        </p:nvPicPr>
        <p:blipFill>
          <a:blip r:embed="rId5" cstate="print"/>
          <a:srcRect/>
          <a:stretch>
            <a:fillRect/>
          </a:stretch>
        </p:blipFill>
        <p:spPr bwMode="auto">
          <a:xfrm>
            <a:off x="7687993" y="6113759"/>
            <a:ext cx="1259059" cy="691088"/>
          </a:xfrm>
          <a:prstGeom prst="rect">
            <a:avLst/>
          </a:prstGeom>
          <a:noFill/>
          <a:ln w="9525">
            <a:noFill/>
            <a:miter lim="800000"/>
            <a:headEnd/>
            <a:tailEnd/>
          </a:ln>
        </p:spPr>
      </p:pic>
      <p:pic>
        <p:nvPicPr>
          <p:cNvPr id="6" name="Picture 10" descr="C:\Users\defaultuser0.DESKTOP-CBCIPGF\Downloads\New MenCare Logo.tiff"/>
          <p:cNvPicPr>
            <a:picLocks noChangeAspect="1" noChangeArrowheads="1"/>
          </p:cNvPicPr>
          <p:nvPr/>
        </p:nvPicPr>
        <p:blipFill>
          <a:blip r:embed="rId6" cstate="print"/>
          <a:srcRect/>
          <a:stretch>
            <a:fillRect/>
          </a:stretch>
        </p:blipFill>
        <p:spPr bwMode="auto">
          <a:xfrm>
            <a:off x="3625702" y="6083373"/>
            <a:ext cx="2073350" cy="774627"/>
          </a:xfrm>
          <a:prstGeom prst="rect">
            <a:avLst/>
          </a:prstGeom>
          <a:noFill/>
        </p:spPr>
      </p:pic>
      <p:pic>
        <p:nvPicPr>
          <p:cNvPr id="8" name="Picture 7"/>
          <p:cNvPicPr>
            <a:picLocks noChangeAspect="1"/>
          </p:cNvPicPr>
          <p:nvPr/>
        </p:nvPicPr>
        <p:blipFill rotWithShape="1">
          <a:blip r:embed="rId7" cstate="print"/>
          <a:srcRect l="-1" t="3942" r="-134"/>
          <a:stretch/>
        </p:blipFill>
        <p:spPr>
          <a:xfrm>
            <a:off x="107504" y="116632"/>
            <a:ext cx="4896543" cy="5326920"/>
          </a:xfrm>
          <a:prstGeom prst="rect">
            <a:avLst/>
          </a:prstGeom>
        </p:spPr>
      </p:pic>
      <p:sp>
        <p:nvSpPr>
          <p:cNvPr id="9" name="TextBox 8"/>
          <p:cNvSpPr txBox="1"/>
          <p:nvPr/>
        </p:nvSpPr>
        <p:spPr>
          <a:xfrm>
            <a:off x="4280701" y="5228492"/>
            <a:ext cx="763351" cy="261610"/>
          </a:xfrm>
          <a:prstGeom prst="rect">
            <a:avLst/>
          </a:prstGeom>
          <a:noFill/>
        </p:spPr>
        <p:txBody>
          <a:bodyPr wrap="none" rtlCol="0">
            <a:spAutoFit/>
          </a:bodyPr>
          <a:lstStyle/>
          <a:p>
            <a:r>
              <a:rPr lang="en-US" sz="1100" dirty="0">
                <a:solidFill>
                  <a:schemeClr val="bg1"/>
                </a:solidFill>
              </a:rPr>
              <a:t>Eric Miller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5"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7"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pic>
        <p:nvPicPr>
          <p:cNvPr id="4098" name="Picture 2"/>
          <p:cNvPicPr>
            <a:picLocks noChangeAspect="1" noChangeArrowheads="1"/>
          </p:cNvPicPr>
          <p:nvPr/>
        </p:nvPicPr>
        <p:blipFill>
          <a:blip r:embed="rId6" cstate="print"/>
          <a:srcRect/>
          <a:stretch>
            <a:fillRect/>
          </a:stretch>
        </p:blipFill>
        <p:spPr bwMode="auto">
          <a:xfrm>
            <a:off x="1907704" y="0"/>
            <a:ext cx="5185568" cy="591411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ZA" b="1" dirty="0"/>
              <a:t>Fatherhood in the first 1000 days</a:t>
            </a:r>
          </a:p>
        </p:txBody>
      </p:sp>
      <p:sp>
        <p:nvSpPr>
          <p:cNvPr id="4" name="Rectangle 3"/>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5"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7"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pic>
        <p:nvPicPr>
          <p:cNvPr id="10242" name="Picture 2"/>
          <p:cNvPicPr>
            <a:picLocks noChangeAspect="1" noChangeArrowheads="1"/>
          </p:cNvPicPr>
          <p:nvPr/>
        </p:nvPicPr>
        <p:blipFill>
          <a:blip r:embed="rId6" cstate="print"/>
          <a:srcRect b="45172"/>
          <a:stretch>
            <a:fillRect/>
          </a:stretch>
        </p:blipFill>
        <p:spPr bwMode="auto">
          <a:xfrm>
            <a:off x="755576" y="1412776"/>
            <a:ext cx="3672408" cy="4457857"/>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t="53773"/>
          <a:stretch>
            <a:fillRect/>
          </a:stretch>
        </p:blipFill>
        <p:spPr bwMode="auto">
          <a:xfrm>
            <a:off x="4427984" y="1451278"/>
            <a:ext cx="3888432" cy="44644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ZA" b="1" dirty="0"/>
              <a:t>Men and the Child Support Grant</a:t>
            </a:r>
          </a:p>
        </p:txBody>
      </p:sp>
      <p:sp>
        <p:nvSpPr>
          <p:cNvPr id="12" name="Content Placeholder 11"/>
          <p:cNvSpPr>
            <a:spLocks noGrp="1"/>
          </p:cNvSpPr>
          <p:nvPr>
            <p:ph idx="1"/>
          </p:nvPr>
        </p:nvSpPr>
        <p:spPr>
          <a:xfrm>
            <a:off x="0" y="1600201"/>
            <a:ext cx="9144000" cy="4460404"/>
          </a:xfrm>
        </p:spPr>
        <p:txBody>
          <a:bodyPr>
            <a:normAutofit fontScale="92500"/>
          </a:bodyPr>
          <a:lstStyle/>
          <a:p>
            <a:pPr marL="800100" indent="-457200" algn="just"/>
            <a:r>
              <a:rPr lang="en-ZA" b="1" dirty="0"/>
              <a:t>Men don’t use the CSG any differently</a:t>
            </a:r>
          </a:p>
          <a:p>
            <a:pPr marL="800100" indent="-457200" algn="just"/>
            <a:r>
              <a:rPr lang="en-ZA" dirty="0"/>
              <a:t>When men receive the CSG, their households are not more likely to spend money on alcohol, tobacco and gambling compared to households where women receive the CSG. </a:t>
            </a:r>
          </a:p>
          <a:p>
            <a:pPr marL="800100" indent="-457200" algn="just"/>
            <a:r>
              <a:rPr lang="en-ZA" dirty="0"/>
              <a:t>The </a:t>
            </a:r>
            <a:r>
              <a:rPr lang="en-ZA" b="1" dirty="0"/>
              <a:t>education level and emotional health of caregivers,</a:t>
            </a:r>
            <a:r>
              <a:rPr lang="en-ZA" dirty="0"/>
              <a:t> as well as the </a:t>
            </a:r>
            <a:r>
              <a:rPr lang="en-ZA" b="1" dirty="0"/>
              <a:t>province of residence</a:t>
            </a:r>
            <a:r>
              <a:rPr lang="en-ZA" dirty="0"/>
              <a:t>, are more influential than the gender of the caregiver in determining household spending on these items.</a:t>
            </a:r>
          </a:p>
        </p:txBody>
      </p:sp>
      <p:sp>
        <p:nvSpPr>
          <p:cNvPr id="4" name="Rectangle 3"/>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5"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7"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Labour</a:t>
            </a:r>
            <a:r>
              <a:rPr lang="en-US" b="1" dirty="0"/>
              <a:t> Laws Amendment Bill:</a:t>
            </a:r>
          </a:p>
        </p:txBody>
      </p:sp>
      <p:sp>
        <p:nvSpPr>
          <p:cNvPr id="3" name="Content Placeholder 2"/>
          <p:cNvSpPr>
            <a:spLocks noGrp="1"/>
          </p:cNvSpPr>
          <p:nvPr>
            <p:ph idx="1"/>
          </p:nvPr>
        </p:nvSpPr>
        <p:spPr>
          <a:xfrm>
            <a:off x="457200" y="1230372"/>
            <a:ext cx="8229600" cy="4895791"/>
          </a:xfrm>
        </p:spPr>
        <p:txBody>
          <a:bodyPr>
            <a:normAutofit/>
          </a:bodyPr>
          <a:lstStyle/>
          <a:p>
            <a:pPr lvl="0"/>
            <a:r>
              <a:rPr lang="en-GB" dirty="0">
                <a:latin typeface="Helvetica"/>
                <a:cs typeface="Helvetica"/>
              </a:rPr>
              <a:t>Maternity leave remains, with slight increase in maximum allocation to 66% of standard leave for parents.</a:t>
            </a:r>
            <a:endParaRPr lang="en-US" dirty="0">
              <a:latin typeface="Helvetica"/>
              <a:cs typeface="Helvetica"/>
            </a:endParaRPr>
          </a:p>
          <a:p>
            <a:pPr lvl="0"/>
            <a:r>
              <a:rPr lang="en-GB" dirty="0">
                <a:latin typeface="Helvetica"/>
                <a:cs typeface="Helvetica"/>
              </a:rPr>
              <a:t>Paid Parental leave of 10 days for parents that do not qualify for maternity leave. The largest group of parents that fall in this category are fathers, so in effect we will now have paternity leave available. </a:t>
            </a:r>
          </a:p>
          <a:p>
            <a:pPr marL="0" indent="0">
              <a:buNone/>
            </a:pPr>
            <a:endParaRPr lang="en-US" dirty="0"/>
          </a:p>
        </p:txBody>
      </p:sp>
      <p:pic>
        <p:nvPicPr>
          <p:cNvPr id="4" name="Picture 34" descr="Sonke logo 15.5.2014.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243513"/>
            <a:ext cx="20097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Content Placeholder 3" descr="MENCARE+ LOGO NEW SLOGAN.jpg"/>
          <p:cNvPicPr>
            <a:picLocks noChangeAspect="1"/>
          </p:cNvPicPr>
          <p:nvPr/>
        </p:nvPicPr>
        <p:blipFill>
          <a:blip r:embed="rId3" cstate="print">
            <a:extLst>
              <a:ext uri="{28A0092B-C50C-407E-A947-70E740481C1C}">
                <a14:useLocalDpi xmlns:a14="http://schemas.microsoft.com/office/drawing/2010/main" xmlns="" val="0"/>
              </a:ext>
            </a:extLst>
          </a:blip>
          <a:srcRect t="-14861" b="-14861"/>
          <a:stretch>
            <a:fillRect/>
          </a:stretch>
        </p:blipFill>
        <p:spPr>
          <a:xfrm>
            <a:off x="3417917" y="5454273"/>
            <a:ext cx="2554142" cy="1403727"/>
          </a:xfrm>
          <a:prstGeom prst="rect">
            <a:avLst/>
          </a:prstGeom>
        </p:spPr>
      </p:pic>
      <p:pic>
        <p:nvPicPr>
          <p:cNvPr id="6"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57676" y="5487984"/>
            <a:ext cx="2177531" cy="104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6108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Labour</a:t>
            </a:r>
            <a:r>
              <a:rPr lang="en-US" b="1" dirty="0"/>
              <a:t> Laws Amendment Bill:</a:t>
            </a:r>
          </a:p>
        </p:txBody>
      </p:sp>
      <p:sp>
        <p:nvSpPr>
          <p:cNvPr id="3" name="Content Placeholder 2"/>
          <p:cNvSpPr>
            <a:spLocks noGrp="1"/>
          </p:cNvSpPr>
          <p:nvPr>
            <p:ph idx="1"/>
          </p:nvPr>
        </p:nvSpPr>
        <p:spPr>
          <a:xfrm>
            <a:off x="457200" y="1230372"/>
            <a:ext cx="8229600" cy="4895791"/>
          </a:xfrm>
        </p:spPr>
        <p:txBody>
          <a:bodyPr>
            <a:normAutofit/>
          </a:bodyPr>
          <a:lstStyle/>
          <a:p>
            <a:pPr lvl="0"/>
            <a:r>
              <a:rPr lang="en-GB" dirty="0">
                <a:latin typeface="Helvetica"/>
                <a:cs typeface="Helvetica"/>
              </a:rPr>
              <a:t>Language Gender neutral i.e. ‘parental leave’. Allows for all genders and sexual orientations</a:t>
            </a:r>
            <a:r>
              <a:rPr lang="en-US" dirty="0">
                <a:latin typeface="Helvetica"/>
                <a:cs typeface="Helvetica"/>
              </a:rPr>
              <a:t>.</a:t>
            </a:r>
          </a:p>
          <a:p>
            <a:pPr lvl="0"/>
            <a:r>
              <a:rPr lang="en-GB" dirty="0">
                <a:latin typeface="Helvetica"/>
                <a:cs typeface="Helvetica"/>
              </a:rPr>
              <a:t>Adoption leave of 10 weeks for adoptive parents and parents who commission a surrogacy, from the day of placement. </a:t>
            </a:r>
            <a:endParaRPr lang="en-US" dirty="0">
              <a:latin typeface="Helvetica"/>
              <a:cs typeface="Helvetica"/>
            </a:endParaRPr>
          </a:p>
          <a:p>
            <a:endParaRPr lang="en-US" dirty="0"/>
          </a:p>
        </p:txBody>
      </p:sp>
      <p:pic>
        <p:nvPicPr>
          <p:cNvPr id="4" name="Picture 34" descr="Sonke logo 15.5.2014.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243513"/>
            <a:ext cx="20097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Content Placeholder 3" descr="MENCARE+ LOGO NEW SLOGAN.jpg"/>
          <p:cNvPicPr>
            <a:picLocks noChangeAspect="1"/>
          </p:cNvPicPr>
          <p:nvPr/>
        </p:nvPicPr>
        <p:blipFill>
          <a:blip r:embed="rId3" cstate="print">
            <a:extLst>
              <a:ext uri="{28A0092B-C50C-407E-A947-70E740481C1C}">
                <a14:useLocalDpi xmlns:a14="http://schemas.microsoft.com/office/drawing/2010/main" xmlns="" val="0"/>
              </a:ext>
            </a:extLst>
          </a:blip>
          <a:srcRect t="-14861" b="-14861"/>
          <a:stretch>
            <a:fillRect/>
          </a:stretch>
        </p:blipFill>
        <p:spPr>
          <a:xfrm>
            <a:off x="3417917" y="5454273"/>
            <a:ext cx="2554142" cy="1403727"/>
          </a:xfrm>
          <a:prstGeom prst="rect">
            <a:avLst/>
          </a:prstGeom>
        </p:spPr>
      </p:pic>
      <p:pic>
        <p:nvPicPr>
          <p:cNvPr id="6"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57676" y="5487984"/>
            <a:ext cx="2177531" cy="104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8283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57676" y="5686632"/>
            <a:ext cx="2177531" cy="104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4" descr="Sonke logo 15.5.2014.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454273"/>
            <a:ext cx="20097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cstate="print"/>
          <a:stretch>
            <a:fillRect/>
          </a:stretch>
        </p:blipFill>
        <p:spPr>
          <a:xfrm>
            <a:off x="244854" y="1041213"/>
            <a:ext cx="8727534" cy="4645419"/>
          </a:xfrm>
          <a:prstGeom prst="rect">
            <a:avLst/>
          </a:prstGeom>
        </p:spPr>
      </p:pic>
      <p:sp>
        <p:nvSpPr>
          <p:cNvPr id="9" name="TextBox 8"/>
          <p:cNvSpPr txBox="1"/>
          <p:nvPr/>
        </p:nvSpPr>
        <p:spPr>
          <a:xfrm>
            <a:off x="2505519" y="274606"/>
            <a:ext cx="4397470" cy="369332"/>
          </a:xfrm>
          <a:prstGeom prst="rect">
            <a:avLst/>
          </a:prstGeom>
          <a:noFill/>
        </p:spPr>
        <p:txBody>
          <a:bodyPr wrap="none" rtlCol="0">
            <a:spAutoFit/>
          </a:bodyPr>
          <a:lstStyle/>
          <a:p>
            <a:r>
              <a:rPr lang="en-US" b="1" dirty="0">
                <a:latin typeface="Helvetica"/>
                <a:cs typeface="Helvetica"/>
              </a:rPr>
              <a:t>RECOMMENDED LEAVE STRUCTURE</a:t>
            </a:r>
          </a:p>
        </p:txBody>
      </p:sp>
      <p:pic>
        <p:nvPicPr>
          <p:cNvPr id="11" name="Content Placeholder 3" descr="MENCARE+ LOGO NEW SLOGAN.jpg"/>
          <p:cNvPicPr>
            <a:picLocks noChangeAspect="1"/>
          </p:cNvPicPr>
          <p:nvPr/>
        </p:nvPicPr>
        <p:blipFill>
          <a:blip r:embed="rId5" cstate="print">
            <a:extLst>
              <a:ext uri="{28A0092B-C50C-407E-A947-70E740481C1C}">
                <a14:useLocalDpi xmlns:a14="http://schemas.microsoft.com/office/drawing/2010/main" xmlns="" val="0"/>
              </a:ext>
            </a:extLst>
          </a:blip>
          <a:srcRect t="-14861" b="-14861"/>
          <a:stretch>
            <a:fillRect/>
          </a:stretch>
        </p:blipFill>
        <p:spPr>
          <a:xfrm>
            <a:off x="3417917" y="5454273"/>
            <a:ext cx="2554142" cy="1403727"/>
          </a:xfrm>
          <a:prstGeom prst="rect">
            <a:avLst/>
          </a:prstGeom>
        </p:spPr>
      </p:pic>
    </p:spTree>
    <p:extLst>
      <p:ext uri="{BB962C8B-B14F-4D97-AF65-F5344CB8AC3E}">
        <p14:creationId xmlns:p14="http://schemas.microsoft.com/office/powerpoint/2010/main" xmlns="" val="145019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29"/>
            <a:ext cx="9144000" cy="1143000"/>
          </a:xfrm>
        </p:spPr>
        <p:txBody>
          <a:bodyPr/>
          <a:lstStyle/>
          <a:p>
            <a:r>
              <a:rPr lang="en-ZA" b="1" dirty="0"/>
              <a:t>Policy implementation suggestions</a:t>
            </a:r>
          </a:p>
        </p:txBody>
      </p:sp>
      <p:sp>
        <p:nvSpPr>
          <p:cNvPr id="5" name="Content Placeholder 4"/>
          <p:cNvSpPr>
            <a:spLocks noGrp="1"/>
          </p:cNvSpPr>
          <p:nvPr>
            <p:ph idx="1"/>
          </p:nvPr>
        </p:nvSpPr>
        <p:spPr>
          <a:xfrm>
            <a:off x="0" y="1204111"/>
            <a:ext cx="9144000" cy="4856493"/>
          </a:xfrm>
        </p:spPr>
        <p:txBody>
          <a:bodyPr>
            <a:normAutofit fontScale="70000" lnSpcReduction="20000"/>
          </a:bodyPr>
          <a:lstStyle/>
          <a:p>
            <a:pPr marL="514350" indent="-514350" algn="just">
              <a:lnSpc>
                <a:spcPct val="170000"/>
              </a:lnSpc>
              <a:buFont typeface="+mj-lt"/>
              <a:buAutoNum type="arabicPeriod"/>
            </a:pPr>
            <a:r>
              <a:rPr lang="en-ZA" sz="3800" dirty="0"/>
              <a:t>Enact parental leave provisions, and track parents’ use of leave.</a:t>
            </a:r>
          </a:p>
          <a:p>
            <a:pPr marL="514350" indent="-514350" algn="just">
              <a:lnSpc>
                <a:spcPct val="170000"/>
              </a:lnSpc>
              <a:buFont typeface="+mj-lt"/>
              <a:buAutoNum type="arabicPeriod"/>
            </a:pPr>
            <a:r>
              <a:rPr lang="en-ZA" sz="3800" dirty="0"/>
              <a:t>Continue and expand men’s use of CSG.</a:t>
            </a:r>
          </a:p>
          <a:p>
            <a:pPr marL="514350" indent="-514350" algn="just">
              <a:lnSpc>
                <a:spcPct val="170000"/>
              </a:lnSpc>
              <a:buFont typeface="+mj-lt"/>
              <a:buAutoNum type="arabicPeriod"/>
            </a:pPr>
            <a:r>
              <a:rPr lang="en-ZA" sz="3800" dirty="0"/>
              <a:t>Link maintenance system and family plan for separating couples better, to offer more options than money.</a:t>
            </a:r>
          </a:p>
          <a:p>
            <a:pPr marL="514350" indent="-514350" algn="just">
              <a:lnSpc>
                <a:spcPct val="170000"/>
              </a:lnSpc>
              <a:buFont typeface="+mj-lt"/>
              <a:buAutoNum type="arabicPeriod"/>
            </a:pPr>
            <a:r>
              <a:rPr lang="en-ZA" sz="3800" dirty="0"/>
              <a:t>Improve health facility norms and standards to support men’s involvement in maternal and infant health.</a:t>
            </a:r>
          </a:p>
          <a:p>
            <a:pPr marL="514350" indent="-514350">
              <a:buFont typeface="+mj-lt"/>
              <a:buAutoNum type="arabicPeriod"/>
            </a:pPr>
            <a:endParaRPr lang="en-ZA" dirty="0"/>
          </a:p>
        </p:txBody>
      </p:sp>
      <p:sp>
        <p:nvSpPr>
          <p:cNvPr id="6" name="Rectangle 5"/>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7"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8"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9"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dirty="0"/>
              <a:t>Thank you</a:t>
            </a:r>
          </a:p>
        </p:txBody>
      </p:sp>
      <p:sp>
        <p:nvSpPr>
          <p:cNvPr id="5" name="Subtitle 4"/>
          <p:cNvSpPr>
            <a:spLocks noGrp="1"/>
          </p:cNvSpPr>
          <p:nvPr>
            <p:ph type="subTitle" idx="1"/>
          </p:nvPr>
        </p:nvSpPr>
        <p:spPr/>
        <p:txBody>
          <a:bodyPr/>
          <a:lstStyle/>
          <a:p>
            <a:r>
              <a:rPr lang="en-ZA" dirty="0">
                <a:hlinkClick r:id="rId2"/>
              </a:rPr>
              <a:t>andre@genderjustice.org.za</a:t>
            </a:r>
            <a:endParaRPr lang="en-ZA" dirty="0"/>
          </a:p>
          <a:p>
            <a:endParaRPr lang="en-ZA" dirty="0"/>
          </a:p>
          <a:p>
            <a:r>
              <a:rPr lang="en-ZA" dirty="0">
                <a:hlinkClick r:id="rId3"/>
              </a:rPr>
              <a:t>suleiman@hsrc.ac.za</a:t>
            </a:r>
            <a:endParaRPr lang="en-ZA" dirty="0"/>
          </a:p>
          <a:p>
            <a:endParaRPr lang="en-ZA" dirty="0"/>
          </a:p>
        </p:txBody>
      </p:sp>
      <p:sp>
        <p:nvSpPr>
          <p:cNvPr id="6" name="Rectangle 5"/>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7" name="Picture 2" descr="Image result for hsrc logo"/>
          <p:cNvPicPr>
            <a:picLocks noChangeAspect="1" noChangeArrowheads="1"/>
          </p:cNvPicPr>
          <p:nvPr/>
        </p:nvPicPr>
        <p:blipFill>
          <a:blip r:embed="rId4" cstate="print"/>
          <a:srcRect/>
          <a:stretch>
            <a:fillRect/>
          </a:stretch>
        </p:blipFill>
        <p:spPr bwMode="auto">
          <a:xfrm>
            <a:off x="298765" y="6113758"/>
            <a:ext cx="1774480" cy="656880"/>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7687993" y="6113759"/>
            <a:ext cx="1259059" cy="691088"/>
          </a:xfrm>
          <a:prstGeom prst="rect">
            <a:avLst/>
          </a:prstGeom>
          <a:noFill/>
          <a:ln w="9525">
            <a:noFill/>
            <a:miter lim="800000"/>
            <a:headEnd/>
            <a:tailEnd/>
          </a:ln>
        </p:spPr>
      </p:pic>
      <p:pic>
        <p:nvPicPr>
          <p:cNvPr id="9" name="Picture 10" descr="C:\Users\defaultuser0.DESKTOP-CBCIPGF\Downloads\New MenCare Logo.tiff"/>
          <p:cNvPicPr>
            <a:picLocks noChangeAspect="1" noChangeArrowheads="1"/>
          </p:cNvPicPr>
          <p:nvPr/>
        </p:nvPicPr>
        <p:blipFill>
          <a:blip r:embed="rId6" cstate="print"/>
          <a:srcRect/>
          <a:stretch>
            <a:fillRect/>
          </a:stretch>
        </p:blipFill>
        <p:spPr bwMode="auto">
          <a:xfrm>
            <a:off x="3625702" y="6083373"/>
            <a:ext cx="2073350" cy="774627"/>
          </a:xfrm>
          <a:prstGeom prst="rect">
            <a:avLst/>
          </a:prstGeom>
          <a:noFill/>
        </p:spPr>
      </p:pic>
      <p:pic>
        <p:nvPicPr>
          <p:cNvPr id="5122" name="Picture 2"/>
          <p:cNvPicPr>
            <a:picLocks noChangeAspect="1" noChangeArrowheads="1"/>
          </p:cNvPicPr>
          <p:nvPr/>
        </p:nvPicPr>
        <p:blipFill>
          <a:blip r:embed="rId7" cstate="print"/>
          <a:srcRect/>
          <a:stretch>
            <a:fillRect/>
          </a:stretch>
        </p:blipFill>
        <p:spPr bwMode="auto">
          <a:xfrm>
            <a:off x="2123728" y="188640"/>
            <a:ext cx="4664447" cy="231563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264903" y="292587"/>
            <a:ext cx="8229600" cy="995505"/>
          </a:xfrm>
        </p:spPr>
        <p:txBody>
          <a:bodyPr>
            <a:noAutofit/>
          </a:bodyPr>
          <a:lstStyle/>
          <a:p>
            <a:r>
              <a:rPr lang="en-US" sz="3600" i="1" dirty="0">
                <a:solidFill>
                  <a:srgbClr val="FFFFFF"/>
                </a:solidFill>
              </a:rPr>
              <a:t>First ever State of the World’s Fathers </a:t>
            </a:r>
            <a:r>
              <a:rPr lang="en-US" sz="3600" dirty="0">
                <a:solidFill>
                  <a:srgbClr val="FFFFFF"/>
                </a:solidFill>
              </a:rPr>
              <a:t>2015</a:t>
            </a:r>
          </a:p>
        </p:txBody>
      </p:sp>
      <p:sp>
        <p:nvSpPr>
          <p:cNvPr id="4" name="Content Placeholder 3"/>
          <p:cNvSpPr>
            <a:spLocks noGrp="1"/>
          </p:cNvSpPr>
          <p:nvPr>
            <p:ph sz="half" idx="2"/>
          </p:nvPr>
        </p:nvSpPr>
        <p:spPr>
          <a:xfrm>
            <a:off x="4564823" y="1676036"/>
            <a:ext cx="4257665" cy="3979775"/>
          </a:xfrm>
        </p:spPr>
        <p:txBody>
          <a:bodyPr>
            <a:noAutofit/>
          </a:bodyPr>
          <a:lstStyle/>
          <a:p>
            <a:r>
              <a:rPr lang="en-US" sz="2170" dirty="0">
                <a:solidFill>
                  <a:schemeClr val="bg1"/>
                </a:solidFill>
              </a:rPr>
              <a:t>Analyzed global research on </a:t>
            </a:r>
            <a:r>
              <a:rPr lang="en-US" sz="2170" b="1" i="1" dirty="0">
                <a:solidFill>
                  <a:schemeClr val="bg1"/>
                </a:solidFill>
              </a:rPr>
              <a:t>why</a:t>
            </a:r>
            <a:r>
              <a:rPr lang="en-US" sz="2170" dirty="0">
                <a:solidFill>
                  <a:schemeClr val="bg1"/>
                </a:solidFill>
              </a:rPr>
              <a:t> men’s participation as fathers and caregivers matters</a:t>
            </a:r>
          </a:p>
          <a:p>
            <a:r>
              <a:rPr lang="en-US" sz="2170" dirty="0">
                <a:solidFill>
                  <a:schemeClr val="bg1"/>
                </a:solidFill>
              </a:rPr>
              <a:t>For </a:t>
            </a:r>
            <a:r>
              <a:rPr lang="en-US" sz="2170" b="1" i="1" dirty="0">
                <a:solidFill>
                  <a:schemeClr val="bg1"/>
                </a:solidFill>
              </a:rPr>
              <a:t>women, children, men themselves and societies</a:t>
            </a:r>
          </a:p>
          <a:p>
            <a:r>
              <a:rPr lang="en-US" sz="2170" dirty="0">
                <a:solidFill>
                  <a:schemeClr val="bg1"/>
                </a:solidFill>
              </a:rPr>
              <a:t>Affirmed that </a:t>
            </a:r>
            <a:r>
              <a:rPr lang="en-US" sz="2170" b="1" i="1" dirty="0">
                <a:solidFill>
                  <a:schemeClr val="bg1"/>
                </a:solidFill>
              </a:rPr>
              <a:t>we do not adequately measure </a:t>
            </a:r>
            <a:r>
              <a:rPr lang="en-US" sz="2170" dirty="0">
                <a:solidFill>
                  <a:schemeClr val="bg1"/>
                </a:solidFill>
              </a:rPr>
              <a:t>men’s participation in caregiving</a:t>
            </a:r>
          </a:p>
          <a:p>
            <a:r>
              <a:rPr lang="en-US" sz="2170" dirty="0">
                <a:solidFill>
                  <a:schemeClr val="bg1"/>
                </a:solidFill>
              </a:rPr>
              <a:t>Contributed to new paternity and parental leave policies and bills in 3 countries</a:t>
            </a:r>
          </a:p>
        </p:txBody>
      </p:sp>
      <p:pic>
        <p:nvPicPr>
          <p:cNvPr id="7" name="Picture 6" descr="Screenshot 2017-06-06 11.07.48.pn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3201450" y="3859038"/>
            <a:ext cx="1245813" cy="1859335"/>
          </a:xfrm>
          <a:prstGeom prst="rect">
            <a:avLst/>
          </a:prstGeom>
        </p:spPr>
      </p:pic>
      <p:pic>
        <p:nvPicPr>
          <p:cNvPr id="8" name="Picture 7" descr="Screenshot 2017-06-06 11.09.09.pn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3193387" y="1782849"/>
            <a:ext cx="1253876" cy="1838482"/>
          </a:xfrm>
          <a:prstGeom prst="rect">
            <a:avLst/>
          </a:prstGeom>
        </p:spPr>
      </p:pic>
      <p:pic>
        <p:nvPicPr>
          <p:cNvPr id="9" name="Picture 8" descr="Screenshot 2017-06-06 11.11.48.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751485" y="3859038"/>
            <a:ext cx="1245814" cy="1859335"/>
          </a:xfrm>
          <a:prstGeom prst="rect">
            <a:avLst/>
          </a:prstGeom>
        </p:spPr>
      </p:pic>
      <p:pic>
        <p:nvPicPr>
          <p:cNvPr id="10" name="Picture 9" descr="Screenshot 2017-06-06 11.14.03.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193387" y="1782850"/>
            <a:ext cx="1253876" cy="1838481"/>
          </a:xfrm>
          <a:prstGeom prst="rect">
            <a:avLst/>
          </a:prstGeom>
        </p:spPr>
      </p:pic>
      <p:pic>
        <p:nvPicPr>
          <p:cNvPr id="11" name="Picture 10" descr="Screenshot 2017-06-06 11.53.36.png"/>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35250" y="3859038"/>
            <a:ext cx="1245813" cy="1838481"/>
          </a:xfrm>
          <a:prstGeom prst="rect">
            <a:avLst/>
          </a:prstGeom>
        </p:spPr>
      </p:pic>
      <p:pic>
        <p:nvPicPr>
          <p:cNvPr id="12" name="Picture 11" descr="Screenshot 2017-06-06 12.02.07.pn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751485" y="1782850"/>
            <a:ext cx="1245814" cy="1838481"/>
          </a:xfrm>
          <a:prstGeom prst="rect">
            <a:avLst/>
          </a:prstGeom>
        </p:spPr>
      </p:pic>
      <p:pic>
        <p:nvPicPr>
          <p:cNvPr id="14" name="Picture 13" descr="Screenshot 2017-06-06 13.16.32.png"/>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335251" y="1782850"/>
            <a:ext cx="1245812" cy="1838482"/>
          </a:xfrm>
          <a:prstGeom prst="rect">
            <a:avLst/>
          </a:prstGeom>
        </p:spPr>
      </p:pic>
      <p:sp>
        <p:nvSpPr>
          <p:cNvPr id="16" name="Rectangle 15"/>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7" name="Picture 2" descr="Image result for hsrc logo"/>
          <p:cNvPicPr>
            <a:picLocks noChangeAspect="1" noChangeArrowheads="1"/>
          </p:cNvPicPr>
          <p:nvPr/>
        </p:nvPicPr>
        <p:blipFill>
          <a:blip r:embed="rId10" cstate="print"/>
          <a:srcRect/>
          <a:stretch>
            <a:fillRect/>
          </a:stretch>
        </p:blipFill>
        <p:spPr bwMode="auto">
          <a:xfrm>
            <a:off x="298765" y="6113758"/>
            <a:ext cx="1774480" cy="656880"/>
          </a:xfrm>
          <a:prstGeom prst="rect">
            <a:avLst/>
          </a:prstGeom>
          <a:noFill/>
        </p:spPr>
      </p:pic>
      <p:pic>
        <p:nvPicPr>
          <p:cNvPr id="18" name="Picture 3"/>
          <p:cNvPicPr>
            <a:picLocks noChangeAspect="1" noChangeArrowheads="1"/>
          </p:cNvPicPr>
          <p:nvPr/>
        </p:nvPicPr>
        <p:blipFill>
          <a:blip r:embed="rId11" cstate="print"/>
          <a:srcRect/>
          <a:stretch>
            <a:fillRect/>
          </a:stretch>
        </p:blipFill>
        <p:spPr bwMode="auto">
          <a:xfrm>
            <a:off x="7687993" y="6113759"/>
            <a:ext cx="1259059" cy="691088"/>
          </a:xfrm>
          <a:prstGeom prst="rect">
            <a:avLst/>
          </a:prstGeom>
          <a:noFill/>
          <a:ln w="9525">
            <a:noFill/>
            <a:miter lim="800000"/>
            <a:headEnd/>
            <a:tailEnd/>
          </a:ln>
        </p:spPr>
      </p:pic>
      <p:pic>
        <p:nvPicPr>
          <p:cNvPr id="19" name="Picture 10" descr="C:\Users\defaultuser0.DESKTOP-CBCIPGF\Downloads\New MenCare Logo.tiff"/>
          <p:cNvPicPr>
            <a:picLocks noChangeAspect="1" noChangeArrowheads="1"/>
          </p:cNvPicPr>
          <p:nvPr/>
        </p:nvPicPr>
        <p:blipFill>
          <a:blip r:embed="rId12" cstate="print"/>
          <a:srcRect/>
          <a:stretch>
            <a:fillRect/>
          </a:stretch>
        </p:blipFill>
        <p:spPr bwMode="auto">
          <a:xfrm>
            <a:off x="3625702" y="6083373"/>
            <a:ext cx="2073350" cy="774627"/>
          </a:xfrm>
          <a:prstGeom prst="rect">
            <a:avLst/>
          </a:prstGeom>
          <a:noFill/>
        </p:spPr>
      </p:pic>
    </p:spTree>
    <p:extLst>
      <p:ext uri="{BB962C8B-B14F-4D97-AF65-F5344CB8AC3E}">
        <p14:creationId xmlns:p14="http://schemas.microsoft.com/office/powerpoint/2010/main" xmlns="" val="169463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0" y="274638"/>
            <a:ext cx="9036496" cy="1143000"/>
          </a:xfrm>
        </p:spPr>
        <p:txBody>
          <a:bodyPr>
            <a:normAutofit fontScale="90000"/>
          </a:bodyPr>
          <a:lstStyle/>
          <a:p>
            <a:r>
              <a:rPr lang="en-ZA" b="1" dirty="0"/>
              <a:t>The State of South Africa’s Fathers report 2018</a:t>
            </a:r>
          </a:p>
        </p:txBody>
      </p:sp>
      <p:sp>
        <p:nvSpPr>
          <p:cNvPr id="11" name="Content Placeholder 4"/>
          <p:cNvSpPr>
            <a:spLocks noGrp="1"/>
          </p:cNvSpPr>
          <p:nvPr>
            <p:ph idx="1"/>
          </p:nvPr>
        </p:nvSpPr>
        <p:spPr>
          <a:xfrm>
            <a:off x="3939730" y="1600200"/>
            <a:ext cx="5007322" cy="4525963"/>
          </a:xfrm>
        </p:spPr>
        <p:txBody>
          <a:bodyPr>
            <a:normAutofit lnSpcReduction="10000"/>
          </a:bodyPr>
          <a:lstStyle/>
          <a:p>
            <a:pPr algn="just"/>
            <a:r>
              <a:rPr lang="en-ZA" dirty="0"/>
              <a:t>A facilitator of a broader narrative on fatherhood in SA.</a:t>
            </a:r>
          </a:p>
          <a:p>
            <a:pPr algn="just"/>
            <a:r>
              <a:rPr lang="en-ZA" dirty="0"/>
              <a:t>An advocacy document, to improve policies and programmes that support father’s involvement.</a:t>
            </a:r>
          </a:p>
          <a:p>
            <a:pPr algn="just"/>
            <a:r>
              <a:rPr lang="en-ZA" b="1" dirty="0"/>
              <a:t>To track parents’ use of parental leave</a:t>
            </a:r>
          </a:p>
          <a:p>
            <a:pPr algn="just"/>
            <a:endParaRPr lang="en-ZA" dirty="0"/>
          </a:p>
          <a:p>
            <a:pPr>
              <a:buNone/>
            </a:pPr>
            <a:endParaRPr lang="en-ZA" dirty="0"/>
          </a:p>
        </p:txBody>
      </p:sp>
      <p:sp>
        <p:nvSpPr>
          <p:cNvPr id="12" name="Rectangle 11"/>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3"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14"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15"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pic>
        <p:nvPicPr>
          <p:cNvPr id="2050" name="Picture 2"/>
          <p:cNvPicPr>
            <a:picLocks noChangeAspect="1" noChangeArrowheads="1"/>
          </p:cNvPicPr>
          <p:nvPr/>
        </p:nvPicPr>
        <p:blipFill>
          <a:blip r:embed="rId6" cstate="print"/>
          <a:srcRect t="1524"/>
          <a:stretch>
            <a:fillRect/>
          </a:stretch>
        </p:blipFill>
        <p:spPr bwMode="auto">
          <a:xfrm>
            <a:off x="683568" y="1412776"/>
            <a:ext cx="2880320" cy="41843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3"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14"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15"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sp>
        <p:nvSpPr>
          <p:cNvPr id="7" name="Title 6"/>
          <p:cNvSpPr>
            <a:spLocks noGrp="1"/>
          </p:cNvSpPr>
          <p:nvPr>
            <p:ph type="title"/>
          </p:nvPr>
        </p:nvSpPr>
        <p:spPr>
          <a:xfrm>
            <a:off x="0" y="274638"/>
            <a:ext cx="9144000" cy="1143000"/>
          </a:xfrm>
        </p:spPr>
        <p:txBody>
          <a:bodyPr>
            <a:normAutofit/>
          </a:bodyPr>
          <a:lstStyle/>
          <a:p>
            <a:r>
              <a:rPr lang="en-ZA" b="1" dirty="0"/>
              <a:t>What percentage of men are fathers?</a:t>
            </a:r>
          </a:p>
        </p:txBody>
      </p:sp>
      <p:sp>
        <p:nvSpPr>
          <p:cNvPr id="9" name="Content Placeholder 8"/>
          <p:cNvSpPr>
            <a:spLocks noGrp="1"/>
          </p:cNvSpPr>
          <p:nvPr>
            <p:ph sz="half" idx="1"/>
          </p:nvPr>
        </p:nvSpPr>
        <p:spPr>
          <a:xfrm>
            <a:off x="0" y="1412776"/>
            <a:ext cx="4572000" cy="4525963"/>
          </a:xfrm>
        </p:spPr>
        <p:txBody>
          <a:bodyPr>
            <a:normAutofit/>
          </a:bodyPr>
          <a:lstStyle/>
          <a:p>
            <a:pPr indent="0" algn="just">
              <a:buNone/>
            </a:pPr>
            <a:r>
              <a:rPr lang="en-ZA" dirty="0"/>
              <a:t>About 53% of the total adult male population aged 18 – 59 years (17,527,315). </a:t>
            </a:r>
          </a:p>
          <a:p>
            <a:pPr indent="0" algn="just">
              <a:buNone/>
            </a:pPr>
            <a:endParaRPr lang="en-ZA" b="1" dirty="0"/>
          </a:p>
          <a:p>
            <a:pPr indent="0" algn="just">
              <a:buNone/>
            </a:pPr>
            <a:r>
              <a:rPr lang="en-ZA" b="1" dirty="0"/>
              <a:t>Just over half of the number of adult men in the country </a:t>
            </a:r>
            <a:r>
              <a:rPr lang="en-ZA" dirty="0"/>
              <a:t>are likely to be biological fathers.</a:t>
            </a:r>
          </a:p>
          <a:p>
            <a:endParaRPr lang="en-ZA" dirty="0"/>
          </a:p>
        </p:txBody>
      </p:sp>
      <p:pic>
        <p:nvPicPr>
          <p:cNvPr id="18434" name="Picture 2"/>
          <p:cNvPicPr>
            <a:picLocks noGrp="1" noChangeAspect="1" noChangeArrowheads="1"/>
          </p:cNvPicPr>
          <p:nvPr>
            <p:ph sz="half" idx="2"/>
          </p:nvPr>
        </p:nvPicPr>
        <p:blipFill>
          <a:blip r:embed="rId6" cstate="print"/>
          <a:srcRect r="2857" b="4540"/>
          <a:stretch>
            <a:fillRect/>
          </a:stretch>
        </p:blipFill>
        <p:spPr bwMode="auto">
          <a:xfrm>
            <a:off x="4860032" y="1412776"/>
            <a:ext cx="3528392" cy="43204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3"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14"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15"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sp>
        <p:nvSpPr>
          <p:cNvPr id="7" name="Title 6"/>
          <p:cNvSpPr>
            <a:spLocks noGrp="1"/>
          </p:cNvSpPr>
          <p:nvPr>
            <p:ph type="title"/>
          </p:nvPr>
        </p:nvSpPr>
        <p:spPr>
          <a:xfrm>
            <a:off x="0" y="1412776"/>
            <a:ext cx="4474840" cy="3442394"/>
          </a:xfrm>
        </p:spPr>
        <p:txBody>
          <a:bodyPr>
            <a:normAutofit/>
          </a:bodyPr>
          <a:lstStyle/>
          <a:p>
            <a:r>
              <a:rPr lang="en-ZA" dirty="0"/>
              <a:t>Policy timeline for</a:t>
            </a:r>
            <a:br>
              <a:rPr lang="en-ZA" dirty="0"/>
            </a:br>
            <a:r>
              <a:rPr lang="en-ZA" dirty="0"/>
              <a:t>Fatherhood in South Africa</a:t>
            </a:r>
          </a:p>
        </p:txBody>
      </p:sp>
      <p:pic>
        <p:nvPicPr>
          <p:cNvPr id="5122" name="Picture 2"/>
          <p:cNvPicPr>
            <a:picLocks noChangeAspect="1" noChangeArrowheads="1"/>
          </p:cNvPicPr>
          <p:nvPr/>
        </p:nvPicPr>
        <p:blipFill>
          <a:blip r:embed="rId6" cstate="print"/>
          <a:srcRect/>
          <a:stretch>
            <a:fillRect/>
          </a:stretch>
        </p:blipFill>
        <p:spPr bwMode="auto">
          <a:xfrm>
            <a:off x="4572000" y="116632"/>
            <a:ext cx="4229331" cy="576063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3"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14"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15"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pic>
        <p:nvPicPr>
          <p:cNvPr id="8194" name="Picture 2"/>
          <p:cNvPicPr>
            <a:picLocks noChangeAspect="1" noChangeArrowheads="1"/>
          </p:cNvPicPr>
          <p:nvPr/>
        </p:nvPicPr>
        <p:blipFill>
          <a:blip r:embed="rId6" cstate="print"/>
          <a:srcRect/>
          <a:stretch>
            <a:fillRect/>
          </a:stretch>
        </p:blipFill>
        <p:spPr bwMode="auto">
          <a:xfrm>
            <a:off x="395536" y="188640"/>
            <a:ext cx="3888432" cy="5647312"/>
          </a:xfrm>
          <a:prstGeom prst="rect">
            <a:avLst/>
          </a:prstGeom>
          <a:noFill/>
          <a:ln w="9525">
            <a:noFill/>
            <a:miter lim="800000"/>
            <a:headEnd/>
            <a:tailEnd/>
          </a:ln>
        </p:spPr>
      </p:pic>
      <p:sp>
        <p:nvSpPr>
          <p:cNvPr id="10" name="Rectangle 9"/>
          <p:cNvSpPr/>
          <p:nvPr/>
        </p:nvSpPr>
        <p:spPr>
          <a:xfrm>
            <a:off x="2555776" y="4653136"/>
            <a:ext cx="1440160" cy="12241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 day in the life of Alice </a:t>
            </a:r>
            <a:r>
              <a:rPr lang="en-ZA" dirty="0" err="1"/>
              <a:t>Mdaka</a:t>
            </a:r>
            <a:endParaRPr lang="en-ZA" dirty="0"/>
          </a:p>
        </p:txBody>
      </p:sp>
      <p:sp>
        <p:nvSpPr>
          <p:cNvPr id="17" name="Rectangle 16"/>
          <p:cNvSpPr/>
          <p:nvPr/>
        </p:nvSpPr>
        <p:spPr>
          <a:xfrm>
            <a:off x="4572000" y="188640"/>
            <a:ext cx="4572000" cy="5632311"/>
          </a:xfrm>
          <a:prstGeom prst="rect">
            <a:avLst/>
          </a:prstGeom>
        </p:spPr>
        <p:txBody>
          <a:bodyPr>
            <a:spAutoFit/>
          </a:bodyPr>
          <a:lstStyle/>
          <a:p>
            <a:pPr algn="just"/>
            <a:r>
              <a:rPr lang="en-ZA" sz="2400" dirty="0"/>
              <a:t>Grandmother Alice </a:t>
            </a:r>
            <a:r>
              <a:rPr lang="en-ZA" sz="2400" dirty="0" err="1"/>
              <a:t>Mdaka</a:t>
            </a:r>
            <a:r>
              <a:rPr lang="en-ZA" sz="2400" dirty="0"/>
              <a:t>, supports the ten people living in her small three bedroom </a:t>
            </a:r>
            <a:r>
              <a:rPr lang="en-ZA" sz="2400" dirty="0" err="1"/>
              <a:t>Khayelitsha</a:t>
            </a:r>
            <a:r>
              <a:rPr lang="en-ZA" sz="2400" dirty="0"/>
              <a:t> township house on her monthly R1200 pension.</a:t>
            </a:r>
          </a:p>
          <a:p>
            <a:pPr algn="just"/>
            <a:endParaRPr lang="en-ZA" sz="2400" dirty="0"/>
          </a:p>
          <a:p>
            <a:pPr algn="just"/>
            <a:r>
              <a:rPr lang="en-ZA" sz="2400" dirty="0"/>
              <a:t>This is supplemented by an additional R400 monthly she earns by selling items she knits, and another R400 contribution from her daughter who receives a state medical grant.</a:t>
            </a:r>
          </a:p>
          <a:p>
            <a:pPr algn="just"/>
            <a:r>
              <a:rPr lang="en-ZA" sz="2400" dirty="0"/>
              <a:t> </a:t>
            </a:r>
          </a:p>
          <a:p>
            <a:pPr algn="just"/>
            <a:r>
              <a:rPr lang="en-ZA" sz="2400" dirty="0"/>
              <a:t>The entire family subsists on this total R2000 monthly. (2009)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3"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14"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15"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sp>
        <p:nvSpPr>
          <p:cNvPr id="8" name="Title 7"/>
          <p:cNvSpPr>
            <a:spLocks noGrp="1"/>
          </p:cNvSpPr>
          <p:nvPr>
            <p:ph type="title"/>
          </p:nvPr>
        </p:nvSpPr>
        <p:spPr>
          <a:xfrm>
            <a:off x="0" y="0"/>
            <a:ext cx="9144000" cy="1143000"/>
          </a:xfrm>
        </p:spPr>
        <p:txBody>
          <a:bodyPr/>
          <a:lstStyle/>
          <a:p>
            <a:r>
              <a:rPr lang="en-ZA" b="1" dirty="0"/>
              <a:t>Children’s residency by household</a:t>
            </a:r>
          </a:p>
        </p:txBody>
      </p:sp>
      <p:pic>
        <p:nvPicPr>
          <p:cNvPr id="6146" name="Picture 2"/>
          <p:cNvPicPr>
            <a:picLocks noChangeAspect="1" noChangeArrowheads="1"/>
          </p:cNvPicPr>
          <p:nvPr/>
        </p:nvPicPr>
        <p:blipFill>
          <a:blip r:embed="rId6" cstate="print"/>
          <a:srcRect r="-201" b="52001"/>
          <a:stretch>
            <a:fillRect/>
          </a:stretch>
        </p:blipFill>
        <p:spPr bwMode="auto">
          <a:xfrm>
            <a:off x="0" y="1484784"/>
            <a:ext cx="4889793" cy="3816424"/>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6" cstate="print"/>
          <a:srcRect t="47999"/>
          <a:stretch>
            <a:fillRect/>
          </a:stretch>
        </p:blipFill>
        <p:spPr bwMode="auto">
          <a:xfrm>
            <a:off x="4639528" y="1484784"/>
            <a:ext cx="4504472" cy="3816424"/>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rotWithShape="1">
          <a:blip r:embed="rId7" cstate="print"/>
          <a:srcRect t="87868"/>
          <a:stretch/>
        </p:blipFill>
        <p:spPr bwMode="auto">
          <a:xfrm>
            <a:off x="0" y="5276778"/>
            <a:ext cx="9144000" cy="65830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
            <a:ext cx="9144000" cy="5425995"/>
          </a:xfrm>
          <a:prstGeom prst="rect">
            <a:avLst/>
          </a:prstGeom>
          <a:noFill/>
          <a:ln w="9525">
            <a:noFill/>
            <a:miter lim="800000"/>
            <a:headEnd/>
            <a:tailEnd/>
          </a:ln>
        </p:spPr>
      </p:pic>
      <p:sp>
        <p:nvSpPr>
          <p:cNvPr id="5" name="Rectangle 4"/>
          <p:cNvSpPr/>
          <p:nvPr/>
        </p:nvSpPr>
        <p:spPr>
          <a:xfrm>
            <a:off x="0" y="5373216"/>
            <a:ext cx="9144000" cy="1484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2" descr="Image result for hsrc logo"/>
          <p:cNvPicPr>
            <a:picLocks noChangeAspect="1" noChangeArrowheads="1"/>
          </p:cNvPicPr>
          <p:nvPr/>
        </p:nvPicPr>
        <p:blipFill>
          <a:blip r:embed="rId4" cstate="print"/>
          <a:srcRect/>
          <a:stretch>
            <a:fillRect/>
          </a:stretch>
        </p:blipFill>
        <p:spPr bwMode="auto">
          <a:xfrm>
            <a:off x="298765" y="6113758"/>
            <a:ext cx="1774480" cy="656880"/>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7687993" y="6113759"/>
            <a:ext cx="1259059" cy="691088"/>
          </a:xfrm>
          <a:prstGeom prst="rect">
            <a:avLst/>
          </a:prstGeom>
          <a:noFill/>
          <a:ln w="9525">
            <a:noFill/>
            <a:miter lim="800000"/>
            <a:headEnd/>
            <a:tailEnd/>
          </a:ln>
        </p:spPr>
      </p:pic>
      <p:pic>
        <p:nvPicPr>
          <p:cNvPr id="8" name="Picture 10" descr="C:\Users\defaultuser0.DESKTOP-CBCIPGF\Downloads\New MenCare Logo.tiff"/>
          <p:cNvPicPr>
            <a:picLocks noChangeAspect="1" noChangeArrowheads="1"/>
          </p:cNvPicPr>
          <p:nvPr/>
        </p:nvPicPr>
        <p:blipFill>
          <a:blip r:embed="rId6" cstate="print"/>
          <a:srcRect/>
          <a:stretch>
            <a:fillRect/>
          </a:stretch>
        </p:blipFill>
        <p:spPr bwMode="auto">
          <a:xfrm>
            <a:off x="3625702" y="6083373"/>
            <a:ext cx="2073350" cy="77462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29609"/>
            <a:ext cx="9144000" cy="828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5" name="Picture 2" descr="Image result for hsrc logo"/>
          <p:cNvPicPr>
            <a:picLocks noChangeAspect="1" noChangeArrowheads="1"/>
          </p:cNvPicPr>
          <p:nvPr/>
        </p:nvPicPr>
        <p:blipFill>
          <a:blip r:embed="rId3" cstate="print"/>
          <a:srcRect/>
          <a:stretch>
            <a:fillRect/>
          </a:stretch>
        </p:blipFill>
        <p:spPr bwMode="auto">
          <a:xfrm>
            <a:off x="298765" y="6113758"/>
            <a:ext cx="1774480" cy="656880"/>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7687993" y="6113759"/>
            <a:ext cx="1259059" cy="691088"/>
          </a:xfrm>
          <a:prstGeom prst="rect">
            <a:avLst/>
          </a:prstGeom>
          <a:noFill/>
          <a:ln w="9525">
            <a:noFill/>
            <a:miter lim="800000"/>
            <a:headEnd/>
            <a:tailEnd/>
          </a:ln>
        </p:spPr>
      </p:pic>
      <p:pic>
        <p:nvPicPr>
          <p:cNvPr id="7" name="Picture 10" descr="C:\Users\defaultuser0.DESKTOP-CBCIPGF\Downloads\New MenCare Logo.tiff"/>
          <p:cNvPicPr>
            <a:picLocks noChangeAspect="1" noChangeArrowheads="1"/>
          </p:cNvPicPr>
          <p:nvPr/>
        </p:nvPicPr>
        <p:blipFill>
          <a:blip r:embed="rId5" cstate="print"/>
          <a:srcRect/>
          <a:stretch>
            <a:fillRect/>
          </a:stretch>
        </p:blipFill>
        <p:spPr bwMode="auto">
          <a:xfrm>
            <a:off x="3625702" y="6083373"/>
            <a:ext cx="2073350" cy="774627"/>
          </a:xfrm>
          <a:prstGeom prst="rect">
            <a:avLst/>
          </a:prstGeom>
          <a:noFill/>
        </p:spPr>
      </p:pic>
      <p:pic>
        <p:nvPicPr>
          <p:cNvPr id="15362" name="Picture 2"/>
          <p:cNvPicPr>
            <a:picLocks noChangeAspect="1" noChangeArrowheads="1"/>
          </p:cNvPicPr>
          <p:nvPr/>
        </p:nvPicPr>
        <p:blipFill>
          <a:blip r:embed="rId6" cstate="print"/>
          <a:srcRect/>
          <a:stretch>
            <a:fillRect/>
          </a:stretch>
        </p:blipFill>
        <p:spPr bwMode="auto">
          <a:xfrm>
            <a:off x="1691680" y="-38501"/>
            <a:ext cx="5112568" cy="604414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4471</TotalTime>
  <Words>1067</Words>
  <Application>Microsoft Office PowerPoint</Application>
  <PresentationFormat>On-screen Show (4:3)</PresentationFormat>
  <Paragraphs>78</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First ever State of the World’s Fathers 2015</vt:lpstr>
      <vt:lpstr>The State of South Africa’s Fathers report 2018</vt:lpstr>
      <vt:lpstr>What percentage of men are fathers?</vt:lpstr>
      <vt:lpstr>Policy timeline for Fatherhood in South Africa</vt:lpstr>
      <vt:lpstr>Slide 6</vt:lpstr>
      <vt:lpstr>Children’s residency by household</vt:lpstr>
      <vt:lpstr>Slide 8</vt:lpstr>
      <vt:lpstr>Slide 9</vt:lpstr>
      <vt:lpstr>Slide 10</vt:lpstr>
      <vt:lpstr>Fatherhood in the first 1000 days</vt:lpstr>
      <vt:lpstr>Men and the Child Support Grant</vt:lpstr>
      <vt:lpstr>Labour Laws Amendment Bill:</vt:lpstr>
      <vt:lpstr>Labour Laws Amendment Bill:</vt:lpstr>
      <vt:lpstr>Slide 15</vt:lpstr>
      <vt:lpstr>Policy implementation suggestions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Wessel</dc:creator>
  <cp:lastModifiedBy>PUMZA</cp:lastModifiedBy>
  <cp:revision>78</cp:revision>
  <cp:lastPrinted>2018-11-06T07:42:29Z</cp:lastPrinted>
  <dcterms:created xsi:type="dcterms:W3CDTF">2018-06-29T13:02:51Z</dcterms:created>
  <dcterms:modified xsi:type="dcterms:W3CDTF">2018-11-30T12:09:26Z</dcterms:modified>
</cp:coreProperties>
</file>