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69" r:id="rId2"/>
    <p:sldId id="552" r:id="rId3"/>
    <p:sldId id="459" r:id="rId4"/>
    <p:sldId id="583" r:id="rId5"/>
    <p:sldId id="645" r:id="rId6"/>
    <p:sldId id="584" r:id="rId7"/>
    <p:sldId id="582" r:id="rId8"/>
    <p:sldId id="589" r:id="rId9"/>
    <p:sldId id="621" r:id="rId10"/>
    <p:sldId id="644" r:id="rId11"/>
    <p:sldId id="591" r:id="rId12"/>
    <p:sldId id="624" r:id="rId13"/>
    <p:sldId id="597" r:id="rId14"/>
    <p:sldId id="598" r:id="rId15"/>
    <p:sldId id="646" r:id="rId16"/>
    <p:sldId id="620" r:id="rId1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1921" autoAdjust="0"/>
  </p:normalViewPr>
  <p:slideViewPr>
    <p:cSldViewPr>
      <p:cViewPr varScale="1">
        <p:scale>
          <a:sx n="107" d="100"/>
          <a:sy n="107" d="100"/>
        </p:scale>
        <p:origin x="-1734" y="-84"/>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20"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8288"/>
          </a:xfrm>
          <a:prstGeom prst="rect">
            <a:avLst/>
          </a:prstGeom>
        </p:spPr>
        <p:txBody>
          <a:bodyPr vert="horz" lIns="91504" tIns="45752" rIns="91504" bIns="45752" rtlCol="0"/>
          <a:lstStyle>
            <a:lvl1pPr algn="l">
              <a:defRPr sz="1200"/>
            </a:lvl1pPr>
          </a:lstStyle>
          <a:p>
            <a:endParaRPr lang="en-ZA" dirty="0"/>
          </a:p>
        </p:txBody>
      </p:sp>
      <p:sp>
        <p:nvSpPr>
          <p:cNvPr id="4" name="Footer Placeholder 3"/>
          <p:cNvSpPr>
            <a:spLocks noGrp="1"/>
          </p:cNvSpPr>
          <p:nvPr>
            <p:ph type="ftr" sz="quarter" idx="2"/>
          </p:nvPr>
        </p:nvSpPr>
        <p:spPr>
          <a:xfrm>
            <a:off x="2" y="9429938"/>
            <a:ext cx="2946275" cy="498288"/>
          </a:xfrm>
          <a:prstGeom prst="rect">
            <a:avLst/>
          </a:prstGeom>
        </p:spPr>
        <p:txBody>
          <a:bodyPr vert="horz" lIns="91504" tIns="45752" rIns="91504" bIns="45752"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863" y="9429938"/>
            <a:ext cx="2946275" cy="498288"/>
          </a:xfrm>
          <a:prstGeom prst="rect">
            <a:avLst/>
          </a:prstGeom>
        </p:spPr>
        <p:txBody>
          <a:bodyPr vert="horz" lIns="91504" tIns="45752" rIns="91504" bIns="45752" rtlCol="0" anchor="b"/>
          <a:lstStyle>
            <a:lvl1pPr algn="r">
              <a:defRPr sz="1200"/>
            </a:lvl1pPr>
          </a:lstStyle>
          <a:p>
            <a:fld id="{707FCEC1-E925-426E-AEDE-6F4D5133F003}" type="slidenum">
              <a:rPr lang="en-ZA" smtClean="0"/>
              <a:pPr/>
              <a:t>‹#›</a:t>
            </a:fld>
            <a:endParaRPr lang="en-ZA" dirty="0"/>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1"/>
            <a:ext cx="2946275" cy="496582"/>
          </a:xfrm>
          <a:prstGeom prst="rect">
            <a:avLst/>
          </a:prstGeom>
          <a:noFill/>
          <a:ln w="9525">
            <a:noFill/>
            <a:miter lim="800000"/>
            <a:headEnd/>
            <a:tailEnd/>
          </a:ln>
          <a:effectLst/>
        </p:spPr>
        <p:txBody>
          <a:bodyPr vert="horz" wrap="square" lIns="92895" tIns="46447" rIns="92895" bIns="46447"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9863" y="1"/>
            <a:ext cx="2946275" cy="496582"/>
          </a:xfrm>
          <a:prstGeom prst="rect">
            <a:avLst/>
          </a:prstGeom>
          <a:noFill/>
          <a:ln w="9525">
            <a:noFill/>
            <a:miter lim="800000"/>
            <a:headEnd/>
            <a:tailEnd/>
          </a:ln>
          <a:effectLst/>
        </p:spPr>
        <p:txBody>
          <a:bodyPr vert="horz" wrap="square" lIns="92895" tIns="46447" rIns="92895" bIns="46447"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6" y="4716677"/>
            <a:ext cx="5436908" cy="4467531"/>
          </a:xfrm>
          <a:prstGeom prst="rect">
            <a:avLst/>
          </a:prstGeom>
          <a:noFill/>
          <a:ln w="9525">
            <a:noFill/>
            <a:miter lim="800000"/>
            <a:headEnd/>
            <a:tailEnd/>
          </a:ln>
          <a:effectLst/>
        </p:spPr>
        <p:txBody>
          <a:bodyPr vert="horz" wrap="square" lIns="92895" tIns="46447" rIns="92895" bIns="464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2" y="9429938"/>
            <a:ext cx="2946275" cy="496582"/>
          </a:xfrm>
          <a:prstGeom prst="rect">
            <a:avLst/>
          </a:prstGeom>
          <a:noFill/>
          <a:ln w="9525">
            <a:noFill/>
            <a:miter lim="800000"/>
            <a:headEnd/>
            <a:tailEnd/>
          </a:ln>
          <a:effectLst/>
        </p:spPr>
        <p:txBody>
          <a:bodyPr vert="horz" wrap="square" lIns="92895" tIns="46447" rIns="92895" bIns="46447"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9863" y="9429938"/>
            <a:ext cx="2946275" cy="496582"/>
          </a:xfrm>
          <a:prstGeom prst="rect">
            <a:avLst/>
          </a:prstGeom>
          <a:noFill/>
          <a:ln w="9525">
            <a:noFill/>
            <a:miter lim="800000"/>
            <a:headEnd/>
            <a:tailEnd/>
          </a:ln>
          <a:effectLst/>
        </p:spPr>
        <p:txBody>
          <a:bodyPr vert="horz" wrap="square" lIns="92895" tIns="46447" rIns="92895" bIns="46447"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95151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16</a:t>
            </a:fld>
            <a:endParaRPr lang="en-US" dirty="0"/>
          </a:p>
        </p:txBody>
      </p:sp>
    </p:spTree>
    <p:extLst>
      <p:ext uri="{BB962C8B-B14F-4D97-AF65-F5344CB8AC3E}">
        <p14:creationId xmlns:p14="http://schemas.microsoft.com/office/powerpoint/2010/main" xmlns="" val="170630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a:t>
            </a:fld>
            <a:endParaRPr lang="en-US" dirty="0"/>
          </a:p>
        </p:txBody>
      </p:sp>
    </p:spTree>
    <p:extLst>
      <p:ext uri="{BB962C8B-B14F-4D97-AF65-F5344CB8AC3E}">
        <p14:creationId xmlns:p14="http://schemas.microsoft.com/office/powerpoint/2010/main" xmlns="" val="274664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dirty="0"/>
          </a:p>
        </p:txBody>
      </p:sp>
    </p:spTree>
    <p:extLst>
      <p:ext uri="{BB962C8B-B14F-4D97-AF65-F5344CB8AC3E}">
        <p14:creationId xmlns:p14="http://schemas.microsoft.com/office/powerpoint/2010/main" xmlns="" val="410237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4</a:t>
            </a:fld>
            <a:endParaRPr lang="en-US" dirty="0"/>
          </a:p>
        </p:txBody>
      </p:sp>
    </p:spTree>
    <p:extLst>
      <p:ext uri="{BB962C8B-B14F-4D97-AF65-F5344CB8AC3E}">
        <p14:creationId xmlns:p14="http://schemas.microsoft.com/office/powerpoint/2010/main" xmlns="" val="2409208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5</a:t>
            </a:fld>
            <a:endParaRPr lang="en-US" dirty="0"/>
          </a:p>
        </p:txBody>
      </p:sp>
    </p:spTree>
    <p:extLst>
      <p:ext uri="{BB962C8B-B14F-4D97-AF65-F5344CB8AC3E}">
        <p14:creationId xmlns:p14="http://schemas.microsoft.com/office/powerpoint/2010/main" xmlns="" val="2811383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6</a:t>
            </a:fld>
            <a:endParaRPr lang="en-US" dirty="0"/>
          </a:p>
        </p:txBody>
      </p:sp>
    </p:spTree>
    <p:extLst>
      <p:ext uri="{BB962C8B-B14F-4D97-AF65-F5344CB8AC3E}">
        <p14:creationId xmlns:p14="http://schemas.microsoft.com/office/powerpoint/2010/main" xmlns="" val="2544496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7</a:t>
            </a:fld>
            <a:endParaRPr lang="en-US" dirty="0"/>
          </a:p>
        </p:txBody>
      </p:sp>
    </p:spTree>
    <p:extLst>
      <p:ext uri="{BB962C8B-B14F-4D97-AF65-F5344CB8AC3E}">
        <p14:creationId xmlns:p14="http://schemas.microsoft.com/office/powerpoint/2010/main" xmlns="" val="1035157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xmlns="" val="645472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xmlns="" val="344260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724400"/>
            <a:ext cx="1825625" cy="19748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40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mj-lt"/>
              <a:cs typeface="Calibri" pitchFamily="34" charset="0"/>
            </a:endParaRPr>
          </a:p>
          <a:p>
            <a:pPr marL="342900" indent="-342900" algn="ctr">
              <a:lnSpc>
                <a:spcPct val="90000"/>
              </a:lnSpc>
              <a:spcBef>
                <a:spcPct val="20000"/>
              </a:spcBef>
              <a:defRPr/>
            </a:pPr>
            <a:endParaRPr lang="en-US" sz="2400" b="1" kern="0" dirty="0">
              <a:solidFill>
                <a:srgbClr val="000000"/>
              </a:solidFill>
              <a:latin typeface="+mj-lt"/>
              <a:cs typeface="Calibri" pitchFamily="34" charset="0"/>
            </a:endParaRPr>
          </a:p>
        </p:txBody>
      </p:sp>
      <p:sp>
        <p:nvSpPr>
          <p:cNvPr id="4" name="Subtitle 2"/>
          <p:cNvSpPr txBox="1">
            <a:spLocks/>
          </p:cNvSpPr>
          <p:nvPr/>
        </p:nvSpPr>
        <p:spPr>
          <a:xfrm>
            <a:off x="381000" y="2362200"/>
            <a:ext cx="8305799" cy="172450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GB" sz="2500" kern="0" dirty="0" smtClean="0">
                <a:solidFill>
                  <a:srgbClr val="FF0000"/>
                </a:solidFill>
                <a:latin typeface="+mj-lt"/>
              </a:rPr>
              <a:t>Update </a:t>
            </a:r>
            <a:r>
              <a:rPr lang="en-GB" sz="2500" kern="0" dirty="0">
                <a:solidFill>
                  <a:srgbClr val="FF0000"/>
                </a:solidFill>
                <a:latin typeface="+mj-lt"/>
              </a:rPr>
              <a:t>on the development of a student funding policy for university and TVET students in 2019, and a fee regulation framework for the university sector</a:t>
            </a:r>
          </a:p>
        </p:txBody>
      </p:sp>
      <p:sp>
        <p:nvSpPr>
          <p:cNvPr id="5" name="Rectangle 3"/>
          <p:cNvSpPr txBox="1">
            <a:spLocks/>
          </p:cNvSpPr>
          <p:nvPr/>
        </p:nvSpPr>
        <p:spPr bwMode="auto">
          <a:xfrm>
            <a:off x="762000" y="4385152"/>
            <a:ext cx="7696200" cy="1524000"/>
          </a:xfrm>
          <a:prstGeom prst="rect">
            <a:avLst/>
          </a:prstGeom>
          <a:noFill/>
          <a:ln w="9525">
            <a:noFill/>
            <a:miter lim="800000"/>
            <a:headEnd/>
            <a:tailEnd/>
          </a:ln>
        </p:spPr>
        <p:txBody>
          <a:bodyPr/>
          <a:lstStyle/>
          <a:p>
            <a:pPr marL="342900" indent="-342900" algn="ctr">
              <a:defRPr/>
            </a:pPr>
            <a:r>
              <a:rPr lang="en-US" sz="2400" dirty="0" smtClean="0">
                <a:solidFill>
                  <a:schemeClr val="accent6">
                    <a:lumMod val="50000"/>
                  </a:schemeClr>
                </a:solidFill>
                <a:latin typeface="+mn-lt"/>
              </a:rPr>
              <a:t>Presentation </a:t>
            </a:r>
            <a:r>
              <a:rPr lang="en-US" sz="2400" dirty="0">
                <a:solidFill>
                  <a:schemeClr val="accent6">
                    <a:lumMod val="50000"/>
                  </a:schemeClr>
                </a:solidFill>
                <a:latin typeface="+mn-lt"/>
              </a:rPr>
              <a:t>to the Portfolio Committee </a:t>
            </a:r>
            <a:r>
              <a:rPr lang="en-US" sz="2400" dirty="0" smtClean="0">
                <a:solidFill>
                  <a:schemeClr val="accent6">
                    <a:lumMod val="50000"/>
                  </a:schemeClr>
                </a:solidFill>
                <a:latin typeface="+mn-lt"/>
              </a:rPr>
              <a:t>on</a:t>
            </a:r>
            <a:br>
              <a:rPr lang="en-US" sz="2400" dirty="0" smtClean="0">
                <a:solidFill>
                  <a:schemeClr val="accent6">
                    <a:lumMod val="50000"/>
                  </a:schemeClr>
                </a:solidFill>
                <a:latin typeface="+mn-lt"/>
              </a:rPr>
            </a:br>
            <a:r>
              <a:rPr lang="en-US" sz="2400" dirty="0" smtClean="0">
                <a:solidFill>
                  <a:schemeClr val="accent6">
                    <a:lumMod val="50000"/>
                  </a:schemeClr>
                </a:solidFill>
                <a:latin typeface="+mn-lt"/>
              </a:rPr>
              <a:t>Higher </a:t>
            </a:r>
            <a:r>
              <a:rPr lang="en-US" sz="2400" dirty="0">
                <a:solidFill>
                  <a:schemeClr val="accent6">
                    <a:lumMod val="50000"/>
                  </a:schemeClr>
                </a:solidFill>
                <a:latin typeface="+mn-lt"/>
              </a:rPr>
              <a:t>Education and </a:t>
            </a:r>
            <a:r>
              <a:rPr lang="en-US" sz="2400" dirty="0" smtClean="0">
                <a:solidFill>
                  <a:schemeClr val="accent6">
                    <a:lumMod val="50000"/>
                  </a:schemeClr>
                </a:solidFill>
                <a:latin typeface="+mn-lt"/>
              </a:rPr>
              <a:t>Training</a:t>
            </a:r>
          </a:p>
          <a:p>
            <a:pPr marL="342900" indent="-342900" algn="ctr">
              <a:defRPr/>
            </a:pPr>
            <a:r>
              <a:rPr lang="en-US" sz="2400" dirty="0" smtClean="0">
                <a:solidFill>
                  <a:schemeClr val="accent6">
                    <a:lumMod val="50000"/>
                  </a:schemeClr>
                </a:solidFill>
                <a:latin typeface="+mn-lt"/>
              </a:rPr>
              <a:t> </a:t>
            </a:r>
            <a:endParaRPr lang="en-US" sz="2400" dirty="0">
              <a:solidFill>
                <a:schemeClr val="accent6">
                  <a:lumMod val="50000"/>
                </a:schemeClr>
              </a:solidFill>
              <a:latin typeface="+mn-lt"/>
            </a:endParaRPr>
          </a:p>
          <a:p>
            <a:pPr marL="342900" indent="-342900" algn="ctr">
              <a:defRPr/>
            </a:pPr>
            <a:r>
              <a:rPr lang="en-US" sz="2000" dirty="0" smtClean="0">
                <a:solidFill>
                  <a:schemeClr val="accent6">
                    <a:lumMod val="50000"/>
                  </a:schemeClr>
                </a:solidFill>
                <a:latin typeface="+mn-lt"/>
              </a:rPr>
              <a:t>27 November 2017</a:t>
            </a:r>
            <a:endParaRPr lang="en-US" sz="2000" dirty="0">
              <a:solidFill>
                <a:schemeClr val="accent6">
                  <a:lumMod val="50000"/>
                </a:schemeClr>
              </a:solidFill>
              <a:latin typeface="+mn-lt"/>
            </a:endParaRPr>
          </a:p>
        </p:txBody>
      </p:sp>
    </p:spTree>
    <p:extLst>
      <p:ext uri="{BB962C8B-B14F-4D97-AF65-F5344CB8AC3E}">
        <p14:creationId xmlns:p14="http://schemas.microsoft.com/office/powerpoint/2010/main" xmlns="" val="2836797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3" name="TextBox 2"/>
          <p:cNvSpPr txBox="1"/>
          <p:nvPr/>
        </p:nvSpPr>
        <p:spPr>
          <a:xfrm>
            <a:off x="451290" y="1081405"/>
            <a:ext cx="8241419" cy="450892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900" dirty="0"/>
              <a:t>University and TVET allowances continue to operate differently for 2019</a:t>
            </a:r>
          </a:p>
          <a:p>
            <a:pPr marL="342900" indent="-342900">
              <a:spcAft>
                <a:spcPts val="1200"/>
              </a:spcAft>
              <a:buFont typeface="Arial" panose="020B0604020202020204" pitchFamily="34" charset="0"/>
              <a:buChar char="•"/>
            </a:pPr>
            <a:r>
              <a:rPr lang="en-GB" sz="1900" dirty="0"/>
              <a:t>For TVET college students the Guidelines are a slight revision of the current guidelines. </a:t>
            </a:r>
          </a:p>
          <a:p>
            <a:pPr marL="342900" indent="-342900">
              <a:spcAft>
                <a:spcPts val="1200"/>
              </a:spcAft>
              <a:buFont typeface="Arial" panose="020B0604020202020204" pitchFamily="34" charset="0"/>
              <a:buChar char="•"/>
            </a:pPr>
            <a:r>
              <a:rPr lang="en-GB" sz="1900" dirty="0"/>
              <a:t>Standardised allowances for accommodation (inclusive of meals), living expenses and transport are being implemented across the TVET college system. Private accommodation is standardised into 3 categories, with each college required to make a determination on its categorisation based on local rental </a:t>
            </a:r>
            <a:r>
              <a:rPr lang="en-GB" sz="1900" dirty="0" smtClean="0"/>
              <a:t>costs.</a:t>
            </a:r>
            <a:endParaRPr lang="en-GB" sz="1900" dirty="0"/>
          </a:p>
          <a:p>
            <a:pPr marL="342900" indent="-342900">
              <a:spcAft>
                <a:spcPts val="1200"/>
              </a:spcAft>
              <a:buFont typeface="Arial" panose="020B0604020202020204" pitchFamily="34" charset="0"/>
              <a:buChar char="•"/>
            </a:pPr>
            <a:r>
              <a:rPr lang="en-GB" sz="1900" dirty="0"/>
              <a:t>Students must apply specifically for accommodation and travel allowances, and the criteria for qualification are managed at the institutional level. </a:t>
            </a:r>
          </a:p>
          <a:p>
            <a:pPr marL="342900" indent="-342900">
              <a:spcAft>
                <a:spcPts val="1200"/>
              </a:spcAft>
              <a:buFont typeface="Arial" panose="020B0604020202020204" pitchFamily="34" charset="0"/>
              <a:buChar char="•"/>
            </a:pPr>
            <a:r>
              <a:rPr lang="en-GB" sz="1900" dirty="0"/>
              <a:t>The tuition fee covers learner support materials for TVET students, and there is no separate allowance.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10</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400" b="1" dirty="0"/>
              <a:t>The 2019 Guidelines for the DHET Bursary Scheme</a:t>
            </a:r>
          </a:p>
        </p:txBody>
      </p:sp>
    </p:spTree>
    <p:extLst>
      <p:ext uri="{BB962C8B-B14F-4D97-AF65-F5344CB8AC3E}">
        <p14:creationId xmlns:p14="http://schemas.microsoft.com/office/powerpoint/2010/main" xmlns="" val="1013943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solidFill>
                <a:srgbClr val="000000"/>
              </a:solidFill>
              <a:cs typeface="Times New Roman" panose="02020603050405020304" pitchFamily="18" charset="0"/>
            </a:endParaRPr>
          </a:p>
        </p:txBody>
      </p:sp>
      <p:sp>
        <p:nvSpPr>
          <p:cNvPr id="9" name="Content Placeholder 2"/>
          <p:cNvSpPr txBox="1">
            <a:spLocks/>
          </p:cNvSpPr>
          <p:nvPr/>
        </p:nvSpPr>
        <p:spPr bwMode="auto">
          <a:xfrm>
            <a:off x="414776" y="966019"/>
            <a:ext cx="8288956" cy="5415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57188" indent="-357188" defTabSz="457200">
              <a:spcBef>
                <a:spcPct val="0"/>
              </a:spcBef>
              <a:spcAft>
                <a:spcPts val="800"/>
              </a:spcAft>
            </a:pPr>
            <a:r>
              <a:rPr lang="en-GB" altLang="en-US" sz="1900" dirty="0">
                <a:latin typeface="Arial" panose="020B0604020202020204" pitchFamily="34" charset="0"/>
                <a:cs typeface="Arial" panose="020B0604020202020204" pitchFamily="34" charset="0"/>
              </a:rPr>
              <a:t>TVET college students apply for tuition and allowances through a form that sets out the criteria that  students must meet to qualify for the bursary. An agreement is signed between NSFAS and the student that includes the conditions and obligations </a:t>
            </a:r>
            <a:r>
              <a:rPr lang="en-GB" altLang="en-US" sz="1900" dirty="0" smtClean="0">
                <a:latin typeface="Arial" panose="020B0604020202020204" pitchFamily="34" charset="0"/>
                <a:cs typeface="Arial" panose="020B0604020202020204" pitchFamily="34" charset="0"/>
              </a:rPr>
              <a:t>at a </a:t>
            </a:r>
            <a:r>
              <a:rPr lang="en-GB" altLang="en-US" sz="1900" dirty="0">
                <a:latin typeface="Arial" panose="020B0604020202020204" pitchFamily="34" charset="0"/>
                <a:cs typeface="Arial" panose="020B0604020202020204" pitchFamily="34" charset="0"/>
              </a:rPr>
              <a:t>later stage. </a:t>
            </a:r>
          </a:p>
          <a:p>
            <a:pPr marL="357188" indent="-357188" defTabSz="457200">
              <a:spcBef>
                <a:spcPct val="0"/>
              </a:spcBef>
              <a:spcAft>
                <a:spcPts val="800"/>
              </a:spcAft>
            </a:pPr>
            <a:r>
              <a:rPr lang="en-GB" altLang="en-US" sz="1900" dirty="0">
                <a:latin typeface="Arial" panose="020B0604020202020204" pitchFamily="34" charset="0"/>
                <a:cs typeface="Arial" panose="020B0604020202020204" pitchFamily="34" charset="0"/>
              </a:rPr>
              <a:t>The implementation of the Bursary Scheme depends on a close working relationship between NSFAS and institutions, with clearly outlined roles and responsibilities. </a:t>
            </a:r>
          </a:p>
          <a:p>
            <a:pPr marL="357188" indent="-357188" defTabSz="457200">
              <a:spcBef>
                <a:spcPct val="0"/>
              </a:spcBef>
              <a:spcAft>
                <a:spcPts val="800"/>
              </a:spcAft>
            </a:pPr>
            <a:r>
              <a:rPr lang="en-GB" altLang="en-US" sz="1900" dirty="0">
                <a:latin typeface="Arial" panose="020B0604020202020204" pitchFamily="34" charset="0"/>
                <a:cs typeface="Arial" panose="020B0604020202020204" pitchFamily="34" charset="0"/>
              </a:rPr>
              <a:t>This includes data exchange, shared decision-making responsibilities, different areas of support to students, strong information and communication sharing mechanisms, agreed disbursement arrangements, and effective coordination. </a:t>
            </a:r>
          </a:p>
          <a:p>
            <a:pPr marL="357188" indent="-357188" defTabSz="457200">
              <a:spcBef>
                <a:spcPct val="0"/>
              </a:spcBef>
              <a:spcAft>
                <a:spcPts val="800"/>
              </a:spcAft>
            </a:pPr>
            <a:r>
              <a:rPr lang="en-GB" altLang="en-US" sz="1900" dirty="0">
                <a:latin typeface="Arial" panose="020B0604020202020204" pitchFamily="34" charset="0"/>
                <a:cs typeface="Arial" panose="020B0604020202020204" pitchFamily="34" charset="0"/>
              </a:rPr>
              <a:t>Institutions will provide assistance in key areas including determining academic progression and supporting the implementation of the service learning requirements for bursary holders in universities.</a:t>
            </a:r>
          </a:p>
          <a:p>
            <a:pPr marL="357188" indent="-357188" defTabSz="457200">
              <a:spcBef>
                <a:spcPct val="0"/>
              </a:spcBef>
              <a:spcAft>
                <a:spcPts val="800"/>
              </a:spcAft>
            </a:pPr>
            <a:r>
              <a:rPr lang="en-GB" altLang="en-US" sz="1900" dirty="0">
                <a:latin typeface="Arial" panose="020B0604020202020204" pitchFamily="34" charset="0"/>
                <a:cs typeface="Arial" panose="020B0604020202020204" pitchFamily="34" charset="0"/>
              </a:rPr>
              <a:t>The Guidelines provide clear policy guidance to all implementing partners, and provide a framework for the smooth implementation of the 2019 student funding cycle. </a:t>
            </a:r>
          </a:p>
          <a:p>
            <a:pPr marL="447675" indent="-447675" defTabSz="457200">
              <a:spcBef>
                <a:spcPct val="0"/>
              </a:spcBef>
              <a:spcAft>
                <a:spcPts val="800"/>
              </a:spcAft>
            </a:pPr>
            <a:endParaRPr lang="en-GB" altLang="en-US" sz="1900" dirty="0">
              <a:latin typeface="Arial" panose="020B0604020202020204" pitchFamily="34" charset="0"/>
              <a:cs typeface="Arial" panose="020B0604020202020204" pitchFamily="34" charset="0"/>
            </a:endParaRPr>
          </a:p>
        </p:txBody>
      </p:sp>
      <p:sp>
        <p:nvSpPr>
          <p:cNvPr id="10"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11</a:t>
            </a:fld>
            <a:endParaRPr lang="en-US" altLang="en-US" sz="1600" b="1" dirty="0"/>
          </a:p>
        </p:txBody>
      </p:sp>
      <p:sp>
        <p:nvSpPr>
          <p:cNvPr id="8" name="TextBox 7"/>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400" b="1" dirty="0"/>
              <a:t>The 2019 Guidelines for the DHET Bursary Scheme</a:t>
            </a:r>
          </a:p>
        </p:txBody>
      </p:sp>
    </p:spTree>
    <p:extLst>
      <p:ext uri="{BB962C8B-B14F-4D97-AF65-F5344CB8AC3E}">
        <p14:creationId xmlns:p14="http://schemas.microsoft.com/office/powerpoint/2010/main" xmlns="" val="1494513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solidFill>
                <a:srgbClr val="000000"/>
              </a:solidFill>
              <a:cs typeface="Times New Roman" panose="02020603050405020304" pitchFamily="18" charset="0"/>
            </a:endParaRPr>
          </a:p>
        </p:txBody>
      </p:sp>
      <p:sp>
        <p:nvSpPr>
          <p:cNvPr id="9" name="Content Placeholder 2"/>
          <p:cNvSpPr txBox="1">
            <a:spLocks/>
          </p:cNvSpPr>
          <p:nvPr/>
        </p:nvSpPr>
        <p:spPr bwMode="auto">
          <a:xfrm>
            <a:off x="414776" y="966019"/>
            <a:ext cx="8288956" cy="5415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7675" indent="-447675" defTabSz="457200">
              <a:spcBef>
                <a:spcPct val="0"/>
              </a:spcBef>
              <a:spcAft>
                <a:spcPts val="1200"/>
              </a:spcAft>
            </a:pPr>
            <a:r>
              <a:rPr lang="en-ZA" altLang="en-US" sz="2000" dirty="0">
                <a:solidFill>
                  <a:srgbClr val="000000"/>
                </a:solidFill>
                <a:latin typeface="Arial" panose="020B0604020202020204" pitchFamily="34" charset="0"/>
                <a:cs typeface="Arial" panose="020B0604020202020204" pitchFamily="34" charset="0"/>
              </a:rPr>
              <a:t>Since 2016 there have been agreed fee increases across public universities, based on agreements between Government and the Councils of universities. </a:t>
            </a:r>
          </a:p>
          <a:p>
            <a:pPr marL="447675" indent="-447675" defTabSz="457200">
              <a:spcBef>
                <a:spcPct val="0"/>
              </a:spcBef>
              <a:spcAft>
                <a:spcPts val="1200"/>
              </a:spcAft>
            </a:pPr>
            <a:r>
              <a:rPr lang="en-ZA" altLang="en-US" sz="2000" dirty="0">
                <a:solidFill>
                  <a:srgbClr val="000000"/>
                </a:solidFill>
                <a:latin typeface="Arial" panose="020B0604020202020204" pitchFamily="34" charset="0"/>
                <a:cs typeface="Arial" panose="020B0604020202020204" pitchFamily="34" charset="0"/>
              </a:rPr>
              <a:t>Government has provided a fee adjustment grant (also known as the gap grant) to students in the family income bracket up to </a:t>
            </a:r>
            <a:r>
              <a:rPr lang="en-ZA" altLang="en-US" sz="2000" dirty="0" smtClean="0">
                <a:solidFill>
                  <a:srgbClr val="000000"/>
                </a:solidFill>
                <a:latin typeface="Arial" panose="020B0604020202020204" pitchFamily="34" charset="0"/>
                <a:cs typeface="Arial" panose="020B0604020202020204" pitchFamily="34" charset="0"/>
              </a:rPr>
              <a:t/>
            </a:r>
            <a:br>
              <a:rPr lang="en-ZA" altLang="en-US" sz="2000" dirty="0" smtClean="0">
                <a:solidFill>
                  <a:srgbClr val="000000"/>
                </a:solidFill>
                <a:latin typeface="Arial" panose="020B0604020202020204" pitchFamily="34" charset="0"/>
                <a:cs typeface="Arial" panose="020B0604020202020204" pitchFamily="34" charset="0"/>
              </a:rPr>
            </a:br>
            <a:r>
              <a:rPr lang="en-ZA" altLang="en-US" sz="2000" dirty="0" smtClean="0">
                <a:solidFill>
                  <a:srgbClr val="000000"/>
                </a:solidFill>
                <a:latin typeface="Arial" panose="020B0604020202020204" pitchFamily="34" charset="0"/>
                <a:cs typeface="Arial" panose="020B0604020202020204" pitchFamily="34" charset="0"/>
              </a:rPr>
              <a:t>R600 </a:t>
            </a:r>
            <a:r>
              <a:rPr lang="en-ZA" altLang="en-US" sz="2000" dirty="0">
                <a:solidFill>
                  <a:srgbClr val="000000"/>
                </a:solidFill>
                <a:latin typeface="Arial" panose="020B0604020202020204" pitchFamily="34" charset="0"/>
                <a:cs typeface="Arial" panose="020B0604020202020204" pitchFamily="34" charset="0"/>
              </a:rPr>
              <a:t>000 per annum. </a:t>
            </a:r>
          </a:p>
          <a:p>
            <a:pPr marL="447675" indent="-447675" defTabSz="457200">
              <a:spcBef>
                <a:spcPct val="0"/>
              </a:spcBef>
              <a:spcAft>
                <a:spcPts val="1200"/>
              </a:spcAft>
            </a:pPr>
            <a:r>
              <a:rPr lang="en-ZA" altLang="en-US" sz="2000" dirty="0">
                <a:solidFill>
                  <a:srgbClr val="000000"/>
                </a:solidFill>
                <a:latin typeface="Arial" panose="020B0604020202020204" pitchFamily="34" charset="0"/>
                <a:cs typeface="Arial" panose="020B0604020202020204" pitchFamily="34" charset="0"/>
              </a:rPr>
              <a:t>It has become necessary to develop a policy framework for the regulation of public university fees to ensure that fees remain at affordable levels, and to address some of the disparities in the sector over time. </a:t>
            </a:r>
          </a:p>
          <a:p>
            <a:pPr marL="447675" indent="-447675" defTabSz="457200">
              <a:spcBef>
                <a:spcPct val="0"/>
              </a:spcBef>
              <a:spcAft>
                <a:spcPts val="1200"/>
              </a:spcAft>
            </a:pPr>
            <a:r>
              <a:rPr lang="en-ZA" altLang="en-US" sz="2000" dirty="0">
                <a:solidFill>
                  <a:srgbClr val="000000"/>
                </a:solidFill>
                <a:latin typeface="Arial" panose="020B0604020202020204" pitchFamily="34" charset="0"/>
                <a:cs typeface="Arial" panose="020B0604020202020204" pitchFamily="34" charset="0"/>
              </a:rPr>
              <a:t>The development of such a framework requires substantial modelling and costing work, taking into account historical differences, and must be negotiated with the sector. </a:t>
            </a:r>
          </a:p>
          <a:p>
            <a:pPr marL="447675" indent="-447675" defTabSz="457200">
              <a:spcBef>
                <a:spcPct val="0"/>
              </a:spcBef>
              <a:spcAft>
                <a:spcPts val="1200"/>
              </a:spcAft>
            </a:pPr>
            <a:r>
              <a:rPr lang="en-ZA" altLang="en-US" sz="2000" dirty="0">
                <a:solidFill>
                  <a:srgbClr val="000000"/>
                </a:solidFill>
                <a:latin typeface="Arial" panose="020B0604020202020204" pitchFamily="34" charset="0"/>
                <a:cs typeface="Arial" panose="020B0604020202020204" pitchFamily="34" charset="0"/>
              </a:rPr>
              <a:t>Due to the scope of the work required, it was not possible to put in place an agreed framework for 2019. </a:t>
            </a:r>
          </a:p>
        </p:txBody>
      </p:sp>
      <p:sp>
        <p:nvSpPr>
          <p:cNvPr id="10"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12</a:t>
            </a:fld>
            <a:endParaRPr lang="en-US" altLang="en-US" sz="1600" b="1" dirty="0"/>
          </a:p>
        </p:txBody>
      </p:sp>
      <p:sp>
        <p:nvSpPr>
          <p:cNvPr id="8" name="TextBox 7"/>
          <p:cNvSpPr txBox="1"/>
          <p:nvPr/>
        </p:nvSpPr>
        <p:spPr>
          <a:xfrm>
            <a:off x="414776" y="473119"/>
            <a:ext cx="8288956" cy="430887"/>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200" b="1" dirty="0"/>
              <a:t>Development of a fee regulation framework for universities</a:t>
            </a:r>
          </a:p>
        </p:txBody>
      </p:sp>
    </p:spTree>
    <p:extLst>
      <p:ext uri="{BB962C8B-B14F-4D97-AF65-F5344CB8AC3E}">
        <p14:creationId xmlns:p14="http://schemas.microsoft.com/office/powerpoint/2010/main" xmlns="" val="4039513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TextBox 4"/>
          <p:cNvSpPr txBox="1"/>
          <p:nvPr/>
        </p:nvSpPr>
        <p:spPr>
          <a:xfrm>
            <a:off x="414776" y="1066800"/>
            <a:ext cx="8288956" cy="5093702"/>
          </a:xfrm>
          <a:prstGeom prst="rect">
            <a:avLst/>
          </a:prstGeom>
          <a:noFill/>
        </p:spPr>
        <p:txBody>
          <a:bodyPr wrap="square" rtlCol="0">
            <a:spAutoFit/>
          </a:bodyPr>
          <a:lstStyle/>
          <a:p>
            <a:pPr marL="352425" indent="-352425">
              <a:spcAft>
                <a:spcPts val="1200"/>
              </a:spcAft>
              <a:buFont typeface="Arial" panose="020B0604020202020204" pitchFamily="34" charset="0"/>
              <a:buChar char="•"/>
              <a:defRPr/>
            </a:pP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Minister and Department have formally engaged with VCs and Chairs of Council on fee increases for 2019 as a holding pattern. </a:t>
            </a:r>
          </a:p>
          <a:p>
            <a:pPr marL="352425" indent="-352425">
              <a:spcAft>
                <a:spcPts val="1200"/>
              </a:spcAft>
              <a:buFont typeface="Arial" panose="020B0604020202020204" pitchFamily="34" charset="0"/>
              <a:buChar char="•"/>
              <a:defRPr/>
            </a:pPr>
            <a:r>
              <a:rPr lang="en-GB" sz="1900" dirty="0">
                <a:latin typeface="Arial" panose="020B0604020202020204" pitchFamily="34" charset="0"/>
                <a:cs typeface="Arial" panose="020B0604020202020204" pitchFamily="34" charset="0"/>
              </a:rPr>
              <a:t>A social compact in the sector will continue for 2019 with agreed maximum increases for 2019. Proposals are being discussed at institutions with student leaders and need to be adopted at individual Councils before being made public. </a:t>
            </a:r>
          </a:p>
          <a:p>
            <a:pPr marL="352425" indent="-352425">
              <a:spcAft>
                <a:spcPts val="1200"/>
              </a:spcAft>
              <a:buFont typeface="Arial" panose="020B0604020202020204" pitchFamily="34" charset="0"/>
              <a:buChar char="•"/>
              <a:defRPr/>
            </a:pPr>
            <a:r>
              <a:rPr lang="en-GB" sz="1900" dirty="0">
                <a:latin typeface="Arial" panose="020B0604020202020204" pitchFamily="34" charset="0"/>
                <a:cs typeface="Arial" panose="020B0604020202020204" pitchFamily="34" charset="0"/>
              </a:rPr>
              <a:t>The gap grant will be phased out from 2019. The funding will be provided as part of each institution’s subsidy to allow institutions to manage a reasonable fee increase for the students who have previously received the gap grant, until they graduate. </a:t>
            </a:r>
          </a:p>
          <a:p>
            <a:pPr marL="352425" indent="-352425">
              <a:spcAft>
                <a:spcPts val="1200"/>
              </a:spcAft>
              <a:buFont typeface="Arial" panose="020B0604020202020204" pitchFamily="34" charset="0"/>
              <a:buChar char="•"/>
              <a:defRPr/>
            </a:pPr>
            <a:r>
              <a:rPr lang="en-GB" sz="1900" dirty="0">
                <a:latin typeface="Arial" panose="020B0604020202020204" pitchFamily="34" charset="0"/>
                <a:cs typeface="Arial" panose="020B0604020202020204" pitchFamily="34" charset="0"/>
              </a:rPr>
              <a:t>Universities are receiving significant additional funding in the baseline in 2019/2020 in line with the budget allocations announced in February 2018 to reach the allocation of 1% of GDP within five years.  </a:t>
            </a:r>
          </a:p>
          <a:p>
            <a:pPr marL="352425" indent="-352425">
              <a:spcAft>
                <a:spcPts val="1200"/>
              </a:spcAft>
              <a:buFont typeface="Arial" panose="020B0604020202020204" pitchFamily="34" charset="0"/>
              <a:buChar char="•"/>
              <a:defRPr/>
            </a:pPr>
            <a:r>
              <a:rPr lang="en-GB" sz="1900" dirty="0">
                <a:latin typeface="Arial" panose="020B0604020202020204" pitchFamily="34" charset="0"/>
                <a:cs typeface="Arial" panose="020B0604020202020204" pitchFamily="34" charset="0"/>
              </a:rPr>
              <a:t>A task team comprising DHET, </a:t>
            </a:r>
            <a:r>
              <a:rPr lang="en-GB" sz="1900" dirty="0" err="1">
                <a:latin typeface="Arial" panose="020B0604020202020204" pitchFamily="34" charset="0"/>
                <a:cs typeface="Arial" panose="020B0604020202020204" pitchFamily="34" charset="0"/>
              </a:rPr>
              <a:t>USAf</a:t>
            </a:r>
            <a:r>
              <a:rPr lang="en-GB" sz="1900" dirty="0">
                <a:latin typeface="Arial" panose="020B0604020202020204" pitchFamily="34" charset="0"/>
                <a:cs typeface="Arial" panose="020B0604020202020204" pitchFamily="34" charset="0"/>
              </a:rPr>
              <a:t> and the CHE will work collaboratively to prepare a framework for the period </a:t>
            </a:r>
            <a:r>
              <a:rPr lang="en-GB" sz="1900" dirty="0" smtClean="0">
                <a:latin typeface="Arial" panose="020B0604020202020204" pitchFamily="34" charset="0"/>
                <a:cs typeface="Arial" panose="020B0604020202020204" pitchFamily="34" charset="0"/>
              </a:rPr>
              <a:t>2020-2022</a:t>
            </a:r>
            <a:endParaRPr lang="en-GB" sz="1900" dirty="0">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13</a:t>
            </a:fld>
            <a:endParaRPr lang="en-US" altLang="en-US" sz="1600" b="1" dirty="0"/>
          </a:p>
        </p:txBody>
      </p:sp>
      <p:sp>
        <p:nvSpPr>
          <p:cNvPr id="12" name="TextBox 11"/>
          <p:cNvSpPr txBox="1"/>
          <p:nvPr/>
        </p:nvSpPr>
        <p:spPr>
          <a:xfrm>
            <a:off x="414776" y="473119"/>
            <a:ext cx="8288956" cy="430887"/>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defTabSz="914400" eaLnBrk="1" fontAlgn="auto" hangingPunct="1">
              <a:spcAft>
                <a:spcPts val="0"/>
              </a:spcAft>
              <a:defRPr/>
            </a:pPr>
            <a:r>
              <a:rPr lang="en-ZA" sz="2200" b="1" dirty="0">
                <a:solidFill>
                  <a:schemeClr val="bg1"/>
                </a:solidFill>
                <a:latin typeface="Arial" panose="020B0604020202020204" pitchFamily="34" charset="0"/>
                <a:cs typeface="Arial" panose="020B0604020202020204" pitchFamily="34" charset="0"/>
              </a:rPr>
              <a:t>Development of a fee regulation framework for universities</a:t>
            </a:r>
          </a:p>
        </p:txBody>
      </p:sp>
    </p:spTree>
    <p:extLst>
      <p:ext uri="{BB962C8B-B14F-4D97-AF65-F5344CB8AC3E}">
        <p14:creationId xmlns:p14="http://schemas.microsoft.com/office/powerpoint/2010/main" xmlns="" val="3449011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14776" y="984947"/>
            <a:ext cx="8288956" cy="4555093"/>
          </a:xfrm>
          <a:prstGeom prst="rect">
            <a:avLst/>
          </a:prstGeom>
        </p:spPr>
        <p:txBody>
          <a:bodyPr wrap="square">
            <a:spAutoFit/>
          </a:bodyPr>
          <a:lstStyle/>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The Department engages regularly with NSFAS through the Administrator and his senior management team. Meetings are held approximately every two weeks, and ad hoc as necessary. </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The Department is working with the Administrator and his team to </a:t>
            </a: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re-prioritise </a:t>
            </a:r>
            <a:r>
              <a:rPr lang="en-GB" sz="2000" dirty="0">
                <a:latin typeface="Arial" panose="020B0604020202020204" pitchFamily="34" charset="0"/>
                <a:cs typeface="Arial" panose="020B0604020202020204" pitchFamily="34" charset="0"/>
              </a:rPr>
              <a:t>the administrative budget of NSFAS to support the necessary work of the Administration, with the focus on 2017/18 close out and planning for the 2019 student funding cycle. </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NSFAS has prioritised a number of data and IT- related projects and the Department is working with NSFAS to support urgent priority projects. </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The Internal Auditors of NSFAS, </a:t>
            </a:r>
            <a:r>
              <a:rPr lang="en-GB" sz="2000" dirty="0" err="1" smtClean="0">
                <a:latin typeface="Arial" panose="020B0604020202020204" pitchFamily="34" charset="0"/>
                <a:cs typeface="Arial" panose="020B0604020202020204" pitchFamily="34" charset="0"/>
              </a:rPr>
              <a:t>Ernst&amp;Young</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has identified that the disbursement processes among others within NSFAS are at high </a:t>
            </a:r>
            <a:r>
              <a:rPr lang="en-GB" sz="2000" dirty="0" smtClean="0">
                <a:latin typeface="Arial" panose="020B0604020202020204" pitchFamily="34" charset="0"/>
                <a:cs typeface="Arial" panose="020B0604020202020204" pitchFamily="34" charset="0"/>
              </a:rPr>
              <a:t>risk.</a:t>
            </a: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14</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400" b="1" dirty="0"/>
              <a:t>DHET support to NSFAS and Administrator</a:t>
            </a:r>
          </a:p>
        </p:txBody>
      </p:sp>
    </p:spTree>
    <p:extLst>
      <p:ext uri="{BB962C8B-B14F-4D97-AF65-F5344CB8AC3E}">
        <p14:creationId xmlns:p14="http://schemas.microsoft.com/office/powerpoint/2010/main" xmlns="" val="71173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
          <p:cNvSpPr>
            <a:spLocks noChangeArrowheads="1"/>
          </p:cNvSpPr>
          <p:nvPr/>
        </p:nvSpPr>
        <p:spPr bwMode="auto">
          <a:xfrm>
            <a:off x="552450" y="20113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a:off x="414776" y="984947"/>
            <a:ext cx="8288956" cy="5324535"/>
          </a:xfrm>
          <a:prstGeom prst="rect">
            <a:avLst/>
          </a:prstGeom>
        </p:spPr>
        <p:txBody>
          <a:bodyPr wrap="square">
            <a:spAutoFit/>
          </a:bodyPr>
          <a:lstStyle/>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The Department informed NSFAS that it would not transfer the final tranche of R4.103 billion for the 2018/19 financial year on the scheduled date due to non-compliance with section 38(1)(j) of the PFMA as a result of the external audit qualification and  non-compliance reported by the Internal Auditors.</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NSFAS was requested to provide progress reports </a:t>
            </a:r>
            <a:r>
              <a:rPr lang="en-GB" sz="2000" dirty="0" smtClean="0">
                <a:latin typeface="Arial" panose="020B0604020202020204" pitchFamily="34" charset="0"/>
                <a:cs typeface="Arial" panose="020B0604020202020204" pitchFamily="34" charset="0"/>
              </a:rPr>
              <a:t>to </a:t>
            </a:r>
            <a:r>
              <a:rPr lang="en-GB" sz="2000" dirty="0">
                <a:latin typeface="Arial" panose="020B0604020202020204" pitchFamily="34" charset="0"/>
                <a:cs typeface="Arial" panose="020B0604020202020204" pitchFamily="34" charset="0"/>
              </a:rPr>
              <a:t>address </a:t>
            </a:r>
            <a:r>
              <a:rPr lang="en-GB" sz="2000" dirty="0" smtClean="0">
                <a:latin typeface="Arial" panose="020B0604020202020204" pitchFamily="34" charset="0"/>
                <a:cs typeface="Arial" panose="020B0604020202020204" pitchFamily="34" charset="0"/>
              </a:rPr>
              <a:t>remediation on </a:t>
            </a:r>
            <a:r>
              <a:rPr lang="en-GB" sz="2000" dirty="0">
                <a:latin typeface="Arial" panose="020B0604020202020204" pitchFamily="34" charset="0"/>
                <a:cs typeface="Arial" panose="020B0604020202020204" pitchFamily="34" charset="0"/>
              </a:rPr>
              <a:t>a number of internal audit issues, as well as progress in resolving the external audit qualification. </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Outstanding transfers were made in October and November 2018 respectively based on progress reports submitted to the Department by the Administrator. </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Significant work is being done to plan for and ensure a smooth funding process for 2019 in collaboration with institutions. </a:t>
            </a:r>
          </a:p>
          <a:p>
            <a:pPr marL="342900" indent="-342900">
              <a:spcAft>
                <a:spcPts val="12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A meeting with university Registrars and finance executives is planned for 3 December 2018 </a:t>
            </a:r>
            <a:r>
              <a:rPr lang="en-GB" sz="2000" dirty="0" smtClean="0">
                <a:latin typeface="Arial" panose="020B0604020202020204" pitchFamily="34" charset="0"/>
                <a:cs typeface="Arial" panose="020B0604020202020204" pitchFamily="34" charset="0"/>
              </a:rPr>
              <a:t>on </a:t>
            </a:r>
            <a:r>
              <a:rPr lang="en-GB" sz="2000" dirty="0">
                <a:latin typeface="Arial" panose="020B0604020202020204" pitchFamily="34" charset="0"/>
                <a:cs typeface="Arial" panose="020B0604020202020204" pitchFamily="34" charset="0"/>
              </a:rPr>
              <a:t>plans for 2019 registrations</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15</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400" b="1" dirty="0"/>
              <a:t>DHET support to NSFAS and Administrator</a:t>
            </a:r>
          </a:p>
        </p:txBody>
      </p:sp>
    </p:spTree>
    <p:extLst>
      <p:ext uri="{BB962C8B-B14F-4D97-AF65-F5344CB8AC3E}">
        <p14:creationId xmlns:p14="http://schemas.microsoft.com/office/powerpoint/2010/main" xmlns="" val="3582825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cstate="print"/>
          <a:srcRect/>
          <a:stretch>
            <a:fillRect/>
          </a:stretch>
        </p:blipFill>
        <p:spPr bwMode="auto">
          <a:xfrm>
            <a:off x="2057400" y="1600200"/>
            <a:ext cx="5026025" cy="1982114"/>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830997"/>
          </a:xfrm>
          <a:prstGeom prst="rect">
            <a:avLst/>
          </a:prstGeom>
          <a:noFill/>
          <a:ln w="9525">
            <a:noFill/>
            <a:miter lim="800000"/>
            <a:headEnd/>
            <a:tailEnd/>
          </a:ln>
        </p:spPr>
        <p:txBody>
          <a:bodyPr>
            <a:spAutoFit/>
          </a:bodyPr>
          <a:lstStyle/>
          <a:p>
            <a:pPr algn="ctr"/>
            <a:r>
              <a:rPr lang="en-US" sz="4800" b="1" i="1" dirty="0" smtClean="0">
                <a:solidFill>
                  <a:srgbClr val="00B050"/>
                </a:solidFill>
                <a:latin typeface="+mn-lt"/>
              </a:rPr>
              <a:t>Thank you</a:t>
            </a:r>
            <a:endParaRPr lang="en-US" sz="4800" b="1" i="1" dirty="0">
              <a:solidFill>
                <a:srgbClr val="00B050"/>
              </a:solidFill>
              <a:latin typeface="+mn-lt"/>
            </a:endParaRPr>
          </a:p>
        </p:txBody>
      </p:sp>
    </p:spTree>
    <p:extLst>
      <p:ext uri="{BB962C8B-B14F-4D97-AF65-F5344CB8AC3E}">
        <p14:creationId xmlns:p14="http://schemas.microsoft.com/office/powerpoint/2010/main" xmlns="" val="39074274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0450"/>
            <a:ext cx="8288956" cy="3016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hangingPunct="1">
              <a:spcBef>
                <a:spcPts val="0"/>
              </a:spcBef>
              <a:spcAft>
                <a:spcPts val="1200"/>
              </a:spcAft>
              <a:defRPr/>
            </a:pPr>
            <a:r>
              <a:rPr lang="en-GB" sz="2000" kern="0" dirty="0">
                <a:latin typeface="Arial" panose="020B0604020202020204" pitchFamily="34" charset="0"/>
                <a:cs typeface="Arial" pitchFamily="34" charset="0"/>
              </a:rPr>
              <a:t>To provide updates on:</a:t>
            </a:r>
          </a:p>
          <a:p>
            <a:pPr marL="342900" indent="-342900" eaLnBrk="1" hangingPunct="1">
              <a:spcBef>
                <a:spcPts val="0"/>
              </a:spcBef>
              <a:spcAft>
                <a:spcPts val="1200"/>
              </a:spcAft>
              <a:buFont typeface="Arial" pitchFamily="34" charset="0"/>
              <a:buChar char="•"/>
              <a:defRPr/>
            </a:pPr>
            <a:r>
              <a:rPr lang="en-GB" sz="2000" kern="0" dirty="0">
                <a:latin typeface="Arial" panose="020B0604020202020204" pitchFamily="34" charset="0"/>
                <a:cs typeface="Arial" pitchFamily="34" charset="0"/>
              </a:rPr>
              <a:t>The development of a student funding policy to support the implementation of the new DHET Bursary Scheme for students from poor and working class backgrounds.</a:t>
            </a:r>
          </a:p>
          <a:p>
            <a:pPr marL="342900" indent="-342900" eaLnBrk="1" hangingPunct="1">
              <a:spcBef>
                <a:spcPts val="0"/>
              </a:spcBef>
              <a:spcAft>
                <a:spcPts val="1200"/>
              </a:spcAft>
              <a:buFont typeface="Arial" pitchFamily="34" charset="0"/>
              <a:buChar char="•"/>
              <a:defRPr/>
            </a:pPr>
            <a:r>
              <a:rPr lang="en-GB" sz="2000" kern="0" dirty="0">
                <a:latin typeface="Arial" panose="020B0604020202020204" pitchFamily="34" charset="0"/>
                <a:cs typeface="Arial" pitchFamily="34" charset="0"/>
              </a:rPr>
              <a:t>The development of a fee regulation policy framework for the public higher education sector.</a:t>
            </a:r>
          </a:p>
          <a:p>
            <a:pPr marL="342900" indent="-342900" eaLnBrk="1" hangingPunct="1">
              <a:spcBef>
                <a:spcPts val="0"/>
              </a:spcBef>
              <a:spcAft>
                <a:spcPts val="1200"/>
              </a:spcAft>
              <a:buFont typeface="Arial" pitchFamily="34" charset="0"/>
              <a:buChar char="•"/>
              <a:defRPr/>
            </a:pPr>
            <a:r>
              <a:rPr lang="en-GB" sz="2000" kern="0" dirty="0">
                <a:latin typeface="Arial" panose="020B0604020202020204" pitchFamily="34" charset="0"/>
                <a:cs typeface="Arial" pitchFamily="34" charset="0"/>
              </a:rPr>
              <a:t>DHET support </a:t>
            </a:r>
            <a:r>
              <a:rPr lang="en-GB" sz="2000" kern="0" dirty="0" smtClean="0">
                <a:latin typeface="Arial" panose="020B0604020202020204" pitchFamily="34" charset="0"/>
                <a:cs typeface="Arial" pitchFamily="34" charset="0"/>
              </a:rPr>
              <a:t>to </a:t>
            </a:r>
            <a:r>
              <a:rPr lang="en-GB" sz="2000" kern="0" dirty="0">
                <a:latin typeface="Arial" panose="020B0604020202020204" pitchFamily="34" charset="0"/>
                <a:cs typeface="Arial" pitchFamily="34" charset="0"/>
              </a:rPr>
              <a:t>and oversight of, NSFAS and the work of the Administrator.</a:t>
            </a:r>
          </a:p>
        </p:txBody>
      </p:sp>
      <p:sp>
        <p:nvSpPr>
          <p:cNvPr id="7"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2</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US" sz="2400" b="1" dirty="0">
                <a:solidFill>
                  <a:schemeClr val="bg1"/>
                </a:solidFill>
                <a:latin typeface="Arial" panose="020B0604020202020204" pitchFamily="34" charset="0"/>
                <a:cs typeface="Arial" panose="020B0604020202020204" pitchFamily="34" charset="0"/>
              </a:rPr>
              <a:t>Matters for Discussion</a:t>
            </a:r>
            <a:endParaRPr lang="en-US" sz="2400" b="1" dirty="0">
              <a:latin typeface="Arial" panose="020B0604020202020204" pitchFamily="34" charset="0"/>
              <a:cs typeface="Arial" pitchFamily="34" charset="0"/>
            </a:endParaRPr>
          </a:p>
        </p:txBody>
      </p:sp>
    </p:spTree>
    <p:extLst>
      <p:ext uri="{BB962C8B-B14F-4D97-AF65-F5344CB8AC3E}">
        <p14:creationId xmlns:p14="http://schemas.microsoft.com/office/powerpoint/2010/main" xmlns="" val="1855725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7" y="1066800"/>
            <a:ext cx="8288956"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600"/>
              </a:spcAft>
              <a:buFont typeface="Arial" pitchFamily="34" charset="0"/>
              <a:buChar char="•"/>
              <a:defRPr/>
            </a:pPr>
            <a:r>
              <a:rPr lang="en-GB" sz="2000" kern="0" dirty="0">
                <a:latin typeface="Arial" panose="020B0604020202020204" pitchFamily="34" charset="0"/>
                <a:cs typeface="Arial" pitchFamily="34" charset="0"/>
              </a:rPr>
              <a:t>Following the announcement by former President </a:t>
            </a:r>
            <a:r>
              <a:rPr lang="en-GB" sz="2000" kern="0" dirty="0" smtClean="0">
                <a:latin typeface="Arial" panose="020B0604020202020204" pitchFamily="34" charset="0"/>
                <a:cs typeface="Arial" pitchFamily="34" charset="0"/>
              </a:rPr>
              <a:t>in December </a:t>
            </a:r>
            <a:r>
              <a:rPr lang="en-GB" sz="2000" kern="0" dirty="0">
                <a:latin typeface="Arial" panose="020B0604020202020204" pitchFamily="34" charset="0"/>
                <a:cs typeface="Arial" pitchFamily="34" charset="0"/>
              </a:rPr>
              <a:t>2017, and the February 2018 budget announcement </a:t>
            </a:r>
            <a:r>
              <a:rPr lang="en-GB" sz="2000" kern="0" dirty="0" smtClean="0">
                <a:latin typeface="Arial" panose="020B0604020202020204" pitchFamily="34" charset="0"/>
                <a:cs typeface="Arial" pitchFamily="34" charset="0"/>
              </a:rPr>
              <a:t>by </a:t>
            </a:r>
            <a:r>
              <a:rPr lang="en-GB" sz="2000" kern="0" dirty="0">
                <a:latin typeface="Arial" panose="020B0604020202020204" pitchFamily="34" charset="0"/>
                <a:cs typeface="Arial" pitchFamily="34" charset="0"/>
              </a:rPr>
              <a:t>the Minister of </a:t>
            </a:r>
            <a:r>
              <a:rPr lang="en-GB" sz="2000" kern="0" dirty="0" smtClean="0">
                <a:latin typeface="Arial" panose="020B0604020202020204" pitchFamily="34" charset="0"/>
                <a:cs typeface="Arial" pitchFamily="34" charset="0"/>
              </a:rPr>
              <a:t>Finance</a:t>
            </a:r>
            <a:r>
              <a:rPr lang="en-GB" sz="2000" kern="0" dirty="0">
                <a:latin typeface="Arial" panose="020B0604020202020204" pitchFamily="34" charset="0"/>
                <a:cs typeface="Arial" pitchFamily="34" charset="0"/>
              </a:rPr>
              <a:t>, the DHET, working together with NSFAS, public universities and TVET colleges, has been implementing a new DHET Bursary Scheme for students from poor and working class backgrounds. </a:t>
            </a:r>
          </a:p>
          <a:p>
            <a:pPr marL="342900" indent="-342900" eaLnBrk="1" hangingPunct="1">
              <a:spcBef>
                <a:spcPts val="0"/>
              </a:spcBef>
              <a:spcAft>
                <a:spcPts val="600"/>
              </a:spcAft>
              <a:buFont typeface="Arial" pitchFamily="34" charset="0"/>
              <a:buChar char="•"/>
              <a:defRPr/>
            </a:pPr>
            <a:r>
              <a:rPr lang="en-GB" sz="2000" kern="0" dirty="0">
                <a:latin typeface="Arial" panose="020B0604020202020204" pitchFamily="34" charset="0"/>
                <a:cs typeface="Arial" pitchFamily="34" charset="0"/>
              </a:rPr>
              <a:t>The new DHET Bursary Scheme provides fully subsidised funding for students in TVET Colleges and universities with a combined family income of below R350 000 per annum. </a:t>
            </a:r>
          </a:p>
          <a:p>
            <a:pPr marL="342900" indent="-342900" eaLnBrk="1" hangingPunct="1">
              <a:spcBef>
                <a:spcPts val="0"/>
              </a:spcBef>
              <a:spcAft>
                <a:spcPts val="600"/>
              </a:spcAft>
              <a:buFont typeface="Arial" pitchFamily="34" charset="0"/>
              <a:buChar char="•"/>
              <a:defRPr/>
            </a:pPr>
            <a:r>
              <a:rPr lang="en-GB" sz="2000" kern="0" dirty="0">
                <a:latin typeface="Arial" panose="020B0604020202020204" pitchFamily="34" charset="0"/>
                <a:cs typeface="Arial" pitchFamily="34" charset="0"/>
              </a:rPr>
              <a:t>The new funding requirements required significant changes to implementation strategies and of the student funding policy. The new Bursary Scheme is being phased in over a period of five years, commencing in 2018.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3</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GB" sz="2400" b="1" dirty="0">
                <a:latin typeface="Arial" panose="020B0604020202020204" pitchFamily="34" charset="0"/>
                <a:cs typeface="Arial" pitchFamily="34" charset="0"/>
              </a:rPr>
              <a:t>The DHET Bursary Scheme in 2018</a:t>
            </a:r>
          </a:p>
        </p:txBody>
      </p:sp>
    </p:spTree>
    <p:extLst>
      <p:ext uri="{BB962C8B-B14F-4D97-AF65-F5344CB8AC3E}">
        <p14:creationId xmlns:p14="http://schemas.microsoft.com/office/powerpoint/2010/main" xmlns="" val="4159529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6800"/>
            <a:ext cx="8288956" cy="36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Given the short turnaround time between the December announcement and the beginning of the 2018 academic year, implementation and policy decisions were finalised in January 2018.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The Frequently Asked Questions (FAQs) document produced by the DHET provided the overarching policy framework for the first year of implementation of the new DHET Bursary Scheme.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It was acknowledged that the new bursary arrangements would require a new national student funding policy.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The major focus of 2018 has been on implementation of the new Bursary scheme through NSFAS with the support of institutions</a:t>
            </a:r>
            <a:r>
              <a:rPr lang="en-GB" sz="2000" kern="0" dirty="0" smtClean="0">
                <a:latin typeface="Arial" panose="020B0604020202020204" pitchFamily="34" charset="0"/>
                <a:cs typeface="Arial" pitchFamily="34" charset="0"/>
              </a:rPr>
              <a:t>. </a:t>
            </a:r>
            <a:endParaRPr lang="en-GB" sz="2000" kern="0" dirty="0">
              <a:latin typeface="Arial" panose="020B0604020202020204" pitchFamily="34" charset="0"/>
              <a:cs typeface="Arial" pitchFamily="34" charset="0"/>
            </a:endParaRP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4</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GB" sz="2400" b="1" dirty="0">
                <a:latin typeface="Arial" panose="020B0604020202020204" pitchFamily="34" charset="0"/>
                <a:cs typeface="Arial" pitchFamily="34" charset="0"/>
              </a:rPr>
              <a:t>The DHET Bursary Scheme in 2018</a:t>
            </a:r>
          </a:p>
        </p:txBody>
      </p:sp>
    </p:spTree>
    <p:extLst>
      <p:ext uri="{BB962C8B-B14F-4D97-AF65-F5344CB8AC3E}">
        <p14:creationId xmlns:p14="http://schemas.microsoft.com/office/powerpoint/2010/main" xmlns="" val="2500975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6800"/>
            <a:ext cx="8288956" cy="48628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Serious deficiencies in the systems, business processes and capacity of NSFAS (and sometimes at institutions) resulted in difficulties in finalising funding decisions, and this in turn resulted in delays in disbursements.</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The Minister placed NSFAS under Administration in August 2018 due to the serious challenges at NSFAS.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Since the Administrator has between in place there has been a significant turnaround, and immediate close out problems are being resolved. Applications for 2019 are underway with the closing date being 30 November 2018. This date is the final date for university applications.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The NSFAS in consultation with the DHET, is finalising a plan for the 2019 student funding cycle that will ensure the delays and data challenges of 2017 and 2018 are not repeated in 2019.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5</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GB" sz="2400" b="1" dirty="0">
                <a:latin typeface="Arial" panose="020B0604020202020204" pitchFamily="34" charset="0"/>
                <a:cs typeface="Arial" pitchFamily="34" charset="0"/>
              </a:rPr>
              <a:t>The DHET Bursary Scheme in 2018</a:t>
            </a:r>
          </a:p>
        </p:txBody>
      </p:sp>
    </p:spTree>
    <p:extLst>
      <p:ext uri="{BB962C8B-B14F-4D97-AF65-F5344CB8AC3E}">
        <p14:creationId xmlns:p14="http://schemas.microsoft.com/office/powerpoint/2010/main" xmlns="" val="2839578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66800"/>
            <a:ext cx="8288956" cy="5324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The new DHET Bursary Scheme requires a national student funding policy.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The DHET focused extensively on providing support and oversight for implementation of the new funding arrangements in 2018.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A reference group, comprising key stakeholders, was formed to provide inputs on the policy decisions required to formalise the new DHET bursary scheme.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It has not been possible to develop a fully fledged policy document for 2019, given the information gaps caused by implementation challenges and the focus on the effective close out of the 2017 and 2018 funding cycles. </a:t>
            </a:r>
          </a:p>
          <a:p>
            <a:pPr marL="342900" indent="-342900" eaLnBrk="1" hangingPunct="1">
              <a:spcBef>
                <a:spcPts val="0"/>
              </a:spcBef>
              <a:spcAft>
                <a:spcPts val="1200"/>
              </a:spcAft>
              <a:buFont typeface="Arial" panose="020B0604020202020204" pitchFamily="34" charset="0"/>
              <a:buChar char="•"/>
              <a:defRPr/>
            </a:pPr>
            <a:r>
              <a:rPr lang="en-GB" sz="2000" kern="0" dirty="0">
                <a:latin typeface="Arial" panose="020B0604020202020204" pitchFamily="34" charset="0"/>
                <a:cs typeface="Arial" pitchFamily="34" charset="0"/>
              </a:rPr>
              <a:t>Student Funding Guidelines have been drafted for 2019. Once approved, these will ensure that there is agreement on key policy decisions to guide the implementation of the DHET Bursary Scheme in 2019.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6</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GB" sz="2400" b="1" dirty="0">
                <a:latin typeface="Arial" panose="020B0604020202020204" pitchFamily="34" charset="0"/>
                <a:cs typeface="Arial" pitchFamily="34" charset="0"/>
              </a:rPr>
              <a:t>Student funding policy development</a:t>
            </a:r>
          </a:p>
        </p:txBody>
      </p:sp>
    </p:spTree>
    <p:extLst>
      <p:ext uri="{BB962C8B-B14F-4D97-AF65-F5344CB8AC3E}">
        <p14:creationId xmlns:p14="http://schemas.microsoft.com/office/powerpoint/2010/main" xmlns="" val="1922560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7"/>
          <p:cNvSpPr txBox="1">
            <a:spLocks noChangeArrowheads="1"/>
          </p:cNvSpPr>
          <p:nvPr/>
        </p:nvSpPr>
        <p:spPr bwMode="auto">
          <a:xfrm>
            <a:off x="414776" y="1095093"/>
            <a:ext cx="8288956"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42900" lvl="1" indent="-342900" eaLnBrk="1" fontAlgn="ctr" hangingPunct="1">
              <a:spcAft>
                <a:spcPts val="600"/>
              </a:spcAft>
              <a:buFont typeface="Arial" panose="020B0604020202020204" pitchFamily="34" charset="0"/>
              <a:buChar char="•"/>
              <a:defRPr/>
            </a:pPr>
            <a:r>
              <a:rPr lang="en-GB" sz="2000" kern="0" dirty="0">
                <a:latin typeface="Arial" panose="020B0604020202020204" pitchFamily="34" charset="0"/>
                <a:cs typeface="Arial" pitchFamily="34" charset="0"/>
              </a:rPr>
              <a:t>The purpose of the Guidelines is to provide a framework for the implementation of the DHET Bursary Scheme in 2019. </a:t>
            </a:r>
          </a:p>
          <a:p>
            <a:pPr marL="342900" lvl="1" indent="-342900" eaLnBrk="1" fontAlgn="ctr" hangingPunct="1">
              <a:spcAft>
                <a:spcPts val="600"/>
              </a:spcAft>
              <a:buFont typeface="Arial" panose="020B0604020202020204" pitchFamily="34" charset="0"/>
              <a:buChar char="•"/>
              <a:defRPr/>
            </a:pPr>
            <a:r>
              <a:rPr lang="en-GB" sz="2000" kern="0" dirty="0">
                <a:latin typeface="Arial" panose="020B0604020202020204" pitchFamily="34" charset="0"/>
                <a:cs typeface="Arial" pitchFamily="34" charset="0"/>
              </a:rPr>
              <a:t>The Guidelines outline the scope and detail of the Bursary Scheme and the processes necessary to give effect to the student funding provided through </a:t>
            </a:r>
            <a:r>
              <a:rPr lang="en-GB" sz="2000" kern="0" dirty="0" smtClean="0">
                <a:latin typeface="Arial" panose="020B0604020202020204" pitchFamily="34" charset="0"/>
                <a:cs typeface="Arial" pitchFamily="34" charset="0"/>
              </a:rPr>
              <a:t>the DHET </a:t>
            </a:r>
            <a:r>
              <a:rPr lang="en-GB" sz="2000" kern="0" dirty="0">
                <a:latin typeface="Arial" panose="020B0604020202020204" pitchFamily="34" charset="0"/>
                <a:cs typeface="Arial" pitchFamily="34" charset="0"/>
              </a:rPr>
              <a:t>and NSFAS to deserving students in higher and technical vocational education and training, including: </a:t>
            </a:r>
          </a:p>
          <a:p>
            <a:pPr marL="720725" lvl="1" indent="-363538" eaLnBrk="1" fontAlgn="ctr" hangingPunct="1">
              <a:spcAft>
                <a:spcPts val="600"/>
              </a:spcAft>
              <a:buFont typeface="Courier New" panose="02070309020205020404" pitchFamily="49" charset="0"/>
              <a:buChar char="o"/>
              <a:defRPr/>
            </a:pPr>
            <a:r>
              <a:rPr lang="en-GB" sz="2000" kern="0" dirty="0">
                <a:latin typeface="Arial" panose="020B0604020202020204" pitchFamily="34" charset="0"/>
                <a:cs typeface="Arial" pitchFamily="34" charset="0"/>
              </a:rPr>
              <a:t>the high level rules applicable to the bursary programme;</a:t>
            </a:r>
          </a:p>
          <a:p>
            <a:pPr marL="720725" lvl="1" indent="-363538" eaLnBrk="1" fontAlgn="ctr" hangingPunct="1">
              <a:spcAft>
                <a:spcPts val="600"/>
              </a:spcAft>
              <a:buFont typeface="Courier New" panose="02070309020205020404" pitchFamily="49" charset="0"/>
              <a:buChar char="o"/>
              <a:defRPr/>
            </a:pPr>
            <a:r>
              <a:rPr lang="en-GB" sz="2000" kern="0" dirty="0">
                <a:latin typeface="Arial" panose="020B0604020202020204" pitchFamily="34" charset="0"/>
                <a:cs typeface="Arial" pitchFamily="34" charset="0"/>
              </a:rPr>
              <a:t>the qualification criteria for students who will receive the bursary; </a:t>
            </a:r>
          </a:p>
          <a:p>
            <a:pPr marL="720725" lvl="1" indent="-363538" eaLnBrk="1" fontAlgn="ctr" hangingPunct="1">
              <a:spcAft>
                <a:spcPts val="600"/>
              </a:spcAft>
              <a:buFont typeface="Courier New" panose="02070309020205020404" pitchFamily="49" charset="0"/>
              <a:buChar char="o"/>
              <a:defRPr/>
            </a:pPr>
            <a:r>
              <a:rPr lang="en-GB" sz="2000" kern="0" dirty="0">
                <a:latin typeface="Arial" panose="020B0604020202020204" pitchFamily="34" charset="0"/>
                <a:cs typeface="Arial" pitchFamily="34" charset="0"/>
              </a:rPr>
              <a:t>the scope of the bursary coverage; </a:t>
            </a:r>
          </a:p>
          <a:p>
            <a:pPr marL="720725" lvl="1" indent="-363538" eaLnBrk="1" fontAlgn="ctr" hangingPunct="1">
              <a:spcAft>
                <a:spcPts val="600"/>
              </a:spcAft>
              <a:buFont typeface="Courier New" panose="02070309020205020404" pitchFamily="49" charset="0"/>
              <a:buChar char="o"/>
              <a:defRPr/>
            </a:pPr>
            <a:r>
              <a:rPr lang="en-GB" sz="2000" kern="0" dirty="0">
                <a:latin typeface="Arial" panose="020B0604020202020204" pitchFamily="34" charset="0"/>
                <a:cs typeface="Arial" pitchFamily="34" charset="0"/>
              </a:rPr>
              <a:t>the student obligations and conditions of the bursary; and </a:t>
            </a:r>
          </a:p>
          <a:p>
            <a:pPr marL="720725" lvl="1" indent="-363538" eaLnBrk="1" fontAlgn="ctr" hangingPunct="1">
              <a:spcAft>
                <a:spcPts val="600"/>
              </a:spcAft>
              <a:buFont typeface="Courier New" panose="02070309020205020404" pitchFamily="49" charset="0"/>
              <a:buChar char="o"/>
              <a:defRPr/>
            </a:pPr>
            <a:r>
              <a:rPr lang="en-GB" sz="2000" kern="0" dirty="0">
                <a:latin typeface="Arial" panose="020B0604020202020204" pitchFamily="34" charset="0"/>
                <a:cs typeface="Arial" pitchFamily="34" charset="0"/>
              </a:rPr>
              <a:t>the roles and responsibilities of the implementing partners, including the DHET, </a:t>
            </a:r>
            <a:r>
              <a:rPr lang="en-GB" sz="2000" kern="0" dirty="0" smtClean="0">
                <a:latin typeface="Arial" panose="020B0604020202020204" pitchFamily="34" charset="0"/>
                <a:cs typeface="Arial" pitchFamily="34" charset="0"/>
              </a:rPr>
              <a:t>NSFAS </a:t>
            </a:r>
            <a:r>
              <a:rPr lang="en-GB" sz="2000" kern="0" dirty="0">
                <a:latin typeface="Arial" panose="020B0604020202020204" pitchFamily="34" charset="0"/>
                <a:cs typeface="Arial" pitchFamily="34" charset="0"/>
              </a:rPr>
              <a:t>and universities and TVET Colleges.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7</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marL="442912" algn="ctr" eaLnBrk="1" hangingPunct="1">
              <a:spcBef>
                <a:spcPts val="600"/>
              </a:spcBef>
              <a:defRPr/>
            </a:pPr>
            <a:r>
              <a:rPr lang="en-GB" sz="2400" b="1" dirty="0">
                <a:latin typeface="Arial" panose="020B0604020202020204" pitchFamily="34" charset="0"/>
                <a:cs typeface="Arial" pitchFamily="34" charset="0"/>
              </a:rPr>
              <a:t>The 2019 Guidelines for the DHET Bursary Scheme</a:t>
            </a:r>
          </a:p>
        </p:txBody>
      </p:sp>
    </p:spTree>
    <p:extLst>
      <p:ext uri="{BB962C8B-B14F-4D97-AF65-F5344CB8AC3E}">
        <p14:creationId xmlns:p14="http://schemas.microsoft.com/office/powerpoint/2010/main" xmlns="" val="412567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3" name="TextBox 2"/>
          <p:cNvSpPr txBox="1"/>
          <p:nvPr/>
        </p:nvSpPr>
        <p:spPr>
          <a:xfrm>
            <a:off x="414776" y="1061977"/>
            <a:ext cx="8288955" cy="4401205"/>
          </a:xfrm>
          <a:prstGeom prst="rect">
            <a:avLst/>
          </a:prstGeom>
          <a:noFill/>
        </p:spPr>
        <p:txBody>
          <a:bodyPr wrap="square" rtlCol="0">
            <a:spAutoFit/>
          </a:bodyPr>
          <a:lstStyle/>
          <a:p>
            <a:pPr marL="342900" indent="-342900">
              <a:spcAft>
                <a:spcPts val="1200"/>
              </a:spcAft>
              <a:buFont typeface="Arial" panose="020B0604020202020204" pitchFamily="34" charset="0"/>
              <a:buChar char="•"/>
              <a:defRPr/>
            </a:pPr>
            <a:r>
              <a:rPr lang="en-GB" sz="2000" dirty="0"/>
              <a:t>Students must be South African citizens to </a:t>
            </a:r>
            <a:r>
              <a:rPr lang="en-GB" sz="2000" dirty="0" smtClean="0"/>
              <a:t>qualify.</a:t>
            </a:r>
            <a:endParaRPr lang="en-GB" sz="2000" dirty="0"/>
          </a:p>
          <a:p>
            <a:pPr marL="342900" indent="-342900">
              <a:spcAft>
                <a:spcPts val="1200"/>
              </a:spcAft>
              <a:buFont typeface="Arial" panose="020B0604020202020204" pitchFamily="34" charset="0"/>
              <a:buChar char="•"/>
              <a:defRPr/>
            </a:pPr>
            <a:r>
              <a:rPr lang="en-GB" sz="2000" dirty="0"/>
              <a:t>Students</a:t>
            </a:r>
            <a:r>
              <a:rPr lang="en-GB" sz="2000" dirty="0" smtClean="0"/>
              <a:t> </a:t>
            </a:r>
            <a:r>
              <a:rPr lang="en-GB" sz="2000" dirty="0"/>
              <a:t>must be admitted into an institution and meet the financial qualification criteria (R350 000 gross family income per annum), as assessed and verified by NSFAS. </a:t>
            </a:r>
          </a:p>
          <a:p>
            <a:pPr marL="342900" indent="-342900">
              <a:spcAft>
                <a:spcPts val="1200"/>
              </a:spcAft>
              <a:buFont typeface="Arial" panose="020B0604020202020204" pitchFamily="34" charset="0"/>
              <a:buChar char="•"/>
              <a:defRPr/>
            </a:pPr>
            <a:r>
              <a:rPr lang="en-GB" sz="2000" dirty="0"/>
              <a:t>Funding is only confirmed once a student  has registered for an approved funded qualification at a public university or TVET college and meets the financial qualification criteria. </a:t>
            </a:r>
          </a:p>
          <a:p>
            <a:pPr marL="342900" indent="-342900">
              <a:spcAft>
                <a:spcPts val="1200"/>
              </a:spcAft>
              <a:buFont typeface="Arial" panose="020B0604020202020204" pitchFamily="34" charset="0"/>
              <a:buChar char="•"/>
              <a:defRPr/>
            </a:pPr>
            <a:r>
              <a:rPr lang="en-GB" sz="2000" dirty="0"/>
              <a:t>Students can only be funded for one qualification at one institution at any one time. </a:t>
            </a:r>
          </a:p>
          <a:p>
            <a:pPr marL="342900" indent="-342900">
              <a:spcAft>
                <a:spcPts val="1200"/>
              </a:spcAft>
              <a:buFont typeface="Arial" panose="020B0604020202020204" pitchFamily="34" charset="0"/>
              <a:buChar char="•"/>
              <a:defRPr/>
            </a:pPr>
            <a:r>
              <a:rPr lang="en-GB" sz="2000" dirty="0"/>
              <a:t>Students on the new Bursary Scheme must complete their qualification in a period of N+1 years, which is the minimum completion time for a qualification, plus one year. </a:t>
            </a:r>
            <a:r>
              <a:rPr lang="en-ZA" sz="2000" dirty="0" smtClean="0"/>
              <a:t> </a:t>
            </a:r>
            <a:endParaRPr lang="en-US" sz="2000" dirty="0" smtClean="0"/>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8</a:t>
            </a:fld>
            <a:endParaRPr lang="en-US" altLang="en-US" sz="1600" b="1" dirty="0"/>
          </a:p>
        </p:txBody>
      </p:sp>
      <p:sp>
        <p:nvSpPr>
          <p:cNvPr id="9" name="TextBox 8"/>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400" b="1" dirty="0"/>
              <a:t>The 2019 Guidelines for the DHET Bursary Scheme</a:t>
            </a:r>
          </a:p>
        </p:txBody>
      </p:sp>
    </p:spTree>
    <p:extLst>
      <p:ext uri="{BB962C8B-B14F-4D97-AF65-F5344CB8AC3E}">
        <p14:creationId xmlns:p14="http://schemas.microsoft.com/office/powerpoint/2010/main" xmlns="" val="1482496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52"/>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3" name="TextBox 2"/>
          <p:cNvSpPr txBox="1"/>
          <p:nvPr/>
        </p:nvSpPr>
        <p:spPr>
          <a:xfrm>
            <a:off x="451290" y="1081405"/>
            <a:ext cx="8241419" cy="5247590"/>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1900" dirty="0"/>
              <a:t>The Guidelines indicate the different funding conditions for university students on the new Bursary Scheme and returning university students on the previous funding conditions. </a:t>
            </a:r>
          </a:p>
          <a:p>
            <a:pPr marL="342900" indent="-342900">
              <a:spcAft>
                <a:spcPts val="1200"/>
              </a:spcAft>
              <a:buFont typeface="Arial" panose="020B0604020202020204" pitchFamily="34" charset="0"/>
              <a:buChar char="•"/>
            </a:pPr>
            <a:r>
              <a:rPr lang="en-GB" sz="1900" dirty="0"/>
              <a:t>Tuition fee coverage for the new bursary for FTEN university students depends on the actual tuition fee for a particular programme of study. </a:t>
            </a:r>
          </a:p>
          <a:p>
            <a:pPr marL="342900" indent="-342900">
              <a:spcAft>
                <a:spcPts val="1200"/>
              </a:spcAft>
              <a:buFont typeface="Arial" panose="020B0604020202020204" pitchFamily="34" charset="0"/>
              <a:buChar char="•"/>
            </a:pPr>
            <a:r>
              <a:rPr lang="en-GB" sz="1900" dirty="0"/>
              <a:t>Standardised allowances are being implemented across the university system, with the food/living allowance being standardised from 2018 onwards. </a:t>
            </a:r>
          </a:p>
          <a:p>
            <a:pPr marL="342900" indent="-342900">
              <a:spcAft>
                <a:spcPts val="1200"/>
              </a:spcAft>
              <a:buFont typeface="Arial" panose="020B0604020202020204" pitchFamily="34" charset="0"/>
              <a:buChar char="•"/>
            </a:pPr>
            <a:r>
              <a:rPr lang="en-GB" sz="1900" dirty="0"/>
              <a:t>Accommodation and travel allowances vary depending on institutional policy. Over time a more detailed policy with maximum limits will be put into place. </a:t>
            </a:r>
          </a:p>
          <a:p>
            <a:pPr marL="342900" indent="-342900">
              <a:spcAft>
                <a:spcPts val="1200"/>
              </a:spcAft>
              <a:buFont typeface="Arial" panose="020B0604020202020204" pitchFamily="34" charset="0"/>
              <a:buChar char="•"/>
            </a:pPr>
            <a:r>
              <a:rPr lang="en-GB" sz="1900" dirty="0"/>
              <a:t>A book and learning materials allowance is provided annually to every student in universities. </a:t>
            </a:r>
          </a:p>
          <a:p>
            <a:pPr marL="342900" indent="-342900">
              <a:spcAft>
                <a:spcPts val="1200"/>
              </a:spcAft>
              <a:buFont typeface="Arial" panose="020B0604020202020204" pitchFamily="34" charset="0"/>
              <a:buChar char="•"/>
            </a:pPr>
            <a:r>
              <a:rPr lang="en-GB" sz="1900" dirty="0"/>
              <a:t>University students must sign a Bursary Agreement, which confirms that they agree to the conditions and obligations of the bursary. </a:t>
            </a:r>
          </a:p>
        </p:txBody>
      </p:sp>
      <p:sp>
        <p:nvSpPr>
          <p:cNvPr id="8" name="Slide Number Placeholder 7"/>
          <p:cNvSpPr>
            <a:spLocks noGrp="1"/>
          </p:cNvSpPr>
          <p:nvPr>
            <p:ph type="sldNum" sz="quarter" idx="12"/>
          </p:nvPr>
        </p:nvSpPr>
        <p:spPr>
          <a:xfrm>
            <a:off x="8153400" y="6492875"/>
            <a:ext cx="990600" cy="365125"/>
          </a:xfrm>
          <a:scene3d>
            <a:camera prst="orthographicFront"/>
            <a:lightRig rig="threePt" dir="t"/>
          </a:scene3d>
          <a:sp3d>
            <a:bevelT prst="angle"/>
          </a:sp3d>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sz="1600" b="1"/>
              <a:pPr eaLnBrk="1" hangingPunct="1"/>
              <a:t>9</a:t>
            </a:fld>
            <a:endParaRPr lang="en-US" altLang="en-US" sz="1600" b="1" dirty="0"/>
          </a:p>
        </p:txBody>
      </p:sp>
      <p:sp>
        <p:nvSpPr>
          <p:cNvPr id="12" name="TextBox 11"/>
          <p:cNvSpPr txBox="1"/>
          <p:nvPr/>
        </p:nvSpPr>
        <p:spPr>
          <a:xfrm>
            <a:off x="414776" y="457730"/>
            <a:ext cx="8288956" cy="461665"/>
          </a:xfrm>
          <a:prstGeom prst="rect">
            <a:avLst/>
          </a:prstGeom>
          <a:solidFill>
            <a:srgbClr val="008E40"/>
          </a:solidFill>
          <a:ln>
            <a:solidFill>
              <a:srgbClr val="008E40"/>
            </a:solidFill>
          </a:ln>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ctr" fontAlgn="auto">
              <a:spcBef>
                <a:spcPts val="0"/>
              </a:spcBef>
              <a:spcAft>
                <a:spcPts val="0"/>
              </a:spcAft>
              <a:defRPr/>
            </a:pPr>
            <a:r>
              <a:rPr lang="en-GB" sz="2400" b="1" dirty="0"/>
              <a:t>The 2019 Guidelines for the DHET Bursary Scheme</a:t>
            </a:r>
          </a:p>
        </p:txBody>
      </p:sp>
    </p:spTree>
    <p:extLst>
      <p:ext uri="{BB962C8B-B14F-4D97-AF65-F5344CB8AC3E}">
        <p14:creationId xmlns:p14="http://schemas.microsoft.com/office/powerpoint/2010/main" xmlns="" val="3004288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10457</TotalTime>
  <Words>1586</Words>
  <Application>Microsoft Office PowerPoint</Application>
  <PresentationFormat>On-screen Show (4:3)</PresentationFormat>
  <Paragraphs>111</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746</cp:revision>
  <cp:lastPrinted>2017-10-09T11:44:12Z</cp:lastPrinted>
  <dcterms:created xsi:type="dcterms:W3CDTF">2010-10-01T19:49:50Z</dcterms:created>
  <dcterms:modified xsi:type="dcterms:W3CDTF">2018-11-28T07:38:06Z</dcterms:modified>
</cp:coreProperties>
</file>