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813" r:id="rId2"/>
    <p:sldId id="257" r:id="rId3"/>
    <p:sldId id="841" r:id="rId4"/>
    <p:sldId id="784" r:id="rId5"/>
    <p:sldId id="783" r:id="rId6"/>
    <p:sldId id="780" r:id="rId7"/>
    <p:sldId id="846" r:id="rId8"/>
    <p:sldId id="789" r:id="rId9"/>
    <p:sldId id="782" r:id="rId10"/>
    <p:sldId id="787" r:id="rId11"/>
    <p:sldId id="764" r:id="rId12"/>
    <p:sldId id="792" r:id="rId13"/>
    <p:sldId id="761" r:id="rId14"/>
    <p:sldId id="790" r:id="rId15"/>
    <p:sldId id="791" r:id="rId16"/>
    <p:sldId id="793" r:id="rId17"/>
    <p:sldId id="794" r:id="rId18"/>
    <p:sldId id="795" r:id="rId19"/>
    <p:sldId id="275" r:id="rId20"/>
    <p:sldId id="765" r:id="rId21"/>
    <p:sldId id="847" r:id="rId22"/>
    <p:sldId id="831" r:id="rId23"/>
    <p:sldId id="842" r:id="rId24"/>
    <p:sldId id="834" r:id="rId25"/>
    <p:sldId id="837" r:id="rId26"/>
    <p:sldId id="826" r:id="rId27"/>
    <p:sldId id="823" r:id="rId28"/>
    <p:sldId id="845" r:id="rId29"/>
    <p:sldId id="827" r:id="rId30"/>
    <p:sldId id="838" r:id="rId31"/>
    <p:sldId id="840" r:id="rId32"/>
    <p:sldId id="843" r:id="rId33"/>
    <p:sldId id="260" r:id="rId34"/>
    <p:sldId id="848" r:id="rId35"/>
    <p:sldId id="269" r:id="rId36"/>
    <p:sldId id="270" r:id="rId37"/>
    <p:sldId id="804" r:id="rId38"/>
    <p:sldId id="806" r:id="rId39"/>
    <p:sldId id="808" r:id="rId40"/>
    <p:sldId id="800" r:id="rId41"/>
    <p:sldId id="807" r:id="rId42"/>
    <p:sldId id="744"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140" userDrawn="1">
          <p15:clr>
            <a:srgbClr val="A4A3A4"/>
          </p15:clr>
        </p15:guide>
        <p15:guide id="2" pos="39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Gillwald" initials="AG"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78"/>
    <p:restoredTop sz="93112"/>
  </p:normalViewPr>
  <p:slideViewPr>
    <p:cSldViewPr snapToGrid="0" snapToObjects="1" showGuides="1">
      <p:cViewPr varScale="1">
        <p:scale>
          <a:sx n="48" d="100"/>
          <a:sy n="48" d="100"/>
        </p:scale>
        <p:origin x="1122" y="66"/>
      </p:cViewPr>
      <p:guideLst>
        <p:guide orient="horz" pos="3140"/>
        <p:guide pos="39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1"/>
          <c:tx>
            <c:strRef>
              <c:f>Sheet1!$D$20</c:f>
              <c:strCache>
                <c:ptCount val="1"/>
                <c:pt idx="0">
                  <c:v>RIA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Sheet1!$B$21:$B$27</c:f>
              <c:strCache>
                <c:ptCount val="7"/>
                <c:pt idx="0">
                  <c:v>Kenya</c:v>
                </c:pt>
                <c:pt idx="1">
                  <c:v>South Africa</c:v>
                </c:pt>
                <c:pt idx="2">
                  <c:v>Ghana</c:v>
                </c:pt>
                <c:pt idx="3">
                  <c:v>Nigeria</c:v>
                </c:pt>
                <c:pt idx="4">
                  <c:v>Tanzania</c:v>
                </c:pt>
                <c:pt idx="5">
                  <c:v>Rwanda</c:v>
                </c:pt>
                <c:pt idx="6">
                  <c:v>mozambique</c:v>
                </c:pt>
              </c:strCache>
            </c:strRef>
          </c:cat>
          <c:val>
            <c:numRef>
              <c:f>Sheet1!$D$21:$D$27</c:f>
              <c:numCache>
                <c:formatCode>General</c:formatCode>
                <c:ptCount val="7"/>
                <c:pt idx="0">
                  <c:v>86.9</c:v>
                </c:pt>
                <c:pt idx="1">
                  <c:v>83.8</c:v>
                </c:pt>
                <c:pt idx="2">
                  <c:v>73.900000000000006</c:v>
                </c:pt>
                <c:pt idx="3">
                  <c:v>63.3</c:v>
                </c:pt>
                <c:pt idx="4">
                  <c:v>58.5</c:v>
                </c:pt>
                <c:pt idx="5">
                  <c:v>48.2</c:v>
                </c:pt>
                <c:pt idx="6">
                  <c:v>39.700000000000003</c:v>
                </c:pt>
              </c:numCache>
            </c:numRef>
          </c:val>
          <c:extLst>
            <c:ext xmlns:c16="http://schemas.microsoft.com/office/drawing/2014/chart" uri="{C3380CC4-5D6E-409C-BE32-E72D297353CC}">
              <c16:uniqueId val="{00000000-7EDB-DB4B-A05D-36928C05446B}"/>
            </c:ext>
          </c:extLst>
        </c:ser>
        <c:ser>
          <c:idx val="2"/>
          <c:order val="2"/>
          <c:tx>
            <c:strRef>
              <c:f>Sheet1!$E$20</c:f>
              <c:strCache>
                <c:ptCount val="1"/>
                <c:pt idx="0">
                  <c:v>ITU</c:v>
                </c:pt>
              </c:strCache>
            </c:strRef>
          </c:tx>
          <c:spPr>
            <a:solidFill>
              <a:sysClr val="windowText" lastClr="000000">
                <a:lumMod val="50000"/>
                <a:lumOff val="50000"/>
              </a:sysClr>
            </a:solidFill>
            <a:ln>
              <a:solidFill>
                <a:srgbClr val="59A9A8"/>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Sheet1!$B$21:$B$27</c:f>
              <c:strCache>
                <c:ptCount val="7"/>
                <c:pt idx="0">
                  <c:v>Kenya</c:v>
                </c:pt>
                <c:pt idx="1">
                  <c:v>South Africa</c:v>
                </c:pt>
                <c:pt idx="2">
                  <c:v>Ghana</c:v>
                </c:pt>
                <c:pt idx="3">
                  <c:v>Nigeria</c:v>
                </c:pt>
                <c:pt idx="4">
                  <c:v>Tanzania</c:v>
                </c:pt>
                <c:pt idx="5">
                  <c:v>Rwanda</c:v>
                </c:pt>
                <c:pt idx="6">
                  <c:v>mozambique</c:v>
                </c:pt>
              </c:strCache>
            </c:strRef>
          </c:cat>
          <c:val>
            <c:numRef>
              <c:f>Sheet1!$E$21:$E$27</c:f>
              <c:numCache>
                <c:formatCode>General</c:formatCode>
                <c:ptCount val="7"/>
                <c:pt idx="0">
                  <c:v>80.400000000000006</c:v>
                </c:pt>
                <c:pt idx="1">
                  <c:v>147.1</c:v>
                </c:pt>
                <c:pt idx="2">
                  <c:v>135.80000000000001</c:v>
                </c:pt>
                <c:pt idx="3">
                  <c:v>83</c:v>
                </c:pt>
                <c:pt idx="4">
                  <c:v>72.099999999999994</c:v>
                </c:pt>
                <c:pt idx="5">
                  <c:v>74.900000000000006</c:v>
                </c:pt>
                <c:pt idx="6">
                  <c:v>52.1</c:v>
                </c:pt>
              </c:numCache>
            </c:numRef>
          </c:val>
          <c:extLst>
            <c:ext xmlns:c16="http://schemas.microsoft.com/office/drawing/2014/chart" uri="{C3380CC4-5D6E-409C-BE32-E72D297353CC}">
              <c16:uniqueId val="{00000001-7EDB-DB4B-A05D-36928C05446B}"/>
            </c:ext>
          </c:extLst>
        </c:ser>
        <c:dLbls>
          <c:showLegendKey val="0"/>
          <c:showVal val="0"/>
          <c:showCatName val="0"/>
          <c:showSerName val="0"/>
          <c:showPercent val="0"/>
          <c:showBubbleSize val="0"/>
        </c:dLbls>
        <c:gapWidth val="51"/>
        <c:axId val="-1964143760"/>
        <c:axId val="-1964475504"/>
      </c:barChart>
      <c:lineChart>
        <c:grouping val="standard"/>
        <c:varyColors val="0"/>
        <c:ser>
          <c:idx val="0"/>
          <c:order val="0"/>
          <c:tx>
            <c:strRef>
              <c:f>Sheet1!$C$20</c:f>
              <c:strCache>
                <c:ptCount val="1"/>
                <c:pt idx="0">
                  <c:v>Mean SIM card ownership</c:v>
                </c:pt>
              </c:strCache>
            </c:strRef>
          </c:tx>
          <c:spPr>
            <a:ln w="28545" cap="flat">
              <a:solidFill>
                <a:sysClr val="window" lastClr="FFFFFF">
                  <a:lumMod val="75000"/>
                </a:sysClr>
              </a:solidFill>
              <a:miter lim="800000"/>
            </a:ln>
            <a:effectLst/>
          </c:spPr>
          <c:marker>
            <c:symbol val="none"/>
          </c:marker>
          <c:dLbls>
            <c:dLbl>
              <c:idx val="0"/>
              <c:tx>
                <c:rich>
                  <a:bodyPr/>
                  <a:lstStyle/>
                  <a:p>
                    <a:r>
                      <a:rPr lang="en-US"/>
                      <a:t>1</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DB-DB4B-A05D-36928C05446B}"/>
                </c:ext>
              </c:extLst>
            </c:dLbl>
            <c:dLbl>
              <c:idx val="1"/>
              <c:tx>
                <c:rich>
                  <a:bodyPr/>
                  <a:lstStyle/>
                  <a:p>
                    <a:r>
                      <a:rPr lang="en-US"/>
                      <a:t>1,2</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DB-DB4B-A05D-36928C05446B}"/>
                </c:ext>
              </c:extLst>
            </c:dLbl>
            <c:dLbl>
              <c:idx val="2"/>
              <c:tx>
                <c:rich>
                  <a:bodyPr/>
                  <a:lstStyle/>
                  <a:p>
                    <a:r>
                      <a:rPr lang="en-US"/>
                      <a:t>1,5</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DB-DB4B-A05D-36928C05446B}"/>
                </c:ext>
              </c:extLst>
            </c:dLbl>
            <c:dLbl>
              <c:idx val="3"/>
              <c:tx>
                <c:rich>
                  <a:bodyPr/>
                  <a:lstStyle/>
                  <a:p>
                    <a:r>
                      <a:rPr lang="en-US"/>
                      <a:t>1,2</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DB-DB4B-A05D-36928C05446B}"/>
                </c:ext>
              </c:extLst>
            </c:dLbl>
            <c:dLbl>
              <c:idx val="4"/>
              <c:tx>
                <c:rich>
                  <a:bodyPr/>
                  <a:lstStyle/>
                  <a:p>
                    <a:r>
                      <a:rPr lang="en-US"/>
                      <a:t>1,5</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EDB-DB4B-A05D-36928C05446B}"/>
                </c:ext>
              </c:extLst>
            </c:dLbl>
            <c:dLbl>
              <c:idx val="5"/>
              <c:tx>
                <c:rich>
                  <a:bodyPr/>
                  <a:lstStyle/>
                  <a:p>
                    <a:r>
                      <a:rPr lang="en-US"/>
                      <a:t>1,5</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DB-DB4B-A05D-36928C05446B}"/>
                </c:ext>
              </c:extLst>
            </c:dLbl>
            <c:dLbl>
              <c:idx val="6"/>
              <c:tx>
                <c:rich>
                  <a:bodyPr/>
                  <a:lstStyle/>
                  <a:p>
                    <a:r>
                      <a:rPr lang="en-US"/>
                      <a:t>1,3</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DB-DB4B-A05D-36928C05446B}"/>
                </c:ext>
              </c:extLst>
            </c:dLbl>
            <c:spPr>
              <a:noFill/>
              <a:ln>
                <a:noFill/>
              </a:ln>
              <a:effectLst/>
            </c:spPr>
            <c:txPr>
              <a:bodyPr wrap="square" lIns="38100" tIns="19050" rIns="38100" bIns="19050" anchor="ctr">
                <a:spAutoFit/>
              </a:bodyPr>
              <a:lstStyle/>
              <a:p>
                <a:pPr>
                  <a:defRPr sz="1000" b="1">
                    <a:solidFill>
                      <a:schemeClr val="tx1">
                        <a:alpha val="76000"/>
                      </a:schemeClr>
                    </a:solidFill>
                    <a:effectLst>
                      <a:outerShdw blurRad="50800" dist="50800" dir="5400000" sx="1000" sy="1000" algn="ctr" rotWithShape="0">
                        <a:srgbClr val="000000">
                          <a:alpha val="43137"/>
                        </a:srgbClr>
                      </a:outerShdw>
                    </a:effectLs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Sheet1!$B$21:$B$27</c:f>
              <c:strCache>
                <c:ptCount val="7"/>
                <c:pt idx="0">
                  <c:v>Kenya</c:v>
                </c:pt>
                <c:pt idx="1">
                  <c:v>South Africa</c:v>
                </c:pt>
                <c:pt idx="2">
                  <c:v>Ghana</c:v>
                </c:pt>
                <c:pt idx="3">
                  <c:v>Nigeria</c:v>
                </c:pt>
                <c:pt idx="4">
                  <c:v>Tanzania</c:v>
                </c:pt>
                <c:pt idx="5">
                  <c:v>Rwanda</c:v>
                </c:pt>
                <c:pt idx="6">
                  <c:v>mozambique</c:v>
                </c:pt>
              </c:strCache>
            </c:strRef>
          </c:cat>
          <c:val>
            <c:numRef>
              <c:f>Sheet1!$C$21:$C$27</c:f>
              <c:numCache>
                <c:formatCode>#,##0.00</c:formatCode>
                <c:ptCount val="7"/>
                <c:pt idx="0">
                  <c:v>1</c:v>
                </c:pt>
                <c:pt idx="1">
                  <c:v>1.2</c:v>
                </c:pt>
                <c:pt idx="2">
                  <c:v>1.5</c:v>
                </c:pt>
                <c:pt idx="3">
                  <c:v>1.2</c:v>
                </c:pt>
                <c:pt idx="4">
                  <c:v>1.5</c:v>
                </c:pt>
                <c:pt idx="5">
                  <c:v>1.5</c:v>
                </c:pt>
                <c:pt idx="6">
                  <c:v>1.3</c:v>
                </c:pt>
              </c:numCache>
            </c:numRef>
          </c:val>
          <c:smooth val="1"/>
          <c:extLst>
            <c:ext xmlns:c16="http://schemas.microsoft.com/office/drawing/2014/chart" uri="{C3380CC4-5D6E-409C-BE32-E72D297353CC}">
              <c16:uniqueId val="{00000009-7EDB-DB4B-A05D-36928C05446B}"/>
            </c:ext>
          </c:extLst>
        </c:ser>
        <c:dLbls>
          <c:showLegendKey val="0"/>
          <c:showVal val="0"/>
          <c:showCatName val="0"/>
          <c:showSerName val="0"/>
          <c:showPercent val="0"/>
          <c:showBubbleSize val="0"/>
        </c:dLbls>
        <c:marker val="1"/>
        <c:smooth val="0"/>
        <c:axId val="-1964377456"/>
        <c:axId val="-2016482928"/>
      </c:lineChart>
      <c:catAx>
        <c:axId val="-1964143760"/>
        <c:scaling>
          <c:orientation val="minMax"/>
        </c:scaling>
        <c:delete val="0"/>
        <c:axPos val="b"/>
        <c:numFmt formatCode="General" sourceLinked="1"/>
        <c:majorTickMark val="none"/>
        <c:minorTickMark val="none"/>
        <c:tickLblPos val="nextTo"/>
        <c:spPr>
          <a:noFill/>
          <a:ln w="9515" cap="flat" cmpd="sng" algn="ctr">
            <a:solidFill>
              <a:schemeClr val="tx1">
                <a:lumMod val="15000"/>
                <a:lumOff val="85000"/>
              </a:schemeClr>
            </a:solidFill>
            <a:round/>
          </a:ln>
          <a:effectLst/>
        </c:spPr>
        <c:txPr>
          <a:bodyPr rot="-60000000" spcFirstLastPara="1" vertOverflow="ellipsis" vert="horz" wrap="square" anchor="ctr" anchorCtr="1"/>
          <a:lstStyle/>
          <a:p>
            <a:pPr>
              <a:defRPr sz="899" b="0" i="0" u="none" strike="noStrike" kern="1200" baseline="0">
                <a:solidFill>
                  <a:schemeClr val="tx1">
                    <a:lumMod val="65000"/>
                    <a:lumOff val="35000"/>
                  </a:schemeClr>
                </a:solidFill>
                <a:latin typeface="+mn-lt"/>
                <a:ea typeface="+mn-ea"/>
                <a:cs typeface="+mn-cs"/>
              </a:defRPr>
            </a:pPr>
            <a:endParaRPr lang="en-US"/>
          </a:p>
        </c:txPr>
        <c:crossAx val="-1964475504"/>
        <c:crosses val="autoZero"/>
        <c:auto val="1"/>
        <c:lblAlgn val="ctr"/>
        <c:lblOffset val="100"/>
        <c:noMultiLvlLbl val="0"/>
      </c:catAx>
      <c:valAx>
        <c:axId val="-196447550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99" b="0" i="0" u="none" strike="noStrike" kern="1200" baseline="0">
                <a:solidFill>
                  <a:schemeClr val="tx1">
                    <a:lumMod val="65000"/>
                    <a:lumOff val="35000"/>
                  </a:schemeClr>
                </a:solidFill>
                <a:latin typeface="+mn-lt"/>
                <a:ea typeface="+mn-ea"/>
                <a:cs typeface="+mn-cs"/>
              </a:defRPr>
            </a:pPr>
            <a:endParaRPr lang="en-US"/>
          </a:p>
        </c:txPr>
        <c:crossAx val="-1964143760"/>
        <c:crosses val="max"/>
        <c:crossBetween val="between"/>
      </c:valAx>
      <c:catAx>
        <c:axId val="-1964377456"/>
        <c:scaling>
          <c:orientation val="minMax"/>
        </c:scaling>
        <c:delete val="1"/>
        <c:axPos val="b"/>
        <c:numFmt formatCode="General" sourceLinked="1"/>
        <c:majorTickMark val="out"/>
        <c:minorTickMark val="none"/>
        <c:tickLblPos val="nextTo"/>
        <c:crossAx val="-2016482928"/>
        <c:crosses val="autoZero"/>
        <c:auto val="1"/>
        <c:lblAlgn val="ctr"/>
        <c:lblOffset val="100"/>
        <c:noMultiLvlLbl val="0"/>
      </c:catAx>
      <c:valAx>
        <c:axId val="-201648292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99" b="0" i="0" u="none" strike="noStrike" kern="1200" baseline="0">
                <a:solidFill>
                  <a:schemeClr val="tx1">
                    <a:lumMod val="65000"/>
                    <a:lumOff val="35000"/>
                  </a:schemeClr>
                </a:solidFill>
                <a:latin typeface="+mn-lt"/>
                <a:ea typeface="+mn-ea"/>
                <a:cs typeface="+mn-cs"/>
              </a:defRPr>
            </a:pPr>
            <a:endParaRPr lang="en-US"/>
          </a:p>
        </c:txPr>
        <c:crossAx val="-1964377456"/>
        <c:crosses val="autoZero"/>
        <c:crossBetween val="between"/>
      </c:valAx>
      <c:spPr>
        <a:noFill/>
        <a:ln w="25373">
          <a:noFill/>
        </a:ln>
      </c:spPr>
    </c:plotArea>
    <c:legend>
      <c:legendPos val="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1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8184499999999995E-2"/>
          <c:y val="0.37012099999999998"/>
          <c:w val="0.90649000000000002"/>
          <c:h val="0.48067100000000001"/>
        </c:manualLayout>
      </c:layout>
      <c:lineChart>
        <c:grouping val="standard"/>
        <c:varyColors val="0"/>
        <c:ser>
          <c:idx val="0"/>
          <c:order val="0"/>
          <c:tx>
            <c:strRef>
              <c:f>Sheet1!$A$2</c:f>
              <c:strCache>
                <c:ptCount val="1"/>
                <c:pt idx="0">
                  <c:v>Cell</c:v>
                </c:pt>
              </c:strCache>
            </c:strRef>
          </c:tx>
          <c:spPr>
            <a:ln w="50800" cap="flat">
              <a:solidFill>
                <a:schemeClr val="accent3">
                  <a:hueOff val="362282"/>
                  <a:satOff val="31803"/>
                  <a:lumOff val="-18242"/>
                </a:schemeClr>
              </a:solidFill>
              <a:prstDash val="solid"/>
              <a:miter lim="400000"/>
            </a:ln>
            <a:effectLst/>
          </c:spPr>
          <c:marker>
            <c:symbol val="none"/>
          </c:marker>
          <c:dLbls>
            <c:numFmt formatCode="#,##0" sourceLinked="0"/>
            <c:spPr>
              <a:noFill/>
              <a:ln>
                <a:noFill/>
              </a:ln>
              <a:effectLst/>
            </c:spPr>
            <c:txPr>
              <a:bodyPr/>
              <a:lstStyle/>
              <a:p>
                <a:pPr>
                  <a:defRPr sz="2000" b="1" i="0" u="none" strike="noStrike">
                    <a:solidFill>
                      <a:srgbClr val="000000"/>
                    </a:solidFill>
                    <a:latin typeface="Helvetic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2010</c:v>
                </c:pt>
                <c:pt idx="1">
                  <c:v>2011</c:v>
                </c:pt>
                <c:pt idx="2">
                  <c:v>2012</c:v>
                </c:pt>
                <c:pt idx="3">
                  <c:v>2013</c:v>
                </c:pt>
                <c:pt idx="4">
                  <c:v>2014</c:v>
                </c:pt>
                <c:pt idx="5">
                  <c:v>2015</c:v>
                </c:pt>
                <c:pt idx="6">
                  <c:v>2016</c:v>
                </c:pt>
                <c:pt idx="7">
                  <c:v>2017</c:v>
                </c:pt>
              </c:strCache>
            </c:strRef>
          </c:cat>
          <c:val>
            <c:numRef>
              <c:f>Sheet1!$B$2:$I$2</c:f>
              <c:numCache>
                <c:formatCode>General</c:formatCode>
                <c:ptCount val="8"/>
                <c:pt idx="0">
                  <c:v>16</c:v>
                </c:pt>
                <c:pt idx="1">
                  <c:v>15</c:v>
                </c:pt>
                <c:pt idx="2">
                  <c:v>16</c:v>
                </c:pt>
                <c:pt idx="3">
                  <c:v>19</c:v>
                </c:pt>
                <c:pt idx="4">
                  <c:v>23</c:v>
                </c:pt>
                <c:pt idx="5">
                  <c:v>23</c:v>
                </c:pt>
                <c:pt idx="6">
                  <c:v>17</c:v>
                </c:pt>
                <c:pt idx="7">
                  <c:v>17</c:v>
                </c:pt>
              </c:numCache>
            </c:numRef>
          </c:val>
          <c:smooth val="0"/>
          <c:extLst>
            <c:ext xmlns:c16="http://schemas.microsoft.com/office/drawing/2014/chart" uri="{C3380CC4-5D6E-409C-BE32-E72D297353CC}">
              <c16:uniqueId val="{00000000-A006-BD43-8AD5-28C80074FA64}"/>
            </c:ext>
          </c:extLst>
        </c:ser>
        <c:ser>
          <c:idx val="1"/>
          <c:order val="1"/>
          <c:tx>
            <c:strRef>
              <c:f>Sheet1!$A$3</c:f>
              <c:strCache>
                <c:ptCount val="1"/>
                <c:pt idx="0">
                  <c:v>MTN</c:v>
                </c:pt>
              </c:strCache>
            </c:strRef>
          </c:tx>
          <c:spPr>
            <a:ln w="50800" cap="flat">
              <a:solidFill>
                <a:schemeClr val="accent4">
                  <a:hueOff val="-461056"/>
                  <a:satOff val="4338"/>
                  <a:lumOff val="-10225"/>
                </a:schemeClr>
              </a:solidFill>
              <a:prstDash val="solid"/>
              <a:miter lim="400000"/>
            </a:ln>
            <a:effectLst/>
          </c:spPr>
          <c:marker>
            <c:symbol val="none"/>
          </c:marker>
          <c:dLbls>
            <c:numFmt formatCode="#,##0" sourceLinked="0"/>
            <c:spPr>
              <a:noFill/>
              <a:ln>
                <a:noFill/>
              </a:ln>
              <a:effectLst/>
            </c:spPr>
            <c:txPr>
              <a:bodyPr/>
              <a:lstStyle/>
              <a:p>
                <a:pPr>
                  <a:defRPr sz="2000" b="1" i="0" u="none" strike="noStrike">
                    <a:solidFill>
                      <a:srgbClr val="000000"/>
                    </a:solidFill>
                    <a:latin typeface="Helvetic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2010</c:v>
                </c:pt>
                <c:pt idx="1">
                  <c:v>2011</c:v>
                </c:pt>
                <c:pt idx="2">
                  <c:v>2012</c:v>
                </c:pt>
                <c:pt idx="3">
                  <c:v>2013</c:v>
                </c:pt>
                <c:pt idx="4">
                  <c:v>2014</c:v>
                </c:pt>
                <c:pt idx="5">
                  <c:v>2015</c:v>
                </c:pt>
                <c:pt idx="6">
                  <c:v>2016</c:v>
                </c:pt>
                <c:pt idx="7">
                  <c:v>2017</c:v>
                </c:pt>
              </c:strCache>
            </c:strRef>
          </c:cat>
          <c:val>
            <c:numRef>
              <c:f>Sheet1!$B$3:$I$3</c:f>
              <c:numCache>
                <c:formatCode>General</c:formatCode>
                <c:ptCount val="8"/>
                <c:pt idx="0">
                  <c:v>37</c:v>
                </c:pt>
                <c:pt idx="1">
                  <c:v>37</c:v>
                </c:pt>
                <c:pt idx="2">
                  <c:v>37</c:v>
                </c:pt>
                <c:pt idx="3">
                  <c:v>35</c:v>
                </c:pt>
                <c:pt idx="4">
                  <c:v>34</c:v>
                </c:pt>
                <c:pt idx="5">
                  <c:v>34</c:v>
                </c:pt>
                <c:pt idx="6">
                  <c:v>35</c:v>
                </c:pt>
                <c:pt idx="7">
                  <c:v>31</c:v>
                </c:pt>
              </c:numCache>
            </c:numRef>
          </c:val>
          <c:smooth val="0"/>
          <c:extLst>
            <c:ext xmlns:c16="http://schemas.microsoft.com/office/drawing/2014/chart" uri="{C3380CC4-5D6E-409C-BE32-E72D297353CC}">
              <c16:uniqueId val="{00000001-A006-BD43-8AD5-28C80074FA64}"/>
            </c:ext>
          </c:extLst>
        </c:ser>
        <c:ser>
          <c:idx val="2"/>
          <c:order val="2"/>
          <c:tx>
            <c:strRef>
              <c:f>Sheet1!$A$4</c:f>
              <c:strCache>
                <c:ptCount val="1"/>
                <c:pt idx="0">
                  <c:v>Telkom</c:v>
                </c:pt>
              </c:strCache>
            </c:strRef>
          </c:tx>
          <c:spPr>
            <a:ln w="50800" cap="flat">
              <a:solidFill>
                <a:schemeClr val="accent1">
                  <a:hueOff val="114395"/>
                  <a:lumOff val="-24975"/>
                </a:schemeClr>
              </a:solidFill>
              <a:prstDash val="solid"/>
              <a:miter lim="400000"/>
            </a:ln>
            <a:effectLst/>
          </c:spPr>
          <c:marker>
            <c:symbol val="none"/>
          </c:marker>
          <c:dLbls>
            <c:numFmt formatCode="#,##0" sourceLinked="0"/>
            <c:spPr>
              <a:noFill/>
              <a:ln>
                <a:noFill/>
              </a:ln>
              <a:effectLst/>
            </c:spPr>
            <c:txPr>
              <a:bodyPr/>
              <a:lstStyle/>
              <a:p>
                <a:pPr>
                  <a:defRPr sz="2000" b="1" i="0" u="none" strike="noStrike">
                    <a:solidFill>
                      <a:srgbClr val="000000"/>
                    </a:solidFill>
                    <a:latin typeface="Helvetic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2010</c:v>
                </c:pt>
                <c:pt idx="1">
                  <c:v>2011</c:v>
                </c:pt>
                <c:pt idx="2">
                  <c:v>2012</c:v>
                </c:pt>
                <c:pt idx="3">
                  <c:v>2013</c:v>
                </c:pt>
                <c:pt idx="4">
                  <c:v>2014</c:v>
                </c:pt>
                <c:pt idx="5">
                  <c:v>2015</c:v>
                </c:pt>
                <c:pt idx="6">
                  <c:v>2016</c:v>
                </c:pt>
                <c:pt idx="7">
                  <c:v>2017</c:v>
                </c:pt>
              </c:strCache>
            </c:strRef>
          </c:cat>
          <c:val>
            <c:numRef>
              <c:f>Sheet1!$B$4:$I$4</c:f>
              <c:numCache>
                <c:formatCode>General</c:formatCode>
                <c:ptCount val="8"/>
                <c:pt idx="0">
                  <c:v>0.6</c:v>
                </c:pt>
                <c:pt idx="1">
                  <c:v>2</c:v>
                </c:pt>
                <c:pt idx="2">
                  <c:v>2</c:v>
                </c:pt>
                <c:pt idx="3">
                  <c:v>2</c:v>
                </c:pt>
                <c:pt idx="4">
                  <c:v>3</c:v>
                </c:pt>
                <c:pt idx="5">
                  <c:v>3</c:v>
                </c:pt>
                <c:pt idx="6">
                  <c:v>4</c:v>
                </c:pt>
                <c:pt idx="7">
                  <c:v>5</c:v>
                </c:pt>
              </c:numCache>
            </c:numRef>
          </c:val>
          <c:smooth val="0"/>
          <c:extLst>
            <c:ext xmlns:c16="http://schemas.microsoft.com/office/drawing/2014/chart" uri="{C3380CC4-5D6E-409C-BE32-E72D297353CC}">
              <c16:uniqueId val="{00000002-A006-BD43-8AD5-28C80074FA64}"/>
            </c:ext>
          </c:extLst>
        </c:ser>
        <c:ser>
          <c:idx val="3"/>
          <c:order val="3"/>
          <c:tx>
            <c:strRef>
              <c:f>Sheet1!$A$5</c:f>
              <c:strCache>
                <c:ptCount val="1"/>
                <c:pt idx="0">
                  <c:v>Vodacom</c:v>
                </c:pt>
              </c:strCache>
            </c:strRef>
          </c:tx>
          <c:spPr>
            <a:ln w="50800" cap="flat">
              <a:solidFill>
                <a:srgbClr val="FF2600"/>
              </a:solidFill>
              <a:prstDash val="solid"/>
              <a:miter lim="400000"/>
            </a:ln>
            <a:effectLst/>
          </c:spPr>
          <c:marker>
            <c:symbol val="none"/>
          </c:marker>
          <c:dLbls>
            <c:numFmt formatCode="#,##0" sourceLinked="0"/>
            <c:spPr>
              <a:noFill/>
              <a:ln>
                <a:noFill/>
              </a:ln>
              <a:effectLst/>
            </c:spPr>
            <c:txPr>
              <a:bodyPr/>
              <a:lstStyle/>
              <a:p>
                <a:pPr>
                  <a:defRPr sz="2000" b="1" i="0" u="none" strike="noStrike">
                    <a:solidFill>
                      <a:srgbClr val="000000"/>
                    </a:solidFill>
                    <a:latin typeface="Helvetica"/>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2010</c:v>
                </c:pt>
                <c:pt idx="1">
                  <c:v>2011</c:v>
                </c:pt>
                <c:pt idx="2">
                  <c:v>2012</c:v>
                </c:pt>
                <c:pt idx="3">
                  <c:v>2013</c:v>
                </c:pt>
                <c:pt idx="4">
                  <c:v>2014</c:v>
                </c:pt>
                <c:pt idx="5">
                  <c:v>2015</c:v>
                </c:pt>
                <c:pt idx="6">
                  <c:v>2016</c:v>
                </c:pt>
                <c:pt idx="7">
                  <c:v>2017</c:v>
                </c:pt>
              </c:strCache>
            </c:strRef>
          </c:cat>
          <c:val>
            <c:numRef>
              <c:f>Sheet1!$B$5:$I$5</c:f>
              <c:numCache>
                <c:formatCode>General</c:formatCode>
                <c:ptCount val="8"/>
                <c:pt idx="0">
                  <c:v>47</c:v>
                </c:pt>
                <c:pt idx="1">
                  <c:v>47</c:v>
                </c:pt>
                <c:pt idx="2">
                  <c:v>45</c:v>
                </c:pt>
                <c:pt idx="3">
                  <c:v>44</c:v>
                </c:pt>
                <c:pt idx="4">
                  <c:v>40</c:v>
                </c:pt>
                <c:pt idx="5">
                  <c:v>40</c:v>
                </c:pt>
                <c:pt idx="6">
                  <c:v>44</c:v>
                </c:pt>
                <c:pt idx="7">
                  <c:v>47</c:v>
                </c:pt>
              </c:numCache>
            </c:numRef>
          </c:val>
          <c:smooth val="0"/>
          <c:extLst>
            <c:ext xmlns:c16="http://schemas.microsoft.com/office/drawing/2014/chart" uri="{C3380CC4-5D6E-409C-BE32-E72D297353CC}">
              <c16:uniqueId val="{00000003-A006-BD43-8AD5-28C80074FA64}"/>
            </c:ext>
          </c:extLst>
        </c:ser>
        <c:dLbls>
          <c:showLegendKey val="0"/>
          <c:showVal val="0"/>
          <c:showCatName val="0"/>
          <c:showSerName val="0"/>
          <c:showPercent val="0"/>
          <c:showBubbleSize val="0"/>
        </c:dLbls>
        <c:smooth val="0"/>
        <c:axId val="-1902814800"/>
        <c:axId val="-1817507024"/>
      </c:lineChart>
      <c:catAx>
        <c:axId val="-190281480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800" b="1" i="0" u="none" strike="noStrike">
                <a:solidFill>
                  <a:srgbClr val="000000"/>
                </a:solidFill>
                <a:latin typeface="Helvetica Neue"/>
              </a:defRPr>
            </a:pPr>
            <a:endParaRPr lang="en-US"/>
          </a:p>
        </c:txPr>
        <c:crossAx val="-1817507024"/>
        <c:crosses val="autoZero"/>
        <c:auto val="1"/>
        <c:lblAlgn val="ctr"/>
        <c:lblOffset val="100"/>
        <c:noMultiLvlLbl val="1"/>
      </c:catAx>
      <c:valAx>
        <c:axId val="-1817507024"/>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1" i="0" u="none" strike="noStrike">
                <a:solidFill>
                  <a:srgbClr val="000000"/>
                </a:solidFill>
                <a:latin typeface="Helvetica Neue"/>
              </a:defRPr>
            </a:pPr>
            <a:endParaRPr lang="en-US"/>
          </a:p>
        </c:txPr>
        <c:crossAx val="-1902814800"/>
        <c:crosses val="autoZero"/>
        <c:crossBetween val="midCat"/>
        <c:majorUnit val="12.5"/>
        <c:minorUnit val="6.25"/>
      </c:valAx>
      <c:spPr>
        <a:noFill/>
        <a:ln w="12700" cap="flat">
          <a:noFill/>
          <a:miter lim="400000"/>
        </a:ln>
        <a:effectLst/>
      </c:spPr>
    </c:plotArea>
    <c:legend>
      <c:legendPos val="t"/>
      <c:layout>
        <c:manualLayout>
          <c:xMode val="edge"/>
          <c:yMode val="edge"/>
          <c:x val="5.6258700000000002E-2"/>
          <c:y val="0"/>
          <c:w val="0.89456400000000003"/>
          <c:h val="0.12477199999999999"/>
        </c:manualLayout>
      </c:layout>
      <c:overlay val="1"/>
      <c:spPr>
        <a:noFill/>
        <a:ln w="12700" cap="flat">
          <a:noFill/>
          <a:miter lim="400000"/>
        </a:ln>
        <a:effectLst/>
      </c:spPr>
      <c:txPr>
        <a:bodyPr rot="0"/>
        <a:lstStyle/>
        <a:p>
          <a:pPr>
            <a:defRPr sz="2000" b="1"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5440499999999997E-2"/>
          <c:y val="8.9081199999999999E-2"/>
          <c:w val="0.92343799999999998"/>
          <c:h val="0.73093600000000003"/>
        </c:manualLayout>
      </c:layout>
      <c:barChart>
        <c:barDir val="col"/>
        <c:grouping val="clustered"/>
        <c:varyColors val="0"/>
        <c:ser>
          <c:idx val="0"/>
          <c:order val="0"/>
          <c:tx>
            <c:strRef>
              <c:f>Sheet1!$A$2</c:f>
              <c:strCache>
                <c:ptCount val="1"/>
                <c:pt idx="0">
                  <c:v>MTN</c:v>
                </c:pt>
              </c:strCache>
            </c:strRef>
          </c:tx>
          <c:spPr>
            <a:solidFill>
              <a:srgbClr val="FFC000"/>
            </a:solidFill>
            <a:ln w="12700" cap="flat">
              <a:noFill/>
              <a:miter lim="400000"/>
            </a:ln>
            <a:effectLst/>
          </c:spPr>
          <c:invertIfNegative val="0"/>
          <c:dLbls>
            <c:numFmt formatCode="#,##0" sourceLinked="0"/>
            <c:spPr>
              <a:noFill/>
              <a:ln>
                <a:noFill/>
              </a:ln>
              <a:effectLst/>
            </c:spPr>
            <c:txPr>
              <a:bodyPr/>
              <a:lstStyle/>
              <a:p>
                <a:pPr>
                  <a:defRPr sz="2800" b="1"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11.5</c:v>
                </c:pt>
              </c:numCache>
            </c:numRef>
          </c:val>
          <c:extLst>
            <c:ext xmlns:c16="http://schemas.microsoft.com/office/drawing/2014/chart" uri="{C3380CC4-5D6E-409C-BE32-E72D297353CC}">
              <c16:uniqueId val="{00000000-4D6A-C04E-BCD5-01F70B54A31C}"/>
            </c:ext>
          </c:extLst>
        </c:ser>
        <c:ser>
          <c:idx val="1"/>
          <c:order val="1"/>
          <c:tx>
            <c:strRef>
              <c:f>Sheet1!$A$3</c:f>
              <c:strCache>
                <c:ptCount val="1"/>
                <c:pt idx="0">
                  <c:v>Vodacom </c:v>
                </c:pt>
              </c:strCache>
            </c:strRef>
          </c:tx>
          <c:spPr>
            <a:solidFill>
              <a:srgbClr val="C00000"/>
            </a:solidFill>
            <a:ln w="12700" cap="flat">
              <a:noFill/>
              <a:miter lim="400000"/>
            </a:ln>
            <a:effectLst/>
          </c:spPr>
          <c:invertIfNegative val="0"/>
          <c:dLbls>
            <c:numFmt formatCode="#,##0" sourceLinked="0"/>
            <c:spPr>
              <a:noFill/>
              <a:ln>
                <a:noFill/>
              </a:ln>
              <a:effectLst/>
            </c:spPr>
            <c:txPr>
              <a:bodyPr/>
              <a:lstStyle/>
              <a:p>
                <a:pPr>
                  <a:defRPr sz="2800" b="1"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8.9</c:v>
                </c:pt>
              </c:numCache>
            </c:numRef>
          </c:val>
          <c:extLst>
            <c:ext xmlns:c16="http://schemas.microsoft.com/office/drawing/2014/chart" uri="{C3380CC4-5D6E-409C-BE32-E72D297353CC}">
              <c16:uniqueId val="{00000001-4D6A-C04E-BCD5-01F70B54A31C}"/>
            </c:ext>
          </c:extLst>
        </c:ser>
        <c:ser>
          <c:idx val="2"/>
          <c:order val="2"/>
          <c:tx>
            <c:strRef>
              <c:f>Sheet1!$A$4</c:f>
              <c:strCache>
                <c:ptCount val="1"/>
                <c:pt idx="0">
                  <c:v>Cell C</c:v>
                </c:pt>
              </c:strCache>
            </c:strRef>
          </c:tx>
          <c:spPr>
            <a:solidFill>
              <a:schemeClr val="accent5">
                <a:hueOff val="-82419"/>
                <a:satOff val="-9513"/>
                <a:lumOff val="-16343"/>
              </a:schemeClr>
            </a:solidFill>
            <a:ln w="12700" cap="flat">
              <a:noFill/>
              <a:miter lim="400000"/>
            </a:ln>
            <a:effectLst/>
          </c:spPr>
          <c:invertIfNegative val="0"/>
          <c:dPt>
            <c:idx val="0"/>
            <c:invertIfNegative val="0"/>
            <c:bubble3D val="0"/>
            <c:spPr>
              <a:solidFill>
                <a:srgbClr val="FF0000"/>
              </a:solidFill>
              <a:ln w="12700" cap="flat">
                <a:noFill/>
                <a:miter lim="400000"/>
              </a:ln>
              <a:effectLst/>
            </c:spPr>
            <c:extLst>
              <c:ext xmlns:c16="http://schemas.microsoft.com/office/drawing/2014/chart" uri="{C3380CC4-5D6E-409C-BE32-E72D297353CC}">
                <c16:uniqueId val="{00000003-4D6A-C04E-BCD5-01F70B54A31C}"/>
              </c:ext>
            </c:extLst>
          </c:dPt>
          <c:dLbls>
            <c:numFmt formatCode="#,##0" sourceLinked="0"/>
            <c:spPr>
              <a:noFill/>
              <a:ln>
                <a:noFill/>
              </a:ln>
              <a:effectLst/>
            </c:spPr>
            <c:txPr>
              <a:bodyPr/>
              <a:lstStyle/>
              <a:p>
                <a:pPr>
                  <a:defRPr sz="2800" b="1" i="0" u="none" strike="noStrike">
                    <a:solidFill>
                      <a:srgbClr val="FFFFFF"/>
                    </a:solidFill>
                    <a:latin typeface="Helvetica Neue"/>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Sheet1!$B$4:$B$4</c:f>
              <c:numCache>
                <c:formatCode>General</c:formatCode>
                <c:ptCount val="1"/>
                <c:pt idx="0">
                  <c:v>3.4</c:v>
                </c:pt>
              </c:numCache>
            </c:numRef>
          </c:val>
          <c:extLst>
            <c:ext xmlns:c16="http://schemas.microsoft.com/office/drawing/2014/chart" uri="{C3380CC4-5D6E-409C-BE32-E72D297353CC}">
              <c16:uniqueId val="{00000004-4D6A-C04E-BCD5-01F70B54A31C}"/>
            </c:ext>
          </c:extLst>
        </c:ser>
        <c:dLbls>
          <c:showLegendKey val="0"/>
          <c:showVal val="0"/>
          <c:showCatName val="0"/>
          <c:showSerName val="0"/>
          <c:showPercent val="0"/>
          <c:showBubbleSize val="0"/>
        </c:dLbls>
        <c:gapWidth val="40"/>
        <c:overlap val="-10"/>
        <c:axId val="-1897789696"/>
        <c:axId val="-1897491840"/>
      </c:barChart>
      <c:catAx>
        <c:axId val="-18977896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1897491840"/>
        <c:crosses val="autoZero"/>
        <c:auto val="1"/>
        <c:lblAlgn val="ctr"/>
        <c:lblOffset val="100"/>
        <c:noMultiLvlLbl val="1"/>
      </c:catAx>
      <c:valAx>
        <c:axId val="-1897491840"/>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Light"/>
              </a:defRPr>
            </a:pPr>
            <a:endParaRPr lang="en-US"/>
          </a:p>
        </c:txPr>
        <c:crossAx val="-1897789696"/>
        <c:crosses val="autoZero"/>
        <c:crossBetween val="between"/>
        <c:majorUnit val="3"/>
        <c:minorUnit val="1.5"/>
      </c:valAx>
      <c:spPr>
        <a:noFill/>
        <a:ln w="12700" cap="flat">
          <a:noFill/>
          <a:miter lim="400000"/>
        </a:ln>
        <a:effectLst/>
      </c:spPr>
    </c:plotArea>
    <c:legend>
      <c:legendPos val="b"/>
      <c:layout>
        <c:manualLayout>
          <c:xMode val="edge"/>
          <c:yMode val="edge"/>
          <c:x val="0.106756"/>
          <c:y val="0.89849500000000004"/>
          <c:w val="0.89324400000000004"/>
          <c:h val="0.101505"/>
        </c:manualLayout>
      </c:layout>
      <c:overlay val="1"/>
      <c:spPr>
        <a:noFill/>
        <a:ln w="12700" cap="flat">
          <a:noFill/>
          <a:miter lim="400000"/>
        </a:ln>
        <a:effectLst/>
      </c:spPr>
      <c:txPr>
        <a:bodyPr rot="0"/>
        <a:lstStyle/>
        <a:p>
          <a:pPr>
            <a:defRPr sz="1000" b="0" i="0" u="none" strike="noStrike">
              <a:solidFill>
                <a:srgbClr val="000000"/>
              </a:solidFill>
              <a:latin typeface="Helvetica Neue Light"/>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4154600000000001"/>
          <c:y val="4.5111600000000002E-2"/>
          <c:w val="0.85164799999999996"/>
          <c:h val="0.88225299999999995"/>
        </c:manualLayout>
      </c:layout>
      <c:barChart>
        <c:barDir val="bar"/>
        <c:grouping val="clustered"/>
        <c:varyColors val="0"/>
        <c:ser>
          <c:idx val="0"/>
          <c:order val="0"/>
          <c:tx>
            <c:strRef>
              <c:f>Sheet1!$A$2</c:f>
              <c:strCache>
                <c:ptCount val="1"/>
                <c:pt idx="0">
                  <c:v>Region 1</c:v>
                </c:pt>
              </c:strCache>
            </c:strRef>
          </c:tx>
          <c:spPr>
            <a:solidFill>
              <a:srgbClr val="AE1916"/>
            </a:solidFill>
            <a:ln w="12700" cap="flat">
              <a:noFill/>
              <a:miter lim="400000"/>
            </a:ln>
            <a:effectLst/>
          </c:spPr>
          <c:invertIfNegative val="0"/>
          <c:dLbls>
            <c:numFmt formatCode="[$USD]\ #,##0.00" sourceLinked="0"/>
            <c:spPr>
              <a:noFill/>
              <a:ln>
                <a:noFill/>
              </a:ln>
              <a:effectLst/>
            </c:spPr>
            <c:txPr>
              <a:bodyPr/>
              <a:lstStyle/>
              <a:p>
                <a:pPr>
                  <a:defRPr sz="1800" b="1" i="0" u="none" strike="noStrike">
                    <a:solidFill>
                      <a:srgbClr val="FFFFFF"/>
                    </a:solidFill>
                    <a:latin typeface="Helvetica"/>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Sheet1!$B$1:$O$1</c:f>
              <c:strCache>
                <c:ptCount val="14"/>
                <c:pt idx="0">
                  <c:v>Egypt</c:v>
                </c:pt>
                <c:pt idx="1">
                  <c:v>Namibia</c:v>
                </c:pt>
                <c:pt idx="2">
                  <c:v>Mozambique</c:v>
                </c:pt>
                <c:pt idx="3">
                  <c:v>Tunisia</c:v>
                </c:pt>
                <c:pt idx="4">
                  <c:v>Tanzania</c:v>
                </c:pt>
                <c:pt idx="5">
                  <c:v>Guinea</c:v>
                </c:pt>
                <c:pt idx="6">
                  <c:v>Sudan</c:v>
                </c:pt>
                <c:pt idx="7">
                  <c:v>Rwanda</c:v>
                </c:pt>
                <c:pt idx="8">
                  <c:v>Brundi</c:v>
                </c:pt>
                <c:pt idx="9">
                  <c:v>Kenya</c:v>
                </c:pt>
                <c:pt idx="10">
                  <c:v>Ghana</c:v>
                </c:pt>
                <c:pt idx="11">
                  <c:v>Uganda</c:v>
                </c:pt>
                <c:pt idx="12">
                  <c:v>Nigeria</c:v>
                </c:pt>
                <c:pt idx="13">
                  <c:v>South africa</c:v>
                </c:pt>
              </c:strCache>
            </c:strRef>
          </c:cat>
          <c:val>
            <c:numRef>
              <c:f>Sheet1!$B$2:$O$2</c:f>
              <c:numCache>
                <c:formatCode>General</c:formatCode>
                <c:ptCount val="14"/>
                <c:pt idx="0">
                  <c:v>1.1299999999999999</c:v>
                </c:pt>
                <c:pt idx="1">
                  <c:v>1.25</c:v>
                </c:pt>
                <c:pt idx="2">
                  <c:v>1.49</c:v>
                </c:pt>
                <c:pt idx="3">
                  <c:v>2.08</c:v>
                </c:pt>
                <c:pt idx="4">
                  <c:v>2.23</c:v>
                </c:pt>
                <c:pt idx="5">
                  <c:v>2.23</c:v>
                </c:pt>
                <c:pt idx="6">
                  <c:v>2.2799999999999998</c:v>
                </c:pt>
                <c:pt idx="7">
                  <c:v>2.37</c:v>
                </c:pt>
                <c:pt idx="8">
                  <c:v>2.4</c:v>
                </c:pt>
                <c:pt idx="9">
                  <c:v>2.46</c:v>
                </c:pt>
                <c:pt idx="10">
                  <c:v>2.68</c:v>
                </c:pt>
                <c:pt idx="11">
                  <c:v>2.75</c:v>
                </c:pt>
                <c:pt idx="12">
                  <c:v>2.79</c:v>
                </c:pt>
                <c:pt idx="13">
                  <c:v>8.2799999999999994</c:v>
                </c:pt>
              </c:numCache>
            </c:numRef>
          </c:val>
          <c:extLst>
            <c:ext xmlns:c16="http://schemas.microsoft.com/office/drawing/2014/chart" uri="{C3380CC4-5D6E-409C-BE32-E72D297353CC}">
              <c16:uniqueId val="{00000000-0852-214F-AED6-B9C761DE67F0}"/>
            </c:ext>
          </c:extLst>
        </c:ser>
        <c:dLbls>
          <c:showLegendKey val="0"/>
          <c:showVal val="0"/>
          <c:showCatName val="0"/>
          <c:showSerName val="0"/>
          <c:showPercent val="0"/>
          <c:showBubbleSize val="0"/>
        </c:dLbls>
        <c:gapWidth val="40"/>
        <c:overlap val="-10"/>
        <c:axId val="-1998008048"/>
        <c:axId val="-1900720896"/>
      </c:barChart>
      <c:catAx>
        <c:axId val="-1998008048"/>
        <c:scaling>
          <c:orientation val="maxMin"/>
        </c:scaling>
        <c:delete val="0"/>
        <c:axPos val="l"/>
        <c:numFmt formatCode="General" sourceLinked="0"/>
        <c:majorTickMark val="none"/>
        <c:minorTickMark val="none"/>
        <c:tickLblPos val="nextTo"/>
        <c:spPr>
          <a:ln w="12700" cap="flat">
            <a:solidFill>
              <a:srgbClr val="000000"/>
            </a:solidFill>
            <a:prstDash val="solid"/>
            <a:miter lim="400000"/>
          </a:ln>
        </c:spPr>
        <c:txPr>
          <a:bodyPr rot="0"/>
          <a:lstStyle/>
          <a:p>
            <a:pPr>
              <a:defRPr sz="1600" b="1" i="0" u="none" strike="noStrike">
                <a:solidFill>
                  <a:srgbClr val="000000"/>
                </a:solidFill>
                <a:latin typeface="Helvetica Neue Light"/>
              </a:defRPr>
            </a:pPr>
            <a:endParaRPr lang="en-US"/>
          </a:p>
        </c:txPr>
        <c:crossAx val="-1900720896"/>
        <c:crosses val="autoZero"/>
        <c:auto val="1"/>
        <c:lblAlgn val="ctr"/>
        <c:lblOffset val="100"/>
        <c:noMultiLvlLbl val="1"/>
      </c:catAx>
      <c:valAx>
        <c:axId val="-1900720896"/>
        <c:scaling>
          <c:orientation val="minMax"/>
        </c:scaling>
        <c:delete val="0"/>
        <c:axPos val="t"/>
        <c:majorGridlines>
          <c:spPr>
            <a:ln w="3175" cap="flat">
              <a:solidFill>
                <a:srgbClr val="B8B8B8"/>
              </a:solidFill>
              <a:prstDash val="solid"/>
              <a:miter lim="400000"/>
            </a:ln>
          </c:spPr>
        </c:majorGridlines>
        <c:numFmt formatCode="General" sourceLinked="0"/>
        <c:majorTickMark val="none"/>
        <c:minorTickMark val="none"/>
        <c:tickLblPos val="high"/>
        <c:spPr>
          <a:ln w="12700" cap="flat">
            <a:noFill/>
            <a:prstDash val="solid"/>
            <a:miter lim="400000"/>
          </a:ln>
        </c:spPr>
        <c:txPr>
          <a:bodyPr rot="0"/>
          <a:lstStyle/>
          <a:p>
            <a:pPr>
              <a:defRPr sz="1000" b="0" i="0" u="none" strike="noStrike">
                <a:solidFill>
                  <a:srgbClr val="000000"/>
                </a:solidFill>
                <a:latin typeface="Helvetica Neue Light"/>
              </a:defRPr>
            </a:pPr>
            <a:endParaRPr lang="en-US"/>
          </a:p>
        </c:txPr>
        <c:crossAx val="-1998008048"/>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6614299999999996E-2"/>
          <c:y val="6.4098799999999997E-2"/>
          <c:w val="0.91838600000000004"/>
          <c:h val="0.73619900000000005"/>
        </c:manualLayout>
      </c:layout>
      <c:lineChart>
        <c:grouping val="standard"/>
        <c:varyColors val="0"/>
        <c:ser>
          <c:idx val="0"/>
          <c:order val="0"/>
          <c:tx>
            <c:strRef>
              <c:f>Sheet1!$A$2</c:f>
              <c:strCache>
                <c:ptCount val="1"/>
                <c:pt idx="0">
                  <c:v>Cell C</c:v>
                </c:pt>
              </c:strCache>
            </c:strRef>
          </c:tx>
          <c:spPr>
            <a:ln w="50800" cap="rnd">
              <a:solidFill>
                <a:srgbClr val="000000"/>
              </a:solidFill>
              <a:custDash>
                <a:ds d="100000" sp="200000"/>
              </a:custDash>
              <a:miter lim="400000"/>
            </a:ln>
            <a:effectLst/>
          </c:spPr>
          <c:marker>
            <c:symbol val="none"/>
          </c:marker>
          <c:cat>
            <c:strRef>
              <c:f>Sheet1!$B$1:$S$1</c:f>
              <c:strCache>
                <c:ptCount val="18"/>
                <c:pt idx="0">
                  <c:v>Q2 2014</c:v>
                </c:pt>
                <c:pt idx="1">
                  <c:v>2014Q3</c:v>
                </c:pt>
                <c:pt idx="2">
                  <c:v>Q4 2014</c:v>
                </c:pt>
                <c:pt idx="3">
                  <c:v>2015Q1</c:v>
                </c:pt>
                <c:pt idx="4">
                  <c:v>Q2 2015</c:v>
                </c:pt>
                <c:pt idx="5">
                  <c:v>2015Q3</c:v>
                </c:pt>
                <c:pt idx="6">
                  <c:v>Q4 2015</c:v>
                </c:pt>
                <c:pt idx="7">
                  <c:v>2016Q1</c:v>
                </c:pt>
                <c:pt idx="8">
                  <c:v>Q2 2016</c:v>
                </c:pt>
                <c:pt idx="9">
                  <c:v>2016Q3</c:v>
                </c:pt>
                <c:pt idx="10">
                  <c:v>Q4 2016</c:v>
                </c:pt>
                <c:pt idx="11">
                  <c:v>2017Q1</c:v>
                </c:pt>
                <c:pt idx="12">
                  <c:v>Q2 2017</c:v>
                </c:pt>
                <c:pt idx="13">
                  <c:v>2017Q3</c:v>
                </c:pt>
                <c:pt idx="14">
                  <c:v>Q4 2017</c:v>
                </c:pt>
                <c:pt idx="15">
                  <c:v>Q1 2018</c:v>
                </c:pt>
                <c:pt idx="16">
                  <c:v>Q2 2018</c:v>
                </c:pt>
                <c:pt idx="17">
                  <c:v>Q3 2018</c:v>
                </c:pt>
              </c:strCache>
            </c:strRef>
          </c:cat>
          <c:val>
            <c:numRef>
              <c:f>Sheet1!$B$2:$S$2</c:f>
              <c:numCache>
                <c:formatCode>General</c:formatCode>
                <c:ptCount val="18"/>
                <c:pt idx="0">
                  <c:v>149</c:v>
                </c:pt>
                <c:pt idx="1">
                  <c:v>149</c:v>
                </c:pt>
                <c:pt idx="2">
                  <c:v>149</c:v>
                </c:pt>
                <c:pt idx="3">
                  <c:v>149</c:v>
                </c:pt>
                <c:pt idx="4">
                  <c:v>149</c:v>
                </c:pt>
                <c:pt idx="5">
                  <c:v>149</c:v>
                </c:pt>
                <c:pt idx="6">
                  <c:v>149</c:v>
                </c:pt>
                <c:pt idx="7">
                  <c:v>149</c:v>
                </c:pt>
                <c:pt idx="8">
                  <c:v>149</c:v>
                </c:pt>
                <c:pt idx="9">
                  <c:v>149</c:v>
                </c:pt>
                <c:pt idx="10">
                  <c:v>149</c:v>
                </c:pt>
                <c:pt idx="11">
                  <c:v>149</c:v>
                </c:pt>
                <c:pt idx="12">
                  <c:v>149</c:v>
                </c:pt>
                <c:pt idx="13">
                  <c:v>149</c:v>
                </c:pt>
                <c:pt idx="14">
                  <c:v>149</c:v>
                </c:pt>
                <c:pt idx="15">
                  <c:v>149</c:v>
                </c:pt>
                <c:pt idx="16">
                  <c:v>149</c:v>
                </c:pt>
                <c:pt idx="17">
                  <c:v>149</c:v>
                </c:pt>
              </c:numCache>
            </c:numRef>
          </c:val>
          <c:smooth val="0"/>
          <c:extLst>
            <c:ext xmlns:c16="http://schemas.microsoft.com/office/drawing/2014/chart" uri="{C3380CC4-5D6E-409C-BE32-E72D297353CC}">
              <c16:uniqueId val="{00000000-20A0-9B46-A7A3-95490ED77A0A}"/>
            </c:ext>
          </c:extLst>
        </c:ser>
        <c:ser>
          <c:idx val="1"/>
          <c:order val="1"/>
          <c:tx>
            <c:strRef>
              <c:f>Sheet1!$A$3</c:f>
              <c:strCache>
                <c:ptCount val="1"/>
                <c:pt idx="0">
                  <c:v>MTN</c:v>
                </c:pt>
              </c:strCache>
            </c:strRef>
          </c:tx>
          <c:spPr>
            <a:ln w="50800" cap="flat">
              <a:solidFill>
                <a:srgbClr val="FFC000"/>
              </a:solidFill>
              <a:prstDash val="solid"/>
              <a:miter lim="400000"/>
            </a:ln>
            <a:effectLst/>
          </c:spPr>
          <c:marker>
            <c:symbol val="none"/>
          </c:marker>
          <c:cat>
            <c:strRef>
              <c:f>Sheet1!$B$1:$S$1</c:f>
              <c:strCache>
                <c:ptCount val="18"/>
                <c:pt idx="0">
                  <c:v>Q2 2014</c:v>
                </c:pt>
                <c:pt idx="1">
                  <c:v>2014Q3</c:v>
                </c:pt>
                <c:pt idx="2">
                  <c:v>Q4 2014</c:v>
                </c:pt>
                <c:pt idx="3">
                  <c:v>2015Q1</c:v>
                </c:pt>
                <c:pt idx="4">
                  <c:v>Q2 2015</c:v>
                </c:pt>
                <c:pt idx="5">
                  <c:v>2015Q3</c:v>
                </c:pt>
                <c:pt idx="6">
                  <c:v>Q4 2015</c:v>
                </c:pt>
                <c:pt idx="7">
                  <c:v>2016Q1</c:v>
                </c:pt>
                <c:pt idx="8">
                  <c:v>Q2 2016</c:v>
                </c:pt>
                <c:pt idx="9">
                  <c:v>2016Q3</c:v>
                </c:pt>
                <c:pt idx="10">
                  <c:v>Q4 2016</c:v>
                </c:pt>
                <c:pt idx="11">
                  <c:v>2017Q1</c:v>
                </c:pt>
                <c:pt idx="12">
                  <c:v>Q2 2017</c:v>
                </c:pt>
                <c:pt idx="13">
                  <c:v>2017Q3</c:v>
                </c:pt>
                <c:pt idx="14">
                  <c:v>Q4 2017</c:v>
                </c:pt>
                <c:pt idx="15">
                  <c:v>Q1 2018</c:v>
                </c:pt>
                <c:pt idx="16">
                  <c:v>Q2 2018</c:v>
                </c:pt>
                <c:pt idx="17">
                  <c:v>Q3 2018</c:v>
                </c:pt>
              </c:strCache>
            </c:strRef>
          </c:cat>
          <c:val>
            <c:numRef>
              <c:f>Sheet1!$B$3:$S$3</c:f>
              <c:numCache>
                <c:formatCode>General</c:formatCode>
                <c:ptCount val="18"/>
                <c:pt idx="0">
                  <c:v>149</c:v>
                </c:pt>
                <c:pt idx="1">
                  <c:v>149</c:v>
                </c:pt>
                <c:pt idx="2">
                  <c:v>149</c:v>
                </c:pt>
                <c:pt idx="3">
                  <c:v>149</c:v>
                </c:pt>
                <c:pt idx="4">
                  <c:v>149</c:v>
                </c:pt>
                <c:pt idx="5">
                  <c:v>160</c:v>
                </c:pt>
                <c:pt idx="6">
                  <c:v>160</c:v>
                </c:pt>
                <c:pt idx="7">
                  <c:v>160</c:v>
                </c:pt>
                <c:pt idx="8">
                  <c:v>160</c:v>
                </c:pt>
                <c:pt idx="9">
                  <c:v>160</c:v>
                </c:pt>
                <c:pt idx="10">
                  <c:v>160</c:v>
                </c:pt>
                <c:pt idx="11">
                  <c:v>160</c:v>
                </c:pt>
                <c:pt idx="12">
                  <c:v>160</c:v>
                </c:pt>
                <c:pt idx="13">
                  <c:v>160</c:v>
                </c:pt>
                <c:pt idx="14">
                  <c:v>160</c:v>
                </c:pt>
                <c:pt idx="15">
                  <c:v>160</c:v>
                </c:pt>
                <c:pt idx="16">
                  <c:v>149</c:v>
                </c:pt>
                <c:pt idx="17">
                  <c:v>149</c:v>
                </c:pt>
              </c:numCache>
            </c:numRef>
          </c:val>
          <c:smooth val="0"/>
          <c:extLst>
            <c:ext xmlns:c16="http://schemas.microsoft.com/office/drawing/2014/chart" uri="{C3380CC4-5D6E-409C-BE32-E72D297353CC}">
              <c16:uniqueId val="{00000001-20A0-9B46-A7A3-95490ED77A0A}"/>
            </c:ext>
          </c:extLst>
        </c:ser>
        <c:ser>
          <c:idx val="2"/>
          <c:order val="2"/>
          <c:tx>
            <c:strRef>
              <c:f>Sheet1!$A$4</c:f>
              <c:strCache>
                <c:ptCount val="1"/>
                <c:pt idx="0">
                  <c:v>Vodacom</c:v>
                </c:pt>
              </c:strCache>
            </c:strRef>
          </c:tx>
          <c:spPr>
            <a:ln w="50800" cap="flat">
              <a:solidFill>
                <a:srgbClr val="FF0000"/>
              </a:solidFill>
              <a:custDash>
                <a:ds d="200000" sp="200000"/>
              </a:custDash>
              <a:miter lim="400000"/>
            </a:ln>
            <a:effectLst/>
          </c:spPr>
          <c:marker>
            <c:symbol val="none"/>
          </c:marker>
          <c:cat>
            <c:strRef>
              <c:f>Sheet1!$B$1:$S$1</c:f>
              <c:strCache>
                <c:ptCount val="18"/>
                <c:pt idx="0">
                  <c:v>Q2 2014</c:v>
                </c:pt>
                <c:pt idx="1">
                  <c:v>2014Q3</c:v>
                </c:pt>
                <c:pt idx="2">
                  <c:v>Q4 2014</c:v>
                </c:pt>
                <c:pt idx="3">
                  <c:v>2015Q1</c:v>
                </c:pt>
                <c:pt idx="4">
                  <c:v>Q2 2015</c:v>
                </c:pt>
                <c:pt idx="5">
                  <c:v>2015Q3</c:v>
                </c:pt>
                <c:pt idx="6">
                  <c:v>Q4 2015</c:v>
                </c:pt>
                <c:pt idx="7">
                  <c:v>2016Q1</c:v>
                </c:pt>
                <c:pt idx="8">
                  <c:v>Q2 2016</c:v>
                </c:pt>
                <c:pt idx="9">
                  <c:v>2016Q3</c:v>
                </c:pt>
                <c:pt idx="10">
                  <c:v>Q4 2016</c:v>
                </c:pt>
                <c:pt idx="11">
                  <c:v>2017Q1</c:v>
                </c:pt>
                <c:pt idx="12">
                  <c:v>Q2 2017</c:v>
                </c:pt>
                <c:pt idx="13">
                  <c:v>2017Q3</c:v>
                </c:pt>
                <c:pt idx="14">
                  <c:v>Q4 2017</c:v>
                </c:pt>
                <c:pt idx="15">
                  <c:v>Q1 2018</c:v>
                </c:pt>
                <c:pt idx="16">
                  <c:v>Q2 2018</c:v>
                </c:pt>
                <c:pt idx="17">
                  <c:v>Q3 2018</c:v>
                </c:pt>
              </c:strCache>
            </c:strRef>
          </c:cat>
          <c:val>
            <c:numRef>
              <c:f>Sheet1!$B$4:$S$4</c:f>
              <c:numCache>
                <c:formatCode>General</c:formatCode>
                <c:ptCount val="18"/>
                <c:pt idx="0">
                  <c:v>149</c:v>
                </c:pt>
                <c:pt idx="1">
                  <c:v>149</c:v>
                </c:pt>
                <c:pt idx="2">
                  <c:v>149</c:v>
                </c:pt>
                <c:pt idx="3">
                  <c:v>149</c:v>
                </c:pt>
                <c:pt idx="4">
                  <c:v>149</c:v>
                </c:pt>
                <c:pt idx="5">
                  <c:v>149</c:v>
                </c:pt>
                <c:pt idx="6">
                  <c:v>149</c:v>
                </c:pt>
                <c:pt idx="7">
                  <c:v>149</c:v>
                </c:pt>
                <c:pt idx="8">
                  <c:v>149</c:v>
                </c:pt>
                <c:pt idx="9">
                  <c:v>149</c:v>
                </c:pt>
                <c:pt idx="10">
                  <c:v>149</c:v>
                </c:pt>
                <c:pt idx="11">
                  <c:v>149</c:v>
                </c:pt>
                <c:pt idx="12">
                  <c:v>149</c:v>
                </c:pt>
                <c:pt idx="13">
                  <c:v>149</c:v>
                </c:pt>
                <c:pt idx="14">
                  <c:v>149</c:v>
                </c:pt>
                <c:pt idx="15">
                  <c:v>149</c:v>
                </c:pt>
                <c:pt idx="16">
                  <c:v>149</c:v>
                </c:pt>
                <c:pt idx="17">
                  <c:v>149</c:v>
                </c:pt>
              </c:numCache>
            </c:numRef>
          </c:val>
          <c:smooth val="0"/>
          <c:extLst>
            <c:ext xmlns:c16="http://schemas.microsoft.com/office/drawing/2014/chart" uri="{C3380CC4-5D6E-409C-BE32-E72D297353CC}">
              <c16:uniqueId val="{00000002-20A0-9B46-A7A3-95490ED77A0A}"/>
            </c:ext>
          </c:extLst>
        </c:ser>
        <c:ser>
          <c:idx val="3"/>
          <c:order val="3"/>
          <c:tx>
            <c:strRef>
              <c:f>Sheet1!$A$5</c:f>
              <c:strCache>
                <c:ptCount val="1"/>
                <c:pt idx="0">
                  <c:v>Telkom</c:v>
                </c:pt>
              </c:strCache>
            </c:strRef>
          </c:tx>
          <c:spPr>
            <a:ln w="50800" cap="flat">
              <a:solidFill>
                <a:srgbClr val="0070C0"/>
              </a:solidFill>
              <a:prstDash val="solid"/>
              <a:miter lim="400000"/>
            </a:ln>
            <a:effectLst/>
          </c:spPr>
          <c:marker>
            <c:symbol val="none"/>
          </c:marker>
          <c:cat>
            <c:strRef>
              <c:f>Sheet1!$B$1:$S$1</c:f>
              <c:strCache>
                <c:ptCount val="18"/>
                <c:pt idx="0">
                  <c:v>Q2 2014</c:v>
                </c:pt>
                <c:pt idx="1">
                  <c:v>2014Q3</c:v>
                </c:pt>
                <c:pt idx="2">
                  <c:v>Q4 2014</c:v>
                </c:pt>
                <c:pt idx="3">
                  <c:v>2015Q1</c:v>
                </c:pt>
                <c:pt idx="4">
                  <c:v>Q2 2015</c:v>
                </c:pt>
                <c:pt idx="5">
                  <c:v>2015Q3</c:v>
                </c:pt>
                <c:pt idx="6">
                  <c:v>Q4 2015</c:v>
                </c:pt>
                <c:pt idx="7">
                  <c:v>2016Q1</c:v>
                </c:pt>
                <c:pt idx="8">
                  <c:v>Q2 2016</c:v>
                </c:pt>
                <c:pt idx="9">
                  <c:v>2016Q3</c:v>
                </c:pt>
                <c:pt idx="10">
                  <c:v>Q4 2016</c:v>
                </c:pt>
                <c:pt idx="11">
                  <c:v>2017Q1</c:v>
                </c:pt>
                <c:pt idx="12">
                  <c:v>Q2 2017</c:v>
                </c:pt>
                <c:pt idx="13">
                  <c:v>2017Q3</c:v>
                </c:pt>
                <c:pt idx="14">
                  <c:v>Q4 2017</c:v>
                </c:pt>
                <c:pt idx="15">
                  <c:v>Q1 2018</c:v>
                </c:pt>
                <c:pt idx="16">
                  <c:v>Q2 2018</c:v>
                </c:pt>
                <c:pt idx="17">
                  <c:v>Q3 2018</c:v>
                </c:pt>
              </c:strCache>
            </c:strRef>
          </c:cat>
          <c:val>
            <c:numRef>
              <c:f>Sheet1!$B$5:$S$5</c:f>
              <c:numCache>
                <c:formatCode>General</c:formatCode>
                <c:ptCount val="18"/>
                <c:pt idx="0">
                  <c:v>180</c:v>
                </c:pt>
                <c:pt idx="1">
                  <c:v>180</c:v>
                </c:pt>
                <c:pt idx="2">
                  <c:v>180</c:v>
                </c:pt>
                <c:pt idx="3">
                  <c:v>119</c:v>
                </c:pt>
                <c:pt idx="4">
                  <c:v>119</c:v>
                </c:pt>
                <c:pt idx="5">
                  <c:v>99</c:v>
                </c:pt>
                <c:pt idx="6">
                  <c:v>99</c:v>
                </c:pt>
                <c:pt idx="7">
                  <c:v>99</c:v>
                </c:pt>
                <c:pt idx="8">
                  <c:v>99</c:v>
                </c:pt>
                <c:pt idx="9">
                  <c:v>99</c:v>
                </c:pt>
                <c:pt idx="10">
                  <c:v>99</c:v>
                </c:pt>
                <c:pt idx="11">
                  <c:v>99</c:v>
                </c:pt>
                <c:pt idx="12">
                  <c:v>99</c:v>
                </c:pt>
                <c:pt idx="13">
                  <c:v>99</c:v>
                </c:pt>
                <c:pt idx="14">
                  <c:v>99</c:v>
                </c:pt>
                <c:pt idx="15">
                  <c:v>99</c:v>
                </c:pt>
                <c:pt idx="16">
                  <c:v>99</c:v>
                </c:pt>
                <c:pt idx="17">
                  <c:v>99</c:v>
                </c:pt>
              </c:numCache>
            </c:numRef>
          </c:val>
          <c:smooth val="0"/>
          <c:extLst>
            <c:ext xmlns:c16="http://schemas.microsoft.com/office/drawing/2014/chart" uri="{C3380CC4-5D6E-409C-BE32-E72D297353CC}">
              <c16:uniqueId val="{00000003-20A0-9B46-A7A3-95490ED77A0A}"/>
            </c:ext>
          </c:extLst>
        </c:ser>
        <c:dLbls>
          <c:showLegendKey val="0"/>
          <c:showVal val="0"/>
          <c:showCatName val="0"/>
          <c:showSerName val="0"/>
          <c:showPercent val="0"/>
          <c:showBubbleSize val="0"/>
        </c:dLbls>
        <c:smooth val="0"/>
        <c:axId val="-1764800416"/>
        <c:axId val="-1764838416"/>
      </c:lineChart>
      <c:catAx>
        <c:axId val="-176480041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800" b="1" i="0" u="none" strike="noStrike">
                <a:solidFill>
                  <a:srgbClr val="000000"/>
                </a:solidFill>
                <a:latin typeface="Helvetica Neue Light"/>
              </a:defRPr>
            </a:pPr>
            <a:endParaRPr lang="en-US"/>
          </a:p>
        </c:txPr>
        <c:crossAx val="-1764838416"/>
        <c:crosses val="autoZero"/>
        <c:auto val="1"/>
        <c:lblAlgn val="ctr"/>
        <c:lblOffset val="100"/>
        <c:noMultiLvlLbl val="1"/>
      </c:catAx>
      <c:valAx>
        <c:axId val="-1764838416"/>
        <c:scaling>
          <c:orientation val="minMax"/>
          <c:min val="90"/>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1" i="0" u="none" strike="noStrike">
                <a:solidFill>
                  <a:srgbClr val="000000"/>
                </a:solidFill>
                <a:latin typeface="Helvetica Neue Light"/>
              </a:defRPr>
            </a:pPr>
            <a:endParaRPr lang="en-US"/>
          </a:p>
        </c:txPr>
        <c:crossAx val="-1764800416"/>
        <c:crosses val="autoZero"/>
        <c:crossBetween val="midCat"/>
        <c:majorUnit val="22.5"/>
        <c:minorUnit val="11.25"/>
      </c:valAx>
      <c:spPr>
        <a:noFill/>
        <a:ln w="12700" cap="flat">
          <a:noFill/>
          <a:miter lim="400000"/>
        </a:ln>
        <a:effectLst/>
      </c:spPr>
    </c:plotArea>
    <c:legend>
      <c:legendPos val="b"/>
      <c:layout>
        <c:manualLayout>
          <c:xMode val="edge"/>
          <c:yMode val="edge"/>
          <c:x val="3.9933099999999999E-2"/>
          <c:y val="0.92340100000000003"/>
          <c:w val="0.89763099999999996"/>
          <c:h val="7.6598799999999995E-2"/>
        </c:manualLayout>
      </c:layout>
      <c:overlay val="1"/>
      <c:spPr>
        <a:noFill/>
        <a:ln w="12700" cap="flat">
          <a:noFill/>
          <a:miter lim="400000"/>
        </a:ln>
        <a:effectLst/>
      </c:spPr>
      <c:txPr>
        <a:bodyPr rot="0"/>
        <a:lstStyle/>
        <a:p>
          <a:pPr>
            <a:defRPr sz="2000" b="1" i="0" u="none" strike="noStrike">
              <a:solidFill>
                <a:srgbClr val="000000"/>
              </a:solidFill>
              <a:latin typeface="Helvetica Neue Light"/>
            </a:defRPr>
          </a:pPr>
          <a:endParaRPr lang="en-US"/>
        </a:p>
      </c:txPr>
    </c:legend>
    <c:plotVisOnly val="1"/>
    <c:dispBlanksAs val="gap"/>
    <c:showDLblsOverMax val="1"/>
  </c:chart>
  <c:spPr>
    <a:noFill/>
    <a:ln>
      <a:noFill/>
    </a:ln>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11-26T07:11:39.078" idx="4">
    <p:pos x="8192" y="1248"/>
    <p:text>Increase font size</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Lucida Grande"/>
      </a:defRPr>
    </a:lvl1pPr>
    <a:lvl2pPr indent="228600" defTabSz="584200" latinLnBrk="0">
      <a:defRPr sz="2200">
        <a:latin typeface="+mn-lt"/>
        <a:ea typeface="+mn-ea"/>
        <a:cs typeface="+mn-cs"/>
        <a:sym typeface="Lucida Grande"/>
      </a:defRPr>
    </a:lvl2pPr>
    <a:lvl3pPr indent="457200" defTabSz="584200" latinLnBrk="0">
      <a:defRPr sz="2200">
        <a:latin typeface="+mn-lt"/>
        <a:ea typeface="+mn-ea"/>
        <a:cs typeface="+mn-cs"/>
        <a:sym typeface="Lucida Grande"/>
      </a:defRPr>
    </a:lvl3pPr>
    <a:lvl4pPr indent="685800" defTabSz="584200" latinLnBrk="0">
      <a:defRPr sz="2200">
        <a:latin typeface="+mn-lt"/>
        <a:ea typeface="+mn-ea"/>
        <a:cs typeface="+mn-cs"/>
        <a:sym typeface="Lucida Grande"/>
      </a:defRPr>
    </a:lvl4pPr>
    <a:lvl5pPr indent="914400" defTabSz="584200" latinLnBrk="0">
      <a:defRPr sz="2200">
        <a:latin typeface="+mn-lt"/>
        <a:ea typeface="+mn-ea"/>
        <a:cs typeface="+mn-cs"/>
        <a:sym typeface="Lucida Grande"/>
      </a:defRPr>
    </a:lvl5pPr>
    <a:lvl6pPr indent="1143000" defTabSz="584200" latinLnBrk="0">
      <a:defRPr sz="2200">
        <a:latin typeface="+mn-lt"/>
        <a:ea typeface="+mn-ea"/>
        <a:cs typeface="+mn-cs"/>
        <a:sym typeface="Lucida Grande"/>
      </a:defRPr>
    </a:lvl6pPr>
    <a:lvl7pPr indent="1371600" defTabSz="584200" latinLnBrk="0">
      <a:defRPr sz="2200">
        <a:latin typeface="+mn-lt"/>
        <a:ea typeface="+mn-ea"/>
        <a:cs typeface="+mn-cs"/>
        <a:sym typeface="Lucida Grande"/>
      </a:defRPr>
    </a:lvl7pPr>
    <a:lvl8pPr indent="1600200" defTabSz="584200" latinLnBrk="0">
      <a:defRPr sz="2200">
        <a:latin typeface="+mn-lt"/>
        <a:ea typeface="+mn-ea"/>
        <a:cs typeface="+mn-cs"/>
        <a:sym typeface="Lucida Grande"/>
      </a:defRPr>
    </a:lvl8pPr>
    <a:lvl9pPr indent="1828800" defTabSz="584200" latinLnBrk="0">
      <a:defRPr sz="2200">
        <a:latin typeface="+mn-lt"/>
        <a:ea typeface="+mn-ea"/>
        <a:cs typeface="+mn-cs"/>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1"/>
          <p:cNvSpPr/>
          <p:nvPr/>
        </p:nvSpPr>
        <p:spPr>
          <a:xfrm>
            <a:off x="0" y="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13" name="Shape 12"/>
          <p:cNvSpPr/>
          <p:nvPr/>
        </p:nvSpPr>
        <p:spPr>
          <a:xfrm>
            <a:off x="0" y="862330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14" name="Title Text"/>
          <p:cNvSpPr txBox="1">
            <a:spLocks noGrp="1"/>
          </p:cNvSpPr>
          <p:nvPr>
            <p:ph type="title"/>
          </p:nvPr>
        </p:nvSpPr>
        <p:spPr>
          <a:xfrm>
            <a:off x="254000" y="4013200"/>
            <a:ext cx="12496800" cy="10160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15" name="Body Level One…"/>
          <p:cNvSpPr txBox="1">
            <a:spLocks noGrp="1"/>
          </p:cNvSpPr>
          <p:nvPr>
            <p:ph type="body" sz="quarter" idx="1"/>
          </p:nvPr>
        </p:nvSpPr>
        <p:spPr>
          <a:xfrm>
            <a:off x="254000" y="5029200"/>
            <a:ext cx="12496800" cy="698500"/>
          </a:xfrm>
          <a:prstGeom prst="rect">
            <a:avLst/>
          </a:prstGeom>
        </p:spPr>
        <p:txBody>
          <a:bodyPr lIns="0" tIns="0" rIns="0" bIns="0" anchor="ctr"/>
          <a:lstStyle>
            <a:lvl1pPr>
              <a:lnSpc>
                <a:spcPct val="100000"/>
              </a:lnSpc>
              <a:defRPr sz="3800" b="0">
                <a:solidFill>
                  <a:srgbClr val="AAAAAA"/>
                </a:solidFill>
                <a:latin typeface="Helvetica Neue Light"/>
                <a:ea typeface="Helvetica Neue Light"/>
                <a:cs typeface="Helvetica Neue Light"/>
                <a:sym typeface="Helvetica Neue Light"/>
              </a:defRPr>
            </a:lvl1pPr>
            <a:lvl2pPr>
              <a:lnSpc>
                <a:spcPct val="100000"/>
              </a:lnSpc>
              <a:defRPr sz="3800" b="0">
                <a:solidFill>
                  <a:srgbClr val="AAAAAA"/>
                </a:solidFill>
                <a:latin typeface="Helvetica Neue Light"/>
                <a:ea typeface="Helvetica Neue Light"/>
                <a:cs typeface="Helvetica Neue Light"/>
                <a:sym typeface="Helvetica Neue Light"/>
              </a:defRPr>
            </a:lvl2pPr>
            <a:lvl3pPr>
              <a:lnSpc>
                <a:spcPct val="100000"/>
              </a:lnSpc>
              <a:defRPr sz="3800" b="0">
                <a:solidFill>
                  <a:srgbClr val="AAAAAA"/>
                </a:solidFill>
                <a:latin typeface="Helvetica Neue Light"/>
                <a:ea typeface="Helvetica Neue Light"/>
                <a:cs typeface="Helvetica Neue Light"/>
                <a:sym typeface="Helvetica Neue Light"/>
              </a:defRPr>
            </a:lvl3pPr>
            <a:lvl4pPr>
              <a:lnSpc>
                <a:spcPct val="100000"/>
              </a:lnSpc>
              <a:defRPr sz="3800" b="0">
                <a:solidFill>
                  <a:srgbClr val="AAAAAA"/>
                </a:solidFill>
                <a:latin typeface="Helvetica Neue Light"/>
                <a:ea typeface="Helvetica Neue Light"/>
                <a:cs typeface="Helvetica Neue Light"/>
                <a:sym typeface="Helvetica Neue Light"/>
              </a:defRPr>
            </a:lvl4pPr>
            <a:lvl5pPr>
              <a:lnSpc>
                <a:spcPct val="100000"/>
              </a:lnSpc>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16" name="Picture 2" descr="Picture 2"/>
          <p:cNvPicPr>
            <a:picLocks noChangeAspect="1"/>
          </p:cNvPicPr>
          <p:nvPr/>
        </p:nvPicPr>
        <p:blipFill>
          <a:blip r:embed="rId2">
            <a:extLst/>
          </a:blip>
          <a:stretch>
            <a:fillRect/>
          </a:stretch>
        </p:blipFill>
        <p:spPr>
          <a:xfrm>
            <a:off x="10039187" y="8574958"/>
            <a:ext cx="2965613" cy="1178642"/>
          </a:xfrm>
          <a:prstGeom prst="rect">
            <a:avLst/>
          </a:prstGeom>
          <a:ln w="12700">
            <a:miter lim="400000"/>
          </a:ln>
        </p:spPr>
      </p:pic>
      <p:sp>
        <p:nvSpPr>
          <p:cNvPr id="17" name="Slide Number"/>
          <p:cNvSpPr txBox="1">
            <a:spLocks noGrp="1"/>
          </p:cNvSpPr>
          <p:nvPr>
            <p:ph type="sldNum" sz="quarter" idx="2"/>
          </p:nvPr>
        </p:nvSpPr>
        <p:spPr>
          <a:xfrm>
            <a:off x="6347714" y="9376833"/>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17" name="Shape 121"/>
          <p:cNvSpPr/>
          <p:nvPr/>
        </p:nvSpPr>
        <p:spPr>
          <a:xfrm>
            <a:off x="0" y="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118" name="Shape 122"/>
          <p:cNvSpPr/>
          <p:nvPr/>
        </p:nvSpPr>
        <p:spPr>
          <a:xfrm>
            <a:off x="0" y="862330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119" name="Shape 124"/>
          <p:cNvSpPr>
            <a:spLocks noGrp="1"/>
          </p:cNvSpPr>
          <p:nvPr>
            <p:ph type="pic" sz="half" idx="13"/>
          </p:nvPr>
        </p:nvSpPr>
        <p:spPr>
          <a:xfrm>
            <a:off x="2768600" y="1422400"/>
            <a:ext cx="7450667" cy="5588000"/>
          </a:xfrm>
          <a:prstGeom prst="rect">
            <a:avLst/>
          </a:prstGeom>
        </p:spPr>
        <p:txBody>
          <a:bodyPr lIns="91439" tIns="45719" rIns="91439" bIns="45719">
            <a:noAutofit/>
          </a:bodyPr>
          <a:lstStyle/>
          <a:p>
            <a:endParaRPr/>
          </a:p>
        </p:txBody>
      </p:sp>
      <p:sp>
        <p:nvSpPr>
          <p:cNvPr id="120" name="Title Text"/>
          <p:cNvSpPr txBox="1">
            <a:spLocks noGrp="1"/>
          </p:cNvSpPr>
          <p:nvPr>
            <p:ph type="title"/>
          </p:nvPr>
        </p:nvSpPr>
        <p:spPr>
          <a:xfrm>
            <a:off x="254000" y="7353300"/>
            <a:ext cx="12496800" cy="1016000"/>
          </a:xfrm>
          <a:prstGeom prst="rect">
            <a:avLst/>
          </a:prstGeom>
        </p:spPr>
        <p:txBody>
          <a:bodyPr anchor="ctr"/>
          <a:lstStyle>
            <a:lvl1pPr>
              <a:defRPr sz="6000" b="1">
                <a:latin typeface="Helvetica Neue"/>
                <a:ea typeface="Helvetica Neue"/>
                <a:cs typeface="Helvetica Neue"/>
                <a:sym typeface="Helvetica Neue"/>
              </a:defRPr>
            </a:lvl1pPr>
          </a:lstStyle>
          <a:p>
            <a:r>
              <a:t>Title Text</a:t>
            </a:r>
          </a:p>
        </p:txBody>
      </p:sp>
      <p:pic>
        <p:nvPicPr>
          <p:cNvPr id="121" name="Picture 7" descr="Picture 7"/>
          <p:cNvPicPr>
            <a:picLocks noChangeAspect="1"/>
          </p:cNvPicPr>
          <p:nvPr/>
        </p:nvPicPr>
        <p:blipFill>
          <a:blip r:embed="rId2">
            <a:extLst/>
          </a:blip>
          <a:stretch>
            <a:fillRect/>
          </a:stretch>
        </p:blipFill>
        <p:spPr>
          <a:xfrm>
            <a:off x="10039187" y="8574958"/>
            <a:ext cx="2965613" cy="1178642"/>
          </a:xfrm>
          <a:prstGeom prst="rect">
            <a:avLst/>
          </a:prstGeom>
          <a:ln w="12700">
            <a:miter lim="400000"/>
          </a:ln>
        </p:spPr>
      </p:pic>
      <p:sp>
        <p:nvSpPr>
          <p:cNvPr id="122" name="Slide Number"/>
          <p:cNvSpPr txBox="1">
            <a:spLocks noGrp="1"/>
          </p:cNvSpPr>
          <p:nvPr>
            <p:ph type="sldNum" sz="quarter" idx="2"/>
          </p:nvPr>
        </p:nvSpPr>
        <p:spPr>
          <a:xfrm>
            <a:off x="12704064" y="9410700"/>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704064" y="9410700"/>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9" name="Title Text"/>
          <p:cNvSpPr txBox="1">
            <a:spLocks noGrp="1"/>
          </p:cNvSpPr>
          <p:nvPr>
            <p:ph type="title"/>
          </p:nvPr>
        </p:nvSpPr>
        <p:spPr>
          <a:xfrm>
            <a:off x="650238" y="216745"/>
            <a:ext cx="11704324" cy="1235007"/>
          </a:xfrm>
          <a:prstGeom prst="rect">
            <a:avLst/>
          </a:prstGeom>
        </p:spPr>
        <p:txBody>
          <a:bodyPr lIns="65022" tIns="65022" rIns="65022" bIns="65022" anchor="ctr"/>
          <a:lstStyle>
            <a:lvl1pPr algn="l" defTabSz="1300480">
              <a:defRPr sz="5000">
                <a:latin typeface="Century Gothic"/>
                <a:ea typeface="Century Gothic"/>
                <a:cs typeface="Century Gothic"/>
                <a:sym typeface="Century Gothic"/>
              </a:defRPr>
            </a:lvl1pPr>
          </a:lstStyle>
          <a:p>
            <a:r>
              <a:t>Title Text</a:t>
            </a:r>
          </a:p>
        </p:txBody>
      </p:sp>
      <p:sp>
        <p:nvSpPr>
          <p:cNvPr id="160" name="Slide Number"/>
          <p:cNvSpPr txBox="1">
            <a:spLocks noGrp="1"/>
          </p:cNvSpPr>
          <p:nvPr>
            <p:ph type="sldNum" sz="quarter" idx="2"/>
          </p:nvPr>
        </p:nvSpPr>
        <p:spPr>
          <a:xfrm>
            <a:off x="11986587" y="9107763"/>
            <a:ext cx="367973" cy="384047"/>
          </a:xfrm>
          <a:prstGeom prst="rect">
            <a:avLst/>
          </a:prstGeom>
        </p:spPr>
        <p:txBody>
          <a:bodyPr lIns="65022" tIns="65022" rIns="65022" bIns="65022" anchor="ctr"/>
          <a:lstStyle>
            <a:lvl1pPr algn="r" defTabSz="1300480">
              <a:defRPr sz="1600">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67"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68"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200" b="1">
                <a:latin typeface="Helvetica Neue"/>
                <a:ea typeface="Helvetica Neue"/>
                <a:cs typeface="Helvetica Neue"/>
                <a:sym typeface="Helvetica Neue"/>
              </a:defRPr>
            </a:lvl1pPr>
          </a:lstStyle>
          <a:p>
            <a:r>
              <a:t>Title Text</a:t>
            </a:r>
          </a:p>
        </p:txBody>
      </p:sp>
      <p:sp>
        <p:nvSpPr>
          <p:cNvPr id="169" name="Shape 173"/>
          <p:cNvSpPr>
            <a:spLocks noGrp="1"/>
          </p:cNvSpPr>
          <p:nvPr>
            <p:ph type="body" idx="13"/>
          </p:nvPr>
        </p:nvSpPr>
        <p:spPr>
          <a:xfrm>
            <a:off x="254000" y="2540000"/>
            <a:ext cx="12496800" cy="6985000"/>
          </a:xfrm>
          <a:prstGeom prst="rect">
            <a:avLst/>
          </a:prstGeom>
        </p:spPr>
        <p:txBody>
          <a:bodyPr lIns="0" tIns="0" rIns="0" bIns="0" anchor="ctr"/>
          <a:lstStyle/>
          <a:p>
            <a:pPr marL="889000" indent="-571500">
              <a:lnSpc>
                <a:spcPct val="100000"/>
              </a:lnSpc>
              <a:buSzPct val="100000"/>
              <a:buChar char="‣"/>
              <a:defRPr sz="4000"/>
            </a:pPr>
            <a:endParaRPr/>
          </a:p>
        </p:txBody>
      </p:sp>
      <p:sp>
        <p:nvSpPr>
          <p:cNvPr id="170" name="Slide Number"/>
          <p:cNvSpPr txBox="1">
            <a:spLocks noGrp="1"/>
          </p:cNvSpPr>
          <p:nvPr>
            <p:ph type="sldNum" sz="quarter" idx="2"/>
          </p:nvPr>
        </p:nvSpPr>
        <p:spPr>
          <a:xfrm>
            <a:off x="12700507" y="9410700"/>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5"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26" name="Shape 25"/>
          <p:cNvSpPr>
            <a:spLocks noGrp="1"/>
          </p:cNvSpPr>
          <p:nvPr>
            <p:ph type="body" idx="13"/>
          </p:nvPr>
        </p:nvSpPr>
        <p:spPr>
          <a:xfrm>
            <a:off x="254000" y="2540000"/>
            <a:ext cx="12496800" cy="6985000"/>
          </a:xfrm>
          <a:prstGeom prst="rect">
            <a:avLst/>
          </a:prstGeom>
        </p:spPr>
        <p:txBody>
          <a:bodyPr lIns="0" tIns="0" rIns="0" bIns="0" anchor="ctr"/>
          <a:lstStyle/>
          <a:p>
            <a:pPr marL="889000" indent="-571500">
              <a:lnSpc>
                <a:spcPct val="100000"/>
              </a:lnSpc>
              <a:buSzPct val="100000"/>
              <a:buChar char="‣"/>
              <a:defRPr sz="4000"/>
            </a:pPr>
            <a:endParaRPr/>
          </a:p>
        </p:txBody>
      </p:sp>
      <p:sp>
        <p:nvSpPr>
          <p:cNvPr id="27" name="Slide Number"/>
          <p:cNvSpPr txBox="1">
            <a:spLocks noGrp="1"/>
          </p:cNvSpPr>
          <p:nvPr>
            <p:ph type="sldNum" sz="quarter" idx="2"/>
          </p:nvPr>
        </p:nvSpPr>
        <p:spPr>
          <a:xfrm>
            <a:off x="6147307" y="9376833"/>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34"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35"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36" name="Shape 36"/>
          <p:cNvSpPr>
            <a:spLocks noGrp="1"/>
          </p:cNvSpPr>
          <p:nvPr>
            <p:ph type="body" sz="half" idx="13"/>
          </p:nvPr>
        </p:nvSpPr>
        <p:spPr>
          <a:xfrm>
            <a:off x="254000" y="2540000"/>
            <a:ext cx="5943600" cy="6985000"/>
          </a:xfrm>
          <a:prstGeom prst="rect">
            <a:avLst/>
          </a:prstGeom>
        </p:spPr>
        <p:txBody>
          <a:bodyPr lIns="0" tIns="0" rIns="0" bIns="0" anchor="ctr"/>
          <a:lstStyle/>
          <a:p>
            <a:pPr marL="889000" indent="-571500">
              <a:lnSpc>
                <a:spcPct val="100000"/>
              </a:lnSpc>
              <a:buSzPct val="100000"/>
              <a:buChar char="‣"/>
              <a:defRPr sz="4000"/>
            </a:pPr>
            <a:endParaRPr/>
          </a:p>
        </p:txBody>
      </p:sp>
      <p:sp>
        <p:nvSpPr>
          <p:cNvPr id="37" name="Slide Number"/>
          <p:cNvSpPr txBox="1">
            <a:spLocks noGrp="1"/>
          </p:cNvSpPr>
          <p:nvPr>
            <p:ph type="sldNum" sz="quarter" idx="2"/>
          </p:nvPr>
        </p:nvSpPr>
        <p:spPr>
          <a:xfrm>
            <a:off x="6519332" y="9444566"/>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sp>
        <p:nvSpPr>
          <p:cNvPr id="44" name="Shape 45"/>
          <p:cNvSpPr/>
          <p:nvPr/>
        </p:nvSpPr>
        <p:spPr>
          <a:xfrm>
            <a:off x="0" y="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45" name="Shape 46"/>
          <p:cNvSpPr/>
          <p:nvPr/>
        </p:nvSpPr>
        <p:spPr>
          <a:xfrm>
            <a:off x="0" y="862330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46" name="Title Text"/>
          <p:cNvSpPr txBox="1">
            <a:spLocks noGrp="1"/>
          </p:cNvSpPr>
          <p:nvPr>
            <p:ph type="title"/>
          </p:nvPr>
        </p:nvSpPr>
        <p:spPr>
          <a:xfrm>
            <a:off x="254000" y="4013200"/>
            <a:ext cx="12496800" cy="1016000"/>
          </a:xfrm>
          <a:prstGeom prst="rect">
            <a:avLst/>
          </a:prstGeom>
        </p:spPr>
        <p:txBody>
          <a:bodyPr lIns="0" tIns="0" rIns="0" bIns="0" anchor="ctr"/>
          <a:lstStyle>
            <a:lvl1pPr algn="l">
              <a:defRPr sz="4800" b="1">
                <a:solidFill>
                  <a:schemeClr val="accent5"/>
                </a:solidFill>
                <a:latin typeface="Helvetica Neue"/>
                <a:ea typeface="Helvetica Neue"/>
                <a:cs typeface="Helvetica Neue"/>
                <a:sym typeface="Helvetica Neue"/>
              </a:defRPr>
            </a:lvl1pPr>
          </a:lstStyle>
          <a:p>
            <a:r>
              <a:t>Title Text</a:t>
            </a:r>
          </a:p>
        </p:txBody>
      </p:sp>
      <p:sp>
        <p:nvSpPr>
          <p:cNvPr id="47" name="Body Level One…"/>
          <p:cNvSpPr txBox="1">
            <a:spLocks noGrp="1"/>
          </p:cNvSpPr>
          <p:nvPr>
            <p:ph type="body" sz="quarter" idx="1"/>
          </p:nvPr>
        </p:nvSpPr>
        <p:spPr>
          <a:xfrm>
            <a:off x="254000" y="5029200"/>
            <a:ext cx="12496800" cy="698500"/>
          </a:xfrm>
          <a:prstGeom prst="rect">
            <a:avLst/>
          </a:prstGeom>
        </p:spPr>
        <p:txBody>
          <a:bodyPr lIns="0" tIns="0" rIns="0" bIns="0" anchor="ctr"/>
          <a:lstStyle>
            <a:lvl1pPr>
              <a:lnSpc>
                <a:spcPct val="100000"/>
              </a:lnSpc>
              <a:defRPr sz="3800" b="0">
                <a:solidFill>
                  <a:srgbClr val="AAAAAA"/>
                </a:solidFill>
                <a:latin typeface="Helvetica Neue Light"/>
                <a:ea typeface="Helvetica Neue Light"/>
                <a:cs typeface="Helvetica Neue Light"/>
                <a:sym typeface="Helvetica Neue Light"/>
              </a:defRPr>
            </a:lvl1pPr>
            <a:lvl2pPr>
              <a:lnSpc>
                <a:spcPct val="100000"/>
              </a:lnSpc>
              <a:defRPr sz="3800" b="0">
                <a:solidFill>
                  <a:srgbClr val="AAAAAA"/>
                </a:solidFill>
                <a:latin typeface="Helvetica Neue Light"/>
                <a:ea typeface="Helvetica Neue Light"/>
                <a:cs typeface="Helvetica Neue Light"/>
                <a:sym typeface="Helvetica Neue Light"/>
              </a:defRPr>
            </a:lvl2pPr>
            <a:lvl3pPr>
              <a:lnSpc>
                <a:spcPct val="100000"/>
              </a:lnSpc>
              <a:defRPr sz="3800" b="0">
                <a:solidFill>
                  <a:srgbClr val="AAAAAA"/>
                </a:solidFill>
                <a:latin typeface="Helvetica Neue Light"/>
                <a:ea typeface="Helvetica Neue Light"/>
                <a:cs typeface="Helvetica Neue Light"/>
                <a:sym typeface="Helvetica Neue Light"/>
              </a:defRPr>
            </a:lvl3pPr>
            <a:lvl4pPr>
              <a:lnSpc>
                <a:spcPct val="100000"/>
              </a:lnSpc>
              <a:defRPr sz="3800" b="0">
                <a:solidFill>
                  <a:srgbClr val="AAAAAA"/>
                </a:solidFill>
                <a:latin typeface="Helvetica Neue Light"/>
                <a:ea typeface="Helvetica Neue Light"/>
                <a:cs typeface="Helvetica Neue Light"/>
                <a:sym typeface="Helvetica Neue Light"/>
              </a:defRPr>
            </a:lvl4pPr>
            <a:lvl5pPr>
              <a:lnSpc>
                <a:spcPct val="100000"/>
              </a:lnSpc>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48" name="Picture 7" descr="Picture 7"/>
          <p:cNvPicPr>
            <a:picLocks noChangeAspect="1"/>
          </p:cNvPicPr>
          <p:nvPr/>
        </p:nvPicPr>
        <p:blipFill>
          <a:blip r:embed="rId2">
            <a:extLst/>
          </a:blip>
          <a:stretch>
            <a:fillRect/>
          </a:stretch>
        </p:blipFill>
        <p:spPr>
          <a:xfrm>
            <a:off x="10039187" y="8574958"/>
            <a:ext cx="2965613" cy="1178642"/>
          </a:xfrm>
          <a:prstGeom prst="rect">
            <a:avLst/>
          </a:prstGeom>
          <a:ln w="12700">
            <a:miter lim="400000"/>
          </a:ln>
        </p:spPr>
      </p:pic>
      <p:sp>
        <p:nvSpPr>
          <p:cNvPr id="49" name="Slide Number"/>
          <p:cNvSpPr txBox="1">
            <a:spLocks noGrp="1"/>
          </p:cNvSpPr>
          <p:nvPr>
            <p:ph type="sldNum" sz="quarter" idx="2"/>
          </p:nvPr>
        </p:nvSpPr>
        <p:spPr>
          <a:xfrm>
            <a:off x="6347714" y="9376833"/>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 Right">
    <p:spTree>
      <p:nvGrpSpPr>
        <p:cNvPr id="1" name=""/>
        <p:cNvGrpSpPr/>
        <p:nvPr/>
      </p:nvGrpSpPr>
      <p:grpSpPr>
        <a:xfrm>
          <a:off x="0" y="0"/>
          <a:ext cx="0" cy="0"/>
          <a:chOff x="0" y="0"/>
          <a:chExt cx="0" cy="0"/>
        </a:xfrm>
      </p:grpSpPr>
      <p:sp>
        <p:nvSpPr>
          <p:cNvPr id="56"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57"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58" name="Shape 59"/>
          <p:cNvSpPr>
            <a:spLocks noGrp="1"/>
          </p:cNvSpPr>
          <p:nvPr>
            <p:ph type="body" sz="half" idx="13"/>
          </p:nvPr>
        </p:nvSpPr>
        <p:spPr>
          <a:xfrm>
            <a:off x="6807200" y="2540000"/>
            <a:ext cx="5943600" cy="6985000"/>
          </a:xfrm>
          <a:prstGeom prst="rect">
            <a:avLst/>
          </a:prstGeom>
        </p:spPr>
        <p:txBody>
          <a:bodyPr lIns="0" tIns="0" rIns="0" bIns="0" anchor="ctr"/>
          <a:lstStyle/>
          <a:p>
            <a:pPr marL="889000" indent="-571500">
              <a:lnSpc>
                <a:spcPct val="100000"/>
              </a:lnSpc>
              <a:buSzPct val="100000"/>
              <a:buChar char="‣"/>
              <a:defRPr sz="4000"/>
            </a:pPr>
            <a:endParaRPr/>
          </a:p>
        </p:txBody>
      </p:sp>
      <p:sp>
        <p:nvSpPr>
          <p:cNvPr id="59" name="Slide Number"/>
          <p:cNvSpPr txBox="1">
            <a:spLocks noGrp="1"/>
          </p:cNvSpPr>
          <p:nvPr>
            <p:ph type="sldNum" sz="quarter" idx="2"/>
          </p:nvPr>
        </p:nvSpPr>
        <p:spPr>
          <a:xfrm>
            <a:off x="12699999" y="9410700"/>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Shape 67"/>
          <p:cNvSpPr>
            <a:spLocks noGrp="1"/>
          </p:cNvSpPr>
          <p:nvPr>
            <p:ph type="pic" sz="half" idx="13"/>
          </p:nvPr>
        </p:nvSpPr>
        <p:spPr>
          <a:xfrm>
            <a:off x="228600" y="2269065"/>
            <a:ext cx="4673600" cy="6985002"/>
          </a:xfrm>
          <a:prstGeom prst="rect">
            <a:avLst/>
          </a:prstGeom>
        </p:spPr>
        <p:txBody>
          <a:bodyPr lIns="91439" tIns="45719" rIns="91439" bIns="45719">
            <a:noAutofit/>
          </a:bodyPr>
          <a:lstStyle/>
          <a:p>
            <a:endParaRPr/>
          </a:p>
        </p:txBody>
      </p:sp>
      <p:sp>
        <p:nvSpPr>
          <p:cNvPr id="67"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68"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69" name="Shape 70"/>
          <p:cNvSpPr>
            <a:spLocks noGrp="1"/>
          </p:cNvSpPr>
          <p:nvPr>
            <p:ph type="body" sz="half" idx="14"/>
          </p:nvPr>
        </p:nvSpPr>
        <p:spPr>
          <a:xfrm>
            <a:off x="5054600" y="2338916"/>
            <a:ext cx="7188200" cy="6985001"/>
          </a:xfrm>
          <a:prstGeom prst="rect">
            <a:avLst/>
          </a:prstGeom>
        </p:spPr>
        <p:txBody>
          <a:bodyPr lIns="0" tIns="0" rIns="0" bIns="0" anchor="ctr"/>
          <a:lstStyle/>
          <a:p>
            <a:pPr marL="889000" indent="-571500">
              <a:lnSpc>
                <a:spcPct val="100000"/>
              </a:lnSpc>
              <a:buSzPct val="100000"/>
              <a:buChar char="‣"/>
              <a:defRPr sz="4000"/>
            </a:pPr>
            <a:endParaRPr/>
          </a:p>
        </p:txBody>
      </p:sp>
      <p:sp>
        <p:nvSpPr>
          <p:cNvPr id="70" name="Slide Number"/>
          <p:cNvSpPr txBox="1">
            <a:spLocks noGrp="1"/>
          </p:cNvSpPr>
          <p:nvPr>
            <p:ph type="sldNum" sz="quarter" idx="2"/>
          </p:nvPr>
        </p:nvSpPr>
        <p:spPr>
          <a:xfrm>
            <a:off x="6811264" y="9275233"/>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77" name="Body Level One…"/>
          <p:cNvSpPr txBox="1">
            <a:spLocks noGrp="1"/>
          </p:cNvSpPr>
          <p:nvPr>
            <p:ph type="body" sz="quarter" idx="1"/>
          </p:nvPr>
        </p:nvSpPr>
        <p:spPr>
          <a:xfrm>
            <a:off x="254000" y="1143000"/>
            <a:ext cx="12496800" cy="1104900"/>
          </a:xfrm>
          <a:prstGeom prst="rect">
            <a:avLst/>
          </a:prstGeom>
        </p:spPr>
        <p:txBody>
          <a:bodyPr lIns="0" tIns="0" rIns="0" bIns="0"/>
          <a:lstStyle>
            <a:lvl1pPr>
              <a:lnSpc>
                <a:spcPct val="90000"/>
              </a:lnSpc>
              <a:spcBef>
                <a:spcPts val="0"/>
              </a:spcBef>
              <a:defRPr sz="3800" b="0">
                <a:solidFill>
                  <a:srgbClr val="AAAAAA"/>
                </a:solidFill>
                <a:latin typeface="Helvetica Neue Light"/>
                <a:ea typeface="Helvetica Neue Light"/>
                <a:cs typeface="Helvetica Neue Light"/>
                <a:sym typeface="Helvetica Neue Light"/>
              </a:defRPr>
            </a:lvl1pPr>
            <a:lvl2pPr marL="845002" indent="-387802">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2pPr>
            <a:lvl3pPr marL="1276350" indent="-36195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3pPr>
            <a:lvl4pPr marL="18059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4pPr>
            <a:lvl5pPr marL="2263140" indent="-434340">
              <a:lnSpc>
                <a:spcPct val="90000"/>
              </a:lnSpc>
              <a:spcBef>
                <a:spcPts val="0"/>
              </a:spcBef>
              <a:buSzPct val="100000"/>
              <a:buChar char="»"/>
              <a:defRPr sz="3800" b="0">
                <a:solidFill>
                  <a:srgbClr val="AAAAAA"/>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78" name="Title Text"/>
          <p:cNvSpPr txBox="1">
            <a:spLocks noGrp="1"/>
          </p:cNvSpPr>
          <p:nvPr>
            <p:ph type="title"/>
          </p:nvPr>
        </p:nvSpPr>
        <p:spPr>
          <a:xfrm>
            <a:off x="254000" y="254000"/>
            <a:ext cx="12496800" cy="914400"/>
          </a:xfrm>
          <a:prstGeom prst="rect">
            <a:avLst/>
          </a:prstGeom>
        </p:spPr>
        <p:txBody>
          <a:bodyPr lIns="0" tIns="0" rIns="0" bIns="0" anchor="ctr"/>
          <a:lstStyle>
            <a:lvl1pPr algn="l">
              <a:defRPr sz="6000" b="1">
                <a:latin typeface="Helvetica Neue"/>
                <a:ea typeface="Helvetica Neue"/>
                <a:cs typeface="Helvetica Neue"/>
                <a:sym typeface="Helvetica Neue"/>
              </a:defRPr>
            </a:lvl1pPr>
          </a:lstStyle>
          <a:p>
            <a:r>
              <a:t>Title Text</a:t>
            </a:r>
          </a:p>
        </p:txBody>
      </p:sp>
      <p:sp>
        <p:nvSpPr>
          <p:cNvPr id="79" name="Slide Number"/>
          <p:cNvSpPr txBox="1">
            <a:spLocks noGrp="1"/>
          </p:cNvSpPr>
          <p:nvPr>
            <p:ph type="sldNum" sz="quarter" idx="2"/>
          </p:nvPr>
        </p:nvSpPr>
        <p:spPr>
          <a:xfrm>
            <a:off x="6347714" y="9376833"/>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7" name="Shape 100"/>
          <p:cNvSpPr/>
          <p:nvPr/>
        </p:nvSpPr>
        <p:spPr>
          <a:xfrm>
            <a:off x="0" y="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98" name="Shape 101"/>
          <p:cNvSpPr/>
          <p:nvPr/>
        </p:nvSpPr>
        <p:spPr>
          <a:xfrm>
            <a:off x="0" y="8623300"/>
            <a:ext cx="13004800" cy="1130300"/>
          </a:xfrm>
          <a:prstGeom prst="rect">
            <a:avLst/>
          </a:prstGeom>
          <a:gradFill>
            <a:gsLst>
              <a:gs pos="0">
                <a:srgbClr val="444444">
                  <a:alpha val="10000"/>
                </a:srgbClr>
              </a:gs>
              <a:gs pos="100000">
                <a:srgbClr val="58596B">
                  <a:alpha val="10000"/>
                </a:srgbClr>
              </a:gs>
            </a:gsLst>
            <a:lin ang="5400000"/>
          </a:gradFill>
          <a:ln w="12700">
            <a:miter lim="400000"/>
          </a:ln>
        </p:spPr>
        <p:txBody>
          <a:bodyPr lIns="50800" tIns="50800" rIns="50800" bIns="50800" anchor="ctr"/>
          <a:lstStyle/>
          <a:p>
            <a:pPr>
              <a:defRPr sz="3600">
                <a:solidFill>
                  <a:srgbClr val="FFFFFF"/>
                </a:solidFill>
                <a:latin typeface="Helvetica Neue Bold Condensed"/>
                <a:ea typeface="Helvetica Neue Bold Condensed"/>
                <a:cs typeface="Helvetica Neue Bold Condensed"/>
                <a:sym typeface="Helvetica Neue Bold Condensed"/>
              </a:defRPr>
            </a:pPr>
            <a:endParaRPr/>
          </a:p>
        </p:txBody>
      </p:sp>
      <p:sp>
        <p:nvSpPr>
          <p:cNvPr id="99" name="Body Level One…"/>
          <p:cNvSpPr txBox="1">
            <a:spLocks noGrp="1"/>
          </p:cNvSpPr>
          <p:nvPr>
            <p:ph type="body" idx="1"/>
          </p:nvPr>
        </p:nvSpPr>
        <p:spPr>
          <a:xfrm>
            <a:off x="254000" y="1384300"/>
            <a:ext cx="12496800" cy="6985000"/>
          </a:xfrm>
          <a:prstGeom prst="rect">
            <a:avLst/>
          </a:prstGeom>
        </p:spPr>
        <p:txBody>
          <a:bodyPr lIns="0" tIns="0" rIns="0" bIns="0" anchor="ctr"/>
          <a:lstStyle>
            <a:lvl1pPr marL="889000" indent="-571500">
              <a:lnSpc>
                <a:spcPct val="100000"/>
              </a:lnSpc>
              <a:buSzPct val="100000"/>
              <a:buChar char="‣"/>
              <a:defRPr sz="4000"/>
            </a:lvl1pPr>
            <a:lvl2pPr marL="1397000" indent="-635000">
              <a:lnSpc>
                <a:spcPct val="100000"/>
              </a:lnSpc>
              <a:buSzPct val="75000"/>
              <a:buChar char="•"/>
              <a:defRPr sz="4000"/>
            </a:lvl2pPr>
            <a:lvl3pPr marL="1920875" indent="-714375">
              <a:lnSpc>
                <a:spcPct val="100000"/>
              </a:lnSpc>
              <a:buSzPct val="75000"/>
              <a:buChar char="-"/>
              <a:defRPr sz="4000"/>
            </a:lvl3pPr>
            <a:lvl4pPr marL="2365375" indent="-714375">
              <a:lnSpc>
                <a:spcPct val="100000"/>
              </a:lnSpc>
              <a:buSzPct val="75000"/>
              <a:buChar char="-"/>
              <a:defRPr sz="4000"/>
            </a:lvl4pPr>
            <a:lvl5pPr marL="2809875" indent="-714375">
              <a:lnSpc>
                <a:spcPct val="100000"/>
              </a:lnSpc>
              <a:buSzPct val="75000"/>
              <a:buChar char="-"/>
              <a:defRPr sz="4000"/>
            </a:lvl5pPr>
          </a:lstStyle>
          <a:p>
            <a:r>
              <a:t>Body Level One</a:t>
            </a:r>
          </a:p>
          <a:p>
            <a:pPr lvl="1"/>
            <a:r>
              <a:t>Body Level Two</a:t>
            </a:r>
          </a:p>
          <a:p>
            <a:pPr lvl="2"/>
            <a:r>
              <a:t>Body Level Three</a:t>
            </a:r>
          </a:p>
          <a:p>
            <a:pPr lvl="3"/>
            <a:r>
              <a:t>Body Level Four</a:t>
            </a:r>
          </a:p>
          <a:p>
            <a:pPr lvl="4"/>
            <a:r>
              <a:t>Body Level Five</a:t>
            </a:r>
          </a:p>
        </p:txBody>
      </p:sp>
      <p:pic>
        <p:nvPicPr>
          <p:cNvPr id="100" name="Picture 6" descr="Picture 6"/>
          <p:cNvPicPr>
            <a:picLocks noChangeAspect="1"/>
          </p:cNvPicPr>
          <p:nvPr/>
        </p:nvPicPr>
        <p:blipFill>
          <a:blip r:embed="rId2">
            <a:extLst/>
          </a:blip>
          <a:stretch>
            <a:fillRect/>
          </a:stretch>
        </p:blipFill>
        <p:spPr>
          <a:xfrm>
            <a:off x="10039187" y="8574958"/>
            <a:ext cx="2965613" cy="1178642"/>
          </a:xfrm>
          <a:prstGeom prst="rect">
            <a:avLst/>
          </a:prstGeom>
          <a:ln w="12700">
            <a:miter lim="400000"/>
          </a:ln>
        </p:spPr>
      </p:pic>
      <p:sp>
        <p:nvSpPr>
          <p:cNvPr id="101" name="Slide Number"/>
          <p:cNvSpPr txBox="1">
            <a:spLocks noGrp="1"/>
          </p:cNvSpPr>
          <p:nvPr>
            <p:ph type="sldNum" sz="quarter" idx="2"/>
          </p:nvPr>
        </p:nvSpPr>
        <p:spPr>
          <a:xfrm>
            <a:off x="12704064" y="9410700"/>
            <a:ext cx="309373" cy="337211"/>
          </a:xfrm>
          <a:prstGeom prst="rect">
            <a:avLst/>
          </a:prstGeom>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00" y="1638300"/>
            <a:ext cx="10464800" cy="330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270000" y="5029200"/>
            <a:ext cx="10464800" cy="1130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5" descr="Picture 5"/>
          <p:cNvPicPr>
            <a:picLocks noChangeAspect="1"/>
          </p:cNvPicPr>
          <p:nvPr/>
        </p:nvPicPr>
        <p:blipFill>
          <a:blip r:embed="rId15">
            <a:extLst/>
          </a:blip>
          <a:stretch>
            <a:fillRect/>
          </a:stretch>
        </p:blipFill>
        <p:spPr>
          <a:xfrm>
            <a:off x="10039187" y="8574958"/>
            <a:ext cx="2965613" cy="1178642"/>
          </a:xfrm>
          <a:prstGeom prst="rect">
            <a:avLst/>
          </a:prstGeom>
          <a:ln w="12700">
            <a:miter lim="400000"/>
          </a:ln>
        </p:spPr>
      </p:pic>
      <p:sp>
        <p:nvSpPr>
          <p:cNvPr id="5"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3" r:id="rId12"/>
    <p:sldLayoutId id="214748366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0" marR="0" indent="0" algn="l" defTabSz="584200" rtl="0" latinLnBrk="0">
        <a:lnSpc>
          <a:spcPct val="110000"/>
        </a:lnSpc>
        <a:spcBef>
          <a:spcPts val="2400"/>
        </a:spcBef>
        <a:spcAft>
          <a:spcPts val="0"/>
        </a:spcAft>
        <a:buClrTx/>
        <a:buSzTx/>
        <a:buFontTx/>
        <a:buNone/>
        <a:tabLst/>
        <a:defRPr sz="3000" b="1" i="0" u="none" strike="noStrike" cap="none" spc="0" baseline="0">
          <a:ln>
            <a:noFill/>
          </a:ln>
          <a:solidFill>
            <a:srgbClr val="000000"/>
          </a:solidFill>
          <a:uFillTx/>
          <a:latin typeface="Helvetica Neue"/>
          <a:ea typeface="Helvetica Neue"/>
          <a:cs typeface="Helvetica Neue"/>
          <a:sym typeface="Helvetica Neue"/>
        </a:defRPr>
      </a:lvl1pPr>
      <a:lvl2pPr marL="0" marR="0" indent="0" algn="l" defTabSz="584200" rtl="0" latinLnBrk="0">
        <a:lnSpc>
          <a:spcPct val="110000"/>
        </a:lnSpc>
        <a:spcBef>
          <a:spcPts val="2400"/>
        </a:spcBef>
        <a:spcAft>
          <a:spcPts val="0"/>
        </a:spcAft>
        <a:buClrTx/>
        <a:buSzTx/>
        <a:buFontTx/>
        <a:buNone/>
        <a:tabLst/>
        <a:defRPr sz="3000" b="1" i="0" u="none" strike="noStrike" cap="none" spc="0" baseline="0">
          <a:ln>
            <a:noFill/>
          </a:ln>
          <a:solidFill>
            <a:srgbClr val="000000"/>
          </a:solidFill>
          <a:uFillTx/>
          <a:latin typeface="Helvetica Neue"/>
          <a:ea typeface="Helvetica Neue"/>
          <a:cs typeface="Helvetica Neue"/>
          <a:sym typeface="Helvetica Neue"/>
        </a:defRPr>
      </a:lvl2pPr>
      <a:lvl3pPr marL="0" marR="0" indent="0" algn="l" defTabSz="584200" rtl="0" latinLnBrk="0">
        <a:lnSpc>
          <a:spcPct val="110000"/>
        </a:lnSpc>
        <a:spcBef>
          <a:spcPts val="2400"/>
        </a:spcBef>
        <a:spcAft>
          <a:spcPts val="0"/>
        </a:spcAft>
        <a:buClrTx/>
        <a:buSzTx/>
        <a:buFontTx/>
        <a:buNone/>
        <a:tabLst/>
        <a:defRPr sz="3000" b="1" i="0" u="none" strike="noStrike" cap="none" spc="0" baseline="0">
          <a:ln>
            <a:noFill/>
          </a:ln>
          <a:solidFill>
            <a:srgbClr val="000000"/>
          </a:solidFill>
          <a:uFillTx/>
          <a:latin typeface="Helvetica Neue"/>
          <a:ea typeface="Helvetica Neue"/>
          <a:cs typeface="Helvetica Neue"/>
          <a:sym typeface="Helvetica Neue"/>
        </a:defRPr>
      </a:lvl3pPr>
      <a:lvl4pPr marL="0" marR="0" indent="0" algn="l" defTabSz="584200" rtl="0" latinLnBrk="0">
        <a:lnSpc>
          <a:spcPct val="110000"/>
        </a:lnSpc>
        <a:spcBef>
          <a:spcPts val="2400"/>
        </a:spcBef>
        <a:spcAft>
          <a:spcPts val="0"/>
        </a:spcAft>
        <a:buClrTx/>
        <a:buSzTx/>
        <a:buFontTx/>
        <a:buNone/>
        <a:tabLst/>
        <a:defRPr sz="3000" b="1" i="0" u="none" strike="noStrike" cap="none" spc="0" baseline="0">
          <a:ln>
            <a:noFill/>
          </a:ln>
          <a:solidFill>
            <a:srgbClr val="000000"/>
          </a:solidFill>
          <a:uFillTx/>
          <a:latin typeface="Helvetica Neue"/>
          <a:ea typeface="Helvetica Neue"/>
          <a:cs typeface="Helvetica Neue"/>
          <a:sym typeface="Helvetica Neue"/>
        </a:defRPr>
      </a:lvl4pPr>
      <a:lvl5pPr marL="0" marR="0" indent="0" algn="l" defTabSz="584200" rtl="0" latinLnBrk="0">
        <a:lnSpc>
          <a:spcPct val="110000"/>
        </a:lnSpc>
        <a:spcBef>
          <a:spcPts val="2400"/>
        </a:spcBef>
        <a:spcAft>
          <a:spcPts val="0"/>
        </a:spcAft>
        <a:buClrTx/>
        <a:buSzTx/>
        <a:buFontTx/>
        <a:buNone/>
        <a:tabLst/>
        <a:defRPr sz="3000" b="1" i="0" u="none" strike="noStrike" cap="none" spc="0" baseline="0">
          <a:ln>
            <a:noFill/>
          </a:ln>
          <a:solidFill>
            <a:srgbClr val="000000"/>
          </a:solidFill>
          <a:uFillTx/>
          <a:latin typeface="Helvetica Neue"/>
          <a:ea typeface="Helvetica Neue"/>
          <a:cs typeface="Helvetica Neue"/>
          <a:sym typeface="Helvetica Neue"/>
        </a:defRPr>
      </a:lvl5pPr>
      <a:lvl6pPr marL="26289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6pPr>
      <a:lvl7pPr marL="30861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7pPr>
      <a:lvl8pPr marL="35433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8pPr>
      <a:lvl9pPr marL="40005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researchictafrica.net/after-access-south-africa-state-of-ict-2017-south-africa-report_04/" TargetMode="External"/><Relationship Id="rId2" Type="http://schemas.openxmlformats.org/officeDocument/2006/relationships/hyperlink" Target="http://www.researchictafrica.net/"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83"/>
          <p:cNvSpPr txBox="1">
            <a:spLocks noGrp="1"/>
          </p:cNvSpPr>
          <p:nvPr>
            <p:ph type="ctrTitle"/>
          </p:nvPr>
        </p:nvSpPr>
        <p:spPr>
          <a:xfrm>
            <a:off x="507998" y="2029794"/>
            <a:ext cx="12496802" cy="1016002"/>
          </a:xfrm>
          <a:prstGeom prst="rect">
            <a:avLst/>
          </a:prstGeom>
        </p:spPr>
        <p:txBody>
          <a:bodyPr>
            <a:normAutofit fontScale="90000"/>
          </a:bodyPr>
          <a:lstStyle>
            <a:lvl1pPr defTabSz="457200">
              <a:lnSpc>
                <a:spcPts val="10900"/>
              </a:lnSpc>
              <a:defRPr sz="4506">
                <a:solidFill>
                  <a:schemeClr val="accent5"/>
                </a:solidFill>
              </a:defRPr>
            </a:lvl1pPr>
          </a:lstStyle>
          <a:p>
            <a:r>
              <a:rPr lang="en-GB" sz="4200" b="0" dirty="0">
                <a:latin typeface="+mn-lt"/>
                <a:ea typeface="+mn-ea"/>
                <a:cs typeface="+mn-cs"/>
              </a:rPr>
              <a:t>Digital</a:t>
            </a:r>
            <a:r>
              <a:rPr lang="en-GB" dirty="0"/>
              <a:t> </a:t>
            </a:r>
            <a:r>
              <a:rPr lang="en-GB" sz="4200" b="0" dirty="0">
                <a:latin typeface="+mn-lt"/>
                <a:ea typeface="+mn-ea"/>
                <a:cs typeface="+mn-cs"/>
              </a:rPr>
              <a:t>Inequality in South Africa</a:t>
            </a:r>
            <a:endParaRPr sz="4200" b="0" dirty="0">
              <a:latin typeface="+mn-lt"/>
              <a:ea typeface="+mn-ea"/>
              <a:cs typeface="+mn-cs"/>
            </a:endParaRPr>
          </a:p>
        </p:txBody>
      </p:sp>
      <p:sp>
        <p:nvSpPr>
          <p:cNvPr id="180" name="Shape 184"/>
          <p:cNvSpPr txBox="1">
            <a:spLocks noGrp="1"/>
          </p:cNvSpPr>
          <p:nvPr>
            <p:ph type="subTitle" idx="1"/>
          </p:nvPr>
        </p:nvSpPr>
        <p:spPr>
          <a:xfrm>
            <a:off x="317241" y="3367150"/>
            <a:ext cx="7371183" cy="4799369"/>
          </a:xfrm>
          <a:prstGeom prst="rect">
            <a:avLst/>
          </a:prstGeom>
        </p:spPr>
        <p:txBody>
          <a:bodyPr>
            <a:normAutofit fontScale="70000" lnSpcReduction="20000"/>
          </a:bodyPr>
          <a:lstStyle/>
          <a:p>
            <a:pPr>
              <a:defRPr sz="3200" b="1">
                <a:solidFill>
                  <a:srgbClr val="53585F"/>
                </a:solidFill>
                <a:latin typeface="Helvetica Neue"/>
                <a:ea typeface="Helvetica Neue"/>
                <a:cs typeface="Helvetica Neue"/>
                <a:sym typeface="Helvetica Neue"/>
              </a:defRPr>
            </a:pPr>
            <a:r>
              <a:rPr dirty="0">
                <a:solidFill>
                  <a:schemeClr val="bg1">
                    <a:lumMod val="50000"/>
                  </a:schemeClr>
                </a:solidFill>
              </a:rPr>
              <a:t>A</a:t>
            </a:r>
            <a:r>
              <a:rPr lang="en-GB" dirty="0">
                <a:solidFill>
                  <a:schemeClr val="bg1">
                    <a:lumMod val="50000"/>
                  </a:schemeClr>
                </a:solidFill>
              </a:rPr>
              <a:t> context in which to consider the Electronic Communications Act a</a:t>
            </a:r>
            <a:r>
              <a:rPr dirty="0">
                <a:solidFill>
                  <a:schemeClr val="bg1">
                    <a:lumMod val="50000"/>
                  </a:schemeClr>
                </a:solidFill>
              </a:rPr>
              <a:t>n</a:t>
            </a:r>
            <a:r>
              <a:rPr lang="en-GB" dirty="0">
                <a:solidFill>
                  <a:schemeClr val="bg1">
                    <a:lumMod val="50000"/>
                  </a:schemeClr>
                </a:solidFill>
              </a:rPr>
              <a:t>d an</a:t>
            </a:r>
            <a:r>
              <a:rPr dirty="0">
                <a:solidFill>
                  <a:schemeClr val="bg1">
                    <a:lumMod val="50000"/>
                  </a:schemeClr>
                </a:solidFill>
              </a:rPr>
              <a:t> update on South Africa’s cost to communicate</a:t>
            </a:r>
            <a:endParaRPr lang="en-ZA" dirty="0">
              <a:solidFill>
                <a:schemeClr val="bg1">
                  <a:lumMod val="50000"/>
                </a:schemeClr>
              </a:solidFill>
            </a:endParaRPr>
          </a:p>
          <a:p>
            <a:pPr>
              <a:defRPr sz="2800">
                <a:solidFill>
                  <a:srgbClr val="53585F"/>
                </a:solidFill>
              </a:defRPr>
            </a:pPr>
            <a:r>
              <a:rPr lang="en-GB" sz="2400" dirty="0" err="1"/>
              <a:t>Prof.</a:t>
            </a:r>
            <a:r>
              <a:rPr lang="en-GB" sz="2400" dirty="0"/>
              <a:t> Alison Gillwald</a:t>
            </a:r>
          </a:p>
          <a:p>
            <a:pPr>
              <a:defRPr sz="2800">
                <a:solidFill>
                  <a:srgbClr val="53585F"/>
                </a:solidFill>
              </a:defRPr>
            </a:pPr>
            <a:r>
              <a:rPr lang="en-GB" sz="2400" dirty="0"/>
              <a:t>Executive Director: Research ICT Africa</a:t>
            </a:r>
          </a:p>
          <a:p>
            <a:pPr>
              <a:defRPr sz="2800">
                <a:solidFill>
                  <a:srgbClr val="53585F"/>
                </a:solidFill>
              </a:defRPr>
            </a:pPr>
            <a:r>
              <a:rPr lang="en-GB" sz="2400" dirty="0"/>
              <a:t>University of Cape Town, Nelson Mandela School of Public Governance</a:t>
            </a:r>
          </a:p>
          <a:p>
            <a:pPr defTabSz="457200">
              <a:lnSpc>
                <a:spcPts val="4800"/>
              </a:lnSpc>
              <a:spcBef>
                <a:spcPts val="0"/>
              </a:spcBef>
              <a:defRPr sz="2033" b="1">
                <a:solidFill>
                  <a:srgbClr val="606060"/>
                </a:solidFill>
                <a:latin typeface="Helvetica Neue"/>
                <a:ea typeface="Helvetica Neue"/>
                <a:cs typeface="Helvetica Neue"/>
                <a:sym typeface="Helvetica Neue"/>
              </a:defRPr>
            </a:pPr>
            <a:endParaRPr lang="en-GB" dirty="0"/>
          </a:p>
          <a:p>
            <a:pPr defTabSz="457200">
              <a:lnSpc>
                <a:spcPts val="4800"/>
              </a:lnSpc>
              <a:spcBef>
                <a:spcPts val="0"/>
              </a:spcBef>
              <a:defRPr sz="2033" b="1">
                <a:solidFill>
                  <a:srgbClr val="606060"/>
                </a:solidFill>
                <a:latin typeface="Helvetica Neue"/>
                <a:ea typeface="Helvetica Neue"/>
                <a:cs typeface="Helvetica Neue"/>
                <a:sym typeface="Helvetica Neue"/>
              </a:defRPr>
            </a:pPr>
            <a:r>
              <a:rPr dirty="0"/>
              <a:t>Electronic Communications Bill Amendment public hearing</a:t>
            </a:r>
            <a:endParaRPr dirty="0">
              <a:solidFill>
                <a:srgbClr val="000000"/>
              </a:solidFill>
            </a:endParaRPr>
          </a:p>
          <a:p>
            <a:pPr defTabSz="457200">
              <a:lnSpc>
                <a:spcPts val="4800"/>
              </a:lnSpc>
              <a:spcBef>
                <a:spcPts val="0"/>
              </a:spcBef>
              <a:defRPr sz="2033">
                <a:solidFill>
                  <a:srgbClr val="606060"/>
                </a:solidFill>
              </a:defRPr>
            </a:pPr>
            <a:r>
              <a:rPr dirty="0"/>
              <a:t>Parliamentary Portfolio Committee on Telecommunications and Postal Services</a:t>
            </a:r>
            <a:endParaRPr dirty="0">
              <a:solidFill>
                <a:srgbClr val="000000"/>
              </a:solidFill>
            </a:endParaRPr>
          </a:p>
          <a:p>
            <a:pPr defTabSz="457200">
              <a:lnSpc>
                <a:spcPts val="4800"/>
              </a:lnSpc>
              <a:spcBef>
                <a:spcPts val="0"/>
              </a:spcBef>
              <a:defRPr sz="2033">
                <a:solidFill>
                  <a:srgbClr val="606060"/>
                </a:solidFill>
              </a:defRPr>
            </a:pPr>
            <a:r>
              <a:rPr dirty="0"/>
              <a:t>26 November 2018</a:t>
            </a:r>
            <a:r>
              <a:rPr dirty="0">
                <a:solidFill>
                  <a:srgbClr val="000000"/>
                </a:solidFill>
              </a:rPr>
              <a:t> </a:t>
            </a:r>
          </a:p>
        </p:txBody>
      </p:sp>
      <p:sp>
        <p:nvSpPr>
          <p:cNvPr id="181" name="Shape 185"/>
          <p:cNvSpPr txBox="1">
            <a:spLocks noGrp="1"/>
          </p:cNvSpPr>
          <p:nvPr>
            <p:ph type="sldNum" sz="quarter" idx="4294967295"/>
          </p:nvPr>
        </p:nvSpPr>
        <p:spPr>
          <a:xfrm>
            <a:off x="6396480" y="9376833"/>
            <a:ext cx="211837" cy="3372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600">
                <a:solidFill>
                  <a:srgbClr val="606060"/>
                </a:solidFill>
                <a:latin typeface="Helvetica Neue Bold Condensed"/>
                <a:ea typeface="Helvetica Neue Bold Condensed"/>
                <a:cs typeface="Helvetica Neue Bold Condensed"/>
                <a:sym typeface="Helvetica Neue Bold Condensed"/>
              </a:defRPr>
            </a:lvl1pPr>
          </a:lstStyle>
          <a:p>
            <a:fld id="{86CB4B4D-7CA3-9044-876B-883B54F8677D}" type="slidenum">
              <a:t>1</a:t>
            </a:fld>
            <a:endParaRPr/>
          </a:p>
        </p:txBody>
      </p:sp>
      <p:pic>
        <p:nvPicPr>
          <p:cNvPr id="7" name="Picture 6">
            <a:extLst>
              <a:ext uri="{FF2B5EF4-FFF2-40B4-BE49-F238E27FC236}">
                <a16:creationId xmlns:a16="http://schemas.microsoft.com/office/drawing/2014/main" id="{5E0B4124-C356-4A44-8868-13E81CE33153}"/>
              </a:ext>
            </a:extLst>
          </p:cNvPr>
          <p:cNvPicPr>
            <a:picLocks noChangeAspect="1"/>
          </p:cNvPicPr>
          <p:nvPr/>
        </p:nvPicPr>
        <p:blipFill>
          <a:blip r:embed="rId2"/>
          <a:stretch>
            <a:fillRect/>
          </a:stretch>
        </p:blipFill>
        <p:spPr>
          <a:xfrm>
            <a:off x="6642147" y="2985796"/>
            <a:ext cx="6304596" cy="4720550"/>
          </a:xfrm>
          <a:prstGeom prst="rect">
            <a:avLst/>
          </a:prstGeom>
        </p:spPr>
      </p:pic>
    </p:spTree>
    <p:extLst>
      <p:ext uri="{BB962C8B-B14F-4D97-AF65-F5344CB8AC3E}">
        <p14:creationId xmlns:p14="http://schemas.microsoft.com/office/powerpoint/2010/main" val="114872064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12700">
            <a:miter lim="400000"/>
          </a:ln>
        </p:spPr>
        <p:txBody>
          <a:bodyPr lIns="0" tIns="0" rIns="0" bIns="0" anchor="ctr">
            <a:noAutofit/>
          </a:bodyPr>
          <a:lstStyle/>
          <a:p>
            <a:r>
              <a:rPr lang="en-US" sz="4200" b="0" dirty="0">
                <a:solidFill>
                  <a:schemeClr val="accent5"/>
                </a:solidFill>
                <a:latin typeface="+mn-lt"/>
                <a:ea typeface="+mn-ea"/>
                <a:cs typeface="+mn-cs"/>
              </a:rPr>
              <a:t>Mobile phone ownership, Internet use tracks GNI per capita</a:t>
            </a:r>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10</a:t>
            </a:fld>
            <a:endParaRPr lang="en-US" dirty="0"/>
          </a:p>
        </p:txBody>
      </p:sp>
      <p:pic>
        <p:nvPicPr>
          <p:cNvPr id="2" name="Picture 1">
            <a:extLst>
              <a:ext uri="{FF2B5EF4-FFF2-40B4-BE49-F238E27FC236}">
                <a16:creationId xmlns:a16="http://schemas.microsoft.com/office/drawing/2014/main" id="{E58F94F5-8414-194B-A4C1-C878C75BDE54}"/>
              </a:ext>
            </a:extLst>
          </p:cNvPr>
          <p:cNvPicPr>
            <a:picLocks noChangeAspect="1"/>
          </p:cNvPicPr>
          <p:nvPr/>
        </p:nvPicPr>
        <p:blipFill>
          <a:blip r:embed="rId2"/>
          <a:stretch>
            <a:fillRect/>
          </a:stretch>
        </p:blipFill>
        <p:spPr>
          <a:xfrm>
            <a:off x="254001" y="2442271"/>
            <a:ext cx="12286342" cy="5496076"/>
          </a:xfrm>
          <a:prstGeom prst="rect">
            <a:avLst/>
          </a:prstGeom>
        </p:spPr>
      </p:pic>
    </p:spTree>
    <p:extLst>
      <p:ext uri="{BB962C8B-B14F-4D97-AF65-F5344CB8AC3E}">
        <p14:creationId xmlns:p14="http://schemas.microsoft.com/office/powerpoint/2010/main" val="22038158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12700">
            <a:miter lim="400000"/>
          </a:ln>
        </p:spPr>
        <p:txBody>
          <a:bodyPr lIns="0" tIns="0" rIns="0" bIns="0" anchor="ctr">
            <a:noAutofit/>
          </a:bodyPr>
          <a:lstStyle/>
          <a:p>
            <a:r>
              <a:rPr lang="en-US" sz="4200" b="0" dirty="0">
                <a:solidFill>
                  <a:schemeClr val="accent5"/>
                </a:solidFill>
                <a:latin typeface="+mn-lt"/>
                <a:ea typeface="+mn-ea"/>
                <a:cs typeface="+mn-cs"/>
              </a:rPr>
              <a:t>Gender gap in mobile phone ownership</a:t>
            </a:r>
          </a:p>
        </p:txBody>
      </p:sp>
      <p:sp>
        <p:nvSpPr>
          <p:cNvPr id="10" name="Text Placeholder 1"/>
          <p:cNvSpPr>
            <a:spLocks noGrp="1"/>
          </p:cNvSpPr>
          <p:nvPr>
            <p:ph type="body" sz="half" idx="1"/>
          </p:nvPr>
        </p:nvSpPr>
        <p:spPr>
          <a:xfrm>
            <a:off x="10340255" y="2574481"/>
            <a:ext cx="2202266" cy="5073227"/>
          </a:xfrm>
        </p:spPr>
        <p:txBody>
          <a:bodyPr>
            <a:normAutofit/>
          </a:bodyPr>
          <a:lstStyle/>
          <a:p>
            <a:pPr marL="304810" indent="-304810">
              <a:buFont typeface="Wingdings" charset="2"/>
              <a:buChar char="v"/>
            </a:pPr>
            <a:r>
              <a:rPr lang="en-ZA" sz="2000" dirty="0">
                <a:solidFill>
                  <a:schemeClr val="bg2">
                    <a:lumMod val="75000"/>
                  </a:schemeClr>
                </a:solidFill>
                <a:latin typeface="Helvetica Neue Light" panose="02000403000000020004" pitchFamily="2" charset="0"/>
                <a:ea typeface="Helvetica Neue Light" panose="02000403000000020004" pitchFamily="2" charset="0"/>
              </a:rPr>
              <a:t>As markets become saturate greater parity in ownership</a:t>
            </a:r>
          </a:p>
          <a:p>
            <a:pPr marL="304810" indent="-304810">
              <a:buFont typeface="Wingdings" charset="2"/>
              <a:buChar char="v"/>
            </a:pPr>
            <a:r>
              <a:rPr lang="en-ZA" sz="2000" dirty="0">
                <a:solidFill>
                  <a:schemeClr val="bg2">
                    <a:lumMod val="75000"/>
                  </a:schemeClr>
                </a:solidFill>
                <a:latin typeface="Helvetica Neue Light" panose="02000403000000020004" pitchFamily="2" charset="0"/>
                <a:ea typeface="Helvetica Neue Light" panose="02000403000000020004" pitchFamily="2" charset="0"/>
              </a:rPr>
              <a:t>Smaller gap than Internet</a:t>
            </a:r>
          </a:p>
          <a:p>
            <a:pPr marL="304810" lvl="3" indent="-304810">
              <a:buFont typeface="Wingdings" charset="2"/>
              <a:buChar char="v"/>
            </a:pPr>
            <a:r>
              <a:rPr lang="en-ZA" sz="2000" dirty="0">
                <a:solidFill>
                  <a:schemeClr val="bg2">
                    <a:lumMod val="75000"/>
                  </a:schemeClr>
                </a:solidFill>
                <a:latin typeface="Helvetica Neue Light" panose="02000403000000020004" pitchFamily="2" charset="0"/>
                <a:ea typeface="Helvetica Neue Light" panose="02000403000000020004" pitchFamily="2" charset="0"/>
                <a:cs typeface="+mn-cs"/>
                <a:sym typeface="Helvetica Neue"/>
              </a:rPr>
              <a:t>But other cultural, demographic, urbanisation,  factors at play </a:t>
            </a:r>
          </a:p>
          <a:p>
            <a:r>
              <a:rPr lang="en-ZA" sz="2000" dirty="0">
                <a:solidFill>
                  <a:schemeClr val="bg2">
                    <a:lumMod val="75000"/>
                  </a:schemeClr>
                </a:solidFill>
                <a:latin typeface="Helvetica Neue Light" panose="02000403000000020004" pitchFamily="2" charset="0"/>
                <a:ea typeface="Helvetica Neue Light" panose="02000403000000020004" pitchFamily="2" charset="0"/>
              </a:rPr>
              <a:t> </a:t>
            </a:r>
          </a:p>
          <a:p>
            <a:pPr marL="304810" indent="-304810">
              <a:buFont typeface="Wingdings" panose="05000000000000000000" pitchFamily="2" charset="2"/>
              <a:buChar char="Ø"/>
            </a:pPr>
            <a:endParaRPr lang="en-ZA" sz="1920" dirty="0"/>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11</a:t>
            </a:fld>
            <a:endParaRPr lang="en-US" dirty="0"/>
          </a:p>
        </p:txBody>
      </p:sp>
      <p:pic>
        <p:nvPicPr>
          <p:cNvPr id="2" name="Picture 1">
            <a:extLst>
              <a:ext uri="{FF2B5EF4-FFF2-40B4-BE49-F238E27FC236}">
                <a16:creationId xmlns:a16="http://schemas.microsoft.com/office/drawing/2014/main" id="{3C1DD00C-298B-334D-8DD6-E1CE1286B5E7}"/>
              </a:ext>
            </a:extLst>
          </p:cNvPr>
          <p:cNvPicPr>
            <a:picLocks noChangeAspect="1"/>
          </p:cNvPicPr>
          <p:nvPr/>
        </p:nvPicPr>
        <p:blipFill>
          <a:blip r:embed="rId2"/>
          <a:stretch>
            <a:fillRect/>
          </a:stretch>
        </p:blipFill>
        <p:spPr>
          <a:xfrm>
            <a:off x="510903" y="2574481"/>
            <a:ext cx="9829354" cy="5286457"/>
          </a:xfrm>
          <a:prstGeom prst="rect">
            <a:avLst/>
          </a:prstGeom>
        </p:spPr>
      </p:pic>
    </p:spTree>
    <p:extLst>
      <p:ext uri="{BB962C8B-B14F-4D97-AF65-F5344CB8AC3E}">
        <p14:creationId xmlns:p14="http://schemas.microsoft.com/office/powerpoint/2010/main" val="3979347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72F1C-9BC7-4942-854A-0BB1C8ED4086}"/>
              </a:ext>
            </a:extLst>
          </p:cNvPr>
          <p:cNvSpPr>
            <a:spLocks noGrp="1"/>
          </p:cNvSpPr>
          <p:nvPr>
            <p:ph type="body" sz="quarter" idx="14"/>
          </p:nvPr>
        </p:nvSpPr>
        <p:spPr/>
        <p:txBody>
          <a:bodyPr/>
          <a:lstStyle/>
          <a:p>
            <a:r>
              <a:rPr lang="en-US" dirty="0"/>
              <a:t>South Africa performs very well compared to global south</a:t>
            </a:r>
          </a:p>
        </p:txBody>
      </p:sp>
      <p:sp>
        <p:nvSpPr>
          <p:cNvPr id="4" name="Title 3">
            <a:extLst>
              <a:ext uri="{FF2B5EF4-FFF2-40B4-BE49-F238E27FC236}">
                <a16:creationId xmlns:a16="http://schemas.microsoft.com/office/drawing/2014/main" id="{FDF13882-9B6A-1D49-A8B0-71667DF1A041}"/>
              </a:ext>
            </a:extLst>
          </p:cNvPr>
          <p:cNvSpPr>
            <a:spLocks noGrp="1"/>
          </p:cNvSpPr>
          <p:nvPr>
            <p:ph type="title"/>
          </p:nvPr>
        </p:nvSpPr>
        <p:spPr>
          <a:xfrm>
            <a:off x="254000" y="532622"/>
            <a:ext cx="12750800" cy="685801"/>
          </a:xfrm>
        </p:spPr>
        <p:txBody>
          <a:bodyPr>
            <a:noAutofit/>
          </a:bodyPr>
          <a:lstStyle/>
          <a:p>
            <a:r>
              <a:rPr lang="en-US" sz="4200" b="0" dirty="0">
                <a:solidFill>
                  <a:schemeClr val="accent5"/>
                </a:solidFill>
                <a:latin typeface="+mn-lt"/>
                <a:ea typeface="+mn-ea"/>
                <a:cs typeface="+mn-cs"/>
              </a:rPr>
              <a:t>Major barrier to adoption in rest of Africa is lack of power</a:t>
            </a:r>
          </a:p>
        </p:txBody>
      </p:sp>
      <p:sp>
        <p:nvSpPr>
          <p:cNvPr id="6" name="Slide Number Placeholder 5">
            <a:extLst>
              <a:ext uri="{FF2B5EF4-FFF2-40B4-BE49-F238E27FC236}">
                <a16:creationId xmlns:a16="http://schemas.microsoft.com/office/drawing/2014/main" id="{E19151E5-1DA6-1C4E-850D-905F23A8F7D3}"/>
              </a:ext>
            </a:extLst>
          </p:cNvPr>
          <p:cNvSpPr>
            <a:spLocks noGrp="1"/>
          </p:cNvSpPr>
          <p:nvPr>
            <p:ph type="sldNum" sz="quarter" idx="2"/>
          </p:nvPr>
        </p:nvSpPr>
        <p:spPr>
          <a:xfrm>
            <a:off x="7281268" y="12331982"/>
            <a:ext cx="298159"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12</a:t>
            </a:fld>
            <a:endParaRPr lang="en-US" dirty="0">
              <a:ea typeface="ＭＳ Ｐゴシック" charset="0"/>
            </a:endParaRPr>
          </a:p>
        </p:txBody>
      </p:sp>
      <p:pic>
        <p:nvPicPr>
          <p:cNvPr id="7" name="Picture 6">
            <a:extLst>
              <a:ext uri="{FF2B5EF4-FFF2-40B4-BE49-F238E27FC236}">
                <a16:creationId xmlns:a16="http://schemas.microsoft.com/office/drawing/2014/main" id="{F8CA18B3-2078-684F-A19A-DF07D8F5F331}"/>
              </a:ext>
            </a:extLst>
          </p:cNvPr>
          <p:cNvPicPr>
            <a:picLocks noChangeAspect="1"/>
          </p:cNvPicPr>
          <p:nvPr/>
        </p:nvPicPr>
        <p:blipFill>
          <a:blip r:embed="rId2"/>
          <a:stretch>
            <a:fillRect/>
          </a:stretch>
        </p:blipFill>
        <p:spPr>
          <a:xfrm>
            <a:off x="774095" y="2477106"/>
            <a:ext cx="11723622" cy="5322795"/>
          </a:xfrm>
          <a:prstGeom prst="rect">
            <a:avLst/>
          </a:prstGeom>
        </p:spPr>
      </p:pic>
    </p:spTree>
    <p:extLst>
      <p:ext uri="{BB962C8B-B14F-4D97-AF65-F5344CB8AC3E}">
        <p14:creationId xmlns:p14="http://schemas.microsoft.com/office/powerpoint/2010/main" val="12715382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200" b="0" dirty="0">
                <a:solidFill>
                  <a:schemeClr val="accent5"/>
                </a:solidFill>
                <a:latin typeface="+mn-lt"/>
                <a:ea typeface="+mn-ea"/>
                <a:cs typeface="+mn-cs"/>
              </a:rPr>
              <a:t>Gender gap in Internet use also track GNI</a:t>
            </a:r>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13</a:t>
            </a:fld>
            <a:endParaRPr lang="en-US" dirty="0"/>
          </a:p>
        </p:txBody>
      </p:sp>
      <p:pic>
        <p:nvPicPr>
          <p:cNvPr id="2" name="Picture 1">
            <a:extLst>
              <a:ext uri="{FF2B5EF4-FFF2-40B4-BE49-F238E27FC236}">
                <a16:creationId xmlns:a16="http://schemas.microsoft.com/office/drawing/2014/main" id="{31B0FB19-57C2-3F46-B72A-B435753BAD12}"/>
              </a:ext>
            </a:extLst>
          </p:cNvPr>
          <p:cNvPicPr>
            <a:picLocks noChangeAspect="1"/>
          </p:cNvPicPr>
          <p:nvPr/>
        </p:nvPicPr>
        <p:blipFill>
          <a:blip r:embed="rId2"/>
          <a:stretch>
            <a:fillRect/>
          </a:stretch>
        </p:blipFill>
        <p:spPr>
          <a:xfrm>
            <a:off x="254000" y="2569027"/>
            <a:ext cx="12750800" cy="5446729"/>
          </a:xfrm>
          <a:prstGeom prst="rect">
            <a:avLst/>
          </a:prstGeom>
        </p:spPr>
      </p:pic>
      <p:pic>
        <p:nvPicPr>
          <p:cNvPr id="3" name="Picture 2">
            <a:extLst>
              <a:ext uri="{FF2B5EF4-FFF2-40B4-BE49-F238E27FC236}">
                <a16:creationId xmlns:a16="http://schemas.microsoft.com/office/drawing/2014/main" id="{B7091AF6-8303-C046-A7C2-E899D6A5BD8B}"/>
              </a:ext>
            </a:extLst>
          </p:cNvPr>
          <p:cNvPicPr>
            <a:picLocks noChangeAspect="1"/>
          </p:cNvPicPr>
          <p:nvPr/>
        </p:nvPicPr>
        <p:blipFill>
          <a:blip r:embed="rId3"/>
          <a:stretch>
            <a:fillRect/>
          </a:stretch>
        </p:blipFill>
        <p:spPr>
          <a:xfrm>
            <a:off x="9498563" y="5747657"/>
            <a:ext cx="598836" cy="1677066"/>
          </a:xfrm>
          <a:prstGeom prst="rect">
            <a:avLst/>
          </a:prstGeom>
        </p:spPr>
      </p:pic>
    </p:spTree>
    <p:extLst>
      <p:ext uri="{BB962C8B-B14F-4D97-AF65-F5344CB8AC3E}">
        <p14:creationId xmlns:p14="http://schemas.microsoft.com/office/powerpoint/2010/main" val="15590715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200" b="0" dirty="0">
                <a:solidFill>
                  <a:schemeClr val="accent5"/>
                </a:solidFill>
                <a:latin typeface="+mn-lt"/>
                <a:ea typeface="+mn-ea"/>
                <a:cs typeface="+mn-cs"/>
              </a:rPr>
              <a:t>Gender gap in Internet use also track GNI</a:t>
            </a:r>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14</a:t>
            </a:fld>
            <a:endParaRPr lang="en-US" dirty="0"/>
          </a:p>
        </p:txBody>
      </p:sp>
      <p:pic>
        <p:nvPicPr>
          <p:cNvPr id="2" name="Picture 1">
            <a:extLst>
              <a:ext uri="{FF2B5EF4-FFF2-40B4-BE49-F238E27FC236}">
                <a16:creationId xmlns:a16="http://schemas.microsoft.com/office/drawing/2014/main" id="{31B0FB19-57C2-3F46-B72A-B435753BAD12}"/>
              </a:ext>
            </a:extLst>
          </p:cNvPr>
          <p:cNvPicPr>
            <a:picLocks noChangeAspect="1"/>
          </p:cNvPicPr>
          <p:nvPr/>
        </p:nvPicPr>
        <p:blipFill>
          <a:blip r:embed="rId2"/>
          <a:stretch>
            <a:fillRect/>
          </a:stretch>
        </p:blipFill>
        <p:spPr>
          <a:xfrm>
            <a:off x="254000" y="2569027"/>
            <a:ext cx="11821885" cy="5446729"/>
          </a:xfrm>
          <a:prstGeom prst="rect">
            <a:avLst/>
          </a:prstGeom>
        </p:spPr>
      </p:pic>
      <p:pic>
        <p:nvPicPr>
          <p:cNvPr id="3" name="Picture 2">
            <a:extLst>
              <a:ext uri="{FF2B5EF4-FFF2-40B4-BE49-F238E27FC236}">
                <a16:creationId xmlns:a16="http://schemas.microsoft.com/office/drawing/2014/main" id="{204C409C-B891-034C-AB5E-98DDE455F74A}"/>
              </a:ext>
            </a:extLst>
          </p:cNvPr>
          <p:cNvPicPr>
            <a:picLocks noChangeAspect="1"/>
          </p:cNvPicPr>
          <p:nvPr/>
        </p:nvPicPr>
        <p:blipFill>
          <a:blip r:embed="rId3"/>
          <a:stretch>
            <a:fillRect/>
          </a:stretch>
        </p:blipFill>
        <p:spPr>
          <a:xfrm>
            <a:off x="8747389" y="5840963"/>
            <a:ext cx="732513" cy="1499908"/>
          </a:xfrm>
          <a:prstGeom prst="rect">
            <a:avLst/>
          </a:prstGeom>
        </p:spPr>
      </p:pic>
    </p:spTree>
    <p:extLst>
      <p:ext uri="{BB962C8B-B14F-4D97-AF65-F5344CB8AC3E}">
        <p14:creationId xmlns:p14="http://schemas.microsoft.com/office/powerpoint/2010/main" val="11429338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000" y="410547"/>
            <a:ext cx="12496800" cy="914400"/>
          </a:xfrm>
        </p:spPr>
        <p:txBody>
          <a:bodyPr>
            <a:noAutofit/>
          </a:bodyPr>
          <a:lstStyle/>
          <a:p>
            <a:r>
              <a:rPr lang="en-US" sz="4200" b="0" dirty="0">
                <a:solidFill>
                  <a:schemeClr val="accent5"/>
                </a:solidFill>
                <a:latin typeface="+mn-lt"/>
                <a:ea typeface="+mn-ea"/>
                <a:cs typeface="+mn-cs"/>
              </a:rPr>
              <a:t>Urban-rural</a:t>
            </a:r>
            <a:r>
              <a:rPr lang="en-US" sz="4267" b="0" dirty="0">
                <a:solidFill>
                  <a:schemeClr val="accent5"/>
                </a:solidFill>
                <a:latin typeface="+mn-lt"/>
                <a:ea typeface="+mn-ea"/>
                <a:cs typeface="+mn-cs"/>
              </a:rPr>
              <a:t> Internet divide than gender divide (but overlapping)</a:t>
            </a:r>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15</a:t>
            </a:fld>
            <a:endParaRPr lang="en-US" dirty="0"/>
          </a:p>
        </p:txBody>
      </p:sp>
      <p:pic>
        <p:nvPicPr>
          <p:cNvPr id="2" name="Picture 1">
            <a:extLst>
              <a:ext uri="{FF2B5EF4-FFF2-40B4-BE49-F238E27FC236}">
                <a16:creationId xmlns:a16="http://schemas.microsoft.com/office/drawing/2014/main" id="{5337CDC2-96A6-CC49-AFCD-854DB53707FD}"/>
              </a:ext>
            </a:extLst>
          </p:cNvPr>
          <p:cNvPicPr>
            <a:picLocks noChangeAspect="1"/>
          </p:cNvPicPr>
          <p:nvPr/>
        </p:nvPicPr>
        <p:blipFill>
          <a:blip r:embed="rId2"/>
          <a:stretch>
            <a:fillRect/>
          </a:stretch>
        </p:blipFill>
        <p:spPr>
          <a:xfrm>
            <a:off x="253999" y="2782872"/>
            <a:ext cx="12323665" cy="4783909"/>
          </a:xfrm>
          <a:prstGeom prst="rect">
            <a:avLst/>
          </a:prstGeom>
        </p:spPr>
      </p:pic>
      <p:pic>
        <p:nvPicPr>
          <p:cNvPr id="3" name="Picture 2">
            <a:extLst>
              <a:ext uri="{FF2B5EF4-FFF2-40B4-BE49-F238E27FC236}">
                <a16:creationId xmlns:a16="http://schemas.microsoft.com/office/drawing/2014/main" id="{4A5D427D-A935-1149-B486-A888818E96AC}"/>
              </a:ext>
            </a:extLst>
          </p:cNvPr>
          <p:cNvPicPr>
            <a:picLocks noChangeAspect="1"/>
          </p:cNvPicPr>
          <p:nvPr/>
        </p:nvPicPr>
        <p:blipFill>
          <a:blip r:embed="rId3"/>
          <a:stretch>
            <a:fillRect/>
          </a:stretch>
        </p:blipFill>
        <p:spPr>
          <a:xfrm>
            <a:off x="7912359" y="5355770"/>
            <a:ext cx="702232" cy="1774869"/>
          </a:xfrm>
          <a:prstGeom prst="rect">
            <a:avLst/>
          </a:prstGeom>
        </p:spPr>
      </p:pic>
    </p:spTree>
    <p:extLst>
      <p:ext uri="{BB962C8B-B14F-4D97-AF65-F5344CB8AC3E}">
        <p14:creationId xmlns:p14="http://schemas.microsoft.com/office/powerpoint/2010/main" val="34193326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068171-BB66-E647-8604-32BF20AFB091}"/>
              </a:ext>
            </a:extLst>
          </p:cNvPr>
          <p:cNvSpPr>
            <a:spLocks noGrp="1"/>
          </p:cNvSpPr>
          <p:nvPr>
            <p:ph type="body" sz="quarter" idx="14"/>
          </p:nvPr>
        </p:nvSpPr>
        <p:spPr>
          <a:xfrm>
            <a:off x="335902" y="1343607"/>
            <a:ext cx="12297747" cy="1138335"/>
          </a:xfrm>
        </p:spPr>
        <p:txBody>
          <a:bodyPr>
            <a:noAutofit/>
          </a:bodyPr>
          <a:lstStyle/>
          <a:p>
            <a:r>
              <a:rPr lang="en-US" sz="2400" b="0" dirty="0">
                <a:solidFill>
                  <a:schemeClr val="bg2">
                    <a:lumMod val="75000"/>
                  </a:schemeClr>
                </a:solidFill>
                <a:latin typeface="Helvetica Neue Light" panose="02000403000000020004" pitchFamily="2" charset="0"/>
                <a:ea typeface="Helvetica Neue Light" panose="02000403000000020004" pitchFamily="2" charset="0"/>
              </a:rPr>
              <a:t>Despite lack of policy implementation and effective regulation ICT take-up strong, but those offline face same affordability and skills challenges as those off line anywhere else on the continent</a:t>
            </a:r>
            <a:r>
              <a:rPr lang="en-US" sz="2400" b="0" dirty="0">
                <a:solidFill>
                  <a:schemeClr val="bg2">
                    <a:lumMod val="75000"/>
                  </a:schemeClr>
                </a:solidFill>
              </a:rPr>
              <a:t>.</a:t>
            </a:r>
          </a:p>
        </p:txBody>
      </p:sp>
      <p:sp>
        <p:nvSpPr>
          <p:cNvPr id="4" name="Title 3">
            <a:extLst>
              <a:ext uri="{FF2B5EF4-FFF2-40B4-BE49-F238E27FC236}">
                <a16:creationId xmlns:a16="http://schemas.microsoft.com/office/drawing/2014/main" id="{220C5A2E-8D1A-B14E-A0E6-6EEA8EBA1585}"/>
              </a:ext>
            </a:extLst>
          </p:cNvPr>
          <p:cNvSpPr>
            <a:spLocks noGrp="1"/>
          </p:cNvSpPr>
          <p:nvPr>
            <p:ph type="title"/>
          </p:nvPr>
        </p:nvSpPr>
        <p:spPr/>
        <p:txBody>
          <a:bodyPr>
            <a:normAutofit/>
          </a:bodyPr>
          <a:lstStyle/>
          <a:p>
            <a:r>
              <a:rPr lang="en-US" sz="4267" b="0" dirty="0">
                <a:solidFill>
                  <a:schemeClr val="accent5"/>
                </a:solidFill>
                <a:latin typeface="+mn-lt"/>
                <a:ea typeface="+mn-ea"/>
                <a:cs typeface="+mn-cs"/>
              </a:rPr>
              <a:t>ICT ownership </a:t>
            </a:r>
          </a:p>
        </p:txBody>
      </p:sp>
      <p:sp>
        <p:nvSpPr>
          <p:cNvPr id="6" name="Slide Number Placeholder 5">
            <a:extLst>
              <a:ext uri="{FF2B5EF4-FFF2-40B4-BE49-F238E27FC236}">
                <a16:creationId xmlns:a16="http://schemas.microsoft.com/office/drawing/2014/main" id="{9CC09962-ECB8-0540-B79F-23A0D9672DC7}"/>
              </a:ext>
            </a:extLst>
          </p:cNvPr>
          <p:cNvSpPr>
            <a:spLocks noGrp="1"/>
          </p:cNvSpPr>
          <p:nvPr>
            <p:ph type="sldNum" sz="quarter" idx="2"/>
          </p:nvPr>
        </p:nvSpPr>
        <p:spPr>
          <a:xfrm>
            <a:off x="7281268" y="12331982"/>
            <a:ext cx="298159"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16</a:t>
            </a:fld>
            <a:endParaRPr lang="en-US" dirty="0">
              <a:ea typeface="ＭＳ Ｐゴシック" charset="0"/>
            </a:endParaRPr>
          </a:p>
        </p:txBody>
      </p:sp>
      <p:pic>
        <p:nvPicPr>
          <p:cNvPr id="7" name="Picture 6">
            <a:extLst>
              <a:ext uri="{FF2B5EF4-FFF2-40B4-BE49-F238E27FC236}">
                <a16:creationId xmlns:a16="http://schemas.microsoft.com/office/drawing/2014/main" id="{6F3D9B09-5E18-5A43-8554-44E956DA7324}"/>
              </a:ext>
            </a:extLst>
          </p:cNvPr>
          <p:cNvPicPr>
            <a:picLocks noChangeAspect="1"/>
          </p:cNvPicPr>
          <p:nvPr/>
        </p:nvPicPr>
        <p:blipFill>
          <a:blip r:embed="rId2"/>
          <a:stretch>
            <a:fillRect/>
          </a:stretch>
        </p:blipFill>
        <p:spPr>
          <a:xfrm>
            <a:off x="291254" y="2935532"/>
            <a:ext cx="9942286" cy="4810928"/>
          </a:xfrm>
          <a:prstGeom prst="rect">
            <a:avLst/>
          </a:prstGeom>
        </p:spPr>
      </p:pic>
      <p:pic>
        <p:nvPicPr>
          <p:cNvPr id="8" name="Picture 7">
            <a:extLst>
              <a:ext uri="{FF2B5EF4-FFF2-40B4-BE49-F238E27FC236}">
                <a16:creationId xmlns:a16="http://schemas.microsoft.com/office/drawing/2014/main" id="{B49FDA8F-8B22-754D-B2B3-4F25E9FC6F49}"/>
              </a:ext>
            </a:extLst>
          </p:cNvPr>
          <p:cNvPicPr>
            <a:picLocks noChangeAspect="1"/>
          </p:cNvPicPr>
          <p:nvPr/>
        </p:nvPicPr>
        <p:blipFill>
          <a:blip r:embed="rId3"/>
          <a:stretch>
            <a:fillRect/>
          </a:stretch>
        </p:blipFill>
        <p:spPr>
          <a:xfrm>
            <a:off x="9585234" y="3959498"/>
            <a:ext cx="3682758" cy="3618241"/>
          </a:xfrm>
          <a:prstGeom prst="rect">
            <a:avLst/>
          </a:prstGeom>
        </p:spPr>
      </p:pic>
    </p:spTree>
    <p:extLst>
      <p:ext uri="{BB962C8B-B14F-4D97-AF65-F5344CB8AC3E}">
        <p14:creationId xmlns:p14="http://schemas.microsoft.com/office/powerpoint/2010/main" val="307999078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5626A1-C836-0942-871A-AF641E95F5DF}"/>
              </a:ext>
            </a:extLst>
          </p:cNvPr>
          <p:cNvSpPr>
            <a:spLocks noGrp="1"/>
          </p:cNvSpPr>
          <p:nvPr>
            <p:ph type="body" sz="quarter" idx="14"/>
          </p:nvPr>
        </p:nvSpPr>
        <p:spPr>
          <a:xfrm>
            <a:off x="354563" y="914400"/>
            <a:ext cx="11776269" cy="1262268"/>
          </a:xfrm>
        </p:spPr>
        <p:txBody>
          <a:bodyPr>
            <a:normAutofit/>
          </a:bodyPr>
          <a:lstStyle/>
          <a:p>
            <a:r>
              <a:rPr lang="en-ZA" sz="2800" b="0" dirty="0">
                <a:solidFill>
                  <a:schemeClr val="bg2">
                    <a:lumMod val="60000"/>
                    <a:lumOff val="40000"/>
                  </a:schemeClr>
                </a:solidFill>
                <a:latin typeface="Helvetica Neue Light" panose="02000403000000020004" pitchFamily="2" charset="0"/>
                <a:ea typeface="Helvetica Neue Light" panose="02000403000000020004" pitchFamily="2" charset="0"/>
              </a:rPr>
              <a:t>Affordability is the main obstacle to South Africans trying to get online</a:t>
            </a:r>
            <a:r>
              <a:rPr lang="en-ZA" sz="2800" b="0" dirty="0">
                <a:solidFill>
                  <a:schemeClr val="bg2">
                    <a:lumMod val="60000"/>
                    <a:lumOff val="4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2800" b="0" dirty="0">
              <a:solidFill>
                <a:schemeClr val="bg2">
                  <a:lumMod val="60000"/>
                  <a:lumOff val="40000"/>
                </a:schemeClr>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itle 3">
            <a:extLst>
              <a:ext uri="{FF2B5EF4-FFF2-40B4-BE49-F238E27FC236}">
                <a16:creationId xmlns:a16="http://schemas.microsoft.com/office/drawing/2014/main" id="{C8C1A1BD-3EB2-1D49-8B42-05E862732712}"/>
              </a:ext>
            </a:extLst>
          </p:cNvPr>
          <p:cNvSpPr>
            <a:spLocks noGrp="1"/>
          </p:cNvSpPr>
          <p:nvPr>
            <p:ph type="title"/>
          </p:nvPr>
        </p:nvSpPr>
        <p:spPr/>
        <p:txBody>
          <a:bodyPr>
            <a:normAutofit/>
          </a:bodyPr>
          <a:lstStyle/>
          <a:p>
            <a:r>
              <a:rPr lang="en-ZA" sz="4267" b="0" dirty="0">
                <a:solidFill>
                  <a:schemeClr val="accent5"/>
                </a:solidFill>
                <a:latin typeface="+mn-lt"/>
                <a:ea typeface="+mn-ea"/>
                <a:cs typeface="+mn-cs"/>
              </a:rPr>
              <a:t>Ownership and use of ICTs by income</a:t>
            </a:r>
            <a:endParaRPr lang="en-US" sz="4267" b="0" dirty="0">
              <a:solidFill>
                <a:schemeClr val="accent5"/>
              </a:solidFill>
              <a:latin typeface="+mn-lt"/>
              <a:ea typeface="+mn-ea"/>
              <a:cs typeface="+mn-cs"/>
            </a:endParaRPr>
          </a:p>
        </p:txBody>
      </p:sp>
      <p:sp>
        <p:nvSpPr>
          <p:cNvPr id="6" name="Slide Number Placeholder 5">
            <a:extLst>
              <a:ext uri="{FF2B5EF4-FFF2-40B4-BE49-F238E27FC236}">
                <a16:creationId xmlns:a16="http://schemas.microsoft.com/office/drawing/2014/main" id="{5931CA19-C628-A348-AC08-BAC3166FDF01}"/>
              </a:ext>
            </a:extLst>
          </p:cNvPr>
          <p:cNvSpPr>
            <a:spLocks noGrp="1"/>
          </p:cNvSpPr>
          <p:nvPr>
            <p:ph type="sldNum" sz="quarter" idx="2"/>
          </p:nvPr>
        </p:nvSpPr>
        <p:spPr>
          <a:xfrm>
            <a:off x="7281268" y="12331982"/>
            <a:ext cx="298159"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17</a:t>
            </a:fld>
            <a:endParaRPr lang="en-US" dirty="0">
              <a:ea typeface="ＭＳ Ｐゴシック" charset="0"/>
            </a:endParaRPr>
          </a:p>
        </p:txBody>
      </p:sp>
      <p:pic>
        <p:nvPicPr>
          <p:cNvPr id="8" name="Picture 7">
            <a:extLst>
              <a:ext uri="{FF2B5EF4-FFF2-40B4-BE49-F238E27FC236}">
                <a16:creationId xmlns:a16="http://schemas.microsoft.com/office/drawing/2014/main" id="{512B8A77-5F5B-BB42-A201-70CBAEA625EE}"/>
              </a:ext>
            </a:extLst>
          </p:cNvPr>
          <p:cNvPicPr>
            <a:picLocks noChangeAspect="1"/>
          </p:cNvPicPr>
          <p:nvPr/>
        </p:nvPicPr>
        <p:blipFill>
          <a:blip r:embed="rId2"/>
          <a:stretch>
            <a:fillRect/>
          </a:stretch>
        </p:blipFill>
        <p:spPr>
          <a:xfrm>
            <a:off x="279879" y="1955025"/>
            <a:ext cx="12335109" cy="4949628"/>
          </a:xfrm>
          <a:prstGeom prst="rect">
            <a:avLst/>
          </a:prstGeom>
        </p:spPr>
      </p:pic>
    </p:spTree>
    <p:extLst>
      <p:ext uri="{BB962C8B-B14F-4D97-AF65-F5344CB8AC3E}">
        <p14:creationId xmlns:p14="http://schemas.microsoft.com/office/powerpoint/2010/main" val="7350287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71C951-67E9-A74F-93A6-7D58A057A351}"/>
              </a:ext>
            </a:extLst>
          </p:cNvPr>
          <p:cNvSpPr>
            <a:spLocks noGrp="1"/>
          </p:cNvSpPr>
          <p:nvPr>
            <p:ph type="body" sz="quarter" idx="14"/>
          </p:nvPr>
        </p:nvSpPr>
        <p:spPr>
          <a:xfrm>
            <a:off x="203201" y="1483765"/>
            <a:ext cx="12801599" cy="354559"/>
          </a:xfrm>
        </p:spPr>
        <p:txBody>
          <a:bodyPr>
            <a:noAutofit/>
          </a:bodyPr>
          <a:lstStyle/>
          <a:p>
            <a:r>
              <a:rPr lang="en-US" sz="2800" b="0" dirty="0">
                <a:solidFill>
                  <a:schemeClr val="bg2">
                    <a:lumMod val="60000"/>
                    <a:lumOff val="40000"/>
                  </a:schemeClr>
                </a:solidFill>
                <a:latin typeface="Helvetica Neue Thin" panose="020B0403020202020204" pitchFamily="34" charset="0"/>
                <a:ea typeface="Helvetica Neue Thin" panose="020B0403020202020204" pitchFamily="34" charset="0"/>
              </a:rPr>
              <a:t>Transition from voice to data supported by other revenue streams such as mobile money</a:t>
            </a:r>
          </a:p>
        </p:txBody>
      </p:sp>
      <p:sp>
        <p:nvSpPr>
          <p:cNvPr id="4" name="Title 3">
            <a:extLst>
              <a:ext uri="{FF2B5EF4-FFF2-40B4-BE49-F238E27FC236}">
                <a16:creationId xmlns:a16="http://schemas.microsoft.com/office/drawing/2014/main" id="{FE3A3715-8F3C-4944-9C34-AD8250DEFCB5}"/>
              </a:ext>
            </a:extLst>
          </p:cNvPr>
          <p:cNvSpPr>
            <a:spLocks noGrp="1"/>
          </p:cNvSpPr>
          <p:nvPr>
            <p:ph type="title"/>
          </p:nvPr>
        </p:nvSpPr>
        <p:spPr>
          <a:xfrm>
            <a:off x="216055" y="271366"/>
            <a:ext cx="13695680" cy="685801"/>
          </a:xfrm>
        </p:spPr>
        <p:txBody>
          <a:bodyPr>
            <a:normAutofit/>
          </a:bodyPr>
          <a:lstStyle/>
          <a:p>
            <a:r>
              <a:rPr lang="en-US" sz="4267" b="0" dirty="0">
                <a:solidFill>
                  <a:schemeClr val="accent5"/>
                </a:solidFill>
                <a:latin typeface="+mn-lt"/>
                <a:ea typeface="+mn-ea"/>
                <a:cs typeface="+mn-cs"/>
                <a:sym typeface="Century Gothic"/>
              </a:rPr>
              <a:t>Financial inclusion </a:t>
            </a:r>
          </a:p>
        </p:txBody>
      </p:sp>
      <p:sp>
        <p:nvSpPr>
          <p:cNvPr id="6" name="Slide Number Placeholder 5">
            <a:extLst>
              <a:ext uri="{FF2B5EF4-FFF2-40B4-BE49-F238E27FC236}">
                <a16:creationId xmlns:a16="http://schemas.microsoft.com/office/drawing/2014/main" id="{1D431BC8-4289-B646-8525-B41576C9FB64}"/>
              </a:ext>
            </a:extLst>
          </p:cNvPr>
          <p:cNvSpPr>
            <a:spLocks noGrp="1"/>
          </p:cNvSpPr>
          <p:nvPr>
            <p:ph type="sldNum" sz="quarter" idx="2"/>
          </p:nvPr>
        </p:nvSpPr>
        <p:spPr>
          <a:xfrm>
            <a:off x="7330159" y="12331982"/>
            <a:ext cx="200376"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18</a:t>
            </a:fld>
            <a:endParaRPr lang="en-US" dirty="0">
              <a:ea typeface="ＭＳ Ｐゴシック" charset="0"/>
            </a:endParaRPr>
          </a:p>
        </p:txBody>
      </p:sp>
      <p:pic>
        <p:nvPicPr>
          <p:cNvPr id="7" name="Picture 6">
            <a:extLst>
              <a:ext uri="{FF2B5EF4-FFF2-40B4-BE49-F238E27FC236}">
                <a16:creationId xmlns:a16="http://schemas.microsoft.com/office/drawing/2014/main" id="{36D59EE9-67EF-8D41-85CC-D6306CAC91EC}"/>
              </a:ext>
            </a:extLst>
          </p:cNvPr>
          <p:cNvPicPr>
            <a:picLocks noChangeAspect="1"/>
          </p:cNvPicPr>
          <p:nvPr/>
        </p:nvPicPr>
        <p:blipFill>
          <a:blip r:embed="rId2"/>
          <a:stretch>
            <a:fillRect/>
          </a:stretch>
        </p:blipFill>
        <p:spPr>
          <a:xfrm>
            <a:off x="673024" y="2659153"/>
            <a:ext cx="11376737" cy="5325775"/>
          </a:xfrm>
          <a:prstGeom prst="rect">
            <a:avLst/>
          </a:prstGeom>
        </p:spPr>
      </p:pic>
    </p:spTree>
    <p:extLst>
      <p:ext uri="{BB962C8B-B14F-4D97-AF65-F5344CB8AC3E}">
        <p14:creationId xmlns:p14="http://schemas.microsoft.com/office/powerpoint/2010/main" val="245055766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obile Access"/>
          <p:cNvSpPr txBox="1">
            <a:spLocks/>
          </p:cNvSpPr>
          <p:nvPr/>
        </p:nvSpPr>
        <p:spPr>
          <a:xfrm>
            <a:off x="531214" y="637966"/>
            <a:ext cx="11942372" cy="733599"/>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lvl1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1pPr>
            <a:lvl2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2pPr>
            <a:lvl3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3pPr>
            <a:lvl4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4pPr>
            <a:lvl5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5pPr>
            <a:lvl6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6pPr>
            <a:lvl7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7pPr>
            <a:lvl8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8pPr>
            <a:lvl9pPr marL="0" marR="0" indent="0" algn="l" defTabSz="130048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Century Gothic"/>
                <a:ea typeface="Century Gothic"/>
                <a:cs typeface="Century Gothic"/>
                <a:sym typeface="Century Gothic"/>
              </a:defRPr>
            </a:lvl9pPr>
          </a:lstStyle>
          <a:p>
            <a:pPr algn="ctr" rtl="0" hangingPunct="0"/>
            <a:r>
              <a:rPr lang="en-US" sz="4267" dirty="0">
                <a:solidFill>
                  <a:schemeClr val="accent5"/>
                </a:solidFill>
                <a:latin typeface="+mn-lt"/>
                <a:ea typeface="+mn-ea"/>
                <a:cs typeface="+mn-cs"/>
                <a:sym typeface="Helvetica Neue Bold Condensed"/>
              </a:rPr>
              <a:t>Internet access and social media penetration</a:t>
            </a:r>
          </a:p>
        </p:txBody>
      </p:sp>
      <p:graphicFrame>
        <p:nvGraphicFramePr>
          <p:cNvPr id="9" name="Table 8"/>
          <p:cNvGraphicFramePr>
            <a:graphicFrameLocks noGrp="1"/>
          </p:cNvGraphicFramePr>
          <p:nvPr>
            <p:extLst/>
          </p:nvPr>
        </p:nvGraphicFramePr>
        <p:xfrm>
          <a:off x="382592" y="2318311"/>
          <a:ext cx="12032925" cy="5689463"/>
        </p:xfrm>
        <a:graphic>
          <a:graphicData uri="http://schemas.openxmlformats.org/drawingml/2006/table">
            <a:tbl>
              <a:tblPr/>
              <a:tblGrid>
                <a:gridCol w="1792710">
                  <a:extLst>
                    <a:ext uri="{9D8B030D-6E8A-4147-A177-3AD203B41FA5}">
                      <a16:colId xmlns:a16="http://schemas.microsoft.com/office/drawing/2014/main" val="20000"/>
                    </a:ext>
                  </a:extLst>
                </a:gridCol>
                <a:gridCol w="1024404">
                  <a:extLst>
                    <a:ext uri="{9D8B030D-6E8A-4147-A177-3AD203B41FA5}">
                      <a16:colId xmlns:a16="http://schemas.microsoft.com/office/drawing/2014/main" val="20001"/>
                    </a:ext>
                  </a:extLst>
                </a:gridCol>
                <a:gridCol w="848410">
                  <a:extLst>
                    <a:ext uri="{9D8B030D-6E8A-4147-A177-3AD203B41FA5}">
                      <a16:colId xmlns:a16="http://schemas.microsoft.com/office/drawing/2014/main" val="20002"/>
                    </a:ext>
                  </a:extLst>
                </a:gridCol>
                <a:gridCol w="1021540">
                  <a:extLst>
                    <a:ext uri="{9D8B030D-6E8A-4147-A177-3AD203B41FA5}">
                      <a16:colId xmlns:a16="http://schemas.microsoft.com/office/drawing/2014/main" val="20003"/>
                    </a:ext>
                  </a:extLst>
                </a:gridCol>
                <a:gridCol w="1742626">
                  <a:extLst>
                    <a:ext uri="{9D8B030D-6E8A-4147-A177-3AD203B41FA5}">
                      <a16:colId xmlns:a16="http://schemas.microsoft.com/office/drawing/2014/main" val="20004"/>
                    </a:ext>
                  </a:extLst>
                </a:gridCol>
                <a:gridCol w="1592400">
                  <a:extLst>
                    <a:ext uri="{9D8B030D-6E8A-4147-A177-3AD203B41FA5}">
                      <a16:colId xmlns:a16="http://schemas.microsoft.com/office/drawing/2014/main" val="20005"/>
                    </a:ext>
                  </a:extLst>
                </a:gridCol>
                <a:gridCol w="1603056">
                  <a:extLst>
                    <a:ext uri="{9D8B030D-6E8A-4147-A177-3AD203B41FA5}">
                      <a16:colId xmlns:a16="http://schemas.microsoft.com/office/drawing/2014/main" val="20006"/>
                    </a:ext>
                  </a:extLst>
                </a:gridCol>
                <a:gridCol w="1067090">
                  <a:extLst>
                    <a:ext uri="{9D8B030D-6E8A-4147-A177-3AD203B41FA5}">
                      <a16:colId xmlns:a16="http://schemas.microsoft.com/office/drawing/2014/main" val="20007"/>
                    </a:ext>
                  </a:extLst>
                </a:gridCol>
                <a:gridCol w="1340689">
                  <a:extLst>
                    <a:ext uri="{9D8B030D-6E8A-4147-A177-3AD203B41FA5}">
                      <a16:colId xmlns:a16="http://schemas.microsoft.com/office/drawing/2014/main" val="20008"/>
                    </a:ext>
                  </a:extLst>
                </a:gridCol>
              </a:tblGrid>
              <a:tr h="607910">
                <a:tc>
                  <a:txBody>
                    <a:bodyPr/>
                    <a:lstStyle/>
                    <a:p>
                      <a:r>
                        <a:rPr lang="en-US" sz="1700" dirty="0">
                          <a:effectLst/>
                          <a:latin typeface="Helvetica" charset="0"/>
                        </a:rPr>
                        <a:t/>
                      </a:r>
                      <a:br>
                        <a:rPr lang="en-US" sz="1700" dirty="0">
                          <a:effectLst/>
                          <a:latin typeface="Helvetica" charset="0"/>
                        </a:rPr>
                      </a:br>
                      <a:endParaRPr lang="en-US" sz="1700" dirty="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gridSpan="4">
                  <a:txBody>
                    <a:bodyPr/>
                    <a:lstStyle/>
                    <a:p>
                      <a:pPr algn="ctr"/>
                      <a:r>
                        <a:rPr lang="en-US" sz="1700" b="1" dirty="0">
                          <a:solidFill>
                            <a:srgbClr val="FFFFFF"/>
                          </a:solidFill>
                          <a:effectLst/>
                          <a:latin typeface="Helvetica Neue" charset="0"/>
                        </a:rPr>
                        <a:t>15+ that use the Internet</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700" b="1">
                          <a:solidFill>
                            <a:srgbClr val="FFFFFF"/>
                          </a:solidFill>
                          <a:effectLst/>
                          <a:latin typeface="Helvetica Neue" charset="0"/>
                        </a:rPr>
                        <a:t>Where did you first access the Internet</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hMerge="1">
                  <a:txBody>
                    <a:bodyPr/>
                    <a:lstStyle/>
                    <a:p>
                      <a:endParaRPr lang="en-US"/>
                    </a:p>
                  </a:txBody>
                  <a:tcPr/>
                </a:tc>
                <a:tc hMerge="1">
                  <a:txBody>
                    <a:bodyPr/>
                    <a:lstStyle/>
                    <a:p>
                      <a:endParaRPr lang="en-US"/>
                    </a:p>
                  </a:txBody>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extLst>
                  <a:ext uri="{0D108BD9-81ED-4DB2-BD59-A6C34878D82A}">
                    <a16:rowId xmlns:a16="http://schemas.microsoft.com/office/drawing/2014/main" val="10000"/>
                  </a:ext>
                </a:extLst>
              </a:tr>
              <a:tr h="1319611">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is-IS" sz="1700" b="1" dirty="0">
                          <a:solidFill>
                            <a:srgbClr val="FFFFFF"/>
                          </a:solidFill>
                          <a:effectLst/>
                          <a:latin typeface="Helvetica Neue" charset="0"/>
                        </a:rPr>
                        <a:t>2008</a:t>
                      </a:r>
                      <a:endParaRPr lang="is-I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is-IS" sz="1700" b="1" dirty="0">
                          <a:solidFill>
                            <a:srgbClr val="FFFFFF"/>
                          </a:solidFill>
                          <a:effectLst/>
                          <a:latin typeface="Helvetica Neue" charset="0"/>
                        </a:rPr>
                        <a:t>2012</a:t>
                      </a:r>
                      <a:endParaRPr lang="is-I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is-IS" sz="1700" b="1" dirty="0">
                          <a:solidFill>
                            <a:srgbClr val="FFFFFF"/>
                          </a:solidFill>
                          <a:effectLst/>
                          <a:latin typeface="Helvetica Neue" charset="0"/>
                        </a:rPr>
                        <a:t>2017</a:t>
                      </a:r>
                      <a:endParaRPr lang="is-I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is-IS" sz="1700" b="1" dirty="0">
                          <a:solidFill>
                            <a:srgbClr val="FFFFFF"/>
                          </a:solidFill>
                          <a:effectLst/>
                          <a:latin typeface="Helvetica Neue" charset="0"/>
                        </a:rPr>
                        <a:t>Diff (2017-2012)</a:t>
                      </a:r>
                      <a:endParaRPr lang="is-I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en-US" sz="1700" b="1" dirty="0">
                          <a:solidFill>
                            <a:srgbClr val="FFFFFF"/>
                          </a:solidFill>
                          <a:effectLst/>
                          <a:latin typeface="Helvetica Neue" charset="0"/>
                        </a:rPr>
                        <a:t>Computer or Laptop</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en-US" sz="1700" b="1" dirty="0">
                          <a:solidFill>
                            <a:srgbClr val="FFFFFF"/>
                          </a:solidFill>
                          <a:effectLst/>
                          <a:latin typeface="Helvetica Neue" charset="0"/>
                        </a:rPr>
                        <a:t>Mobile phone</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en-US" sz="1700" b="1" dirty="0">
                          <a:solidFill>
                            <a:srgbClr val="FFFFFF"/>
                          </a:solidFill>
                          <a:effectLst/>
                          <a:latin typeface="Helvetica Neue" charset="0"/>
                        </a:rPr>
                        <a:t>Tablet</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tc>
                  <a:txBody>
                    <a:bodyPr/>
                    <a:lstStyle/>
                    <a:p>
                      <a:pPr algn="ctr"/>
                      <a:r>
                        <a:rPr lang="en-US" sz="1700" b="1" dirty="0">
                          <a:solidFill>
                            <a:srgbClr val="FFFFFF"/>
                          </a:solidFill>
                          <a:effectLst/>
                          <a:latin typeface="Helvetica Neue" charset="0"/>
                        </a:rPr>
                        <a:t>Social Media penetration</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1700"/>
                    </a:solidFill>
                  </a:tcPr>
                </a:tc>
                <a:extLst>
                  <a:ext uri="{0D108BD9-81ED-4DB2-BD59-A6C34878D82A}">
                    <a16:rowId xmlns:a16="http://schemas.microsoft.com/office/drawing/2014/main" val="10001"/>
                  </a:ext>
                </a:extLst>
              </a:tr>
              <a:tr h="429986">
                <a:tc>
                  <a:txBody>
                    <a:bodyPr/>
                    <a:lstStyle/>
                    <a:p>
                      <a:r>
                        <a:rPr lang="en-US" sz="1700" b="1">
                          <a:solidFill>
                            <a:srgbClr val="000000"/>
                          </a:solidFill>
                          <a:effectLst/>
                          <a:latin typeface="Helvetica Neue" charset="0"/>
                        </a:rPr>
                        <a:t>Ghana</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pPr algn="r"/>
                      <a:r>
                        <a:rPr lang="mr-IN" sz="1700">
                          <a:solidFill>
                            <a:srgbClr val="000000"/>
                          </a:solidFill>
                          <a:effectLst/>
                          <a:latin typeface="Helvetica Neue" charset="0"/>
                        </a:rPr>
                        <a:t>6%</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13%</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28%</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29%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70%</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dirty="0">
                          <a:solidFill>
                            <a:srgbClr val="000000"/>
                          </a:solidFill>
                          <a:effectLst/>
                          <a:latin typeface="Helvetica Neue" charset="0"/>
                        </a:rPr>
                        <a:t>27%</a:t>
                      </a:r>
                      <a:endParaRPr lang="mr-IN"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6179">
                <a:tc>
                  <a:txBody>
                    <a:bodyPr/>
                    <a:lstStyle/>
                    <a:p>
                      <a:r>
                        <a:rPr lang="en-US" sz="1700" b="1">
                          <a:solidFill>
                            <a:srgbClr val="000000"/>
                          </a:solidFill>
                          <a:effectLst/>
                          <a:latin typeface="Helvetica Neue" charset="0"/>
                        </a:rPr>
                        <a:t>Kenya</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pPr algn="r"/>
                      <a:r>
                        <a:rPr lang="mr-IN" sz="1700">
                          <a:solidFill>
                            <a:srgbClr val="000000"/>
                          </a:solidFill>
                          <a:effectLst/>
                          <a:latin typeface="Helvetica Neue" charset="0"/>
                        </a:rPr>
                        <a:t>15%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26%</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27%</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75%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dirty="0">
                          <a:solidFill>
                            <a:srgbClr val="000000"/>
                          </a:solidFill>
                          <a:effectLst/>
                          <a:latin typeface="Helvetica Neue" charset="0"/>
                        </a:rPr>
                        <a:t>25%</a:t>
                      </a:r>
                      <a:endParaRPr lang="mr-IN"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596179">
                <a:tc>
                  <a:txBody>
                    <a:bodyPr/>
                    <a:lstStyle/>
                    <a:p>
                      <a:r>
                        <a:rPr lang="en-US" sz="1700" b="1">
                          <a:solidFill>
                            <a:srgbClr val="000000"/>
                          </a:solidFill>
                          <a:effectLst/>
                          <a:latin typeface="Helvetica Neue" charset="0"/>
                        </a:rPr>
                        <a:t>Mozambique</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10%</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10%</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20%</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77%</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3%</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6179">
                <a:tc>
                  <a:txBody>
                    <a:bodyPr/>
                    <a:lstStyle/>
                    <a:p>
                      <a:r>
                        <a:rPr lang="en-US" sz="1700" b="1">
                          <a:solidFill>
                            <a:srgbClr val="000000"/>
                          </a:solidFill>
                          <a:effectLst/>
                          <a:latin typeface="Helvetica Neue" charset="0"/>
                        </a:rPr>
                        <a:t>Nigeria</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18%</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11%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dirty="0">
                          <a:solidFill>
                            <a:srgbClr val="000000"/>
                          </a:solidFill>
                          <a:effectLst/>
                          <a:latin typeface="Helvetica Neue" charset="0"/>
                        </a:rPr>
                        <a:t>29%</a:t>
                      </a:r>
                      <a:endParaRPr lang="mr-IN"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71%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27%</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r h="596179">
                <a:tc>
                  <a:txBody>
                    <a:bodyPr/>
                    <a:lstStyle/>
                    <a:p>
                      <a:r>
                        <a:rPr lang="en-US" sz="1700" b="1">
                          <a:solidFill>
                            <a:srgbClr val="000000"/>
                          </a:solidFill>
                          <a:effectLst/>
                          <a:latin typeface="Helvetica Neue" charset="0"/>
                        </a:rPr>
                        <a:t>Rwanda</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pPr algn="r"/>
                      <a:r>
                        <a:rPr lang="mr-IN" sz="1700">
                          <a:solidFill>
                            <a:srgbClr val="000000"/>
                          </a:solidFill>
                          <a:effectLst/>
                          <a:latin typeface="Helvetica Neue" charset="0"/>
                        </a:rPr>
                        <a:t>2%</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6%</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3%</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49%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51%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700">
                          <a:effectLst/>
                          <a:latin typeface="Helvetica" charset="0"/>
                        </a:rPr>
                        <a:t/>
                      </a:r>
                      <a:br>
                        <a:rPr lang="en-US" sz="1700">
                          <a:effectLst/>
                          <a:latin typeface="Helvetica" charset="0"/>
                        </a:rPr>
                      </a:br>
                      <a:endParaRPr lang="en-US" sz="1700">
                        <a:effectLst/>
                        <a:latin typeface="Helvetica" charset="0"/>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dirty="0">
                          <a:solidFill>
                            <a:srgbClr val="000000"/>
                          </a:solidFill>
                          <a:effectLst/>
                          <a:latin typeface="Helvetica Neue" charset="0"/>
                        </a:rPr>
                        <a:t>6%</a:t>
                      </a:r>
                      <a:endParaRPr lang="mr-IN"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7254">
                <a:tc>
                  <a:txBody>
                    <a:bodyPr/>
                    <a:lstStyle/>
                    <a:p>
                      <a:r>
                        <a:rPr lang="en-US" sz="1700" b="1" dirty="0">
                          <a:solidFill>
                            <a:srgbClr val="000000"/>
                          </a:solidFill>
                          <a:effectLst/>
                          <a:latin typeface="Helvetica Neue" charset="0"/>
                        </a:rPr>
                        <a:t>South Africa</a:t>
                      </a:r>
                      <a:endParaRPr lang="en-US"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pPr algn="r"/>
                      <a:r>
                        <a:rPr lang="mr-IN" sz="1700">
                          <a:solidFill>
                            <a:srgbClr val="000000"/>
                          </a:solidFill>
                          <a:effectLst/>
                          <a:latin typeface="Helvetica Neue" charset="0"/>
                        </a:rPr>
                        <a:t>15%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34%</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53%</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19%</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25%</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73%</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2%</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r"/>
                      <a:r>
                        <a:rPr lang="mr-IN" sz="1700">
                          <a:solidFill>
                            <a:srgbClr val="000000"/>
                          </a:solidFill>
                          <a:effectLst/>
                          <a:latin typeface="Helvetica Neue" charset="0"/>
                        </a:rPr>
                        <a:t>42%</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7"/>
                  </a:ext>
                </a:extLst>
              </a:tr>
              <a:tr h="429986">
                <a:tc>
                  <a:txBody>
                    <a:bodyPr/>
                    <a:lstStyle/>
                    <a:p>
                      <a:r>
                        <a:rPr lang="en-US" sz="1700" b="1">
                          <a:solidFill>
                            <a:srgbClr val="000000"/>
                          </a:solidFill>
                          <a:effectLst/>
                          <a:latin typeface="Helvetica Neue" charset="0"/>
                        </a:rPr>
                        <a:t>Tanzania</a:t>
                      </a:r>
                      <a:endParaRPr lang="en-US"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4E4"/>
                    </a:solidFill>
                  </a:tcPr>
                </a:tc>
                <a:tc>
                  <a:txBody>
                    <a:bodyPr/>
                    <a:lstStyle/>
                    <a:p>
                      <a:pPr algn="r"/>
                      <a:r>
                        <a:rPr lang="mr-IN" sz="1700">
                          <a:solidFill>
                            <a:srgbClr val="000000"/>
                          </a:solidFill>
                          <a:effectLst/>
                          <a:latin typeface="Helvetica Neue" charset="0"/>
                        </a:rPr>
                        <a:t>2%</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4%</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14%</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10%</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28%</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71%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a:solidFill>
                            <a:srgbClr val="000000"/>
                          </a:solidFill>
                          <a:effectLst/>
                          <a:latin typeface="Helvetica Neue" charset="0"/>
                        </a:rPr>
                        <a:t>1%</a:t>
                      </a:r>
                      <a:endParaRPr lang="mr-IN" sz="170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mr-IN" sz="1700" dirty="0">
                          <a:solidFill>
                            <a:srgbClr val="000000"/>
                          </a:solidFill>
                          <a:effectLst/>
                          <a:latin typeface="Helvetica Neue" charset="0"/>
                        </a:rPr>
                        <a:t>12%</a:t>
                      </a:r>
                      <a:endParaRPr lang="mr-IN" sz="1700" dirty="0">
                        <a:effectLst/>
                      </a:endParaRPr>
                    </a:p>
                  </a:txBody>
                  <a:tcPr marL="37994" marR="37994" marT="37994" marB="379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2" name="Picture 1">
            <a:extLst>
              <a:ext uri="{FF2B5EF4-FFF2-40B4-BE49-F238E27FC236}">
                <a16:creationId xmlns:a16="http://schemas.microsoft.com/office/drawing/2014/main" id="{E9B0BB76-D6ED-9240-A9D5-928E69691AF3}"/>
              </a:ext>
            </a:extLst>
          </p:cNvPr>
          <p:cNvPicPr>
            <a:picLocks noChangeAspect="1"/>
          </p:cNvPicPr>
          <p:nvPr/>
        </p:nvPicPr>
        <p:blipFill>
          <a:blip r:embed="rId2"/>
          <a:stretch>
            <a:fillRect/>
          </a:stretch>
        </p:blipFill>
        <p:spPr>
          <a:xfrm>
            <a:off x="4289102" y="7021286"/>
            <a:ext cx="1034012" cy="546270"/>
          </a:xfrm>
          <a:prstGeom prst="rect">
            <a:avLst/>
          </a:prstGeom>
        </p:spPr>
      </p:pic>
      <p:pic>
        <p:nvPicPr>
          <p:cNvPr id="3" name="Picture 2">
            <a:extLst>
              <a:ext uri="{FF2B5EF4-FFF2-40B4-BE49-F238E27FC236}">
                <a16:creationId xmlns:a16="http://schemas.microsoft.com/office/drawing/2014/main" id="{CE7FE1DD-BB12-7B47-B567-E5FFE645AF48}"/>
              </a:ext>
            </a:extLst>
          </p:cNvPr>
          <p:cNvPicPr>
            <a:picLocks noChangeAspect="1"/>
          </p:cNvPicPr>
          <p:nvPr/>
        </p:nvPicPr>
        <p:blipFill>
          <a:blip r:embed="rId2"/>
          <a:stretch>
            <a:fillRect/>
          </a:stretch>
        </p:blipFill>
        <p:spPr>
          <a:xfrm>
            <a:off x="11523826" y="6890657"/>
            <a:ext cx="1160753" cy="613228"/>
          </a:xfrm>
          <a:prstGeom prst="rect">
            <a:avLst/>
          </a:prstGeom>
        </p:spPr>
      </p:pic>
    </p:spTree>
    <p:extLst>
      <p:ext uri="{BB962C8B-B14F-4D97-AF65-F5344CB8AC3E}">
        <p14:creationId xmlns:p14="http://schemas.microsoft.com/office/powerpoint/2010/main" val="17570864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outh Africa’s Digital Ecosystem/Environment is growing slowly, needs a more reasonable policy push."/>
          <p:cNvSpPr txBox="1">
            <a:spLocks noGrp="1"/>
          </p:cNvSpPr>
          <p:nvPr>
            <p:ph type="body" sz="quarter" idx="1"/>
          </p:nvPr>
        </p:nvSpPr>
        <p:spPr>
          <a:prstGeom prst="rect">
            <a:avLst/>
          </a:prstGeom>
        </p:spPr>
        <p:txBody>
          <a:bodyPr>
            <a:normAutofit fontScale="85000" lnSpcReduction="20000"/>
          </a:bodyPr>
          <a:lstStyle/>
          <a:p>
            <a:endParaRPr lang="en-GB" dirty="0"/>
          </a:p>
          <a:p>
            <a:r>
              <a:rPr dirty="0"/>
              <a:t>South Africa’s </a:t>
            </a:r>
            <a:r>
              <a:rPr lang="en-GB" dirty="0"/>
              <a:t> digital economy growing despite policy and regulatory environment not because of it</a:t>
            </a:r>
            <a:r>
              <a:rPr dirty="0"/>
              <a:t>.</a:t>
            </a:r>
          </a:p>
        </p:txBody>
      </p:sp>
      <p:sp>
        <p:nvSpPr>
          <p:cNvPr id="184" name="Context"/>
          <p:cNvSpPr txBox="1">
            <a:spLocks noGrp="1"/>
          </p:cNvSpPr>
          <p:nvPr>
            <p:ph type="title"/>
          </p:nvPr>
        </p:nvSpPr>
        <p:spPr>
          <a:prstGeom prst="rect">
            <a:avLst/>
          </a:prstGeom>
        </p:spPr>
        <p:txBody>
          <a:bodyPr>
            <a:normAutofit/>
          </a:bodyPr>
          <a:lstStyle>
            <a:lvl1pPr defTabSz="578358">
              <a:defRPr sz="5940"/>
            </a:lvl1pPr>
          </a:lstStyle>
          <a:p>
            <a:pPr defTabSz="584200"/>
            <a:r>
              <a:rPr sz="3400" b="0" dirty="0">
                <a:solidFill>
                  <a:schemeClr val="accent5"/>
                </a:solidFill>
                <a:latin typeface="+mn-lt"/>
                <a:ea typeface="+mn-ea"/>
                <a:cs typeface="+mn-cs"/>
              </a:rPr>
              <a:t>Context</a:t>
            </a:r>
          </a:p>
        </p:txBody>
      </p:sp>
      <p:sp>
        <p:nvSpPr>
          <p:cNvPr id="185" name="Shape 25"/>
          <p:cNvSpPr>
            <a:spLocks noGrp="1"/>
          </p:cNvSpPr>
          <p:nvPr>
            <p:ph type="body" idx="13"/>
          </p:nvPr>
        </p:nvSpPr>
        <p:spPr>
          <a:xfrm>
            <a:off x="254000" y="2451100"/>
            <a:ext cx="12496800" cy="6985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738663" indent="-424338" defTabSz="578358">
              <a:lnSpc>
                <a:spcPct val="90000"/>
              </a:lnSpc>
              <a:buClr>
                <a:srgbClr val="B2010D"/>
              </a:buClr>
              <a:buSzPct val="50000"/>
              <a:buFontTx/>
              <a:buChar char="❖"/>
              <a:defRPr sz="2970"/>
            </a:pPr>
            <a:r>
              <a:rPr sz="3200" b="0" dirty="0">
                <a:latin typeface="Helvetica Neue Light" panose="02000403000000020004" pitchFamily="2" charset="0"/>
                <a:ea typeface="Helvetica Neue Light" panose="02000403000000020004" pitchFamily="2" charset="0"/>
              </a:rPr>
              <a:t>We congratulate President </a:t>
            </a:r>
            <a:r>
              <a:rPr sz="3200" b="0" dirty="0" err="1">
                <a:latin typeface="Helvetica Neue Light" panose="02000403000000020004" pitchFamily="2" charset="0"/>
                <a:ea typeface="Helvetica Neue Light" panose="02000403000000020004" pitchFamily="2" charset="0"/>
              </a:rPr>
              <a:t>Ramaphosa’s</a:t>
            </a:r>
            <a:r>
              <a:rPr sz="3200" b="0" dirty="0">
                <a:latin typeface="Helvetica Neue Light" panose="02000403000000020004" pitchFamily="2" charset="0"/>
                <a:ea typeface="Helvetica Neue Light" panose="02000403000000020004" pitchFamily="2" charset="0"/>
              </a:rPr>
              <a:t> recent effort to urgently address obstacles in the sector such as the licensing of high-demand spectrum by ICASA and the reintegration of the two Ministries</a:t>
            </a:r>
          </a:p>
          <a:p>
            <a:pPr marL="738663" indent="-424338" defTabSz="578358">
              <a:lnSpc>
                <a:spcPct val="90000"/>
              </a:lnSpc>
              <a:buClr>
                <a:srgbClr val="B2010D"/>
              </a:buClr>
              <a:buSzPct val="50000"/>
              <a:buFontTx/>
              <a:buChar char="❖"/>
              <a:defRPr sz="2970"/>
            </a:pPr>
            <a:r>
              <a:rPr sz="3200" b="0" dirty="0">
                <a:latin typeface="Helvetica Neue Light" panose="02000403000000020004" pitchFamily="2" charset="0"/>
                <a:ea typeface="Helvetica Neue Light" panose="02000403000000020004" pitchFamily="2" charset="0"/>
              </a:rPr>
              <a:t>Institutional incapacity, policy uncertainty and regulatory inefficiency have, among others</a:t>
            </a:r>
            <a:r>
              <a:rPr lang="en-GB" sz="3200" b="0" dirty="0">
                <a:latin typeface="Helvetica Neue Light" panose="02000403000000020004" pitchFamily="2" charset="0"/>
                <a:ea typeface="Helvetica Neue Light" panose="02000403000000020004" pitchFamily="2" charset="0"/>
              </a:rPr>
              <a:t> shackled potential of sector to contribute to digital economy.</a:t>
            </a:r>
          </a:p>
          <a:p>
            <a:pPr marL="738663" indent="-424338" defTabSz="578358">
              <a:lnSpc>
                <a:spcPct val="90000"/>
              </a:lnSpc>
              <a:buClr>
                <a:srgbClr val="B2010D"/>
              </a:buClr>
              <a:buSzPct val="50000"/>
              <a:buFontTx/>
              <a:buChar char="❖"/>
              <a:defRPr sz="2970"/>
            </a:pPr>
            <a:r>
              <a:rPr lang="en-GB" sz="3200" b="0" dirty="0">
                <a:latin typeface="Helvetica Neue Light" panose="02000403000000020004" pitchFamily="2" charset="0"/>
                <a:ea typeface="Helvetica Neue Light" panose="02000403000000020004" pitchFamily="2" charset="0"/>
              </a:rPr>
              <a:t>Long green and white process holding up rapid deployment, high demand spectrum release and institutional rationalisation  only introduce amendments to  three Act.</a:t>
            </a:r>
          </a:p>
          <a:p>
            <a:pPr marL="738663" indent="-424338" defTabSz="578358">
              <a:lnSpc>
                <a:spcPct val="90000"/>
              </a:lnSpc>
              <a:buClr>
                <a:srgbClr val="B2010D"/>
              </a:buClr>
              <a:buSzPct val="50000"/>
              <a:buFontTx/>
              <a:buChar char="❖"/>
              <a:defRPr sz="2970"/>
            </a:pPr>
            <a:r>
              <a:rPr lang="en-ZA" sz="3200" b="0" dirty="0">
                <a:latin typeface="Helvetica Neue Light" panose="02000403000000020004" pitchFamily="2" charset="0"/>
                <a:ea typeface="Helvetica Neue Light" panose="02000403000000020004" pitchFamily="2" charset="0"/>
              </a:rPr>
              <a:t>Still require policy and implementation that cuts across sectors – digital economy  vision</a:t>
            </a:r>
            <a:endParaRPr sz="3200" b="0" dirty="0">
              <a:latin typeface="Helvetica Neue Light" panose="02000403000000020004" pitchFamily="2" charset="0"/>
              <a:ea typeface="Helvetica Neue Light" panose="02000403000000020004" pitchFamily="2"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EF0BD-A22C-274B-BA4C-215A6D20978F}"/>
              </a:ext>
            </a:extLst>
          </p:cNvPr>
          <p:cNvPicPr>
            <a:picLocks noChangeAspect="1"/>
          </p:cNvPicPr>
          <p:nvPr/>
        </p:nvPicPr>
        <p:blipFill>
          <a:blip r:embed="rId2">
            <a:biLevel thresh="75000"/>
          </a:blip>
          <a:stretch>
            <a:fillRect/>
          </a:stretch>
        </p:blipFill>
        <p:spPr>
          <a:xfrm>
            <a:off x="111760" y="1325880"/>
            <a:ext cx="12501880" cy="8427720"/>
          </a:xfrm>
          <a:prstGeom prst="rect">
            <a:avLst/>
          </a:prstGeom>
          <a:solidFill>
            <a:srgbClr val="FFFFFF"/>
          </a:solidFill>
          <a:ln>
            <a:solidFill>
              <a:schemeClr val="accent1"/>
            </a:solidFill>
          </a:ln>
        </p:spPr>
      </p:pic>
      <p:sp>
        <p:nvSpPr>
          <p:cNvPr id="4" name="Title 3"/>
          <p:cNvSpPr>
            <a:spLocks noGrp="1"/>
          </p:cNvSpPr>
          <p:nvPr>
            <p:ph type="title"/>
          </p:nvPr>
        </p:nvSpPr>
        <p:spPr>
          <a:xfrm>
            <a:off x="508000" y="365760"/>
            <a:ext cx="12496800" cy="914400"/>
          </a:xfrm>
        </p:spPr>
        <p:txBody>
          <a:bodyPr>
            <a:normAutofit/>
          </a:bodyPr>
          <a:lstStyle/>
          <a:p>
            <a:r>
              <a:rPr lang="en-US" sz="4267" b="0" dirty="0">
                <a:solidFill>
                  <a:schemeClr val="accent5"/>
                </a:solidFill>
                <a:latin typeface="+mn-lt"/>
                <a:ea typeface="+mn-ea"/>
                <a:cs typeface="+mn-cs"/>
                <a:sym typeface="Century Gothic"/>
              </a:rPr>
              <a:t>Reasons for not using the Internet </a:t>
            </a:r>
          </a:p>
        </p:txBody>
      </p:sp>
      <p:sp>
        <p:nvSpPr>
          <p:cNvPr id="9" name="Slide Number Placeholder 8"/>
          <p:cNvSpPr>
            <a:spLocks noGrp="1"/>
          </p:cNvSpPr>
          <p:nvPr>
            <p:ph type="sldNum" sz="quarter" idx="2"/>
          </p:nvPr>
        </p:nvSpPr>
        <p:spPr>
          <a:xfrm>
            <a:off x="6816871" y="9275233"/>
            <a:ext cx="298159" cy="348813"/>
          </a:xfrm>
        </p:spPr>
        <p:txBody>
          <a:bodyPr/>
          <a:lstStyle/>
          <a:p>
            <a:fld id="{6052FC3A-E1BD-E54F-9A48-71EBDEF00552}" type="slidenum">
              <a:rPr lang="en-US" smtClean="0"/>
              <a:pPr/>
              <a:t>20</a:t>
            </a:fld>
            <a:endParaRPr lang="en-US" dirty="0"/>
          </a:p>
        </p:txBody>
      </p:sp>
    </p:spTree>
    <p:extLst>
      <p:ext uri="{BB962C8B-B14F-4D97-AF65-F5344CB8AC3E}">
        <p14:creationId xmlns:p14="http://schemas.microsoft.com/office/powerpoint/2010/main" val="2239370141"/>
      </p:ext>
    </p:extLst>
  </p:cSld>
  <p:clrMapOvr>
    <a:masterClrMapping/>
  </p:clrMapOvr>
  <p:transition spd="med"/>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8653 0.17986" pathEditMode="relative" ptsTypes="AA">
                                      <p:cBhvr>
                                        <p:cTn id="6" dur="30000" fill="hold"/>
                                        <p:tgtEl>
                                          <p:spTgt spid="2"/>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2"/>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38653 0.17986 L 0.16996 -0.16643" pathEditMode="relative" ptsTypes="AA">
                                      <p:cBhvr>
                                        <p:cTn id="11" dur="30000" fill="hold"/>
                                        <p:tgtEl>
                                          <p:spTgt spid="2"/>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16996 -0.16643 L -0.02066 -0.14956" pathEditMode="relative" ptsTypes="AA">
                                      <p:cBhvr>
                                        <p:cTn id="14" dur="30000" fill="hold"/>
                                        <p:tgtEl>
                                          <p:spTgt spid="2"/>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02066 -0.14956 L -0.03462 0.07854" pathEditMode="relative" ptsTypes="AA">
                                      <p:cBhvr>
                                        <p:cTn id="17" dur="30000" fill="hold"/>
                                        <p:tgtEl>
                                          <p:spTgt spid="2"/>
                                        </p:tgtEl>
                                        <p:attrNameLst>
                                          <p:attrName>ppt_x</p:attrName>
                                          <p:attrName>ppt_y</p:attrName>
                                        </p:attrNameLst>
                                      </p:cBhvr>
                                    </p:animMotion>
                                  </p:childTnLst>
                                </p:cTn>
                              </p:par>
                            </p:childTnLst>
                          </p:cTn>
                        </p:par>
                        <p:par>
                          <p:cTn id="18" fill="hold">
                            <p:stCondLst>
                              <p:cond delay="135000"/>
                            </p:stCondLst>
                            <p:childTnLst>
                              <p:par>
                                <p:cTn id="19" presetID="0" presetClass="path" presetSubtype="0" accel="50000" decel="50000" fill="hold" nodeType="afterEffect">
                                  <p:stCondLst>
                                    <p:cond delay="5000"/>
                                  </p:stCondLst>
                                  <p:childTnLst>
                                    <p:animMotion origin="layout" path="M -0.03462 0.07854 L 0.08235 0.17421" pathEditMode="relative" ptsTypes="AA">
                                      <p:cBhvr>
                                        <p:cTn id="20" dur="30000" fill="hold"/>
                                        <p:tgtEl>
                                          <p:spTgt spid="2"/>
                                        </p:tgtEl>
                                        <p:attrNameLst>
                                          <p:attrName>ppt_x</p:attrName>
                                          <p:attrName>ppt_y</p:attrName>
                                        </p:attrNameLst>
                                      </p:cBhvr>
                                    </p:animMotion>
                                  </p:childTnLst>
                                </p:cTn>
                              </p:par>
                            </p:childTnLst>
                          </p:cTn>
                        </p:par>
                        <p:par>
                          <p:cTn id="21" fill="hold">
                            <p:stCondLst>
                              <p:cond delay="170000"/>
                            </p:stCondLst>
                            <p:childTnLst>
                              <p:par>
                                <p:cTn id="22" presetID="0" presetClass="path" presetSubtype="0" accel="50000" decel="50000" fill="hold" nodeType="afterEffect">
                                  <p:stCondLst>
                                    <p:cond delay="5000"/>
                                  </p:stCondLst>
                                  <p:childTnLst>
                                    <p:animMotion origin="layout" path="M 0.08235 0.17421 L 0 0" pathEditMode="relative" ptsTypes="AA">
                                      <p:cBhvr>
                                        <p:cTn id="23" dur="30000" fill="hold"/>
                                        <p:tgtEl>
                                          <p:spTgt spid="2"/>
                                        </p:tgtEl>
                                        <p:attrNameLst>
                                          <p:attrName>ppt_x</p:attrName>
                                          <p:attrName>ppt_y</p:attrName>
                                        </p:attrNameLst>
                                      </p:cBhvr>
                                    </p:animMotion>
                                  </p:childTnLst>
                                </p:cTn>
                              </p:par>
                              <p:par>
                                <p:cTn id="24" presetID="6" presetClass="emph" presetSubtype="0" accel="50000" decel="50000" fill="hold" nodeType="withEffect">
                                  <p:stCondLst>
                                    <p:cond delay="5000"/>
                                  </p:stCondLst>
                                  <p:childTnLst>
                                    <p:animScale>
                                      <p:cBhvr>
                                        <p:cTn id="25" dur="30000" fill="hold"/>
                                        <p:tgtEl>
                                          <p:spTgt spid="2"/>
                                        </p:tgtEl>
                                      </p:cBhvr>
                                      <p:by x="150000" y="150000"/>
                                      <p:to x="100000" y="100000"/>
                                    </p:animScale>
                                  </p:childTnLst>
                                </p:cTn>
                              </p:par>
                            </p:childTnLst>
                          </p:cTn>
                        </p:par>
                        <p:par>
                          <p:cTn id="26" fill="hold">
                            <p:stCondLst>
                              <p:cond delay="205000"/>
                            </p:stCondLst>
                            <p:childTnLst>
                              <p:par>
                                <p:cTn id="27" presetID="0" presetClass="path" presetSubtype="0" accel="50000" decel="50000" fill="hold" nodeType="afterEffect">
                                  <p:stCondLst>
                                    <p:cond delay="0"/>
                                  </p:stCondLst>
                                  <p:childTnLst>
                                    <p:animMotion origin="layout" path="M 0 0 L 0 0" pathEditMode="relative" ptsTypes="AA">
                                      <p:cBhvr>
                                        <p:cTn id="28" dur="5000" fill="hold"/>
                                        <p:tgtEl>
                                          <p:spTgt spid="2"/>
                                        </p:tgtEl>
                                        <p:attrNameLst>
                                          <p:attrName>ppt_x</p:attrName>
                                          <p:attrName>ppt_y</p:attrName>
                                        </p:attrNameLst>
                                      </p:cBhvr>
                                    </p:animMotion>
                                  </p:childTnLst>
                                </p:cTn>
                              </p:par>
                            </p:childTnLst>
                          </p:cTn>
                        </p:par>
                      </p:childTnLst>
                    </p:cTn>
                  </p:par>
                </p:childTnLst>
              </p:cTn>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E3D8FB-18E2-1D4F-9E2C-230ABD8A5867}"/>
              </a:ext>
            </a:extLst>
          </p:cNvPr>
          <p:cNvSpPr>
            <a:spLocks noGrp="1"/>
          </p:cNvSpPr>
          <p:nvPr>
            <p:ph type="title"/>
          </p:nvPr>
        </p:nvSpPr>
        <p:spPr/>
        <p:txBody>
          <a:bodyPr/>
          <a:lstStyle/>
          <a:p>
            <a:r>
              <a:rPr lang="en-GB" dirty="0">
                <a:solidFill>
                  <a:schemeClr val="accent5"/>
                </a:solidFill>
                <a:latin typeface="+mn-lt"/>
              </a:rPr>
              <a:t>SUPPLY-SIDE ANALYSIS</a:t>
            </a:r>
          </a:p>
        </p:txBody>
      </p:sp>
      <p:sp>
        <p:nvSpPr>
          <p:cNvPr id="7" name="Text Placeholder 6">
            <a:extLst>
              <a:ext uri="{FF2B5EF4-FFF2-40B4-BE49-F238E27FC236}">
                <a16:creationId xmlns:a16="http://schemas.microsoft.com/office/drawing/2014/main" id="{DCCB3BDD-07D0-9F40-9E68-8938E695025D}"/>
              </a:ext>
            </a:extLst>
          </p:cNvPr>
          <p:cNvSpPr>
            <a:spLocks noGrp="1"/>
          </p:cNvSpPr>
          <p:nvPr>
            <p:ph type="body" sz="quarter" idx="1"/>
          </p:nvPr>
        </p:nvSpPr>
        <p:spPr/>
        <p:txBody>
          <a:bodyPr/>
          <a:lstStyle/>
          <a:p>
            <a:r>
              <a:rPr lang="en-GB" dirty="0"/>
              <a:t>Pricing, quality and coverage as outcome of regulated competition</a:t>
            </a:r>
          </a:p>
        </p:txBody>
      </p:sp>
    </p:spTree>
    <p:extLst>
      <p:ext uri="{BB962C8B-B14F-4D97-AF65-F5344CB8AC3E}">
        <p14:creationId xmlns:p14="http://schemas.microsoft.com/office/powerpoint/2010/main" val="18125591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solidFill>
                  <a:schemeClr val="accent5"/>
                </a:solidFill>
                <a:latin typeface="+mn-lt"/>
                <a:ea typeface="+mn-ea"/>
                <a:cs typeface="+mn-cs"/>
              </a:rPr>
              <a:t>Cost drivers </a:t>
            </a:r>
          </a:p>
        </p:txBody>
      </p:sp>
      <p:sp>
        <p:nvSpPr>
          <p:cNvPr id="4" name="Text Placeholder 2"/>
          <p:cNvSpPr txBox="1">
            <a:spLocks/>
          </p:cNvSpPr>
          <p:nvPr/>
        </p:nvSpPr>
        <p:spPr>
          <a:xfrm>
            <a:off x="587829" y="2090057"/>
            <a:ext cx="11723913" cy="7663543"/>
          </a:xfrm>
          <a:prstGeom prst="rect">
            <a:avLst/>
          </a:prstGeom>
        </p:spPr>
        <p:txBody>
          <a:bodyPr>
            <a:normAutofit fontScale="62500" lnSpcReduction="20000"/>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algn="just" hangingPunct="1"/>
            <a:r>
              <a:rPr lang="en-US" sz="5100" b="1" dirty="0">
                <a:solidFill>
                  <a:schemeClr val="bg2">
                    <a:lumMod val="50000"/>
                  </a:schemeClr>
                </a:solidFill>
              </a:rPr>
              <a:t>High rand-dollar exchange rate- </a:t>
            </a:r>
            <a:r>
              <a:rPr lang="en-US" sz="5100" dirty="0">
                <a:solidFill>
                  <a:schemeClr val="bg2">
                    <a:lumMod val="50000"/>
                  </a:schemeClr>
                </a:solidFill>
              </a:rPr>
              <a:t>Which affects equipment import required for the constant upgrading of mobile network.</a:t>
            </a:r>
          </a:p>
          <a:p>
            <a:pPr algn="just" hangingPunct="1"/>
            <a:r>
              <a:rPr lang="en-US" sz="5100" b="1" dirty="0">
                <a:solidFill>
                  <a:schemeClr val="bg2">
                    <a:lumMod val="50000"/>
                  </a:schemeClr>
                </a:solidFill>
              </a:rPr>
              <a:t>Increasing costs of key inputs - </a:t>
            </a:r>
            <a:r>
              <a:rPr lang="en-US" sz="5100" dirty="0">
                <a:solidFill>
                  <a:schemeClr val="bg2">
                    <a:lumMod val="50000"/>
                  </a:schemeClr>
                </a:solidFill>
              </a:rPr>
              <a:t>power in particular has inflationary effects on data prices </a:t>
            </a:r>
          </a:p>
          <a:p>
            <a:pPr algn="just" hangingPunct="1"/>
            <a:r>
              <a:rPr lang="en-US" sz="5100" b="1" dirty="0">
                <a:solidFill>
                  <a:schemeClr val="bg2">
                    <a:lumMod val="50000"/>
                  </a:schemeClr>
                </a:solidFill>
              </a:rPr>
              <a:t>In the absence of high-demand spectrum being released to operators for 4G:  </a:t>
            </a:r>
            <a:r>
              <a:rPr lang="en-US" sz="5100" dirty="0">
                <a:solidFill>
                  <a:schemeClr val="bg2">
                    <a:lumMod val="50000"/>
                  </a:schemeClr>
                </a:solidFill>
              </a:rPr>
              <a:t>high bandwidth services are also not being deployed in the cost-effective manner which further exacerbate the high cost of data.</a:t>
            </a:r>
          </a:p>
          <a:p>
            <a:pPr algn="just" hangingPunct="1"/>
            <a:r>
              <a:rPr lang="en-US" sz="5100" b="1" dirty="0">
                <a:solidFill>
                  <a:schemeClr val="bg2">
                    <a:lumMod val="50000"/>
                  </a:schemeClr>
                </a:solidFill>
              </a:rPr>
              <a:t>Regulatory issues: </a:t>
            </a:r>
            <a:r>
              <a:rPr lang="en-US" sz="5100" dirty="0">
                <a:solidFill>
                  <a:schemeClr val="bg2">
                    <a:lumMod val="50000"/>
                  </a:schemeClr>
                </a:solidFill>
              </a:rPr>
              <a:t>failure of ICASA to complete market review to determine  dominance in wholesale markets, which is highly imperfect by nature, does not produce the intended competitive results – wholesale facilities and IP transit costs  result in high telecom input costs for service providers and corporates </a:t>
            </a:r>
          </a:p>
          <a:p>
            <a:pPr algn="just" hangingPunct="1"/>
            <a:endParaRPr lang="en-US" sz="3300" dirty="0">
              <a:solidFill>
                <a:schemeClr val="tx1"/>
              </a:solidFill>
            </a:endParaRPr>
          </a:p>
          <a:p>
            <a:pPr algn="just" hangingPunct="1"/>
            <a:endParaRPr lang="en-US" sz="3300" dirty="0">
              <a:solidFill>
                <a:schemeClr val="tx1"/>
              </a:solidFill>
            </a:endParaRPr>
          </a:p>
        </p:txBody>
      </p:sp>
    </p:spTree>
    <p:extLst>
      <p:ext uri="{BB962C8B-B14F-4D97-AF65-F5344CB8AC3E}">
        <p14:creationId xmlns:p14="http://schemas.microsoft.com/office/powerpoint/2010/main" val="13726675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a:solidFill>
                  <a:schemeClr val="accent5"/>
                </a:solidFill>
                <a:latin typeface="+mn-lt"/>
                <a:ea typeface="+mn-ea"/>
                <a:cs typeface="+mn-cs"/>
                <a:sym typeface="Helvetica Neue"/>
              </a:rPr>
              <a:t>International bandwidth and national transmission</a:t>
            </a:r>
          </a:p>
        </p:txBody>
      </p:sp>
      <p:sp>
        <p:nvSpPr>
          <p:cNvPr id="4" name="Text Placeholder 1"/>
          <p:cNvSpPr txBox="1">
            <a:spLocks/>
          </p:cNvSpPr>
          <p:nvPr/>
        </p:nvSpPr>
        <p:spPr>
          <a:xfrm>
            <a:off x="304800" y="1959429"/>
            <a:ext cx="11750474" cy="6189949"/>
          </a:xfrm>
          <a:prstGeom prst="rect">
            <a:avLst/>
          </a:prstGeom>
        </p:spPr>
        <p:txBody>
          <a:bodyPr>
            <a:norm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458125" indent="-428625" hangingPunct="1">
              <a:lnSpc>
                <a:spcPct val="90000"/>
              </a:lnSpc>
              <a:spcBef>
                <a:spcPts val="600"/>
              </a:spcBef>
              <a:buClr>
                <a:srgbClr val="B2010D"/>
              </a:buClr>
              <a:buSzPct val="50000"/>
              <a:buFontTx/>
              <a:buChar char="❖"/>
            </a:pPr>
            <a:r>
              <a:rPr lang="en-ZA" dirty="0">
                <a:solidFill>
                  <a:srgbClr val="000000"/>
                </a:solidFill>
                <a:latin typeface="Helvetica Neue Light" panose="02000403000000020004" pitchFamily="2" charset="0"/>
                <a:ea typeface="Helvetica Neue Light" panose="02000403000000020004" pitchFamily="2" charset="0"/>
                <a:cs typeface="Helvetica Neue"/>
                <a:sym typeface="Helvetica Neue"/>
              </a:rPr>
              <a:t>South Africa is connected to six submarine cables. </a:t>
            </a:r>
          </a:p>
          <a:p>
            <a:pPr marL="458125" indent="-428625" hangingPunct="1">
              <a:lnSpc>
                <a:spcPct val="90000"/>
              </a:lnSpc>
              <a:spcBef>
                <a:spcPts val="600"/>
              </a:spcBef>
              <a:buClr>
                <a:srgbClr val="B2010D"/>
              </a:buClr>
              <a:buSzPct val="50000"/>
              <a:buFontTx/>
              <a:buChar char="❖"/>
            </a:pPr>
            <a:r>
              <a:rPr lang="en-ZA" dirty="0">
                <a:solidFill>
                  <a:srgbClr val="000000"/>
                </a:solidFill>
                <a:latin typeface="Helvetica Neue Light" panose="02000403000000020004" pitchFamily="2" charset="0"/>
                <a:ea typeface="Helvetica Neue Light" panose="02000403000000020004" pitchFamily="2" charset="0"/>
                <a:cs typeface="Helvetica Neue"/>
                <a:sym typeface="Helvetica Neue"/>
              </a:rPr>
              <a:t>Telkom, Liquid Telecom South Africa (previously  </a:t>
            </a:r>
            <a:r>
              <a:rPr lang="en-ZA" dirty="0" err="1">
                <a:solidFill>
                  <a:srgbClr val="000000"/>
                </a:solidFill>
                <a:latin typeface="Helvetica Neue Light" panose="02000403000000020004" pitchFamily="2" charset="0"/>
                <a:ea typeface="Helvetica Neue Light" panose="02000403000000020004" pitchFamily="2" charset="0"/>
                <a:cs typeface="Helvetica Neue"/>
                <a:sym typeface="Helvetica Neue"/>
              </a:rPr>
              <a:t>Neotel</a:t>
            </a:r>
            <a:r>
              <a:rPr lang="en-ZA" dirty="0">
                <a:solidFill>
                  <a:srgbClr val="000000"/>
                </a:solidFill>
                <a:latin typeface="Helvetica Neue Light" panose="02000403000000020004" pitchFamily="2" charset="0"/>
                <a:ea typeface="Helvetica Neue Light" panose="02000403000000020004" pitchFamily="2" charset="0"/>
                <a:cs typeface="Helvetica Neue"/>
                <a:sym typeface="Helvetica Neue"/>
              </a:rPr>
              <a:t>) and Broadband </a:t>
            </a:r>
            <a:r>
              <a:rPr lang="en-ZA" dirty="0" err="1">
                <a:solidFill>
                  <a:srgbClr val="000000"/>
                </a:solidFill>
                <a:latin typeface="Helvetica Neue Light" panose="02000403000000020004" pitchFamily="2" charset="0"/>
                <a:ea typeface="Helvetica Neue Light" panose="02000403000000020004" pitchFamily="2" charset="0"/>
                <a:cs typeface="Helvetica Neue"/>
                <a:sym typeface="Helvetica Neue"/>
              </a:rPr>
              <a:t>Infraco</a:t>
            </a:r>
            <a:r>
              <a:rPr lang="en-ZA" dirty="0">
                <a:solidFill>
                  <a:srgbClr val="000000"/>
                </a:solidFill>
                <a:latin typeface="Helvetica Neue Light" panose="02000403000000020004" pitchFamily="2" charset="0"/>
                <a:ea typeface="Helvetica Neue Light" panose="02000403000000020004" pitchFamily="2" charset="0"/>
                <a:cs typeface="Helvetica Neue"/>
                <a:sym typeface="Helvetica Neue"/>
              </a:rPr>
              <a:t> have made considerable backbone and backhaul investment over the past decade, giving South Africa the most extensive coverage in the continent </a:t>
            </a:r>
          </a:p>
          <a:p>
            <a:pPr marL="458125" indent="-428625" hangingPunct="1">
              <a:lnSpc>
                <a:spcPct val="90000"/>
              </a:lnSpc>
              <a:spcBef>
                <a:spcPts val="600"/>
              </a:spcBef>
              <a:buClr>
                <a:srgbClr val="B2010D"/>
              </a:buClr>
              <a:buSzPct val="50000"/>
              <a:buFontTx/>
              <a:buChar char="❖"/>
            </a:pPr>
            <a:r>
              <a:rPr lang="en-ZA" dirty="0">
                <a:solidFill>
                  <a:srgbClr val="000000"/>
                </a:solidFill>
                <a:latin typeface="Helvetica Neue Light" panose="02000403000000020004" pitchFamily="2" charset="0"/>
                <a:ea typeface="Helvetica Neue Light" panose="02000403000000020004" pitchFamily="2" charset="0"/>
                <a:cs typeface="Helvetica Neue"/>
                <a:sym typeface="Helvetica Neue"/>
              </a:rPr>
              <a:t>Supplemented by recent expansion of fibre networks in larger metropolitan areas and complementary investments in secondary intercity routes (high levels of redundancy</a:t>
            </a:r>
            <a:r>
              <a:rPr lang="en-ZA" dirty="0"/>
              <a:t>)</a:t>
            </a:r>
          </a:p>
        </p:txBody>
      </p:sp>
    </p:spTree>
    <p:extLst>
      <p:ext uri="{BB962C8B-B14F-4D97-AF65-F5344CB8AC3E}">
        <p14:creationId xmlns:p14="http://schemas.microsoft.com/office/powerpoint/2010/main" val="39981998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745"/>
            <a:ext cx="12354562" cy="1235007"/>
          </a:xfrm>
        </p:spPr>
        <p:txBody>
          <a:bodyPr>
            <a:normAutofit/>
          </a:bodyPr>
          <a:lstStyle/>
          <a:p>
            <a:r>
              <a:rPr lang="en-US" sz="3800" dirty="0">
                <a:solidFill>
                  <a:schemeClr val="accent5"/>
                </a:solidFill>
                <a:latin typeface="+mn-lt"/>
                <a:ea typeface="+mn-ea"/>
                <a:cs typeface="+mn-cs"/>
              </a:rPr>
              <a:t>Mobile Market Share</a:t>
            </a:r>
          </a:p>
        </p:txBody>
      </p:sp>
      <p:graphicFrame>
        <p:nvGraphicFramePr>
          <p:cNvPr id="3" name="officeArt object"/>
          <p:cNvGraphicFramePr/>
          <p:nvPr>
            <p:extLst/>
          </p:nvPr>
        </p:nvGraphicFramePr>
        <p:xfrm>
          <a:off x="609601" y="1959429"/>
          <a:ext cx="8077768" cy="627017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
          <p:cNvSpPr txBox="1">
            <a:spLocks/>
          </p:cNvSpPr>
          <p:nvPr/>
        </p:nvSpPr>
        <p:spPr>
          <a:xfrm>
            <a:off x="8659741" y="2843524"/>
            <a:ext cx="3973032" cy="5377952"/>
          </a:xfrm>
          <a:prstGeom prst="rect">
            <a:avLst/>
          </a:prstGeom>
        </p:spPr>
        <p:txBody>
          <a:bodyPr>
            <a:normAutofit fontScale="25000" lnSpcReduction="20000"/>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238112" indent="0" hangingPunct="1">
              <a:buNone/>
            </a:pPr>
            <a:r>
              <a:rPr lang="en-ZA" sz="9600" dirty="0">
                <a:solidFill>
                  <a:schemeClr val="bg2">
                    <a:lumMod val="75000"/>
                  </a:schemeClr>
                </a:solidFill>
              </a:rPr>
              <a:t>The south African mobile market is dominated by two players: Vodacom and MTN. </a:t>
            </a:r>
          </a:p>
          <a:p>
            <a:pPr marL="238112" indent="0" hangingPunct="1">
              <a:buNone/>
            </a:pPr>
            <a:r>
              <a:rPr lang="en-ZA" sz="9600" dirty="0">
                <a:solidFill>
                  <a:schemeClr val="bg2">
                    <a:lumMod val="75000"/>
                  </a:schemeClr>
                </a:solidFill>
              </a:rPr>
              <a:t>Using the HHI the market is found to be highly concentrated which n index higher than 2500.</a:t>
            </a:r>
          </a:p>
          <a:p>
            <a:pPr marL="238112" indent="0" hangingPunct="1">
              <a:buNone/>
            </a:pPr>
            <a:r>
              <a:rPr lang="en-ZA" sz="9600" dirty="0">
                <a:solidFill>
                  <a:schemeClr val="bg2">
                    <a:lumMod val="75000"/>
                  </a:schemeClr>
                </a:solidFill>
              </a:rPr>
              <a:t>Despite smaller players (Cell C and Telkom) adopting a number of competitive strategies they have failed to gain substantial market share. </a:t>
            </a:r>
          </a:p>
          <a:p>
            <a:pPr marL="304796" indent="-304796" hangingPunct="1">
              <a:buFont typeface="Wingdings" panose="05000000000000000000" pitchFamily="2" charset="2"/>
              <a:buChar char="Ø"/>
            </a:pPr>
            <a:endParaRPr lang="en-ZA" sz="1920" dirty="0"/>
          </a:p>
        </p:txBody>
      </p:sp>
    </p:spTree>
    <p:extLst>
      <p:ext uri="{BB962C8B-B14F-4D97-AF65-F5344CB8AC3E}">
        <p14:creationId xmlns:p14="http://schemas.microsoft.com/office/powerpoint/2010/main" val="6668355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solidFill>
                  <a:schemeClr val="accent5"/>
                </a:solidFill>
                <a:latin typeface="+mn-lt"/>
                <a:ea typeface="+mn-ea"/>
                <a:cs typeface="+mn-cs"/>
              </a:rPr>
              <a:t>Mobile operator investments </a:t>
            </a:r>
          </a:p>
        </p:txBody>
      </p:sp>
      <p:sp>
        <p:nvSpPr>
          <p:cNvPr id="3" name="Rectangle 2"/>
          <p:cNvSpPr/>
          <p:nvPr/>
        </p:nvSpPr>
        <p:spPr>
          <a:xfrm>
            <a:off x="920389" y="6570982"/>
            <a:ext cx="11622150" cy="1908215"/>
          </a:xfrm>
          <a:prstGeom prst="rect">
            <a:avLst/>
          </a:prstGeom>
        </p:spPr>
        <p:txBody>
          <a:bodyPr wrap="square">
            <a:spAutoFit/>
          </a:bodyPr>
          <a:lstStyle/>
          <a:p>
            <a:pPr algn="just">
              <a:spcBef>
                <a:spcPts val="450"/>
              </a:spcBef>
              <a:spcAft>
                <a:spcPts val="450"/>
              </a:spcAft>
            </a:pPr>
            <a:r>
              <a:rPr lang="en-US" sz="3150" b="1" dirty="0">
                <a:latin typeface="Helvetica Neue" charset="0"/>
                <a:ea typeface="Arial Unicode MS" charset="0"/>
                <a:cs typeface="Arial Unicode MS" charset="0"/>
              </a:rPr>
              <a:t> </a:t>
            </a:r>
            <a:endParaRPr lang="en-GB" sz="3300" dirty="0">
              <a:latin typeface="Helvetica Neue" charset="0"/>
              <a:ea typeface="Arial Unicode MS" charset="0"/>
              <a:cs typeface="Arial Unicode MS" charset="0"/>
            </a:endParaRPr>
          </a:p>
          <a:p>
            <a:pPr algn="just">
              <a:spcBef>
                <a:spcPts val="450"/>
              </a:spcBef>
              <a:spcAft>
                <a:spcPts val="450"/>
              </a:spcAft>
            </a:pPr>
            <a:r>
              <a:rPr lang="en-US" sz="3150" b="1" dirty="0">
                <a:latin typeface="Helvetica Neue" charset="0"/>
                <a:ea typeface="Arial Unicode MS" charset="0"/>
                <a:cs typeface="Arial Unicode MS" charset="0"/>
              </a:rPr>
              <a:t> </a:t>
            </a:r>
            <a:endParaRPr lang="en-GB" sz="3300" dirty="0">
              <a:latin typeface="Helvetica Neue" charset="0"/>
              <a:ea typeface="Arial Unicode MS" charset="0"/>
              <a:cs typeface="Arial Unicode MS" charset="0"/>
            </a:endParaRPr>
          </a:p>
          <a:p>
            <a:pPr marR="132398">
              <a:spcBef>
                <a:spcPts val="450"/>
              </a:spcBef>
              <a:spcAft>
                <a:spcPts val="450"/>
              </a:spcAft>
              <a:tabLst>
                <a:tab pos="547688" algn="l"/>
              </a:tabLst>
            </a:pPr>
            <a:r>
              <a:rPr lang="en-US" sz="1500" b="1" cap="all" dirty="0">
                <a:latin typeface="Helvetica Neue" charset="0"/>
                <a:ea typeface="Arial Unicode MS" charset="0"/>
                <a:cs typeface="Arial Unicode MS" charset="0"/>
              </a:rPr>
              <a:t>Figure 6: Operators’ capital expenditures (ZAR billions) in 2017/18</a:t>
            </a:r>
            <a:endParaRPr lang="en-GB" sz="1500" b="1" cap="all" dirty="0">
              <a:latin typeface="Helvetica Neue" charset="0"/>
              <a:ea typeface="Arial Unicode MS" charset="0"/>
              <a:cs typeface="Arial Unicode MS" charset="0"/>
            </a:endParaRPr>
          </a:p>
          <a:p>
            <a:pPr algn="just">
              <a:spcBef>
                <a:spcPts val="450"/>
              </a:spcBef>
              <a:spcAft>
                <a:spcPts val="450"/>
              </a:spcAft>
            </a:pPr>
            <a:r>
              <a:rPr lang="en-US" sz="1500" i="1" dirty="0">
                <a:latin typeface="Helvetica Neue Light" charset="0"/>
                <a:ea typeface="Arial Unicode MS" charset="0"/>
                <a:cs typeface="Arial Unicode MS" charset="0"/>
              </a:rPr>
              <a:t>Source: Operators’ annual reports, 2017</a:t>
            </a:r>
            <a:endParaRPr lang="en-GB" sz="1500" dirty="0">
              <a:latin typeface="Helvetica Neue" charset="0"/>
              <a:ea typeface="Arial Unicode MS" charset="0"/>
              <a:cs typeface="Arial Unicode MS" charset="0"/>
            </a:endParaRPr>
          </a:p>
        </p:txBody>
      </p:sp>
      <p:graphicFrame>
        <p:nvGraphicFramePr>
          <p:cNvPr id="4" name="officeArt object"/>
          <p:cNvGraphicFramePr/>
          <p:nvPr>
            <p:extLst/>
          </p:nvPr>
        </p:nvGraphicFramePr>
        <p:xfrm>
          <a:off x="920389" y="2807432"/>
          <a:ext cx="6316385" cy="416881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1"/>
          <p:cNvSpPr txBox="1">
            <a:spLocks/>
          </p:cNvSpPr>
          <p:nvPr/>
        </p:nvSpPr>
        <p:spPr>
          <a:xfrm>
            <a:off x="7381149" y="2531230"/>
            <a:ext cx="4944627" cy="5234314"/>
          </a:xfrm>
          <a:prstGeom prst="rect">
            <a:avLst/>
          </a:prstGeom>
        </p:spPr>
        <p:txBody>
          <a:bodyPr>
            <a:normAutofit fontScale="62500" lnSpcReduction="20000"/>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238112" indent="0" algn="just" hangingPunct="1">
              <a:buNone/>
            </a:pPr>
            <a:r>
              <a:rPr lang="en-ZA" sz="2850" dirty="0">
                <a:solidFill>
                  <a:schemeClr val="bg2">
                    <a:lumMod val="25000"/>
                  </a:schemeClr>
                </a:solidFill>
              </a:rPr>
              <a:t>Mobile operators have made significant network infrastructure investment to be able to carry vast volumes of data. </a:t>
            </a:r>
          </a:p>
          <a:p>
            <a:pPr marL="238112" indent="0" algn="just" hangingPunct="1">
              <a:buNone/>
            </a:pPr>
            <a:r>
              <a:rPr lang="en-ZA" sz="2850" dirty="0">
                <a:solidFill>
                  <a:schemeClr val="bg2">
                    <a:lumMod val="25000"/>
                  </a:schemeClr>
                </a:solidFill>
              </a:rPr>
              <a:t>Vodacom coverage- 3G - 99.97%, 4G (80%) </a:t>
            </a:r>
          </a:p>
          <a:p>
            <a:pPr marL="238112" indent="0" algn="just" hangingPunct="1">
              <a:buNone/>
            </a:pPr>
            <a:r>
              <a:rPr lang="en-ZA" sz="2850" dirty="0">
                <a:solidFill>
                  <a:schemeClr val="bg2">
                    <a:lumMod val="25000"/>
                  </a:schemeClr>
                </a:solidFill>
              </a:rPr>
              <a:t>MTN coverage- 3G - 98%, 4G (80%) </a:t>
            </a:r>
          </a:p>
          <a:p>
            <a:pPr marL="238112" indent="0" algn="just" hangingPunct="1">
              <a:buNone/>
            </a:pPr>
            <a:r>
              <a:rPr lang="en-ZA" sz="2850" dirty="0">
                <a:solidFill>
                  <a:schemeClr val="bg2">
                    <a:lumMod val="25000"/>
                  </a:schemeClr>
                </a:solidFill>
              </a:rPr>
              <a:t>Competition in the mobile market is no longer about pricing only, quality is more critical especially in the data market. </a:t>
            </a:r>
          </a:p>
          <a:p>
            <a:pPr marL="238112" indent="0" algn="just" hangingPunct="1">
              <a:buNone/>
            </a:pPr>
            <a:r>
              <a:rPr lang="en-ZA" sz="2850" dirty="0">
                <a:solidFill>
                  <a:schemeClr val="bg2">
                    <a:lumMod val="25000"/>
                  </a:schemeClr>
                </a:solidFill>
              </a:rPr>
              <a:t>Big operators are likely to win this battle as they are able to re-invest revenues gained from their large market shares </a:t>
            </a:r>
          </a:p>
          <a:p>
            <a:pPr marL="238112" indent="0" algn="just" hangingPunct="1">
              <a:buNone/>
            </a:pPr>
            <a:endParaRPr lang="en-ZA" sz="2700" dirty="0">
              <a:solidFill>
                <a:schemeClr val="tx1"/>
              </a:solidFill>
            </a:endParaRPr>
          </a:p>
        </p:txBody>
      </p:sp>
    </p:spTree>
    <p:extLst>
      <p:ext uri="{BB962C8B-B14F-4D97-AF65-F5344CB8AC3E}">
        <p14:creationId xmlns:p14="http://schemas.microsoft.com/office/powerpoint/2010/main" val="6852737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63621" y="1672390"/>
            <a:ext cx="11716084" cy="7375358"/>
          </a:xfrm>
        </p:spPr>
        <p:txBody>
          <a:bodyPr>
            <a:normAutofit lnSpcReduction="10000"/>
          </a:bodyPr>
          <a:lstStyle/>
          <a:p>
            <a:pPr marL="458125" indent="-428625">
              <a:lnSpc>
                <a:spcPct val="100000"/>
              </a:lnSpc>
              <a:spcBef>
                <a:spcPts val="600"/>
              </a:spcBef>
              <a:buClr>
                <a:srgbClr val="B2010D"/>
              </a:buClr>
              <a:buSzPct val="50000"/>
              <a:buFontTx/>
              <a:buChar char="❖"/>
            </a:pPr>
            <a:r>
              <a:rPr lang="en-US" sz="3200" dirty="0">
                <a:solidFill>
                  <a:srgbClr val="000000"/>
                </a:solidFill>
                <a:latin typeface="Helvetica Neue Light" panose="02000403000000020004" pitchFamily="2" charset="0"/>
                <a:ea typeface="Helvetica Neue Light" panose="02000403000000020004" pitchFamily="2" charset="0"/>
                <a:cs typeface="Helvetica Neue"/>
              </a:rPr>
              <a:t>The cost of cheapest of 1 GB of data (international standard indicator) </a:t>
            </a:r>
            <a:r>
              <a:rPr lang="en-US" sz="32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is used to compare prices in South Africa with other African countries </a:t>
            </a:r>
          </a:p>
          <a:p>
            <a:pPr marL="458125" indent="-428625">
              <a:lnSpc>
                <a:spcPct val="100000"/>
              </a:lnSpc>
              <a:spcBef>
                <a:spcPts val="600"/>
              </a:spcBef>
              <a:buClr>
                <a:srgbClr val="B2010D"/>
              </a:buClr>
              <a:buSzPct val="50000"/>
              <a:buFontTx/>
              <a:buChar char="❖"/>
            </a:pPr>
            <a:r>
              <a:rPr lang="en-US" sz="32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South Africa performs poorly in the RAMP index, coming 35th of out of 49 African countries </a:t>
            </a:r>
          </a:p>
          <a:p>
            <a:pPr marL="458125" indent="-428625">
              <a:lnSpc>
                <a:spcPct val="100000"/>
              </a:lnSpc>
              <a:spcBef>
                <a:spcPts val="600"/>
              </a:spcBef>
              <a:buClr>
                <a:srgbClr val="B2010D"/>
              </a:buClr>
              <a:buSzPct val="50000"/>
              <a:buFontTx/>
              <a:buChar char="❖"/>
            </a:pPr>
            <a:r>
              <a:rPr lang="en-US" sz="32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The cost of cheapest 1 GB of data in South Africa is USD 8.28 (ZAR 99) seven times higher the cost of 1 GB in Egypt (USD 1.13) and nearly three times the cost of same data in Ghana, Kenya and Nigeria</a:t>
            </a:r>
          </a:p>
          <a:p>
            <a:pPr marL="458125" indent="-428625">
              <a:lnSpc>
                <a:spcPct val="100000"/>
              </a:lnSpc>
              <a:spcBef>
                <a:spcPts val="600"/>
              </a:spcBef>
              <a:buClr>
                <a:srgbClr val="B2010D"/>
              </a:buClr>
              <a:buSzPct val="50000"/>
              <a:buFontTx/>
              <a:buChar char="❖"/>
            </a:pPr>
            <a:r>
              <a:rPr lang="en-US" sz="32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Though this is not how data is used in pre-paid markets – very high value low cost products that make ‘effective’ price much lower </a:t>
            </a:r>
          </a:p>
          <a:p>
            <a:pPr marL="458125" indent="-428625">
              <a:lnSpc>
                <a:spcPct val="100000"/>
              </a:lnSpc>
              <a:spcBef>
                <a:spcPts val="600"/>
              </a:spcBef>
              <a:buClr>
                <a:srgbClr val="B2010D"/>
              </a:buClr>
              <a:buSzPct val="50000"/>
              <a:buFontTx/>
              <a:buChar char="❖"/>
            </a:pPr>
            <a:r>
              <a:rPr lang="en-US" sz="32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But best value in &gt;10GB products and post paid products that are the best value but not affordable to majority of citizens</a:t>
            </a:r>
            <a:r>
              <a:rPr lang="en-US" sz="3000" dirty="0">
                <a:solidFill>
                  <a:srgbClr val="000000"/>
                </a:solidFill>
                <a:latin typeface="Helvetica Neue Light" panose="02000403000000020004" pitchFamily="2" charset="0"/>
                <a:ea typeface="Helvetica Neue Light" panose="02000403000000020004" pitchFamily="2" charset="0"/>
                <a:cs typeface="Helvetica Neue"/>
                <a:sym typeface="Helvetica Neue"/>
              </a:rPr>
              <a:t> – ‘poverty premium’</a:t>
            </a:r>
          </a:p>
        </p:txBody>
      </p:sp>
      <p:sp>
        <p:nvSpPr>
          <p:cNvPr id="2" name="Title 1"/>
          <p:cNvSpPr>
            <a:spLocks noGrp="1"/>
          </p:cNvSpPr>
          <p:nvPr>
            <p:ph type="title"/>
          </p:nvPr>
        </p:nvSpPr>
        <p:spPr/>
        <p:txBody>
          <a:bodyPr>
            <a:normAutofit/>
          </a:bodyPr>
          <a:lstStyle/>
          <a:p>
            <a:r>
              <a:rPr lang="en-US" sz="4200" b="0" dirty="0">
                <a:solidFill>
                  <a:schemeClr val="accent5"/>
                </a:solidFill>
                <a:latin typeface="+mn-lt"/>
                <a:ea typeface="+mn-ea"/>
                <a:cs typeface="+mn-cs"/>
              </a:rPr>
              <a:t>Are data prices in South Africa high?</a:t>
            </a:r>
            <a:endParaRPr lang="en-US" dirty="0"/>
          </a:p>
        </p:txBody>
      </p:sp>
    </p:spTree>
    <p:extLst>
      <p:ext uri="{BB962C8B-B14F-4D97-AF65-F5344CB8AC3E}">
        <p14:creationId xmlns:p14="http://schemas.microsoft.com/office/powerpoint/2010/main" val="19860308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7AFF-E6E2-A041-A79E-8CDADF6695BB}"/>
              </a:ext>
            </a:extLst>
          </p:cNvPr>
          <p:cNvSpPr>
            <a:spLocks noGrp="1"/>
          </p:cNvSpPr>
          <p:nvPr>
            <p:ph type="title"/>
          </p:nvPr>
        </p:nvSpPr>
        <p:spPr/>
        <p:txBody>
          <a:bodyPr>
            <a:normAutofit fontScale="90000"/>
          </a:bodyPr>
          <a:lstStyle/>
          <a:p>
            <a:pPr defTabSz="584200"/>
            <a:r>
              <a:rPr lang="en-US" sz="4200" dirty="0">
                <a:solidFill>
                  <a:schemeClr val="accent5"/>
                </a:solidFill>
                <a:latin typeface="+mn-lt"/>
                <a:ea typeface="+mn-ea"/>
                <a:cs typeface="+mn-cs"/>
                <a:sym typeface="Helvetica Neue"/>
              </a:rPr>
              <a:t>SA’s Cheapest 1GB data Compared to Africa’s cheapest countries </a:t>
            </a:r>
          </a:p>
        </p:txBody>
      </p:sp>
      <p:graphicFrame>
        <p:nvGraphicFramePr>
          <p:cNvPr id="7" name="officeArt object"/>
          <p:cNvGraphicFramePr/>
          <p:nvPr>
            <p:extLst/>
          </p:nvPr>
        </p:nvGraphicFramePr>
        <p:xfrm>
          <a:off x="724967" y="1636296"/>
          <a:ext cx="11450991" cy="693018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010653" y="8758990"/>
            <a:ext cx="11491836" cy="323165"/>
          </a:xfrm>
          <a:prstGeom prst="rect">
            <a:avLst/>
          </a:prstGeom>
        </p:spPr>
        <p:txBody>
          <a:bodyPr wrap="square">
            <a:spAutoFit/>
          </a:bodyPr>
          <a:lstStyle/>
          <a:p>
            <a:pPr algn="just">
              <a:spcBef>
                <a:spcPts val="450"/>
              </a:spcBef>
              <a:spcAft>
                <a:spcPts val="450"/>
              </a:spcAft>
            </a:pPr>
            <a:r>
              <a:rPr lang="en-US" sz="1500" i="1" dirty="0">
                <a:latin typeface="Helvetica Neue" charset="0"/>
                <a:ea typeface="Arial Unicode MS" charset="0"/>
                <a:cs typeface="Arial Unicode MS" charset="0"/>
              </a:rPr>
              <a:t>Source: </a:t>
            </a:r>
            <a:r>
              <a:rPr lang="it-IT" sz="1500" i="1" dirty="0">
                <a:latin typeface="Helvetica Neue" charset="0"/>
                <a:ea typeface="Arial Unicode MS" charset="0"/>
                <a:cs typeface="Arial Unicode MS" charset="0"/>
              </a:rPr>
              <a:t>RAMP</a:t>
            </a:r>
            <a:r>
              <a:rPr lang="en-US" sz="1500" i="1" dirty="0">
                <a:latin typeface="Helvetica Neue" charset="0"/>
                <a:ea typeface="Arial Unicode MS" charset="0"/>
                <a:cs typeface="Arial Unicode MS" charset="0"/>
              </a:rPr>
              <a:t> Index, 2018</a:t>
            </a:r>
            <a:endParaRPr lang="en-GB" sz="1500" dirty="0">
              <a:latin typeface="Helvetica Neue" charset="0"/>
              <a:ea typeface="Arial Unicode MS" charset="0"/>
              <a:cs typeface="Arial Unicode MS" charset="0"/>
            </a:endParaRPr>
          </a:p>
        </p:txBody>
      </p:sp>
    </p:spTree>
    <p:extLst>
      <p:ext uri="{BB962C8B-B14F-4D97-AF65-F5344CB8AC3E}">
        <p14:creationId xmlns:p14="http://schemas.microsoft.com/office/powerpoint/2010/main" val="25630689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solidFill>
                  <a:schemeClr val="accent5"/>
                </a:solidFill>
                <a:latin typeface="+mn-lt"/>
                <a:ea typeface="+mn-ea"/>
                <a:cs typeface="+mn-cs"/>
              </a:rPr>
              <a:t>Pricing strategy and competition </a:t>
            </a:r>
          </a:p>
        </p:txBody>
      </p:sp>
      <p:graphicFrame>
        <p:nvGraphicFramePr>
          <p:cNvPr id="4" name="officeArt object"/>
          <p:cNvGraphicFramePr/>
          <p:nvPr>
            <p:extLst/>
          </p:nvPr>
        </p:nvGraphicFramePr>
        <p:xfrm>
          <a:off x="505312" y="2446496"/>
          <a:ext cx="7796225" cy="46380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
          <p:cNvSpPr txBox="1">
            <a:spLocks/>
          </p:cNvSpPr>
          <p:nvPr/>
        </p:nvSpPr>
        <p:spPr>
          <a:xfrm>
            <a:off x="8214451" y="1706267"/>
            <a:ext cx="3880066" cy="5648654"/>
          </a:xfrm>
          <a:prstGeom prst="rect">
            <a:avLst/>
          </a:prstGeom>
        </p:spPr>
        <p:txBody>
          <a:bodyPr>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167426" indent="0" algn="just" hangingPunct="1">
              <a:buNone/>
            </a:pPr>
            <a:r>
              <a:rPr lang="en-ZA" sz="1800" dirty="0">
                <a:solidFill>
                  <a:schemeClr val="tx1"/>
                </a:solidFill>
              </a:rPr>
              <a:t>MTN offers the cheapest 500 MB data bundles for daily (ZAR 50) and weekly (ZAR 55) periods, but Telkom again offers the cheapest 500 MB monthly bundle at ZAR 69. Similarly, MTN offers the cheapest 1 GB weekly bundle (ZAR 70) but does not compare well in the 1 GB monthly comparison. Vodacom’s ZAR 149 promotional package (2 GB) offers the most value with an effective rate of ZAR 74.50 per GB, but Telkom’s 1 GB is still the cheapest at a nominal price of ZAR 99.</a:t>
            </a:r>
          </a:p>
          <a:p>
            <a:pPr marL="214313" indent="-214313" algn="just" hangingPunct="1">
              <a:buFont typeface="Wingdings" panose="05000000000000000000" pitchFamily="2" charset="2"/>
              <a:buChar char="Ø"/>
            </a:pPr>
            <a:r>
              <a:rPr lang="en-ZA" sz="1800" dirty="0">
                <a:solidFill>
                  <a:schemeClr val="tx1"/>
                </a:solidFill>
              </a:rPr>
              <a:t> Rain now offers the cheapest tariffs across the board: a 100 MB bundle will cost a customer ZAR 5, significantly less expensive than the previously lowest ZAR 29 100 MB offering of Cell C, MTN and Telkom. Rain’s 500 MB costs less than half that of Telkom’s 500 MB bundle and also out-competes its 1 GB bundle price by being just about half the cost (ZAR 50). </a:t>
            </a:r>
          </a:p>
          <a:p>
            <a:pPr marL="214313" indent="-214313" hangingPunct="1">
              <a:buFont typeface="Wingdings" panose="05000000000000000000" pitchFamily="2" charset="2"/>
              <a:buChar char="Ø"/>
            </a:pPr>
            <a:endParaRPr lang="en-ZA" sz="1350" dirty="0"/>
          </a:p>
        </p:txBody>
      </p:sp>
    </p:spTree>
    <p:extLst>
      <p:ext uri="{BB962C8B-B14F-4D97-AF65-F5344CB8AC3E}">
        <p14:creationId xmlns:p14="http://schemas.microsoft.com/office/powerpoint/2010/main" val="129577528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EBF514-3F3A-9F4F-90BE-9DF7CA404010}"/>
              </a:ext>
            </a:extLst>
          </p:cNvPr>
          <p:cNvSpPr>
            <a:spLocks noGrp="1"/>
          </p:cNvSpPr>
          <p:nvPr>
            <p:ph type="body" sz="quarter" idx="1"/>
          </p:nvPr>
        </p:nvSpPr>
        <p:spPr/>
        <p:txBody>
          <a:bodyPr>
            <a:normAutofit fontScale="85000" lnSpcReduction="10000"/>
          </a:bodyPr>
          <a:lstStyle/>
          <a:p>
            <a:r>
              <a:rPr lang="en-US" sz="4000" dirty="0">
                <a:latin typeface="Helvetica Neue Light" panose="02000403000000020004" pitchFamily="2" charset="0"/>
                <a:ea typeface="Helvetica Neue Light" panose="02000403000000020004" pitchFamily="2" charset="0"/>
              </a:rPr>
              <a:t>In a regulated data environment a number of other important factors that have to be considered when comparing price</a:t>
            </a:r>
            <a:endParaRPr lang="en-GB" dirty="0"/>
          </a:p>
        </p:txBody>
      </p:sp>
      <p:sp>
        <p:nvSpPr>
          <p:cNvPr id="4" name="Title 3">
            <a:extLst>
              <a:ext uri="{FF2B5EF4-FFF2-40B4-BE49-F238E27FC236}">
                <a16:creationId xmlns:a16="http://schemas.microsoft.com/office/drawing/2014/main" id="{3F470DE4-89F4-1B4A-BD96-FAE7ED51CA70}"/>
              </a:ext>
            </a:extLst>
          </p:cNvPr>
          <p:cNvSpPr>
            <a:spLocks noGrp="1"/>
          </p:cNvSpPr>
          <p:nvPr>
            <p:ph type="title"/>
          </p:nvPr>
        </p:nvSpPr>
        <p:spPr/>
        <p:txBody>
          <a:bodyPr>
            <a:normAutofit/>
          </a:bodyPr>
          <a:lstStyle/>
          <a:p>
            <a:r>
              <a:rPr lang="en-GB" sz="4200" b="0" dirty="0">
                <a:solidFill>
                  <a:schemeClr val="accent5"/>
                </a:solidFill>
                <a:latin typeface="+mn-lt"/>
                <a:ea typeface="+mn-ea"/>
                <a:cs typeface="+mn-cs"/>
              </a:rPr>
              <a:t>Prices vs quality of service</a:t>
            </a:r>
          </a:p>
        </p:txBody>
      </p:sp>
      <p:sp>
        <p:nvSpPr>
          <p:cNvPr id="6" name="Text Placeholder 5">
            <a:extLst>
              <a:ext uri="{FF2B5EF4-FFF2-40B4-BE49-F238E27FC236}">
                <a16:creationId xmlns:a16="http://schemas.microsoft.com/office/drawing/2014/main" id="{6F9EAB72-0172-B043-A686-C9EF70413DF9}"/>
              </a:ext>
            </a:extLst>
          </p:cNvPr>
          <p:cNvSpPr>
            <a:spLocks noGrp="1"/>
          </p:cNvSpPr>
          <p:nvPr>
            <p:ph type="body" idx="13"/>
          </p:nvPr>
        </p:nvSpPr>
        <p:spPr/>
        <p:txBody>
          <a:bodyPr>
            <a:normAutofit/>
          </a:bodyPr>
          <a:lstStyle/>
          <a:p>
            <a:pPr marL="29500">
              <a:spcBef>
                <a:spcPts val="600"/>
              </a:spcBef>
              <a:buClr>
                <a:srgbClr val="B2010D"/>
              </a:buClr>
              <a:buSzPct val="50000"/>
            </a:pPr>
            <a:endParaRPr lang="en-US" sz="3500" b="0" dirty="0">
              <a:latin typeface="Helvetica Neue Light" panose="02000403000000020004" pitchFamily="2" charset="0"/>
              <a:ea typeface="Helvetica Neue Light" panose="02000403000000020004" pitchFamily="2" charset="0"/>
              <a:sym typeface="Helvetica Neue Light"/>
            </a:endParaRPr>
          </a:p>
          <a:p>
            <a:pPr marL="458125"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Licensee obligations – coverage, quality of service</a:t>
            </a:r>
          </a:p>
          <a:p>
            <a:pPr marL="458125"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And progress towards policy objectives - policy outcomes </a:t>
            </a:r>
          </a:p>
          <a:p>
            <a:pPr marL="458125"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QoS – increasingly important in broadband environment  - QOS flip side of price.</a:t>
            </a:r>
          </a:p>
          <a:p>
            <a:pPr marL="458125" lvl="1"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Penetration (access)</a:t>
            </a:r>
          </a:p>
          <a:p>
            <a:pPr marL="458125" lvl="1"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Usage (intensity of use)</a:t>
            </a:r>
          </a:p>
          <a:p>
            <a:pPr marL="458125" lvl="1"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Quality of service</a:t>
            </a:r>
          </a:p>
          <a:p>
            <a:pPr marL="458125" indent="-428625">
              <a:spcBef>
                <a:spcPts val="600"/>
              </a:spcBef>
              <a:buClr>
                <a:srgbClr val="B2010D"/>
              </a:buClr>
              <a:buSzPct val="50000"/>
              <a:buFontTx/>
              <a:buChar char="❖"/>
            </a:pPr>
            <a:r>
              <a:rPr lang="en-US" sz="3500" b="0" dirty="0">
                <a:latin typeface="Helvetica Neue Light" panose="02000403000000020004" pitchFamily="2" charset="0"/>
                <a:ea typeface="Helvetica Neue Light" panose="02000403000000020004" pitchFamily="2" charset="0"/>
                <a:sym typeface="Helvetica Neue Light"/>
              </a:rPr>
              <a:t>Even price sensitive users choosing to pay premium for quality services (or just to get signal in their area).</a:t>
            </a:r>
          </a:p>
          <a:p>
            <a:endParaRPr lang="en-GB" dirty="0"/>
          </a:p>
        </p:txBody>
      </p:sp>
    </p:spTree>
    <p:extLst>
      <p:ext uri="{BB962C8B-B14F-4D97-AF65-F5344CB8AC3E}">
        <p14:creationId xmlns:p14="http://schemas.microsoft.com/office/powerpoint/2010/main" val="23104545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555141-0B89-454C-A397-137B28F84CC1}"/>
              </a:ext>
            </a:extLst>
          </p:cNvPr>
          <p:cNvPicPr>
            <a:picLocks noChangeAspect="1"/>
          </p:cNvPicPr>
          <p:nvPr/>
        </p:nvPicPr>
        <p:blipFill>
          <a:blip r:embed="rId2"/>
          <a:stretch>
            <a:fillRect/>
          </a:stretch>
        </p:blipFill>
        <p:spPr>
          <a:xfrm>
            <a:off x="80379" y="2415721"/>
            <a:ext cx="6242634" cy="5138058"/>
          </a:xfrm>
          <a:prstGeom prst="rect">
            <a:avLst/>
          </a:prstGeom>
        </p:spPr>
      </p:pic>
      <p:pic>
        <p:nvPicPr>
          <p:cNvPr id="8" name="Picture 7">
            <a:extLst>
              <a:ext uri="{FF2B5EF4-FFF2-40B4-BE49-F238E27FC236}">
                <a16:creationId xmlns:a16="http://schemas.microsoft.com/office/drawing/2014/main" id="{77B90A2A-8DFA-0A42-9767-2E9D3E956A4F}"/>
              </a:ext>
            </a:extLst>
          </p:cNvPr>
          <p:cNvPicPr>
            <a:picLocks noChangeAspect="1"/>
          </p:cNvPicPr>
          <p:nvPr/>
        </p:nvPicPr>
        <p:blipFill>
          <a:blip r:embed="rId3"/>
          <a:stretch>
            <a:fillRect/>
          </a:stretch>
        </p:blipFill>
        <p:spPr>
          <a:xfrm>
            <a:off x="5702902" y="2242459"/>
            <a:ext cx="6822926" cy="4439553"/>
          </a:xfrm>
          <a:prstGeom prst="rect">
            <a:avLst/>
          </a:prstGeom>
        </p:spPr>
      </p:pic>
      <p:pic>
        <p:nvPicPr>
          <p:cNvPr id="9" name="Picture 8">
            <a:extLst>
              <a:ext uri="{FF2B5EF4-FFF2-40B4-BE49-F238E27FC236}">
                <a16:creationId xmlns:a16="http://schemas.microsoft.com/office/drawing/2014/main" id="{851945B5-E600-2645-AFE2-833EF7B6EFF8}"/>
              </a:ext>
            </a:extLst>
          </p:cNvPr>
          <p:cNvPicPr>
            <a:picLocks noChangeAspect="1"/>
          </p:cNvPicPr>
          <p:nvPr/>
        </p:nvPicPr>
        <p:blipFill>
          <a:blip r:embed="rId4"/>
          <a:stretch>
            <a:fillRect/>
          </a:stretch>
        </p:blipFill>
        <p:spPr>
          <a:xfrm>
            <a:off x="4824091" y="5529942"/>
            <a:ext cx="4826393" cy="3483429"/>
          </a:xfrm>
          <a:prstGeom prst="rect">
            <a:avLst/>
          </a:prstGeom>
        </p:spPr>
      </p:pic>
      <p:sp>
        <p:nvSpPr>
          <p:cNvPr id="10" name="Rectangle 9">
            <a:extLst>
              <a:ext uri="{FF2B5EF4-FFF2-40B4-BE49-F238E27FC236}">
                <a16:creationId xmlns:a16="http://schemas.microsoft.com/office/drawing/2014/main" id="{072B051B-BDBE-B34F-9240-E6B93AF748BD}"/>
              </a:ext>
            </a:extLst>
          </p:cNvPr>
          <p:cNvSpPr/>
          <p:nvPr/>
        </p:nvSpPr>
        <p:spPr>
          <a:xfrm>
            <a:off x="638628" y="396075"/>
            <a:ext cx="12366171" cy="615553"/>
          </a:xfrm>
          <a:prstGeom prst="rect">
            <a:avLst/>
          </a:prstGeom>
        </p:spPr>
        <p:txBody>
          <a:bodyPr wrap="square">
            <a:spAutoFit/>
          </a:bodyPr>
          <a:lstStyle/>
          <a:p>
            <a:r>
              <a:rPr lang="en-US" sz="3400" dirty="0">
                <a:solidFill>
                  <a:schemeClr val="accent5"/>
                </a:solidFill>
                <a:latin typeface="+mn-lt"/>
                <a:ea typeface="+mn-ea"/>
                <a:cs typeface="+mn-cs"/>
              </a:rPr>
              <a:t>Research ICT Africa- Evidence based policy</a:t>
            </a:r>
            <a:endParaRPr lang="en-GB" sz="3400" dirty="0">
              <a:solidFill>
                <a:schemeClr val="accent5"/>
              </a:solidFill>
              <a:latin typeface="+mn-lt"/>
              <a:ea typeface="+mn-ea"/>
              <a:cs typeface="+mn-cs"/>
            </a:endParaRPr>
          </a:p>
        </p:txBody>
      </p:sp>
      <p:sp>
        <p:nvSpPr>
          <p:cNvPr id="12" name="Text Placeholder 11">
            <a:extLst>
              <a:ext uri="{FF2B5EF4-FFF2-40B4-BE49-F238E27FC236}">
                <a16:creationId xmlns:a16="http://schemas.microsoft.com/office/drawing/2014/main" id="{6F01BBD4-3559-174C-A124-FCFB77286628}"/>
              </a:ext>
            </a:extLst>
          </p:cNvPr>
          <p:cNvSpPr>
            <a:spLocks noGrp="1"/>
          </p:cNvSpPr>
          <p:nvPr>
            <p:ph type="body" sz="quarter" idx="1"/>
          </p:nvPr>
        </p:nvSpPr>
        <p:spPr/>
        <p:txBody>
          <a:bodyPr>
            <a:normAutofit fontScale="92500"/>
          </a:bodyPr>
          <a:lstStyle/>
          <a:p>
            <a:r>
              <a:rPr lang="en-GB" dirty="0"/>
              <a:t>Welcome requirements on regulator to collect data but requires integrated national effort to produce quality evidence</a:t>
            </a:r>
          </a:p>
        </p:txBody>
      </p:sp>
    </p:spTree>
    <p:extLst>
      <p:ext uri="{BB962C8B-B14F-4D97-AF65-F5344CB8AC3E}">
        <p14:creationId xmlns:p14="http://schemas.microsoft.com/office/powerpoint/2010/main" val="331482144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solidFill>
                  <a:schemeClr val="accent5"/>
                </a:solidFill>
                <a:latin typeface="+mn-lt"/>
                <a:ea typeface="+mn-ea"/>
                <a:cs typeface="+mn-cs"/>
              </a:rPr>
              <a:t>Quality adjusted prices </a:t>
            </a:r>
          </a:p>
        </p:txBody>
      </p:sp>
      <p:pic>
        <p:nvPicPr>
          <p:cNvPr id="3" name="officeArt object"/>
          <p:cNvPicPr/>
          <p:nvPr/>
        </p:nvPicPr>
        <p:blipFill>
          <a:blip r:embed="rId2">
            <a:extLst/>
          </a:blip>
          <a:stretch>
            <a:fillRect/>
          </a:stretch>
        </p:blipFill>
        <p:spPr>
          <a:xfrm>
            <a:off x="532198" y="2571905"/>
            <a:ext cx="7643012" cy="5459940"/>
          </a:xfrm>
          <a:prstGeom prst="rect">
            <a:avLst/>
          </a:prstGeom>
          <a:ln w="12700" cap="flat">
            <a:noFill/>
            <a:miter lim="400000"/>
          </a:ln>
          <a:effectLst/>
        </p:spPr>
      </p:pic>
      <p:sp>
        <p:nvSpPr>
          <p:cNvPr id="4" name="Text Placeholder 1"/>
          <p:cNvSpPr txBox="1">
            <a:spLocks/>
          </p:cNvSpPr>
          <p:nvPr/>
        </p:nvSpPr>
        <p:spPr>
          <a:xfrm>
            <a:off x="8175209" y="2639511"/>
            <a:ext cx="4150567" cy="5324729"/>
          </a:xfrm>
          <a:prstGeom prst="rect">
            <a:avLst/>
          </a:prstGeom>
        </p:spPr>
        <p:txBody>
          <a:bodyPr>
            <a:normAutofit fontScale="62500" lnSpcReduction="20000"/>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chemeClr val="accent3">
                    <a:lumMod val="75000"/>
                  </a:schemeClr>
                </a:solidFill>
                <a:uFillTx/>
                <a:latin typeface="Arial"/>
                <a:ea typeface="+mn-ea"/>
                <a:cs typeface="Arial"/>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200" b="0" i="0" u="none" strike="noStrike" cap="none" spc="0" baseline="0">
                <a:ln>
                  <a:noFill/>
                </a:ln>
                <a:solidFill>
                  <a:schemeClr val="accent3">
                    <a:lumMod val="75000"/>
                  </a:schemeClr>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chemeClr val="accent3">
                    <a:lumMod val="75000"/>
                  </a:schemeClr>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400" b="0" i="0" u="none" strike="noStrike" cap="none" spc="0" baseline="0">
                <a:ln>
                  <a:noFill/>
                </a:ln>
                <a:solidFill>
                  <a:schemeClr val="accent3">
                    <a:lumMod val="75000"/>
                  </a:schemeClr>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chemeClr val="accent3">
                    <a:lumMod val="75000"/>
                  </a:schemeClr>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238112" indent="0" algn="just" hangingPunct="1">
              <a:buNone/>
            </a:pPr>
            <a:r>
              <a:rPr lang="en-ZA" sz="2700" dirty="0">
                <a:solidFill>
                  <a:schemeClr val="bg2">
                    <a:lumMod val="50000"/>
                  </a:schemeClr>
                </a:solidFill>
              </a:rPr>
              <a:t>Represents the ratio between the 1GB data basket and the average download and upload speeds, shows that the two dominant operators Vodacom and MTN offer higher quality, respectively. </a:t>
            </a:r>
          </a:p>
          <a:p>
            <a:pPr marL="238112" indent="0" algn="just" hangingPunct="1">
              <a:buNone/>
            </a:pPr>
            <a:r>
              <a:rPr lang="en-ZA" sz="2700" dirty="0">
                <a:solidFill>
                  <a:schemeClr val="bg2">
                    <a:lumMod val="50000"/>
                  </a:schemeClr>
                </a:solidFill>
              </a:rPr>
              <a:t>In the same period Telkom’s quality was the lowest. However, since Q1 2016, it seems that smaller operators improved their quality, catching up with dominant operators in Q2 2016 (in line with increased network investments). Vodacom SA’s high prices are accompanied by higher Internet speeds, compared to MTN SA and Cell C, which are performing less well on the measure based on average download/upload speed (in Mbps) divided by 1GB basket costs.</a:t>
            </a:r>
          </a:p>
          <a:p>
            <a:pPr marL="304796" indent="-304796" hangingPunct="1">
              <a:buFont typeface="Wingdings" panose="05000000000000000000" pitchFamily="2" charset="2"/>
              <a:buChar char="Ø"/>
            </a:pPr>
            <a:endParaRPr lang="en-ZA" sz="1920" dirty="0"/>
          </a:p>
        </p:txBody>
      </p:sp>
    </p:spTree>
    <p:extLst>
      <p:ext uri="{BB962C8B-B14F-4D97-AF65-F5344CB8AC3E}">
        <p14:creationId xmlns:p14="http://schemas.microsoft.com/office/powerpoint/2010/main" val="3767807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defTabSz="584200"/>
            <a:r>
              <a:rPr lang="en-US" sz="4200" dirty="0">
                <a:solidFill>
                  <a:schemeClr val="accent5"/>
                </a:solidFill>
                <a:latin typeface="+mn-lt"/>
                <a:ea typeface="+mn-ea"/>
                <a:cs typeface="+mn-cs"/>
                <a:sym typeface="Helvetica Neue"/>
              </a:rPr>
              <a:t>Download speed in ZA vs Rest of the World (</a:t>
            </a:r>
            <a:r>
              <a:rPr lang="en-US" sz="4200" dirty="0" err="1">
                <a:solidFill>
                  <a:schemeClr val="accent5"/>
                </a:solidFill>
                <a:latin typeface="+mn-lt"/>
                <a:ea typeface="+mn-ea"/>
                <a:cs typeface="+mn-cs"/>
                <a:sym typeface="Helvetica Neue"/>
              </a:rPr>
              <a:t>Speedchecker</a:t>
            </a:r>
            <a:r>
              <a:rPr lang="en-US" sz="4200" dirty="0">
                <a:solidFill>
                  <a:schemeClr val="accent5"/>
                </a:solidFill>
                <a:latin typeface="+mn-lt"/>
                <a:ea typeface="+mn-ea"/>
                <a:cs typeface="+mn-cs"/>
                <a:sym typeface="Helvetica Neue"/>
              </a:rPr>
              <a:t>)</a:t>
            </a:r>
          </a:p>
        </p:txBody>
      </p:sp>
      <p:pic>
        <p:nvPicPr>
          <p:cNvPr id="3" name="Picture 2"/>
          <p:cNvPicPr>
            <a:picLocks noChangeAspect="1"/>
          </p:cNvPicPr>
          <p:nvPr/>
        </p:nvPicPr>
        <p:blipFill>
          <a:blip r:embed="rId2"/>
          <a:stretch>
            <a:fillRect/>
          </a:stretch>
        </p:blipFill>
        <p:spPr>
          <a:xfrm>
            <a:off x="649686" y="2679137"/>
            <a:ext cx="6731463" cy="5035062"/>
          </a:xfrm>
          <a:prstGeom prst="rect">
            <a:avLst/>
          </a:prstGeom>
        </p:spPr>
      </p:pic>
      <p:sp>
        <p:nvSpPr>
          <p:cNvPr id="4" name="Rectangle 3"/>
          <p:cNvSpPr/>
          <p:nvPr/>
        </p:nvSpPr>
        <p:spPr>
          <a:xfrm>
            <a:off x="7687945" y="2679137"/>
            <a:ext cx="5028107" cy="6394058"/>
          </a:xfrm>
          <a:prstGeom prst="rect">
            <a:avLst/>
          </a:prstGeom>
        </p:spPr>
        <p:txBody>
          <a:bodyPr wrap="square">
            <a:spAutoFit/>
          </a:bodyPr>
          <a:lstStyle/>
          <a:p>
            <a:pPr marL="428625" indent="-428625" algn="just">
              <a:buFont typeface="Wingdings" charset="2"/>
              <a:buChar char="v"/>
            </a:pPr>
            <a:r>
              <a:rPr lang="en-US" sz="3150" dirty="0">
                <a:solidFill>
                  <a:schemeClr val="bg2">
                    <a:lumMod val="25000"/>
                  </a:schemeClr>
                </a:solidFill>
                <a:latin typeface="Helvetica Neue Light" charset="0"/>
              </a:rPr>
              <a:t>South Africa performs well in comparison to other African countries. </a:t>
            </a:r>
          </a:p>
          <a:p>
            <a:pPr marL="428625" indent="-428625" algn="just">
              <a:buFont typeface="Wingdings" charset="2"/>
              <a:buChar char="v"/>
            </a:pPr>
            <a:r>
              <a:rPr lang="en-US" sz="3150" dirty="0">
                <a:solidFill>
                  <a:schemeClr val="bg2">
                    <a:lumMod val="25000"/>
                  </a:schemeClr>
                </a:solidFill>
                <a:latin typeface="Helvetica Neue Light" charset="0"/>
              </a:rPr>
              <a:t>download speeds in South Africa have been improving due to innovations and technological developments.</a:t>
            </a:r>
          </a:p>
          <a:p>
            <a:pPr marL="428625" indent="-428625" algn="just">
              <a:buFont typeface="Wingdings" charset="2"/>
              <a:buChar char="v"/>
            </a:pPr>
            <a:r>
              <a:rPr lang="en-US" sz="3150" dirty="0">
                <a:solidFill>
                  <a:schemeClr val="bg2">
                    <a:lumMod val="25000"/>
                  </a:schemeClr>
                </a:solidFill>
                <a:latin typeface="Helvetica Neue Light" charset="0"/>
              </a:rPr>
              <a:t> A development which can be associated with investments by telecommunication </a:t>
            </a:r>
          </a:p>
        </p:txBody>
      </p:sp>
    </p:spTree>
    <p:extLst>
      <p:ext uri="{BB962C8B-B14F-4D97-AF65-F5344CB8AC3E}">
        <p14:creationId xmlns:p14="http://schemas.microsoft.com/office/powerpoint/2010/main" val="15096208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000" y="347306"/>
            <a:ext cx="12496800" cy="914400"/>
          </a:xfrm>
        </p:spPr>
        <p:txBody>
          <a:bodyPr>
            <a:normAutofit/>
          </a:bodyPr>
          <a:lstStyle/>
          <a:p>
            <a:r>
              <a:rPr lang="mr-IN" sz="4200" b="0" dirty="0">
                <a:solidFill>
                  <a:schemeClr val="accent5"/>
                </a:solidFill>
                <a:latin typeface="+mn-lt"/>
                <a:ea typeface="+mn-ea"/>
                <a:cs typeface="+mn-cs"/>
              </a:rPr>
              <a:t>…</a:t>
            </a:r>
            <a:r>
              <a:rPr lang="en-US" sz="4200" b="0" dirty="0">
                <a:solidFill>
                  <a:schemeClr val="accent5"/>
                </a:solidFill>
                <a:latin typeface="+mn-lt"/>
                <a:ea typeface="+mn-ea"/>
                <a:cs typeface="+mn-cs"/>
              </a:rPr>
              <a:t>coverage too</a:t>
            </a:r>
          </a:p>
        </p:txBody>
      </p:sp>
      <p:sp>
        <p:nvSpPr>
          <p:cNvPr id="10" name="Text Placeholder 1"/>
          <p:cNvSpPr>
            <a:spLocks noGrp="1"/>
          </p:cNvSpPr>
          <p:nvPr>
            <p:ph type="body" sz="half" idx="1"/>
          </p:nvPr>
        </p:nvSpPr>
        <p:spPr>
          <a:xfrm>
            <a:off x="9959926" y="2426546"/>
            <a:ext cx="2582594" cy="5073227"/>
          </a:xfrm>
        </p:spPr>
        <p:txBody>
          <a:bodyPr>
            <a:normAutofit fontScale="55000" lnSpcReduction="20000"/>
          </a:bodyPr>
          <a:lstStyle/>
          <a:p>
            <a:pPr marL="238124"/>
            <a:r>
              <a:rPr lang="en-ZA" dirty="0"/>
              <a:t>Map shows five major operators: Broadband </a:t>
            </a:r>
            <a:r>
              <a:rPr lang="en-ZA" dirty="0" err="1"/>
              <a:t>Infraco</a:t>
            </a:r>
            <a:r>
              <a:rPr lang="en-ZA" dirty="0"/>
              <a:t> SOC Limited, </a:t>
            </a:r>
            <a:r>
              <a:rPr lang="en-ZA" dirty="0" err="1"/>
              <a:t>FibreCO</a:t>
            </a:r>
            <a:r>
              <a:rPr lang="en-ZA" dirty="0"/>
              <a:t> Telecommunications, Dark Fibre Africa, Liquid South Africa and Telkom South Africa. From the map, Telkom South Africa has the most comprehensive fibre coverage, reaching most parts of the country, while other operators like Dark Fibre Africa only provide services in major towns/cities.</a:t>
            </a:r>
          </a:p>
          <a:p>
            <a:pPr marL="304810" indent="-304810">
              <a:buFont typeface="Wingdings" panose="05000000000000000000" pitchFamily="2" charset="2"/>
              <a:buChar char="Ø"/>
            </a:pPr>
            <a:endParaRPr lang="en-ZA" sz="1920" dirty="0"/>
          </a:p>
        </p:txBody>
      </p:sp>
      <p:sp>
        <p:nvSpPr>
          <p:cNvPr id="9" name="Slide Number Placeholder 8"/>
          <p:cNvSpPr>
            <a:spLocks noGrp="1"/>
          </p:cNvSpPr>
          <p:nvPr>
            <p:ph type="sldNum" sz="quarter" idx="2"/>
          </p:nvPr>
        </p:nvSpPr>
        <p:spPr>
          <a:xfrm>
            <a:off x="6865762" y="9275233"/>
            <a:ext cx="200376" cy="348813"/>
          </a:xfrm>
        </p:spPr>
        <p:txBody>
          <a:bodyPr/>
          <a:lstStyle/>
          <a:p>
            <a:fld id="{6052FC3A-E1BD-E54F-9A48-71EBDEF00552}" type="slidenum">
              <a:rPr lang="en-US" smtClean="0"/>
              <a:pPr/>
              <a:t>32</a:t>
            </a:fld>
            <a:endParaRPr lang="en-US" dirty="0"/>
          </a:p>
        </p:txBody>
      </p:sp>
      <p:pic>
        <p:nvPicPr>
          <p:cNvPr id="6" name="officeArt object"/>
          <p:cNvPicPr/>
          <p:nvPr/>
        </p:nvPicPr>
        <p:blipFill>
          <a:blip r:embed="rId2">
            <a:extLst/>
          </a:blip>
          <a:srcRect/>
          <a:stretch>
            <a:fillRect/>
          </a:stretch>
        </p:blipFill>
        <p:spPr>
          <a:xfrm>
            <a:off x="399012" y="2639907"/>
            <a:ext cx="9273309" cy="5066915"/>
          </a:xfrm>
          <a:prstGeom prst="rect">
            <a:avLst/>
          </a:prstGeom>
          <a:ln w="12700" cap="flat">
            <a:noFill/>
            <a:miter lim="400000"/>
          </a:ln>
          <a:effectLst/>
        </p:spPr>
      </p:pic>
      <p:sp>
        <p:nvSpPr>
          <p:cNvPr id="3" name="TextBox 2">
            <a:extLst>
              <a:ext uri="{FF2B5EF4-FFF2-40B4-BE49-F238E27FC236}">
                <a16:creationId xmlns:a16="http://schemas.microsoft.com/office/drawing/2014/main" id="{039EFE1B-A377-2644-8F2D-10EC691EA3F0}"/>
              </a:ext>
            </a:extLst>
          </p:cNvPr>
          <p:cNvSpPr txBox="1"/>
          <p:nvPr/>
        </p:nvSpPr>
        <p:spPr>
          <a:xfrm>
            <a:off x="-502920" y="7967545"/>
            <a:ext cx="42109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Neue"/>
                <a:ea typeface="Helvetica Neue"/>
                <a:cs typeface="Helvetica Neue"/>
                <a:sym typeface="Helvetica Neue"/>
              </a:rPr>
              <a:t>Source: Steve Song</a:t>
            </a:r>
          </a:p>
        </p:txBody>
      </p:sp>
    </p:spTree>
    <p:extLst>
      <p:ext uri="{BB962C8B-B14F-4D97-AF65-F5344CB8AC3E}">
        <p14:creationId xmlns:p14="http://schemas.microsoft.com/office/powerpoint/2010/main" val="33198192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e RAMP Index ranks the cheapest prepaid mobile voice, data and bundled products in 49 African countries"/>
          <p:cNvSpPr txBox="1">
            <a:spLocks noGrp="1"/>
          </p:cNvSpPr>
          <p:nvPr>
            <p:ph type="body" sz="quarter" idx="1"/>
          </p:nvPr>
        </p:nvSpPr>
        <p:spPr>
          <a:prstGeom prst="rect">
            <a:avLst/>
          </a:prstGeom>
        </p:spPr>
        <p:txBody>
          <a:bodyPr/>
          <a:lstStyle/>
          <a:p>
            <a:r>
              <a:rPr dirty="0"/>
              <a:t>The RAMP Index ranks the cheapest prepaid mobile voice, data and bundled products in 49 African countries</a:t>
            </a:r>
          </a:p>
        </p:txBody>
      </p:sp>
      <p:sp>
        <p:nvSpPr>
          <p:cNvPr id="196" name="RIA’S Africa Mobile Pricing Index"/>
          <p:cNvSpPr txBox="1">
            <a:spLocks noGrp="1"/>
          </p:cNvSpPr>
          <p:nvPr>
            <p:ph type="title"/>
          </p:nvPr>
        </p:nvSpPr>
        <p:spPr>
          <a:xfrm>
            <a:off x="279918" y="198016"/>
            <a:ext cx="12470882" cy="914400"/>
          </a:xfrm>
          <a:prstGeom prst="rect">
            <a:avLst/>
          </a:prstGeom>
        </p:spPr>
        <p:txBody>
          <a:bodyPr>
            <a:normAutofit/>
          </a:bodyPr>
          <a:lstStyle>
            <a:lvl1pPr defTabSz="578358">
              <a:defRPr sz="5940"/>
            </a:lvl1pPr>
          </a:lstStyle>
          <a:p>
            <a:pPr defTabSz="584200"/>
            <a:r>
              <a:rPr sz="3800" b="0" dirty="0">
                <a:solidFill>
                  <a:schemeClr val="accent5"/>
                </a:solidFill>
                <a:latin typeface="+mn-lt"/>
                <a:ea typeface="+mn-ea"/>
                <a:cs typeface="+mn-cs"/>
              </a:rPr>
              <a:t>RIA’S Africa Mobile Pricing Index</a:t>
            </a:r>
          </a:p>
        </p:txBody>
      </p:sp>
      <p:pic>
        <p:nvPicPr>
          <p:cNvPr id="2" name="Picture 1">
            <a:extLst>
              <a:ext uri="{FF2B5EF4-FFF2-40B4-BE49-F238E27FC236}">
                <a16:creationId xmlns:a16="http://schemas.microsoft.com/office/drawing/2014/main" id="{EBA4EF42-2B7C-8646-8C4C-48C989646EEF}"/>
              </a:ext>
            </a:extLst>
          </p:cNvPr>
          <p:cNvPicPr>
            <a:picLocks noChangeAspect="1"/>
          </p:cNvPicPr>
          <p:nvPr/>
        </p:nvPicPr>
        <p:blipFill>
          <a:blip r:embed="rId2"/>
          <a:stretch>
            <a:fillRect/>
          </a:stretch>
        </p:blipFill>
        <p:spPr>
          <a:xfrm>
            <a:off x="254000" y="2540000"/>
            <a:ext cx="12496800" cy="607060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259C8A-F06C-9B40-9EDE-9BC64EB6F0D8}"/>
              </a:ext>
            </a:extLst>
          </p:cNvPr>
          <p:cNvSpPr>
            <a:spLocks noGrp="1"/>
          </p:cNvSpPr>
          <p:nvPr>
            <p:ph type="title"/>
          </p:nvPr>
        </p:nvSpPr>
        <p:spPr/>
        <p:txBody>
          <a:bodyPr>
            <a:normAutofit fontScale="90000"/>
          </a:bodyPr>
          <a:lstStyle/>
          <a:p>
            <a:r>
              <a:rPr lang="en-GB" dirty="0">
                <a:latin typeface="+mn-lt"/>
              </a:rPr>
              <a:t>Some implications for ECA Amendment and beyond</a:t>
            </a:r>
          </a:p>
        </p:txBody>
      </p:sp>
      <p:sp>
        <p:nvSpPr>
          <p:cNvPr id="6" name="Text Placeholder 5">
            <a:extLst>
              <a:ext uri="{FF2B5EF4-FFF2-40B4-BE49-F238E27FC236}">
                <a16:creationId xmlns:a16="http://schemas.microsoft.com/office/drawing/2014/main" id="{151BDEB3-744E-F947-BB3E-00DE981B56F5}"/>
              </a:ext>
            </a:extLst>
          </p:cNvPr>
          <p:cNvSpPr>
            <a:spLocks noGrp="1"/>
          </p:cNvSpPr>
          <p:nvPr>
            <p:ph type="body" sz="quarter" idx="1"/>
          </p:nvPr>
        </p:nvSpPr>
        <p:spPr/>
        <p:txBody>
          <a:bodyPr/>
          <a:lstStyle/>
          <a:p>
            <a:endParaRPr lang="en-GB" dirty="0"/>
          </a:p>
        </p:txBody>
      </p:sp>
    </p:spTree>
    <p:extLst>
      <p:ext uri="{BB962C8B-B14F-4D97-AF65-F5344CB8AC3E}">
        <p14:creationId xmlns:p14="http://schemas.microsoft.com/office/powerpoint/2010/main" val="62937910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o redress digital inequality far more attention will need to be paid to measures that stimulate demand."/>
          <p:cNvSpPr txBox="1">
            <a:spLocks noGrp="1"/>
          </p:cNvSpPr>
          <p:nvPr>
            <p:ph type="body" sz="quarter" idx="1"/>
          </p:nvPr>
        </p:nvSpPr>
        <p:spPr>
          <a:xfrm>
            <a:off x="254000" y="1235287"/>
            <a:ext cx="12496800" cy="1104900"/>
          </a:xfrm>
          <a:prstGeom prst="rect">
            <a:avLst/>
          </a:prstGeom>
        </p:spPr>
        <p:txBody>
          <a:bodyPr/>
          <a:lstStyle/>
          <a:p>
            <a:r>
              <a:rPr lang="en-US" sz="3600" dirty="0">
                <a:solidFill>
                  <a:schemeClr val="bg2">
                    <a:lumMod val="60000"/>
                    <a:lumOff val="40000"/>
                  </a:schemeClr>
                </a:solidFill>
                <a:latin typeface="Helvetica Neue Light" panose="02000403000000020004" pitchFamily="2" charset="0"/>
                <a:ea typeface="Helvetica Neue Light" panose="02000403000000020004" pitchFamily="2" charset="0"/>
                <a:cs typeface="Helvetica Neue" panose="02000503000000020004" pitchFamily="2" charset="0"/>
              </a:rPr>
              <a:t>Digital paradox that more people come online greater inequality there is</a:t>
            </a:r>
            <a:endParaRPr lang="en-US" dirty="0"/>
          </a:p>
        </p:txBody>
      </p:sp>
      <p:sp>
        <p:nvSpPr>
          <p:cNvPr id="231" name="Conclusion"/>
          <p:cNvSpPr txBox="1">
            <a:spLocks noGrp="1"/>
          </p:cNvSpPr>
          <p:nvPr>
            <p:ph type="title"/>
          </p:nvPr>
        </p:nvSpPr>
        <p:spPr>
          <a:prstGeom prst="rect">
            <a:avLst/>
          </a:prstGeom>
        </p:spPr>
        <p:txBody>
          <a:bodyPr>
            <a:normAutofit/>
          </a:bodyPr>
          <a:lstStyle>
            <a:lvl1pPr defTabSz="578358">
              <a:defRPr sz="5940"/>
            </a:lvl1pPr>
          </a:lstStyle>
          <a:p>
            <a:pPr defTabSz="584200"/>
            <a:r>
              <a:rPr lang="en-GB" sz="4267" b="0" dirty="0">
                <a:solidFill>
                  <a:schemeClr val="accent5"/>
                </a:solidFill>
                <a:latin typeface="+mn-lt"/>
                <a:ea typeface="+mn-ea"/>
                <a:cs typeface="+mn-cs"/>
              </a:rPr>
              <a:t>Digital paradox</a:t>
            </a:r>
            <a:endParaRPr sz="4267" b="0" dirty="0">
              <a:solidFill>
                <a:schemeClr val="accent5"/>
              </a:solidFill>
              <a:latin typeface="+mn-lt"/>
              <a:ea typeface="+mn-ea"/>
              <a:cs typeface="+mn-cs"/>
            </a:endParaRPr>
          </a:p>
        </p:txBody>
      </p:sp>
      <p:sp>
        <p:nvSpPr>
          <p:cNvPr id="232" name="Shape 25"/>
          <p:cNvSpPr>
            <a:spLocks noGrp="1"/>
          </p:cNvSpPr>
          <p:nvPr>
            <p:ph type="body" idx="13"/>
          </p:nvPr>
        </p:nvSpPr>
        <p:spPr>
          <a:xfrm>
            <a:off x="254000" y="2407074"/>
            <a:ext cx="12496800" cy="61424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20000"/>
          </a:bodyPr>
          <a:lstStyle/>
          <a:p>
            <a:pPr marL="567054" indent="-325754" defTabSz="443991">
              <a:spcBef>
                <a:spcPts val="0"/>
              </a:spcBef>
              <a:buClr>
                <a:srgbClr val="B2010D"/>
              </a:buClr>
              <a:buSzPct val="50000"/>
              <a:buChar char="❖"/>
              <a:defRPr sz="2280"/>
            </a:pPr>
            <a:r>
              <a:rPr sz="2800" b="0" dirty="0">
                <a:latin typeface="Helvetica Neue Light" panose="02000403000000020004" pitchFamily="2" charset="0"/>
                <a:ea typeface="Helvetica Neue Light" panose="02000403000000020004" pitchFamily="2" charset="0"/>
              </a:rPr>
              <a:t>Even though we do see significant investments in South African networks that have resulted in the extension of mobile and </a:t>
            </a:r>
            <a:r>
              <a:rPr sz="2800" b="0" dirty="0" err="1">
                <a:latin typeface="Helvetica Neue Light" panose="02000403000000020004" pitchFamily="2" charset="0"/>
                <a:ea typeface="Helvetica Neue Light" panose="02000403000000020004" pitchFamily="2" charset="0"/>
              </a:rPr>
              <a:t>fibre</a:t>
            </a:r>
            <a:r>
              <a:rPr sz="2800" b="0" dirty="0">
                <a:latin typeface="Helvetica Neue Light" panose="02000403000000020004" pitchFamily="2" charset="0"/>
                <a:ea typeface="Helvetica Neue Light" panose="02000403000000020004" pitchFamily="2" charset="0"/>
              </a:rPr>
              <a:t> networks across the country the After Access survey data illustrates how the socially and economically </a:t>
            </a:r>
            <a:r>
              <a:rPr sz="2800" b="0" dirty="0" err="1">
                <a:latin typeface="Helvetica Neue Light" panose="02000403000000020004" pitchFamily="2" charset="0"/>
                <a:ea typeface="Helvetica Neue Light" panose="02000403000000020004" pitchFamily="2" charset="0"/>
              </a:rPr>
              <a:t>marginalised</a:t>
            </a:r>
            <a:r>
              <a:rPr sz="2800" b="0" dirty="0">
                <a:latin typeface="Helvetica Neue Light" panose="02000403000000020004" pitchFamily="2" charset="0"/>
                <a:ea typeface="Helvetica Neue Light" panose="02000403000000020004" pitchFamily="2" charset="0"/>
              </a:rPr>
              <a:t> – particularly those at the intersections of class, gender, race, or ethnicity – are unable to harness the Internet to enhance their social and economic wellbeing.</a:t>
            </a:r>
          </a:p>
          <a:p>
            <a:pPr marL="567054" indent="-325754" defTabSz="443991">
              <a:spcBef>
                <a:spcPts val="1800"/>
              </a:spcBef>
              <a:buClr>
                <a:srgbClr val="B2010D"/>
              </a:buClr>
              <a:buSzPct val="50000"/>
              <a:buChar char="❖"/>
              <a:defRPr sz="2280"/>
            </a:pPr>
            <a:r>
              <a:rPr lang="en-ZA" sz="2800" b="0" dirty="0">
                <a:latin typeface="Helvetica Neue Light" panose="02000403000000020004" pitchFamily="2" charset="0"/>
                <a:ea typeface="Helvetica Neue Light" panose="02000403000000020004" pitchFamily="2" charset="0"/>
              </a:rPr>
              <a:t>Although lack of affordability of devices is the primary barrier to South Africans coming online and lack of affordability of data the major factors limiting intensity of use modelling of the data shows that the main factors determining determine the degree of digital inclusion are education and income.</a:t>
            </a:r>
          </a:p>
          <a:p>
            <a:pPr marL="567054" indent="-325754" defTabSz="443991">
              <a:spcBef>
                <a:spcPts val="1800"/>
              </a:spcBef>
              <a:buClr>
                <a:srgbClr val="B2010D"/>
              </a:buClr>
              <a:buSzPct val="50000"/>
              <a:buChar char="❖"/>
              <a:defRPr sz="2280"/>
            </a:pPr>
            <a:r>
              <a:rPr lang="en-US" sz="2800" b="0" dirty="0">
                <a:latin typeface="Helvetica Neue Light" panose="02000403000000020004" pitchFamily="2" charset="0"/>
                <a:ea typeface="Helvetica Neue Light" panose="02000403000000020004" pitchFamily="2" charset="0"/>
              </a:rPr>
              <a:t>D</a:t>
            </a:r>
            <a:r>
              <a:rPr sz="2800" b="0" dirty="0">
                <a:latin typeface="Helvetica Neue Light" panose="02000403000000020004" pitchFamily="2" charset="0"/>
                <a:ea typeface="Helvetica Neue Light" panose="02000403000000020004" pitchFamily="2" charset="0"/>
              </a:rPr>
              <a:t>evelopment of relevant local content and applications in local languages, along with the enhancement of citizens’ digital literacy skills, are all important demand stimulants. </a:t>
            </a:r>
          </a:p>
          <a:p>
            <a:pPr marL="567054" indent="-325754" defTabSz="443991">
              <a:spcBef>
                <a:spcPts val="1800"/>
              </a:spcBef>
              <a:buClr>
                <a:srgbClr val="B2010D"/>
              </a:buClr>
              <a:buSzPct val="50000"/>
              <a:buFontTx/>
              <a:buChar char="❖"/>
              <a:defRPr sz="2280"/>
            </a:pPr>
            <a:r>
              <a:rPr lang="en-ZA" sz="2800" b="0" dirty="0">
                <a:latin typeface="Helvetica Neue Light" panose="02000403000000020004" pitchFamily="2" charset="0"/>
                <a:ea typeface="Helvetica Neue Light" panose="02000403000000020004" pitchFamily="2" charset="0"/>
              </a:rPr>
              <a:t>Additional supply-side focused policy interventions which fail to address demand-side challenges will simply perpetuate the existing structural inequalities.</a:t>
            </a:r>
            <a:endParaRPr lang="en-GB" sz="2800" b="0" dirty="0">
              <a:latin typeface="Helvetica Neue Light" panose="02000403000000020004" pitchFamily="2" charset="0"/>
              <a:ea typeface="Helvetica Neue Light" panose="02000403000000020004" pitchFamily="2" charset="0"/>
            </a:endParaRPr>
          </a:p>
          <a:p>
            <a:pPr marL="567054" indent="-325754" defTabSz="443991">
              <a:spcBef>
                <a:spcPts val="1800"/>
              </a:spcBef>
              <a:buClr>
                <a:srgbClr val="B2010D"/>
              </a:buClr>
              <a:buSzPct val="50000"/>
              <a:buFontTx/>
              <a:buChar char="❖"/>
              <a:defRPr sz="2280"/>
            </a:pPr>
            <a:r>
              <a:rPr lang="en-US" sz="2800" b="0" dirty="0">
                <a:latin typeface="Helvetica Neue Light" panose="02000403000000020004" pitchFamily="2" charset="0"/>
                <a:ea typeface="Helvetica Neue Light" panose="02000403000000020004" pitchFamily="2" charset="0"/>
              </a:rPr>
              <a:t>U</a:t>
            </a:r>
            <a:r>
              <a:rPr sz="2800" b="0" dirty="0">
                <a:latin typeface="Helvetica Neue Light" panose="02000403000000020004" pitchFamily="2" charset="0"/>
                <a:ea typeface="Helvetica Neue Light" panose="02000403000000020004" pitchFamily="2" charset="0"/>
              </a:rPr>
              <a:t>ntil fundamental inequalities offline are addressed they will be replicated and even amplified onli</a:t>
            </a:r>
            <a:r>
              <a:rPr lang="en-US" sz="2800" b="0" dirty="0">
                <a:latin typeface="Helvetica Neue Light" panose="02000403000000020004" pitchFamily="2" charset="0"/>
                <a:ea typeface="Helvetica Neue Light" panose="02000403000000020004" pitchFamily="2" charset="0"/>
              </a:rPr>
              <a:t>ne.</a:t>
            </a:r>
            <a:endParaRPr lang="en-GB"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onclusion"/>
          <p:cNvSpPr txBox="1">
            <a:spLocks noGrp="1"/>
          </p:cNvSpPr>
          <p:nvPr>
            <p:ph type="title"/>
          </p:nvPr>
        </p:nvSpPr>
        <p:spPr>
          <a:xfrm>
            <a:off x="362488" y="641458"/>
            <a:ext cx="12496800" cy="914400"/>
          </a:xfrm>
          <a:prstGeom prst="rect">
            <a:avLst/>
          </a:prstGeom>
        </p:spPr>
        <p:txBody>
          <a:bodyPr>
            <a:normAutofit/>
          </a:bodyPr>
          <a:lstStyle>
            <a:lvl1pPr defTabSz="578358">
              <a:defRPr sz="5940"/>
            </a:lvl1pPr>
          </a:lstStyle>
          <a:p>
            <a:pPr defTabSz="584200"/>
            <a:r>
              <a:rPr lang="en-GB" sz="4267" b="0" dirty="0">
                <a:solidFill>
                  <a:schemeClr val="accent5"/>
                </a:solidFill>
                <a:latin typeface="+mn-lt"/>
                <a:ea typeface="+mn-ea"/>
                <a:cs typeface="+mn-cs"/>
              </a:rPr>
              <a:t>Efficiency, innovations vs consumer welfare</a:t>
            </a:r>
            <a:endParaRPr sz="4267" b="0" dirty="0">
              <a:solidFill>
                <a:schemeClr val="accent5"/>
              </a:solidFill>
              <a:latin typeface="+mn-lt"/>
              <a:ea typeface="+mn-ea"/>
              <a:cs typeface="+mn-cs"/>
            </a:endParaRPr>
          </a:p>
        </p:txBody>
      </p:sp>
      <p:sp>
        <p:nvSpPr>
          <p:cNvPr id="236" name="Shape 25"/>
          <p:cNvSpPr>
            <a:spLocks noGrp="1"/>
          </p:cNvSpPr>
          <p:nvPr>
            <p:ph type="body" idx="13"/>
          </p:nvPr>
        </p:nvSpPr>
        <p:spPr>
          <a:xfrm>
            <a:off x="0" y="2310063"/>
            <a:ext cx="12609095" cy="74435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10000"/>
          </a:bodyPr>
          <a:lstStyle/>
          <a:p>
            <a:pPr marL="738663" indent="-424338" defTabSz="578358">
              <a:spcBef>
                <a:spcPts val="0"/>
              </a:spcBef>
              <a:buClr>
                <a:srgbClr val="B2010D"/>
              </a:buClr>
              <a:buSzPct val="50000"/>
              <a:buChar char="❖"/>
              <a:defRPr sz="2970"/>
            </a:pPr>
            <a:r>
              <a:rPr sz="3300" b="0" dirty="0">
                <a:latin typeface="Helvetica Neue Light" panose="02000403000000020004" pitchFamily="2" charset="0"/>
                <a:ea typeface="Helvetica Neue Light" panose="02000403000000020004" pitchFamily="2" charset="0"/>
              </a:rPr>
              <a:t>What is clear is that we need even greater regulatory agility and insight to manage tensions between the certain policy objectives of competitive efficiency, innovation and consumer welfare. </a:t>
            </a:r>
          </a:p>
          <a:p>
            <a:pPr marL="738663" indent="-424338" defTabSz="578358">
              <a:spcBef>
                <a:spcPts val="2300"/>
              </a:spcBef>
              <a:buClr>
                <a:srgbClr val="B2010D"/>
              </a:buClr>
              <a:buSzPct val="50000"/>
              <a:buChar char="❖"/>
              <a:defRPr sz="2970"/>
            </a:pPr>
            <a:r>
              <a:rPr sz="3300" b="0" dirty="0">
                <a:latin typeface="Helvetica Neue Light" panose="02000403000000020004" pitchFamily="2" charset="0"/>
                <a:ea typeface="Helvetica Neue Light" panose="02000403000000020004" pitchFamily="2" charset="0"/>
              </a:rPr>
              <a:t>With prices of various services high by various benchmarks and more effective regulation of wholesale access in market in which operators are dominant could also reduce the cost of broadband not only for individual users but as a critical input into other sectors of the economy</a:t>
            </a:r>
            <a:r>
              <a:rPr lang="en-GB" sz="3300" b="0" dirty="0">
                <a:latin typeface="Helvetica Neue Light" panose="02000403000000020004" pitchFamily="2" charset="0"/>
                <a:ea typeface="Helvetica Neue Light" panose="02000403000000020004" pitchFamily="2" charset="0"/>
              </a:rPr>
              <a:t>.</a:t>
            </a:r>
          </a:p>
          <a:p>
            <a:pPr marL="738663" indent="-424338" defTabSz="578358">
              <a:spcBef>
                <a:spcPts val="2300"/>
              </a:spcBef>
              <a:buClr>
                <a:srgbClr val="B2010D"/>
              </a:buClr>
              <a:buSzPct val="50000"/>
              <a:buChar char="❖"/>
              <a:defRPr sz="2970"/>
            </a:pPr>
            <a:r>
              <a:rPr lang="en-GB" sz="3300" b="0" dirty="0">
                <a:latin typeface="Helvetica Neue Light" panose="02000403000000020004" pitchFamily="2" charset="0"/>
                <a:ea typeface="Helvetica Neue Light" panose="02000403000000020004" pitchFamily="2" charset="0"/>
              </a:rPr>
              <a:t>It </a:t>
            </a:r>
            <a:r>
              <a:rPr sz="3300" b="0" dirty="0">
                <a:latin typeface="Helvetica Neue Light" panose="02000403000000020004" pitchFamily="2" charset="0"/>
                <a:ea typeface="Helvetica Neue Light" panose="02000403000000020004" pitchFamily="2" charset="0"/>
              </a:rPr>
              <a:t>is clear that even cost-based prices based on existing business models, licensing frameworks and spectrum valuing and use are not going to be affordable for half the population in South African that is currently offline.</a:t>
            </a:r>
            <a:endParaRPr lang="en-GB" sz="3300" b="0" dirty="0">
              <a:latin typeface="Helvetica Neue Light" panose="02000403000000020004" pitchFamily="2" charset="0"/>
              <a:ea typeface="Helvetica Neue Light" panose="02000403000000020004" pitchFamily="2" charset="0"/>
            </a:endParaRPr>
          </a:p>
          <a:p>
            <a:pPr marL="738663" indent="-424338" defTabSz="578358">
              <a:spcBef>
                <a:spcPts val="2300"/>
              </a:spcBef>
              <a:buClr>
                <a:srgbClr val="B2010D"/>
              </a:buClr>
              <a:buSzPct val="50000"/>
              <a:buFontTx/>
              <a:buChar char="❖"/>
              <a:defRPr sz="2970"/>
            </a:pPr>
            <a:r>
              <a:rPr lang="en-ZA" sz="3300" b="0" dirty="0">
                <a:latin typeface="Helvetica Neue Light" panose="02000403000000020004" pitchFamily="2" charset="0"/>
                <a:ea typeface="Helvetica Neue Light" panose="02000403000000020004" pitchFamily="2" charset="0"/>
              </a:rPr>
              <a:t>Interventions that would reduce prices, enhance quality, improved e-literacy and develop local content would all bring online those who are currently marginalised from services, women being in the majority.</a:t>
            </a:r>
          </a:p>
          <a:p>
            <a:pPr marL="738663" indent="-424338" defTabSz="578358">
              <a:spcBef>
                <a:spcPts val="2300"/>
              </a:spcBef>
              <a:buClr>
                <a:srgbClr val="B2010D"/>
              </a:buClr>
              <a:buSzPct val="50000"/>
              <a:buChar char="❖"/>
              <a:defRPr sz="2970"/>
            </a:pP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3367C9-B00A-D34E-B4CC-8924192CE60E}"/>
              </a:ext>
            </a:extLst>
          </p:cNvPr>
          <p:cNvSpPr>
            <a:spLocks noGrp="1"/>
          </p:cNvSpPr>
          <p:nvPr>
            <p:ph type="title"/>
          </p:nvPr>
        </p:nvSpPr>
        <p:spPr>
          <a:xfrm>
            <a:off x="0" y="0"/>
            <a:ext cx="13004800" cy="756871"/>
          </a:xfrm>
        </p:spPr>
        <p:txBody>
          <a:bodyPr>
            <a:normAutofit/>
          </a:bodyPr>
          <a:lstStyle/>
          <a:p>
            <a:r>
              <a:rPr lang="en-GB" sz="4267" b="0" dirty="0">
                <a:solidFill>
                  <a:schemeClr val="accent5"/>
                </a:solidFill>
                <a:latin typeface="+mn-lt"/>
                <a:ea typeface="+mn-ea"/>
                <a:cs typeface="+mn-cs"/>
              </a:rPr>
              <a:t>Agile policy &amp; regulation for digital economy &amp; society</a:t>
            </a:r>
          </a:p>
        </p:txBody>
      </p:sp>
      <p:sp>
        <p:nvSpPr>
          <p:cNvPr id="4" name="Text Placeholder 3">
            <a:extLst>
              <a:ext uri="{FF2B5EF4-FFF2-40B4-BE49-F238E27FC236}">
                <a16:creationId xmlns:a16="http://schemas.microsoft.com/office/drawing/2014/main" id="{804F450B-3E1A-E04F-8454-65C26A42A04E}"/>
              </a:ext>
            </a:extLst>
          </p:cNvPr>
          <p:cNvSpPr>
            <a:spLocks noGrp="1"/>
          </p:cNvSpPr>
          <p:nvPr>
            <p:ph type="body" sz="half" idx="13"/>
          </p:nvPr>
        </p:nvSpPr>
        <p:spPr>
          <a:xfrm>
            <a:off x="6512766" y="1604864"/>
            <a:ext cx="5843037" cy="7725747"/>
          </a:xfrm>
        </p:spPr>
        <p:txBody>
          <a:bodyPr>
            <a:normAutofit/>
          </a:bodyPr>
          <a:lstStyle/>
          <a:p>
            <a:pPr marL="458125" indent="-428625">
              <a:lnSpc>
                <a:spcPct val="100000"/>
              </a:lnSpc>
              <a:spcBef>
                <a:spcPts val="600"/>
              </a:spcBef>
              <a:buClr>
                <a:srgbClr val="B2010D"/>
              </a:buClr>
              <a:buSzPct val="50000"/>
              <a:buFontTx/>
              <a:buChar char="❖"/>
            </a:pPr>
            <a:r>
              <a:rPr lang="en-ZA" sz="2800" b="0" dirty="0">
                <a:latin typeface="Helvetica Neue Light" panose="02000403000000020004" pitchFamily="2" charset="0"/>
                <a:ea typeface="Helvetica Neue Light" panose="02000403000000020004" pitchFamily="2" charset="0"/>
              </a:rPr>
              <a:t>create safe and secure Internet  (</a:t>
            </a:r>
            <a:r>
              <a:rPr lang="en-ZA" sz="2800" b="0" dirty="0" err="1">
                <a:latin typeface="Helvetica Neue Light" panose="02000403000000020004" pitchFamily="2" charset="0"/>
                <a:ea typeface="Helvetica Neue Light" panose="02000403000000020004" pitchFamily="2" charset="0"/>
              </a:rPr>
              <a:t>cyberpolicy</a:t>
            </a:r>
            <a:r>
              <a:rPr lang="en-ZA" sz="2800" b="0" dirty="0">
                <a:latin typeface="Helvetica Neue Light" panose="02000403000000020004" pitchFamily="2" charset="0"/>
                <a:ea typeface="Helvetica Neue Light" panose="02000403000000020004" pitchFamily="2" charset="0"/>
              </a:rPr>
              <a:t> – data protection, to stimulate productive use,  e-commerce, e-government,  e-trade, while constraining global monopoly ensuing protection of citizens, and ensuring fair tax regimes; and</a:t>
            </a:r>
          </a:p>
          <a:p>
            <a:pPr marL="458125" indent="-428625">
              <a:lnSpc>
                <a:spcPct val="100000"/>
              </a:lnSpc>
              <a:spcBef>
                <a:spcPts val="600"/>
              </a:spcBef>
              <a:buClr>
                <a:srgbClr val="B2010D"/>
              </a:buClr>
              <a:buSzPct val="50000"/>
              <a:buFontTx/>
              <a:buChar char="❖"/>
            </a:pPr>
            <a:r>
              <a:rPr lang="en-ZA" sz="2800" b="0" dirty="0">
                <a:latin typeface="Helvetica Neue Light" panose="02000403000000020004" pitchFamily="2" charset="0"/>
                <a:ea typeface="Helvetica Neue Light" panose="02000403000000020004" pitchFamily="2" charset="0"/>
              </a:rPr>
              <a:t>adopt short and longer term strategies to overcome human development constraints on digital inclusion - not only to enable consumption but also production.</a:t>
            </a:r>
          </a:p>
          <a:p>
            <a:endParaRPr lang="en-GB" sz="2500" dirty="0"/>
          </a:p>
        </p:txBody>
      </p:sp>
      <p:sp>
        <p:nvSpPr>
          <p:cNvPr id="10" name="TextBox 9">
            <a:extLst>
              <a:ext uri="{FF2B5EF4-FFF2-40B4-BE49-F238E27FC236}">
                <a16:creationId xmlns:a16="http://schemas.microsoft.com/office/drawing/2014/main" id="{0CFB1B73-3747-5C43-BDEB-8F7EFB2E7733}"/>
              </a:ext>
            </a:extLst>
          </p:cNvPr>
          <p:cNvSpPr txBox="1"/>
          <p:nvPr/>
        </p:nvSpPr>
        <p:spPr>
          <a:xfrm>
            <a:off x="373224" y="1241397"/>
            <a:ext cx="5949789" cy="69506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8125" indent="-428625" algn="l">
              <a:spcBef>
                <a:spcPts val="600"/>
              </a:spcBef>
              <a:buClr>
                <a:srgbClr val="B2010D"/>
              </a:buClr>
              <a:buSzPct val="50000"/>
              <a:buChar char="❖"/>
            </a:pPr>
            <a:r>
              <a:rPr lang="en-ZA" sz="2800" dirty="0">
                <a:latin typeface="Helvetica Neue Light" panose="02000403000000020004" pitchFamily="2" charset="0"/>
                <a:ea typeface="Helvetica Neue Light" panose="02000403000000020004" pitchFamily="2" charset="0"/>
              </a:rPr>
              <a:t>Adopt wider, integrated digital economy approach;</a:t>
            </a:r>
          </a:p>
          <a:p>
            <a:pPr marL="458125" indent="-428625" algn="l">
              <a:spcBef>
                <a:spcPts val="600"/>
              </a:spcBef>
              <a:buClr>
                <a:srgbClr val="B2010D"/>
              </a:buClr>
              <a:buSzPct val="50000"/>
              <a:buChar char="❖"/>
            </a:pPr>
            <a:r>
              <a:rPr lang="en-ZA" sz="2800" dirty="0">
                <a:latin typeface="Helvetica Neue Light" panose="02000403000000020004" pitchFamily="2" charset="0"/>
                <a:ea typeface="Helvetica Neue Light" panose="02000403000000020004" pitchFamily="2" charset="0"/>
              </a:rPr>
              <a:t>remove  all excise duties on feature and entry level smart phones;</a:t>
            </a:r>
          </a:p>
          <a:p>
            <a:pPr marL="458125" indent="-428625" algn="l">
              <a:spcBef>
                <a:spcPts val="600"/>
              </a:spcBef>
              <a:buClr>
                <a:srgbClr val="B2010D"/>
              </a:buClr>
              <a:buSzPct val="50000"/>
              <a:buFontTx/>
              <a:buChar char="❖"/>
            </a:pPr>
            <a:r>
              <a:rPr lang="en-ZA" sz="2800" dirty="0">
                <a:latin typeface="Helvetica Neue Light" panose="02000403000000020004" pitchFamily="2" charset="0"/>
                <a:ea typeface="Helvetica Neue Light" panose="02000403000000020004" pitchFamily="2" charset="0"/>
              </a:rPr>
              <a:t>avoid instrumental competition regulation (static efficiency) in platform markets (dynamic inefficiency) which may inhibit innovation;</a:t>
            </a:r>
          </a:p>
          <a:p>
            <a:pPr marL="458125" indent="-428625" algn="l">
              <a:spcBef>
                <a:spcPts val="600"/>
              </a:spcBef>
              <a:buClr>
                <a:srgbClr val="B2010D"/>
              </a:buClr>
              <a:buSzPct val="50000"/>
              <a:buFontTx/>
              <a:buChar char="❖"/>
            </a:pPr>
            <a:r>
              <a:rPr lang="en-ZA" sz="2800" dirty="0">
                <a:latin typeface="Helvetica Neue Light" panose="02000403000000020004" pitchFamily="2" charset="0"/>
                <a:ea typeface="Helvetica Neue Light" panose="02000403000000020004" pitchFamily="2" charset="0"/>
              </a:rPr>
              <a:t>create open data, access to big data – transparency, accountability, entrepreneurial opportunity;</a:t>
            </a:r>
          </a:p>
          <a:p>
            <a:pPr marL="458125" indent="-428625" algn="l">
              <a:spcBef>
                <a:spcPts val="600"/>
              </a:spcBef>
              <a:buClr>
                <a:srgbClr val="B2010D"/>
              </a:buClr>
              <a:buSzPct val="50000"/>
              <a:buFontTx/>
              <a:buChar char="❖"/>
            </a:pPr>
            <a:r>
              <a:rPr lang="en-ZA" sz="2800" dirty="0">
                <a:latin typeface="Helvetica Neue Light" panose="02000403000000020004" pitchFamily="2" charset="0"/>
                <a:ea typeface="Helvetica Neue Light" panose="02000403000000020004" pitchFamily="2" charset="0"/>
              </a:rPr>
              <a:t>localisation – content/apps development;</a:t>
            </a:r>
          </a:p>
        </p:txBody>
      </p:sp>
      <p:sp>
        <p:nvSpPr>
          <p:cNvPr id="11" name="TextBox 10">
            <a:extLst>
              <a:ext uri="{FF2B5EF4-FFF2-40B4-BE49-F238E27FC236}">
                <a16:creationId xmlns:a16="http://schemas.microsoft.com/office/drawing/2014/main" id="{E2BF0572-D094-3040-8796-B7ED4CFA355B}"/>
              </a:ext>
            </a:extLst>
          </p:cNvPr>
          <p:cNvSpPr txBox="1"/>
          <p:nvPr/>
        </p:nvSpPr>
        <p:spPr>
          <a:xfrm>
            <a:off x="-226007" y="817108"/>
            <a:ext cx="13230807"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800" dirty="0">
                <a:solidFill>
                  <a:schemeClr val="bg2">
                    <a:lumMod val="60000"/>
                    <a:lumOff val="40000"/>
                  </a:schemeClr>
                </a:solidFill>
                <a:latin typeface="Helvetica Neue Light" panose="02000403000000020004" pitchFamily="2" charset="0"/>
                <a:ea typeface="Helvetica Neue Light" panose="02000403000000020004" pitchFamily="2" charset="0"/>
                <a:cs typeface="Helvetica Neue" panose="02000503000000020004" pitchFamily="2" charset="0"/>
              </a:rPr>
              <a:t>Greater state coordination, harnessing of private sector and civil society resources</a:t>
            </a:r>
          </a:p>
          <a:p>
            <a:pPr marL="0" marR="0" indent="0" algn="ctr" defTabSz="584200" rtl="0" fontAlgn="auto" latinLnBrk="0" hangingPunct="0">
              <a:lnSpc>
                <a:spcPct val="100000"/>
              </a:lnSpc>
              <a:spcBef>
                <a:spcPts val="0"/>
              </a:spcBef>
              <a:spcAft>
                <a:spcPts val="0"/>
              </a:spcAft>
              <a:buClrTx/>
              <a:buSzTx/>
              <a:buFontTx/>
              <a:buNone/>
              <a:tabLst/>
            </a:pPr>
            <a:endParaRPr kumimoji="0" lang="en-GB" sz="4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435317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48A809-C3C1-7E4C-BC67-95DF7D49CAC8}"/>
              </a:ext>
            </a:extLst>
          </p:cNvPr>
          <p:cNvSpPr>
            <a:spLocks noGrp="1"/>
          </p:cNvSpPr>
          <p:nvPr>
            <p:ph type="body" sz="quarter" idx="1"/>
          </p:nvPr>
        </p:nvSpPr>
        <p:spPr>
          <a:xfrm>
            <a:off x="379412" y="1123042"/>
            <a:ext cx="12489543" cy="667139"/>
          </a:xfrm>
        </p:spPr>
        <p:txBody>
          <a:bodyPr/>
          <a:lstStyle/>
          <a:p>
            <a:r>
              <a:rPr lang="en-GB" dirty="0"/>
              <a:t>NDP, SA Connect,  adaptive regulation…</a:t>
            </a:r>
          </a:p>
        </p:txBody>
      </p:sp>
      <p:sp>
        <p:nvSpPr>
          <p:cNvPr id="3" name="Title 2">
            <a:extLst>
              <a:ext uri="{FF2B5EF4-FFF2-40B4-BE49-F238E27FC236}">
                <a16:creationId xmlns:a16="http://schemas.microsoft.com/office/drawing/2014/main" id="{C9DE34C3-583A-EA4D-995E-E183AF56945E}"/>
              </a:ext>
            </a:extLst>
          </p:cNvPr>
          <p:cNvSpPr>
            <a:spLocks noGrp="1"/>
          </p:cNvSpPr>
          <p:nvPr>
            <p:ph type="title"/>
          </p:nvPr>
        </p:nvSpPr>
        <p:spPr>
          <a:xfrm>
            <a:off x="379412" y="104321"/>
            <a:ext cx="12496800" cy="914400"/>
          </a:xfrm>
        </p:spPr>
        <p:txBody>
          <a:bodyPr/>
          <a:lstStyle/>
          <a:p>
            <a:r>
              <a:rPr lang="en-GB" sz="4267" b="0" dirty="0">
                <a:solidFill>
                  <a:schemeClr val="accent5"/>
                </a:solidFill>
                <a:latin typeface="+mn-lt"/>
                <a:ea typeface="+mn-ea"/>
                <a:cs typeface="+mn-cs"/>
              </a:rPr>
              <a:t>Implement, adapt, implement…</a:t>
            </a:r>
          </a:p>
        </p:txBody>
      </p:sp>
      <p:sp>
        <p:nvSpPr>
          <p:cNvPr id="4" name="Text Placeholder 3">
            <a:extLst>
              <a:ext uri="{FF2B5EF4-FFF2-40B4-BE49-F238E27FC236}">
                <a16:creationId xmlns:a16="http://schemas.microsoft.com/office/drawing/2014/main" id="{668A0B2C-CB5E-0A48-ABCA-3A0B29D2FB5A}"/>
              </a:ext>
            </a:extLst>
          </p:cNvPr>
          <p:cNvSpPr>
            <a:spLocks noGrp="1"/>
          </p:cNvSpPr>
          <p:nvPr>
            <p:ph type="body" sz="half" idx="13"/>
          </p:nvPr>
        </p:nvSpPr>
        <p:spPr>
          <a:xfrm>
            <a:off x="379412" y="1998824"/>
            <a:ext cx="11545110" cy="6985000"/>
          </a:xfrm>
        </p:spPr>
        <p:txBody>
          <a:bodyPr>
            <a:normAutofit/>
          </a:bodyPr>
          <a:lstStyle/>
          <a:p>
            <a:pPr marL="458125" indent="-428625" hangingPunct="0">
              <a:lnSpc>
                <a:spcPct val="10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Implement SA Connect to drive investment into underserviced areas through public demand aggregation and creation of incentives through anchor tenancies (focusing on schools).</a:t>
            </a:r>
          </a:p>
          <a:p>
            <a:pPr marL="458125" indent="-428625" hangingPunct="0">
              <a:lnSpc>
                <a:spcPct val="10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Connect public Wi-Fi to all public buildings.</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implement critical competition elements of ECA, particularly Chapter 10 market review to  enable more price sensitive users to use the Internet.</a:t>
            </a:r>
          </a:p>
          <a:p>
            <a:pPr marL="458125" indent="-428625" hangingPunct="0">
              <a:lnSpc>
                <a:spcPct val="10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ICASA must regulate wholesale prices in markets where there is dominance as this is critical to creating the fair and competitive environment required to produce lower prices, better quality and range of services.</a:t>
            </a:r>
          </a:p>
          <a:p>
            <a:pPr marL="458125" indent="-428625" hangingPunct="0">
              <a:lnSpc>
                <a:spcPct val="10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Review wholesale regulation in data market of facilities and bandwidth will reduce input costs for service providers and private networks</a:t>
            </a:r>
            <a:r>
              <a:rPr lang="en-ZA" sz="3200" b="0" dirty="0">
                <a:latin typeface="Helvetica Neue Light" panose="02000403000000020004" pitchFamily="2" charset="0"/>
                <a:ea typeface="Helvetica Neue Light" panose="02000403000000020004" pitchFamily="2" charset="0"/>
              </a:rPr>
              <a:t>.</a:t>
            </a:r>
            <a:endParaRPr lang="en-GB" b="0" dirty="0"/>
          </a:p>
        </p:txBody>
      </p:sp>
    </p:spTree>
    <p:extLst>
      <p:ext uri="{BB962C8B-B14F-4D97-AF65-F5344CB8AC3E}">
        <p14:creationId xmlns:p14="http://schemas.microsoft.com/office/powerpoint/2010/main" val="223279469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BA2D6-58A6-754B-B9F0-EE484FD2FF07}"/>
              </a:ext>
            </a:extLst>
          </p:cNvPr>
          <p:cNvSpPr>
            <a:spLocks noGrp="1"/>
          </p:cNvSpPr>
          <p:nvPr>
            <p:ph type="body" sz="quarter" idx="1"/>
          </p:nvPr>
        </p:nvSpPr>
        <p:spPr>
          <a:xfrm>
            <a:off x="205999" y="991892"/>
            <a:ext cx="12496800" cy="1038386"/>
          </a:xfrm>
        </p:spPr>
        <p:txBody>
          <a:bodyPr>
            <a:normAutofit fontScale="85000" lnSpcReduction="20000"/>
          </a:bodyPr>
          <a:lstStyle/>
          <a:p>
            <a:r>
              <a:rPr lang="en-GB" dirty="0"/>
              <a:t>Cost of not releasing 4G spectrum for more than six years has been high requirement to </a:t>
            </a:r>
            <a:r>
              <a:rPr lang="en-GB" dirty="0" err="1"/>
              <a:t>refarm</a:t>
            </a:r>
            <a:r>
              <a:rPr lang="en-GB" dirty="0"/>
              <a:t> spectrum and use suboptimal spectrum for 4G has contributed to operator costs. </a:t>
            </a:r>
          </a:p>
        </p:txBody>
      </p:sp>
      <p:sp>
        <p:nvSpPr>
          <p:cNvPr id="3" name="Title 2">
            <a:extLst>
              <a:ext uri="{FF2B5EF4-FFF2-40B4-BE49-F238E27FC236}">
                <a16:creationId xmlns:a16="http://schemas.microsoft.com/office/drawing/2014/main" id="{CA864E36-2A90-A640-82AF-BD00A3276A6F}"/>
              </a:ext>
            </a:extLst>
          </p:cNvPr>
          <p:cNvSpPr>
            <a:spLocks noGrp="1"/>
          </p:cNvSpPr>
          <p:nvPr>
            <p:ph type="title"/>
          </p:nvPr>
        </p:nvSpPr>
        <p:spPr>
          <a:xfrm>
            <a:off x="302001" y="0"/>
            <a:ext cx="12042024" cy="914400"/>
          </a:xfrm>
        </p:spPr>
        <p:txBody>
          <a:bodyPr/>
          <a:lstStyle/>
          <a:p>
            <a:r>
              <a:rPr lang="en-GB" sz="4267" b="0" dirty="0">
                <a:solidFill>
                  <a:schemeClr val="accent5"/>
                </a:solidFill>
                <a:latin typeface="+mn-lt"/>
                <a:ea typeface="+mn-ea"/>
                <a:cs typeface="+mn-cs"/>
              </a:rPr>
              <a:t>WOAN</a:t>
            </a:r>
          </a:p>
        </p:txBody>
      </p:sp>
      <p:sp>
        <p:nvSpPr>
          <p:cNvPr id="4" name="Text Placeholder 3">
            <a:extLst>
              <a:ext uri="{FF2B5EF4-FFF2-40B4-BE49-F238E27FC236}">
                <a16:creationId xmlns:a16="http://schemas.microsoft.com/office/drawing/2014/main" id="{996996BE-AB77-C949-ABE2-181E20100FDC}"/>
              </a:ext>
            </a:extLst>
          </p:cNvPr>
          <p:cNvSpPr>
            <a:spLocks noGrp="1"/>
          </p:cNvSpPr>
          <p:nvPr>
            <p:ph type="body" idx="13"/>
          </p:nvPr>
        </p:nvSpPr>
        <p:spPr>
          <a:xfrm>
            <a:off x="508000" y="2283900"/>
            <a:ext cx="12496800" cy="6985000"/>
          </a:xfrm>
        </p:spPr>
        <p:txBody>
          <a:bodyPr>
            <a:normAutofit fontScale="70000" lnSpcReduction="20000"/>
          </a:bodyPr>
          <a:lstStyle/>
          <a:p>
            <a:pPr marL="458125" indent="-428625" hangingPunct="0">
              <a:lnSpc>
                <a:spcPct val="12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Had policy been effectively implemented the requirements and intended outcomes of the WOAN could have been far more effectively achieved through assessment of market dominance and asymmetrical regulation of it. </a:t>
            </a:r>
          </a:p>
          <a:p>
            <a:pPr marL="458125" indent="-428625" hangingPunct="0">
              <a:lnSpc>
                <a:spcPct val="12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WOAN (of digital dividend spectrum only) only considered in markets with far more extreme dominance than South Africa (Kenya over 80% at the time and Mexico 75% - where the introduction of asymmetrical regulation permitted by the same constitutional changes has reduced </a:t>
            </a:r>
            <a:r>
              <a:rPr lang="en-ZA" sz="2800" b="0" dirty="0">
                <a:latin typeface="Helvetica Neue Light" panose="02000403000000020004" pitchFamily="2" charset="0"/>
                <a:ea typeface="Helvetica Neue Light" panose="02000403000000020004" pitchFamily="2" charset="0"/>
              </a:rPr>
              <a:t>América </a:t>
            </a:r>
            <a:r>
              <a:rPr lang="en-ZA" sz="2800" b="0" dirty="0" err="1">
                <a:latin typeface="Helvetica Neue Light" panose="02000403000000020004" pitchFamily="2" charset="0"/>
                <a:ea typeface="Helvetica Neue Light" panose="02000403000000020004" pitchFamily="2" charset="0"/>
              </a:rPr>
              <a:t>Móvil</a:t>
            </a:r>
            <a:r>
              <a:rPr lang="en-GB" sz="2800" b="0" dirty="0">
                <a:latin typeface="Helvetica Neue Light" panose="02000403000000020004" pitchFamily="2" charset="0"/>
                <a:ea typeface="Helvetica Neue Light" panose="02000403000000020004" pitchFamily="2" charset="0"/>
              </a:rPr>
              <a:t>/Telcel to  60%.)</a:t>
            </a:r>
          </a:p>
          <a:p>
            <a:pPr marL="458125" indent="-428625" hangingPunct="0">
              <a:lnSpc>
                <a:spcPct val="12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Tension between objectives universal access, SMME/BBEE, and competition pressures, investment.  </a:t>
            </a:r>
          </a:p>
          <a:p>
            <a:pPr marL="458125" indent="-428625" hangingPunct="0">
              <a:lnSpc>
                <a:spcPct val="12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While this will enable market entry and  expansion of some existing smaller service providers a disparate competitive pressure  will not discipline market behaviour of the incumbents and may weaken position of late, smaller network operators ,through market fragmentation 9in face of global trend towards greater concentration.</a:t>
            </a:r>
            <a:endParaRPr lang="en-GB" sz="2800" b="0" dirty="0">
              <a:latin typeface="Helvetica Neue Light" panose="02000403000000020004" pitchFamily="2" charset="0"/>
              <a:ea typeface="Helvetica Neue Light" panose="02000403000000020004" pitchFamily="2" charset="0"/>
            </a:endParaRPr>
          </a:p>
          <a:p>
            <a:pPr marL="458125" indent="-428625" hangingPunct="0">
              <a:lnSpc>
                <a:spcPct val="12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Ensuring underserved areas are beneficiaries of high demand assignments can be addressed through requirements on the winning bidders to provide mobile broadband coverage in those areas before the operator is permitted to deploy the new spectrum in areas already serviced.</a:t>
            </a:r>
          </a:p>
          <a:p>
            <a:pPr marL="458125" indent="-428625" hangingPunct="0">
              <a:lnSpc>
                <a:spcPct val="120000"/>
              </a:lnSpc>
              <a:spcBef>
                <a:spcPts val="1200"/>
              </a:spcBef>
              <a:buClr>
                <a:srgbClr val="B2010D"/>
              </a:buClr>
              <a:buSzPct val="50000"/>
              <a:buFontTx/>
              <a:buChar char="❖"/>
              <a:defRPr sz="2970"/>
            </a:pPr>
            <a:r>
              <a:rPr lang="en-ZA" sz="2800" b="0" dirty="0">
                <a:latin typeface="Helvetica Neue Light" panose="02000403000000020004" pitchFamily="2" charset="0"/>
                <a:ea typeface="Helvetica Neue Light" panose="02000403000000020004" pitchFamily="2" charset="0"/>
              </a:rPr>
              <a:t> High demand spectrum should be competitive assigned without creating artificial scarcity  to drive up prices, with rules to avoid speculation, spectrum trading to correct valuation errors should bee permitted.</a:t>
            </a:r>
            <a:endParaRPr lang="en-GB" sz="2800" b="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5194109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F8D1C-C59D-EA41-AF8B-82FC925AE6C0}"/>
              </a:ext>
            </a:extLst>
          </p:cNvPr>
          <p:cNvSpPr>
            <a:spLocks noGrp="1"/>
          </p:cNvSpPr>
          <p:nvPr>
            <p:ph type="body" sz="quarter" idx="13"/>
          </p:nvPr>
        </p:nvSpPr>
        <p:spPr>
          <a:xfrm>
            <a:off x="254000" y="2013058"/>
            <a:ext cx="5943600" cy="6985000"/>
          </a:xfrm>
        </p:spPr>
        <p:txBody>
          <a:bodyPr>
            <a:normAutofit fontScale="62500" lnSpcReduction="20000"/>
          </a:bodyPr>
          <a:lstStyle/>
          <a:p>
            <a:pPr marL="282735"/>
            <a:r>
              <a:rPr lang="en-US" sz="4000" dirty="0">
                <a:latin typeface="Helvetica Neue Light" panose="02000403000000020004" pitchFamily="2" charset="0"/>
                <a:ea typeface="Helvetica Neue Light" panose="02000403000000020004" pitchFamily="2" charset="0"/>
              </a:rPr>
              <a:t>Target 4a: </a:t>
            </a:r>
            <a:r>
              <a:rPr lang="en-US" sz="4000" b="0" dirty="0">
                <a:latin typeface="Helvetica Neue Light" panose="02000403000000020004" pitchFamily="2" charset="0"/>
                <a:ea typeface="Helvetica Neue Light" panose="02000403000000020004" pitchFamily="2" charset="0"/>
              </a:rPr>
              <a:t>Proportion of schools with access to computers for pedagogical purposes </a:t>
            </a:r>
          </a:p>
          <a:p>
            <a:pPr marL="282735"/>
            <a:r>
              <a:rPr lang="en-US" sz="4000" dirty="0">
                <a:latin typeface="Helvetica Neue Light" panose="02000403000000020004" pitchFamily="2" charset="0"/>
                <a:ea typeface="Helvetica Neue Light" panose="02000403000000020004" pitchFamily="2" charset="0"/>
              </a:rPr>
              <a:t>Target 4.4</a:t>
            </a:r>
            <a:r>
              <a:rPr lang="en-US" sz="4000" b="0" dirty="0">
                <a:latin typeface="Helvetica Neue Light" panose="02000403000000020004" pitchFamily="2" charset="0"/>
                <a:ea typeface="Helvetica Neue Light" panose="02000403000000020004" pitchFamily="2" charset="0"/>
              </a:rPr>
              <a:t>: Proportion of youth/adults with ICT skills, by type of skills</a:t>
            </a:r>
          </a:p>
          <a:p>
            <a:pPr marL="282735"/>
            <a:r>
              <a:rPr lang="en-US" sz="4000" dirty="0">
                <a:latin typeface="Helvetica Neue Light" panose="02000403000000020004" pitchFamily="2" charset="0"/>
                <a:ea typeface="Helvetica Neue Light" panose="02000403000000020004" pitchFamily="2" charset="0"/>
              </a:rPr>
              <a:t>Target 5b</a:t>
            </a:r>
            <a:r>
              <a:rPr lang="en-US" sz="4000" b="0" dirty="0">
                <a:latin typeface="Helvetica Neue Light" panose="02000403000000020004" pitchFamily="2" charset="0"/>
                <a:ea typeface="Helvetica Neue Light" panose="02000403000000020004" pitchFamily="2" charset="0"/>
              </a:rPr>
              <a:t>: Proportion of individuals who own a mobile telephone, by sex (ITU)</a:t>
            </a:r>
          </a:p>
          <a:p>
            <a:pPr marL="282735"/>
            <a:r>
              <a:rPr lang="en-US" sz="4000" dirty="0">
                <a:latin typeface="Helvetica Neue Light" panose="02000403000000020004" pitchFamily="2" charset="0"/>
                <a:ea typeface="Helvetica Neue Light" panose="02000403000000020004" pitchFamily="2" charset="0"/>
              </a:rPr>
              <a:t>Target 9c</a:t>
            </a:r>
            <a:r>
              <a:rPr lang="en-US" sz="4000" b="0" dirty="0">
                <a:latin typeface="Helvetica Neue Light" panose="02000403000000020004" pitchFamily="2" charset="0"/>
                <a:ea typeface="Helvetica Neue Light" panose="02000403000000020004" pitchFamily="2" charset="0"/>
              </a:rPr>
              <a:t>: Percentage of the population covered by a mobile network, broken down by technology (ITU)</a:t>
            </a:r>
          </a:p>
          <a:p>
            <a:pPr marL="282735"/>
            <a:r>
              <a:rPr lang="en-US" sz="4000" dirty="0">
                <a:latin typeface="Helvetica Neue Light" panose="02000403000000020004" pitchFamily="2" charset="0"/>
                <a:ea typeface="Helvetica Neue Light" panose="02000403000000020004" pitchFamily="2" charset="0"/>
              </a:rPr>
              <a:t>Target 17.6</a:t>
            </a:r>
            <a:r>
              <a:rPr lang="en-US" sz="4000" b="0" dirty="0">
                <a:latin typeface="Helvetica Neue Light" panose="02000403000000020004" pitchFamily="2" charset="0"/>
                <a:ea typeface="Helvetica Neue Light" panose="02000403000000020004" pitchFamily="2" charset="0"/>
              </a:rPr>
              <a:t>: Fixed Internet broadband subscriptions, broken down by speed (ITU)</a:t>
            </a:r>
          </a:p>
          <a:p>
            <a:pPr marL="282735"/>
            <a:r>
              <a:rPr lang="en-US" sz="4000" dirty="0">
                <a:latin typeface="Helvetica Neue Light" panose="02000403000000020004" pitchFamily="2" charset="0"/>
                <a:ea typeface="Helvetica Neue Light" panose="02000403000000020004" pitchFamily="2" charset="0"/>
              </a:rPr>
              <a:t>Target 17.8</a:t>
            </a:r>
            <a:r>
              <a:rPr lang="en-US" sz="4000" b="0" dirty="0">
                <a:latin typeface="Helvetica Neue Light" panose="02000403000000020004" pitchFamily="2" charset="0"/>
                <a:ea typeface="Helvetica Neue Light" panose="02000403000000020004" pitchFamily="2" charset="0"/>
              </a:rPr>
              <a:t>: Proportion of individuals using the Internet (ITU)</a:t>
            </a:r>
          </a:p>
        </p:txBody>
      </p:sp>
      <p:sp>
        <p:nvSpPr>
          <p:cNvPr id="3" name="Title 2">
            <a:extLst>
              <a:ext uri="{FF2B5EF4-FFF2-40B4-BE49-F238E27FC236}">
                <a16:creationId xmlns:a16="http://schemas.microsoft.com/office/drawing/2014/main" id="{AE4AA656-2061-AD4B-AE45-1DBFC64A1EF8}"/>
              </a:ext>
            </a:extLst>
          </p:cNvPr>
          <p:cNvSpPr>
            <a:spLocks noGrp="1"/>
          </p:cNvSpPr>
          <p:nvPr>
            <p:ph type="title"/>
          </p:nvPr>
        </p:nvSpPr>
        <p:spPr>
          <a:xfrm>
            <a:off x="254000" y="882757"/>
            <a:ext cx="12750800" cy="685801"/>
          </a:xfrm>
        </p:spPr>
        <p:txBody>
          <a:bodyPr>
            <a:normAutofit fontScale="90000"/>
          </a:bodyPr>
          <a:lstStyle/>
          <a:p>
            <a:r>
              <a:rPr lang="en-US" sz="3800" b="0" dirty="0">
                <a:solidFill>
                  <a:schemeClr val="accent5"/>
                </a:solidFill>
                <a:latin typeface="+mn-lt"/>
                <a:ea typeface="+mn-ea"/>
                <a:cs typeface="+mn-cs"/>
              </a:rPr>
              <a:t>7 ICT indicators, 6 targets under SDG Goals 4, 5, 9,17</a:t>
            </a:r>
            <a:br>
              <a:rPr lang="en-US" sz="3800" b="0" dirty="0">
                <a:solidFill>
                  <a:schemeClr val="accent5"/>
                </a:solidFill>
                <a:latin typeface="+mn-lt"/>
                <a:ea typeface="+mn-ea"/>
                <a:cs typeface="+mn-cs"/>
              </a:rPr>
            </a:br>
            <a:endParaRPr lang="en-US" sz="3800" b="0" dirty="0">
              <a:solidFill>
                <a:schemeClr val="accent5"/>
              </a:solidFill>
              <a:latin typeface="+mn-lt"/>
              <a:ea typeface="+mn-ea"/>
              <a:cs typeface="+mn-cs"/>
            </a:endParaRPr>
          </a:p>
        </p:txBody>
      </p:sp>
      <p:sp>
        <p:nvSpPr>
          <p:cNvPr id="5" name="Slide Number Placeholder 4">
            <a:extLst>
              <a:ext uri="{FF2B5EF4-FFF2-40B4-BE49-F238E27FC236}">
                <a16:creationId xmlns:a16="http://schemas.microsoft.com/office/drawing/2014/main" id="{B3709CFE-6615-F54F-8FC8-BB09687F2132}"/>
              </a:ext>
            </a:extLst>
          </p:cNvPr>
          <p:cNvSpPr>
            <a:spLocks noGrp="1"/>
          </p:cNvSpPr>
          <p:nvPr>
            <p:ph type="sldNum" sz="quarter" idx="2"/>
          </p:nvPr>
        </p:nvSpPr>
        <p:spPr>
          <a:xfrm>
            <a:off x="7018765" y="12512604"/>
            <a:ext cx="200376"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4</a:t>
            </a:fld>
            <a:endParaRPr lang="en-US" dirty="0">
              <a:ea typeface="ＭＳ Ｐゴシック" charset="0"/>
            </a:endParaRPr>
          </a:p>
        </p:txBody>
      </p:sp>
      <p:pic>
        <p:nvPicPr>
          <p:cNvPr id="6" name="Picture 5">
            <a:extLst>
              <a:ext uri="{FF2B5EF4-FFF2-40B4-BE49-F238E27FC236}">
                <a16:creationId xmlns:a16="http://schemas.microsoft.com/office/drawing/2014/main" id="{48FFDE03-4EA9-F94C-950E-15DD8897F6A3}"/>
              </a:ext>
            </a:extLst>
          </p:cNvPr>
          <p:cNvPicPr>
            <a:picLocks noChangeAspect="1"/>
          </p:cNvPicPr>
          <p:nvPr/>
        </p:nvPicPr>
        <p:blipFill>
          <a:blip r:embed="rId2"/>
          <a:stretch>
            <a:fillRect/>
          </a:stretch>
        </p:blipFill>
        <p:spPr>
          <a:xfrm>
            <a:off x="6623008" y="3612689"/>
            <a:ext cx="5932818" cy="3454538"/>
          </a:xfrm>
          <a:prstGeom prst="rect">
            <a:avLst/>
          </a:prstGeom>
        </p:spPr>
      </p:pic>
    </p:spTree>
    <p:extLst>
      <p:ext uri="{BB962C8B-B14F-4D97-AF65-F5344CB8AC3E}">
        <p14:creationId xmlns:p14="http://schemas.microsoft.com/office/powerpoint/2010/main" val="103757742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93F816-4BFD-694C-AACB-A02F64E5981D}"/>
              </a:ext>
            </a:extLst>
          </p:cNvPr>
          <p:cNvSpPr>
            <a:spLocks noGrp="1"/>
          </p:cNvSpPr>
          <p:nvPr>
            <p:ph type="body" sz="quarter" idx="1"/>
          </p:nvPr>
        </p:nvSpPr>
        <p:spPr/>
        <p:txBody>
          <a:bodyPr/>
          <a:lstStyle/>
          <a:p>
            <a:r>
              <a:rPr lang="en-GB" sz="2800" dirty="0"/>
              <a:t>Even if there was effective regulation and prices were cost based largely numbers of people </a:t>
            </a:r>
          </a:p>
          <a:p>
            <a:endParaRPr lang="en-US" dirty="0"/>
          </a:p>
        </p:txBody>
      </p:sp>
      <p:sp>
        <p:nvSpPr>
          <p:cNvPr id="3" name="Title 2">
            <a:extLst>
              <a:ext uri="{FF2B5EF4-FFF2-40B4-BE49-F238E27FC236}">
                <a16:creationId xmlns:a16="http://schemas.microsoft.com/office/drawing/2014/main" id="{5416F287-A474-994D-9547-C06CC1267B39}"/>
              </a:ext>
            </a:extLst>
          </p:cNvPr>
          <p:cNvSpPr>
            <a:spLocks noGrp="1"/>
          </p:cNvSpPr>
          <p:nvPr>
            <p:ph type="title"/>
          </p:nvPr>
        </p:nvSpPr>
        <p:spPr/>
        <p:txBody>
          <a:bodyPr/>
          <a:lstStyle/>
          <a:p>
            <a:r>
              <a:rPr lang="en-US" sz="4267" b="0" dirty="0">
                <a:solidFill>
                  <a:schemeClr val="accent5"/>
                </a:solidFill>
                <a:latin typeface="+mn-lt"/>
                <a:ea typeface="+mn-ea"/>
                <a:cs typeface="+mn-cs"/>
              </a:rPr>
              <a:t>Alternative access strategies</a:t>
            </a:r>
          </a:p>
        </p:txBody>
      </p:sp>
      <p:sp>
        <p:nvSpPr>
          <p:cNvPr id="4" name="Text Placeholder 3">
            <a:extLst>
              <a:ext uri="{FF2B5EF4-FFF2-40B4-BE49-F238E27FC236}">
                <a16:creationId xmlns:a16="http://schemas.microsoft.com/office/drawing/2014/main" id="{60198257-A5D2-6949-8093-BBBB00C4D4E0}"/>
              </a:ext>
            </a:extLst>
          </p:cNvPr>
          <p:cNvSpPr>
            <a:spLocks noGrp="1"/>
          </p:cNvSpPr>
          <p:nvPr>
            <p:ph type="body" idx="13"/>
          </p:nvPr>
        </p:nvSpPr>
        <p:spPr>
          <a:xfrm>
            <a:off x="216677" y="2375781"/>
            <a:ext cx="5922865" cy="7695059"/>
          </a:xfrm>
        </p:spPr>
        <p:txBody>
          <a:bodyPr>
            <a:normAutofit lnSpcReduction="10000"/>
          </a:bodyPr>
          <a:lstStyle/>
          <a:p>
            <a:pPr marL="458125" indent="-428625" hangingPunct="0">
              <a:lnSpc>
                <a:spcPct val="100000"/>
              </a:lnSpc>
              <a:spcBef>
                <a:spcPts val="600"/>
              </a:spcBef>
              <a:buClr>
                <a:srgbClr val="B2010D"/>
              </a:buClr>
              <a:buSzPct val="50000"/>
              <a:buFontTx/>
              <a:buChar char="❖"/>
            </a:pPr>
            <a:r>
              <a:rPr lang="en-ZA" sz="2500" b="0" dirty="0">
                <a:latin typeface="Helvetica Neue Light" panose="02000403000000020004" pitchFamily="2" charset="0"/>
                <a:ea typeface="Helvetica Neue Light" panose="02000403000000020004" pitchFamily="2" charset="0"/>
              </a:rPr>
              <a:t>Review all  national licensing, spectrum and USF models and strategies – develop alternatives based on realities of extreme inequality;</a:t>
            </a:r>
          </a:p>
          <a:p>
            <a:pPr marL="458125" indent="-428625" hangingPunct="0">
              <a:lnSpc>
                <a:spcPct val="100000"/>
              </a:lnSpc>
              <a:spcBef>
                <a:spcPts val="600"/>
              </a:spcBef>
              <a:buClr>
                <a:srgbClr val="B2010D"/>
              </a:buClr>
              <a:buSzPct val="50000"/>
              <a:buFontTx/>
              <a:buChar char="❖"/>
            </a:pPr>
            <a:r>
              <a:rPr lang="en-ZA" sz="2500" b="0" dirty="0">
                <a:latin typeface="Helvetica Neue Light" panose="02000403000000020004" pitchFamily="2" charset="0"/>
                <a:ea typeface="Helvetica Neue Light" panose="02000403000000020004" pitchFamily="2" charset="0"/>
              </a:rPr>
              <a:t>create incentives for infrastructure-sharing and support complementary investments in broadband networks; </a:t>
            </a:r>
          </a:p>
          <a:p>
            <a:pPr marL="458125" indent="-428625" hangingPunct="0">
              <a:lnSpc>
                <a:spcPct val="100000"/>
              </a:lnSpc>
              <a:spcBef>
                <a:spcPts val="600"/>
              </a:spcBef>
              <a:buClr>
                <a:srgbClr val="B2010D"/>
              </a:buClr>
              <a:buSzPct val="50000"/>
              <a:buFontTx/>
              <a:buChar char="❖"/>
            </a:pPr>
            <a:r>
              <a:rPr lang="en-ZA" sz="2500" b="0" dirty="0">
                <a:latin typeface="Helvetica Neue Light" panose="02000403000000020004" pitchFamily="2" charset="0"/>
                <a:ea typeface="Helvetica Neue Light" panose="02000403000000020004" pitchFamily="2" charset="0"/>
              </a:rPr>
              <a:t>enable public and private extension of free public Wi-Fi to towns and rural with the connection of all public buildings; </a:t>
            </a:r>
          </a:p>
          <a:p>
            <a:pPr marL="458125" indent="-428625" hangingPunct="0">
              <a:lnSpc>
                <a:spcPct val="100000"/>
              </a:lnSpc>
              <a:spcBef>
                <a:spcPts val="600"/>
              </a:spcBef>
              <a:buClr>
                <a:srgbClr val="B2010D"/>
              </a:buClr>
              <a:buSzPct val="50000"/>
              <a:buFontTx/>
              <a:buChar char="❖"/>
            </a:pPr>
            <a:r>
              <a:rPr lang="en-ZA" sz="2500" b="0" dirty="0">
                <a:latin typeface="Helvetica Neue Light" panose="02000403000000020004" pitchFamily="2" charset="0"/>
                <a:ea typeface="Helvetica Neue Light" panose="02000403000000020004" pitchFamily="2" charset="0"/>
              </a:rPr>
              <a:t>more optimal co-existence of licensed and unlicensed spectrum that will optimise spectrum for diverse needs in the country;</a:t>
            </a:r>
          </a:p>
          <a:p>
            <a:pPr marL="458125" indent="-428625" hangingPunct="0">
              <a:lnSpc>
                <a:spcPct val="100000"/>
              </a:lnSpc>
              <a:spcBef>
                <a:spcPts val="600"/>
              </a:spcBef>
              <a:buClr>
                <a:srgbClr val="B2010D"/>
              </a:buClr>
              <a:buSzPct val="50000"/>
              <a:buFontTx/>
              <a:buChar char="❖"/>
            </a:pPr>
            <a:r>
              <a:rPr lang="en-ZA" sz="2500" b="0" dirty="0">
                <a:latin typeface="Helvetica Neue Light" panose="02000403000000020004" pitchFamily="2" charset="0"/>
                <a:ea typeface="Helvetica Neue Light" panose="02000403000000020004" pitchFamily="2" charset="0"/>
              </a:rPr>
              <a:t>secondary use of spectrum should be made available which can be delivered at a fraction of the price of GSM technologies;</a:t>
            </a:r>
          </a:p>
          <a:p>
            <a:pPr marL="458125" indent="-428625" hangingPunct="0">
              <a:lnSpc>
                <a:spcPct val="100000"/>
              </a:lnSpc>
              <a:spcBef>
                <a:spcPts val="600"/>
              </a:spcBef>
              <a:buClr>
                <a:srgbClr val="B2010D"/>
              </a:buClr>
              <a:buSzPct val="50000"/>
              <a:buFontTx/>
              <a:buChar char="❖"/>
            </a:pPr>
            <a:endParaRPr lang="en-ZA" sz="2500" b="0" dirty="0">
              <a:latin typeface="Helvetica Neue Light" panose="02000403000000020004" pitchFamily="2" charset="0"/>
              <a:ea typeface="Helvetica Neue Light" panose="02000403000000020004" pitchFamily="2" charset="0"/>
            </a:endParaRPr>
          </a:p>
          <a:p>
            <a:pPr>
              <a:spcBef>
                <a:spcPts val="640"/>
              </a:spcBef>
            </a:pPr>
            <a:endParaRPr lang="en-ZA" sz="2500" dirty="0"/>
          </a:p>
        </p:txBody>
      </p:sp>
      <p:sp>
        <p:nvSpPr>
          <p:cNvPr id="5" name="TextBox 4">
            <a:extLst>
              <a:ext uri="{FF2B5EF4-FFF2-40B4-BE49-F238E27FC236}">
                <a16:creationId xmlns:a16="http://schemas.microsoft.com/office/drawing/2014/main" id="{88E85309-B262-DD4D-8024-79C3577164F5}"/>
              </a:ext>
            </a:extLst>
          </p:cNvPr>
          <p:cNvSpPr txBox="1"/>
          <p:nvPr/>
        </p:nvSpPr>
        <p:spPr>
          <a:xfrm>
            <a:off x="6568750" y="2211744"/>
            <a:ext cx="5523724" cy="65659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8125" indent="-428625" algn="l">
              <a:lnSpc>
                <a:spcPct val="90000"/>
              </a:lnSpc>
              <a:spcBef>
                <a:spcPts val="600"/>
              </a:spcBef>
              <a:buClr>
                <a:srgbClr val="B2010D"/>
              </a:buClr>
              <a:buSzPct val="50000"/>
              <a:buFontTx/>
              <a:buChar char="❖"/>
            </a:pPr>
            <a:r>
              <a:rPr lang="en-ZA" sz="2500" dirty="0">
                <a:latin typeface="Helvetica Neue Light" panose="02000403000000020004" pitchFamily="2" charset="0"/>
                <a:ea typeface="Helvetica Neue Light" panose="02000403000000020004" pitchFamily="2" charset="0"/>
              </a:rPr>
              <a:t>ICASA must assign licensed spectrum required for the evolution of existing services at a competitively determined (efficient use) price to ensure the build-out of capital-intensive networks (with spectrum trading to correct value/use errors);</a:t>
            </a:r>
          </a:p>
          <a:p>
            <a:pPr marL="458125" indent="-428625" algn="l">
              <a:lnSpc>
                <a:spcPct val="90000"/>
              </a:lnSpc>
              <a:spcBef>
                <a:spcPts val="600"/>
              </a:spcBef>
              <a:buClr>
                <a:srgbClr val="B2010D"/>
              </a:buClr>
              <a:buSzPct val="50000"/>
              <a:buFontTx/>
              <a:buChar char="❖"/>
            </a:pPr>
            <a:r>
              <a:rPr lang="en-ZA" sz="2500" dirty="0">
                <a:latin typeface="Helvetica Neue Light" panose="02000403000000020004" pitchFamily="2" charset="0"/>
                <a:ea typeface="Helvetica Neue Light" panose="02000403000000020004" pitchFamily="2" charset="0"/>
              </a:rPr>
              <a:t>nationally allocated spectrum not in use in should be made available through low cost or licence-exempt spectrum for communities, non-profit providers or micro-networks; and</a:t>
            </a:r>
          </a:p>
          <a:p>
            <a:pPr marL="458125" indent="-428625" algn="l">
              <a:lnSpc>
                <a:spcPct val="90000"/>
              </a:lnSpc>
              <a:spcBef>
                <a:spcPts val="600"/>
              </a:spcBef>
              <a:buClr>
                <a:srgbClr val="B2010D"/>
              </a:buClr>
              <a:buSzPct val="50000"/>
              <a:buFontTx/>
              <a:buChar char="❖"/>
            </a:pPr>
            <a:r>
              <a:rPr lang="en-ZA" sz="2500" dirty="0">
                <a:latin typeface="Helvetica Neue Light" panose="02000403000000020004" pitchFamily="2" charset="0"/>
                <a:ea typeface="Helvetica Neue Light" panose="02000403000000020004" pitchFamily="2" charset="0"/>
              </a:rPr>
              <a:t>create incentives for infrastructure-sharing and support complementary investments in broadband networks.</a:t>
            </a:r>
            <a:endParaRPr lang="en-GB" sz="25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73019976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A360E0-6016-3C4C-B302-0EEB49E5017B}"/>
              </a:ext>
            </a:extLst>
          </p:cNvPr>
          <p:cNvSpPr>
            <a:spLocks noGrp="1"/>
          </p:cNvSpPr>
          <p:nvPr>
            <p:ph type="title"/>
          </p:nvPr>
        </p:nvSpPr>
        <p:spPr/>
        <p:txBody>
          <a:bodyPr>
            <a:normAutofit/>
          </a:bodyPr>
          <a:lstStyle/>
          <a:p>
            <a:r>
              <a:rPr lang="en-GB" sz="4800" b="0" dirty="0">
                <a:solidFill>
                  <a:srgbClr val="C00000"/>
                </a:solidFill>
                <a:latin typeface="+mn-lt"/>
              </a:rPr>
              <a:t>Institutional failure </a:t>
            </a:r>
          </a:p>
        </p:txBody>
      </p:sp>
      <p:sp>
        <p:nvSpPr>
          <p:cNvPr id="4" name="Text Placeholder 3">
            <a:extLst>
              <a:ext uri="{FF2B5EF4-FFF2-40B4-BE49-F238E27FC236}">
                <a16:creationId xmlns:a16="http://schemas.microsoft.com/office/drawing/2014/main" id="{FEE51A82-6224-B94B-AB4B-8E2410DDFF1A}"/>
              </a:ext>
            </a:extLst>
          </p:cNvPr>
          <p:cNvSpPr>
            <a:spLocks noGrp="1"/>
          </p:cNvSpPr>
          <p:nvPr>
            <p:ph type="body" idx="13"/>
          </p:nvPr>
        </p:nvSpPr>
        <p:spPr>
          <a:xfrm>
            <a:off x="376134" y="1143000"/>
            <a:ext cx="11862761" cy="8164286"/>
          </a:xfrm>
        </p:spPr>
        <p:txBody>
          <a:bodyPr>
            <a:noAutofit/>
          </a:bodyPr>
          <a:lstStyle/>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Many of the failures attributable to institutional arrangements  and incapacitated institutions.</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It is in the national public policy that the transformative potential lies.</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The institutions and the individuals in them require the technocratic capability to implement the policy effectively.</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Shifting competitive assessment functions to the competition commission (which are intrinsic to ex ante regulation to enhance consumer welfare.</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Claw back implementation powers into equally (arguably more incapacitated) Ministry/Department or additional implementation agencies (with skills challenges and duplication of administrative costs) as proposed does not enable the implementation of the public interest (independent of undue state or industry influence and with Parliamentary oversight) necessary for effective regulation.</a:t>
            </a:r>
          </a:p>
          <a:p>
            <a:pPr marL="458125" indent="-428625" hangingPunct="0">
              <a:lnSpc>
                <a:spcPct val="100000"/>
              </a:lnSpc>
              <a:spcBef>
                <a:spcPts val="1200"/>
              </a:spcBef>
              <a:buClr>
                <a:srgbClr val="B2010D"/>
              </a:buClr>
              <a:buSzPct val="50000"/>
              <a:buFontTx/>
              <a:buChar char="❖"/>
              <a:defRPr sz="2970"/>
            </a:pPr>
            <a:r>
              <a:rPr lang="en-GB" sz="2800" b="0" dirty="0">
                <a:latin typeface="Helvetica Neue Light" panose="02000403000000020004" pitchFamily="2" charset="0"/>
                <a:ea typeface="Helvetica Neue Light" panose="02000403000000020004" pitchFamily="2" charset="0"/>
              </a:rPr>
              <a:t>Also need more stringent appointment processes for Chapter 9 institutions  that have higher technical expertise thresholds</a:t>
            </a:r>
            <a:r>
              <a:rPr lang="en-GB" sz="2400" b="0" dirty="0">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90276568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47584" y="2792224"/>
            <a:ext cx="8150856" cy="762000"/>
          </a:xfrm>
        </p:spPr>
        <p:txBody>
          <a:bodyPr>
            <a:normAutofit fontScale="90000"/>
          </a:bodyPr>
          <a:lstStyle/>
          <a:p>
            <a:pPr algn="ctr"/>
            <a:r>
              <a:rPr lang="en-ZA" b="1" dirty="0">
                <a:solidFill>
                  <a:srgbClr val="606060"/>
                </a:solidFill>
              </a:rPr>
              <a:t/>
            </a:r>
            <a:br>
              <a:rPr lang="en-ZA" b="1" dirty="0">
                <a:solidFill>
                  <a:srgbClr val="606060"/>
                </a:solidFill>
              </a:rPr>
            </a:br>
            <a:r>
              <a:rPr lang="en-ZA" sz="4400" b="0" dirty="0">
                <a:solidFill>
                  <a:srgbClr val="C00000"/>
                </a:solidFill>
              </a:rPr>
              <a:t>Research made possible through the support of</a:t>
            </a:r>
            <a:endParaRPr lang="en-ZA" b="0" dirty="0">
              <a:solidFill>
                <a:srgbClr val="C00000"/>
              </a:solidFill>
            </a:endParaRPr>
          </a:p>
        </p:txBody>
      </p:sp>
      <p:sp>
        <p:nvSpPr>
          <p:cNvPr id="4" name="Slide Number Placeholder 3"/>
          <p:cNvSpPr>
            <a:spLocks noGrp="1"/>
          </p:cNvSpPr>
          <p:nvPr>
            <p:ph type="sldNum" sz="quarter" idx="2"/>
          </p:nvPr>
        </p:nvSpPr>
        <p:spPr>
          <a:xfrm>
            <a:off x="6353321" y="9376833"/>
            <a:ext cx="298159" cy="348813"/>
          </a:xfrm>
        </p:spPr>
        <p:txBody>
          <a:bodyPr/>
          <a:lstStyle/>
          <a:p>
            <a:fld id="{6052FC3A-E1BD-E54F-9A48-71EBDEF00552}" type="slidenum">
              <a:rPr lang="en-US" smtClean="0"/>
              <a:pPr/>
              <a:t>42</a:t>
            </a:fld>
            <a:endParaRPr lang="en-US" dirty="0"/>
          </a:p>
        </p:txBody>
      </p:sp>
      <p:sp>
        <p:nvSpPr>
          <p:cNvPr id="7" name="Title 4"/>
          <p:cNvSpPr txBox="1">
            <a:spLocks/>
          </p:cNvSpPr>
          <p:nvPr/>
        </p:nvSpPr>
        <p:spPr>
          <a:xfrm>
            <a:off x="781068" y="7004613"/>
            <a:ext cx="11442664" cy="989803"/>
          </a:xfrm>
          <a:prstGeom prst="rect">
            <a:avLst/>
          </a:prstGeom>
        </p:spPr>
        <p:txBody>
          <a:bodyPr vert="horz" wrap="square" lIns="156058" tIns="97536" rIns="156058" bIns="97536" rtlCol="0" anchor="t">
            <a:noAutofit/>
          </a:bodyPr>
          <a:lstStyle>
            <a:lvl1pPr algn="l" defTabSz="913505" rtl="0" eaLnBrk="1" fontAlgn="base" hangingPunct="1">
              <a:lnSpc>
                <a:spcPct val="90000"/>
              </a:lnSpc>
              <a:spcBef>
                <a:spcPct val="0"/>
              </a:spcBef>
              <a:spcAft>
                <a:spcPct val="0"/>
              </a:spcAft>
              <a:defRPr lang="en-US" sz="4400" kern="1200" spc="0">
                <a:ln w="3175">
                  <a:noFill/>
                </a:ln>
                <a:solidFill>
                  <a:schemeClr val="tx2"/>
                </a:solidFill>
                <a:latin typeface="+mj-lt"/>
                <a:ea typeface="ＭＳ Ｐゴシック" charset="0"/>
                <a:cs typeface="Segoe UI" pitchFamily="34" charset="0"/>
              </a:defRPr>
            </a:lvl1pPr>
            <a:lvl2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3"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86"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79"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73"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9pPr>
          </a:lstStyle>
          <a:p>
            <a:endParaRPr lang="en-ZA" sz="2133" b="1" dirty="0">
              <a:solidFill>
                <a:srgbClr val="0078D7"/>
              </a:solidFill>
            </a:endParaRPr>
          </a:p>
          <a:p>
            <a:pPr algn="ctr"/>
            <a:r>
              <a:rPr lang="en-ZA" sz="2000" dirty="0">
                <a:solidFill>
                  <a:schemeClr val="tx1"/>
                </a:solidFill>
              </a:rPr>
              <a:t>See Gillwald, </a:t>
            </a:r>
            <a:r>
              <a:rPr lang="en-ZA" sz="2000" dirty="0" err="1">
                <a:solidFill>
                  <a:schemeClr val="tx1"/>
                </a:solidFill>
              </a:rPr>
              <a:t>Mothobi</a:t>
            </a:r>
            <a:r>
              <a:rPr lang="en-ZA" sz="2000" dirty="0">
                <a:solidFill>
                  <a:schemeClr val="tx1"/>
                </a:solidFill>
              </a:rPr>
              <a:t> &amp; Rademan. 2018. </a:t>
            </a:r>
            <a:r>
              <a:rPr lang="en-ZA" sz="2000" i="1" dirty="0">
                <a:solidFill>
                  <a:schemeClr val="tx1"/>
                </a:solidFill>
              </a:rPr>
              <a:t>State of ICT in South Africa</a:t>
            </a:r>
            <a:r>
              <a:rPr lang="en-ZA" sz="2000" dirty="0">
                <a:solidFill>
                  <a:schemeClr val="tx1"/>
                </a:solidFill>
              </a:rPr>
              <a:t>, available at </a:t>
            </a:r>
            <a:r>
              <a:rPr lang="en-ZA" sz="2000" dirty="0">
                <a:solidFill>
                  <a:schemeClr val="tx1"/>
                </a:solidFill>
                <a:hlinkClick r:id="rId2">
                  <a:extLst>
                    <a:ext uri="{A12FA001-AC4F-418D-AE19-62706E023703}">
                      <ahyp:hlinkClr xmlns:ahyp="http://schemas.microsoft.com/office/drawing/2018/hyperlinkcolor" xmlns="" val="tx"/>
                    </a:ext>
                  </a:extLst>
                </a:hlinkClick>
              </a:rPr>
              <a:t>www.researchictafrica.net</a:t>
            </a:r>
            <a:r>
              <a:rPr lang="en-ZA" sz="2000" dirty="0">
                <a:solidFill>
                  <a:schemeClr val="tx1"/>
                </a:solidFill>
              </a:rPr>
              <a:t>, or electronically </a:t>
            </a:r>
            <a:r>
              <a:rPr lang="en-ZA" sz="2000" dirty="0">
                <a:solidFill>
                  <a:schemeClr val="tx1"/>
                </a:solidFill>
                <a:hlinkClick r:id="rId3">
                  <a:extLst>
                    <a:ext uri="{A12FA001-AC4F-418D-AE19-62706E023703}">
                      <ahyp:hlinkClr xmlns:ahyp="http://schemas.microsoft.com/office/drawing/2018/hyperlinkcolor" xmlns="" val="tx"/>
                    </a:ext>
                  </a:extLst>
                </a:hlinkClick>
              </a:rPr>
              <a:t>here</a:t>
            </a:r>
            <a:endParaRPr lang="en-ZA" sz="2000" dirty="0">
              <a:solidFill>
                <a:schemeClr val="tx1"/>
              </a:solidFill>
            </a:endParaRPr>
          </a:p>
          <a:p>
            <a:endParaRPr lang="en-ZA" sz="2133" b="1" dirty="0">
              <a:solidFill>
                <a:schemeClr val="tx2">
                  <a:lumMod val="25000"/>
                </a:schemeClr>
              </a:solidFill>
            </a:endParaRPr>
          </a:p>
        </p:txBody>
      </p:sp>
      <p:pic>
        <p:nvPicPr>
          <p:cNvPr id="11" name="Picture 10">
            <a:extLst>
              <a:ext uri="{FF2B5EF4-FFF2-40B4-BE49-F238E27FC236}">
                <a16:creationId xmlns:a16="http://schemas.microsoft.com/office/drawing/2014/main" id="{8CDB2C0E-D937-FF4A-9856-1BF685231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266" y="4984750"/>
            <a:ext cx="2465493" cy="934720"/>
          </a:xfrm>
          <a:prstGeom prst="rect">
            <a:avLst/>
          </a:prstGeom>
        </p:spPr>
      </p:pic>
      <p:pic>
        <p:nvPicPr>
          <p:cNvPr id="8" name="Picture 7">
            <a:extLst>
              <a:ext uri="{FF2B5EF4-FFF2-40B4-BE49-F238E27FC236}">
                <a16:creationId xmlns:a16="http://schemas.microsoft.com/office/drawing/2014/main" id="{5A267CC8-A51C-8243-8353-95B330420568}"/>
              </a:ext>
            </a:extLst>
          </p:cNvPr>
          <p:cNvPicPr>
            <a:picLocks noChangeAspect="1"/>
          </p:cNvPicPr>
          <p:nvPr/>
        </p:nvPicPr>
        <p:blipFill>
          <a:blip r:embed="rId5"/>
          <a:stretch>
            <a:fillRect/>
          </a:stretch>
        </p:blipFill>
        <p:spPr>
          <a:xfrm>
            <a:off x="5781146" y="5840560"/>
            <a:ext cx="1083733" cy="582507"/>
          </a:xfrm>
          <a:prstGeom prst="rect">
            <a:avLst/>
          </a:prstGeom>
        </p:spPr>
      </p:pic>
    </p:spTree>
    <p:extLst>
      <p:ext uri="{BB962C8B-B14F-4D97-AF65-F5344CB8AC3E}">
        <p14:creationId xmlns:p14="http://schemas.microsoft.com/office/powerpoint/2010/main" val="35678538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5DB3-E652-244D-8A05-16DF709729A9}"/>
              </a:ext>
            </a:extLst>
          </p:cNvPr>
          <p:cNvSpPr>
            <a:spLocks noGrp="1"/>
          </p:cNvSpPr>
          <p:nvPr>
            <p:ph type="body" sz="quarter" idx="13"/>
          </p:nvPr>
        </p:nvSpPr>
        <p:spPr>
          <a:xfrm>
            <a:off x="825759" y="1609920"/>
            <a:ext cx="11353282" cy="789550"/>
          </a:xfrm>
        </p:spPr>
        <p:txBody>
          <a:bodyPr>
            <a:normAutofit fontScale="92500" lnSpcReduction="20000"/>
          </a:bodyPr>
          <a:lstStyle/>
          <a:p>
            <a:r>
              <a:rPr lang="en-US" b="0" dirty="0">
                <a:solidFill>
                  <a:schemeClr val="bg2">
                    <a:lumMod val="60000"/>
                    <a:lumOff val="40000"/>
                  </a:schemeClr>
                </a:solidFill>
                <a:latin typeface="Helvetica Neue Light" panose="02000403000000020004" pitchFamily="2" charset="0"/>
                <a:ea typeface="Helvetica Neue Light" panose="02000403000000020004" pitchFamily="2" charset="0"/>
              </a:rPr>
              <a:t>We do not have the official data to know where we are or progress to SDG targets…</a:t>
            </a:r>
          </a:p>
        </p:txBody>
      </p:sp>
      <p:sp>
        <p:nvSpPr>
          <p:cNvPr id="3" name="Title 2">
            <a:extLst>
              <a:ext uri="{FF2B5EF4-FFF2-40B4-BE49-F238E27FC236}">
                <a16:creationId xmlns:a16="http://schemas.microsoft.com/office/drawing/2014/main" id="{AFAF87F7-C5E2-304A-8734-2BD58E7A26AC}"/>
              </a:ext>
            </a:extLst>
          </p:cNvPr>
          <p:cNvSpPr>
            <a:spLocks noGrp="1"/>
          </p:cNvSpPr>
          <p:nvPr>
            <p:ph type="title"/>
          </p:nvPr>
        </p:nvSpPr>
        <p:spPr>
          <a:xfrm>
            <a:off x="907143" y="254000"/>
            <a:ext cx="12496800" cy="914400"/>
          </a:xfrm>
        </p:spPr>
        <p:txBody>
          <a:bodyPr>
            <a:noAutofit/>
          </a:bodyPr>
          <a:lstStyle/>
          <a:p>
            <a:r>
              <a:rPr lang="en-US" sz="3800" b="0" dirty="0">
                <a:solidFill>
                  <a:schemeClr val="accent5"/>
                </a:solidFill>
                <a:latin typeface="+mn-lt"/>
                <a:ea typeface="+mn-ea"/>
                <a:cs typeface="+mn-cs"/>
              </a:rPr>
              <a:t>We do not have the official data to know our progress</a:t>
            </a:r>
          </a:p>
        </p:txBody>
      </p:sp>
      <p:sp>
        <p:nvSpPr>
          <p:cNvPr id="5" name="Slide Number Placeholder 4">
            <a:extLst>
              <a:ext uri="{FF2B5EF4-FFF2-40B4-BE49-F238E27FC236}">
                <a16:creationId xmlns:a16="http://schemas.microsoft.com/office/drawing/2014/main" id="{B65B6E42-C331-A641-81AF-E9DF282190C1}"/>
              </a:ext>
            </a:extLst>
          </p:cNvPr>
          <p:cNvSpPr>
            <a:spLocks noGrp="1"/>
          </p:cNvSpPr>
          <p:nvPr>
            <p:ph type="sldNum" sz="quarter" idx="2"/>
          </p:nvPr>
        </p:nvSpPr>
        <p:spPr>
          <a:xfrm>
            <a:off x="7018765" y="12512604"/>
            <a:ext cx="200376"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5</a:t>
            </a:fld>
            <a:endParaRPr lang="en-US" dirty="0">
              <a:ea typeface="ＭＳ Ｐゴシック" charset="0"/>
            </a:endParaRPr>
          </a:p>
        </p:txBody>
      </p:sp>
      <p:pic>
        <p:nvPicPr>
          <p:cNvPr id="6" name="Picture 5">
            <a:extLst>
              <a:ext uri="{FF2B5EF4-FFF2-40B4-BE49-F238E27FC236}">
                <a16:creationId xmlns:a16="http://schemas.microsoft.com/office/drawing/2014/main" id="{EA5312A8-42AA-9A40-88B4-1853090CA426}"/>
              </a:ext>
            </a:extLst>
          </p:cNvPr>
          <p:cNvPicPr>
            <a:picLocks noChangeAspect="1"/>
          </p:cNvPicPr>
          <p:nvPr/>
        </p:nvPicPr>
        <p:blipFill>
          <a:blip r:embed="rId2"/>
          <a:stretch>
            <a:fillRect/>
          </a:stretch>
        </p:blipFill>
        <p:spPr>
          <a:xfrm>
            <a:off x="665722" y="2866000"/>
            <a:ext cx="11239863" cy="5947598"/>
          </a:xfrm>
          <a:prstGeom prst="rect">
            <a:avLst/>
          </a:prstGeom>
        </p:spPr>
      </p:pic>
    </p:spTree>
    <p:extLst>
      <p:ext uri="{BB962C8B-B14F-4D97-AF65-F5344CB8AC3E}">
        <p14:creationId xmlns:p14="http://schemas.microsoft.com/office/powerpoint/2010/main" val="28677560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256" y="254000"/>
            <a:ext cx="12489543" cy="914400"/>
          </a:xfrm>
        </p:spPr>
        <p:txBody>
          <a:bodyPr>
            <a:normAutofit/>
          </a:bodyPr>
          <a:lstStyle/>
          <a:p>
            <a:r>
              <a:rPr lang="en-US" sz="3800" b="0" dirty="0">
                <a:solidFill>
                  <a:schemeClr val="accent5"/>
                </a:solidFill>
                <a:latin typeface="+mn-lt"/>
                <a:ea typeface="+mn-ea"/>
                <a:cs typeface="+mn-cs"/>
              </a:rPr>
              <a:t>Supply vs demand-side indicators: What’s the story?</a:t>
            </a:r>
          </a:p>
        </p:txBody>
      </p:sp>
      <p:sp>
        <p:nvSpPr>
          <p:cNvPr id="10" name="Text Placeholder 1"/>
          <p:cNvSpPr>
            <a:spLocks noGrp="1"/>
          </p:cNvSpPr>
          <p:nvPr>
            <p:ph type="body" sz="half" idx="1"/>
          </p:nvPr>
        </p:nvSpPr>
        <p:spPr>
          <a:xfrm>
            <a:off x="1475225" y="7887498"/>
            <a:ext cx="3949182" cy="1048726"/>
          </a:xfrm>
        </p:spPr>
        <p:txBody>
          <a:bodyPr anchor="ctr">
            <a:normAutofit/>
          </a:bodyPr>
          <a:lstStyle/>
          <a:p>
            <a:pPr marL="304810" indent="-304810">
              <a:buFont typeface="Wingdings" charset="2"/>
              <a:buChar char="v"/>
            </a:pPr>
            <a:r>
              <a:rPr lang="en-ZA" sz="1920" dirty="0">
                <a:solidFill>
                  <a:schemeClr val="bg2"/>
                </a:solidFill>
                <a:latin typeface="+mn-ea"/>
              </a:rPr>
              <a:t>Active SIMS vs Unique subscribers.</a:t>
            </a:r>
          </a:p>
        </p:txBody>
      </p:sp>
      <p:sp>
        <p:nvSpPr>
          <p:cNvPr id="9" name="Slide Number Placeholder 8"/>
          <p:cNvSpPr>
            <a:spLocks noGrp="1"/>
          </p:cNvSpPr>
          <p:nvPr>
            <p:ph type="sldNum" sz="quarter" idx="2"/>
          </p:nvPr>
        </p:nvSpPr>
        <p:spPr>
          <a:xfrm>
            <a:off x="6865762" y="9275233"/>
            <a:ext cx="200376" cy="348813"/>
          </a:xfrm>
        </p:spPr>
        <p:txBody>
          <a:bodyPr/>
          <a:lstStyle/>
          <a:p>
            <a:fld id="{6052FC3A-E1BD-E54F-9A48-71EBDEF00552}" type="slidenum">
              <a:rPr lang="en-US" smtClean="0"/>
              <a:pPr/>
              <a:t>6</a:t>
            </a:fld>
            <a:endParaRPr lang="en-US" dirty="0"/>
          </a:p>
        </p:txBody>
      </p:sp>
      <p:graphicFrame>
        <p:nvGraphicFramePr>
          <p:cNvPr id="6" name="Chart 5">
            <a:extLst>
              <a:ext uri="{FF2B5EF4-FFF2-40B4-BE49-F238E27FC236}">
                <a16:creationId xmlns:a16="http://schemas.microsoft.com/office/drawing/2014/main" id="{87B2E4C5-2F6E-3B4A-BD86-DEA3EFAAA327}"/>
              </a:ext>
            </a:extLst>
          </p:cNvPr>
          <p:cNvGraphicFramePr>
            <a:graphicFrameLocks/>
          </p:cNvGraphicFramePr>
          <p:nvPr>
            <p:extLst>
              <p:ext uri="{D42A27DB-BD31-4B8C-83A1-F6EECF244321}">
                <p14:modId xmlns:p14="http://schemas.microsoft.com/office/powerpoint/2010/main" val="3395297328"/>
              </p:ext>
            </p:extLst>
          </p:nvPr>
        </p:nvGraphicFramePr>
        <p:xfrm>
          <a:off x="261256" y="1469167"/>
          <a:ext cx="12183883" cy="627998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
            <a:extLst>
              <a:ext uri="{FF2B5EF4-FFF2-40B4-BE49-F238E27FC236}">
                <a16:creationId xmlns:a16="http://schemas.microsoft.com/office/drawing/2014/main" id="{D3842AAC-4A32-5643-B660-DCB6E19AF926}"/>
              </a:ext>
            </a:extLst>
          </p:cNvPr>
          <p:cNvSpPr txBox="1">
            <a:spLocks/>
          </p:cNvSpPr>
          <p:nvPr/>
        </p:nvSpPr>
        <p:spPr>
          <a:xfrm>
            <a:off x="4991359" y="7893797"/>
            <a:ext cx="3949182" cy="1048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584200" rtl="0" latinLnBrk="0">
              <a:lnSpc>
                <a:spcPct val="90000"/>
              </a:lnSpc>
              <a:spcBef>
                <a:spcPts val="0"/>
              </a:spcBef>
              <a:spcAft>
                <a:spcPts val="0"/>
              </a:spcAft>
              <a:buClrTx/>
              <a:buSzTx/>
              <a:buFontTx/>
              <a:buNone/>
              <a:tabLst/>
              <a:defRPr sz="3800" b="0" i="0" u="none" strike="noStrike" cap="none" spc="0" baseline="0">
                <a:ln>
                  <a:noFill/>
                </a:ln>
                <a:solidFill>
                  <a:srgbClr val="AAAAAA"/>
                </a:solidFill>
                <a:uFillTx/>
                <a:latin typeface="Helvetica Neue Light"/>
                <a:ea typeface="Helvetica Neue Light"/>
                <a:cs typeface="Helvetica Neue Light"/>
                <a:sym typeface="Helvetica Neue Light"/>
              </a:defRPr>
            </a:lvl1pPr>
            <a:lvl2pPr marL="845002" marR="0" indent="-387802" algn="l" defTabSz="584200" rtl="0" latinLnBrk="0">
              <a:lnSpc>
                <a:spcPct val="90000"/>
              </a:lnSpc>
              <a:spcBef>
                <a:spcPts val="0"/>
              </a:spcBef>
              <a:spcAft>
                <a:spcPts val="0"/>
              </a:spcAft>
              <a:buClrTx/>
              <a:buSzPct val="100000"/>
              <a:buFontTx/>
              <a:buChar char="–"/>
              <a:tabLst/>
              <a:defRPr sz="3800" b="0" i="0" u="none" strike="noStrike" cap="none" spc="0" baseline="0">
                <a:ln>
                  <a:noFill/>
                </a:ln>
                <a:solidFill>
                  <a:srgbClr val="AAAAAA"/>
                </a:solidFill>
                <a:uFillTx/>
                <a:latin typeface="Helvetica Neue Light"/>
                <a:ea typeface="Helvetica Neue Light"/>
                <a:cs typeface="Helvetica Neue Light"/>
                <a:sym typeface="Helvetica Neue Light"/>
              </a:defRPr>
            </a:lvl2pPr>
            <a:lvl3pPr marL="1276350" marR="0" indent="-361950" algn="l" defTabSz="584200" rtl="0" latinLnBrk="0">
              <a:lnSpc>
                <a:spcPct val="90000"/>
              </a:lnSpc>
              <a:spcBef>
                <a:spcPts val="0"/>
              </a:spcBef>
              <a:spcAft>
                <a:spcPts val="0"/>
              </a:spcAft>
              <a:buClrTx/>
              <a:buSzPct val="100000"/>
              <a:buFontTx/>
              <a:buChar char="•"/>
              <a:tabLst/>
              <a:defRPr sz="3800" b="0" i="0" u="none" strike="noStrike" cap="none" spc="0" baseline="0">
                <a:ln>
                  <a:noFill/>
                </a:ln>
                <a:solidFill>
                  <a:srgbClr val="AAAAAA"/>
                </a:solidFill>
                <a:uFillTx/>
                <a:latin typeface="Helvetica Neue Light"/>
                <a:ea typeface="Helvetica Neue Light"/>
                <a:cs typeface="Helvetica Neue Light"/>
                <a:sym typeface="Helvetica Neue Light"/>
              </a:defRPr>
            </a:lvl3pPr>
            <a:lvl4pPr marL="1805940" marR="0" indent="-434340" algn="l" defTabSz="584200" rtl="0" latinLnBrk="0">
              <a:lnSpc>
                <a:spcPct val="90000"/>
              </a:lnSpc>
              <a:spcBef>
                <a:spcPts val="0"/>
              </a:spcBef>
              <a:spcAft>
                <a:spcPts val="0"/>
              </a:spcAft>
              <a:buClrTx/>
              <a:buSzPct val="100000"/>
              <a:buFontTx/>
              <a:buChar char="–"/>
              <a:tabLst/>
              <a:defRPr sz="3800" b="0" i="0" u="none" strike="noStrike" cap="none" spc="0" baseline="0">
                <a:ln>
                  <a:noFill/>
                </a:ln>
                <a:solidFill>
                  <a:srgbClr val="AAAAAA"/>
                </a:solidFill>
                <a:uFillTx/>
                <a:latin typeface="Helvetica Neue Light"/>
                <a:ea typeface="Helvetica Neue Light"/>
                <a:cs typeface="Helvetica Neue Light"/>
                <a:sym typeface="Helvetica Neue Light"/>
              </a:defRPr>
            </a:lvl4pPr>
            <a:lvl5pPr marL="2263140" marR="0" indent="-434340" algn="l" defTabSz="584200" rtl="0" latinLnBrk="0">
              <a:lnSpc>
                <a:spcPct val="90000"/>
              </a:lnSpc>
              <a:spcBef>
                <a:spcPts val="0"/>
              </a:spcBef>
              <a:spcAft>
                <a:spcPts val="0"/>
              </a:spcAft>
              <a:buClrTx/>
              <a:buSzPct val="100000"/>
              <a:buFontTx/>
              <a:buChar char="»"/>
              <a:tabLst/>
              <a:defRPr sz="3800" b="0" i="0" u="none" strike="noStrike" cap="none" spc="0" baseline="0">
                <a:ln>
                  <a:noFill/>
                </a:ln>
                <a:solidFill>
                  <a:srgbClr val="AAAAAA"/>
                </a:solidFill>
                <a:uFillTx/>
                <a:latin typeface="Helvetica Neue Light"/>
                <a:ea typeface="Helvetica Neue Light"/>
                <a:cs typeface="Helvetica Neue Light"/>
                <a:sym typeface="Helvetica Neue Light"/>
              </a:defRPr>
            </a:lvl5pPr>
            <a:lvl6pPr marL="26289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6pPr>
            <a:lvl7pPr marL="30861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7pPr>
            <a:lvl8pPr marL="35433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8pPr>
            <a:lvl9pPr marL="4000500" marR="0" indent="-342900" algn="l" defTabSz="584200" rtl="0" latinLnBrk="0">
              <a:lnSpc>
                <a:spcPct val="110000"/>
              </a:lnSpc>
              <a:spcBef>
                <a:spcPts val="2400"/>
              </a:spcBef>
              <a:spcAft>
                <a:spcPts val="0"/>
              </a:spcAft>
              <a:buClrTx/>
              <a:buSzPct val="100000"/>
              <a:buFontTx/>
              <a:buChar char="•"/>
              <a:tabLst/>
              <a:defRPr sz="3000" b="1" i="0" u="none" strike="noStrike" cap="none" spc="0" baseline="0">
                <a:ln>
                  <a:noFill/>
                </a:ln>
                <a:solidFill>
                  <a:srgbClr val="000000"/>
                </a:solidFill>
                <a:uFillTx/>
                <a:latin typeface="Helvetica Neue"/>
                <a:ea typeface="Helvetica Neue"/>
                <a:cs typeface="Helvetica Neue"/>
                <a:sym typeface="Helvetica Neue"/>
              </a:defRPr>
            </a:lvl9pPr>
          </a:lstStyle>
          <a:p>
            <a:pPr marL="304810" indent="-304810">
              <a:buFont typeface="Wingdings" charset="2"/>
              <a:buChar char="v"/>
            </a:pPr>
            <a:r>
              <a:rPr lang="en-ZA" sz="1920" dirty="0">
                <a:solidFill>
                  <a:schemeClr val="bg2"/>
                </a:solidFill>
                <a:latin typeface="+mn-ea"/>
              </a:rPr>
              <a:t>Disaggregation by gender, income, education, location. </a:t>
            </a:r>
          </a:p>
        </p:txBody>
      </p:sp>
    </p:spTree>
    <p:extLst>
      <p:ext uri="{BB962C8B-B14F-4D97-AF65-F5344CB8AC3E}">
        <p14:creationId xmlns:p14="http://schemas.microsoft.com/office/powerpoint/2010/main" val="27821683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A69498-4568-A242-A74A-033D6D7AEB55}"/>
              </a:ext>
            </a:extLst>
          </p:cNvPr>
          <p:cNvSpPr>
            <a:spLocks noGrp="1"/>
          </p:cNvSpPr>
          <p:nvPr>
            <p:ph type="title"/>
          </p:nvPr>
        </p:nvSpPr>
        <p:spPr/>
        <p:txBody>
          <a:bodyPr/>
          <a:lstStyle/>
          <a:p>
            <a:r>
              <a:rPr lang="en-GB" dirty="0">
                <a:solidFill>
                  <a:schemeClr val="accent5"/>
                </a:solidFill>
                <a:latin typeface="+mn-lt"/>
              </a:rPr>
              <a:t>DEMAND SIDE ANALYSIS</a:t>
            </a:r>
          </a:p>
        </p:txBody>
      </p:sp>
      <p:sp>
        <p:nvSpPr>
          <p:cNvPr id="7" name="Text Placeholder 6">
            <a:extLst>
              <a:ext uri="{FF2B5EF4-FFF2-40B4-BE49-F238E27FC236}">
                <a16:creationId xmlns:a16="http://schemas.microsoft.com/office/drawing/2014/main" id="{D3426B63-1346-D047-B8F6-846ED89EBD8B}"/>
              </a:ext>
            </a:extLst>
          </p:cNvPr>
          <p:cNvSpPr>
            <a:spLocks noGrp="1"/>
          </p:cNvSpPr>
          <p:nvPr>
            <p:ph type="body" sz="quarter" idx="1"/>
          </p:nvPr>
        </p:nvSpPr>
        <p:spPr/>
        <p:txBody>
          <a:bodyPr/>
          <a:lstStyle/>
          <a:p>
            <a:r>
              <a:rPr lang="en-GB" dirty="0"/>
              <a:t>Issues of digital inequality</a:t>
            </a:r>
          </a:p>
        </p:txBody>
      </p:sp>
    </p:spTree>
    <p:extLst>
      <p:ext uri="{BB962C8B-B14F-4D97-AF65-F5344CB8AC3E}">
        <p14:creationId xmlns:p14="http://schemas.microsoft.com/office/powerpoint/2010/main" val="8908381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C7CE9-784F-2C4B-A1D2-4AE8F9F9FD10}"/>
              </a:ext>
            </a:extLst>
          </p:cNvPr>
          <p:cNvPicPr>
            <a:picLocks noChangeAspect="1"/>
          </p:cNvPicPr>
          <p:nvPr/>
        </p:nvPicPr>
        <p:blipFill rotWithShape="1">
          <a:blip r:embed="rId2"/>
          <a:srcRect l="16201" t="24541" r="17484" b="36305"/>
          <a:stretch/>
        </p:blipFill>
        <p:spPr>
          <a:xfrm>
            <a:off x="0" y="2516329"/>
            <a:ext cx="13004800" cy="4720942"/>
          </a:xfrm>
          <a:prstGeom prst="rect">
            <a:avLst/>
          </a:prstGeom>
        </p:spPr>
      </p:pic>
      <p:sp>
        <p:nvSpPr>
          <p:cNvPr id="6" name="TextBox 5">
            <a:extLst>
              <a:ext uri="{FF2B5EF4-FFF2-40B4-BE49-F238E27FC236}">
                <a16:creationId xmlns:a16="http://schemas.microsoft.com/office/drawing/2014/main" id="{0AF60107-D91D-054D-8573-7B7C56BC9E6C}"/>
              </a:ext>
            </a:extLst>
          </p:cNvPr>
          <p:cNvSpPr txBox="1"/>
          <p:nvPr/>
        </p:nvSpPr>
        <p:spPr>
          <a:xfrm>
            <a:off x="0" y="2237945"/>
            <a:ext cx="13004800" cy="602342"/>
          </a:xfrm>
          <a:prstGeom prst="rect">
            <a:avLst/>
          </a:prstGeom>
          <a:solidFill>
            <a:srgbClr val="D6D7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lang="en-US" sz="1707" b="1" dirty="0">
                <a:solidFill>
                  <a:schemeClr val="tx2">
                    <a:lumMod val="10000"/>
                  </a:schemeClr>
                </a:solidFill>
              </a:rPr>
              <a:t>Nationally representative surveys of ICT access and use by households &amp; individuals aged 15-65; In 16 developing countries; Data represents 30% of the global population; 28,900 face-to-face interviews; +/-3 margin of error</a:t>
            </a:r>
            <a:endParaRPr lang="en-US" sz="1707" b="1" dirty="0">
              <a:solidFill>
                <a:schemeClr val="tx2">
                  <a:lumMod val="10000"/>
                </a:schemeClr>
              </a:solidFill>
              <a:sym typeface="Helvetica Light"/>
            </a:endParaRPr>
          </a:p>
        </p:txBody>
      </p:sp>
    </p:spTree>
    <p:extLst>
      <p:ext uri="{BB962C8B-B14F-4D97-AF65-F5344CB8AC3E}">
        <p14:creationId xmlns:p14="http://schemas.microsoft.com/office/powerpoint/2010/main" val="38274940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B89EB-FB12-E24A-8DEA-F75DF922428C}"/>
              </a:ext>
            </a:extLst>
          </p:cNvPr>
          <p:cNvSpPr>
            <a:spLocks noGrp="1"/>
          </p:cNvSpPr>
          <p:nvPr>
            <p:ph type="body" sz="quarter" idx="13"/>
          </p:nvPr>
        </p:nvSpPr>
        <p:spPr>
          <a:xfrm>
            <a:off x="320040" y="1384300"/>
            <a:ext cx="6182360" cy="7622540"/>
          </a:xfrm>
        </p:spPr>
        <p:txBody>
          <a:bodyPr>
            <a:normAutofit fontScale="77500" lnSpcReduction="20000"/>
          </a:bodyPr>
          <a:lstStyle/>
          <a:p>
            <a:pPr marL="457200" indent="-457200">
              <a:buFont typeface="Wingdings" pitchFamily="2" charset="2"/>
              <a:buChar char="v"/>
            </a:pPr>
            <a:r>
              <a:rPr lang="en-US" sz="3200" dirty="0"/>
              <a:t>Two sampling frames were available for South Africa based on the 2011 census: Enumerator Areas (EAs) and Small Layers (SAL).</a:t>
            </a:r>
          </a:p>
          <a:p>
            <a:pPr marL="457200" indent="-457200">
              <a:buFont typeface="Wingdings" pitchFamily="2" charset="2"/>
              <a:buChar char="v"/>
            </a:pPr>
            <a:r>
              <a:rPr lang="en-US" sz="3200" dirty="0"/>
              <a:t>Out of 90, 425 EAs, a total of 75 EAs were sampled using SRS  47 urban areas and 32 rural areas were sampled ( 60% urban : 40% rural split).</a:t>
            </a:r>
          </a:p>
          <a:p>
            <a:pPr marL="457200" indent="-457200">
              <a:buFont typeface="Wingdings" pitchFamily="2" charset="2"/>
              <a:buChar char="v"/>
            </a:pPr>
            <a:r>
              <a:rPr lang="en-US" sz="3200" dirty="0"/>
              <a:t>The target sample of 1800 was spilt in to 60% urban and 40% rural, yielding a target of 720 rural and 1080 urban households.</a:t>
            </a:r>
          </a:p>
          <a:p>
            <a:pPr marL="457200" indent="-457200">
              <a:buFont typeface="Wingdings" pitchFamily="2" charset="2"/>
              <a:buChar char="v"/>
            </a:pPr>
            <a:r>
              <a:rPr lang="en-US" sz="3200" dirty="0"/>
              <a:t>Household and individual weights were then constructed based on the census and world data on urban and rural, male and female proportions.</a:t>
            </a:r>
          </a:p>
          <a:p>
            <a:endParaRPr lang="en-US" dirty="0"/>
          </a:p>
        </p:txBody>
      </p:sp>
      <p:sp>
        <p:nvSpPr>
          <p:cNvPr id="3" name="Title 2">
            <a:extLst>
              <a:ext uri="{FF2B5EF4-FFF2-40B4-BE49-F238E27FC236}">
                <a16:creationId xmlns:a16="http://schemas.microsoft.com/office/drawing/2014/main" id="{9F474844-EBA4-834B-ACB1-8A3B0DD9DCB1}"/>
              </a:ext>
            </a:extLst>
          </p:cNvPr>
          <p:cNvSpPr>
            <a:spLocks noGrp="1"/>
          </p:cNvSpPr>
          <p:nvPr>
            <p:ph type="title"/>
          </p:nvPr>
        </p:nvSpPr>
        <p:spPr/>
        <p:txBody>
          <a:bodyPr>
            <a:normAutofit/>
          </a:bodyPr>
          <a:lstStyle/>
          <a:p>
            <a:r>
              <a:rPr lang="en-US" sz="4200" b="0" dirty="0">
                <a:solidFill>
                  <a:schemeClr val="accent5"/>
                </a:solidFill>
                <a:latin typeface="+mn-lt"/>
                <a:ea typeface="+mn-ea"/>
                <a:cs typeface="+mn-cs"/>
              </a:rPr>
              <a:t>Sample</a:t>
            </a:r>
          </a:p>
        </p:txBody>
      </p:sp>
      <p:sp>
        <p:nvSpPr>
          <p:cNvPr id="5" name="Slide Number Placeholder 4">
            <a:extLst>
              <a:ext uri="{FF2B5EF4-FFF2-40B4-BE49-F238E27FC236}">
                <a16:creationId xmlns:a16="http://schemas.microsoft.com/office/drawing/2014/main" id="{B8D2D184-AFC9-C246-B436-0C862D40CF2B}"/>
              </a:ext>
            </a:extLst>
          </p:cNvPr>
          <p:cNvSpPr>
            <a:spLocks noGrp="1"/>
          </p:cNvSpPr>
          <p:nvPr>
            <p:ph type="sldNum" sz="quarter" idx="2"/>
          </p:nvPr>
        </p:nvSpPr>
        <p:spPr>
          <a:xfrm>
            <a:off x="7018765" y="12512604"/>
            <a:ext cx="200376" cy="348813"/>
          </a:xfrm>
        </p:spPr>
        <p:txBody>
          <a:bodyPr/>
          <a:lstStyle/>
          <a:p>
            <a:pPr defTabSz="974436" fontAlgn="base">
              <a:spcBef>
                <a:spcPct val="0"/>
              </a:spcBef>
              <a:spcAft>
                <a:spcPct val="0"/>
              </a:spcAft>
            </a:pPr>
            <a:fld id="{83758903-653A-7442-ACA2-36E6579F0BEB}" type="slidenum">
              <a:rPr lang="en-US" smtClean="0">
                <a:ea typeface="ＭＳ Ｐゴシック" charset="0"/>
              </a:rPr>
              <a:pPr defTabSz="974436" fontAlgn="base">
                <a:spcBef>
                  <a:spcPct val="0"/>
                </a:spcBef>
                <a:spcAft>
                  <a:spcPct val="0"/>
                </a:spcAft>
              </a:pPr>
              <a:t>9</a:t>
            </a:fld>
            <a:endParaRPr lang="en-US" dirty="0">
              <a:ea typeface="ＭＳ Ｐゴシック" charset="0"/>
            </a:endParaRPr>
          </a:p>
        </p:txBody>
      </p:sp>
      <p:pic>
        <p:nvPicPr>
          <p:cNvPr id="6" name="Picture 5">
            <a:extLst>
              <a:ext uri="{FF2B5EF4-FFF2-40B4-BE49-F238E27FC236}">
                <a16:creationId xmlns:a16="http://schemas.microsoft.com/office/drawing/2014/main" id="{5EDC9E7A-EF8A-DB47-881B-9B54AB750C73}"/>
              </a:ext>
            </a:extLst>
          </p:cNvPr>
          <p:cNvPicPr>
            <a:picLocks noChangeAspect="1"/>
          </p:cNvPicPr>
          <p:nvPr/>
        </p:nvPicPr>
        <p:blipFill>
          <a:blip r:embed="rId2"/>
          <a:stretch>
            <a:fillRect/>
          </a:stretch>
        </p:blipFill>
        <p:spPr>
          <a:xfrm>
            <a:off x="6616704" y="2564130"/>
            <a:ext cx="6078216" cy="4625340"/>
          </a:xfrm>
          <a:prstGeom prst="rect">
            <a:avLst/>
          </a:prstGeom>
        </p:spPr>
      </p:pic>
    </p:spTree>
    <p:extLst>
      <p:ext uri="{BB962C8B-B14F-4D97-AF65-F5344CB8AC3E}">
        <p14:creationId xmlns:p14="http://schemas.microsoft.com/office/powerpoint/2010/main" val="127862263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395</TotalTime>
  <Words>2877</Words>
  <Application>Microsoft Office PowerPoint</Application>
  <PresentationFormat>Custom</PresentationFormat>
  <Paragraphs>272</Paragraphs>
  <Slides>42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Arial Unicode MS</vt:lpstr>
      <vt:lpstr>ＭＳ Ｐゴシック</vt:lpstr>
      <vt:lpstr>Arial</vt:lpstr>
      <vt:lpstr>Century Gothic</vt:lpstr>
      <vt:lpstr>Helvetica</vt:lpstr>
      <vt:lpstr>Helvetica Light</vt:lpstr>
      <vt:lpstr>Helvetica Neue</vt:lpstr>
      <vt:lpstr>Helvetica Neue Bold Condensed</vt:lpstr>
      <vt:lpstr>Helvetica Neue Light</vt:lpstr>
      <vt:lpstr>Helvetica Neue Thin</vt:lpstr>
      <vt:lpstr>Lucida Grande</vt:lpstr>
      <vt:lpstr>Segoe UI</vt:lpstr>
      <vt:lpstr>Wingdings</vt:lpstr>
      <vt:lpstr>White</vt:lpstr>
      <vt:lpstr>Digital Inequality in South Africa</vt:lpstr>
      <vt:lpstr>Context</vt:lpstr>
      <vt:lpstr>PowerPoint Presentation</vt:lpstr>
      <vt:lpstr>7 ICT indicators, 6 targets under SDG Goals 4, 5, 9,17 </vt:lpstr>
      <vt:lpstr>We do not have the official data to know our progress</vt:lpstr>
      <vt:lpstr>Supply vs demand-side indicators: What’s the story?</vt:lpstr>
      <vt:lpstr>DEMAND SIDE ANALYSIS</vt:lpstr>
      <vt:lpstr>PowerPoint Presentation</vt:lpstr>
      <vt:lpstr>Sample</vt:lpstr>
      <vt:lpstr>Mobile phone ownership, Internet use tracks GNI per capita</vt:lpstr>
      <vt:lpstr>Gender gap in mobile phone ownership</vt:lpstr>
      <vt:lpstr>Major barrier to adoption in rest of Africa is lack of power</vt:lpstr>
      <vt:lpstr>Gender gap in Internet use also track GNI</vt:lpstr>
      <vt:lpstr>Gender gap in Internet use also track GNI</vt:lpstr>
      <vt:lpstr>Urban-rural Internet divide than gender divide (but overlapping)</vt:lpstr>
      <vt:lpstr>ICT ownership </vt:lpstr>
      <vt:lpstr>Ownership and use of ICTs by income</vt:lpstr>
      <vt:lpstr>Financial inclusion </vt:lpstr>
      <vt:lpstr>PowerPoint Presentation</vt:lpstr>
      <vt:lpstr>Reasons for not using the Internet </vt:lpstr>
      <vt:lpstr>SUPPLY-SIDE ANALYSIS</vt:lpstr>
      <vt:lpstr>Cost drivers </vt:lpstr>
      <vt:lpstr>International bandwidth and national transmission</vt:lpstr>
      <vt:lpstr>Mobile Market Share</vt:lpstr>
      <vt:lpstr>Mobile operator investments </vt:lpstr>
      <vt:lpstr>Are data prices in South Africa high?</vt:lpstr>
      <vt:lpstr>SA’s Cheapest 1GB data Compared to Africa’s cheapest countries </vt:lpstr>
      <vt:lpstr>Pricing strategy and competition </vt:lpstr>
      <vt:lpstr>Prices vs quality of service</vt:lpstr>
      <vt:lpstr>Quality adjusted prices </vt:lpstr>
      <vt:lpstr>Download speed in ZA vs Rest of the World (Speedchecker)</vt:lpstr>
      <vt:lpstr>…coverage too</vt:lpstr>
      <vt:lpstr>RIA’S Africa Mobile Pricing Index</vt:lpstr>
      <vt:lpstr>Some implications for ECA Amendment and beyond</vt:lpstr>
      <vt:lpstr>Digital paradox</vt:lpstr>
      <vt:lpstr>Efficiency, innovations vs consumer welfare</vt:lpstr>
      <vt:lpstr>Agile policy &amp; regulation for digital economy &amp; society</vt:lpstr>
      <vt:lpstr>Implement, adapt, implement…</vt:lpstr>
      <vt:lpstr>WOAN</vt:lpstr>
      <vt:lpstr>Alternative access strategies</vt:lpstr>
      <vt:lpstr>Institutional failure </vt:lpstr>
      <vt:lpstr> Research made possible through the support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Inequality in South Africa</dc:title>
  <dc:creator>Hajiera Salie</dc:creator>
  <cp:lastModifiedBy>Hajiera Salie</cp:lastModifiedBy>
  <cp:revision>48</cp:revision>
  <dcterms:modified xsi:type="dcterms:W3CDTF">2018-11-26T09:19:01Z</dcterms:modified>
</cp:coreProperties>
</file>