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59" r:id="rId1"/>
  </p:sldMasterIdLst>
  <p:notesMasterIdLst>
    <p:notesMasterId r:id="rId31"/>
  </p:notesMasterIdLst>
  <p:sldIdLst>
    <p:sldId id="256" r:id="rId2"/>
    <p:sldId id="257" r:id="rId3"/>
    <p:sldId id="258" r:id="rId4"/>
    <p:sldId id="259" r:id="rId5"/>
    <p:sldId id="294" r:id="rId6"/>
    <p:sldId id="260" r:id="rId7"/>
    <p:sldId id="261" r:id="rId8"/>
    <p:sldId id="288" r:id="rId9"/>
    <p:sldId id="289" r:id="rId10"/>
    <p:sldId id="290" r:id="rId11"/>
    <p:sldId id="291" r:id="rId12"/>
    <p:sldId id="264" r:id="rId13"/>
    <p:sldId id="292" r:id="rId14"/>
    <p:sldId id="265" r:id="rId15"/>
    <p:sldId id="266" r:id="rId16"/>
    <p:sldId id="293" r:id="rId17"/>
    <p:sldId id="267" r:id="rId18"/>
    <p:sldId id="277" r:id="rId19"/>
    <p:sldId id="295" r:id="rId20"/>
    <p:sldId id="279" r:id="rId21"/>
    <p:sldId id="280" r:id="rId22"/>
    <p:sldId id="284" r:id="rId23"/>
    <p:sldId id="268" r:id="rId24"/>
    <p:sldId id="269" r:id="rId25"/>
    <p:sldId id="270" r:id="rId26"/>
    <p:sldId id="272" r:id="rId27"/>
    <p:sldId id="276" r:id="rId28"/>
    <p:sldId id="296" r:id="rId29"/>
    <p:sldId id="287" r:id="rId3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E979245-F919-4477-884D-66D92866C9E1}">
  <a:tblStyle styleId="{7E979245-F919-4477-884D-66D92866C9E1}"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FAECE6"/>
          </a:solidFill>
        </a:fill>
      </a:tcStyle>
    </a:wholeTbl>
    <a:band1H>
      <a:tcTxStyle/>
      <a:tcStyle>
        <a:tcBdr/>
        <a:fill>
          <a:solidFill>
            <a:srgbClr val="F5D8CA"/>
          </a:solidFill>
        </a:fill>
      </a:tcStyle>
    </a:band1H>
    <a:band2H>
      <a:tcTxStyle/>
      <a:tcStyle>
        <a:tcBdr/>
      </a:tcStyle>
    </a:band2H>
    <a:band1V>
      <a:tcTxStyle/>
      <a:tcStyle>
        <a:tcBdr/>
        <a:fill>
          <a:solidFill>
            <a:srgbClr val="F5D8C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18" autoAdjust="0"/>
    <p:restoredTop sz="94746"/>
  </p:normalViewPr>
  <p:slideViewPr>
    <p:cSldViewPr snapToGrid="0">
      <p:cViewPr>
        <p:scale>
          <a:sx n="120" d="100"/>
          <a:sy n="120" d="100"/>
        </p:scale>
        <p:origin x="144"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wrap="square" lIns="91425" tIns="91425" rIns="91425" bIns="91425" anchor="t" anchorCtr="0"/>
          <a:lstStyle>
            <a:lvl1pPr marL="0" marR="0" lvl="0" indent="0" algn="l" rtl="0">
              <a:spcBef>
                <a:spcPts val="0"/>
              </a:spcBef>
              <a:buSzPct val="116666"/>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wrap="square" lIns="91425" tIns="91425" rIns="91425" bIns="91425" anchor="t" anchorCtr="0"/>
          <a:lstStyle>
            <a:lvl1pPr marL="0" marR="0" lvl="0" indent="0" algn="r" rtl="0">
              <a:spcBef>
                <a:spcPts val="0"/>
              </a:spcBef>
              <a:buSzPct val="116666"/>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400" cy="3600450"/>
          </a:xfrm>
          <a:prstGeom prst="rect">
            <a:avLst/>
          </a:prstGeom>
          <a:noFill/>
          <a:ln>
            <a:noFill/>
          </a:ln>
        </p:spPr>
        <p:txBody>
          <a:bodyPr wrap="square" lIns="91425" tIns="91425" rIns="91425" bIns="91425" anchor="t" anchorCtr="0"/>
          <a:lstStyle>
            <a:lvl1pPr marL="0" marR="0" lvl="0" indent="0" algn="l" rtl="0">
              <a:spcBef>
                <a:spcPts val="0"/>
              </a:spcBef>
              <a:buSzPct val="116666"/>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SzPct val="116666"/>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SzPct val="116666"/>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SzPct val="116666"/>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SzPct val="116666"/>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SzPct val="116666"/>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SzPct val="116666"/>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SzPct val="116666"/>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SzPct val="116666"/>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wrap="square" lIns="91425" tIns="91425" rIns="91425" bIns="91425" anchor="b" anchorCtr="0"/>
          <a:lstStyle>
            <a:lvl1pPr marL="0" marR="0" lvl="0" indent="0" algn="l" rtl="0">
              <a:spcBef>
                <a:spcPts val="0"/>
              </a:spcBef>
              <a:buSzPct val="116666"/>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pPr marL="0" marR="0" lvl="0" indent="0" algn="r" rtl="0">
                <a:spcBef>
                  <a:spcPts val="0"/>
                </a:spcBef>
                <a:buSzPct val="25000"/>
                <a:buNone/>
              </a:pPr>
              <a:t>‹#›</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0887187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03" name="Shape 10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41" name="Shape 14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6839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59" name="Shape 15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59" name="Shape 15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9992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65" name="Shape 16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71" name="Shape 17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77" name="Shape 17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50029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77" name="Shape 17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243" name="Shape 24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255" name="Shape 25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261" name="Shape 26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14" name="Shape 11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283" name="Shape 28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83" name="Shape 18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89" name="Shape 18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5" name="Shape 195"/>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96" name="Shape 196"/>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pPr marL="0" marR="0" lvl="0" indent="0" algn="r" rtl="0">
                <a:spcBef>
                  <a:spcPts val="0"/>
                </a:spcBef>
                <a:buSzPct val="25000"/>
                <a:buNone/>
              </a:pPr>
              <a:t>25</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This graph illustrates the department’s progress with regard to housing delivery.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It looks at the total number of separate houses and residential units developed across all of the governments housing programmes, including affordable rental and Community Residential Units (CRU).</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WATCH TREND SINCE 2011</a:t>
            </a:r>
          </a:p>
        </p:txBody>
      </p:sp>
      <p:sp>
        <p:nvSpPr>
          <p:cNvPr id="210" name="Shape 210"/>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pPr marL="0" marR="0" lvl="0" indent="0" algn="r" rtl="0">
                <a:spcBef>
                  <a:spcPts val="0"/>
                </a:spcBef>
                <a:buSzPct val="25000"/>
                <a:buNone/>
              </a:pPr>
              <a:t>26</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237" name="Shape 23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Shape 30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1" name="Shape 301"/>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a:spcBef>
                <a:spcPts val="0"/>
              </a:spcBef>
              <a:buNone/>
            </a:pPr>
            <a:endParaRPr/>
          </a:p>
        </p:txBody>
      </p:sp>
      <p:sp>
        <p:nvSpPr>
          <p:cNvPr id="302" name="Shape 302"/>
          <p:cNvSpPr txBox="1">
            <a:spLocks noGrp="1"/>
          </p:cNvSpPr>
          <p:nvPr>
            <p:ph type="sldNum" idx="12"/>
          </p:nvPr>
        </p:nvSpPr>
        <p:spPr>
          <a:xfrm>
            <a:off x="3884613" y="8685213"/>
            <a:ext cx="2971800" cy="4587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GB"/>
              <a:pPr lvl="0">
                <a:spcBef>
                  <a:spcPts val="0"/>
                </a:spcBef>
                <a:buClr>
                  <a:srgbClr val="000000"/>
                </a:buClr>
                <a:buSzPct val="25000"/>
                <a:buFont typeface="Arial"/>
                <a:buNone/>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21" name="Shape 121"/>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pPr marL="0" marR="0" lvl="0" indent="0" algn="r" rtl="0">
                <a:spcBef>
                  <a:spcPts val="0"/>
                </a:spcBef>
                <a:buSzPct val="25000"/>
                <a:buNone/>
              </a:pPr>
              <a:t>3</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7" name="Shape 127"/>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28" name="Shape 128"/>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pPr marL="0" marR="0" lvl="0" indent="0" algn="r" rtl="0">
                <a:spcBef>
                  <a:spcPts val="0"/>
                </a:spcBef>
                <a:buSzPct val="25000"/>
                <a:buNone/>
              </a:pPr>
              <a:t>4</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35" name="Shape 135"/>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pPr marL="0" marR="0" lvl="0" indent="0" algn="r" rtl="0">
                <a:spcBef>
                  <a:spcPts val="0"/>
                </a:spcBef>
                <a:buSzPct val="25000"/>
                <a:buNone/>
              </a:pPr>
              <a:t>6</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41" name="Shape 14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41" name="Shape 14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1904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41" name="Shape 14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683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41" name="Shape 14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6387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Shape 18"/>
        <p:cNvGrpSpPr/>
        <p:nvPr/>
      </p:nvGrpSpPr>
      <p:grpSpPr>
        <a:xfrm>
          <a:off x="0" y="0"/>
          <a:ext cx="0" cy="0"/>
          <a:chOff x="0" y="0"/>
          <a:chExt cx="0" cy="0"/>
        </a:xfrm>
      </p:grpSpPr>
      <p:sp>
        <p:nvSpPr>
          <p:cNvPr id="19" name="Shape 19"/>
          <p:cNvSpPr/>
          <p:nvPr/>
        </p:nvSpPr>
        <p:spPr>
          <a:xfrm>
            <a:off x="3175" y="6400800"/>
            <a:ext cx="12188825" cy="457200"/>
          </a:xfrm>
          <a:prstGeom prst="rect">
            <a:avLst/>
          </a:prstGeom>
          <a:solidFill>
            <a:schemeClr val="accent2"/>
          </a:solidFill>
          <a:ln>
            <a:noFill/>
          </a:ln>
        </p:spPr>
        <p:txBody>
          <a:bodyPr wrap="square" lIns="91425" tIns="91425" rIns="91425" bIns="91425" anchor="ctr" anchorCtr="0">
            <a:noAutofit/>
          </a:bodyPr>
          <a:lstStyle/>
          <a:p>
            <a:pPr lvl="0">
              <a:spcBef>
                <a:spcPts val="0"/>
              </a:spcBef>
              <a:buNone/>
            </a:pPr>
            <a:endParaRPr/>
          </a:p>
        </p:txBody>
      </p:sp>
      <p:sp>
        <p:nvSpPr>
          <p:cNvPr id="20" name="Shape 20"/>
          <p:cNvSpPr/>
          <p:nvPr/>
        </p:nvSpPr>
        <p:spPr>
          <a:xfrm>
            <a:off x="15" y="6334316"/>
            <a:ext cx="12188825" cy="6400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21" name="Shape 21"/>
          <p:cNvSpPr txBox="1">
            <a:spLocks noGrp="1"/>
          </p:cNvSpPr>
          <p:nvPr>
            <p:ph type="ctrTitle"/>
          </p:nvPr>
        </p:nvSpPr>
        <p:spPr>
          <a:xfrm>
            <a:off x="1097280" y="758952"/>
            <a:ext cx="10058400" cy="3566160"/>
          </a:xfrm>
          <a:prstGeom prst="rect">
            <a:avLst/>
          </a:prstGeom>
          <a:noFill/>
          <a:ln>
            <a:noFill/>
          </a:ln>
        </p:spPr>
        <p:txBody>
          <a:bodyPr wrap="square" lIns="91425" tIns="91425" rIns="91425" bIns="91425" anchor="b" anchorCtr="0"/>
          <a:lstStyle>
            <a:lvl1pPr marL="0" marR="0" lvl="0" indent="0" algn="l" rtl="0">
              <a:lnSpc>
                <a:spcPct val="85000"/>
              </a:lnSpc>
              <a:spcBef>
                <a:spcPts val="0"/>
              </a:spcBef>
              <a:buClr>
                <a:srgbClr val="262626"/>
              </a:buClr>
              <a:buSzPct val="100000"/>
              <a:buFont typeface="Calibri"/>
              <a:buNone/>
              <a:defRPr sz="8000" b="0" i="0" u="none" strike="noStrike" cap="none">
                <a:solidFill>
                  <a:srgbClr val="262626"/>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2" name="Shape 22"/>
          <p:cNvSpPr txBox="1">
            <a:spLocks noGrp="1"/>
          </p:cNvSpPr>
          <p:nvPr>
            <p:ph type="subTitle" idx="1"/>
          </p:nvPr>
        </p:nvSpPr>
        <p:spPr>
          <a:xfrm>
            <a:off x="1100051" y="4455620"/>
            <a:ext cx="10058400" cy="1143000"/>
          </a:xfrm>
          <a:prstGeom prst="rect">
            <a:avLst/>
          </a:prstGeom>
          <a:noFill/>
          <a:ln>
            <a:noFill/>
          </a:ln>
        </p:spPr>
        <p:txBody>
          <a:bodyPr wrap="square" lIns="91425" tIns="91425" rIns="91425" bIns="91425" anchor="t" anchorCtr="0"/>
          <a:lstStyle>
            <a:lvl1pPr marL="0" marR="0" lvl="0" indent="0" algn="l" rtl="0">
              <a:lnSpc>
                <a:spcPct val="90000"/>
              </a:lnSpc>
              <a:spcBef>
                <a:spcPts val="1200"/>
              </a:spcBef>
              <a:spcAft>
                <a:spcPts val="200"/>
              </a:spcAft>
              <a:buClr>
                <a:schemeClr val="accent1"/>
              </a:buClr>
              <a:buSzPct val="100000"/>
              <a:buFont typeface="Calibri"/>
              <a:buNone/>
              <a:defRPr sz="2400" b="0" i="0" u="none" strike="noStrike" cap="none">
                <a:solidFill>
                  <a:schemeClr val="dk2"/>
                </a:solidFill>
                <a:latin typeface="Calibri"/>
                <a:ea typeface="Calibri"/>
                <a:cs typeface="Calibri"/>
                <a:sym typeface="Calibri"/>
              </a:defRPr>
            </a:lvl1pPr>
            <a:lvl2pPr marL="457200" marR="0" lvl="1" indent="0" algn="ctr" rtl="0">
              <a:lnSpc>
                <a:spcPct val="90000"/>
              </a:lnSpc>
              <a:spcBef>
                <a:spcPts val="200"/>
              </a:spcBef>
              <a:spcAft>
                <a:spcPts val="400"/>
              </a:spcAft>
              <a:buClr>
                <a:schemeClr val="accent1"/>
              </a:buClr>
              <a:buSzPct val="100000"/>
              <a:buFont typeface="Calibri"/>
              <a:buNone/>
              <a:defRPr sz="2400" b="0" i="0" u="none" strike="noStrike" cap="none">
                <a:solidFill>
                  <a:srgbClr val="3F3F3F"/>
                </a:solidFill>
                <a:latin typeface="Calibri"/>
                <a:ea typeface="Calibri"/>
                <a:cs typeface="Calibri"/>
                <a:sym typeface="Calibri"/>
              </a:defRPr>
            </a:lvl2pPr>
            <a:lvl3pPr marL="914400" marR="0" lvl="2" indent="0" algn="ctr" rtl="0">
              <a:lnSpc>
                <a:spcPct val="90000"/>
              </a:lnSpc>
              <a:spcBef>
                <a:spcPts val="200"/>
              </a:spcBef>
              <a:spcAft>
                <a:spcPts val="400"/>
              </a:spcAft>
              <a:buClr>
                <a:schemeClr val="accent1"/>
              </a:buClr>
              <a:buSzPct val="100000"/>
              <a:buFont typeface="Calibri"/>
              <a:buNone/>
              <a:defRPr sz="2400" b="0" i="0" u="none" strike="noStrike" cap="none">
                <a:solidFill>
                  <a:srgbClr val="3F3F3F"/>
                </a:solidFill>
                <a:latin typeface="Calibri"/>
                <a:ea typeface="Calibri"/>
                <a:cs typeface="Calibri"/>
                <a:sym typeface="Calibri"/>
              </a:defRPr>
            </a:lvl3pPr>
            <a:lvl4pPr marL="1371600" marR="0" lvl="3" indent="0" algn="ctr" rtl="0">
              <a:lnSpc>
                <a:spcPct val="90000"/>
              </a:lnSpc>
              <a:spcBef>
                <a:spcPts val="200"/>
              </a:spcBef>
              <a:spcAft>
                <a:spcPts val="400"/>
              </a:spcAft>
              <a:buClr>
                <a:schemeClr val="accent1"/>
              </a:buClr>
              <a:buSzPct val="100000"/>
              <a:buFont typeface="Calibri"/>
              <a:buNone/>
              <a:defRPr sz="2000" b="0" i="0" u="none" strike="noStrike" cap="none">
                <a:solidFill>
                  <a:srgbClr val="3F3F3F"/>
                </a:solidFill>
                <a:latin typeface="Calibri"/>
                <a:ea typeface="Calibri"/>
                <a:cs typeface="Calibri"/>
                <a:sym typeface="Calibri"/>
              </a:defRPr>
            </a:lvl4pPr>
            <a:lvl5pPr marL="1828800" marR="0" lvl="4" indent="0" algn="ctr" rtl="0">
              <a:lnSpc>
                <a:spcPct val="90000"/>
              </a:lnSpc>
              <a:spcBef>
                <a:spcPts val="200"/>
              </a:spcBef>
              <a:spcAft>
                <a:spcPts val="400"/>
              </a:spcAft>
              <a:buClr>
                <a:schemeClr val="accent1"/>
              </a:buClr>
              <a:buSzPct val="100000"/>
              <a:buFont typeface="Calibri"/>
              <a:buNone/>
              <a:defRPr sz="2000" b="0" i="0" u="none" strike="noStrike" cap="none">
                <a:solidFill>
                  <a:srgbClr val="3F3F3F"/>
                </a:solidFill>
                <a:latin typeface="Calibri"/>
                <a:ea typeface="Calibri"/>
                <a:cs typeface="Calibri"/>
                <a:sym typeface="Calibri"/>
              </a:defRPr>
            </a:lvl5pPr>
            <a:lvl6pPr marL="2286000" marR="0" lvl="5" indent="0" algn="ctr" rtl="0">
              <a:lnSpc>
                <a:spcPct val="90000"/>
              </a:lnSpc>
              <a:spcBef>
                <a:spcPts val="200"/>
              </a:spcBef>
              <a:spcAft>
                <a:spcPts val="400"/>
              </a:spcAft>
              <a:buClr>
                <a:schemeClr val="accent1"/>
              </a:buClr>
              <a:buSzPct val="100000"/>
              <a:buFont typeface="Calibri"/>
              <a:buNone/>
              <a:defRPr sz="2000" b="0" i="0" u="none" strike="noStrike" cap="none">
                <a:solidFill>
                  <a:srgbClr val="3F3F3F"/>
                </a:solidFill>
                <a:latin typeface="Calibri"/>
                <a:ea typeface="Calibri"/>
                <a:cs typeface="Calibri"/>
                <a:sym typeface="Calibri"/>
              </a:defRPr>
            </a:lvl6pPr>
            <a:lvl7pPr marL="2743200" marR="0" lvl="6" indent="0" algn="ctr" rtl="0">
              <a:lnSpc>
                <a:spcPct val="90000"/>
              </a:lnSpc>
              <a:spcBef>
                <a:spcPts val="200"/>
              </a:spcBef>
              <a:spcAft>
                <a:spcPts val="400"/>
              </a:spcAft>
              <a:buClr>
                <a:schemeClr val="accent1"/>
              </a:buClr>
              <a:buSzPct val="100000"/>
              <a:buFont typeface="Calibri"/>
              <a:buNone/>
              <a:defRPr sz="2000" b="0" i="0" u="none" strike="noStrike" cap="none">
                <a:solidFill>
                  <a:srgbClr val="3F3F3F"/>
                </a:solidFill>
                <a:latin typeface="Calibri"/>
                <a:ea typeface="Calibri"/>
                <a:cs typeface="Calibri"/>
                <a:sym typeface="Calibri"/>
              </a:defRPr>
            </a:lvl7pPr>
            <a:lvl8pPr marL="3200400" marR="0" lvl="7" indent="0" algn="ctr" rtl="0">
              <a:lnSpc>
                <a:spcPct val="90000"/>
              </a:lnSpc>
              <a:spcBef>
                <a:spcPts val="200"/>
              </a:spcBef>
              <a:spcAft>
                <a:spcPts val="400"/>
              </a:spcAft>
              <a:buClr>
                <a:schemeClr val="accent1"/>
              </a:buClr>
              <a:buSzPct val="100000"/>
              <a:buFont typeface="Calibri"/>
              <a:buNone/>
              <a:defRPr sz="2000" b="0" i="0" u="none" strike="noStrike" cap="none">
                <a:solidFill>
                  <a:srgbClr val="3F3F3F"/>
                </a:solidFill>
                <a:latin typeface="Calibri"/>
                <a:ea typeface="Calibri"/>
                <a:cs typeface="Calibri"/>
                <a:sym typeface="Calibri"/>
              </a:defRPr>
            </a:lvl8pPr>
            <a:lvl9pPr marL="3657600" marR="0" lvl="8" indent="0" algn="ctr" rtl="0">
              <a:lnSpc>
                <a:spcPct val="90000"/>
              </a:lnSpc>
              <a:spcBef>
                <a:spcPts val="200"/>
              </a:spcBef>
              <a:spcAft>
                <a:spcPts val="400"/>
              </a:spcAft>
              <a:buClr>
                <a:schemeClr val="accent1"/>
              </a:buClr>
              <a:buSzPct val="100000"/>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23" name="Shape 23"/>
          <p:cNvSpPr txBox="1">
            <a:spLocks noGrp="1"/>
          </p:cNvSpPr>
          <p:nvPr>
            <p:ph type="dt" idx="10"/>
          </p:nvPr>
        </p:nvSpPr>
        <p:spPr>
          <a:xfrm>
            <a:off x="1097280" y="6459785"/>
            <a:ext cx="2472271" cy="365125"/>
          </a:xfrm>
          <a:prstGeom prst="rect">
            <a:avLst/>
          </a:prstGeom>
          <a:noFill/>
          <a:ln>
            <a:noFill/>
          </a:ln>
        </p:spPr>
        <p:txBody>
          <a:bodyPr wrap="square" lIns="91425" tIns="91425" rIns="91425" bIns="91425" anchor="ctr" anchorCtr="0"/>
          <a:lstStyle>
            <a:lvl1pPr marL="0" marR="0" lvl="0" indent="0" algn="l"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ftr" idx="11"/>
          </p:nvPr>
        </p:nvSpPr>
        <p:spPr>
          <a:xfrm>
            <a:off x="3686185" y="6459785"/>
            <a:ext cx="4822804" cy="365125"/>
          </a:xfrm>
          <a:prstGeom prst="rect">
            <a:avLst/>
          </a:prstGeom>
          <a:noFill/>
          <a:ln>
            <a:noFill/>
          </a:ln>
        </p:spPr>
        <p:txBody>
          <a:bodyPr wrap="square" lIns="91425" tIns="91425" rIns="91425" bIns="91425" anchor="ctr" anchorCtr="0"/>
          <a:lstStyle>
            <a:lvl1pPr marL="0" marR="0" lvl="0" indent="0" algn="ctr"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9900458" y="6459785"/>
            <a:ext cx="1312025"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GB" sz="1050" b="0" i="0" u="none" strike="noStrike" cap="none">
                <a:solidFill>
                  <a:srgbClr val="FFFFFF"/>
                </a:solidFill>
                <a:latin typeface="Calibri"/>
                <a:ea typeface="Calibri"/>
                <a:cs typeface="Calibri"/>
                <a:sym typeface="Calibri"/>
              </a:rPr>
              <a:pPr marL="0" marR="0" lvl="0" indent="0" algn="r" rtl="0">
                <a:spcBef>
                  <a:spcPts val="0"/>
                </a:spcBef>
                <a:buSzPct val="25000"/>
                <a:buNone/>
              </a:pPr>
              <a:t>‹#›</a:t>
            </a:fld>
            <a:endParaRPr lang="en-GB" sz="1050" b="0" i="0" u="none" strike="noStrike" cap="none">
              <a:solidFill>
                <a:srgbClr val="FFFFFF"/>
              </a:solidFill>
              <a:latin typeface="Calibri"/>
              <a:ea typeface="Calibri"/>
              <a:cs typeface="Calibri"/>
              <a:sym typeface="Calibri"/>
            </a:endParaRPr>
          </a:p>
        </p:txBody>
      </p:sp>
      <p:cxnSp>
        <p:nvCxnSpPr>
          <p:cNvPr id="26" name="Shape 26"/>
          <p:cNvCxnSpPr/>
          <p:nvPr/>
        </p:nvCxnSpPr>
        <p:spPr>
          <a:xfrm>
            <a:off x="1207658" y="4343400"/>
            <a:ext cx="9875520" cy="0"/>
          </a:xfrm>
          <a:prstGeom prst="straightConnector1">
            <a:avLst/>
          </a:prstGeom>
          <a:noFill/>
          <a:ln w="9525" cap="flat" cmpd="sng">
            <a:solidFill>
              <a:srgbClr val="7F7F7F"/>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1097280" y="286603"/>
            <a:ext cx="10058400" cy="1450757"/>
          </a:xfrm>
          <a:prstGeom prst="rect">
            <a:avLst/>
          </a:prstGeom>
          <a:noFill/>
          <a:ln>
            <a:noFill/>
          </a:ln>
        </p:spPr>
        <p:txBody>
          <a:bodyPr wrap="square" lIns="91425" tIns="91425" rIns="91425" bIns="91425" anchor="b" anchorCtr="0"/>
          <a:lstStyle>
            <a:lvl1pPr marL="0" marR="0" lvl="0" indent="0" algn="l" rtl="0">
              <a:lnSpc>
                <a:spcPct val="85000"/>
              </a:lnSpc>
              <a:spcBef>
                <a:spcPts val="0"/>
              </a:spcBef>
              <a:buClr>
                <a:srgbClr val="3F3F3F"/>
              </a:buClr>
              <a:buSzPct val="100000"/>
              <a:buFont typeface="Calibri"/>
              <a:buNone/>
              <a:defRPr sz="4800" b="0" i="0" u="none" strike="noStrike" cap="none">
                <a:solidFill>
                  <a:srgbClr val="3F3F3F"/>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89" name="Shape 89"/>
          <p:cNvSpPr txBox="1">
            <a:spLocks noGrp="1"/>
          </p:cNvSpPr>
          <p:nvPr>
            <p:ph type="body" idx="1"/>
          </p:nvPr>
        </p:nvSpPr>
        <p:spPr>
          <a:xfrm rot="5400000">
            <a:off x="4114800" y="-1171786"/>
            <a:ext cx="4023360" cy="10058400"/>
          </a:xfrm>
          <a:prstGeom prst="rect">
            <a:avLst/>
          </a:prstGeom>
          <a:noFill/>
          <a:ln>
            <a:noFill/>
          </a:ln>
        </p:spPr>
        <p:txBody>
          <a:bodyPr wrap="square"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90" name="Shape 90"/>
          <p:cNvSpPr txBox="1">
            <a:spLocks noGrp="1"/>
          </p:cNvSpPr>
          <p:nvPr>
            <p:ph type="dt" idx="10"/>
          </p:nvPr>
        </p:nvSpPr>
        <p:spPr>
          <a:xfrm>
            <a:off x="1097280" y="6459785"/>
            <a:ext cx="2472271" cy="365125"/>
          </a:xfrm>
          <a:prstGeom prst="rect">
            <a:avLst/>
          </a:prstGeom>
          <a:noFill/>
          <a:ln>
            <a:noFill/>
          </a:ln>
        </p:spPr>
        <p:txBody>
          <a:bodyPr wrap="square" lIns="91425" tIns="91425" rIns="91425" bIns="91425" anchor="ctr" anchorCtr="0"/>
          <a:lstStyle>
            <a:lvl1pPr marL="0" marR="0" lvl="0" indent="0" algn="l"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ftr" idx="11"/>
          </p:nvPr>
        </p:nvSpPr>
        <p:spPr>
          <a:xfrm>
            <a:off x="3686185" y="6459785"/>
            <a:ext cx="4822804" cy="365125"/>
          </a:xfrm>
          <a:prstGeom prst="rect">
            <a:avLst/>
          </a:prstGeom>
          <a:noFill/>
          <a:ln>
            <a:noFill/>
          </a:ln>
        </p:spPr>
        <p:txBody>
          <a:bodyPr wrap="square" lIns="91425" tIns="91425" rIns="91425" bIns="91425" anchor="ctr" anchorCtr="0"/>
          <a:lstStyle>
            <a:lvl1pPr marL="0" marR="0" lvl="0" indent="0" algn="ctr"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sldNum" idx="12"/>
          </p:nvPr>
        </p:nvSpPr>
        <p:spPr>
          <a:xfrm>
            <a:off x="9900458" y="6459785"/>
            <a:ext cx="1312025"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GB" sz="1050" b="0" i="0" u="none" strike="noStrike" cap="none">
                <a:solidFill>
                  <a:srgbClr val="FFFFFF"/>
                </a:solidFill>
                <a:latin typeface="Calibri"/>
                <a:ea typeface="Calibri"/>
                <a:cs typeface="Calibri"/>
                <a:sym typeface="Calibri"/>
              </a:rPr>
              <a:pPr marL="0" marR="0" lvl="0" indent="0" algn="r" rtl="0">
                <a:spcBef>
                  <a:spcPts val="0"/>
                </a:spcBef>
                <a:buSzPct val="25000"/>
                <a:buNone/>
              </a:pPr>
              <a:t>‹#›</a:t>
            </a:fld>
            <a:endParaRPr lang="en-GB"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cSld name="Vertical Title and Text">
    <p:spTree>
      <p:nvGrpSpPr>
        <p:cNvPr id="1" name="Shape 93"/>
        <p:cNvGrpSpPr/>
        <p:nvPr/>
      </p:nvGrpSpPr>
      <p:grpSpPr>
        <a:xfrm>
          <a:off x="0" y="0"/>
          <a:ext cx="0" cy="0"/>
          <a:chOff x="0" y="0"/>
          <a:chExt cx="0" cy="0"/>
        </a:xfrm>
      </p:grpSpPr>
      <p:sp>
        <p:nvSpPr>
          <p:cNvPr id="94" name="Shape 94"/>
          <p:cNvSpPr/>
          <p:nvPr/>
        </p:nvSpPr>
        <p:spPr>
          <a:xfrm>
            <a:off x="3175" y="6400800"/>
            <a:ext cx="12188825" cy="457200"/>
          </a:xfrm>
          <a:prstGeom prst="rect">
            <a:avLst/>
          </a:prstGeom>
          <a:solidFill>
            <a:schemeClr val="accent2"/>
          </a:solidFill>
          <a:ln>
            <a:noFill/>
          </a:ln>
        </p:spPr>
        <p:txBody>
          <a:bodyPr wrap="square" lIns="91425" tIns="91425" rIns="91425" bIns="91425" anchor="ctr" anchorCtr="0">
            <a:noAutofit/>
          </a:bodyPr>
          <a:lstStyle/>
          <a:p>
            <a:pPr lvl="0">
              <a:spcBef>
                <a:spcPts val="0"/>
              </a:spcBef>
              <a:buNone/>
            </a:pPr>
            <a:endParaRPr/>
          </a:p>
        </p:txBody>
      </p:sp>
      <p:sp>
        <p:nvSpPr>
          <p:cNvPr id="95" name="Shape 95"/>
          <p:cNvSpPr/>
          <p:nvPr/>
        </p:nvSpPr>
        <p:spPr>
          <a:xfrm>
            <a:off x="15" y="6334316"/>
            <a:ext cx="12188825" cy="6400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96" name="Shape 96"/>
          <p:cNvSpPr txBox="1">
            <a:spLocks noGrp="1"/>
          </p:cNvSpPr>
          <p:nvPr>
            <p:ph type="title"/>
          </p:nvPr>
        </p:nvSpPr>
        <p:spPr>
          <a:xfrm rot="5400000">
            <a:off x="7160640" y="1979039"/>
            <a:ext cx="5757421" cy="2628900"/>
          </a:xfrm>
          <a:prstGeom prst="rect">
            <a:avLst/>
          </a:prstGeom>
          <a:noFill/>
          <a:ln>
            <a:noFill/>
          </a:ln>
        </p:spPr>
        <p:txBody>
          <a:bodyPr wrap="square" lIns="91425" tIns="91425" rIns="91425" bIns="91425" anchor="b" anchorCtr="0"/>
          <a:lstStyle>
            <a:lvl1pPr marL="0" marR="0" lvl="0" indent="0" algn="l" rtl="0">
              <a:lnSpc>
                <a:spcPct val="85000"/>
              </a:lnSpc>
              <a:spcBef>
                <a:spcPts val="0"/>
              </a:spcBef>
              <a:buClr>
                <a:srgbClr val="3F3F3F"/>
              </a:buClr>
              <a:buSzPct val="100000"/>
              <a:buFont typeface="Calibri"/>
              <a:buNone/>
              <a:defRPr sz="4800" b="0" i="0" u="none" strike="noStrike" cap="none">
                <a:solidFill>
                  <a:srgbClr val="3F3F3F"/>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97" name="Shape 97"/>
          <p:cNvSpPr txBox="1">
            <a:spLocks noGrp="1"/>
          </p:cNvSpPr>
          <p:nvPr>
            <p:ph type="body" idx="1"/>
          </p:nvPr>
        </p:nvSpPr>
        <p:spPr>
          <a:xfrm rot="5400000">
            <a:off x="1826639" y="-573661"/>
            <a:ext cx="5757422" cy="7734300"/>
          </a:xfrm>
          <a:prstGeom prst="rect">
            <a:avLst/>
          </a:prstGeom>
          <a:noFill/>
          <a:ln>
            <a:noFill/>
          </a:ln>
        </p:spPr>
        <p:txBody>
          <a:bodyPr wrap="square"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98" name="Shape 98"/>
          <p:cNvSpPr txBox="1">
            <a:spLocks noGrp="1"/>
          </p:cNvSpPr>
          <p:nvPr>
            <p:ph type="dt" idx="10"/>
          </p:nvPr>
        </p:nvSpPr>
        <p:spPr>
          <a:xfrm>
            <a:off x="1097280" y="6459785"/>
            <a:ext cx="2472271" cy="365125"/>
          </a:xfrm>
          <a:prstGeom prst="rect">
            <a:avLst/>
          </a:prstGeom>
          <a:noFill/>
          <a:ln>
            <a:noFill/>
          </a:ln>
        </p:spPr>
        <p:txBody>
          <a:bodyPr wrap="square" lIns="91425" tIns="91425" rIns="91425" bIns="91425" anchor="ctr" anchorCtr="0"/>
          <a:lstStyle>
            <a:lvl1pPr marL="0" marR="0" lvl="0" indent="0" algn="l"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ftr" idx="11"/>
          </p:nvPr>
        </p:nvSpPr>
        <p:spPr>
          <a:xfrm>
            <a:off x="3686185" y="6459785"/>
            <a:ext cx="4822804" cy="365125"/>
          </a:xfrm>
          <a:prstGeom prst="rect">
            <a:avLst/>
          </a:prstGeom>
          <a:noFill/>
          <a:ln>
            <a:noFill/>
          </a:ln>
        </p:spPr>
        <p:txBody>
          <a:bodyPr wrap="square" lIns="91425" tIns="91425" rIns="91425" bIns="91425" anchor="ctr" anchorCtr="0"/>
          <a:lstStyle>
            <a:lvl1pPr marL="0" marR="0" lvl="0" indent="0" algn="ctr"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sldNum" idx="12"/>
          </p:nvPr>
        </p:nvSpPr>
        <p:spPr>
          <a:xfrm>
            <a:off x="9900458" y="6459785"/>
            <a:ext cx="1312025"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GB" sz="1050" b="0" i="0" u="none" strike="noStrike" cap="none">
                <a:solidFill>
                  <a:srgbClr val="FFFFFF"/>
                </a:solidFill>
                <a:latin typeface="Calibri"/>
                <a:ea typeface="Calibri"/>
                <a:cs typeface="Calibri"/>
                <a:sym typeface="Calibri"/>
              </a:rPr>
              <a:pPr marL="0" marR="0" lvl="0" indent="0" algn="r" rtl="0">
                <a:spcBef>
                  <a:spcPts val="0"/>
                </a:spcBef>
                <a:buSzPct val="25000"/>
                <a:buNone/>
              </a:pPr>
              <a:t>‹#›</a:t>
            </a:fld>
            <a:endParaRPr lang="en-GB"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097280" y="286603"/>
            <a:ext cx="10058400" cy="1450757"/>
          </a:xfrm>
          <a:prstGeom prst="rect">
            <a:avLst/>
          </a:prstGeom>
          <a:noFill/>
          <a:ln>
            <a:noFill/>
          </a:ln>
        </p:spPr>
        <p:txBody>
          <a:bodyPr wrap="square" lIns="91425" tIns="91425" rIns="91425" bIns="91425" anchor="b" anchorCtr="0"/>
          <a:lstStyle>
            <a:lvl1pPr marL="0" marR="0" lvl="0" indent="0" algn="l" rtl="0">
              <a:lnSpc>
                <a:spcPct val="85000"/>
              </a:lnSpc>
              <a:spcBef>
                <a:spcPts val="0"/>
              </a:spcBef>
              <a:buClr>
                <a:srgbClr val="3F3F3F"/>
              </a:buClr>
              <a:buSzPct val="100000"/>
              <a:buFont typeface="Calibri"/>
              <a:buNone/>
              <a:defRPr sz="4800" b="0" i="0" u="none" strike="noStrike" cap="none">
                <a:solidFill>
                  <a:srgbClr val="3F3F3F"/>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9" name="Shape 29"/>
          <p:cNvSpPr txBox="1">
            <a:spLocks noGrp="1"/>
          </p:cNvSpPr>
          <p:nvPr>
            <p:ph type="body" idx="1"/>
          </p:nvPr>
        </p:nvSpPr>
        <p:spPr>
          <a:xfrm>
            <a:off x="1097280" y="1845734"/>
            <a:ext cx="10058400" cy="4023360"/>
          </a:xfrm>
          <a:prstGeom prst="rect">
            <a:avLst/>
          </a:prstGeom>
          <a:noFill/>
          <a:ln>
            <a:noFill/>
          </a:ln>
        </p:spPr>
        <p:txBody>
          <a:bodyPr wrap="square"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1097280" y="6459785"/>
            <a:ext cx="2472271" cy="365125"/>
          </a:xfrm>
          <a:prstGeom prst="rect">
            <a:avLst/>
          </a:prstGeom>
          <a:noFill/>
          <a:ln>
            <a:noFill/>
          </a:ln>
        </p:spPr>
        <p:txBody>
          <a:bodyPr wrap="square" lIns="91425" tIns="91425" rIns="91425" bIns="91425" anchor="ctr" anchorCtr="0"/>
          <a:lstStyle>
            <a:lvl1pPr marL="0" marR="0" lvl="0" indent="0" algn="l"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686185" y="6459785"/>
            <a:ext cx="4822804" cy="365125"/>
          </a:xfrm>
          <a:prstGeom prst="rect">
            <a:avLst/>
          </a:prstGeom>
          <a:noFill/>
          <a:ln>
            <a:noFill/>
          </a:ln>
        </p:spPr>
        <p:txBody>
          <a:bodyPr wrap="square" lIns="91425" tIns="91425" rIns="91425" bIns="91425" anchor="ctr" anchorCtr="0"/>
          <a:lstStyle>
            <a:lvl1pPr marL="0" marR="0" lvl="0" indent="0" algn="ctr"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9900458" y="6459785"/>
            <a:ext cx="1312025"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GB" sz="1050" b="0" i="0" u="none" strike="noStrike" cap="none">
                <a:solidFill>
                  <a:srgbClr val="FFFFFF"/>
                </a:solidFill>
                <a:latin typeface="Calibri"/>
                <a:ea typeface="Calibri"/>
                <a:cs typeface="Calibri"/>
                <a:sym typeface="Calibri"/>
              </a:rPr>
              <a:pPr marL="0" marR="0" lvl="0" indent="0" algn="r" rtl="0">
                <a:spcBef>
                  <a:spcPts val="0"/>
                </a:spcBef>
                <a:buSzPct val="25000"/>
                <a:buNone/>
              </a:pPr>
              <a:t>‹#›</a:t>
            </a:fld>
            <a:endParaRPr lang="en-GB"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cSld name="Section Header">
    <p:bg>
      <p:bgPr>
        <a:solidFill>
          <a:schemeClr val="lt1"/>
        </a:solidFill>
        <a:effectLst/>
      </p:bgPr>
    </p:bg>
    <p:spTree>
      <p:nvGrpSpPr>
        <p:cNvPr id="1" name="Shape 33"/>
        <p:cNvGrpSpPr/>
        <p:nvPr/>
      </p:nvGrpSpPr>
      <p:grpSpPr>
        <a:xfrm>
          <a:off x="0" y="0"/>
          <a:ext cx="0" cy="0"/>
          <a:chOff x="0" y="0"/>
          <a:chExt cx="0" cy="0"/>
        </a:xfrm>
      </p:grpSpPr>
      <p:sp>
        <p:nvSpPr>
          <p:cNvPr id="34" name="Shape 34"/>
          <p:cNvSpPr/>
          <p:nvPr/>
        </p:nvSpPr>
        <p:spPr>
          <a:xfrm>
            <a:off x="3175" y="6400800"/>
            <a:ext cx="12188825" cy="457200"/>
          </a:xfrm>
          <a:prstGeom prst="rect">
            <a:avLst/>
          </a:prstGeom>
          <a:solidFill>
            <a:schemeClr val="accent2"/>
          </a:solidFill>
          <a:ln>
            <a:noFill/>
          </a:ln>
        </p:spPr>
        <p:txBody>
          <a:bodyPr wrap="square" lIns="91425" tIns="91425" rIns="91425" bIns="91425" anchor="ctr" anchorCtr="0">
            <a:noAutofit/>
          </a:bodyPr>
          <a:lstStyle/>
          <a:p>
            <a:pPr lvl="0">
              <a:spcBef>
                <a:spcPts val="0"/>
              </a:spcBef>
              <a:buNone/>
            </a:pPr>
            <a:endParaRPr/>
          </a:p>
        </p:txBody>
      </p:sp>
      <p:sp>
        <p:nvSpPr>
          <p:cNvPr id="35" name="Shape 35"/>
          <p:cNvSpPr/>
          <p:nvPr/>
        </p:nvSpPr>
        <p:spPr>
          <a:xfrm>
            <a:off x="15" y="6334316"/>
            <a:ext cx="12188825" cy="6400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36" name="Shape 36"/>
          <p:cNvSpPr txBox="1">
            <a:spLocks noGrp="1"/>
          </p:cNvSpPr>
          <p:nvPr>
            <p:ph type="title"/>
          </p:nvPr>
        </p:nvSpPr>
        <p:spPr>
          <a:xfrm>
            <a:off x="1097280" y="758952"/>
            <a:ext cx="10058400" cy="3566160"/>
          </a:xfrm>
          <a:prstGeom prst="rect">
            <a:avLst/>
          </a:prstGeom>
          <a:noFill/>
          <a:ln>
            <a:noFill/>
          </a:ln>
        </p:spPr>
        <p:txBody>
          <a:bodyPr wrap="square" lIns="91425" tIns="91425" rIns="91425" bIns="91425" anchor="b" anchorCtr="0"/>
          <a:lstStyle>
            <a:lvl1pPr marL="0" marR="0" lvl="0" indent="0" algn="l" rtl="0">
              <a:lnSpc>
                <a:spcPct val="85000"/>
              </a:lnSpc>
              <a:spcBef>
                <a:spcPts val="0"/>
              </a:spcBef>
              <a:buClr>
                <a:srgbClr val="262626"/>
              </a:buClr>
              <a:buSzPct val="100000"/>
              <a:buFont typeface="Calibri"/>
              <a:buNone/>
              <a:defRPr sz="8000" b="0" i="0" u="none" strike="noStrike" cap="none">
                <a:solidFill>
                  <a:srgbClr val="262626"/>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37" name="Shape 37"/>
          <p:cNvSpPr txBox="1">
            <a:spLocks noGrp="1"/>
          </p:cNvSpPr>
          <p:nvPr>
            <p:ph type="body" idx="1"/>
          </p:nvPr>
        </p:nvSpPr>
        <p:spPr>
          <a:xfrm>
            <a:off x="1097280" y="4453128"/>
            <a:ext cx="10058400" cy="1143000"/>
          </a:xfrm>
          <a:prstGeom prst="rect">
            <a:avLst/>
          </a:prstGeom>
          <a:noFill/>
          <a:ln>
            <a:noFill/>
          </a:ln>
        </p:spPr>
        <p:txBody>
          <a:bodyPr wrap="square" lIns="91425" tIns="91425" rIns="91425" bIns="91425" anchor="t" anchorCtr="0"/>
          <a:lstStyle>
            <a:lvl1pPr marL="0" marR="0" lvl="0" indent="0" algn="l" rtl="0">
              <a:lnSpc>
                <a:spcPct val="90000"/>
              </a:lnSpc>
              <a:spcBef>
                <a:spcPts val="1200"/>
              </a:spcBef>
              <a:spcAft>
                <a:spcPts val="200"/>
              </a:spcAft>
              <a:buClr>
                <a:schemeClr val="accent1"/>
              </a:buClr>
              <a:buSzPct val="100000"/>
              <a:buFont typeface="Calibri"/>
              <a:buNone/>
              <a:defRPr sz="2400" b="0" i="0" u="none" strike="noStrike" cap="none">
                <a:solidFill>
                  <a:schemeClr val="dk2"/>
                </a:solidFill>
                <a:latin typeface="Calibri"/>
                <a:ea typeface="Calibri"/>
                <a:cs typeface="Calibri"/>
                <a:sym typeface="Calibri"/>
              </a:defRPr>
            </a:lvl1pPr>
            <a:lvl2pPr marL="457200" marR="0" lvl="1" indent="0" algn="l" rtl="0">
              <a:lnSpc>
                <a:spcPct val="90000"/>
              </a:lnSpc>
              <a:spcBef>
                <a:spcPts val="200"/>
              </a:spcBef>
              <a:spcAft>
                <a:spcPts val="400"/>
              </a:spcAft>
              <a:buClr>
                <a:schemeClr val="accent1"/>
              </a:buClr>
              <a:buSzPct val="100000"/>
              <a:buFont typeface="Calibri"/>
              <a:buNone/>
              <a:defRPr sz="18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200"/>
              </a:spcBef>
              <a:spcAft>
                <a:spcPts val="400"/>
              </a:spcAft>
              <a:buClr>
                <a:schemeClr val="accent1"/>
              </a:buClr>
              <a:buSzPct val="100000"/>
              <a:buFont typeface="Calibri"/>
              <a:buNone/>
              <a:defRPr sz="16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200"/>
              </a:spcBef>
              <a:spcAft>
                <a:spcPts val="400"/>
              </a:spcAft>
              <a:buClr>
                <a:schemeClr val="accent1"/>
              </a:buClr>
              <a:buSzPct val="100000"/>
              <a:buFont typeface="Calibri"/>
              <a:buNone/>
              <a:defRPr sz="14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200"/>
              </a:spcBef>
              <a:spcAft>
                <a:spcPts val="400"/>
              </a:spcAft>
              <a:buClr>
                <a:schemeClr val="accent1"/>
              </a:buClr>
              <a:buSzPct val="100000"/>
              <a:buFont typeface="Calibri"/>
              <a:buNone/>
              <a:defRPr sz="14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200"/>
              </a:spcBef>
              <a:spcAft>
                <a:spcPts val="400"/>
              </a:spcAft>
              <a:buClr>
                <a:schemeClr val="accent1"/>
              </a:buClr>
              <a:buSzPct val="100000"/>
              <a:buFont typeface="Calibri"/>
              <a:buNone/>
              <a:defRPr sz="14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200"/>
              </a:spcBef>
              <a:spcAft>
                <a:spcPts val="400"/>
              </a:spcAft>
              <a:buClr>
                <a:schemeClr val="accent1"/>
              </a:buClr>
              <a:buSzPct val="100000"/>
              <a:buFont typeface="Calibri"/>
              <a:buNone/>
              <a:defRPr sz="14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200"/>
              </a:spcBef>
              <a:spcAft>
                <a:spcPts val="400"/>
              </a:spcAft>
              <a:buClr>
                <a:schemeClr val="accent1"/>
              </a:buClr>
              <a:buSzPct val="100000"/>
              <a:buFont typeface="Calibri"/>
              <a:buNone/>
              <a:defRPr sz="14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200"/>
              </a:spcBef>
              <a:spcAft>
                <a:spcPts val="400"/>
              </a:spcAft>
              <a:buClr>
                <a:schemeClr val="accent1"/>
              </a:buClr>
              <a:buSzPct val="100000"/>
              <a:buFont typeface="Calibri"/>
              <a:buNone/>
              <a:defRPr sz="1400" b="0" i="0" u="none" strike="noStrike" cap="none">
                <a:solidFill>
                  <a:srgbClr val="888888"/>
                </a:solidFill>
                <a:latin typeface="Calibri"/>
                <a:ea typeface="Calibri"/>
                <a:cs typeface="Calibri"/>
                <a:sym typeface="Calibri"/>
              </a:defRPr>
            </a:lvl9pPr>
          </a:lstStyle>
          <a:p>
            <a:endParaRPr/>
          </a:p>
        </p:txBody>
      </p:sp>
      <p:sp>
        <p:nvSpPr>
          <p:cNvPr id="38" name="Shape 38"/>
          <p:cNvSpPr txBox="1">
            <a:spLocks noGrp="1"/>
          </p:cNvSpPr>
          <p:nvPr>
            <p:ph type="dt" idx="10"/>
          </p:nvPr>
        </p:nvSpPr>
        <p:spPr>
          <a:xfrm>
            <a:off x="1097280" y="6459785"/>
            <a:ext cx="2472271" cy="365125"/>
          </a:xfrm>
          <a:prstGeom prst="rect">
            <a:avLst/>
          </a:prstGeom>
          <a:noFill/>
          <a:ln>
            <a:noFill/>
          </a:ln>
        </p:spPr>
        <p:txBody>
          <a:bodyPr wrap="square" lIns="91425" tIns="91425" rIns="91425" bIns="91425" anchor="ctr" anchorCtr="0"/>
          <a:lstStyle>
            <a:lvl1pPr marL="0" marR="0" lvl="0" indent="0" algn="l"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ftr" idx="11"/>
          </p:nvPr>
        </p:nvSpPr>
        <p:spPr>
          <a:xfrm>
            <a:off x="3686185" y="6459785"/>
            <a:ext cx="4822804" cy="365125"/>
          </a:xfrm>
          <a:prstGeom prst="rect">
            <a:avLst/>
          </a:prstGeom>
          <a:noFill/>
          <a:ln>
            <a:noFill/>
          </a:ln>
        </p:spPr>
        <p:txBody>
          <a:bodyPr wrap="square" lIns="91425" tIns="91425" rIns="91425" bIns="91425" anchor="ctr" anchorCtr="0"/>
          <a:lstStyle>
            <a:lvl1pPr marL="0" marR="0" lvl="0" indent="0" algn="ctr"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sldNum" idx="12"/>
          </p:nvPr>
        </p:nvSpPr>
        <p:spPr>
          <a:xfrm>
            <a:off x="9900458" y="6459785"/>
            <a:ext cx="1312025"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GB" sz="1050" b="0" i="0" u="none" strike="noStrike" cap="none">
                <a:solidFill>
                  <a:srgbClr val="FFFFFF"/>
                </a:solidFill>
                <a:latin typeface="Calibri"/>
                <a:ea typeface="Calibri"/>
                <a:cs typeface="Calibri"/>
                <a:sym typeface="Calibri"/>
              </a:rPr>
              <a:pPr marL="0" marR="0" lvl="0" indent="0" algn="r" rtl="0">
                <a:spcBef>
                  <a:spcPts val="0"/>
                </a:spcBef>
                <a:buSzPct val="25000"/>
                <a:buNone/>
              </a:pPr>
              <a:t>‹#›</a:t>
            </a:fld>
            <a:endParaRPr lang="en-GB" sz="1050" b="0" i="0" u="none" strike="noStrike" cap="none">
              <a:solidFill>
                <a:srgbClr val="FFFFFF"/>
              </a:solidFill>
              <a:latin typeface="Calibri"/>
              <a:ea typeface="Calibri"/>
              <a:cs typeface="Calibri"/>
              <a:sym typeface="Calibri"/>
            </a:endParaRPr>
          </a:p>
        </p:txBody>
      </p:sp>
      <p:cxnSp>
        <p:nvCxnSpPr>
          <p:cNvPr id="41" name="Shape 41"/>
          <p:cNvCxnSpPr/>
          <p:nvPr/>
        </p:nvCxnSpPr>
        <p:spPr>
          <a:xfrm>
            <a:off x="1207658" y="4343400"/>
            <a:ext cx="9875520" cy="0"/>
          </a:xfrm>
          <a:prstGeom prst="straightConnector1">
            <a:avLst/>
          </a:prstGeom>
          <a:noFill/>
          <a:ln w="9525" cap="flat" cmpd="sng">
            <a:solidFill>
              <a:srgbClr val="7F7F7F"/>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1097280" y="286603"/>
            <a:ext cx="10058400" cy="1450757"/>
          </a:xfrm>
          <a:prstGeom prst="rect">
            <a:avLst/>
          </a:prstGeom>
          <a:noFill/>
          <a:ln>
            <a:noFill/>
          </a:ln>
        </p:spPr>
        <p:txBody>
          <a:bodyPr wrap="square" lIns="91425" tIns="91425" rIns="91425" bIns="91425" anchor="b" anchorCtr="0"/>
          <a:lstStyle>
            <a:lvl1pPr marL="0" marR="0" lvl="0" indent="0" algn="l" rtl="0">
              <a:lnSpc>
                <a:spcPct val="85000"/>
              </a:lnSpc>
              <a:spcBef>
                <a:spcPts val="0"/>
              </a:spcBef>
              <a:buClr>
                <a:srgbClr val="3F3F3F"/>
              </a:buClr>
              <a:buSzPct val="100000"/>
              <a:buFont typeface="Calibri"/>
              <a:buNone/>
              <a:defRPr sz="4800" b="0" i="0" u="none" strike="noStrike" cap="none">
                <a:solidFill>
                  <a:srgbClr val="3F3F3F"/>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44" name="Shape 44"/>
          <p:cNvSpPr txBox="1">
            <a:spLocks noGrp="1"/>
          </p:cNvSpPr>
          <p:nvPr>
            <p:ph type="body" idx="1"/>
          </p:nvPr>
        </p:nvSpPr>
        <p:spPr>
          <a:xfrm>
            <a:off x="1097279" y="1845734"/>
            <a:ext cx="4937760" cy="4023360"/>
          </a:xfrm>
          <a:prstGeom prst="rect">
            <a:avLst/>
          </a:prstGeom>
          <a:noFill/>
          <a:ln>
            <a:noFill/>
          </a:ln>
        </p:spPr>
        <p:txBody>
          <a:bodyPr wrap="square"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6217920" y="1845735"/>
            <a:ext cx="4937760" cy="4023360"/>
          </a:xfrm>
          <a:prstGeom prst="rect">
            <a:avLst/>
          </a:prstGeom>
          <a:noFill/>
          <a:ln>
            <a:noFill/>
          </a:ln>
        </p:spPr>
        <p:txBody>
          <a:bodyPr wrap="square"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1097280" y="6459785"/>
            <a:ext cx="2472271" cy="365125"/>
          </a:xfrm>
          <a:prstGeom prst="rect">
            <a:avLst/>
          </a:prstGeom>
          <a:noFill/>
          <a:ln>
            <a:noFill/>
          </a:ln>
        </p:spPr>
        <p:txBody>
          <a:bodyPr wrap="square" lIns="91425" tIns="91425" rIns="91425" bIns="91425" anchor="ctr" anchorCtr="0"/>
          <a:lstStyle>
            <a:lvl1pPr marL="0" marR="0" lvl="0" indent="0" algn="l"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686185" y="6459785"/>
            <a:ext cx="4822804" cy="365125"/>
          </a:xfrm>
          <a:prstGeom prst="rect">
            <a:avLst/>
          </a:prstGeom>
          <a:noFill/>
          <a:ln>
            <a:noFill/>
          </a:ln>
        </p:spPr>
        <p:txBody>
          <a:bodyPr wrap="square" lIns="91425" tIns="91425" rIns="91425" bIns="91425" anchor="ctr" anchorCtr="0"/>
          <a:lstStyle>
            <a:lvl1pPr marL="0" marR="0" lvl="0" indent="0" algn="ctr"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9900458" y="6459785"/>
            <a:ext cx="1312025"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GB" sz="1050" b="0" i="0" u="none" strike="noStrike" cap="none">
                <a:solidFill>
                  <a:srgbClr val="FFFFFF"/>
                </a:solidFill>
                <a:latin typeface="Calibri"/>
                <a:ea typeface="Calibri"/>
                <a:cs typeface="Calibri"/>
                <a:sym typeface="Calibri"/>
              </a:rPr>
              <a:pPr marL="0" marR="0" lvl="0" indent="0" algn="r" rtl="0">
                <a:spcBef>
                  <a:spcPts val="0"/>
                </a:spcBef>
                <a:buSzPct val="25000"/>
                <a:buNone/>
              </a:pPr>
              <a:t>‹#›</a:t>
            </a:fld>
            <a:endParaRPr lang="en-GB"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097280" y="286603"/>
            <a:ext cx="10058400" cy="1450757"/>
          </a:xfrm>
          <a:prstGeom prst="rect">
            <a:avLst/>
          </a:prstGeom>
          <a:noFill/>
          <a:ln>
            <a:noFill/>
          </a:ln>
        </p:spPr>
        <p:txBody>
          <a:bodyPr wrap="square" lIns="91425" tIns="91425" rIns="91425" bIns="91425" anchor="b" anchorCtr="0"/>
          <a:lstStyle>
            <a:lvl1pPr marL="0" marR="0" lvl="0" indent="0" algn="l" rtl="0">
              <a:lnSpc>
                <a:spcPct val="85000"/>
              </a:lnSpc>
              <a:spcBef>
                <a:spcPts val="0"/>
              </a:spcBef>
              <a:buClr>
                <a:srgbClr val="3F3F3F"/>
              </a:buClr>
              <a:buSzPct val="100000"/>
              <a:buFont typeface="Calibri"/>
              <a:buNone/>
              <a:defRPr sz="4800" b="0" i="0" u="none" strike="noStrike" cap="none">
                <a:solidFill>
                  <a:srgbClr val="3F3F3F"/>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51" name="Shape 51"/>
          <p:cNvSpPr txBox="1">
            <a:spLocks noGrp="1"/>
          </p:cNvSpPr>
          <p:nvPr>
            <p:ph type="body" idx="1"/>
          </p:nvPr>
        </p:nvSpPr>
        <p:spPr>
          <a:xfrm>
            <a:off x="1097280" y="1846052"/>
            <a:ext cx="4937760" cy="736282"/>
          </a:xfrm>
          <a:prstGeom prst="rect">
            <a:avLst/>
          </a:prstGeom>
          <a:noFill/>
          <a:ln>
            <a:noFill/>
          </a:ln>
        </p:spPr>
        <p:txBody>
          <a:bodyPr wrap="square" lIns="91425" tIns="91425" rIns="91425" bIns="91425" anchor="ctr" anchorCtr="0"/>
          <a:lstStyle>
            <a:lvl1pPr marL="0" marR="0" lvl="0" indent="0" algn="l" rtl="0">
              <a:lnSpc>
                <a:spcPct val="90000"/>
              </a:lnSpc>
              <a:spcBef>
                <a:spcPts val="1200"/>
              </a:spcBef>
              <a:spcAft>
                <a:spcPts val="200"/>
              </a:spcAft>
              <a:buClr>
                <a:schemeClr val="accent1"/>
              </a:buClr>
              <a:buSzPct val="100000"/>
              <a:buFont typeface="Calibri"/>
              <a:buNone/>
              <a:defRPr sz="2000" b="0" i="0" u="none" strike="noStrike" cap="none">
                <a:solidFill>
                  <a:schemeClr val="dk2"/>
                </a:solidFill>
                <a:latin typeface="Calibri"/>
                <a:ea typeface="Calibri"/>
                <a:cs typeface="Calibri"/>
                <a:sym typeface="Calibri"/>
              </a:defRPr>
            </a:lvl1pPr>
            <a:lvl2pPr marL="457200" marR="0" lvl="1" indent="0" algn="l" rtl="0">
              <a:lnSpc>
                <a:spcPct val="90000"/>
              </a:lnSpc>
              <a:spcBef>
                <a:spcPts val="200"/>
              </a:spcBef>
              <a:spcAft>
                <a:spcPts val="400"/>
              </a:spcAft>
              <a:buClr>
                <a:schemeClr val="accent1"/>
              </a:buClr>
              <a:buSzPct val="100000"/>
              <a:buFont typeface="Calibri"/>
              <a:buNone/>
              <a:defRPr sz="2000" b="1" i="0" u="none" strike="noStrike" cap="none">
                <a:solidFill>
                  <a:srgbClr val="3F3F3F"/>
                </a:solidFill>
                <a:latin typeface="Calibri"/>
                <a:ea typeface="Calibri"/>
                <a:cs typeface="Calibri"/>
                <a:sym typeface="Calibri"/>
              </a:defRPr>
            </a:lvl2pPr>
            <a:lvl3pPr marL="914400" marR="0" lvl="2" indent="0" algn="l" rtl="0">
              <a:lnSpc>
                <a:spcPct val="90000"/>
              </a:lnSpc>
              <a:spcBef>
                <a:spcPts val="200"/>
              </a:spcBef>
              <a:spcAft>
                <a:spcPts val="400"/>
              </a:spcAft>
              <a:buClr>
                <a:schemeClr val="accent1"/>
              </a:buClr>
              <a:buSzPct val="100000"/>
              <a:buFont typeface="Calibri"/>
              <a:buNone/>
              <a:defRPr sz="1800" b="1" i="0" u="none" strike="noStrike" cap="none">
                <a:solidFill>
                  <a:srgbClr val="3F3F3F"/>
                </a:solidFill>
                <a:latin typeface="Calibri"/>
                <a:ea typeface="Calibri"/>
                <a:cs typeface="Calibri"/>
                <a:sym typeface="Calibri"/>
              </a:defRPr>
            </a:lvl3pPr>
            <a:lvl4pPr marL="1371600" marR="0" lvl="3" indent="0" algn="l" rtl="0">
              <a:lnSpc>
                <a:spcPct val="90000"/>
              </a:lnSpc>
              <a:spcBef>
                <a:spcPts val="200"/>
              </a:spcBef>
              <a:spcAft>
                <a:spcPts val="400"/>
              </a:spcAft>
              <a:buClr>
                <a:schemeClr val="accent1"/>
              </a:buClr>
              <a:buSzPct val="100000"/>
              <a:buFont typeface="Calibri"/>
              <a:buNone/>
              <a:defRPr sz="1600" b="1" i="0" u="none" strike="noStrike" cap="none">
                <a:solidFill>
                  <a:srgbClr val="3F3F3F"/>
                </a:solidFill>
                <a:latin typeface="Calibri"/>
                <a:ea typeface="Calibri"/>
                <a:cs typeface="Calibri"/>
                <a:sym typeface="Calibri"/>
              </a:defRPr>
            </a:lvl4pPr>
            <a:lvl5pPr marL="1828800" marR="0" lvl="4" indent="0" algn="l" rtl="0">
              <a:lnSpc>
                <a:spcPct val="90000"/>
              </a:lnSpc>
              <a:spcBef>
                <a:spcPts val="200"/>
              </a:spcBef>
              <a:spcAft>
                <a:spcPts val="400"/>
              </a:spcAft>
              <a:buClr>
                <a:schemeClr val="accent1"/>
              </a:buClr>
              <a:buSzPct val="100000"/>
              <a:buFont typeface="Calibri"/>
              <a:buNone/>
              <a:defRPr sz="1600" b="1" i="0" u="none" strike="noStrike" cap="none">
                <a:solidFill>
                  <a:srgbClr val="3F3F3F"/>
                </a:solidFill>
                <a:latin typeface="Calibri"/>
                <a:ea typeface="Calibri"/>
                <a:cs typeface="Calibri"/>
                <a:sym typeface="Calibri"/>
              </a:defRPr>
            </a:lvl5pPr>
            <a:lvl6pPr marL="2286000" marR="0" lvl="5" indent="0" algn="l" rtl="0">
              <a:lnSpc>
                <a:spcPct val="90000"/>
              </a:lnSpc>
              <a:spcBef>
                <a:spcPts val="200"/>
              </a:spcBef>
              <a:spcAft>
                <a:spcPts val="400"/>
              </a:spcAft>
              <a:buClr>
                <a:schemeClr val="accent1"/>
              </a:buClr>
              <a:buSzPct val="100000"/>
              <a:buFont typeface="Calibri"/>
              <a:buNone/>
              <a:defRPr sz="1600" b="1" i="0" u="none" strike="noStrike" cap="none">
                <a:solidFill>
                  <a:srgbClr val="3F3F3F"/>
                </a:solidFill>
                <a:latin typeface="Calibri"/>
                <a:ea typeface="Calibri"/>
                <a:cs typeface="Calibri"/>
                <a:sym typeface="Calibri"/>
              </a:defRPr>
            </a:lvl6pPr>
            <a:lvl7pPr marL="2743200" marR="0" lvl="6" indent="0" algn="l" rtl="0">
              <a:lnSpc>
                <a:spcPct val="90000"/>
              </a:lnSpc>
              <a:spcBef>
                <a:spcPts val="200"/>
              </a:spcBef>
              <a:spcAft>
                <a:spcPts val="400"/>
              </a:spcAft>
              <a:buClr>
                <a:schemeClr val="accent1"/>
              </a:buClr>
              <a:buSzPct val="100000"/>
              <a:buFont typeface="Calibri"/>
              <a:buNone/>
              <a:defRPr sz="1600" b="1" i="0" u="none" strike="noStrike" cap="none">
                <a:solidFill>
                  <a:srgbClr val="3F3F3F"/>
                </a:solidFill>
                <a:latin typeface="Calibri"/>
                <a:ea typeface="Calibri"/>
                <a:cs typeface="Calibri"/>
                <a:sym typeface="Calibri"/>
              </a:defRPr>
            </a:lvl7pPr>
            <a:lvl8pPr marL="3200400" marR="0" lvl="7" indent="0" algn="l" rtl="0">
              <a:lnSpc>
                <a:spcPct val="90000"/>
              </a:lnSpc>
              <a:spcBef>
                <a:spcPts val="200"/>
              </a:spcBef>
              <a:spcAft>
                <a:spcPts val="400"/>
              </a:spcAft>
              <a:buClr>
                <a:schemeClr val="accent1"/>
              </a:buClr>
              <a:buSzPct val="100000"/>
              <a:buFont typeface="Calibri"/>
              <a:buNone/>
              <a:defRPr sz="1600" b="1" i="0" u="none" strike="noStrike" cap="none">
                <a:solidFill>
                  <a:srgbClr val="3F3F3F"/>
                </a:solidFill>
                <a:latin typeface="Calibri"/>
                <a:ea typeface="Calibri"/>
                <a:cs typeface="Calibri"/>
                <a:sym typeface="Calibri"/>
              </a:defRPr>
            </a:lvl8pPr>
            <a:lvl9pPr marL="3657600" marR="0" lvl="8" indent="0" algn="l" rtl="0">
              <a:lnSpc>
                <a:spcPct val="90000"/>
              </a:lnSpc>
              <a:spcBef>
                <a:spcPts val="200"/>
              </a:spcBef>
              <a:spcAft>
                <a:spcPts val="400"/>
              </a:spcAft>
              <a:buClr>
                <a:schemeClr val="accent1"/>
              </a:buClr>
              <a:buSzPct val="100000"/>
              <a:buFont typeface="Calibri"/>
              <a:buNone/>
              <a:defRPr sz="1600" b="1" i="0" u="none" strike="noStrike" cap="none">
                <a:solidFill>
                  <a:srgbClr val="3F3F3F"/>
                </a:solidFill>
                <a:latin typeface="Calibri"/>
                <a:ea typeface="Calibri"/>
                <a:cs typeface="Calibri"/>
                <a:sym typeface="Calibri"/>
              </a:defRPr>
            </a:lvl9pPr>
          </a:lstStyle>
          <a:p>
            <a:endParaRPr/>
          </a:p>
        </p:txBody>
      </p:sp>
      <p:sp>
        <p:nvSpPr>
          <p:cNvPr id="52" name="Shape 52"/>
          <p:cNvSpPr txBox="1">
            <a:spLocks noGrp="1"/>
          </p:cNvSpPr>
          <p:nvPr>
            <p:ph type="body" idx="2"/>
          </p:nvPr>
        </p:nvSpPr>
        <p:spPr>
          <a:xfrm>
            <a:off x="1097280" y="2582334"/>
            <a:ext cx="4937760" cy="3378200"/>
          </a:xfrm>
          <a:prstGeom prst="rect">
            <a:avLst/>
          </a:prstGeom>
          <a:noFill/>
          <a:ln>
            <a:noFill/>
          </a:ln>
        </p:spPr>
        <p:txBody>
          <a:bodyPr wrap="square"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53" name="Shape 53"/>
          <p:cNvSpPr txBox="1">
            <a:spLocks noGrp="1"/>
          </p:cNvSpPr>
          <p:nvPr>
            <p:ph type="body" idx="3"/>
          </p:nvPr>
        </p:nvSpPr>
        <p:spPr>
          <a:xfrm>
            <a:off x="6217920" y="1846052"/>
            <a:ext cx="4937760" cy="736282"/>
          </a:xfrm>
          <a:prstGeom prst="rect">
            <a:avLst/>
          </a:prstGeom>
          <a:noFill/>
          <a:ln>
            <a:noFill/>
          </a:ln>
        </p:spPr>
        <p:txBody>
          <a:bodyPr wrap="square" lIns="91425" tIns="91425" rIns="91425" bIns="91425" anchor="ctr" anchorCtr="0"/>
          <a:lstStyle>
            <a:lvl1pPr marL="0" marR="0" lvl="0" indent="0" algn="l" rtl="0">
              <a:lnSpc>
                <a:spcPct val="90000"/>
              </a:lnSpc>
              <a:spcBef>
                <a:spcPts val="1200"/>
              </a:spcBef>
              <a:spcAft>
                <a:spcPts val="200"/>
              </a:spcAft>
              <a:buClr>
                <a:schemeClr val="accent1"/>
              </a:buClr>
              <a:buSzPct val="100000"/>
              <a:buFont typeface="Calibri"/>
              <a:buNone/>
              <a:defRPr sz="2000" b="0" i="0" u="none" strike="noStrike" cap="none">
                <a:solidFill>
                  <a:schemeClr val="dk2"/>
                </a:solidFill>
                <a:latin typeface="Calibri"/>
                <a:ea typeface="Calibri"/>
                <a:cs typeface="Calibri"/>
                <a:sym typeface="Calibri"/>
              </a:defRPr>
            </a:lvl1pPr>
            <a:lvl2pPr marL="457200" marR="0" lvl="1" indent="0" algn="l" rtl="0">
              <a:lnSpc>
                <a:spcPct val="90000"/>
              </a:lnSpc>
              <a:spcBef>
                <a:spcPts val="200"/>
              </a:spcBef>
              <a:spcAft>
                <a:spcPts val="400"/>
              </a:spcAft>
              <a:buClr>
                <a:schemeClr val="accent1"/>
              </a:buClr>
              <a:buSzPct val="100000"/>
              <a:buFont typeface="Calibri"/>
              <a:buNone/>
              <a:defRPr sz="2000" b="1" i="0" u="none" strike="noStrike" cap="none">
                <a:solidFill>
                  <a:srgbClr val="3F3F3F"/>
                </a:solidFill>
                <a:latin typeface="Calibri"/>
                <a:ea typeface="Calibri"/>
                <a:cs typeface="Calibri"/>
                <a:sym typeface="Calibri"/>
              </a:defRPr>
            </a:lvl2pPr>
            <a:lvl3pPr marL="914400" marR="0" lvl="2" indent="0" algn="l" rtl="0">
              <a:lnSpc>
                <a:spcPct val="90000"/>
              </a:lnSpc>
              <a:spcBef>
                <a:spcPts val="200"/>
              </a:spcBef>
              <a:spcAft>
                <a:spcPts val="400"/>
              </a:spcAft>
              <a:buClr>
                <a:schemeClr val="accent1"/>
              </a:buClr>
              <a:buSzPct val="100000"/>
              <a:buFont typeface="Calibri"/>
              <a:buNone/>
              <a:defRPr sz="1800" b="1" i="0" u="none" strike="noStrike" cap="none">
                <a:solidFill>
                  <a:srgbClr val="3F3F3F"/>
                </a:solidFill>
                <a:latin typeface="Calibri"/>
                <a:ea typeface="Calibri"/>
                <a:cs typeface="Calibri"/>
                <a:sym typeface="Calibri"/>
              </a:defRPr>
            </a:lvl3pPr>
            <a:lvl4pPr marL="1371600" marR="0" lvl="3" indent="0" algn="l" rtl="0">
              <a:lnSpc>
                <a:spcPct val="90000"/>
              </a:lnSpc>
              <a:spcBef>
                <a:spcPts val="200"/>
              </a:spcBef>
              <a:spcAft>
                <a:spcPts val="400"/>
              </a:spcAft>
              <a:buClr>
                <a:schemeClr val="accent1"/>
              </a:buClr>
              <a:buSzPct val="100000"/>
              <a:buFont typeface="Calibri"/>
              <a:buNone/>
              <a:defRPr sz="1600" b="1" i="0" u="none" strike="noStrike" cap="none">
                <a:solidFill>
                  <a:srgbClr val="3F3F3F"/>
                </a:solidFill>
                <a:latin typeface="Calibri"/>
                <a:ea typeface="Calibri"/>
                <a:cs typeface="Calibri"/>
                <a:sym typeface="Calibri"/>
              </a:defRPr>
            </a:lvl4pPr>
            <a:lvl5pPr marL="1828800" marR="0" lvl="4" indent="0" algn="l" rtl="0">
              <a:lnSpc>
                <a:spcPct val="90000"/>
              </a:lnSpc>
              <a:spcBef>
                <a:spcPts val="200"/>
              </a:spcBef>
              <a:spcAft>
                <a:spcPts val="400"/>
              </a:spcAft>
              <a:buClr>
                <a:schemeClr val="accent1"/>
              </a:buClr>
              <a:buSzPct val="100000"/>
              <a:buFont typeface="Calibri"/>
              <a:buNone/>
              <a:defRPr sz="1600" b="1" i="0" u="none" strike="noStrike" cap="none">
                <a:solidFill>
                  <a:srgbClr val="3F3F3F"/>
                </a:solidFill>
                <a:latin typeface="Calibri"/>
                <a:ea typeface="Calibri"/>
                <a:cs typeface="Calibri"/>
                <a:sym typeface="Calibri"/>
              </a:defRPr>
            </a:lvl5pPr>
            <a:lvl6pPr marL="2286000" marR="0" lvl="5" indent="0" algn="l" rtl="0">
              <a:lnSpc>
                <a:spcPct val="90000"/>
              </a:lnSpc>
              <a:spcBef>
                <a:spcPts val="200"/>
              </a:spcBef>
              <a:spcAft>
                <a:spcPts val="400"/>
              </a:spcAft>
              <a:buClr>
                <a:schemeClr val="accent1"/>
              </a:buClr>
              <a:buSzPct val="100000"/>
              <a:buFont typeface="Calibri"/>
              <a:buNone/>
              <a:defRPr sz="1600" b="1" i="0" u="none" strike="noStrike" cap="none">
                <a:solidFill>
                  <a:srgbClr val="3F3F3F"/>
                </a:solidFill>
                <a:latin typeface="Calibri"/>
                <a:ea typeface="Calibri"/>
                <a:cs typeface="Calibri"/>
                <a:sym typeface="Calibri"/>
              </a:defRPr>
            </a:lvl6pPr>
            <a:lvl7pPr marL="2743200" marR="0" lvl="6" indent="0" algn="l" rtl="0">
              <a:lnSpc>
                <a:spcPct val="90000"/>
              </a:lnSpc>
              <a:spcBef>
                <a:spcPts val="200"/>
              </a:spcBef>
              <a:spcAft>
                <a:spcPts val="400"/>
              </a:spcAft>
              <a:buClr>
                <a:schemeClr val="accent1"/>
              </a:buClr>
              <a:buSzPct val="100000"/>
              <a:buFont typeface="Calibri"/>
              <a:buNone/>
              <a:defRPr sz="1600" b="1" i="0" u="none" strike="noStrike" cap="none">
                <a:solidFill>
                  <a:srgbClr val="3F3F3F"/>
                </a:solidFill>
                <a:latin typeface="Calibri"/>
                <a:ea typeface="Calibri"/>
                <a:cs typeface="Calibri"/>
                <a:sym typeface="Calibri"/>
              </a:defRPr>
            </a:lvl7pPr>
            <a:lvl8pPr marL="3200400" marR="0" lvl="7" indent="0" algn="l" rtl="0">
              <a:lnSpc>
                <a:spcPct val="90000"/>
              </a:lnSpc>
              <a:spcBef>
                <a:spcPts val="200"/>
              </a:spcBef>
              <a:spcAft>
                <a:spcPts val="400"/>
              </a:spcAft>
              <a:buClr>
                <a:schemeClr val="accent1"/>
              </a:buClr>
              <a:buSzPct val="100000"/>
              <a:buFont typeface="Calibri"/>
              <a:buNone/>
              <a:defRPr sz="1600" b="1" i="0" u="none" strike="noStrike" cap="none">
                <a:solidFill>
                  <a:srgbClr val="3F3F3F"/>
                </a:solidFill>
                <a:latin typeface="Calibri"/>
                <a:ea typeface="Calibri"/>
                <a:cs typeface="Calibri"/>
                <a:sym typeface="Calibri"/>
              </a:defRPr>
            </a:lvl8pPr>
            <a:lvl9pPr marL="3657600" marR="0" lvl="8" indent="0" algn="l" rtl="0">
              <a:lnSpc>
                <a:spcPct val="90000"/>
              </a:lnSpc>
              <a:spcBef>
                <a:spcPts val="200"/>
              </a:spcBef>
              <a:spcAft>
                <a:spcPts val="400"/>
              </a:spcAft>
              <a:buClr>
                <a:schemeClr val="accent1"/>
              </a:buClr>
              <a:buSzPct val="100000"/>
              <a:buFont typeface="Calibri"/>
              <a:buNone/>
              <a:defRPr sz="1600" b="1" i="0" u="none" strike="noStrike" cap="none">
                <a:solidFill>
                  <a:srgbClr val="3F3F3F"/>
                </a:solidFill>
                <a:latin typeface="Calibri"/>
                <a:ea typeface="Calibri"/>
                <a:cs typeface="Calibri"/>
                <a:sym typeface="Calibri"/>
              </a:defRPr>
            </a:lvl9pPr>
          </a:lstStyle>
          <a:p>
            <a:endParaRPr/>
          </a:p>
        </p:txBody>
      </p:sp>
      <p:sp>
        <p:nvSpPr>
          <p:cNvPr id="54" name="Shape 54"/>
          <p:cNvSpPr txBox="1">
            <a:spLocks noGrp="1"/>
          </p:cNvSpPr>
          <p:nvPr>
            <p:ph type="body" idx="4"/>
          </p:nvPr>
        </p:nvSpPr>
        <p:spPr>
          <a:xfrm>
            <a:off x="6217920" y="2582334"/>
            <a:ext cx="4937760" cy="3378200"/>
          </a:xfrm>
          <a:prstGeom prst="rect">
            <a:avLst/>
          </a:prstGeom>
          <a:noFill/>
          <a:ln>
            <a:noFill/>
          </a:ln>
        </p:spPr>
        <p:txBody>
          <a:bodyPr wrap="square"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55" name="Shape 55"/>
          <p:cNvSpPr txBox="1">
            <a:spLocks noGrp="1"/>
          </p:cNvSpPr>
          <p:nvPr>
            <p:ph type="dt" idx="10"/>
          </p:nvPr>
        </p:nvSpPr>
        <p:spPr>
          <a:xfrm>
            <a:off x="1097280" y="6459785"/>
            <a:ext cx="2472271" cy="365125"/>
          </a:xfrm>
          <a:prstGeom prst="rect">
            <a:avLst/>
          </a:prstGeom>
          <a:noFill/>
          <a:ln>
            <a:noFill/>
          </a:ln>
        </p:spPr>
        <p:txBody>
          <a:bodyPr wrap="square" lIns="91425" tIns="91425" rIns="91425" bIns="91425" anchor="ctr" anchorCtr="0"/>
          <a:lstStyle>
            <a:lvl1pPr marL="0" marR="0" lvl="0" indent="0" algn="l"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686185" y="6459785"/>
            <a:ext cx="4822804" cy="365125"/>
          </a:xfrm>
          <a:prstGeom prst="rect">
            <a:avLst/>
          </a:prstGeom>
          <a:noFill/>
          <a:ln>
            <a:noFill/>
          </a:ln>
        </p:spPr>
        <p:txBody>
          <a:bodyPr wrap="square" lIns="91425" tIns="91425" rIns="91425" bIns="91425" anchor="ctr" anchorCtr="0"/>
          <a:lstStyle>
            <a:lvl1pPr marL="0" marR="0" lvl="0" indent="0" algn="ctr"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9900458" y="6459785"/>
            <a:ext cx="1312025"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GB" sz="1050" b="0" i="0" u="none" strike="noStrike" cap="none">
                <a:solidFill>
                  <a:srgbClr val="FFFFFF"/>
                </a:solidFill>
                <a:latin typeface="Calibri"/>
                <a:ea typeface="Calibri"/>
                <a:cs typeface="Calibri"/>
                <a:sym typeface="Calibri"/>
              </a:rPr>
              <a:pPr marL="0" marR="0" lvl="0" indent="0" algn="r" rtl="0">
                <a:spcBef>
                  <a:spcPts val="0"/>
                </a:spcBef>
                <a:buSzPct val="25000"/>
                <a:buNone/>
              </a:pPr>
              <a:t>‹#›</a:t>
            </a:fld>
            <a:endParaRPr lang="en-GB"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1097280" y="286603"/>
            <a:ext cx="10058400" cy="1450757"/>
          </a:xfrm>
          <a:prstGeom prst="rect">
            <a:avLst/>
          </a:prstGeom>
          <a:noFill/>
          <a:ln>
            <a:noFill/>
          </a:ln>
        </p:spPr>
        <p:txBody>
          <a:bodyPr wrap="square" lIns="91425" tIns="91425" rIns="91425" bIns="91425" anchor="b" anchorCtr="0"/>
          <a:lstStyle>
            <a:lvl1pPr marL="0" marR="0" lvl="0" indent="0" algn="l" rtl="0">
              <a:lnSpc>
                <a:spcPct val="85000"/>
              </a:lnSpc>
              <a:spcBef>
                <a:spcPts val="0"/>
              </a:spcBef>
              <a:buClr>
                <a:srgbClr val="3F3F3F"/>
              </a:buClr>
              <a:buSzPct val="100000"/>
              <a:buFont typeface="Calibri"/>
              <a:buNone/>
              <a:defRPr sz="4800" b="0" i="0" u="none" strike="noStrike" cap="none">
                <a:solidFill>
                  <a:srgbClr val="3F3F3F"/>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60" name="Shape 60"/>
          <p:cNvSpPr txBox="1">
            <a:spLocks noGrp="1"/>
          </p:cNvSpPr>
          <p:nvPr>
            <p:ph type="dt" idx="10"/>
          </p:nvPr>
        </p:nvSpPr>
        <p:spPr>
          <a:xfrm>
            <a:off x="1097280" y="6459785"/>
            <a:ext cx="2472271" cy="365125"/>
          </a:xfrm>
          <a:prstGeom prst="rect">
            <a:avLst/>
          </a:prstGeom>
          <a:noFill/>
          <a:ln>
            <a:noFill/>
          </a:ln>
        </p:spPr>
        <p:txBody>
          <a:bodyPr wrap="square" lIns="91425" tIns="91425" rIns="91425" bIns="91425" anchor="ctr" anchorCtr="0"/>
          <a:lstStyle>
            <a:lvl1pPr marL="0" marR="0" lvl="0" indent="0" algn="l"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ftr" idx="11"/>
          </p:nvPr>
        </p:nvSpPr>
        <p:spPr>
          <a:xfrm>
            <a:off x="3686185" y="6459785"/>
            <a:ext cx="4822804" cy="365125"/>
          </a:xfrm>
          <a:prstGeom prst="rect">
            <a:avLst/>
          </a:prstGeom>
          <a:noFill/>
          <a:ln>
            <a:noFill/>
          </a:ln>
        </p:spPr>
        <p:txBody>
          <a:bodyPr wrap="square" lIns="91425" tIns="91425" rIns="91425" bIns="91425" anchor="ctr" anchorCtr="0"/>
          <a:lstStyle>
            <a:lvl1pPr marL="0" marR="0" lvl="0" indent="0" algn="ctr"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sldNum" idx="12"/>
          </p:nvPr>
        </p:nvSpPr>
        <p:spPr>
          <a:xfrm>
            <a:off x="9900458" y="6459785"/>
            <a:ext cx="1312025"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GB" sz="1050" b="0" i="0" u="none" strike="noStrike" cap="none">
                <a:solidFill>
                  <a:srgbClr val="FFFFFF"/>
                </a:solidFill>
                <a:latin typeface="Calibri"/>
                <a:ea typeface="Calibri"/>
                <a:cs typeface="Calibri"/>
                <a:sym typeface="Calibri"/>
              </a:rPr>
              <a:pPr marL="0" marR="0" lvl="0" indent="0" algn="r" rtl="0">
                <a:spcBef>
                  <a:spcPts val="0"/>
                </a:spcBef>
                <a:buSzPct val="25000"/>
                <a:buNone/>
              </a:pPr>
              <a:t>‹#›</a:t>
            </a:fld>
            <a:endParaRPr lang="en-GB"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Shape 63"/>
        <p:cNvGrpSpPr/>
        <p:nvPr/>
      </p:nvGrpSpPr>
      <p:grpSpPr>
        <a:xfrm>
          <a:off x="0" y="0"/>
          <a:ext cx="0" cy="0"/>
          <a:chOff x="0" y="0"/>
          <a:chExt cx="0" cy="0"/>
        </a:xfrm>
      </p:grpSpPr>
      <p:sp>
        <p:nvSpPr>
          <p:cNvPr id="64" name="Shape 64"/>
          <p:cNvSpPr/>
          <p:nvPr/>
        </p:nvSpPr>
        <p:spPr>
          <a:xfrm>
            <a:off x="3175" y="6400800"/>
            <a:ext cx="12188825" cy="457200"/>
          </a:xfrm>
          <a:prstGeom prst="rect">
            <a:avLst/>
          </a:prstGeom>
          <a:solidFill>
            <a:schemeClr val="accent2"/>
          </a:solidFill>
          <a:ln>
            <a:noFill/>
          </a:ln>
        </p:spPr>
        <p:txBody>
          <a:bodyPr wrap="square" lIns="91425" tIns="91425" rIns="91425" bIns="91425" anchor="ctr" anchorCtr="0">
            <a:noAutofit/>
          </a:bodyPr>
          <a:lstStyle/>
          <a:p>
            <a:pPr lvl="0">
              <a:spcBef>
                <a:spcPts val="0"/>
              </a:spcBef>
              <a:buNone/>
            </a:pPr>
            <a:endParaRPr/>
          </a:p>
        </p:txBody>
      </p:sp>
      <p:sp>
        <p:nvSpPr>
          <p:cNvPr id="65" name="Shape 65"/>
          <p:cNvSpPr/>
          <p:nvPr/>
        </p:nvSpPr>
        <p:spPr>
          <a:xfrm>
            <a:off x="15" y="6334316"/>
            <a:ext cx="12188825" cy="6400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66" name="Shape 66"/>
          <p:cNvSpPr txBox="1">
            <a:spLocks noGrp="1"/>
          </p:cNvSpPr>
          <p:nvPr>
            <p:ph type="dt" idx="10"/>
          </p:nvPr>
        </p:nvSpPr>
        <p:spPr>
          <a:xfrm>
            <a:off x="1097280" y="6459785"/>
            <a:ext cx="2472271" cy="365125"/>
          </a:xfrm>
          <a:prstGeom prst="rect">
            <a:avLst/>
          </a:prstGeom>
          <a:noFill/>
          <a:ln>
            <a:noFill/>
          </a:ln>
        </p:spPr>
        <p:txBody>
          <a:bodyPr wrap="square" lIns="91425" tIns="91425" rIns="91425" bIns="91425" anchor="ctr" anchorCtr="0"/>
          <a:lstStyle>
            <a:lvl1pPr marL="0" marR="0" lvl="0" indent="0" algn="l"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ftr" idx="11"/>
          </p:nvPr>
        </p:nvSpPr>
        <p:spPr>
          <a:xfrm>
            <a:off x="3686185" y="6459785"/>
            <a:ext cx="4822804" cy="365125"/>
          </a:xfrm>
          <a:prstGeom prst="rect">
            <a:avLst/>
          </a:prstGeom>
          <a:noFill/>
          <a:ln>
            <a:noFill/>
          </a:ln>
        </p:spPr>
        <p:txBody>
          <a:bodyPr wrap="square" lIns="91425" tIns="91425" rIns="91425" bIns="91425" anchor="ctr" anchorCtr="0"/>
          <a:lstStyle>
            <a:lvl1pPr marL="0" marR="0" lvl="0" indent="0" algn="ctr"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sldNum" idx="12"/>
          </p:nvPr>
        </p:nvSpPr>
        <p:spPr>
          <a:xfrm>
            <a:off x="9900458" y="6459785"/>
            <a:ext cx="1312025"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GB" sz="1050" b="0" i="0" u="none" strike="noStrike" cap="none">
                <a:solidFill>
                  <a:srgbClr val="FFFFFF"/>
                </a:solidFill>
                <a:latin typeface="Calibri"/>
                <a:ea typeface="Calibri"/>
                <a:cs typeface="Calibri"/>
                <a:sym typeface="Calibri"/>
              </a:rPr>
              <a:pPr marL="0" marR="0" lvl="0" indent="0" algn="r" rtl="0">
                <a:spcBef>
                  <a:spcPts val="0"/>
                </a:spcBef>
                <a:buSzPct val="25000"/>
                <a:buNone/>
              </a:pPr>
              <a:t>‹#›</a:t>
            </a:fld>
            <a:endParaRPr lang="en-GB"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Shape 69"/>
        <p:cNvGrpSpPr/>
        <p:nvPr/>
      </p:nvGrpSpPr>
      <p:grpSpPr>
        <a:xfrm>
          <a:off x="0" y="0"/>
          <a:ext cx="0" cy="0"/>
          <a:chOff x="0" y="0"/>
          <a:chExt cx="0" cy="0"/>
        </a:xfrm>
      </p:grpSpPr>
      <p:sp>
        <p:nvSpPr>
          <p:cNvPr id="70" name="Shape 70"/>
          <p:cNvSpPr/>
          <p:nvPr/>
        </p:nvSpPr>
        <p:spPr>
          <a:xfrm>
            <a:off x="16" y="0"/>
            <a:ext cx="4050791" cy="6858000"/>
          </a:xfrm>
          <a:prstGeom prst="rect">
            <a:avLst/>
          </a:prstGeom>
          <a:solidFill>
            <a:schemeClr val="accent2"/>
          </a:solidFill>
          <a:ln>
            <a:noFill/>
          </a:ln>
        </p:spPr>
        <p:txBody>
          <a:bodyPr wrap="square" lIns="91425" tIns="91425" rIns="91425" bIns="91425" anchor="ctr" anchorCtr="0">
            <a:noAutofit/>
          </a:bodyPr>
          <a:lstStyle/>
          <a:p>
            <a:pPr lvl="0">
              <a:spcBef>
                <a:spcPts val="0"/>
              </a:spcBef>
              <a:buNone/>
            </a:pPr>
            <a:endParaRPr/>
          </a:p>
        </p:txBody>
      </p:sp>
      <p:sp>
        <p:nvSpPr>
          <p:cNvPr id="71" name="Shape 71"/>
          <p:cNvSpPr/>
          <p:nvPr/>
        </p:nvSpPr>
        <p:spPr>
          <a:xfrm>
            <a:off x="4040071" y="0"/>
            <a:ext cx="64008" cy="6858000"/>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72" name="Shape 72"/>
          <p:cNvSpPr txBox="1">
            <a:spLocks noGrp="1"/>
          </p:cNvSpPr>
          <p:nvPr>
            <p:ph type="title"/>
          </p:nvPr>
        </p:nvSpPr>
        <p:spPr>
          <a:xfrm>
            <a:off x="457200" y="594359"/>
            <a:ext cx="3200400" cy="2286000"/>
          </a:xfrm>
          <a:prstGeom prst="rect">
            <a:avLst/>
          </a:prstGeom>
          <a:noFill/>
          <a:ln>
            <a:noFill/>
          </a:ln>
        </p:spPr>
        <p:txBody>
          <a:bodyPr wrap="square" lIns="91425" tIns="91425" rIns="91425" bIns="91425" anchor="b" anchorCtr="0"/>
          <a:lstStyle>
            <a:lvl1pPr marL="0" marR="0" lvl="0" indent="0" algn="l" rtl="0">
              <a:lnSpc>
                <a:spcPct val="85000"/>
              </a:lnSpc>
              <a:spcBef>
                <a:spcPts val="0"/>
              </a:spcBef>
              <a:buClr>
                <a:srgbClr val="FFFFFF"/>
              </a:buClr>
              <a:buSzPct val="100000"/>
              <a:buFont typeface="Calibri"/>
              <a:buNone/>
              <a:defRPr sz="3600" b="0" i="0" u="none" strike="noStrike" cap="none">
                <a:solidFill>
                  <a:srgbClr val="FFFFFF"/>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3" name="Shape 73"/>
          <p:cNvSpPr txBox="1">
            <a:spLocks noGrp="1"/>
          </p:cNvSpPr>
          <p:nvPr>
            <p:ph type="body" idx="1"/>
          </p:nvPr>
        </p:nvSpPr>
        <p:spPr>
          <a:xfrm>
            <a:off x="4800600" y="731520"/>
            <a:ext cx="6492240" cy="5257800"/>
          </a:xfrm>
          <a:prstGeom prst="rect">
            <a:avLst/>
          </a:prstGeom>
          <a:noFill/>
          <a:ln>
            <a:noFill/>
          </a:ln>
        </p:spPr>
        <p:txBody>
          <a:bodyPr wrap="square"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74" name="Shape 74"/>
          <p:cNvSpPr txBox="1">
            <a:spLocks noGrp="1"/>
          </p:cNvSpPr>
          <p:nvPr>
            <p:ph type="body" idx="2"/>
          </p:nvPr>
        </p:nvSpPr>
        <p:spPr>
          <a:xfrm>
            <a:off x="457200" y="2926080"/>
            <a:ext cx="3200400" cy="3379124"/>
          </a:xfrm>
          <a:prstGeom prst="rect">
            <a:avLst/>
          </a:prstGeom>
          <a:noFill/>
          <a:ln>
            <a:noFill/>
          </a:ln>
        </p:spPr>
        <p:txBody>
          <a:bodyPr wrap="square" lIns="91425" tIns="91425" rIns="91425" bIns="91425" anchor="t" anchorCtr="0"/>
          <a:lstStyle>
            <a:lvl1pPr marL="0" marR="0" lvl="0" indent="0" algn="l" rtl="0">
              <a:lnSpc>
                <a:spcPct val="90000"/>
              </a:lnSpc>
              <a:spcBef>
                <a:spcPts val="1200"/>
              </a:spcBef>
              <a:spcAft>
                <a:spcPts val="200"/>
              </a:spcAft>
              <a:buClr>
                <a:schemeClr val="accent1"/>
              </a:buClr>
              <a:buSzPct val="100000"/>
              <a:buFont typeface="Calibri"/>
              <a:buNone/>
              <a:defRPr sz="1500" b="0" i="0" u="none" strike="noStrike" cap="none">
                <a:solidFill>
                  <a:srgbClr val="FFFFFF"/>
                </a:solidFill>
                <a:latin typeface="Calibri"/>
                <a:ea typeface="Calibri"/>
                <a:cs typeface="Calibri"/>
                <a:sym typeface="Calibri"/>
              </a:defRPr>
            </a:lvl1pPr>
            <a:lvl2pPr marL="457200" marR="0" lvl="1" indent="0" algn="l" rtl="0">
              <a:lnSpc>
                <a:spcPct val="90000"/>
              </a:lnSpc>
              <a:spcBef>
                <a:spcPts val="200"/>
              </a:spcBef>
              <a:spcAft>
                <a:spcPts val="400"/>
              </a:spcAft>
              <a:buClr>
                <a:schemeClr val="accent1"/>
              </a:buClr>
              <a:buSzPct val="100000"/>
              <a:buFont typeface="Calibri"/>
              <a:buNone/>
              <a:defRPr sz="1200" b="0" i="0" u="none" strike="noStrike" cap="none">
                <a:solidFill>
                  <a:srgbClr val="3F3F3F"/>
                </a:solidFill>
                <a:latin typeface="Calibri"/>
                <a:ea typeface="Calibri"/>
                <a:cs typeface="Calibri"/>
                <a:sym typeface="Calibri"/>
              </a:defRPr>
            </a:lvl2pPr>
            <a:lvl3pPr marL="914400" marR="0" lvl="2" indent="0" algn="l" rtl="0">
              <a:lnSpc>
                <a:spcPct val="90000"/>
              </a:lnSpc>
              <a:spcBef>
                <a:spcPts val="200"/>
              </a:spcBef>
              <a:spcAft>
                <a:spcPts val="400"/>
              </a:spcAft>
              <a:buClr>
                <a:schemeClr val="accent1"/>
              </a:buClr>
              <a:buSzPct val="100000"/>
              <a:buFont typeface="Calibri"/>
              <a:buNone/>
              <a:defRPr sz="1000" b="0" i="0" u="none" strike="noStrike" cap="none">
                <a:solidFill>
                  <a:srgbClr val="3F3F3F"/>
                </a:solidFill>
                <a:latin typeface="Calibri"/>
                <a:ea typeface="Calibri"/>
                <a:cs typeface="Calibri"/>
                <a:sym typeface="Calibri"/>
              </a:defRPr>
            </a:lvl3pPr>
            <a:lvl4pPr marL="1371600" marR="0" lvl="3" indent="0" algn="l" rtl="0">
              <a:lnSpc>
                <a:spcPct val="90000"/>
              </a:lnSpc>
              <a:spcBef>
                <a:spcPts val="200"/>
              </a:spcBef>
              <a:spcAft>
                <a:spcPts val="400"/>
              </a:spcAft>
              <a:buClr>
                <a:schemeClr val="accent1"/>
              </a:buClr>
              <a:buSzPct val="100000"/>
              <a:buFont typeface="Calibri"/>
              <a:buNone/>
              <a:defRPr sz="900" b="0" i="0" u="none" strike="noStrike" cap="none">
                <a:solidFill>
                  <a:srgbClr val="3F3F3F"/>
                </a:solidFill>
                <a:latin typeface="Calibri"/>
                <a:ea typeface="Calibri"/>
                <a:cs typeface="Calibri"/>
                <a:sym typeface="Calibri"/>
              </a:defRPr>
            </a:lvl4pPr>
            <a:lvl5pPr marL="1828800" marR="0" lvl="4" indent="0" algn="l" rtl="0">
              <a:lnSpc>
                <a:spcPct val="90000"/>
              </a:lnSpc>
              <a:spcBef>
                <a:spcPts val="200"/>
              </a:spcBef>
              <a:spcAft>
                <a:spcPts val="400"/>
              </a:spcAft>
              <a:buClr>
                <a:schemeClr val="accent1"/>
              </a:buClr>
              <a:buSzPct val="100000"/>
              <a:buFont typeface="Calibri"/>
              <a:buNone/>
              <a:defRPr sz="900" b="0" i="0" u="none" strike="noStrike" cap="none">
                <a:solidFill>
                  <a:srgbClr val="3F3F3F"/>
                </a:solidFill>
                <a:latin typeface="Calibri"/>
                <a:ea typeface="Calibri"/>
                <a:cs typeface="Calibri"/>
                <a:sym typeface="Calibri"/>
              </a:defRPr>
            </a:lvl5pPr>
            <a:lvl6pPr marL="2286000" marR="0" lvl="5" indent="0" algn="l" rtl="0">
              <a:lnSpc>
                <a:spcPct val="90000"/>
              </a:lnSpc>
              <a:spcBef>
                <a:spcPts val="200"/>
              </a:spcBef>
              <a:spcAft>
                <a:spcPts val="400"/>
              </a:spcAft>
              <a:buClr>
                <a:schemeClr val="accent1"/>
              </a:buClr>
              <a:buSzPct val="100000"/>
              <a:buFont typeface="Calibri"/>
              <a:buNone/>
              <a:defRPr sz="900" b="0" i="0" u="none" strike="noStrike" cap="none">
                <a:solidFill>
                  <a:srgbClr val="3F3F3F"/>
                </a:solidFill>
                <a:latin typeface="Calibri"/>
                <a:ea typeface="Calibri"/>
                <a:cs typeface="Calibri"/>
                <a:sym typeface="Calibri"/>
              </a:defRPr>
            </a:lvl6pPr>
            <a:lvl7pPr marL="2743200" marR="0" lvl="6" indent="0" algn="l" rtl="0">
              <a:lnSpc>
                <a:spcPct val="90000"/>
              </a:lnSpc>
              <a:spcBef>
                <a:spcPts val="200"/>
              </a:spcBef>
              <a:spcAft>
                <a:spcPts val="400"/>
              </a:spcAft>
              <a:buClr>
                <a:schemeClr val="accent1"/>
              </a:buClr>
              <a:buSzPct val="100000"/>
              <a:buFont typeface="Calibri"/>
              <a:buNone/>
              <a:defRPr sz="900" b="0" i="0" u="none" strike="noStrike" cap="none">
                <a:solidFill>
                  <a:srgbClr val="3F3F3F"/>
                </a:solidFill>
                <a:latin typeface="Calibri"/>
                <a:ea typeface="Calibri"/>
                <a:cs typeface="Calibri"/>
                <a:sym typeface="Calibri"/>
              </a:defRPr>
            </a:lvl7pPr>
            <a:lvl8pPr marL="3200400" marR="0" lvl="7" indent="0" algn="l" rtl="0">
              <a:lnSpc>
                <a:spcPct val="90000"/>
              </a:lnSpc>
              <a:spcBef>
                <a:spcPts val="200"/>
              </a:spcBef>
              <a:spcAft>
                <a:spcPts val="400"/>
              </a:spcAft>
              <a:buClr>
                <a:schemeClr val="accent1"/>
              </a:buClr>
              <a:buSzPct val="100000"/>
              <a:buFont typeface="Calibri"/>
              <a:buNone/>
              <a:defRPr sz="900" b="0" i="0" u="none" strike="noStrike" cap="none">
                <a:solidFill>
                  <a:srgbClr val="3F3F3F"/>
                </a:solidFill>
                <a:latin typeface="Calibri"/>
                <a:ea typeface="Calibri"/>
                <a:cs typeface="Calibri"/>
                <a:sym typeface="Calibri"/>
              </a:defRPr>
            </a:lvl8pPr>
            <a:lvl9pPr marL="3657600" marR="0" lvl="8" indent="0" algn="l" rtl="0">
              <a:lnSpc>
                <a:spcPct val="90000"/>
              </a:lnSpc>
              <a:spcBef>
                <a:spcPts val="200"/>
              </a:spcBef>
              <a:spcAft>
                <a:spcPts val="400"/>
              </a:spcAft>
              <a:buClr>
                <a:schemeClr val="accent1"/>
              </a:buClr>
              <a:buSzPct val="100000"/>
              <a:buFont typeface="Calibri"/>
              <a:buNone/>
              <a:defRPr sz="900" b="0" i="0" u="none" strike="noStrike" cap="none">
                <a:solidFill>
                  <a:srgbClr val="3F3F3F"/>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65512" y="6459785"/>
            <a:ext cx="2618510" cy="365125"/>
          </a:xfrm>
          <a:prstGeom prst="rect">
            <a:avLst/>
          </a:prstGeom>
          <a:noFill/>
          <a:ln>
            <a:noFill/>
          </a:ln>
        </p:spPr>
        <p:txBody>
          <a:bodyPr wrap="square" lIns="91425" tIns="91425" rIns="91425" bIns="91425" anchor="ctr" anchorCtr="0"/>
          <a:lstStyle>
            <a:lvl1pPr marL="0" marR="0" lvl="0" indent="0" algn="l"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4800600" y="6459785"/>
            <a:ext cx="4648200" cy="365125"/>
          </a:xfrm>
          <a:prstGeom prst="rect">
            <a:avLst/>
          </a:prstGeom>
          <a:noFill/>
          <a:ln>
            <a:noFill/>
          </a:ln>
        </p:spPr>
        <p:txBody>
          <a:bodyPr wrap="square" lIns="91425" tIns="91425" rIns="91425" bIns="91425" anchor="ctr" anchorCtr="0"/>
          <a:lstStyle>
            <a:lvl1pPr marL="0" marR="0" lvl="0" indent="0" algn="l" rtl="0">
              <a:spcBef>
                <a:spcPts val="0"/>
              </a:spcBef>
              <a:buSzPct val="155555"/>
              <a:buNone/>
              <a:defRPr sz="900" b="0" i="0" u="none" strike="noStrike" cap="none">
                <a:solidFill>
                  <a:schemeClr val="dk2"/>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9900458" y="6459785"/>
            <a:ext cx="1312025"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GB" sz="1050" b="0" i="0" u="none" strike="noStrike" cap="none">
                <a:solidFill>
                  <a:schemeClr val="dk2"/>
                </a:solidFill>
                <a:latin typeface="Calibri"/>
                <a:ea typeface="Calibri"/>
                <a:cs typeface="Calibri"/>
                <a:sym typeface="Calibri"/>
              </a:rPr>
              <a:pPr marL="0" marR="0" lvl="0" indent="0" algn="r" rtl="0">
                <a:spcBef>
                  <a:spcPts val="0"/>
                </a:spcBef>
                <a:buSzPct val="25000"/>
                <a:buNone/>
              </a:pPr>
              <a:t>‹#›</a:t>
            </a:fld>
            <a:endParaRPr lang="en-GB" sz="1050" b="0" i="0" u="none" strike="noStrike" cap="none">
              <a:solidFill>
                <a:schemeClr val="dk2"/>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cSld name="Picture with Caption">
    <p:spTree>
      <p:nvGrpSpPr>
        <p:cNvPr id="1" name="Shape 78"/>
        <p:cNvGrpSpPr/>
        <p:nvPr/>
      </p:nvGrpSpPr>
      <p:grpSpPr>
        <a:xfrm>
          <a:off x="0" y="0"/>
          <a:ext cx="0" cy="0"/>
          <a:chOff x="0" y="0"/>
          <a:chExt cx="0" cy="0"/>
        </a:xfrm>
      </p:grpSpPr>
      <p:sp>
        <p:nvSpPr>
          <p:cNvPr id="79" name="Shape 79"/>
          <p:cNvSpPr/>
          <p:nvPr/>
        </p:nvSpPr>
        <p:spPr>
          <a:xfrm>
            <a:off x="0" y="4953000"/>
            <a:ext cx="12188825" cy="1905000"/>
          </a:xfrm>
          <a:prstGeom prst="rect">
            <a:avLst/>
          </a:prstGeom>
          <a:solidFill>
            <a:schemeClr val="accent2"/>
          </a:solidFill>
          <a:ln>
            <a:noFill/>
          </a:ln>
        </p:spPr>
        <p:txBody>
          <a:bodyPr wrap="square" lIns="91425" tIns="91425" rIns="91425" bIns="91425" anchor="ctr" anchorCtr="0">
            <a:noAutofit/>
          </a:bodyPr>
          <a:lstStyle/>
          <a:p>
            <a:pPr lvl="0">
              <a:spcBef>
                <a:spcPts val="0"/>
              </a:spcBef>
              <a:buNone/>
            </a:pPr>
            <a:endParaRPr/>
          </a:p>
        </p:txBody>
      </p:sp>
      <p:sp>
        <p:nvSpPr>
          <p:cNvPr id="80" name="Shape 80"/>
          <p:cNvSpPr/>
          <p:nvPr/>
        </p:nvSpPr>
        <p:spPr>
          <a:xfrm>
            <a:off x="15" y="4915076"/>
            <a:ext cx="12188825" cy="6400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81" name="Shape 81"/>
          <p:cNvSpPr txBox="1">
            <a:spLocks noGrp="1"/>
          </p:cNvSpPr>
          <p:nvPr>
            <p:ph type="title"/>
          </p:nvPr>
        </p:nvSpPr>
        <p:spPr>
          <a:xfrm>
            <a:off x="1097280" y="5074920"/>
            <a:ext cx="10113264" cy="822960"/>
          </a:xfrm>
          <a:prstGeom prst="rect">
            <a:avLst/>
          </a:prstGeom>
          <a:noFill/>
          <a:ln>
            <a:noFill/>
          </a:ln>
        </p:spPr>
        <p:txBody>
          <a:bodyPr wrap="square" lIns="91425" tIns="91425" rIns="91425" bIns="91425" anchor="b" anchorCtr="0"/>
          <a:lstStyle>
            <a:lvl1pPr marL="0" marR="0" lvl="0" indent="0" algn="l" rtl="0">
              <a:lnSpc>
                <a:spcPct val="85000"/>
              </a:lnSpc>
              <a:spcBef>
                <a:spcPts val="0"/>
              </a:spcBef>
              <a:buClr>
                <a:srgbClr val="FFFFFF"/>
              </a:buClr>
              <a:buSzPct val="100000"/>
              <a:buFont typeface="Calibri"/>
              <a:buNone/>
              <a:defRPr sz="3600" b="0" i="0" u="none" strike="noStrike" cap="none">
                <a:solidFill>
                  <a:srgbClr val="FFFFFF"/>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82" name="Shape 82"/>
          <p:cNvSpPr>
            <a:spLocks noGrp="1"/>
          </p:cNvSpPr>
          <p:nvPr>
            <p:ph type="pic" idx="2"/>
          </p:nvPr>
        </p:nvSpPr>
        <p:spPr>
          <a:xfrm>
            <a:off x="15" y="0"/>
            <a:ext cx="12191985" cy="4915076"/>
          </a:xfrm>
          <a:prstGeom prst="rect">
            <a:avLst/>
          </a:prstGeom>
          <a:blipFill rotWithShape="1">
            <a:blip r:embed="rId2">
              <a:alphaModFix/>
            </a:blip>
            <a:stretch>
              <a:fillRect/>
            </a:stretch>
          </a:blipFill>
          <a:ln>
            <a:noFill/>
          </a:ln>
        </p:spPr>
        <p:txBody>
          <a:bodyPr wrap="square" lIns="91425" tIns="91425" rIns="91425" bIns="91425" anchor="t" anchorCtr="0"/>
          <a:lstStyle>
            <a:lvl1pPr marL="0" marR="0" lvl="0" indent="0" algn="l" rtl="0">
              <a:lnSpc>
                <a:spcPct val="90000"/>
              </a:lnSpc>
              <a:spcBef>
                <a:spcPts val="1200"/>
              </a:spcBef>
              <a:spcAft>
                <a:spcPts val="200"/>
              </a:spcAft>
              <a:buClr>
                <a:schemeClr val="accent1"/>
              </a:buClr>
              <a:buSzPct val="100000"/>
              <a:buFont typeface="Calibri"/>
              <a:buNone/>
              <a:defRPr sz="3200" b="0" i="0" u="none" strike="noStrike" cap="none">
                <a:solidFill>
                  <a:schemeClr val="lt1"/>
                </a:solidFill>
                <a:latin typeface="Calibri"/>
                <a:ea typeface="Calibri"/>
                <a:cs typeface="Calibri"/>
                <a:sym typeface="Calibri"/>
              </a:defRPr>
            </a:lvl1pPr>
            <a:lvl2pPr marL="457200" marR="0" lvl="1" indent="0" algn="l" rtl="0">
              <a:lnSpc>
                <a:spcPct val="90000"/>
              </a:lnSpc>
              <a:spcBef>
                <a:spcPts val="200"/>
              </a:spcBef>
              <a:spcAft>
                <a:spcPts val="400"/>
              </a:spcAft>
              <a:buClr>
                <a:schemeClr val="accent1"/>
              </a:buClr>
              <a:buSzPct val="100000"/>
              <a:buFont typeface="Calibri"/>
              <a:buNone/>
              <a:defRPr sz="2800" b="0" i="0" u="none" strike="noStrike" cap="none">
                <a:solidFill>
                  <a:srgbClr val="3F3F3F"/>
                </a:solidFill>
                <a:latin typeface="Calibri"/>
                <a:ea typeface="Calibri"/>
                <a:cs typeface="Calibri"/>
                <a:sym typeface="Calibri"/>
              </a:defRPr>
            </a:lvl2pPr>
            <a:lvl3pPr marL="914400" marR="0" lvl="2" indent="0" algn="l" rtl="0">
              <a:lnSpc>
                <a:spcPct val="90000"/>
              </a:lnSpc>
              <a:spcBef>
                <a:spcPts val="200"/>
              </a:spcBef>
              <a:spcAft>
                <a:spcPts val="400"/>
              </a:spcAft>
              <a:buClr>
                <a:schemeClr val="accent1"/>
              </a:buClr>
              <a:buSzPct val="100000"/>
              <a:buFont typeface="Calibri"/>
              <a:buNone/>
              <a:defRPr sz="2400" b="0" i="0" u="none" strike="noStrike" cap="none">
                <a:solidFill>
                  <a:srgbClr val="3F3F3F"/>
                </a:solidFill>
                <a:latin typeface="Calibri"/>
                <a:ea typeface="Calibri"/>
                <a:cs typeface="Calibri"/>
                <a:sym typeface="Calibri"/>
              </a:defRPr>
            </a:lvl3pPr>
            <a:lvl4pPr marL="1371600" marR="0" lvl="3" indent="0" algn="l" rtl="0">
              <a:lnSpc>
                <a:spcPct val="90000"/>
              </a:lnSpc>
              <a:spcBef>
                <a:spcPts val="200"/>
              </a:spcBef>
              <a:spcAft>
                <a:spcPts val="400"/>
              </a:spcAft>
              <a:buClr>
                <a:schemeClr val="accent1"/>
              </a:buClr>
              <a:buSzPct val="100000"/>
              <a:buFont typeface="Calibri"/>
              <a:buNone/>
              <a:defRPr sz="2000" b="0" i="0" u="none" strike="noStrike" cap="none">
                <a:solidFill>
                  <a:srgbClr val="3F3F3F"/>
                </a:solidFill>
                <a:latin typeface="Calibri"/>
                <a:ea typeface="Calibri"/>
                <a:cs typeface="Calibri"/>
                <a:sym typeface="Calibri"/>
              </a:defRPr>
            </a:lvl4pPr>
            <a:lvl5pPr marL="1828800" marR="0" lvl="4" indent="0" algn="l" rtl="0">
              <a:lnSpc>
                <a:spcPct val="90000"/>
              </a:lnSpc>
              <a:spcBef>
                <a:spcPts val="200"/>
              </a:spcBef>
              <a:spcAft>
                <a:spcPts val="400"/>
              </a:spcAft>
              <a:buClr>
                <a:schemeClr val="accent1"/>
              </a:buClr>
              <a:buSzPct val="100000"/>
              <a:buFont typeface="Calibri"/>
              <a:buNone/>
              <a:defRPr sz="2000" b="0" i="0" u="none" strike="noStrike" cap="none">
                <a:solidFill>
                  <a:srgbClr val="3F3F3F"/>
                </a:solidFill>
                <a:latin typeface="Calibri"/>
                <a:ea typeface="Calibri"/>
                <a:cs typeface="Calibri"/>
                <a:sym typeface="Calibri"/>
              </a:defRPr>
            </a:lvl5pPr>
            <a:lvl6pPr marL="2286000" marR="0" lvl="5" indent="0" algn="l" rtl="0">
              <a:lnSpc>
                <a:spcPct val="90000"/>
              </a:lnSpc>
              <a:spcBef>
                <a:spcPts val="200"/>
              </a:spcBef>
              <a:spcAft>
                <a:spcPts val="400"/>
              </a:spcAft>
              <a:buClr>
                <a:schemeClr val="accent1"/>
              </a:buClr>
              <a:buSzPct val="100000"/>
              <a:buFont typeface="Calibri"/>
              <a:buNone/>
              <a:defRPr sz="2000" b="0" i="0" u="none" strike="noStrike" cap="none">
                <a:solidFill>
                  <a:srgbClr val="3F3F3F"/>
                </a:solidFill>
                <a:latin typeface="Calibri"/>
                <a:ea typeface="Calibri"/>
                <a:cs typeface="Calibri"/>
                <a:sym typeface="Calibri"/>
              </a:defRPr>
            </a:lvl6pPr>
            <a:lvl7pPr marL="2743200" marR="0" lvl="6" indent="0" algn="l" rtl="0">
              <a:lnSpc>
                <a:spcPct val="90000"/>
              </a:lnSpc>
              <a:spcBef>
                <a:spcPts val="200"/>
              </a:spcBef>
              <a:spcAft>
                <a:spcPts val="400"/>
              </a:spcAft>
              <a:buClr>
                <a:schemeClr val="accent1"/>
              </a:buClr>
              <a:buSzPct val="100000"/>
              <a:buFont typeface="Calibri"/>
              <a:buNone/>
              <a:defRPr sz="2000" b="0" i="0" u="none" strike="noStrike" cap="none">
                <a:solidFill>
                  <a:srgbClr val="3F3F3F"/>
                </a:solidFill>
                <a:latin typeface="Calibri"/>
                <a:ea typeface="Calibri"/>
                <a:cs typeface="Calibri"/>
                <a:sym typeface="Calibri"/>
              </a:defRPr>
            </a:lvl7pPr>
            <a:lvl8pPr marL="3200400" marR="0" lvl="7" indent="0" algn="l" rtl="0">
              <a:lnSpc>
                <a:spcPct val="90000"/>
              </a:lnSpc>
              <a:spcBef>
                <a:spcPts val="200"/>
              </a:spcBef>
              <a:spcAft>
                <a:spcPts val="400"/>
              </a:spcAft>
              <a:buClr>
                <a:schemeClr val="accent1"/>
              </a:buClr>
              <a:buSzPct val="100000"/>
              <a:buFont typeface="Calibri"/>
              <a:buNone/>
              <a:defRPr sz="2000" b="0" i="0" u="none" strike="noStrike" cap="none">
                <a:solidFill>
                  <a:srgbClr val="3F3F3F"/>
                </a:solidFill>
                <a:latin typeface="Calibri"/>
                <a:ea typeface="Calibri"/>
                <a:cs typeface="Calibri"/>
                <a:sym typeface="Calibri"/>
              </a:defRPr>
            </a:lvl8pPr>
            <a:lvl9pPr marL="3657600" marR="0" lvl="8" indent="0" algn="l" rtl="0">
              <a:lnSpc>
                <a:spcPct val="90000"/>
              </a:lnSpc>
              <a:spcBef>
                <a:spcPts val="200"/>
              </a:spcBef>
              <a:spcAft>
                <a:spcPts val="400"/>
              </a:spcAft>
              <a:buClr>
                <a:schemeClr val="accent1"/>
              </a:buClr>
              <a:buSzPct val="100000"/>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83" name="Shape 83"/>
          <p:cNvSpPr txBox="1">
            <a:spLocks noGrp="1"/>
          </p:cNvSpPr>
          <p:nvPr>
            <p:ph type="body" idx="1"/>
          </p:nvPr>
        </p:nvSpPr>
        <p:spPr>
          <a:xfrm>
            <a:off x="1097280" y="5907023"/>
            <a:ext cx="10113264" cy="594360"/>
          </a:xfrm>
          <a:prstGeom prst="rect">
            <a:avLst/>
          </a:prstGeom>
          <a:noFill/>
          <a:ln>
            <a:noFill/>
          </a:ln>
        </p:spPr>
        <p:txBody>
          <a:bodyPr wrap="square" lIns="91425" tIns="91425" rIns="91425" bIns="91425" anchor="t" anchorCtr="0"/>
          <a:lstStyle>
            <a:lvl1pPr marL="0" marR="0" lvl="0" indent="0" algn="l" rtl="0">
              <a:lnSpc>
                <a:spcPct val="90000"/>
              </a:lnSpc>
              <a:spcBef>
                <a:spcPts val="0"/>
              </a:spcBef>
              <a:spcAft>
                <a:spcPts val="600"/>
              </a:spcAft>
              <a:buClr>
                <a:schemeClr val="accent1"/>
              </a:buClr>
              <a:buSzPct val="100000"/>
              <a:buFont typeface="Calibri"/>
              <a:buNone/>
              <a:defRPr sz="1500" b="0" i="0" u="none" strike="noStrike" cap="none">
                <a:solidFill>
                  <a:srgbClr val="FFFFFF"/>
                </a:solidFill>
                <a:latin typeface="Calibri"/>
                <a:ea typeface="Calibri"/>
                <a:cs typeface="Calibri"/>
                <a:sym typeface="Calibri"/>
              </a:defRPr>
            </a:lvl1pPr>
            <a:lvl2pPr marL="457200" marR="0" lvl="1" indent="0" algn="l" rtl="0">
              <a:lnSpc>
                <a:spcPct val="90000"/>
              </a:lnSpc>
              <a:spcBef>
                <a:spcPts val="200"/>
              </a:spcBef>
              <a:spcAft>
                <a:spcPts val="400"/>
              </a:spcAft>
              <a:buClr>
                <a:schemeClr val="accent1"/>
              </a:buClr>
              <a:buSzPct val="100000"/>
              <a:buFont typeface="Calibri"/>
              <a:buNone/>
              <a:defRPr sz="1200" b="0" i="0" u="none" strike="noStrike" cap="none">
                <a:solidFill>
                  <a:srgbClr val="3F3F3F"/>
                </a:solidFill>
                <a:latin typeface="Calibri"/>
                <a:ea typeface="Calibri"/>
                <a:cs typeface="Calibri"/>
                <a:sym typeface="Calibri"/>
              </a:defRPr>
            </a:lvl2pPr>
            <a:lvl3pPr marL="914400" marR="0" lvl="2" indent="0" algn="l" rtl="0">
              <a:lnSpc>
                <a:spcPct val="90000"/>
              </a:lnSpc>
              <a:spcBef>
                <a:spcPts val="200"/>
              </a:spcBef>
              <a:spcAft>
                <a:spcPts val="400"/>
              </a:spcAft>
              <a:buClr>
                <a:schemeClr val="accent1"/>
              </a:buClr>
              <a:buSzPct val="100000"/>
              <a:buFont typeface="Calibri"/>
              <a:buNone/>
              <a:defRPr sz="1000" b="0" i="0" u="none" strike="noStrike" cap="none">
                <a:solidFill>
                  <a:srgbClr val="3F3F3F"/>
                </a:solidFill>
                <a:latin typeface="Calibri"/>
                <a:ea typeface="Calibri"/>
                <a:cs typeface="Calibri"/>
                <a:sym typeface="Calibri"/>
              </a:defRPr>
            </a:lvl3pPr>
            <a:lvl4pPr marL="1371600" marR="0" lvl="3" indent="0" algn="l" rtl="0">
              <a:lnSpc>
                <a:spcPct val="90000"/>
              </a:lnSpc>
              <a:spcBef>
                <a:spcPts val="200"/>
              </a:spcBef>
              <a:spcAft>
                <a:spcPts val="400"/>
              </a:spcAft>
              <a:buClr>
                <a:schemeClr val="accent1"/>
              </a:buClr>
              <a:buSzPct val="100000"/>
              <a:buFont typeface="Calibri"/>
              <a:buNone/>
              <a:defRPr sz="900" b="0" i="0" u="none" strike="noStrike" cap="none">
                <a:solidFill>
                  <a:srgbClr val="3F3F3F"/>
                </a:solidFill>
                <a:latin typeface="Calibri"/>
                <a:ea typeface="Calibri"/>
                <a:cs typeface="Calibri"/>
                <a:sym typeface="Calibri"/>
              </a:defRPr>
            </a:lvl4pPr>
            <a:lvl5pPr marL="1828800" marR="0" lvl="4" indent="0" algn="l" rtl="0">
              <a:lnSpc>
                <a:spcPct val="90000"/>
              </a:lnSpc>
              <a:spcBef>
                <a:spcPts val="200"/>
              </a:spcBef>
              <a:spcAft>
                <a:spcPts val="400"/>
              </a:spcAft>
              <a:buClr>
                <a:schemeClr val="accent1"/>
              </a:buClr>
              <a:buSzPct val="100000"/>
              <a:buFont typeface="Calibri"/>
              <a:buNone/>
              <a:defRPr sz="900" b="0" i="0" u="none" strike="noStrike" cap="none">
                <a:solidFill>
                  <a:srgbClr val="3F3F3F"/>
                </a:solidFill>
                <a:latin typeface="Calibri"/>
                <a:ea typeface="Calibri"/>
                <a:cs typeface="Calibri"/>
                <a:sym typeface="Calibri"/>
              </a:defRPr>
            </a:lvl5pPr>
            <a:lvl6pPr marL="2286000" marR="0" lvl="5" indent="0" algn="l" rtl="0">
              <a:lnSpc>
                <a:spcPct val="90000"/>
              </a:lnSpc>
              <a:spcBef>
                <a:spcPts val="200"/>
              </a:spcBef>
              <a:spcAft>
                <a:spcPts val="400"/>
              </a:spcAft>
              <a:buClr>
                <a:schemeClr val="accent1"/>
              </a:buClr>
              <a:buSzPct val="100000"/>
              <a:buFont typeface="Calibri"/>
              <a:buNone/>
              <a:defRPr sz="900" b="0" i="0" u="none" strike="noStrike" cap="none">
                <a:solidFill>
                  <a:srgbClr val="3F3F3F"/>
                </a:solidFill>
                <a:latin typeface="Calibri"/>
                <a:ea typeface="Calibri"/>
                <a:cs typeface="Calibri"/>
                <a:sym typeface="Calibri"/>
              </a:defRPr>
            </a:lvl6pPr>
            <a:lvl7pPr marL="2743200" marR="0" lvl="6" indent="0" algn="l" rtl="0">
              <a:lnSpc>
                <a:spcPct val="90000"/>
              </a:lnSpc>
              <a:spcBef>
                <a:spcPts val="200"/>
              </a:spcBef>
              <a:spcAft>
                <a:spcPts val="400"/>
              </a:spcAft>
              <a:buClr>
                <a:schemeClr val="accent1"/>
              </a:buClr>
              <a:buSzPct val="100000"/>
              <a:buFont typeface="Calibri"/>
              <a:buNone/>
              <a:defRPr sz="900" b="0" i="0" u="none" strike="noStrike" cap="none">
                <a:solidFill>
                  <a:srgbClr val="3F3F3F"/>
                </a:solidFill>
                <a:latin typeface="Calibri"/>
                <a:ea typeface="Calibri"/>
                <a:cs typeface="Calibri"/>
                <a:sym typeface="Calibri"/>
              </a:defRPr>
            </a:lvl7pPr>
            <a:lvl8pPr marL="3200400" marR="0" lvl="7" indent="0" algn="l" rtl="0">
              <a:lnSpc>
                <a:spcPct val="90000"/>
              </a:lnSpc>
              <a:spcBef>
                <a:spcPts val="200"/>
              </a:spcBef>
              <a:spcAft>
                <a:spcPts val="400"/>
              </a:spcAft>
              <a:buClr>
                <a:schemeClr val="accent1"/>
              </a:buClr>
              <a:buSzPct val="100000"/>
              <a:buFont typeface="Calibri"/>
              <a:buNone/>
              <a:defRPr sz="900" b="0" i="0" u="none" strike="noStrike" cap="none">
                <a:solidFill>
                  <a:srgbClr val="3F3F3F"/>
                </a:solidFill>
                <a:latin typeface="Calibri"/>
                <a:ea typeface="Calibri"/>
                <a:cs typeface="Calibri"/>
                <a:sym typeface="Calibri"/>
              </a:defRPr>
            </a:lvl8pPr>
            <a:lvl9pPr marL="3657600" marR="0" lvl="8" indent="0" algn="l" rtl="0">
              <a:lnSpc>
                <a:spcPct val="90000"/>
              </a:lnSpc>
              <a:spcBef>
                <a:spcPts val="200"/>
              </a:spcBef>
              <a:spcAft>
                <a:spcPts val="400"/>
              </a:spcAft>
              <a:buClr>
                <a:schemeClr val="accent1"/>
              </a:buClr>
              <a:buSzPct val="100000"/>
              <a:buFont typeface="Calibri"/>
              <a:buNone/>
              <a:defRPr sz="900" b="0" i="0" u="none" strike="noStrike" cap="none">
                <a:solidFill>
                  <a:srgbClr val="3F3F3F"/>
                </a:solidFill>
                <a:latin typeface="Calibri"/>
                <a:ea typeface="Calibri"/>
                <a:cs typeface="Calibri"/>
                <a:sym typeface="Calibri"/>
              </a:defRPr>
            </a:lvl9pPr>
          </a:lstStyle>
          <a:p>
            <a:endParaRPr/>
          </a:p>
        </p:txBody>
      </p:sp>
      <p:sp>
        <p:nvSpPr>
          <p:cNvPr id="84" name="Shape 84"/>
          <p:cNvSpPr txBox="1">
            <a:spLocks noGrp="1"/>
          </p:cNvSpPr>
          <p:nvPr>
            <p:ph type="dt" idx="10"/>
          </p:nvPr>
        </p:nvSpPr>
        <p:spPr>
          <a:xfrm>
            <a:off x="1097280" y="6459785"/>
            <a:ext cx="2472271" cy="365125"/>
          </a:xfrm>
          <a:prstGeom prst="rect">
            <a:avLst/>
          </a:prstGeom>
          <a:noFill/>
          <a:ln>
            <a:noFill/>
          </a:ln>
        </p:spPr>
        <p:txBody>
          <a:bodyPr wrap="square" lIns="91425" tIns="91425" rIns="91425" bIns="91425" anchor="ctr" anchorCtr="0"/>
          <a:lstStyle>
            <a:lvl1pPr marL="0" marR="0" lvl="0" indent="0" algn="l"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ftr" idx="11"/>
          </p:nvPr>
        </p:nvSpPr>
        <p:spPr>
          <a:xfrm>
            <a:off x="3686185" y="6459785"/>
            <a:ext cx="4822804" cy="365125"/>
          </a:xfrm>
          <a:prstGeom prst="rect">
            <a:avLst/>
          </a:prstGeom>
          <a:noFill/>
          <a:ln>
            <a:noFill/>
          </a:ln>
        </p:spPr>
        <p:txBody>
          <a:bodyPr wrap="square" lIns="91425" tIns="91425" rIns="91425" bIns="91425" anchor="ctr" anchorCtr="0"/>
          <a:lstStyle>
            <a:lvl1pPr marL="0" marR="0" lvl="0" indent="0" algn="ctr"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9900458" y="6459785"/>
            <a:ext cx="1312025"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GB" sz="1050" b="0" i="0" u="none" strike="noStrike" cap="none">
                <a:solidFill>
                  <a:srgbClr val="FFFFFF"/>
                </a:solidFill>
                <a:latin typeface="Calibri"/>
                <a:ea typeface="Calibri"/>
                <a:cs typeface="Calibri"/>
                <a:sym typeface="Calibri"/>
              </a:rPr>
              <a:pPr marL="0" marR="0" lvl="0" indent="0" algn="r" rtl="0">
                <a:spcBef>
                  <a:spcPts val="0"/>
                </a:spcBef>
                <a:buSzPct val="25000"/>
                <a:buNone/>
              </a:pPr>
              <a:t>‹#›</a:t>
            </a:fld>
            <a:endParaRPr lang="en-GB"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1" y="6400800"/>
            <a:ext cx="12192000" cy="457200"/>
          </a:xfrm>
          <a:prstGeom prst="rect">
            <a:avLst/>
          </a:prstGeom>
          <a:solidFill>
            <a:schemeClr val="accent2"/>
          </a:solidFill>
          <a:ln>
            <a:noFill/>
          </a:ln>
        </p:spPr>
        <p:txBody>
          <a:bodyPr wrap="square" lIns="91425" tIns="91425" rIns="91425" bIns="91425" anchor="ctr" anchorCtr="0">
            <a:noAutofit/>
          </a:bodyPr>
          <a:lstStyle/>
          <a:p>
            <a:pPr lvl="0">
              <a:spcBef>
                <a:spcPts val="0"/>
              </a:spcBef>
              <a:buNone/>
            </a:pPr>
            <a:endParaRPr/>
          </a:p>
        </p:txBody>
      </p:sp>
      <p:sp>
        <p:nvSpPr>
          <p:cNvPr id="11" name="Shape 11"/>
          <p:cNvSpPr/>
          <p:nvPr/>
        </p:nvSpPr>
        <p:spPr>
          <a:xfrm>
            <a:off x="0" y="6334316"/>
            <a:ext cx="12192000" cy="65998"/>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12" name="Shape 12"/>
          <p:cNvSpPr txBox="1">
            <a:spLocks noGrp="1"/>
          </p:cNvSpPr>
          <p:nvPr>
            <p:ph type="title"/>
          </p:nvPr>
        </p:nvSpPr>
        <p:spPr>
          <a:xfrm>
            <a:off x="1097280" y="286603"/>
            <a:ext cx="10058400" cy="1450757"/>
          </a:xfrm>
          <a:prstGeom prst="rect">
            <a:avLst/>
          </a:prstGeom>
          <a:noFill/>
          <a:ln>
            <a:noFill/>
          </a:ln>
        </p:spPr>
        <p:txBody>
          <a:bodyPr wrap="square" lIns="91425" tIns="91425" rIns="91425" bIns="91425" anchor="b" anchorCtr="0"/>
          <a:lstStyle>
            <a:lvl1pPr marL="0" marR="0" lvl="0" indent="0" algn="l" rtl="0">
              <a:lnSpc>
                <a:spcPct val="85000"/>
              </a:lnSpc>
              <a:spcBef>
                <a:spcPts val="0"/>
              </a:spcBef>
              <a:buClr>
                <a:srgbClr val="3F3F3F"/>
              </a:buClr>
              <a:buSzPct val="100000"/>
              <a:buFont typeface="Calibri"/>
              <a:buNone/>
              <a:defRPr sz="4800" b="0" i="0" u="none" strike="noStrike" cap="none">
                <a:solidFill>
                  <a:srgbClr val="3F3F3F"/>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3" name="Shape 13"/>
          <p:cNvSpPr txBox="1">
            <a:spLocks noGrp="1"/>
          </p:cNvSpPr>
          <p:nvPr>
            <p:ph type="body" idx="1"/>
          </p:nvPr>
        </p:nvSpPr>
        <p:spPr>
          <a:xfrm>
            <a:off x="1097280" y="1845734"/>
            <a:ext cx="10058400" cy="4023360"/>
          </a:xfrm>
          <a:prstGeom prst="rect">
            <a:avLst/>
          </a:prstGeom>
          <a:noFill/>
          <a:ln>
            <a:noFill/>
          </a:ln>
        </p:spPr>
        <p:txBody>
          <a:bodyPr wrap="square"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1097280" y="6459785"/>
            <a:ext cx="2472271" cy="365125"/>
          </a:xfrm>
          <a:prstGeom prst="rect">
            <a:avLst/>
          </a:prstGeom>
          <a:noFill/>
          <a:ln>
            <a:noFill/>
          </a:ln>
        </p:spPr>
        <p:txBody>
          <a:bodyPr wrap="square" lIns="91425" tIns="91425" rIns="91425" bIns="91425" anchor="ctr" anchorCtr="0"/>
          <a:lstStyle>
            <a:lvl1pPr marL="0" marR="0" lvl="0" indent="0" algn="l"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686185" y="6459785"/>
            <a:ext cx="4822804" cy="365125"/>
          </a:xfrm>
          <a:prstGeom prst="rect">
            <a:avLst/>
          </a:prstGeom>
          <a:noFill/>
          <a:ln>
            <a:noFill/>
          </a:ln>
        </p:spPr>
        <p:txBody>
          <a:bodyPr wrap="square" lIns="91425" tIns="91425" rIns="91425" bIns="91425" anchor="ctr" anchorCtr="0"/>
          <a:lstStyle>
            <a:lvl1pPr marL="0" marR="0" lvl="0" indent="0" algn="ctr" rtl="0">
              <a:spcBef>
                <a:spcPts val="0"/>
              </a:spcBef>
              <a:buSzPct val="155555"/>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9900458" y="6459785"/>
            <a:ext cx="1312025"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GB" sz="1050" b="0" i="0" u="none" strike="noStrike" cap="none">
                <a:solidFill>
                  <a:srgbClr val="FFFFFF"/>
                </a:solidFill>
                <a:latin typeface="Calibri"/>
                <a:ea typeface="Calibri"/>
                <a:cs typeface="Calibri"/>
                <a:sym typeface="Calibri"/>
              </a:rPr>
              <a:pPr marL="0" marR="0" lvl="0" indent="0" algn="r" rtl="0">
                <a:spcBef>
                  <a:spcPts val="0"/>
                </a:spcBef>
                <a:buSzPct val="25000"/>
                <a:buNone/>
              </a:pPr>
              <a:t>‹#›</a:t>
            </a:fld>
            <a:endParaRPr lang="en-GB" sz="1050" b="0" i="0" u="none" strike="noStrike" cap="none">
              <a:solidFill>
                <a:srgbClr val="FFFFFF"/>
              </a:solidFill>
              <a:latin typeface="Calibri"/>
              <a:ea typeface="Calibri"/>
              <a:cs typeface="Calibri"/>
              <a:sym typeface="Calibri"/>
            </a:endParaRPr>
          </a:p>
        </p:txBody>
      </p:sp>
      <p:cxnSp>
        <p:nvCxnSpPr>
          <p:cNvPr id="17" name="Shape 17"/>
          <p:cNvCxnSpPr/>
          <p:nvPr/>
        </p:nvCxnSpPr>
        <p:spPr>
          <a:xfrm>
            <a:off x="1193532" y="1737845"/>
            <a:ext cx="9966960" cy="0"/>
          </a:xfrm>
          <a:prstGeom prst="straightConnector1">
            <a:avLst/>
          </a:prstGeom>
          <a:noFill/>
          <a:ln w="9525" cap="flat" cmpd="sng">
            <a:solidFill>
              <a:srgbClr val="7F7F7F"/>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hyperlink" Target="mailto:z.kota@ru.ac.za" TargetMode="External"/><Relationship Id="rId4" Type="http://schemas.openxmlformats.org/officeDocument/2006/relationships/hyperlink" Target="mailto:mclaren@section27.org.za" TargetMode="External"/><Relationship Id="rId5" Type="http://schemas.openxmlformats.org/officeDocument/2006/relationships/hyperlink" Target="mailto:russell@rhap.org.za" TargetMode="External"/><Relationship Id="rId6" Type="http://schemas.openxmlformats.org/officeDocument/2006/relationships/hyperlink" Target="mailto:sacha@spii.org.za" TargetMode="External"/><Relationship Id="rId7" Type="http://schemas.openxmlformats.org/officeDocument/2006/relationships/hyperlink" Target="mailto:sibabalwe@equaleducation.org.za" TargetMode="External"/><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863325" y="1724650"/>
            <a:ext cx="9004500" cy="4688700"/>
          </a:xfrm>
          <a:prstGeom prst="rect">
            <a:avLst/>
          </a:prstGeom>
          <a:noFill/>
          <a:ln>
            <a:noFill/>
          </a:ln>
        </p:spPr>
        <p:txBody>
          <a:bodyPr wrap="square" lIns="91425" tIns="45700" rIns="91425" bIns="45700" anchor="b" anchorCtr="0">
            <a:noAutofit/>
          </a:bodyPr>
          <a:lstStyle/>
          <a:p>
            <a:pPr marL="0" marR="0" lvl="0" indent="-205740" algn="l" rtl="0">
              <a:lnSpc>
                <a:spcPct val="85000"/>
              </a:lnSpc>
              <a:spcBef>
                <a:spcPts val="0"/>
              </a:spcBef>
              <a:buClr>
                <a:srgbClr val="262626"/>
              </a:buClr>
              <a:buSzPct val="112500"/>
              <a:buFont typeface="Calibri"/>
              <a:buNone/>
            </a:pPr>
            <a:r>
              <a:rPr lang="en-GB" sz="2880" b="1" i="0" u="none" strike="noStrike" cap="none" dirty="0">
                <a:solidFill>
                  <a:srgbClr val="262626"/>
                </a:solidFill>
                <a:latin typeface="Calibri"/>
                <a:ea typeface="Calibri"/>
                <a:cs typeface="Calibri"/>
                <a:sym typeface="Calibri"/>
              </a:rPr>
              <a:t/>
            </a:r>
            <a:br>
              <a:rPr lang="en-GB" sz="2880" b="1" i="0" u="none" strike="noStrike" cap="none" dirty="0">
                <a:solidFill>
                  <a:srgbClr val="262626"/>
                </a:solidFill>
                <a:latin typeface="Calibri"/>
                <a:ea typeface="Calibri"/>
                <a:cs typeface="Calibri"/>
                <a:sym typeface="Calibri"/>
              </a:rPr>
            </a:br>
            <a:r>
              <a:rPr lang="en-GB" sz="2880" b="1" i="0" u="none" strike="noStrike" cap="none" dirty="0">
                <a:solidFill>
                  <a:srgbClr val="262626"/>
                </a:solidFill>
                <a:latin typeface="Calibri"/>
                <a:ea typeface="Calibri"/>
                <a:cs typeface="Calibri"/>
                <a:sym typeface="Calibri"/>
              </a:rPr>
              <a:t/>
            </a:r>
            <a:br>
              <a:rPr lang="en-GB" sz="2880" b="1" i="0" u="none" strike="noStrike" cap="none" dirty="0">
                <a:solidFill>
                  <a:srgbClr val="262626"/>
                </a:solidFill>
                <a:latin typeface="Calibri"/>
                <a:ea typeface="Calibri"/>
                <a:cs typeface="Calibri"/>
                <a:sym typeface="Calibri"/>
              </a:rPr>
            </a:br>
            <a:r>
              <a:rPr lang="en-GB" sz="2880" b="1" i="0" u="none" strike="noStrike" cap="none" dirty="0">
                <a:solidFill>
                  <a:srgbClr val="262626"/>
                </a:solidFill>
                <a:latin typeface="Calibri"/>
                <a:ea typeface="Calibri"/>
                <a:cs typeface="Calibri"/>
                <a:sym typeface="Calibri"/>
              </a:rPr>
              <a:t/>
            </a:r>
            <a:br>
              <a:rPr lang="en-GB" sz="2880" b="1" i="0" u="none" strike="noStrike" cap="none" dirty="0">
                <a:solidFill>
                  <a:srgbClr val="262626"/>
                </a:solidFill>
                <a:latin typeface="Calibri"/>
                <a:ea typeface="Calibri"/>
                <a:cs typeface="Calibri"/>
                <a:sym typeface="Calibri"/>
              </a:rPr>
            </a:br>
            <a:r>
              <a:rPr lang="en-GB" sz="2880" b="1" i="0" u="none" strike="noStrike" cap="none" dirty="0">
                <a:solidFill>
                  <a:srgbClr val="262626"/>
                </a:solidFill>
                <a:latin typeface="Calibri"/>
                <a:ea typeface="Calibri"/>
                <a:cs typeface="Calibri"/>
                <a:sym typeface="Calibri"/>
              </a:rPr>
              <a:t/>
            </a:r>
            <a:br>
              <a:rPr lang="en-GB" sz="2880" b="1" i="0" u="none" strike="noStrike" cap="none" dirty="0">
                <a:solidFill>
                  <a:srgbClr val="262626"/>
                </a:solidFill>
                <a:latin typeface="Calibri"/>
                <a:ea typeface="Calibri"/>
                <a:cs typeface="Calibri"/>
                <a:sym typeface="Calibri"/>
              </a:rPr>
            </a:br>
            <a:r>
              <a:rPr lang="en-GB" sz="2880" b="1" i="0" u="none" strike="noStrike" cap="none" dirty="0">
                <a:solidFill>
                  <a:srgbClr val="262626"/>
                </a:solidFill>
                <a:latin typeface="Calibri"/>
                <a:ea typeface="Calibri"/>
                <a:cs typeface="Calibri"/>
                <a:sym typeface="Calibri"/>
              </a:rPr>
              <a:t/>
            </a:r>
            <a:br>
              <a:rPr lang="en-GB" sz="2880" b="1" i="0" u="none" strike="noStrike" cap="none" dirty="0">
                <a:solidFill>
                  <a:srgbClr val="262626"/>
                </a:solidFill>
                <a:latin typeface="Calibri"/>
                <a:ea typeface="Calibri"/>
                <a:cs typeface="Calibri"/>
                <a:sym typeface="Calibri"/>
              </a:rPr>
            </a:br>
            <a:r>
              <a:rPr lang="en-GB" sz="2880" b="1" i="0" u="none" strike="noStrike" cap="none" dirty="0">
                <a:solidFill>
                  <a:srgbClr val="262626"/>
                </a:solidFill>
                <a:latin typeface="Calibri"/>
                <a:ea typeface="Calibri"/>
                <a:cs typeface="Calibri"/>
                <a:sym typeface="Calibri"/>
              </a:rPr>
              <a:t/>
            </a:r>
            <a:br>
              <a:rPr lang="en-GB" sz="2880" b="1" i="0" u="none" strike="noStrike" cap="none" dirty="0">
                <a:solidFill>
                  <a:srgbClr val="262626"/>
                </a:solidFill>
                <a:latin typeface="Calibri"/>
                <a:ea typeface="Calibri"/>
                <a:cs typeface="Calibri"/>
                <a:sym typeface="Calibri"/>
              </a:rPr>
            </a:br>
            <a:r>
              <a:rPr lang="en-GB" sz="2880" b="1" i="0" u="none" strike="noStrike" cap="none" dirty="0">
                <a:solidFill>
                  <a:srgbClr val="262626"/>
                </a:solidFill>
                <a:latin typeface="Calibri"/>
                <a:ea typeface="Calibri"/>
                <a:cs typeface="Calibri"/>
                <a:sym typeface="Calibri"/>
              </a:rPr>
              <a:t/>
            </a:r>
            <a:br>
              <a:rPr lang="en-GB" sz="2880" b="1" i="0" u="none" strike="noStrike" cap="none" dirty="0">
                <a:solidFill>
                  <a:srgbClr val="262626"/>
                </a:solidFill>
                <a:latin typeface="Calibri"/>
                <a:ea typeface="Calibri"/>
                <a:cs typeface="Calibri"/>
                <a:sym typeface="Calibri"/>
              </a:rPr>
            </a:br>
            <a:r>
              <a:rPr lang="en-GB" sz="2880" b="1" i="0" u="none" strike="noStrike" cap="none" dirty="0">
                <a:solidFill>
                  <a:srgbClr val="262626"/>
                </a:solidFill>
                <a:latin typeface="Calibri"/>
                <a:ea typeface="Calibri"/>
                <a:cs typeface="Calibri"/>
                <a:sym typeface="Calibri"/>
              </a:rPr>
              <a:t/>
            </a:r>
            <a:br>
              <a:rPr lang="en-GB" sz="2880" b="1" i="0" u="none" strike="noStrike" cap="none" dirty="0">
                <a:solidFill>
                  <a:srgbClr val="262626"/>
                </a:solidFill>
                <a:latin typeface="Calibri"/>
                <a:ea typeface="Calibri"/>
                <a:cs typeface="Calibri"/>
                <a:sym typeface="Calibri"/>
              </a:rPr>
            </a:br>
            <a:r>
              <a:rPr lang="en-GB" sz="2880" b="1" i="0" u="none" strike="noStrike" cap="none" dirty="0">
                <a:solidFill>
                  <a:srgbClr val="262626"/>
                </a:solidFill>
                <a:latin typeface="Calibri"/>
                <a:ea typeface="Calibri"/>
                <a:cs typeface="Calibri"/>
                <a:sym typeface="Calibri"/>
              </a:rPr>
              <a:t/>
            </a:r>
            <a:br>
              <a:rPr lang="en-GB" sz="2880" b="1" i="0" u="none" strike="noStrike" cap="none" dirty="0">
                <a:solidFill>
                  <a:srgbClr val="262626"/>
                </a:solidFill>
                <a:latin typeface="Calibri"/>
                <a:ea typeface="Calibri"/>
                <a:cs typeface="Calibri"/>
                <a:sym typeface="Calibri"/>
              </a:rPr>
            </a:br>
            <a:r>
              <a:rPr lang="en-GB" sz="2880" b="1" i="0" u="none" strike="noStrike" cap="none" dirty="0">
                <a:solidFill>
                  <a:srgbClr val="262626"/>
                </a:solidFill>
                <a:latin typeface="Calibri"/>
                <a:ea typeface="Calibri"/>
                <a:cs typeface="Calibri"/>
                <a:sym typeface="Calibri"/>
              </a:rPr>
              <a:t/>
            </a:r>
            <a:br>
              <a:rPr lang="en-GB" sz="2880" b="1" i="0" u="none" strike="noStrike" cap="none" dirty="0">
                <a:solidFill>
                  <a:srgbClr val="262626"/>
                </a:solidFill>
                <a:latin typeface="Calibri"/>
                <a:ea typeface="Calibri"/>
                <a:cs typeface="Calibri"/>
                <a:sym typeface="Calibri"/>
              </a:rPr>
            </a:br>
            <a:endParaRPr lang="en-GB" sz="2880" b="1" i="0" u="none" strike="noStrike" cap="none" dirty="0">
              <a:solidFill>
                <a:srgbClr val="262626"/>
              </a:solidFill>
              <a:latin typeface="Calibri"/>
              <a:ea typeface="Calibri"/>
              <a:cs typeface="Calibri"/>
              <a:sym typeface="Calibri"/>
            </a:endParaRPr>
          </a:p>
          <a:p>
            <a:pPr marL="0" marR="0" lvl="0" indent="-205740" algn="l" rtl="0">
              <a:lnSpc>
                <a:spcPct val="85000"/>
              </a:lnSpc>
              <a:spcBef>
                <a:spcPts val="0"/>
              </a:spcBef>
              <a:buClr>
                <a:srgbClr val="262626"/>
              </a:buClr>
              <a:buSzPct val="116129"/>
              <a:buFont typeface="Calibri"/>
              <a:buNone/>
            </a:pPr>
            <a:endParaRPr sz="2790" b="1" dirty="0"/>
          </a:p>
          <a:p>
            <a:pPr marL="0" marR="0" lvl="0" indent="-205740" algn="l" rtl="0">
              <a:lnSpc>
                <a:spcPct val="85000"/>
              </a:lnSpc>
              <a:spcBef>
                <a:spcPts val="0"/>
              </a:spcBef>
              <a:buClr>
                <a:srgbClr val="262626"/>
              </a:buClr>
              <a:buSzPct val="116129"/>
              <a:buFont typeface="Calibri"/>
              <a:buNone/>
            </a:pPr>
            <a:r>
              <a:rPr lang="en-GB" sz="2790" b="1" i="0" u="none" strike="noStrike" cap="none" dirty="0">
                <a:solidFill>
                  <a:srgbClr val="262626"/>
                </a:solidFill>
                <a:latin typeface="Calibri"/>
                <a:ea typeface="Calibri"/>
                <a:cs typeface="Calibri"/>
                <a:sym typeface="Calibri"/>
              </a:rPr>
              <a:t>BUDGET JUSTICE COALITION SUBMISSION </a:t>
            </a:r>
            <a:br>
              <a:rPr lang="en-GB" sz="2790" b="1" i="0" u="none" strike="noStrike" cap="none" dirty="0">
                <a:solidFill>
                  <a:srgbClr val="262626"/>
                </a:solidFill>
                <a:latin typeface="Calibri"/>
                <a:ea typeface="Calibri"/>
                <a:cs typeface="Calibri"/>
                <a:sym typeface="Calibri"/>
              </a:rPr>
            </a:br>
            <a:r>
              <a:rPr lang="en-GB" sz="2790" b="1" i="0" u="none" strike="noStrike" cap="none" dirty="0">
                <a:solidFill>
                  <a:srgbClr val="262626"/>
                </a:solidFill>
                <a:latin typeface="Calibri"/>
                <a:ea typeface="Calibri"/>
                <a:cs typeface="Calibri"/>
                <a:sym typeface="Calibri"/>
              </a:rPr>
              <a:t>2018 MTBPS AND ADJUSTMENTS APPROPRIATION BILL</a:t>
            </a:r>
          </a:p>
          <a:p>
            <a:pPr marL="0" marR="0" lvl="0" indent="-205740" algn="l" rtl="0">
              <a:lnSpc>
                <a:spcPct val="85000"/>
              </a:lnSpc>
              <a:spcBef>
                <a:spcPts val="0"/>
              </a:spcBef>
              <a:buClr>
                <a:srgbClr val="262626"/>
              </a:buClr>
              <a:buSzPct val="135000"/>
              <a:buFont typeface="Calibri"/>
              <a:buNone/>
            </a:pPr>
            <a:endParaRPr sz="2400" b="1" dirty="0">
              <a:solidFill>
                <a:schemeClr val="accent1"/>
              </a:solidFill>
            </a:endParaRPr>
          </a:p>
          <a:p>
            <a:pPr marL="0" marR="0" lvl="0" indent="-205740" algn="l" rtl="0">
              <a:lnSpc>
                <a:spcPct val="85000"/>
              </a:lnSpc>
              <a:spcBef>
                <a:spcPts val="0"/>
              </a:spcBef>
              <a:buClr>
                <a:srgbClr val="262626"/>
              </a:buClr>
              <a:buSzPct val="135000"/>
              <a:buFont typeface="Calibri"/>
              <a:buNone/>
            </a:pPr>
            <a:r>
              <a:rPr lang="en-GB" sz="2400" b="1" dirty="0">
                <a:solidFill>
                  <a:schemeClr val="accent1"/>
                </a:solidFill>
              </a:rPr>
              <a:t>Parliament, Cape Town</a:t>
            </a:r>
          </a:p>
          <a:p>
            <a:pPr marL="0" marR="0" lvl="0" indent="-205740" algn="l" rtl="0">
              <a:lnSpc>
                <a:spcPct val="85000"/>
              </a:lnSpc>
              <a:spcBef>
                <a:spcPts val="0"/>
              </a:spcBef>
              <a:buClr>
                <a:srgbClr val="262626"/>
              </a:buClr>
              <a:buSzPct val="135000"/>
              <a:buFont typeface="Calibri"/>
              <a:buNone/>
            </a:pPr>
            <a:r>
              <a:rPr lang="en-GB" sz="2400" b="1" dirty="0">
                <a:solidFill>
                  <a:schemeClr val="accent1"/>
                </a:solidFill>
              </a:rPr>
              <a:t>23 November 2018</a:t>
            </a:r>
            <a:r>
              <a:rPr lang="en-GB" sz="2790" b="1" i="0" u="none" strike="noStrike" cap="none" dirty="0">
                <a:solidFill>
                  <a:srgbClr val="262626"/>
                </a:solidFill>
                <a:latin typeface="Calibri"/>
                <a:ea typeface="Calibri"/>
                <a:cs typeface="Calibri"/>
                <a:sym typeface="Calibri"/>
              </a:rPr>
              <a:t/>
            </a:r>
            <a:br>
              <a:rPr lang="en-GB" sz="2790" b="1" i="0" u="none" strike="noStrike" cap="none" dirty="0">
                <a:solidFill>
                  <a:srgbClr val="262626"/>
                </a:solidFill>
                <a:latin typeface="Calibri"/>
                <a:ea typeface="Calibri"/>
                <a:cs typeface="Calibri"/>
                <a:sym typeface="Calibri"/>
              </a:rPr>
            </a:br>
            <a:r>
              <a:rPr lang="en-GB" sz="2790" b="1" i="0" u="none" strike="noStrike" cap="none" dirty="0">
                <a:solidFill>
                  <a:srgbClr val="262626"/>
                </a:solidFill>
                <a:latin typeface="Calibri"/>
                <a:ea typeface="Calibri"/>
                <a:cs typeface="Calibri"/>
                <a:sym typeface="Calibri"/>
              </a:rPr>
              <a:t/>
            </a:r>
            <a:br>
              <a:rPr lang="en-GB" sz="2790" b="1" i="0" u="none" strike="noStrike" cap="none" dirty="0">
                <a:solidFill>
                  <a:srgbClr val="262626"/>
                </a:solidFill>
                <a:latin typeface="Calibri"/>
                <a:ea typeface="Calibri"/>
                <a:cs typeface="Calibri"/>
                <a:sym typeface="Calibri"/>
              </a:rPr>
            </a:br>
            <a:r>
              <a:rPr lang="en-GB" sz="2790" b="1" i="0" u="none" strike="noStrike" cap="none" dirty="0">
                <a:solidFill>
                  <a:srgbClr val="262626"/>
                </a:solidFill>
                <a:latin typeface="Calibri"/>
                <a:ea typeface="Calibri"/>
                <a:cs typeface="Calibri"/>
                <a:sym typeface="Calibri"/>
              </a:rPr>
              <a:t/>
            </a:r>
            <a:br>
              <a:rPr lang="en-GB" sz="2790" b="1" i="0" u="none" strike="noStrike" cap="none" dirty="0">
                <a:solidFill>
                  <a:srgbClr val="262626"/>
                </a:solidFill>
                <a:latin typeface="Calibri"/>
                <a:ea typeface="Calibri"/>
                <a:cs typeface="Calibri"/>
                <a:sym typeface="Calibri"/>
              </a:rPr>
            </a:br>
            <a:r>
              <a:rPr lang="en-GB" sz="3000" b="1" dirty="0">
                <a:solidFill>
                  <a:srgbClr val="000000"/>
                </a:solidFill>
              </a:rPr>
              <a:t>Public Hearing</a:t>
            </a:r>
            <a:r>
              <a:rPr lang="en-GB" sz="3000" b="1" i="0" u="none" strike="noStrike" cap="none" dirty="0">
                <a:solidFill>
                  <a:srgbClr val="000000"/>
                </a:solidFill>
                <a:latin typeface="Calibri"/>
                <a:ea typeface="Calibri"/>
                <a:cs typeface="Calibri"/>
                <a:sym typeface="Calibri"/>
              </a:rPr>
              <a:t> of </a:t>
            </a:r>
            <a:r>
              <a:rPr lang="en-GB" sz="3000" b="1" dirty="0">
                <a:solidFill>
                  <a:srgbClr val="000000"/>
                </a:solidFill>
              </a:rPr>
              <a:t>T</a:t>
            </a:r>
            <a:r>
              <a:rPr lang="en-GB" sz="3000" b="1" i="0" u="none" strike="noStrike" cap="none" dirty="0">
                <a:solidFill>
                  <a:srgbClr val="000000"/>
                </a:solidFill>
                <a:latin typeface="Calibri"/>
                <a:ea typeface="Calibri"/>
                <a:cs typeface="Calibri"/>
                <a:sym typeface="Calibri"/>
              </a:rPr>
              <a:t>he Standing Committee </a:t>
            </a:r>
            <a:r>
              <a:rPr lang="en-GB" sz="3000" b="1" dirty="0">
                <a:solidFill>
                  <a:srgbClr val="000000"/>
                </a:solidFill>
              </a:rPr>
              <a:t>o</a:t>
            </a:r>
            <a:r>
              <a:rPr lang="en-GB" sz="3000" b="1" i="0" u="none" strike="noStrike" cap="none" dirty="0">
                <a:solidFill>
                  <a:srgbClr val="000000"/>
                </a:solidFill>
                <a:latin typeface="Calibri"/>
                <a:ea typeface="Calibri"/>
                <a:cs typeface="Calibri"/>
                <a:sym typeface="Calibri"/>
              </a:rPr>
              <a:t>n Appropriations</a:t>
            </a:r>
            <a:r>
              <a:rPr lang="en-GB" sz="3240" b="1" i="0" u="none" strike="noStrike" cap="none" dirty="0">
                <a:solidFill>
                  <a:schemeClr val="accent1"/>
                </a:solidFill>
                <a:latin typeface="Calibri"/>
                <a:ea typeface="Calibri"/>
                <a:cs typeface="Calibri"/>
                <a:sym typeface="Calibri"/>
              </a:rPr>
              <a:t/>
            </a:r>
            <a:br>
              <a:rPr lang="en-GB" sz="3240" b="1" i="0" u="none" strike="noStrike" cap="none" dirty="0">
                <a:solidFill>
                  <a:schemeClr val="accent1"/>
                </a:solidFill>
                <a:latin typeface="Calibri"/>
                <a:ea typeface="Calibri"/>
                <a:cs typeface="Calibri"/>
                <a:sym typeface="Calibri"/>
              </a:rPr>
            </a:br>
            <a:r>
              <a:rPr lang="en-GB" sz="2790" b="1" i="0" u="none" strike="noStrike" cap="none" dirty="0">
                <a:solidFill>
                  <a:srgbClr val="262626"/>
                </a:solidFill>
                <a:latin typeface="Calibri"/>
                <a:ea typeface="Calibri"/>
                <a:cs typeface="Calibri"/>
                <a:sym typeface="Calibri"/>
              </a:rPr>
              <a:t/>
            </a:r>
            <a:br>
              <a:rPr lang="en-GB" sz="2790" b="1" i="0" u="none" strike="noStrike" cap="none" dirty="0">
                <a:solidFill>
                  <a:srgbClr val="262626"/>
                </a:solidFill>
                <a:latin typeface="Calibri"/>
                <a:ea typeface="Calibri"/>
                <a:cs typeface="Calibri"/>
                <a:sym typeface="Calibri"/>
              </a:rPr>
            </a:br>
            <a:r>
              <a:rPr lang="en-GB" sz="2880" b="1" i="0" u="none" strike="noStrike" cap="none" dirty="0">
                <a:solidFill>
                  <a:srgbClr val="262626"/>
                </a:solidFill>
                <a:latin typeface="Calibri"/>
                <a:ea typeface="Calibri"/>
                <a:cs typeface="Calibri"/>
                <a:sym typeface="Calibri"/>
              </a:rPr>
              <a:t> </a:t>
            </a:r>
          </a:p>
        </p:txBody>
      </p:sp>
      <p:pic>
        <p:nvPicPr>
          <p:cNvPr id="106" name="Shape 106"/>
          <p:cNvPicPr preferRelativeResize="0"/>
          <p:nvPr/>
        </p:nvPicPr>
        <p:blipFill rotWithShape="1">
          <a:blip r:embed="rId3">
            <a:alphaModFix/>
          </a:blip>
          <a:srcRect/>
          <a:stretch/>
        </p:blipFill>
        <p:spPr>
          <a:xfrm>
            <a:off x="599291" y="352605"/>
            <a:ext cx="1243221" cy="968200"/>
          </a:xfrm>
          <a:prstGeom prst="rect">
            <a:avLst/>
          </a:prstGeom>
          <a:noFill/>
          <a:ln>
            <a:noFill/>
          </a:ln>
        </p:spPr>
      </p:pic>
      <p:pic>
        <p:nvPicPr>
          <p:cNvPr id="107" name="Shape 107"/>
          <p:cNvPicPr preferRelativeResize="0"/>
          <p:nvPr/>
        </p:nvPicPr>
        <p:blipFill rotWithShape="1">
          <a:blip r:embed="rId4">
            <a:alphaModFix/>
          </a:blip>
          <a:srcRect/>
          <a:stretch/>
        </p:blipFill>
        <p:spPr>
          <a:xfrm>
            <a:off x="2257058" y="406181"/>
            <a:ext cx="1271450" cy="791859"/>
          </a:xfrm>
          <a:prstGeom prst="rect">
            <a:avLst/>
          </a:prstGeom>
          <a:noFill/>
          <a:ln>
            <a:noFill/>
          </a:ln>
        </p:spPr>
      </p:pic>
      <p:pic>
        <p:nvPicPr>
          <p:cNvPr id="108" name="Shape 108"/>
          <p:cNvPicPr preferRelativeResize="0"/>
          <p:nvPr/>
        </p:nvPicPr>
        <p:blipFill rotWithShape="1">
          <a:blip r:embed="rId5">
            <a:alphaModFix/>
          </a:blip>
          <a:srcRect/>
          <a:stretch/>
        </p:blipFill>
        <p:spPr>
          <a:xfrm>
            <a:off x="3769138" y="352605"/>
            <a:ext cx="1560230" cy="792237"/>
          </a:xfrm>
          <a:prstGeom prst="rect">
            <a:avLst/>
          </a:prstGeom>
          <a:noFill/>
          <a:ln>
            <a:noFill/>
          </a:ln>
        </p:spPr>
      </p:pic>
      <p:pic>
        <p:nvPicPr>
          <p:cNvPr id="109" name="Shape 109"/>
          <p:cNvPicPr preferRelativeResize="0"/>
          <p:nvPr/>
        </p:nvPicPr>
        <p:blipFill rotWithShape="1">
          <a:blip r:embed="rId6">
            <a:alphaModFix/>
          </a:blip>
          <a:srcRect/>
          <a:stretch/>
        </p:blipFill>
        <p:spPr>
          <a:xfrm>
            <a:off x="5756072" y="427702"/>
            <a:ext cx="1541364" cy="717140"/>
          </a:xfrm>
          <a:prstGeom prst="rect">
            <a:avLst/>
          </a:prstGeom>
          <a:noFill/>
          <a:ln>
            <a:noFill/>
          </a:ln>
        </p:spPr>
      </p:pic>
      <p:pic>
        <p:nvPicPr>
          <p:cNvPr id="110" name="Shape 110"/>
          <p:cNvPicPr preferRelativeResize="0"/>
          <p:nvPr/>
        </p:nvPicPr>
        <p:blipFill rotWithShape="1">
          <a:blip r:embed="rId7">
            <a:alphaModFix/>
          </a:blip>
          <a:srcRect/>
          <a:stretch/>
        </p:blipFill>
        <p:spPr>
          <a:xfrm>
            <a:off x="7526066" y="390103"/>
            <a:ext cx="1572230" cy="686948"/>
          </a:xfrm>
          <a:prstGeom prst="rect">
            <a:avLst/>
          </a:prstGeom>
          <a:noFill/>
          <a:ln>
            <a:noFill/>
          </a:ln>
        </p:spPr>
      </p:pic>
      <p:pic>
        <p:nvPicPr>
          <p:cNvPr id="111" name="Shape 111"/>
          <p:cNvPicPr preferRelativeResize="0"/>
          <p:nvPr/>
        </p:nvPicPr>
        <p:blipFill rotWithShape="1">
          <a:blip r:embed="rId8">
            <a:alphaModFix/>
          </a:blip>
          <a:srcRect/>
          <a:stretch/>
        </p:blipFill>
        <p:spPr>
          <a:xfrm>
            <a:off x="9525000" y="455043"/>
            <a:ext cx="1396441" cy="6445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838200" y="273050"/>
            <a:ext cx="11353800" cy="1403350"/>
          </a:xfrm>
          <a:prstGeom prst="rect">
            <a:avLst/>
          </a:prstGeom>
          <a:noFill/>
          <a:ln>
            <a:noFill/>
          </a:ln>
        </p:spPr>
        <p:txBody>
          <a:bodyPr wrap="square" lIns="91425" tIns="45700" rIns="91425" bIns="45700" anchor="b" anchorCtr="0">
            <a:noAutofit/>
          </a:bodyPr>
          <a:lstStyle/>
          <a:p>
            <a:pPr marL="0" marR="0" lvl="0" indent="-228600" algn="l" rtl="0">
              <a:lnSpc>
                <a:spcPct val="85000"/>
              </a:lnSpc>
              <a:spcBef>
                <a:spcPts val="0"/>
              </a:spcBef>
              <a:buClr>
                <a:srgbClr val="3F3F3F"/>
              </a:buClr>
              <a:buSzPct val="100000"/>
              <a:buFont typeface="Calibri"/>
              <a:buNone/>
            </a:pPr>
            <a:r>
              <a:rPr lang="en-GB" sz="4000" b="1" dirty="0"/>
              <a:t>School Infrastructure Backlogs Grant Underspending</a:t>
            </a:r>
            <a:endParaRPr lang="en-GB" sz="4000" b="1" i="0" u="none" strike="noStrike" cap="none" dirty="0">
              <a:solidFill>
                <a:srgbClr val="3F3F3F"/>
              </a:solidFill>
            </a:endParaRPr>
          </a:p>
        </p:txBody>
      </p:sp>
      <p:graphicFrame>
        <p:nvGraphicFramePr>
          <p:cNvPr id="2" name="Table 1">
            <a:extLst>
              <a:ext uri="{FF2B5EF4-FFF2-40B4-BE49-F238E27FC236}">
                <a16:creationId xmlns:a16="http://schemas.microsoft.com/office/drawing/2014/main" xmlns="" id="{5FF477E9-432C-4F89-BFDF-A3FD4BFE76BF}"/>
              </a:ext>
            </a:extLst>
          </p:cNvPr>
          <p:cNvGraphicFramePr>
            <a:graphicFrameLocks noGrp="1"/>
          </p:cNvGraphicFramePr>
          <p:nvPr>
            <p:extLst>
              <p:ext uri="{D42A27DB-BD31-4B8C-83A1-F6EECF244321}">
                <p14:modId xmlns:p14="http://schemas.microsoft.com/office/powerpoint/2010/main" val="3443439699"/>
              </p:ext>
            </p:extLst>
          </p:nvPr>
        </p:nvGraphicFramePr>
        <p:xfrm>
          <a:off x="2514600" y="1885950"/>
          <a:ext cx="7162800" cy="4305298"/>
        </p:xfrm>
        <a:graphic>
          <a:graphicData uri="http://schemas.openxmlformats.org/drawingml/2006/table">
            <a:tbl>
              <a:tblPr>
                <a:tableStyleId>{7E979245-F919-4477-884D-66D92866C9E1}</a:tableStyleId>
              </a:tblPr>
              <a:tblGrid>
                <a:gridCol w="1722771">
                  <a:extLst>
                    <a:ext uri="{9D8B030D-6E8A-4147-A177-3AD203B41FA5}">
                      <a16:colId xmlns:a16="http://schemas.microsoft.com/office/drawing/2014/main" xmlns="" val="3257683989"/>
                    </a:ext>
                  </a:extLst>
                </a:gridCol>
                <a:gridCol w="1723726">
                  <a:extLst>
                    <a:ext uri="{9D8B030D-6E8A-4147-A177-3AD203B41FA5}">
                      <a16:colId xmlns:a16="http://schemas.microsoft.com/office/drawing/2014/main" xmlns="" val="1432028529"/>
                    </a:ext>
                  </a:extLst>
                </a:gridCol>
                <a:gridCol w="1722771">
                  <a:extLst>
                    <a:ext uri="{9D8B030D-6E8A-4147-A177-3AD203B41FA5}">
                      <a16:colId xmlns:a16="http://schemas.microsoft.com/office/drawing/2014/main" xmlns="" val="1505765696"/>
                    </a:ext>
                  </a:extLst>
                </a:gridCol>
                <a:gridCol w="1993532">
                  <a:extLst>
                    <a:ext uri="{9D8B030D-6E8A-4147-A177-3AD203B41FA5}">
                      <a16:colId xmlns:a16="http://schemas.microsoft.com/office/drawing/2014/main" xmlns="" val="3163635850"/>
                    </a:ext>
                  </a:extLst>
                </a:gridCol>
              </a:tblGrid>
              <a:tr h="901953">
                <a:tc>
                  <a:txBody>
                    <a:bodyPr/>
                    <a:lstStyle/>
                    <a:p>
                      <a:pPr marL="88900" marR="88900" algn="l">
                        <a:lnSpc>
                          <a:spcPct val="115000"/>
                        </a:lnSpc>
                        <a:spcAft>
                          <a:spcPts val="0"/>
                        </a:spcAft>
                      </a:pPr>
                      <a:r>
                        <a:rPr lang="en-ZA" sz="2000" dirty="0">
                          <a:effectLst/>
                        </a:rPr>
                        <a:t>R’ 000</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b="1" dirty="0">
                          <a:effectLst/>
                        </a:rPr>
                        <a:t>Allocated</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b="1" dirty="0">
                          <a:effectLst/>
                        </a:rPr>
                        <a:t>Spending</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b="1" dirty="0">
                          <a:effectLst/>
                        </a:rPr>
                        <a:t>Underspending</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extLst>
                  <a:ext uri="{0D108BD9-81ED-4DB2-BD59-A6C34878D82A}">
                    <a16:rowId xmlns:a16="http://schemas.microsoft.com/office/drawing/2014/main" xmlns="" val="1453083595"/>
                  </a:ext>
                </a:extLst>
              </a:tr>
              <a:tr h="680669">
                <a:tc>
                  <a:txBody>
                    <a:bodyPr/>
                    <a:lstStyle/>
                    <a:p>
                      <a:pPr marL="88900" marR="88900" algn="l">
                        <a:lnSpc>
                          <a:spcPct val="115000"/>
                        </a:lnSpc>
                        <a:spcAft>
                          <a:spcPts val="0"/>
                        </a:spcAft>
                      </a:pPr>
                      <a:r>
                        <a:rPr lang="en-ZA" sz="2000" b="1" dirty="0">
                          <a:effectLst/>
                        </a:rPr>
                        <a:t>2013/14</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a:effectLst/>
                        </a:rPr>
                        <a:t>R 1 956 000</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dirty="0">
                          <a:effectLst/>
                        </a:rPr>
                        <a:t>R 1 370 100</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dirty="0">
                          <a:effectLst/>
                        </a:rPr>
                        <a:t>R 585 900</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extLst>
                  <a:ext uri="{0D108BD9-81ED-4DB2-BD59-A6C34878D82A}">
                    <a16:rowId xmlns:a16="http://schemas.microsoft.com/office/drawing/2014/main" xmlns="" val="3620065507"/>
                  </a:ext>
                </a:extLst>
              </a:tr>
              <a:tr h="680669">
                <a:tc>
                  <a:txBody>
                    <a:bodyPr/>
                    <a:lstStyle/>
                    <a:p>
                      <a:pPr marL="88900" marR="88900" algn="l">
                        <a:lnSpc>
                          <a:spcPct val="115000"/>
                        </a:lnSpc>
                        <a:spcAft>
                          <a:spcPts val="0"/>
                        </a:spcAft>
                      </a:pPr>
                      <a:r>
                        <a:rPr lang="en-ZA" sz="2000" b="1" dirty="0">
                          <a:effectLst/>
                        </a:rPr>
                        <a:t>2014/15</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a:effectLst/>
                        </a:rPr>
                        <a:t>R 2 513 600</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dirty="0">
                          <a:effectLst/>
                        </a:rPr>
                        <a:t>R 2 407 900</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dirty="0">
                          <a:effectLst/>
                        </a:rPr>
                        <a:t>R 105 700</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extLst>
                  <a:ext uri="{0D108BD9-81ED-4DB2-BD59-A6C34878D82A}">
                    <a16:rowId xmlns:a16="http://schemas.microsoft.com/office/drawing/2014/main" xmlns="" val="3477001367"/>
                  </a:ext>
                </a:extLst>
              </a:tr>
              <a:tr h="680669">
                <a:tc>
                  <a:txBody>
                    <a:bodyPr/>
                    <a:lstStyle/>
                    <a:p>
                      <a:pPr marL="88900" marR="88900" algn="l">
                        <a:lnSpc>
                          <a:spcPct val="115000"/>
                        </a:lnSpc>
                        <a:spcAft>
                          <a:spcPts val="0"/>
                        </a:spcAft>
                      </a:pPr>
                      <a:r>
                        <a:rPr lang="en-ZA" sz="2000" b="1" dirty="0">
                          <a:effectLst/>
                        </a:rPr>
                        <a:t>2015/16</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a:effectLst/>
                        </a:rPr>
                        <a:t>R 2 024 300</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dirty="0">
                          <a:effectLst/>
                        </a:rPr>
                        <a:t>R 1 368 300</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dirty="0">
                          <a:effectLst/>
                        </a:rPr>
                        <a:t>R 656 000</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extLst>
                  <a:ext uri="{0D108BD9-81ED-4DB2-BD59-A6C34878D82A}">
                    <a16:rowId xmlns:a16="http://schemas.microsoft.com/office/drawing/2014/main" xmlns="" val="3023058041"/>
                  </a:ext>
                </a:extLst>
              </a:tr>
              <a:tr h="680669">
                <a:tc>
                  <a:txBody>
                    <a:bodyPr/>
                    <a:lstStyle/>
                    <a:p>
                      <a:pPr marL="88900" marR="88900" algn="l">
                        <a:lnSpc>
                          <a:spcPct val="115000"/>
                        </a:lnSpc>
                        <a:spcAft>
                          <a:spcPts val="0"/>
                        </a:spcAft>
                      </a:pPr>
                      <a:r>
                        <a:rPr lang="en-ZA" sz="2000" b="1" dirty="0">
                          <a:effectLst/>
                        </a:rPr>
                        <a:t>2016/17</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a:effectLst/>
                        </a:rPr>
                        <a:t>R 1 979 800</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a:effectLst/>
                        </a:rPr>
                        <a:t>R 1 049 500</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dirty="0">
                          <a:effectLst/>
                        </a:rPr>
                        <a:t>R 930 300</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extLst>
                  <a:ext uri="{0D108BD9-81ED-4DB2-BD59-A6C34878D82A}">
                    <a16:rowId xmlns:a16="http://schemas.microsoft.com/office/drawing/2014/main" xmlns="" val="2350883455"/>
                  </a:ext>
                </a:extLst>
              </a:tr>
              <a:tr h="680669">
                <a:tc>
                  <a:txBody>
                    <a:bodyPr/>
                    <a:lstStyle/>
                    <a:p>
                      <a:pPr marL="88900" marR="88900" algn="l">
                        <a:lnSpc>
                          <a:spcPct val="115000"/>
                        </a:lnSpc>
                        <a:spcAft>
                          <a:spcPts val="0"/>
                        </a:spcAft>
                      </a:pPr>
                      <a:r>
                        <a:rPr lang="en-ZA" sz="2000" b="1" dirty="0">
                          <a:effectLst/>
                        </a:rPr>
                        <a:t>2017/18</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a:effectLst/>
                        </a:rPr>
                        <a:t>R 2 179 698</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a:effectLst/>
                        </a:rPr>
                        <a:t>R 1 786 396</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tc>
                  <a:txBody>
                    <a:bodyPr/>
                    <a:lstStyle/>
                    <a:p>
                      <a:pPr marL="88900" marR="88900" algn="l">
                        <a:lnSpc>
                          <a:spcPct val="115000"/>
                        </a:lnSpc>
                        <a:spcAft>
                          <a:spcPts val="0"/>
                        </a:spcAft>
                      </a:pPr>
                      <a:r>
                        <a:rPr lang="en-ZA" sz="2000" dirty="0">
                          <a:effectLst/>
                        </a:rPr>
                        <a:t>R 393 302</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88900" marR="88900" marT="88900" marB="88900">
                    <a:solidFill>
                      <a:schemeClr val="bg1">
                        <a:lumMod val="85000"/>
                      </a:schemeClr>
                    </a:solidFill>
                  </a:tcPr>
                </a:tc>
                <a:extLst>
                  <a:ext uri="{0D108BD9-81ED-4DB2-BD59-A6C34878D82A}">
                    <a16:rowId xmlns:a16="http://schemas.microsoft.com/office/drawing/2014/main" xmlns="" val="1329864249"/>
                  </a:ext>
                </a:extLst>
              </a:tr>
            </a:tbl>
          </a:graphicData>
        </a:graphic>
      </p:graphicFrame>
    </p:spTree>
    <p:extLst>
      <p:ext uri="{BB962C8B-B14F-4D97-AF65-F5344CB8AC3E}">
        <p14:creationId xmlns:p14="http://schemas.microsoft.com/office/powerpoint/2010/main" val="1645804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1295400" y="501650"/>
            <a:ext cx="9601200" cy="1098900"/>
          </a:xfrm>
          <a:prstGeom prst="rect">
            <a:avLst/>
          </a:prstGeom>
          <a:noFill/>
          <a:ln>
            <a:noFill/>
          </a:ln>
        </p:spPr>
        <p:txBody>
          <a:bodyPr wrap="square" lIns="91425" tIns="45700" rIns="91425" bIns="45700" anchor="b" anchorCtr="0">
            <a:noAutofit/>
          </a:bodyPr>
          <a:lstStyle/>
          <a:p>
            <a:pPr marL="0" marR="0" lvl="0" indent="-228600" algn="l" rtl="0">
              <a:lnSpc>
                <a:spcPct val="85000"/>
              </a:lnSpc>
              <a:spcBef>
                <a:spcPts val="0"/>
              </a:spcBef>
              <a:buClr>
                <a:srgbClr val="3F3F3F"/>
              </a:buClr>
              <a:buSzPct val="100000"/>
              <a:buFont typeface="Calibri"/>
              <a:buNone/>
            </a:pPr>
            <a:r>
              <a:rPr lang="en-GB" sz="4000" b="1" dirty="0"/>
              <a:t>ASIDI Targets versus Performance</a:t>
            </a:r>
            <a:endParaRPr lang="en-GB" sz="4000" b="1" i="0" u="none" strike="noStrike" cap="none" dirty="0">
              <a:solidFill>
                <a:srgbClr val="3F3F3F"/>
              </a:solidFill>
            </a:endParaRPr>
          </a:p>
        </p:txBody>
      </p:sp>
      <p:graphicFrame>
        <p:nvGraphicFramePr>
          <p:cNvPr id="7" name="Table 6">
            <a:extLst>
              <a:ext uri="{FF2B5EF4-FFF2-40B4-BE49-F238E27FC236}">
                <a16:creationId xmlns:a16="http://schemas.microsoft.com/office/drawing/2014/main" xmlns="" id="{744CA73A-1E7F-474D-89C4-C7BE01B8A684}"/>
              </a:ext>
            </a:extLst>
          </p:cNvPr>
          <p:cNvGraphicFramePr>
            <a:graphicFrameLocks noGrp="1"/>
          </p:cNvGraphicFramePr>
          <p:nvPr>
            <p:extLst>
              <p:ext uri="{D42A27DB-BD31-4B8C-83A1-F6EECF244321}">
                <p14:modId xmlns:p14="http://schemas.microsoft.com/office/powerpoint/2010/main" val="60330957"/>
              </p:ext>
            </p:extLst>
          </p:nvPr>
        </p:nvGraphicFramePr>
        <p:xfrm>
          <a:off x="1295400" y="1943100"/>
          <a:ext cx="9270627" cy="4229101"/>
        </p:xfrm>
        <a:graphic>
          <a:graphicData uri="http://schemas.openxmlformats.org/drawingml/2006/table">
            <a:tbl>
              <a:tblPr>
                <a:tableStyleId>{7E979245-F919-4477-884D-66D92866C9E1}</a:tableStyleId>
              </a:tblPr>
              <a:tblGrid>
                <a:gridCol w="1563688">
                  <a:extLst>
                    <a:ext uri="{9D8B030D-6E8A-4147-A177-3AD203B41FA5}">
                      <a16:colId xmlns:a16="http://schemas.microsoft.com/office/drawing/2014/main" xmlns="" val="920450266"/>
                    </a:ext>
                  </a:extLst>
                </a:gridCol>
                <a:gridCol w="998730">
                  <a:extLst>
                    <a:ext uri="{9D8B030D-6E8A-4147-A177-3AD203B41FA5}">
                      <a16:colId xmlns:a16="http://schemas.microsoft.com/office/drawing/2014/main" xmlns="" val="1507324087"/>
                    </a:ext>
                  </a:extLst>
                </a:gridCol>
                <a:gridCol w="1570585">
                  <a:extLst>
                    <a:ext uri="{9D8B030D-6E8A-4147-A177-3AD203B41FA5}">
                      <a16:colId xmlns:a16="http://schemas.microsoft.com/office/drawing/2014/main" xmlns="" val="2661862227"/>
                    </a:ext>
                  </a:extLst>
                </a:gridCol>
                <a:gridCol w="998730">
                  <a:extLst>
                    <a:ext uri="{9D8B030D-6E8A-4147-A177-3AD203B41FA5}">
                      <a16:colId xmlns:a16="http://schemas.microsoft.com/office/drawing/2014/main" xmlns="" val="2600289028"/>
                    </a:ext>
                  </a:extLst>
                </a:gridCol>
                <a:gridCol w="1569579">
                  <a:extLst>
                    <a:ext uri="{9D8B030D-6E8A-4147-A177-3AD203B41FA5}">
                      <a16:colId xmlns:a16="http://schemas.microsoft.com/office/drawing/2014/main" xmlns="" val="3058943874"/>
                    </a:ext>
                  </a:extLst>
                </a:gridCol>
                <a:gridCol w="998730">
                  <a:extLst>
                    <a:ext uri="{9D8B030D-6E8A-4147-A177-3AD203B41FA5}">
                      <a16:colId xmlns:a16="http://schemas.microsoft.com/office/drawing/2014/main" xmlns="" val="1710473425"/>
                    </a:ext>
                  </a:extLst>
                </a:gridCol>
                <a:gridCol w="1570585">
                  <a:extLst>
                    <a:ext uri="{9D8B030D-6E8A-4147-A177-3AD203B41FA5}">
                      <a16:colId xmlns:a16="http://schemas.microsoft.com/office/drawing/2014/main" xmlns="" val="2565013989"/>
                    </a:ext>
                  </a:extLst>
                </a:gridCol>
              </a:tblGrid>
              <a:tr h="541910">
                <a:tc>
                  <a:txBody>
                    <a:bodyPr/>
                    <a:lstStyle/>
                    <a:p>
                      <a:pPr algn="l">
                        <a:lnSpc>
                          <a:spcPct val="115000"/>
                        </a:lnSpc>
                        <a:spcAft>
                          <a:spcPts val="0"/>
                        </a:spcAft>
                      </a:pPr>
                      <a:r>
                        <a:rPr lang="en-ZA" sz="2000" dirty="0">
                          <a:effectLst/>
                        </a:rPr>
                        <a:t> </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gridSpan="2">
                  <a:txBody>
                    <a:bodyPr/>
                    <a:lstStyle/>
                    <a:p>
                      <a:pPr marL="63500" algn="ctr">
                        <a:lnSpc>
                          <a:spcPct val="115000"/>
                        </a:lnSpc>
                        <a:spcAft>
                          <a:spcPts val="0"/>
                        </a:spcAft>
                      </a:pPr>
                      <a:r>
                        <a:rPr lang="en-ZA" sz="2000" b="1" dirty="0">
                          <a:effectLst/>
                        </a:rPr>
                        <a:t>2016/17</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hMerge="1">
                  <a:txBody>
                    <a:bodyPr/>
                    <a:lstStyle/>
                    <a:p>
                      <a:endParaRPr lang="en-ZA"/>
                    </a:p>
                  </a:txBody>
                  <a:tcPr/>
                </a:tc>
                <a:tc gridSpan="2">
                  <a:txBody>
                    <a:bodyPr/>
                    <a:lstStyle/>
                    <a:p>
                      <a:pPr marL="63500" algn="ctr">
                        <a:lnSpc>
                          <a:spcPct val="115000"/>
                        </a:lnSpc>
                        <a:spcAft>
                          <a:spcPts val="0"/>
                        </a:spcAft>
                      </a:pPr>
                      <a:r>
                        <a:rPr lang="en-ZA" sz="2000" b="1" dirty="0">
                          <a:effectLst/>
                        </a:rPr>
                        <a:t>2017/18</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hMerge="1">
                  <a:txBody>
                    <a:bodyPr/>
                    <a:lstStyle/>
                    <a:p>
                      <a:endParaRPr lang="en-ZA"/>
                    </a:p>
                  </a:txBody>
                  <a:tcPr/>
                </a:tc>
                <a:tc gridSpan="2">
                  <a:txBody>
                    <a:bodyPr/>
                    <a:lstStyle/>
                    <a:p>
                      <a:pPr marL="63500" algn="ctr">
                        <a:lnSpc>
                          <a:spcPct val="115000"/>
                        </a:lnSpc>
                        <a:spcAft>
                          <a:spcPts val="0"/>
                        </a:spcAft>
                      </a:pPr>
                      <a:r>
                        <a:rPr lang="en-ZA" sz="2000" b="1">
                          <a:effectLst/>
                        </a:rPr>
                        <a:t>2018/19</a:t>
                      </a:r>
                      <a:endParaRPr lang="en-ZA" sz="2000" b="1">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755792907"/>
                  </a:ext>
                </a:extLst>
              </a:tr>
              <a:tr h="763238">
                <a:tc>
                  <a:txBody>
                    <a:bodyPr/>
                    <a:lstStyle/>
                    <a:p>
                      <a:pPr marL="63500" algn="l">
                        <a:lnSpc>
                          <a:spcPct val="115000"/>
                        </a:lnSpc>
                        <a:spcAft>
                          <a:spcPts val="0"/>
                        </a:spcAft>
                      </a:pPr>
                      <a:r>
                        <a:rPr lang="en-ZA" sz="2000">
                          <a:effectLst/>
                        </a:rPr>
                        <a:t> </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ctr">
                        <a:lnSpc>
                          <a:spcPct val="115000"/>
                        </a:lnSpc>
                        <a:spcAft>
                          <a:spcPts val="0"/>
                        </a:spcAft>
                      </a:pPr>
                      <a:r>
                        <a:rPr lang="en-ZA" sz="2000" b="1" dirty="0">
                          <a:effectLst/>
                        </a:rPr>
                        <a:t>Target</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ctr">
                        <a:lnSpc>
                          <a:spcPct val="115000"/>
                        </a:lnSpc>
                        <a:spcAft>
                          <a:spcPts val="0"/>
                        </a:spcAft>
                      </a:pPr>
                      <a:r>
                        <a:rPr lang="en-ZA" sz="2000" b="1" dirty="0">
                          <a:effectLst/>
                        </a:rPr>
                        <a:t>Performance</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ctr">
                        <a:lnSpc>
                          <a:spcPct val="115000"/>
                        </a:lnSpc>
                        <a:spcAft>
                          <a:spcPts val="0"/>
                        </a:spcAft>
                      </a:pPr>
                      <a:r>
                        <a:rPr lang="en-ZA" sz="2000" b="1" dirty="0">
                          <a:effectLst/>
                        </a:rPr>
                        <a:t>Target</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ctr">
                        <a:lnSpc>
                          <a:spcPct val="115000"/>
                        </a:lnSpc>
                        <a:spcAft>
                          <a:spcPts val="0"/>
                        </a:spcAft>
                      </a:pPr>
                      <a:r>
                        <a:rPr lang="en-ZA" sz="2000" b="1" dirty="0">
                          <a:effectLst/>
                        </a:rPr>
                        <a:t>Performance</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ctr">
                        <a:lnSpc>
                          <a:spcPct val="115000"/>
                        </a:lnSpc>
                        <a:spcAft>
                          <a:spcPts val="0"/>
                        </a:spcAft>
                      </a:pPr>
                      <a:r>
                        <a:rPr lang="en-ZA" sz="2000" b="1" dirty="0">
                          <a:effectLst/>
                        </a:rPr>
                        <a:t>Target</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ctr">
                        <a:lnSpc>
                          <a:spcPct val="115000"/>
                        </a:lnSpc>
                        <a:spcAft>
                          <a:spcPts val="0"/>
                        </a:spcAft>
                      </a:pPr>
                      <a:r>
                        <a:rPr lang="en-ZA" sz="2000" b="1" dirty="0">
                          <a:effectLst/>
                        </a:rPr>
                        <a:t>Performance</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extLst>
                  <a:ext uri="{0D108BD9-81ED-4DB2-BD59-A6C34878D82A}">
                    <a16:rowId xmlns:a16="http://schemas.microsoft.com/office/drawing/2014/main" xmlns="" val="3139320419"/>
                  </a:ext>
                </a:extLst>
              </a:tr>
              <a:tr h="855567">
                <a:tc>
                  <a:txBody>
                    <a:bodyPr/>
                    <a:lstStyle/>
                    <a:p>
                      <a:pPr marL="63500" algn="l">
                        <a:lnSpc>
                          <a:spcPct val="115000"/>
                        </a:lnSpc>
                        <a:spcAft>
                          <a:spcPts val="0"/>
                        </a:spcAft>
                      </a:pPr>
                      <a:r>
                        <a:rPr lang="en-ZA" sz="2000" b="1" dirty="0">
                          <a:effectLst/>
                        </a:rPr>
                        <a:t>Schools Built</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a:effectLst/>
                        </a:rPr>
                        <a:t>136</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a:effectLst/>
                        </a:rPr>
                        <a:t>16 - (12%)</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dirty="0">
                          <a:effectLst/>
                        </a:rPr>
                        <a:t>115</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dirty="0">
                          <a:effectLst/>
                        </a:rPr>
                        <a:t>12 -  (10%)</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dirty="0">
                          <a:effectLst/>
                        </a:rPr>
                        <a:t>50</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dirty="0">
                          <a:effectLst/>
                        </a:rPr>
                        <a:t>9 - (18%)</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extLst>
                  <a:ext uri="{0D108BD9-81ED-4DB2-BD59-A6C34878D82A}">
                    <a16:rowId xmlns:a16="http://schemas.microsoft.com/office/drawing/2014/main" xmlns="" val="2729340608"/>
                  </a:ext>
                </a:extLst>
              </a:tr>
              <a:tr h="763238">
                <a:tc>
                  <a:txBody>
                    <a:bodyPr/>
                    <a:lstStyle/>
                    <a:p>
                      <a:pPr marL="63500" algn="l">
                        <a:lnSpc>
                          <a:spcPct val="115000"/>
                        </a:lnSpc>
                        <a:spcAft>
                          <a:spcPts val="0"/>
                        </a:spcAft>
                      </a:pPr>
                      <a:r>
                        <a:rPr lang="en-ZA" sz="2000" b="1" dirty="0">
                          <a:effectLst/>
                        </a:rPr>
                        <a:t>Sanitation</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a:effectLst/>
                        </a:rPr>
                        <a:t>265</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a:effectLst/>
                        </a:rPr>
                        <a:t>     9 - (3%)</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a:effectLst/>
                        </a:rPr>
                        <a:t>257</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a:effectLst/>
                        </a:rPr>
                        <a:t>29 - (11%)</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a:effectLst/>
                        </a:rPr>
                        <a:t>285</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dirty="0">
                          <a:effectLst/>
                        </a:rPr>
                        <a:t>64 - (23%)</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extLst>
                  <a:ext uri="{0D108BD9-81ED-4DB2-BD59-A6C34878D82A}">
                    <a16:rowId xmlns:a16="http://schemas.microsoft.com/office/drawing/2014/main" xmlns="" val="615377892"/>
                  </a:ext>
                </a:extLst>
              </a:tr>
              <a:tr h="541910">
                <a:tc>
                  <a:txBody>
                    <a:bodyPr/>
                    <a:lstStyle/>
                    <a:p>
                      <a:pPr marL="63500" algn="l">
                        <a:lnSpc>
                          <a:spcPct val="115000"/>
                        </a:lnSpc>
                        <a:spcAft>
                          <a:spcPts val="0"/>
                        </a:spcAft>
                      </a:pPr>
                      <a:r>
                        <a:rPr lang="en-ZA" sz="2000" b="1" dirty="0">
                          <a:effectLst/>
                        </a:rPr>
                        <a:t>Water</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a:effectLst/>
                        </a:rPr>
                        <a:t>459</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a:effectLst/>
                        </a:rPr>
                        <a:t>10 - (2%)</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a:effectLst/>
                        </a:rPr>
                        <a:t>344</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a:effectLst/>
                        </a:rPr>
                        <a:t>43 - (13%)</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a:effectLst/>
                        </a:rPr>
                        <a:t>325</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dirty="0">
                          <a:effectLst/>
                        </a:rPr>
                        <a:t>64 - (20%) </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extLst>
                  <a:ext uri="{0D108BD9-81ED-4DB2-BD59-A6C34878D82A}">
                    <a16:rowId xmlns:a16="http://schemas.microsoft.com/office/drawing/2014/main" xmlns="" val="1443627479"/>
                  </a:ext>
                </a:extLst>
              </a:tr>
              <a:tr h="763238">
                <a:tc>
                  <a:txBody>
                    <a:bodyPr/>
                    <a:lstStyle/>
                    <a:p>
                      <a:pPr marL="63500" algn="l">
                        <a:lnSpc>
                          <a:spcPct val="115000"/>
                        </a:lnSpc>
                        <a:spcAft>
                          <a:spcPts val="0"/>
                        </a:spcAft>
                      </a:pPr>
                      <a:r>
                        <a:rPr lang="en-ZA" sz="2000" b="1" dirty="0">
                          <a:effectLst/>
                        </a:rPr>
                        <a:t>Electricity</a:t>
                      </a:r>
                      <a:endParaRPr lang="en-ZA" sz="2000" b="1"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a:effectLst/>
                        </a:rPr>
                        <a:t>620</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a:effectLst/>
                        </a:rPr>
                        <a:t>0 - (0%)</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a:effectLst/>
                        </a:rPr>
                        <a:t>134</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r">
                        <a:lnSpc>
                          <a:spcPct val="115000"/>
                        </a:lnSpc>
                        <a:spcAft>
                          <a:spcPts val="0"/>
                        </a:spcAft>
                      </a:pPr>
                      <a:r>
                        <a:rPr lang="en-ZA" sz="2000" dirty="0">
                          <a:effectLst/>
                        </a:rPr>
                        <a:t>17 - (13%)</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63500" algn="l">
                        <a:lnSpc>
                          <a:spcPct val="115000"/>
                        </a:lnSpc>
                        <a:spcAft>
                          <a:spcPts val="0"/>
                        </a:spcAft>
                      </a:pPr>
                      <a:r>
                        <a:rPr lang="en-ZA" sz="2000">
                          <a:effectLst/>
                        </a:rPr>
                        <a:t>    -</a:t>
                      </a:r>
                      <a:endParaRPr lang="en-ZA" sz="20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tc>
                  <a:txBody>
                    <a:bodyPr/>
                    <a:lstStyle/>
                    <a:p>
                      <a:pPr marL="457200" algn="l">
                        <a:lnSpc>
                          <a:spcPct val="115000"/>
                        </a:lnSpc>
                        <a:spcAft>
                          <a:spcPts val="0"/>
                        </a:spcAft>
                      </a:pPr>
                      <a:r>
                        <a:rPr lang="en-ZA" sz="2000" dirty="0">
                          <a:effectLst/>
                        </a:rPr>
                        <a:t>- </a:t>
                      </a:r>
                      <a:endParaRPr lang="en-ZA" sz="2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extLst>
                  <a:ext uri="{0D108BD9-81ED-4DB2-BD59-A6C34878D82A}">
                    <a16:rowId xmlns:a16="http://schemas.microsoft.com/office/drawing/2014/main" xmlns="" val="559997866"/>
                  </a:ext>
                </a:extLst>
              </a:tr>
            </a:tbl>
          </a:graphicData>
        </a:graphic>
      </p:graphicFrame>
    </p:spTree>
    <p:extLst>
      <p:ext uri="{BB962C8B-B14F-4D97-AF65-F5344CB8AC3E}">
        <p14:creationId xmlns:p14="http://schemas.microsoft.com/office/powerpoint/2010/main" val="3723543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1371600" y="685800"/>
            <a:ext cx="9601200" cy="1021814"/>
          </a:xfrm>
          <a:prstGeom prst="rect">
            <a:avLst/>
          </a:prstGeom>
          <a:noFill/>
          <a:ln>
            <a:noFill/>
          </a:ln>
        </p:spPr>
        <p:txBody>
          <a:bodyPr wrap="square" lIns="91425" tIns="45700" rIns="91425" bIns="45700" anchor="b" anchorCtr="0">
            <a:noAutofit/>
          </a:bodyPr>
          <a:lstStyle/>
          <a:p>
            <a:pPr marL="0" marR="0" lvl="0" indent="-254000" algn="l" rtl="0">
              <a:lnSpc>
                <a:spcPct val="85000"/>
              </a:lnSpc>
              <a:spcBef>
                <a:spcPts val="0"/>
              </a:spcBef>
              <a:buClr>
                <a:srgbClr val="3F3F3F"/>
              </a:buClr>
              <a:buSzPct val="100000"/>
              <a:buFont typeface="Calibri"/>
              <a:buNone/>
            </a:pPr>
            <a:r>
              <a:rPr lang="en-GB" sz="4000" b="1" i="0" u="none" strike="noStrike" cap="none" dirty="0">
                <a:solidFill>
                  <a:srgbClr val="3F3F3F"/>
                </a:solidFill>
                <a:latin typeface="Calibri"/>
                <a:ea typeface="Calibri"/>
                <a:cs typeface="Calibri"/>
                <a:sym typeface="Calibri"/>
              </a:rPr>
              <a:t>Findings</a:t>
            </a:r>
          </a:p>
        </p:txBody>
      </p:sp>
      <p:sp>
        <p:nvSpPr>
          <p:cNvPr id="162" name="Shape 162"/>
          <p:cNvSpPr txBox="1">
            <a:spLocks noGrp="1"/>
          </p:cNvSpPr>
          <p:nvPr>
            <p:ph type="body" idx="1"/>
          </p:nvPr>
        </p:nvSpPr>
        <p:spPr>
          <a:xfrm>
            <a:off x="1371600" y="1933460"/>
            <a:ext cx="9734550" cy="4238740"/>
          </a:xfrm>
          <a:prstGeom prst="rect">
            <a:avLst/>
          </a:prstGeom>
          <a:noFill/>
          <a:ln>
            <a:noFill/>
          </a:ln>
        </p:spPr>
        <p:txBody>
          <a:bodyPr wrap="square" lIns="0" tIns="45700" rIns="0" bIns="45700" anchor="t" anchorCtr="0">
            <a:noAutofit/>
          </a:bodyPr>
          <a:lstStyle/>
          <a:p>
            <a:pPr marL="0" lvl="0" indent="0">
              <a:spcBef>
                <a:spcPts val="0"/>
              </a:spcBef>
              <a:spcAft>
                <a:spcPts val="0"/>
              </a:spcAft>
              <a:buNone/>
            </a:pPr>
            <a:endParaRPr lang="en-GB" sz="2000" b="1" i="0" u="none" strike="noStrike" cap="none" dirty="0">
              <a:solidFill>
                <a:srgbClr val="3F3F3F"/>
              </a:solidFill>
              <a:latin typeface="Calibri"/>
              <a:ea typeface="Calibri"/>
              <a:cs typeface="Calibri"/>
              <a:sym typeface="Calibri"/>
            </a:endParaRPr>
          </a:p>
          <a:p>
            <a:pPr marL="342900" indent="-342900">
              <a:spcBef>
                <a:spcPts val="0"/>
              </a:spcBef>
              <a:spcAft>
                <a:spcPts val="0"/>
              </a:spcAft>
              <a:buFont typeface="Arial" panose="020B0604020202020204" pitchFamily="34" charset="0"/>
              <a:buChar char="•"/>
            </a:pPr>
            <a:r>
              <a:rPr lang="en-ZA" dirty="0"/>
              <a:t>While allocations to the Department of Basic Education have been increasing, the annual percentage growth is slowing down</a:t>
            </a:r>
          </a:p>
          <a:p>
            <a:pPr marL="0" indent="0">
              <a:spcBef>
                <a:spcPts val="0"/>
              </a:spcBef>
              <a:spcAft>
                <a:spcPts val="0"/>
              </a:spcAft>
              <a:buNone/>
            </a:pPr>
            <a:endParaRPr lang="en-ZA" dirty="0"/>
          </a:p>
          <a:p>
            <a:pPr marL="342900" indent="-342900">
              <a:spcBef>
                <a:spcPts val="0"/>
              </a:spcBef>
              <a:spcAft>
                <a:spcPts val="0"/>
              </a:spcAft>
              <a:buFont typeface="Arial" panose="020B0604020202020204" pitchFamily="34" charset="0"/>
              <a:buChar char="•"/>
            </a:pPr>
            <a:r>
              <a:rPr lang="en-ZA" dirty="0"/>
              <a:t>Where the Department has been allocated funds, it has struggled to use its entire budget</a:t>
            </a:r>
          </a:p>
          <a:p>
            <a:pPr marL="0" indent="0">
              <a:spcBef>
                <a:spcPts val="0"/>
              </a:spcBef>
              <a:spcAft>
                <a:spcPts val="0"/>
              </a:spcAft>
              <a:buNone/>
            </a:pPr>
            <a:endParaRPr lang="en-ZA" dirty="0"/>
          </a:p>
          <a:p>
            <a:pPr marL="342900" indent="-342900">
              <a:spcBef>
                <a:spcPts val="0"/>
              </a:spcBef>
              <a:spcAft>
                <a:spcPts val="0"/>
              </a:spcAft>
              <a:buFont typeface="Arial" panose="020B0604020202020204" pitchFamily="34" charset="0"/>
              <a:buChar char="•"/>
            </a:pPr>
            <a:r>
              <a:rPr lang="en-ZA" dirty="0"/>
              <a:t>Spending patterns of the SIBG for the last 5 years show a continuous trend of under-spending on the ASIDI programme</a:t>
            </a:r>
          </a:p>
          <a:p>
            <a:pPr marL="342900" indent="-342900">
              <a:spcBef>
                <a:spcPts val="0"/>
              </a:spcBef>
              <a:spcAft>
                <a:spcPts val="0"/>
              </a:spcAft>
              <a:buFont typeface="Arial" panose="020B0604020202020204" pitchFamily="34" charset="0"/>
              <a:buChar char="•"/>
            </a:pPr>
            <a:endParaRPr lang="en-ZA" dirty="0"/>
          </a:p>
          <a:p>
            <a:pPr marL="342900" indent="-342900">
              <a:spcBef>
                <a:spcPts val="0"/>
              </a:spcBef>
              <a:spcAft>
                <a:spcPts val="0"/>
              </a:spcAft>
              <a:buFont typeface="Arial" panose="020B0604020202020204" pitchFamily="34" charset="0"/>
              <a:buChar char="•"/>
            </a:pPr>
            <a:r>
              <a:rPr lang="en-ZA" dirty="0"/>
              <a:t>For the past three years the DBE has not met a single target and for a project which should have concluded after a three year period, seven years later, the programme has still not completed its work</a:t>
            </a:r>
          </a:p>
          <a:p>
            <a:pPr marL="342900" marR="0" lvl="0" indent="-342900" algn="l" rtl="0">
              <a:lnSpc>
                <a:spcPct val="90000"/>
              </a:lnSpc>
              <a:spcBef>
                <a:spcPts val="1400"/>
              </a:spcBef>
              <a:spcAft>
                <a:spcPts val="0"/>
              </a:spcAft>
              <a:buFont typeface="Arial" panose="020B0604020202020204" pitchFamily="34" charset="0"/>
              <a:buChar char="•"/>
            </a:pPr>
            <a:endParaRPr sz="2000" b="1" i="0" u="none" strike="noStrike" cap="none" dirty="0">
              <a:solidFill>
                <a:srgbClr val="3F3F3F"/>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1371600" y="685800"/>
            <a:ext cx="9601200" cy="1021814"/>
          </a:xfrm>
          <a:prstGeom prst="rect">
            <a:avLst/>
          </a:prstGeom>
          <a:noFill/>
          <a:ln>
            <a:noFill/>
          </a:ln>
        </p:spPr>
        <p:txBody>
          <a:bodyPr wrap="square" lIns="91425" tIns="45700" rIns="91425" bIns="45700" anchor="b" anchorCtr="0">
            <a:noAutofit/>
          </a:bodyPr>
          <a:lstStyle/>
          <a:p>
            <a:pPr marL="0" marR="0" lvl="0" indent="-254000" algn="l" rtl="0">
              <a:lnSpc>
                <a:spcPct val="85000"/>
              </a:lnSpc>
              <a:spcBef>
                <a:spcPts val="0"/>
              </a:spcBef>
              <a:buClr>
                <a:srgbClr val="3F3F3F"/>
              </a:buClr>
              <a:buSzPct val="100000"/>
              <a:buFont typeface="Calibri"/>
              <a:buNone/>
            </a:pPr>
            <a:r>
              <a:rPr lang="en-GB" sz="4000" b="1" dirty="0"/>
              <a:t>R</a:t>
            </a:r>
            <a:r>
              <a:rPr lang="en-GB" sz="4000" b="1" i="0" u="none" strike="noStrike" cap="none" dirty="0">
                <a:solidFill>
                  <a:srgbClr val="3F3F3F"/>
                </a:solidFill>
                <a:latin typeface="Calibri"/>
                <a:ea typeface="Calibri"/>
                <a:cs typeface="Calibri"/>
                <a:sym typeface="Calibri"/>
              </a:rPr>
              <a:t>ecommendations</a:t>
            </a:r>
          </a:p>
        </p:txBody>
      </p:sp>
      <p:sp>
        <p:nvSpPr>
          <p:cNvPr id="162" name="Shape 162"/>
          <p:cNvSpPr txBox="1">
            <a:spLocks noGrp="1"/>
          </p:cNvSpPr>
          <p:nvPr>
            <p:ph type="body" idx="1"/>
          </p:nvPr>
        </p:nvSpPr>
        <p:spPr>
          <a:xfrm>
            <a:off x="1371600" y="1707614"/>
            <a:ext cx="9925050" cy="4505440"/>
          </a:xfrm>
          <a:prstGeom prst="rect">
            <a:avLst/>
          </a:prstGeom>
          <a:noFill/>
          <a:ln>
            <a:noFill/>
          </a:ln>
        </p:spPr>
        <p:txBody>
          <a:bodyPr wrap="square" lIns="0" tIns="45700" rIns="0" bIns="45700" anchor="t" anchorCtr="0">
            <a:noAutofit/>
          </a:bodyPr>
          <a:lstStyle/>
          <a:p>
            <a:pPr marL="0" marR="0" lvl="0" indent="0" algn="l" rtl="0">
              <a:lnSpc>
                <a:spcPct val="90000"/>
              </a:lnSpc>
              <a:spcBef>
                <a:spcPts val="1400"/>
              </a:spcBef>
              <a:spcAft>
                <a:spcPts val="0"/>
              </a:spcAft>
              <a:buNone/>
            </a:pPr>
            <a:endParaRPr lang="en-GB" sz="2000" b="1" i="0" u="none" strike="noStrike" cap="none" dirty="0">
              <a:solidFill>
                <a:srgbClr val="3F3F3F"/>
              </a:solidFill>
              <a:latin typeface="Calibri"/>
              <a:ea typeface="Calibri"/>
              <a:cs typeface="Calibri"/>
              <a:sym typeface="Calibri"/>
            </a:endParaRPr>
          </a:p>
          <a:p>
            <a:pPr lvl="0">
              <a:buFont typeface="Arial" panose="020B0604020202020204" pitchFamily="34" charset="0"/>
              <a:buChar char="•"/>
            </a:pPr>
            <a:r>
              <a:rPr lang="en-ZA" dirty="0"/>
              <a:t>The Standing Committee on Appropriations, National Treasury and the Department of Basic Education need to work together to determine which programmes contribute to the underspending of allocated budgets and how to mitigate further underspending in the current and next financial year.</a:t>
            </a:r>
          </a:p>
          <a:p>
            <a:pPr lvl="0">
              <a:buFont typeface="Arial" panose="020B0604020202020204" pitchFamily="34" charset="0"/>
              <a:buChar char="•"/>
            </a:pPr>
            <a:r>
              <a:rPr lang="en-ZA" dirty="0"/>
              <a:t>Provide financial management support to the Department of Basic Education and provincial education departments to encourage output driven expenditure, particularly on infrastructure grants.</a:t>
            </a:r>
          </a:p>
          <a:p>
            <a:pPr lvl="0">
              <a:buFont typeface="Arial" panose="020B0604020202020204" pitchFamily="34" charset="0"/>
              <a:buChar char="•"/>
            </a:pPr>
            <a:r>
              <a:rPr lang="en-ZA" dirty="0"/>
              <a:t>Increased oversight on the ASIDI programme to ensure efficient budget expenditure, as well as monitoring performance to see that delivery targets are reached before the 2020 Norms and Standards second deadline.</a:t>
            </a:r>
          </a:p>
          <a:p>
            <a:pPr lvl="0">
              <a:buFont typeface="Arial" panose="020B0604020202020204" pitchFamily="34" charset="0"/>
              <a:buChar char="•"/>
            </a:pPr>
            <a:r>
              <a:rPr lang="en-ZA" dirty="0"/>
              <a:t>National Treasury should reverse the almost R7 billion cuts to school infrastructure grants announced in the February budget speech.</a:t>
            </a:r>
          </a:p>
          <a:p>
            <a:pPr marL="342900" marR="0" lvl="0" indent="-342900" algn="l" rtl="0">
              <a:lnSpc>
                <a:spcPct val="90000"/>
              </a:lnSpc>
              <a:spcBef>
                <a:spcPts val="1400"/>
              </a:spcBef>
              <a:spcAft>
                <a:spcPts val="0"/>
              </a:spcAft>
              <a:buFont typeface="Arial" panose="020B0604020202020204" pitchFamily="34" charset="0"/>
              <a:buChar char="•"/>
            </a:pPr>
            <a:endParaRPr sz="2000" b="1" i="0" u="none" strike="noStrike" cap="none" dirty="0">
              <a:solidFill>
                <a:srgbClr val="3F3F3F"/>
              </a:solidFill>
              <a:latin typeface="Calibri"/>
              <a:ea typeface="Calibri"/>
              <a:cs typeface="Calibri"/>
              <a:sym typeface="Calibri"/>
            </a:endParaRPr>
          </a:p>
        </p:txBody>
      </p:sp>
    </p:spTree>
    <p:extLst>
      <p:ext uri="{BB962C8B-B14F-4D97-AF65-F5344CB8AC3E}">
        <p14:creationId xmlns:p14="http://schemas.microsoft.com/office/powerpoint/2010/main" val="1786501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1371600" y="685800"/>
            <a:ext cx="9601200" cy="955713"/>
          </a:xfrm>
          <a:prstGeom prst="rect">
            <a:avLst/>
          </a:prstGeom>
          <a:noFill/>
          <a:ln>
            <a:noFill/>
          </a:ln>
        </p:spPr>
        <p:txBody>
          <a:bodyPr wrap="square" lIns="91425" tIns="45700" rIns="91425" bIns="45700" anchor="b" anchorCtr="0">
            <a:noAutofit/>
          </a:bodyPr>
          <a:lstStyle/>
          <a:p>
            <a:pPr marL="0" marR="0" lvl="0" indent="-304800" algn="l" rtl="0">
              <a:lnSpc>
                <a:spcPct val="85000"/>
              </a:lnSpc>
              <a:spcBef>
                <a:spcPts val="0"/>
              </a:spcBef>
              <a:buClr>
                <a:srgbClr val="3F3F3F"/>
              </a:buClr>
              <a:buSzPct val="133333"/>
              <a:buFont typeface="Calibri"/>
              <a:buNone/>
            </a:pPr>
            <a:r>
              <a:rPr lang="en-GB" sz="3600" b="1" i="0" u="none" strike="noStrike" cap="none">
                <a:solidFill>
                  <a:srgbClr val="3F3F3F"/>
                </a:solidFill>
              </a:rPr>
              <a:t>Post-</a:t>
            </a:r>
            <a:r>
              <a:rPr lang="en-GB" sz="3600" b="1"/>
              <a:t>S</a:t>
            </a:r>
            <a:r>
              <a:rPr lang="en-GB" sz="3600" b="1" i="0" u="none" strike="noStrike" cap="none">
                <a:solidFill>
                  <a:srgbClr val="3F3F3F"/>
                </a:solidFill>
              </a:rPr>
              <a:t>chool </a:t>
            </a:r>
            <a:r>
              <a:rPr lang="en-GB" sz="3600" b="1"/>
              <a:t>E</a:t>
            </a:r>
            <a:r>
              <a:rPr lang="en-GB" sz="3600" b="1" i="0" u="none" strike="noStrike" cap="none">
                <a:solidFill>
                  <a:srgbClr val="3F3F3F"/>
                </a:solidFill>
              </a:rPr>
              <a:t>ducation &amp; </a:t>
            </a:r>
            <a:r>
              <a:rPr lang="en-GB" sz="3600" b="1"/>
              <a:t>T</a:t>
            </a:r>
            <a:r>
              <a:rPr lang="en-GB" sz="3600" b="1" i="0" u="none" strike="noStrike" cap="none">
                <a:solidFill>
                  <a:srgbClr val="3F3F3F"/>
                </a:solidFill>
              </a:rPr>
              <a:t>raining</a:t>
            </a:r>
          </a:p>
        </p:txBody>
      </p:sp>
      <p:sp>
        <p:nvSpPr>
          <p:cNvPr id="168" name="Shape 168"/>
          <p:cNvSpPr txBox="1">
            <a:spLocks noGrp="1"/>
          </p:cNvSpPr>
          <p:nvPr>
            <p:ph type="body" idx="1"/>
          </p:nvPr>
        </p:nvSpPr>
        <p:spPr>
          <a:xfrm>
            <a:off x="1371600" y="1817783"/>
            <a:ext cx="9601200" cy="4354417"/>
          </a:xfrm>
          <a:prstGeom prst="rect">
            <a:avLst/>
          </a:prstGeom>
          <a:noFill/>
          <a:ln>
            <a:noFill/>
          </a:ln>
        </p:spPr>
        <p:txBody>
          <a:bodyPr wrap="square" lIns="0" tIns="45700" rIns="0" bIns="45700" anchor="t" anchorCtr="0">
            <a:noAutofit/>
          </a:bodyPr>
          <a:lstStyle/>
          <a:p>
            <a:pPr marL="342900" indent="-342900">
              <a:spcBef>
                <a:spcPts val="0"/>
              </a:spcBef>
              <a:spcAft>
                <a:spcPts val="0"/>
              </a:spcAft>
              <a:buFont typeface="Arial" panose="020B0604020202020204" pitchFamily="34" charset="0"/>
              <a:buChar char="•"/>
            </a:pPr>
            <a:r>
              <a:rPr lang="en-ZA" dirty="0"/>
              <a:t>Similar to the 2017/18 financial year, post-school education and training remains the second fastest growing expenditure item, after debt service costs. This line item will grow by approximately 10% over the medium-term.</a:t>
            </a:r>
          </a:p>
          <a:p>
            <a:pPr marL="342900" indent="-342900">
              <a:spcBef>
                <a:spcPts val="0"/>
              </a:spcBef>
              <a:spcAft>
                <a:spcPts val="0"/>
              </a:spcAft>
              <a:buFont typeface="Arial" panose="020B0604020202020204" pitchFamily="34" charset="0"/>
              <a:buChar char="•"/>
            </a:pPr>
            <a:endParaRPr lang="en-ZA" sz="2000" b="0" i="0" u="none" strike="noStrike" cap="none" dirty="0">
              <a:solidFill>
                <a:srgbClr val="3F3F3F"/>
              </a:solidFill>
              <a:latin typeface="Calibri"/>
              <a:ea typeface="Calibri"/>
              <a:cs typeface="Calibri"/>
              <a:sym typeface="Calibri"/>
            </a:endParaRPr>
          </a:p>
          <a:p>
            <a:pPr marL="342900" indent="-342900">
              <a:spcBef>
                <a:spcPts val="0"/>
              </a:spcBef>
              <a:spcAft>
                <a:spcPts val="0"/>
              </a:spcAft>
              <a:buFont typeface="Arial" panose="020B0604020202020204" pitchFamily="34" charset="0"/>
              <a:buChar char="•"/>
            </a:pPr>
            <a:r>
              <a:rPr lang="en-ZA" dirty="0"/>
              <a:t>Former President Jacob Zuma announced last year that higher education studies would be free (starting in 2018) for poor and working-class first-year students. This announcement undoubtedly had an impact on the country’s fiscus resulting in former Minister of Finance, </a:t>
            </a:r>
            <a:r>
              <a:rPr lang="en-ZA" dirty="0" err="1"/>
              <a:t>Malusi</a:t>
            </a:r>
            <a:r>
              <a:rPr lang="en-ZA" dirty="0"/>
              <a:t> </a:t>
            </a:r>
            <a:r>
              <a:rPr lang="en-ZA" dirty="0" err="1"/>
              <a:t>Gigaba</a:t>
            </a:r>
            <a:r>
              <a:rPr lang="en-ZA" dirty="0"/>
              <a:t>, asserting in his 2018 Budget Speech that R57 billion would be re-allocated to fund fee-free higher education for poor and working class students over the medium term. </a:t>
            </a:r>
          </a:p>
          <a:p>
            <a:pPr marL="342900" indent="-342900">
              <a:spcBef>
                <a:spcPts val="0"/>
              </a:spcBef>
              <a:spcAft>
                <a:spcPts val="0"/>
              </a:spcAft>
              <a:buFont typeface="Arial" panose="020B0604020202020204" pitchFamily="34" charset="0"/>
              <a:buChar char="•"/>
            </a:pPr>
            <a:endParaRPr lang="en-ZA" dirty="0"/>
          </a:p>
          <a:p>
            <a:pPr marL="342900" indent="-342900">
              <a:spcBef>
                <a:spcPts val="0"/>
              </a:spcBef>
              <a:spcAft>
                <a:spcPts val="0"/>
              </a:spcAft>
              <a:buFont typeface="Arial" panose="020B0604020202020204" pitchFamily="34" charset="0"/>
              <a:buChar char="•"/>
            </a:pPr>
            <a:r>
              <a:rPr lang="en-ZA" dirty="0"/>
              <a:t>The National Student Financial Aid Scheme (NSFAS) is the primary vehicle through which fee-free tertiary education is rolled out. As such, there has been a massive increase towards the higher education budget and a substantial amount of these funds are pooled into Programme 3 – under which NSFAS is housed. </a:t>
            </a:r>
          </a:p>
          <a:p>
            <a:pPr marL="342900" indent="-342900">
              <a:spcBef>
                <a:spcPts val="0"/>
              </a:spcBef>
              <a:spcAft>
                <a:spcPts val="0"/>
              </a:spcAft>
              <a:buFont typeface="Arial" panose="020B0604020202020204" pitchFamily="34" charset="0"/>
              <a:buChar char="•"/>
            </a:pPr>
            <a:endParaRPr lang="en-Z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Shape 174"/>
          <p:cNvSpPr txBox="1">
            <a:spLocks noGrp="1"/>
          </p:cNvSpPr>
          <p:nvPr>
            <p:ph type="title"/>
          </p:nvPr>
        </p:nvSpPr>
        <p:spPr>
          <a:xfrm>
            <a:off x="1371600" y="685800"/>
            <a:ext cx="9601200" cy="955800"/>
          </a:xfrm>
          <a:prstGeom prst="rect">
            <a:avLst/>
          </a:prstGeom>
          <a:noFill/>
          <a:ln>
            <a:noFill/>
          </a:ln>
        </p:spPr>
        <p:txBody>
          <a:bodyPr wrap="square" lIns="91425" tIns="45700" rIns="91425" bIns="45700" anchor="b" anchorCtr="0">
            <a:noAutofit/>
          </a:bodyPr>
          <a:lstStyle/>
          <a:p>
            <a:pPr marL="0" marR="0" lvl="0" indent="-304800" algn="l" rtl="0">
              <a:lnSpc>
                <a:spcPct val="85000"/>
              </a:lnSpc>
              <a:spcBef>
                <a:spcPts val="0"/>
              </a:spcBef>
              <a:buClr>
                <a:srgbClr val="3F3F3F"/>
              </a:buClr>
              <a:buSzPct val="100000"/>
              <a:buFont typeface="Calibri"/>
              <a:buNone/>
            </a:pPr>
            <a:r>
              <a:rPr lang="en-GB" sz="4000" b="1" i="0" u="none" strike="noStrike" cap="none" dirty="0">
                <a:solidFill>
                  <a:srgbClr val="3F3F3F"/>
                </a:solidFill>
                <a:latin typeface="Calibri"/>
                <a:ea typeface="Calibri"/>
                <a:cs typeface="Calibri"/>
                <a:sym typeface="Calibri"/>
              </a:rPr>
              <a:t>Post-school Education &amp; Training</a:t>
            </a:r>
          </a:p>
        </p:txBody>
      </p:sp>
      <p:pic>
        <p:nvPicPr>
          <p:cNvPr id="4" name="image3.png">
            <a:extLst>
              <a:ext uri="{FF2B5EF4-FFF2-40B4-BE49-F238E27FC236}">
                <a16:creationId xmlns:a16="http://schemas.microsoft.com/office/drawing/2014/main" xmlns="" id="{896F082D-2FB4-426C-BCD8-8BEBE473B50E}"/>
              </a:ext>
            </a:extLst>
          </p:cNvPr>
          <p:cNvPicPr/>
          <p:nvPr/>
        </p:nvPicPr>
        <p:blipFill>
          <a:blip r:embed="rId3"/>
          <a:srcRect/>
          <a:stretch>
            <a:fillRect/>
          </a:stretch>
        </p:blipFill>
        <p:spPr>
          <a:xfrm>
            <a:off x="2400300" y="1921934"/>
            <a:ext cx="7029449" cy="4023360"/>
          </a:xfrm>
          <a:prstGeom prst="rect">
            <a:avLst/>
          </a:prstGeom>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1371600" y="685800"/>
            <a:ext cx="9601200" cy="933680"/>
          </a:xfrm>
          <a:prstGeom prst="rect">
            <a:avLst/>
          </a:prstGeom>
          <a:noFill/>
          <a:ln>
            <a:noFill/>
          </a:ln>
        </p:spPr>
        <p:txBody>
          <a:bodyPr wrap="square" lIns="91425" tIns="45700" rIns="91425" bIns="45700" anchor="b" anchorCtr="0">
            <a:noAutofit/>
          </a:bodyPr>
          <a:lstStyle/>
          <a:p>
            <a:pPr marL="0" marR="0" lvl="0" indent="-304800" algn="l" rtl="0">
              <a:lnSpc>
                <a:spcPct val="85000"/>
              </a:lnSpc>
              <a:spcBef>
                <a:spcPts val="0"/>
              </a:spcBef>
              <a:buClr>
                <a:srgbClr val="3F3F3F"/>
              </a:buClr>
              <a:buSzPct val="100000"/>
              <a:buFont typeface="Calibri"/>
              <a:buNone/>
            </a:pPr>
            <a:r>
              <a:rPr lang="en-GB" sz="4000" b="1" i="0" u="none" strike="noStrike" cap="none" dirty="0">
                <a:solidFill>
                  <a:srgbClr val="3F3F3F"/>
                </a:solidFill>
                <a:latin typeface="Calibri"/>
                <a:ea typeface="Calibri"/>
                <a:cs typeface="Calibri"/>
                <a:sym typeface="Calibri"/>
              </a:rPr>
              <a:t>Findings</a:t>
            </a:r>
          </a:p>
        </p:txBody>
      </p:sp>
      <p:sp>
        <p:nvSpPr>
          <p:cNvPr id="180" name="Shape 180"/>
          <p:cNvSpPr txBox="1">
            <a:spLocks noGrp="1"/>
          </p:cNvSpPr>
          <p:nvPr>
            <p:ph type="body" idx="1"/>
          </p:nvPr>
        </p:nvSpPr>
        <p:spPr>
          <a:xfrm>
            <a:off x="1371600" y="1699581"/>
            <a:ext cx="9601200" cy="4148769"/>
          </a:xfrm>
          <a:prstGeom prst="rect">
            <a:avLst/>
          </a:prstGeom>
          <a:noFill/>
          <a:ln>
            <a:noFill/>
          </a:ln>
        </p:spPr>
        <p:txBody>
          <a:bodyPr wrap="square" lIns="0" tIns="45700" rIns="0" bIns="45700" anchor="t" anchorCtr="0">
            <a:noAutofit/>
          </a:bodyPr>
          <a:lstStyle/>
          <a:p>
            <a:pPr marL="0" marR="0" lvl="0" indent="0" algn="l" rtl="0">
              <a:lnSpc>
                <a:spcPct val="90000"/>
              </a:lnSpc>
              <a:spcBef>
                <a:spcPts val="0"/>
              </a:spcBef>
              <a:spcAft>
                <a:spcPts val="0"/>
              </a:spcAft>
              <a:buNone/>
            </a:pPr>
            <a:endParaRPr b="1" dirty="0"/>
          </a:p>
          <a:p>
            <a:pPr marL="342900" lvl="0" indent="-342900">
              <a:spcBef>
                <a:spcPts val="0"/>
              </a:spcBef>
              <a:spcAft>
                <a:spcPts val="0"/>
              </a:spcAft>
              <a:buFont typeface="Arial" panose="020B0604020202020204" pitchFamily="34" charset="0"/>
              <a:buChar char="•"/>
            </a:pPr>
            <a:r>
              <a:rPr lang="en-ZA" dirty="0"/>
              <a:t>The 2018 Adjusted Estimates of National Expenditure (AENE) indicate that an additional amount of approximately R103 million was allocated to Programme 3 (University Education), increasing the allocation from R59.14 billion to R59.25 billion</a:t>
            </a:r>
            <a:r>
              <a:rPr lang="en-GB" sz="2000" b="0" i="0" u="none" strike="noStrike" cap="none" dirty="0">
                <a:solidFill>
                  <a:srgbClr val="3F3F3F"/>
                </a:solidFill>
                <a:latin typeface="Calibri"/>
                <a:ea typeface="Calibri"/>
                <a:cs typeface="Calibri"/>
                <a:sym typeface="Calibri"/>
              </a:rPr>
              <a:t>.</a:t>
            </a:r>
          </a:p>
          <a:p>
            <a:pPr marL="342900" lvl="0" indent="-342900">
              <a:spcBef>
                <a:spcPts val="0"/>
              </a:spcBef>
              <a:spcAft>
                <a:spcPts val="0"/>
              </a:spcAft>
              <a:buFont typeface="Arial" panose="020B0604020202020204" pitchFamily="34" charset="0"/>
              <a:buChar char="•"/>
            </a:pPr>
            <a:endParaRPr lang="en-GB" dirty="0"/>
          </a:p>
          <a:p>
            <a:pPr marL="342900" indent="-342900">
              <a:spcBef>
                <a:spcPts val="0"/>
              </a:spcBef>
              <a:spcAft>
                <a:spcPts val="0"/>
              </a:spcAft>
              <a:buFont typeface="Arial" panose="020B0604020202020204" pitchFamily="34" charset="0"/>
              <a:buChar char="•"/>
            </a:pPr>
            <a:r>
              <a:rPr lang="en-ZA" dirty="0"/>
              <a:t>Unfortunately the consequence of these increases on other social spending budgets, have been dire. The 2018/19 national budget revealed baseline reductions across a number of sectors, including budget cuts to municipal, housing and education infrastructure.</a:t>
            </a:r>
          </a:p>
          <a:p>
            <a:pPr marL="342900" indent="-342900">
              <a:spcBef>
                <a:spcPts val="0"/>
              </a:spcBef>
              <a:spcAft>
                <a:spcPts val="0"/>
              </a:spcAft>
              <a:buFont typeface="Arial" panose="020B0604020202020204" pitchFamily="34" charset="0"/>
              <a:buChar char="•"/>
            </a:pPr>
            <a:endParaRPr lang="en-ZA" dirty="0"/>
          </a:p>
          <a:p>
            <a:pPr marL="342900" indent="-342900">
              <a:spcBef>
                <a:spcPts val="0"/>
              </a:spcBef>
              <a:spcAft>
                <a:spcPts val="0"/>
              </a:spcAft>
              <a:buFont typeface="Arial" panose="020B0604020202020204" pitchFamily="34" charset="0"/>
              <a:buChar char="•"/>
            </a:pPr>
            <a:r>
              <a:rPr lang="en-ZA" dirty="0"/>
              <a:t>Questions remain on how the state intends to address these competing priorities, therefore, sustaining the funding of fee free higher education and ensuring that other social needs are met through appropriate budget allocations.</a:t>
            </a:r>
          </a:p>
          <a:p>
            <a:pPr marL="0" lvl="0" indent="0">
              <a:spcBef>
                <a:spcPts val="0"/>
              </a:spcBef>
              <a:spcAft>
                <a:spcPts val="0"/>
              </a:spcAft>
              <a:buNone/>
            </a:pPr>
            <a:endParaRPr lang="en-GB" sz="2000" b="0" i="0" u="none" strike="noStrike" cap="none" dirty="0">
              <a:solidFill>
                <a:srgbClr val="3F3F3F"/>
              </a:solidFill>
              <a:latin typeface="Calibri"/>
              <a:ea typeface="Calibri"/>
              <a:cs typeface="Calibri"/>
              <a:sym typeface="Calibri"/>
            </a:endParaRPr>
          </a:p>
          <a:p>
            <a:pPr marL="0" marR="0" lvl="0" indent="0" algn="l" rtl="0">
              <a:lnSpc>
                <a:spcPct val="90000"/>
              </a:lnSpc>
              <a:spcBef>
                <a:spcPts val="1400"/>
              </a:spcBef>
              <a:spcAft>
                <a:spcPts val="0"/>
              </a:spcAft>
              <a:buNone/>
            </a:pPr>
            <a:endParaRPr b="1" dirty="0"/>
          </a:p>
          <a:p>
            <a:pPr marL="91440" marR="0" lvl="0" indent="-91440" algn="l" rtl="0">
              <a:lnSpc>
                <a:spcPct val="90000"/>
              </a:lnSpc>
              <a:spcBef>
                <a:spcPts val="1400"/>
              </a:spcBef>
              <a:spcAft>
                <a:spcPts val="0"/>
              </a:spcAft>
              <a:buClr>
                <a:schemeClr val="accent1"/>
              </a:buClr>
              <a:buSzPct val="100000"/>
              <a:buFont typeface="Calibri"/>
              <a:buNone/>
            </a:pPr>
            <a:endParaRPr sz="2000" b="0" i="0" u="none" strike="noStrike" cap="none" dirty="0">
              <a:solidFill>
                <a:srgbClr val="3F3F3F"/>
              </a:solidFill>
              <a:latin typeface="Calibri"/>
              <a:ea typeface="Calibri"/>
              <a:cs typeface="Calibri"/>
              <a:sym typeface="Calibri"/>
            </a:endParaRPr>
          </a:p>
        </p:txBody>
      </p:sp>
    </p:spTree>
    <p:extLst>
      <p:ext uri="{BB962C8B-B14F-4D97-AF65-F5344CB8AC3E}">
        <p14:creationId xmlns:p14="http://schemas.microsoft.com/office/powerpoint/2010/main" val="47076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1371600" y="685800"/>
            <a:ext cx="9601200" cy="933680"/>
          </a:xfrm>
          <a:prstGeom prst="rect">
            <a:avLst/>
          </a:prstGeom>
          <a:noFill/>
          <a:ln>
            <a:noFill/>
          </a:ln>
        </p:spPr>
        <p:txBody>
          <a:bodyPr wrap="square" lIns="91425" tIns="45700" rIns="91425" bIns="45700" anchor="b" anchorCtr="0">
            <a:noAutofit/>
          </a:bodyPr>
          <a:lstStyle/>
          <a:p>
            <a:pPr marL="0" marR="0" lvl="0" indent="-304800" algn="l" rtl="0">
              <a:lnSpc>
                <a:spcPct val="85000"/>
              </a:lnSpc>
              <a:spcBef>
                <a:spcPts val="0"/>
              </a:spcBef>
              <a:buClr>
                <a:srgbClr val="3F3F3F"/>
              </a:buClr>
              <a:buSzPct val="100000"/>
              <a:buFont typeface="Calibri"/>
              <a:buNone/>
            </a:pPr>
            <a:r>
              <a:rPr lang="en-GB" sz="4000" b="1" i="0" u="none" strike="noStrike" cap="none" dirty="0">
                <a:solidFill>
                  <a:srgbClr val="3F3F3F"/>
                </a:solidFill>
                <a:latin typeface="Calibri"/>
                <a:ea typeface="Calibri"/>
                <a:cs typeface="Calibri"/>
                <a:sym typeface="Calibri"/>
              </a:rPr>
              <a:t>Recommendations</a:t>
            </a:r>
          </a:p>
        </p:txBody>
      </p:sp>
      <p:sp>
        <p:nvSpPr>
          <p:cNvPr id="180" name="Shape 180"/>
          <p:cNvSpPr txBox="1">
            <a:spLocks noGrp="1"/>
          </p:cNvSpPr>
          <p:nvPr>
            <p:ph type="body" idx="1"/>
          </p:nvPr>
        </p:nvSpPr>
        <p:spPr>
          <a:xfrm>
            <a:off x="1371600" y="1718631"/>
            <a:ext cx="9601200" cy="4148769"/>
          </a:xfrm>
          <a:prstGeom prst="rect">
            <a:avLst/>
          </a:prstGeom>
          <a:noFill/>
          <a:ln>
            <a:noFill/>
          </a:ln>
        </p:spPr>
        <p:txBody>
          <a:bodyPr wrap="square" lIns="0" tIns="45700" rIns="0" bIns="45700" anchor="t" anchorCtr="0">
            <a:noAutofit/>
          </a:bodyPr>
          <a:lstStyle/>
          <a:p>
            <a:pPr marL="342900" lvl="0" indent="-342900">
              <a:spcBef>
                <a:spcPts val="0"/>
              </a:spcBef>
              <a:spcAft>
                <a:spcPts val="0"/>
              </a:spcAft>
              <a:buFont typeface="Arial" panose="020B0604020202020204" pitchFamily="34" charset="0"/>
              <a:buChar char="•"/>
            </a:pPr>
            <a:r>
              <a:rPr lang="en-ZA" dirty="0"/>
              <a:t>The development by the Department of Higher Education and Training, in consultation with the relevant stakeholders, including National Treasury, of a policy that speaks to the roll-out of fee-free higher education is imperative. In the absence of a guiding document the sustainability of this proposal falls into question.</a:t>
            </a:r>
          </a:p>
          <a:p>
            <a:pPr marL="342900" lvl="0" indent="-342900">
              <a:spcBef>
                <a:spcPts val="0"/>
              </a:spcBef>
              <a:spcAft>
                <a:spcPts val="0"/>
              </a:spcAft>
              <a:buFont typeface="Arial" panose="020B0604020202020204" pitchFamily="34" charset="0"/>
              <a:buChar char="•"/>
            </a:pPr>
            <a:endParaRPr lang="en-ZA" dirty="0"/>
          </a:p>
          <a:p>
            <a:pPr marL="342900" lvl="0" indent="-342900">
              <a:spcBef>
                <a:spcPts val="0"/>
              </a:spcBef>
              <a:spcAft>
                <a:spcPts val="0"/>
              </a:spcAft>
              <a:buFont typeface="Arial" panose="020B0604020202020204" pitchFamily="34" charset="0"/>
              <a:buChar char="•"/>
            </a:pPr>
            <a:r>
              <a:rPr lang="en-ZA" dirty="0"/>
              <a:t>The realisation of fee-free higher education must not compromise the provision of other social services, such as basic education – particularly in relation to budget allocations.</a:t>
            </a:r>
          </a:p>
          <a:p>
            <a:pPr marL="342900" indent="-342900">
              <a:spcBef>
                <a:spcPts val="0"/>
              </a:spcBef>
              <a:spcAft>
                <a:spcPts val="0"/>
              </a:spcAft>
              <a:buFont typeface="Arial" panose="020B0604020202020204" pitchFamily="34" charset="0"/>
              <a:buChar char="•"/>
            </a:pPr>
            <a:endParaRPr lang="en-ZA" dirty="0"/>
          </a:p>
          <a:p>
            <a:pPr marL="342900" indent="-342900">
              <a:spcBef>
                <a:spcPts val="0"/>
              </a:spcBef>
              <a:spcAft>
                <a:spcPts val="0"/>
              </a:spcAft>
              <a:buFont typeface="Arial" panose="020B0604020202020204" pitchFamily="34" charset="0"/>
              <a:buChar char="•"/>
            </a:pPr>
            <a:r>
              <a:rPr lang="en-ZA" dirty="0"/>
              <a:t>With the support of DHET, governance challenges within NSFAS must be addressed as a matter of urgency. The consequences of the disarray within the funding scheme impacts those in need of financial assistance most of all.  </a:t>
            </a:r>
          </a:p>
          <a:p>
            <a:pPr marL="91440" marR="0" lvl="0" indent="-91440" algn="l" rtl="0">
              <a:lnSpc>
                <a:spcPct val="90000"/>
              </a:lnSpc>
              <a:spcBef>
                <a:spcPts val="1400"/>
              </a:spcBef>
              <a:spcAft>
                <a:spcPts val="0"/>
              </a:spcAft>
              <a:buClr>
                <a:schemeClr val="accent1"/>
              </a:buClr>
              <a:buSzPct val="100000"/>
              <a:buFont typeface="Calibri"/>
              <a:buNone/>
            </a:pPr>
            <a:endParaRPr sz="2000" b="0" i="0" u="none" strike="noStrike" cap="none" dirty="0">
              <a:solidFill>
                <a:srgbClr val="3F3F3F"/>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1371600" y="122274"/>
            <a:ext cx="9601200" cy="622005"/>
          </a:xfrm>
          <a:prstGeom prst="rect">
            <a:avLst/>
          </a:prstGeom>
          <a:noFill/>
          <a:ln>
            <a:noFill/>
          </a:ln>
        </p:spPr>
        <p:txBody>
          <a:bodyPr wrap="square" lIns="91425" tIns="45700" rIns="91425" bIns="45700" anchor="b" anchorCtr="0">
            <a:noAutofit/>
          </a:bodyPr>
          <a:lstStyle/>
          <a:p>
            <a:pPr marL="0" marR="0" lvl="0" indent="-304800" algn="l" rtl="0">
              <a:lnSpc>
                <a:spcPct val="85000"/>
              </a:lnSpc>
              <a:spcBef>
                <a:spcPts val="0"/>
              </a:spcBef>
              <a:buClr>
                <a:srgbClr val="3F3F3F"/>
              </a:buClr>
              <a:buSzPct val="100000"/>
              <a:buFont typeface="Calibri"/>
              <a:buNone/>
            </a:pPr>
            <a:r>
              <a:rPr lang="en-GB" sz="4000" b="1" i="0" u="none" strike="noStrike" cap="none" dirty="0">
                <a:solidFill>
                  <a:srgbClr val="3F3F3F"/>
                </a:solidFill>
                <a:latin typeface="Calibri"/>
                <a:ea typeface="Calibri"/>
                <a:cs typeface="Calibri"/>
                <a:sym typeface="Calibri"/>
              </a:rPr>
              <a:t>Health</a:t>
            </a:r>
          </a:p>
        </p:txBody>
      </p:sp>
      <p:sp>
        <p:nvSpPr>
          <p:cNvPr id="246" name="Shape 246"/>
          <p:cNvSpPr txBox="1">
            <a:spLocks noGrp="1"/>
          </p:cNvSpPr>
          <p:nvPr>
            <p:ph type="body" idx="1"/>
          </p:nvPr>
        </p:nvSpPr>
        <p:spPr>
          <a:xfrm>
            <a:off x="1371600" y="744279"/>
            <a:ext cx="9601200" cy="5847907"/>
          </a:xfrm>
          <a:prstGeom prst="rect">
            <a:avLst/>
          </a:prstGeom>
          <a:noFill/>
          <a:ln>
            <a:noFill/>
          </a:ln>
        </p:spPr>
        <p:txBody>
          <a:bodyPr wrap="square" lIns="0" tIns="45700" rIns="0" bIns="45700" anchor="t" anchorCtr="0">
            <a:noAutofit/>
          </a:bodyPr>
          <a:lstStyle/>
          <a:p>
            <a:pPr marL="720000" marR="0" lvl="0" indent="-135800" algn="l" rtl="0">
              <a:lnSpc>
                <a:spcPct val="90000"/>
              </a:lnSpc>
              <a:spcBef>
                <a:spcPts val="1400"/>
              </a:spcBef>
              <a:spcAft>
                <a:spcPts val="0"/>
              </a:spcAft>
              <a:buClr>
                <a:schemeClr val="accent1"/>
              </a:buClr>
              <a:buSzPct val="100000"/>
              <a:buFont typeface="Calibri"/>
              <a:buNone/>
            </a:pPr>
            <a:r>
              <a:rPr lang="en-GB" dirty="0" smtClean="0"/>
              <a:t>Current allocations insufficient to transform health care delivery as proposed in the recently tabled NHI Bill let alone address immediate priorities immediate challenges </a:t>
            </a:r>
          </a:p>
          <a:p>
            <a:pPr marL="720000" marR="0" lvl="0" indent="-135800" algn="l" rtl="0">
              <a:lnSpc>
                <a:spcPct val="90000"/>
              </a:lnSpc>
              <a:spcBef>
                <a:spcPts val="1400"/>
              </a:spcBef>
              <a:spcAft>
                <a:spcPts val="0"/>
              </a:spcAft>
              <a:buClr>
                <a:schemeClr val="accent1"/>
              </a:buClr>
              <a:buSzPct val="100000"/>
              <a:buFont typeface="Calibri"/>
              <a:buNone/>
            </a:pPr>
            <a:r>
              <a:rPr lang="en-GB" dirty="0" smtClean="0"/>
              <a:t>There is no health system without health workers , estimates of vacancies range from 37000 – 40 000 vacancies . The 350 million allocated for critical posts is unlikely to address the staffing crisis.</a:t>
            </a:r>
          </a:p>
          <a:p>
            <a:pPr marL="720000" marR="0" lvl="0" indent="-135800" algn="l" rtl="0">
              <a:lnSpc>
                <a:spcPct val="90000"/>
              </a:lnSpc>
              <a:spcBef>
                <a:spcPts val="1400"/>
              </a:spcBef>
              <a:spcAft>
                <a:spcPts val="0"/>
              </a:spcAft>
              <a:buClr>
                <a:schemeClr val="accent1"/>
              </a:buClr>
              <a:buSzPct val="100000"/>
              <a:buFont typeface="Calibri"/>
              <a:buNone/>
            </a:pPr>
            <a:r>
              <a:rPr lang="en-GB" dirty="0" smtClean="0"/>
              <a:t>Well trained  , adequately remunerated community health workers can contribute significantly to improving service delivery. Beyond bringing forward the transition to the minimum wage , investments in providing community health workers with the necessary training to fully integrate them into the health workforce must be accelerated.</a:t>
            </a:r>
          </a:p>
          <a:p>
            <a:pPr marL="720000" marR="0" lvl="0" indent="-135800" algn="l" rtl="0">
              <a:lnSpc>
                <a:spcPct val="90000"/>
              </a:lnSpc>
              <a:spcBef>
                <a:spcPts val="1400"/>
              </a:spcBef>
              <a:spcAft>
                <a:spcPts val="0"/>
              </a:spcAft>
              <a:buClr>
                <a:schemeClr val="accent1"/>
              </a:buClr>
              <a:buSzPct val="100000"/>
              <a:buFont typeface="Calibri"/>
              <a:buNone/>
            </a:pPr>
            <a:r>
              <a:rPr lang="en-GB" dirty="0" smtClean="0"/>
              <a:t> Poor leadership and governance in the management of health resources have resulted in significant under resourcing of health care manifesting in growing accruals amounting to R 14 billion per annum , growing wasteful and irregular expenditure .</a:t>
            </a:r>
          </a:p>
          <a:p>
            <a:pPr marL="720000" marR="0" lvl="0" indent="-135800" algn="l" rtl="0">
              <a:lnSpc>
                <a:spcPct val="90000"/>
              </a:lnSpc>
              <a:spcBef>
                <a:spcPts val="1400"/>
              </a:spcBef>
              <a:spcAft>
                <a:spcPts val="0"/>
              </a:spcAft>
              <a:buClr>
                <a:schemeClr val="accent1"/>
              </a:buClr>
              <a:buSzPct val="100000"/>
              <a:buFont typeface="Calibri"/>
              <a:buNone/>
            </a:pPr>
            <a:r>
              <a:rPr lang="en-GB" dirty="0" smtClean="0"/>
              <a:t>Medico Legal Claims continue to weigh heavily on the system. Total claims in excess of R56  Billion . The continued underinvestment in the service delivery could result in further growth in these provisions  </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a:t>
            </a:r>
            <a:endParaRPr lang="en-US" dirty="0"/>
          </a:p>
        </p:txBody>
      </p:sp>
      <p:sp>
        <p:nvSpPr>
          <p:cNvPr id="3" name="Text Placeholder 2"/>
          <p:cNvSpPr>
            <a:spLocks noGrp="1"/>
          </p:cNvSpPr>
          <p:nvPr>
            <p:ph type="body" idx="1"/>
          </p:nvPr>
        </p:nvSpPr>
        <p:spPr/>
        <p:txBody>
          <a:bodyPr/>
          <a:lstStyle/>
          <a:p>
            <a:r>
              <a:rPr lang="en-US" dirty="0" smtClean="0"/>
              <a:t>Health infrastructure spending continue to disappoint  with significant under performance .While financed through a nationally held conditional grant , provinces manage funds in line with local priorities . Centrally held funds in the NHI Facility Revitalization grant has also also under performed with over R820 million reprioritized in the 2018 Budget .</a:t>
            </a:r>
          </a:p>
          <a:p>
            <a:r>
              <a:rPr lang="en-US" dirty="0" smtClean="0"/>
              <a:t>The tabling of the NHI BILL in June this year is a significant advancement on the road to universal health coverage but the lack of a comprehensive financing to support its implementation weakens prospects of its eventual implementation </a:t>
            </a:r>
          </a:p>
          <a:p>
            <a:endParaRPr lang="en-US" dirty="0" smtClean="0"/>
          </a:p>
          <a:p>
            <a:endParaRPr lang="en-US" dirty="0" smtClean="0"/>
          </a:p>
          <a:p>
            <a:endParaRPr lang="en-US" dirty="0"/>
          </a:p>
          <a:p>
            <a:endParaRPr lang="en-US" dirty="0" smtClean="0"/>
          </a:p>
        </p:txBody>
      </p:sp>
    </p:spTree>
    <p:extLst>
      <p:ext uri="{BB962C8B-B14F-4D97-AF65-F5344CB8AC3E}">
        <p14:creationId xmlns:p14="http://schemas.microsoft.com/office/powerpoint/2010/main" val="629604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371600" y="685800"/>
            <a:ext cx="9601200" cy="867578"/>
          </a:xfrm>
          <a:prstGeom prst="rect">
            <a:avLst/>
          </a:prstGeom>
          <a:noFill/>
          <a:ln>
            <a:noFill/>
          </a:ln>
        </p:spPr>
        <p:txBody>
          <a:bodyPr wrap="square" lIns="91425" tIns="45700" rIns="91425" bIns="45700" anchor="b" anchorCtr="0">
            <a:noAutofit/>
          </a:bodyPr>
          <a:lstStyle/>
          <a:p>
            <a:pPr marL="0" marR="0" lvl="0" indent="-254000" algn="l" rtl="0">
              <a:lnSpc>
                <a:spcPct val="85000"/>
              </a:lnSpc>
              <a:spcBef>
                <a:spcPts val="0"/>
              </a:spcBef>
              <a:buClr>
                <a:srgbClr val="3F3F3F"/>
              </a:buClr>
              <a:buSzPct val="100000"/>
              <a:buFont typeface="Calibri"/>
              <a:buNone/>
            </a:pPr>
            <a:r>
              <a:rPr lang="en-GB" sz="4000" b="1" i="0" u="none" strike="noStrike" cap="none">
                <a:solidFill>
                  <a:srgbClr val="3F3F3F"/>
                </a:solidFill>
                <a:latin typeface="Calibri"/>
                <a:ea typeface="Calibri"/>
                <a:cs typeface="Calibri"/>
                <a:sym typeface="Calibri"/>
              </a:rPr>
              <a:t>Preamble</a:t>
            </a:r>
          </a:p>
        </p:txBody>
      </p:sp>
      <p:sp>
        <p:nvSpPr>
          <p:cNvPr id="117" name="Shape 117"/>
          <p:cNvSpPr txBox="1">
            <a:spLocks noGrp="1"/>
          </p:cNvSpPr>
          <p:nvPr>
            <p:ph type="body" idx="1"/>
          </p:nvPr>
        </p:nvSpPr>
        <p:spPr>
          <a:xfrm>
            <a:off x="1371600" y="1689100"/>
            <a:ext cx="9601200" cy="4064000"/>
          </a:xfrm>
          <a:prstGeom prst="rect">
            <a:avLst/>
          </a:prstGeom>
          <a:noFill/>
          <a:ln>
            <a:noFill/>
          </a:ln>
        </p:spPr>
        <p:txBody>
          <a:bodyPr wrap="square" lIns="0" tIns="45700" rIns="0" bIns="45700" anchor="t" anchorCtr="0">
            <a:noAutofit/>
          </a:bodyPr>
          <a:lstStyle/>
          <a:p>
            <a:pPr marL="0" indent="0">
              <a:spcBef>
                <a:spcPts val="0"/>
              </a:spcBef>
              <a:spcAft>
                <a:spcPts val="0"/>
              </a:spcAft>
              <a:buNone/>
            </a:pPr>
            <a:r>
              <a:rPr lang="en-GB" sz="2000" b="0" i="0" u="none" strike="noStrike" cap="none" dirty="0">
                <a:solidFill>
                  <a:srgbClr val="3F3F3F"/>
                </a:solidFill>
                <a:latin typeface="Calibri"/>
                <a:ea typeface="Calibri"/>
                <a:cs typeface="Calibri"/>
                <a:sym typeface="Calibri"/>
              </a:rPr>
              <a:t>This submission is informed by a range of civil society organisations ,</a:t>
            </a:r>
            <a:r>
              <a:rPr lang="en-ZA" sz="2000" b="0" i="0" u="none" strike="noStrike" cap="none" dirty="0">
                <a:solidFill>
                  <a:srgbClr val="3F3F3F"/>
                </a:solidFill>
                <a:latin typeface="Calibri"/>
                <a:ea typeface="Calibri"/>
                <a:cs typeface="Calibri"/>
                <a:sym typeface="Calibri"/>
              </a:rPr>
              <a:t>t</a:t>
            </a:r>
            <a:r>
              <a:rPr lang="en-ZA" dirty="0"/>
              <a:t>he </a:t>
            </a:r>
            <a:r>
              <a:rPr lang="en-ZA" b="1" dirty="0"/>
              <a:t>Budget Justice Coalition (BJC). </a:t>
            </a:r>
            <a:r>
              <a:rPr lang="en-ZA" dirty="0"/>
              <a:t>The BJC</a:t>
            </a:r>
            <a:r>
              <a:rPr lang="en-ZA" b="1" dirty="0"/>
              <a:t> </a:t>
            </a:r>
            <a:r>
              <a:rPr lang="en-ZA" dirty="0"/>
              <a:t>is a coalition of about twenty progressive civil society organisations who acknowledge that working to ensure substantive equality in our society is not possible without active engagement with, and transformation of, the budget. </a:t>
            </a:r>
          </a:p>
          <a:p>
            <a:pPr marL="0" marR="0" lvl="0" indent="0" algn="l" rtl="0">
              <a:lnSpc>
                <a:spcPct val="90000"/>
              </a:lnSpc>
              <a:spcBef>
                <a:spcPts val="0"/>
              </a:spcBef>
              <a:spcAft>
                <a:spcPts val="0"/>
              </a:spcAft>
              <a:buNone/>
            </a:pPr>
            <a:endParaRPr lang="en-GB" sz="2000" b="0" i="0" u="none" strike="noStrike" cap="none" dirty="0">
              <a:solidFill>
                <a:srgbClr val="3F3F3F"/>
              </a:solidFill>
              <a:latin typeface="Calibri"/>
              <a:ea typeface="Calibri"/>
              <a:cs typeface="Calibri"/>
              <a:sym typeface="Calibri"/>
            </a:endParaRPr>
          </a:p>
          <a:p>
            <a:pPr marL="0" marR="0" lvl="0" indent="0" algn="l" rtl="0">
              <a:lnSpc>
                <a:spcPct val="90000"/>
              </a:lnSpc>
              <a:spcBef>
                <a:spcPts val="0"/>
              </a:spcBef>
              <a:spcAft>
                <a:spcPts val="0"/>
              </a:spcAft>
              <a:buNone/>
            </a:pPr>
            <a:r>
              <a:rPr lang="en-GB" sz="2000" b="0" i="0" u="none" strike="noStrike" cap="none" dirty="0">
                <a:solidFill>
                  <a:srgbClr val="3F3F3F"/>
                </a:solidFill>
                <a:latin typeface="Calibri"/>
                <a:ea typeface="Calibri"/>
                <a:cs typeface="Calibri"/>
                <a:sym typeface="Calibri"/>
              </a:rPr>
              <a:t>The primary purpose of this submission is to highlight areas within the selected programmes that are in need of concerted interventions in relation to budgeting, and planning following the tabling of the Medium Term Budget and Policy Statement (MTBPS), Adjustments Estimates and Adjustment Appropriations Bill by the Minister of Finance, </a:t>
            </a:r>
            <a:r>
              <a:rPr lang="en-GB" dirty="0"/>
              <a:t>Tito Mboweni</a:t>
            </a:r>
            <a:r>
              <a:rPr lang="en-GB" sz="2000" b="0" i="0" u="none" strike="noStrike" cap="none" dirty="0">
                <a:solidFill>
                  <a:srgbClr val="3F3F3F"/>
                </a:solidFill>
                <a:latin typeface="Calibri"/>
                <a:ea typeface="Calibri"/>
                <a:cs typeface="Calibri"/>
                <a:sym typeface="Calibri"/>
              </a:rPr>
              <a:t>, on 24 October 2018. </a:t>
            </a:r>
          </a:p>
          <a:p>
            <a:pPr marL="91440" marR="0" lvl="0" indent="-91440" algn="l" rtl="0">
              <a:lnSpc>
                <a:spcPct val="90000"/>
              </a:lnSpc>
              <a:spcBef>
                <a:spcPts val="1400"/>
              </a:spcBef>
              <a:spcAft>
                <a:spcPts val="0"/>
              </a:spcAft>
              <a:buClr>
                <a:schemeClr val="accent1"/>
              </a:buClr>
              <a:buSzPct val="100000"/>
              <a:buFont typeface="Calibri"/>
              <a:buNone/>
            </a:pPr>
            <a:endParaRPr sz="2000" b="0" i="0" u="none" strike="noStrike" cap="none" dirty="0">
              <a:solidFill>
                <a:srgbClr val="3F3F3F"/>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1371600" y="685800"/>
            <a:ext cx="9601200" cy="977747"/>
          </a:xfrm>
          <a:prstGeom prst="rect">
            <a:avLst/>
          </a:prstGeom>
          <a:noFill/>
          <a:ln>
            <a:noFill/>
          </a:ln>
        </p:spPr>
        <p:txBody>
          <a:bodyPr wrap="square" lIns="91425" tIns="45700" rIns="91425" bIns="45700" anchor="b" anchorCtr="0">
            <a:noAutofit/>
          </a:bodyPr>
          <a:lstStyle/>
          <a:p>
            <a:pPr marL="0" marR="0" lvl="0" indent="-304800" algn="l" rtl="0">
              <a:lnSpc>
                <a:spcPct val="85000"/>
              </a:lnSpc>
              <a:spcBef>
                <a:spcPts val="0"/>
              </a:spcBef>
              <a:buClr>
                <a:srgbClr val="3F3F3F"/>
              </a:buClr>
              <a:buSzPct val="133333"/>
              <a:buFont typeface="Calibri"/>
              <a:buNone/>
            </a:pPr>
            <a:r>
              <a:rPr lang="en-GB" sz="3600" b="1" i="0" u="none" strike="noStrike" cap="none" dirty="0" smtClean="0">
                <a:solidFill>
                  <a:srgbClr val="3F3F3F"/>
                </a:solidFill>
              </a:rPr>
              <a:t>Recommendations</a:t>
            </a:r>
            <a:endParaRPr lang="en-GB" sz="3600" b="1" i="0" u="none" strike="noStrike" cap="none" dirty="0">
              <a:solidFill>
                <a:srgbClr val="3F3F3F"/>
              </a:solidFill>
            </a:endParaRPr>
          </a:p>
        </p:txBody>
      </p:sp>
      <p:sp>
        <p:nvSpPr>
          <p:cNvPr id="258" name="Shape 258"/>
          <p:cNvSpPr txBox="1">
            <a:spLocks noGrp="1"/>
          </p:cNvSpPr>
          <p:nvPr>
            <p:ph type="body" idx="1"/>
          </p:nvPr>
        </p:nvSpPr>
        <p:spPr>
          <a:xfrm>
            <a:off x="1371600" y="1988288"/>
            <a:ext cx="9601200" cy="4209214"/>
          </a:xfrm>
          <a:prstGeom prst="rect">
            <a:avLst/>
          </a:prstGeom>
          <a:noFill/>
          <a:ln>
            <a:noFill/>
          </a:ln>
        </p:spPr>
        <p:txBody>
          <a:bodyPr wrap="square" lIns="0" tIns="45700" rIns="0" bIns="45700" anchor="t" anchorCtr="0">
            <a:noAutofit/>
          </a:bodyPr>
          <a:lstStyle/>
          <a:p>
            <a:pPr marL="342900" indent="-342900">
              <a:spcBef>
                <a:spcPts val="1400"/>
              </a:spcBef>
              <a:spcAft>
                <a:spcPts val="0"/>
              </a:spcAft>
            </a:pPr>
            <a:r>
              <a:rPr lang="en-GB" b="1" dirty="0" smtClean="0"/>
              <a:t>Require a NDOH to compile a comprehensive HRH distribution analysis of  Health Workforce at facility , district and provincial level</a:t>
            </a:r>
          </a:p>
          <a:p>
            <a:pPr marL="342900" indent="-342900">
              <a:spcBef>
                <a:spcPts val="1400"/>
              </a:spcBef>
              <a:spcAft>
                <a:spcPts val="0"/>
              </a:spcAft>
            </a:pPr>
            <a:r>
              <a:rPr lang="en-GB" b="1" dirty="0" smtClean="0"/>
              <a:t>Require NDOH along National Treasury to develop a funding plan for the filling of critical frontline health posts </a:t>
            </a:r>
          </a:p>
          <a:p>
            <a:pPr marL="342900" indent="-342900">
              <a:spcBef>
                <a:spcPts val="1400"/>
              </a:spcBef>
              <a:spcAft>
                <a:spcPts val="0"/>
              </a:spcAft>
            </a:pPr>
            <a:r>
              <a:rPr lang="en-GB" sz="2000" b="1" i="0" u="none" strike="noStrike" cap="none" dirty="0" smtClean="0">
                <a:solidFill>
                  <a:srgbClr val="3F3F3F"/>
                </a:solidFill>
                <a:latin typeface="Calibri"/>
                <a:ea typeface="Calibri"/>
                <a:cs typeface="Calibri"/>
                <a:sym typeface="Calibri"/>
              </a:rPr>
              <a:t>Address the leadership and governance challenges in provincial departments to ensure that allocation for health are spent on health </a:t>
            </a:r>
          </a:p>
          <a:p>
            <a:pPr marL="342900" indent="-342900">
              <a:spcBef>
                <a:spcPts val="1400"/>
              </a:spcBef>
              <a:spcAft>
                <a:spcPts val="0"/>
              </a:spcAft>
            </a:pPr>
            <a:r>
              <a:rPr lang="en-GB" b="1" dirty="0" smtClean="0"/>
              <a:t>Require NDOH to develop a plan to address challenges in the NHI indirect grant that addresses underspending </a:t>
            </a:r>
          </a:p>
          <a:p>
            <a:pPr marL="342900" indent="-342900">
              <a:spcBef>
                <a:spcPts val="1400"/>
              </a:spcBef>
              <a:spcAft>
                <a:spcPts val="0"/>
              </a:spcAft>
            </a:pPr>
            <a:r>
              <a:rPr lang="en-GB" b="1" dirty="0" smtClean="0"/>
              <a:t>Require NDOH to implement the National Community Health Worker policy and the recommendations of the CHW investment case </a:t>
            </a:r>
            <a:endParaRPr lang="en-GB" sz="2000" b="0" i="0" u="none" strike="noStrike" cap="none" dirty="0">
              <a:solidFill>
                <a:srgbClr val="3F3F3F"/>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1097280" y="286604"/>
            <a:ext cx="10058400" cy="766020"/>
          </a:xfrm>
          <a:prstGeom prst="rect">
            <a:avLst/>
          </a:prstGeom>
          <a:noFill/>
          <a:ln>
            <a:noFill/>
          </a:ln>
        </p:spPr>
        <p:txBody>
          <a:bodyPr wrap="square" lIns="91425" tIns="45700" rIns="91425" bIns="45700" anchor="b" anchorCtr="0">
            <a:noAutofit/>
          </a:bodyPr>
          <a:lstStyle/>
          <a:p>
            <a:pPr marL="0" marR="0" lvl="0" indent="-304800" algn="l" rtl="0">
              <a:lnSpc>
                <a:spcPct val="85000"/>
              </a:lnSpc>
              <a:spcBef>
                <a:spcPts val="0"/>
              </a:spcBef>
              <a:buClr>
                <a:srgbClr val="3F3F3F"/>
              </a:buClr>
              <a:buSzPct val="120000"/>
              <a:buFont typeface="Calibri"/>
              <a:buNone/>
            </a:pPr>
            <a:r>
              <a:rPr lang="en-GB" sz="4000" b="1" i="0" u="none" strike="noStrike" cap="none">
                <a:solidFill>
                  <a:srgbClr val="3F3F3F"/>
                </a:solidFill>
              </a:rPr>
              <a:t>Social Development</a:t>
            </a:r>
          </a:p>
        </p:txBody>
      </p:sp>
      <p:sp>
        <p:nvSpPr>
          <p:cNvPr id="264" name="Shape 264"/>
          <p:cNvSpPr txBox="1">
            <a:spLocks noGrp="1"/>
          </p:cNvSpPr>
          <p:nvPr>
            <p:ph type="body" idx="1"/>
          </p:nvPr>
        </p:nvSpPr>
        <p:spPr>
          <a:xfrm>
            <a:off x="1325880" y="893134"/>
            <a:ext cx="9601200" cy="5006163"/>
          </a:xfrm>
          <a:prstGeom prst="rect">
            <a:avLst/>
          </a:prstGeom>
          <a:noFill/>
          <a:ln>
            <a:noFill/>
          </a:ln>
        </p:spPr>
        <p:txBody>
          <a:bodyPr wrap="square" lIns="0" tIns="45700" rIns="0" bIns="45700" anchor="t" anchorCtr="0">
            <a:noAutofit/>
          </a:bodyPr>
          <a:lstStyle/>
          <a:p>
            <a:pPr marL="273050" indent="-342900">
              <a:spcBef>
                <a:spcPts val="0"/>
              </a:spcBef>
              <a:spcAft>
                <a:spcPts val="0"/>
              </a:spcAft>
              <a:buClr>
                <a:schemeClr val="dk1"/>
              </a:buClr>
              <a:buSzPct val="55000"/>
            </a:pPr>
            <a:r>
              <a:rPr lang="en-GB" dirty="0">
                <a:solidFill>
                  <a:srgbClr val="E48312"/>
                </a:solidFill>
              </a:rPr>
              <a:t> </a:t>
            </a:r>
            <a:r>
              <a:rPr lang="en-GB" dirty="0" smtClean="0">
                <a:solidFill>
                  <a:schemeClr val="tx1"/>
                </a:solidFill>
              </a:rPr>
              <a:t>Increasing and expansion of social grants  should be at the centre of any inclusive pro poor economic stimulus package as beyond benefitting poor households directly but also increases aggregate consumption through increased spending </a:t>
            </a:r>
          </a:p>
          <a:p>
            <a:pPr marL="273050" indent="-342900">
              <a:spcBef>
                <a:spcPts val="0"/>
              </a:spcBef>
              <a:spcAft>
                <a:spcPts val="0"/>
              </a:spcAft>
              <a:buClr>
                <a:schemeClr val="dk1"/>
              </a:buClr>
              <a:buSzPct val="55000"/>
            </a:pPr>
            <a:endParaRPr lang="en-GB" dirty="0">
              <a:solidFill>
                <a:schemeClr val="tx1"/>
              </a:solidFill>
            </a:endParaRPr>
          </a:p>
          <a:p>
            <a:pPr marL="273050" indent="-342900">
              <a:spcBef>
                <a:spcPts val="0"/>
              </a:spcBef>
              <a:spcAft>
                <a:spcPts val="0"/>
              </a:spcAft>
              <a:buClr>
                <a:schemeClr val="dk1"/>
              </a:buClr>
              <a:buSzPct val="55000"/>
            </a:pPr>
            <a:r>
              <a:rPr lang="en-GB" dirty="0" smtClean="0">
                <a:solidFill>
                  <a:schemeClr val="tx1"/>
                </a:solidFill>
              </a:rPr>
              <a:t>There is a concern that potential beneficiaries of the Child Support Grant are being administratively excluded with under spending of over R630 million over the last two years due to  “ greater efficiency in assessment” and “lower than expected take up” </a:t>
            </a:r>
          </a:p>
          <a:p>
            <a:pPr marL="273050" indent="-342900">
              <a:spcBef>
                <a:spcPts val="0"/>
              </a:spcBef>
              <a:spcAft>
                <a:spcPts val="0"/>
              </a:spcAft>
              <a:buClr>
                <a:schemeClr val="dk1"/>
              </a:buClr>
              <a:buSzPct val="55000"/>
            </a:pPr>
            <a:endParaRPr lang="en-GB" dirty="0">
              <a:solidFill>
                <a:schemeClr val="tx1"/>
              </a:solidFill>
            </a:endParaRPr>
          </a:p>
          <a:p>
            <a:pPr marL="273050" indent="-342900">
              <a:spcBef>
                <a:spcPts val="0"/>
              </a:spcBef>
              <a:spcAft>
                <a:spcPts val="0"/>
              </a:spcAft>
              <a:buClr>
                <a:schemeClr val="dk1"/>
              </a:buClr>
              <a:buSzPct val="55000"/>
            </a:pPr>
            <a:r>
              <a:rPr lang="en-GB" dirty="0" smtClean="0">
                <a:solidFill>
                  <a:schemeClr val="tx1"/>
                </a:solidFill>
              </a:rPr>
              <a:t>Despite  being a signatory to the International Covenant on Socio Economic Rights South Africa provides no  commitment to social assistance for vulnerable poor people between 18 and 59 </a:t>
            </a:r>
          </a:p>
          <a:p>
            <a:pPr marL="273050" indent="-342900">
              <a:spcBef>
                <a:spcPts val="0"/>
              </a:spcBef>
              <a:spcAft>
                <a:spcPts val="0"/>
              </a:spcAft>
              <a:buClr>
                <a:schemeClr val="dk1"/>
              </a:buClr>
              <a:buSzPct val="55000"/>
            </a:pPr>
            <a:endParaRPr lang="en-GB" dirty="0" smtClean="0">
              <a:solidFill>
                <a:schemeClr val="tx1"/>
              </a:solidFill>
            </a:endParaRPr>
          </a:p>
          <a:p>
            <a:pPr marL="273050" indent="-342900">
              <a:spcBef>
                <a:spcPts val="0"/>
              </a:spcBef>
              <a:spcAft>
                <a:spcPts val="0"/>
              </a:spcAft>
              <a:buClr>
                <a:schemeClr val="dk1"/>
              </a:buClr>
              <a:buSzPct val="55000"/>
            </a:pPr>
            <a:r>
              <a:rPr lang="en-GB" dirty="0" smtClean="0">
                <a:solidFill>
                  <a:schemeClr val="tx1"/>
                </a:solidFill>
              </a:rPr>
              <a:t>Recent VAT increases have significantly impacted on food security of poor people. Its alarming that despite budget allocation in the Food Relief Program to support 413 000 vulnerable people only 112 806 vulnerable individuals were able to access this support  </a:t>
            </a:r>
          </a:p>
          <a:p>
            <a:pPr marL="273050" indent="-342900">
              <a:spcBef>
                <a:spcPts val="0"/>
              </a:spcBef>
              <a:spcAft>
                <a:spcPts val="0"/>
              </a:spcAft>
              <a:buClr>
                <a:schemeClr val="dk1"/>
              </a:buClr>
              <a:buSzPct val="55000"/>
            </a:pPr>
            <a:endParaRPr lang="en-GB" dirty="0" smtClean="0">
              <a:solidFill>
                <a:schemeClr val="tx1"/>
              </a:solidFill>
            </a:endParaRPr>
          </a:p>
          <a:p>
            <a:pPr marL="273050" indent="-342900">
              <a:spcBef>
                <a:spcPts val="0"/>
              </a:spcBef>
              <a:spcAft>
                <a:spcPts val="0"/>
              </a:spcAft>
              <a:buClr>
                <a:schemeClr val="dk1"/>
              </a:buClr>
              <a:buSzPct val="55000"/>
              <a:buFont typeface="Arial" charset="0"/>
              <a:buChar char="•"/>
            </a:pPr>
            <a:endParaRPr lang="en-GB" dirty="0" smtClean="0">
              <a:solidFill>
                <a:schemeClr val="tx1"/>
              </a:solidFill>
            </a:endParaRPr>
          </a:p>
          <a:p>
            <a:pPr marL="273050" indent="-342900">
              <a:spcBef>
                <a:spcPts val="0"/>
              </a:spcBef>
              <a:spcAft>
                <a:spcPts val="0"/>
              </a:spcAft>
              <a:buClr>
                <a:schemeClr val="dk1"/>
              </a:buClr>
              <a:buSzPct val="55000"/>
            </a:pPr>
            <a:endParaRPr lang="en-GB" dirty="0">
              <a:solidFill>
                <a:schemeClr val="tx1"/>
              </a:solidFill>
            </a:endParaRPr>
          </a:p>
          <a:p>
            <a:pPr marL="273050" indent="-342900">
              <a:spcBef>
                <a:spcPts val="0"/>
              </a:spcBef>
              <a:spcAft>
                <a:spcPts val="0"/>
              </a:spcAft>
              <a:buClr>
                <a:schemeClr val="dk1"/>
              </a:buClr>
              <a:buSzPct val="55000"/>
            </a:pPr>
            <a:endParaRPr lang="en-GB" dirty="0" smtClean="0">
              <a:solidFill>
                <a:schemeClr val="tx1"/>
              </a:solidFill>
            </a:endParaRPr>
          </a:p>
          <a:p>
            <a:pPr marL="0" lvl="0" indent="-69850" rtl="0">
              <a:spcBef>
                <a:spcPts val="0"/>
              </a:spcBef>
              <a:spcAft>
                <a:spcPts val="0"/>
              </a:spcAft>
              <a:buClr>
                <a:schemeClr val="dk1"/>
              </a:buClr>
              <a:buSzPct val="55000"/>
              <a:buFont typeface="Arial"/>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1371600" y="685800"/>
            <a:ext cx="9601200" cy="955713"/>
          </a:xfrm>
          <a:prstGeom prst="rect">
            <a:avLst/>
          </a:prstGeom>
          <a:noFill/>
          <a:ln>
            <a:noFill/>
          </a:ln>
        </p:spPr>
        <p:txBody>
          <a:bodyPr wrap="square" lIns="91425" tIns="45700" rIns="91425" bIns="45700" anchor="b" anchorCtr="0">
            <a:noAutofit/>
          </a:bodyPr>
          <a:lstStyle/>
          <a:p>
            <a:pPr marL="0" marR="0" lvl="0" indent="-304800" algn="l" rtl="0">
              <a:lnSpc>
                <a:spcPct val="85000"/>
              </a:lnSpc>
              <a:spcBef>
                <a:spcPts val="0"/>
              </a:spcBef>
              <a:buClr>
                <a:srgbClr val="3F3F3F"/>
              </a:buClr>
              <a:buSzPct val="100000"/>
              <a:buFont typeface="Calibri"/>
              <a:buNone/>
            </a:pPr>
            <a:r>
              <a:rPr lang="en-GB" sz="4800" b="1" i="0" u="none" strike="noStrike" cap="none" dirty="0" smtClean="0">
                <a:solidFill>
                  <a:srgbClr val="3F3F3F"/>
                </a:solidFill>
              </a:rPr>
              <a:t> </a:t>
            </a:r>
            <a:r>
              <a:rPr lang="en-GB" sz="3600" b="1" i="0" u="none" strike="noStrike" cap="none" dirty="0">
                <a:solidFill>
                  <a:srgbClr val="3F3F3F"/>
                </a:solidFill>
              </a:rPr>
              <a:t>Recommendations</a:t>
            </a:r>
          </a:p>
        </p:txBody>
      </p:sp>
      <p:sp>
        <p:nvSpPr>
          <p:cNvPr id="286" name="Shape 286"/>
          <p:cNvSpPr txBox="1">
            <a:spLocks noGrp="1"/>
          </p:cNvSpPr>
          <p:nvPr>
            <p:ph type="body" idx="1"/>
          </p:nvPr>
        </p:nvSpPr>
        <p:spPr>
          <a:xfrm>
            <a:off x="1371600" y="1983036"/>
            <a:ext cx="9601200" cy="3884400"/>
          </a:xfrm>
          <a:prstGeom prst="rect">
            <a:avLst/>
          </a:prstGeom>
          <a:noFill/>
          <a:ln>
            <a:noFill/>
          </a:ln>
        </p:spPr>
        <p:txBody>
          <a:bodyPr wrap="square" lIns="0" tIns="45700" rIns="0" bIns="45700" anchor="t" anchorCtr="0">
            <a:noAutofit/>
          </a:bodyPr>
          <a:lstStyle/>
          <a:p>
            <a:pPr marL="342900" marR="0" lvl="0" indent="-342900" algn="l" rtl="0">
              <a:lnSpc>
                <a:spcPct val="80000"/>
              </a:lnSpc>
              <a:spcBef>
                <a:spcPts val="0"/>
              </a:spcBef>
              <a:spcAft>
                <a:spcPts val="0"/>
              </a:spcAft>
              <a:buClr>
                <a:schemeClr val="accent1"/>
              </a:buClr>
              <a:buSzPct val="100000"/>
              <a:buFont typeface="Arial" charset="0"/>
              <a:buChar char="•"/>
            </a:pPr>
            <a:r>
              <a:rPr lang="en-GB" sz="1850" b="0" i="0" u="none" strike="noStrike" cap="none" dirty="0" smtClean="0">
                <a:solidFill>
                  <a:srgbClr val="3F3F3F"/>
                </a:solidFill>
                <a:latin typeface="Calibri"/>
                <a:ea typeface="Calibri"/>
                <a:cs typeface="Calibri"/>
                <a:sym typeface="Calibri"/>
              </a:rPr>
              <a:t> </a:t>
            </a:r>
            <a:r>
              <a:rPr lang="en-GB" sz="1850" dirty="0" smtClean="0"/>
              <a:t>Require National Treasury to fully integrate pro poor social assistance into economic recovery plans </a:t>
            </a:r>
          </a:p>
          <a:p>
            <a:pPr marL="342900" marR="0" lvl="0" indent="-342900" algn="l" rtl="0">
              <a:lnSpc>
                <a:spcPct val="80000"/>
              </a:lnSpc>
              <a:spcBef>
                <a:spcPts val="0"/>
              </a:spcBef>
              <a:spcAft>
                <a:spcPts val="0"/>
              </a:spcAft>
              <a:buClr>
                <a:schemeClr val="accent1"/>
              </a:buClr>
              <a:buSzPct val="100000"/>
              <a:buFont typeface="Arial" charset="0"/>
              <a:buChar char="•"/>
            </a:pPr>
            <a:endParaRPr lang="en-GB" sz="1850" dirty="0"/>
          </a:p>
          <a:p>
            <a:pPr marL="342900" marR="0" lvl="0" indent="-342900" algn="l" rtl="0">
              <a:lnSpc>
                <a:spcPct val="80000"/>
              </a:lnSpc>
              <a:spcBef>
                <a:spcPts val="0"/>
              </a:spcBef>
              <a:spcAft>
                <a:spcPts val="0"/>
              </a:spcAft>
              <a:buClr>
                <a:schemeClr val="accent1"/>
              </a:buClr>
              <a:buSzPct val="100000"/>
              <a:buFont typeface="Arial" charset="0"/>
              <a:buChar char="•"/>
            </a:pPr>
            <a:r>
              <a:rPr lang="en-GB" sz="1850" dirty="0" smtClean="0"/>
              <a:t>Investigate the administrative exclusion of potential beneficiaries of the child support grant by requiring the department of social development to provide insights into its reported efficiencies in assessment as well as the lower than expected demand despite anecdotal evidence to the contrary</a:t>
            </a:r>
          </a:p>
          <a:p>
            <a:pPr marL="342900" marR="0" lvl="0" indent="-342900" algn="l" rtl="0">
              <a:lnSpc>
                <a:spcPct val="80000"/>
              </a:lnSpc>
              <a:spcBef>
                <a:spcPts val="0"/>
              </a:spcBef>
              <a:spcAft>
                <a:spcPts val="0"/>
              </a:spcAft>
              <a:buClr>
                <a:schemeClr val="accent1"/>
              </a:buClr>
              <a:buSzPct val="100000"/>
              <a:buFont typeface="Arial" charset="0"/>
              <a:buChar char="•"/>
            </a:pPr>
            <a:endParaRPr lang="en-GB" sz="1850" dirty="0"/>
          </a:p>
          <a:p>
            <a:pPr marL="342900" marR="0" lvl="0" indent="-342900" algn="l" rtl="0">
              <a:lnSpc>
                <a:spcPct val="80000"/>
              </a:lnSpc>
              <a:spcBef>
                <a:spcPts val="0"/>
              </a:spcBef>
              <a:spcAft>
                <a:spcPts val="0"/>
              </a:spcAft>
              <a:buClr>
                <a:schemeClr val="accent1"/>
              </a:buClr>
              <a:buSzPct val="100000"/>
              <a:buFont typeface="Arial" charset="0"/>
              <a:buChar char="•"/>
            </a:pPr>
            <a:r>
              <a:rPr lang="en-GB" sz="1850" dirty="0" smtClean="0"/>
              <a:t>Require National Treasury along with the department of social development to investigate the progressive implementation of a Basic Income Grant and prioritise the review of comprehensive social security </a:t>
            </a:r>
          </a:p>
          <a:p>
            <a:pPr marL="342900" marR="0" lvl="0" indent="-342900" algn="l" rtl="0">
              <a:lnSpc>
                <a:spcPct val="80000"/>
              </a:lnSpc>
              <a:spcBef>
                <a:spcPts val="0"/>
              </a:spcBef>
              <a:spcAft>
                <a:spcPts val="0"/>
              </a:spcAft>
              <a:buClr>
                <a:schemeClr val="accent1"/>
              </a:buClr>
              <a:buSzPct val="100000"/>
              <a:buFont typeface="Arial" charset="0"/>
              <a:buChar char="•"/>
            </a:pPr>
            <a:endParaRPr lang="en-GB" sz="1850" dirty="0" smtClean="0"/>
          </a:p>
          <a:p>
            <a:pPr marL="342900" marR="0" lvl="0" indent="-342900" algn="l" rtl="0">
              <a:lnSpc>
                <a:spcPct val="80000"/>
              </a:lnSpc>
              <a:spcBef>
                <a:spcPts val="0"/>
              </a:spcBef>
              <a:spcAft>
                <a:spcPts val="0"/>
              </a:spcAft>
              <a:buClr>
                <a:schemeClr val="accent1"/>
              </a:buClr>
              <a:buSzPct val="100000"/>
              <a:buFont typeface="Arial" charset="0"/>
              <a:buChar char="•"/>
            </a:pPr>
            <a:r>
              <a:rPr lang="en-GB" sz="1850" dirty="0" smtClean="0"/>
              <a:t>Investigate measures to assist Parliament in prioritising the passing of the Social Assistance Amendment Bill to create a CSG top up for orphans in line with the High Court Order </a:t>
            </a:r>
          </a:p>
          <a:p>
            <a:pPr marL="342900" marR="0" lvl="0" indent="-342900" algn="l" rtl="0">
              <a:lnSpc>
                <a:spcPct val="80000"/>
              </a:lnSpc>
              <a:spcBef>
                <a:spcPts val="0"/>
              </a:spcBef>
              <a:spcAft>
                <a:spcPts val="0"/>
              </a:spcAft>
              <a:buClr>
                <a:schemeClr val="accent1"/>
              </a:buClr>
              <a:buSzPct val="100000"/>
              <a:buFont typeface="Arial" charset="0"/>
              <a:buChar char="•"/>
            </a:pPr>
            <a:endParaRPr lang="en-GB" sz="1850" dirty="0" smtClean="0"/>
          </a:p>
          <a:p>
            <a:pPr marL="342900" marR="0" lvl="0" indent="-342900" algn="l" rtl="0">
              <a:lnSpc>
                <a:spcPct val="80000"/>
              </a:lnSpc>
              <a:spcBef>
                <a:spcPts val="0"/>
              </a:spcBef>
              <a:spcAft>
                <a:spcPts val="0"/>
              </a:spcAft>
              <a:buClr>
                <a:schemeClr val="accent1"/>
              </a:buClr>
              <a:buSzPct val="100000"/>
              <a:buFont typeface="Arial" charset="0"/>
              <a:buChar char="•"/>
            </a:pPr>
            <a:r>
              <a:rPr lang="en-GB" sz="1850" dirty="0" smtClean="0"/>
              <a:t> </a:t>
            </a:r>
          </a:p>
          <a:p>
            <a:pPr marL="342900" marR="0" lvl="0" indent="-342900" algn="l" rtl="0">
              <a:lnSpc>
                <a:spcPct val="80000"/>
              </a:lnSpc>
              <a:spcBef>
                <a:spcPts val="0"/>
              </a:spcBef>
              <a:spcAft>
                <a:spcPts val="0"/>
              </a:spcAft>
              <a:buClr>
                <a:schemeClr val="accent1"/>
              </a:buClr>
              <a:buSzPct val="100000"/>
              <a:buFont typeface="Arial" charset="0"/>
              <a:buChar char="•"/>
            </a:pPr>
            <a:endParaRPr lang="en-GB" sz="1850" dirty="0"/>
          </a:p>
          <a:p>
            <a:pPr marL="342900" marR="0" lvl="0" indent="-342900" algn="l" rtl="0">
              <a:lnSpc>
                <a:spcPct val="80000"/>
              </a:lnSpc>
              <a:spcBef>
                <a:spcPts val="0"/>
              </a:spcBef>
              <a:spcAft>
                <a:spcPts val="0"/>
              </a:spcAft>
              <a:buClr>
                <a:schemeClr val="accent1"/>
              </a:buClr>
              <a:buSzPct val="100000"/>
              <a:buFont typeface="Arial" charset="0"/>
              <a:buChar char="•"/>
            </a:pPr>
            <a:endParaRPr lang="en-GB" sz="1850" dirty="0" smtClean="0"/>
          </a:p>
          <a:p>
            <a:pPr marL="342900" marR="0" lvl="0" indent="-342900" algn="l" rtl="0">
              <a:lnSpc>
                <a:spcPct val="80000"/>
              </a:lnSpc>
              <a:spcBef>
                <a:spcPts val="0"/>
              </a:spcBef>
              <a:spcAft>
                <a:spcPts val="0"/>
              </a:spcAft>
              <a:buClr>
                <a:schemeClr val="accent1"/>
              </a:buClr>
              <a:buSzPct val="100000"/>
              <a:buFont typeface="Arial" charset="0"/>
              <a:buChar char="•"/>
            </a:pPr>
            <a:endParaRPr lang="en-GB" sz="1850" dirty="0" smtClean="0"/>
          </a:p>
          <a:p>
            <a:pPr marL="342900" marR="0" lvl="0" indent="-342900" algn="l" rtl="0">
              <a:lnSpc>
                <a:spcPct val="80000"/>
              </a:lnSpc>
              <a:spcBef>
                <a:spcPts val="0"/>
              </a:spcBef>
              <a:spcAft>
                <a:spcPts val="0"/>
              </a:spcAft>
              <a:buClr>
                <a:schemeClr val="accent1"/>
              </a:buClr>
              <a:buSzPct val="100000"/>
              <a:buFont typeface="Arial" charset="0"/>
              <a:buChar char="•"/>
            </a:pPr>
            <a:endParaRPr lang="en-GB" sz="1850" b="0" i="0" u="none" strike="noStrike" cap="none" dirty="0">
              <a:solidFill>
                <a:srgbClr val="3F3F3F"/>
              </a:solidFill>
              <a:latin typeface="Calibri"/>
              <a:ea typeface="Calibri"/>
              <a:cs typeface="Calibri"/>
              <a:sym typeface="Calibri"/>
            </a:endParaRPr>
          </a:p>
          <a:p>
            <a:pPr marL="342900" marR="0" lvl="0" indent="-342900" algn="l" rtl="0">
              <a:lnSpc>
                <a:spcPct val="80000"/>
              </a:lnSpc>
              <a:spcBef>
                <a:spcPts val="0"/>
              </a:spcBef>
              <a:spcAft>
                <a:spcPts val="0"/>
              </a:spcAft>
              <a:buClr>
                <a:schemeClr val="accent1"/>
              </a:buClr>
              <a:buSzPct val="100000"/>
              <a:buFont typeface="Arial" charset="0"/>
              <a:buChar char="•"/>
            </a:pPr>
            <a:endParaRPr lang="en-GB" sz="1850" b="0" i="0" u="none" strike="noStrike" cap="none" dirty="0">
              <a:solidFill>
                <a:srgbClr val="3F3F3F"/>
              </a:solidFill>
              <a:latin typeface="Calibri"/>
              <a:ea typeface="Calibri"/>
              <a:cs typeface="Calibri"/>
              <a:sym typeface="Calibri"/>
            </a:endParaRPr>
          </a:p>
          <a:p>
            <a:pPr marL="91440" marR="0" lvl="0" indent="-91440" algn="l" rtl="0">
              <a:lnSpc>
                <a:spcPct val="80000"/>
              </a:lnSpc>
              <a:spcBef>
                <a:spcPts val="1400"/>
              </a:spcBef>
              <a:spcAft>
                <a:spcPts val="0"/>
              </a:spcAft>
              <a:buClr>
                <a:schemeClr val="accent1"/>
              </a:buClr>
              <a:buSzPct val="100000"/>
              <a:buFont typeface="Calibri"/>
              <a:buNone/>
            </a:pPr>
            <a:endParaRPr sz="1850" b="0" i="0" u="none" strike="noStrike" cap="none" dirty="0">
              <a:solidFill>
                <a:srgbClr val="3F3F3F"/>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1371600" y="685800"/>
            <a:ext cx="9601200" cy="988764"/>
          </a:xfrm>
          <a:prstGeom prst="rect">
            <a:avLst/>
          </a:prstGeom>
          <a:noFill/>
          <a:ln>
            <a:noFill/>
          </a:ln>
        </p:spPr>
        <p:txBody>
          <a:bodyPr wrap="square" lIns="91425" tIns="45700" rIns="91425" bIns="45700" anchor="b" anchorCtr="0">
            <a:noAutofit/>
          </a:bodyPr>
          <a:lstStyle/>
          <a:p>
            <a:pPr marL="0" marR="0" lvl="0" indent="-304800" algn="l" rtl="0">
              <a:lnSpc>
                <a:spcPct val="85000"/>
              </a:lnSpc>
              <a:spcBef>
                <a:spcPts val="0"/>
              </a:spcBef>
              <a:buClr>
                <a:srgbClr val="3F3F3F"/>
              </a:buClr>
              <a:buSzPct val="133333"/>
              <a:buFont typeface="Calibri"/>
              <a:buNone/>
            </a:pPr>
            <a:r>
              <a:rPr lang="en-GB" sz="3600" b="1" i="0" u="none" strike="noStrike" cap="none" dirty="0" smtClean="0">
                <a:solidFill>
                  <a:srgbClr val="3F3F3F"/>
                </a:solidFill>
              </a:rPr>
              <a:t>Environmental Governance </a:t>
            </a:r>
            <a:endParaRPr lang="en-GB" sz="3600" b="1" i="0" u="none" strike="noStrike" cap="none" dirty="0">
              <a:solidFill>
                <a:srgbClr val="3F3F3F"/>
              </a:solidFill>
            </a:endParaRPr>
          </a:p>
        </p:txBody>
      </p:sp>
      <p:sp>
        <p:nvSpPr>
          <p:cNvPr id="186" name="Shape 186"/>
          <p:cNvSpPr txBox="1">
            <a:spLocks noGrp="1"/>
          </p:cNvSpPr>
          <p:nvPr>
            <p:ph type="body" idx="1"/>
          </p:nvPr>
        </p:nvSpPr>
        <p:spPr>
          <a:xfrm>
            <a:off x="1097280" y="1845734"/>
            <a:ext cx="10058400" cy="4023360"/>
          </a:xfrm>
          <a:prstGeom prst="rect">
            <a:avLst/>
          </a:prstGeom>
          <a:noFill/>
          <a:ln>
            <a:noFill/>
          </a:ln>
        </p:spPr>
        <p:txBody>
          <a:bodyPr wrap="square" lIns="0" tIns="45700" rIns="0" bIns="45700" anchor="t" anchorCtr="0">
            <a:noAutofit/>
          </a:bodyPr>
          <a:lstStyle/>
          <a:p>
            <a:pPr marL="0" marR="0" lvl="0" indent="0" algn="l" rtl="0">
              <a:lnSpc>
                <a:spcPct val="90000"/>
              </a:lnSpc>
              <a:spcBef>
                <a:spcPts val="1400"/>
              </a:spcBef>
              <a:spcAft>
                <a:spcPts val="0"/>
              </a:spcAft>
              <a:buNone/>
            </a:pPr>
            <a:endParaRPr dirty="0"/>
          </a:p>
          <a:p>
            <a:pPr marL="578358" lvl="1" indent="-285750">
              <a:spcBef>
                <a:spcPts val="1400"/>
              </a:spcBef>
              <a:spcAft>
                <a:spcPts val="0"/>
              </a:spcAft>
            </a:pPr>
            <a:r>
              <a:rPr lang="en-US" dirty="0" smtClean="0"/>
              <a:t>T</a:t>
            </a:r>
            <a:r>
              <a:rPr lang="en-GB" dirty="0" smtClean="0"/>
              <a:t>he 4,5 increase in the allocation to the department of environmental affairs is lauded  however analysis of the budget mix indicate that over 54% of the departments budget is allocated to an expanded public works program </a:t>
            </a:r>
          </a:p>
          <a:p>
            <a:pPr marL="578358" lvl="1" indent="-285750">
              <a:spcBef>
                <a:spcPts val="1400"/>
              </a:spcBef>
              <a:spcAft>
                <a:spcPts val="0"/>
              </a:spcAft>
            </a:pPr>
            <a:r>
              <a:rPr lang="en-GB" dirty="0" smtClean="0"/>
              <a:t>While investment in green projects and expanded public works are important the administrative burden of these projects likely impact on the departments core work of overseeing and fulfilling  a host of legal responsibilities emanating from South Africa Environmental Statutes </a:t>
            </a:r>
          </a:p>
          <a:p>
            <a:pPr marL="578358" lvl="1" indent="-285750">
              <a:spcBef>
                <a:spcPts val="1400"/>
              </a:spcBef>
              <a:spcAft>
                <a:spcPts val="0"/>
              </a:spcAft>
            </a:pPr>
            <a:r>
              <a:rPr lang="en-GB" dirty="0" smtClean="0"/>
              <a:t>Less than a third of the budget (30%) is directed to fulfilling these obligations which places significant risk to the departments ability to fulfil its  constitutional obligation to protect the environment for the benefit of present and future generations </a:t>
            </a:r>
          </a:p>
          <a:p>
            <a:pPr marL="578358" lvl="1" indent="-285750">
              <a:spcBef>
                <a:spcPts val="1400"/>
              </a:spcBef>
              <a:spcAft>
                <a:spcPts val="0"/>
              </a:spcAft>
            </a:pPr>
            <a:r>
              <a:rPr lang="en-GB" dirty="0" smtClean="0"/>
              <a:t>In light of significant environmental risks presents by  climate change  , the allocation of a mere .9 percent of the total budget is alarming </a:t>
            </a:r>
          </a:p>
          <a:p>
            <a:pPr marL="578358" lvl="1" indent="-285750">
              <a:spcBef>
                <a:spcPts val="1400"/>
              </a:spcBef>
              <a:spcAft>
                <a:spcPts val="0"/>
              </a:spcAft>
            </a:pPr>
            <a:endParaRPr lang="en-GB" dirty="0" smtClean="0"/>
          </a:p>
          <a:p>
            <a:pPr marL="578358" lvl="1" indent="-285750">
              <a:spcBef>
                <a:spcPts val="1400"/>
              </a:spcBef>
              <a:spcAft>
                <a:spcPts val="0"/>
              </a:spcAft>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1371600" y="685800"/>
            <a:ext cx="9601200" cy="1043848"/>
          </a:xfrm>
          <a:prstGeom prst="rect">
            <a:avLst/>
          </a:prstGeom>
          <a:noFill/>
          <a:ln>
            <a:noFill/>
          </a:ln>
        </p:spPr>
        <p:txBody>
          <a:bodyPr wrap="square" lIns="91425" tIns="45700" rIns="91425" bIns="45700" anchor="b" anchorCtr="0">
            <a:noAutofit/>
          </a:bodyPr>
          <a:lstStyle/>
          <a:p>
            <a:pPr marL="0" marR="0" lvl="0" indent="-304800" algn="l" rtl="0">
              <a:lnSpc>
                <a:spcPct val="85000"/>
              </a:lnSpc>
              <a:spcBef>
                <a:spcPts val="0"/>
              </a:spcBef>
              <a:buClr>
                <a:srgbClr val="3F3F3F"/>
              </a:buClr>
              <a:buSzPct val="100000"/>
              <a:buFont typeface="Calibri"/>
              <a:buNone/>
            </a:pPr>
            <a:r>
              <a:rPr lang="en-GB" sz="4800" b="1" i="0" u="none" strike="noStrike" cap="none" dirty="0" smtClean="0">
                <a:solidFill>
                  <a:srgbClr val="3F3F3F"/>
                </a:solidFill>
              </a:rPr>
              <a:t> </a:t>
            </a:r>
            <a:r>
              <a:rPr lang="en-GB" sz="3600" b="1" i="0" u="none" strike="noStrike" cap="none" dirty="0">
                <a:solidFill>
                  <a:srgbClr val="3F3F3F"/>
                </a:solidFill>
              </a:rPr>
              <a:t>Recommendations</a:t>
            </a:r>
          </a:p>
        </p:txBody>
      </p:sp>
      <p:sp>
        <p:nvSpPr>
          <p:cNvPr id="192" name="Shape 192"/>
          <p:cNvSpPr txBox="1">
            <a:spLocks noGrp="1"/>
          </p:cNvSpPr>
          <p:nvPr>
            <p:ph type="body" idx="1"/>
          </p:nvPr>
        </p:nvSpPr>
        <p:spPr>
          <a:xfrm>
            <a:off x="1097280" y="1845734"/>
            <a:ext cx="10058400" cy="4023360"/>
          </a:xfrm>
          <a:prstGeom prst="rect">
            <a:avLst/>
          </a:prstGeom>
          <a:noFill/>
          <a:ln>
            <a:noFill/>
          </a:ln>
        </p:spPr>
        <p:txBody>
          <a:bodyPr wrap="square" lIns="0" tIns="45700" rIns="0" bIns="45700" anchor="t" anchorCtr="0">
            <a:noAutofit/>
          </a:bodyPr>
          <a:lstStyle/>
          <a:p>
            <a:pPr marL="635508" lvl="1" indent="-342900">
              <a:spcBef>
                <a:spcPts val="1400"/>
              </a:spcBef>
              <a:spcAft>
                <a:spcPts val="0"/>
              </a:spcAft>
              <a:buFont typeface="Arial" charset="0"/>
              <a:buChar char="•"/>
            </a:pPr>
            <a:r>
              <a:rPr lang="en-GB" dirty="0" smtClean="0"/>
              <a:t>There is a need to reorganise the current budget mix to support  the departments core work </a:t>
            </a:r>
          </a:p>
          <a:p>
            <a:pPr marL="635508" lvl="1" indent="-342900">
              <a:spcBef>
                <a:spcPts val="1400"/>
              </a:spcBef>
              <a:spcAft>
                <a:spcPts val="0"/>
              </a:spcAft>
              <a:buFont typeface="Arial" charset="0"/>
              <a:buChar char="•"/>
            </a:pPr>
            <a:r>
              <a:rPr lang="en-GB" dirty="0" smtClean="0"/>
              <a:t>Consideration should be given to moving current EPW programs housed within the department to the expanded public works programs which promote more efficient implementation </a:t>
            </a:r>
          </a:p>
          <a:p>
            <a:pPr marL="635508" lvl="1" indent="-342900">
              <a:spcBef>
                <a:spcPts val="1400"/>
              </a:spcBef>
              <a:spcAft>
                <a:spcPts val="0"/>
              </a:spcAft>
              <a:buFont typeface="Arial" charset="0"/>
              <a:buChar char="•"/>
            </a:pPr>
            <a:r>
              <a:rPr lang="en-GB" dirty="0" smtClean="0"/>
              <a:t>Request the department of planning monitoring and evaluation to investigate current mandate of the department and report on the extent to which the department budget is sufficient  to deliver its mandate </a:t>
            </a:r>
            <a:endParaRPr sz="1800" b="0" i="0" u="none" strike="noStrike" cap="none" dirty="0">
              <a:solidFill>
                <a:srgbClr val="3F3F3F"/>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1371600" y="685800"/>
            <a:ext cx="9601200" cy="790460"/>
          </a:xfrm>
          <a:prstGeom prst="rect">
            <a:avLst/>
          </a:prstGeom>
          <a:noFill/>
          <a:ln>
            <a:noFill/>
          </a:ln>
        </p:spPr>
        <p:txBody>
          <a:bodyPr wrap="square" lIns="91425" tIns="45700" rIns="91425" bIns="45700" anchor="b" anchorCtr="0">
            <a:noAutofit/>
          </a:bodyPr>
          <a:lstStyle/>
          <a:p>
            <a:pPr marL="0" marR="0" lvl="0" indent="-304800" algn="l" rtl="0">
              <a:lnSpc>
                <a:spcPct val="85000"/>
              </a:lnSpc>
              <a:spcBef>
                <a:spcPts val="0"/>
              </a:spcBef>
              <a:buClr>
                <a:srgbClr val="3F3F3F"/>
              </a:buClr>
              <a:buSzPct val="100000"/>
              <a:buFont typeface="Calibri"/>
              <a:buNone/>
            </a:pPr>
            <a:r>
              <a:rPr lang="en-GB" sz="4800" b="1" i="0" u="none" strike="noStrike" cap="none">
                <a:solidFill>
                  <a:srgbClr val="3F3F3F"/>
                </a:solidFill>
              </a:rPr>
              <a:t>Human Settlements</a:t>
            </a:r>
          </a:p>
        </p:txBody>
      </p:sp>
      <p:sp>
        <p:nvSpPr>
          <p:cNvPr id="199" name="Shape 199"/>
          <p:cNvSpPr txBox="1">
            <a:spLocks noGrp="1"/>
          </p:cNvSpPr>
          <p:nvPr>
            <p:ph type="body" idx="1"/>
          </p:nvPr>
        </p:nvSpPr>
        <p:spPr>
          <a:xfrm>
            <a:off x="1371600" y="1944478"/>
            <a:ext cx="9601200" cy="3581400"/>
          </a:xfrm>
          <a:prstGeom prst="rect">
            <a:avLst/>
          </a:prstGeom>
          <a:noFill/>
          <a:ln>
            <a:noFill/>
          </a:ln>
        </p:spPr>
        <p:txBody>
          <a:bodyPr wrap="square" lIns="0" tIns="45700" rIns="0" bIns="45700" anchor="t" anchorCtr="0">
            <a:noAutofit/>
          </a:bodyPr>
          <a:lstStyle/>
          <a:p>
            <a:pPr marL="91440" marR="0" lvl="0" indent="-91440" algn="l" rtl="0">
              <a:lnSpc>
                <a:spcPct val="90000"/>
              </a:lnSpc>
              <a:spcBef>
                <a:spcPts val="0"/>
              </a:spcBef>
              <a:spcAft>
                <a:spcPts val="0"/>
              </a:spcAft>
              <a:buClr>
                <a:schemeClr val="accent1"/>
              </a:buClr>
              <a:buSzPct val="100000"/>
              <a:buFont typeface="Calibri"/>
              <a:buChar char=" "/>
            </a:pPr>
            <a:r>
              <a:rPr lang="en-GB" sz="2000" b="0" i="0" u="none" strike="noStrike" cap="none" dirty="0">
                <a:solidFill>
                  <a:srgbClr val="3F3F3F"/>
                </a:solidFill>
                <a:latin typeface="Calibri"/>
                <a:ea typeface="Calibri"/>
                <a:cs typeface="Calibri"/>
                <a:sym typeface="Calibri"/>
              </a:rPr>
              <a:t>The right to housing is one of the most contested and litigated socio-economic rights in South Africa</a:t>
            </a:r>
          </a:p>
          <a:p>
            <a:pPr marL="91440" marR="0" lvl="0" indent="-91440" algn="l" rtl="0">
              <a:lnSpc>
                <a:spcPct val="90000"/>
              </a:lnSpc>
              <a:spcBef>
                <a:spcPts val="1400"/>
              </a:spcBef>
              <a:spcAft>
                <a:spcPts val="0"/>
              </a:spcAft>
              <a:buClr>
                <a:schemeClr val="accent1"/>
              </a:buClr>
              <a:buSzPct val="100000"/>
              <a:buFont typeface="Calibri"/>
              <a:buChar char=" "/>
            </a:pPr>
            <a:r>
              <a:rPr lang="en-GB" dirty="0" smtClean="0"/>
              <a:t>The right to housing  is central to fulfilment of a number of fundamental rights including the right to health and the right to dignity  </a:t>
            </a:r>
            <a:endParaRPr lang="en-GB" sz="2000" b="0" i="0" u="none" strike="noStrike" cap="none" dirty="0" smtClean="0">
              <a:solidFill>
                <a:srgbClr val="3F3F3F"/>
              </a:solidFill>
              <a:latin typeface="Calibri"/>
              <a:ea typeface="Calibri"/>
              <a:cs typeface="Calibri"/>
              <a:sym typeface="Calibri"/>
            </a:endParaRPr>
          </a:p>
          <a:p>
            <a:pPr indent="-91440">
              <a:spcBef>
                <a:spcPts val="1400"/>
              </a:spcBef>
              <a:spcAft>
                <a:spcPts val="0"/>
              </a:spcAft>
            </a:pPr>
            <a:r>
              <a:rPr lang="en-GB" dirty="0"/>
              <a:t>Housing delivery is taking place in a context where it will take the City of Cape Town about 60 years to get through its waiting </a:t>
            </a:r>
            <a:r>
              <a:rPr lang="en-GB" dirty="0" smtClean="0"/>
              <a:t>list</a:t>
            </a:r>
          </a:p>
          <a:p>
            <a:pPr indent="-91440">
              <a:spcBef>
                <a:spcPts val="1400"/>
              </a:spcBef>
              <a:spcAft>
                <a:spcPts val="0"/>
              </a:spcAft>
            </a:pPr>
            <a:r>
              <a:rPr lang="en-GB" dirty="0" smtClean="0"/>
              <a:t>Over 3,1 million people living informal settlements </a:t>
            </a:r>
          </a:p>
          <a:p>
            <a:pPr indent="-91440">
              <a:spcBef>
                <a:spcPts val="1400"/>
              </a:spcBef>
              <a:spcAft>
                <a:spcPts val="0"/>
              </a:spcAft>
            </a:pPr>
            <a:r>
              <a:rPr lang="en-GB" dirty="0" smtClean="0"/>
              <a:t>As we move towards our 25</a:t>
            </a:r>
            <a:r>
              <a:rPr lang="en-GB" baseline="30000" dirty="0" smtClean="0"/>
              <a:t>th</a:t>
            </a:r>
            <a:r>
              <a:rPr lang="en-GB" dirty="0" smtClean="0"/>
              <a:t> year as a democracy  continued failure in this program is longer acceptable .</a:t>
            </a:r>
            <a:endParaRPr lang="en-GB" dirty="0"/>
          </a:p>
          <a:p>
            <a:pPr marL="91440" marR="0" lvl="0" indent="-91440" algn="l" rtl="0">
              <a:lnSpc>
                <a:spcPct val="90000"/>
              </a:lnSpc>
              <a:spcBef>
                <a:spcPts val="1400"/>
              </a:spcBef>
              <a:spcAft>
                <a:spcPts val="0"/>
              </a:spcAft>
              <a:buClr>
                <a:schemeClr val="accent1"/>
              </a:buClr>
              <a:buSzPct val="100000"/>
              <a:buFont typeface="Calibri"/>
              <a:buChar char=" "/>
            </a:pPr>
            <a:endParaRPr lang="en-GB" sz="2000" b="0" i="0" u="none" strike="noStrike" cap="none" dirty="0">
              <a:solidFill>
                <a:srgbClr val="3F3F3F"/>
              </a:solidFill>
              <a:latin typeface="Calibri"/>
              <a:ea typeface="Calibri"/>
              <a:cs typeface="Calibri"/>
              <a:sym typeface="Calibri"/>
            </a:endParaRPr>
          </a:p>
          <a:p>
            <a:pPr marL="91440" marR="0" lvl="0" indent="-91440" algn="l" rtl="0">
              <a:lnSpc>
                <a:spcPct val="90000"/>
              </a:lnSpc>
              <a:spcBef>
                <a:spcPts val="1400"/>
              </a:spcBef>
              <a:spcAft>
                <a:spcPts val="0"/>
              </a:spcAft>
              <a:buClr>
                <a:schemeClr val="accent1"/>
              </a:buClr>
              <a:buSzPct val="100000"/>
              <a:buFont typeface="Calibri"/>
              <a:buNone/>
            </a:pPr>
            <a:endParaRPr sz="2000" b="0" i="0" u="none" strike="noStrike" cap="none" dirty="0">
              <a:solidFill>
                <a:srgbClr val="3F3F3F"/>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1066805" y="172303"/>
            <a:ext cx="10058400" cy="1450800"/>
          </a:xfrm>
          <a:prstGeom prst="rect">
            <a:avLst/>
          </a:prstGeom>
          <a:noFill/>
          <a:ln>
            <a:noFill/>
          </a:ln>
        </p:spPr>
        <p:txBody>
          <a:bodyPr wrap="square" lIns="91425" tIns="45700" rIns="91425" bIns="45700" anchor="b" anchorCtr="0">
            <a:noAutofit/>
          </a:bodyPr>
          <a:lstStyle/>
          <a:p>
            <a:pPr marL="0" marR="0" lvl="0" indent="-304800" algn="l" rtl="0">
              <a:lnSpc>
                <a:spcPct val="85000"/>
              </a:lnSpc>
              <a:spcBef>
                <a:spcPts val="0"/>
              </a:spcBef>
              <a:buClr>
                <a:srgbClr val="3F3F3F"/>
              </a:buClr>
              <a:buSzPct val="160000"/>
              <a:buFont typeface="Calibri"/>
              <a:buNone/>
            </a:pPr>
            <a:r>
              <a:rPr lang="en-GB" sz="3000" b="1" i="0" u="none" strike="noStrike" cap="none">
                <a:solidFill>
                  <a:srgbClr val="3F3F3F"/>
                </a:solidFill>
              </a:rPr>
              <a:t>Number of </a:t>
            </a:r>
            <a:r>
              <a:rPr lang="en-GB" sz="3000" b="1"/>
              <a:t>H</a:t>
            </a:r>
            <a:r>
              <a:rPr lang="en-GB" sz="3000" b="1" i="0" u="none" strike="noStrike" cap="none">
                <a:solidFill>
                  <a:srgbClr val="3F3F3F"/>
                </a:solidFill>
              </a:rPr>
              <a:t>ouses/</a:t>
            </a:r>
            <a:r>
              <a:rPr lang="en-GB" sz="3000" b="1"/>
              <a:t>U</a:t>
            </a:r>
            <a:r>
              <a:rPr lang="en-GB" sz="3000" b="1" i="0" u="none" strike="noStrike" cap="none">
                <a:solidFill>
                  <a:srgbClr val="3F3F3F"/>
                </a:solidFill>
              </a:rPr>
              <a:t>nits </a:t>
            </a:r>
            <a:r>
              <a:rPr lang="en-GB" sz="3000" b="1"/>
              <a:t>C</a:t>
            </a:r>
            <a:r>
              <a:rPr lang="en-GB" sz="3000" b="1" i="0" u="none" strike="noStrike" cap="none">
                <a:solidFill>
                  <a:srgbClr val="3F3F3F"/>
                </a:solidFill>
              </a:rPr>
              <a:t>ompleted per </a:t>
            </a:r>
            <a:r>
              <a:rPr lang="en-GB" sz="3000" b="1"/>
              <a:t>Y</a:t>
            </a:r>
            <a:r>
              <a:rPr lang="en-GB" sz="3000" b="1" i="0" u="none" strike="noStrike" cap="none">
                <a:solidFill>
                  <a:srgbClr val="3F3F3F"/>
                </a:solidFill>
              </a:rPr>
              <a:t>ear, </a:t>
            </a:r>
          </a:p>
          <a:p>
            <a:pPr marL="0" marR="0" lvl="0" indent="-304800" algn="l" rtl="0">
              <a:lnSpc>
                <a:spcPct val="85000"/>
              </a:lnSpc>
              <a:spcBef>
                <a:spcPts val="0"/>
              </a:spcBef>
              <a:buClr>
                <a:srgbClr val="3F3F3F"/>
              </a:buClr>
              <a:buSzPct val="160000"/>
              <a:buFont typeface="Calibri"/>
              <a:buNone/>
            </a:pPr>
            <a:r>
              <a:rPr lang="en-GB" sz="3000" b="1" i="0" u="none" strike="noStrike" cap="none">
                <a:solidFill>
                  <a:srgbClr val="3F3F3F"/>
                </a:solidFill>
              </a:rPr>
              <a:t>2002 – 2015</a:t>
            </a:r>
          </a:p>
        </p:txBody>
      </p:sp>
      <p:pic>
        <p:nvPicPr>
          <p:cNvPr id="213" name="Shape 213"/>
          <p:cNvPicPr preferRelativeResize="0"/>
          <p:nvPr/>
        </p:nvPicPr>
        <p:blipFill rotWithShape="1">
          <a:blip r:embed="rId3">
            <a:alphaModFix/>
          </a:blip>
          <a:srcRect/>
          <a:stretch/>
        </p:blipFill>
        <p:spPr>
          <a:xfrm>
            <a:off x="1371600" y="2305318"/>
            <a:ext cx="9601200" cy="432455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2"/>
                                        </p:tgtEl>
                                        <p:attrNameLst>
                                          <p:attrName>style.visibility</p:attrName>
                                        </p:attrNameLst>
                                      </p:cBhvr>
                                      <p:to>
                                        <p:strVal val="visible"/>
                                      </p:to>
                                    </p:set>
                                    <p:animEffect transition="in" filter="fade">
                                      <p:cBhvr>
                                        <p:cTn id="7" dur="1000"/>
                                        <p:tgtEl>
                                          <p:spTgt spid="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1371600" y="685800"/>
            <a:ext cx="9601200" cy="845545"/>
          </a:xfrm>
          <a:prstGeom prst="rect">
            <a:avLst/>
          </a:prstGeom>
          <a:noFill/>
          <a:ln>
            <a:noFill/>
          </a:ln>
        </p:spPr>
        <p:txBody>
          <a:bodyPr wrap="square" lIns="91425" tIns="45700" rIns="91425" bIns="45700" anchor="b" anchorCtr="0">
            <a:noAutofit/>
          </a:bodyPr>
          <a:lstStyle/>
          <a:p>
            <a:pPr marL="0" marR="0" lvl="0" indent="-304800" algn="l" rtl="0">
              <a:lnSpc>
                <a:spcPct val="85000"/>
              </a:lnSpc>
              <a:spcBef>
                <a:spcPts val="0"/>
              </a:spcBef>
              <a:buClr>
                <a:srgbClr val="3F3F3F"/>
              </a:buClr>
              <a:buSzPct val="100000"/>
              <a:buFont typeface="Calibri"/>
              <a:buNone/>
            </a:pPr>
            <a:r>
              <a:rPr lang="en-GB" sz="4800" b="0" i="0" u="none" strike="noStrike" cap="none" dirty="0" smtClean="0">
                <a:solidFill>
                  <a:srgbClr val="3F3F3F"/>
                </a:solidFill>
                <a:latin typeface="Calibri"/>
                <a:ea typeface="Calibri"/>
                <a:cs typeface="Calibri"/>
                <a:sym typeface="Calibri"/>
              </a:rPr>
              <a:t>Recommendations</a:t>
            </a:r>
            <a:endParaRPr lang="en-GB" sz="4800" b="0" i="0" u="none" strike="noStrike" cap="none" dirty="0">
              <a:solidFill>
                <a:srgbClr val="3F3F3F"/>
              </a:solidFill>
              <a:latin typeface="Calibri"/>
              <a:ea typeface="Calibri"/>
              <a:cs typeface="Calibri"/>
              <a:sym typeface="Calibri"/>
            </a:endParaRPr>
          </a:p>
        </p:txBody>
      </p:sp>
      <p:sp>
        <p:nvSpPr>
          <p:cNvPr id="240" name="Shape 240"/>
          <p:cNvSpPr txBox="1">
            <a:spLocks noGrp="1"/>
          </p:cNvSpPr>
          <p:nvPr>
            <p:ph type="body" idx="1"/>
          </p:nvPr>
        </p:nvSpPr>
        <p:spPr>
          <a:xfrm>
            <a:off x="1371600" y="1883884"/>
            <a:ext cx="9601200" cy="3983516"/>
          </a:xfrm>
          <a:prstGeom prst="rect">
            <a:avLst/>
          </a:prstGeom>
          <a:noFill/>
          <a:ln>
            <a:noFill/>
          </a:ln>
        </p:spPr>
        <p:txBody>
          <a:bodyPr wrap="square" lIns="0" tIns="45700" rIns="0" bIns="45700" anchor="t" anchorCtr="0">
            <a:noAutofit/>
          </a:bodyPr>
          <a:lstStyle/>
          <a:p>
            <a:pPr marL="635508" lvl="1" indent="-342900">
              <a:spcBef>
                <a:spcPts val="1400"/>
              </a:spcBef>
              <a:spcAft>
                <a:spcPts val="0"/>
              </a:spcAft>
            </a:pPr>
            <a:r>
              <a:rPr lang="en-GB" dirty="0" smtClean="0"/>
              <a:t>Request an analysis of the extent to which current intergovernmental fiscal arrangements is impacting on the delivery  of this right </a:t>
            </a:r>
          </a:p>
          <a:p>
            <a:pPr marL="635508" lvl="1" indent="-342900">
              <a:spcBef>
                <a:spcPts val="1400"/>
              </a:spcBef>
              <a:spcAft>
                <a:spcPts val="0"/>
              </a:spcAft>
            </a:pPr>
            <a:r>
              <a:rPr lang="en-GB" dirty="0" smtClean="0"/>
              <a:t>Investigate the extent constraints on the delivery of subsidy units  with mere 33% of targeted units reached </a:t>
            </a:r>
          </a:p>
          <a:p>
            <a:pPr marL="635508" lvl="1" indent="-342900">
              <a:spcBef>
                <a:spcPts val="1400"/>
              </a:spcBef>
              <a:spcAft>
                <a:spcPts val="0"/>
              </a:spcAft>
            </a:pPr>
            <a:r>
              <a:rPr lang="en-GB" dirty="0" smtClean="0"/>
              <a:t>Request the department to submit plans to address weaknesses in informal settlement upgrading plans </a:t>
            </a:r>
          </a:p>
          <a:p>
            <a:pPr marL="635508" lvl="1" indent="-342900">
              <a:spcBef>
                <a:spcPts val="1400"/>
              </a:spcBef>
              <a:spcAft>
                <a:spcPts val="0"/>
              </a:spcAft>
            </a:pPr>
            <a:r>
              <a:rPr lang="en-GB" dirty="0" smtClean="0"/>
              <a:t>Investigate the  withholding of the Human Settlements Development Grant to Limpopo </a:t>
            </a:r>
          </a:p>
          <a:p>
            <a:pPr marL="635508" lvl="1" indent="-342900">
              <a:spcBef>
                <a:spcPts val="1400"/>
              </a:spcBef>
              <a:spcAft>
                <a:spcPts val="0"/>
              </a:spcAft>
            </a:pPr>
            <a:r>
              <a:rPr lang="en-GB" sz="1800" b="0" i="0" u="none" strike="noStrike" cap="none" dirty="0" smtClean="0">
                <a:solidFill>
                  <a:srgbClr val="3F3F3F"/>
                </a:solidFill>
                <a:latin typeface="Calibri"/>
                <a:ea typeface="Calibri"/>
                <a:cs typeface="Calibri"/>
                <a:sym typeface="Calibri"/>
              </a:rPr>
              <a:t>Request treasury to investigate the introduction of new funding conditions to improve the performance of Urban Settlements Grants </a:t>
            </a:r>
            <a:endParaRPr sz="1800" b="0" i="0" u="none" strike="noStrike" cap="none" dirty="0">
              <a:solidFill>
                <a:srgbClr val="3F3F3F"/>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Development and Land Reform </a:t>
            </a:r>
            <a:endParaRPr lang="en-US" dirty="0"/>
          </a:p>
        </p:txBody>
      </p:sp>
      <p:sp>
        <p:nvSpPr>
          <p:cNvPr id="3" name="Text Placeholder 2"/>
          <p:cNvSpPr>
            <a:spLocks noGrp="1"/>
          </p:cNvSpPr>
          <p:nvPr>
            <p:ph type="body" idx="1"/>
          </p:nvPr>
        </p:nvSpPr>
        <p:spPr/>
        <p:txBody>
          <a:bodyPr/>
          <a:lstStyle/>
          <a:p>
            <a:pPr>
              <a:buFont typeface="Arial" charset="0"/>
              <a:buChar char="•"/>
            </a:pPr>
            <a:r>
              <a:rPr lang="en-US" dirty="0" smtClean="0"/>
              <a:t> Despite the dominance of the land issue in political discourse it is concerning that the MTBPS offers little guidance on the extent to which the deficiencies in the current program will addressed over the medium term. </a:t>
            </a:r>
          </a:p>
          <a:p>
            <a:pPr>
              <a:buFont typeface="Arial" charset="0"/>
              <a:buChar char="•"/>
            </a:pPr>
            <a:r>
              <a:rPr lang="en-US" dirty="0" smtClean="0"/>
              <a:t>Instead an  ready miniscule land reform budget is reduced by 35 %</a:t>
            </a:r>
          </a:p>
          <a:p>
            <a:pPr>
              <a:buFont typeface="Arial" charset="0"/>
              <a:buChar char="•"/>
            </a:pPr>
            <a:r>
              <a:rPr lang="en-US" dirty="0" smtClean="0"/>
              <a:t>No new measures or programs are introduced to address serious problems in the program highlighted in our written submission</a:t>
            </a:r>
          </a:p>
        </p:txBody>
      </p:sp>
    </p:spTree>
    <p:extLst>
      <p:ext uri="{BB962C8B-B14F-4D97-AF65-F5344CB8AC3E}">
        <p14:creationId xmlns:p14="http://schemas.microsoft.com/office/powerpoint/2010/main" val="1501911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1097280" y="1845734"/>
            <a:ext cx="10058400" cy="4023300"/>
          </a:xfrm>
          <a:prstGeom prst="rect">
            <a:avLst/>
          </a:prstGeom>
        </p:spPr>
        <p:txBody>
          <a:bodyPr wrap="square" lIns="91425" tIns="91425" rIns="91425" bIns="91425" anchor="t" anchorCtr="0">
            <a:noAutofit/>
          </a:bodyPr>
          <a:lstStyle/>
          <a:p>
            <a:pPr lvl="0">
              <a:spcBef>
                <a:spcPts val="0"/>
              </a:spcBef>
              <a:buNone/>
            </a:pPr>
            <a:r>
              <a:rPr lang="en-GB" sz="4800" dirty="0"/>
              <a:t>                </a:t>
            </a:r>
          </a:p>
          <a:p>
            <a:pPr lvl="0">
              <a:spcBef>
                <a:spcPts val="0"/>
              </a:spcBef>
              <a:buNone/>
            </a:pPr>
            <a:r>
              <a:rPr lang="en-GB" sz="4800" dirty="0"/>
              <a:t>                 </a:t>
            </a:r>
            <a:r>
              <a:rPr lang="en-GB" sz="4800" b="1" dirty="0"/>
              <a:t>  -Thank you -</a:t>
            </a:r>
          </a:p>
          <a:p>
            <a:pPr marL="0" lvl="0" indent="0" algn="just" rtl="0">
              <a:lnSpc>
                <a:spcPct val="115000"/>
              </a:lnSpc>
              <a:spcBef>
                <a:spcPts val="0"/>
              </a:spcBef>
              <a:spcAft>
                <a:spcPts val="0"/>
              </a:spcAft>
              <a:buNone/>
            </a:pPr>
            <a:r>
              <a:rPr lang="en-GB" sz="1800" b="1" dirty="0">
                <a:solidFill>
                  <a:schemeClr val="dk1"/>
                </a:solidFill>
                <a:latin typeface="Calibri" panose="020F0502020204030204" pitchFamily="34" charset="0"/>
                <a:ea typeface="Arial"/>
                <a:cs typeface="Arial"/>
                <a:sym typeface="Arial"/>
              </a:rPr>
              <a:t>For further information contact: </a:t>
            </a:r>
          </a:p>
          <a:p>
            <a:pPr marL="0" lvl="0" indent="0" algn="just" rtl="0">
              <a:lnSpc>
                <a:spcPct val="115000"/>
              </a:lnSpc>
              <a:spcBef>
                <a:spcPts val="0"/>
              </a:spcBef>
              <a:spcAft>
                <a:spcPts val="0"/>
              </a:spcAft>
              <a:buNone/>
            </a:pPr>
            <a:r>
              <a:rPr lang="en-GB" sz="1800" dirty="0" err="1">
                <a:solidFill>
                  <a:schemeClr val="dk1"/>
                </a:solidFill>
                <a:latin typeface="Calibri" panose="020F0502020204030204" pitchFamily="34" charset="0"/>
                <a:ea typeface="Arial"/>
                <a:cs typeface="Arial"/>
                <a:sym typeface="Arial"/>
              </a:rPr>
              <a:t>Zukiswa</a:t>
            </a:r>
            <a:r>
              <a:rPr lang="en-GB" sz="1800" dirty="0">
                <a:solidFill>
                  <a:schemeClr val="dk1"/>
                </a:solidFill>
                <a:latin typeface="Calibri" panose="020F0502020204030204" pitchFamily="34" charset="0"/>
                <a:ea typeface="Arial"/>
                <a:cs typeface="Arial"/>
                <a:sym typeface="Arial"/>
              </a:rPr>
              <a:t> Kota </a:t>
            </a:r>
            <a:r>
              <a:rPr lang="en-GB" sz="1800" u="sng" dirty="0">
                <a:solidFill>
                  <a:schemeClr val="hlink"/>
                </a:solidFill>
                <a:latin typeface="Calibri" panose="020F0502020204030204" pitchFamily="34" charset="0"/>
                <a:ea typeface="Arial"/>
                <a:cs typeface="Arial"/>
                <a:sym typeface="Arial"/>
                <a:hlinkClick r:id="rId3"/>
              </a:rPr>
              <a:t>z.kota@ru.ac.za</a:t>
            </a:r>
            <a:r>
              <a:rPr lang="en-GB" sz="1800" dirty="0">
                <a:solidFill>
                  <a:schemeClr val="dk1"/>
                </a:solidFill>
                <a:latin typeface="Calibri" panose="020F0502020204030204" pitchFamily="34" charset="0"/>
                <a:ea typeface="Arial"/>
                <a:cs typeface="Arial"/>
                <a:sym typeface="Arial"/>
              </a:rPr>
              <a:t>  (PSAM)</a:t>
            </a:r>
          </a:p>
          <a:p>
            <a:pPr marL="0" lvl="0" indent="0" algn="just" rtl="0">
              <a:lnSpc>
                <a:spcPct val="115000"/>
              </a:lnSpc>
              <a:spcBef>
                <a:spcPts val="0"/>
              </a:spcBef>
              <a:spcAft>
                <a:spcPts val="0"/>
              </a:spcAft>
              <a:buNone/>
            </a:pPr>
            <a:r>
              <a:rPr lang="en-GB" sz="1800" dirty="0">
                <a:solidFill>
                  <a:schemeClr val="dk1"/>
                </a:solidFill>
                <a:latin typeface="Calibri" panose="020F0502020204030204" pitchFamily="34" charset="0"/>
                <a:ea typeface="Arial"/>
                <a:cs typeface="Arial"/>
                <a:sym typeface="Arial"/>
              </a:rPr>
              <a:t>Daniel McLaren </a:t>
            </a:r>
            <a:r>
              <a:rPr lang="en-GB" sz="1800" u="sng" dirty="0">
                <a:solidFill>
                  <a:schemeClr val="hlink"/>
                </a:solidFill>
                <a:latin typeface="Calibri" panose="020F0502020204030204" pitchFamily="34" charset="0"/>
                <a:ea typeface="Arial"/>
                <a:cs typeface="Arial"/>
                <a:sym typeface="Arial"/>
                <a:hlinkClick r:id="rId4"/>
              </a:rPr>
              <a:t>mclaren@section27.org.za</a:t>
            </a:r>
            <a:r>
              <a:rPr lang="en-GB" sz="1800" dirty="0">
                <a:solidFill>
                  <a:schemeClr val="dk1"/>
                </a:solidFill>
                <a:latin typeface="Calibri" panose="020F0502020204030204" pitchFamily="34" charset="0"/>
                <a:ea typeface="Arial"/>
                <a:cs typeface="Arial"/>
                <a:sym typeface="Arial"/>
              </a:rPr>
              <a:t>   (Section 27)</a:t>
            </a:r>
          </a:p>
          <a:p>
            <a:pPr marL="0" indent="0" algn="just">
              <a:lnSpc>
                <a:spcPct val="115000"/>
              </a:lnSpc>
              <a:spcBef>
                <a:spcPts val="0"/>
              </a:spcBef>
              <a:spcAft>
                <a:spcPts val="0"/>
              </a:spcAft>
              <a:buNone/>
            </a:pPr>
            <a:r>
              <a:rPr lang="de-DE" sz="1800" dirty="0">
                <a:solidFill>
                  <a:schemeClr val="tx1"/>
                </a:solidFill>
              </a:rPr>
              <a:t>Russell Rensburg</a:t>
            </a:r>
            <a:r>
              <a:rPr lang="de-DE" sz="1800" dirty="0"/>
              <a:t> </a:t>
            </a:r>
            <a:r>
              <a:rPr lang="de-DE" sz="1800" dirty="0">
                <a:hlinkClick r:id="rId5"/>
              </a:rPr>
              <a:t>russell@rhap.org.za</a:t>
            </a:r>
            <a:r>
              <a:rPr lang="de-DE" sz="1800" dirty="0"/>
              <a:t> </a:t>
            </a:r>
            <a:r>
              <a:rPr lang="en-GB" sz="1800" dirty="0">
                <a:solidFill>
                  <a:schemeClr val="dk1"/>
                </a:solidFill>
                <a:latin typeface="Calibri" panose="020F0502020204030204" pitchFamily="34" charset="0"/>
                <a:ea typeface="Arial"/>
                <a:cs typeface="Arial"/>
                <a:sym typeface="Arial"/>
              </a:rPr>
              <a:t>(RHAP)</a:t>
            </a:r>
          </a:p>
          <a:p>
            <a:pPr marL="0" indent="0" algn="just">
              <a:lnSpc>
                <a:spcPct val="115000"/>
              </a:lnSpc>
              <a:spcBef>
                <a:spcPts val="0"/>
              </a:spcBef>
              <a:spcAft>
                <a:spcPts val="0"/>
              </a:spcAft>
              <a:buNone/>
            </a:pPr>
            <a:r>
              <a:rPr lang="en-ZA" sz="1800" dirty="0">
                <a:solidFill>
                  <a:schemeClr val="tx1"/>
                </a:solidFill>
              </a:rPr>
              <a:t>Sacha Knox</a:t>
            </a:r>
            <a:r>
              <a:rPr lang="en-ZA" sz="1800" dirty="0"/>
              <a:t> </a:t>
            </a:r>
            <a:r>
              <a:rPr lang="en-ZA" sz="1800" dirty="0">
                <a:hlinkClick r:id="rId6"/>
              </a:rPr>
              <a:t>sacha@spii.org.za</a:t>
            </a:r>
            <a:r>
              <a:rPr lang="en-ZA" sz="1800" dirty="0"/>
              <a:t> </a:t>
            </a:r>
            <a:r>
              <a:rPr lang="en-GB" sz="1800" dirty="0">
                <a:solidFill>
                  <a:schemeClr val="dk1"/>
                </a:solidFill>
                <a:latin typeface="Calibri" panose="020F0502020204030204" pitchFamily="34" charset="0"/>
                <a:ea typeface="Arial"/>
                <a:cs typeface="Arial"/>
                <a:sym typeface="Arial"/>
              </a:rPr>
              <a:t>(SPII)</a:t>
            </a:r>
          </a:p>
          <a:p>
            <a:pPr marL="0" lvl="0" indent="0" algn="just" rtl="0">
              <a:lnSpc>
                <a:spcPct val="115000"/>
              </a:lnSpc>
              <a:spcBef>
                <a:spcPts val="0"/>
              </a:spcBef>
              <a:spcAft>
                <a:spcPts val="0"/>
              </a:spcAft>
              <a:buNone/>
            </a:pPr>
            <a:r>
              <a:rPr lang="en-GB" sz="1800" dirty="0" err="1">
                <a:solidFill>
                  <a:schemeClr val="dk1"/>
                </a:solidFill>
                <a:latin typeface="Calibri" panose="020F0502020204030204" pitchFamily="34" charset="0"/>
                <a:ea typeface="Arial"/>
                <a:cs typeface="Arial"/>
                <a:sym typeface="Arial"/>
              </a:rPr>
              <a:t>Sibabalwe</a:t>
            </a:r>
            <a:r>
              <a:rPr lang="en-GB" sz="1800" dirty="0">
                <a:solidFill>
                  <a:schemeClr val="dk1"/>
                </a:solidFill>
                <a:latin typeface="Calibri" panose="020F0502020204030204" pitchFamily="34" charset="0"/>
                <a:ea typeface="Arial"/>
                <a:cs typeface="Arial"/>
                <a:sym typeface="Arial"/>
              </a:rPr>
              <a:t> Gcilitshana </a:t>
            </a:r>
            <a:r>
              <a:rPr lang="en-GB" sz="1800" dirty="0">
                <a:solidFill>
                  <a:schemeClr val="dk1"/>
                </a:solidFill>
                <a:latin typeface="Calibri" panose="020F0502020204030204" pitchFamily="34" charset="0"/>
                <a:ea typeface="Arial"/>
                <a:cs typeface="Arial"/>
                <a:sym typeface="Arial"/>
                <a:hlinkClick r:id="rId7"/>
              </a:rPr>
              <a:t>sibabalwe@equaleducation.org.za</a:t>
            </a:r>
            <a:r>
              <a:rPr lang="en-GB" sz="1800" dirty="0">
                <a:solidFill>
                  <a:schemeClr val="dk1"/>
                </a:solidFill>
                <a:latin typeface="Calibri" panose="020F0502020204030204" pitchFamily="34" charset="0"/>
                <a:ea typeface="Arial"/>
                <a:cs typeface="Arial"/>
                <a:sym typeface="Arial"/>
              </a:rPr>
              <a:t> (EE)</a:t>
            </a:r>
          </a:p>
          <a:p>
            <a:pPr marL="0" lvl="0" indent="0" algn="just" rtl="0">
              <a:lnSpc>
                <a:spcPct val="115000"/>
              </a:lnSpc>
              <a:spcBef>
                <a:spcPts val="0"/>
              </a:spcBef>
              <a:spcAft>
                <a:spcPts val="0"/>
              </a:spcAft>
              <a:buNone/>
            </a:pPr>
            <a:endParaRPr lang="en-GB" sz="1800" dirty="0">
              <a:solidFill>
                <a:schemeClr val="dk1"/>
              </a:solidFill>
              <a:latin typeface="Calibri" panose="020F0502020204030204" pitchFamily="34" charset="0"/>
              <a:ea typeface="Arial"/>
              <a:cs typeface="Arial"/>
              <a:sym typeface="Arial"/>
            </a:endParaRPr>
          </a:p>
          <a:p>
            <a:pPr marL="0" lvl="0" indent="-69850" algn="just" rtl="0">
              <a:lnSpc>
                <a:spcPct val="115000"/>
              </a:lnSpc>
              <a:spcBef>
                <a:spcPts val="0"/>
              </a:spcBef>
              <a:spcAft>
                <a:spcPts val="0"/>
              </a:spcAft>
              <a:buClr>
                <a:schemeClr val="dk1"/>
              </a:buClr>
              <a:buSzPct val="100000"/>
              <a:buFont typeface="Arial"/>
              <a:buNone/>
            </a:pPr>
            <a:endParaRPr lang="en-ZA" sz="1100" dirty="0">
              <a:solidFill>
                <a:schemeClr val="dk1"/>
              </a:solidFill>
              <a:latin typeface="Arial"/>
              <a:ea typeface="Arial"/>
              <a:cs typeface="Arial"/>
              <a:sym typeface="Arial"/>
            </a:endParaRPr>
          </a:p>
          <a:p>
            <a:pPr marL="0" lvl="0" indent="-69850" algn="just" rtl="0">
              <a:lnSpc>
                <a:spcPct val="115000"/>
              </a:lnSpc>
              <a:spcBef>
                <a:spcPts val="0"/>
              </a:spcBef>
              <a:spcAft>
                <a:spcPts val="0"/>
              </a:spcAft>
              <a:buClr>
                <a:schemeClr val="dk1"/>
              </a:buClr>
              <a:buSzPct val="100000"/>
              <a:buFont typeface="Arial"/>
              <a:buNone/>
            </a:pPr>
            <a:endParaRPr sz="1200" dirty="0">
              <a:solidFill>
                <a:schemeClr val="dk1"/>
              </a:solidFill>
              <a:latin typeface="Arial"/>
              <a:ea typeface="Arial"/>
              <a:cs typeface="Arial"/>
              <a:sym typeface="Arial"/>
            </a:endParaRPr>
          </a:p>
          <a:p>
            <a:pPr lvl="0">
              <a:spcBef>
                <a:spcPts val="0"/>
              </a:spcBef>
              <a:buNone/>
            </a:pPr>
            <a:r>
              <a:rPr lang="en-GB" sz="700" b="1" dirty="0"/>
              <a:t> </a:t>
            </a:r>
          </a:p>
        </p:txBody>
      </p:sp>
      <p:pic>
        <p:nvPicPr>
          <p:cNvPr id="305" name="Shape 305"/>
          <p:cNvPicPr preferRelativeResize="0"/>
          <p:nvPr/>
        </p:nvPicPr>
        <p:blipFill rotWithShape="1">
          <a:blip r:embed="rId8">
            <a:alphaModFix/>
          </a:blip>
          <a:srcRect/>
          <a:stretch/>
        </p:blipFill>
        <p:spPr>
          <a:xfrm>
            <a:off x="500175" y="352600"/>
            <a:ext cx="1271450" cy="922018"/>
          </a:xfrm>
          <a:prstGeom prst="rect">
            <a:avLst/>
          </a:prstGeom>
          <a:noFill/>
          <a:ln>
            <a:noFill/>
          </a:ln>
        </p:spPr>
      </p:pic>
      <p:pic>
        <p:nvPicPr>
          <p:cNvPr id="306" name="Shape 306"/>
          <p:cNvPicPr preferRelativeResize="0"/>
          <p:nvPr/>
        </p:nvPicPr>
        <p:blipFill rotWithShape="1">
          <a:blip r:embed="rId9">
            <a:alphaModFix/>
          </a:blip>
          <a:srcRect/>
          <a:stretch/>
        </p:blipFill>
        <p:spPr>
          <a:xfrm>
            <a:off x="2170100" y="455050"/>
            <a:ext cx="1271450" cy="681700"/>
          </a:xfrm>
          <a:prstGeom prst="rect">
            <a:avLst/>
          </a:prstGeom>
          <a:noFill/>
          <a:ln>
            <a:noFill/>
          </a:ln>
        </p:spPr>
      </p:pic>
      <p:pic>
        <p:nvPicPr>
          <p:cNvPr id="307" name="Shape 307"/>
          <p:cNvPicPr preferRelativeResize="0"/>
          <p:nvPr/>
        </p:nvPicPr>
        <p:blipFill rotWithShape="1">
          <a:blip r:embed="rId10">
            <a:alphaModFix/>
          </a:blip>
          <a:srcRect/>
          <a:stretch/>
        </p:blipFill>
        <p:spPr>
          <a:xfrm>
            <a:off x="3868254" y="352605"/>
            <a:ext cx="1461114" cy="784145"/>
          </a:xfrm>
          <a:prstGeom prst="rect">
            <a:avLst/>
          </a:prstGeom>
          <a:noFill/>
          <a:ln>
            <a:noFill/>
          </a:ln>
        </p:spPr>
      </p:pic>
      <p:pic>
        <p:nvPicPr>
          <p:cNvPr id="308" name="Shape 308"/>
          <p:cNvPicPr preferRelativeResize="0"/>
          <p:nvPr/>
        </p:nvPicPr>
        <p:blipFill rotWithShape="1">
          <a:blip r:embed="rId11">
            <a:alphaModFix/>
          </a:blip>
          <a:srcRect/>
          <a:stretch/>
        </p:blipFill>
        <p:spPr>
          <a:xfrm>
            <a:off x="5657114" y="390103"/>
            <a:ext cx="1541364" cy="717140"/>
          </a:xfrm>
          <a:prstGeom prst="rect">
            <a:avLst/>
          </a:prstGeom>
          <a:noFill/>
          <a:ln>
            <a:noFill/>
          </a:ln>
        </p:spPr>
      </p:pic>
      <p:pic>
        <p:nvPicPr>
          <p:cNvPr id="309" name="Shape 309"/>
          <p:cNvPicPr preferRelativeResize="0"/>
          <p:nvPr/>
        </p:nvPicPr>
        <p:blipFill rotWithShape="1">
          <a:blip r:embed="rId12">
            <a:alphaModFix/>
          </a:blip>
          <a:srcRect/>
          <a:stretch/>
        </p:blipFill>
        <p:spPr>
          <a:xfrm>
            <a:off x="7655890" y="390103"/>
            <a:ext cx="1442406" cy="709490"/>
          </a:xfrm>
          <a:prstGeom prst="rect">
            <a:avLst/>
          </a:prstGeom>
          <a:noFill/>
          <a:ln>
            <a:noFill/>
          </a:ln>
        </p:spPr>
      </p:pic>
      <p:pic>
        <p:nvPicPr>
          <p:cNvPr id="310" name="Shape 310"/>
          <p:cNvPicPr preferRelativeResize="0"/>
          <p:nvPr/>
        </p:nvPicPr>
        <p:blipFill rotWithShape="1">
          <a:blip r:embed="rId13">
            <a:alphaModFix/>
          </a:blip>
          <a:srcRect/>
          <a:stretch/>
        </p:blipFill>
        <p:spPr>
          <a:xfrm>
            <a:off x="9525000" y="455043"/>
            <a:ext cx="1396441" cy="6445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1104900" y="622300"/>
            <a:ext cx="9601200" cy="977700"/>
          </a:xfrm>
          <a:prstGeom prst="rect">
            <a:avLst/>
          </a:prstGeom>
          <a:noFill/>
          <a:ln>
            <a:noFill/>
          </a:ln>
        </p:spPr>
        <p:txBody>
          <a:bodyPr wrap="square" lIns="91425" tIns="45700" rIns="91425" bIns="45700" anchor="b" anchorCtr="0">
            <a:noAutofit/>
          </a:bodyPr>
          <a:lstStyle/>
          <a:p>
            <a:pPr marL="0" marR="0" lvl="0" indent="-254000" algn="l" rtl="0">
              <a:lnSpc>
                <a:spcPct val="85000"/>
              </a:lnSpc>
              <a:spcBef>
                <a:spcPts val="0"/>
              </a:spcBef>
              <a:buClr>
                <a:srgbClr val="3F3F3F"/>
              </a:buClr>
              <a:buSzPct val="100000"/>
              <a:buFont typeface="Calibri"/>
              <a:buNone/>
            </a:pPr>
            <a:r>
              <a:rPr lang="en-GB" sz="4000" b="1" dirty="0"/>
              <a:t>Presentation Structure</a:t>
            </a:r>
          </a:p>
        </p:txBody>
      </p:sp>
      <p:sp>
        <p:nvSpPr>
          <p:cNvPr id="124" name="Shape 124"/>
          <p:cNvSpPr txBox="1">
            <a:spLocks noGrp="1"/>
          </p:cNvSpPr>
          <p:nvPr>
            <p:ph type="body" idx="1"/>
          </p:nvPr>
        </p:nvSpPr>
        <p:spPr>
          <a:xfrm>
            <a:off x="1295400" y="1763150"/>
            <a:ext cx="9601200" cy="4256650"/>
          </a:xfrm>
          <a:prstGeom prst="rect">
            <a:avLst/>
          </a:prstGeom>
          <a:noFill/>
          <a:ln>
            <a:noFill/>
          </a:ln>
        </p:spPr>
        <p:txBody>
          <a:bodyPr wrap="square" lIns="0" tIns="45700" rIns="0" bIns="45700" anchor="t" anchorCtr="0">
            <a:noAutofit/>
          </a:bodyPr>
          <a:lstStyle/>
          <a:p>
            <a:pPr marL="0" marR="0" lvl="0" indent="0" algn="l" rtl="0">
              <a:lnSpc>
                <a:spcPct val="70000"/>
              </a:lnSpc>
              <a:spcBef>
                <a:spcPts val="0"/>
              </a:spcBef>
              <a:spcAft>
                <a:spcPts val="0"/>
              </a:spcAft>
              <a:buNone/>
            </a:pPr>
            <a:endParaRPr sz="2400" b="1" dirty="0">
              <a:solidFill>
                <a:srgbClr val="C00000"/>
              </a:solidFill>
            </a:endParaRPr>
          </a:p>
          <a:p>
            <a:pPr marL="91440" marR="0" lvl="0" indent="-110490" algn="l" rtl="0">
              <a:lnSpc>
                <a:spcPct val="70000"/>
              </a:lnSpc>
              <a:spcBef>
                <a:spcPts val="0"/>
              </a:spcBef>
              <a:spcAft>
                <a:spcPts val="0"/>
              </a:spcAft>
              <a:buClr>
                <a:schemeClr val="dk1"/>
              </a:buClr>
              <a:buSzPct val="100000"/>
              <a:buFont typeface="Courier New"/>
              <a:buChar char="o"/>
            </a:pPr>
            <a:r>
              <a:rPr lang="en-GB" b="1" i="0" strike="noStrike" cap="none" dirty="0">
                <a:solidFill>
                  <a:schemeClr val="dk1"/>
                </a:solidFill>
              </a:rPr>
              <a:t>INTRODUCTION</a:t>
            </a:r>
          </a:p>
          <a:p>
            <a:pPr marL="0" marR="0" lvl="0" indent="0" algn="l" rtl="0">
              <a:lnSpc>
                <a:spcPct val="70000"/>
              </a:lnSpc>
              <a:spcBef>
                <a:spcPts val="0"/>
              </a:spcBef>
              <a:spcAft>
                <a:spcPts val="0"/>
              </a:spcAft>
              <a:buClr>
                <a:schemeClr val="dk1"/>
              </a:buClr>
              <a:buSzPct val="100000"/>
              <a:buNone/>
            </a:pPr>
            <a:endParaRPr lang="en-GB" b="1" i="0" strike="noStrike" cap="none" dirty="0">
              <a:solidFill>
                <a:schemeClr val="dk1"/>
              </a:solidFill>
            </a:endParaRPr>
          </a:p>
          <a:p>
            <a:pPr marL="91440" marR="0" lvl="0" indent="-110490" algn="l" rtl="0">
              <a:lnSpc>
                <a:spcPct val="70000"/>
              </a:lnSpc>
              <a:spcBef>
                <a:spcPts val="0"/>
              </a:spcBef>
              <a:spcAft>
                <a:spcPts val="0"/>
              </a:spcAft>
              <a:buClr>
                <a:schemeClr val="dk1"/>
              </a:buClr>
              <a:buSzPct val="100000"/>
              <a:buFont typeface="Courier New"/>
              <a:buChar char="o"/>
            </a:pPr>
            <a:r>
              <a:rPr lang="en-GB" b="1" i="0" strike="noStrike" cap="none" dirty="0">
                <a:solidFill>
                  <a:schemeClr val="dk1"/>
                </a:solidFill>
              </a:rPr>
              <a:t>IMPLEMENTING RECOMMENDATIONS OF </a:t>
            </a:r>
            <a:r>
              <a:rPr lang="en-GB" b="1" dirty="0">
                <a:solidFill>
                  <a:schemeClr val="dk1"/>
                </a:solidFill>
              </a:rPr>
              <a:t>UN</a:t>
            </a:r>
            <a:endParaRPr lang="en-GB" b="1" i="0" strike="noStrike" cap="none" dirty="0">
              <a:solidFill>
                <a:schemeClr val="dk1"/>
              </a:solidFill>
            </a:endParaRPr>
          </a:p>
          <a:p>
            <a:pPr marL="91440" marR="0" lvl="0" indent="-110490" algn="l" rtl="0">
              <a:lnSpc>
                <a:spcPct val="70000"/>
              </a:lnSpc>
              <a:spcBef>
                <a:spcPts val="1400"/>
              </a:spcBef>
              <a:spcAft>
                <a:spcPts val="0"/>
              </a:spcAft>
              <a:buClr>
                <a:schemeClr val="dk1"/>
              </a:buClr>
              <a:buSzPct val="100000"/>
              <a:buFont typeface="Courier New"/>
              <a:buChar char="o"/>
            </a:pPr>
            <a:r>
              <a:rPr lang="en-GB" b="1" dirty="0">
                <a:solidFill>
                  <a:schemeClr val="dk1"/>
                </a:solidFill>
              </a:rPr>
              <a:t>FINDINGS AND RECOMMENDATIONS:</a:t>
            </a:r>
          </a:p>
          <a:p>
            <a:pPr marR="0" lvl="3" algn="l" rtl="0">
              <a:lnSpc>
                <a:spcPct val="70000"/>
              </a:lnSpc>
              <a:spcBef>
                <a:spcPts val="1400"/>
              </a:spcBef>
              <a:spcAft>
                <a:spcPts val="0"/>
              </a:spcAft>
              <a:buClr>
                <a:schemeClr val="dk1"/>
              </a:buClr>
              <a:buSzPct val="100000"/>
            </a:pPr>
            <a:r>
              <a:rPr lang="en-GB" sz="2000" b="1" dirty="0">
                <a:solidFill>
                  <a:schemeClr val="dk1"/>
                </a:solidFill>
              </a:rPr>
              <a:t>Basic Education </a:t>
            </a:r>
          </a:p>
          <a:p>
            <a:pPr marR="0" lvl="3" algn="l" rtl="0">
              <a:lnSpc>
                <a:spcPct val="70000"/>
              </a:lnSpc>
              <a:spcBef>
                <a:spcPts val="1400"/>
              </a:spcBef>
              <a:spcAft>
                <a:spcPts val="0"/>
              </a:spcAft>
              <a:buClr>
                <a:schemeClr val="dk1"/>
              </a:buClr>
              <a:buSzPct val="100000"/>
            </a:pPr>
            <a:r>
              <a:rPr lang="en-GB" sz="2000" b="1" dirty="0">
                <a:solidFill>
                  <a:schemeClr val="dk1"/>
                </a:solidFill>
              </a:rPr>
              <a:t>Post-School Education and Training </a:t>
            </a:r>
          </a:p>
          <a:p>
            <a:pPr lvl="3">
              <a:lnSpc>
                <a:spcPct val="70000"/>
              </a:lnSpc>
              <a:spcBef>
                <a:spcPts val="1400"/>
              </a:spcBef>
              <a:spcAft>
                <a:spcPts val="0"/>
              </a:spcAft>
              <a:buClr>
                <a:schemeClr val="dk1"/>
              </a:buClr>
            </a:pPr>
            <a:r>
              <a:rPr lang="en-GB" sz="2000" b="1" dirty="0">
                <a:solidFill>
                  <a:schemeClr val="dk1"/>
                </a:solidFill>
              </a:rPr>
              <a:t>Health </a:t>
            </a:r>
          </a:p>
          <a:p>
            <a:pPr lvl="3">
              <a:lnSpc>
                <a:spcPct val="70000"/>
              </a:lnSpc>
              <a:spcBef>
                <a:spcPts val="1400"/>
              </a:spcBef>
              <a:spcAft>
                <a:spcPts val="0"/>
              </a:spcAft>
              <a:buClr>
                <a:schemeClr val="dk1"/>
              </a:buClr>
            </a:pPr>
            <a:r>
              <a:rPr lang="en-GB" sz="2000" b="1" dirty="0">
                <a:solidFill>
                  <a:schemeClr val="dk1"/>
                </a:solidFill>
              </a:rPr>
              <a:t>Social Development</a:t>
            </a:r>
          </a:p>
          <a:p>
            <a:pPr marR="0" lvl="3" algn="l" rtl="0">
              <a:lnSpc>
                <a:spcPct val="70000"/>
              </a:lnSpc>
              <a:spcBef>
                <a:spcPts val="1400"/>
              </a:spcBef>
              <a:spcAft>
                <a:spcPts val="0"/>
              </a:spcAft>
              <a:buClr>
                <a:schemeClr val="dk1"/>
              </a:buClr>
              <a:buSzPct val="100000"/>
            </a:pPr>
            <a:r>
              <a:rPr lang="en-GB" sz="2000" b="1" dirty="0">
                <a:solidFill>
                  <a:schemeClr val="dk1"/>
                </a:solidFill>
              </a:rPr>
              <a:t>Environmental Governance</a:t>
            </a:r>
          </a:p>
          <a:p>
            <a:pPr lvl="3">
              <a:lnSpc>
                <a:spcPct val="70000"/>
              </a:lnSpc>
              <a:spcBef>
                <a:spcPts val="1400"/>
              </a:spcBef>
              <a:spcAft>
                <a:spcPts val="0"/>
              </a:spcAft>
              <a:buClr>
                <a:schemeClr val="dk1"/>
              </a:buClr>
            </a:pPr>
            <a:r>
              <a:rPr lang="en-GB" sz="2000" b="1" dirty="0">
                <a:solidFill>
                  <a:schemeClr val="dk1"/>
                </a:solidFill>
              </a:rPr>
              <a:t>Human Settlements</a:t>
            </a:r>
          </a:p>
          <a:p>
            <a:pPr marR="0" lvl="3" algn="l" rtl="0">
              <a:lnSpc>
                <a:spcPct val="70000"/>
              </a:lnSpc>
              <a:spcBef>
                <a:spcPts val="1400"/>
              </a:spcBef>
              <a:spcAft>
                <a:spcPts val="0"/>
              </a:spcAft>
              <a:buClr>
                <a:schemeClr val="dk1"/>
              </a:buClr>
              <a:buSzPct val="100000"/>
            </a:pPr>
            <a:r>
              <a:rPr lang="en-GB" sz="2000" b="1" dirty="0">
                <a:solidFill>
                  <a:schemeClr val="dk1"/>
                </a:solidFill>
              </a:rPr>
              <a:t>Rural Development &amp; Land Reform</a:t>
            </a:r>
          </a:p>
          <a:p>
            <a:pPr marL="0" marR="0" lvl="0" indent="0" algn="l" rtl="0">
              <a:lnSpc>
                <a:spcPct val="70000"/>
              </a:lnSpc>
              <a:spcBef>
                <a:spcPts val="1400"/>
              </a:spcBef>
              <a:spcAft>
                <a:spcPts val="0"/>
              </a:spcAft>
              <a:buNone/>
            </a:pPr>
            <a:endParaRPr u="sng" dirty="0"/>
          </a:p>
          <a:p>
            <a:pPr marL="0" marR="0" lvl="0" indent="0" algn="l" rtl="0">
              <a:lnSpc>
                <a:spcPct val="70000"/>
              </a:lnSpc>
              <a:spcBef>
                <a:spcPts val="1400"/>
              </a:spcBef>
              <a:spcAft>
                <a:spcPts val="0"/>
              </a:spcAft>
              <a:buNone/>
            </a:pPr>
            <a:endParaRPr sz="1700" b="1" i="0" u="sng" strike="noStrike" cap="none" dirty="0">
              <a:solidFill>
                <a:srgbClr val="3F3F3F"/>
              </a:solidFill>
              <a:latin typeface="Calibri"/>
              <a:ea typeface="Calibri"/>
              <a:cs typeface="Calibri"/>
              <a:sym typeface="Calibri"/>
            </a:endParaRPr>
          </a:p>
          <a:p>
            <a:pPr marL="0" marR="0" lvl="0" indent="-107950" algn="l" rtl="0">
              <a:lnSpc>
                <a:spcPct val="70000"/>
              </a:lnSpc>
              <a:spcBef>
                <a:spcPts val="1400"/>
              </a:spcBef>
              <a:spcAft>
                <a:spcPts val="0"/>
              </a:spcAft>
              <a:buClr>
                <a:schemeClr val="accent1"/>
              </a:buClr>
              <a:buSzPct val="100000"/>
              <a:buFont typeface="Calibri"/>
              <a:buNone/>
            </a:pPr>
            <a:endParaRPr sz="1700" b="1" i="0" u="sng" strike="noStrike" cap="none" dirty="0">
              <a:solidFill>
                <a:srgbClr val="3F3F3F"/>
              </a:solidFill>
              <a:latin typeface="Calibri"/>
              <a:ea typeface="Calibri"/>
              <a:cs typeface="Calibri"/>
              <a:sym typeface="Calibri"/>
            </a:endParaRPr>
          </a:p>
          <a:p>
            <a:pPr marL="0" marR="0" lvl="0" indent="-107950" algn="l" rtl="0">
              <a:lnSpc>
                <a:spcPct val="70000"/>
              </a:lnSpc>
              <a:spcBef>
                <a:spcPts val="1400"/>
              </a:spcBef>
              <a:spcAft>
                <a:spcPts val="0"/>
              </a:spcAft>
              <a:buClr>
                <a:schemeClr val="accent1"/>
              </a:buClr>
              <a:buSzPct val="100000"/>
              <a:buFont typeface="Calibri"/>
              <a:buNone/>
            </a:pPr>
            <a:endParaRPr sz="1700" b="0" i="0" u="none" strike="noStrike" cap="none" dirty="0">
              <a:solidFill>
                <a:srgbClr val="3F3F3F"/>
              </a:solidFill>
              <a:latin typeface="Calibri"/>
              <a:ea typeface="Calibri"/>
              <a:cs typeface="Calibri"/>
              <a:sym typeface="Calibri"/>
            </a:endParaRPr>
          </a:p>
          <a:p>
            <a:pPr marL="0" marR="0" lvl="0" indent="-107950" algn="l" rtl="0">
              <a:lnSpc>
                <a:spcPct val="70000"/>
              </a:lnSpc>
              <a:spcBef>
                <a:spcPts val="1400"/>
              </a:spcBef>
              <a:spcAft>
                <a:spcPts val="0"/>
              </a:spcAft>
              <a:buClr>
                <a:schemeClr val="accent1"/>
              </a:buClr>
              <a:buSzPct val="100000"/>
              <a:buFont typeface="Calibri"/>
              <a:buNone/>
            </a:pPr>
            <a:endParaRPr sz="1700" b="1" i="0" u="sng" strike="noStrike" cap="none" dirty="0">
              <a:solidFill>
                <a:srgbClr val="3F3F3F"/>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1295400" y="370025"/>
            <a:ext cx="9601200" cy="1040100"/>
          </a:xfrm>
          <a:prstGeom prst="rect">
            <a:avLst/>
          </a:prstGeom>
          <a:noFill/>
          <a:ln>
            <a:noFill/>
          </a:ln>
        </p:spPr>
        <p:txBody>
          <a:bodyPr wrap="square" lIns="91425" tIns="45700" rIns="91425" bIns="45700" anchor="b" anchorCtr="0">
            <a:noAutofit/>
          </a:bodyPr>
          <a:lstStyle/>
          <a:p>
            <a:pPr marL="0" marR="0" lvl="0" indent="-304800" algn="l" rtl="0">
              <a:lnSpc>
                <a:spcPct val="85000"/>
              </a:lnSpc>
              <a:spcBef>
                <a:spcPts val="0"/>
              </a:spcBef>
              <a:buClr>
                <a:srgbClr val="3F3F3F"/>
              </a:buClr>
              <a:buSzPct val="100000"/>
              <a:buFont typeface="Calibri"/>
              <a:buNone/>
            </a:pPr>
            <a:r>
              <a:rPr lang="en-GB" sz="4800" b="1" i="0" u="none" strike="noStrike" cap="none">
                <a:solidFill>
                  <a:srgbClr val="3F3F3F"/>
                </a:solidFill>
              </a:rPr>
              <a:t>Introduction</a:t>
            </a:r>
          </a:p>
        </p:txBody>
      </p:sp>
      <p:sp>
        <p:nvSpPr>
          <p:cNvPr id="131" name="Shape 131"/>
          <p:cNvSpPr txBox="1">
            <a:spLocks noGrp="1"/>
          </p:cNvSpPr>
          <p:nvPr>
            <p:ph type="body" idx="1"/>
          </p:nvPr>
        </p:nvSpPr>
        <p:spPr>
          <a:xfrm>
            <a:off x="1371600" y="1410159"/>
            <a:ext cx="9601200" cy="4825388"/>
          </a:xfrm>
          <a:prstGeom prst="rect">
            <a:avLst/>
          </a:prstGeom>
          <a:noFill/>
          <a:ln>
            <a:noFill/>
          </a:ln>
        </p:spPr>
        <p:txBody>
          <a:bodyPr wrap="square" lIns="0" tIns="45700" rIns="0" bIns="45700" anchor="t" anchorCtr="0">
            <a:noAutofit/>
          </a:bodyPr>
          <a:lstStyle/>
          <a:p>
            <a:pPr marL="91440" marR="0" lvl="0" indent="-91440" algn="l" rtl="0">
              <a:lnSpc>
                <a:spcPct val="90000"/>
              </a:lnSpc>
              <a:spcBef>
                <a:spcPts val="0"/>
              </a:spcBef>
              <a:spcAft>
                <a:spcPts val="0"/>
              </a:spcAft>
              <a:buClr>
                <a:schemeClr val="accent1"/>
              </a:buClr>
              <a:buSzPct val="100000"/>
              <a:buFont typeface="Calibri"/>
              <a:buChar char=" "/>
            </a:pPr>
            <a:endParaRPr dirty="0"/>
          </a:p>
          <a:p>
            <a:pPr marL="0" marR="0" lvl="0" indent="0" algn="l" rtl="0">
              <a:lnSpc>
                <a:spcPct val="90000"/>
              </a:lnSpc>
              <a:spcBef>
                <a:spcPts val="0"/>
              </a:spcBef>
              <a:spcAft>
                <a:spcPts val="0"/>
              </a:spcAft>
              <a:buNone/>
            </a:pPr>
            <a:r>
              <a:rPr lang="en-GB" sz="1800" b="0" i="0" u="none" strike="noStrike" cap="none" dirty="0">
                <a:solidFill>
                  <a:srgbClr val="3F3F3F"/>
                </a:solidFill>
                <a:latin typeface="Calibri"/>
                <a:ea typeface="Calibri"/>
                <a:cs typeface="Calibri"/>
                <a:sym typeface="Calibri"/>
              </a:rPr>
              <a:t>The MTBPS states a commitment to keeping government expenditure within previously stated expenditure ceilings</a:t>
            </a:r>
          </a:p>
          <a:p>
            <a:pPr marL="0" marR="0" lvl="0" indent="0" algn="l" rtl="0">
              <a:lnSpc>
                <a:spcPct val="90000"/>
              </a:lnSpc>
              <a:spcBef>
                <a:spcPts val="1400"/>
              </a:spcBef>
              <a:spcAft>
                <a:spcPts val="0"/>
              </a:spcAft>
              <a:buNone/>
            </a:pPr>
            <a:r>
              <a:rPr lang="en-GB" sz="1800" b="0" i="0" u="none" strike="noStrike" cap="none" dirty="0">
                <a:solidFill>
                  <a:srgbClr val="3F3F3F"/>
                </a:solidFill>
                <a:latin typeface="Calibri"/>
                <a:ea typeface="Calibri"/>
                <a:cs typeface="Calibri"/>
                <a:sym typeface="Calibri"/>
              </a:rPr>
              <a:t>This signals a certain level of control over national government expenditure, but could also reflect the absence of political will to cut ‘fat’ in the system in the face of a looming crisis</a:t>
            </a:r>
          </a:p>
          <a:p>
            <a:pPr marL="0" marR="0" lvl="0" indent="0" algn="l" rtl="0">
              <a:lnSpc>
                <a:spcPct val="90000"/>
              </a:lnSpc>
              <a:spcBef>
                <a:spcPts val="1400"/>
              </a:spcBef>
              <a:spcAft>
                <a:spcPts val="0"/>
              </a:spcAft>
              <a:buNone/>
            </a:pPr>
            <a:r>
              <a:rPr lang="en-GB" sz="1800" b="0" i="0" u="none" strike="noStrike" cap="none" dirty="0" smtClean="0">
                <a:solidFill>
                  <a:srgbClr val="3F3F3F"/>
                </a:solidFill>
                <a:latin typeface="Calibri"/>
                <a:ea typeface="Calibri"/>
                <a:cs typeface="Calibri"/>
                <a:sym typeface="Calibri"/>
              </a:rPr>
              <a:t> </a:t>
            </a:r>
            <a:r>
              <a:rPr lang="en-GB" sz="1800" dirty="0"/>
              <a:t>I</a:t>
            </a:r>
            <a:r>
              <a:rPr lang="en-GB" sz="1800" b="0" i="0" u="none" strike="noStrike" cap="none" dirty="0" smtClean="0">
                <a:solidFill>
                  <a:srgbClr val="3F3F3F"/>
                </a:solidFill>
                <a:latin typeface="Calibri"/>
                <a:ea typeface="Calibri"/>
                <a:cs typeface="Calibri"/>
                <a:sym typeface="Calibri"/>
              </a:rPr>
              <a:t>t </a:t>
            </a:r>
            <a:r>
              <a:rPr lang="en-GB" sz="1800" b="0" i="0" u="none" strike="noStrike" cap="none" dirty="0">
                <a:solidFill>
                  <a:srgbClr val="3F3F3F"/>
                </a:solidFill>
                <a:latin typeface="Calibri"/>
                <a:ea typeface="Calibri"/>
                <a:cs typeface="Calibri"/>
                <a:sym typeface="Calibri"/>
              </a:rPr>
              <a:t>is unacceptable that the financial consequences of poor governance and corruption </a:t>
            </a:r>
            <a:r>
              <a:rPr lang="en-GB" sz="1800" b="0" i="0" u="none" strike="noStrike" cap="none" dirty="0" smtClean="0">
                <a:solidFill>
                  <a:srgbClr val="3F3F3F"/>
                </a:solidFill>
                <a:latin typeface="Calibri"/>
                <a:ea typeface="Calibri"/>
                <a:cs typeface="Calibri"/>
                <a:sym typeface="Calibri"/>
              </a:rPr>
              <a:t> are being transferred to the citizenry </a:t>
            </a:r>
            <a:endParaRPr lang="en-GB" sz="1800" b="0" i="0" u="none" strike="noStrike" cap="none" dirty="0">
              <a:solidFill>
                <a:srgbClr val="3F3F3F"/>
              </a:solidFill>
              <a:latin typeface="Calibri"/>
              <a:ea typeface="Calibri"/>
              <a:cs typeface="Calibri"/>
              <a:sym typeface="Calibri"/>
            </a:endParaRPr>
          </a:p>
          <a:p>
            <a:pPr marL="0" marR="0" lvl="0" indent="0" algn="l" rtl="0">
              <a:lnSpc>
                <a:spcPct val="90000"/>
              </a:lnSpc>
              <a:spcBef>
                <a:spcPts val="1400"/>
              </a:spcBef>
              <a:spcAft>
                <a:spcPts val="0"/>
              </a:spcAft>
              <a:buNone/>
            </a:pPr>
            <a:r>
              <a:rPr lang="en-GB" sz="1800" dirty="0" smtClean="0"/>
              <a:t>After 2 Years of engagement between Civil </a:t>
            </a:r>
            <a:r>
              <a:rPr lang="en-GB" sz="1800" dirty="0"/>
              <a:t>S</a:t>
            </a:r>
            <a:r>
              <a:rPr lang="en-GB" sz="1800" dirty="0" smtClean="0"/>
              <a:t>ociety , National Government and  the United Nations Committee on Economic Social and Cultural Rights has released its concluding observations in October 2018 </a:t>
            </a:r>
          </a:p>
          <a:p>
            <a:pPr marL="0" marR="0" lvl="0" indent="0" algn="l" rtl="0">
              <a:lnSpc>
                <a:spcPct val="90000"/>
              </a:lnSpc>
              <a:spcBef>
                <a:spcPts val="1400"/>
              </a:spcBef>
              <a:spcAft>
                <a:spcPts val="0"/>
              </a:spcAft>
              <a:buNone/>
            </a:pPr>
            <a:r>
              <a:rPr lang="en-GB" sz="1800" dirty="0" smtClean="0"/>
              <a:t>While social expenditure has maintained inflation level increases and South Africa has been implementing austerity measures for some time . </a:t>
            </a:r>
          </a:p>
          <a:p>
            <a:pPr marL="0" marR="0" lvl="0" indent="0" algn="l" rtl="0">
              <a:lnSpc>
                <a:spcPct val="90000"/>
              </a:lnSpc>
              <a:spcBef>
                <a:spcPts val="1400"/>
              </a:spcBef>
              <a:spcAft>
                <a:spcPts val="0"/>
              </a:spcAft>
              <a:buNone/>
            </a:pPr>
            <a:r>
              <a:rPr lang="en-GB" sz="1800" dirty="0" smtClean="0"/>
              <a:t>The Committee recommendations on in respect of South Africa’s performance provide an introduction to our submission </a:t>
            </a:r>
            <a:endParaRPr lang="en-GB" sz="1800" b="0" i="0" u="none" strike="noStrike" cap="none" dirty="0">
              <a:solidFill>
                <a:srgbClr val="3F3F3F"/>
              </a:solidFill>
              <a:latin typeface="Calibri"/>
              <a:ea typeface="Calibri"/>
              <a:cs typeface="Calibri"/>
              <a:sym typeface="Calibri"/>
            </a:endParaRPr>
          </a:p>
          <a:p>
            <a:pPr marL="0" marR="0" lvl="0" indent="0" algn="l" rtl="0">
              <a:lnSpc>
                <a:spcPct val="90000"/>
              </a:lnSpc>
              <a:spcBef>
                <a:spcPts val="1400"/>
              </a:spcBef>
              <a:spcAft>
                <a:spcPts val="0"/>
              </a:spcAft>
              <a:buNone/>
            </a:pPr>
            <a:endParaRPr lang="en-GB" sz="1800" b="0" i="0" u="none" strike="noStrike" cap="none" dirty="0">
              <a:solidFill>
                <a:srgbClr val="3F3F3F"/>
              </a:solidFill>
              <a:latin typeface="Calibri"/>
              <a:ea typeface="Calibri"/>
              <a:cs typeface="Calibri"/>
              <a:sym typeface="Calibri"/>
            </a:endParaRPr>
          </a:p>
          <a:p>
            <a:pPr marL="91440" marR="0" lvl="0" indent="-91440" algn="l" rtl="0">
              <a:lnSpc>
                <a:spcPct val="90000"/>
              </a:lnSpc>
              <a:spcBef>
                <a:spcPts val="1400"/>
              </a:spcBef>
              <a:spcAft>
                <a:spcPts val="0"/>
              </a:spcAft>
              <a:buClr>
                <a:schemeClr val="accent1"/>
              </a:buClr>
              <a:buSzPct val="100000"/>
              <a:buFont typeface="Calibri"/>
              <a:buNone/>
            </a:pPr>
            <a:endParaRPr sz="2000" b="0" i="0" u="none" strike="noStrike" cap="none" dirty="0">
              <a:solidFill>
                <a:srgbClr val="3F3F3F"/>
              </a:solidFill>
              <a:latin typeface="Calibri"/>
              <a:ea typeface="Calibri"/>
              <a:cs typeface="Calibri"/>
              <a:sym typeface="Calibri"/>
            </a:endParaRPr>
          </a:p>
          <a:p>
            <a:pPr marL="91440" marR="0" lvl="0" indent="-91440" algn="l" rtl="0">
              <a:lnSpc>
                <a:spcPct val="90000"/>
              </a:lnSpc>
              <a:spcBef>
                <a:spcPts val="1400"/>
              </a:spcBef>
              <a:spcAft>
                <a:spcPts val="0"/>
              </a:spcAft>
              <a:buClr>
                <a:schemeClr val="accent1"/>
              </a:buClr>
              <a:buSzPct val="100000"/>
              <a:buFont typeface="Calibri"/>
              <a:buNone/>
            </a:pPr>
            <a:endParaRPr sz="2000" b="0" i="0" u="none" strike="noStrike" cap="none" dirty="0">
              <a:solidFill>
                <a:srgbClr val="3F3F3F"/>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ICESR Recommendations to South Africa </a:t>
            </a:r>
            <a:endParaRPr lang="en-US" dirty="0"/>
          </a:p>
        </p:txBody>
      </p:sp>
      <p:sp>
        <p:nvSpPr>
          <p:cNvPr id="3" name="Text Placeholder 2"/>
          <p:cNvSpPr>
            <a:spLocks noGrp="1"/>
          </p:cNvSpPr>
          <p:nvPr>
            <p:ph type="body" idx="1"/>
          </p:nvPr>
        </p:nvSpPr>
        <p:spPr>
          <a:xfrm>
            <a:off x="1097280" y="1845734"/>
            <a:ext cx="10058400" cy="4331782"/>
          </a:xfrm>
        </p:spPr>
        <p:txBody>
          <a:bodyPr/>
          <a:lstStyle/>
          <a:p>
            <a:r>
              <a:rPr lang="en-US" dirty="0" smtClean="0"/>
              <a:t>Review  Fiscal Policy to improve its capacity to mobilize domestic resources required to bridge existing gaps in realising the socio economic rights </a:t>
            </a:r>
          </a:p>
          <a:p>
            <a:r>
              <a:rPr lang="en-US" dirty="0" smtClean="0"/>
              <a:t>Revise the Provincial and Local Government Equitable Share Formulas to improve equity in the allocation of resources towards the attainment of covenant rights </a:t>
            </a:r>
          </a:p>
          <a:p>
            <a:r>
              <a:rPr lang="en-US" dirty="0" smtClean="0"/>
              <a:t>Assess the impact of the vat increase on low income households and implement mitigating actions where needed </a:t>
            </a:r>
          </a:p>
          <a:p>
            <a:r>
              <a:rPr lang="en-US" dirty="0" smtClean="0"/>
              <a:t>Re-examine growth model in order to move towards a more inclusive development pathway </a:t>
            </a:r>
          </a:p>
          <a:p>
            <a:r>
              <a:rPr lang="en-US" dirty="0" smtClean="0"/>
              <a:t>Intensify efforts to combat illicit financial flows including measures to combat trade mispricing within multi national corporations </a:t>
            </a:r>
          </a:p>
          <a:p>
            <a:r>
              <a:rPr lang="en-US" dirty="0" smtClean="0"/>
              <a:t>Austerity Measures often unavoidable but when implemented they should be temporary , only cover the period of the crisis , necessary and proportionate and not result in discrimination and increased inequalities </a:t>
            </a:r>
          </a:p>
          <a:p>
            <a:endParaRPr lang="en-US" dirty="0"/>
          </a:p>
        </p:txBody>
      </p:sp>
    </p:spTree>
    <p:extLst>
      <p:ext uri="{BB962C8B-B14F-4D97-AF65-F5344CB8AC3E}">
        <p14:creationId xmlns:p14="http://schemas.microsoft.com/office/powerpoint/2010/main" val="3565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1371600" y="685800"/>
            <a:ext cx="9601200" cy="977747"/>
          </a:xfrm>
          <a:prstGeom prst="rect">
            <a:avLst/>
          </a:prstGeom>
          <a:noFill/>
          <a:ln>
            <a:noFill/>
          </a:ln>
        </p:spPr>
        <p:txBody>
          <a:bodyPr wrap="square" lIns="91425" tIns="45700" rIns="91425" bIns="45700" anchor="b" anchorCtr="0">
            <a:noAutofit/>
          </a:bodyPr>
          <a:lstStyle/>
          <a:p>
            <a:pPr marL="0" marR="0" lvl="0" indent="-254000" algn="l" rtl="0">
              <a:lnSpc>
                <a:spcPct val="85000"/>
              </a:lnSpc>
              <a:spcBef>
                <a:spcPts val="0"/>
              </a:spcBef>
              <a:buClr>
                <a:srgbClr val="3F3F3F"/>
              </a:buClr>
              <a:buSzPct val="100000"/>
              <a:buFont typeface="Calibri"/>
              <a:buNone/>
            </a:pPr>
            <a:r>
              <a:rPr lang="en-GB" sz="4000" b="1" i="0" u="none" strike="noStrike" cap="none" dirty="0">
                <a:solidFill>
                  <a:srgbClr val="3F3F3F"/>
                </a:solidFill>
              </a:rPr>
              <a:t>Basic Education</a:t>
            </a:r>
          </a:p>
        </p:txBody>
      </p:sp>
      <p:sp>
        <p:nvSpPr>
          <p:cNvPr id="138" name="Shape 138"/>
          <p:cNvSpPr txBox="1">
            <a:spLocks noGrp="1"/>
          </p:cNvSpPr>
          <p:nvPr>
            <p:ph type="body" idx="1"/>
          </p:nvPr>
        </p:nvSpPr>
        <p:spPr>
          <a:xfrm>
            <a:off x="1371600" y="1921908"/>
            <a:ext cx="9601200" cy="4383642"/>
          </a:xfrm>
          <a:prstGeom prst="rect">
            <a:avLst/>
          </a:prstGeom>
          <a:noFill/>
          <a:ln>
            <a:noFill/>
          </a:ln>
        </p:spPr>
        <p:txBody>
          <a:bodyPr wrap="square" lIns="0" tIns="45700" rIns="0" bIns="45700" anchor="t" anchorCtr="0">
            <a:noAutofit/>
          </a:bodyPr>
          <a:lstStyle/>
          <a:p>
            <a:pPr marL="342900" indent="-342900">
              <a:spcBef>
                <a:spcPts val="1400"/>
              </a:spcBef>
              <a:spcAft>
                <a:spcPts val="0"/>
              </a:spcAft>
              <a:buFont typeface="Arial" panose="020B0604020202020204" pitchFamily="34" charset="0"/>
              <a:buChar char="•"/>
            </a:pPr>
            <a:r>
              <a:rPr lang="en-ZA" dirty="0"/>
              <a:t>The 2018 Medium Term Budget Policy Statement (MTBPS) boasts that “[a]</a:t>
            </a:r>
            <a:r>
              <a:rPr lang="en-ZA" dirty="0" err="1"/>
              <a:t>fter</a:t>
            </a:r>
            <a:r>
              <a:rPr lang="en-ZA" dirty="0"/>
              <a:t> debt-service costs, education is the fastest-growing area of expenditure”, however this statement is misleading. The basic education budget is actually growing slower than a number of other budget priorities and has been continuously revised downward.</a:t>
            </a:r>
          </a:p>
          <a:p>
            <a:pPr marL="342900" indent="-342900">
              <a:spcBef>
                <a:spcPts val="1400"/>
              </a:spcBef>
              <a:spcAft>
                <a:spcPts val="0"/>
              </a:spcAft>
              <a:buFont typeface="Arial" panose="020B0604020202020204" pitchFamily="34" charset="0"/>
              <a:buChar char="•"/>
            </a:pPr>
            <a:r>
              <a:rPr lang="en-ZA" dirty="0"/>
              <a:t>The basic education government expenditure according to the budget review for the 2018/19 financial year was R230,4 billion; almost R20,3 billion less than what we had projected to be spending two years ago.</a:t>
            </a:r>
          </a:p>
          <a:p>
            <a:pPr marL="342900" indent="-342900">
              <a:spcBef>
                <a:spcPts val="1400"/>
              </a:spcBef>
              <a:spcAft>
                <a:spcPts val="0"/>
              </a:spcAft>
              <a:buFont typeface="Arial" panose="020B0604020202020204" pitchFamily="34" charset="0"/>
              <a:buChar char="•"/>
            </a:pPr>
            <a:r>
              <a:rPr lang="en-GB" sz="2000" b="0" i="0" u="none" strike="noStrike" cap="none" dirty="0">
                <a:solidFill>
                  <a:srgbClr val="3F3F3F"/>
                </a:solidFill>
                <a:latin typeface="Calibri"/>
                <a:ea typeface="Calibri"/>
                <a:cs typeface="Calibri"/>
                <a:sym typeface="Calibri"/>
              </a:rPr>
              <a:t>A look at the previous MTBP statements reveals that there will be far less funding available to basic education than was previously budgeted for</a:t>
            </a:r>
          </a:p>
          <a:p>
            <a:pPr marL="342900" indent="-342900">
              <a:spcBef>
                <a:spcPts val="1400"/>
              </a:spcBef>
              <a:spcAft>
                <a:spcPts val="0"/>
              </a:spcAft>
              <a:buFont typeface="Arial" panose="020B0604020202020204" pitchFamily="34" charset="0"/>
              <a:buChar char="•"/>
            </a:pPr>
            <a:r>
              <a:rPr lang="en-ZA" dirty="0"/>
              <a:t>This decrease in projected allocations is particularly concerning given the 1% VAT increase which came into effect in April this year. This has meant that the cost of textbooks and materials for building schools, amongst other items, have increased, while the sector has less funds to make provision for education resources</a:t>
            </a:r>
            <a:endParaRPr lang="en-GB" sz="2000" b="0" i="0" u="none" strike="noStrike" cap="none" dirty="0">
              <a:solidFill>
                <a:srgbClr val="3F3F3F"/>
              </a:solidFill>
              <a:latin typeface="Calibri"/>
              <a:ea typeface="Calibri"/>
              <a:cs typeface="Calibri"/>
              <a:sym typeface="Calibri"/>
            </a:endParaRPr>
          </a:p>
          <a:p>
            <a:pPr marL="0" marR="0" lvl="0" indent="-127000" algn="l" rtl="0">
              <a:lnSpc>
                <a:spcPct val="90000"/>
              </a:lnSpc>
              <a:spcBef>
                <a:spcPts val="1400"/>
              </a:spcBef>
              <a:spcAft>
                <a:spcPts val="0"/>
              </a:spcAft>
              <a:buClr>
                <a:schemeClr val="accent1"/>
              </a:buClr>
              <a:buSzPct val="100000"/>
              <a:buFont typeface="Calibri"/>
              <a:buNone/>
            </a:pPr>
            <a:endParaRPr sz="2000" b="0" i="0" u="none" strike="noStrike" cap="none" dirty="0">
              <a:solidFill>
                <a:srgbClr val="3F3F3F"/>
              </a:solidFill>
              <a:latin typeface="Calibri"/>
              <a:ea typeface="Calibri"/>
              <a:cs typeface="Calibri"/>
              <a:sym typeface="Calibri"/>
            </a:endParaRPr>
          </a:p>
          <a:p>
            <a:pPr marL="0" marR="0" lvl="0" indent="-127000" algn="l" rtl="0">
              <a:lnSpc>
                <a:spcPct val="90000"/>
              </a:lnSpc>
              <a:spcBef>
                <a:spcPts val="1400"/>
              </a:spcBef>
              <a:spcAft>
                <a:spcPts val="0"/>
              </a:spcAft>
              <a:buClr>
                <a:schemeClr val="accent1"/>
              </a:buClr>
              <a:buSzPct val="100000"/>
              <a:buFont typeface="Calibri"/>
              <a:buNone/>
            </a:pPr>
            <a:endParaRPr sz="2000" b="1" i="0" u="sng" strike="noStrike" cap="none" dirty="0">
              <a:solidFill>
                <a:srgbClr val="3F3F3F"/>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1155700" y="482600"/>
            <a:ext cx="9601200" cy="1098900"/>
          </a:xfrm>
          <a:prstGeom prst="rect">
            <a:avLst/>
          </a:prstGeom>
          <a:noFill/>
          <a:ln>
            <a:noFill/>
          </a:ln>
        </p:spPr>
        <p:txBody>
          <a:bodyPr wrap="square" lIns="91425" tIns="45700" rIns="91425" bIns="45700" anchor="b" anchorCtr="0">
            <a:noAutofit/>
          </a:bodyPr>
          <a:lstStyle/>
          <a:p>
            <a:pPr marL="0" marR="0" lvl="0" indent="-228600" algn="l" rtl="0">
              <a:lnSpc>
                <a:spcPct val="85000"/>
              </a:lnSpc>
              <a:spcBef>
                <a:spcPts val="0"/>
              </a:spcBef>
              <a:buClr>
                <a:srgbClr val="3F3F3F"/>
              </a:buClr>
              <a:buSzPct val="100000"/>
              <a:buFont typeface="Calibri"/>
              <a:buNone/>
            </a:pPr>
            <a:r>
              <a:rPr lang="en-GB" sz="4000" b="1" i="0" u="none" strike="noStrike" cap="none" dirty="0">
                <a:solidFill>
                  <a:srgbClr val="3F3F3F"/>
                </a:solidFill>
              </a:rPr>
              <a:t>Spending </a:t>
            </a:r>
            <a:r>
              <a:rPr lang="en-GB" sz="4000" b="1" dirty="0"/>
              <a:t>P</a:t>
            </a:r>
            <a:r>
              <a:rPr lang="en-GB" sz="4000" b="1" i="0" u="none" strike="noStrike" cap="none" dirty="0">
                <a:solidFill>
                  <a:srgbClr val="3F3F3F"/>
                </a:solidFill>
              </a:rPr>
              <a:t>rojections on Basic Education: MTBPS 2016-2018</a:t>
            </a:r>
          </a:p>
        </p:txBody>
      </p:sp>
      <p:graphicFrame>
        <p:nvGraphicFramePr>
          <p:cNvPr id="2" name="Table 1">
            <a:extLst>
              <a:ext uri="{FF2B5EF4-FFF2-40B4-BE49-F238E27FC236}">
                <a16:creationId xmlns:a16="http://schemas.microsoft.com/office/drawing/2014/main" xmlns="" id="{8B86A39D-AEAF-4069-88FD-D6881122B3C5}"/>
              </a:ext>
            </a:extLst>
          </p:cNvPr>
          <p:cNvGraphicFramePr>
            <a:graphicFrameLocks noGrp="1"/>
          </p:cNvGraphicFramePr>
          <p:nvPr>
            <p:extLst>
              <p:ext uri="{D42A27DB-BD31-4B8C-83A1-F6EECF244321}">
                <p14:modId xmlns:p14="http://schemas.microsoft.com/office/powerpoint/2010/main" val="3990093845"/>
              </p:ext>
            </p:extLst>
          </p:nvPr>
        </p:nvGraphicFramePr>
        <p:xfrm>
          <a:off x="2571750" y="2114550"/>
          <a:ext cx="6286499" cy="3725769"/>
        </p:xfrm>
        <a:graphic>
          <a:graphicData uri="http://schemas.openxmlformats.org/drawingml/2006/table">
            <a:tbl>
              <a:tblPr>
                <a:tableStyleId>{7E979245-F919-4477-884D-66D92866C9E1}</a:tableStyleId>
              </a:tblPr>
              <a:tblGrid>
                <a:gridCol w="2572346">
                  <a:extLst>
                    <a:ext uri="{9D8B030D-6E8A-4147-A177-3AD203B41FA5}">
                      <a16:colId xmlns:a16="http://schemas.microsoft.com/office/drawing/2014/main" xmlns="" val="3350836172"/>
                    </a:ext>
                  </a:extLst>
                </a:gridCol>
                <a:gridCol w="3714153">
                  <a:extLst>
                    <a:ext uri="{9D8B030D-6E8A-4147-A177-3AD203B41FA5}">
                      <a16:colId xmlns:a16="http://schemas.microsoft.com/office/drawing/2014/main" xmlns="" val="2977138844"/>
                    </a:ext>
                  </a:extLst>
                </a:gridCol>
              </a:tblGrid>
              <a:tr h="1149251">
                <a:tc>
                  <a:txBody>
                    <a:bodyPr/>
                    <a:lstStyle/>
                    <a:p>
                      <a:pPr marL="88900" marR="88900" algn="l">
                        <a:lnSpc>
                          <a:spcPct val="115000"/>
                        </a:lnSpc>
                        <a:spcAft>
                          <a:spcPts val="0"/>
                        </a:spcAft>
                      </a:pPr>
                      <a:r>
                        <a:rPr lang="en-ZA" sz="2400" dirty="0">
                          <a:effectLst/>
                        </a:rPr>
                        <a:t> </a:t>
                      </a:r>
                      <a:endParaRPr lang="en-ZA" sz="24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lumMod val="85000"/>
                      </a:schemeClr>
                    </a:solidFill>
                  </a:tcPr>
                </a:tc>
                <a:tc>
                  <a:txBody>
                    <a:bodyPr/>
                    <a:lstStyle/>
                    <a:p>
                      <a:pPr marL="88900" marR="88900" algn="l">
                        <a:lnSpc>
                          <a:spcPct val="115000"/>
                        </a:lnSpc>
                        <a:spcAft>
                          <a:spcPts val="0"/>
                        </a:spcAft>
                      </a:pPr>
                      <a:r>
                        <a:rPr lang="en-ZA" sz="2400" dirty="0">
                          <a:effectLst/>
                        </a:rPr>
                        <a:t>Projected Basic Education Spending in the 2018/19 Financial Year</a:t>
                      </a:r>
                      <a:endParaRPr lang="en-ZA" sz="24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lumMod val="85000"/>
                      </a:schemeClr>
                    </a:solidFill>
                  </a:tcPr>
                </a:tc>
                <a:extLst>
                  <a:ext uri="{0D108BD9-81ED-4DB2-BD59-A6C34878D82A}">
                    <a16:rowId xmlns:a16="http://schemas.microsoft.com/office/drawing/2014/main" xmlns="" val="2310932368"/>
                  </a:ext>
                </a:extLst>
              </a:tr>
              <a:tr h="652983">
                <a:tc>
                  <a:txBody>
                    <a:bodyPr/>
                    <a:lstStyle/>
                    <a:p>
                      <a:pPr marL="88900" marR="88900" algn="ctr">
                        <a:lnSpc>
                          <a:spcPct val="115000"/>
                        </a:lnSpc>
                        <a:spcAft>
                          <a:spcPts val="0"/>
                        </a:spcAft>
                      </a:pPr>
                      <a:r>
                        <a:rPr lang="en-ZA" sz="2400">
                          <a:effectLst/>
                        </a:rPr>
                        <a:t>MTBPS 2016</a:t>
                      </a:r>
                      <a:endParaRPr lang="en-ZA" sz="24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lumMod val="85000"/>
                      </a:schemeClr>
                    </a:solidFill>
                  </a:tcPr>
                </a:tc>
                <a:tc>
                  <a:txBody>
                    <a:bodyPr/>
                    <a:lstStyle/>
                    <a:p>
                      <a:pPr marL="88900" marR="88900" algn="ctr">
                        <a:lnSpc>
                          <a:spcPct val="115000"/>
                        </a:lnSpc>
                        <a:spcAft>
                          <a:spcPts val="0"/>
                        </a:spcAft>
                      </a:pPr>
                      <a:r>
                        <a:rPr lang="en-ZA" sz="2400" dirty="0">
                          <a:effectLst/>
                        </a:rPr>
                        <a:t>R250,7 billion</a:t>
                      </a:r>
                      <a:endParaRPr lang="en-ZA" sz="24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extLst>
                  <a:ext uri="{0D108BD9-81ED-4DB2-BD59-A6C34878D82A}">
                    <a16:rowId xmlns:a16="http://schemas.microsoft.com/office/drawing/2014/main" xmlns="" val="2602408926"/>
                  </a:ext>
                </a:extLst>
              </a:tr>
              <a:tr h="652983">
                <a:tc>
                  <a:txBody>
                    <a:bodyPr/>
                    <a:lstStyle/>
                    <a:p>
                      <a:pPr marL="88900" marR="88900" algn="ctr">
                        <a:lnSpc>
                          <a:spcPct val="115000"/>
                        </a:lnSpc>
                        <a:spcAft>
                          <a:spcPts val="0"/>
                        </a:spcAft>
                      </a:pPr>
                      <a:r>
                        <a:rPr lang="en-ZA" sz="2400">
                          <a:effectLst/>
                        </a:rPr>
                        <a:t>MTBPS 2017</a:t>
                      </a:r>
                      <a:endParaRPr lang="en-ZA" sz="24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lumMod val="85000"/>
                      </a:schemeClr>
                    </a:solidFill>
                  </a:tcPr>
                </a:tc>
                <a:tc>
                  <a:txBody>
                    <a:bodyPr/>
                    <a:lstStyle/>
                    <a:p>
                      <a:pPr marL="88900" marR="88900" algn="ctr">
                        <a:lnSpc>
                          <a:spcPct val="115000"/>
                        </a:lnSpc>
                        <a:spcAft>
                          <a:spcPts val="0"/>
                        </a:spcAft>
                      </a:pPr>
                      <a:r>
                        <a:rPr lang="en-ZA" sz="2400" dirty="0">
                          <a:effectLst/>
                        </a:rPr>
                        <a:t>R249,8 billion</a:t>
                      </a:r>
                      <a:endParaRPr lang="en-ZA" sz="24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extLst>
                  <a:ext uri="{0D108BD9-81ED-4DB2-BD59-A6C34878D82A}">
                    <a16:rowId xmlns:a16="http://schemas.microsoft.com/office/drawing/2014/main" xmlns="" val="4248451345"/>
                  </a:ext>
                </a:extLst>
              </a:tr>
              <a:tr h="1030931">
                <a:tc>
                  <a:txBody>
                    <a:bodyPr/>
                    <a:lstStyle/>
                    <a:p>
                      <a:pPr marL="88900" marR="88900" algn="ctr">
                        <a:lnSpc>
                          <a:spcPct val="115000"/>
                        </a:lnSpc>
                        <a:spcAft>
                          <a:spcPts val="0"/>
                        </a:spcAft>
                      </a:pPr>
                      <a:r>
                        <a:rPr lang="en-ZA" sz="2400">
                          <a:effectLst/>
                        </a:rPr>
                        <a:t> </a:t>
                      </a:r>
                    </a:p>
                    <a:p>
                      <a:pPr marL="88900" marR="88900" algn="ctr">
                        <a:lnSpc>
                          <a:spcPct val="115000"/>
                        </a:lnSpc>
                        <a:spcAft>
                          <a:spcPts val="0"/>
                        </a:spcAft>
                      </a:pPr>
                      <a:r>
                        <a:rPr lang="en-ZA" sz="2400">
                          <a:effectLst/>
                        </a:rPr>
                        <a:t>MTBPS 2018</a:t>
                      </a:r>
                      <a:endParaRPr lang="en-ZA" sz="24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lumMod val="85000"/>
                      </a:schemeClr>
                    </a:solidFill>
                  </a:tcPr>
                </a:tc>
                <a:tc>
                  <a:txBody>
                    <a:bodyPr/>
                    <a:lstStyle/>
                    <a:p>
                      <a:pPr marL="88900" marR="88900" algn="ctr">
                        <a:lnSpc>
                          <a:spcPct val="115000"/>
                        </a:lnSpc>
                        <a:spcAft>
                          <a:spcPts val="0"/>
                        </a:spcAft>
                      </a:pPr>
                      <a:r>
                        <a:rPr lang="en-ZA" sz="2400" dirty="0">
                          <a:effectLst/>
                        </a:rPr>
                        <a:t>R247,4 billion </a:t>
                      </a:r>
                    </a:p>
                    <a:p>
                      <a:pPr marL="88900" marR="88900" algn="ctr">
                        <a:lnSpc>
                          <a:spcPct val="115000"/>
                        </a:lnSpc>
                        <a:spcAft>
                          <a:spcPts val="0"/>
                        </a:spcAft>
                      </a:pPr>
                      <a:r>
                        <a:rPr lang="en-ZA" sz="2400" dirty="0">
                          <a:effectLst/>
                        </a:rPr>
                        <a:t>(revised estimate)</a:t>
                      </a:r>
                      <a:endParaRPr lang="en-ZA" sz="24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nchor="b">
                    <a:solidFill>
                      <a:schemeClr val="bg1">
                        <a:lumMod val="85000"/>
                      </a:schemeClr>
                    </a:solidFill>
                  </a:tcPr>
                </a:tc>
                <a:extLst>
                  <a:ext uri="{0D108BD9-81ED-4DB2-BD59-A6C34878D82A}">
                    <a16:rowId xmlns:a16="http://schemas.microsoft.com/office/drawing/2014/main" xmlns="" val="3830633259"/>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1295400" y="273050"/>
            <a:ext cx="10096500" cy="1289050"/>
          </a:xfrm>
          <a:prstGeom prst="rect">
            <a:avLst/>
          </a:prstGeom>
          <a:noFill/>
          <a:ln>
            <a:noFill/>
          </a:ln>
        </p:spPr>
        <p:txBody>
          <a:bodyPr wrap="square" lIns="91425" tIns="45700" rIns="91425" bIns="45700" anchor="b" anchorCtr="0">
            <a:noAutofit/>
          </a:bodyPr>
          <a:lstStyle/>
          <a:p>
            <a:pPr marL="0" marR="0" lvl="0" indent="-228600" algn="l" rtl="0">
              <a:lnSpc>
                <a:spcPct val="85000"/>
              </a:lnSpc>
              <a:spcBef>
                <a:spcPts val="0"/>
              </a:spcBef>
              <a:buClr>
                <a:srgbClr val="3F3F3F"/>
              </a:buClr>
              <a:buSzPct val="100000"/>
              <a:buFont typeface="Calibri"/>
              <a:buNone/>
            </a:pPr>
            <a:r>
              <a:rPr lang="en-GB" sz="4000" b="1" i="0" u="none" strike="noStrike" cap="none" dirty="0">
                <a:solidFill>
                  <a:srgbClr val="3F3F3F"/>
                </a:solidFill>
              </a:rPr>
              <a:t>Department of Basic Education Appropriations</a:t>
            </a:r>
          </a:p>
        </p:txBody>
      </p:sp>
      <p:pic>
        <p:nvPicPr>
          <p:cNvPr id="4" name="image1.png">
            <a:extLst>
              <a:ext uri="{FF2B5EF4-FFF2-40B4-BE49-F238E27FC236}">
                <a16:creationId xmlns:a16="http://schemas.microsoft.com/office/drawing/2014/main" xmlns="" id="{F6C8F4BC-C632-4304-89F3-DADC950B37AD}"/>
              </a:ext>
            </a:extLst>
          </p:cNvPr>
          <p:cNvPicPr/>
          <p:nvPr/>
        </p:nvPicPr>
        <p:blipFill>
          <a:blip r:embed="rId3"/>
          <a:srcRect/>
          <a:stretch>
            <a:fillRect/>
          </a:stretch>
        </p:blipFill>
        <p:spPr>
          <a:xfrm>
            <a:off x="2628900" y="2095500"/>
            <a:ext cx="6934200" cy="4019550"/>
          </a:xfrm>
          <a:prstGeom prst="rect">
            <a:avLst/>
          </a:prstGeom>
          <a:ln/>
        </p:spPr>
      </p:pic>
    </p:spTree>
    <p:extLst>
      <p:ext uri="{BB962C8B-B14F-4D97-AF65-F5344CB8AC3E}">
        <p14:creationId xmlns:p14="http://schemas.microsoft.com/office/powerpoint/2010/main" val="460817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1295399" y="536400"/>
            <a:ext cx="9601200" cy="1098900"/>
          </a:xfrm>
          <a:prstGeom prst="rect">
            <a:avLst/>
          </a:prstGeom>
          <a:noFill/>
          <a:ln>
            <a:noFill/>
          </a:ln>
        </p:spPr>
        <p:txBody>
          <a:bodyPr wrap="square" lIns="91425" tIns="45700" rIns="91425" bIns="45700" anchor="b" anchorCtr="0">
            <a:noAutofit/>
          </a:bodyPr>
          <a:lstStyle/>
          <a:p>
            <a:pPr marL="0" marR="0" lvl="0" indent="-228600" algn="l" rtl="0">
              <a:lnSpc>
                <a:spcPct val="85000"/>
              </a:lnSpc>
              <a:spcBef>
                <a:spcPts val="0"/>
              </a:spcBef>
              <a:buClr>
                <a:srgbClr val="3F3F3F"/>
              </a:buClr>
              <a:buSzPct val="100000"/>
              <a:buFont typeface="Calibri"/>
              <a:buNone/>
            </a:pPr>
            <a:r>
              <a:rPr lang="en-GB" sz="4000" b="1" i="0" u="none" strike="noStrike" cap="none" dirty="0">
                <a:solidFill>
                  <a:srgbClr val="3F3F3F"/>
                </a:solidFill>
              </a:rPr>
              <a:t>Department of Basic Education Expenditure</a:t>
            </a:r>
          </a:p>
        </p:txBody>
      </p:sp>
      <p:pic>
        <p:nvPicPr>
          <p:cNvPr id="5" name="image2.png">
            <a:extLst>
              <a:ext uri="{FF2B5EF4-FFF2-40B4-BE49-F238E27FC236}">
                <a16:creationId xmlns:a16="http://schemas.microsoft.com/office/drawing/2014/main" xmlns="" id="{E9A05987-5CC2-44A4-9CD6-0D91514BFB39}"/>
              </a:ext>
            </a:extLst>
          </p:cNvPr>
          <p:cNvPicPr/>
          <p:nvPr/>
        </p:nvPicPr>
        <p:blipFill>
          <a:blip r:embed="rId3"/>
          <a:srcRect/>
          <a:stretch>
            <a:fillRect/>
          </a:stretch>
        </p:blipFill>
        <p:spPr>
          <a:xfrm>
            <a:off x="2790825" y="1885950"/>
            <a:ext cx="6610349" cy="3886200"/>
          </a:xfrm>
          <a:prstGeom prst="rect">
            <a:avLst/>
          </a:prstGeom>
          <a:ln/>
        </p:spPr>
      </p:pic>
    </p:spTree>
    <p:extLst>
      <p:ext uri="{BB962C8B-B14F-4D97-AF65-F5344CB8AC3E}">
        <p14:creationId xmlns:p14="http://schemas.microsoft.com/office/powerpoint/2010/main" val="738590015"/>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1126</TotalTime>
  <Words>2546</Words>
  <Application>Microsoft Macintosh PowerPoint</Application>
  <PresentationFormat>Widescreen</PresentationFormat>
  <Paragraphs>254</Paragraphs>
  <Slides>29</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vt:lpstr>
      <vt:lpstr>Courier New</vt:lpstr>
      <vt:lpstr>Arial</vt:lpstr>
      <vt:lpstr>Retrospect</vt:lpstr>
      <vt:lpstr>            BUDGET JUSTICE COALITION SUBMISSION  2018 MTBPS AND ADJUSTMENTS APPROPRIATION BILL  Parliament, Cape Town 23 November 2018   Public Hearing of The Standing Committee on Appropriations   </vt:lpstr>
      <vt:lpstr>Preamble</vt:lpstr>
      <vt:lpstr>Presentation Structure</vt:lpstr>
      <vt:lpstr>Introduction</vt:lpstr>
      <vt:lpstr>ICESR Recommendations to South Africa </vt:lpstr>
      <vt:lpstr>Basic Education</vt:lpstr>
      <vt:lpstr>Spending Projections on Basic Education: MTBPS 2016-2018</vt:lpstr>
      <vt:lpstr>Department of Basic Education Appropriations</vt:lpstr>
      <vt:lpstr>Department of Basic Education Expenditure</vt:lpstr>
      <vt:lpstr>School Infrastructure Backlogs Grant Underspending</vt:lpstr>
      <vt:lpstr>ASIDI Targets versus Performance</vt:lpstr>
      <vt:lpstr>Findings</vt:lpstr>
      <vt:lpstr>Recommendations</vt:lpstr>
      <vt:lpstr>Post-School Education &amp; Training</vt:lpstr>
      <vt:lpstr>Post-school Education &amp; Training</vt:lpstr>
      <vt:lpstr>Findings</vt:lpstr>
      <vt:lpstr>Recommendations</vt:lpstr>
      <vt:lpstr>Health</vt:lpstr>
      <vt:lpstr>Health </vt:lpstr>
      <vt:lpstr>Recommendations</vt:lpstr>
      <vt:lpstr>Social Development</vt:lpstr>
      <vt:lpstr> Recommendations</vt:lpstr>
      <vt:lpstr>Environmental Governance </vt:lpstr>
      <vt:lpstr> Recommendations</vt:lpstr>
      <vt:lpstr>Human Settlements</vt:lpstr>
      <vt:lpstr>Number of Houses/Units Completed per Year,  2002 – 2015</vt:lpstr>
      <vt:lpstr>Recommendations</vt:lpstr>
      <vt:lpstr>Rural Development and Land Reform </vt:lpstr>
      <vt:lpstr>PowerPoint Presentation</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SOCIETY SUBMISSION  2017 MEDIUM TERM BUDGET POLICY STATEMENT  Parliament, Cape Town 24 November 2017    Joint Sitting of The Standing and Select Committees on Appropriations</dc:title>
  <dc:creator>s1200015</dc:creator>
  <cp:lastModifiedBy>russell@rhap.org.za</cp:lastModifiedBy>
  <cp:revision>40</cp:revision>
  <dcterms:modified xsi:type="dcterms:W3CDTF">2018-11-22T21:18:34Z</dcterms:modified>
</cp:coreProperties>
</file>