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7" r:id="rId2"/>
    <p:sldId id="295" r:id="rId3"/>
    <p:sldId id="300" r:id="rId4"/>
    <p:sldId id="299" r:id="rId5"/>
    <p:sldId id="275" r:id="rId6"/>
    <p:sldId id="276" r:id="rId7"/>
    <p:sldId id="303" r:id="rId8"/>
    <p:sldId id="308" r:id="rId9"/>
    <p:sldId id="309" r:id="rId10"/>
    <p:sldId id="302" r:id="rId11"/>
    <p:sldId id="304" r:id="rId12"/>
    <p:sldId id="305" r:id="rId13"/>
    <p:sldId id="311" r:id="rId14"/>
    <p:sldId id="301" r:id="rId15"/>
    <p:sldId id="297" r:id="rId16"/>
    <p:sldId id="307" r:id="rId17"/>
    <p:sldId id="310" r:id="rId18"/>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1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85080" autoAdjust="0"/>
  </p:normalViewPr>
  <p:slideViewPr>
    <p:cSldViewPr snapToGrid="0" snapToObjects="1">
      <p:cViewPr varScale="1">
        <p:scale>
          <a:sx n="70" d="100"/>
          <a:sy n="70" d="100"/>
        </p:scale>
        <p:origin x="-1302" y="-96"/>
      </p:cViewPr>
      <p:guideLst>
        <p:guide orient="horz" pos="2358"/>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90206692913385"/>
          <c:y val="0"/>
          <c:w val="0.55625278871391082"/>
          <c:h val="1"/>
        </c:manualLayout>
      </c:layout>
      <c:doughnutChart>
        <c:varyColors val="1"/>
        <c:ser>
          <c:idx val="0"/>
          <c:order val="0"/>
          <c:tx>
            <c:strRef>
              <c:f>Sheet1!$B$1</c:f>
              <c:strCache>
                <c:ptCount val="1"/>
                <c:pt idx="0">
                  <c:v>Overall performance in R'000</c:v>
                </c:pt>
              </c:strCache>
            </c:strRef>
          </c:tx>
          <c:explosion val="25"/>
          <c:dLbls>
            <c:dLbl>
              <c:idx val="0"/>
              <c:layout/>
              <c:tx>
                <c:rich>
                  <a:bodyPr/>
                  <a:lstStyle/>
                  <a:p>
                    <a:r>
                      <a:rPr lang="en-US" sz="1200" dirty="0" smtClean="0"/>
                      <a:t>Un-earmarked</a:t>
                    </a:r>
                    <a:r>
                      <a:rPr lang="en-US" sz="1200" baseline="0" dirty="0" smtClean="0"/>
                      <a:t> </a:t>
                    </a:r>
                    <a:r>
                      <a:rPr lang="en-US" sz="1200" dirty="0" smtClean="0"/>
                      <a:t>funds</a:t>
                    </a:r>
                    <a:r>
                      <a:rPr lang="en-US" sz="1200" dirty="0"/>
                      <a:t>, </a:t>
                    </a:r>
                    <a:endParaRPr lang="en-US" sz="1200" dirty="0" smtClean="0"/>
                  </a:p>
                  <a:p>
                    <a:r>
                      <a:rPr lang="en-US" sz="1200" dirty="0" smtClean="0"/>
                      <a:t>18</a:t>
                    </a:r>
                    <a:r>
                      <a:rPr lang="en-US" sz="1200" dirty="0"/>
                      <a:t>%</a:t>
                    </a:r>
                    <a:endParaRPr lang="en-US" dirty="0"/>
                  </a:p>
                </c:rich>
              </c:tx>
              <c:showLegendKey val="0"/>
              <c:showVal val="0"/>
              <c:showCatName val="1"/>
              <c:showSerName val="0"/>
              <c:showPercent val="1"/>
              <c:showBubbleSize val="0"/>
            </c:dLbl>
            <c:dLbl>
              <c:idx val="1"/>
              <c:layout>
                <c:manualLayout>
                  <c:x val="1.5356627296587927E-2"/>
                  <c:y val="-1.3814303383688196E-3"/>
                </c:manualLayout>
              </c:layout>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1"/>
          </c:dLbls>
          <c:cat>
            <c:strRef>
              <c:f>Sheet1!$A$2:$A$4</c:f>
              <c:strCache>
                <c:ptCount val="3"/>
                <c:pt idx="0">
                  <c:v>Un-earmarked funds</c:v>
                </c:pt>
                <c:pt idx="1">
                  <c:v>Earmarked funds</c:v>
                </c:pt>
                <c:pt idx="2">
                  <c:v>Specifically and exclusively appropriated</c:v>
                </c:pt>
              </c:strCache>
            </c:strRef>
          </c:cat>
          <c:val>
            <c:numRef>
              <c:f>Sheet1!$B$2:$B$4</c:f>
              <c:numCache>
                <c:formatCode>#,##0</c:formatCode>
                <c:ptCount val="3"/>
                <c:pt idx="0">
                  <c:v>2770366</c:v>
                </c:pt>
                <c:pt idx="1">
                  <c:v>2153894</c:v>
                </c:pt>
                <c:pt idx="2">
                  <c:v>10647358</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4.8942217056351257E-3"/>
          <c:y val="9.7855433468782838E-2"/>
          <c:w val="0.89300183561663249"/>
          <c:h val="0.90071338763461417"/>
        </c:manualLayout>
      </c:layout>
      <c:pie3DChart>
        <c:varyColors val="1"/>
        <c:ser>
          <c:idx val="0"/>
          <c:order val="0"/>
          <c:tx>
            <c:strRef>
              <c:f>Sheet1!$B$1</c:f>
              <c:strCache>
                <c:ptCount val="1"/>
                <c:pt idx="0">
                  <c:v>Sales</c:v>
                </c:pt>
              </c:strCache>
            </c:strRef>
          </c:tx>
          <c:dPt>
            <c:idx val="0"/>
            <c:bubble3D val="0"/>
            <c:spPr>
              <a:solidFill>
                <a:srgbClr val="92D050"/>
              </a:solidFill>
            </c:spPr>
          </c:dPt>
          <c:dPt>
            <c:idx val="1"/>
            <c:bubble3D val="0"/>
            <c:spPr>
              <a:solidFill>
                <a:srgbClr val="FFFF00"/>
              </a:solidFill>
            </c:spPr>
          </c:dPt>
          <c:dPt>
            <c:idx val="2"/>
            <c:bubble3D val="0"/>
            <c:spPr>
              <a:solidFill>
                <a:srgbClr val="FF0000"/>
              </a:solidFill>
            </c:spPr>
          </c:dPt>
          <c:cat>
            <c:strRef>
              <c:f>Sheet1!$A$2:$A$4</c:f>
              <c:strCache>
                <c:ptCount val="3"/>
                <c:pt idx="0">
                  <c:v>Achieved</c:v>
                </c:pt>
                <c:pt idx="1">
                  <c:v>Partially achieved</c:v>
                </c:pt>
                <c:pt idx="2">
                  <c:v>Not achieved</c:v>
                </c:pt>
              </c:strCache>
            </c:strRef>
          </c:cat>
          <c:val>
            <c:numRef>
              <c:f>Sheet1!$B$2:$B$4</c:f>
              <c:numCache>
                <c:formatCode>General</c:formatCode>
                <c:ptCount val="3"/>
                <c:pt idx="0">
                  <c:v>15</c:v>
                </c:pt>
                <c:pt idx="1">
                  <c:v>5</c:v>
                </c:pt>
                <c:pt idx="2">
                  <c:v>22</c:v>
                </c:pt>
              </c:numCache>
            </c:numRef>
          </c:val>
        </c:ser>
        <c:dLbls>
          <c:showLegendKey val="0"/>
          <c:showVal val="0"/>
          <c:showCatName val="1"/>
          <c:showSerName val="0"/>
          <c:showPercent val="1"/>
          <c:showBubbleSize val="0"/>
          <c:showLeaderLines val="0"/>
        </c:dLbls>
      </c:pie3DChart>
    </c:plotArea>
    <c:plotVisOnly val="1"/>
    <c:dispBlanksAs val="zero"/>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Pt>
            <c:idx val="0"/>
            <c:bubble3D val="0"/>
            <c:spPr>
              <a:solidFill>
                <a:schemeClr val="accent2"/>
              </a:solidFill>
            </c:spPr>
          </c:dPt>
          <c:dPt>
            <c:idx val="1"/>
            <c:bubble3D val="0"/>
            <c:spPr>
              <a:solidFill>
                <a:schemeClr val="accent1"/>
              </a:solidFill>
            </c:spPr>
          </c:dPt>
          <c:dPt>
            <c:idx val="2"/>
            <c:bubble3D val="0"/>
          </c:dPt>
          <c:dLbls>
            <c:dLbl>
              <c:idx val="0"/>
              <c:spPr/>
              <c:txPr>
                <a:bodyPr/>
                <a:lstStyle/>
                <a:p>
                  <a:pPr>
                    <a:defRPr sz="1000">
                      <a:solidFill>
                        <a:schemeClr val="bg1"/>
                      </a:solidFill>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dLbl>
            <c:dLbl>
              <c:idx val="1"/>
              <c:spPr/>
              <c:txPr>
                <a:bodyPr/>
                <a:lstStyle/>
                <a:p>
                  <a:pPr>
                    <a:defRPr sz="1000">
                      <a:solidFill>
                        <a:schemeClr val="bg1"/>
                      </a:solidFill>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dLbl>
            <c:dLbl>
              <c:idx val="2"/>
              <c:tx>
                <c:rich>
                  <a:bodyPr/>
                  <a:lstStyle/>
                  <a:p>
                    <a:r>
                      <a:rPr lang="en-US" sz="1000" dirty="0" smtClean="0">
                        <a:latin typeface="Arial" panose="020B0604020202020204" pitchFamily="34" charset="0"/>
                        <a:cs typeface="Arial" panose="020B0604020202020204" pitchFamily="34" charset="0"/>
                      </a:rPr>
                      <a:t>Not achieved</a:t>
                    </a:r>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25%</a:t>
                    </a:r>
                    <a:endParaRPr lang="en-US" dirty="0"/>
                  </a:p>
                </c:rich>
              </c:tx>
              <c:showLegendKey val="0"/>
              <c:showVal val="0"/>
              <c:showCatName val="1"/>
              <c:showSerName val="0"/>
              <c:showPercent val="1"/>
              <c:showBubbleSize val="0"/>
            </c:dLbl>
            <c:txPr>
              <a:bodyPr/>
              <a:lstStyle/>
              <a:p>
                <a:pPr>
                  <a:defRPr sz="1000">
                    <a:latin typeface="Arial" panose="020B0604020202020204" pitchFamily="34" charset="0"/>
                    <a:cs typeface="Arial" panose="020B0604020202020204" pitchFamily="34" charset="0"/>
                  </a:defRPr>
                </a:pPr>
                <a:endParaRPr lang="en-US"/>
              </a:p>
            </c:txPr>
            <c:showLegendKey val="0"/>
            <c:showVal val="0"/>
            <c:showCatName val="1"/>
            <c:showSerName val="0"/>
            <c:showPercent val="1"/>
            <c:showBubbleSize val="0"/>
            <c:showLeaderLines val="0"/>
          </c:dLbls>
          <c:cat>
            <c:strRef>
              <c:f>Sheet1!$A$2:$A$3</c:f>
              <c:strCache>
                <c:ptCount val="2"/>
                <c:pt idx="0">
                  <c:v>Overall expenditure </c:v>
                </c:pt>
                <c:pt idx="1">
                  <c:v>Available budget</c:v>
                </c:pt>
              </c:strCache>
            </c:strRef>
          </c:cat>
          <c:val>
            <c:numRef>
              <c:f>Sheet1!$B$2:$B$3</c:f>
              <c:numCache>
                <c:formatCode>General</c:formatCode>
                <c:ptCount val="2"/>
                <c:pt idx="0">
                  <c:v>7142402</c:v>
                </c:pt>
                <c:pt idx="1">
                  <c:v>8429116</c:v>
                </c:pt>
              </c:numCache>
            </c:numRef>
          </c:val>
        </c:ser>
        <c:dLbls>
          <c:showLegendKey val="0"/>
          <c:showVal val="0"/>
          <c:showCatName val="1"/>
          <c:showSerName val="0"/>
          <c:showPercent val="1"/>
          <c:showBubbleSize val="0"/>
          <c:showLeaderLines val="0"/>
        </c:dLbls>
      </c:pie3DChart>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ZA" baseline="0" dirty="0" smtClean="0"/>
              <a:t>Main Account</a:t>
            </a:r>
            <a:endParaRPr lang="en-ZA" dirty="0"/>
          </a:p>
        </c:rich>
      </c:tx>
      <c:layout/>
      <c:overlay val="0"/>
    </c:title>
    <c:autoTitleDeleted val="0"/>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txPr>
              <a:bodyPr/>
              <a:lstStyle/>
              <a:p>
                <a:pPr>
                  <a:defRPr lang="en-US"/>
                </a:pPr>
                <a:endParaRPr lang="en-US"/>
              </a:p>
            </c:txPr>
            <c:showLegendKey val="0"/>
            <c:showVal val="1"/>
            <c:showCatName val="0"/>
            <c:showSerName val="0"/>
            <c:showPercent val="0"/>
            <c:showBubbleSize val="0"/>
            <c:showLeaderLines val="0"/>
          </c:dLbls>
          <c:cat>
            <c:strRef>
              <c:f>Sheet1!$A$2:$A$5</c:f>
              <c:strCache>
                <c:ptCount val="4"/>
                <c:pt idx="0">
                  <c:v>P1: Admin</c:v>
                </c:pt>
                <c:pt idx="1">
                  <c:v>P2: Planning</c:v>
                </c:pt>
                <c:pt idx="2">
                  <c:v>P3: Infrastructure</c:v>
                </c:pt>
                <c:pt idx="3">
                  <c:v>P4: Regulation</c:v>
                </c:pt>
              </c:strCache>
            </c:strRef>
          </c:cat>
          <c:val>
            <c:numRef>
              <c:f>Sheet1!$B$2:$B$5</c:f>
              <c:numCache>
                <c:formatCode>0%</c:formatCode>
                <c:ptCount val="4"/>
                <c:pt idx="0">
                  <c:v>0.67</c:v>
                </c:pt>
                <c:pt idx="1">
                  <c:v>0.34</c:v>
                </c:pt>
                <c:pt idx="2">
                  <c:v>0.28999999999999998</c:v>
                </c:pt>
                <c:pt idx="3">
                  <c:v>0.3</c:v>
                </c:pt>
              </c:numCache>
            </c:numRef>
          </c:val>
        </c:ser>
        <c:ser>
          <c:idx val="1"/>
          <c:order val="1"/>
          <c:tx>
            <c:strRef>
              <c:f>Sheet1!$C$1</c:f>
              <c:strCache>
                <c:ptCount val="1"/>
                <c:pt idx="0">
                  <c:v>Partially achieved</c:v>
                </c:pt>
              </c:strCache>
            </c:strRef>
          </c:tx>
          <c:spPr>
            <a:solidFill>
              <a:srgbClr val="FFFF00"/>
            </a:solidFill>
          </c:spPr>
          <c:invertIfNegative val="0"/>
          <c:dLbls>
            <c:txPr>
              <a:bodyPr/>
              <a:lstStyle/>
              <a:p>
                <a:pPr>
                  <a:defRPr lang="en-US"/>
                </a:pPr>
                <a:endParaRPr lang="en-US"/>
              </a:p>
            </c:txPr>
            <c:showLegendKey val="0"/>
            <c:showVal val="1"/>
            <c:showCatName val="0"/>
            <c:showSerName val="0"/>
            <c:showPercent val="0"/>
            <c:showBubbleSize val="0"/>
            <c:showLeaderLines val="0"/>
          </c:dLbls>
          <c:cat>
            <c:strRef>
              <c:f>Sheet1!$A$2:$A$5</c:f>
              <c:strCache>
                <c:ptCount val="4"/>
                <c:pt idx="0">
                  <c:v>P1: Admin</c:v>
                </c:pt>
                <c:pt idx="1">
                  <c:v>P2: Planning</c:v>
                </c:pt>
                <c:pt idx="2">
                  <c:v>P3: Infrastructure</c:v>
                </c:pt>
                <c:pt idx="3">
                  <c:v>P4: Regulation</c:v>
                </c:pt>
              </c:strCache>
            </c:strRef>
          </c:cat>
          <c:val>
            <c:numRef>
              <c:f>Sheet1!$C$2:$C$5</c:f>
              <c:numCache>
                <c:formatCode>0%</c:formatCode>
                <c:ptCount val="4"/>
                <c:pt idx="0">
                  <c:v>-0.17</c:v>
                </c:pt>
                <c:pt idx="1">
                  <c:v>-0.08</c:v>
                </c:pt>
                <c:pt idx="2">
                  <c:v>-7.0000000000000007E-2</c:v>
                </c:pt>
                <c:pt idx="3">
                  <c:v>-0.2</c:v>
                </c:pt>
              </c:numCache>
            </c:numRef>
          </c:val>
        </c:ser>
        <c:ser>
          <c:idx val="2"/>
          <c:order val="2"/>
          <c:tx>
            <c:strRef>
              <c:f>Sheet1!$D$1</c:f>
              <c:strCache>
                <c:ptCount val="1"/>
                <c:pt idx="0">
                  <c:v>Not achieved</c:v>
                </c:pt>
              </c:strCache>
            </c:strRef>
          </c:tx>
          <c:spPr>
            <a:solidFill>
              <a:srgbClr val="FF0000"/>
            </a:solidFill>
          </c:spPr>
          <c:invertIfNegative val="0"/>
          <c:dLbls>
            <c:txPr>
              <a:bodyPr/>
              <a:lstStyle/>
              <a:p>
                <a:pPr>
                  <a:defRPr lang="en-US">
                    <a:solidFill>
                      <a:schemeClr val="tx1"/>
                    </a:solidFill>
                  </a:defRPr>
                </a:pPr>
                <a:endParaRPr lang="en-US"/>
              </a:p>
            </c:txPr>
            <c:showLegendKey val="0"/>
            <c:showVal val="1"/>
            <c:showCatName val="0"/>
            <c:showSerName val="0"/>
            <c:showPercent val="0"/>
            <c:showBubbleSize val="0"/>
            <c:showLeaderLines val="0"/>
          </c:dLbls>
          <c:cat>
            <c:strRef>
              <c:f>Sheet1!$A$2:$A$5</c:f>
              <c:strCache>
                <c:ptCount val="4"/>
                <c:pt idx="0">
                  <c:v>P1: Admin</c:v>
                </c:pt>
                <c:pt idx="1">
                  <c:v>P2: Planning</c:v>
                </c:pt>
                <c:pt idx="2">
                  <c:v>P3: Infrastructure</c:v>
                </c:pt>
                <c:pt idx="3">
                  <c:v>P4: Regulation</c:v>
                </c:pt>
              </c:strCache>
            </c:strRef>
          </c:cat>
          <c:val>
            <c:numRef>
              <c:f>Sheet1!$D$2:$D$5</c:f>
              <c:numCache>
                <c:formatCode>0%</c:formatCode>
                <c:ptCount val="4"/>
                <c:pt idx="0">
                  <c:v>-0.16</c:v>
                </c:pt>
                <c:pt idx="1">
                  <c:v>-0.57999999999999996</c:v>
                </c:pt>
                <c:pt idx="2">
                  <c:v>-0.64</c:v>
                </c:pt>
                <c:pt idx="3">
                  <c:v>-0.5</c:v>
                </c:pt>
              </c:numCache>
            </c:numRef>
          </c:val>
        </c:ser>
        <c:dLbls>
          <c:showLegendKey val="0"/>
          <c:showVal val="0"/>
          <c:showCatName val="0"/>
          <c:showSerName val="0"/>
          <c:showPercent val="0"/>
          <c:showBubbleSize val="0"/>
        </c:dLbls>
        <c:gapWidth val="95"/>
        <c:overlap val="100"/>
        <c:axId val="95302144"/>
        <c:axId val="94753856"/>
      </c:barChart>
      <c:catAx>
        <c:axId val="95302144"/>
        <c:scaling>
          <c:orientation val="minMax"/>
        </c:scaling>
        <c:delete val="0"/>
        <c:axPos val="b"/>
        <c:majorTickMark val="none"/>
        <c:minorTickMark val="none"/>
        <c:tickLblPos val="nextTo"/>
        <c:txPr>
          <a:bodyPr/>
          <a:lstStyle/>
          <a:p>
            <a:pPr>
              <a:defRPr lang="en-US"/>
            </a:pPr>
            <a:endParaRPr lang="en-US"/>
          </a:p>
        </c:txPr>
        <c:crossAx val="94753856"/>
        <c:crosses val="autoZero"/>
        <c:auto val="1"/>
        <c:lblAlgn val="ctr"/>
        <c:lblOffset val="100"/>
        <c:noMultiLvlLbl val="0"/>
      </c:catAx>
      <c:valAx>
        <c:axId val="94753856"/>
        <c:scaling>
          <c:orientation val="minMax"/>
        </c:scaling>
        <c:delete val="0"/>
        <c:axPos val="l"/>
        <c:majorGridlines/>
        <c:title>
          <c:tx>
            <c:rich>
              <a:bodyPr/>
              <a:lstStyle/>
              <a:p>
                <a:pPr>
                  <a:defRPr lang="en-US"/>
                </a:pPr>
                <a:r>
                  <a:rPr lang="en-ZA" dirty="0" smtClean="0"/>
                  <a:t>% achievement of quarterly milestones</a:t>
                </a:r>
                <a:endParaRPr lang="en-ZA" dirty="0"/>
              </a:p>
            </c:rich>
          </c:tx>
          <c:layout/>
          <c:overlay val="0"/>
        </c:title>
        <c:numFmt formatCode="0%" sourceLinked="1"/>
        <c:majorTickMark val="none"/>
        <c:minorTickMark val="none"/>
        <c:tickLblPos val="nextTo"/>
        <c:txPr>
          <a:bodyPr/>
          <a:lstStyle/>
          <a:p>
            <a:pPr>
              <a:defRPr lang="en-US"/>
            </a:pPr>
            <a:endParaRPr lang="en-US"/>
          </a:p>
        </c:txPr>
        <c:crossAx val="95302144"/>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3.5307295165551041E-2"/>
          <c:y val="3.8970134198789315E-2"/>
          <c:w val="0.92598633411039233"/>
          <c:h val="0.92878250786551575"/>
        </c:manualLayout>
      </c:layout>
      <c:pie3DChart>
        <c:varyColors val="1"/>
        <c:ser>
          <c:idx val="0"/>
          <c:order val="0"/>
          <c:tx>
            <c:strRef>
              <c:f>Sheet1!$B$1</c:f>
              <c:strCache>
                <c:ptCount val="1"/>
                <c:pt idx="0">
                  <c:v>Sales</c:v>
                </c:pt>
              </c:strCache>
            </c:strRef>
          </c:tx>
          <c:dPt>
            <c:idx val="0"/>
            <c:bubble3D val="0"/>
            <c:spPr>
              <a:solidFill>
                <a:srgbClr val="92D050"/>
              </a:solidFill>
            </c:spPr>
          </c:dPt>
          <c:dPt>
            <c:idx val="1"/>
            <c:bubble3D val="0"/>
            <c:spPr>
              <a:solidFill>
                <a:srgbClr val="FFFF00"/>
              </a:solidFill>
            </c:spPr>
          </c:dPt>
          <c:dPt>
            <c:idx val="2"/>
            <c:bubble3D val="0"/>
            <c:spPr>
              <a:solidFill>
                <a:srgbClr val="FF0000"/>
              </a:solidFill>
            </c:spPr>
          </c:dPt>
          <c:dLbls>
            <c:dLbl>
              <c:idx val="2"/>
              <c:layout/>
              <c:tx>
                <c:rich>
                  <a:bodyPr/>
                  <a:lstStyle/>
                  <a:p>
                    <a:r>
                      <a:rPr lang="en-US" dirty="0" smtClean="0"/>
                      <a:t>Not achieved</a:t>
                    </a:r>
                    <a:r>
                      <a:rPr lang="en-US" dirty="0"/>
                      <a:t>
</a:t>
                    </a:r>
                    <a:r>
                      <a:rPr lang="en-US" dirty="0" smtClean="0"/>
                      <a:t>25%</a:t>
                    </a:r>
                    <a:endParaRPr lang="en-US" dirty="0"/>
                  </a:p>
                </c:rich>
              </c:tx>
              <c:showLegendKey val="0"/>
              <c:showVal val="0"/>
              <c:showCatName val="1"/>
              <c:showSerName val="0"/>
              <c:showPercent val="1"/>
              <c:showBubbleSize val="0"/>
            </c:dLbl>
            <c:dLbl>
              <c:idx val="4"/>
              <c:spPr/>
              <c:txPr>
                <a:bodyPr/>
                <a:lstStyle/>
                <a:p>
                  <a:pPr>
                    <a:defRPr lang="en-US">
                      <a:solidFill>
                        <a:schemeClr val="bg1"/>
                      </a:solidFill>
                    </a:defRPr>
                  </a:pPr>
                  <a:endParaRPr lang="en-US"/>
                </a:p>
              </c:txPr>
              <c:showLegendKey val="0"/>
              <c:showVal val="0"/>
              <c:showCatName val="1"/>
              <c:showSerName val="0"/>
              <c:showPercent val="1"/>
              <c:showBubbleSize val="0"/>
            </c:dLbl>
            <c:txPr>
              <a:bodyPr/>
              <a:lstStyle/>
              <a:p>
                <a:pPr>
                  <a:defRPr lang="en-US"/>
                </a:pPr>
                <a:endParaRPr lang="en-US"/>
              </a:p>
            </c:txPr>
            <c:showLegendKey val="0"/>
            <c:showVal val="0"/>
            <c:showCatName val="1"/>
            <c:showSerName val="0"/>
            <c:showPercent val="1"/>
            <c:showBubbleSize val="0"/>
            <c:showLeaderLines val="0"/>
          </c:dLbls>
          <c:cat>
            <c:strRef>
              <c:f>Sheet1!$A$2:$A$4</c:f>
              <c:strCache>
                <c:ptCount val="3"/>
                <c:pt idx="0">
                  <c:v>Achieved</c:v>
                </c:pt>
                <c:pt idx="1">
                  <c:v>Partially achieved</c:v>
                </c:pt>
                <c:pt idx="2">
                  <c:v>Not achieved</c:v>
                </c:pt>
              </c:strCache>
            </c:strRef>
          </c:cat>
          <c:val>
            <c:numRef>
              <c:f>Sheet1!$B$2:$B$4</c:f>
              <c:numCache>
                <c:formatCode>General</c:formatCode>
                <c:ptCount val="3"/>
                <c:pt idx="0">
                  <c:v>1</c:v>
                </c:pt>
                <c:pt idx="1">
                  <c:v>1</c:v>
                </c:pt>
                <c:pt idx="2">
                  <c:v>2</c:v>
                </c:pt>
              </c:numCache>
            </c:numRef>
          </c:val>
        </c:ser>
        <c:dLbls>
          <c:showLegendKey val="0"/>
          <c:showVal val="0"/>
          <c:showCatName val="1"/>
          <c:showSerName val="0"/>
          <c:showPercent val="1"/>
          <c:showBubbleSize val="0"/>
          <c:showLeaderLines val="0"/>
        </c:dLbls>
      </c:pie3DChart>
    </c:plotArea>
    <c:plotVisOnly val="1"/>
    <c:dispBlanksAs val="zero"/>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dLbl>
              <c:idx val="1"/>
              <c:delete val="1"/>
            </c:dLbl>
            <c:txPr>
              <a:bodyPr/>
              <a:lstStyle/>
              <a:p>
                <a:pPr>
                  <a:defRPr lang="en-US"/>
                </a:pPr>
                <a:endParaRPr lang="en-US"/>
              </a:p>
            </c:txPr>
            <c:showLegendKey val="0"/>
            <c:showVal val="1"/>
            <c:showCatName val="0"/>
            <c:showSerName val="0"/>
            <c:showPercent val="0"/>
            <c:showBubbleSize val="0"/>
            <c:showLeaderLines val="0"/>
          </c:dLbls>
          <c:cat>
            <c:strRef>
              <c:f>Sheet1!$A$2:$A$3</c:f>
              <c:strCache>
                <c:ptCount val="2"/>
                <c:pt idx="0">
                  <c:v>Fin Mgt</c:v>
                </c:pt>
                <c:pt idx="1">
                  <c:v>Proto CMAs</c:v>
                </c:pt>
              </c:strCache>
            </c:strRef>
          </c:cat>
          <c:val>
            <c:numRef>
              <c:f>Sheet1!$B$2:$B$3</c:f>
              <c:numCache>
                <c:formatCode>0%</c:formatCode>
                <c:ptCount val="2"/>
                <c:pt idx="0">
                  <c:v>0.33</c:v>
                </c:pt>
                <c:pt idx="1">
                  <c:v>0</c:v>
                </c:pt>
              </c:numCache>
            </c:numRef>
          </c:val>
        </c:ser>
        <c:ser>
          <c:idx val="1"/>
          <c:order val="1"/>
          <c:tx>
            <c:strRef>
              <c:f>Sheet1!$C$1</c:f>
              <c:strCache>
                <c:ptCount val="1"/>
                <c:pt idx="0">
                  <c:v>Partially achieved</c:v>
                </c:pt>
              </c:strCache>
            </c:strRef>
          </c:tx>
          <c:spPr>
            <a:solidFill>
              <a:srgbClr val="FFFF00"/>
            </a:solidFill>
          </c:spPr>
          <c:invertIfNegative val="0"/>
          <c:dLbls>
            <c:dLbl>
              <c:idx val="1"/>
              <c:layout/>
              <c:showLegendKey val="0"/>
              <c:showVal val="1"/>
              <c:showCatName val="0"/>
              <c:showSerName val="0"/>
              <c:showPercent val="0"/>
              <c:showBubbleSize val="0"/>
            </c:dLbl>
            <c:showLegendKey val="0"/>
            <c:showVal val="0"/>
            <c:showCatName val="0"/>
            <c:showSerName val="0"/>
            <c:showPercent val="0"/>
            <c:showBubbleSize val="0"/>
          </c:dLbls>
          <c:cat>
            <c:strRef>
              <c:f>Sheet1!$A$2:$A$3</c:f>
              <c:strCache>
                <c:ptCount val="2"/>
                <c:pt idx="0">
                  <c:v>Fin Mgt</c:v>
                </c:pt>
                <c:pt idx="1">
                  <c:v>Proto CMAs</c:v>
                </c:pt>
              </c:strCache>
            </c:strRef>
          </c:cat>
          <c:val>
            <c:numRef>
              <c:f>Sheet1!$C$2:$C$3</c:f>
              <c:numCache>
                <c:formatCode>0%</c:formatCode>
                <c:ptCount val="2"/>
                <c:pt idx="0">
                  <c:v>0</c:v>
                </c:pt>
                <c:pt idx="1">
                  <c:v>-1</c:v>
                </c:pt>
              </c:numCache>
            </c:numRef>
          </c:val>
        </c:ser>
        <c:ser>
          <c:idx val="2"/>
          <c:order val="2"/>
          <c:tx>
            <c:strRef>
              <c:f>Sheet1!$D$1</c:f>
              <c:strCache>
                <c:ptCount val="1"/>
                <c:pt idx="0">
                  <c:v>Not achieved</c:v>
                </c:pt>
              </c:strCache>
            </c:strRef>
          </c:tx>
          <c:spPr>
            <a:solidFill>
              <a:srgbClr val="FF0000"/>
            </a:solidFill>
          </c:spPr>
          <c:invertIfNegative val="0"/>
          <c:dLbls>
            <c:dLbl>
              <c:idx val="0"/>
              <c:layout/>
              <c:showLegendKey val="0"/>
              <c:showVal val="1"/>
              <c:showCatName val="0"/>
              <c:showSerName val="0"/>
              <c:showPercent val="0"/>
              <c:showBubbleSize val="0"/>
            </c:dLbl>
            <c:showLegendKey val="0"/>
            <c:showVal val="0"/>
            <c:showCatName val="0"/>
            <c:showSerName val="0"/>
            <c:showPercent val="0"/>
            <c:showBubbleSize val="0"/>
          </c:dLbls>
          <c:cat>
            <c:strRef>
              <c:f>Sheet1!$A$2:$A$3</c:f>
              <c:strCache>
                <c:ptCount val="2"/>
                <c:pt idx="0">
                  <c:v>Fin Mgt</c:v>
                </c:pt>
                <c:pt idx="1">
                  <c:v>Proto CMAs</c:v>
                </c:pt>
              </c:strCache>
            </c:strRef>
          </c:cat>
          <c:val>
            <c:numRef>
              <c:f>Sheet1!$D$2:$D$3</c:f>
              <c:numCache>
                <c:formatCode>0%</c:formatCode>
                <c:ptCount val="2"/>
                <c:pt idx="0">
                  <c:v>-0.67</c:v>
                </c:pt>
                <c:pt idx="1">
                  <c:v>0</c:v>
                </c:pt>
              </c:numCache>
            </c:numRef>
          </c:val>
        </c:ser>
        <c:dLbls>
          <c:showLegendKey val="0"/>
          <c:showVal val="0"/>
          <c:showCatName val="0"/>
          <c:showSerName val="0"/>
          <c:showPercent val="0"/>
          <c:showBubbleSize val="0"/>
        </c:dLbls>
        <c:gapWidth val="95"/>
        <c:overlap val="100"/>
        <c:axId val="116567040"/>
        <c:axId val="109361344"/>
      </c:barChart>
      <c:catAx>
        <c:axId val="116567040"/>
        <c:scaling>
          <c:orientation val="minMax"/>
        </c:scaling>
        <c:delete val="0"/>
        <c:axPos val="b"/>
        <c:majorTickMark val="none"/>
        <c:minorTickMark val="none"/>
        <c:tickLblPos val="nextTo"/>
        <c:txPr>
          <a:bodyPr/>
          <a:lstStyle/>
          <a:p>
            <a:pPr>
              <a:defRPr lang="en-US"/>
            </a:pPr>
            <a:endParaRPr lang="en-US"/>
          </a:p>
        </c:txPr>
        <c:crossAx val="109361344"/>
        <c:crosses val="autoZero"/>
        <c:auto val="1"/>
        <c:lblAlgn val="ctr"/>
        <c:lblOffset val="100"/>
        <c:noMultiLvlLbl val="0"/>
      </c:catAx>
      <c:valAx>
        <c:axId val="109361344"/>
        <c:scaling>
          <c:orientation val="minMax"/>
        </c:scaling>
        <c:delete val="0"/>
        <c:axPos val="l"/>
        <c:majorGridlines/>
        <c:title>
          <c:tx>
            <c:rich>
              <a:bodyPr/>
              <a:lstStyle/>
              <a:p>
                <a:pPr>
                  <a:defRPr lang="en-US"/>
                </a:pPr>
                <a:r>
                  <a:rPr lang="en-ZA" dirty="0" smtClean="0"/>
                  <a:t>% achievement</a:t>
                </a:r>
                <a:r>
                  <a:rPr lang="en-ZA" baseline="0" dirty="0" smtClean="0"/>
                  <a:t> of</a:t>
                </a:r>
                <a:r>
                  <a:rPr lang="en-ZA" sz="1000" b="1" i="0" u="none" strike="noStrike" baseline="0" dirty="0" smtClean="0">
                    <a:effectLst/>
                  </a:rPr>
                  <a:t> quarterly milestones</a:t>
                </a:r>
                <a:endParaRPr lang="en-ZA" baseline="0" dirty="0" smtClean="0"/>
              </a:p>
            </c:rich>
          </c:tx>
          <c:layout>
            <c:manualLayout>
              <c:xMode val="edge"/>
              <c:yMode val="edge"/>
              <c:x val="3.3525712205399107E-2"/>
              <c:y val="4.5436609559253612E-2"/>
            </c:manualLayout>
          </c:layout>
          <c:overlay val="0"/>
        </c:title>
        <c:numFmt formatCode="0%" sourceLinked="1"/>
        <c:majorTickMark val="none"/>
        <c:minorTickMark val="none"/>
        <c:tickLblPos val="nextTo"/>
        <c:txPr>
          <a:bodyPr/>
          <a:lstStyle/>
          <a:p>
            <a:pPr>
              <a:defRPr lang="en-US"/>
            </a:pPr>
            <a:endParaRPr lang="en-US"/>
          </a:p>
        </c:txPr>
        <c:crossAx val="116567040"/>
        <c:crosses val="autoZero"/>
        <c:crossBetween val="between"/>
      </c:valAx>
      <c:dTable>
        <c:showHorzBorder val="1"/>
        <c:showVertBorder val="1"/>
        <c:showOutline val="1"/>
        <c:showKeys val="1"/>
        <c:txPr>
          <a:bodyPr/>
          <a:lstStyle/>
          <a:p>
            <a:pPr rtl="0">
              <a:defRPr lang="en-US"/>
            </a:pPr>
            <a:endParaRPr lang="en-US"/>
          </a:p>
        </c:txPr>
      </c:dTable>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12052865882437"/>
          <c:y val="1.5310519944666456E-3"/>
          <c:w val="0.43382977815291418"/>
          <c:h val="0.99846894800553332"/>
        </c:manualLayout>
      </c:layout>
      <c:doughnutChart>
        <c:varyColors val="1"/>
        <c:ser>
          <c:idx val="0"/>
          <c:order val="0"/>
          <c:tx>
            <c:strRef>
              <c:f>Sheet1!$B$1</c:f>
              <c:strCache>
                <c:ptCount val="1"/>
                <c:pt idx="0">
                  <c:v>Overall performance in R'000</c:v>
                </c:pt>
              </c:strCache>
            </c:strRef>
          </c:tx>
          <c:explosion val="25"/>
          <c:dLbls>
            <c:txPr>
              <a:bodyPr/>
              <a:lstStyle/>
              <a:p>
                <a:pPr>
                  <a:defRPr sz="1200"/>
                </a:pPr>
                <a:endParaRPr lang="en-US"/>
              </a:p>
            </c:txPr>
            <c:showLegendKey val="0"/>
            <c:showVal val="0"/>
            <c:showCatName val="1"/>
            <c:showSerName val="0"/>
            <c:showPercent val="1"/>
            <c:showBubbleSize val="0"/>
            <c:showLeaderLines val="1"/>
          </c:dLbls>
          <c:cat>
            <c:strRef>
              <c:f>Sheet1!$A$2:$A$3</c:f>
              <c:strCache>
                <c:ptCount val="2"/>
                <c:pt idx="0">
                  <c:v>Revenue from exchange transactions</c:v>
                </c:pt>
                <c:pt idx="1">
                  <c:v>Revenue from non-exchange transactions</c:v>
                </c:pt>
              </c:strCache>
            </c:strRef>
          </c:cat>
          <c:val>
            <c:numRef>
              <c:f>Sheet1!$B$2:$B$3</c:f>
              <c:numCache>
                <c:formatCode>#,##0</c:formatCode>
                <c:ptCount val="2"/>
                <c:pt idx="0">
                  <c:v>8866476</c:v>
                </c:pt>
                <c:pt idx="1">
                  <c:v>2031590</c:v>
                </c:pt>
              </c:numCache>
            </c:numRef>
          </c:val>
        </c:ser>
        <c:dLbls>
          <c:showLegendKey val="0"/>
          <c:showVal val="1"/>
          <c:showCatName val="1"/>
          <c:showSerName val="0"/>
          <c:showPercent val="0"/>
          <c:showBubbleSize val="0"/>
          <c:showLeaderLines val="1"/>
        </c:dLbls>
        <c:firstSliceAng val="0"/>
        <c:holeSize val="50"/>
      </c:doughnutChart>
    </c:plotArea>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386" cy="46511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378" y="0"/>
            <a:ext cx="3038386" cy="465118"/>
          </a:xfrm>
          <a:prstGeom prst="rect">
            <a:avLst/>
          </a:prstGeom>
        </p:spPr>
        <p:txBody>
          <a:bodyPr vert="horz" lIns="91440" tIns="45720" rIns="91440" bIns="45720" rtlCol="0"/>
          <a:lstStyle>
            <a:lvl1pPr algn="r">
              <a:defRPr sz="1200"/>
            </a:lvl1pPr>
          </a:lstStyle>
          <a:p>
            <a:fld id="{F12352EC-4B92-47FD-812A-B838E367D094}" type="datetimeFigureOut">
              <a:rPr lang="en-ZA" smtClean="0"/>
              <a:pPr/>
              <a:t>2018/11/21</a:t>
            </a:fld>
            <a:endParaRPr lang="en-ZA" dirty="0"/>
          </a:p>
        </p:txBody>
      </p:sp>
      <p:sp>
        <p:nvSpPr>
          <p:cNvPr id="4" name="Footer Placeholder 3"/>
          <p:cNvSpPr>
            <a:spLocks noGrp="1"/>
          </p:cNvSpPr>
          <p:nvPr>
            <p:ph type="ftr" sz="quarter" idx="2"/>
          </p:nvPr>
        </p:nvSpPr>
        <p:spPr>
          <a:xfrm>
            <a:off x="2" y="8829797"/>
            <a:ext cx="3038386" cy="46511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378" y="8829797"/>
            <a:ext cx="3038386" cy="465118"/>
          </a:xfrm>
          <a:prstGeom prst="rect">
            <a:avLst/>
          </a:prstGeom>
        </p:spPr>
        <p:txBody>
          <a:bodyPr vert="horz" lIns="91440" tIns="45720" rIns="91440" bIns="45720" rtlCol="0" anchor="b"/>
          <a:lstStyle>
            <a:lvl1pPr algn="r">
              <a:defRPr sz="1200"/>
            </a:lvl1pPr>
          </a:lstStyle>
          <a:p>
            <a:fld id="{EDE25B2F-C869-4BE4-B135-D15DBAE285A4}" type="slidenum">
              <a:rPr lang="en-ZA" smtClean="0"/>
              <a:pPr/>
              <a:t>‹#›</a:t>
            </a:fld>
            <a:endParaRPr lang="en-ZA" dirty="0"/>
          </a:p>
        </p:txBody>
      </p:sp>
    </p:spTree>
    <p:extLst>
      <p:ext uri="{BB962C8B-B14F-4D97-AF65-F5344CB8AC3E}">
        <p14:creationId xmlns:p14="http://schemas.microsoft.com/office/powerpoint/2010/main" val="3695370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970939"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21-Nov-18</a:t>
            </a:fld>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701041"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829966"/>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970939" y="8829966"/>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dirty="0"/>
          </a:p>
        </p:txBody>
      </p:sp>
    </p:spTree>
    <p:extLst>
      <p:ext uri="{BB962C8B-B14F-4D97-AF65-F5344CB8AC3E}">
        <p14:creationId xmlns:p14="http://schemas.microsoft.com/office/powerpoint/2010/main" val="3137157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Details</a:t>
            </a:r>
            <a:r>
              <a:rPr lang="en-ZA" baseline="0" dirty="0" smtClean="0"/>
              <a:t> </a:t>
            </a:r>
            <a:endParaRPr lang="en-ZA" dirty="0" smtClean="0"/>
          </a:p>
          <a:p>
            <a:endParaRPr lang="en-ZA" dirty="0" smtClean="0"/>
          </a:p>
          <a:p>
            <a:r>
              <a:rPr lang="en-GB" sz="1200" b="1" kern="1200" dirty="0" smtClean="0">
                <a:solidFill>
                  <a:schemeClr val="tx1"/>
                </a:solidFill>
                <a:effectLst/>
                <a:latin typeface="Calibri" pitchFamily="34" charset="0"/>
                <a:ea typeface="ＭＳ Ｐゴシック" charset="0"/>
                <a:cs typeface="ＭＳ Ｐゴシック" charset="0"/>
              </a:rPr>
              <a:t>Un-earmarked funds: </a:t>
            </a:r>
            <a:r>
              <a:rPr lang="en-US" sz="1200" b="1" kern="1200" dirty="0" smtClean="0">
                <a:solidFill>
                  <a:schemeClr val="tx1"/>
                </a:solidFill>
                <a:effectLst/>
                <a:latin typeface="Calibri" pitchFamily="34" charset="0"/>
                <a:ea typeface="ＭＳ Ｐゴシック" charset="0"/>
                <a:cs typeface="ＭＳ Ｐゴシック" charset="0"/>
              </a:rPr>
              <a:t>2 770 366</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Un-earmarked funds (excluding ring-fenced allocation): </a:t>
            </a:r>
            <a:r>
              <a:rPr lang="en-US" sz="1200" kern="1200" dirty="0" smtClean="0">
                <a:solidFill>
                  <a:schemeClr val="tx1"/>
                </a:solidFill>
                <a:effectLst/>
                <a:latin typeface="Calibri" pitchFamily="34" charset="0"/>
                <a:ea typeface="ＭＳ Ｐゴシック" charset="0"/>
                <a:cs typeface="ＭＳ Ｐゴシック" charset="0"/>
              </a:rPr>
              <a:t>2 208 250</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Ring-fenced allocation for infrastructure and planning services: </a:t>
            </a:r>
            <a:r>
              <a:rPr lang="en-US" sz="1200" kern="1200" dirty="0" smtClean="0">
                <a:solidFill>
                  <a:schemeClr val="tx1"/>
                </a:solidFill>
                <a:effectLst/>
                <a:latin typeface="Calibri" pitchFamily="34" charset="0"/>
                <a:ea typeface="ＭＳ Ｐゴシック" charset="0"/>
                <a:cs typeface="ＭＳ Ｐゴシック" charset="0"/>
              </a:rPr>
              <a:t>122 936</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Ring-fenced allocation for office accommodation: </a:t>
            </a:r>
            <a:r>
              <a:rPr lang="en-US" sz="1200" kern="1200" dirty="0" smtClean="0">
                <a:solidFill>
                  <a:schemeClr val="tx1"/>
                </a:solidFill>
                <a:effectLst/>
                <a:latin typeface="Calibri" pitchFamily="34" charset="0"/>
                <a:ea typeface="ＭＳ Ｐゴシック" charset="0"/>
                <a:cs typeface="ＭＳ Ｐゴシック" charset="0"/>
              </a:rPr>
              <a:t>439 180</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Earmarked funds: </a:t>
            </a:r>
            <a:r>
              <a:rPr lang="en-US" sz="1200" b="1" kern="1200" dirty="0" smtClean="0">
                <a:solidFill>
                  <a:schemeClr val="tx1"/>
                </a:solidFill>
                <a:effectLst/>
                <a:latin typeface="Calibri" pitchFamily="34" charset="0"/>
                <a:ea typeface="ＭＳ Ｐゴシック" charset="0"/>
                <a:cs typeface="ＭＳ Ｐゴシック" charset="0"/>
              </a:rPr>
              <a:t>2 153 894</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Transfers to Water Trading: </a:t>
            </a:r>
            <a:r>
              <a:rPr lang="en-US" sz="1200" kern="1200" dirty="0" smtClean="0">
                <a:solidFill>
                  <a:schemeClr val="tx1"/>
                </a:solidFill>
                <a:effectLst/>
                <a:latin typeface="Calibri" pitchFamily="34" charset="0"/>
                <a:ea typeface="ＭＳ Ｐゴシック" charset="0"/>
                <a:cs typeface="ＭＳ Ｐゴシック" charset="0"/>
              </a:rPr>
              <a:t>2 083 894</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Water resource management in 9 WMAs: </a:t>
            </a:r>
            <a:r>
              <a:rPr lang="en-US" sz="1200" kern="1200" dirty="0" smtClean="0">
                <a:solidFill>
                  <a:schemeClr val="tx1"/>
                </a:solidFill>
                <a:effectLst/>
                <a:latin typeface="Calibri" pitchFamily="34" charset="0"/>
                <a:ea typeface="ＭＳ Ｐゴシック" charset="0"/>
                <a:cs typeface="ＭＳ Ｐゴシック" charset="0"/>
              </a:rPr>
              <a:t>70 000</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Specifically and exclusively appropriated: </a:t>
            </a:r>
            <a:r>
              <a:rPr lang="en-US" sz="1200" b="1" kern="1200" dirty="0" smtClean="0">
                <a:solidFill>
                  <a:schemeClr val="tx1"/>
                </a:solidFill>
                <a:effectLst/>
                <a:latin typeface="Calibri" pitchFamily="34" charset="0"/>
                <a:ea typeface="ＭＳ Ｐゴシック" charset="0"/>
                <a:cs typeface="ＭＳ Ｐゴシック" charset="0"/>
              </a:rPr>
              <a:t>10 647 358</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Compensation of employees: </a:t>
            </a:r>
            <a:r>
              <a:rPr lang="en-US" sz="1200" kern="1200" dirty="0" smtClean="0">
                <a:solidFill>
                  <a:schemeClr val="tx1"/>
                </a:solidFill>
                <a:effectLst/>
                <a:latin typeface="Calibri" pitchFamily="34" charset="0"/>
                <a:ea typeface="ＭＳ Ｐゴシック" charset="0"/>
                <a:cs typeface="ＭＳ Ｐゴシック" charset="0"/>
              </a:rPr>
              <a:t>1 720 205</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Regional Bulk Infrastructure Grant (Indirect): </a:t>
            </a:r>
            <a:r>
              <a:rPr lang="en-US" sz="1200" kern="1200" dirty="0" smtClean="0">
                <a:solidFill>
                  <a:schemeClr val="tx1"/>
                </a:solidFill>
                <a:effectLst/>
                <a:latin typeface="Calibri" pitchFamily="34" charset="0"/>
                <a:ea typeface="ＭＳ Ｐゴシック" charset="0"/>
                <a:cs typeface="ＭＳ Ｐゴシック" charset="0"/>
              </a:rPr>
              <a:t>2 880 922</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Water Services Infrastructure Grant (Indirect): </a:t>
            </a:r>
            <a:r>
              <a:rPr lang="en-US" sz="1200" kern="1200" dirty="0" smtClean="0">
                <a:solidFill>
                  <a:schemeClr val="tx1"/>
                </a:solidFill>
                <a:effectLst/>
                <a:latin typeface="Calibri" pitchFamily="34" charset="0"/>
                <a:ea typeface="ＭＳ Ｐゴシック" charset="0"/>
                <a:cs typeface="ＭＳ Ｐゴシック" charset="0"/>
              </a:rPr>
              <a:t>608 175</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Conditional Grants to Local Government: </a:t>
            </a:r>
            <a:r>
              <a:rPr lang="en-US" sz="1200" kern="1200" dirty="0" smtClean="0">
                <a:solidFill>
                  <a:schemeClr val="tx1"/>
                </a:solidFill>
                <a:effectLst/>
                <a:latin typeface="Calibri" pitchFamily="34" charset="0"/>
                <a:ea typeface="ＭＳ Ｐゴシック" charset="0"/>
                <a:cs typeface="ＭＳ Ｐゴシック" charset="0"/>
              </a:rPr>
              <a:t>5 438 056</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Total:</a:t>
            </a:r>
            <a:r>
              <a:rPr lang="en-GB" sz="1200" b="1" kern="1200" baseline="0" dirty="0" smtClean="0">
                <a:solidFill>
                  <a:schemeClr val="tx1"/>
                </a:solidFill>
                <a:effectLst/>
                <a:latin typeface="Calibri" pitchFamily="34" charset="0"/>
                <a:ea typeface="ＭＳ Ｐゴシック" charset="0"/>
                <a:cs typeface="ＭＳ Ｐゴシック" charset="0"/>
              </a:rPr>
              <a:t> </a:t>
            </a:r>
            <a:r>
              <a:rPr lang="en-US" sz="1200" b="1" kern="1200" dirty="0" smtClean="0">
                <a:solidFill>
                  <a:schemeClr val="tx1"/>
                </a:solidFill>
                <a:effectLst/>
                <a:latin typeface="Calibri" pitchFamily="34" charset="0"/>
                <a:ea typeface="ＭＳ Ｐゴシック" charset="0"/>
                <a:cs typeface="ＭＳ Ｐゴシック" charset="0"/>
              </a:rPr>
              <a:t>15 571 518</a:t>
            </a:r>
            <a:endParaRPr lang="en-US" sz="1200" kern="1200" dirty="0" smtClean="0">
              <a:solidFill>
                <a:schemeClr val="tx1"/>
              </a:solidFill>
              <a:effectLst/>
              <a:latin typeface="Calibri" pitchFamily="34" charset="0"/>
              <a:ea typeface="ＭＳ Ｐゴシック" charset="0"/>
              <a:cs typeface="ＭＳ Ｐゴシック" charset="0"/>
            </a:endParaRPr>
          </a:p>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4</a:t>
            </a:fld>
            <a:endParaRPr lang="en-US" dirty="0"/>
          </a:p>
        </p:txBody>
      </p:sp>
    </p:spTree>
    <p:extLst>
      <p:ext uri="{BB962C8B-B14F-4D97-AF65-F5344CB8AC3E}">
        <p14:creationId xmlns:p14="http://schemas.microsoft.com/office/powerpoint/2010/main" val="2451227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7</a:t>
            </a:fld>
            <a:endParaRPr lang="en-US"/>
          </a:p>
        </p:txBody>
      </p:sp>
    </p:spTree>
    <p:extLst>
      <p:ext uri="{BB962C8B-B14F-4D97-AF65-F5344CB8AC3E}">
        <p14:creationId xmlns:p14="http://schemas.microsoft.com/office/powerpoint/2010/main" val="4030690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panose="020B0604020202020204" pitchFamily="34" charset="0"/>
              <a:buChar char="•"/>
            </a:pPr>
            <a:r>
              <a:rPr lang="en-US" sz="1200" dirty="0" smtClean="0"/>
              <a:t>The country loses seven billion rand a year to water losses</a:t>
            </a:r>
          </a:p>
          <a:p>
            <a:pPr marL="171450" indent="-171450" algn="just">
              <a:buFont typeface="Arial" panose="020B0604020202020204" pitchFamily="34" charset="0"/>
              <a:buChar char="•"/>
            </a:pPr>
            <a:r>
              <a:rPr lang="en-US" sz="1200" dirty="0" smtClean="0"/>
              <a:t>Rural municipalities have a non-revenue water rate of 72.5%, while metropolitan municipalities are averaging around 34.3% water loss</a:t>
            </a:r>
          </a:p>
          <a:p>
            <a:pPr marL="171450" indent="-171450" algn="just">
              <a:buFont typeface="Arial" panose="020B0604020202020204" pitchFamily="34" charset="0"/>
              <a:buChar char="•"/>
            </a:pPr>
            <a:r>
              <a:rPr lang="en-US" sz="1200" dirty="0" smtClean="0"/>
              <a:t>The cost of the </a:t>
            </a:r>
            <a:r>
              <a:rPr lang="en-US" sz="1200" dirty="0" err="1" smtClean="0"/>
              <a:t>WoL</a:t>
            </a:r>
            <a:r>
              <a:rPr lang="en-US" sz="1200" dirty="0" smtClean="0"/>
              <a:t> project to reduce these water losses is a lot less compared to building new infrastructure to make these quantities of water available and will enhance the return on existing infrastructure</a:t>
            </a:r>
          </a:p>
          <a:p>
            <a:pPr marL="171450" indent="-171450" algn="just">
              <a:buFont typeface="Arial" panose="020B0604020202020204" pitchFamily="34" charset="0"/>
              <a:buChar char="•"/>
            </a:pPr>
            <a:r>
              <a:rPr lang="en-US" sz="1200" dirty="0" smtClean="0"/>
              <a:t>The project is currently training ten thousand artisans and or plumbers who will fix leaking taps in their local communities and falls within the Government </a:t>
            </a:r>
            <a:r>
              <a:rPr lang="en-ZA" sz="1200" dirty="0" smtClean="0"/>
              <a:t>set of goals and commitments to advance youth development</a:t>
            </a:r>
            <a:endParaRPr lang="en-US" sz="1200" dirty="0" smtClean="0"/>
          </a:p>
          <a:p>
            <a:pPr marL="171450" indent="-171450" algn="just">
              <a:buFont typeface="Arial" panose="020B0604020202020204" pitchFamily="34" charset="0"/>
              <a:buChar char="•"/>
            </a:pPr>
            <a:r>
              <a:rPr lang="en-US" sz="1200" dirty="0" smtClean="0"/>
              <a:t>The learners</a:t>
            </a:r>
            <a:r>
              <a:rPr lang="en-US" sz="1200" baseline="0" dirty="0" smtClean="0"/>
              <a:t> are gradually completing their </a:t>
            </a:r>
            <a:r>
              <a:rPr lang="en-US" sz="1200" dirty="0" smtClean="0"/>
              <a:t>training (i.e. 910</a:t>
            </a:r>
            <a:r>
              <a:rPr lang="en-US" sz="1200" baseline="0" dirty="0" smtClean="0"/>
              <a:t> water agents have completed, 482 artisans completed, 446 artisans are preparing to sit for their trade test before the calendar year)</a:t>
            </a:r>
            <a:r>
              <a:rPr lang="en-US" sz="1200" dirty="0" smtClean="0"/>
              <a:t>. </a:t>
            </a:r>
          </a:p>
          <a:p>
            <a:pPr marL="171450" indent="-171450" algn="just">
              <a:buFont typeface="Arial" panose="020B0604020202020204" pitchFamily="34" charset="0"/>
              <a:buChar char="•"/>
            </a:pPr>
            <a:r>
              <a:rPr lang="en-US" sz="1200" dirty="0" smtClean="0"/>
              <a:t>Should this project be stopped at this stage all the costs incurred to date would be considered to be fruitless &amp; wasteful </a:t>
            </a:r>
          </a:p>
          <a:p>
            <a:pPr marL="171450" indent="-171450" algn="just">
              <a:buFont typeface="Arial" panose="020B0604020202020204" pitchFamily="34" charset="0"/>
              <a:buChar char="•"/>
            </a:pPr>
            <a:r>
              <a:rPr lang="en-ZA" sz="1200" dirty="0" smtClean="0"/>
              <a:t>The cancelling of the </a:t>
            </a:r>
            <a:r>
              <a:rPr lang="en-ZA" sz="1200" dirty="0" err="1" smtClean="0"/>
              <a:t>WoL</a:t>
            </a:r>
            <a:r>
              <a:rPr lang="en-ZA" sz="1200" dirty="0" smtClean="0"/>
              <a:t> project at this stage could result in youth revolts</a:t>
            </a:r>
          </a:p>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8</a:t>
            </a:fld>
            <a:endParaRPr lang="en-US" dirty="0"/>
          </a:p>
        </p:txBody>
      </p:sp>
    </p:spTree>
    <p:extLst>
      <p:ext uri="{BB962C8B-B14F-4D97-AF65-F5344CB8AC3E}">
        <p14:creationId xmlns:p14="http://schemas.microsoft.com/office/powerpoint/2010/main" val="2587362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Details</a:t>
            </a:r>
            <a:r>
              <a:rPr lang="en-ZA" baseline="0" dirty="0" smtClean="0"/>
              <a:t> </a:t>
            </a:r>
            <a:endParaRPr lang="en-ZA" dirty="0" smtClean="0"/>
          </a:p>
          <a:p>
            <a:endParaRPr lang="en-ZA" dirty="0" smtClean="0"/>
          </a:p>
          <a:p>
            <a:r>
              <a:rPr lang="en-GB" sz="1200" b="1" kern="1200" dirty="0" smtClean="0">
                <a:solidFill>
                  <a:schemeClr val="tx1"/>
                </a:solidFill>
                <a:effectLst/>
                <a:latin typeface="Calibri" pitchFamily="34" charset="0"/>
                <a:ea typeface="ＭＳ Ｐゴシック" charset="0"/>
                <a:cs typeface="ＭＳ Ｐゴシック" charset="0"/>
              </a:rPr>
              <a:t>Un-earmarked funds: </a:t>
            </a:r>
            <a:r>
              <a:rPr lang="en-US" sz="1200" b="1" kern="1200" dirty="0" smtClean="0">
                <a:solidFill>
                  <a:schemeClr val="tx1"/>
                </a:solidFill>
                <a:effectLst/>
                <a:latin typeface="Calibri" pitchFamily="34" charset="0"/>
                <a:ea typeface="ＭＳ Ｐゴシック" charset="0"/>
                <a:cs typeface="ＭＳ Ｐゴシック" charset="0"/>
              </a:rPr>
              <a:t>2 770 366</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Un-earmarked funds (excluding ring-fenced allocation): </a:t>
            </a:r>
            <a:r>
              <a:rPr lang="en-US" sz="1200" kern="1200" dirty="0" smtClean="0">
                <a:solidFill>
                  <a:schemeClr val="tx1"/>
                </a:solidFill>
                <a:effectLst/>
                <a:latin typeface="Calibri" pitchFamily="34" charset="0"/>
                <a:ea typeface="ＭＳ Ｐゴシック" charset="0"/>
                <a:cs typeface="ＭＳ Ｐゴシック" charset="0"/>
              </a:rPr>
              <a:t>2 208 250</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Ring-fenced allocation for infrastructure and planning services: </a:t>
            </a:r>
            <a:r>
              <a:rPr lang="en-US" sz="1200" kern="1200" dirty="0" smtClean="0">
                <a:solidFill>
                  <a:schemeClr val="tx1"/>
                </a:solidFill>
                <a:effectLst/>
                <a:latin typeface="Calibri" pitchFamily="34" charset="0"/>
                <a:ea typeface="ＭＳ Ｐゴシック" charset="0"/>
                <a:cs typeface="ＭＳ Ｐゴシック" charset="0"/>
              </a:rPr>
              <a:t>122 936</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Ring-fenced allocation for office accommodation: </a:t>
            </a:r>
            <a:r>
              <a:rPr lang="en-US" sz="1200" kern="1200" dirty="0" smtClean="0">
                <a:solidFill>
                  <a:schemeClr val="tx1"/>
                </a:solidFill>
                <a:effectLst/>
                <a:latin typeface="Calibri" pitchFamily="34" charset="0"/>
                <a:ea typeface="ＭＳ Ｐゴシック" charset="0"/>
                <a:cs typeface="ＭＳ Ｐゴシック" charset="0"/>
              </a:rPr>
              <a:t>439 180</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Earmarked funds: </a:t>
            </a:r>
            <a:r>
              <a:rPr lang="en-US" sz="1200" b="1" kern="1200" dirty="0" smtClean="0">
                <a:solidFill>
                  <a:schemeClr val="tx1"/>
                </a:solidFill>
                <a:effectLst/>
                <a:latin typeface="Calibri" pitchFamily="34" charset="0"/>
                <a:ea typeface="ＭＳ Ｐゴシック" charset="0"/>
                <a:cs typeface="ＭＳ Ｐゴシック" charset="0"/>
              </a:rPr>
              <a:t>2 153 894</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Transfers to Water Trading: </a:t>
            </a:r>
            <a:r>
              <a:rPr lang="en-US" sz="1200" kern="1200" dirty="0" smtClean="0">
                <a:solidFill>
                  <a:schemeClr val="tx1"/>
                </a:solidFill>
                <a:effectLst/>
                <a:latin typeface="Calibri" pitchFamily="34" charset="0"/>
                <a:ea typeface="ＭＳ Ｐゴシック" charset="0"/>
                <a:cs typeface="ＭＳ Ｐゴシック" charset="0"/>
              </a:rPr>
              <a:t>2 083 894</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Water resource management in 9 WMAs: </a:t>
            </a:r>
            <a:r>
              <a:rPr lang="en-US" sz="1200" kern="1200" dirty="0" smtClean="0">
                <a:solidFill>
                  <a:schemeClr val="tx1"/>
                </a:solidFill>
                <a:effectLst/>
                <a:latin typeface="Calibri" pitchFamily="34" charset="0"/>
                <a:ea typeface="ＭＳ Ｐゴシック" charset="0"/>
                <a:cs typeface="ＭＳ Ｐゴシック" charset="0"/>
              </a:rPr>
              <a:t>70 000</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Specifically and exclusively appropriated: </a:t>
            </a:r>
            <a:r>
              <a:rPr lang="en-US" sz="1200" b="1" kern="1200" dirty="0" smtClean="0">
                <a:solidFill>
                  <a:schemeClr val="tx1"/>
                </a:solidFill>
                <a:effectLst/>
                <a:latin typeface="Calibri" pitchFamily="34" charset="0"/>
                <a:ea typeface="ＭＳ Ｐゴシック" charset="0"/>
                <a:cs typeface="ＭＳ Ｐゴシック" charset="0"/>
              </a:rPr>
              <a:t>10 647 358</a:t>
            </a:r>
            <a:endParaRPr lang="en-US" sz="1200" kern="1200" dirty="0" smtClean="0">
              <a:solidFill>
                <a:schemeClr val="tx1"/>
              </a:solidFill>
              <a:effectLst/>
              <a:latin typeface="Calibri" pitchFamily="34" charset="0"/>
              <a:ea typeface="ＭＳ Ｐゴシック" charset="0"/>
              <a:cs typeface="ＭＳ Ｐゴシック" charset="0"/>
            </a:endParaRP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Compensation of employees: </a:t>
            </a:r>
            <a:r>
              <a:rPr lang="en-US" sz="1200" kern="1200" dirty="0" smtClean="0">
                <a:solidFill>
                  <a:schemeClr val="tx1"/>
                </a:solidFill>
                <a:effectLst/>
                <a:latin typeface="Calibri" pitchFamily="34" charset="0"/>
                <a:ea typeface="ＭＳ Ｐゴシック" charset="0"/>
                <a:cs typeface="ＭＳ Ｐゴシック" charset="0"/>
              </a:rPr>
              <a:t>1 720 205</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Regional Bulk Infrastructure Grant (Indirect): </a:t>
            </a:r>
            <a:r>
              <a:rPr lang="en-US" sz="1200" kern="1200" dirty="0" smtClean="0">
                <a:solidFill>
                  <a:schemeClr val="tx1"/>
                </a:solidFill>
                <a:effectLst/>
                <a:latin typeface="Calibri" pitchFamily="34" charset="0"/>
                <a:ea typeface="ＭＳ Ｐゴシック" charset="0"/>
                <a:cs typeface="ＭＳ Ｐゴシック" charset="0"/>
              </a:rPr>
              <a:t>2 880 922</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Water Services Infrastructure Grant (Indirect): </a:t>
            </a:r>
            <a:r>
              <a:rPr lang="en-US" sz="1200" kern="1200" dirty="0" smtClean="0">
                <a:solidFill>
                  <a:schemeClr val="tx1"/>
                </a:solidFill>
                <a:effectLst/>
                <a:latin typeface="Calibri" pitchFamily="34" charset="0"/>
                <a:ea typeface="ＭＳ Ｐゴシック" charset="0"/>
                <a:cs typeface="ＭＳ Ｐゴシック" charset="0"/>
              </a:rPr>
              <a:t>608 175</a:t>
            </a:r>
          </a:p>
          <a:p>
            <a:pPr marL="171450" indent="-171450">
              <a:buFont typeface="Arial" panose="020B0604020202020204" pitchFamily="34" charset="0"/>
              <a:buChar char="•"/>
            </a:pPr>
            <a:r>
              <a:rPr lang="en-GB" sz="1200" b="0" kern="1200" dirty="0" smtClean="0">
                <a:solidFill>
                  <a:schemeClr val="tx1"/>
                </a:solidFill>
                <a:effectLst/>
                <a:latin typeface="Calibri" pitchFamily="34" charset="0"/>
                <a:ea typeface="ＭＳ Ｐゴシック" charset="0"/>
                <a:cs typeface="ＭＳ Ｐゴシック" charset="0"/>
              </a:rPr>
              <a:t>Conditional Grants to Local Government: </a:t>
            </a:r>
            <a:r>
              <a:rPr lang="en-US" sz="1200" kern="1200" dirty="0" smtClean="0">
                <a:solidFill>
                  <a:schemeClr val="tx1"/>
                </a:solidFill>
                <a:effectLst/>
                <a:latin typeface="Calibri" pitchFamily="34" charset="0"/>
                <a:ea typeface="ＭＳ Ｐゴシック" charset="0"/>
                <a:cs typeface="ＭＳ Ｐゴシック" charset="0"/>
              </a:rPr>
              <a:t>5 438 056</a:t>
            </a:r>
          </a:p>
          <a:p>
            <a:endParaRPr lang="en-GB" sz="1200" b="1" kern="1200" dirty="0" smtClean="0">
              <a:solidFill>
                <a:schemeClr val="tx1"/>
              </a:solidFill>
              <a:effectLst/>
              <a:latin typeface="Calibri" pitchFamily="34" charset="0"/>
              <a:ea typeface="ＭＳ Ｐゴシック" charset="0"/>
              <a:cs typeface="ＭＳ Ｐゴシック" charset="0"/>
            </a:endParaRPr>
          </a:p>
          <a:p>
            <a:r>
              <a:rPr lang="en-GB" sz="1200" b="1" kern="1200" dirty="0" smtClean="0">
                <a:solidFill>
                  <a:schemeClr val="tx1"/>
                </a:solidFill>
                <a:effectLst/>
                <a:latin typeface="Calibri" pitchFamily="34" charset="0"/>
                <a:ea typeface="ＭＳ Ｐゴシック" charset="0"/>
                <a:cs typeface="ＭＳ Ｐゴシック" charset="0"/>
              </a:rPr>
              <a:t>Total:</a:t>
            </a:r>
            <a:r>
              <a:rPr lang="en-GB" sz="1200" b="1" kern="1200" baseline="0" dirty="0" smtClean="0">
                <a:solidFill>
                  <a:schemeClr val="tx1"/>
                </a:solidFill>
                <a:effectLst/>
                <a:latin typeface="Calibri" pitchFamily="34" charset="0"/>
                <a:ea typeface="ＭＳ Ｐゴシック" charset="0"/>
                <a:cs typeface="ＭＳ Ｐゴシック" charset="0"/>
              </a:rPr>
              <a:t> </a:t>
            </a:r>
            <a:r>
              <a:rPr lang="en-US" sz="1200" b="1" kern="1200" dirty="0" smtClean="0">
                <a:solidFill>
                  <a:schemeClr val="tx1"/>
                </a:solidFill>
                <a:effectLst/>
                <a:latin typeface="Calibri" pitchFamily="34" charset="0"/>
                <a:ea typeface="ＭＳ Ｐゴシック" charset="0"/>
                <a:cs typeface="ＭＳ Ｐゴシック" charset="0"/>
              </a:rPr>
              <a:t>15 571 518</a:t>
            </a:r>
            <a:endParaRPr lang="en-US" sz="1200" kern="1200" dirty="0" smtClean="0">
              <a:solidFill>
                <a:schemeClr val="tx1"/>
              </a:solidFill>
              <a:effectLst/>
              <a:latin typeface="Calibri" pitchFamily="34" charset="0"/>
              <a:ea typeface="ＭＳ Ｐゴシック" charset="0"/>
              <a:cs typeface="ＭＳ Ｐゴシック" charset="0"/>
            </a:endParaRPr>
          </a:p>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11</a:t>
            </a:fld>
            <a:endParaRPr lang="en-US" dirty="0"/>
          </a:p>
        </p:txBody>
      </p:sp>
    </p:spTree>
    <p:extLst>
      <p:ext uri="{BB962C8B-B14F-4D97-AF65-F5344CB8AC3E}">
        <p14:creationId xmlns:p14="http://schemas.microsoft.com/office/powerpoint/2010/main" val="2451227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ZA" sz="1200" b="1" u="sng" dirty="0" smtClean="0">
                <a:latin typeface="Arial" panose="020B0604020202020204" pitchFamily="34" charset="0"/>
                <a:cs typeface="Arial" panose="020B0604020202020204" pitchFamily="34" charset="0"/>
              </a:rPr>
              <a:t>Administration</a:t>
            </a:r>
            <a:r>
              <a:rPr lang="en-ZA" sz="1200" dirty="0" smtClean="0">
                <a:latin typeface="Arial" panose="020B0604020202020204" pitchFamily="34" charset="0"/>
                <a:cs typeface="Arial" panose="020B0604020202020204" pitchFamily="34" charset="0"/>
              </a:rPr>
              <a:t>: mainly</a:t>
            </a:r>
            <a:r>
              <a:rPr lang="en-ZA" sz="1200" baseline="0" dirty="0" smtClean="0">
                <a:latin typeface="Arial" panose="020B0604020202020204" pitchFamily="34" charset="0"/>
                <a:cs typeface="Arial" panose="020B0604020202020204" pitchFamily="34" charset="0"/>
              </a:rPr>
              <a:t> </a:t>
            </a:r>
            <a:r>
              <a:rPr lang="en-ZA" sz="1200" dirty="0" smtClean="0">
                <a:latin typeface="Arial" panose="020B0604020202020204" pitchFamily="34" charset="0"/>
                <a:cs typeface="Arial" panose="020B0604020202020204" pitchFamily="34" charset="0"/>
              </a:rPr>
              <a:t>relates to the non recoverable construction costs (i.e. </a:t>
            </a:r>
            <a:r>
              <a:rPr lang="en-ZA" sz="1200" dirty="0" err="1" smtClean="0">
                <a:latin typeface="Arial" panose="020B0604020202020204" pitchFamily="34" charset="0"/>
                <a:cs typeface="Arial" panose="020B0604020202020204" pitchFamily="34" charset="0"/>
              </a:rPr>
              <a:t>CoE</a:t>
            </a:r>
            <a:r>
              <a:rPr lang="en-ZA" sz="1200" dirty="0" smtClean="0">
                <a:latin typeface="Arial" panose="020B0604020202020204" pitchFamily="34" charset="0"/>
                <a:cs typeface="Arial" panose="020B0604020202020204" pitchFamily="34" charset="0"/>
              </a:rPr>
              <a:t> and G &amp; S) which amounted</a:t>
            </a:r>
            <a:r>
              <a:rPr lang="en-ZA" sz="1200" baseline="0" dirty="0" smtClean="0">
                <a:latin typeface="Arial" panose="020B0604020202020204" pitchFamily="34" charset="0"/>
                <a:cs typeface="Arial" panose="020B0604020202020204" pitchFamily="34" charset="0"/>
              </a:rPr>
              <a:t> to R209 million by 30 September 2018 that could not be capitalised against a project.</a:t>
            </a:r>
            <a:endParaRPr lang="en-ZA" sz="12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ZA" sz="1200" b="1" u="sng" dirty="0" smtClean="0">
                <a:latin typeface="Arial" panose="020B0604020202020204" pitchFamily="34" charset="0"/>
                <a:cs typeface="Arial" panose="020B0604020202020204" pitchFamily="34" charset="0"/>
              </a:rPr>
              <a:t>Financing</a:t>
            </a:r>
            <a:r>
              <a:rPr lang="en-ZA" sz="1200" b="1" u="sng" baseline="0" dirty="0" smtClean="0">
                <a:latin typeface="Arial" panose="020B0604020202020204" pitchFamily="34" charset="0"/>
                <a:cs typeface="Arial" panose="020B0604020202020204" pitchFamily="34" charset="0"/>
              </a:rPr>
              <a:t> and investment in raw water infrastructure</a:t>
            </a:r>
            <a:r>
              <a:rPr lang="en-ZA" sz="1200" baseline="0" dirty="0" smtClean="0">
                <a:latin typeface="Arial" panose="020B0604020202020204" pitchFamily="34" charset="0"/>
                <a:cs typeface="Arial" panose="020B0604020202020204" pitchFamily="34" charset="0"/>
              </a:rPr>
              <a:t>: relates to additional payment made to the </a:t>
            </a:r>
            <a:r>
              <a:rPr lang="en-ZA" sz="1200" baseline="0" dirty="0" err="1" smtClean="0">
                <a:latin typeface="Arial" panose="020B0604020202020204" pitchFamily="34" charset="0"/>
                <a:cs typeface="Arial" panose="020B0604020202020204" pitchFamily="34" charset="0"/>
              </a:rPr>
              <a:t>TCTA</a:t>
            </a:r>
            <a:r>
              <a:rPr lang="en-ZA" sz="1200" baseline="0" dirty="0" smtClean="0">
                <a:latin typeface="Arial" panose="020B0604020202020204" pitchFamily="34" charset="0"/>
                <a:cs typeface="Arial" panose="020B0604020202020204" pitchFamily="34" charset="0"/>
              </a:rPr>
              <a:t>  (i.e. R 4, 9 billion) to enable them to pay the R9.3 billion bond redemption by 01 Aug 2018. </a:t>
            </a:r>
            <a:endParaRPr lang="en-ZA" sz="1200" dirty="0" smtClean="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12</a:t>
            </a:fld>
            <a:endParaRPr lang="en-US" dirty="0"/>
          </a:p>
        </p:txBody>
      </p:sp>
    </p:spTree>
    <p:extLst>
      <p:ext uri="{BB962C8B-B14F-4D97-AF65-F5344CB8AC3E}">
        <p14:creationId xmlns:p14="http://schemas.microsoft.com/office/powerpoint/2010/main" val="157262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13</a:t>
            </a:fld>
            <a:endParaRPr lang="en-US" dirty="0"/>
          </a:p>
        </p:txBody>
      </p:sp>
    </p:spTree>
    <p:extLst>
      <p:ext uri="{BB962C8B-B14F-4D97-AF65-F5344CB8AC3E}">
        <p14:creationId xmlns:p14="http://schemas.microsoft.com/office/powerpoint/2010/main" val="2587362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kern="1200" dirty="0" smtClean="0">
                <a:solidFill>
                  <a:srgbClr val="000000"/>
                </a:solidFill>
                <a:effectLst/>
                <a:latin typeface="Arial"/>
                <a:ea typeface="ＭＳ Ｐゴシック" charset="0"/>
                <a:cs typeface="ＭＳ Ｐゴシック" charset="0"/>
              </a:rPr>
              <a:t>Transfers and Subsidies</a:t>
            </a:r>
            <a:r>
              <a:rPr lang="en-ZA" sz="1200" b="0" i="0" u="none" strike="noStrike" kern="1200" dirty="0" smtClean="0">
                <a:solidFill>
                  <a:srgbClr val="000000"/>
                </a:solidFill>
                <a:effectLst/>
                <a:latin typeface="Arial"/>
                <a:ea typeface="ＭＳ Ｐゴシック" charset="0"/>
                <a:cs typeface="ＭＳ Ｐゴシック" charset="0"/>
              </a:rPr>
              <a:t>: R </a:t>
            </a:r>
            <a:r>
              <a:rPr lang="en-US" sz="1200" dirty="0" smtClean="0">
                <a:effectLst/>
                <a:latin typeface="Arial" panose="020B0604020202020204" pitchFamily="34" charset="0"/>
                <a:cs typeface="Arial" panose="020B0604020202020204" pitchFamily="34" charset="0"/>
              </a:rPr>
              <a:t>288.083 million (i.e. schedule 5B – direct transfers to municipalities)</a:t>
            </a:r>
            <a:endParaRPr lang="en-US" sz="1200" b="0" i="0" u="none" strike="noStrike" kern="1200" dirty="0" smtClean="0">
              <a:solidFill>
                <a:srgbClr val="000000"/>
              </a:solidFill>
              <a:effectLst/>
              <a:latin typeface="Arial"/>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dirty="0" smtClean="0">
              <a:latin typeface="Arial" panose="020B0604020202020204" pitchFamily="34" charset="0"/>
              <a:cs typeface="Arial" panose="020B0604020202020204" pitchFamily="34"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kern="1200" dirty="0" smtClean="0">
                <a:solidFill>
                  <a:srgbClr val="000000"/>
                </a:solidFill>
                <a:effectLst/>
                <a:latin typeface="Arial"/>
                <a:ea typeface="ＭＳ Ｐゴシック" charset="0"/>
                <a:cs typeface="ＭＳ Ｐゴシック" charset="0"/>
              </a:rPr>
              <a:t>Payments for Capital Assets</a:t>
            </a:r>
            <a:r>
              <a:rPr lang="en-ZA" sz="1200" b="0" i="0" u="none" strike="noStrike" kern="1200" dirty="0" smtClean="0">
                <a:solidFill>
                  <a:srgbClr val="000000"/>
                </a:solidFill>
                <a:effectLst/>
                <a:latin typeface="Arial"/>
                <a:ea typeface="ＭＳ Ｐゴシック" charset="0"/>
                <a:cs typeface="ＭＳ Ｐゴシック" charset="0"/>
              </a:rPr>
              <a:t>: R</a:t>
            </a:r>
            <a:r>
              <a:rPr lang="en-ZA" sz="1200" b="0" i="0" u="none" strike="noStrike" kern="1200" baseline="0" dirty="0" smtClean="0">
                <a:solidFill>
                  <a:srgbClr val="000000"/>
                </a:solidFill>
                <a:effectLst/>
                <a:latin typeface="Arial"/>
                <a:ea typeface="ＭＳ Ｐゴシック" charset="0"/>
                <a:cs typeface="ＭＳ Ｐゴシック" charset="0"/>
              </a:rPr>
              <a:t> </a:t>
            </a:r>
            <a:r>
              <a:rPr lang="en-US" sz="1200" dirty="0" smtClean="0">
                <a:effectLst/>
                <a:latin typeface="Arial" panose="020B0604020202020204" pitchFamily="34" charset="0"/>
                <a:cs typeface="Arial" panose="020B0604020202020204" pitchFamily="34" charset="0"/>
              </a:rPr>
              <a:t>1 014 billion (i.e. schedule 6B – indirect</a:t>
            </a:r>
            <a:r>
              <a:rPr lang="en-US" sz="1200" baseline="0" dirty="0" smtClean="0">
                <a:effectLst/>
                <a:latin typeface="Arial" panose="020B0604020202020204" pitchFamily="34" charset="0"/>
                <a:cs typeface="Arial" panose="020B0604020202020204" pitchFamily="34" charset="0"/>
              </a:rPr>
              <a:t> transfers to municipalities) </a:t>
            </a:r>
            <a:endParaRPr lang="en-US" sz="1200" b="0" i="0" u="none" strike="noStrike" kern="1200" dirty="0" smtClean="0">
              <a:solidFill>
                <a:srgbClr val="000000"/>
              </a:solidFill>
              <a:effectLst/>
              <a:latin typeface="Arial"/>
              <a:ea typeface="ＭＳ Ｐゴシック" charset="0"/>
              <a:cs typeface="ＭＳ Ｐゴシック"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dirty="0" smtClean="0">
              <a:latin typeface="Arial" panose="020B0604020202020204" pitchFamily="34" charset="0"/>
              <a:cs typeface="Arial" panose="020B0604020202020204" pitchFamily="34" charset="0"/>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1" dirty="0" err="1" smtClean="0">
                <a:latin typeface="Arial" panose="020B0604020202020204" pitchFamily="34" charset="0"/>
                <a:cs typeface="Arial" panose="020B0604020202020204" pitchFamily="34" charset="0"/>
              </a:rPr>
              <a:t>Virements</a:t>
            </a:r>
            <a:r>
              <a:rPr lang="en-US" sz="1200" dirty="0" smtClean="0">
                <a:latin typeface="Arial" panose="020B0604020202020204" pitchFamily="34" charset="0"/>
                <a:cs typeface="Arial" panose="020B0604020202020204" pitchFamily="34" charset="0"/>
              </a:rPr>
              <a:t>: The amount </a:t>
            </a:r>
            <a:r>
              <a:rPr lang="en-US" sz="1200" dirty="0" err="1" smtClean="0">
                <a:latin typeface="Arial" panose="020B0604020202020204" pitchFamily="34" charset="0"/>
                <a:cs typeface="Arial" panose="020B0604020202020204" pitchFamily="34" charset="0"/>
              </a:rPr>
              <a:t>reprioritised</a:t>
            </a:r>
            <a:r>
              <a:rPr lang="en-US" sz="1200" dirty="0" smtClean="0">
                <a:latin typeface="Arial" panose="020B0604020202020204" pitchFamily="34" charset="0"/>
                <a:cs typeface="Arial" panose="020B0604020202020204" pitchFamily="34" charset="0"/>
              </a:rPr>
              <a:t> to partly address budgetary shortfalls with respect to excess expenditure incurred to date on War on Leaks National Strategic Training  </a:t>
            </a:r>
            <a:r>
              <a:rPr lang="en-US" sz="1200" dirty="0" err="1" smtClean="0">
                <a:latin typeface="Arial" panose="020B0604020202020204" pitchFamily="34" charset="0"/>
                <a:cs typeface="Arial" panose="020B0604020202020204" pitchFamily="34" charset="0"/>
              </a:rPr>
              <a:t>Programme</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15</a:t>
            </a:fld>
            <a:endParaRPr lang="en-US" dirty="0"/>
          </a:p>
        </p:txBody>
      </p:sp>
    </p:spTree>
    <p:extLst>
      <p:ext uri="{BB962C8B-B14F-4D97-AF65-F5344CB8AC3E}">
        <p14:creationId xmlns:p14="http://schemas.microsoft.com/office/powerpoint/2010/main" val="3626662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ZA" b="1" i="1" dirty="0" smtClean="0"/>
              <a:t>Include</a:t>
            </a:r>
            <a:r>
              <a:rPr lang="en-ZA" b="1" i="1" baseline="0" dirty="0" smtClean="0"/>
              <a:t> transfer dates: </a:t>
            </a:r>
          </a:p>
          <a:p>
            <a:pPr marL="0" indent="0">
              <a:buFont typeface="Arial" panose="020B0604020202020204" pitchFamily="34" charset="0"/>
              <a:buNone/>
            </a:pPr>
            <a:endParaRPr lang="en-ZA" dirty="0" smtClean="0"/>
          </a:p>
          <a:p>
            <a:pPr marL="0" indent="0">
              <a:buFont typeface="Arial" panose="020B0604020202020204" pitchFamily="34" charset="0"/>
              <a:buNone/>
            </a:pPr>
            <a:r>
              <a:rPr lang="en-ZA" dirty="0" smtClean="0"/>
              <a:t>Three</a:t>
            </a:r>
            <a:r>
              <a:rPr lang="en-ZA" baseline="0" dirty="0" smtClean="0"/>
              <a:t> regions (</a:t>
            </a:r>
            <a:r>
              <a:rPr lang="en-ZA" baseline="0" dirty="0" smtClean="0">
                <a:solidFill>
                  <a:srgbClr val="FF0000"/>
                </a:solidFill>
              </a:rPr>
              <a:t>EC, NW </a:t>
            </a:r>
            <a:r>
              <a:rPr lang="en-ZA" baseline="0" dirty="0" smtClean="0"/>
              <a:t>and </a:t>
            </a:r>
            <a:r>
              <a:rPr lang="en-ZA" u="sng" baseline="0" dirty="0" smtClean="0"/>
              <a:t>WC</a:t>
            </a:r>
            <a:r>
              <a:rPr lang="en-ZA" u="none" baseline="0" dirty="0" smtClean="0"/>
              <a:t> </a:t>
            </a:r>
            <a:r>
              <a:rPr lang="en-ZA" i="1" u="none" baseline="0" dirty="0" smtClean="0"/>
              <a:t>[viz. </a:t>
            </a:r>
            <a:r>
              <a:rPr lang="en-ZA" i="1" u="none" baseline="0" dirty="0" err="1" smtClean="0"/>
              <a:t>Theewaterskloof</a:t>
            </a:r>
            <a:r>
              <a:rPr lang="en-ZA" i="1" u="sng" baseline="0" dirty="0" smtClean="0"/>
              <a:t>]</a:t>
            </a:r>
            <a:r>
              <a:rPr lang="en-ZA" baseline="0" dirty="0" smtClean="0"/>
              <a:t>): the construction unit will be used for some projects</a:t>
            </a:r>
          </a:p>
          <a:p>
            <a:pPr marL="0" indent="0">
              <a:buFont typeface="Arial" panose="020B0604020202020204" pitchFamily="34" charset="0"/>
              <a:buNone/>
            </a:pPr>
            <a:endParaRPr lang="en-ZA"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dirty="0" smtClean="0"/>
              <a:t>EC :– The </a:t>
            </a:r>
            <a:r>
              <a:rPr lang="en-ZA" sz="1200" b="0" i="0" u="none" strike="noStrike" dirty="0" smtClean="0">
                <a:solidFill>
                  <a:srgbClr val="000000"/>
                </a:solidFill>
                <a:effectLst/>
                <a:latin typeface="Calibri"/>
              </a:rPr>
              <a:t>6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are: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err="1" smtClean="0">
                <a:solidFill>
                  <a:srgbClr val="000000"/>
                </a:solidFill>
                <a:effectLst/>
                <a:latin typeface="Calibri"/>
              </a:rPr>
              <a:t>Amathole</a:t>
            </a:r>
            <a:r>
              <a:rPr lang="en-ZA" sz="1200" b="1" i="0" u="none" strike="noStrike" dirty="0" smtClean="0">
                <a:solidFill>
                  <a:srgbClr val="000000"/>
                </a:solidFill>
                <a:effectLst/>
                <a:latin typeface="Calibri"/>
              </a:rPr>
              <a:t> DM</a:t>
            </a:r>
            <a:r>
              <a:rPr lang="en-ZA" sz="1200" b="0" i="0" u="none" strike="noStrike" dirty="0" smtClean="0">
                <a:solidFill>
                  <a:srgbClr val="000000"/>
                </a:solidFill>
                <a:effectLst/>
                <a:latin typeface="Calibri"/>
              </a:rPr>
              <a:t> </a:t>
            </a:r>
            <a:r>
              <a:rPr lang="en-ZA" sz="1100" b="0" i="1" u="none" strike="noStrike" dirty="0" smtClean="0">
                <a:solidFill>
                  <a:srgbClr val="000000"/>
                </a:solidFill>
                <a:effectLst/>
                <a:latin typeface="Calibri"/>
              </a:rPr>
              <a:t>[viz. </a:t>
            </a:r>
            <a:r>
              <a:rPr lang="en-ZA" sz="1100" b="0" i="1" u="none" strike="noStrike" dirty="0" err="1" smtClean="0">
                <a:solidFill>
                  <a:srgbClr val="000000"/>
                </a:solidFill>
                <a:effectLst/>
                <a:latin typeface="Calibri"/>
              </a:rPr>
              <a:t>Mnquma</a:t>
            </a:r>
            <a:r>
              <a:rPr lang="en-ZA" sz="1100" b="0" i="1" u="none" strike="noStrike" dirty="0" smtClean="0">
                <a:solidFill>
                  <a:srgbClr val="000000"/>
                </a:solidFill>
                <a:effectLst/>
                <a:latin typeface="Calibri"/>
              </a:rPr>
              <a:t> LM, </a:t>
            </a:r>
            <a:r>
              <a:rPr lang="en-ZA" sz="1100" b="0" i="1" u="none" strike="noStrike" dirty="0" err="1" smtClean="0">
                <a:solidFill>
                  <a:srgbClr val="000000"/>
                </a:solidFill>
                <a:effectLst/>
                <a:latin typeface="Calibri"/>
              </a:rPr>
              <a:t>Mbhashe</a:t>
            </a:r>
            <a:r>
              <a:rPr lang="en-ZA" sz="1100" b="0" i="1" u="none" strike="noStrike" dirty="0" smtClean="0">
                <a:solidFill>
                  <a:srgbClr val="000000"/>
                </a:solidFill>
                <a:effectLst/>
                <a:latin typeface="Calibri"/>
              </a:rPr>
              <a:t> LM</a:t>
            </a:r>
            <a:r>
              <a:rPr lang="en-ZA" sz="1100" b="0" i="0" u="none" strike="noStrike" dirty="0" smtClean="0">
                <a:solidFill>
                  <a:srgbClr val="000000"/>
                </a:solidFill>
                <a:effectLst/>
                <a:latin typeface="Calibri"/>
              </a:rPr>
              <a:t>]</a:t>
            </a:r>
            <a:r>
              <a:rPr lang="en-ZA" sz="1200" b="0" i="0" u="none" strike="noStrike" baseline="0" dirty="0" smtClean="0">
                <a:solidFill>
                  <a:srgbClr val="000000"/>
                </a:solidFill>
                <a:effectLst/>
                <a:latin typeface="Calibri"/>
              </a:rPr>
              <a:t> </a:t>
            </a:r>
            <a:r>
              <a:rPr lang="en-ZA" sz="1200" b="0" i="0" u="none" strike="noStrike" dirty="0" smtClean="0">
                <a:solidFill>
                  <a:srgbClr val="000000"/>
                </a:solidFill>
                <a:effectLst/>
                <a:latin typeface="Calibri"/>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smtClean="0">
                <a:solidFill>
                  <a:srgbClr val="000000"/>
                </a:solidFill>
                <a:effectLst/>
                <a:latin typeface="Calibri"/>
              </a:rPr>
              <a:t>Chris Hani DM </a:t>
            </a:r>
            <a:r>
              <a:rPr lang="en-ZA" sz="1200" b="0" i="1" u="none" strike="noStrike" dirty="0" smtClean="0">
                <a:solidFill>
                  <a:srgbClr val="000000"/>
                </a:solidFill>
                <a:effectLst/>
                <a:latin typeface="Calibri"/>
              </a:rPr>
              <a:t>[viz.</a:t>
            </a:r>
            <a:r>
              <a:rPr lang="en-ZA" sz="1200" b="0" i="1" u="none" strike="noStrike" baseline="0" dirty="0" smtClean="0">
                <a:solidFill>
                  <a:srgbClr val="000000"/>
                </a:solidFill>
                <a:effectLst/>
                <a:latin typeface="Calibri"/>
              </a:rPr>
              <a:t> </a:t>
            </a:r>
            <a:r>
              <a:rPr lang="en-ZA" sz="1200" b="0" i="1" u="none" strike="noStrike" dirty="0" smtClean="0">
                <a:solidFill>
                  <a:srgbClr val="000000"/>
                </a:solidFill>
                <a:effectLst/>
                <a:latin typeface="Calibri"/>
              </a:rPr>
              <a:t>Enoch </a:t>
            </a:r>
            <a:r>
              <a:rPr lang="en-ZA" sz="1200" b="0" i="1" u="none" strike="noStrike" dirty="0" err="1" smtClean="0">
                <a:solidFill>
                  <a:srgbClr val="000000"/>
                </a:solidFill>
                <a:effectLst/>
                <a:latin typeface="Calibri"/>
              </a:rPr>
              <a:t>Mgijima</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Inxuba</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Yethemba</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Emalahleni</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Sakisizwe</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Intsika</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Yethu</a:t>
            </a:r>
            <a:r>
              <a:rPr lang="en-ZA" sz="1200" b="0" i="1" u="none" strike="noStrike" dirty="0" smtClean="0">
                <a:solidFill>
                  <a:srgbClr val="000000"/>
                </a:solidFill>
                <a:effectLst/>
                <a:latin typeface="Calibri"/>
              </a:rPr>
              <a:t> LM and Engcobo LM]</a:t>
            </a:r>
            <a:r>
              <a:rPr lang="en-ZA" sz="1200" b="0" i="0" u="none" strike="noStrike" baseline="0" dirty="0" smtClean="0">
                <a:solidFill>
                  <a:srgbClr val="000000"/>
                </a:solidFill>
                <a:effectLst/>
                <a:latin typeface="Calibri"/>
              </a:rPr>
              <a:t> </a:t>
            </a:r>
            <a:r>
              <a:rPr lang="en-ZA" sz="1200" b="0" i="0" u="none" strike="noStrike" dirty="0" smtClean="0">
                <a:solidFill>
                  <a:srgbClr val="000000"/>
                </a:solidFill>
                <a:effectLst/>
                <a:latin typeface="Calibri"/>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smtClean="0">
                <a:solidFill>
                  <a:srgbClr val="000000"/>
                </a:solidFill>
                <a:effectLst/>
                <a:latin typeface="Calibri"/>
              </a:rPr>
              <a:t>Joe </a:t>
            </a:r>
            <a:r>
              <a:rPr lang="en-ZA" sz="1200" b="1" i="0" u="none" strike="noStrike" dirty="0" err="1" smtClean="0">
                <a:solidFill>
                  <a:srgbClr val="000000"/>
                </a:solidFill>
                <a:effectLst/>
                <a:latin typeface="Calibri"/>
              </a:rPr>
              <a:t>Gqabi</a:t>
            </a:r>
            <a:r>
              <a:rPr lang="en-ZA" sz="1200" b="1" i="0" u="none" strike="noStrike" dirty="0" smtClean="0">
                <a:solidFill>
                  <a:srgbClr val="000000"/>
                </a:solidFill>
                <a:effectLst/>
                <a:latin typeface="Calibri"/>
              </a:rPr>
              <a:t> DM</a:t>
            </a:r>
            <a:r>
              <a:rPr lang="en-ZA" sz="1200" b="0" i="0" u="none" strike="noStrike" dirty="0" smtClean="0">
                <a:solidFill>
                  <a:srgbClr val="000000"/>
                </a:solidFill>
                <a:effectLst/>
                <a:latin typeface="Calibri"/>
              </a:rPr>
              <a:t> </a:t>
            </a:r>
            <a:r>
              <a:rPr lang="en-ZA" sz="1200" b="0" i="1" u="none" strike="noStrike" dirty="0" smtClean="0">
                <a:solidFill>
                  <a:srgbClr val="000000"/>
                </a:solidFill>
                <a:effectLst/>
                <a:latin typeface="Calibri"/>
              </a:rPr>
              <a:t>[viz.</a:t>
            </a:r>
            <a:r>
              <a:rPr lang="en-ZA" sz="1200" b="0" i="1" u="none" strike="noStrike" baseline="0" dirty="0" smtClean="0">
                <a:solidFill>
                  <a:srgbClr val="000000"/>
                </a:solidFill>
                <a:effectLst/>
                <a:latin typeface="Calibri"/>
              </a:rPr>
              <a:t> </a:t>
            </a:r>
            <a:r>
              <a:rPr lang="en-ZA" sz="1200" b="0" i="1" u="none" strike="noStrike" dirty="0" smtClean="0">
                <a:solidFill>
                  <a:srgbClr val="000000"/>
                </a:solidFill>
                <a:effectLst/>
                <a:latin typeface="Calibri"/>
              </a:rPr>
              <a:t>Joe </a:t>
            </a:r>
            <a:r>
              <a:rPr lang="en-ZA" sz="1200" b="0" i="1" u="none" strike="noStrike" dirty="0" err="1" smtClean="0">
                <a:solidFill>
                  <a:srgbClr val="000000"/>
                </a:solidFill>
                <a:effectLst/>
                <a:latin typeface="Calibri"/>
              </a:rPr>
              <a:t>Gqabi</a:t>
            </a:r>
            <a:r>
              <a:rPr lang="en-ZA" sz="1200" b="0" i="1" u="none" strike="noStrike" dirty="0" smtClean="0">
                <a:solidFill>
                  <a:srgbClr val="000000"/>
                </a:solidFill>
                <a:effectLst/>
                <a:latin typeface="Calibri"/>
              </a:rPr>
              <a:t> DM</a:t>
            </a:r>
            <a:r>
              <a:rPr lang="en-ZA" sz="1200" b="0" i="0" u="none" strike="noStrike" dirty="0" smtClean="0">
                <a:solidFill>
                  <a:srgbClr val="000000"/>
                </a:solidFill>
                <a:effectLst/>
                <a:latin typeface="Calibri"/>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err="1" smtClean="0">
                <a:solidFill>
                  <a:srgbClr val="000000"/>
                </a:solidFill>
                <a:effectLst/>
                <a:latin typeface="Calibri"/>
              </a:rPr>
              <a:t>Koukamma</a:t>
            </a:r>
            <a:r>
              <a:rPr lang="en-ZA" sz="1200" b="1" i="0" u="none" strike="noStrike" dirty="0" smtClean="0">
                <a:solidFill>
                  <a:srgbClr val="000000"/>
                </a:solidFill>
                <a:effectLst/>
                <a:latin typeface="Calibri"/>
              </a:rPr>
              <a:t> LM </a:t>
            </a:r>
            <a:r>
              <a:rPr lang="en-ZA" sz="1200" b="0" i="1" u="none" strike="noStrike" dirty="0" smtClean="0">
                <a:solidFill>
                  <a:srgbClr val="000000"/>
                </a:solidFill>
                <a:effectLst/>
                <a:latin typeface="Calibri"/>
              </a:rPr>
              <a:t>[viz.</a:t>
            </a:r>
            <a:r>
              <a:rPr lang="en-ZA" sz="1200" b="1"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Ndlambe</a:t>
            </a:r>
            <a:r>
              <a:rPr lang="en-ZA" sz="1200" b="0" i="1" u="none" strike="noStrike" dirty="0" smtClean="0">
                <a:solidFill>
                  <a:srgbClr val="000000"/>
                </a:solidFill>
                <a:effectLst/>
                <a:latin typeface="Calibri"/>
              </a:rPr>
              <a:t> LM</a:t>
            </a:r>
            <a:r>
              <a:rPr lang="en-ZA" sz="1200" b="0" i="0" u="none" strike="noStrike" dirty="0" smtClean="0">
                <a:solidFill>
                  <a:srgbClr val="000000"/>
                </a:solidFill>
                <a:effectLst/>
                <a:latin typeface="Calibri"/>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smtClean="0">
                <a:solidFill>
                  <a:srgbClr val="000000"/>
                </a:solidFill>
                <a:effectLst/>
                <a:latin typeface="Calibri"/>
              </a:rPr>
              <a:t>OR Tambo DM</a:t>
            </a:r>
            <a:r>
              <a:rPr lang="en-ZA" sz="1200" b="0" i="0" u="none" strike="noStrike" dirty="0" smtClean="0">
                <a:solidFill>
                  <a:srgbClr val="000000"/>
                </a:solidFill>
                <a:effectLst/>
                <a:latin typeface="Calibri"/>
              </a:rPr>
              <a:t> </a:t>
            </a:r>
            <a:r>
              <a:rPr lang="en-ZA" sz="1200" b="0" i="1" u="none" strike="noStrike" dirty="0" smtClean="0">
                <a:solidFill>
                  <a:srgbClr val="000000"/>
                </a:solidFill>
                <a:effectLst/>
                <a:latin typeface="Calibri"/>
              </a:rPr>
              <a:t>[viz. Port St. Johns, </a:t>
            </a:r>
            <a:r>
              <a:rPr lang="en-ZA" sz="1200" b="0" i="1" u="none" strike="noStrike" dirty="0" err="1" smtClean="0">
                <a:solidFill>
                  <a:srgbClr val="000000"/>
                </a:solidFill>
                <a:effectLst/>
                <a:latin typeface="Calibri"/>
              </a:rPr>
              <a:t>Mohlonto</a:t>
            </a:r>
            <a:r>
              <a:rPr lang="en-ZA" sz="1200" b="0" i="1" u="none" strike="noStrike" dirty="0" smtClean="0">
                <a:solidFill>
                  <a:srgbClr val="000000"/>
                </a:solidFill>
                <a:effectLst/>
                <a:latin typeface="Calibri"/>
              </a:rPr>
              <a:t> LM, King </a:t>
            </a:r>
            <a:r>
              <a:rPr lang="en-ZA" sz="1200" b="0" i="1" u="none" strike="noStrike" dirty="0" err="1" smtClean="0">
                <a:solidFill>
                  <a:srgbClr val="000000"/>
                </a:solidFill>
                <a:effectLst/>
                <a:latin typeface="Calibri"/>
              </a:rPr>
              <a:t>Sabata</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Dalindyebo</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Ingquza</a:t>
            </a:r>
            <a:r>
              <a:rPr lang="en-ZA" sz="1200" b="0" i="1" u="none" strike="noStrike" dirty="0" smtClean="0">
                <a:solidFill>
                  <a:srgbClr val="000000"/>
                </a:solidFill>
                <a:effectLst/>
                <a:latin typeface="Calibri"/>
              </a:rPr>
              <a:t> LM &amp; </a:t>
            </a:r>
            <a:r>
              <a:rPr lang="en-ZA" sz="1200" b="0" i="1" u="none" strike="noStrike" dirty="0" err="1" smtClean="0">
                <a:solidFill>
                  <a:srgbClr val="000000"/>
                </a:solidFill>
                <a:effectLst/>
                <a:latin typeface="Calibri"/>
              </a:rPr>
              <a:t>Nyandeni</a:t>
            </a:r>
            <a:r>
              <a:rPr lang="en-ZA" sz="1200" b="0" i="1" u="none" strike="noStrike" dirty="0" smtClean="0">
                <a:solidFill>
                  <a:srgbClr val="000000"/>
                </a:solidFill>
                <a:effectLst/>
                <a:latin typeface="Calibri"/>
              </a:rPr>
              <a:t> LM, O. R. Tambo DM]</a:t>
            </a:r>
            <a:r>
              <a:rPr lang="en-ZA" sz="1200" b="0" i="0" u="none" strike="noStrike" baseline="0" dirty="0" smtClean="0">
                <a:solidFill>
                  <a:srgbClr val="000000"/>
                </a:solidFill>
                <a:effectLst/>
                <a:latin typeface="Calibri"/>
              </a:rPr>
              <a:t> </a:t>
            </a:r>
            <a:r>
              <a:rPr lang="en-ZA" sz="1200" b="0" i="0" u="none" strike="noStrike" dirty="0" smtClean="0">
                <a:solidFill>
                  <a:srgbClr val="000000"/>
                </a:solidFill>
                <a:effectLst/>
                <a:latin typeface="Calibri"/>
              </a:rPr>
              <a:t>,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smtClean="0">
                <a:solidFill>
                  <a:srgbClr val="000000"/>
                </a:solidFill>
                <a:effectLst/>
                <a:latin typeface="Calibri"/>
              </a:rPr>
              <a:t>Sarah </a:t>
            </a:r>
            <a:r>
              <a:rPr lang="en-ZA" sz="1200" b="1" i="0" u="none" strike="noStrike" dirty="0" err="1" smtClean="0">
                <a:solidFill>
                  <a:srgbClr val="000000"/>
                </a:solidFill>
                <a:effectLst/>
                <a:latin typeface="Calibri"/>
              </a:rPr>
              <a:t>Baartman</a:t>
            </a:r>
            <a:r>
              <a:rPr lang="en-ZA" sz="1200" b="1" i="0" u="none" strike="noStrike" dirty="0" smtClean="0">
                <a:solidFill>
                  <a:srgbClr val="000000"/>
                </a:solidFill>
                <a:effectLst/>
                <a:latin typeface="Calibri"/>
              </a:rPr>
              <a:t> </a:t>
            </a:r>
            <a:r>
              <a:rPr lang="en-ZA" sz="1200" b="0" i="1" u="none" strike="noStrike" dirty="0" smtClean="0">
                <a:solidFill>
                  <a:srgbClr val="000000"/>
                </a:solidFill>
                <a:effectLst/>
                <a:latin typeface="Calibri"/>
              </a:rPr>
              <a:t>[viz. </a:t>
            </a:r>
            <a:r>
              <a:rPr lang="en-ZA" sz="1200" b="0" i="1" u="none" strike="noStrike" dirty="0" err="1" smtClean="0">
                <a:solidFill>
                  <a:srgbClr val="000000"/>
                </a:solidFill>
                <a:effectLst/>
                <a:latin typeface="Calibri"/>
              </a:rPr>
              <a:t>Kouga</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Koukamma</a:t>
            </a:r>
            <a:r>
              <a:rPr lang="en-ZA" sz="1200" b="0" i="1" u="none" strike="noStrike" dirty="0" smtClean="0">
                <a:solidFill>
                  <a:srgbClr val="000000"/>
                </a:solidFill>
                <a:effectLst/>
                <a:latin typeface="Calibri"/>
              </a:rPr>
              <a:t> LM,  </a:t>
            </a:r>
            <a:r>
              <a:rPr lang="en-ZA" sz="1200" b="0" i="1" u="none" strike="noStrike" dirty="0" err="1" smtClean="0">
                <a:solidFill>
                  <a:srgbClr val="000000"/>
                </a:solidFill>
                <a:effectLst/>
                <a:latin typeface="Calibri"/>
              </a:rPr>
              <a:t>Ndlhambe</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LM,Sunday</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Rivier</a:t>
            </a:r>
            <a:r>
              <a:rPr lang="en-ZA" sz="1200" b="0" i="1" u="none" strike="noStrike" dirty="0" smtClean="0">
                <a:solidFill>
                  <a:srgbClr val="000000"/>
                </a:solidFill>
                <a:effectLst/>
                <a:latin typeface="Calibri"/>
              </a:rPr>
              <a:t> Valley LM , Makena LM and Dr </a:t>
            </a:r>
            <a:r>
              <a:rPr lang="en-ZA" sz="1200" b="0" i="1" u="none" strike="noStrike" dirty="0" err="1" smtClean="0">
                <a:solidFill>
                  <a:srgbClr val="000000"/>
                </a:solidFill>
                <a:effectLst/>
                <a:latin typeface="Calibri"/>
              </a:rPr>
              <a:t>Beyers</a:t>
            </a:r>
            <a:r>
              <a:rPr lang="en-ZA" sz="1200" b="0" i="1" u="none" strike="noStrike" dirty="0" smtClean="0">
                <a:solidFill>
                  <a:srgbClr val="000000"/>
                </a:solidFill>
                <a:effectLst/>
                <a:latin typeface="Calibri"/>
              </a:rPr>
              <a:t> </a:t>
            </a:r>
            <a:r>
              <a:rPr lang="en-ZA" sz="1200" b="0" i="1" u="none" strike="noStrike" dirty="0" err="1" smtClean="0">
                <a:solidFill>
                  <a:srgbClr val="000000"/>
                </a:solidFill>
                <a:effectLst/>
                <a:latin typeface="Calibri"/>
              </a:rPr>
              <a:t>Naude</a:t>
            </a:r>
            <a:r>
              <a:rPr lang="en-ZA" sz="1200" b="0" i="1" u="none" strike="noStrike" dirty="0" smtClean="0">
                <a:solidFill>
                  <a:srgbClr val="000000"/>
                </a:solidFill>
                <a:effectLst/>
                <a:latin typeface="Calibri"/>
              </a:rPr>
              <a:t>, Blue Crane LM , </a:t>
            </a:r>
            <a:r>
              <a:rPr lang="en-ZA" sz="1200" b="0" i="1" u="none" strike="noStrike" dirty="0" err="1" smtClean="0">
                <a:solidFill>
                  <a:srgbClr val="000000"/>
                </a:solidFill>
                <a:effectLst/>
                <a:latin typeface="Calibri"/>
              </a:rPr>
              <a:t>Koukamma</a:t>
            </a:r>
            <a:r>
              <a:rPr lang="en-ZA" sz="1200" b="0" i="1" u="none" strike="noStrike" dirty="0" smtClean="0">
                <a:solidFill>
                  <a:srgbClr val="000000"/>
                </a:solidFill>
                <a:effectLst/>
                <a:latin typeface="Calibri"/>
              </a:rPr>
              <a:t> LM and </a:t>
            </a:r>
            <a:r>
              <a:rPr lang="en-ZA" sz="1200" b="0" i="1" u="none" strike="noStrike" dirty="0" err="1" smtClean="0">
                <a:solidFill>
                  <a:srgbClr val="000000"/>
                </a:solidFill>
                <a:effectLst/>
                <a:latin typeface="Calibri"/>
              </a:rPr>
              <a:t>Kouga</a:t>
            </a:r>
            <a:r>
              <a:rPr lang="en-ZA" sz="1200" b="0" i="1" u="none" strike="noStrike" dirty="0" smtClean="0">
                <a:solidFill>
                  <a:srgbClr val="000000"/>
                </a:solidFill>
                <a:effectLst/>
                <a:latin typeface="Calibri"/>
              </a:rPr>
              <a:t> LM</a:t>
            </a:r>
            <a:r>
              <a:rPr lang="en-ZA" sz="1200" b="0" i="0" u="none" strike="noStrike" dirty="0" smtClean="0">
                <a:solidFill>
                  <a:srgbClr val="000000"/>
                </a:solidFill>
                <a:effectLst/>
                <a:latin typeface="Calibri"/>
              </a:rPr>
              <a:t>]</a:t>
            </a:r>
            <a:endParaRPr lang="en-ZA" sz="1200" b="1" i="0" u="none" strike="noStrike" dirty="0" smtClean="0">
              <a:solidFill>
                <a:srgbClr val="000000"/>
              </a:solidFill>
              <a:effectLst/>
              <a:latin typeface="Calibri"/>
            </a:endParaRPr>
          </a:p>
          <a:p>
            <a:pPr marL="0" indent="0">
              <a:buFont typeface="Arial" panose="020B0604020202020204" pitchFamily="34" charset="0"/>
              <a:buNone/>
            </a:pPr>
            <a:endParaRPr lang="en-ZA" dirty="0" smtClean="0"/>
          </a:p>
          <a:p>
            <a:pPr marL="171450" indent="-171450">
              <a:buFont typeface="Arial" panose="020B0604020202020204" pitchFamily="34" charset="0"/>
              <a:buChar char="•"/>
            </a:pPr>
            <a:r>
              <a:rPr lang="en-ZA" baseline="0" dirty="0" err="1" smtClean="0"/>
              <a:t>KN</a:t>
            </a:r>
            <a:r>
              <a:rPr lang="en-ZA" baseline="0" dirty="0" smtClean="0"/>
              <a:t> </a:t>
            </a:r>
            <a:r>
              <a:rPr lang="en-ZA" dirty="0" smtClean="0"/>
              <a:t>:–</a:t>
            </a:r>
            <a:r>
              <a:rPr lang="en-ZA" baseline="0" dirty="0" smtClean="0"/>
              <a:t> </a:t>
            </a:r>
            <a:r>
              <a:rPr lang="en-ZA" sz="1200" b="0" i="0" u="none" strike="noStrike" dirty="0" smtClean="0">
                <a:solidFill>
                  <a:srgbClr val="000000"/>
                </a:solidFill>
                <a:effectLst/>
                <a:latin typeface="Calibri"/>
              </a:rPr>
              <a:t>The 7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are: Harry </a:t>
            </a:r>
            <a:r>
              <a:rPr lang="en-ZA" sz="1200" b="0" i="0" u="none" strike="noStrike" dirty="0" err="1" smtClean="0">
                <a:solidFill>
                  <a:srgbClr val="000000"/>
                </a:solidFill>
                <a:effectLst/>
                <a:latin typeface="Calibri"/>
              </a:rPr>
              <a:t>Gwala</a:t>
            </a:r>
            <a:r>
              <a:rPr lang="en-ZA" sz="1200" b="0" i="0" u="none" strike="noStrike" dirty="0" smtClean="0">
                <a:solidFill>
                  <a:srgbClr val="000000"/>
                </a:solidFill>
                <a:effectLst/>
                <a:latin typeface="Calibri"/>
              </a:rPr>
              <a:t> DM, King </a:t>
            </a:r>
            <a:r>
              <a:rPr lang="en-ZA" sz="1200" b="0" i="0" u="none" strike="noStrike" dirty="0" err="1" smtClean="0">
                <a:solidFill>
                  <a:srgbClr val="000000"/>
                </a:solidFill>
                <a:effectLst/>
                <a:latin typeface="Calibri"/>
              </a:rPr>
              <a:t>Cetshwayo</a:t>
            </a:r>
            <a:r>
              <a:rPr lang="en-ZA" sz="1200" b="0" i="0" u="none" strike="noStrike" dirty="0" smtClean="0">
                <a:solidFill>
                  <a:srgbClr val="000000"/>
                </a:solidFill>
                <a:effectLst/>
                <a:latin typeface="Calibri"/>
              </a:rPr>
              <a:t> DM, </a:t>
            </a:r>
            <a:r>
              <a:rPr lang="en-ZA" sz="1200" b="0" i="0" u="none" strike="noStrike" dirty="0" err="1" smtClean="0">
                <a:solidFill>
                  <a:srgbClr val="000000"/>
                </a:solidFill>
                <a:effectLst/>
                <a:latin typeface="Calibri"/>
              </a:rPr>
              <a:t>UMsunduzi</a:t>
            </a:r>
            <a:r>
              <a:rPr lang="en-ZA" sz="1200" b="0" i="0" u="none" strike="noStrike" dirty="0" smtClean="0">
                <a:solidFill>
                  <a:srgbClr val="000000"/>
                </a:solidFill>
                <a:effectLst/>
                <a:latin typeface="Calibri"/>
              </a:rPr>
              <a:t> DM, uMzinyathi DM, UMgungundlovu DM, UMkhanyakude DM &amp; </a:t>
            </a:r>
          </a:p>
          <a:p>
            <a:pPr marL="0" indent="0">
              <a:buFont typeface="Arial" panose="020B0604020202020204" pitchFamily="34" charset="0"/>
              <a:buNone/>
            </a:pPr>
            <a:r>
              <a:rPr lang="en-ZA" sz="1200" b="0" i="0" u="none" strike="noStrike" dirty="0" smtClean="0">
                <a:solidFill>
                  <a:srgbClr val="000000"/>
                </a:solidFill>
                <a:effectLst/>
                <a:latin typeface="Calibri"/>
              </a:rPr>
              <a:t>             </a:t>
            </a:r>
            <a:r>
              <a:rPr lang="en-ZA" sz="1200" b="0" i="0" u="none" strike="noStrike" dirty="0" err="1" smtClean="0">
                <a:solidFill>
                  <a:srgbClr val="000000"/>
                </a:solidFill>
                <a:effectLst/>
                <a:latin typeface="Calibri"/>
              </a:rPr>
              <a:t>Uthukela</a:t>
            </a:r>
            <a:r>
              <a:rPr lang="en-ZA" sz="1200" b="0" i="0" u="none" strike="noStrike" dirty="0" smtClean="0">
                <a:solidFill>
                  <a:srgbClr val="000000"/>
                </a:solidFill>
                <a:effectLst/>
                <a:latin typeface="Calibri"/>
              </a:rPr>
              <a:t> DM</a:t>
            </a:r>
          </a:p>
          <a:p>
            <a:pPr marL="0" indent="0">
              <a:buFont typeface="Arial" panose="020B0604020202020204" pitchFamily="34" charset="0"/>
              <a:buNone/>
            </a:pPr>
            <a:endParaRPr lang="en-ZA" sz="1200" b="0" i="0" u="none" strike="noStrike" dirty="0" smtClean="0">
              <a:solidFill>
                <a:srgbClr val="000000"/>
              </a:solidFill>
              <a:effectLst/>
              <a:latin typeface="Calibri"/>
            </a:endParaRPr>
          </a:p>
          <a:p>
            <a:pPr marL="171450" indent="-171450">
              <a:buFont typeface="Arial" panose="020B0604020202020204" pitchFamily="34" charset="0"/>
              <a:buChar char="•"/>
            </a:pPr>
            <a:r>
              <a:rPr lang="en-ZA" baseline="0" dirty="0" smtClean="0"/>
              <a:t>LP </a:t>
            </a:r>
            <a:r>
              <a:rPr lang="en-ZA" dirty="0" smtClean="0"/>
              <a:t>:–</a:t>
            </a:r>
            <a:r>
              <a:rPr lang="en-ZA" baseline="0" dirty="0" smtClean="0"/>
              <a:t> </a:t>
            </a:r>
            <a:r>
              <a:rPr lang="en-ZA" sz="1200" b="0" i="0" u="none" strike="noStrike" dirty="0" smtClean="0">
                <a:solidFill>
                  <a:srgbClr val="000000"/>
                </a:solidFill>
                <a:effectLst/>
                <a:latin typeface="Calibri"/>
              </a:rPr>
              <a:t>The 2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are: </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smtClean="0">
                <a:solidFill>
                  <a:srgbClr val="000000"/>
                </a:solidFill>
                <a:effectLst/>
                <a:latin typeface="Calibri"/>
              </a:rPr>
              <a:t>Mopani DM</a:t>
            </a:r>
            <a:r>
              <a:rPr lang="en-ZA" sz="1200" b="0" i="0" u="none" strike="noStrike" dirty="0" smtClean="0">
                <a:solidFill>
                  <a:srgbClr val="000000"/>
                </a:solidFill>
                <a:effectLst/>
                <a:latin typeface="Calibri"/>
              </a:rPr>
              <a:t> [</a:t>
            </a:r>
            <a:r>
              <a:rPr lang="en-ZA" sz="1200" b="0" i="1" u="none" strike="noStrike" dirty="0" smtClean="0">
                <a:solidFill>
                  <a:srgbClr val="000000"/>
                </a:solidFill>
                <a:effectLst/>
                <a:latin typeface="Calibri"/>
              </a:rPr>
              <a:t>viz.</a:t>
            </a:r>
            <a:r>
              <a:rPr lang="en-ZA" sz="1200" b="0" i="1" u="none" strike="noStrike" baseline="0" dirty="0" smtClean="0">
                <a:solidFill>
                  <a:srgbClr val="000000"/>
                </a:solidFill>
                <a:effectLst/>
                <a:latin typeface="Calibri"/>
              </a:rPr>
              <a:t> </a:t>
            </a:r>
            <a:r>
              <a:rPr lang="en-ZA" sz="1200" b="0" i="1" u="none" strike="noStrike" dirty="0" smtClean="0">
                <a:solidFill>
                  <a:srgbClr val="000000"/>
                </a:solidFill>
                <a:effectLst/>
                <a:latin typeface="Calibri"/>
              </a:rPr>
              <a:t>Greater Tzaneen LM, Greater </a:t>
            </a:r>
            <a:r>
              <a:rPr lang="en-ZA" sz="1200" b="0" i="1" u="none" strike="noStrike" dirty="0" err="1" smtClean="0">
                <a:solidFill>
                  <a:srgbClr val="000000"/>
                </a:solidFill>
                <a:effectLst/>
                <a:latin typeface="Calibri"/>
              </a:rPr>
              <a:t>Letaba</a:t>
            </a:r>
            <a:r>
              <a:rPr lang="en-ZA" sz="1200" b="0" i="1" u="none" strike="noStrike" dirty="0" smtClean="0">
                <a:solidFill>
                  <a:srgbClr val="000000"/>
                </a:solidFill>
                <a:effectLst/>
                <a:latin typeface="Calibri"/>
              </a:rPr>
              <a:t> LM, Greater Giyani LM, </a:t>
            </a:r>
            <a:r>
              <a:rPr lang="en-ZA" sz="1200" b="0" i="1" u="none" strike="noStrike" dirty="0" err="1" smtClean="0">
                <a:solidFill>
                  <a:srgbClr val="000000"/>
                </a:solidFill>
                <a:effectLst/>
                <a:latin typeface="Calibri"/>
              </a:rPr>
              <a:t>Maruleng</a:t>
            </a:r>
            <a:r>
              <a:rPr lang="en-ZA" sz="1200" b="0" i="1" u="none" strike="noStrike" dirty="0" smtClean="0">
                <a:solidFill>
                  <a:srgbClr val="000000"/>
                </a:solidFill>
                <a:effectLst/>
                <a:latin typeface="Calibri"/>
              </a:rPr>
              <a:t> LM, Ba-Phalaborwa LM</a:t>
            </a:r>
            <a:r>
              <a:rPr lang="en-ZA" sz="1200" b="0" i="0" u="none" strike="noStrike" dirty="0" smtClean="0">
                <a:solidFill>
                  <a:srgbClr val="000000"/>
                </a:solidFill>
                <a:effectLst/>
                <a:latin typeface="Calibri"/>
              </a:rPr>
              <a: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sz="1200" b="1" i="0" u="none" strike="noStrike" dirty="0" err="1" smtClean="0">
                <a:solidFill>
                  <a:srgbClr val="000000"/>
                </a:solidFill>
                <a:effectLst/>
                <a:latin typeface="Calibri"/>
              </a:rPr>
              <a:t>Mogalakwena</a:t>
            </a:r>
            <a:r>
              <a:rPr lang="en-ZA" sz="1200" b="1" i="0" u="none" strike="noStrike" dirty="0" smtClean="0">
                <a:solidFill>
                  <a:srgbClr val="000000"/>
                </a:solidFill>
                <a:effectLst/>
                <a:latin typeface="Calibri"/>
              </a:rPr>
              <a:t> LM</a:t>
            </a:r>
            <a:r>
              <a:rPr lang="en-ZA" sz="1200" b="0" i="0" u="none" strike="noStrike" dirty="0" smtClean="0">
                <a:solidFill>
                  <a:srgbClr val="000000"/>
                </a:solidFill>
                <a:effectLst/>
                <a:latin typeface="Calibri"/>
              </a:rPr>
              <a:t> [</a:t>
            </a:r>
            <a:r>
              <a:rPr lang="en-ZA" sz="1200" b="0" i="1" u="none" strike="noStrike" dirty="0" smtClean="0">
                <a:solidFill>
                  <a:srgbClr val="000000"/>
                </a:solidFill>
                <a:effectLst/>
                <a:latin typeface="Calibri"/>
              </a:rPr>
              <a:t>viz. </a:t>
            </a:r>
            <a:r>
              <a:rPr lang="en-ZA" sz="1200" b="0" i="1" u="none" strike="noStrike" dirty="0" err="1" smtClean="0">
                <a:solidFill>
                  <a:srgbClr val="000000"/>
                </a:solidFill>
                <a:effectLst/>
                <a:latin typeface="Calibri"/>
              </a:rPr>
              <a:t>Mogalakwena</a:t>
            </a:r>
            <a:r>
              <a:rPr lang="en-ZA" sz="1200" b="0" i="1" u="none" strike="noStrike" dirty="0" smtClean="0">
                <a:solidFill>
                  <a:srgbClr val="000000"/>
                </a:solidFill>
                <a:effectLst/>
                <a:latin typeface="Calibri"/>
              </a:rPr>
              <a:t> LM</a:t>
            </a:r>
            <a:r>
              <a:rPr lang="en-ZA" sz="1200" b="0" i="0" u="none" strike="noStrike" dirty="0" smtClean="0">
                <a:solidFill>
                  <a:srgbClr val="000000"/>
                </a:solidFill>
                <a:effectLst/>
                <a:latin typeface="Calibri"/>
              </a:rPr>
              <a:t>]</a:t>
            </a:r>
          </a:p>
          <a:p>
            <a:pPr marL="628650" lvl="1" indent="-171450">
              <a:buFont typeface="Arial" panose="020B0604020202020204" pitchFamily="34" charset="0"/>
              <a:buChar char="•"/>
            </a:pPr>
            <a:endParaRPr lang="en-ZA" dirty="0" smtClean="0"/>
          </a:p>
          <a:p>
            <a:pPr marL="171450" indent="-171450">
              <a:buFont typeface="Arial" panose="020B0604020202020204" pitchFamily="34" charset="0"/>
              <a:buChar char="•"/>
            </a:pPr>
            <a:r>
              <a:rPr lang="en-ZA" baseline="0" dirty="0" smtClean="0"/>
              <a:t>MP</a:t>
            </a:r>
            <a:r>
              <a:rPr lang="en-ZA" dirty="0" smtClean="0"/>
              <a:t>:–</a:t>
            </a:r>
            <a:r>
              <a:rPr lang="en-ZA" baseline="0" dirty="0" smtClean="0"/>
              <a:t> </a:t>
            </a:r>
            <a:r>
              <a:rPr lang="en-ZA" sz="1200" b="0" i="0" u="none" strike="noStrike" dirty="0" smtClean="0">
                <a:solidFill>
                  <a:srgbClr val="000000"/>
                </a:solidFill>
                <a:effectLst/>
                <a:latin typeface="Calibri"/>
              </a:rPr>
              <a:t>The 4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and projects are: Dr </a:t>
            </a:r>
            <a:r>
              <a:rPr lang="en-ZA" sz="1200" b="0" i="0" u="none" strike="noStrike" dirty="0" err="1" smtClean="0">
                <a:solidFill>
                  <a:srgbClr val="000000"/>
                </a:solidFill>
                <a:effectLst/>
                <a:latin typeface="Calibri"/>
              </a:rPr>
              <a:t>JS</a:t>
            </a:r>
            <a:r>
              <a:rPr lang="en-ZA" sz="1200" b="0" i="0" u="none" strike="noStrike" dirty="0" smtClean="0">
                <a:solidFill>
                  <a:srgbClr val="000000"/>
                </a:solidFill>
                <a:effectLst/>
                <a:latin typeface="Calibri"/>
              </a:rPr>
              <a:t> </a:t>
            </a:r>
            <a:r>
              <a:rPr lang="en-ZA" sz="1200" b="0" i="0" u="none" strike="noStrike" dirty="0" err="1" smtClean="0">
                <a:solidFill>
                  <a:srgbClr val="000000"/>
                </a:solidFill>
                <a:effectLst/>
                <a:latin typeface="Calibri"/>
              </a:rPr>
              <a:t>Moroka</a:t>
            </a:r>
            <a:r>
              <a:rPr lang="en-ZA" sz="1200" b="0" i="0" u="none" strike="noStrike" dirty="0" smtClean="0">
                <a:solidFill>
                  <a:srgbClr val="000000"/>
                </a:solidFill>
                <a:effectLst/>
                <a:latin typeface="Calibri"/>
              </a:rPr>
              <a:t>, </a:t>
            </a:r>
            <a:r>
              <a:rPr lang="en-ZA" sz="1200" b="0" i="0" u="none" strike="noStrike" dirty="0" err="1" smtClean="0">
                <a:solidFill>
                  <a:srgbClr val="000000"/>
                </a:solidFill>
                <a:effectLst/>
                <a:latin typeface="Calibri"/>
              </a:rPr>
              <a:t>Emakhazeni</a:t>
            </a:r>
            <a:r>
              <a:rPr lang="en-ZA" sz="1200" b="0" i="0" u="none" strike="noStrike" dirty="0" smtClean="0">
                <a:solidFill>
                  <a:srgbClr val="000000"/>
                </a:solidFill>
                <a:effectLst/>
                <a:latin typeface="Calibri"/>
              </a:rPr>
              <a:t>, Steve </a:t>
            </a:r>
            <a:r>
              <a:rPr lang="en-ZA" sz="1200" b="0" i="0" u="none" strike="noStrike" dirty="0" err="1" smtClean="0">
                <a:solidFill>
                  <a:srgbClr val="000000"/>
                </a:solidFill>
                <a:effectLst/>
                <a:latin typeface="Calibri"/>
              </a:rPr>
              <a:t>Tshwete</a:t>
            </a:r>
            <a:r>
              <a:rPr lang="en-ZA" sz="1200" b="0" i="0" u="none" strike="noStrike" dirty="0" smtClean="0">
                <a:solidFill>
                  <a:srgbClr val="000000"/>
                </a:solidFill>
                <a:effectLst/>
                <a:latin typeface="Calibri"/>
              </a:rPr>
              <a:t> &amp; </a:t>
            </a:r>
            <a:r>
              <a:rPr lang="en-ZA" sz="1200" b="0" i="0" u="none" strike="noStrike" dirty="0" err="1" smtClean="0">
                <a:solidFill>
                  <a:srgbClr val="000000"/>
                </a:solidFill>
                <a:effectLst/>
                <a:latin typeface="Calibri"/>
              </a:rPr>
              <a:t>Thembisile</a:t>
            </a:r>
            <a:endParaRPr lang="en-ZA" sz="1200" b="0" i="0" u="none" strike="noStrike" dirty="0" smtClean="0">
              <a:solidFill>
                <a:srgbClr val="000000"/>
              </a:solidFill>
              <a:effectLst/>
              <a:latin typeface="Calibri"/>
            </a:endParaRPr>
          </a:p>
          <a:p>
            <a:pPr marL="457200" lvl="1" indent="0">
              <a:buFont typeface="Arial" panose="020B0604020202020204" pitchFamily="34" charset="0"/>
              <a:buNone/>
            </a:pPr>
            <a:endParaRPr lang="en-ZA" dirty="0" smtClean="0"/>
          </a:p>
          <a:p>
            <a:pPr marL="171450" indent="-171450">
              <a:buFont typeface="Arial" panose="020B0604020202020204" pitchFamily="34" charset="0"/>
              <a:buChar char="•"/>
            </a:pPr>
            <a:r>
              <a:rPr lang="en-ZA" baseline="0" dirty="0" smtClean="0"/>
              <a:t>NC</a:t>
            </a:r>
            <a:r>
              <a:rPr lang="en-ZA" dirty="0" smtClean="0"/>
              <a:t>:–</a:t>
            </a:r>
            <a:r>
              <a:rPr lang="en-ZA" baseline="0" dirty="0" smtClean="0"/>
              <a:t> </a:t>
            </a:r>
            <a:r>
              <a:rPr lang="en-ZA" sz="1200" b="0" i="0" u="none" strike="noStrike" dirty="0" smtClean="0">
                <a:solidFill>
                  <a:srgbClr val="000000"/>
                </a:solidFill>
                <a:effectLst/>
                <a:latin typeface="Calibri"/>
              </a:rPr>
              <a:t>The implementing</a:t>
            </a:r>
            <a:r>
              <a:rPr lang="en-ZA" sz="1200" b="0" i="0" u="none" strike="noStrike" baseline="0" dirty="0" smtClean="0">
                <a:solidFill>
                  <a:srgbClr val="000000"/>
                </a:solidFill>
                <a:effectLst/>
                <a:latin typeface="Calibri"/>
              </a:rPr>
              <a:t> agent and project is</a:t>
            </a:r>
            <a:r>
              <a:rPr lang="en-ZA" sz="1200" b="0" i="0" u="none" strike="noStrike" dirty="0" smtClean="0">
                <a:solidFill>
                  <a:srgbClr val="000000"/>
                </a:solidFill>
                <a:effectLst/>
                <a:latin typeface="Calibri"/>
              </a:rPr>
              <a:t> Nama koi LM</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ZA" dirty="0" smtClean="0"/>
          </a:p>
          <a:p>
            <a:pPr marL="171450" indent="-171450">
              <a:buFont typeface="Arial" panose="020B0604020202020204" pitchFamily="34" charset="0"/>
              <a:buChar char="•"/>
            </a:pPr>
            <a:r>
              <a:rPr lang="en-ZA" baseline="0" dirty="0" smtClean="0"/>
              <a:t>NW</a:t>
            </a:r>
            <a:r>
              <a:rPr lang="en-ZA" dirty="0" smtClean="0"/>
              <a:t>:–</a:t>
            </a:r>
            <a:r>
              <a:rPr lang="en-ZA" baseline="0" dirty="0" smtClean="0"/>
              <a:t> </a:t>
            </a:r>
            <a:r>
              <a:rPr lang="en-ZA" sz="1200" b="0" i="0" u="none" strike="noStrike" dirty="0" smtClean="0">
                <a:solidFill>
                  <a:srgbClr val="000000"/>
                </a:solidFill>
                <a:effectLst/>
                <a:latin typeface="Calibri"/>
              </a:rPr>
              <a:t>The 7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and projects are: Greater </a:t>
            </a:r>
            <a:r>
              <a:rPr lang="en-ZA" sz="1200" b="0" i="0" u="none" strike="noStrike" dirty="0" err="1" smtClean="0">
                <a:solidFill>
                  <a:srgbClr val="000000"/>
                </a:solidFill>
                <a:effectLst/>
                <a:latin typeface="Calibri"/>
              </a:rPr>
              <a:t>Mamusa</a:t>
            </a:r>
            <a:r>
              <a:rPr lang="en-ZA" sz="1200" b="0" i="0" u="none" strike="noStrike" dirty="0" smtClean="0">
                <a:solidFill>
                  <a:srgbClr val="000000"/>
                </a:solidFill>
                <a:effectLst/>
                <a:latin typeface="Calibri"/>
              </a:rPr>
              <a:t> LM, Greater </a:t>
            </a:r>
            <a:r>
              <a:rPr lang="en-ZA" sz="1200" b="0" i="0" u="none" strike="noStrike" dirty="0" err="1" smtClean="0">
                <a:solidFill>
                  <a:srgbClr val="000000"/>
                </a:solidFill>
                <a:effectLst/>
                <a:latin typeface="Calibri"/>
              </a:rPr>
              <a:t>Taung</a:t>
            </a:r>
            <a:r>
              <a:rPr lang="en-ZA" sz="1200" b="0" i="0" u="none" strike="noStrike" dirty="0" smtClean="0">
                <a:solidFill>
                  <a:srgbClr val="000000"/>
                </a:solidFill>
                <a:effectLst/>
                <a:latin typeface="Calibri"/>
              </a:rPr>
              <a:t> LM, Ngaka Modiri Molema DM, </a:t>
            </a:r>
            <a:r>
              <a:rPr lang="en-ZA" sz="1200" b="0" i="0" u="none" strike="noStrike" dirty="0" err="1" smtClean="0">
                <a:solidFill>
                  <a:srgbClr val="000000"/>
                </a:solidFill>
                <a:effectLst/>
                <a:latin typeface="Calibri"/>
              </a:rPr>
              <a:t>Kgetlengrivier</a:t>
            </a:r>
            <a:r>
              <a:rPr lang="en-ZA" sz="1200" b="0" i="0" u="none" strike="noStrike" dirty="0" smtClean="0">
                <a:solidFill>
                  <a:srgbClr val="000000"/>
                </a:solidFill>
                <a:effectLst/>
                <a:latin typeface="Calibri"/>
              </a:rPr>
              <a:t> LM, Rustenburg LM, </a:t>
            </a:r>
          </a:p>
          <a:p>
            <a:pPr marL="0" indent="0">
              <a:buFont typeface="Arial" panose="020B0604020202020204" pitchFamily="34" charset="0"/>
              <a:buNone/>
            </a:pPr>
            <a:r>
              <a:rPr lang="en-ZA" sz="1200" b="0" i="0" u="none" strike="noStrike" dirty="0" smtClean="0">
                <a:solidFill>
                  <a:srgbClr val="000000"/>
                </a:solidFill>
                <a:effectLst/>
                <a:latin typeface="Calibri"/>
              </a:rPr>
              <a:t>             Moses </a:t>
            </a:r>
            <a:r>
              <a:rPr lang="en-ZA" sz="1200" b="0" i="0" u="none" strike="noStrike" dirty="0" err="1" smtClean="0">
                <a:solidFill>
                  <a:srgbClr val="000000"/>
                </a:solidFill>
                <a:effectLst/>
                <a:latin typeface="Calibri"/>
              </a:rPr>
              <a:t>Kotane</a:t>
            </a:r>
            <a:r>
              <a:rPr lang="en-ZA" sz="1200" b="0" i="0" u="none" strike="noStrike" dirty="0" smtClean="0">
                <a:solidFill>
                  <a:srgbClr val="000000"/>
                </a:solidFill>
                <a:effectLst/>
                <a:latin typeface="Calibri"/>
              </a:rPr>
              <a:t> LM &amp; Madibeng LM</a:t>
            </a:r>
          </a:p>
          <a:p>
            <a:pPr marL="457200" lvl="1" indent="0">
              <a:buFont typeface="Arial" panose="020B0604020202020204" pitchFamily="34" charset="0"/>
              <a:buNone/>
            </a:pPr>
            <a:endParaRPr lang="en-ZA" dirty="0" smtClean="0"/>
          </a:p>
          <a:p>
            <a:pPr marL="171450" indent="-171450">
              <a:buFont typeface="Arial" panose="020B0604020202020204" pitchFamily="34" charset="0"/>
              <a:buChar char="•"/>
            </a:pPr>
            <a:r>
              <a:rPr lang="en-ZA" baseline="0" dirty="0" smtClean="0"/>
              <a:t>WC</a:t>
            </a:r>
            <a:r>
              <a:rPr lang="en-ZA" dirty="0" smtClean="0"/>
              <a:t>:–</a:t>
            </a:r>
            <a:r>
              <a:rPr lang="en-ZA" baseline="0" dirty="0" smtClean="0"/>
              <a:t> </a:t>
            </a:r>
            <a:r>
              <a:rPr lang="en-ZA" sz="1200" b="0" i="0" u="none" strike="noStrike" dirty="0" smtClean="0">
                <a:solidFill>
                  <a:srgbClr val="000000"/>
                </a:solidFill>
                <a:effectLst/>
                <a:latin typeface="Calibri"/>
              </a:rPr>
              <a:t>The 2 implementing</a:t>
            </a:r>
            <a:r>
              <a:rPr lang="en-ZA" sz="1200" b="0" i="0" u="none" strike="noStrike" baseline="0" dirty="0" smtClean="0">
                <a:solidFill>
                  <a:srgbClr val="000000"/>
                </a:solidFill>
                <a:effectLst/>
                <a:latin typeface="Calibri"/>
              </a:rPr>
              <a:t> agents</a:t>
            </a:r>
            <a:r>
              <a:rPr lang="en-ZA" sz="1200" b="0" i="0" u="none" strike="noStrike" dirty="0" smtClean="0">
                <a:solidFill>
                  <a:srgbClr val="000000"/>
                </a:solidFill>
                <a:effectLst/>
                <a:latin typeface="Calibri"/>
              </a:rPr>
              <a:t> and projects are: </a:t>
            </a:r>
            <a:r>
              <a:rPr lang="en-ZA" sz="1200" b="0" i="0" u="none" strike="noStrike" dirty="0" err="1" smtClean="0">
                <a:solidFill>
                  <a:srgbClr val="000000"/>
                </a:solidFill>
                <a:effectLst/>
                <a:latin typeface="Calibri"/>
              </a:rPr>
              <a:t>Oudtshoorn</a:t>
            </a:r>
            <a:r>
              <a:rPr lang="en-ZA" sz="1200" b="0" i="0" u="none" strike="noStrike" dirty="0" smtClean="0">
                <a:solidFill>
                  <a:srgbClr val="000000"/>
                </a:solidFill>
                <a:effectLst/>
                <a:latin typeface="Calibri"/>
              </a:rPr>
              <a:t> LM &amp; </a:t>
            </a:r>
            <a:r>
              <a:rPr lang="en-ZA" sz="1200" b="0" i="0" u="none" strike="noStrike" dirty="0" err="1" smtClean="0">
                <a:solidFill>
                  <a:srgbClr val="000000"/>
                </a:solidFill>
                <a:effectLst/>
                <a:latin typeface="Calibri"/>
              </a:rPr>
              <a:t>Theewaterskloof</a:t>
            </a:r>
            <a:r>
              <a:rPr lang="en-ZA" sz="1200" b="0" i="0" u="none" strike="noStrike" dirty="0" smtClean="0">
                <a:solidFill>
                  <a:srgbClr val="000000"/>
                </a:solidFill>
                <a:effectLst/>
                <a:latin typeface="Calibri"/>
              </a:rPr>
              <a:t> LM</a:t>
            </a:r>
            <a:endParaRPr lang="en-ZA" baseline="0" dirty="0" smtClean="0"/>
          </a:p>
          <a:p>
            <a:pPr marL="171450" indent="-171450">
              <a:buFont typeface="Arial" panose="020B0604020202020204" pitchFamily="34" charset="0"/>
              <a:buChar char="•"/>
            </a:pPr>
            <a:endParaRPr lang="en-ZA" baseline="0" dirty="0" smtClean="0"/>
          </a:p>
          <a:p>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16</a:t>
            </a:fld>
            <a:endParaRPr lang="en-US" dirty="0"/>
          </a:p>
        </p:txBody>
      </p:sp>
    </p:spTree>
    <p:extLst>
      <p:ext uri="{BB962C8B-B14F-4D97-AF65-F5344CB8AC3E}">
        <p14:creationId xmlns:p14="http://schemas.microsoft.com/office/powerpoint/2010/main" val="243500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F174F664-A482-4093-A1F0-879C191A7A59}" type="datetime1">
              <a:rPr lang="en-US" smtClean="0"/>
              <a:pPr>
                <a:defRPr/>
              </a:pPr>
              <a:t>21-Nov-18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51217295-DBCE-4F0B-B883-1C9DE84188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A74B641F-4C5D-47D5-8397-A2C52AA8CB53}" type="datetime1">
              <a:rPr lang="en-US" smtClean="0"/>
              <a:pPr>
                <a:defRPr/>
              </a:pPr>
              <a:t>21-Nov-18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4E18BEC-B791-4667-9550-153E3F71E36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84756172-78A0-4EC7-A5CF-903796254319}" type="datetime1">
              <a:rPr lang="en-US" smtClean="0"/>
              <a:pPr>
                <a:defRPr/>
              </a:pPr>
              <a:t>21-Nov-18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D24AB0AE-FD3F-4776-A959-1D045317C98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416" y="274638"/>
            <a:ext cx="7202384" cy="1143000"/>
          </a:xfrm>
          <a:prstGeom prst="rect">
            <a:avLst/>
          </a:prstGeo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84416" y="1600200"/>
            <a:ext cx="7202384"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7D45F5D-B2B6-49D1-9E75-2F7E0E2AF481}" type="datetime1">
              <a:rPr lang="en-US" smtClean="0"/>
              <a:pPr>
                <a:defRPr/>
              </a:pPr>
              <a:t>21-Nov-18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178225"/>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smtClean="0">
                <a:latin typeface="Arial" pitchFamily="34" charset="0"/>
                <a:cs typeface="Arial" pitchFamily="34" charset="0"/>
              </a:defRPr>
            </a:lvl1pPr>
          </a:lstStyle>
          <a:p>
            <a:pPr>
              <a:defRPr/>
            </a:pPr>
            <a:fld id="{3BABFDD9-386B-4635-A8AB-4BCCAEB4E35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6038E4-0415-4FE9-A52B-8B89E2113161}" type="datetime1">
              <a:rPr lang="en-US" smtClean="0"/>
              <a:pPr>
                <a:defRPr/>
              </a:pPr>
              <a:t>21-Nov-18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CAD041C9-F1BE-498E-A6B1-DAF350FEA22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0C9FE3F-5C36-434A-9660-C29ACC7FC2CD}" type="datetime1">
              <a:rPr lang="en-US" smtClean="0"/>
              <a:pPr>
                <a:defRPr/>
              </a:pPr>
              <a:t>21-Nov-18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EC6507D-7A9B-4CBD-AECD-8A240EE11E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F512D69-9E9E-484E-8FCE-A09224314A7B}" type="datetime1">
              <a:rPr lang="en-US" smtClean="0"/>
              <a:pPr>
                <a:defRPr/>
              </a:pPr>
              <a:t>21-Nov-18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46718E0-1054-4BA3-B139-7AE800E7959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873127D-D0F9-4A4E-A9DA-0DC29CA529BC}" type="datetime1">
              <a:rPr lang="en-US" smtClean="0"/>
              <a:pPr>
                <a:defRPr/>
              </a:pPr>
              <a:t>21-Nov-18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B26AA24C-6DF8-4126-814D-D4898393D0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1D7D60A4-DE2A-4FBE-8CB5-9EC4351842F1}" type="datetime1">
              <a:rPr lang="en-US" smtClean="0"/>
              <a:pPr>
                <a:defRPr/>
              </a:pPr>
              <a:t>21-Nov-18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2CCE0A75-9371-4C25-90ED-378BF618AD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E52EA1E1-12BB-48A0-82C7-4A4A1BDC86FD}" type="datetime1">
              <a:rPr lang="en-US" smtClean="0"/>
              <a:pPr>
                <a:defRPr/>
              </a:pPr>
              <a:t>21-Nov-18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7AFD5DE1-1848-48AE-9C2F-FB52CF72AC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40AD38C6-BC66-4D0D-8574-45FC6F7CC764}" type="datetime1">
              <a:rPr lang="en-US" smtClean="0"/>
              <a:pPr>
                <a:defRPr/>
              </a:pPr>
              <a:t>21-Nov-18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smtClean="0">
                <a:latin typeface="Calibri" pitchFamily="34" charset="0"/>
              </a:defRPr>
            </a:lvl1pPr>
          </a:lstStyle>
          <a:p>
            <a:pPr>
              <a:defRPr/>
            </a:pPr>
            <a:fld id="{95AAAEF6-0C29-415D-9079-6FFC7BE16DD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3"/>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4" name="TextBox 2"/>
          <p:cNvSpPr txBox="1">
            <a:spLocks noChangeArrowheads="1"/>
          </p:cNvSpPr>
          <p:nvPr/>
        </p:nvSpPr>
        <p:spPr bwMode="auto">
          <a:xfrm>
            <a:off x="203201" y="2370667"/>
            <a:ext cx="5309326"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b="1" dirty="0" smtClean="0">
                <a:latin typeface="Gill Snas" charset="0"/>
                <a:cs typeface="Gill Snas" charset="0"/>
              </a:rPr>
              <a:t>VOTE 36: ADJUSTMENT APPROPRIATION BILL FOR </a:t>
            </a:r>
            <a:r>
              <a:rPr lang="en-ZA" b="1" dirty="0" smtClean="0">
                <a:cs typeface="Arial" pitchFamily="34" charset="0"/>
              </a:rPr>
              <a:t>THE 2018/19 FINANCIAL YEAR</a:t>
            </a:r>
            <a:endParaRPr lang="en-US" b="1" dirty="0" smtClean="0">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dirty="0" smtClean="0">
              <a:solidFill>
                <a:schemeClr val="bg2">
                  <a:lumMod val="25000"/>
                </a:schemeClr>
              </a:solidFill>
              <a:latin typeface="Gill Snas" charset="0"/>
              <a:cs typeface="Gill Snas" charset="0"/>
            </a:endParaRPr>
          </a:p>
          <a:p>
            <a:pPr eaLnBrk="1" hangingPunct="1">
              <a:defRPr/>
            </a:pPr>
            <a:endParaRPr lang="en-US" sz="2000" dirty="0" smtClean="0">
              <a:solidFill>
                <a:schemeClr val="bg2">
                  <a:lumMod val="25000"/>
                </a:schemeClr>
              </a:solidFill>
              <a:latin typeface="Gill Snas" charset="0"/>
              <a:cs typeface="Gill Snas" charset="0"/>
            </a:endParaRPr>
          </a:p>
          <a:p>
            <a:pPr eaLnBrk="1" hangingPunct="1">
              <a:defRPr/>
            </a:pPr>
            <a:r>
              <a:rPr lang="en-US" sz="1600" dirty="0" smtClean="0">
                <a:solidFill>
                  <a:schemeClr val="bg2">
                    <a:lumMod val="25000"/>
                  </a:schemeClr>
                </a:solidFill>
                <a:latin typeface="Gill Snas" charset="0"/>
                <a:cs typeface="Gill Snas" charset="0"/>
              </a:rPr>
              <a:t>Date: 22 November 2018</a:t>
            </a:r>
          </a:p>
          <a:p>
            <a:pPr eaLnBrk="1" hangingPunct="1">
              <a:defRPr/>
            </a:pPr>
            <a:endParaRPr lang="en-US" sz="1600" dirty="0" smtClean="0">
              <a:solidFill>
                <a:schemeClr val="bg2">
                  <a:lumMod val="25000"/>
                </a:schemeClr>
              </a:solidFill>
              <a:latin typeface="Gill Snas" charset="0"/>
              <a:cs typeface="Gill Snas"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6192" y="85446"/>
            <a:ext cx="7220607" cy="1143000"/>
          </a:xfrm>
        </p:spPr>
        <p:txBody>
          <a:bodyPr/>
          <a:lstStyle/>
          <a:p>
            <a:r>
              <a:rPr lang="en-US" sz="3600" dirty="0">
                <a:latin typeface="Arial" pitchFamily="34" charset="0"/>
                <a:cs typeface="Arial" pitchFamily="34" charset="0"/>
              </a:rPr>
              <a:t>Overview: Water Trading</a:t>
            </a:r>
            <a:r>
              <a:rPr lang="en-US" sz="3600" dirty="0"/>
              <a:t/>
            </a:r>
            <a:br>
              <a:rPr lang="en-US" sz="3600" dirty="0"/>
            </a:br>
            <a:r>
              <a:rPr lang="en-ZA" sz="3600" dirty="0" smtClean="0">
                <a:latin typeface="Arial" pitchFamily="34" charset="0"/>
                <a:cs typeface="Arial" pitchFamily="34" charset="0"/>
              </a:rPr>
              <a:t>Q2 final performance </a:t>
            </a:r>
            <a:endParaRPr lang="en-ZA" sz="3600" dirty="0">
              <a:latin typeface="Arial" pitchFamily="34" charset="0"/>
              <a:cs typeface="Arial" pitchFamily="34" charset="0"/>
            </a:endParaRPr>
          </a:p>
        </p:txBody>
      </p:sp>
      <p:sp>
        <p:nvSpPr>
          <p:cNvPr id="11"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10</a:t>
            </a:fld>
            <a:endParaRPr lang="en-ZA" sz="1400" dirty="0">
              <a:latin typeface="Arial" pitchFamily="34" charset="0"/>
              <a:cs typeface="Arial" pitchFamily="34" charset="0"/>
            </a:endParaRPr>
          </a:p>
        </p:txBody>
      </p:sp>
      <p:graphicFrame>
        <p:nvGraphicFramePr>
          <p:cNvPr id="12" name="Content Placeholder 10"/>
          <p:cNvGraphicFramePr>
            <a:graphicFrameLocks/>
          </p:cNvGraphicFramePr>
          <p:nvPr>
            <p:extLst>
              <p:ext uri="{D42A27DB-BD31-4B8C-83A1-F6EECF244321}">
                <p14:modId xmlns:p14="http://schemas.microsoft.com/office/powerpoint/2010/main" val="2735403924"/>
              </p:ext>
            </p:extLst>
          </p:nvPr>
        </p:nvGraphicFramePr>
        <p:xfrm>
          <a:off x="1466193" y="2381693"/>
          <a:ext cx="3201500" cy="3454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4"/>
          <p:cNvGraphicFramePr>
            <a:graphicFrameLocks noGrp="1"/>
          </p:cNvGraphicFramePr>
          <p:nvPr>
            <p:ph idx="1"/>
            <p:extLst>
              <p:ext uri="{D42A27DB-BD31-4B8C-83A1-F6EECF244321}">
                <p14:modId xmlns:p14="http://schemas.microsoft.com/office/powerpoint/2010/main" val="4255696209"/>
              </p:ext>
            </p:extLst>
          </p:nvPr>
        </p:nvGraphicFramePr>
        <p:xfrm>
          <a:off x="4529469" y="2339163"/>
          <a:ext cx="4166951" cy="329963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6"/>
          <p:cNvSpPr>
            <a:spLocks noGrp="1"/>
          </p:cNvSpPr>
          <p:nvPr>
            <p:ph type="body" idx="1"/>
          </p:nvPr>
        </p:nvSpPr>
        <p:spPr>
          <a:xfrm>
            <a:off x="1466192" y="1535113"/>
            <a:ext cx="3462998" cy="639762"/>
          </a:xfrm>
        </p:spPr>
        <p:txBody>
          <a:bodyPr/>
          <a:lstStyle/>
          <a:p>
            <a:pPr algn="ctr"/>
            <a:r>
              <a:rPr lang="en-ZA" sz="2000" dirty="0" smtClean="0">
                <a:latin typeface="Arial" pitchFamily="34" charset="0"/>
                <a:cs typeface="Arial" pitchFamily="34" charset="0"/>
              </a:rPr>
              <a:t>Overall non-financial performance</a:t>
            </a:r>
            <a:endParaRPr lang="en-ZA" sz="2000" dirty="0">
              <a:latin typeface="Arial" pitchFamily="34" charset="0"/>
              <a:cs typeface="Arial" pitchFamily="34" charset="0"/>
            </a:endParaRPr>
          </a:p>
        </p:txBody>
      </p:sp>
      <p:sp>
        <p:nvSpPr>
          <p:cNvPr id="14" name="Text Placeholder 8"/>
          <p:cNvSpPr>
            <a:spLocks noGrp="1"/>
          </p:cNvSpPr>
          <p:nvPr>
            <p:ph type="body" sz="quarter" idx="3"/>
          </p:nvPr>
        </p:nvSpPr>
        <p:spPr>
          <a:xfrm>
            <a:off x="5139559" y="1535113"/>
            <a:ext cx="3547241" cy="639762"/>
          </a:xfrm>
        </p:spPr>
        <p:txBody>
          <a:bodyPr/>
          <a:lstStyle/>
          <a:p>
            <a:pPr algn="ctr"/>
            <a:r>
              <a:rPr lang="en-ZA" sz="2000" dirty="0" smtClean="0">
                <a:latin typeface="Arial" pitchFamily="34" charset="0"/>
                <a:cs typeface="Arial" pitchFamily="34" charset="0"/>
              </a:rPr>
              <a:t>Analysis per budget programme</a:t>
            </a:r>
            <a:endParaRPr lang="en-ZA" sz="2000" dirty="0">
              <a:latin typeface="Arial" pitchFamily="34" charset="0"/>
              <a:cs typeface="Arial" pitchFamily="34" charset="0"/>
            </a:endParaRPr>
          </a:p>
        </p:txBody>
      </p:sp>
      <p:grpSp>
        <p:nvGrpSpPr>
          <p:cNvPr id="15" name="Group 5"/>
          <p:cNvGrpSpPr/>
          <p:nvPr/>
        </p:nvGrpSpPr>
        <p:grpSpPr>
          <a:xfrm>
            <a:off x="3404679" y="5814234"/>
            <a:ext cx="2615682" cy="547709"/>
            <a:chOff x="3505200" y="6324600"/>
            <a:chExt cx="2209800" cy="381000"/>
          </a:xfrm>
        </p:grpSpPr>
        <p:sp>
          <p:nvSpPr>
            <p:cNvPr id="16" name="Rectangle 15"/>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7" name="Rectangle 16"/>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9" name="Rectangle 18"/>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extLst>
      <p:ext uri="{BB962C8B-B14F-4D97-AF65-F5344CB8AC3E}">
        <p14:creationId xmlns:p14="http://schemas.microsoft.com/office/powerpoint/2010/main" val="3698512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2274"/>
            <a:ext cx="7202384" cy="1143000"/>
          </a:xfrm>
        </p:spPr>
        <p:txBody>
          <a:bodyPr/>
          <a:lstStyle/>
          <a:p>
            <a:r>
              <a:rPr lang="en-US" sz="3200" dirty="0" smtClean="0"/>
              <a:t>Overview: Water Trading</a:t>
            </a:r>
            <a:br>
              <a:rPr lang="en-US" sz="3200" dirty="0" smtClean="0"/>
            </a:br>
            <a:r>
              <a:rPr lang="en-US" sz="3200" dirty="0" smtClean="0"/>
              <a:t>2018/19 income and expenditure</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6333052"/>
              </p:ext>
            </p:extLst>
          </p:nvPr>
        </p:nvGraphicFramePr>
        <p:xfrm>
          <a:off x="1800665" y="1135042"/>
          <a:ext cx="6583679" cy="270794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3139022"/>
              </p:ext>
            </p:extLst>
          </p:nvPr>
        </p:nvGraphicFramePr>
        <p:xfrm>
          <a:off x="1800664" y="3909821"/>
          <a:ext cx="6583680" cy="2467412"/>
        </p:xfrm>
        <a:graphic>
          <a:graphicData uri="http://schemas.openxmlformats.org/drawingml/2006/table">
            <a:tbl>
              <a:tblPr firstRow="1" bandRow="1">
                <a:tableStyleId>{F5AB1C69-6EDB-4FF4-983F-18BD219EF322}</a:tableStyleId>
              </a:tblPr>
              <a:tblGrid>
                <a:gridCol w="3562906"/>
                <a:gridCol w="1132765"/>
                <a:gridCol w="1187355"/>
                <a:gridCol w="700654"/>
              </a:tblGrid>
              <a:tr h="444671">
                <a:tc>
                  <a:txBody>
                    <a:bodyPr/>
                    <a:lstStyle/>
                    <a:p>
                      <a:r>
                        <a:rPr lang="en-US" sz="1300" baseline="0" dirty="0" smtClean="0">
                          <a:latin typeface="Arial" panose="020B0604020202020204" pitchFamily="34" charset="0"/>
                          <a:cs typeface="Arial" panose="020B0604020202020204" pitchFamily="34" charset="0"/>
                        </a:rPr>
                        <a:t>Economic classification </a:t>
                      </a:r>
                    </a:p>
                    <a:p>
                      <a:r>
                        <a:rPr lang="en-US" sz="1300" baseline="0" dirty="0" smtClean="0">
                          <a:latin typeface="Arial" panose="020B0604020202020204" pitchFamily="34" charset="0"/>
                          <a:cs typeface="Arial" panose="020B0604020202020204" pitchFamily="34" charset="0"/>
                        </a:rPr>
                        <a:t>In R’000</a:t>
                      </a:r>
                      <a:endParaRPr lang="en-US" sz="1300" dirty="0">
                        <a:latin typeface="Arial" panose="020B0604020202020204" pitchFamily="34" charset="0"/>
                        <a:cs typeface="Arial" panose="020B0604020202020204" pitchFamily="34" charset="0"/>
                      </a:endParaRPr>
                    </a:p>
                  </a:txBody>
                  <a:tcPr/>
                </a:tc>
                <a:tc>
                  <a:txBody>
                    <a:bodyPr/>
                    <a:lstStyle/>
                    <a:p>
                      <a:pPr algn="r"/>
                      <a:r>
                        <a:rPr lang="en-US" sz="1300" dirty="0" smtClean="0">
                          <a:latin typeface="Arial" panose="020B0604020202020204" pitchFamily="34" charset="0"/>
                          <a:cs typeface="Arial" panose="020B0604020202020204" pitchFamily="34" charset="0"/>
                        </a:rPr>
                        <a:t>Annual budget </a:t>
                      </a:r>
                      <a:endParaRPr lang="en-US" sz="1300" dirty="0">
                        <a:latin typeface="Arial" panose="020B0604020202020204" pitchFamily="34" charset="0"/>
                        <a:cs typeface="Arial" panose="020B0604020202020204" pitchFamily="34" charset="0"/>
                      </a:endParaRPr>
                    </a:p>
                  </a:txBody>
                  <a:tcPr/>
                </a:tc>
                <a:tc>
                  <a:txBody>
                    <a:bodyPr/>
                    <a:lstStyle/>
                    <a:p>
                      <a:pPr algn="r"/>
                      <a:r>
                        <a:rPr lang="en-US" sz="1300" dirty="0" smtClean="0">
                          <a:latin typeface="Arial" panose="020B0604020202020204" pitchFamily="34" charset="0"/>
                          <a:cs typeface="Arial" panose="020B0604020202020204" pitchFamily="34" charset="0"/>
                        </a:rPr>
                        <a:t>Actual</a:t>
                      </a:r>
                      <a:endParaRPr lang="en-US" sz="1300" dirty="0">
                        <a:latin typeface="Arial" panose="020B0604020202020204" pitchFamily="34" charset="0"/>
                        <a:cs typeface="Arial" panose="020B0604020202020204" pitchFamily="34" charset="0"/>
                      </a:endParaRPr>
                    </a:p>
                  </a:txBody>
                  <a:tcPr/>
                </a:tc>
                <a:tc>
                  <a:txBody>
                    <a:bodyPr/>
                    <a:lstStyle/>
                    <a:p>
                      <a:pPr algn="r"/>
                      <a:r>
                        <a:rPr lang="en-US" sz="1300" dirty="0" smtClean="0">
                          <a:latin typeface="Arial" panose="020B0604020202020204" pitchFamily="34" charset="0"/>
                          <a:cs typeface="Arial" panose="020B0604020202020204" pitchFamily="34" charset="0"/>
                        </a:rPr>
                        <a:t>%</a:t>
                      </a:r>
                      <a:r>
                        <a:rPr lang="en-US" sz="1300" baseline="0" dirty="0" smtClean="0">
                          <a:latin typeface="Arial" panose="020B0604020202020204" pitchFamily="34" charset="0"/>
                          <a:cs typeface="Arial" panose="020B0604020202020204" pitchFamily="34" charset="0"/>
                        </a:rPr>
                        <a:t> spent</a:t>
                      </a:r>
                      <a:endParaRPr lang="en-US" sz="1300" dirty="0">
                        <a:latin typeface="Arial" panose="020B0604020202020204" pitchFamily="34" charset="0"/>
                        <a:cs typeface="Arial" panose="020B0604020202020204" pitchFamily="34" charset="0"/>
                      </a:endParaRPr>
                    </a:p>
                  </a:txBody>
                  <a:tcPr/>
                </a:tc>
              </a:tr>
              <a:tr h="255582">
                <a:tc>
                  <a:txBody>
                    <a:bodyPr/>
                    <a:lstStyle/>
                    <a:p>
                      <a:pPr marL="60325" marR="0" lvl="1" indent="0" algn="l"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Revenue from exchange transactions</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8,866,476</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4,978,586</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56%</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55582">
                <a:tc>
                  <a:txBody>
                    <a:bodyPr/>
                    <a:lstStyle/>
                    <a:p>
                      <a:pPr marL="60325" marR="0" lvl="1" indent="0" algn="l" defTabSz="457200" rtl="0" eaLnBrk="1" fontAlgn="auto" latinLnBrk="0" hangingPunct="1">
                        <a:lnSpc>
                          <a:spcPct val="115000"/>
                        </a:lnSpc>
                        <a:spcBef>
                          <a:spcPts val="0"/>
                        </a:spcBef>
                        <a:spcAft>
                          <a:spcPts val="0"/>
                        </a:spcAft>
                        <a:buClrTx/>
                        <a:buSzTx/>
                        <a:buFontTx/>
                        <a:buNone/>
                        <a:tabLst/>
                        <a:defRPr/>
                      </a:pPr>
                      <a:r>
                        <a:rPr lang="en-US" sz="1300" b="0" kern="1200" dirty="0" smtClean="0">
                          <a:solidFill>
                            <a:schemeClr val="tx1"/>
                          </a:solidFill>
                          <a:effectLst/>
                          <a:latin typeface="Arial" panose="020B0604020202020204" pitchFamily="34" charset="0"/>
                          <a:ea typeface="+mn-ea"/>
                          <a:cs typeface="Arial" panose="020B0604020202020204" pitchFamily="34" charset="0"/>
                        </a:rPr>
                        <a:t>Revenue from non-exchange transactions</a:t>
                      </a: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2,031,590</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1,695,068</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83%</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55582">
                <a:tc>
                  <a:txBody>
                    <a:bodyPr/>
                    <a:lstStyle/>
                    <a:p>
                      <a:pPr marL="60325" marR="0" lvl="1" indent="0" algn="l" defTabSz="457200" rtl="0" eaLnBrk="1" fontAlgn="auto" latinLnBrk="0" hangingPunct="1">
                        <a:lnSpc>
                          <a:spcPct val="115000"/>
                        </a:lnSpc>
                        <a:spcBef>
                          <a:spcPts val="0"/>
                        </a:spcBef>
                        <a:spcAft>
                          <a:spcPts val="0"/>
                        </a:spcAft>
                        <a:buClrTx/>
                        <a:buSzTx/>
                        <a:buFontTx/>
                        <a:buNone/>
                        <a:tabLst/>
                        <a:defRPr/>
                      </a:pPr>
                      <a:r>
                        <a:rPr lang="en-US" sz="1300" b="1" kern="1200" dirty="0" smtClean="0">
                          <a:solidFill>
                            <a:schemeClr val="tx1"/>
                          </a:solidFill>
                          <a:effectLst/>
                          <a:latin typeface="Arial" panose="020B0604020202020204" pitchFamily="34" charset="0"/>
                          <a:ea typeface="+mn-ea"/>
                          <a:cs typeface="Arial" panose="020B0604020202020204" pitchFamily="34" charset="0"/>
                        </a:rPr>
                        <a:t>Total</a:t>
                      </a:r>
                      <a:r>
                        <a:rPr lang="en-US" sz="1300" b="1" kern="1200" baseline="0" dirty="0">
                          <a:solidFill>
                            <a:schemeClr val="tx1"/>
                          </a:solidFill>
                          <a:effectLst/>
                          <a:latin typeface="Arial" panose="020B0604020202020204" pitchFamily="34" charset="0"/>
                          <a:ea typeface="+mn-ea"/>
                          <a:cs typeface="Arial" panose="020B0604020202020204" pitchFamily="34" charset="0"/>
                        </a:rPr>
                        <a:t> </a:t>
                      </a:r>
                      <a:r>
                        <a:rPr lang="en-US" sz="1300" b="1" kern="1200" baseline="0" dirty="0" smtClean="0">
                          <a:solidFill>
                            <a:schemeClr val="tx1"/>
                          </a:solidFill>
                          <a:effectLst/>
                          <a:latin typeface="Arial" panose="020B0604020202020204" pitchFamily="34" charset="0"/>
                          <a:ea typeface="+mn-ea"/>
                          <a:cs typeface="Arial" panose="020B0604020202020204" pitchFamily="34" charset="0"/>
                        </a:rPr>
                        <a:t>income</a:t>
                      </a:r>
                      <a:endParaRPr lang="en-US" sz="13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10,898,066</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6,673,655</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61%</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116958">
                <a:tc>
                  <a:txBody>
                    <a:bodyPr/>
                    <a:lstStyle/>
                    <a:p>
                      <a:pPr marL="60325" marR="0" lvl="1" indent="0" algn="l" defTabSz="457200" rtl="0" eaLnBrk="1" latinLnBrk="0" hangingPunct="1">
                        <a:lnSpc>
                          <a:spcPct val="115000"/>
                        </a:lnSpc>
                        <a:spcBef>
                          <a:spcPts val="0"/>
                        </a:spcBef>
                        <a:spcAft>
                          <a:spcPts val="0"/>
                        </a:spcAft>
                      </a:pPr>
                      <a:endParaRPr lang="en-US" sz="8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endParaRPr lang="en-US" sz="8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endParaRPr lang="en-US" sz="8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endParaRPr lang="en-US" sz="8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306032">
                <a:tc>
                  <a:txBody>
                    <a:bodyPr/>
                    <a:lstStyle/>
                    <a:p>
                      <a:pPr marL="60325" marR="0" lvl="1" indent="0" algn="l"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Operating expenditure</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9,062,301</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6,289,470</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69%</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55582">
                <a:tc>
                  <a:txBody>
                    <a:bodyPr/>
                    <a:lstStyle/>
                    <a:p>
                      <a:pPr marL="60325" marR="0" lvl="1" indent="0" algn="l"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Projects expenditure</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1,835,764</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192,714</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0" kern="1200" dirty="0" smtClean="0">
                          <a:solidFill>
                            <a:schemeClr val="tx1"/>
                          </a:solidFill>
                          <a:effectLst/>
                          <a:latin typeface="Arial" panose="020B0604020202020204" pitchFamily="34" charset="0"/>
                          <a:ea typeface="+mn-ea"/>
                          <a:cs typeface="Arial" panose="020B0604020202020204" pitchFamily="34" charset="0"/>
                        </a:rPr>
                        <a:t>10%</a:t>
                      </a:r>
                      <a:endParaRPr lang="en-US" sz="13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55582">
                <a:tc>
                  <a:txBody>
                    <a:bodyPr/>
                    <a:lstStyle/>
                    <a:p>
                      <a:pPr marL="60325" marR="0" lvl="1" indent="0" algn="l"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Total</a:t>
                      </a:r>
                      <a:r>
                        <a:rPr lang="en-US" sz="1300" b="1" kern="1200" baseline="0" dirty="0" smtClean="0">
                          <a:solidFill>
                            <a:schemeClr val="tx1"/>
                          </a:solidFill>
                          <a:effectLst/>
                          <a:latin typeface="Arial" panose="020B0604020202020204" pitchFamily="34" charset="0"/>
                          <a:ea typeface="+mn-ea"/>
                          <a:cs typeface="Arial" panose="020B0604020202020204" pitchFamily="34" charset="0"/>
                        </a:rPr>
                        <a:t> expenditure </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10,898,066</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6,482,184</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59%</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55582">
                <a:tc>
                  <a:txBody>
                    <a:bodyPr/>
                    <a:lstStyle/>
                    <a:p>
                      <a:pPr marL="60325" marR="0" lvl="1" indent="0" algn="l"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Surplus / (deficit)</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300" b="1" kern="1200" dirty="0" smtClean="0">
                          <a:solidFill>
                            <a:schemeClr val="tx1"/>
                          </a:solidFill>
                          <a:effectLst/>
                          <a:latin typeface="Arial" panose="020B0604020202020204" pitchFamily="34" charset="0"/>
                          <a:ea typeface="+mn-ea"/>
                          <a:cs typeface="Arial" panose="020B0604020202020204" pitchFamily="34" charset="0"/>
                        </a:rPr>
                        <a:t>0</a:t>
                      </a: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fontAlgn="auto" latinLnBrk="0" hangingPunct="1">
                        <a:lnSpc>
                          <a:spcPct val="115000"/>
                        </a:lnSpc>
                        <a:spcBef>
                          <a:spcPts val="0"/>
                        </a:spcBef>
                        <a:spcAft>
                          <a:spcPts val="0"/>
                        </a:spcAft>
                        <a:buClrTx/>
                        <a:buSzTx/>
                        <a:buFontTx/>
                        <a:buNone/>
                        <a:tabLst/>
                        <a:defRPr/>
                      </a:pPr>
                      <a:r>
                        <a:rPr lang="en-US" sz="1300" b="1" kern="1200" dirty="0" smtClean="0">
                          <a:solidFill>
                            <a:schemeClr val="tx1"/>
                          </a:solidFill>
                          <a:effectLst/>
                          <a:latin typeface="Arial" panose="020B0604020202020204" pitchFamily="34" charset="0"/>
                          <a:ea typeface="+mn-ea"/>
                          <a:cs typeface="Arial" panose="020B0604020202020204" pitchFamily="34" charset="0"/>
                        </a:rPr>
                        <a:t>191,471</a:t>
                      </a:r>
                    </a:p>
                  </a:txBody>
                  <a:tcPr marL="68580" marR="68580" marT="0" marB="0"/>
                </a:tc>
                <a:tc>
                  <a:txBody>
                    <a:bodyPr/>
                    <a:lstStyle/>
                    <a:p>
                      <a:pPr marL="60325" marR="0" lvl="1" indent="0" algn="ctr" defTabSz="457200" rtl="0" eaLnBrk="1" latinLnBrk="0" hangingPunct="1">
                        <a:lnSpc>
                          <a:spcPct val="115000"/>
                        </a:lnSpc>
                        <a:spcBef>
                          <a:spcPts val="0"/>
                        </a:spcBef>
                        <a:spcAft>
                          <a:spcPts val="0"/>
                        </a:spcAft>
                      </a:pPr>
                      <a:endParaRPr lang="en-US" sz="13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1744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Summary of operational expenditure </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6114528"/>
              </p:ext>
            </p:extLst>
          </p:nvPr>
        </p:nvGraphicFramePr>
        <p:xfrm>
          <a:off x="1484313" y="1313592"/>
          <a:ext cx="7202489" cy="4495800"/>
        </p:xfrm>
        <a:graphic>
          <a:graphicData uri="http://schemas.openxmlformats.org/drawingml/2006/table">
            <a:tbl>
              <a:tblPr firstRow="1" bandRow="1">
                <a:tableStyleId>{F5AB1C69-6EDB-4FF4-983F-18BD219EF322}</a:tableStyleId>
              </a:tblPr>
              <a:tblGrid>
                <a:gridCol w="2869323"/>
                <a:gridCol w="1610436"/>
                <a:gridCol w="1610436"/>
                <a:gridCol w="1112294"/>
              </a:tblGrid>
              <a:tr h="370840">
                <a:tc rowSpan="2">
                  <a:txBody>
                    <a:bodyPr/>
                    <a:lstStyle/>
                    <a:p>
                      <a:r>
                        <a:rPr lang="en-ZA" sz="1600" dirty="0" smtClean="0">
                          <a:latin typeface="Arial" panose="020B0604020202020204" pitchFamily="34" charset="0"/>
                          <a:cs typeface="Arial" panose="020B0604020202020204" pitchFamily="34" charset="0"/>
                        </a:rPr>
                        <a:t>Objective</a:t>
                      </a:r>
                      <a:endParaRPr lang="en-ZA" sz="1600" dirty="0">
                        <a:latin typeface="Arial" panose="020B0604020202020204" pitchFamily="34" charset="0"/>
                        <a:cs typeface="Arial" panose="020B0604020202020204" pitchFamily="34"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Annual budget </a:t>
                      </a:r>
                    </a:p>
                  </a:txBody>
                  <a:tcPr/>
                </a:tc>
                <a:tc>
                  <a:txBody>
                    <a:bodyPr/>
                    <a:lstStyle/>
                    <a:p>
                      <a:pPr algn="ctr"/>
                      <a:r>
                        <a:rPr lang="en-ZA" sz="1600" dirty="0" smtClean="0">
                          <a:latin typeface="Arial" panose="020B0604020202020204" pitchFamily="34" charset="0"/>
                          <a:cs typeface="Arial" panose="020B0604020202020204" pitchFamily="34" charset="0"/>
                        </a:rPr>
                        <a:t>Actual</a:t>
                      </a:r>
                      <a:endParaRPr lang="en-ZA" sz="1600" dirty="0">
                        <a:latin typeface="Arial" panose="020B0604020202020204" pitchFamily="34" charset="0"/>
                        <a:cs typeface="Arial" panose="020B0604020202020204" pitchFamily="34" charset="0"/>
                      </a:endParaRPr>
                    </a:p>
                  </a:txBody>
                  <a:tcPr/>
                </a:tc>
                <a:tc rowSpan="2">
                  <a:txBody>
                    <a:bodyPr/>
                    <a:lstStyle/>
                    <a:p>
                      <a:r>
                        <a:rPr lang="en-ZA" sz="1600" dirty="0" smtClean="0">
                          <a:latin typeface="Arial" panose="020B0604020202020204" pitchFamily="34" charset="0"/>
                          <a:cs typeface="Arial" panose="020B0604020202020204" pitchFamily="34" charset="0"/>
                        </a:rPr>
                        <a:t>%</a:t>
                      </a:r>
                      <a:r>
                        <a:rPr lang="en-ZA" sz="1600" baseline="0" dirty="0" smtClean="0">
                          <a:latin typeface="Arial" panose="020B0604020202020204" pitchFamily="34" charset="0"/>
                          <a:cs typeface="Arial" panose="020B0604020202020204" pitchFamily="34" charset="0"/>
                        </a:rPr>
                        <a:t> spent</a:t>
                      </a:r>
                      <a:endParaRPr lang="en-ZA" sz="1600" dirty="0">
                        <a:latin typeface="Arial" panose="020B0604020202020204" pitchFamily="34" charset="0"/>
                        <a:cs typeface="Arial" panose="020B0604020202020204" pitchFamily="34" charset="0"/>
                      </a:endParaRPr>
                    </a:p>
                  </a:txBody>
                  <a:tcPr/>
                </a:tc>
              </a:tr>
              <a:tr h="370840">
                <a:tc vMerge="1">
                  <a:txBody>
                    <a:bodyPr/>
                    <a:lstStyle/>
                    <a:p>
                      <a:endParaRPr lang="en-ZA" sz="1600" dirty="0">
                        <a:latin typeface="Arial" panose="020B0604020202020204" pitchFamily="34" charset="0"/>
                        <a:cs typeface="Arial" panose="020B0604020202020204" pitchFamily="34" charset="0"/>
                      </a:endParaRPr>
                    </a:p>
                  </a:txBody>
                  <a:tcPr/>
                </a:tc>
                <a:tc>
                  <a:txBody>
                    <a:bodyPr/>
                    <a:lstStyle/>
                    <a:p>
                      <a:pPr algn="ctr"/>
                      <a:r>
                        <a:rPr lang="en-ZA" sz="1600" b="1" dirty="0" smtClean="0">
                          <a:solidFill>
                            <a:schemeClr val="bg1"/>
                          </a:solidFill>
                          <a:latin typeface="Arial" panose="020B0604020202020204" pitchFamily="34" charset="0"/>
                          <a:cs typeface="Arial" panose="020B0604020202020204" pitchFamily="34" charset="0"/>
                        </a:rPr>
                        <a:t>R’000</a:t>
                      </a:r>
                      <a:endParaRPr lang="en-ZA" sz="1600"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600" b="1" dirty="0" smtClean="0">
                          <a:solidFill>
                            <a:schemeClr val="bg1"/>
                          </a:solidFill>
                          <a:latin typeface="Arial" panose="020B0604020202020204" pitchFamily="34" charset="0"/>
                          <a:cs typeface="Arial" panose="020B0604020202020204" pitchFamily="34" charset="0"/>
                        </a:rPr>
                        <a:t>R’000</a:t>
                      </a:r>
                    </a:p>
                  </a:txBody>
                  <a:tcPr>
                    <a:solidFill>
                      <a:schemeClr val="accent3"/>
                    </a:solidFill>
                  </a:tcPr>
                </a:tc>
                <a:tc vMerge="1">
                  <a:txBody>
                    <a:bodyPr/>
                    <a:lstStyle/>
                    <a:p>
                      <a:endParaRPr lang="en-ZA" sz="1600" dirty="0">
                        <a:latin typeface="Arial" panose="020B0604020202020204" pitchFamily="34" charset="0"/>
                        <a:cs typeface="Arial" panose="020B0604020202020204" pitchFamily="34" charset="0"/>
                      </a:endParaRPr>
                    </a:p>
                  </a:txBody>
                  <a:tcPr/>
                </a:tc>
              </a:tr>
              <a:tr h="370840">
                <a:tc>
                  <a:txBody>
                    <a:bodyPr/>
                    <a:lstStyle/>
                    <a:p>
                      <a:r>
                        <a:rPr lang="en-ZA" sz="1600" dirty="0" smtClean="0">
                          <a:latin typeface="Arial" panose="020B0604020202020204" pitchFamily="34" charset="0"/>
                          <a:cs typeface="Arial" panose="020B0604020202020204" pitchFamily="34" charset="0"/>
                        </a:rPr>
                        <a:t>Administration</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815,827</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667,249</a:t>
                      </a:r>
                      <a:endParaRPr lang="en-ZA" sz="1600" dirty="0">
                        <a:latin typeface="Arial" panose="020B0604020202020204" pitchFamily="34" charset="0"/>
                        <a:cs typeface="Arial" panose="020B0604020202020204" pitchFamily="34" charset="0"/>
                      </a:endParaRPr>
                    </a:p>
                  </a:txBody>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82%</a:t>
                      </a:r>
                      <a:endParaRPr lang="en-ZA" sz="16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ZA" sz="1600" dirty="0" smtClean="0">
                          <a:latin typeface="Arial" panose="020B0604020202020204" pitchFamily="34" charset="0"/>
                          <a:cs typeface="Arial" panose="020B0604020202020204" pitchFamily="34" charset="0"/>
                        </a:rPr>
                        <a:t>Implementation of water resources management activities</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805,058</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166,328</a:t>
                      </a:r>
                      <a:endParaRPr lang="en-ZA" sz="1600" dirty="0">
                        <a:latin typeface="Arial" panose="020B0604020202020204" pitchFamily="34" charset="0"/>
                        <a:cs typeface="Arial" panose="020B0604020202020204" pitchFamily="34" charset="0"/>
                      </a:endParaRPr>
                    </a:p>
                  </a:txBody>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21%</a:t>
                      </a:r>
                      <a:endParaRPr lang="en-ZA" sz="16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ZA" sz="1600" dirty="0" smtClean="0">
                          <a:latin typeface="Arial" panose="020B0604020202020204" pitchFamily="34" charset="0"/>
                          <a:cs typeface="Arial" panose="020B0604020202020204" pitchFamily="34" charset="0"/>
                        </a:rPr>
                        <a:t>Operations, maintenance and refurbishment</a:t>
                      </a:r>
                      <a:r>
                        <a:rPr lang="en-ZA" sz="1600" baseline="0" dirty="0" smtClean="0">
                          <a:latin typeface="Arial" panose="020B0604020202020204" pitchFamily="34" charset="0"/>
                          <a:cs typeface="Arial" panose="020B0604020202020204" pitchFamily="34" charset="0"/>
                        </a:rPr>
                        <a:t> of national water resource schemes</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493,261</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245,563</a:t>
                      </a:r>
                      <a:endParaRPr lang="en-ZA" sz="1600" dirty="0">
                        <a:latin typeface="Arial" panose="020B0604020202020204" pitchFamily="34" charset="0"/>
                        <a:cs typeface="Arial" panose="020B0604020202020204" pitchFamily="34" charset="0"/>
                      </a:endParaRPr>
                    </a:p>
                  </a:txBody>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50%</a:t>
                      </a:r>
                      <a:endParaRPr lang="en-ZA" sz="16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ZA" sz="1600" dirty="0" smtClean="0">
                          <a:latin typeface="Arial" panose="020B0604020202020204" pitchFamily="34" charset="0"/>
                          <a:cs typeface="Arial" panose="020B0604020202020204" pitchFamily="34" charset="0"/>
                        </a:rPr>
                        <a:t>Financing</a:t>
                      </a:r>
                      <a:r>
                        <a:rPr lang="en-ZA" sz="1600" baseline="0" dirty="0" smtClean="0">
                          <a:latin typeface="Arial" panose="020B0604020202020204" pitchFamily="34" charset="0"/>
                          <a:cs typeface="Arial" panose="020B0604020202020204" pitchFamily="34" charset="0"/>
                        </a:rPr>
                        <a:t> and investment in raw water infrastructure</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6,223,417</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4,932,066</a:t>
                      </a:r>
                      <a:endParaRPr lang="en-ZA" sz="1600" dirty="0">
                        <a:latin typeface="Arial" panose="020B0604020202020204" pitchFamily="34" charset="0"/>
                        <a:cs typeface="Arial" panose="020B0604020202020204" pitchFamily="34" charset="0"/>
                      </a:endParaRPr>
                    </a:p>
                  </a:txBody>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79%</a:t>
                      </a:r>
                      <a:endParaRPr lang="en-ZA" sz="16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ZA" sz="1600" dirty="0" smtClean="0">
                          <a:latin typeface="Arial" panose="020B0604020202020204" pitchFamily="34" charset="0"/>
                          <a:cs typeface="Arial" panose="020B0604020202020204" pitchFamily="34" charset="0"/>
                        </a:rPr>
                        <a:t>Bulk water supply to strategic</a:t>
                      </a:r>
                      <a:r>
                        <a:rPr lang="en-ZA" sz="1600" baseline="0" dirty="0" smtClean="0">
                          <a:latin typeface="Arial" panose="020B0604020202020204" pitchFamily="34" charset="0"/>
                          <a:cs typeface="Arial" panose="020B0604020202020204" pitchFamily="34" charset="0"/>
                        </a:rPr>
                        <a:t> users</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724,739</a:t>
                      </a:r>
                      <a:endParaRPr lang="en-ZA" sz="1600" dirty="0">
                        <a:latin typeface="Arial" panose="020B0604020202020204" pitchFamily="34" charset="0"/>
                        <a:cs typeface="Arial" panose="020B0604020202020204" pitchFamily="34" charset="0"/>
                      </a:endParaRPr>
                    </a:p>
                  </a:txBody>
                  <a:tcPr/>
                </a:tc>
                <a:tc>
                  <a:txBody>
                    <a:bodyPr/>
                    <a:lstStyle/>
                    <a:p>
                      <a:pPr algn="r"/>
                      <a:r>
                        <a:rPr lang="en-ZA" sz="1600" dirty="0" smtClean="0">
                          <a:latin typeface="Arial" panose="020B0604020202020204" pitchFamily="34" charset="0"/>
                          <a:cs typeface="Arial" panose="020B0604020202020204" pitchFamily="34" charset="0"/>
                        </a:rPr>
                        <a:t>278,264</a:t>
                      </a:r>
                      <a:endParaRPr lang="en-ZA" sz="1600" dirty="0">
                        <a:latin typeface="Arial" panose="020B0604020202020204" pitchFamily="34" charset="0"/>
                        <a:cs typeface="Arial" panose="020B0604020202020204" pitchFamily="34" charset="0"/>
                      </a:endParaRPr>
                    </a:p>
                  </a:txBody>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38%</a:t>
                      </a:r>
                      <a:endParaRPr lang="en-ZA" sz="16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ZA" sz="1600" b="1" dirty="0" smtClean="0">
                          <a:latin typeface="Arial" panose="020B0604020202020204" pitchFamily="34" charset="0"/>
                          <a:cs typeface="Arial" panose="020B0604020202020204" pitchFamily="34" charset="0"/>
                        </a:rPr>
                        <a:t>Total operational</a:t>
                      </a:r>
                      <a:r>
                        <a:rPr lang="en-ZA" sz="1600" b="1" baseline="0" dirty="0" smtClean="0">
                          <a:latin typeface="Arial" panose="020B0604020202020204" pitchFamily="34" charset="0"/>
                          <a:cs typeface="Arial" panose="020B0604020202020204" pitchFamily="34" charset="0"/>
                        </a:rPr>
                        <a:t> expenditure </a:t>
                      </a:r>
                      <a:endParaRPr lang="en-ZA" sz="1600" b="1" dirty="0">
                        <a:latin typeface="Arial" panose="020B0604020202020204" pitchFamily="34" charset="0"/>
                        <a:cs typeface="Arial" panose="020B0604020202020204" pitchFamily="34" charset="0"/>
                      </a:endParaRPr>
                    </a:p>
                  </a:txBody>
                  <a:tcPr/>
                </a:tc>
                <a:tc>
                  <a:txBody>
                    <a:bodyPr/>
                    <a:lstStyle/>
                    <a:p>
                      <a:pPr algn="r"/>
                      <a:r>
                        <a:rPr lang="en-ZA" sz="1600" b="1" dirty="0" smtClean="0">
                          <a:latin typeface="Arial" panose="020B0604020202020204" pitchFamily="34" charset="0"/>
                          <a:cs typeface="Arial" panose="020B0604020202020204" pitchFamily="34" charset="0"/>
                        </a:rPr>
                        <a:t>9,062,301</a:t>
                      </a:r>
                      <a:endParaRPr lang="en-ZA" sz="1600" b="1" dirty="0">
                        <a:latin typeface="Arial" panose="020B0604020202020204" pitchFamily="34" charset="0"/>
                        <a:cs typeface="Arial" panose="020B0604020202020204" pitchFamily="34" charset="0"/>
                      </a:endParaRPr>
                    </a:p>
                  </a:txBody>
                  <a:tcPr/>
                </a:tc>
                <a:tc>
                  <a:txBody>
                    <a:bodyPr/>
                    <a:lstStyle/>
                    <a:p>
                      <a:pPr algn="r"/>
                      <a:r>
                        <a:rPr lang="en-ZA" sz="1600" b="1" dirty="0" smtClean="0">
                          <a:latin typeface="Arial" panose="020B0604020202020204" pitchFamily="34" charset="0"/>
                          <a:cs typeface="Arial" panose="020B0604020202020204" pitchFamily="34" charset="0"/>
                        </a:rPr>
                        <a:t>6,289,470</a:t>
                      </a:r>
                      <a:endParaRPr lang="en-ZA" sz="1600" b="1" dirty="0">
                        <a:latin typeface="Arial" panose="020B0604020202020204" pitchFamily="34" charset="0"/>
                        <a:cs typeface="Arial" panose="020B0604020202020204" pitchFamily="34" charset="0"/>
                      </a:endParaRPr>
                    </a:p>
                  </a:txBody>
                  <a:tcPr/>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69%</a:t>
                      </a:r>
                      <a:endParaRPr lang="en-ZA" sz="1600" b="1"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12</a:t>
            </a:fld>
            <a:endParaRPr lang="en-US" dirty="0"/>
          </a:p>
        </p:txBody>
      </p:sp>
    </p:spTree>
    <p:extLst>
      <p:ext uri="{BB962C8B-B14F-4D97-AF65-F5344CB8AC3E}">
        <p14:creationId xmlns:p14="http://schemas.microsoft.com/office/powerpoint/2010/main" val="307994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5" y="106998"/>
            <a:ext cx="7517079" cy="1143000"/>
          </a:xfrm>
        </p:spPr>
        <p:txBody>
          <a:bodyPr/>
          <a:lstStyle/>
          <a:p>
            <a:r>
              <a:rPr lang="en-ZA" sz="3200" dirty="0" smtClean="0"/>
              <a:t>Summary: notes to the financial performance</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8751643"/>
              </p:ext>
            </p:extLst>
          </p:nvPr>
        </p:nvGraphicFramePr>
        <p:xfrm>
          <a:off x="1508167" y="1332026"/>
          <a:ext cx="7493328" cy="3827283"/>
        </p:xfrm>
        <a:graphic>
          <a:graphicData uri="http://schemas.openxmlformats.org/drawingml/2006/table">
            <a:tbl>
              <a:tblPr firstRow="1" bandRow="1">
                <a:tableStyleId>{F5AB1C69-6EDB-4FF4-983F-18BD219EF322}</a:tableStyleId>
              </a:tblPr>
              <a:tblGrid>
                <a:gridCol w="1737818"/>
                <a:gridCol w="5755510"/>
              </a:tblGrid>
              <a:tr h="370840">
                <a:tc>
                  <a:txBody>
                    <a:bodyPr/>
                    <a:lstStyle/>
                    <a:p>
                      <a:r>
                        <a:rPr lang="en-ZA" sz="1400" dirty="0" smtClean="0">
                          <a:latin typeface="Arial" pitchFamily="34" charset="0"/>
                          <a:cs typeface="Arial" pitchFamily="34" charset="0"/>
                        </a:rPr>
                        <a:t>Economic</a:t>
                      </a:r>
                      <a:r>
                        <a:rPr lang="en-ZA" sz="1400" baseline="0" dirty="0" smtClean="0">
                          <a:latin typeface="Arial" pitchFamily="34" charset="0"/>
                          <a:cs typeface="Arial" pitchFamily="34" charset="0"/>
                        </a:rPr>
                        <a:t> classification</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Notes</a:t>
                      </a:r>
                      <a:endParaRPr lang="en-ZA" sz="1400" dirty="0">
                        <a:latin typeface="Arial" pitchFamily="34" charset="0"/>
                        <a:cs typeface="Arial" pitchFamily="34" charset="0"/>
                      </a:endParaRPr>
                    </a:p>
                  </a:txBody>
                  <a:tcPr/>
                </a:tc>
              </a:tr>
              <a:tr h="1084083">
                <a:tc>
                  <a:txBody>
                    <a:bodyPr/>
                    <a:lstStyle/>
                    <a:p>
                      <a:r>
                        <a:rPr lang="en-GB" sz="1400" b="1" u="sng" kern="1200" dirty="0" smtClean="0">
                          <a:solidFill>
                            <a:schemeClr val="dk1"/>
                          </a:solidFill>
                          <a:latin typeface="Arial" panose="020B0604020202020204" pitchFamily="34" charset="0"/>
                          <a:ea typeface="Calibri"/>
                          <a:cs typeface="Arial" panose="020B0604020202020204" pitchFamily="34" charset="0"/>
                        </a:rPr>
                        <a:t>Operational expenditure </a:t>
                      </a:r>
                      <a:endParaRPr lang="en-ZA" sz="1400" b="1" u="sng" kern="1200" dirty="0">
                        <a:solidFill>
                          <a:schemeClr val="dk1"/>
                        </a:solidFill>
                        <a:latin typeface="Arial" panose="020B0604020202020204" pitchFamily="34" charset="0"/>
                        <a:ea typeface="Calibri"/>
                        <a:cs typeface="Arial" panose="020B0604020202020204" pitchFamily="34" charset="0"/>
                      </a:endParaRPr>
                    </a:p>
                  </a:txBody>
                  <a:tcPr/>
                </a:tc>
                <a:tc>
                  <a:txBody>
                    <a:bodyPr/>
                    <a:lstStyle/>
                    <a:p>
                      <a:pPr algn="just"/>
                      <a:r>
                        <a:rPr lang="en-GB" sz="1400" kern="1200" dirty="0" smtClean="0">
                          <a:solidFill>
                            <a:schemeClr val="dk1"/>
                          </a:solidFill>
                          <a:latin typeface="Arial" panose="020B0604020202020204" pitchFamily="34" charset="0"/>
                          <a:ea typeface="Times New Roman"/>
                          <a:cs typeface="Arial" panose="020B0604020202020204" pitchFamily="34" charset="0"/>
                        </a:rPr>
                        <a:t>A spending of 69% against the annual budget and can be attributed to the payment made to </a:t>
                      </a:r>
                      <a:r>
                        <a:rPr lang="en-GB" sz="1400" kern="1200" dirty="0" err="1" smtClean="0">
                          <a:solidFill>
                            <a:schemeClr val="dk1"/>
                          </a:solidFill>
                          <a:latin typeface="Arial" panose="020B0604020202020204" pitchFamily="34" charset="0"/>
                          <a:ea typeface="Times New Roman"/>
                          <a:cs typeface="Arial" panose="020B0604020202020204" pitchFamily="34" charset="0"/>
                        </a:rPr>
                        <a:t>TCTA</a:t>
                      </a:r>
                      <a:r>
                        <a:rPr lang="en-GB" sz="1400" kern="1200" dirty="0" smtClean="0">
                          <a:solidFill>
                            <a:schemeClr val="dk1"/>
                          </a:solidFill>
                          <a:latin typeface="Arial" panose="020B0604020202020204" pitchFamily="34" charset="0"/>
                          <a:ea typeface="Times New Roman"/>
                          <a:cs typeface="Arial" panose="020B0604020202020204" pitchFamily="34" charset="0"/>
                        </a:rPr>
                        <a:t> for the financing and investment in raw water infrastructure and also the non-recoverable costs for construction sites (included as part of Administration programme)</a:t>
                      </a:r>
                      <a:endParaRPr lang="en-ZA" sz="1400" kern="1200" dirty="0" smtClean="0">
                        <a:solidFill>
                          <a:schemeClr val="dk1"/>
                        </a:solidFill>
                        <a:latin typeface="Arial" panose="020B0604020202020204" pitchFamily="34" charset="0"/>
                        <a:ea typeface="Times New Roman"/>
                        <a:cs typeface="Arial" panose="020B0604020202020204" pitchFamily="34" charset="0"/>
                      </a:endParaRPr>
                    </a:p>
                  </a:txBody>
                  <a:tcPr/>
                </a:tc>
              </a:tr>
              <a:tr h="784786">
                <a:tc>
                  <a:txBody>
                    <a:bodyPr/>
                    <a:lstStyle/>
                    <a:p>
                      <a:pPr marL="0" algn="l" defTabSz="457200" rtl="0" eaLnBrk="1" latinLnBrk="0" hangingPunct="1"/>
                      <a:r>
                        <a:rPr lang="en-GB" sz="1400" b="1" u="sng" kern="1200" dirty="0" smtClean="0">
                          <a:solidFill>
                            <a:schemeClr val="dk1"/>
                          </a:solidFill>
                          <a:latin typeface="Arial" panose="020B0604020202020204" pitchFamily="34" charset="0"/>
                          <a:ea typeface="Calibri"/>
                          <a:cs typeface="Arial" panose="020B0604020202020204" pitchFamily="34" charset="0"/>
                        </a:rPr>
                        <a:t>Projects expenditure </a:t>
                      </a:r>
                      <a:endParaRPr lang="en-ZA" sz="1400" b="1" u="sng" kern="1200" dirty="0">
                        <a:solidFill>
                          <a:schemeClr val="dk1"/>
                        </a:solidFill>
                        <a:latin typeface="Arial" panose="020B0604020202020204" pitchFamily="34" charset="0"/>
                        <a:ea typeface="Calibri"/>
                        <a:cs typeface="Arial" panose="020B0604020202020204" pitchFamily="34"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Arial" panose="020B0604020202020204" pitchFamily="34" charset="0"/>
                          <a:ea typeface="Times New Roman"/>
                          <a:cs typeface="Arial" panose="020B0604020202020204" pitchFamily="34" charset="0"/>
                        </a:rPr>
                        <a:t>A spending of 10% against the annual budget of R1.8 billion. Augmentation projects budget for the financial year amount to R1.2 billion excl. of VAT and only R97 million was spent to date. Refurbishment and Rehabilitation of existing raw water infrastructure reflect a spending of R25 million against the annual budget of R500 million. The budget allocation for the refurbishment and rehabilitation will be revised down in order to cover the projected overspending on operation and maintenance. There is no spending on rehabilitation of conveyance system due to the late approval of the budget allocation and suspension procurement process. </a:t>
                      </a:r>
                      <a:endParaRPr lang="en-US" sz="1400" kern="1200" dirty="0" smtClean="0">
                        <a:solidFill>
                          <a:schemeClr val="dk1"/>
                        </a:solidFill>
                        <a:latin typeface="Arial" panose="020B0604020202020204" pitchFamily="34" charset="0"/>
                        <a:ea typeface="Times New Roman"/>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13</a:t>
            </a:fld>
            <a:endParaRPr lang="en-US" dirty="0"/>
          </a:p>
        </p:txBody>
      </p:sp>
    </p:spTree>
    <p:extLst>
      <p:ext uri="{BB962C8B-B14F-4D97-AF65-F5344CB8AC3E}">
        <p14:creationId xmlns:p14="http://schemas.microsoft.com/office/powerpoint/2010/main" val="416706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a:bodyPr>
          <a:lstStyle/>
          <a:p>
            <a:r>
              <a:rPr lang="en-US" sz="3200" dirty="0">
                <a:latin typeface="Arial" pitchFamily="34" charset="0"/>
                <a:cs typeface="Arial" pitchFamily="34" charset="0"/>
              </a:rPr>
              <a:t>Part </a:t>
            </a:r>
            <a:r>
              <a:rPr lang="en-US" sz="3200" dirty="0" smtClean="0">
                <a:latin typeface="Arial" pitchFamily="34" charset="0"/>
                <a:cs typeface="Arial" pitchFamily="34" charset="0"/>
              </a:rPr>
              <a:t>b: overview of 2018/19 adjusted budget</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14</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val="3136277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5" y="91754"/>
            <a:ext cx="7515205" cy="1005526"/>
          </a:xfrm>
        </p:spPr>
        <p:txBody>
          <a:bodyPr/>
          <a:lstStyle/>
          <a:p>
            <a:r>
              <a:rPr lang="en-ZA" sz="3200" dirty="0" smtClean="0"/>
              <a:t>Overview of adjusted budget per programme and economic classification </a:t>
            </a:r>
            <a:endParaRPr lang="en-ZA" sz="3200" dirty="0"/>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42441807"/>
              </p:ext>
            </p:extLst>
          </p:nvPr>
        </p:nvGraphicFramePr>
        <p:xfrm>
          <a:off x="1525360" y="1435361"/>
          <a:ext cx="7474261" cy="4383482"/>
        </p:xfrm>
        <a:graphic>
          <a:graphicData uri="http://schemas.openxmlformats.org/drawingml/2006/table">
            <a:tbl>
              <a:tblPr firstRow="1" firstCol="1" bandRow="1">
                <a:tableStyleId>{C083E6E3-FA7D-4D7B-A595-EF9225AFEA82}</a:tableStyleId>
              </a:tblPr>
              <a:tblGrid>
                <a:gridCol w="1253001"/>
                <a:gridCol w="1186083"/>
                <a:gridCol w="1181023"/>
                <a:gridCol w="889573"/>
                <a:gridCol w="1012874"/>
                <a:gridCol w="1055077"/>
                <a:gridCol w="896630"/>
              </a:tblGrid>
              <a:tr h="347426">
                <a:tc rowSpan="2">
                  <a:txBody>
                    <a:bodyPr/>
                    <a:lstStyle/>
                    <a:p>
                      <a:pPr marL="0" marR="0" algn="l">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Programmes</a:t>
                      </a:r>
                      <a:endParaRPr lang="en-US" sz="1100" dirty="0">
                        <a:effectLst/>
                        <a:latin typeface="Arial" panose="020B0604020202020204" pitchFamily="34" charset="0"/>
                        <a:ea typeface="Calibri"/>
                        <a:cs typeface="Arial" panose="020B0604020202020204" pitchFamily="34" charset="0"/>
                      </a:endParaRPr>
                    </a:p>
                  </a:txBody>
                  <a:tcPr marL="68212" marR="68212" marT="0" marB="0">
                    <a:lnB w="12700" cap="flat" cmpd="sng" algn="ctr">
                      <a:solidFill>
                        <a:schemeClr val="accent3"/>
                      </a:solidFill>
                      <a:prstDash val="solid"/>
                      <a:round/>
                      <a:headEnd type="none" w="med" len="med"/>
                      <a:tailEnd type="none" w="med" len="med"/>
                    </a:lnB>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Main </a:t>
                      </a:r>
                      <a:r>
                        <a:rPr lang="en-ZA" sz="1100" dirty="0" smtClean="0">
                          <a:effectLst/>
                          <a:latin typeface="Arial" panose="020B0604020202020204" pitchFamily="34" charset="0"/>
                          <a:cs typeface="Arial" panose="020B0604020202020204" pitchFamily="34" charset="0"/>
                        </a:rPr>
                        <a:t>Appropriation</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lnB w="12700" cmpd="sng">
                      <a:noFill/>
                    </a:lnB>
                  </a:tcPr>
                </a:tc>
                <a:tc>
                  <a:txBody>
                    <a:bodyPr/>
                    <a:lstStyle/>
                    <a:p>
                      <a:pPr marL="0" marR="0" algn="r">
                        <a:lnSpc>
                          <a:spcPct val="100000"/>
                        </a:lnSpc>
                        <a:spcBef>
                          <a:spcPts val="0"/>
                        </a:spcBef>
                        <a:spcAft>
                          <a:spcPts val="0"/>
                        </a:spcAft>
                      </a:pPr>
                      <a:r>
                        <a:rPr lang="en-US" sz="1100" dirty="0" smtClean="0">
                          <a:effectLst/>
                          <a:latin typeface="Arial" panose="020B0604020202020204" pitchFamily="34" charset="0"/>
                          <a:cs typeface="Arial" panose="020B0604020202020204" pitchFamily="34" charset="0"/>
                        </a:rPr>
                        <a:t>Unforeseeable</a:t>
                      </a:r>
                      <a:r>
                        <a:rPr lang="en-ZA" sz="1100" dirty="0" smtClean="0">
                          <a:effectLst/>
                          <a:latin typeface="Arial" panose="020B0604020202020204" pitchFamily="34" charset="0"/>
                          <a:cs typeface="Arial" panose="020B0604020202020204" pitchFamily="34" charset="0"/>
                        </a:rPr>
                        <a:t>/</a:t>
                      </a:r>
                      <a:r>
                        <a:rPr lang="en-ZA" sz="1100" baseline="0" dirty="0" smtClean="0">
                          <a:effectLst/>
                          <a:latin typeface="Arial" panose="020B0604020202020204" pitchFamily="34" charset="0"/>
                          <a:cs typeface="Arial" panose="020B0604020202020204" pitchFamily="34" charset="0"/>
                        </a:rPr>
                        <a:t> </a:t>
                      </a:r>
                      <a:r>
                        <a:rPr lang="en-ZA" sz="1100" dirty="0" smtClean="0">
                          <a:effectLst/>
                          <a:latin typeface="Arial" panose="020B0604020202020204" pitchFamily="34" charset="0"/>
                          <a:cs typeface="Arial" panose="020B0604020202020204" pitchFamily="34" charset="0"/>
                        </a:rPr>
                        <a:t>Unavoidable</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B w="12700" cmpd="sng">
                      <a:noFill/>
                    </a:lnB>
                  </a:tcPr>
                </a:tc>
                <a:tc>
                  <a:txBody>
                    <a:bodyPr/>
                    <a:lstStyle/>
                    <a:p>
                      <a:pPr marL="0" marR="0" algn="r">
                        <a:lnSpc>
                          <a:spcPct val="100000"/>
                        </a:lnSpc>
                        <a:spcBef>
                          <a:spcPts val="0"/>
                        </a:spcBef>
                        <a:spcAft>
                          <a:spcPts val="0"/>
                        </a:spcAft>
                      </a:pPr>
                      <a:r>
                        <a:rPr lang="en-ZA" sz="1100" dirty="0" err="1" smtClean="0">
                          <a:effectLst/>
                          <a:latin typeface="Arial" panose="020B0604020202020204" pitchFamily="34" charset="0"/>
                          <a:cs typeface="Arial" panose="020B0604020202020204" pitchFamily="34" charset="0"/>
                        </a:rPr>
                        <a:t>Virements</a:t>
                      </a:r>
                      <a:endParaRPr lang="en-US" sz="1100" dirty="0">
                        <a:effectLst/>
                        <a:latin typeface="Arial" panose="020B0604020202020204" pitchFamily="34" charset="0"/>
                        <a:ea typeface="Calibri"/>
                        <a:cs typeface="Arial" panose="020B0604020202020204" pitchFamily="34" charset="0"/>
                      </a:endParaRPr>
                    </a:p>
                  </a:txBody>
                  <a:tcPr marL="68212" marR="68212" marT="0" marB="0">
                    <a:lnB w="12700" cmpd="sng">
                      <a:noFill/>
                    </a:lnB>
                  </a:tcPr>
                </a:tc>
                <a:tc>
                  <a:txBody>
                    <a:bodyPr/>
                    <a:lstStyle/>
                    <a:p>
                      <a:pPr marL="0" marR="0" algn="r">
                        <a:lnSpc>
                          <a:spcPct val="100000"/>
                        </a:lnSpc>
                        <a:spcBef>
                          <a:spcPts val="0"/>
                        </a:spcBef>
                        <a:spcAft>
                          <a:spcPts val="0"/>
                        </a:spcAft>
                      </a:pPr>
                      <a:r>
                        <a:rPr lang="en-US" sz="1100" dirty="0" smtClean="0">
                          <a:effectLst/>
                          <a:latin typeface="Arial" panose="020B0604020202020204" pitchFamily="34" charset="0"/>
                          <a:cs typeface="Arial" panose="020B0604020202020204" pitchFamily="34" charset="0"/>
                        </a:rPr>
                        <a:t>Other adjustments</a:t>
                      </a:r>
                      <a:endParaRPr lang="en-US" sz="1100" dirty="0">
                        <a:effectLst/>
                        <a:latin typeface="Arial" panose="020B0604020202020204" pitchFamily="34" charset="0"/>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lnB w="12700" cmpd="sng">
                      <a:noFill/>
                    </a:lnB>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Total </a:t>
                      </a:r>
                      <a:r>
                        <a:rPr lang="en-ZA" sz="1100" dirty="0" smtClean="0">
                          <a:effectLst/>
                          <a:latin typeface="Arial" panose="020B0604020202020204" pitchFamily="34" charset="0"/>
                          <a:cs typeface="Arial" panose="020B0604020202020204" pitchFamily="34" charset="0"/>
                        </a:rPr>
                        <a:t>Adjustments</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mpd="sng">
                      <a:noFill/>
                    </a:lnB>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Adjusted </a:t>
                      </a:r>
                      <a:r>
                        <a:rPr lang="en-ZA" sz="1100" dirty="0" smtClean="0">
                          <a:effectLst/>
                          <a:latin typeface="Arial" panose="020B0604020202020204" pitchFamily="34" charset="0"/>
                          <a:cs typeface="Arial" panose="020B0604020202020204" pitchFamily="34" charset="0"/>
                        </a:rPr>
                        <a:t>Budget</a:t>
                      </a:r>
                      <a:endParaRPr lang="en-US" sz="1100" dirty="0">
                        <a:effectLst/>
                        <a:latin typeface="Arial" panose="020B0604020202020204" pitchFamily="34" charset="0"/>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B w="12700" cmpd="sng">
                      <a:noFill/>
                    </a:lnB>
                  </a:tcPr>
                </a:tc>
              </a:tr>
              <a:tr h="231618">
                <a:tc vMerge="1">
                  <a:txBody>
                    <a:bodyPr/>
                    <a:lstStyle/>
                    <a:p>
                      <a:pPr marL="0" marR="0" algn="l">
                        <a:lnSpc>
                          <a:spcPct val="150000"/>
                        </a:lnSpc>
                        <a:spcBef>
                          <a:spcPts val="0"/>
                        </a:spcBef>
                        <a:spcAft>
                          <a:spcPts val="0"/>
                        </a:spcAft>
                      </a:pPr>
                      <a:endParaRPr lang="en-US" sz="800" dirty="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smtClean="0">
                        <a:solidFill>
                          <a:schemeClr val="tx1"/>
                        </a:solidFill>
                        <a:effectLst/>
                        <a:latin typeface="Arial" panose="020B0604020202020204" pitchFamily="34" charset="0"/>
                        <a:ea typeface="+mn-ea"/>
                        <a:cs typeface="Arial" panose="020B0604020202020204" pitchFamily="34" charset="0"/>
                      </a:endParaRPr>
                    </a:p>
                    <a:p>
                      <a:pPr marL="0" marR="0" algn="r" defTabSz="457200" rtl="0" eaLnBrk="1" latinLnBrk="0" hangingPunct="1">
                        <a:lnSpc>
                          <a:spcPct val="100000"/>
                        </a:lnSpc>
                        <a:spcBef>
                          <a:spcPts val="0"/>
                        </a:spcBef>
                        <a:spcAft>
                          <a:spcPts val="0"/>
                        </a:spcAft>
                      </a:pP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w="12700" cmpd="sng">
                      <a:noFill/>
                    </a:lnL>
                    <a:lnR w="12700" cap="flat" cmpd="sng" algn="ctr">
                      <a:solidFill>
                        <a:schemeClr val="accent3"/>
                      </a:solidFill>
                      <a:prstDash val="solid"/>
                      <a:round/>
                      <a:headEnd type="none" w="med" len="med"/>
                      <a:tailEnd type="none" w="med" len="med"/>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defTabSz="457200" rtl="0" eaLnBrk="1" latinLnBrk="0" hangingPunct="1">
                        <a:lnSpc>
                          <a:spcPct val="100000"/>
                        </a:lnSpc>
                        <a:spcBef>
                          <a:spcPts val="0"/>
                        </a:spcBef>
                        <a:spcAft>
                          <a:spcPts val="0"/>
                        </a:spcAft>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a:noFill/>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smtClean="0">
                        <a:solidFill>
                          <a:schemeClr val="tx1"/>
                        </a:solidFill>
                        <a:effectLst/>
                        <a:latin typeface="Arial" panose="020B0604020202020204" pitchFamily="34" charset="0"/>
                        <a:ea typeface="+mn-ea"/>
                        <a:cs typeface="Arial" panose="020B0604020202020204" pitchFamily="34" charset="0"/>
                      </a:endParaRPr>
                    </a:p>
                    <a:p>
                      <a:pPr marL="0" marR="0" algn="r" defTabSz="457200" rtl="0" eaLnBrk="1" latinLnBrk="0" hangingPunct="1">
                        <a:lnSpc>
                          <a:spcPct val="100000"/>
                        </a:lnSpc>
                        <a:spcBef>
                          <a:spcPts val="0"/>
                        </a:spcBef>
                        <a:spcAft>
                          <a:spcPts val="0"/>
                        </a:spcAft>
                      </a:pP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a:noFill/>
                    </a:lnL>
                    <a:lnR>
                      <a:noFill/>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smtClean="0">
                        <a:solidFill>
                          <a:schemeClr val="tx1"/>
                        </a:solidFill>
                        <a:effectLst/>
                        <a:latin typeface="Arial" panose="020B0604020202020204" pitchFamily="34" charset="0"/>
                        <a:ea typeface="+mn-ea"/>
                        <a:cs typeface="Arial" panose="020B0604020202020204" pitchFamily="34" charset="0"/>
                      </a:endParaRPr>
                    </a:p>
                    <a:p>
                      <a:pPr marL="0" marR="0" algn="r" defTabSz="457200" rtl="0" eaLnBrk="1" latinLnBrk="0" hangingPunct="1">
                        <a:lnSpc>
                          <a:spcPct val="100000"/>
                        </a:lnSpc>
                        <a:spcBef>
                          <a:spcPts val="0"/>
                        </a:spcBef>
                        <a:spcAft>
                          <a:spcPts val="0"/>
                        </a:spcAft>
                      </a:pP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a:noFill/>
                    </a:lnL>
                    <a:lnR w="12700" cap="flat" cmpd="sng" algn="ctr">
                      <a:solidFill>
                        <a:schemeClr val="accent3"/>
                      </a:solidFill>
                      <a:prstDash val="solid"/>
                      <a:round/>
                      <a:headEnd type="none" w="med" len="med"/>
                      <a:tailEnd type="none" w="med" len="med"/>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smtClean="0">
                        <a:solidFill>
                          <a:schemeClr val="tx1"/>
                        </a:solidFill>
                        <a:effectLst/>
                        <a:latin typeface="Arial" panose="020B0604020202020204" pitchFamily="34" charset="0"/>
                        <a:ea typeface="+mn-ea"/>
                        <a:cs typeface="Arial" panose="020B0604020202020204" pitchFamily="34" charset="0"/>
                      </a:endParaRPr>
                    </a:p>
                    <a:p>
                      <a:pPr marL="0" marR="0" algn="r" defTabSz="457200" rtl="0" eaLnBrk="1" latinLnBrk="0" hangingPunct="1">
                        <a:lnSpc>
                          <a:spcPct val="100000"/>
                        </a:lnSpc>
                        <a:spcBef>
                          <a:spcPts val="0"/>
                        </a:spcBef>
                        <a:spcAft>
                          <a:spcPts val="0"/>
                        </a:spcAft>
                      </a:pP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mn-ea"/>
                          <a:cs typeface="Arial" panose="020B0604020202020204" pitchFamily="34" charset="0"/>
                        </a:rPr>
                        <a:t>R`000</a:t>
                      </a:r>
                      <a:endParaRPr lang="en-US" sz="1100" b="1" kern="1200" dirty="0" smtClean="0">
                        <a:solidFill>
                          <a:schemeClr val="tx1"/>
                        </a:solidFill>
                        <a:effectLst/>
                        <a:latin typeface="Arial" panose="020B0604020202020204" pitchFamily="34" charset="0"/>
                        <a:ea typeface="+mn-ea"/>
                        <a:cs typeface="Arial" panose="020B0604020202020204" pitchFamily="34" charset="0"/>
                      </a:endParaRPr>
                    </a:p>
                    <a:p>
                      <a:pPr marL="0" marR="0" algn="r" defTabSz="457200" rtl="0" eaLnBrk="1" latinLnBrk="0" hangingPunct="1">
                        <a:lnSpc>
                          <a:spcPct val="100000"/>
                        </a:lnSpc>
                        <a:spcBef>
                          <a:spcPts val="0"/>
                        </a:spcBef>
                        <a:spcAft>
                          <a:spcPts val="0"/>
                        </a:spcAft>
                      </a:pPr>
                      <a:endParaRPr lang="en-US" sz="1100" b="1" kern="1200" dirty="0">
                        <a:solidFill>
                          <a:schemeClr val="tx1"/>
                        </a:solidFill>
                        <a:effectLst/>
                        <a:latin typeface="Arial" panose="020B0604020202020204" pitchFamily="34" charset="0"/>
                        <a:ea typeface="+mn-ea"/>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a:noFill/>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Administration</a:t>
                      </a:r>
                      <a:endParaRPr lang="en-US" sz="1100" b="0" i="0" u="none" strike="noStrike" kern="1200" dirty="0">
                        <a:solidFill>
                          <a:srgbClr val="000000"/>
                        </a:solidFill>
                        <a:effectLst/>
                        <a:latin typeface="Arial"/>
                        <a:ea typeface="+mn-ea"/>
                        <a:cs typeface="+mn-cs"/>
                      </a:endParaRPr>
                    </a:p>
                  </a:txBody>
                  <a:tcPr marL="68212" marR="68212" marT="0" marB="0">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1 714 639</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US" sz="1100">
                          <a:effectLst/>
                          <a:latin typeface="Arial" panose="020B0604020202020204" pitchFamily="34" charset="0"/>
                          <a:cs typeface="Arial" panose="020B0604020202020204" pitchFamily="34" charset="0"/>
                        </a:rPr>
                        <a:t> (53 485)</a:t>
                      </a:r>
                      <a:endParaRPr lang="en-US" sz="1100">
                        <a:effectLst/>
                        <a:latin typeface="Arial" panose="020B0604020202020204" pitchFamily="34" charset="0"/>
                        <a:ea typeface="Calibri"/>
                        <a:cs typeface="Arial" panose="020B0604020202020204" pitchFamily="34" charset="0"/>
                      </a:endParaRPr>
                    </a:p>
                  </a:txBody>
                  <a:tcPr marL="68212" marR="68212" marT="0" marB="0">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(53 485)</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1 661 154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Water Planning </a:t>
                      </a:r>
                      <a:r>
                        <a:rPr lang="en-ZA" sz="1100" b="0" i="0" u="none" strike="noStrike" kern="1200" dirty="0" smtClean="0">
                          <a:solidFill>
                            <a:srgbClr val="000000"/>
                          </a:solidFill>
                          <a:effectLst/>
                          <a:latin typeface="Arial"/>
                          <a:ea typeface="+mn-ea"/>
                          <a:cs typeface="+mn-cs"/>
                        </a:rPr>
                        <a:t>&amp; Info Mgt.</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862 122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0"/>
                        </a:spcBef>
                        <a:spcAft>
                          <a:spcPts val="0"/>
                        </a:spcAft>
                      </a:pPr>
                      <a:r>
                        <a:rPr lang="en-US" sz="1100">
                          <a:effectLst/>
                          <a:latin typeface="Arial" panose="020B0604020202020204" pitchFamily="34" charset="0"/>
                          <a:cs typeface="Arial" panose="020B0604020202020204" pitchFamily="34" charset="0"/>
                        </a:rPr>
                        <a:t> (172 492)</a:t>
                      </a:r>
                      <a:endParaRPr lang="en-US" sz="110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(172 492)</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689 630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300"/>
                        </a:spcBef>
                        <a:spcAft>
                          <a:spcPts val="0"/>
                        </a:spcAft>
                      </a:pPr>
                      <a:r>
                        <a:rPr lang="en-ZA" sz="1100" b="0" i="0" u="none" strike="noStrike" kern="1200" dirty="0">
                          <a:solidFill>
                            <a:srgbClr val="000000"/>
                          </a:solidFill>
                          <a:effectLst/>
                          <a:latin typeface="Arial"/>
                          <a:ea typeface="+mn-ea"/>
                          <a:cs typeface="+mn-cs"/>
                        </a:rPr>
                        <a:t>Water </a:t>
                      </a:r>
                      <a:r>
                        <a:rPr lang="en-ZA" sz="1100" b="0" i="0" u="none" strike="noStrike" kern="1200" dirty="0" smtClean="0">
                          <a:solidFill>
                            <a:srgbClr val="000000"/>
                          </a:solidFill>
                          <a:effectLst/>
                          <a:latin typeface="Arial"/>
                          <a:ea typeface="+mn-ea"/>
                          <a:cs typeface="+mn-cs"/>
                        </a:rPr>
                        <a:t>Infra Mgt.</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12 496 165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ZA"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ZA" sz="11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405 874 </a:t>
                      </a:r>
                      <a:endParaRPr lang="en-US" sz="1100" dirty="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1 302 211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1 708 085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 14 204 250 </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300"/>
                        </a:spcBef>
                        <a:spcAft>
                          <a:spcPts val="0"/>
                        </a:spcAft>
                      </a:pPr>
                      <a:r>
                        <a:rPr lang="en-ZA" sz="1100" b="0" i="0" u="none" strike="noStrike" kern="1200" dirty="0">
                          <a:solidFill>
                            <a:srgbClr val="000000"/>
                          </a:solidFill>
                          <a:effectLst/>
                          <a:latin typeface="Arial"/>
                          <a:ea typeface="+mn-ea"/>
                          <a:cs typeface="+mn-cs"/>
                        </a:rPr>
                        <a:t>Water Sector </a:t>
                      </a:r>
                      <a:r>
                        <a:rPr lang="en-ZA" sz="1100" b="0" i="0" u="none" strike="noStrike" kern="1200" dirty="0" smtClean="0">
                          <a:solidFill>
                            <a:srgbClr val="000000"/>
                          </a:solidFill>
                          <a:effectLst/>
                          <a:latin typeface="Arial"/>
                          <a:ea typeface="+mn-ea"/>
                          <a:cs typeface="+mn-cs"/>
                        </a:rPr>
                        <a:t>Reg.</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498 592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ZA" sz="1100" dirty="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(179 897)</a:t>
                      </a:r>
                      <a:endParaRPr lang="en-US" sz="1100" dirty="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ZA" sz="11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 (179 897)</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318 695 </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Total</a:t>
                      </a:r>
                      <a:endParaRPr lang="en-US" sz="1100" b="0" i="0" u="none" strike="noStrike" kern="1200" dirty="0">
                        <a:solidFill>
                          <a:srgbClr val="000000"/>
                        </a:solidFill>
                        <a:effectLst/>
                        <a:latin typeface="Arial"/>
                        <a:ea typeface="+mn-ea"/>
                        <a:cs typeface="+mn-cs"/>
                      </a:endParaRPr>
                    </a:p>
                  </a:txBody>
                  <a:tcPr marL="68212" marR="68212" marT="0" marB="0" anchor="ctr">
                    <a:lnB>
                      <a:noFill/>
                    </a:lnB>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15 571 518</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R w="12700" cap="flat" cmpd="sng" algn="ctr">
                      <a:solidFill>
                        <a:schemeClr val="accent3"/>
                      </a:solidFill>
                      <a:prstDash val="solid"/>
                      <a:round/>
                      <a:headEnd type="none" w="med" len="med"/>
                      <a:tailEnd type="none" w="med" len="med"/>
                    </a:lnR>
                    <a:lnB>
                      <a:noFill/>
                    </a:lnB>
                  </a:tcPr>
                </a:tc>
                <a:tc>
                  <a:txBody>
                    <a:bodyPr/>
                    <a:lstStyle/>
                    <a:p>
                      <a:pPr marL="0" marR="0" algn="r">
                        <a:lnSpc>
                          <a:spcPct val="100000"/>
                        </a:lnSpc>
                        <a:spcBef>
                          <a:spcPts val="0"/>
                        </a:spcBef>
                        <a:spcAft>
                          <a:spcPts val="0"/>
                        </a:spcAft>
                      </a:pPr>
                      <a:r>
                        <a:rPr lang="en-ZA" sz="1100" b="1" dirty="0">
                          <a:effectLst/>
                          <a:latin typeface="Arial" panose="020B0604020202020204" pitchFamily="34" charset="0"/>
                          <a:cs typeface="Arial" panose="020B0604020202020204" pitchFamily="34" charset="0"/>
                        </a:rPr>
                        <a:t>-</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lnB>
                      <a:noFill/>
                    </a:lnB>
                  </a:tcPr>
                </a:tc>
                <a:tc>
                  <a:txBody>
                    <a:bodyPr/>
                    <a:lstStyle/>
                    <a:p>
                      <a:pPr marL="0" marR="0" algn="r">
                        <a:lnSpc>
                          <a:spcPct val="100000"/>
                        </a:lnSpc>
                        <a:spcBef>
                          <a:spcPts val="0"/>
                        </a:spcBef>
                        <a:spcAft>
                          <a:spcPts val="0"/>
                        </a:spcAft>
                      </a:pPr>
                      <a:r>
                        <a:rPr lang="en-US" sz="1100" b="1">
                          <a:effectLst/>
                          <a:latin typeface="Arial" panose="020B0604020202020204" pitchFamily="34" charset="0"/>
                          <a:cs typeface="Arial" panose="020B0604020202020204" pitchFamily="34" charset="0"/>
                        </a:rPr>
                        <a:t> - </a:t>
                      </a:r>
                      <a:endParaRPr lang="en-US" sz="1100" b="1">
                        <a:effectLst/>
                        <a:latin typeface="Arial" panose="020B0604020202020204" pitchFamily="34" charset="0"/>
                        <a:ea typeface="Calibri"/>
                        <a:cs typeface="Arial" panose="020B0604020202020204" pitchFamily="34" charset="0"/>
                      </a:endParaRPr>
                    </a:p>
                  </a:txBody>
                  <a:tcPr marL="68212" marR="68212" marT="0" marB="0" anchor="ctr">
                    <a:lnB>
                      <a:noFill/>
                    </a:lnB>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1 302 211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R w="12700" cap="flat" cmpd="sng" algn="ctr">
                      <a:solidFill>
                        <a:schemeClr val="accent3"/>
                      </a:solidFill>
                      <a:prstDash val="solid"/>
                      <a:round/>
                      <a:headEnd type="none" w="med" len="med"/>
                      <a:tailEnd type="none" w="med" len="med"/>
                    </a:lnR>
                    <a:lnB>
                      <a:noFill/>
                    </a:lnB>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1 302 211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a:noFill/>
                    </a:lnB>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16 873 729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lnB>
                      <a:noFill/>
                    </a:lnB>
                  </a:tcPr>
                </a:tc>
              </a:tr>
              <a:tr h="115809">
                <a:tc>
                  <a:txBody>
                    <a:bodyPr/>
                    <a:lstStyle/>
                    <a:p>
                      <a:pPr marL="0" marR="0" algn="l">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a:noFill/>
                    </a:lnL>
                    <a:lnR>
                      <a:noFill/>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259704">
                <a:tc gridSpan="7">
                  <a:txBody>
                    <a:bodyPr/>
                    <a:lstStyle/>
                    <a:p>
                      <a:pPr marL="55563" marR="0" indent="0" algn="l" defTabSz="457200" rtl="0" eaLnBrk="1" fontAlgn="b" latinLnBrk="0" hangingPunct="1">
                        <a:lnSpc>
                          <a:spcPct val="100000"/>
                        </a:lnSpc>
                        <a:spcBef>
                          <a:spcPts val="0"/>
                        </a:spcBef>
                        <a:spcAft>
                          <a:spcPts val="0"/>
                        </a:spcAft>
                      </a:pPr>
                      <a:r>
                        <a:rPr lang="en-ZA" sz="1200" b="1" i="0" u="none" strike="noStrike" kern="1200" dirty="0">
                          <a:solidFill>
                            <a:srgbClr val="000000"/>
                          </a:solidFill>
                          <a:effectLst/>
                          <a:latin typeface="Arial"/>
                          <a:ea typeface="+mn-ea"/>
                          <a:cs typeface="+mn-cs"/>
                        </a:rPr>
                        <a:t>Economic Classification</a:t>
                      </a:r>
                      <a:endParaRPr lang="en-US" sz="1200" b="1" i="0" u="none" strike="noStrike" kern="1200" dirty="0">
                        <a:solidFill>
                          <a:srgbClr val="000000"/>
                        </a:solidFill>
                        <a:effectLst/>
                        <a:latin typeface="Arial"/>
                        <a:ea typeface="+mn-ea"/>
                        <a:cs typeface="+mn-cs"/>
                      </a:endParaRPr>
                    </a:p>
                  </a:txBody>
                  <a:tcPr marL="68212" marR="68212" marT="0" marB="0">
                    <a:lnT>
                      <a:noFill/>
                    </a:lnT>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Compensation of Employees</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1 720 205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(2 223)</a:t>
                      </a:r>
                      <a:endParaRPr lang="en-US" sz="1100" dirty="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(2 223)</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dirty="0">
                          <a:effectLst/>
                          <a:latin typeface="Arial" panose="020B0604020202020204" pitchFamily="34" charset="0"/>
                          <a:cs typeface="Arial" panose="020B0604020202020204" pitchFamily="34" charset="0"/>
                        </a:rPr>
                        <a:t> 1 717 982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Goods </a:t>
                      </a:r>
                      <a:r>
                        <a:rPr lang="en-ZA" sz="1100" b="0" i="0" u="none" strike="noStrike" kern="1200" dirty="0" smtClean="0">
                          <a:solidFill>
                            <a:srgbClr val="000000"/>
                          </a:solidFill>
                          <a:effectLst/>
                          <a:latin typeface="Arial"/>
                          <a:ea typeface="+mn-ea"/>
                          <a:cs typeface="+mn-cs"/>
                        </a:rPr>
                        <a:t>&amp; </a:t>
                      </a:r>
                      <a:r>
                        <a:rPr lang="en-ZA" sz="1100" b="0" i="0" u="none" strike="noStrike" kern="1200" dirty="0">
                          <a:solidFill>
                            <a:srgbClr val="000000"/>
                          </a:solidFill>
                          <a:effectLst/>
                          <a:latin typeface="Arial"/>
                          <a:ea typeface="+mn-ea"/>
                          <a:cs typeface="+mn-cs"/>
                        </a:rPr>
                        <a:t>Services</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1 573 634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(10 540) </a:t>
                      </a:r>
                      <a:endParaRPr lang="en-US" sz="1100" dirty="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(10 540)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1 563 094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Transfers and Subsidies</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8 633 286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 - </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ZA" sz="1100">
                          <a:effectLst/>
                          <a:latin typeface="Arial" panose="020B0604020202020204" pitchFamily="34" charset="0"/>
                          <a:cs typeface="Arial" panose="020B0604020202020204" pitchFamily="34" charset="0"/>
                        </a:rPr>
                        <a:t> </a:t>
                      </a:r>
                      <a:r>
                        <a:rPr lang="en-US" sz="1100">
                          <a:effectLst/>
                          <a:latin typeface="Arial" panose="020B0604020202020204" pitchFamily="34" charset="0"/>
                          <a:cs typeface="Arial" panose="020B0604020202020204" pitchFamily="34" charset="0"/>
                        </a:rPr>
                        <a:t>6 169 </a:t>
                      </a:r>
                      <a:endParaRPr lang="en-US" sz="110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288 083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294 252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8 927 538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Payments for Capital Assets</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3 644 393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 - </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6 594</a:t>
                      </a:r>
                      <a:endParaRPr lang="en-US" sz="110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1 014 128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1 020 722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4 666 115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189540">
                <a:tc>
                  <a:txBody>
                    <a:bodyPr/>
                    <a:lstStyle/>
                    <a:p>
                      <a:pPr marL="55563" marR="0" indent="0" algn="l" defTabSz="457200" rtl="0" eaLnBrk="1" fontAlgn="b" latinLnBrk="0" hangingPunct="1">
                        <a:lnSpc>
                          <a:spcPct val="100000"/>
                        </a:lnSpc>
                        <a:spcBef>
                          <a:spcPts val="0"/>
                        </a:spcBef>
                        <a:spcAft>
                          <a:spcPts val="0"/>
                        </a:spcAft>
                      </a:pPr>
                      <a:r>
                        <a:rPr lang="en-ZA" sz="1100" b="0" i="0" u="none" strike="noStrike" kern="1200" dirty="0">
                          <a:solidFill>
                            <a:srgbClr val="000000"/>
                          </a:solidFill>
                          <a:effectLst/>
                          <a:latin typeface="Arial"/>
                          <a:ea typeface="+mn-ea"/>
                          <a:cs typeface="+mn-cs"/>
                        </a:rPr>
                        <a:t>Payments for Financial Assets</a:t>
                      </a:r>
                      <a:endParaRPr lang="en-US" sz="1100" b="0" i="0" u="none" strike="noStrike" kern="1200" dirty="0">
                        <a:solidFill>
                          <a:srgbClr val="000000"/>
                        </a:solidFill>
                        <a:effectLst/>
                        <a:latin typeface="Arial"/>
                        <a:ea typeface="+mn-ea"/>
                        <a:cs typeface="+mn-cs"/>
                      </a:endParaRPr>
                    </a:p>
                  </a:txBody>
                  <a:tcPr marL="68212" marR="68212" marT="0" marB="0"/>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a:cs typeface="Arial" panose="020B0604020202020204" pitchFamily="34" charset="0"/>
                      </a:endParaRPr>
                    </a:p>
                  </a:txBody>
                  <a:tcPr marL="68212" marR="68212" marT="0" marB="0"/>
                </a:tc>
                <a:tc>
                  <a:txBody>
                    <a:bodyPr/>
                    <a:lstStyle/>
                    <a:p>
                      <a:pPr marL="0" marR="0" algn="r">
                        <a:lnSpc>
                          <a:spcPct val="100000"/>
                        </a:lnSpc>
                        <a:spcBef>
                          <a:spcPts val="300"/>
                        </a:spcBef>
                        <a:spcAft>
                          <a:spcPts val="0"/>
                        </a:spcAft>
                      </a:pPr>
                      <a:r>
                        <a:rPr lang="en-ZA"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30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a:cs typeface="Arial" panose="020B0604020202020204" pitchFamily="34" charset="0"/>
                      </a:endParaRPr>
                    </a:p>
                  </a:txBody>
                  <a:tcPr marL="68212" marR="68212" marT="0" marB="0">
                    <a:lnL w="12700" cap="flat" cmpd="sng" algn="ctr">
                      <a:solidFill>
                        <a:schemeClr val="accent3"/>
                      </a:solidFill>
                      <a:prstDash val="solid"/>
                      <a:round/>
                      <a:headEnd type="none" w="med" len="med"/>
                      <a:tailEnd type="none" w="med" len="med"/>
                    </a:lnL>
                  </a:tcPr>
                </a:tc>
              </a:tr>
              <a:tr h="231618">
                <a:tc>
                  <a:txBody>
                    <a:bodyPr/>
                    <a:lstStyle/>
                    <a:p>
                      <a:pPr marL="55563" marR="0" indent="0" algn="l" defTabSz="457200" rtl="0" eaLnBrk="1" fontAlgn="b" latinLnBrk="0" hangingPunct="1">
                        <a:lnSpc>
                          <a:spcPct val="100000"/>
                        </a:lnSpc>
                        <a:spcBef>
                          <a:spcPts val="0"/>
                        </a:spcBef>
                        <a:spcAft>
                          <a:spcPts val="0"/>
                        </a:spcAft>
                      </a:pPr>
                      <a:r>
                        <a:rPr lang="en-ZA" sz="1100" b="1" i="0" u="none" strike="noStrike" kern="1200" dirty="0">
                          <a:solidFill>
                            <a:srgbClr val="000000"/>
                          </a:solidFill>
                          <a:effectLst/>
                          <a:latin typeface="Arial"/>
                          <a:ea typeface="+mn-ea"/>
                          <a:cs typeface="+mn-cs"/>
                        </a:rPr>
                        <a:t>Total</a:t>
                      </a:r>
                      <a:endParaRPr lang="en-US" sz="1100" b="1" i="0" u="none" strike="noStrike" kern="1200" dirty="0">
                        <a:solidFill>
                          <a:srgbClr val="000000"/>
                        </a:solidFill>
                        <a:effectLst/>
                        <a:latin typeface="Arial"/>
                        <a:ea typeface="+mn-ea"/>
                        <a:cs typeface="+mn-cs"/>
                      </a:endParaRPr>
                    </a:p>
                  </a:txBody>
                  <a:tcPr marL="68212" marR="68212" marT="0" marB="0" anchor="ct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15 571 518</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ZA" sz="1100" b="1" dirty="0">
                          <a:effectLst/>
                          <a:latin typeface="Arial" panose="020B0604020202020204" pitchFamily="34" charset="0"/>
                          <a:cs typeface="Arial" panose="020B0604020202020204" pitchFamily="34" charset="0"/>
                        </a:rPr>
                        <a:t>-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1 302 211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1 302 211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a:txBody>
                    <a:bodyPr/>
                    <a:lstStyle/>
                    <a:p>
                      <a:pPr marL="0" marR="0" algn="r">
                        <a:lnSpc>
                          <a:spcPct val="100000"/>
                        </a:lnSpc>
                        <a:spcBef>
                          <a:spcPts val="0"/>
                        </a:spcBef>
                        <a:spcAft>
                          <a:spcPts val="0"/>
                        </a:spcAft>
                      </a:pPr>
                      <a:r>
                        <a:rPr lang="en-US" sz="1100" b="1" dirty="0">
                          <a:effectLst/>
                          <a:latin typeface="Arial" panose="020B0604020202020204" pitchFamily="34" charset="0"/>
                          <a:cs typeface="Arial" panose="020B0604020202020204" pitchFamily="34" charset="0"/>
                        </a:rPr>
                        <a:t> 16 873 729 </a:t>
                      </a:r>
                      <a:endParaRPr lang="en-US" sz="1100" b="1" dirty="0">
                        <a:effectLst/>
                        <a:latin typeface="Arial" panose="020B0604020202020204" pitchFamily="34" charset="0"/>
                        <a:ea typeface="Calibri"/>
                        <a:cs typeface="Arial" panose="020B0604020202020204" pitchFamily="34" charset="0"/>
                      </a:endParaRPr>
                    </a:p>
                  </a:txBody>
                  <a:tcPr marL="68212" marR="68212" marT="0" marB="0" anchor="ctr">
                    <a:lnL w="12700" cap="flat" cmpd="sng" algn="ctr">
                      <a:solidFill>
                        <a:schemeClr val="accent3"/>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004328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11970"/>
            <a:ext cx="7202384" cy="1143000"/>
          </a:xfrm>
        </p:spPr>
        <p:txBody>
          <a:bodyPr/>
          <a:lstStyle/>
          <a:p>
            <a:r>
              <a:rPr lang="en-ZA" sz="3200" dirty="0" smtClean="0"/>
              <a:t>Readiness to spend additional allocation</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7552961"/>
              </p:ext>
            </p:extLst>
          </p:nvPr>
        </p:nvGraphicFramePr>
        <p:xfrm>
          <a:off x="1484313" y="1792077"/>
          <a:ext cx="7447036" cy="3940899"/>
        </p:xfrm>
        <a:graphic>
          <a:graphicData uri="http://schemas.openxmlformats.org/drawingml/2006/table">
            <a:tbl>
              <a:tblPr firstRow="1" bandRow="1">
                <a:tableStyleId>{F5AB1C69-6EDB-4FF4-983F-18BD219EF322}</a:tableStyleId>
              </a:tblPr>
              <a:tblGrid>
                <a:gridCol w="1460218"/>
                <a:gridCol w="1063943"/>
                <a:gridCol w="893135"/>
                <a:gridCol w="1010093"/>
                <a:gridCol w="1520456"/>
                <a:gridCol w="1499191"/>
              </a:tblGrid>
              <a:tr h="370840">
                <a:tc rowSpan="2">
                  <a:txBody>
                    <a:bodyPr/>
                    <a:lstStyle/>
                    <a:p>
                      <a:r>
                        <a:rPr lang="en-ZA" sz="1400" dirty="0" smtClean="0">
                          <a:latin typeface="Arial" panose="020B0604020202020204" pitchFamily="34" charset="0"/>
                          <a:cs typeface="Arial" panose="020B0604020202020204" pitchFamily="34" charset="0"/>
                        </a:rPr>
                        <a:t>Province</a:t>
                      </a:r>
                      <a:endParaRPr lang="en-ZA" sz="1400" dirty="0">
                        <a:latin typeface="Arial" panose="020B0604020202020204" pitchFamily="34" charset="0"/>
                        <a:cs typeface="Arial" panose="020B0604020202020204" pitchFamily="34" charset="0"/>
                      </a:endParaRPr>
                    </a:p>
                  </a:txBody>
                  <a:tcPr/>
                </a:tc>
                <a:tc>
                  <a:txBody>
                    <a:bodyPr/>
                    <a:lstStyle/>
                    <a:p>
                      <a:r>
                        <a:rPr lang="en-ZA" sz="1400" dirty="0" smtClean="0">
                          <a:latin typeface="Arial" panose="020B0604020202020204" pitchFamily="34" charset="0"/>
                          <a:cs typeface="Arial" panose="020B0604020202020204" pitchFamily="34" charset="0"/>
                        </a:rPr>
                        <a:t>Budget</a:t>
                      </a:r>
                      <a:r>
                        <a:rPr lang="en-ZA" sz="1400" baseline="0" dirty="0" smtClean="0">
                          <a:latin typeface="Arial" panose="020B0604020202020204" pitchFamily="34" charset="0"/>
                          <a:cs typeface="Arial" panose="020B0604020202020204" pitchFamily="34" charset="0"/>
                        </a:rPr>
                        <a:t> allocation</a:t>
                      </a:r>
                      <a:endParaRPr lang="en-ZA" sz="1400" dirty="0">
                        <a:latin typeface="Arial" panose="020B0604020202020204" pitchFamily="34" charset="0"/>
                        <a:cs typeface="Arial" panose="020B0604020202020204" pitchFamily="34" charset="0"/>
                      </a:endParaRPr>
                    </a:p>
                  </a:txBody>
                  <a:tcPr/>
                </a:tc>
                <a:tc rowSpan="2">
                  <a:txBody>
                    <a:bodyPr/>
                    <a:lstStyle/>
                    <a:p>
                      <a:r>
                        <a:rPr lang="en-ZA" sz="1400" dirty="0" smtClean="0">
                          <a:latin typeface="Arial" panose="020B0604020202020204" pitchFamily="34" charset="0"/>
                          <a:cs typeface="Arial" panose="020B0604020202020204" pitchFamily="34" charset="0"/>
                        </a:rPr>
                        <a:t>No of projects </a:t>
                      </a:r>
                      <a:endParaRPr lang="en-ZA" sz="1400" dirty="0">
                        <a:latin typeface="Arial" panose="020B0604020202020204" pitchFamily="34" charset="0"/>
                        <a:cs typeface="Arial" panose="020B0604020202020204" pitchFamily="34" charset="0"/>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Business</a:t>
                      </a:r>
                      <a:r>
                        <a:rPr lang="en-ZA" sz="1400" baseline="0" dirty="0" smtClean="0">
                          <a:latin typeface="Arial" panose="020B0604020202020204" pitchFamily="34" charset="0"/>
                          <a:cs typeface="Arial" panose="020B0604020202020204" pitchFamily="34" charset="0"/>
                        </a:rPr>
                        <a:t> plan</a:t>
                      </a:r>
                      <a:endParaRPr lang="en-ZA" sz="1400" dirty="0" smtClean="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Appointment of implementing</a:t>
                      </a:r>
                      <a:r>
                        <a:rPr lang="en-ZA" sz="1400" baseline="0" dirty="0" smtClean="0">
                          <a:latin typeface="Arial" panose="020B0604020202020204" pitchFamily="34" charset="0"/>
                          <a:cs typeface="Arial" panose="020B0604020202020204" pitchFamily="34" charset="0"/>
                        </a:rPr>
                        <a:t> agents </a:t>
                      </a:r>
                      <a:endParaRPr lang="en-ZA" sz="1400" dirty="0" smtClean="0">
                        <a:latin typeface="Arial" panose="020B0604020202020204" pitchFamily="34" charset="0"/>
                        <a:cs typeface="Arial" panose="020B0604020202020204" pitchFamily="34" charset="0"/>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Implementation plans received</a:t>
                      </a:r>
                    </a:p>
                    <a:p>
                      <a:endParaRPr lang="en-ZA" sz="1400" dirty="0">
                        <a:latin typeface="Arial" panose="020B0604020202020204" pitchFamily="34" charset="0"/>
                        <a:cs typeface="Arial" panose="020B0604020202020204" pitchFamily="34" charset="0"/>
                      </a:endParaRPr>
                    </a:p>
                  </a:txBody>
                  <a:tcPr/>
                </a:tc>
              </a:tr>
              <a:tr h="454719">
                <a:tc vMerge="1">
                  <a:txBody>
                    <a:bodyPr/>
                    <a:lstStyle/>
                    <a:p>
                      <a:endParaRPr lang="en-ZA" sz="1100" dirty="0">
                        <a:latin typeface="Arial" panose="020B0604020202020204" pitchFamily="34" charset="0"/>
                        <a:cs typeface="Arial" panose="020B0604020202020204" pitchFamily="34" charset="0"/>
                      </a:endParaRPr>
                    </a:p>
                  </a:txBody>
                  <a:tcPr/>
                </a:tc>
                <a:tc>
                  <a:txBody>
                    <a:bodyPr/>
                    <a:lstStyle/>
                    <a:p>
                      <a:pPr algn="r"/>
                      <a:r>
                        <a:rPr lang="en-ZA" sz="1400" b="1" dirty="0" smtClean="0">
                          <a:solidFill>
                            <a:schemeClr val="bg1"/>
                          </a:solidFill>
                          <a:latin typeface="Arial" panose="020B0604020202020204" pitchFamily="34" charset="0"/>
                          <a:cs typeface="Arial" panose="020B0604020202020204" pitchFamily="34" charset="0"/>
                        </a:rPr>
                        <a:t>R’000</a:t>
                      </a:r>
                      <a:endParaRPr lang="en-ZA" sz="1400" b="1" dirty="0">
                        <a:solidFill>
                          <a:schemeClr val="bg1"/>
                        </a:solidFill>
                        <a:latin typeface="Arial" panose="020B0604020202020204" pitchFamily="34" charset="0"/>
                        <a:cs typeface="Arial" panose="020B0604020202020204" pitchFamily="34" charset="0"/>
                      </a:endParaRPr>
                    </a:p>
                  </a:txBody>
                  <a:tcPr>
                    <a:solidFill>
                      <a:schemeClr val="accent3"/>
                    </a:solidFill>
                  </a:tcPr>
                </a:tc>
                <a:tc vMerge="1">
                  <a:txBody>
                    <a:bodyPr/>
                    <a:lstStyle/>
                    <a:p>
                      <a:pPr algn="r"/>
                      <a:endParaRPr lang="en-ZA" sz="1100" b="1" dirty="0">
                        <a:latin typeface="Arial" panose="020B0604020202020204" pitchFamily="34" charset="0"/>
                        <a:cs typeface="Arial" panose="020B0604020202020204" pitchFamily="34" charset="0"/>
                      </a:endParaRPr>
                    </a:p>
                  </a:txBody>
                  <a:tcPr>
                    <a:solidFill>
                      <a:schemeClr val="accent3"/>
                    </a:solidFill>
                  </a:tcPr>
                </a:tc>
                <a:tc vMerge="1">
                  <a:txBody>
                    <a:bodyPr/>
                    <a:lstStyle/>
                    <a:p>
                      <a:pPr algn="r"/>
                      <a:endParaRPr lang="en-ZA" sz="1100" b="1" dirty="0">
                        <a:latin typeface="Arial" panose="020B0604020202020204" pitchFamily="34" charset="0"/>
                        <a:cs typeface="Arial" panose="020B0604020202020204" pitchFamily="34" charset="0"/>
                      </a:endParaRPr>
                    </a:p>
                  </a:txBody>
                  <a:tcPr>
                    <a:solidFill>
                      <a:schemeClr val="accent3"/>
                    </a:solidFill>
                  </a:tcPr>
                </a:tc>
                <a:tc vMerge="1">
                  <a:txBody>
                    <a:bodyPr/>
                    <a:lstStyle/>
                    <a:p>
                      <a:pPr algn="r"/>
                      <a:endParaRPr lang="en-ZA" sz="1100" b="1" dirty="0">
                        <a:latin typeface="Arial" panose="020B0604020202020204" pitchFamily="34" charset="0"/>
                        <a:cs typeface="Arial" panose="020B0604020202020204" pitchFamily="34" charset="0"/>
                      </a:endParaRPr>
                    </a:p>
                  </a:txBody>
                  <a:tcPr>
                    <a:solidFill>
                      <a:schemeClr val="accent3"/>
                    </a:solidFill>
                  </a:tcPr>
                </a:tc>
                <a:tc vMerge="1">
                  <a:txBody>
                    <a:bodyPr/>
                    <a:lstStyle/>
                    <a:p>
                      <a:pPr algn="r"/>
                      <a:endParaRPr lang="en-ZA" sz="1100" b="1" dirty="0">
                        <a:latin typeface="Arial" panose="020B0604020202020204" pitchFamily="34" charset="0"/>
                        <a:cs typeface="Arial" panose="020B0604020202020204" pitchFamily="34" charset="0"/>
                      </a:endParaRPr>
                    </a:p>
                  </a:txBody>
                  <a:tcPr>
                    <a:solidFill>
                      <a:schemeClr val="accent3"/>
                    </a:solidFill>
                  </a:tcPr>
                </a:tc>
              </a:tr>
              <a:tr h="372140">
                <a:tc>
                  <a:txBody>
                    <a:bodyPr/>
                    <a:lstStyle/>
                    <a:p>
                      <a:r>
                        <a:rPr lang="en-ZA" sz="1400" dirty="0" smtClean="0">
                          <a:latin typeface="Arial" panose="020B0604020202020204" pitchFamily="34" charset="0"/>
                          <a:cs typeface="Arial" panose="020B0604020202020204" pitchFamily="34" charset="0"/>
                        </a:rPr>
                        <a:t>Eastern Cape</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647 214</a:t>
                      </a:r>
                      <a:endParaRPr lang="en-ZA" sz="1400" dirty="0" smtClean="0">
                        <a:effectLst/>
                        <a:latin typeface="Arial" panose="020B0604020202020204" pitchFamily="34" charset="0"/>
                        <a:ea typeface="Times New Roman"/>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35</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rowSpan="7">
                  <a:txBody>
                    <a:bodyPr/>
                    <a:lstStyle/>
                    <a:p>
                      <a:pPr marL="0" algn="ctr" defTabSz="457200" rtl="0" eaLnBrk="1" latinLnBrk="0" hangingPunct="1"/>
                      <a:r>
                        <a:rPr lang="en-ZA" sz="1400" kern="1200" dirty="0" smtClean="0">
                          <a:solidFill>
                            <a:schemeClr val="dk1"/>
                          </a:solidFill>
                          <a:latin typeface="Arial" panose="020B0604020202020204" pitchFamily="34" charset="0"/>
                          <a:ea typeface="+mn-ea"/>
                          <a:cs typeface="Arial" panose="020B0604020202020204" pitchFamily="34" charset="0"/>
                        </a:rPr>
                        <a:t>In progress:-</a:t>
                      </a:r>
                      <a:r>
                        <a:rPr lang="en-ZA" sz="1400" kern="1200" baseline="0" dirty="0" smtClean="0">
                          <a:solidFill>
                            <a:schemeClr val="dk1"/>
                          </a:solidFill>
                          <a:latin typeface="Arial" panose="020B0604020202020204" pitchFamily="34" charset="0"/>
                          <a:ea typeface="+mn-ea"/>
                          <a:cs typeface="Arial" panose="020B0604020202020204" pitchFamily="34" charset="0"/>
                        </a:rPr>
                        <a:t> procurement process will be finalised over the next 2 weeks</a:t>
                      </a:r>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KwaZulu-Natal</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122 366</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7</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Limpopo</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97 475</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6</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Mpumalanga</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56 800</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4</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Northern Cape</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9 788</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North West</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309 649</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16</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dirty="0" smtClean="0">
                          <a:latin typeface="Arial" panose="020B0604020202020204" pitchFamily="34" charset="0"/>
                          <a:cs typeface="Arial" panose="020B0604020202020204" pitchFamily="34" charset="0"/>
                        </a:rPr>
                        <a:t>Western Cape</a:t>
                      </a:r>
                      <a:endParaRPr lang="en-ZA" sz="1400"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panose="020B0604020202020204" pitchFamily="34" charset="0"/>
                          <a:ea typeface="+mn-ea"/>
                          <a:cs typeface="Arial" panose="020B0604020202020204" pitchFamily="34" charset="0"/>
                        </a:rPr>
                        <a:t>58 919</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dirty="0" smtClean="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c vMerge="1">
                  <a:txBody>
                    <a:bodyPr/>
                    <a:lstStyle/>
                    <a:p>
                      <a:pPr marL="0" algn="ctr" defTabSz="457200" rtl="0" eaLnBrk="1" latinLnBrk="0" hangingPunct="1"/>
                      <a:endParaRPr lang="en-ZA" sz="14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algn="ctr"/>
                      <a:r>
                        <a:rPr lang="en-ZA" sz="1400" dirty="0" smtClean="0">
                          <a:latin typeface="Arial" panose="020B0604020202020204" pitchFamily="34" charset="0"/>
                          <a:cs typeface="Arial" panose="020B0604020202020204" pitchFamily="34" charset="0"/>
                        </a:rPr>
                        <a:t>√</a:t>
                      </a:r>
                      <a:endParaRPr lang="en-ZA" sz="1400" dirty="0">
                        <a:latin typeface="Arial" panose="020B0604020202020204" pitchFamily="34" charset="0"/>
                        <a:cs typeface="Arial" panose="020B0604020202020204" pitchFamily="34" charset="0"/>
                      </a:endParaRPr>
                    </a:p>
                  </a:txBody>
                  <a:tcPr/>
                </a:tc>
              </a:tr>
              <a:tr h="370840">
                <a:tc>
                  <a:txBody>
                    <a:bodyPr/>
                    <a:lstStyle/>
                    <a:p>
                      <a:r>
                        <a:rPr lang="en-ZA" sz="1400" b="1" dirty="0" smtClean="0">
                          <a:latin typeface="Arial" panose="020B0604020202020204" pitchFamily="34" charset="0"/>
                          <a:cs typeface="Arial" panose="020B0604020202020204" pitchFamily="34" charset="0"/>
                        </a:rPr>
                        <a:t>Total </a:t>
                      </a:r>
                      <a:endParaRPr lang="en-ZA" sz="1400" b="1" dirty="0">
                        <a:latin typeface="Arial" panose="020B0604020202020204" pitchFamily="34" charset="0"/>
                        <a:cs typeface="Arial" panose="020B0604020202020204" pitchFamily="34" charset="0"/>
                      </a:endParaRPr>
                    </a:p>
                  </a:txBody>
                  <a:tcPr anchor="ct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effectLst/>
                          <a:latin typeface="Arial" panose="020B0604020202020204" pitchFamily="34" charset="0"/>
                          <a:ea typeface="+mn-ea"/>
                          <a:cs typeface="Arial" panose="020B0604020202020204" pitchFamily="34" charset="0"/>
                        </a:rPr>
                        <a:t>1 302 211</a:t>
                      </a:r>
                      <a:endParaRPr lang="en-ZA" sz="1400" b="1" kern="1200" dirty="0">
                        <a:solidFill>
                          <a:schemeClr val="dk1"/>
                        </a:solidFill>
                        <a:effectLst/>
                        <a:latin typeface="Arial" panose="020B0604020202020204" pitchFamily="34" charset="0"/>
                        <a:ea typeface="+mn-ea"/>
                        <a:cs typeface="Arial" panose="020B0604020202020204" pitchFamily="34" charset="0"/>
                      </a:endParaRPr>
                    </a:p>
                  </a:txBody>
                  <a:tcPr marL="68572" marR="68572" marT="0" marB="0" anchor="ctr"/>
                </a:tc>
                <a:tc>
                  <a:txBody>
                    <a:bodyPr/>
                    <a:lstStyle/>
                    <a:p>
                      <a:pPr algn="ctr"/>
                      <a:r>
                        <a:rPr lang="en-ZA" sz="1400" b="1" dirty="0" smtClean="0">
                          <a:latin typeface="Arial" panose="020B0604020202020204" pitchFamily="34" charset="0"/>
                          <a:cs typeface="Arial" panose="020B0604020202020204" pitchFamily="34" charset="0"/>
                        </a:rPr>
                        <a:t>71</a:t>
                      </a:r>
                      <a:endParaRPr lang="en-ZA" sz="1400" b="1" dirty="0">
                        <a:latin typeface="Arial" panose="020B0604020202020204" pitchFamily="34" charset="0"/>
                        <a:cs typeface="Arial" panose="020B0604020202020204" pitchFamily="34" charset="0"/>
                      </a:endParaRPr>
                    </a:p>
                  </a:txBody>
                  <a:tcPr anchor="ctr"/>
                </a:tc>
                <a:tc gridSpan="3">
                  <a:txBody>
                    <a:bodyPr/>
                    <a:lstStyle/>
                    <a:p>
                      <a:pPr algn="l"/>
                      <a:endParaRPr lang="en-ZA" sz="1400" b="1" dirty="0">
                        <a:latin typeface="Arial" panose="020B0604020202020204" pitchFamily="34" charset="0"/>
                        <a:cs typeface="Arial" panose="020B0604020202020204" pitchFamily="34" charset="0"/>
                      </a:endParaRPr>
                    </a:p>
                  </a:txBody>
                  <a:tcPr/>
                </a:tc>
                <a:tc hMerge="1">
                  <a:txBody>
                    <a:bodyPr/>
                    <a:lstStyle/>
                    <a:p>
                      <a:pPr algn="ctr"/>
                      <a:endParaRPr lang="en-ZA" sz="2000" dirty="0">
                        <a:latin typeface="Arial" panose="020B0604020202020204" pitchFamily="34" charset="0"/>
                        <a:cs typeface="Arial" panose="020B0604020202020204" pitchFamily="34" charset="0"/>
                      </a:endParaRPr>
                    </a:p>
                  </a:txBody>
                  <a:tcPr/>
                </a:tc>
                <a:tc hMerge="1">
                  <a:txBody>
                    <a:bodyPr/>
                    <a:lstStyle/>
                    <a:p>
                      <a:pPr algn="ctr"/>
                      <a:endParaRPr lang="en-ZA" sz="200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16</a:t>
            </a:fld>
            <a:endParaRPr lang="en-US" dirty="0"/>
          </a:p>
        </p:txBody>
      </p:sp>
      <p:sp>
        <p:nvSpPr>
          <p:cNvPr id="3" name="TextBox 2"/>
          <p:cNvSpPr txBox="1"/>
          <p:nvPr/>
        </p:nvSpPr>
        <p:spPr>
          <a:xfrm>
            <a:off x="1484417" y="1474648"/>
            <a:ext cx="7446932" cy="307777"/>
          </a:xfrm>
          <a:prstGeom prst="rect">
            <a:avLst/>
          </a:prstGeom>
          <a:noFill/>
        </p:spPr>
        <p:txBody>
          <a:bodyPr wrap="square" rtlCol="0">
            <a:spAutoFit/>
          </a:bodyPr>
          <a:lstStyle/>
          <a:p>
            <a:r>
              <a:rPr lang="en-ZA" sz="1400" dirty="0" smtClean="0"/>
              <a:t>Allocation letter received on 20 September 2018 </a:t>
            </a:r>
            <a:endParaRPr lang="en-ZA" sz="1400" dirty="0"/>
          </a:p>
        </p:txBody>
      </p:sp>
    </p:spTree>
    <p:extLst>
      <p:ext uri="{BB962C8B-B14F-4D97-AF65-F5344CB8AC3E}">
        <p14:creationId xmlns:p14="http://schemas.microsoft.com/office/powerpoint/2010/main" val="190471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CCE0A75-9371-4C25-90ED-378BF618ADEB}" type="slidenum">
              <a:rPr lang="en-US" smtClean="0"/>
              <a:pPr>
                <a:defRPr/>
              </a:pPr>
              <a:t>17</a:t>
            </a:fld>
            <a:endParaRPr lang="en-US" dirty="0"/>
          </a:p>
        </p:txBody>
      </p:sp>
      <p:sp>
        <p:nvSpPr>
          <p:cNvPr id="3" name="Title 1"/>
          <p:cNvSpPr txBox="1">
            <a:spLocks/>
          </p:cNvSpPr>
          <p:nvPr/>
        </p:nvSpPr>
        <p:spPr>
          <a:xfrm>
            <a:off x="1501253" y="3200400"/>
            <a:ext cx="6993459" cy="861237"/>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ZA" dirty="0" smtClean="0">
                <a:latin typeface="Arial" panose="020B0604020202020204" pitchFamily="34" charset="0"/>
                <a:cs typeface="Arial" panose="020B0604020202020204" pitchFamily="34" charset="0"/>
              </a:rPr>
              <a:t>End</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939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83244"/>
            <a:ext cx="7202384" cy="1143000"/>
          </a:xfrm>
        </p:spPr>
        <p:txBody>
          <a:bodyPr/>
          <a:lstStyle/>
          <a:p>
            <a:r>
              <a:rPr lang="en-ZA" dirty="0" smtClean="0"/>
              <a:t>Contents</a:t>
            </a:r>
            <a:endParaRPr lang="en-ZA" dirty="0"/>
          </a:p>
        </p:txBody>
      </p:sp>
      <p:sp>
        <p:nvSpPr>
          <p:cNvPr id="3" name="Content Placeholder 2"/>
          <p:cNvSpPr>
            <a:spLocks noGrp="1"/>
          </p:cNvSpPr>
          <p:nvPr>
            <p:ph idx="1"/>
          </p:nvPr>
        </p:nvSpPr>
        <p:spPr>
          <a:xfrm>
            <a:off x="1484416" y="1068550"/>
            <a:ext cx="7202384" cy="4853785"/>
          </a:xfrm>
        </p:spPr>
        <p:txBody>
          <a:bodyPr/>
          <a:lstStyle/>
          <a:p>
            <a:pPr marL="0" indent="0">
              <a:buNone/>
            </a:pPr>
            <a:r>
              <a:rPr lang="en-ZA" dirty="0" smtClean="0"/>
              <a:t>Part A: Overview 2018/19 second quarter performance</a:t>
            </a:r>
          </a:p>
          <a:p>
            <a:r>
              <a:rPr lang="en-ZA" sz="2400" dirty="0" smtClean="0"/>
              <a:t>Non-financial performance</a:t>
            </a:r>
          </a:p>
          <a:p>
            <a:r>
              <a:rPr lang="en-ZA" sz="2400" dirty="0" smtClean="0"/>
              <a:t>Financial performance</a:t>
            </a:r>
          </a:p>
          <a:p>
            <a:pPr marL="0" indent="0">
              <a:buNone/>
            </a:pPr>
            <a:endParaRPr lang="en-ZA" dirty="0"/>
          </a:p>
          <a:p>
            <a:pPr marL="0" indent="0">
              <a:buNone/>
            </a:pPr>
            <a:r>
              <a:rPr lang="en-ZA" dirty="0" smtClean="0"/>
              <a:t>Part B: </a:t>
            </a:r>
            <a:r>
              <a:rPr lang="en-ZA" dirty="0"/>
              <a:t>Overview</a:t>
            </a:r>
            <a:r>
              <a:rPr lang="en-US" dirty="0" smtClean="0"/>
              <a:t> </a:t>
            </a:r>
            <a:r>
              <a:rPr lang="en-US" dirty="0"/>
              <a:t>of 2018/19 adjusted </a:t>
            </a:r>
            <a:r>
              <a:rPr lang="en-US" dirty="0" smtClean="0"/>
              <a:t>budget</a:t>
            </a:r>
          </a:p>
          <a:p>
            <a:r>
              <a:rPr lang="en-ZA" sz="2400" dirty="0"/>
              <a:t>Overview of adjusted budget per programme and economic classification </a:t>
            </a:r>
            <a:endParaRPr lang="en-ZA" sz="2400" dirty="0" smtClean="0"/>
          </a:p>
          <a:p>
            <a:r>
              <a:rPr lang="en-ZA" sz="2400" dirty="0" smtClean="0"/>
              <a:t>Readiness </a:t>
            </a:r>
            <a:r>
              <a:rPr lang="en-ZA" sz="2400" dirty="0"/>
              <a:t>to spend additional allocation</a:t>
            </a:r>
          </a:p>
        </p:txBody>
      </p:sp>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2</a:t>
            </a:fld>
            <a:endParaRPr lang="en-US" dirty="0"/>
          </a:p>
        </p:txBody>
      </p:sp>
    </p:spTree>
    <p:extLst>
      <p:ext uri="{BB962C8B-B14F-4D97-AF65-F5344CB8AC3E}">
        <p14:creationId xmlns:p14="http://schemas.microsoft.com/office/powerpoint/2010/main" val="31379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1959" y="3209440"/>
            <a:ext cx="7012754" cy="1362075"/>
          </a:xfrm>
        </p:spPr>
        <p:txBody>
          <a:bodyPr>
            <a:normAutofit fontScale="90000"/>
          </a:bodyPr>
          <a:lstStyle/>
          <a:p>
            <a:r>
              <a:rPr lang="en-US" sz="3200" dirty="0">
                <a:latin typeface="Arial" pitchFamily="34" charset="0"/>
                <a:cs typeface="Arial" pitchFamily="34" charset="0"/>
              </a:rPr>
              <a:t>Part A: </a:t>
            </a:r>
            <a:r>
              <a:rPr lang="en-US" sz="3200" dirty="0" smtClean="0">
                <a:latin typeface="Arial" pitchFamily="34" charset="0"/>
                <a:cs typeface="Arial" pitchFamily="34" charset="0"/>
              </a:rPr>
              <a:t>overview </a:t>
            </a:r>
            <a:r>
              <a:rPr lang="en-ZA" sz="3200" dirty="0" smtClean="0">
                <a:latin typeface="Arial" pitchFamily="34" charset="0"/>
                <a:cs typeface="Arial" pitchFamily="34" charset="0"/>
              </a:rPr>
              <a:t>2018/19 </a:t>
            </a:r>
            <a:r>
              <a:rPr lang="en-ZA" sz="3200" dirty="0">
                <a:latin typeface="Arial" pitchFamily="34" charset="0"/>
                <a:cs typeface="Arial" pitchFamily="34" charset="0"/>
              </a:rPr>
              <a:t>second quarter performance</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3</a:t>
            </a:fld>
            <a:endParaRPr lang="en-ZA" sz="1400" dirty="0">
              <a:latin typeface="Arial" pitchFamily="34" charset="0"/>
              <a:cs typeface="Arial" pitchFamily="34" charset="0"/>
            </a:endParaRPr>
          </a:p>
        </p:txBody>
      </p:sp>
    </p:spTree>
    <p:extLst>
      <p:ext uri="{BB962C8B-B14F-4D97-AF65-F5344CB8AC3E}">
        <p14:creationId xmlns:p14="http://schemas.microsoft.com/office/powerpoint/2010/main" val="66869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6" y="65966"/>
            <a:ext cx="7202384" cy="1143000"/>
          </a:xfrm>
        </p:spPr>
        <p:txBody>
          <a:bodyPr/>
          <a:lstStyle/>
          <a:p>
            <a:r>
              <a:rPr lang="en-US" sz="3200" dirty="0" smtClean="0"/>
              <a:t>Overview: Main Account</a:t>
            </a:r>
            <a:br>
              <a:rPr lang="en-US" sz="3200" dirty="0" smtClean="0"/>
            </a:br>
            <a:r>
              <a:rPr lang="en-US" sz="3200" dirty="0" smtClean="0"/>
              <a:t>2018/19 original </a:t>
            </a:r>
            <a:r>
              <a:rPr lang="en-US" sz="3200" dirty="0"/>
              <a:t>budget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48621552"/>
              </p:ext>
            </p:extLst>
          </p:nvPr>
        </p:nvGraphicFramePr>
        <p:xfrm>
          <a:off x="1800665" y="1265238"/>
          <a:ext cx="6583679" cy="372613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03638502"/>
              </p:ext>
            </p:extLst>
          </p:nvPr>
        </p:nvGraphicFramePr>
        <p:xfrm>
          <a:off x="2154873" y="4878829"/>
          <a:ext cx="6096000" cy="1426008"/>
        </p:xfrm>
        <a:graphic>
          <a:graphicData uri="http://schemas.openxmlformats.org/drawingml/2006/table">
            <a:tbl>
              <a:tblPr firstRow="1" bandRow="1">
                <a:tableStyleId>{F5AB1C69-6EDB-4FF4-983F-18BD219EF322}</a:tableStyleId>
              </a:tblPr>
              <a:tblGrid>
                <a:gridCol w="4450643"/>
                <a:gridCol w="1645357"/>
              </a:tblGrid>
              <a:tr h="280302">
                <a:tc>
                  <a:txBody>
                    <a:bodyPr/>
                    <a:lstStyle/>
                    <a:p>
                      <a:r>
                        <a:rPr lang="en-US" sz="1400" baseline="0" dirty="0" smtClean="0">
                          <a:latin typeface="Arial" panose="020B0604020202020204" pitchFamily="34" charset="0"/>
                          <a:cs typeface="Arial" panose="020B0604020202020204" pitchFamily="34" charset="0"/>
                        </a:rPr>
                        <a:t>Analysis of original budget</a:t>
                      </a:r>
                      <a:endParaRPr lang="en-US" sz="1400" dirty="0">
                        <a:latin typeface="Arial" panose="020B0604020202020204" pitchFamily="34" charset="0"/>
                        <a:cs typeface="Arial" panose="020B0604020202020204" pitchFamily="34" charset="0"/>
                      </a:endParaRPr>
                    </a:p>
                  </a:txBody>
                  <a:tcPr/>
                </a:tc>
                <a:tc>
                  <a:txBody>
                    <a:bodyPr/>
                    <a:lstStyle/>
                    <a:p>
                      <a:pPr algn="r"/>
                      <a:r>
                        <a:rPr lang="en-US" sz="1400" dirty="0" smtClean="0">
                          <a:latin typeface="Arial" panose="020B0604020202020204" pitchFamily="34" charset="0"/>
                          <a:cs typeface="Arial" panose="020B0604020202020204" pitchFamily="34" charset="0"/>
                        </a:rPr>
                        <a:t>Amount in R’000</a:t>
                      </a:r>
                      <a:endParaRPr lang="en-US" sz="1400" dirty="0">
                        <a:latin typeface="Arial" panose="020B0604020202020204" pitchFamily="34" charset="0"/>
                        <a:cs typeface="Arial" panose="020B0604020202020204" pitchFamily="34" charset="0"/>
                      </a:endParaRPr>
                    </a:p>
                  </a:txBody>
                  <a:tcPr/>
                </a:tc>
              </a:tr>
              <a:tr h="280302">
                <a:tc>
                  <a:txBody>
                    <a:bodyPr/>
                    <a:lstStyle/>
                    <a:p>
                      <a:pPr marL="60325" marR="0" lvl="1" indent="0" algn="l"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Un-earmarked funds</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2 770 366</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80302">
                <a:tc>
                  <a:txBody>
                    <a:bodyPr/>
                    <a:lstStyle/>
                    <a:p>
                      <a:pPr marL="60325" marR="0" lvl="1" indent="0" algn="l"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Earmarked funds</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2 153 894</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80302">
                <a:tc>
                  <a:txBody>
                    <a:bodyPr/>
                    <a:lstStyle/>
                    <a:p>
                      <a:pPr marL="60325" marR="0" lvl="1" indent="0" algn="l"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Specifically and exclusively appropriated</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400" b="0" kern="1200" dirty="0" smtClean="0">
                          <a:solidFill>
                            <a:schemeClr val="tx1"/>
                          </a:solidFill>
                          <a:effectLst/>
                          <a:latin typeface="Arial" panose="020B0604020202020204" pitchFamily="34" charset="0"/>
                          <a:ea typeface="+mn-ea"/>
                          <a:cs typeface="Arial" panose="020B0604020202020204" pitchFamily="34" charset="0"/>
                        </a:rPr>
                        <a:t>10 647 358</a:t>
                      </a:r>
                      <a:endParaRPr lang="en-US" sz="14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r h="280302">
                <a:tc>
                  <a:txBody>
                    <a:bodyPr/>
                    <a:lstStyle/>
                    <a:p>
                      <a:pPr marL="60325" marR="0" lvl="1" indent="0" algn="l" defTabSz="457200" rtl="0" eaLnBrk="1" latinLnBrk="0" hangingPunct="1">
                        <a:lnSpc>
                          <a:spcPct val="115000"/>
                        </a:lnSpc>
                        <a:spcBef>
                          <a:spcPts val="0"/>
                        </a:spcBef>
                        <a:spcAft>
                          <a:spcPts val="0"/>
                        </a:spcAft>
                      </a:pPr>
                      <a:r>
                        <a:rPr lang="en-US" sz="1400" b="1" kern="1200" dirty="0" smtClean="0">
                          <a:solidFill>
                            <a:schemeClr val="tx1"/>
                          </a:solidFill>
                          <a:effectLst/>
                          <a:latin typeface="Arial" panose="020B0604020202020204" pitchFamily="34" charset="0"/>
                          <a:ea typeface="+mn-ea"/>
                          <a:cs typeface="Arial" panose="020B0604020202020204" pitchFamily="34" charset="0"/>
                        </a:rPr>
                        <a:t>Total</a:t>
                      </a:r>
                      <a:endParaRPr lang="en-US" sz="14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marL="60325" marR="0" lvl="1" indent="0" algn="r" defTabSz="457200" rtl="0" eaLnBrk="1" latinLnBrk="0" hangingPunct="1">
                        <a:lnSpc>
                          <a:spcPct val="115000"/>
                        </a:lnSpc>
                        <a:spcBef>
                          <a:spcPts val="0"/>
                        </a:spcBef>
                        <a:spcAft>
                          <a:spcPts val="0"/>
                        </a:spcAft>
                      </a:pPr>
                      <a:r>
                        <a:rPr lang="en-US" sz="1400" b="1" kern="1200" dirty="0" smtClean="0">
                          <a:solidFill>
                            <a:schemeClr val="tx1"/>
                          </a:solidFill>
                          <a:effectLst/>
                          <a:latin typeface="Arial" panose="020B0604020202020204" pitchFamily="34" charset="0"/>
                          <a:ea typeface="+mn-ea"/>
                          <a:cs typeface="Arial" panose="020B0604020202020204" pitchFamily="34" charset="0"/>
                        </a:rPr>
                        <a:t>15 571 518</a:t>
                      </a:r>
                      <a:endParaRPr lang="en-US" sz="14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721899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6192" y="85446"/>
            <a:ext cx="7220607" cy="1143000"/>
          </a:xfrm>
        </p:spPr>
        <p:txBody>
          <a:bodyPr/>
          <a:lstStyle/>
          <a:p>
            <a:r>
              <a:rPr lang="en-ZA" sz="3200" dirty="0" smtClean="0">
                <a:latin typeface="Arial" pitchFamily="34" charset="0"/>
                <a:cs typeface="Arial" pitchFamily="34" charset="0"/>
              </a:rPr>
              <a:t>Analysis of Q2 final performance </a:t>
            </a:r>
            <a:endParaRPr lang="en-ZA" sz="3200" dirty="0">
              <a:latin typeface="Arial" pitchFamily="34" charset="0"/>
              <a:cs typeface="Arial" pitchFamily="34" charset="0"/>
            </a:endParaRPr>
          </a:p>
        </p:txBody>
      </p:sp>
      <p:sp>
        <p:nvSpPr>
          <p:cNvPr id="7" name="Text Placeholder 6"/>
          <p:cNvSpPr>
            <a:spLocks noGrp="1"/>
          </p:cNvSpPr>
          <p:nvPr>
            <p:ph type="body" idx="1"/>
          </p:nvPr>
        </p:nvSpPr>
        <p:spPr>
          <a:xfrm>
            <a:off x="1466192" y="1535113"/>
            <a:ext cx="3462998" cy="639762"/>
          </a:xfrm>
        </p:spPr>
        <p:txBody>
          <a:bodyPr/>
          <a:lstStyle/>
          <a:p>
            <a:pPr algn="ctr"/>
            <a:r>
              <a:rPr lang="en-ZA" sz="2000" dirty="0" smtClean="0">
                <a:latin typeface="Arial" pitchFamily="34" charset="0"/>
                <a:cs typeface="Arial" pitchFamily="34" charset="0"/>
              </a:rPr>
              <a:t>Non-financial performance</a:t>
            </a:r>
            <a:endParaRPr lang="en-ZA" sz="2000" dirty="0">
              <a:latin typeface="Arial" pitchFamily="34" charset="0"/>
              <a:cs typeface="Arial" pitchFamily="34" charset="0"/>
            </a:endParaRPr>
          </a:p>
        </p:txBody>
      </p:sp>
      <p:sp>
        <p:nvSpPr>
          <p:cNvPr id="9" name="Text Placeholder 8"/>
          <p:cNvSpPr>
            <a:spLocks noGrp="1"/>
          </p:cNvSpPr>
          <p:nvPr>
            <p:ph type="body" sz="quarter" idx="3"/>
          </p:nvPr>
        </p:nvSpPr>
        <p:spPr>
          <a:xfrm>
            <a:off x="5139559" y="1535113"/>
            <a:ext cx="3547241" cy="639762"/>
          </a:xfrm>
        </p:spPr>
        <p:txBody>
          <a:bodyPr/>
          <a:lstStyle/>
          <a:p>
            <a:pPr algn="ctr"/>
            <a:r>
              <a:rPr lang="en-ZA" sz="2000" dirty="0" smtClean="0">
                <a:latin typeface="Arial" pitchFamily="34" charset="0"/>
                <a:cs typeface="Arial" pitchFamily="34" charset="0"/>
              </a:rPr>
              <a:t>Financial performance</a:t>
            </a:r>
            <a:endParaRPr lang="en-ZA" sz="2000" dirty="0">
              <a:latin typeface="Arial" pitchFamily="34" charset="0"/>
              <a:cs typeface="Arial" pitchFamily="34" charset="0"/>
            </a:endParaRPr>
          </a:p>
        </p:txBody>
      </p:sp>
      <p:sp>
        <p:nvSpPr>
          <p:cNvPr id="11"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5</a:t>
            </a:fld>
            <a:endParaRPr lang="en-ZA" sz="1400" dirty="0">
              <a:latin typeface="Arial" pitchFamily="34" charset="0"/>
              <a:cs typeface="Arial" pitchFamily="34" charset="0"/>
            </a:endParaRPr>
          </a:p>
        </p:txBody>
      </p:sp>
      <p:graphicFrame>
        <p:nvGraphicFramePr>
          <p:cNvPr id="14" name="Content Placeholder 9"/>
          <p:cNvGraphicFramePr>
            <a:graphicFrameLocks/>
          </p:cNvGraphicFramePr>
          <p:nvPr>
            <p:extLst>
              <p:ext uri="{D42A27DB-BD31-4B8C-83A1-F6EECF244321}">
                <p14:modId xmlns:p14="http://schemas.microsoft.com/office/powerpoint/2010/main" val="2980424200"/>
              </p:ext>
            </p:extLst>
          </p:nvPr>
        </p:nvGraphicFramePr>
        <p:xfrm>
          <a:off x="1466192" y="2144758"/>
          <a:ext cx="3527425"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ontent Placeholder 10"/>
          <p:cNvGraphicFramePr>
            <a:graphicFrameLocks/>
          </p:cNvGraphicFramePr>
          <p:nvPr>
            <p:extLst>
              <p:ext uri="{D42A27DB-BD31-4B8C-83A1-F6EECF244321}">
                <p14:modId xmlns:p14="http://schemas.microsoft.com/office/powerpoint/2010/main" val="4132337270"/>
              </p:ext>
            </p:extLst>
          </p:nvPr>
        </p:nvGraphicFramePr>
        <p:xfrm>
          <a:off x="4929190" y="2144758"/>
          <a:ext cx="3736310"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456" y="-51942"/>
            <a:ext cx="7206343" cy="1143000"/>
          </a:xfrm>
        </p:spPr>
        <p:txBody>
          <a:bodyPr/>
          <a:lstStyle/>
          <a:p>
            <a:r>
              <a:rPr lang="en-ZA" sz="3200" dirty="0" smtClean="0"/>
              <a:t>Analysis of non-financial performance per budget programme</a:t>
            </a:r>
            <a:endParaRPr lang="en-ZA" sz="3200" dirty="0"/>
          </a:p>
        </p:txBody>
      </p:sp>
      <p:sp>
        <p:nvSpPr>
          <p:cNvPr id="4" name="Slide Number Placeholder 3"/>
          <p:cNvSpPr>
            <a:spLocks noGrp="1"/>
          </p:cNvSpPr>
          <p:nvPr>
            <p:ph type="sldNum" sz="quarter" idx="12"/>
          </p:nvPr>
        </p:nvSpPr>
        <p:spPr>
          <a:xfrm>
            <a:off x="6553200" y="6119860"/>
            <a:ext cx="2133600" cy="365125"/>
          </a:xfrm>
        </p:spPr>
        <p:txBody>
          <a:bodyPr/>
          <a:lstStyle/>
          <a:p>
            <a:pPr algn="r"/>
            <a:fld id="{48F0A114-0370-4CC0-9313-334D49B2E98A}" type="slidenum">
              <a:rPr lang="en-ZA" sz="1400" smtClean="0">
                <a:latin typeface="Arial" pitchFamily="34" charset="0"/>
                <a:cs typeface="Arial" pitchFamily="34" charset="0"/>
              </a:rPr>
              <a:pPr algn="r"/>
              <a:t>6</a:t>
            </a:fld>
            <a:endParaRPr lang="en-ZA" sz="1400" dirty="0">
              <a:latin typeface="Arial" pitchFamily="34" charset="0"/>
              <a:cs typeface="Arial"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val="4062198458"/>
              </p:ext>
            </p:extLst>
          </p:nvPr>
        </p:nvGraphicFramePr>
        <p:xfrm>
          <a:off x="1510242" y="1189633"/>
          <a:ext cx="7237412" cy="4525963"/>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Group 5"/>
          <p:cNvGrpSpPr/>
          <p:nvPr/>
        </p:nvGrpSpPr>
        <p:grpSpPr>
          <a:xfrm>
            <a:off x="3873479" y="5867399"/>
            <a:ext cx="2615682" cy="547709"/>
            <a:chOff x="3505200" y="6324600"/>
            <a:chExt cx="2209800" cy="381000"/>
          </a:xfrm>
        </p:grpSpPr>
        <p:sp>
          <p:nvSpPr>
            <p:cNvPr id="16" name="Rectangle 15"/>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Achieved</a:t>
              </a:r>
            </a:p>
            <a:p>
              <a:pPr algn="ctr"/>
              <a:r>
                <a:rPr lang="en-ZA" sz="800" b="1" dirty="0" smtClean="0">
                  <a:solidFill>
                    <a:schemeClr val="tx1"/>
                  </a:solidFill>
                  <a:latin typeface="Arial" pitchFamily="34" charset="0"/>
                  <a:cs typeface="Arial" pitchFamily="34" charset="0"/>
                </a:rPr>
                <a:t>(100%)</a:t>
              </a:r>
              <a:endParaRPr lang="en-ZA" sz="800" b="1" dirty="0">
                <a:solidFill>
                  <a:schemeClr val="tx1"/>
                </a:solidFill>
                <a:latin typeface="Arial" pitchFamily="34" charset="0"/>
                <a:cs typeface="Arial" pitchFamily="34" charset="0"/>
              </a:endParaRPr>
            </a:p>
          </p:txBody>
        </p:sp>
        <p:sp>
          <p:nvSpPr>
            <p:cNvPr id="17" name="Rectangle 16"/>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Partially achieved </a:t>
              </a:r>
            </a:p>
            <a:p>
              <a:pPr algn="ctr"/>
              <a:r>
                <a:rPr lang="en-ZA" sz="800" b="1" dirty="0" smtClean="0">
                  <a:solidFill>
                    <a:schemeClr val="tx1"/>
                  </a:solidFill>
                  <a:latin typeface="Arial" pitchFamily="34" charset="0"/>
                  <a:cs typeface="Arial" pitchFamily="34" charset="0"/>
                </a:rPr>
                <a:t>(50 – 99%)</a:t>
              </a:r>
              <a:endParaRPr lang="en-ZA" sz="800" b="1" dirty="0">
                <a:solidFill>
                  <a:schemeClr val="tx1"/>
                </a:solidFill>
                <a:latin typeface="Arial" pitchFamily="34" charset="0"/>
                <a:cs typeface="Arial" pitchFamily="34" charset="0"/>
              </a:endParaRPr>
            </a:p>
          </p:txBody>
        </p:sp>
        <p:sp>
          <p:nvSpPr>
            <p:cNvPr id="18" name="Rectangle 17"/>
            <p:cNvSpPr/>
            <p:nvPr/>
          </p:nvSpPr>
          <p:spPr>
            <a:xfrm>
              <a:off x="5029200" y="6324600"/>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800" b="1" dirty="0" smtClean="0">
                  <a:solidFill>
                    <a:schemeClr val="tx1"/>
                  </a:solidFill>
                  <a:latin typeface="Arial" pitchFamily="34" charset="0"/>
                  <a:cs typeface="Arial" pitchFamily="34" charset="0"/>
                </a:rPr>
                <a:t>Not achieved </a:t>
              </a:r>
              <a:endParaRPr lang="en-ZA" sz="800" b="1" dirty="0">
                <a:solidFill>
                  <a:schemeClr val="tx1"/>
                </a:solidFill>
                <a:latin typeface="Arial" pitchFamily="34" charset="0"/>
                <a:cs typeface="Arial" pitchFamily="34" charset="0"/>
              </a:endParaRPr>
            </a:p>
            <a:p>
              <a:pPr algn="ctr"/>
              <a:r>
                <a:rPr lang="en-ZA" sz="800" b="1" dirty="0" smtClean="0">
                  <a:solidFill>
                    <a:schemeClr val="tx1"/>
                  </a:solidFill>
                  <a:latin typeface="Arial" pitchFamily="34" charset="0"/>
                  <a:cs typeface="Arial" pitchFamily="34" charset="0"/>
                </a:rPr>
                <a:t>(&lt;50%)</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75" y="15326"/>
            <a:ext cx="7439741" cy="1035428"/>
          </a:xfrm>
        </p:spPr>
        <p:txBody>
          <a:bodyPr/>
          <a:lstStyle/>
          <a:p>
            <a:r>
              <a:rPr lang="en-ZA" sz="3200" dirty="0" smtClean="0"/>
              <a:t>Financial </a:t>
            </a:r>
            <a:r>
              <a:rPr lang="en-ZA" sz="3200" dirty="0"/>
              <a:t>performance per budget </a:t>
            </a:r>
            <a:r>
              <a:rPr lang="en-ZA" sz="3200" dirty="0" smtClean="0"/>
              <a:t>programme &amp; economic classification</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4546749"/>
              </p:ext>
            </p:extLst>
          </p:nvPr>
        </p:nvGraphicFramePr>
        <p:xfrm>
          <a:off x="1547791" y="1102406"/>
          <a:ext cx="7371127" cy="5056161"/>
        </p:xfrm>
        <a:graphic>
          <a:graphicData uri="http://schemas.openxmlformats.org/drawingml/2006/table">
            <a:tbl>
              <a:tblPr firstRow="1" bandRow="1">
                <a:tableStyleId>{F5AB1C69-6EDB-4FF4-983F-18BD219EF322}</a:tableStyleId>
              </a:tblPr>
              <a:tblGrid>
                <a:gridCol w="1322018"/>
                <a:gridCol w="970671"/>
                <a:gridCol w="998806"/>
                <a:gridCol w="787791"/>
                <a:gridCol w="534572"/>
                <a:gridCol w="722142"/>
                <a:gridCol w="722142"/>
                <a:gridCol w="722142"/>
                <a:gridCol w="590843"/>
              </a:tblGrid>
              <a:tr h="190144">
                <a:tc rowSpan="3">
                  <a:txBody>
                    <a:bodyPr/>
                    <a:lstStyle/>
                    <a:p>
                      <a:pPr marL="53975" indent="0" algn="l" fontAlgn="b"/>
                      <a:r>
                        <a:rPr lang="en-US" sz="1100" b="1" i="0" u="none" strike="noStrike" dirty="0" err="1" smtClean="0">
                          <a:solidFill>
                            <a:schemeClr val="bg1"/>
                          </a:solidFill>
                          <a:effectLst/>
                          <a:latin typeface="Arial"/>
                        </a:rPr>
                        <a:t>Programme</a:t>
                      </a:r>
                      <a:endParaRPr lang="en-US" sz="1100" b="1" i="0" u="none" strike="noStrike" dirty="0">
                        <a:solidFill>
                          <a:schemeClr val="bg1"/>
                        </a:solidFill>
                        <a:effectLst/>
                        <a:latin typeface="Arial"/>
                      </a:endParaRPr>
                    </a:p>
                  </a:txBody>
                  <a:tcPr marL="9525" marR="9525" marT="9525" marB="0"/>
                </a:tc>
                <a:tc gridSpan="4">
                  <a:txBody>
                    <a:bodyPr/>
                    <a:lstStyle/>
                    <a:p>
                      <a:pPr marL="55563" indent="0" algn="ctr" fontAlgn="b"/>
                      <a:r>
                        <a:rPr lang="en-US" sz="1100" b="1" i="0" u="none" strike="noStrike" dirty="0" smtClean="0">
                          <a:solidFill>
                            <a:schemeClr val="bg1"/>
                          </a:solidFill>
                          <a:effectLst/>
                          <a:latin typeface="Arial"/>
                        </a:rPr>
                        <a:t>Total budget</a:t>
                      </a:r>
                      <a:endParaRPr lang="en-US" sz="1100" b="1" i="0" u="none" strike="noStrike" dirty="0">
                        <a:solidFill>
                          <a:schemeClr val="bg1"/>
                        </a:solidFill>
                        <a:effectLst/>
                        <a:latin typeface="Arial"/>
                      </a:endParaRPr>
                    </a:p>
                  </a:txBody>
                  <a:tcPr marL="9525" marR="9525" marT="9525" marB="0"/>
                </a:tc>
                <a:tc hMerge="1">
                  <a:txBody>
                    <a:bodyPr/>
                    <a:lstStyle/>
                    <a:p>
                      <a:pPr algn="r" fontAlgn="b"/>
                      <a:endParaRPr lang="en-US" sz="1200" b="1" i="0" u="none" strike="noStrike" dirty="0">
                        <a:solidFill>
                          <a:schemeClr val="bg1"/>
                        </a:solidFill>
                        <a:effectLst/>
                        <a:latin typeface="Arial"/>
                      </a:endParaRPr>
                    </a:p>
                  </a:txBody>
                  <a:tcPr marL="9525" marR="9525" marT="9525" marB="0" anchor="b"/>
                </a:tc>
                <a:tc hMerge="1">
                  <a:txBody>
                    <a:bodyPr/>
                    <a:lstStyle/>
                    <a:p>
                      <a:pPr algn="r" fontAlgn="b"/>
                      <a:endParaRPr lang="en-US" sz="1200" b="1" i="0" u="none" strike="noStrike" dirty="0">
                        <a:solidFill>
                          <a:schemeClr val="bg1"/>
                        </a:solidFill>
                        <a:effectLst/>
                        <a:latin typeface="Arial"/>
                      </a:endParaRPr>
                    </a:p>
                  </a:txBody>
                  <a:tcPr marL="9525" marR="9525" marT="9525" marB="0" anchor="b"/>
                </a:tc>
                <a:tc hMerge="1">
                  <a:txBody>
                    <a:bodyPr/>
                    <a:lstStyle/>
                    <a:p>
                      <a:pPr algn="r" fontAlgn="b"/>
                      <a:endParaRPr lang="en-US" sz="1200" b="1" i="0" u="none" strike="noStrike" dirty="0">
                        <a:solidFill>
                          <a:schemeClr val="bg1"/>
                        </a:solidFill>
                        <a:effectLst/>
                        <a:latin typeface="Arial"/>
                      </a:endParaRPr>
                    </a:p>
                  </a:txBody>
                  <a:tcPr marL="9525" marR="9525" marT="9525" marB="0" anchor="b"/>
                </a:tc>
                <a:tc gridSpan="4">
                  <a:txBody>
                    <a:bodyPr/>
                    <a:lstStyle/>
                    <a:p>
                      <a:pPr marL="55563" indent="0" algn="ctr" fontAlgn="b"/>
                      <a:r>
                        <a:rPr lang="en-US" sz="1100" b="1" i="0" u="none" strike="noStrike" dirty="0" smtClean="0">
                          <a:solidFill>
                            <a:schemeClr val="bg1"/>
                          </a:solidFill>
                          <a:effectLst/>
                          <a:latin typeface="Arial"/>
                        </a:rPr>
                        <a:t>Quarter</a:t>
                      </a:r>
                      <a:r>
                        <a:rPr lang="en-US" sz="1100" b="1" i="0" u="none" strike="noStrike" baseline="0" dirty="0" smtClean="0">
                          <a:solidFill>
                            <a:schemeClr val="bg1"/>
                          </a:solidFill>
                          <a:effectLst/>
                          <a:latin typeface="Arial"/>
                        </a:rPr>
                        <a:t> 2 </a:t>
                      </a:r>
                      <a:endParaRPr lang="en-US" sz="1100" b="1" i="0" u="none" strike="noStrike" dirty="0">
                        <a:solidFill>
                          <a:schemeClr val="bg1"/>
                        </a:solidFill>
                        <a:effectLst/>
                        <a:latin typeface="Arial"/>
                      </a:endParaRPr>
                    </a:p>
                  </a:txBody>
                  <a:tcPr marL="9525" marR="9525" marT="9525" marB="0"/>
                </a:tc>
                <a:tc hMerge="1">
                  <a:txBody>
                    <a:bodyPr/>
                    <a:lstStyle/>
                    <a:p>
                      <a:pPr algn="r" fontAlgn="b"/>
                      <a:endParaRPr lang="en-US" sz="1200" b="1" i="0" u="none" strike="noStrike" dirty="0">
                        <a:solidFill>
                          <a:schemeClr val="bg1"/>
                        </a:solidFill>
                        <a:effectLst/>
                        <a:latin typeface="Arial"/>
                      </a:endParaRPr>
                    </a:p>
                  </a:txBody>
                  <a:tcPr marL="9525" marR="9525" marT="9525" marB="0" anchor="b"/>
                </a:tc>
                <a:tc hMerge="1">
                  <a:txBody>
                    <a:bodyPr/>
                    <a:lstStyle/>
                    <a:p>
                      <a:pPr algn="r" fontAlgn="b"/>
                      <a:endParaRPr lang="en-US" sz="1200" b="1" i="0" u="none" strike="noStrike" dirty="0">
                        <a:solidFill>
                          <a:schemeClr val="bg1"/>
                        </a:solidFill>
                        <a:effectLst/>
                        <a:latin typeface="Arial"/>
                      </a:endParaRPr>
                    </a:p>
                  </a:txBody>
                  <a:tcPr marL="9525" marR="9525" marT="9525" marB="0" anchor="b"/>
                </a:tc>
                <a:tc hMerge="1">
                  <a:txBody>
                    <a:bodyPr/>
                    <a:lstStyle/>
                    <a:p>
                      <a:pPr algn="r" fontAlgn="b"/>
                      <a:endParaRPr lang="en-US" sz="1200" b="1" i="0" u="none" strike="noStrike" dirty="0">
                        <a:solidFill>
                          <a:schemeClr val="bg1"/>
                        </a:solidFill>
                        <a:effectLst/>
                        <a:latin typeface="Arial"/>
                      </a:endParaRPr>
                    </a:p>
                  </a:txBody>
                  <a:tcPr marL="9525" marR="9525" marT="9525" marB="0" anchor="b"/>
                </a:tc>
              </a:tr>
              <a:tr h="248318">
                <a:tc vMerge="1">
                  <a:txBody>
                    <a:bodyPr/>
                    <a:lstStyle/>
                    <a:p>
                      <a:pPr algn="l" fontAlgn="b"/>
                      <a:endParaRPr lang="en-US" sz="1200" b="1" i="0" u="none" strike="noStrike" dirty="0">
                        <a:solidFill>
                          <a:schemeClr val="bg1"/>
                        </a:solidFill>
                        <a:effectLst/>
                        <a:latin typeface="Arial"/>
                      </a:endParaRPr>
                    </a:p>
                  </a:txBody>
                  <a:tcPr marL="9525" marR="9525" marT="9525" marB="0"/>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Total</a:t>
                      </a:r>
                      <a:r>
                        <a:rPr lang="en-US" sz="1100" b="1" i="0" u="none" strike="noStrike" kern="1200" baseline="0" dirty="0" smtClean="0">
                          <a:solidFill>
                            <a:schemeClr val="bg1"/>
                          </a:solidFill>
                          <a:effectLst/>
                          <a:latin typeface="Arial"/>
                          <a:ea typeface="+mn-ea"/>
                          <a:cs typeface="+mn-cs"/>
                        </a:rPr>
                        <a:t> a</a:t>
                      </a:r>
                      <a:r>
                        <a:rPr lang="en-US" sz="1100" b="1" i="0" u="none" strike="noStrike" kern="1200" dirty="0" smtClean="0">
                          <a:solidFill>
                            <a:schemeClr val="bg1"/>
                          </a:solidFill>
                          <a:effectLst/>
                          <a:latin typeface="Arial"/>
                          <a:ea typeface="+mn-ea"/>
                          <a:cs typeface="+mn-cs"/>
                        </a:rPr>
                        <a:t>ppropriated</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Actual spending</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Variance</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rowSpan="2">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a:t>
                      </a:r>
                      <a:r>
                        <a:rPr lang="en-US" sz="1100" b="1" i="0" u="none" strike="noStrike" kern="1200" baseline="0" dirty="0" smtClean="0">
                          <a:solidFill>
                            <a:schemeClr val="bg1"/>
                          </a:solidFill>
                          <a:effectLst/>
                          <a:latin typeface="Arial"/>
                          <a:ea typeface="+mn-ea"/>
                          <a:cs typeface="+mn-cs"/>
                        </a:rPr>
                        <a:t> </a:t>
                      </a:r>
                    </a:p>
                    <a:p>
                      <a:pPr marL="0" algn="ctr" defTabSz="457200" rtl="0" eaLnBrk="1" fontAlgn="b" latinLnBrk="0" hangingPunct="1"/>
                      <a:r>
                        <a:rPr lang="en-US" sz="1100" b="1" i="0" u="none" strike="noStrike" kern="1200" baseline="0" dirty="0" smtClean="0">
                          <a:solidFill>
                            <a:schemeClr val="bg1"/>
                          </a:solidFill>
                          <a:effectLst/>
                          <a:latin typeface="Arial"/>
                          <a:ea typeface="+mn-ea"/>
                          <a:cs typeface="+mn-cs"/>
                        </a:rPr>
                        <a:t>spent</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Budget / drawings</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Actual</a:t>
                      </a:r>
                      <a:r>
                        <a:rPr lang="en-US" sz="1100" b="1" i="0" u="none" strike="noStrike" kern="1200" baseline="0" dirty="0" smtClean="0">
                          <a:solidFill>
                            <a:schemeClr val="bg1"/>
                          </a:solidFill>
                          <a:effectLst/>
                          <a:latin typeface="Arial"/>
                          <a:ea typeface="+mn-ea"/>
                          <a:cs typeface="+mn-cs"/>
                        </a:rPr>
                        <a:t> spending</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Variance</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c rowSpan="2">
                  <a:txBody>
                    <a:bodyPr/>
                    <a:lstStyle/>
                    <a:p>
                      <a:pPr marL="0" algn="ctr" defTabSz="457200" rtl="0" eaLnBrk="1" fontAlgn="b" latinLnBrk="0" hangingPunct="1"/>
                      <a:r>
                        <a:rPr lang="en-US" sz="1100" b="1" i="0" u="none" strike="noStrike" kern="1200" dirty="0" smtClean="0">
                          <a:solidFill>
                            <a:schemeClr val="bg1"/>
                          </a:solidFill>
                          <a:effectLst/>
                          <a:latin typeface="Arial"/>
                          <a:ea typeface="+mn-ea"/>
                          <a:cs typeface="+mn-cs"/>
                        </a:rPr>
                        <a:t>% </a:t>
                      </a:r>
                    </a:p>
                    <a:p>
                      <a:pPr marL="0" algn="ctr" defTabSz="457200" rtl="0" eaLnBrk="1" fontAlgn="b" latinLnBrk="0" hangingPunct="1"/>
                      <a:r>
                        <a:rPr lang="en-US" sz="1100" b="1" i="0" u="none" strike="noStrike" kern="1200" dirty="0" smtClean="0">
                          <a:solidFill>
                            <a:schemeClr val="bg1"/>
                          </a:solidFill>
                          <a:effectLst/>
                          <a:latin typeface="Arial"/>
                          <a:ea typeface="+mn-ea"/>
                          <a:cs typeface="+mn-cs"/>
                        </a:rPr>
                        <a:t>spent</a:t>
                      </a:r>
                      <a:endParaRPr lang="en-US" sz="1100" b="1" i="0" u="none" strike="noStrike" kern="1200" dirty="0">
                        <a:solidFill>
                          <a:schemeClr val="bg1"/>
                        </a:solidFill>
                        <a:effectLst/>
                        <a:latin typeface="Arial"/>
                        <a:ea typeface="+mn-ea"/>
                        <a:cs typeface="+mn-cs"/>
                      </a:endParaRPr>
                    </a:p>
                  </a:txBody>
                  <a:tcPr marL="9525" marR="9525" marT="9525" marB="0">
                    <a:solidFill>
                      <a:schemeClr val="accent3"/>
                    </a:solidFill>
                  </a:tcPr>
                </a:tc>
              </a:tr>
              <a:tr h="248318">
                <a:tc vMerge="1">
                  <a:txBody>
                    <a:bodyPr/>
                    <a:lstStyle/>
                    <a:p>
                      <a:pPr algn="l" fontAlgn="b"/>
                      <a:endParaRPr lang="en-US" sz="1600" b="1" i="0" u="none" strike="noStrike" dirty="0">
                        <a:solidFill>
                          <a:srgbClr val="000000"/>
                        </a:solidFill>
                        <a:effectLst/>
                        <a:latin typeface="Arial"/>
                      </a:endParaRPr>
                    </a:p>
                  </a:txBody>
                  <a:tcPr marL="9525" marR="9525" marT="9525" marB="0" anchor="b"/>
                </a:tc>
                <a:tc>
                  <a:txBody>
                    <a:bodyPr/>
                    <a:lstStyle/>
                    <a:p>
                      <a:pPr algn="ctr" fontAlgn="b"/>
                      <a:r>
                        <a:rPr lang="en-US" sz="1100" b="1" i="0" u="none" strike="noStrike" dirty="0">
                          <a:solidFill>
                            <a:schemeClr val="bg1"/>
                          </a:solidFill>
                          <a:effectLst/>
                          <a:latin typeface="Arial"/>
                        </a:rPr>
                        <a:t> </a:t>
                      </a:r>
                      <a:r>
                        <a:rPr lang="en-US" sz="1100" b="1" i="0" u="none" strike="noStrike" dirty="0" smtClean="0">
                          <a:solidFill>
                            <a:schemeClr val="bg1"/>
                          </a:solidFill>
                          <a:effectLst/>
                          <a:latin typeface="Arial"/>
                        </a:rPr>
                        <a:t>‘000 </a:t>
                      </a:r>
                      <a:endParaRPr lang="en-US" sz="1100" b="1" i="0" u="none" strike="noStrike" dirty="0">
                        <a:solidFill>
                          <a:schemeClr val="bg1"/>
                        </a:solidFill>
                        <a:effectLst/>
                        <a:latin typeface="Arial"/>
                      </a:endParaRPr>
                    </a:p>
                  </a:txBody>
                  <a:tcPr marL="9525" marR="9525" marT="9525" marB="0">
                    <a:solidFill>
                      <a:schemeClr val="accent3"/>
                    </a:solidFill>
                  </a:tcPr>
                </a:tc>
                <a:tc>
                  <a:txBody>
                    <a:bodyPr/>
                    <a:lstStyle/>
                    <a:p>
                      <a:pPr algn="ctr" fontAlgn="b"/>
                      <a:r>
                        <a:rPr lang="en-US" sz="1100" b="1" i="0" u="none" strike="noStrike" dirty="0" smtClean="0">
                          <a:solidFill>
                            <a:schemeClr val="bg1"/>
                          </a:solidFill>
                          <a:effectLst/>
                          <a:latin typeface="Arial"/>
                        </a:rPr>
                        <a:t> ‘000 </a:t>
                      </a:r>
                      <a:endParaRPr lang="en-US" sz="1100" b="1" i="0" u="none" strike="noStrike" dirty="0">
                        <a:solidFill>
                          <a:schemeClr val="bg1"/>
                        </a:solidFill>
                        <a:effectLst/>
                        <a:latin typeface="Arial"/>
                      </a:endParaRPr>
                    </a:p>
                  </a:txBody>
                  <a:tcPr marL="9525" marR="9525" marT="9525" marB="0">
                    <a:solidFill>
                      <a:schemeClr val="accent3"/>
                    </a:solidFill>
                  </a:tcPr>
                </a:tc>
                <a:tc>
                  <a:txBody>
                    <a:bodyPr/>
                    <a:lstStyle/>
                    <a:p>
                      <a:pPr algn="ctr" fontAlgn="b"/>
                      <a:r>
                        <a:rPr lang="en-US" sz="1100" b="1" i="0" u="none" strike="noStrike" dirty="0" smtClean="0">
                          <a:solidFill>
                            <a:schemeClr val="bg1"/>
                          </a:solidFill>
                          <a:effectLst/>
                          <a:latin typeface="Arial"/>
                        </a:rPr>
                        <a:t> ‘000 </a:t>
                      </a:r>
                      <a:endParaRPr lang="en-US" sz="1100" b="1" i="0" u="none" strike="noStrike" dirty="0">
                        <a:solidFill>
                          <a:schemeClr val="bg1"/>
                        </a:solidFill>
                        <a:effectLst/>
                        <a:latin typeface="Arial"/>
                      </a:endParaRPr>
                    </a:p>
                  </a:txBody>
                  <a:tcPr marL="9525" marR="9525" marT="9525" marB="0">
                    <a:solidFill>
                      <a:schemeClr val="accent3"/>
                    </a:solidFill>
                  </a:tcPr>
                </a:tc>
                <a:tc vMerge="1">
                  <a:txBody>
                    <a:bodyPr/>
                    <a:lstStyle/>
                    <a:p>
                      <a:pPr algn="ctr" fontAlgn="b"/>
                      <a:endParaRPr lang="en-US" sz="1200" b="1" i="0" u="none" strike="noStrike" dirty="0">
                        <a:solidFill>
                          <a:schemeClr val="bg1"/>
                        </a:solidFill>
                        <a:effectLst/>
                        <a:latin typeface="Arial"/>
                      </a:endParaRPr>
                    </a:p>
                  </a:txBody>
                  <a:tcPr marL="9525" marR="9525" marT="9525" marB="0">
                    <a:solidFill>
                      <a:schemeClr val="accent3"/>
                    </a:solidFill>
                  </a:tcPr>
                </a:tc>
                <a:tc>
                  <a:txBody>
                    <a:bodyPr/>
                    <a:lstStyle/>
                    <a:p>
                      <a:pPr algn="ctr" fontAlgn="b"/>
                      <a:r>
                        <a:rPr lang="en-US" sz="1100" b="1" i="0" u="none" strike="noStrike" dirty="0" smtClean="0">
                          <a:solidFill>
                            <a:schemeClr val="bg1"/>
                          </a:solidFill>
                          <a:effectLst/>
                          <a:latin typeface="Arial"/>
                        </a:rPr>
                        <a:t> ‘000 </a:t>
                      </a:r>
                      <a:endParaRPr lang="en-US" sz="1100" b="1" i="0" u="none" strike="noStrike" dirty="0">
                        <a:solidFill>
                          <a:schemeClr val="bg1"/>
                        </a:solidFill>
                        <a:effectLst/>
                        <a:latin typeface="Arial"/>
                      </a:endParaRPr>
                    </a:p>
                  </a:txBody>
                  <a:tcPr marL="9525" marR="9525" marT="9525" marB="0">
                    <a:solidFill>
                      <a:schemeClr val="accent3"/>
                    </a:solidFill>
                  </a:tcPr>
                </a:tc>
                <a:tc>
                  <a:txBody>
                    <a:bodyPr/>
                    <a:lstStyle/>
                    <a:p>
                      <a:pPr algn="ctr" fontAlgn="b"/>
                      <a:r>
                        <a:rPr lang="en-US" sz="1100" b="1" i="0" u="none" strike="noStrike" dirty="0" smtClean="0">
                          <a:solidFill>
                            <a:schemeClr val="bg1"/>
                          </a:solidFill>
                          <a:effectLst/>
                          <a:latin typeface="Arial"/>
                        </a:rPr>
                        <a:t> ‘000 </a:t>
                      </a:r>
                      <a:endParaRPr lang="en-US" sz="1100" b="1" i="0" u="none" strike="noStrike" dirty="0">
                        <a:solidFill>
                          <a:schemeClr val="bg1"/>
                        </a:solidFill>
                        <a:effectLst/>
                        <a:latin typeface="Arial"/>
                      </a:endParaRPr>
                    </a:p>
                  </a:txBody>
                  <a:tcPr marL="9525" marR="9525" marT="9525" marB="0">
                    <a:solidFill>
                      <a:schemeClr val="accent3"/>
                    </a:solidFill>
                  </a:tcPr>
                </a:tc>
                <a:tc>
                  <a:txBody>
                    <a:bodyPr/>
                    <a:lstStyle/>
                    <a:p>
                      <a:pPr algn="ctr" fontAlgn="b"/>
                      <a:r>
                        <a:rPr lang="en-US" sz="1100" b="1" i="0" u="none" strike="noStrike" dirty="0" smtClean="0">
                          <a:solidFill>
                            <a:schemeClr val="bg1"/>
                          </a:solidFill>
                          <a:effectLst/>
                          <a:latin typeface="Arial"/>
                        </a:rPr>
                        <a:t> ‘000 </a:t>
                      </a:r>
                      <a:endParaRPr lang="en-US" sz="1100" b="1" i="0" u="none" strike="noStrike" dirty="0">
                        <a:solidFill>
                          <a:schemeClr val="bg1"/>
                        </a:solidFill>
                        <a:effectLst/>
                        <a:latin typeface="Arial"/>
                      </a:endParaRPr>
                    </a:p>
                  </a:txBody>
                  <a:tcPr marL="9525" marR="9525" marT="9525" marB="0">
                    <a:solidFill>
                      <a:schemeClr val="accent3"/>
                    </a:solidFill>
                  </a:tcPr>
                </a:tc>
                <a:tc vMerge="1">
                  <a:txBody>
                    <a:bodyPr/>
                    <a:lstStyle/>
                    <a:p>
                      <a:pPr algn="ctr" fontAlgn="b"/>
                      <a:endParaRPr lang="en-US" sz="1200" b="1" i="0" u="none" strike="noStrike" dirty="0">
                        <a:solidFill>
                          <a:schemeClr val="bg1"/>
                        </a:solidFill>
                        <a:effectLst/>
                        <a:latin typeface="Arial"/>
                      </a:endParaRPr>
                    </a:p>
                  </a:txBody>
                  <a:tcPr marL="9525" marR="9525" marT="9525" marB="0">
                    <a:solidFill>
                      <a:schemeClr val="accent3"/>
                    </a:solidFill>
                  </a:tcPr>
                </a:tc>
              </a:tr>
              <a:tr h="330736">
                <a:tc>
                  <a:txBody>
                    <a:bodyPr/>
                    <a:lstStyle/>
                    <a:p>
                      <a:pPr marL="55563" indent="0" algn="l" fontAlgn="b"/>
                      <a:r>
                        <a:rPr lang="en-US" sz="1100" b="0" i="0" u="none" strike="noStrike" dirty="0" smtClean="0">
                          <a:solidFill>
                            <a:srgbClr val="000000"/>
                          </a:solidFill>
                          <a:effectLst/>
                          <a:latin typeface="Arial"/>
                        </a:rPr>
                        <a:t>Administration </a:t>
                      </a:r>
                      <a:endParaRPr lang="en-US" sz="1100" b="0" i="0" u="none" strike="noStrike" dirty="0">
                        <a:solidFill>
                          <a:srgbClr val="000000"/>
                        </a:solidFill>
                        <a:effectLst/>
                        <a:latin typeface="Arial"/>
                      </a:endParaRPr>
                    </a:p>
                  </a:txBody>
                  <a:tcPr marL="9525" marR="9525" marT="9525" marB="0"/>
                </a:tc>
                <a:tc>
                  <a:txBody>
                    <a:bodyPr/>
                    <a:lstStyle/>
                    <a:p>
                      <a:pPr algn="ctr" fontAlgn="b"/>
                      <a:r>
                        <a:rPr lang="en-US" sz="1100" b="0" i="0" u="none" strike="noStrike" dirty="0">
                          <a:solidFill>
                            <a:srgbClr val="000000"/>
                          </a:solidFill>
                          <a:effectLst/>
                          <a:latin typeface="Arial"/>
                        </a:rPr>
                        <a:t>  </a:t>
                      </a:r>
                      <a:r>
                        <a:rPr lang="en-US" sz="1100" b="0" i="0" u="none" strike="noStrike" dirty="0" smtClean="0">
                          <a:solidFill>
                            <a:srgbClr val="000000"/>
                          </a:solidFill>
                          <a:effectLst/>
                          <a:latin typeface="Arial"/>
                        </a:rPr>
                        <a:t>1,714,639 </a:t>
                      </a:r>
                      <a:endParaRPr lang="en-US" sz="1100" b="0" i="0" u="none" strike="noStrike" dirty="0">
                        <a:solidFill>
                          <a:srgbClr val="000000"/>
                        </a:solidFill>
                        <a:effectLst/>
                        <a:latin typeface="Arial"/>
                      </a:endParaRPr>
                    </a:p>
                  </a:txBody>
                  <a:tcPr marL="9525" marR="9525" marT="9525" marB="0"/>
                </a:tc>
                <a:tc>
                  <a:txBody>
                    <a:bodyPr/>
                    <a:lstStyle/>
                    <a:p>
                      <a:pPr algn="ctr" fontAlgn="ctr"/>
                      <a:r>
                        <a:rPr lang="en-US" sz="1100" b="0" i="0" u="none" strike="noStrike" kern="1200" dirty="0" smtClean="0">
                          <a:solidFill>
                            <a:srgbClr val="000000"/>
                          </a:solidFill>
                          <a:effectLst/>
                          <a:latin typeface="Arial"/>
                          <a:ea typeface="+mn-ea"/>
                          <a:cs typeface="+mn-cs"/>
                        </a:rPr>
                        <a:t>1,432,691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281,948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a:solidFill>
                            <a:srgbClr val="000000"/>
                          </a:solidFill>
                          <a:effectLst/>
                          <a:latin typeface="Arial"/>
                          <a:ea typeface="+mn-ea"/>
                          <a:cs typeface="+mn-cs"/>
                        </a:rPr>
                        <a:t>84%</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869,405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b"/>
                      <a:r>
                        <a:rPr lang="en-US" sz="1100" b="0" i="0" u="none" strike="noStrike" kern="1200" dirty="0" smtClean="0">
                          <a:solidFill>
                            <a:srgbClr val="000000"/>
                          </a:solidFill>
                          <a:effectLst/>
                          <a:latin typeface="Arial"/>
                          <a:ea typeface="+mn-ea"/>
                          <a:cs typeface="+mn-cs"/>
                        </a:rPr>
                        <a:t>1,432,691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a:t>
                      </a:r>
                      <a:r>
                        <a:rPr lang="en-US" sz="1100" b="0" i="0" u="none" strike="noStrike" kern="1200" dirty="0">
                          <a:solidFill>
                            <a:srgbClr val="000000"/>
                          </a:solidFill>
                          <a:effectLst/>
                          <a:latin typeface="Arial"/>
                          <a:ea typeface="+mn-ea"/>
                          <a:cs typeface="+mn-cs"/>
                        </a:rPr>
                        <a:t>563,286)</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165%</a:t>
                      </a:r>
                    </a:p>
                  </a:txBody>
                  <a:tcPr marL="9525" marR="9525" marT="9525" marB="0"/>
                </a:tc>
              </a:tr>
              <a:tr h="390314">
                <a:tc>
                  <a:txBody>
                    <a:bodyPr/>
                    <a:lstStyle/>
                    <a:p>
                      <a:pPr marL="55563" indent="0" algn="l" defTabSz="457200" rtl="0" eaLnBrk="1" fontAlgn="b" latinLnBrk="0" hangingPunct="1"/>
                      <a:r>
                        <a:rPr lang="en-US" sz="1100" b="0" i="0" u="none" strike="noStrike" kern="1200" dirty="0" smtClean="0">
                          <a:solidFill>
                            <a:srgbClr val="000000"/>
                          </a:solidFill>
                          <a:effectLst/>
                          <a:latin typeface="Arial"/>
                          <a:ea typeface="+mn-ea"/>
                          <a:cs typeface="+mn-cs"/>
                        </a:rPr>
                        <a:t>Water </a:t>
                      </a:r>
                      <a:r>
                        <a:rPr lang="en-US" sz="1100" b="0" i="0" u="none" strike="noStrike" kern="1200" dirty="0">
                          <a:solidFill>
                            <a:srgbClr val="000000"/>
                          </a:solidFill>
                          <a:effectLst/>
                          <a:latin typeface="Arial"/>
                          <a:ea typeface="+mn-ea"/>
                          <a:cs typeface="+mn-cs"/>
                        </a:rPr>
                        <a:t>Planning </a:t>
                      </a:r>
                      <a:r>
                        <a:rPr lang="en-US" sz="1100" b="0" i="0" u="none" strike="noStrike" kern="1200" dirty="0" smtClean="0">
                          <a:solidFill>
                            <a:srgbClr val="000000"/>
                          </a:solidFill>
                          <a:effectLst/>
                          <a:latin typeface="Arial"/>
                          <a:ea typeface="+mn-ea"/>
                          <a:cs typeface="+mn-cs"/>
                        </a:rPr>
                        <a:t>&amp; Info </a:t>
                      </a:r>
                      <a:r>
                        <a:rPr lang="en-US" sz="1100" b="0" i="0" u="none" strike="noStrike" kern="1200" dirty="0">
                          <a:solidFill>
                            <a:srgbClr val="000000"/>
                          </a:solidFill>
                          <a:effectLst/>
                          <a:latin typeface="Arial"/>
                          <a:ea typeface="+mn-ea"/>
                          <a:cs typeface="+mn-cs"/>
                        </a:rPr>
                        <a:t>Management </a:t>
                      </a:r>
                    </a:p>
                  </a:txBody>
                  <a:tcPr marL="9525" marR="9525" marT="9525" marB="0"/>
                </a:tc>
                <a:tc>
                  <a:txBody>
                    <a:bodyPr/>
                    <a:lstStyle/>
                    <a:p>
                      <a:pPr algn="ctr" fontAlgn="b"/>
                      <a:r>
                        <a:rPr lang="en-US" sz="1100" b="0" i="0" u="none" strike="noStrike" dirty="0">
                          <a:solidFill>
                            <a:srgbClr val="000000"/>
                          </a:solidFill>
                          <a:effectLst/>
                          <a:latin typeface="Arial"/>
                        </a:rPr>
                        <a:t>      </a:t>
                      </a:r>
                      <a:r>
                        <a:rPr lang="en-US" sz="1100" b="0" i="0" u="none" strike="noStrike" dirty="0" smtClean="0">
                          <a:solidFill>
                            <a:srgbClr val="000000"/>
                          </a:solidFill>
                          <a:effectLst/>
                          <a:latin typeface="Arial"/>
                        </a:rPr>
                        <a:t>862,122 </a:t>
                      </a:r>
                      <a:endParaRPr lang="en-US" sz="1100" b="0" i="0" u="none" strike="noStrike" dirty="0">
                        <a:solidFill>
                          <a:srgbClr val="000000"/>
                        </a:solidFill>
                        <a:effectLst/>
                        <a:latin typeface="Arial"/>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364,608 </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497,514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42%</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396,248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364,608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31,640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a:solidFill>
                            <a:srgbClr val="000000"/>
                          </a:solidFill>
                          <a:effectLst/>
                          <a:latin typeface="Arial"/>
                          <a:ea typeface="+mn-ea"/>
                          <a:cs typeface="+mn-cs"/>
                        </a:rPr>
                        <a:t>92%</a:t>
                      </a:r>
                    </a:p>
                  </a:txBody>
                  <a:tcPr marL="9525" marR="9525" marT="9525" marB="0"/>
                </a:tc>
              </a:tr>
              <a:tr h="356010">
                <a:tc>
                  <a:txBody>
                    <a:bodyPr/>
                    <a:lstStyle/>
                    <a:p>
                      <a:pPr marL="55563" indent="0" algn="l" defTabSz="457200" rtl="0" eaLnBrk="1" fontAlgn="b" latinLnBrk="0" hangingPunct="1"/>
                      <a:r>
                        <a:rPr lang="en-US" sz="1100" b="0" i="0" u="none" strike="noStrike" kern="1200" dirty="0" smtClean="0">
                          <a:solidFill>
                            <a:srgbClr val="000000"/>
                          </a:solidFill>
                          <a:effectLst/>
                          <a:latin typeface="Arial"/>
                          <a:ea typeface="+mn-ea"/>
                          <a:cs typeface="+mn-cs"/>
                        </a:rPr>
                        <a:t>Water </a:t>
                      </a:r>
                      <a:r>
                        <a:rPr lang="en-US" sz="1100" b="0" i="0" u="none" strike="noStrike" kern="1200" dirty="0">
                          <a:solidFill>
                            <a:srgbClr val="000000"/>
                          </a:solidFill>
                          <a:effectLst/>
                          <a:latin typeface="Arial"/>
                          <a:ea typeface="+mn-ea"/>
                          <a:cs typeface="+mn-cs"/>
                        </a:rPr>
                        <a:t>Infrastructure </a:t>
                      </a:r>
                      <a:r>
                        <a:rPr lang="en-US" sz="1100" b="0" i="0" u="none" strike="noStrike" kern="1200" dirty="0" smtClean="0">
                          <a:solidFill>
                            <a:srgbClr val="000000"/>
                          </a:solidFill>
                          <a:effectLst/>
                          <a:latin typeface="Arial"/>
                          <a:ea typeface="+mn-ea"/>
                          <a:cs typeface="+mn-cs"/>
                        </a:rPr>
                        <a:t>Dev</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b"/>
                      <a:r>
                        <a:rPr lang="en-US" sz="1100" b="0" i="0" u="none" strike="noStrike" dirty="0" smtClean="0">
                          <a:solidFill>
                            <a:srgbClr val="000000"/>
                          </a:solidFill>
                          <a:effectLst/>
                          <a:latin typeface="Arial"/>
                        </a:rPr>
                        <a:t>12,496,165</a:t>
                      </a:r>
                      <a:endParaRPr lang="en-US" sz="1100" b="0" i="0" u="none" strike="noStrike" dirty="0">
                        <a:solidFill>
                          <a:srgbClr val="000000"/>
                        </a:solidFill>
                        <a:effectLst/>
                        <a:latin typeface="Arial"/>
                      </a:endParaRPr>
                    </a:p>
                  </a:txBody>
                  <a:tcPr marL="9525" marR="9525" marT="9525" marB="0"/>
                </a:tc>
                <a:tc>
                  <a:txBody>
                    <a:bodyPr/>
                    <a:lstStyle/>
                    <a:p>
                      <a:pPr algn="ctr" fontAlgn="ctr"/>
                      <a:r>
                        <a:rPr lang="en-US" sz="1100" b="0" i="0" u="none" strike="noStrike" kern="1200">
                          <a:solidFill>
                            <a:srgbClr val="000000"/>
                          </a:solidFill>
                          <a:effectLst/>
                          <a:latin typeface="Arial"/>
                          <a:ea typeface="+mn-ea"/>
                          <a:cs typeface="+mn-cs"/>
                        </a:rPr>
                        <a:t> 5,204,329 </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7,291,836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42%</a:t>
                      </a:r>
                    </a:p>
                  </a:txBody>
                  <a:tcPr marL="9525" marR="9525" marT="9525" marB="0"/>
                </a:tc>
                <a:tc>
                  <a:txBody>
                    <a:bodyPr/>
                    <a:lstStyle/>
                    <a:p>
                      <a:pPr algn="ctr" fontAlgn="ctr"/>
                      <a:r>
                        <a:rPr lang="en-US" sz="1100" b="0" i="0" u="none" strike="noStrike" kern="1200" dirty="0" smtClean="0">
                          <a:solidFill>
                            <a:srgbClr val="000000"/>
                          </a:solidFill>
                          <a:effectLst/>
                          <a:latin typeface="Arial"/>
                          <a:ea typeface="+mn-ea"/>
                          <a:cs typeface="+mn-cs"/>
                        </a:rPr>
                        <a:t>6,476,947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smtClean="0">
                          <a:solidFill>
                            <a:srgbClr val="000000"/>
                          </a:solidFill>
                          <a:effectLst/>
                          <a:latin typeface="Arial"/>
                          <a:ea typeface="+mn-ea"/>
                          <a:cs typeface="+mn-cs"/>
                        </a:rPr>
                        <a:t>5,204,329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smtClean="0">
                          <a:solidFill>
                            <a:srgbClr val="000000"/>
                          </a:solidFill>
                          <a:effectLst/>
                          <a:latin typeface="Arial"/>
                          <a:ea typeface="+mn-ea"/>
                          <a:cs typeface="+mn-cs"/>
                        </a:rPr>
                        <a:t>1,272,618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a:solidFill>
                            <a:srgbClr val="000000"/>
                          </a:solidFill>
                          <a:effectLst/>
                          <a:latin typeface="Arial"/>
                          <a:ea typeface="+mn-ea"/>
                          <a:cs typeface="+mn-cs"/>
                        </a:rPr>
                        <a:t>80%</a:t>
                      </a:r>
                    </a:p>
                  </a:txBody>
                  <a:tcPr marL="9525" marR="9525" marT="9525" marB="0"/>
                </a:tc>
              </a:tr>
              <a:tr h="356010">
                <a:tc>
                  <a:txBody>
                    <a:bodyPr/>
                    <a:lstStyle/>
                    <a:p>
                      <a:pPr marL="55563" indent="0" algn="l" defTabSz="457200" rtl="0" eaLnBrk="1" fontAlgn="b" latinLnBrk="0" hangingPunct="1"/>
                      <a:r>
                        <a:rPr lang="en-US" sz="1100" b="0" i="0" u="none" strike="noStrike" kern="1200" dirty="0" smtClean="0">
                          <a:solidFill>
                            <a:srgbClr val="000000"/>
                          </a:solidFill>
                          <a:effectLst/>
                          <a:latin typeface="Arial"/>
                          <a:ea typeface="+mn-ea"/>
                          <a:cs typeface="+mn-cs"/>
                        </a:rPr>
                        <a:t>Water </a:t>
                      </a:r>
                      <a:r>
                        <a:rPr lang="en-US" sz="1100" b="0" i="0" u="none" strike="noStrike" kern="1200" dirty="0">
                          <a:solidFill>
                            <a:srgbClr val="000000"/>
                          </a:solidFill>
                          <a:effectLst/>
                          <a:latin typeface="Arial"/>
                          <a:ea typeface="+mn-ea"/>
                          <a:cs typeface="+mn-cs"/>
                        </a:rPr>
                        <a:t>Sector Regulation  </a:t>
                      </a:r>
                    </a:p>
                  </a:txBody>
                  <a:tcPr marL="9525" marR="9525" marT="9525" marB="0"/>
                </a:tc>
                <a:tc>
                  <a:txBody>
                    <a:bodyPr/>
                    <a:lstStyle/>
                    <a:p>
                      <a:pPr algn="ctr" fontAlgn="b"/>
                      <a:r>
                        <a:rPr lang="en-US" sz="1100" b="0" i="0" u="none" strike="noStrike" dirty="0" smtClean="0">
                          <a:solidFill>
                            <a:srgbClr val="000000"/>
                          </a:solidFill>
                          <a:effectLst/>
                          <a:latin typeface="Arial"/>
                        </a:rPr>
                        <a:t>498,592</a:t>
                      </a:r>
                      <a:endParaRPr lang="en-US" sz="1100" b="0" i="0" u="none" strike="noStrike" dirty="0">
                        <a:solidFill>
                          <a:srgbClr val="000000"/>
                        </a:solidFill>
                        <a:effectLst/>
                        <a:latin typeface="Arial"/>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140,774 </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357,818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28%</a:t>
                      </a: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225,050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140,774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dirty="0">
                          <a:solidFill>
                            <a:srgbClr val="000000"/>
                          </a:solidFill>
                          <a:effectLst/>
                          <a:latin typeface="Arial"/>
                          <a:ea typeface="+mn-ea"/>
                          <a:cs typeface="+mn-cs"/>
                        </a:rPr>
                        <a:t>     </a:t>
                      </a:r>
                      <a:r>
                        <a:rPr lang="en-US" sz="1100" b="0" i="0" u="none" strike="noStrike" kern="1200" dirty="0" smtClean="0">
                          <a:solidFill>
                            <a:srgbClr val="000000"/>
                          </a:solidFill>
                          <a:effectLst/>
                          <a:latin typeface="Arial"/>
                          <a:ea typeface="+mn-ea"/>
                          <a:cs typeface="+mn-cs"/>
                        </a:rPr>
                        <a:t>84,276 </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0" i="0" u="none" strike="noStrike" kern="1200">
                          <a:solidFill>
                            <a:srgbClr val="000000"/>
                          </a:solidFill>
                          <a:effectLst/>
                          <a:latin typeface="Arial"/>
                          <a:ea typeface="+mn-ea"/>
                          <a:cs typeface="+mn-cs"/>
                        </a:rPr>
                        <a:t>63%</a:t>
                      </a:r>
                    </a:p>
                  </a:txBody>
                  <a:tcPr marL="9525" marR="9525" marT="9525" marB="0"/>
                </a:tc>
              </a:tr>
              <a:tr h="292232">
                <a:tc>
                  <a:txBody>
                    <a:bodyPr/>
                    <a:lstStyle/>
                    <a:p>
                      <a:pPr algn="l" fontAlgn="b"/>
                      <a:r>
                        <a:rPr lang="en-US" sz="1100" b="1" i="0" u="none" strike="noStrike" dirty="0">
                          <a:solidFill>
                            <a:srgbClr val="000000"/>
                          </a:solidFill>
                          <a:effectLst/>
                          <a:latin typeface="Arial"/>
                        </a:rPr>
                        <a:t> Total </a:t>
                      </a:r>
                    </a:p>
                  </a:txBody>
                  <a:tcPr marL="9525" marR="9525" marT="9525" marB="0"/>
                </a:tc>
                <a:tc>
                  <a:txBody>
                    <a:bodyPr/>
                    <a:lstStyle/>
                    <a:p>
                      <a:pPr algn="ctr" fontAlgn="b"/>
                      <a:r>
                        <a:rPr lang="en-US" sz="1100" b="1" i="0" u="none" strike="noStrike" dirty="0" smtClean="0">
                          <a:solidFill>
                            <a:srgbClr val="000000"/>
                          </a:solidFill>
                          <a:effectLst/>
                          <a:latin typeface="Arial"/>
                        </a:rPr>
                        <a:t>15,571,518</a:t>
                      </a:r>
                      <a:endParaRPr lang="en-US" sz="1100" b="1" i="0" u="none" strike="noStrike" dirty="0">
                        <a:solidFill>
                          <a:srgbClr val="000000"/>
                        </a:solidFill>
                        <a:effectLst/>
                        <a:latin typeface="Arial"/>
                      </a:endParaRPr>
                    </a:p>
                  </a:txBody>
                  <a:tcPr marL="9525" marR="9525" marT="9525" marB="0"/>
                </a:tc>
                <a:tc>
                  <a:txBody>
                    <a:bodyPr/>
                    <a:lstStyle/>
                    <a:p>
                      <a:pPr algn="ctr" fontAlgn="ctr"/>
                      <a:r>
                        <a:rPr lang="en-US" sz="1100" b="1" i="0" u="none" strike="noStrike" kern="1200" dirty="0">
                          <a:solidFill>
                            <a:srgbClr val="000000"/>
                          </a:solidFill>
                          <a:effectLst/>
                          <a:latin typeface="Arial"/>
                          <a:ea typeface="+mn-ea"/>
                          <a:cs typeface="+mn-cs"/>
                        </a:rPr>
                        <a:t> 7,142,402 </a:t>
                      </a:r>
                    </a:p>
                  </a:txBody>
                  <a:tcPr marL="9525" marR="9525" marT="9525" marB="0"/>
                </a:tc>
                <a:tc>
                  <a:txBody>
                    <a:bodyPr/>
                    <a:lstStyle/>
                    <a:p>
                      <a:pPr algn="ctr" fontAlgn="ctr"/>
                      <a:r>
                        <a:rPr lang="en-US" sz="1100" b="1" i="0" u="none" strike="noStrike" kern="1200" dirty="0">
                          <a:solidFill>
                            <a:srgbClr val="000000"/>
                          </a:solidFill>
                          <a:effectLst/>
                          <a:latin typeface="Arial"/>
                          <a:ea typeface="+mn-ea"/>
                          <a:cs typeface="+mn-cs"/>
                        </a:rPr>
                        <a:t> </a:t>
                      </a:r>
                      <a:r>
                        <a:rPr lang="en-US" sz="1100" b="1" i="0" u="none" strike="noStrike" kern="1200" dirty="0" smtClean="0">
                          <a:solidFill>
                            <a:srgbClr val="000000"/>
                          </a:solidFill>
                          <a:effectLst/>
                          <a:latin typeface="Arial"/>
                          <a:ea typeface="+mn-ea"/>
                          <a:cs typeface="+mn-cs"/>
                        </a:rPr>
                        <a:t>8,429,116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1" i="0" u="none" strike="noStrike" kern="1200" dirty="0">
                          <a:solidFill>
                            <a:srgbClr val="000000"/>
                          </a:solidFill>
                          <a:effectLst/>
                          <a:latin typeface="Arial"/>
                          <a:ea typeface="+mn-ea"/>
                          <a:cs typeface="+mn-cs"/>
                        </a:rPr>
                        <a:t>46%</a:t>
                      </a:r>
                    </a:p>
                  </a:txBody>
                  <a:tcPr marL="9525" marR="9525" marT="9525" marB="0"/>
                </a:tc>
                <a:tc>
                  <a:txBody>
                    <a:bodyPr/>
                    <a:lstStyle/>
                    <a:p>
                      <a:pPr algn="ctr" fontAlgn="ctr"/>
                      <a:r>
                        <a:rPr lang="en-US" sz="1100" b="1" i="0" u="none" strike="noStrike" kern="1200" dirty="0" smtClean="0">
                          <a:solidFill>
                            <a:srgbClr val="000000"/>
                          </a:solidFill>
                          <a:effectLst/>
                          <a:latin typeface="Arial"/>
                          <a:ea typeface="+mn-ea"/>
                          <a:cs typeface="+mn-cs"/>
                        </a:rPr>
                        <a:t>7,967,650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1" i="0" u="none" strike="noStrike" kern="1200" dirty="0" smtClean="0">
                          <a:solidFill>
                            <a:srgbClr val="000000"/>
                          </a:solidFill>
                          <a:effectLst/>
                          <a:latin typeface="Arial"/>
                          <a:ea typeface="+mn-ea"/>
                          <a:cs typeface="+mn-cs"/>
                        </a:rPr>
                        <a:t>7,142,402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1" i="0" u="none" strike="noStrike" kern="1200" dirty="0">
                          <a:solidFill>
                            <a:srgbClr val="000000"/>
                          </a:solidFill>
                          <a:effectLst/>
                          <a:latin typeface="Arial"/>
                          <a:ea typeface="+mn-ea"/>
                          <a:cs typeface="+mn-cs"/>
                        </a:rPr>
                        <a:t> </a:t>
                      </a:r>
                      <a:r>
                        <a:rPr lang="en-US" sz="1100" b="1" i="0" u="none" strike="noStrike" kern="1200" dirty="0" smtClean="0">
                          <a:solidFill>
                            <a:srgbClr val="000000"/>
                          </a:solidFill>
                          <a:effectLst/>
                          <a:latin typeface="Arial"/>
                          <a:ea typeface="+mn-ea"/>
                          <a:cs typeface="+mn-cs"/>
                        </a:rPr>
                        <a:t>825,248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100" b="1" i="0" u="none" strike="noStrike" kern="1200" dirty="0">
                          <a:solidFill>
                            <a:srgbClr val="000000"/>
                          </a:solidFill>
                          <a:effectLst/>
                          <a:latin typeface="Arial"/>
                          <a:ea typeface="+mn-ea"/>
                          <a:cs typeface="+mn-cs"/>
                        </a:rPr>
                        <a:t>90%</a:t>
                      </a:r>
                    </a:p>
                  </a:txBody>
                  <a:tcPr marL="9525" marR="9525" marT="9525" marB="0"/>
                </a:tc>
              </a:tr>
              <a:tr h="248318">
                <a:tc gridSpan="9">
                  <a:txBody>
                    <a:bodyPr/>
                    <a:lstStyle/>
                    <a:p>
                      <a:pPr marL="55563" indent="0" algn="l" defTabSz="457200" rtl="0" eaLnBrk="1" fontAlgn="b" latinLnBrk="0" hangingPunct="1"/>
                      <a:r>
                        <a:rPr lang="en-US" sz="1100" b="1" i="0" u="none" strike="noStrike" kern="1200" dirty="0" smtClean="0">
                          <a:solidFill>
                            <a:srgbClr val="000000"/>
                          </a:solidFill>
                          <a:effectLst/>
                          <a:latin typeface="Arial"/>
                          <a:ea typeface="+mn-ea"/>
                          <a:cs typeface="+mn-cs"/>
                        </a:rPr>
                        <a:t>Economic </a:t>
                      </a:r>
                      <a:r>
                        <a:rPr lang="en-US" sz="1100" b="1" i="0" u="none" strike="noStrike" kern="1200" dirty="0">
                          <a:solidFill>
                            <a:srgbClr val="000000"/>
                          </a:solidFill>
                          <a:effectLst/>
                          <a:latin typeface="Arial"/>
                          <a:ea typeface="+mn-ea"/>
                          <a:cs typeface="+mn-cs"/>
                        </a:rPr>
                        <a:t>Classification </a:t>
                      </a: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c hMerge="1">
                  <a:txBody>
                    <a:bodyPr/>
                    <a:lstStyle/>
                    <a:p>
                      <a:pPr algn="ctr" fontAlgn="b"/>
                      <a:endParaRPr lang="en-US" sz="1100" b="1" i="0" u="none" strike="noStrike" dirty="0">
                        <a:solidFill>
                          <a:srgbClr val="000000"/>
                        </a:solidFill>
                        <a:effectLst/>
                        <a:latin typeface="Arial"/>
                      </a:endParaRPr>
                    </a:p>
                  </a:txBody>
                  <a:tcPr marL="9525" marR="9525" marT="9525" marB="0"/>
                </a:tc>
              </a:tr>
              <a:tr h="229754">
                <a:tc>
                  <a:txBody>
                    <a:bodyPr/>
                    <a:lstStyle/>
                    <a:p>
                      <a:pPr marL="55563" indent="0" algn="l" defTabSz="457200" rtl="0" eaLnBrk="1" fontAlgn="b" latinLnBrk="0" hangingPunct="1"/>
                      <a:r>
                        <a:rPr lang="en-US" sz="1100" b="1" i="0" u="none" strike="noStrike" kern="1200" dirty="0" smtClean="0">
                          <a:solidFill>
                            <a:srgbClr val="000000"/>
                          </a:solidFill>
                          <a:effectLst/>
                          <a:latin typeface="Arial"/>
                          <a:ea typeface="+mn-ea"/>
                          <a:cs typeface="+mn-cs"/>
                        </a:rPr>
                        <a:t>Current payments</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3,293,839 </a:t>
                      </a:r>
                    </a:p>
                  </a:txBody>
                  <a:tcPr marL="9525" marR="9525" marT="9525" marB="0" anchor="ctr"/>
                </a:tc>
                <a:tc>
                  <a:txBody>
                    <a:bodyPr/>
                    <a:lstStyle/>
                    <a:p>
                      <a:pPr marL="0" algn="ctr" defTabSz="457200" rtl="0" eaLnBrk="1" fontAlgn="b" latinLnBrk="0" hangingPunct="1"/>
                      <a:r>
                        <a:rPr lang="en-US" sz="1100" b="1" i="0" u="none" strike="noStrike" kern="1200" dirty="0">
                          <a:solidFill>
                            <a:srgbClr val="000000"/>
                          </a:solidFill>
                          <a:effectLst/>
                          <a:latin typeface="Arial"/>
                          <a:ea typeface="+mn-ea"/>
                          <a:cs typeface="+mn-cs"/>
                        </a:rPr>
                        <a:t> 2,048,411 </a:t>
                      </a: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1,245,428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62%</a:t>
                      </a: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1,585,798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2,048,411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a:t>
                      </a:r>
                      <a:r>
                        <a:rPr lang="en-US" sz="1100" b="1" i="0" u="none" strike="noStrike" kern="1200" dirty="0">
                          <a:solidFill>
                            <a:schemeClr val="tx1"/>
                          </a:solidFill>
                          <a:effectLst/>
                          <a:latin typeface="Arial"/>
                          <a:ea typeface="+mn-ea"/>
                          <a:cs typeface="+mn-cs"/>
                        </a:rPr>
                        <a:t>462,613)</a:t>
                      </a:r>
                    </a:p>
                  </a:txBody>
                  <a:tcPr marL="9525" marR="9525" marT="9525" marB="0" anchor="ctr"/>
                </a:tc>
                <a:tc>
                  <a:txBody>
                    <a:bodyPr/>
                    <a:lstStyle/>
                    <a:p>
                      <a:pPr marL="0" algn="ctr" defTabSz="457200" rtl="0" eaLnBrk="1" fontAlgn="b" latinLnBrk="0" hangingPunct="1"/>
                      <a:r>
                        <a:rPr lang="en-US" sz="1100" b="1" i="0" u="none" strike="noStrike" kern="1200">
                          <a:solidFill>
                            <a:schemeClr val="tx1"/>
                          </a:solidFill>
                          <a:effectLst/>
                          <a:latin typeface="Arial"/>
                          <a:ea typeface="+mn-ea"/>
                          <a:cs typeface="+mn-cs"/>
                        </a:rPr>
                        <a:t>129%</a:t>
                      </a:r>
                    </a:p>
                  </a:txBody>
                  <a:tcPr marL="9525" marR="9525" marT="9525" marB="0" anchor="ctr"/>
                </a:tc>
              </a:tr>
              <a:tr h="356010">
                <a:tc>
                  <a:txBody>
                    <a:bodyPr/>
                    <a:lstStyle/>
                    <a:p>
                      <a:pPr marL="168275" lvl="1" indent="0" algn="l" defTabSz="457200" rtl="0" eaLnBrk="1" fontAlgn="b" latinLnBrk="0" hangingPunct="1"/>
                      <a:r>
                        <a:rPr lang="en-US" sz="1100" b="0" i="0" u="none" strike="noStrike" kern="1200" dirty="0" smtClean="0">
                          <a:solidFill>
                            <a:srgbClr val="000000"/>
                          </a:solidFill>
                          <a:effectLst/>
                          <a:latin typeface="Arial"/>
                          <a:ea typeface="+mn-ea"/>
                          <a:cs typeface="+mn-cs"/>
                        </a:rPr>
                        <a:t>Compensation </a:t>
                      </a:r>
                      <a:r>
                        <a:rPr lang="en-US" sz="1100" b="0" i="0" u="none" strike="noStrike" kern="1200" dirty="0">
                          <a:solidFill>
                            <a:srgbClr val="000000"/>
                          </a:solidFill>
                          <a:effectLst/>
                          <a:latin typeface="Arial"/>
                          <a:ea typeface="+mn-ea"/>
                          <a:cs typeface="+mn-cs"/>
                        </a:rPr>
                        <a:t>of Employees </a:t>
                      </a:r>
                    </a:p>
                  </a:txBody>
                  <a:tcPr marL="9525" marR="9525" marT="9525" marB="0"/>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    1,720,205 </a:t>
                      </a:r>
                    </a:p>
                  </a:txBody>
                  <a:tcPr marL="9525" marR="9525" marT="9525" marB="0" anchor="ctr"/>
                </a:tc>
                <a:tc>
                  <a:txBody>
                    <a:bodyPr/>
                    <a:lstStyle/>
                    <a:p>
                      <a:pPr marL="0" algn="ctr" defTabSz="457200" rtl="0" eaLnBrk="1" fontAlgn="b" latinLnBrk="0" hangingPunct="1"/>
                      <a:r>
                        <a:rPr lang="en-US" sz="1100" b="0" i="0" u="none" strike="noStrike" kern="1200" dirty="0">
                          <a:solidFill>
                            <a:srgbClr val="000000"/>
                          </a:solidFill>
                          <a:effectLst/>
                          <a:latin typeface="Arial"/>
                          <a:ea typeface="+mn-ea"/>
                          <a:cs typeface="+mn-cs"/>
                        </a:rPr>
                        <a:t>    771,952 </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948,253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45%</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843,595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 </a:t>
                      </a:r>
                      <a:r>
                        <a:rPr lang="en-US" sz="1100" b="0" i="0" u="none" strike="noStrike" kern="1200" dirty="0" smtClean="0">
                          <a:solidFill>
                            <a:schemeClr val="tx1"/>
                          </a:solidFill>
                          <a:effectLst/>
                          <a:latin typeface="Arial"/>
                          <a:ea typeface="+mn-ea"/>
                          <a:cs typeface="+mn-cs"/>
                        </a:rPr>
                        <a:t>771,952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71,643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a:solidFill>
                            <a:schemeClr val="tx1"/>
                          </a:solidFill>
                          <a:effectLst/>
                          <a:latin typeface="Arial"/>
                          <a:ea typeface="+mn-ea"/>
                          <a:cs typeface="+mn-cs"/>
                        </a:rPr>
                        <a:t>92%</a:t>
                      </a:r>
                    </a:p>
                  </a:txBody>
                  <a:tcPr marL="9525" marR="9525" marT="9525" marB="0" anchor="ctr"/>
                </a:tc>
              </a:tr>
              <a:tr h="356010">
                <a:tc>
                  <a:txBody>
                    <a:bodyPr/>
                    <a:lstStyle/>
                    <a:p>
                      <a:pPr marL="168275" lvl="1" indent="0" algn="l" defTabSz="457200" rtl="0" eaLnBrk="1" fontAlgn="b" latinLnBrk="0" hangingPunct="1"/>
                      <a:r>
                        <a:rPr lang="en-US" sz="1100" b="0" i="0" u="none" strike="noStrike" kern="1200" dirty="0" smtClean="0">
                          <a:solidFill>
                            <a:srgbClr val="000000"/>
                          </a:solidFill>
                          <a:effectLst/>
                          <a:latin typeface="Arial"/>
                          <a:ea typeface="+mn-ea"/>
                          <a:cs typeface="+mn-cs"/>
                        </a:rPr>
                        <a:t>Goods </a:t>
                      </a:r>
                      <a:r>
                        <a:rPr lang="en-US" sz="1100" b="0" i="0" u="none" strike="noStrike" kern="1200" dirty="0">
                          <a:solidFill>
                            <a:srgbClr val="000000"/>
                          </a:solidFill>
                          <a:effectLst/>
                          <a:latin typeface="Arial"/>
                          <a:ea typeface="+mn-ea"/>
                          <a:cs typeface="+mn-cs"/>
                        </a:rPr>
                        <a:t>and Services </a:t>
                      </a:r>
                    </a:p>
                  </a:txBody>
                  <a:tcPr marL="9525" marR="9525" marT="9525" marB="0"/>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    1,573,634 </a:t>
                      </a:r>
                    </a:p>
                  </a:txBody>
                  <a:tcPr marL="9525" marR="9525" marT="9525" marB="0" anchor="ctr"/>
                </a:tc>
                <a:tc>
                  <a:txBody>
                    <a:bodyPr/>
                    <a:lstStyle/>
                    <a:p>
                      <a:pPr marL="0" algn="ctr" defTabSz="457200" rtl="0" eaLnBrk="1" fontAlgn="b" latinLnBrk="0" hangingPunct="1"/>
                      <a:r>
                        <a:rPr lang="en-US" sz="1100" b="0" i="0" u="none" strike="noStrike" kern="1200" dirty="0">
                          <a:solidFill>
                            <a:srgbClr val="000000"/>
                          </a:solidFill>
                          <a:effectLst/>
                          <a:latin typeface="Arial"/>
                          <a:ea typeface="+mn-ea"/>
                          <a:cs typeface="+mn-cs"/>
                        </a:rPr>
                        <a:t> 1,276,456 </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297,178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81%</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742,203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  1,276,456 </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a:t>
                      </a:r>
                      <a:r>
                        <a:rPr lang="en-US" sz="1100" b="0" i="0" u="none" strike="noStrike" kern="1200" dirty="0">
                          <a:solidFill>
                            <a:schemeClr val="tx1"/>
                          </a:solidFill>
                          <a:effectLst/>
                          <a:latin typeface="Arial"/>
                          <a:ea typeface="+mn-ea"/>
                          <a:cs typeface="+mn-cs"/>
                        </a:rPr>
                        <a:t>534,253)</a:t>
                      </a:r>
                    </a:p>
                  </a:txBody>
                  <a:tcPr marL="9525" marR="9525" marT="9525" marB="0" anchor="ctr"/>
                </a:tc>
                <a:tc>
                  <a:txBody>
                    <a:bodyPr/>
                    <a:lstStyle/>
                    <a:p>
                      <a:pPr marL="0" algn="ctr" defTabSz="457200" rtl="0" eaLnBrk="1" fontAlgn="b" latinLnBrk="0" hangingPunct="1"/>
                      <a:r>
                        <a:rPr lang="en-US" sz="1100" b="0" i="0" u="none" strike="noStrike" kern="1200">
                          <a:solidFill>
                            <a:schemeClr val="tx1"/>
                          </a:solidFill>
                          <a:effectLst/>
                          <a:latin typeface="Arial"/>
                          <a:ea typeface="+mn-ea"/>
                          <a:cs typeface="+mn-cs"/>
                        </a:rPr>
                        <a:t>172%</a:t>
                      </a:r>
                    </a:p>
                  </a:txBody>
                  <a:tcPr marL="9525" marR="9525" marT="9525" marB="0" anchor="ctr"/>
                </a:tc>
              </a:tr>
              <a:tr h="356010">
                <a:tc>
                  <a:txBody>
                    <a:bodyPr/>
                    <a:lstStyle/>
                    <a:p>
                      <a:pPr marL="168275" lvl="1" indent="0" algn="l" defTabSz="457200" rtl="0" eaLnBrk="1" fontAlgn="b" latinLnBrk="0" hangingPunct="1"/>
                      <a:r>
                        <a:rPr lang="en-US" sz="1100" b="0" i="0" u="none" strike="noStrike" kern="1200" dirty="0" smtClean="0">
                          <a:solidFill>
                            <a:srgbClr val="000000"/>
                          </a:solidFill>
                          <a:effectLst/>
                          <a:latin typeface="Arial"/>
                          <a:ea typeface="+mn-ea"/>
                          <a:cs typeface="+mn-cs"/>
                        </a:rPr>
                        <a:t>Interest and</a:t>
                      </a:r>
                      <a:r>
                        <a:rPr lang="en-US" sz="1100" b="0" i="0" u="none" strike="noStrike" kern="1200" baseline="0" dirty="0" smtClean="0">
                          <a:solidFill>
                            <a:srgbClr val="000000"/>
                          </a:solidFill>
                          <a:effectLst/>
                          <a:latin typeface="Arial"/>
                          <a:ea typeface="+mn-ea"/>
                          <a:cs typeface="+mn-cs"/>
                        </a:rPr>
                        <a:t> Rent on Land</a:t>
                      </a:r>
                      <a:endParaRPr lang="en-US" sz="1100" b="0" i="0" u="none" strike="noStrike" kern="1200" dirty="0">
                        <a:solidFill>
                          <a:srgbClr val="000000"/>
                        </a:solidFill>
                        <a:effectLst/>
                        <a:latin typeface="Arial"/>
                        <a:ea typeface="+mn-ea"/>
                        <a:cs typeface="+mn-cs"/>
                      </a:endParaRPr>
                    </a:p>
                  </a:txBody>
                  <a:tcPr marL="9525" marR="9525" marT="9525" marB="0"/>
                </a:tc>
                <a:tc>
                  <a:txBody>
                    <a:bodyPr/>
                    <a:lstStyle/>
                    <a:p>
                      <a:pPr algn="ctr" fontAlgn="ctr"/>
                      <a:r>
                        <a:rPr lang="en-US" sz="1400" b="0" i="0" u="none" strike="noStrike" dirty="0" smtClean="0">
                          <a:solidFill>
                            <a:srgbClr val="000000"/>
                          </a:solidFill>
                          <a:effectLst/>
                          <a:latin typeface="Arial Narrow"/>
                        </a:rPr>
                        <a:t>-   </a:t>
                      </a:r>
                      <a:endParaRPr lang="en-US" sz="1400" b="0" i="0" u="none" strike="noStrike" dirty="0">
                        <a:solidFill>
                          <a:srgbClr val="000000"/>
                        </a:solidFill>
                        <a:effectLst/>
                        <a:latin typeface="Arial Narrow"/>
                      </a:endParaRPr>
                    </a:p>
                  </a:txBody>
                  <a:tcPr marL="9525" marR="9525" marT="9525" marB="0" anchor="ctr"/>
                </a:tc>
                <a:tc>
                  <a:txBody>
                    <a:bodyPr/>
                    <a:lstStyle/>
                    <a:p>
                      <a:pPr marL="0" algn="ctr" defTabSz="457200" rtl="0" eaLnBrk="1" fontAlgn="b" latinLnBrk="0" hangingPunct="1"/>
                      <a:r>
                        <a:rPr lang="en-US" sz="1100" b="0" i="0" u="none" strike="noStrike" kern="1200" dirty="0" smtClean="0">
                          <a:solidFill>
                            <a:srgbClr val="000000"/>
                          </a:solidFill>
                          <a:effectLst/>
                          <a:latin typeface="Arial"/>
                          <a:ea typeface="+mn-ea"/>
                          <a:cs typeface="+mn-cs"/>
                        </a:rPr>
                        <a:t>3 </a:t>
                      </a:r>
                      <a:endParaRPr lang="en-US" sz="1100" b="0" i="0" u="none" strike="noStrike" kern="1200" dirty="0">
                        <a:solidFill>
                          <a:srgbClr val="000000"/>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a:t>
                      </a:r>
                      <a:r>
                        <a:rPr lang="en-US" sz="1100" b="0" i="0" u="none" strike="noStrike" kern="1200" dirty="0">
                          <a:solidFill>
                            <a:schemeClr val="tx1"/>
                          </a:solidFill>
                          <a:effectLst/>
                          <a:latin typeface="Arial"/>
                          <a:ea typeface="+mn-ea"/>
                          <a:cs typeface="+mn-cs"/>
                        </a:rPr>
                        <a:t>3)</a:t>
                      </a: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0%</a:t>
                      </a: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3 </a:t>
                      </a:r>
                      <a:endParaRPr lang="en-US" sz="1100" b="0"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0" i="0" u="none" strike="noStrike" kern="1200" dirty="0" smtClean="0">
                          <a:solidFill>
                            <a:schemeClr val="tx1"/>
                          </a:solidFill>
                          <a:effectLst/>
                          <a:latin typeface="Arial"/>
                          <a:ea typeface="+mn-ea"/>
                          <a:cs typeface="+mn-cs"/>
                        </a:rPr>
                        <a:t>(</a:t>
                      </a:r>
                      <a:r>
                        <a:rPr lang="en-US" sz="1100" b="0" i="0" u="none" strike="noStrike" kern="1200" dirty="0">
                          <a:solidFill>
                            <a:schemeClr val="tx1"/>
                          </a:solidFill>
                          <a:effectLst/>
                          <a:latin typeface="Arial"/>
                          <a:ea typeface="+mn-ea"/>
                          <a:cs typeface="+mn-cs"/>
                        </a:rPr>
                        <a:t>3)</a:t>
                      </a:r>
                    </a:p>
                  </a:txBody>
                  <a:tcPr marL="9525" marR="9525" marT="9525" marB="0" anchor="ctr"/>
                </a:tc>
                <a:tc>
                  <a:txBody>
                    <a:bodyPr/>
                    <a:lstStyle/>
                    <a:p>
                      <a:pPr marL="0" algn="ctr" defTabSz="457200" rtl="0" eaLnBrk="1" fontAlgn="b" latinLnBrk="0" hangingPunct="1"/>
                      <a:r>
                        <a:rPr lang="en-US" sz="1100" b="0" i="0" u="none" strike="noStrike" kern="1200" dirty="0">
                          <a:solidFill>
                            <a:schemeClr val="tx1"/>
                          </a:solidFill>
                          <a:effectLst/>
                          <a:latin typeface="Arial"/>
                          <a:ea typeface="+mn-ea"/>
                          <a:cs typeface="+mn-cs"/>
                        </a:rPr>
                        <a:t>0%</a:t>
                      </a:r>
                    </a:p>
                  </a:txBody>
                  <a:tcPr marL="9525" marR="9525" marT="9525" marB="0" anchor="ctr"/>
                </a:tc>
              </a:tr>
              <a:tr h="356010">
                <a:tc>
                  <a:txBody>
                    <a:bodyPr/>
                    <a:lstStyle/>
                    <a:p>
                      <a:pPr marL="55563" indent="0" algn="l" defTabSz="457200" rtl="0" eaLnBrk="1" fontAlgn="b" latinLnBrk="0" hangingPunct="1"/>
                      <a:r>
                        <a:rPr lang="en-US" sz="1100" b="1" i="0" u="none" strike="noStrike" kern="1200" dirty="0" smtClean="0">
                          <a:solidFill>
                            <a:srgbClr val="000000"/>
                          </a:solidFill>
                          <a:effectLst/>
                          <a:latin typeface="Arial"/>
                          <a:ea typeface="+mn-ea"/>
                          <a:cs typeface="+mn-cs"/>
                        </a:rPr>
                        <a:t>Transfers </a:t>
                      </a:r>
                      <a:r>
                        <a:rPr lang="en-US" sz="1100" b="1" i="0" u="none" strike="noStrike" kern="1200" dirty="0">
                          <a:solidFill>
                            <a:srgbClr val="000000"/>
                          </a:solidFill>
                          <a:effectLst/>
                          <a:latin typeface="Arial"/>
                          <a:ea typeface="+mn-ea"/>
                          <a:cs typeface="+mn-cs"/>
                        </a:rPr>
                        <a:t>and Subsidies </a:t>
                      </a:r>
                    </a:p>
                  </a:txBody>
                  <a:tcPr marL="9525" marR="9525" marT="9525" marB="0"/>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8,633,286 </a:t>
                      </a:r>
                    </a:p>
                  </a:txBody>
                  <a:tcPr marL="9525" marR="9525" marT="9525" marB="0"/>
                </a:tc>
                <a:tc>
                  <a:txBody>
                    <a:bodyPr/>
                    <a:lstStyle/>
                    <a:p>
                      <a:pPr marL="0" algn="ctr" defTabSz="457200" rtl="0" eaLnBrk="1" fontAlgn="b" latinLnBrk="0" hangingPunct="1"/>
                      <a:r>
                        <a:rPr lang="en-US" sz="1100" b="1" i="0" u="none" strike="noStrike" kern="1200" dirty="0">
                          <a:solidFill>
                            <a:srgbClr val="000000"/>
                          </a:solidFill>
                          <a:effectLst/>
                          <a:latin typeface="Arial"/>
                          <a:ea typeface="+mn-ea"/>
                          <a:cs typeface="+mn-cs"/>
                        </a:rPr>
                        <a:t> 3,822,760 </a:t>
                      </a: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4,810,526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a:solidFill>
                            <a:schemeClr val="tx1"/>
                          </a:solidFill>
                          <a:effectLst/>
                          <a:latin typeface="Arial"/>
                          <a:ea typeface="+mn-ea"/>
                          <a:cs typeface="+mn-cs"/>
                        </a:rPr>
                        <a:t>44%</a:t>
                      </a: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4,214,856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3,822,760 </a:t>
                      </a: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392,096 </a:t>
                      </a: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91%</a:t>
                      </a:r>
                    </a:p>
                  </a:txBody>
                  <a:tcPr marL="9525" marR="9525" marT="9525" marB="0" anchor="ctr"/>
                </a:tc>
              </a:tr>
              <a:tr h="300675">
                <a:tc>
                  <a:txBody>
                    <a:bodyPr/>
                    <a:lstStyle/>
                    <a:p>
                      <a:pPr marL="55563" indent="0" algn="l" defTabSz="457200" rtl="0" eaLnBrk="1" fontAlgn="b" latinLnBrk="0" hangingPunct="1"/>
                      <a:r>
                        <a:rPr lang="en-US" sz="1100" b="1" i="0" u="none" strike="noStrike" kern="1200" dirty="0" smtClean="0">
                          <a:solidFill>
                            <a:srgbClr val="000000"/>
                          </a:solidFill>
                          <a:effectLst/>
                          <a:latin typeface="Arial"/>
                          <a:ea typeface="+mn-ea"/>
                          <a:cs typeface="+mn-cs"/>
                        </a:rPr>
                        <a:t>Payment</a:t>
                      </a:r>
                      <a:r>
                        <a:rPr lang="en-US" sz="1100" b="1" i="0" u="none" strike="noStrike" kern="1200" baseline="0" dirty="0" smtClean="0">
                          <a:solidFill>
                            <a:srgbClr val="000000"/>
                          </a:solidFill>
                          <a:effectLst/>
                          <a:latin typeface="Arial"/>
                          <a:ea typeface="+mn-ea"/>
                          <a:cs typeface="+mn-cs"/>
                        </a:rPr>
                        <a:t> for Capital Assets</a:t>
                      </a:r>
                      <a:r>
                        <a:rPr lang="en-US" sz="1100" b="1" i="0" u="none" strike="noStrike" kern="1200" dirty="0" smtClean="0">
                          <a:solidFill>
                            <a:srgbClr val="000000"/>
                          </a:solidFill>
                          <a:effectLst/>
                          <a:latin typeface="Arial"/>
                          <a:ea typeface="+mn-ea"/>
                          <a:cs typeface="+mn-cs"/>
                        </a:rPr>
                        <a:t>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3,619,984 </a:t>
                      </a:r>
                    </a:p>
                  </a:txBody>
                  <a:tcPr marL="9525" marR="9525" marT="9525" marB="0"/>
                </a:tc>
                <a:tc>
                  <a:txBody>
                    <a:bodyPr/>
                    <a:lstStyle/>
                    <a:p>
                      <a:pPr marL="0" algn="ctr" defTabSz="457200" rtl="0" eaLnBrk="1" fontAlgn="b" latinLnBrk="0" hangingPunct="1"/>
                      <a:r>
                        <a:rPr lang="en-US" sz="1100" b="1" i="0" u="none" strike="noStrike" kern="1200" dirty="0" smtClean="0">
                          <a:solidFill>
                            <a:srgbClr val="000000"/>
                          </a:solidFill>
                          <a:effectLst/>
                          <a:latin typeface="Arial"/>
                          <a:ea typeface="+mn-ea"/>
                          <a:cs typeface="+mn-cs"/>
                        </a:rPr>
                        <a:t>1,271,231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a:t>
                      </a:r>
                      <a:r>
                        <a:rPr lang="en-US" sz="1100" b="1" i="0" u="none" strike="noStrike" kern="1200" dirty="0" smtClean="0">
                          <a:solidFill>
                            <a:schemeClr val="tx1"/>
                          </a:solidFill>
                          <a:effectLst/>
                          <a:latin typeface="Arial"/>
                          <a:ea typeface="+mn-ea"/>
                          <a:cs typeface="+mn-cs"/>
                        </a:rPr>
                        <a:t>2,373,162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a:solidFill>
                            <a:schemeClr val="tx1"/>
                          </a:solidFill>
                          <a:effectLst/>
                          <a:latin typeface="Arial"/>
                          <a:ea typeface="+mn-ea"/>
                          <a:cs typeface="+mn-cs"/>
                        </a:rPr>
                        <a:t>35%</a:t>
                      </a:r>
                    </a:p>
                  </a:txBody>
                  <a:tcPr marL="9525" marR="9525" marT="9525" marB="0" anchor="ctr"/>
                </a:tc>
                <a:tc>
                  <a:txBody>
                    <a:bodyPr/>
                    <a:lstStyle/>
                    <a:p>
                      <a:pPr marL="0" algn="ctr" defTabSz="457200" rtl="0" eaLnBrk="1" fontAlgn="b" latinLnBrk="0" hangingPunct="1"/>
                      <a:r>
                        <a:rPr lang="en-US" sz="1100" b="1" i="0" u="none" strike="noStrike" kern="1200" dirty="0" smtClean="0">
                          <a:solidFill>
                            <a:schemeClr val="tx1"/>
                          </a:solidFill>
                          <a:effectLst/>
                          <a:latin typeface="Arial"/>
                          <a:ea typeface="+mn-ea"/>
                          <a:cs typeface="+mn-cs"/>
                        </a:rPr>
                        <a:t>2,166,996 </a:t>
                      </a:r>
                      <a:endParaRPr lang="en-US" sz="1100" b="1" i="0" u="none" strike="noStrike" kern="1200" dirty="0">
                        <a:solidFill>
                          <a:schemeClr val="tx1"/>
                        </a:solidFill>
                        <a:effectLst/>
                        <a:latin typeface="Arial"/>
                        <a:ea typeface="+mn-ea"/>
                        <a:cs typeface="+mn-cs"/>
                      </a:endParaRPr>
                    </a:p>
                  </a:txBody>
                  <a:tcPr marL="9525" marR="9525" marT="9525" marB="0" anchor="ctr"/>
                </a:tc>
                <a:tc>
                  <a:txBody>
                    <a:bodyPr/>
                    <a:lstStyle/>
                    <a:p>
                      <a:pPr marL="0" algn="ctr" defTabSz="457200" rtl="0" eaLnBrk="1" fontAlgn="b" latinLnBrk="0" hangingPunct="1"/>
                      <a:r>
                        <a:rPr lang="en-US" sz="1100" b="1" i="0" u="none" strike="noStrike" kern="1200">
                          <a:solidFill>
                            <a:schemeClr val="tx1"/>
                          </a:solidFill>
                          <a:effectLst/>
                          <a:latin typeface="Arial"/>
                          <a:ea typeface="+mn-ea"/>
                          <a:cs typeface="+mn-cs"/>
                        </a:rPr>
                        <a:t>  1,271,231 </a:t>
                      </a: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    895,765 </a:t>
                      </a:r>
                    </a:p>
                  </a:txBody>
                  <a:tcPr marL="9525" marR="9525" marT="9525" marB="0" anchor="ctr"/>
                </a:tc>
                <a:tc>
                  <a:txBody>
                    <a:bodyPr/>
                    <a:lstStyle/>
                    <a:p>
                      <a:pPr marL="0" algn="ctr" defTabSz="457200" rtl="0" eaLnBrk="1" fontAlgn="b" latinLnBrk="0" hangingPunct="1"/>
                      <a:r>
                        <a:rPr lang="en-US" sz="1100" b="1" i="0" u="none" strike="noStrike" kern="1200" dirty="0">
                          <a:solidFill>
                            <a:schemeClr val="tx1"/>
                          </a:solidFill>
                          <a:effectLst/>
                          <a:latin typeface="Arial"/>
                          <a:ea typeface="+mn-ea"/>
                          <a:cs typeface="+mn-cs"/>
                        </a:rPr>
                        <a:t>59%</a:t>
                      </a:r>
                    </a:p>
                  </a:txBody>
                  <a:tcPr marL="9525" marR="9525" marT="9525" marB="0" anchor="ctr"/>
                </a:tc>
              </a:tr>
              <a:tr h="300675">
                <a:tc>
                  <a:txBody>
                    <a:bodyPr/>
                    <a:lstStyle/>
                    <a:p>
                      <a:pPr marL="55563" indent="0" algn="l" defTabSz="457200" rtl="0" eaLnBrk="1" fontAlgn="b" latinLnBrk="0" hangingPunct="1"/>
                      <a:r>
                        <a:rPr lang="en-US" sz="1100" b="1" i="0" u="none" strike="noStrike" kern="1200" dirty="0" smtClean="0">
                          <a:solidFill>
                            <a:srgbClr val="000000"/>
                          </a:solidFill>
                          <a:effectLst/>
                          <a:latin typeface="Arial"/>
                          <a:ea typeface="+mn-ea"/>
                          <a:cs typeface="+mn-cs"/>
                        </a:rPr>
                        <a:t>Total </a:t>
                      </a:r>
                      <a:endParaRPr lang="en-US" sz="1100" b="1" i="0" u="none" strike="noStrike" kern="1200" dirty="0">
                        <a:solidFill>
                          <a:srgbClr val="000000"/>
                        </a:solidFill>
                        <a:effectLst/>
                        <a:latin typeface="Arial"/>
                        <a:ea typeface="+mn-ea"/>
                        <a:cs typeface="+mn-cs"/>
                      </a:endParaRPr>
                    </a:p>
                  </a:txBody>
                  <a:tcPr marL="9525" marR="9525" marT="9525" marB="0"/>
                </a:tc>
                <a:tc>
                  <a:txBody>
                    <a:bodyPr/>
                    <a:lstStyle/>
                    <a:p>
                      <a:pPr algn="ctr" fontAlgn="b"/>
                      <a:r>
                        <a:rPr lang="en-US" sz="1100" b="1" i="0" u="none" strike="noStrike" dirty="0" smtClean="0">
                          <a:solidFill>
                            <a:srgbClr val="000000"/>
                          </a:solidFill>
                          <a:effectLst/>
                          <a:latin typeface="Arial"/>
                        </a:rPr>
                        <a:t>15,571,518</a:t>
                      </a:r>
                      <a:endParaRPr lang="en-US" sz="1100" b="1" i="0" u="none" strike="noStrike" dirty="0">
                        <a:solidFill>
                          <a:srgbClr val="000000"/>
                        </a:solidFill>
                        <a:effectLst/>
                        <a:latin typeface="Arial"/>
                      </a:endParaRPr>
                    </a:p>
                  </a:txBody>
                  <a:tcPr marL="9525" marR="9525" marT="9525" marB="0"/>
                </a:tc>
                <a:tc>
                  <a:txBody>
                    <a:bodyPr/>
                    <a:lstStyle/>
                    <a:p>
                      <a:pPr algn="ctr" fontAlgn="ctr"/>
                      <a:r>
                        <a:rPr lang="en-US" sz="1100" b="1" i="0" u="none" strike="noStrike" kern="1200" dirty="0" smtClean="0">
                          <a:solidFill>
                            <a:srgbClr val="000000"/>
                          </a:solidFill>
                          <a:effectLst/>
                          <a:latin typeface="Arial"/>
                          <a:ea typeface="+mn-ea"/>
                          <a:cs typeface="+mn-cs"/>
                        </a:rPr>
                        <a:t>7,142,402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ctr" fontAlgn="ctr"/>
                      <a:r>
                        <a:rPr lang="en-US" sz="1100" b="1" i="0" u="none" strike="noStrike" kern="1200" dirty="0">
                          <a:solidFill>
                            <a:srgbClr val="000000"/>
                          </a:solidFill>
                          <a:effectLst/>
                          <a:latin typeface="Arial"/>
                          <a:ea typeface="+mn-ea"/>
                          <a:cs typeface="+mn-cs"/>
                        </a:rPr>
                        <a:t> </a:t>
                      </a:r>
                      <a:r>
                        <a:rPr lang="en-US" sz="1100" b="1" i="0" u="none" strike="noStrike" kern="1200" dirty="0" smtClean="0">
                          <a:solidFill>
                            <a:srgbClr val="000000"/>
                          </a:solidFill>
                          <a:effectLst/>
                          <a:latin typeface="Arial"/>
                          <a:ea typeface="+mn-ea"/>
                          <a:cs typeface="+mn-cs"/>
                        </a:rPr>
                        <a:t>8,429,116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ctr" fontAlgn="ctr"/>
                      <a:r>
                        <a:rPr lang="en-US" sz="1100" b="1" i="0" u="none" strike="noStrike" kern="1200" dirty="0">
                          <a:solidFill>
                            <a:srgbClr val="000000"/>
                          </a:solidFill>
                          <a:effectLst/>
                          <a:latin typeface="Arial"/>
                          <a:ea typeface="+mn-ea"/>
                          <a:cs typeface="+mn-cs"/>
                        </a:rPr>
                        <a:t>46%</a:t>
                      </a:r>
                    </a:p>
                  </a:txBody>
                  <a:tcPr marL="9525" marR="9525" marT="9525" marB="0" anchor="ctr"/>
                </a:tc>
                <a:tc>
                  <a:txBody>
                    <a:bodyPr/>
                    <a:lstStyle/>
                    <a:p>
                      <a:pPr algn="ctr" fontAlgn="ctr"/>
                      <a:r>
                        <a:rPr lang="en-US" sz="1100" b="1" i="0" u="none" strike="noStrike" kern="1200" dirty="0" smtClean="0">
                          <a:solidFill>
                            <a:srgbClr val="000000"/>
                          </a:solidFill>
                          <a:effectLst/>
                          <a:latin typeface="Arial"/>
                          <a:ea typeface="+mn-ea"/>
                          <a:cs typeface="+mn-cs"/>
                        </a:rPr>
                        <a:t>7,967,650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ctr" fontAlgn="ctr"/>
                      <a:r>
                        <a:rPr lang="en-US" sz="1100" b="1" i="0" u="none" strike="noStrike" kern="1200" dirty="0" smtClean="0">
                          <a:solidFill>
                            <a:srgbClr val="000000"/>
                          </a:solidFill>
                          <a:effectLst/>
                          <a:latin typeface="Arial"/>
                          <a:ea typeface="+mn-ea"/>
                          <a:cs typeface="+mn-cs"/>
                        </a:rPr>
                        <a:t>7,142,402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ctr" fontAlgn="ctr"/>
                      <a:r>
                        <a:rPr lang="en-US" sz="1100" b="1" i="0" u="none" strike="noStrike" kern="1200" dirty="0">
                          <a:solidFill>
                            <a:srgbClr val="000000"/>
                          </a:solidFill>
                          <a:effectLst/>
                          <a:latin typeface="Arial"/>
                          <a:ea typeface="+mn-ea"/>
                          <a:cs typeface="+mn-cs"/>
                        </a:rPr>
                        <a:t> </a:t>
                      </a:r>
                      <a:r>
                        <a:rPr lang="en-US" sz="1100" b="1" i="0" u="none" strike="noStrike" kern="1200" dirty="0" smtClean="0">
                          <a:solidFill>
                            <a:srgbClr val="000000"/>
                          </a:solidFill>
                          <a:effectLst/>
                          <a:latin typeface="Arial"/>
                          <a:ea typeface="+mn-ea"/>
                          <a:cs typeface="+mn-cs"/>
                        </a:rPr>
                        <a:t>825,248 </a:t>
                      </a:r>
                      <a:endParaRPr lang="en-US" sz="1100" b="1" i="0" u="none" strike="noStrike" kern="1200" dirty="0">
                        <a:solidFill>
                          <a:srgbClr val="000000"/>
                        </a:solidFill>
                        <a:effectLst/>
                        <a:latin typeface="Arial"/>
                        <a:ea typeface="+mn-ea"/>
                        <a:cs typeface="+mn-cs"/>
                      </a:endParaRPr>
                    </a:p>
                  </a:txBody>
                  <a:tcPr marL="9525" marR="9525" marT="9525" marB="0" anchor="ctr"/>
                </a:tc>
                <a:tc>
                  <a:txBody>
                    <a:bodyPr/>
                    <a:lstStyle/>
                    <a:p>
                      <a:pPr algn="ctr" fontAlgn="ctr"/>
                      <a:r>
                        <a:rPr lang="en-US" sz="1100" b="1" i="0" u="none" strike="noStrike" kern="1200" dirty="0">
                          <a:solidFill>
                            <a:srgbClr val="000000"/>
                          </a:solidFill>
                          <a:effectLst/>
                          <a:latin typeface="Arial"/>
                          <a:ea typeface="+mn-ea"/>
                          <a:cs typeface="+mn-cs"/>
                        </a:rPr>
                        <a:t>90%</a:t>
                      </a:r>
                    </a:p>
                  </a:txBody>
                  <a:tcPr marL="9525" marR="9525" marT="9525" marB="0" anchor="ctr"/>
                </a:tc>
              </a:tr>
            </a:tbl>
          </a:graphicData>
        </a:graphic>
      </p:graphicFrame>
      <p:sp>
        <p:nvSpPr>
          <p:cNvPr id="4" name="Slide Number Placeholder 3"/>
          <p:cNvSpPr>
            <a:spLocks noGrp="1"/>
          </p:cNvSpPr>
          <p:nvPr>
            <p:ph type="sldNum" sz="quarter" idx="12"/>
          </p:nvPr>
        </p:nvSpPr>
        <p:spPr>
          <a:xfrm>
            <a:off x="6553200" y="6249686"/>
            <a:ext cx="2133600" cy="365125"/>
          </a:xfrm>
        </p:spPr>
        <p:txBody>
          <a:bodyPr/>
          <a:lstStyle/>
          <a:p>
            <a:pPr>
              <a:defRPr/>
            </a:pPr>
            <a:fld id="{3BABFDD9-386B-4635-A8AB-4BCCAEB4E35F}" type="slidenum">
              <a:rPr lang="en-US" smtClean="0"/>
              <a:pPr>
                <a:defRPr/>
              </a:pPr>
              <a:t>7</a:t>
            </a:fld>
            <a:endParaRPr lang="en-US"/>
          </a:p>
        </p:txBody>
      </p:sp>
    </p:spTree>
    <p:extLst>
      <p:ext uri="{BB962C8B-B14F-4D97-AF65-F5344CB8AC3E}">
        <p14:creationId xmlns:p14="http://schemas.microsoft.com/office/powerpoint/2010/main" val="2554983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5" y="106998"/>
            <a:ext cx="7517079" cy="1143000"/>
          </a:xfrm>
        </p:spPr>
        <p:txBody>
          <a:bodyPr/>
          <a:lstStyle/>
          <a:p>
            <a:r>
              <a:rPr lang="en-ZA" sz="3200" dirty="0" smtClean="0"/>
              <a:t>Summary: notes to the financial performance</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8999057"/>
              </p:ext>
            </p:extLst>
          </p:nvPr>
        </p:nvGraphicFramePr>
        <p:xfrm>
          <a:off x="1508167" y="1278861"/>
          <a:ext cx="7493328" cy="4399498"/>
        </p:xfrm>
        <a:graphic>
          <a:graphicData uri="http://schemas.openxmlformats.org/drawingml/2006/table">
            <a:tbl>
              <a:tblPr firstRow="1" bandRow="1">
                <a:tableStyleId>{F5AB1C69-6EDB-4FF4-983F-18BD219EF322}</a:tableStyleId>
              </a:tblPr>
              <a:tblGrid>
                <a:gridCol w="1737818"/>
                <a:gridCol w="5755510"/>
              </a:tblGrid>
              <a:tr h="591567">
                <a:tc>
                  <a:txBody>
                    <a:bodyPr/>
                    <a:lstStyle/>
                    <a:p>
                      <a:r>
                        <a:rPr lang="en-ZA" sz="1400" dirty="0" smtClean="0">
                          <a:latin typeface="Arial" pitchFamily="34" charset="0"/>
                          <a:cs typeface="Arial" pitchFamily="34" charset="0"/>
                        </a:rPr>
                        <a:t>Economic</a:t>
                      </a:r>
                      <a:r>
                        <a:rPr lang="en-ZA" sz="1400" baseline="0" dirty="0" smtClean="0">
                          <a:latin typeface="Arial" pitchFamily="34" charset="0"/>
                          <a:cs typeface="Arial" pitchFamily="34" charset="0"/>
                        </a:rPr>
                        <a:t> classification</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Notes</a:t>
                      </a:r>
                      <a:endParaRPr lang="en-ZA" sz="1400" dirty="0">
                        <a:latin typeface="Arial" pitchFamily="34" charset="0"/>
                        <a:cs typeface="Arial" pitchFamily="34" charset="0"/>
                      </a:endParaRPr>
                    </a:p>
                  </a:txBody>
                  <a:tcPr/>
                </a:tc>
              </a:tr>
              <a:tr h="835155">
                <a:tc>
                  <a:txBody>
                    <a:bodyPr/>
                    <a:lstStyle/>
                    <a:p>
                      <a:r>
                        <a:rPr lang="en-ZA" sz="1400" b="1" u="sng" dirty="0" smtClean="0">
                          <a:latin typeface="Arial" panose="020B0604020202020204" pitchFamily="34" charset="0"/>
                          <a:ea typeface="Calibri"/>
                          <a:cs typeface="Arial" panose="020B0604020202020204" pitchFamily="34" charset="0"/>
                        </a:rPr>
                        <a:t>Compensation of Employees (Under-spending)</a:t>
                      </a:r>
                      <a:endParaRPr lang="en-ZA" sz="1400" dirty="0">
                        <a:latin typeface="Arial" pitchFamily="34" charset="0"/>
                        <a:cs typeface="Arial" pitchFamily="34" charset="0"/>
                      </a:endParaRPr>
                    </a:p>
                  </a:txBody>
                  <a:tcPr/>
                </a:tc>
                <a:tc>
                  <a:txBody>
                    <a:bodyPr/>
                    <a:lstStyle/>
                    <a:p>
                      <a:pPr algn="just"/>
                      <a:r>
                        <a:rPr lang="en-ZA" sz="1400" dirty="0" smtClean="0">
                          <a:latin typeface="Arial" panose="020B0604020202020204" pitchFamily="34" charset="0"/>
                          <a:ea typeface="Times New Roman"/>
                          <a:cs typeface="Arial" panose="020B0604020202020204" pitchFamily="34" charset="0"/>
                        </a:rPr>
                        <a:t>Vacant posts across all four programmes:</a:t>
                      </a:r>
                      <a:r>
                        <a:rPr lang="en-GB" sz="1400" dirty="0" smtClean="0">
                          <a:latin typeface="Arial" panose="020B0604020202020204" pitchFamily="34" charset="0"/>
                          <a:ea typeface="Times New Roman"/>
                          <a:cs typeface="Arial" panose="020B0604020202020204" pitchFamily="34" charset="0"/>
                        </a:rPr>
                        <a:t> </a:t>
                      </a:r>
                      <a:r>
                        <a:rPr lang="en-US" sz="1400" dirty="0" smtClean="0">
                          <a:latin typeface="Arial" panose="020B0604020202020204" pitchFamily="34" charset="0"/>
                          <a:ea typeface="Times New Roman"/>
                          <a:cs typeface="Arial" panose="020B0604020202020204" pitchFamily="34" charset="0"/>
                        </a:rPr>
                        <a:t>The recruitment processes are underway for the filling of posts which are mainly critical and/or core in nature and vacant due to natural attrition</a:t>
                      </a:r>
                      <a:endParaRPr lang="en-ZA" sz="1400" dirty="0" smtClean="0">
                        <a:latin typeface="Arial" pitchFamily="34" charset="0"/>
                        <a:cs typeface="Arial" pitchFamily="34" charset="0"/>
                      </a:endParaRPr>
                    </a:p>
                  </a:txBody>
                  <a:tcPr/>
                </a:tc>
              </a:tr>
              <a:tr h="895967">
                <a:tc>
                  <a:txBody>
                    <a:bodyPr/>
                    <a:lstStyle/>
                    <a:p>
                      <a:r>
                        <a:rPr lang="en-ZA" sz="1400" b="1" u="sng" dirty="0" smtClean="0">
                          <a:latin typeface="Arial" panose="020B0604020202020204" pitchFamily="34" charset="0"/>
                          <a:ea typeface="Calibri"/>
                          <a:cs typeface="Arial" panose="020B0604020202020204" pitchFamily="34" charset="0"/>
                        </a:rPr>
                        <a:t>Goods and Services </a:t>
                      </a:r>
                    </a:p>
                    <a:p>
                      <a:r>
                        <a:rPr lang="en-ZA" sz="1400" b="1" u="sng" dirty="0" smtClean="0">
                          <a:latin typeface="Arial" panose="020B0604020202020204" pitchFamily="34" charset="0"/>
                          <a:ea typeface="Calibri"/>
                          <a:cs typeface="Arial" panose="020B0604020202020204" pitchFamily="34" charset="0"/>
                        </a:rPr>
                        <a:t>(Over-spending)</a:t>
                      </a:r>
                      <a:endParaRPr lang="en-ZA" sz="1400" dirty="0">
                        <a:latin typeface="Arial" pitchFamily="34" charset="0"/>
                        <a:cs typeface="Arial" pitchFamily="34" charset="0"/>
                      </a:endParaRPr>
                    </a:p>
                  </a:txBody>
                  <a:tcPr/>
                </a:tc>
                <a:tc>
                  <a:txBody>
                    <a:bodyPr/>
                    <a:lstStyle/>
                    <a:p>
                      <a:pPr algn="just"/>
                      <a:r>
                        <a:rPr lang="en-GB" sz="1400" dirty="0" smtClean="0">
                          <a:latin typeface="Arial" panose="020B0604020202020204" pitchFamily="34" charset="0"/>
                          <a:ea typeface="Times New Roman"/>
                          <a:cs typeface="Arial" panose="020B0604020202020204" pitchFamily="34" charset="0"/>
                        </a:rPr>
                        <a:t>The over spending was </a:t>
                      </a:r>
                      <a:r>
                        <a:rPr lang="en-US" sz="1400" dirty="0" smtClean="0">
                          <a:latin typeface="Arial" panose="020B0604020202020204" pitchFamily="34" charset="0"/>
                          <a:ea typeface="Times New Roman"/>
                          <a:cs typeface="Arial" panose="020B0604020202020204" pitchFamily="34" charset="0"/>
                        </a:rPr>
                        <a:t>largely due to the amounts (R610.286 million) paid to the Implementing Agents (</a:t>
                      </a:r>
                      <a:r>
                        <a:rPr lang="en-US" sz="1400" dirty="0" err="1" smtClean="0">
                          <a:latin typeface="Arial" panose="020B0604020202020204" pitchFamily="34" charset="0"/>
                          <a:ea typeface="Times New Roman"/>
                          <a:cs typeface="Arial" panose="020B0604020202020204" pitchFamily="34" charset="0"/>
                        </a:rPr>
                        <a:t>IAs</a:t>
                      </a:r>
                      <a:r>
                        <a:rPr lang="en-US" sz="1400" dirty="0" smtClean="0">
                          <a:latin typeface="Arial" panose="020B0604020202020204" pitchFamily="34" charset="0"/>
                          <a:ea typeface="Times New Roman"/>
                          <a:cs typeface="Arial" panose="020B0604020202020204" pitchFamily="34" charset="0"/>
                        </a:rPr>
                        <a:t>)  for the War on Leaks (</a:t>
                      </a:r>
                      <a:r>
                        <a:rPr lang="en-US" sz="1400" dirty="0" err="1" smtClean="0">
                          <a:latin typeface="Arial" panose="020B0604020202020204" pitchFamily="34" charset="0"/>
                          <a:ea typeface="Times New Roman"/>
                          <a:cs typeface="Arial" panose="020B0604020202020204" pitchFamily="34" charset="0"/>
                        </a:rPr>
                        <a:t>WoL</a:t>
                      </a:r>
                      <a:r>
                        <a:rPr lang="en-US" sz="1400" dirty="0" smtClean="0">
                          <a:latin typeface="Arial" panose="020B0604020202020204" pitchFamily="34" charset="0"/>
                          <a:ea typeface="Times New Roman"/>
                          <a:cs typeface="Arial" panose="020B0604020202020204" pitchFamily="34" charset="0"/>
                        </a:rPr>
                        <a:t>) National Strategic </a:t>
                      </a:r>
                      <a:r>
                        <a:rPr lang="en-US" sz="1400" dirty="0" err="1" smtClean="0">
                          <a:latin typeface="Arial" panose="020B0604020202020204" pitchFamily="34" charset="0"/>
                          <a:ea typeface="Times New Roman"/>
                          <a:cs typeface="Arial" panose="020B0604020202020204" pitchFamily="34" charset="0"/>
                        </a:rPr>
                        <a:t>Programme</a:t>
                      </a:r>
                      <a:r>
                        <a:rPr lang="en-US" sz="1400" dirty="0" smtClean="0">
                          <a:latin typeface="Arial" panose="020B0604020202020204" pitchFamily="34" charset="0"/>
                          <a:ea typeface="Times New Roman"/>
                          <a:cs typeface="Arial" panose="020B0604020202020204" pitchFamily="34" charset="0"/>
                        </a:rPr>
                        <a:t>, paid without budget</a:t>
                      </a:r>
                      <a:endParaRPr lang="en-ZA" sz="1400" dirty="0" smtClean="0">
                        <a:latin typeface="Arial" pitchFamily="34" charset="0"/>
                        <a:cs typeface="Arial" pitchFamily="34" charset="0"/>
                      </a:endParaRPr>
                    </a:p>
                  </a:txBody>
                  <a:tcPr/>
                </a:tc>
              </a:tr>
              <a:tr h="806677">
                <a:tc>
                  <a:txBody>
                    <a:bodyPr/>
                    <a:lstStyle/>
                    <a:p>
                      <a:r>
                        <a:rPr lang="en-ZA" sz="1400" b="1" u="sng" dirty="0" smtClean="0">
                          <a:latin typeface="Arial" panose="020B0604020202020204" pitchFamily="34" charset="0"/>
                          <a:ea typeface="Calibri"/>
                          <a:cs typeface="Arial" panose="020B0604020202020204" pitchFamily="34" charset="0"/>
                        </a:rPr>
                        <a:t>Interest and Rent on Land </a:t>
                      </a:r>
                    </a:p>
                    <a:p>
                      <a:r>
                        <a:rPr lang="en-ZA" sz="1400" b="1" u="sng" dirty="0" smtClean="0">
                          <a:latin typeface="Arial" panose="020B0604020202020204" pitchFamily="34" charset="0"/>
                          <a:ea typeface="Calibri"/>
                          <a:cs typeface="Arial" panose="020B0604020202020204" pitchFamily="34" charset="0"/>
                        </a:rPr>
                        <a:t>(Over-spending)</a:t>
                      </a:r>
                      <a:endParaRPr lang="en-ZA" sz="1400" dirty="0">
                        <a:latin typeface="Arial" pitchFamily="34" charset="0"/>
                        <a:cs typeface="Arial" pitchFamily="34" charset="0"/>
                      </a:endParaRPr>
                    </a:p>
                  </a:txBody>
                  <a:tcPr/>
                </a:tc>
                <a:tc>
                  <a:txBody>
                    <a:bodyPr/>
                    <a:lstStyle/>
                    <a:p>
                      <a:pPr algn="just"/>
                      <a:r>
                        <a:rPr lang="en-GB" sz="1400" dirty="0" smtClean="0">
                          <a:solidFill>
                            <a:schemeClr val="tx1"/>
                          </a:solidFill>
                          <a:latin typeface="Arial" panose="020B0604020202020204" pitchFamily="34" charset="0"/>
                          <a:ea typeface="Times New Roman"/>
                          <a:cs typeface="Arial" panose="020B0604020202020204" pitchFamily="34" charset="0"/>
                        </a:rPr>
                        <a:t>The </a:t>
                      </a:r>
                      <a:r>
                        <a:rPr lang="en-US" sz="1400" dirty="0" smtClean="0">
                          <a:solidFill>
                            <a:schemeClr val="tx1"/>
                          </a:solidFill>
                          <a:latin typeface="Arial" panose="020B0604020202020204" pitchFamily="34" charset="0"/>
                          <a:ea typeface="Times New Roman"/>
                          <a:cs typeface="Arial" panose="020B0604020202020204" pitchFamily="34" charset="0"/>
                        </a:rPr>
                        <a:t>incurred amount relates to interest attributed mainly to penalties charged on the accommodation/ transportation no shows, interest charged on overdue accounts and cancellation of courses</a:t>
                      </a:r>
                      <a:endParaRPr lang="en-ZA" sz="1400" kern="1200" dirty="0">
                        <a:solidFill>
                          <a:schemeClr val="tx1"/>
                        </a:solidFill>
                        <a:latin typeface="Arial" pitchFamily="34" charset="0"/>
                        <a:ea typeface="+mn-ea"/>
                        <a:cs typeface="Arial" pitchFamily="34" charset="0"/>
                      </a:endParaRPr>
                    </a:p>
                  </a:txBody>
                  <a:tcPr/>
                </a:tc>
              </a:tr>
              <a:tr h="1270132">
                <a:tc>
                  <a:txBody>
                    <a:bodyPr/>
                    <a:lstStyle/>
                    <a:p>
                      <a:r>
                        <a:rPr lang="en-ZA" sz="1400" b="1" u="sng" dirty="0" smtClean="0">
                          <a:latin typeface="Arial" panose="020B0604020202020204" pitchFamily="34" charset="0"/>
                          <a:ea typeface="Calibri"/>
                          <a:cs typeface="Arial" panose="020B0604020202020204" pitchFamily="34" charset="0"/>
                        </a:rPr>
                        <a:t>Transfers and Subsidies (Under-spending)</a:t>
                      </a:r>
                      <a:endParaRPr lang="en-ZA" sz="1400" dirty="0">
                        <a:latin typeface="Arial" pitchFamily="34" charset="0"/>
                        <a:cs typeface="Arial" pitchFamily="34" charset="0"/>
                      </a:endParaRPr>
                    </a:p>
                  </a:txBody>
                  <a:tcPr/>
                </a:tc>
                <a:tc>
                  <a:txBody>
                    <a:bodyPr/>
                    <a:lstStyle/>
                    <a:p>
                      <a:pPr algn="just"/>
                      <a:r>
                        <a:rPr lang="en-ZA" sz="1400" dirty="0" smtClean="0">
                          <a:latin typeface="Arial" panose="020B0604020202020204" pitchFamily="34" charset="0"/>
                          <a:ea typeface="Times New Roman"/>
                          <a:cs typeface="Arial" panose="020B0604020202020204" pitchFamily="34" charset="0"/>
                        </a:rPr>
                        <a:t>The under spending was attributable to the following outstanding transfers:</a:t>
                      </a:r>
                    </a:p>
                    <a:p>
                      <a:pPr marL="285750" indent="-285750" algn="just">
                        <a:spcAft>
                          <a:spcPts val="0"/>
                        </a:spcAft>
                        <a:buFont typeface="Arial" panose="020B0604020202020204" pitchFamily="34" charset="0"/>
                        <a:buChar char="•"/>
                      </a:pPr>
                      <a:r>
                        <a:rPr lang="en-ZA" sz="1300" dirty="0" err="1" smtClean="0">
                          <a:latin typeface="Arial" panose="020B0604020202020204" pitchFamily="34" charset="0"/>
                          <a:ea typeface="Calibri"/>
                          <a:cs typeface="Arial" panose="020B0604020202020204" pitchFamily="34" charset="0"/>
                        </a:rPr>
                        <a:t>RBIG</a:t>
                      </a:r>
                      <a:r>
                        <a:rPr lang="en-ZA" sz="1300" dirty="0" smtClean="0">
                          <a:latin typeface="Arial" panose="020B0604020202020204" pitchFamily="34" charset="0"/>
                          <a:ea typeface="Calibri"/>
                          <a:cs typeface="Arial" panose="020B0604020202020204" pitchFamily="34" charset="0"/>
                        </a:rPr>
                        <a:t> 5B: R268.380 million: Amount withheld due to non-compliance with the provisions </a:t>
                      </a:r>
                      <a:r>
                        <a:rPr lang="en-US" sz="1300" dirty="0" smtClean="0">
                          <a:latin typeface="Arial" panose="020B0604020202020204" pitchFamily="34" charset="0"/>
                          <a:ea typeface="Calibri"/>
                          <a:cs typeface="Arial" panose="020B0604020202020204" pitchFamily="34" charset="0"/>
                        </a:rPr>
                        <a:t> the Division of Revenue Act, 2018 (Act No. 1 of 2018) (</a:t>
                      </a:r>
                      <a:r>
                        <a:rPr lang="en-US" sz="1300" dirty="0" err="1" smtClean="0">
                          <a:latin typeface="Arial" panose="020B0604020202020204" pitchFamily="34" charset="0"/>
                          <a:ea typeface="Calibri"/>
                          <a:cs typeface="Arial" panose="020B0604020202020204" pitchFamily="34" charset="0"/>
                        </a:rPr>
                        <a:t>DoRA</a:t>
                      </a:r>
                      <a:r>
                        <a:rPr lang="en-US" sz="1300" dirty="0" smtClean="0">
                          <a:latin typeface="Arial" panose="020B0604020202020204" pitchFamily="34" charset="0"/>
                          <a:ea typeface="Calibri"/>
                          <a:cs typeface="Arial" panose="020B0604020202020204" pitchFamily="34" charset="0"/>
                        </a:rPr>
                        <a:t>). </a:t>
                      </a:r>
                      <a:endParaRPr lang="en-ZA" sz="1300" dirty="0" smtClean="0">
                        <a:latin typeface="Arial" panose="020B0604020202020204" pitchFamily="34" charset="0"/>
                        <a:ea typeface="Calibri"/>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8</a:t>
            </a:fld>
            <a:endParaRPr lang="en-US" dirty="0"/>
          </a:p>
        </p:txBody>
      </p:sp>
    </p:spTree>
    <p:extLst>
      <p:ext uri="{BB962C8B-B14F-4D97-AF65-F5344CB8AC3E}">
        <p14:creationId xmlns:p14="http://schemas.microsoft.com/office/powerpoint/2010/main" val="1512696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415" y="-29482"/>
            <a:ext cx="7517079" cy="1143000"/>
          </a:xfrm>
        </p:spPr>
        <p:txBody>
          <a:bodyPr/>
          <a:lstStyle/>
          <a:p>
            <a:r>
              <a:rPr lang="en-ZA" sz="3200" dirty="0" smtClean="0"/>
              <a:t>Summary: notes to the financial performance</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3357378"/>
              </p:ext>
            </p:extLst>
          </p:nvPr>
        </p:nvGraphicFramePr>
        <p:xfrm>
          <a:off x="1508167" y="1017046"/>
          <a:ext cx="7493328" cy="5028912"/>
        </p:xfrm>
        <a:graphic>
          <a:graphicData uri="http://schemas.openxmlformats.org/drawingml/2006/table">
            <a:tbl>
              <a:tblPr firstRow="1" bandRow="1">
                <a:tableStyleId>{F5AB1C69-6EDB-4FF4-983F-18BD219EF322}</a:tableStyleId>
              </a:tblPr>
              <a:tblGrid>
                <a:gridCol w="1685409"/>
                <a:gridCol w="5807919"/>
              </a:tblGrid>
              <a:tr h="537099">
                <a:tc>
                  <a:txBody>
                    <a:bodyPr/>
                    <a:lstStyle/>
                    <a:p>
                      <a:r>
                        <a:rPr lang="en-ZA" sz="1400" dirty="0" smtClean="0">
                          <a:latin typeface="Arial" pitchFamily="34" charset="0"/>
                          <a:cs typeface="Arial" pitchFamily="34" charset="0"/>
                        </a:rPr>
                        <a:t>Economic</a:t>
                      </a:r>
                      <a:r>
                        <a:rPr lang="en-ZA" sz="1400" baseline="0" dirty="0" smtClean="0">
                          <a:latin typeface="Arial" pitchFamily="34" charset="0"/>
                          <a:cs typeface="Arial" pitchFamily="34" charset="0"/>
                        </a:rPr>
                        <a:t> classification</a:t>
                      </a:r>
                      <a:endParaRPr lang="en-ZA" sz="1400" dirty="0">
                        <a:latin typeface="Arial" pitchFamily="34" charset="0"/>
                        <a:cs typeface="Arial" pitchFamily="34" charset="0"/>
                      </a:endParaRPr>
                    </a:p>
                  </a:txBody>
                  <a:tcPr/>
                </a:tc>
                <a:tc>
                  <a:txBody>
                    <a:bodyPr/>
                    <a:lstStyle/>
                    <a:p>
                      <a:r>
                        <a:rPr lang="en-ZA" sz="1400" dirty="0" smtClean="0">
                          <a:latin typeface="Arial" pitchFamily="34" charset="0"/>
                          <a:cs typeface="Arial" pitchFamily="34" charset="0"/>
                        </a:rPr>
                        <a:t>Notes</a:t>
                      </a:r>
                      <a:endParaRPr lang="en-ZA" sz="1400" dirty="0">
                        <a:latin typeface="Arial" pitchFamily="34" charset="0"/>
                        <a:cs typeface="Arial" pitchFamily="34" charset="0"/>
                      </a:endParaRPr>
                    </a:p>
                  </a:txBody>
                  <a:tcPr/>
                </a:tc>
              </a:tr>
              <a:tr h="3380564">
                <a:tc>
                  <a:txBody>
                    <a:bodyPr/>
                    <a:lstStyle/>
                    <a:p>
                      <a:r>
                        <a:rPr lang="en-ZA" sz="1400" b="1" u="sng" dirty="0" smtClean="0">
                          <a:latin typeface="Arial" panose="020B0604020202020204" pitchFamily="34" charset="0"/>
                          <a:ea typeface="Calibri"/>
                          <a:cs typeface="Arial" panose="020B0604020202020204" pitchFamily="34" charset="0"/>
                        </a:rPr>
                        <a:t>Transfers and Subsidies (Under-spending) </a:t>
                      </a:r>
                      <a:r>
                        <a:rPr lang="en-ZA" sz="1400" b="0" u="none" dirty="0" err="1" smtClean="0">
                          <a:latin typeface="Arial" panose="020B0604020202020204" pitchFamily="34" charset="0"/>
                          <a:ea typeface="Calibri"/>
                          <a:cs typeface="Arial" panose="020B0604020202020204" pitchFamily="34" charset="0"/>
                        </a:rPr>
                        <a:t>cont</a:t>
                      </a:r>
                      <a:r>
                        <a:rPr lang="en-ZA" sz="1400" b="0" u="none" dirty="0" smtClean="0">
                          <a:latin typeface="Arial" panose="020B0604020202020204" pitchFamily="34" charset="0"/>
                          <a:ea typeface="Calibri"/>
                          <a:cs typeface="Arial" panose="020B0604020202020204" pitchFamily="34" charset="0"/>
                        </a:rPr>
                        <a:t>…</a:t>
                      </a:r>
                      <a:endParaRPr lang="en-ZA" sz="1400" b="0" u="none" dirty="0">
                        <a:latin typeface="Arial" pitchFamily="34" charset="0"/>
                        <a:cs typeface="Arial" pitchFamily="34" charset="0"/>
                      </a:endParaRPr>
                    </a:p>
                  </a:txBody>
                  <a:tcPr/>
                </a:tc>
                <a:tc>
                  <a:txBody>
                    <a:bodyPr/>
                    <a:lstStyle/>
                    <a:p>
                      <a:pPr marL="285750" indent="-285750" algn="just">
                        <a:spcAft>
                          <a:spcPts val="0"/>
                        </a:spcAft>
                        <a:buFont typeface="Arial" panose="020B0604020202020204" pitchFamily="34" charset="0"/>
                        <a:buChar char="•"/>
                      </a:pPr>
                      <a:r>
                        <a:rPr lang="en-ZA" sz="1300" dirty="0" err="1" smtClean="0">
                          <a:solidFill>
                            <a:schemeClr val="tx1"/>
                          </a:solidFill>
                          <a:latin typeface="Arial" panose="020B0604020202020204" pitchFamily="34" charset="0"/>
                          <a:ea typeface="Calibri"/>
                          <a:cs typeface="Arial" panose="020B0604020202020204" pitchFamily="34" charset="0"/>
                        </a:rPr>
                        <a:t>WSIG</a:t>
                      </a:r>
                      <a:r>
                        <a:rPr lang="en-ZA" sz="1300" dirty="0" smtClean="0">
                          <a:solidFill>
                            <a:schemeClr val="tx1"/>
                          </a:solidFill>
                          <a:latin typeface="Arial" panose="020B0604020202020204" pitchFamily="34" charset="0"/>
                          <a:ea typeface="Calibri"/>
                          <a:cs typeface="Arial" panose="020B0604020202020204" pitchFamily="34" charset="0"/>
                        </a:rPr>
                        <a:t> 5B: R14 million: </a:t>
                      </a:r>
                      <a:r>
                        <a:rPr lang="en-US" sz="1300" dirty="0" smtClean="0">
                          <a:solidFill>
                            <a:schemeClr val="tx1"/>
                          </a:solidFill>
                          <a:latin typeface="Arial" panose="020B0604020202020204" pitchFamily="34" charset="0"/>
                          <a:ea typeface="Calibri"/>
                          <a:cs typeface="Arial" panose="020B0604020202020204" pitchFamily="34" charset="0"/>
                        </a:rPr>
                        <a:t>Amount withheld due to non-compliance with the provisions  the Division of Revenue Act, 2018 (Act No. 1 of 2018) (</a:t>
                      </a:r>
                      <a:r>
                        <a:rPr lang="en-US" sz="1300" dirty="0" err="1" smtClean="0">
                          <a:solidFill>
                            <a:schemeClr val="tx1"/>
                          </a:solidFill>
                          <a:latin typeface="Arial" panose="020B0604020202020204" pitchFamily="34" charset="0"/>
                          <a:ea typeface="Calibri"/>
                          <a:cs typeface="Arial" panose="020B0604020202020204" pitchFamily="34" charset="0"/>
                        </a:rPr>
                        <a:t>DoRA</a:t>
                      </a:r>
                      <a:r>
                        <a:rPr lang="en-US" sz="1300" dirty="0" smtClean="0">
                          <a:solidFill>
                            <a:schemeClr val="tx1"/>
                          </a:solidFill>
                          <a:latin typeface="Arial" panose="020B0604020202020204" pitchFamily="34" charset="0"/>
                          <a:ea typeface="Calibri"/>
                          <a:cs typeface="Arial" panose="020B0604020202020204" pitchFamily="34" charset="0"/>
                        </a:rPr>
                        <a:t>). </a:t>
                      </a:r>
                      <a:endParaRPr lang="en-ZA" sz="1300" dirty="0" smtClean="0">
                        <a:solidFill>
                          <a:schemeClr val="tx1"/>
                        </a:solidFill>
                        <a:latin typeface="Arial" panose="020B0604020202020204" pitchFamily="34" charset="0"/>
                        <a:ea typeface="Calibri"/>
                        <a:cs typeface="Arial" panose="020B0604020202020204" pitchFamily="34" charset="0"/>
                      </a:endParaRPr>
                    </a:p>
                    <a:p>
                      <a:pPr marL="285750" indent="-285750" algn="just">
                        <a:spcAft>
                          <a:spcPts val="0"/>
                        </a:spcAft>
                        <a:buFont typeface="Arial" panose="020B0604020202020204" pitchFamily="34" charset="0"/>
                        <a:buChar char="•"/>
                      </a:pPr>
                      <a:r>
                        <a:rPr lang="en-ZA" sz="1300" dirty="0" err="1" smtClean="0">
                          <a:solidFill>
                            <a:schemeClr val="tx1"/>
                          </a:solidFill>
                          <a:latin typeface="Arial" panose="020B0604020202020204" pitchFamily="34" charset="0"/>
                          <a:ea typeface="Calibri"/>
                          <a:cs typeface="Arial" panose="020B0604020202020204" pitchFamily="34" charset="0"/>
                        </a:rPr>
                        <a:t>Amatola</a:t>
                      </a:r>
                      <a:r>
                        <a:rPr lang="en-ZA" sz="1300" dirty="0" smtClean="0">
                          <a:solidFill>
                            <a:schemeClr val="tx1"/>
                          </a:solidFill>
                          <a:latin typeface="Arial" panose="020B0604020202020204" pitchFamily="34" charset="0"/>
                          <a:ea typeface="Calibri"/>
                          <a:cs typeface="Arial" panose="020B0604020202020204" pitchFamily="34" charset="0"/>
                        </a:rPr>
                        <a:t> WB: R65 million - </a:t>
                      </a:r>
                      <a:r>
                        <a:rPr lang="en-US" sz="1300" dirty="0" smtClean="0">
                          <a:solidFill>
                            <a:schemeClr val="tx1"/>
                          </a:solidFill>
                          <a:latin typeface="Arial" panose="020B0604020202020204" pitchFamily="34" charset="0"/>
                          <a:ea typeface="Calibri"/>
                          <a:cs typeface="Arial" panose="020B0604020202020204" pitchFamily="34" charset="0"/>
                        </a:rPr>
                        <a:t>The WB spending has been slow on the 2017/18 financial year transferred allocation. The Department held bilateral meetings with the entity, and it was decided that the WB must submit a turn-around plan before the Department transfers the delayed allocation.</a:t>
                      </a:r>
                      <a:endParaRPr lang="en-ZA" sz="1300" dirty="0" smtClean="0">
                        <a:solidFill>
                          <a:schemeClr val="tx1"/>
                        </a:solidFill>
                        <a:latin typeface="Arial" panose="020B0604020202020204" pitchFamily="34" charset="0"/>
                        <a:ea typeface="Calibri"/>
                        <a:cs typeface="Arial" panose="020B0604020202020204" pitchFamily="34" charset="0"/>
                      </a:endParaRPr>
                    </a:p>
                    <a:p>
                      <a:pPr marL="285750" indent="-285750" algn="just">
                        <a:spcAft>
                          <a:spcPts val="0"/>
                        </a:spcAft>
                        <a:buFont typeface="Arial" panose="020B0604020202020204" pitchFamily="34" charset="0"/>
                        <a:buChar char="•"/>
                      </a:pPr>
                      <a:r>
                        <a:rPr lang="en-ZA" sz="1300" dirty="0" err="1" smtClean="0">
                          <a:solidFill>
                            <a:schemeClr val="tx1"/>
                          </a:solidFill>
                          <a:latin typeface="Arial" panose="020B0604020202020204" pitchFamily="34" charset="0"/>
                          <a:ea typeface="Calibri"/>
                          <a:cs typeface="Arial" panose="020B0604020202020204" pitchFamily="34" charset="0"/>
                        </a:rPr>
                        <a:t>Magalies</a:t>
                      </a:r>
                      <a:r>
                        <a:rPr lang="en-ZA" sz="1300" dirty="0" smtClean="0">
                          <a:solidFill>
                            <a:schemeClr val="tx1"/>
                          </a:solidFill>
                          <a:latin typeface="Arial" panose="020B0604020202020204" pitchFamily="34" charset="0"/>
                          <a:ea typeface="Calibri"/>
                          <a:cs typeface="Arial" panose="020B0604020202020204" pitchFamily="34" charset="0"/>
                        </a:rPr>
                        <a:t> WB: R23.846 million - </a:t>
                      </a:r>
                      <a:r>
                        <a:rPr lang="en-US" sz="1300" dirty="0" smtClean="0">
                          <a:solidFill>
                            <a:schemeClr val="tx1"/>
                          </a:solidFill>
                          <a:latin typeface="Arial" panose="020B0604020202020204" pitchFamily="34" charset="0"/>
                          <a:ea typeface="Calibri"/>
                          <a:cs typeface="Arial" panose="020B0604020202020204" pitchFamily="34" charset="0"/>
                        </a:rPr>
                        <a:t>The project namely </a:t>
                      </a:r>
                      <a:r>
                        <a:rPr lang="en-US" sz="1300" dirty="0" err="1" smtClean="0">
                          <a:solidFill>
                            <a:schemeClr val="tx1"/>
                          </a:solidFill>
                          <a:latin typeface="Arial" panose="020B0604020202020204" pitchFamily="34" charset="0"/>
                          <a:ea typeface="Calibri"/>
                          <a:cs typeface="Arial" panose="020B0604020202020204" pitchFamily="34" charset="0"/>
                        </a:rPr>
                        <a:t>Pilanesberg</a:t>
                      </a:r>
                      <a:r>
                        <a:rPr lang="en-US" sz="1300" dirty="0" smtClean="0">
                          <a:solidFill>
                            <a:schemeClr val="tx1"/>
                          </a:solidFill>
                          <a:latin typeface="Arial" panose="020B0604020202020204" pitchFamily="34" charset="0"/>
                          <a:ea typeface="Calibri"/>
                          <a:cs typeface="Arial" panose="020B0604020202020204" pitchFamily="34" charset="0"/>
                        </a:rPr>
                        <a:t> BWS phase 2 is completed and commitment for the phase has been reached. Phase 3 is still at a planning stage, there is a potential risk that transferring the allocation will mean that the funds will not be spent for the intended purpose, which is construction work.  </a:t>
                      </a:r>
                      <a:endParaRPr lang="en-ZA" sz="1300" dirty="0" smtClean="0">
                        <a:solidFill>
                          <a:schemeClr val="tx1"/>
                        </a:solidFill>
                        <a:latin typeface="Arial" panose="020B0604020202020204" pitchFamily="34" charset="0"/>
                        <a:ea typeface="Calibri"/>
                        <a:cs typeface="Arial" panose="020B0604020202020204" pitchFamily="34" charset="0"/>
                      </a:endParaRPr>
                    </a:p>
                    <a:p>
                      <a:pPr marL="285750" indent="-285750" algn="just">
                        <a:spcAft>
                          <a:spcPts val="0"/>
                        </a:spcAft>
                        <a:buFont typeface="Arial" panose="020B0604020202020204" pitchFamily="34" charset="0"/>
                        <a:buChar char="•"/>
                      </a:pPr>
                      <a:r>
                        <a:rPr lang="en-ZA" sz="1300" dirty="0" smtClean="0">
                          <a:solidFill>
                            <a:schemeClr val="tx1"/>
                          </a:solidFill>
                          <a:latin typeface="Arial" panose="020B0604020202020204" pitchFamily="34" charset="0"/>
                          <a:ea typeface="Calibri"/>
                          <a:cs typeface="Arial" panose="020B0604020202020204" pitchFamily="34" charset="0"/>
                        </a:rPr>
                        <a:t>Sedibeng WB: R60.200 million - </a:t>
                      </a:r>
                      <a:r>
                        <a:rPr lang="en-US" sz="1300" dirty="0" smtClean="0">
                          <a:solidFill>
                            <a:schemeClr val="tx1"/>
                          </a:solidFill>
                          <a:latin typeface="Arial" panose="020B0604020202020204" pitchFamily="34" charset="0"/>
                          <a:ea typeface="Calibri"/>
                          <a:cs typeface="Arial" panose="020B0604020202020204" pitchFamily="34" charset="0"/>
                        </a:rPr>
                        <a:t>The delayed allocation will be transferred once the Department has received the necessary documentation from the entity. </a:t>
                      </a:r>
                      <a:endParaRPr lang="en-US" sz="1300" dirty="0" smtClean="0">
                        <a:solidFill>
                          <a:schemeClr val="tx1"/>
                        </a:solidFill>
                        <a:latin typeface="Arial" panose="020B0604020202020204" pitchFamily="34" charset="0"/>
                        <a:ea typeface="Times New Roman"/>
                        <a:cs typeface="Arial" panose="020B0604020202020204" pitchFamily="34" charset="0"/>
                      </a:endParaRPr>
                    </a:p>
                  </a:txBody>
                  <a:tcPr/>
                </a:tc>
              </a:tr>
              <a:tr h="1111249">
                <a:tc>
                  <a:txBody>
                    <a:bodyPr/>
                    <a:lstStyle/>
                    <a:p>
                      <a:r>
                        <a:rPr lang="en-ZA" sz="1400" b="1" u="sng" dirty="0" smtClean="0">
                          <a:latin typeface="Arial" panose="020B0604020202020204" pitchFamily="34" charset="0"/>
                          <a:ea typeface="Calibri"/>
                          <a:cs typeface="Arial" panose="020B0604020202020204" pitchFamily="34" charset="0"/>
                        </a:rPr>
                        <a:t>Payments for Capital Assets (Under-spending)</a:t>
                      </a:r>
                      <a:endParaRPr lang="en-ZA" sz="1400" dirty="0">
                        <a:latin typeface="Arial" pitchFamily="34" charset="0"/>
                        <a:cs typeface="Arial" pitchFamily="34"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latin typeface="Arial" panose="020B0604020202020204" pitchFamily="34" charset="0"/>
                          <a:ea typeface="Times New Roman"/>
                          <a:cs typeface="Arial" panose="020B0604020202020204" pitchFamily="34" charset="0"/>
                        </a:rPr>
                        <a:t>The under spending is attributable to the invoices still to be certified, verified and approved for payment of work done on the Indirect (Schedule 6B) Regional Bulk Infrastructure  and Water Services Infrastructure Grants.</a:t>
                      </a:r>
                      <a:endParaRPr lang="en-ZA" sz="1400" dirty="0" smtClean="0">
                        <a:solidFill>
                          <a:schemeClr val="tx1"/>
                        </a:solidFill>
                        <a:latin typeface="Arial" panose="020B0604020202020204" pitchFamily="34" charset="0"/>
                        <a:ea typeface="Calibri"/>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3BABFDD9-386B-4635-A8AB-4BCCAEB4E35F}" type="slidenum">
              <a:rPr lang="en-US" smtClean="0"/>
              <a:pPr>
                <a:defRPr/>
              </a:pPr>
              <a:t>9</a:t>
            </a:fld>
            <a:endParaRPr lang="en-US" dirty="0"/>
          </a:p>
        </p:txBody>
      </p:sp>
    </p:spTree>
    <p:extLst>
      <p:ext uri="{BB962C8B-B14F-4D97-AF65-F5344CB8AC3E}">
        <p14:creationId xmlns:p14="http://schemas.microsoft.com/office/powerpoint/2010/main" val="4029690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5735</TotalTime>
  <Words>2154</Words>
  <Application>Microsoft Office PowerPoint</Application>
  <PresentationFormat>On-screen Show (4:3)</PresentationFormat>
  <Paragraphs>539</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Contents</vt:lpstr>
      <vt:lpstr>Part A: overview 2018/19 second quarter performance</vt:lpstr>
      <vt:lpstr>Overview: Main Account 2018/19 original budget </vt:lpstr>
      <vt:lpstr>Analysis of Q2 final performance </vt:lpstr>
      <vt:lpstr>Analysis of non-financial performance per budget programme</vt:lpstr>
      <vt:lpstr>Financial performance per budget programme &amp; economic classification</vt:lpstr>
      <vt:lpstr>Summary: notes to the financial performance</vt:lpstr>
      <vt:lpstr>Summary: notes to the financial performance</vt:lpstr>
      <vt:lpstr>Overview: Water Trading Q2 final performance </vt:lpstr>
      <vt:lpstr>Overview: Water Trading 2018/19 income and expenditure</vt:lpstr>
      <vt:lpstr>Summary of operational expenditure </vt:lpstr>
      <vt:lpstr>Summary: notes to the financial performance</vt:lpstr>
      <vt:lpstr>Part b: overview of 2018/19 adjusted budget</vt:lpstr>
      <vt:lpstr>Overview of adjusted budget per programme and economic classification </vt:lpstr>
      <vt:lpstr>Readiness to spend additional allocation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Manyakanyaka Babalwa</cp:lastModifiedBy>
  <cp:revision>616</cp:revision>
  <cp:lastPrinted>2017-05-29T07:08:29Z</cp:lastPrinted>
  <dcterms:created xsi:type="dcterms:W3CDTF">2012-08-01T10:33:21Z</dcterms:created>
  <dcterms:modified xsi:type="dcterms:W3CDTF">2018-11-21T10:50:17Z</dcterms:modified>
</cp:coreProperties>
</file>