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notesSlides/notesSlide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notesSlides/notesSlide7.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sldIdLst>
    <p:sldId id="360" r:id="rId2"/>
    <p:sldId id="426" r:id="rId3"/>
    <p:sldId id="386" r:id="rId4"/>
    <p:sldId id="388" r:id="rId5"/>
    <p:sldId id="393" r:id="rId6"/>
    <p:sldId id="394" r:id="rId7"/>
    <p:sldId id="398" r:id="rId8"/>
    <p:sldId id="400" r:id="rId9"/>
    <p:sldId id="446" r:id="rId10"/>
    <p:sldId id="427" r:id="rId11"/>
    <p:sldId id="428" r:id="rId12"/>
    <p:sldId id="429" r:id="rId13"/>
    <p:sldId id="430" r:id="rId14"/>
    <p:sldId id="443" r:id="rId15"/>
    <p:sldId id="444" r:id="rId16"/>
    <p:sldId id="431" r:id="rId17"/>
    <p:sldId id="432" r:id="rId18"/>
    <p:sldId id="433" r:id="rId19"/>
    <p:sldId id="435" r:id="rId20"/>
    <p:sldId id="445" r:id="rId21"/>
    <p:sldId id="438" r:id="rId22"/>
    <p:sldId id="439" r:id="rId23"/>
    <p:sldId id="442" r:id="rId24"/>
    <p:sldId id="422" r:id="rId25"/>
    <p:sldId id="383" r:id="rId2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rsha Harinath" initials="VH" lastIdx="45" clrIdx="0">
    <p:extLst/>
  </p:cmAuthor>
  <p:cmAuthor id="2" name="Nina Rossouw" initials="NR" lastIdx="1" clrIdx="1"/>
  <p:cmAuthor id="3" name="Lynne" initials="" lastIdx="1" clrIdx="2"/>
  <p:cmAuthor id="4" name="Madeline Maree" initials="MM" lastIdx="86"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00"/>
    <a:srgbClr val="FF4747"/>
    <a:srgbClr val="D9B28E"/>
    <a:srgbClr val="EADDBD"/>
    <a:srgbClr val="FF5B5B"/>
    <a:srgbClr val="F5EAD7"/>
    <a:srgbClr val="5C0C0E"/>
    <a:srgbClr val="E0D1D2"/>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56" autoAdjust="0"/>
  </p:normalViewPr>
  <p:slideViewPr>
    <p:cSldViewPr snapToGrid="0" snapToObjects="1">
      <p:cViewPr varScale="1">
        <p:scale>
          <a:sx n="106" d="100"/>
          <a:sy n="106" d="100"/>
        </p:scale>
        <p:origin x="176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18" d="100"/>
          <a:sy n="118" d="100"/>
        </p:scale>
        <p:origin x="-5072" y="-11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5.xml"/><Relationship Id="rId4" Type="http://schemas.openxmlformats.org/officeDocument/2006/relationships/oleObject" Target="../embeddings/oleObject2.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6.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sz="1300" b="1" i="0"/>
            </a:pPr>
            <a:r>
              <a:rPr lang="en-US"/>
              <a:t>GDP at market prices (Seasonally Adjusted Annualised Percentage Change At Constant 2010 Prices)</a:t>
            </a:r>
            <a:endParaRPr lang="en-ZA"/>
          </a:p>
          <a:p>
            <a:pPr algn="ctr" rtl="0">
              <a:defRPr sz="1300" b="1" i="0"/>
            </a:pPr>
            <a:endParaRPr lang="en-US"/>
          </a:p>
        </c:rich>
      </c:tx>
      <c:layout>
        <c:manualLayout>
          <c:xMode val="edge"/>
          <c:yMode val="edge"/>
          <c:x val="0.10991831800359456"/>
          <c:y val="1.3888888888888888E-2"/>
        </c:manualLayout>
      </c:layout>
      <c:overlay val="0"/>
    </c:title>
    <c:autoTitleDeleted val="0"/>
    <c:plotArea>
      <c:layout>
        <c:manualLayout>
          <c:layoutTarget val="inner"/>
          <c:xMode val="edge"/>
          <c:yMode val="edge"/>
          <c:x val="7.511441929133858E-2"/>
          <c:y val="0.15985920073557133"/>
          <c:w val="0.87921111343705571"/>
          <c:h val="0.61898287104355865"/>
        </c:manualLayout>
      </c:layout>
      <c:barChart>
        <c:barDir val="col"/>
        <c:grouping val="clustered"/>
        <c:varyColors val="0"/>
        <c:ser>
          <c:idx val="1"/>
          <c:order val="0"/>
          <c:tx>
            <c:strRef>
              <c:f>'Quarterly GDP_Growth'!$P$1</c:f>
              <c:strCache>
                <c:ptCount val="1"/>
                <c:pt idx="0">
                  <c:v>Gdp At Market Prices</c:v>
                </c:pt>
              </c:strCache>
            </c:strRef>
          </c:tx>
          <c:spPr>
            <a:solidFill>
              <a:srgbClr val="FF0000"/>
            </a:solidFill>
          </c:spPr>
          <c:invertIfNegative val="0"/>
          <c:cat>
            <c:multiLvlStrRef>
              <c:f>'Quarterly GDP_Growth'!$A$2:$B$55</c:f>
              <c:multiLvlStrCache>
                <c:ptCount val="54"/>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pt idx="46">
                    <c:v>3</c:v>
                  </c:pt>
                  <c:pt idx="47">
                    <c:v>4</c:v>
                  </c:pt>
                  <c:pt idx="48">
                    <c:v>1</c:v>
                  </c:pt>
                  <c:pt idx="49">
                    <c:v>2</c:v>
                  </c:pt>
                  <c:pt idx="50">
                    <c:v>3</c:v>
                  </c:pt>
                  <c:pt idx="51">
                    <c:v>4</c:v>
                  </c:pt>
                  <c:pt idx="52">
                    <c:v>1</c:v>
                  </c:pt>
                  <c:pt idx="53">
                    <c:v>2</c:v>
                  </c:pt>
                </c:lvl>
                <c:lvl>
                  <c:pt idx="0">
                    <c:v>2005</c:v>
                  </c:pt>
                  <c:pt idx="4">
                    <c:v>2006</c:v>
                  </c:pt>
                  <c:pt idx="8">
                    <c:v>2007</c:v>
                  </c:pt>
                  <c:pt idx="12">
                    <c:v>2008</c:v>
                  </c:pt>
                  <c:pt idx="16">
                    <c:v>2009</c:v>
                  </c:pt>
                  <c:pt idx="20">
                    <c:v>2010</c:v>
                  </c:pt>
                  <c:pt idx="24">
                    <c:v>2011</c:v>
                  </c:pt>
                  <c:pt idx="28">
                    <c:v>2012</c:v>
                  </c:pt>
                  <c:pt idx="32">
                    <c:v>2013</c:v>
                  </c:pt>
                  <c:pt idx="36">
                    <c:v>2014</c:v>
                  </c:pt>
                  <c:pt idx="40">
                    <c:v>2015</c:v>
                  </c:pt>
                  <c:pt idx="44">
                    <c:v>2016</c:v>
                  </c:pt>
                  <c:pt idx="48">
                    <c:v>2017</c:v>
                  </c:pt>
                  <c:pt idx="52">
                    <c:v>2018</c:v>
                  </c:pt>
                </c:lvl>
              </c:multiLvlStrCache>
            </c:multiLvlStrRef>
          </c:cat>
          <c:val>
            <c:numRef>
              <c:f>'Quarterly GDP_Growth'!$P$2:$P$55</c:f>
              <c:numCache>
                <c:formatCode>#########0.0</c:formatCode>
                <c:ptCount val="54"/>
                <c:pt idx="0">
                  <c:v>4.0999999999999996</c:v>
                </c:pt>
                <c:pt idx="1">
                  <c:v>7.4</c:v>
                </c:pt>
                <c:pt idx="2">
                  <c:v>5.6</c:v>
                </c:pt>
                <c:pt idx="3">
                  <c:v>2.7</c:v>
                </c:pt>
                <c:pt idx="4">
                  <c:v>7.2</c:v>
                </c:pt>
                <c:pt idx="5">
                  <c:v>5.8</c:v>
                </c:pt>
                <c:pt idx="6">
                  <c:v>5.6</c:v>
                </c:pt>
                <c:pt idx="7">
                  <c:v>5.6</c:v>
                </c:pt>
                <c:pt idx="8">
                  <c:v>6.7</c:v>
                </c:pt>
                <c:pt idx="9">
                  <c:v>3.3</c:v>
                </c:pt>
                <c:pt idx="10">
                  <c:v>4.8</c:v>
                </c:pt>
                <c:pt idx="11">
                  <c:v>5.8</c:v>
                </c:pt>
                <c:pt idx="12">
                  <c:v>1.7</c:v>
                </c:pt>
                <c:pt idx="13">
                  <c:v>5</c:v>
                </c:pt>
                <c:pt idx="14">
                  <c:v>1</c:v>
                </c:pt>
                <c:pt idx="15">
                  <c:v>-2.2999999999999998</c:v>
                </c:pt>
                <c:pt idx="16">
                  <c:v>-6.1</c:v>
                </c:pt>
                <c:pt idx="17">
                  <c:v>-1.4</c:v>
                </c:pt>
                <c:pt idx="18">
                  <c:v>0.9</c:v>
                </c:pt>
                <c:pt idx="19">
                  <c:v>2.7</c:v>
                </c:pt>
                <c:pt idx="20">
                  <c:v>4.5999999999999996</c:v>
                </c:pt>
                <c:pt idx="21">
                  <c:v>2.8</c:v>
                </c:pt>
                <c:pt idx="22">
                  <c:v>4.5</c:v>
                </c:pt>
                <c:pt idx="23">
                  <c:v>4.3</c:v>
                </c:pt>
                <c:pt idx="24">
                  <c:v>3.9</c:v>
                </c:pt>
                <c:pt idx="25">
                  <c:v>2.2999999999999998</c:v>
                </c:pt>
                <c:pt idx="26">
                  <c:v>1.2</c:v>
                </c:pt>
                <c:pt idx="27">
                  <c:v>3.1</c:v>
                </c:pt>
                <c:pt idx="28">
                  <c:v>1.6</c:v>
                </c:pt>
                <c:pt idx="29">
                  <c:v>3.6</c:v>
                </c:pt>
                <c:pt idx="30">
                  <c:v>1.2</c:v>
                </c:pt>
                <c:pt idx="31">
                  <c:v>1.8</c:v>
                </c:pt>
                <c:pt idx="32">
                  <c:v>1.7</c:v>
                </c:pt>
                <c:pt idx="33">
                  <c:v>4.3</c:v>
                </c:pt>
                <c:pt idx="34">
                  <c:v>1.8</c:v>
                </c:pt>
                <c:pt idx="35">
                  <c:v>5.3</c:v>
                </c:pt>
                <c:pt idx="36">
                  <c:v>-1.6</c:v>
                </c:pt>
                <c:pt idx="37">
                  <c:v>1</c:v>
                </c:pt>
                <c:pt idx="38">
                  <c:v>2.6</c:v>
                </c:pt>
                <c:pt idx="39">
                  <c:v>4.4000000000000004</c:v>
                </c:pt>
                <c:pt idx="40">
                  <c:v>1.7</c:v>
                </c:pt>
                <c:pt idx="41">
                  <c:v>-2.1</c:v>
                </c:pt>
                <c:pt idx="42">
                  <c:v>0.2</c:v>
                </c:pt>
                <c:pt idx="43">
                  <c:v>0.3</c:v>
                </c:pt>
                <c:pt idx="44">
                  <c:v>-0.8</c:v>
                </c:pt>
                <c:pt idx="45">
                  <c:v>3.6</c:v>
                </c:pt>
                <c:pt idx="46">
                  <c:v>1</c:v>
                </c:pt>
                <c:pt idx="47">
                  <c:v>0.4</c:v>
                </c:pt>
                <c:pt idx="48">
                  <c:v>-0.5</c:v>
                </c:pt>
                <c:pt idx="49">
                  <c:v>2.9</c:v>
                </c:pt>
                <c:pt idx="50">
                  <c:v>2.2999999999999998</c:v>
                </c:pt>
                <c:pt idx="51">
                  <c:v>3.1</c:v>
                </c:pt>
                <c:pt idx="52">
                  <c:v>-2.6</c:v>
                </c:pt>
                <c:pt idx="53">
                  <c:v>-0.7</c:v>
                </c:pt>
              </c:numCache>
            </c:numRef>
          </c:val>
          <c:extLst>
            <c:ext xmlns:c16="http://schemas.microsoft.com/office/drawing/2014/chart" uri="{C3380CC4-5D6E-409C-BE32-E72D297353CC}">
              <c16:uniqueId val="{00000000-57E2-4C9A-ADA9-0DE097809AD4}"/>
            </c:ext>
          </c:extLst>
        </c:ser>
        <c:dLbls>
          <c:showLegendKey val="0"/>
          <c:showVal val="0"/>
          <c:showCatName val="0"/>
          <c:showSerName val="0"/>
          <c:showPercent val="0"/>
          <c:showBubbleSize val="0"/>
        </c:dLbls>
        <c:gapWidth val="150"/>
        <c:axId val="37971456"/>
        <c:axId val="37973376"/>
      </c:barChart>
      <c:catAx>
        <c:axId val="37971456"/>
        <c:scaling>
          <c:orientation val="minMax"/>
        </c:scaling>
        <c:delete val="0"/>
        <c:axPos val="b"/>
        <c:title>
          <c:tx>
            <c:rich>
              <a:bodyPr/>
              <a:lstStyle/>
              <a:p>
                <a:pPr>
                  <a:defRPr sz="1000" b="1"/>
                </a:pPr>
                <a:r>
                  <a:rPr lang="en-US"/>
                  <a:t>Quarter</a:t>
                </a:r>
              </a:p>
            </c:rich>
          </c:tx>
          <c:layout/>
          <c:overlay val="0"/>
        </c:title>
        <c:numFmt formatCode="General" sourceLinked="1"/>
        <c:majorTickMark val="out"/>
        <c:minorTickMark val="none"/>
        <c:tickLblPos val="low"/>
        <c:crossAx val="37973376"/>
        <c:crosses val="autoZero"/>
        <c:auto val="1"/>
        <c:lblAlgn val="ctr"/>
        <c:lblOffset val="100"/>
        <c:noMultiLvlLbl val="0"/>
      </c:catAx>
      <c:valAx>
        <c:axId val="37973376"/>
        <c:scaling>
          <c:orientation val="minMax"/>
        </c:scaling>
        <c:delete val="0"/>
        <c:axPos val="l"/>
        <c:majorGridlines/>
        <c:title>
          <c:tx>
            <c:rich>
              <a:bodyPr rot="-5400000" vert="horz"/>
              <a:lstStyle/>
              <a:p>
                <a:pPr>
                  <a:defRPr sz="1000" b="1"/>
                </a:pPr>
                <a:r>
                  <a:rPr lang="en-US"/>
                  <a:t>Percentage growth</a:t>
                </a:r>
              </a:p>
            </c:rich>
          </c:tx>
          <c:layout>
            <c:manualLayout>
              <c:xMode val="edge"/>
              <c:yMode val="edge"/>
              <c:x val="1.2203467897606571E-2"/>
              <c:y val="0.35457214504911749"/>
            </c:manualLayout>
          </c:layout>
          <c:overlay val="0"/>
        </c:title>
        <c:numFmt formatCode="#########0.0" sourceLinked="1"/>
        <c:majorTickMark val="out"/>
        <c:minorTickMark val="none"/>
        <c:tickLblPos val="nextTo"/>
        <c:crossAx val="37971456"/>
        <c:crosses val="autoZero"/>
        <c:crossBetween val="between"/>
      </c:valAx>
      <c:spPr>
        <a:solidFill>
          <a:schemeClr val="lt1"/>
        </a:solidFill>
        <a:ln w="25400" cap="flat" cmpd="sng" algn="ctr">
          <a:solidFill>
            <a:schemeClr val="bg1"/>
          </a:solidFill>
          <a:prstDash val="solid"/>
        </a:ln>
        <a:effectLst/>
      </c:spPr>
    </c:plotArea>
    <c:plotVisOnly val="1"/>
    <c:dispBlanksAs val="gap"/>
    <c:showDLblsOverMax val="0"/>
  </c:chart>
  <c:spPr>
    <a:solidFill>
      <a:srgbClr val="F79646">
        <a:lumMod val="20000"/>
        <a:lumOff val="80000"/>
      </a:srgbClr>
    </a:solidFill>
    <a:ln w="25400" cap="flat" cmpd="sng" algn="ctr">
      <a:solidFill>
        <a:schemeClr val="bg1"/>
      </a:solidFill>
      <a:prstDash val="solid"/>
    </a:ln>
    <a:effectLst/>
  </c:spPr>
  <c:txPr>
    <a:bodyPr/>
    <a:lstStyle/>
    <a:p>
      <a:pPr>
        <a:defRPr sz="900" i="0">
          <a:solidFill>
            <a:schemeClr val="dk1"/>
          </a:solidFill>
          <a:latin typeface="Arial" panose="020B0604020202020204" pitchFamily="34" charset="0"/>
          <a:ea typeface="+mn-ea"/>
          <a:cs typeface="Arial" panose="020B0604020202020204" pitchFamily="34" charset="0"/>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Total </a:t>
            </a:r>
            <a:r>
              <a:rPr lang="en-US" b="1" dirty="0" smtClean="0"/>
              <a:t>Employment : QLSF</a:t>
            </a:r>
            <a:endParaRPr lang="en-US" b="1"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21092937619061"/>
          <c:y val="8.9446622805743281E-2"/>
          <c:w val="0.84390437642141281"/>
          <c:h val="0.74149570344106397"/>
        </c:manualLayout>
      </c:layout>
      <c:barChart>
        <c:barDir val="col"/>
        <c:grouping val="clustered"/>
        <c:varyColors val="0"/>
        <c:ser>
          <c:idx val="0"/>
          <c:order val="0"/>
          <c:tx>
            <c:strRef>
              <c:f>'[Chart in Microsoft PowerPoint]QLFS Jobs data'!$A$6</c:f>
              <c:strCache>
                <c:ptCount val="1"/>
                <c:pt idx="0">
                  <c:v>Total employed</c:v>
                </c:pt>
              </c:strCache>
            </c:strRef>
          </c:tx>
          <c:spPr>
            <a:solidFill>
              <a:schemeClr val="accent1"/>
            </a:solidFill>
            <a:ln>
              <a:noFill/>
            </a:ln>
            <a:effectLst/>
          </c:spPr>
          <c:invertIfNegative val="0"/>
          <c:cat>
            <c:multiLvlStrRef>
              <c:f>'[Chart in Microsoft PowerPoint]QLFS Jobs data'!$B$4:$AQ$5</c:f>
              <c:multiLvlStrCache>
                <c:ptCount val="34"/>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pt idx="23">
                    <c:v>Q4</c:v>
                  </c:pt>
                  <c:pt idx="24">
                    <c:v>Q1</c:v>
                  </c:pt>
                  <c:pt idx="25">
                    <c:v>Q2</c:v>
                  </c:pt>
                  <c:pt idx="26">
                    <c:v>Q3</c:v>
                  </c:pt>
                  <c:pt idx="27">
                    <c:v>Q4</c:v>
                  </c:pt>
                  <c:pt idx="28">
                    <c:v>Q1</c:v>
                  </c:pt>
                  <c:pt idx="29">
                    <c:v>Q2</c:v>
                  </c:pt>
                  <c:pt idx="30">
                    <c:v>Q3</c:v>
                  </c:pt>
                  <c:pt idx="31">
                    <c:v>Q4</c:v>
                  </c:pt>
                  <c:pt idx="32">
                    <c:v>Q1</c:v>
                  </c:pt>
                  <c:pt idx="33">
                    <c:v>Q2</c:v>
                  </c:pt>
                </c:lvl>
                <c:lvl>
                  <c:pt idx="0">
                    <c:v>2010</c:v>
                  </c:pt>
                  <c:pt idx="4">
                    <c:v>2011</c:v>
                  </c:pt>
                  <c:pt idx="8">
                    <c:v>2012</c:v>
                  </c:pt>
                  <c:pt idx="12">
                    <c:v>2013</c:v>
                  </c:pt>
                  <c:pt idx="16">
                    <c:v>2014</c:v>
                  </c:pt>
                  <c:pt idx="20">
                    <c:v>2015</c:v>
                  </c:pt>
                  <c:pt idx="24">
                    <c:v>2016</c:v>
                  </c:pt>
                  <c:pt idx="28">
                    <c:v>2017</c:v>
                  </c:pt>
                  <c:pt idx="32">
                    <c:v>2018</c:v>
                  </c:pt>
                </c:lvl>
              </c:multiLvlStrCache>
            </c:multiLvlStrRef>
          </c:cat>
          <c:val>
            <c:numRef>
              <c:f>'[Chart in Microsoft PowerPoint]QLFS Jobs data'!$B$6:$AQ$6</c:f>
              <c:numCache>
                <c:formatCode>###\ ###</c:formatCode>
                <c:ptCount val="34"/>
                <c:pt idx="0">
                  <c:v>13797.252879668376</c:v>
                </c:pt>
                <c:pt idx="1">
                  <c:v>13808.716760304625</c:v>
                </c:pt>
                <c:pt idx="2">
                  <c:v>13647.783703945208</c:v>
                </c:pt>
                <c:pt idx="3">
                  <c:v>13898.151274051343</c:v>
                </c:pt>
                <c:pt idx="4">
                  <c:v>13903.593154386999</c:v>
                </c:pt>
                <c:pt idx="5">
                  <c:v>13921.808207436383</c:v>
                </c:pt>
                <c:pt idx="6">
                  <c:v>14118.385072295345</c:v>
                </c:pt>
                <c:pt idx="7">
                  <c:v>14336.414127909935</c:v>
                </c:pt>
                <c:pt idx="8">
                  <c:v>14284.075696061267</c:v>
                </c:pt>
                <c:pt idx="9">
                  <c:v>14330.015601664352</c:v>
                </c:pt>
                <c:pt idx="10">
                  <c:v>14561.61505989471</c:v>
                </c:pt>
                <c:pt idx="11">
                  <c:v>14523.850499719241</c:v>
                </c:pt>
                <c:pt idx="12">
                  <c:v>14558.375007567811</c:v>
                </c:pt>
                <c:pt idx="13">
                  <c:v>14691.538346723291</c:v>
                </c:pt>
                <c:pt idx="14">
                  <c:v>15035.843184426829</c:v>
                </c:pt>
                <c:pt idx="15">
                  <c:v>15176.754800480037</c:v>
                </c:pt>
                <c:pt idx="16">
                  <c:v>15054.791334015114</c:v>
                </c:pt>
                <c:pt idx="17">
                  <c:v>15094.243115021973</c:v>
                </c:pt>
                <c:pt idx="18">
                  <c:v>15116.568655848223</c:v>
                </c:pt>
                <c:pt idx="19">
                  <c:v>15319.611066342213</c:v>
                </c:pt>
                <c:pt idx="20">
                  <c:v>15459.419715288492</c:v>
                </c:pt>
                <c:pt idx="21" formatCode="#,##0">
                  <c:v>15657.002770332387</c:v>
                </c:pt>
                <c:pt idx="22" formatCode="#,##0">
                  <c:v>15828.439253503115</c:v>
                </c:pt>
                <c:pt idx="23" formatCode="#,##0">
                  <c:v>16018.06828178533</c:v>
                </c:pt>
                <c:pt idx="24" formatCode="#,##0">
                  <c:v>15674.513347552022</c:v>
                </c:pt>
                <c:pt idx="25" formatCode="#,##0">
                  <c:v>15545.447354530606</c:v>
                </c:pt>
                <c:pt idx="26" formatCode="#,##0">
                  <c:v>15833.195035280987</c:v>
                </c:pt>
                <c:pt idx="27" formatCode="#,##0">
                  <c:v>16068.61214496801</c:v>
                </c:pt>
                <c:pt idx="28" formatCode="#,##0">
                  <c:v>16212.250450626845</c:v>
                </c:pt>
                <c:pt idx="29" formatCode="#,##0">
                  <c:v>16099.707765312933</c:v>
                </c:pt>
                <c:pt idx="30" formatCode="#,##0">
                  <c:v>16191.669886665872</c:v>
                </c:pt>
                <c:pt idx="31" formatCode="#,##0">
                  <c:v>16171.025867909169</c:v>
                </c:pt>
                <c:pt idx="32" formatCode="#,##0">
                  <c:v>16377.523823614691</c:v>
                </c:pt>
                <c:pt idx="33" formatCode="#,##0">
                  <c:v>16287.803465880726</c:v>
                </c:pt>
              </c:numCache>
            </c:numRef>
          </c:val>
          <c:extLst>
            <c:ext xmlns:c16="http://schemas.microsoft.com/office/drawing/2014/chart" uri="{C3380CC4-5D6E-409C-BE32-E72D297353CC}">
              <c16:uniqueId val="{00000000-C9E1-427B-B131-EAECE2084780}"/>
            </c:ext>
          </c:extLst>
        </c:ser>
        <c:dLbls>
          <c:showLegendKey val="0"/>
          <c:showVal val="0"/>
          <c:showCatName val="0"/>
          <c:showSerName val="0"/>
          <c:showPercent val="0"/>
          <c:showBubbleSize val="0"/>
        </c:dLbls>
        <c:gapWidth val="150"/>
        <c:axId val="41823616"/>
        <c:axId val="41870848"/>
      </c:barChart>
      <c:catAx>
        <c:axId val="4182361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Quarter</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70848"/>
        <c:crosses val="autoZero"/>
        <c:auto val="1"/>
        <c:lblAlgn val="ctr"/>
        <c:lblOffset val="100"/>
        <c:noMultiLvlLbl val="0"/>
      </c:catAx>
      <c:valAx>
        <c:axId val="41870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Thousands</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23616"/>
        <c:crosses val="autoZero"/>
        <c:crossBetween val="between"/>
      </c:valAx>
      <c:spPr>
        <a:solidFill>
          <a:sysClr val="window" lastClr="FFFFFF"/>
        </a:solidFill>
        <a:ln>
          <a:noFill/>
        </a:ln>
        <a:effectLst/>
      </c:spPr>
    </c:plotArea>
    <c:plotVisOnly val="1"/>
    <c:dispBlanksAs val="gap"/>
    <c:showDLblsOverMax val="0"/>
  </c:chart>
  <c:spPr>
    <a:solidFill>
      <a:srgbClr val="F79646">
        <a:lumMod val="20000"/>
        <a:lumOff val="80000"/>
      </a:srgbClr>
    </a:solid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ZA" b="1"/>
              <a:t>South</a:t>
            </a:r>
            <a:r>
              <a:rPr lang="en-ZA" b="1" baseline="0"/>
              <a:t> Africa's Manufacturing trade with the World</a:t>
            </a:r>
            <a:endParaRPr lang="en-ZA"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569298411050238"/>
          <c:y val="0.17849789399078914"/>
          <c:w val="0.83648161915659369"/>
          <c:h val="0.64602550630230149"/>
        </c:manualLayout>
      </c:layout>
      <c:barChart>
        <c:barDir val="col"/>
        <c:grouping val="clustered"/>
        <c:varyColors val="0"/>
        <c:ser>
          <c:idx val="0"/>
          <c:order val="0"/>
          <c:tx>
            <c:strRef>
              <c:f>'World manufacturing'!$C$1</c:f>
              <c:strCache>
                <c:ptCount val="1"/>
                <c:pt idx="0">
                  <c:v>Exports to world</c:v>
                </c:pt>
              </c:strCache>
            </c:strRef>
          </c:tx>
          <c:spPr>
            <a:solidFill>
              <a:schemeClr val="accent1"/>
            </a:solidFill>
            <a:ln>
              <a:noFill/>
            </a:ln>
            <a:effectLst/>
          </c:spPr>
          <c:invertIfNegative val="0"/>
          <c:cat>
            <c:multiLvlStrRef>
              <c:f>'World manufacturing'!$A$2:$B$47</c:f>
              <c:multiLvlStrCache>
                <c:ptCount val="46"/>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lvl>
              </c:multiLvlStrCache>
            </c:multiLvlStrRef>
          </c:cat>
          <c:val>
            <c:numRef>
              <c:f>'World manufacturing'!$C$2:$C$47</c:f>
              <c:numCache>
                <c:formatCode>_(* #,##0.00_);_(* \(#,##0.00\);_(* "-"??_);_(@_)</c:formatCode>
                <c:ptCount val="46"/>
                <c:pt idx="0">
                  <c:v>62602164793</c:v>
                </c:pt>
                <c:pt idx="1">
                  <c:v>72351382387</c:v>
                </c:pt>
                <c:pt idx="2">
                  <c:v>68762427963</c:v>
                </c:pt>
                <c:pt idx="3">
                  <c:v>74770654591</c:v>
                </c:pt>
                <c:pt idx="4">
                  <c:v>77291021244</c:v>
                </c:pt>
                <c:pt idx="5">
                  <c:v>99961240700</c:v>
                </c:pt>
                <c:pt idx="6">
                  <c:v>100172456854</c:v>
                </c:pt>
                <c:pt idx="7">
                  <c:v>94564667657</c:v>
                </c:pt>
                <c:pt idx="8">
                  <c:v>68473994166</c:v>
                </c:pt>
                <c:pt idx="9">
                  <c:v>64427681818</c:v>
                </c:pt>
                <c:pt idx="10">
                  <c:v>66587724224</c:v>
                </c:pt>
                <c:pt idx="11">
                  <c:v>73186809214</c:v>
                </c:pt>
                <c:pt idx="12">
                  <c:v>82834980709</c:v>
                </c:pt>
                <c:pt idx="13">
                  <c:v>93847317240</c:v>
                </c:pt>
                <c:pt idx="14">
                  <c:v>96750354495</c:v>
                </c:pt>
                <c:pt idx="15">
                  <c:v>103488590652</c:v>
                </c:pt>
                <c:pt idx="16">
                  <c:v>93939848204</c:v>
                </c:pt>
                <c:pt idx="17">
                  <c:v>97903410214</c:v>
                </c:pt>
                <c:pt idx="18">
                  <c:v>109480271991</c:v>
                </c:pt>
                <c:pt idx="19">
                  <c:v>115328178129</c:v>
                </c:pt>
                <c:pt idx="20">
                  <c:v>105503867370</c:v>
                </c:pt>
                <c:pt idx="21">
                  <c:v>109390447642</c:v>
                </c:pt>
                <c:pt idx="22">
                  <c:v>114289860433</c:v>
                </c:pt>
                <c:pt idx="23">
                  <c:v>123298216853</c:v>
                </c:pt>
                <c:pt idx="24">
                  <c:v>110141880072</c:v>
                </c:pt>
                <c:pt idx="25">
                  <c:v>125361457764</c:v>
                </c:pt>
                <c:pt idx="26">
                  <c:v>132850946564</c:v>
                </c:pt>
                <c:pt idx="27">
                  <c:v>143852995708</c:v>
                </c:pt>
                <c:pt idx="28">
                  <c:v>139650483377</c:v>
                </c:pt>
                <c:pt idx="29">
                  <c:v>140466696105</c:v>
                </c:pt>
                <c:pt idx="30">
                  <c:v>152165485027</c:v>
                </c:pt>
                <c:pt idx="31">
                  <c:v>158936488055</c:v>
                </c:pt>
                <c:pt idx="32">
                  <c:v>143729574407</c:v>
                </c:pt>
                <c:pt idx="33">
                  <c:v>154589023623</c:v>
                </c:pt>
                <c:pt idx="34">
                  <c:v>161953379071</c:v>
                </c:pt>
                <c:pt idx="35">
                  <c:v>165568942090</c:v>
                </c:pt>
                <c:pt idx="36">
                  <c:v>158386056434</c:v>
                </c:pt>
                <c:pt idx="37">
                  <c:v>180666520762</c:v>
                </c:pt>
                <c:pt idx="38">
                  <c:v>171894706639</c:v>
                </c:pt>
                <c:pt idx="39">
                  <c:v>168056577377</c:v>
                </c:pt>
                <c:pt idx="40">
                  <c:v>153336831336</c:v>
                </c:pt>
                <c:pt idx="41">
                  <c:v>169876553099</c:v>
                </c:pt>
                <c:pt idx="42">
                  <c:v>170174660812</c:v>
                </c:pt>
                <c:pt idx="43">
                  <c:v>182069792159</c:v>
                </c:pt>
                <c:pt idx="44">
                  <c:v>153434522326</c:v>
                </c:pt>
                <c:pt idx="45">
                  <c:v>170441174702</c:v>
                </c:pt>
              </c:numCache>
            </c:numRef>
          </c:val>
          <c:extLst>
            <c:ext xmlns:c16="http://schemas.microsoft.com/office/drawing/2014/chart" uri="{C3380CC4-5D6E-409C-BE32-E72D297353CC}">
              <c16:uniqueId val="{00000000-8317-402B-AAE5-A590268A0F23}"/>
            </c:ext>
          </c:extLst>
        </c:ser>
        <c:ser>
          <c:idx val="1"/>
          <c:order val="1"/>
          <c:tx>
            <c:strRef>
              <c:f>'World manufacturing'!$D$1</c:f>
              <c:strCache>
                <c:ptCount val="1"/>
                <c:pt idx="0">
                  <c:v>Imports from world</c:v>
                </c:pt>
              </c:strCache>
            </c:strRef>
          </c:tx>
          <c:spPr>
            <a:solidFill>
              <a:schemeClr val="accent2"/>
            </a:solidFill>
            <a:ln>
              <a:noFill/>
            </a:ln>
            <a:effectLst/>
          </c:spPr>
          <c:invertIfNegative val="0"/>
          <c:cat>
            <c:multiLvlStrRef>
              <c:f>'World manufacturing'!$A$2:$B$47</c:f>
              <c:multiLvlStrCache>
                <c:ptCount val="46"/>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lvl>
              </c:multiLvlStrCache>
            </c:multiLvlStrRef>
          </c:cat>
          <c:val>
            <c:numRef>
              <c:f>'World manufacturing'!$D$2:$D$47</c:f>
              <c:numCache>
                <c:formatCode>_ * #,##0_ ;_ * \-#,##0_ ;_ * "-"??_ ;_ @_ </c:formatCode>
                <c:ptCount val="46"/>
                <c:pt idx="0">
                  <c:v>104340547770</c:v>
                </c:pt>
                <c:pt idx="1">
                  <c:v>107184520606</c:v>
                </c:pt>
                <c:pt idx="2">
                  <c:v>118334730430</c:v>
                </c:pt>
                <c:pt idx="3">
                  <c:v>116368951395</c:v>
                </c:pt>
                <c:pt idx="4">
                  <c:v>123115164569</c:v>
                </c:pt>
                <c:pt idx="5">
                  <c:v>138615348599</c:v>
                </c:pt>
                <c:pt idx="6">
                  <c:v>145757212550</c:v>
                </c:pt>
                <c:pt idx="7">
                  <c:v>142713775205</c:v>
                </c:pt>
                <c:pt idx="8">
                  <c:v>117073575851</c:v>
                </c:pt>
                <c:pt idx="9">
                  <c:v>95927434531</c:v>
                </c:pt>
                <c:pt idx="10">
                  <c:v>98469371316</c:v>
                </c:pt>
                <c:pt idx="11">
                  <c:v>107712553803</c:v>
                </c:pt>
                <c:pt idx="12">
                  <c:v>113626467820</c:v>
                </c:pt>
                <c:pt idx="13">
                  <c:v>117889684099</c:v>
                </c:pt>
                <c:pt idx="14">
                  <c:v>129543645690</c:v>
                </c:pt>
                <c:pt idx="15">
                  <c:v>122468642251</c:v>
                </c:pt>
                <c:pt idx="16">
                  <c:v>129548929607</c:v>
                </c:pt>
                <c:pt idx="17">
                  <c:v>129758241466</c:v>
                </c:pt>
                <c:pt idx="18">
                  <c:v>153876518883</c:v>
                </c:pt>
                <c:pt idx="19">
                  <c:v>163853493543</c:v>
                </c:pt>
                <c:pt idx="20">
                  <c:v>152875303343</c:v>
                </c:pt>
                <c:pt idx="21">
                  <c:v>156209897537</c:v>
                </c:pt>
                <c:pt idx="22">
                  <c:v>170578316856</c:v>
                </c:pt>
                <c:pt idx="23">
                  <c:v>172837710862</c:v>
                </c:pt>
                <c:pt idx="24">
                  <c:v>171308291820</c:v>
                </c:pt>
                <c:pt idx="25">
                  <c:v>185622283329</c:v>
                </c:pt>
                <c:pt idx="26">
                  <c:v>212261519671</c:v>
                </c:pt>
                <c:pt idx="27">
                  <c:v>196244760814</c:v>
                </c:pt>
                <c:pt idx="28">
                  <c:v>195150935665</c:v>
                </c:pt>
                <c:pt idx="29">
                  <c:v>189970910761</c:v>
                </c:pt>
                <c:pt idx="30">
                  <c:v>213178266122</c:v>
                </c:pt>
                <c:pt idx="31">
                  <c:v>211806043266</c:v>
                </c:pt>
                <c:pt idx="32">
                  <c:v>213783992155</c:v>
                </c:pt>
                <c:pt idx="33">
                  <c:v>208465986025</c:v>
                </c:pt>
                <c:pt idx="34">
                  <c:v>236905794877</c:v>
                </c:pt>
                <c:pt idx="35">
                  <c:v>235184336509</c:v>
                </c:pt>
                <c:pt idx="36">
                  <c:v>232196265289</c:v>
                </c:pt>
                <c:pt idx="37">
                  <c:v>227304392967</c:v>
                </c:pt>
                <c:pt idx="38">
                  <c:v>233544797515</c:v>
                </c:pt>
                <c:pt idx="39">
                  <c:v>227709907605</c:v>
                </c:pt>
                <c:pt idx="40">
                  <c:v>215173285011</c:v>
                </c:pt>
                <c:pt idx="41">
                  <c:v>225866259066</c:v>
                </c:pt>
                <c:pt idx="42">
                  <c:v>234010711770</c:v>
                </c:pt>
                <c:pt idx="43">
                  <c:v>243945926734</c:v>
                </c:pt>
                <c:pt idx="44">
                  <c:v>227565929982</c:v>
                </c:pt>
                <c:pt idx="45">
                  <c:v>227007668282</c:v>
                </c:pt>
              </c:numCache>
            </c:numRef>
          </c:val>
          <c:extLst>
            <c:ext xmlns:c16="http://schemas.microsoft.com/office/drawing/2014/chart" uri="{C3380CC4-5D6E-409C-BE32-E72D297353CC}">
              <c16:uniqueId val="{00000001-8317-402B-AAE5-A590268A0F23}"/>
            </c:ext>
          </c:extLst>
        </c:ser>
        <c:dLbls>
          <c:showLegendKey val="0"/>
          <c:showVal val="0"/>
          <c:showCatName val="0"/>
          <c:showSerName val="0"/>
          <c:showPercent val="0"/>
          <c:showBubbleSize val="0"/>
        </c:dLbls>
        <c:gapWidth val="150"/>
        <c:axId val="117142656"/>
        <c:axId val="117144192"/>
      </c:barChart>
      <c:lineChart>
        <c:grouping val="standard"/>
        <c:varyColors val="0"/>
        <c:ser>
          <c:idx val="2"/>
          <c:order val="2"/>
          <c:tx>
            <c:strRef>
              <c:f>'World manufacturing'!$E$1</c:f>
              <c:strCache>
                <c:ptCount val="1"/>
                <c:pt idx="0">
                  <c:v>Trade Balance </c:v>
                </c:pt>
              </c:strCache>
            </c:strRef>
          </c:tx>
          <c:spPr>
            <a:ln w="28575" cap="rnd">
              <a:solidFill>
                <a:schemeClr val="accent3"/>
              </a:solidFill>
              <a:round/>
            </a:ln>
            <a:effectLst/>
          </c:spPr>
          <c:marker>
            <c:symbol val="none"/>
          </c:marker>
          <c:cat>
            <c:multiLvlStrRef>
              <c:f>'World manufacturing'!$A$2:$B$47</c:f>
              <c:multiLvlStrCache>
                <c:ptCount val="46"/>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lvl>
              </c:multiLvlStrCache>
            </c:multiLvlStrRef>
          </c:cat>
          <c:val>
            <c:numRef>
              <c:f>'World manufacturing'!$E$2:$E$47</c:f>
              <c:numCache>
                <c:formatCode>#,##0</c:formatCode>
                <c:ptCount val="46"/>
                <c:pt idx="0">
                  <c:v>-41738382977</c:v>
                </c:pt>
                <c:pt idx="1">
                  <c:v>-34833138219</c:v>
                </c:pt>
                <c:pt idx="2">
                  <c:v>-49572302467</c:v>
                </c:pt>
                <c:pt idx="3">
                  <c:v>-41598296804</c:v>
                </c:pt>
                <c:pt idx="4">
                  <c:v>-45824143325</c:v>
                </c:pt>
                <c:pt idx="5">
                  <c:v>-38654107899</c:v>
                </c:pt>
                <c:pt idx="6">
                  <c:v>-45584755696</c:v>
                </c:pt>
                <c:pt idx="7">
                  <c:v>-48149107548</c:v>
                </c:pt>
                <c:pt idx="8">
                  <c:v>-48599581685</c:v>
                </c:pt>
                <c:pt idx="9">
                  <c:v>-31499752713</c:v>
                </c:pt>
                <c:pt idx="10">
                  <c:v>-31881647092</c:v>
                </c:pt>
                <c:pt idx="11">
                  <c:v>-34525744589</c:v>
                </c:pt>
                <c:pt idx="12">
                  <c:v>-30791487111</c:v>
                </c:pt>
                <c:pt idx="13">
                  <c:v>-24042366859</c:v>
                </c:pt>
                <c:pt idx="14">
                  <c:v>-32793291195</c:v>
                </c:pt>
                <c:pt idx="15">
                  <c:v>-18980051599</c:v>
                </c:pt>
                <c:pt idx="16">
                  <c:v>-35609081403</c:v>
                </c:pt>
                <c:pt idx="17">
                  <c:v>-31854831252</c:v>
                </c:pt>
                <c:pt idx="18">
                  <c:v>-44396246892</c:v>
                </c:pt>
                <c:pt idx="19">
                  <c:v>-48525315414</c:v>
                </c:pt>
                <c:pt idx="20">
                  <c:v>-47371435973</c:v>
                </c:pt>
                <c:pt idx="21">
                  <c:v>-46819449895</c:v>
                </c:pt>
                <c:pt idx="22">
                  <c:v>-56288456423</c:v>
                </c:pt>
                <c:pt idx="23">
                  <c:v>-49539494009</c:v>
                </c:pt>
                <c:pt idx="24">
                  <c:v>-61166411748</c:v>
                </c:pt>
                <c:pt idx="25">
                  <c:v>-60260825565</c:v>
                </c:pt>
                <c:pt idx="26">
                  <c:v>-79410573107</c:v>
                </c:pt>
                <c:pt idx="27">
                  <c:v>-52391765106</c:v>
                </c:pt>
                <c:pt idx="28">
                  <c:v>-55500452288</c:v>
                </c:pt>
                <c:pt idx="29">
                  <c:v>-49504214656</c:v>
                </c:pt>
                <c:pt idx="30">
                  <c:v>-61012781095</c:v>
                </c:pt>
                <c:pt idx="31">
                  <c:v>-52869555211</c:v>
                </c:pt>
                <c:pt idx="32">
                  <c:v>-70054417748</c:v>
                </c:pt>
                <c:pt idx="33">
                  <c:v>-53876962402</c:v>
                </c:pt>
                <c:pt idx="34">
                  <c:v>-74952415806</c:v>
                </c:pt>
                <c:pt idx="35">
                  <c:v>-69615394419</c:v>
                </c:pt>
                <c:pt idx="36">
                  <c:v>-73810208855</c:v>
                </c:pt>
                <c:pt idx="37">
                  <c:v>-46637872205</c:v>
                </c:pt>
                <c:pt idx="38">
                  <c:v>-61650090876</c:v>
                </c:pt>
                <c:pt idx="39">
                  <c:v>-59653330228</c:v>
                </c:pt>
                <c:pt idx="40">
                  <c:v>-61836453675</c:v>
                </c:pt>
                <c:pt idx="41">
                  <c:v>-55989705967</c:v>
                </c:pt>
                <c:pt idx="42">
                  <c:v>-63836050958</c:v>
                </c:pt>
                <c:pt idx="43">
                  <c:v>-61876134575</c:v>
                </c:pt>
                <c:pt idx="44">
                  <c:v>-74131407656</c:v>
                </c:pt>
                <c:pt idx="45">
                  <c:v>-56566493580</c:v>
                </c:pt>
              </c:numCache>
            </c:numRef>
          </c:val>
          <c:smooth val="0"/>
          <c:extLst>
            <c:ext xmlns:c16="http://schemas.microsoft.com/office/drawing/2014/chart" uri="{C3380CC4-5D6E-409C-BE32-E72D297353CC}">
              <c16:uniqueId val="{00000002-8317-402B-AAE5-A590268A0F23}"/>
            </c:ext>
          </c:extLst>
        </c:ser>
        <c:dLbls>
          <c:showLegendKey val="0"/>
          <c:showVal val="0"/>
          <c:showCatName val="0"/>
          <c:showSerName val="0"/>
          <c:showPercent val="0"/>
          <c:showBubbleSize val="0"/>
        </c:dLbls>
        <c:marker val="1"/>
        <c:smooth val="0"/>
        <c:axId val="117142656"/>
        <c:axId val="117144192"/>
      </c:lineChart>
      <c:catAx>
        <c:axId val="117142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144192"/>
        <c:crosses val="autoZero"/>
        <c:auto val="1"/>
        <c:lblAlgn val="ctr"/>
        <c:lblOffset val="100"/>
        <c:noMultiLvlLbl val="0"/>
      </c:catAx>
      <c:valAx>
        <c:axId val="117144192"/>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142656"/>
        <c:crosses val="autoZero"/>
        <c:crossBetween val="between"/>
        <c:dispUnits>
          <c:builtInUnit val="billions"/>
          <c:dispUnitsLbl>
            <c:layout>
              <c:manualLayout>
                <c:xMode val="edge"/>
                <c:yMode val="edge"/>
                <c:x val="1.79325162869447E-2"/>
                <c:y val="0.35689828491536335"/>
              </c:manualLayout>
            </c:layout>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R' billion</a:t>
                  </a:r>
                </a:p>
              </c:rich>
            </c:tx>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dispUnitsLbl>
        </c:dispUnits>
      </c:valAx>
      <c:spPr>
        <a:solidFill>
          <a:sysClr val="window" lastClr="FFFFFF"/>
        </a:solidFill>
        <a:ln>
          <a:noFill/>
        </a:ln>
        <a:effectLst/>
      </c:spPr>
    </c:plotArea>
    <c:legend>
      <c:legendPos val="b"/>
      <c:layout>
        <c:manualLayout>
          <c:xMode val="edge"/>
          <c:yMode val="edge"/>
          <c:x val="0.20936220472440947"/>
          <c:y val="0.17902113764841424"/>
          <c:w val="0.75627537182852145"/>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6">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South Africa's trade with Africa</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Africa!$C$1</c:f>
              <c:strCache>
                <c:ptCount val="1"/>
                <c:pt idx="0">
                  <c:v>SA exports to Africa</c:v>
                </c:pt>
              </c:strCache>
            </c:strRef>
          </c:tx>
          <c:spPr>
            <a:solidFill>
              <a:schemeClr val="accent1"/>
            </a:solidFill>
            <a:ln>
              <a:noFill/>
            </a:ln>
            <a:effectLst/>
          </c:spPr>
          <c:invertIfNegative val="0"/>
          <c:cat>
            <c:multiLvlStrRef>
              <c:f>Africa!$A$2:$B$48</c:f>
              <c:multiLvlStrCache>
                <c:ptCount val="46"/>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lvl>
              </c:multiLvlStrCache>
            </c:multiLvlStrRef>
          </c:cat>
          <c:val>
            <c:numRef>
              <c:f>Africa!$C$2:$C$48</c:f>
              <c:numCache>
                <c:formatCode>_ * #,##0_ ;_ * \-#,##0_ ;_ * "-"??_ ;_ @_ </c:formatCode>
                <c:ptCount val="47"/>
                <c:pt idx="0">
                  <c:v>12349540548</c:v>
                </c:pt>
                <c:pt idx="1">
                  <c:v>15613231439</c:v>
                </c:pt>
                <c:pt idx="2">
                  <c:v>17753979365</c:v>
                </c:pt>
                <c:pt idx="3">
                  <c:v>18539868967</c:v>
                </c:pt>
                <c:pt idx="4">
                  <c:v>17015924034</c:v>
                </c:pt>
                <c:pt idx="5">
                  <c:v>23876091387</c:v>
                </c:pt>
                <c:pt idx="6">
                  <c:v>28202763361</c:v>
                </c:pt>
                <c:pt idx="7">
                  <c:v>29772477662</c:v>
                </c:pt>
                <c:pt idx="8">
                  <c:v>23149973158</c:v>
                </c:pt>
                <c:pt idx="9">
                  <c:v>20334273853</c:v>
                </c:pt>
                <c:pt idx="10">
                  <c:v>20703813531</c:v>
                </c:pt>
                <c:pt idx="11">
                  <c:v>21842606930</c:v>
                </c:pt>
                <c:pt idx="12">
                  <c:v>38153360754</c:v>
                </c:pt>
                <c:pt idx="13">
                  <c:v>40250258662</c:v>
                </c:pt>
                <c:pt idx="14">
                  <c:v>44511173307</c:v>
                </c:pt>
                <c:pt idx="15">
                  <c:v>47963481499</c:v>
                </c:pt>
                <c:pt idx="16">
                  <c:v>42944801091</c:v>
                </c:pt>
                <c:pt idx="17">
                  <c:v>44267655116</c:v>
                </c:pt>
                <c:pt idx="18">
                  <c:v>51980517164</c:v>
                </c:pt>
                <c:pt idx="19">
                  <c:v>55093829993</c:v>
                </c:pt>
                <c:pt idx="20">
                  <c:v>51293680726</c:v>
                </c:pt>
                <c:pt idx="21">
                  <c:v>53858642999</c:v>
                </c:pt>
                <c:pt idx="22">
                  <c:v>58874253144</c:v>
                </c:pt>
                <c:pt idx="23">
                  <c:v>63351786067</c:v>
                </c:pt>
                <c:pt idx="24">
                  <c:v>55412517352</c:v>
                </c:pt>
                <c:pt idx="25">
                  <c:v>65669124434</c:v>
                </c:pt>
                <c:pt idx="26">
                  <c:v>68332896946</c:v>
                </c:pt>
                <c:pt idx="27">
                  <c:v>75438071758</c:v>
                </c:pt>
                <c:pt idx="28">
                  <c:v>70131573273</c:v>
                </c:pt>
                <c:pt idx="29">
                  <c:v>71751767027</c:v>
                </c:pt>
                <c:pt idx="30">
                  <c:v>76702055707</c:v>
                </c:pt>
                <c:pt idx="31">
                  <c:v>81112549313</c:v>
                </c:pt>
                <c:pt idx="32">
                  <c:v>68435368702</c:v>
                </c:pt>
                <c:pt idx="33">
                  <c:v>75700944536</c:v>
                </c:pt>
                <c:pt idx="34">
                  <c:v>79035708303</c:v>
                </c:pt>
                <c:pt idx="35">
                  <c:v>77811438837</c:v>
                </c:pt>
                <c:pt idx="36">
                  <c:v>71023687174</c:v>
                </c:pt>
                <c:pt idx="37">
                  <c:v>79109563978</c:v>
                </c:pt>
                <c:pt idx="38">
                  <c:v>81035685753</c:v>
                </c:pt>
                <c:pt idx="39">
                  <c:v>83999432300</c:v>
                </c:pt>
                <c:pt idx="40">
                  <c:v>70002973832</c:v>
                </c:pt>
                <c:pt idx="41">
                  <c:v>77970123833</c:v>
                </c:pt>
                <c:pt idx="42">
                  <c:v>78278679085</c:v>
                </c:pt>
                <c:pt idx="43">
                  <c:v>84141917805</c:v>
                </c:pt>
                <c:pt idx="44">
                  <c:v>72879256445</c:v>
                </c:pt>
                <c:pt idx="45">
                  <c:v>80993887370</c:v>
                </c:pt>
              </c:numCache>
            </c:numRef>
          </c:val>
          <c:extLst>
            <c:ext xmlns:c16="http://schemas.microsoft.com/office/drawing/2014/chart" uri="{C3380CC4-5D6E-409C-BE32-E72D297353CC}">
              <c16:uniqueId val="{00000000-8F41-45E4-A94C-788915CB9DC4}"/>
            </c:ext>
          </c:extLst>
        </c:ser>
        <c:ser>
          <c:idx val="1"/>
          <c:order val="1"/>
          <c:tx>
            <c:strRef>
              <c:f>Africa!$D$1</c:f>
              <c:strCache>
                <c:ptCount val="1"/>
                <c:pt idx="0">
                  <c:v>SA imports from Africa</c:v>
                </c:pt>
              </c:strCache>
            </c:strRef>
          </c:tx>
          <c:spPr>
            <a:solidFill>
              <a:schemeClr val="accent2"/>
            </a:solidFill>
            <a:ln>
              <a:noFill/>
            </a:ln>
            <a:effectLst/>
          </c:spPr>
          <c:invertIfNegative val="0"/>
          <c:cat>
            <c:multiLvlStrRef>
              <c:f>Africa!$A$2:$B$48</c:f>
              <c:multiLvlStrCache>
                <c:ptCount val="46"/>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lvl>
              </c:multiLvlStrCache>
            </c:multiLvlStrRef>
          </c:cat>
          <c:val>
            <c:numRef>
              <c:f>Africa!$D$2:$D$48</c:f>
              <c:numCache>
                <c:formatCode>_ * #,##0_ ;_ * \-#,##0_ ;_ * "-"??_ ;_ @_ </c:formatCode>
                <c:ptCount val="47"/>
                <c:pt idx="0">
                  <c:v>8785031261</c:v>
                </c:pt>
                <c:pt idx="1">
                  <c:v>9271938467</c:v>
                </c:pt>
                <c:pt idx="2">
                  <c:v>10234620537</c:v>
                </c:pt>
                <c:pt idx="3">
                  <c:v>12592638269</c:v>
                </c:pt>
                <c:pt idx="4">
                  <c:v>11220509429</c:v>
                </c:pt>
                <c:pt idx="5">
                  <c:v>16219750516</c:v>
                </c:pt>
                <c:pt idx="6">
                  <c:v>22640488866</c:v>
                </c:pt>
                <c:pt idx="7">
                  <c:v>23467285690</c:v>
                </c:pt>
                <c:pt idx="8">
                  <c:v>9365397580</c:v>
                </c:pt>
                <c:pt idx="9">
                  <c:v>7999081628</c:v>
                </c:pt>
                <c:pt idx="10">
                  <c:v>8886409527</c:v>
                </c:pt>
                <c:pt idx="11">
                  <c:v>14124265909</c:v>
                </c:pt>
                <c:pt idx="12">
                  <c:v>15632146621</c:v>
                </c:pt>
                <c:pt idx="13">
                  <c:v>12089538066</c:v>
                </c:pt>
                <c:pt idx="14">
                  <c:v>17467526517</c:v>
                </c:pt>
                <c:pt idx="15">
                  <c:v>13414678333</c:v>
                </c:pt>
                <c:pt idx="16">
                  <c:v>15725336545</c:v>
                </c:pt>
                <c:pt idx="17">
                  <c:v>16635674423</c:v>
                </c:pt>
                <c:pt idx="18">
                  <c:v>16735383271</c:v>
                </c:pt>
                <c:pt idx="19">
                  <c:v>19647859210</c:v>
                </c:pt>
                <c:pt idx="20">
                  <c:v>19727742194</c:v>
                </c:pt>
                <c:pt idx="21">
                  <c:v>23654893963</c:v>
                </c:pt>
                <c:pt idx="22">
                  <c:v>30238771507</c:v>
                </c:pt>
                <c:pt idx="23">
                  <c:v>25041549850</c:v>
                </c:pt>
                <c:pt idx="24">
                  <c:v>29795543293</c:v>
                </c:pt>
                <c:pt idx="25">
                  <c:v>28596058805</c:v>
                </c:pt>
                <c:pt idx="26">
                  <c:v>26808802109</c:v>
                </c:pt>
                <c:pt idx="27">
                  <c:v>29917498346</c:v>
                </c:pt>
                <c:pt idx="28">
                  <c:v>35381046624</c:v>
                </c:pt>
                <c:pt idx="29">
                  <c:v>32320716417</c:v>
                </c:pt>
                <c:pt idx="30">
                  <c:v>34316401630</c:v>
                </c:pt>
                <c:pt idx="31">
                  <c:v>39088378144</c:v>
                </c:pt>
                <c:pt idx="32">
                  <c:v>33703406683</c:v>
                </c:pt>
                <c:pt idx="33">
                  <c:v>23854365493</c:v>
                </c:pt>
                <c:pt idx="34">
                  <c:v>26719743415</c:v>
                </c:pt>
                <c:pt idx="35">
                  <c:v>30290415033</c:v>
                </c:pt>
                <c:pt idx="36">
                  <c:v>28491364946</c:v>
                </c:pt>
                <c:pt idx="37">
                  <c:v>27149373078</c:v>
                </c:pt>
                <c:pt idx="38">
                  <c:v>29514959170</c:v>
                </c:pt>
                <c:pt idx="39">
                  <c:v>27616424699</c:v>
                </c:pt>
                <c:pt idx="40">
                  <c:v>28969364862</c:v>
                </c:pt>
                <c:pt idx="41">
                  <c:v>26003404002</c:v>
                </c:pt>
                <c:pt idx="42">
                  <c:v>27792006816</c:v>
                </c:pt>
                <c:pt idx="43">
                  <c:v>26714468326</c:v>
                </c:pt>
                <c:pt idx="44">
                  <c:v>30665320976</c:v>
                </c:pt>
                <c:pt idx="45">
                  <c:v>34466169835</c:v>
                </c:pt>
              </c:numCache>
            </c:numRef>
          </c:val>
          <c:extLst>
            <c:ext xmlns:c16="http://schemas.microsoft.com/office/drawing/2014/chart" uri="{C3380CC4-5D6E-409C-BE32-E72D297353CC}">
              <c16:uniqueId val="{00000001-8F41-45E4-A94C-788915CB9DC4}"/>
            </c:ext>
          </c:extLst>
        </c:ser>
        <c:dLbls>
          <c:showLegendKey val="0"/>
          <c:showVal val="0"/>
          <c:showCatName val="0"/>
          <c:showSerName val="0"/>
          <c:showPercent val="0"/>
          <c:showBubbleSize val="0"/>
        </c:dLbls>
        <c:gapWidth val="150"/>
        <c:axId val="116886912"/>
        <c:axId val="116896896"/>
      </c:barChart>
      <c:lineChart>
        <c:grouping val="standard"/>
        <c:varyColors val="0"/>
        <c:ser>
          <c:idx val="2"/>
          <c:order val="2"/>
          <c:tx>
            <c:strRef>
              <c:f>Africa!$E$1</c:f>
              <c:strCache>
                <c:ptCount val="1"/>
                <c:pt idx="0">
                  <c:v>SA trade balance with Africa</c:v>
                </c:pt>
              </c:strCache>
            </c:strRef>
          </c:tx>
          <c:spPr>
            <a:ln w="28575" cap="rnd">
              <a:solidFill>
                <a:schemeClr val="accent3"/>
              </a:solidFill>
              <a:round/>
            </a:ln>
            <a:effectLst/>
          </c:spPr>
          <c:marker>
            <c:symbol val="none"/>
          </c:marker>
          <c:cat>
            <c:multiLvlStrRef>
              <c:f>Africa!$A$2:$B$48</c:f>
              <c:multiLvlStrCache>
                <c:ptCount val="46"/>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lvl>
              </c:multiLvlStrCache>
            </c:multiLvlStrRef>
          </c:cat>
          <c:val>
            <c:numRef>
              <c:f>Africa!$E$2:$E$48</c:f>
              <c:numCache>
                <c:formatCode>#,##0</c:formatCode>
                <c:ptCount val="47"/>
                <c:pt idx="0">
                  <c:v>3564509287</c:v>
                </c:pt>
                <c:pt idx="1">
                  <c:v>6341292972</c:v>
                </c:pt>
                <c:pt idx="2">
                  <c:v>7519358828</c:v>
                </c:pt>
                <c:pt idx="3">
                  <c:v>5947230698</c:v>
                </c:pt>
                <c:pt idx="4">
                  <c:v>5795414605</c:v>
                </c:pt>
                <c:pt idx="5">
                  <c:v>7656340871</c:v>
                </c:pt>
                <c:pt idx="6">
                  <c:v>5562274495</c:v>
                </c:pt>
                <c:pt idx="7">
                  <c:v>6305191972</c:v>
                </c:pt>
                <c:pt idx="8">
                  <c:v>13784575578</c:v>
                </c:pt>
                <c:pt idx="9">
                  <c:v>12335192225</c:v>
                </c:pt>
                <c:pt idx="10">
                  <c:v>11817404004</c:v>
                </c:pt>
                <c:pt idx="11">
                  <c:v>7718341021</c:v>
                </c:pt>
                <c:pt idx="12">
                  <c:v>22521214133</c:v>
                </c:pt>
                <c:pt idx="13">
                  <c:v>28160720596</c:v>
                </c:pt>
                <c:pt idx="14">
                  <c:v>27043646790</c:v>
                </c:pt>
                <c:pt idx="15">
                  <c:v>34548803166</c:v>
                </c:pt>
                <c:pt idx="16">
                  <c:v>27219464546</c:v>
                </c:pt>
                <c:pt idx="17">
                  <c:v>27631980693</c:v>
                </c:pt>
                <c:pt idx="18">
                  <c:v>35245133893</c:v>
                </c:pt>
                <c:pt idx="19">
                  <c:v>35445970783</c:v>
                </c:pt>
                <c:pt idx="20">
                  <c:v>31565938532</c:v>
                </c:pt>
                <c:pt idx="21">
                  <c:v>30203749036</c:v>
                </c:pt>
                <c:pt idx="22">
                  <c:v>28635481637</c:v>
                </c:pt>
                <c:pt idx="23">
                  <c:v>38310236217</c:v>
                </c:pt>
                <c:pt idx="24">
                  <c:v>25616974059</c:v>
                </c:pt>
                <c:pt idx="25">
                  <c:v>37073065629</c:v>
                </c:pt>
                <c:pt idx="26">
                  <c:v>41524094837</c:v>
                </c:pt>
                <c:pt idx="27">
                  <c:v>45520573412</c:v>
                </c:pt>
                <c:pt idx="28">
                  <c:v>34750526649</c:v>
                </c:pt>
                <c:pt idx="29">
                  <c:v>39431050610</c:v>
                </c:pt>
                <c:pt idx="30">
                  <c:v>42385654077</c:v>
                </c:pt>
                <c:pt idx="31">
                  <c:v>42024171169</c:v>
                </c:pt>
                <c:pt idx="32">
                  <c:v>34731962019</c:v>
                </c:pt>
                <c:pt idx="33">
                  <c:v>51846579043</c:v>
                </c:pt>
                <c:pt idx="34">
                  <c:v>52315964888</c:v>
                </c:pt>
                <c:pt idx="35">
                  <c:v>47521023804</c:v>
                </c:pt>
                <c:pt idx="36">
                  <c:v>42532322228</c:v>
                </c:pt>
                <c:pt idx="37">
                  <c:v>51960190900</c:v>
                </c:pt>
                <c:pt idx="38">
                  <c:v>51520726583</c:v>
                </c:pt>
                <c:pt idx="39">
                  <c:v>56383007601</c:v>
                </c:pt>
                <c:pt idx="40">
                  <c:v>41033608970</c:v>
                </c:pt>
                <c:pt idx="41">
                  <c:v>51966719831</c:v>
                </c:pt>
                <c:pt idx="42">
                  <c:v>50486672269</c:v>
                </c:pt>
                <c:pt idx="43">
                  <c:v>57427449479</c:v>
                </c:pt>
                <c:pt idx="44">
                  <c:v>42213935469</c:v>
                </c:pt>
                <c:pt idx="45">
                  <c:v>46527717535</c:v>
                </c:pt>
              </c:numCache>
            </c:numRef>
          </c:val>
          <c:smooth val="0"/>
          <c:extLst>
            <c:ext xmlns:c16="http://schemas.microsoft.com/office/drawing/2014/chart" uri="{C3380CC4-5D6E-409C-BE32-E72D297353CC}">
              <c16:uniqueId val="{00000002-8F41-45E4-A94C-788915CB9DC4}"/>
            </c:ext>
          </c:extLst>
        </c:ser>
        <c:dLbls>
          <c:showLegendKey val="0"/>
          <c:showVal val="0"/>
          <c:showCatName val="0"/>
          <c:showSerName val="0"/>
          <c:showPercent val="0"/>
          <c:showBubbleSize val="0"/>
        </c:dLbls>
        <c:marker val="1"/>
        <c:smooth val="0"/>
        <c:axId val="116886912"/>
        <c:axId val="116896896"/>
      </c:lineChart>
      <c:catAx>
        <c:axId val="11688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896896"/>
        <c:crosses val="autoZero"/>
        <c:auto val="1"/>
        <c:lblAlgn val="ctr"/>
        <c:lblOffset val="100"/>
        <c:noMultiLvlLbl val="0"/>
      </c:catAx>
      <c:valAx>
        <c:axId val="116896896"/>
        <c:scaling>
          <c:orientation val="minMax"/>
        </c:scaling>
        <c:delete val="0"/>
        <c:axPos val="l"/>
        <c:majorGridlines>
          <c:spPr>
            <a:ln w="9525" cap="flat" cmpd="sng" algn="ctr">
              <a:solidFill>
                <a:schemeClr val="tx1">
                  <a:lumMod val="15000"/>
                  <a:lumOff val="85000"/>
                </a:schemeClr>
              </a:solidFill>
              <a:round/>
            </a:ln>
            <a:effectLst/>
          </c:spPr>
        </c:majorGridlines>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886912"/>
        <c:crosses val="autoZero"/>
        <c:crossBetween val="between"/>
        <c:dispUnits>
          <c:builtInUnit val="billions"/>
          <c:dispUnitsLbl>
            <c:layout>
              <c:manualLayout>
                <c:xMode val="edge"/>
                <c:yMode val="edge"/>
                <c:x val="3.6111111111111108E-2"/>
                <c:y val="0.38004629629629633"/>
              </c:manualLayout>
            </c:layout>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R' billion</a:t>
                  </a:r>
                </a:p>
              </c:rich>
            </c:tx>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dispUnitsLbl>
        </c:dispUnits>
      </c:valAx>
      <c:spPr>
        <a:solidFill>
          <a:schemeClr val="bg1"/>
        </a:solidFill>
        <a:ln>
          <a:noFill/>
        </a:ln>
        <a:effectLst/>
      </c:spPr>
    </c:plotArea>
    <c:legend>
      <c:legendPos val="b"/>
      <c:layout>
        <c:manualLayout>
          <c:xMode val="edge"/>
          <c:yMode val="edge"/>
          <c:x val="0.15802624671916013"/>
          <c:y val="0.12842651906956065"/>
          <c:w val="0.70616972878390205"/>
          <c:h val="0.106370579059972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6">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South Africa's trade with BRICS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 in Microsoft PowerPoint]BRICS'!$C$1</c:f>
              <c:strCache>
                <c:ptCount val="1"/>
                <c:pt idx="0">
                  <c:v>SA Exports to BRICS</c:v>
                </c:pt>
              </c:strCache>
            </c:strRef>
          </c:tx>
          <c:spPr>
            <a:solidFill>
              <a:schemeClr val="accent1"/>
            </a:solidFill>
            <a:ln>
              <a:noFill/>
            </a:ln>
            <a:effectLst/>
          </c:spPr>
          <c:invertIfNegative val="0"/>
          <c:cat>
            <c:multiLvlStrRef>
              <c:f>'[Chart in Microsoft PowerPoint]BRICS'!$A$2:$B$48</c:f>
              <c:multiLvlStrCache>
                <c:ptCount val="46"/>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lvl>
              </c:multiLvlStrCache>
            </c:multiLvlStrRef>
          </c:cat>
          <c:val>
            <c:numRef>
              <c:f>'[Chart in Microsoft PowerPoint]BRICS'!$C$2:$C$48</c:f>
              <c:numCache>
                <c:formatCode>_ * #\ ##0_ ;_ * \-#\ ##0_ ;_ * "-"??_ ;_ @_ </c:formatCode>
                <c:ptCount val="47"/>
                <c:pt idx="0">
                  <c:v>7473347470</c:v>
                </c:pt>
                <c:pt idx="1">
                  <c:v>10586438649</c:v>
                </c:pt>
                <c:pt idx="2">
                  <c:v>10206568995</c:v>
                </c:pt>
                <c:pt idx="3">
                  <c:v>9873940062</c:v>
                </c:pt>
                <c:pt idx="4">
                  <c:v>11533786910</c:v>
                </c:pt>
                <c:pt idx="5">
                  <c:v>16074814423</c:v>
                </c:pt>
                <c:pt idx="6">
                  <c:v>17850145690</c:v>
                </c:pt>
                <c:pt idx="7">
                  <c:v>13780437899</c:v>
                </c:pt>
                <c:pt idx="8">
                  <c:v>19539236018</c:v>
                </c:pt>
                <c:pt idx="9">
                  <c:v>19627259225</c:v>
                </c:pt>
                <c:pt idx="10">
                  <c:v>16851079125</c:v>
                </c:pt>
                <c:pt idx="11">
                  <c:v>14831974426</c:v>
                </c:pt>
                <c:pt idx="12">
                  <c:v>19022290809</c:v>
                </c:pt>
                <c:pt idx="13">
                  <c:v>21359672612</c:v>
                </c:pt>
                <c:pt idx="14">
                  <c:v>21763177445</c:v>
                </c:pt>
                <c:pt idx="15">
                  <c:v>26189684437</c:v>
                </c:pt>
                <c:pt idx="16">
                  <c:v>25691935060</c:v>
                </c:pt>
                <c:pt idx="17">
                  <c:v>30386102355</c:v>
                </c:pt>
                <c:pt idx="18">
                  <c:v>31865885554</c:v>
                </c:pt>
                <c:pt idx="19">
                  <c:v>35183070022</c:v>
                </c:pt>
                <c:pt idx="20">
                  <c:v>31421872988</c:v>
                </c:pt>
                <c:pt idx="21">
                  <c:v>32380821922</c:v>
                </c:pt>
                <c:pt idx="22">
                  <c:v>28624900543</c:v>
                </c:pt>
                <c:pt idx="23">
                  <c:v>32743892655</c:v>
                </c:pt>
                <c:pt idx="24">
                  <c:v>34792969102</c:v>
                </c:pt>
                <c:pt idx="25">
                  <c:v>38415401613</c:v>
                </c:pt>
                <c:pt idx="26">
                  <c:v>40292416832</c:v>
                </c:pt>
                <c:pt idx="27">
                  <c:v>41689650331</c:v>
                </c:pt>
                <c:pt idx="28">
                  <c:v>38822560245</c:v>
                </c:pt>
                <c:pt idx="29">
                  <c:v>38139289862</c:v>
                </c:pt>
                <c:pt idx="30">
                  <c:v>33300044768</c:v>
                </c:pt>
                <c:pt idx="31">
                  <c:v>36336619916</c:v>
                </c:pt>
                <c:pt idx="32">
                  <c:v>35868219521</c:v>
                </c:pt>
                <c:pt idx="33">
                  <c:v>39020839298</c:v>
                </c:pt>
                <c:pt idx="34">
                  <c:v>37438926385</c:v>
                </c:pt>
                <c:pt idx="35">
                  <c:v>34106175730</c:v>
                </c:pt>
                <c:pt idx="36">
                  <c:v>33487270632</c:v>
                </c:pt>
                <c:pt idx="37">
                  <c:v>43994139947</c:v>
                </c:pt>
                <c:pt idx="38">
                  <c:v>37058196953</c:v>
                </c:pt>
                <c:pt idx="39">
                  <c:v>44243951931</c:v>
                </c:pt>
                <c:pt idx="40">
                  <c:v>40131392938</c:v>
                </c:pt>
                <c:pt idx="41">
                  <c:v>39534943220</c:v>
                </c:pt>
                <c:pt idx="42">
                  <c:v>45700425710</c:v>
                </c:pt>
                <c:pt idx="43">
                  <c:v>55253085268</c:v>
                </c:pt>
                <c:pt idx="44">
                  <c:v>40759828351</c:v>
                </c:pt>
                <c:pt idx="45">
                  <c:v>45605423769</c:v>
                </c:pt>
              </c:numCache>
            </c:numRef>
          </c:val>
          <c:extLst>
            <c:ext xmlns:c16="http://schemas.microsoft.com/office/drawing/2014/chart" uri="{C3380CC4-5D6E-409C-BE32-E72D297353CC}">
              <c16:uniqueId val="{00000000-83CA-4F83-9DF9-9BC003BF87E9}"/>
            </c:ext>
          </c:extLst>
        </c:ser>
        <c:ser>
          <c:idx val="1"/>
          <c:order val="1"/>
          <c:tx>
            <c:strRef>
              <c:f>'[Chart in Microsoft PowerPoint]BRICS'!$D$1</c:f>
              <c:strCache>
                <c:ptCount val="1"/>
                <c:pt idx="0">
                  <c:v>SA Imports from BRICS</c:v>
                </c:pt>
              </c:strCache>
            </c:strRef>
          </c:tx>
          <c:spPr>
            <a:solidFill>
              <a:schemeClr val="accent2"/>
            </a:solidFill>
            <a:ln>
              <a:noFill/>
            </a:ln>
            <a:effectLst/>
          </c:spPr>
          <c:invertIfNegative val="0"/>
          <c:cat>
            <c:multiLvlStrRef>
              <c:f>'[Chart in Microsoft PowerPoint]BRICS'!$A$2:$B$48</c:f>
              <c:multiLvlStrCache>
                <c:ptCount val="46"/>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lvl>
              </c:multiLvlStrCache>
            </c:multiLvlStrRef>
          </c:cat>
          <c:val>
            <c:numRef>
              <c:f>'[Chart in Microsoft PowerPoint]BRICS'!$D$2:$D$48</c:f>
              <c:numCache>
                <c:formatCode>#,##0</c:formatCode>
                <c:ptCount val="47"/>
                <c:pt idx="0">
                  <c:v>19465835311</c:v>
                </c:pt>
                <c:pt idx="1">
                  <c:v>20730444963</c:v>
                </c:pt>
                <c:pt idx="2">
                  <c:v>24103490278</c:v>
                </c:pt>
                <c:pt idx="3">
                  <c:v>24173512838</c:v>
                </c:pt>
                <c:pt idx="4">
                  <c:v>24732130133</c:v>
                </c:pt>
                <c:pt idx="5">
                  <c:v>28374102273</c:v>
                </c:pt>
                <c:pt idx="6">
                  <c:v>31328005946</c:v>
                </c:pt>
                <c:pt idx="7">
                  <c:v>33330164548</c:v>
                </c:pt>
                <c:pt idx="8">
                  <c:v>26545880440</c:v>
                </c:pt>
                <c:pt idx="9">
                  <c:v>23116213169</c:v>
                </c:pt>
                <c:pt idx="10">
                  <c:v>25255919457</c:v>
                </c:pt>
                <c:pt idx="11">
                  <c:v>25499775019</c:v>
                </c:pt>
                <c:pt idx="12">
                  <c:v>24733128568</c:v>
                </c:pt>
                <c:pt idx="13">
                  <c:v>27921050074</c:v>
                </c:pt>
                <c:pt idx="14">
                  <c:v>32365906300</c:v>
                </c:pt>
                <c:pt idx="15">
                  <c:v>30409197132</c:v>
                </c:pt>
                <c:pt idx="16">
                  <c:v>28457996510</c:v>
                </c:pt>
                <c:pt idx="17">
                  <c:v>32366375315</c:v>
                </c:pt>
                <c:pt idx="18">
                  <c:v>38644265084</c:v>
                </c:pt>
                <c:pt idx="19">
                  <c:v>46215198386</c:v>
                </c:pt>
                <c:pt idx="20">
                  <c:v>40031266080</c:v>
                </c:pt>
                <c:pt idx="21">
                  <c:v>40028637217</c:v>
                </c:pt>
                <c:pt idx="22">
                  <c:v>44846449842</c:v>
                </c:pt>
                <c:pt idx="23">
                  <c:v>48064091827</c:v>
                </c:pt>
                <c:pt idx="24">
                  <c:v>49210150907</c:v>
                </c:pt>
                <c:pt idx="25">
                  <c:v>51838837864</c:v>
                </c:pt>
                <c:pt idx="26">
                  <c:v>63772692772</c:v>
                </c:pt>
                <c:pt idx="27">
                  <c:v>60674037731</c:v>
                </c:pt>
                <c:pt idx="28">
                  <c:v>57791886871</c:v>
                </c:pt>
                <c:pt idx="29">
                  <c:v>52048170246</c:v>
                </c:pt>
                <c:pt idx="30">
                  <c:v>62449558991</c:v>
                </c:pt>
                <c:pt idx="31">
                  <c:v>64419068591</c:v>
                </c:pt>
                <c:pt idx="32">
                  <c:v>66628862587</c:v>
                </c:pt>
                <c:pt idx="33">
                  <c:v>61550802145</c:v>
                </c:pt>
                <c:pt idx="34">
                  <c:v>75012907634</c:v>
                </c:pt>
                <c:pt idx="35">
                  <c:v>73802550739</c:v>
                </c:pt>
                <c:pt idx="36">
                  <c:v>67088123507</c:v>
                </c:pt>
                <c:pt idx="37">
                  <c:v>63274199159</c:v>
                </c:pt>
                <c:pt idx="38">
                  <c:v>69976662241</c:v>
                </c:pt>
                <c:pt idx="39">
                  <c:v>68647031431</c:v>
                </c:pt>
                <c:pt idx="40">
                  <c:v>65206555657</c:v>
                </c:pt>
                <c:pt idx="41">
                  <c:v>68930299985</c:v>
                </c:pt>
                <c:pt idx="42">
                  <c:v>70474174915</c:v>
                </c:pt>
                <c:pt idx="43">
                  <c:v>76475276395</c:v>
                </c:pt>
                <c:pt idx="44">
                  <c:v>70930448464</c:v>
                </c:pt>
                <c:pt idx="45" formatCode="_ * #\ ##0_ ;_ * \-#\ ##0_ ;_ * &quot;-&quot;??_ ;_ @_ ">
                  <c:v>68517401046</c:v>
                </c:pt>
              </c:numCache>
            </c:numRef>
          </c:val>
          <c:extLst>
            <c:ext xmlns:c16="http://schemas.microsoft.com/office/drawing/2014/chart" uri="{C3380CC4-5D6E-409C-BE32-E72D297353CC}">
              <c16:uniqueId val="{00000001-83CA-4F83-9DF9-9BC003BF87E9}"/>
            </c:ext>
          </c:extLst>
        </c:ser>
        <c:dLbls>
          <c:showLegendKey val="0"/>
          <c:showVal val="0"/>
          <c:showCatName val="0"/>
          <c:showSerName val="0"/>
          <c:showPercent val="0"/>
          <c:showBubbleSize val="0"/>
        </c:dLbls>
        <c:gapWidth val="150"/>
        <c:axId val="117668864"/>
        <c:axId val="117678848"/>
      </c:barChart>
      <c:lineChart>
        <c:grouping val="standard"/>
        <c:varyColors val="0"/>
        <c:ser>
          <c:idx val="2"/>
          <c:order val="2"/>
          <c:tx>
            <c:strRef>
              <c:f>'[Chart in Microsoft PowerPoint]BRICS'!$E$1</c:f>
              <c:strCache>
                <c:ptCount val="1"/>
                <c:pt idx="0">
                  <c:v>SA Trade Balance with BRICS</c:v>
                </c:pt>
              </c:strCache>
            </c:strRef>
          </c:tx>
          <c:spPr>
            <a:ln w="28575" cap="rnd">
              <a:solidFill>
                <a:schemeClr val="accent3"/>
              </a:solidFill>
              <a:round/>
            </a:ln>
            <a:effectLst/>
          </c:spPr>
          <c:marker>
            <c:symbol val="none"/>
          </c:marker>
          <c:cat>
            <c:multiLvlStrRef>
              <c:f>'[Chart in Microsoft PowerPoint]BRICS'!$A$2:$B$48</c:f>
              <c:multiLvlStrCache>
                <c:ptCount val="46"/>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lvl>
              </c:multiLvlStrCache>
            </c:multiLvlStrRef>
          </c:cat>
          <c:val>
            <c:numRef>
              <c:f>'[Chart in Microsoft PowerPoint]BRICS'!$E$2:$E$48</c:f>
              <c:numCache>
                <c:formatCode>#,##0</c:formatCode>
                <c:ptCount val="47"/>
                <c:pt idx="0">
                  <c:v>-11992487841</c:v>
                </c:pt>
                <c:pt idx="1">
                  <c:v>-10144006314</c:v>
                </c:pt>
                <c:pt idx="2">
                  <c:v>-13896921283</c:v>
                </c:pt>
                <c:pt idx="3">
                  <c:v>-14299572776</c:v>
                </c:pt>
                <c:pt idx="4">
                  <c:v>-13198343223</c:v>
                </c:pt>
                <c:pt idx="5">
                  <c:v>-12299287850</c:v>
                </c:pt>
                <c:pt idx="6">
                  <c:v>-13477860256</c:v>
                </c:pt>
                <c:pt idx="7">
                  <c:v>-19549726649</c:v>
                </c:pt>
                <c:pt idx="8">
                  <c:v>-7006644422</c:v>
                </c:pt>
                <c:pt idx="9">
                  <c:v>-3488953944</c:v>
                </c:pt>
                <c:pt idx="10">
                  <c:v>-8404840332</c:v>
                </c:pt>
                <c:pt idx="11">
                  <c:v>-10667800593</c:v>
                </c:pt>
                <c:pt idx="12">
                  <c:v>-5710837759</c:v>
                </c:pt>
                <c:pt idx="13">
                  <c:v>-6561377462</c:v>
                </c:pt>
                <c:pt idx="14">
                  <c:v>-10602728855</c:v>
                </c:pt>
                <c:pt idx="15">
                  <c:v>-4219512695</c:v>
                </c:pt>
                <c:pt idx="16">
                  <c:v>-2766061450</c:v>
                </c:pt>
                <c:pt idx="17">
                  <c:v>-1980272960</c:v>
                </c:pt>
                <c:pt idx="18">
                  <c:v>-6778379530</c:v>
                </c:pt>
                <c:pt idx="19">
                  <c:v>-11032128364</c:v>
                </c:pt>
                <c:pt idx="20">
                  <c:v>-8609393092</c:v>
                </c:pt>
                <c:pt idx="21">
                  <c:v>-7647815295</c:v>
                </c:pt>
                <c:pt idx="22">
                  <c:v>-16221549299</c:v>
                </c:pt>
                <c:pt idx="23">
                  <c:v>-15320199172</c:v>
                </c:pt>
                <c:pt idx="24">
                  <c:v>-14417181805</c:v>
                </c:pt>
                <c:pt idx="25">
                  <c:v>-13423436251</c:v>
                </c:pt>
                <c:pt idx="26">
                  <c:v>-23480275940</c:v>
                </c:pt>
                <c:pt idx="27">
                  <c:v>-18984387400</c:v>
                </c:pt>
                <c:pt idx="28">
                  <c:v>-18969326626</c:v>
                </c:pt>
                <c:pt idx="29">
                  <c:v>-13908880384</c:v>
                </c:pt>
                <c:pt idx="30">
                  <c:v>-29149514223</c:v>
                </c:pt>
                <c:pt idx="31">
                  <c:v>-28082448675</c:v>
                </c:pt>
                <c:pt idx="32">
                  <c:v>-30760643066</c:v>
                </c:pt>
                <c:pt idx="33">
                  <c:v>-22529962847</c:v>
                </c:pt>
                <c:pt idx="34">
                  <c:v>-37573981249</c:v>
                </c:pt>
                <c:pt idx="35">
                  <c:v>-39696375009</c:v>
                </c:pt>
                <c:pt idx="36">
                  <c:v>-33600852875</c:v>
                </c:pt>
                <c:pt idx="37">
                  <c:v>-19280059212</c:v>
                </c:pt>
                <c:pt idx="38">
                  <c:v>-32918465288</c:v>
                </c:pt>
                <c:pt idx="39">
                  <c:v>-24403079500</c:v>
                </c:pt>
                <c:pt idx="40">
                  <c:v>-25075162719</c:v>
                </c:pt>
                <c:pt idx="41">
                  <c:v>-29395356765</c:v>
                </c:pt>
                <c:pt idx="42">
                  <c:v>-24773749205</c:v>
                </c:pt>
                <c:pt idx="43">
                  <c:v>-21222191127</c:v>
                </c:pt>
                <c:pt idx="44">
                  <c:v>-30170620113</c:v>
                </c:pt>
                <c:pt idx="45">
                  <c:v>-22911977277</c:v>
                </c:pt>
              </c:numCache>
            </c:numRef>
          </c:val>
          <c:smooth val="0"/>
          <c:extLst>
            <c:ext xmlns:c16="http://schemas.microsoft.com/office/drawing/2014/chart" uri="{C3380CC4-5D6E-409C-BE32-E72D297353CC}">
              <c16:uniqueId val="{00000002-83CA-4F83-9DF9-9BC003BF87E9}"/>
            </c:ext>
          </c:extLst>
        </c:ser>
        <c:dLbls>
          <c:showLegendKey val="0"/>
          <c:showVal val="0"/>
          <c:showCatName val="0"/>
          <c:showSerName val="0"/>
          <c:showPercent val="0"/>
          <c:showBubbleSize val="0"/>
        </c:dLbls>
        <c:marker val="1"/>
        <c:smooth val="0"/>
        <c:axId val="117668864"/>
        <c:axId val="117678848"/>
      </c:lineChart>
      <c:catAx>
        <c:axId val="11766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678848"/>
        <c:crosses val="autoZero"/>
        <c:auto val="1"/>
        <c:lblAlgn val="ctr"/>
        <c:lblOffset val="100"/>
        <c:noMultiLvlLbl val="0"/>
      </c:catAx>
      <c:valAx>
        <c:axId val="117678848"/>
        <c:scaling>
          <c:orientation val="minMax"/>
        </c:scaling>
        <c:delete val="0"/>
        <c:axPos val="l"/>
        <c:majorGridlines>
          <c:spPr>
            <a:ln w="9525" cap="flat" cmpd="sng" algn="ctr">
              <a:solidFill>
                <a:schemeClr val="tx1">
                  <a:lumMod val="15000"/>
                  <a:lumOff val="85000"/>
                </a:schemeClr>
              </a:solidFill>
              <a:round/>
            </a:ln>
            <a:effectLst/>
          </c:spPr>
        </c:majorGridlines>
        <c:numFmt formatCode="_ * #\ ##0_ ;_ *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668864"/>
        <c:crosses val="autoZero"/>
        <c:crossBetween val="between"/>
        <c:dispUnits>
          <c:builtInUnit val="billions"/>
          <c:dispUnitsLbl>
            <c:layout>
              <c:manualLayout>
                <c:xMode val="edge"/>
                <c:yMode val="edge"/>
                <c:x val="2.7777777777777776E-2"/>
                <c:y val="0.35689814814814813"/>
              </c:manualLayout>
            </c:layout>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R' billion</a:t>
                  </a:r>
                </a:p>
              </c:rich>
            </c:tx>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dispUnitsLbl>
        </c:dispUnits>
      </c:valAx>
      <c:spPr>
        <a:solidFill>
          <a:sysClr val="window" lastClr="FFFFFF"/>
        </a:solidFill>
        <a:ln>
          <a:noFill/>
        </a:ln>
        <a:effectLst/>
      </c:spPr>
    </c:plotArea>
    <c:legend>
      <c:legendPos val="b"/>
      <c:layout>
        <c:manualLayout>
          <c:xMode val="edge"/>
          <c:yMode val="edge"/>
          <c:x val="0.1712344706911636"/>
          <c:y val="0.14478036536639505"/>
          <c:w val="0.71308661417322838"/>
          <c:h val="0.1240990142748801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6">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ZA" b="1"/>
              <a:t>South Africa's Trade with the World</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276202974628171"/>
          <c:y val="0.14124273372133303"/>
          <c:w val="0.80668241469816271"/>
          <c:h val="0.73297018183247298"/>
        </c:manualLayout>
      </c:layout>
      <c:barChart>
        <c:barDir val="col"/>
        <c:grouping val="clustered"/>
        <c:varyColors val="0"/>
        <c:ser>
          <c:idx val="0"/>
          <c:order val="0"/>
          <c:tx>
            <c:strRef>
              <c:f>'SA Trade'!$C$1</c:f>
              <c:strCache>
                <c:ptCount val="1"/>
                <c:pt idx="0">
                  <c:v>SA exports to world</c:v>
                </c:pt>
              </c:strCache>
            </c:strRef>
          </c:tx>
          <c:spPr>
            <a:solidFill>
              <a:schemeClr val="accent1"/>
            </a:solidFill>
            <a:ln>
              <a:noFill/>
            </a:ln>
            <a:effectLst/>
          </c:spPr>
          <c:invertIfNegative val="0"/>
          <c:cat>
            <c:multiLvlStrRef>
              <c:f>'SA Trade'!$A$2:$B$47</c:f>
              <c:multiLvlStrCache>
                <c:ptCount val="46"/>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lvl>
              </c:multiLvlStrCache>
            </c:multiLvlStrRef>
          </c:cat>
          <c:val>
            <c:numRef>
              <c:f>'SA Trade'!$C$2:$C$47</c:f>
              <c:numCache>
                <c:formatCode>_ * #,##0_ ;_ * \-#,##0_ ;_ * "-"??_ ;_ @_ </c:formatCode>
                <c:ptCount val="46"/>
                <c:pt idx="0">
                  <c:v>103730906100</c:v>
                </c:pt>
                <c:pt idx="1">
                  <c:v>118695741623</c:v>
                </c:pt>
                <c:pt idx="2">
                  <c:v>118007040037</c:v>
                </c:pt>
                <c:pt idx="3">
                  <c:v>126561654416</c:v>
                </c:pt>
                <c:pt idx="4">
                  <c:v>130008576652</c:v>
                </c:pt>
                <c:pt idx="5">
                  <c:v>169417517586</c:v>
                </c:pt>
                <c:pt idx="6">
                  <c:v>176696458438</c:v>
                </c:pt>
                <c:pt idx="7">
                  <c:v>160372100765</c:v>
                </c:pt>
                <c:pt idx="8">
                  <c:v>127774644797</c:v>
                </c:pt>
                <c:pt idx="9">
                  <c:v>120893949477</c:v>
                </c:pt>
                <c:pt idx="10">
                  <c:v>125197896714</c:v>
                </c:pt>
                <c:pt idx="11">
                  <c:v>129536006003</c:v>
                </c:pt>
                <c:pt idx="12">
                  <c:v>144411798940</c:v>
                </c:pt>
                <c:pt idx="13">
                  <c:v>161911053290</c:v>
                </c:pt>
                <c:pt idx="14">
                  <c:v>175669284333</c:v>
                </c:pt>
                <c:pt idx="15">
                  <c:v>181189962314</c:v>
                </c:pt>
                <c:pt idx="16">
                  <c:v>173178355863</c:v>
                </c:pt>
                <c:pt idx="17">
                  <c:v>187128684617</c:v>
                </c:pt>
                <c:pt idx="18">
                  <c:v>206991350086</c:v>
                </c:pt>
                <c:pt idx="19">
                  <c:v>215365499945</c:v>
                </c:pt>
                <c:pt idx="20">
                  <c:v>194037607615</c:v>
                </c:pt>
                <c:pt idx="21">
                  <c:v>200566920534</c:v>
                </c:pt>
                <c:pt idx="22">
                  <c:v>205596680581</c:v>
                </c:pt>
                <c:pt idx="23">
                  <c:v>212201031551</c:v>
                </c:pt>
                <c:pt idx="24">
                  <c:v>207298289213</c:v>
                </c:pt>
                <c:pt idx="25">
                  <c:v>226285951483</c:v>
                </c:pt>
                <c:pt idx="26">
                  <c:v>240593706812</c:v>
                </c:pt>
                <c:pt idx="27">
                  <c:v>245635118037</c:v>
                </c:pt>
                <c:pt idx="28">
                  <c:v>242779290817</c:v>
                </c:pt>
                <c:pt idx="29">
                  <c:v>238943834059</c:v>
                </c:pt>
                <c:pt idx="30">
                  <c:v>262163716841</c:v>
                </c:pt>
                <c:pt idx="31">
                  <c:v>261840787278</c:v>
                </c:pt>
                <c:pt idx="32">
                  <c:v>237897788685</c:v>
                </c:pt>
                <c:pt idx="33">
                  <c:v>262685023664</c:v>
                </c:pt>
                <c:pt idx="34">
                  <c:v>266967664035</c:v>
                </c:pt>
                <c:pt idx="35">
                  <c:v>260087781848</c:v>
                </c:pt>
                <c:pt idx="36">
                  <c:v>248676145440</c:v>
                </c:pt>
                <c:pt idx="37">
                  <c:v>298139305677</c:v>
                </c:pt>
                <c:pt idx="38">
                  <c:v>288496017722</c:v>
                </c:pt>
                <c:pt idx="39">
                  <c:v>280886149650</c:v>
                </c:pt>
                <c:pt idx="40">
                  <c:v>267271164786</c:v>
                </c:pt>
                <c:pt idx="41">
                  <c:v>293532773319</c:v>
                </c:pt>
                <c:pt idx="42">
                  <c:v>299484198637</c:v>
                </c:pt>
                <c:pt idx="43">
                  <c:v>323545486552</c:v>
                </c:pt>
                <c:pt idx="44">
                  <c:v>268318104806</c:v>
                </c:pt>
                <c:pt idx="45">
                  <c:v>303015637454</c:v>
                </c:pt>
              </c:numCache>
            </c:numRef>
          </c:val>
          <c:extLst>
            <c:ext xmlns:c16="http://schemas.microsoft.com/office/drawing/2014/chart" uri="{C3380CC4-5D6E-409C-BE32-E72D297353CC}">
              <c16:uniqueId val="{00000000-E17F-4A88-9586-E0787F4519A0}"/>
            </c:ext>
          </c:extLst>
        </c:ser>
        <c:ser>
          <c:idx val="1"/>
          <c:order val="1"/>
          <c:tx>
            <c:strRef>
              <c:f>'SA Trade'!$D$1</c:f>
              <c:strCache>
                <c:ptCount val="1"/>
                <c:pt idx="0">
                  <c:v>SA imports from world</c:v>
                </c:pt>
              </c:strCache>
            </c:strRef>
          </c:tx>
          <c:spPr>
            <a:solidFill>
              <a:schemeClr val="accent2"/>
            </a:solidFill>
            <a:ln>
              <a:noFill/>
            </a:ln>
            <a:effectLst/>
          </c:spPr>
          <c:invertIfNegative val="0"/>
          <c:cat>
            <c:multiLvlStrRef>
              <c:f>'SA Trade'!$A$2:$B$47</c:f>
              <c:multiLvlStrCache>
                <c:ptCount val="46"/>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lvl>
              </c:multiLvlStrCache>
            </c:multiLvlStrRef>
          </c:cat>
          <c:val>
            <c:numRef>
              <c:f>'SA Trade'!$D$2:$D$47</c:f>
              <c:numCache>
                <c:formatCode>_ * #,##0_ ;_ * \-#,##0_ ;_ * "-"??_ ;_ @_ </c:formatCode>
                <c:ptCount val="46"/>
                <c:pt idx="0">
                  <c:v>127978341393</c:v>
                </c:pt>
                <c:pt idx="1">
                  <c:v>137770617414</c:v>
                </c:pt>
                <c:pt idx="2">
                  <c:v>147440764723</c:v>
                </c:pt>
                <c:pt idx="3">
                  <c:v>149368884748</c:v>
                </c:pt>
                <c:pt idx="4">
                  <c:v>158703736954</c:v>
                </c:pt>
                <c:pt idx="5">
                  <c:v>184543219598</c:v>
                </c:pt>
                <c:pt idx="6">
                  <c:v>209680145369</c:v>
                </c:pt>
                <c:pt idx="7">
                  <c:v>199440706289</c:v>
                </c:pt>
                <c:pt idx="8">
                  <c:v>151048631277</c:v>
                </c:pt>
                <c:pt idx="9">
                  <c:v>121615379889</c:v>
                </c:pt>
                <c:pt idx="10">
                  <c:v>128472069855</c:v>
                </c:pt>
                <c:pt idx="11">
                  <c:v>141251071941</c:v>
                </c:pt>
                <c:pt idx="12">
                  <c:v>142997834910</c:v>
                </c:pt>
                <c:pt idx="13">
                  <c:v>147554870036</c:v>
                </c:pt>
                <c:pt idx="14">
                  <c:v>161935839148</c:v>
                </c:pt>
                <c:pt idx="15">
                  <c:v>153747383353</c:v>
                </c:pt>
                <c:pt idx="16">
                  <c:v>165744112103</c:v>
                </c:pt>
                <c:pt idx="17">
                  <c:v>172431088233</c:v>
                </c:pt>
                <c:pt idx="18">
                  <c:v>196205359694</c:v>
                </c:pt>
                <c:pt idx="19">
                  <c:v>211884274423</c:v>
                </c:pt>
                <c:pt idx="20">
                  <c:v>202797849002</c:v>
                </c:pt>
                <c:pt idx="21">
                  <c:v>206907519652</c:v>
                </c:pt>
                <c:pt idx="22">
                  <c:v>220524975415</c:v>
                </c:pt>
                <c:pt idx="23">
                  <c:v>224755155652</c:v>
                </c:pt>
                <c:pt idx="24">
                  <c:v>228208999405</c:v>
                </c:pt>
                <c:pt idx="25">
                  <c:v>242355035194</c:v>
                </c:pt>
                <c:pt idx="26">
                  <c:v>272205380238</c:v>
                </c:pt>
                <c:pt idx="27">
                  <c:v>255291673775</c:v>
                </c:pt>
                <c:pt idx="28">
                  <c:v>267968032248</c:v>
                </c:pt>
                <c:pt idx="29">
                  <c:v>255521811752</c:v>
                </c:pt>
                <c:pt idx="30">
                  <c:v>279706411499</c:v>
                </c:pt>
                <c:pt idx="31">
                  <c:v>280249611189</c:v>
                </c:pt>
                <c:pt idx="32">
                  <c:v>267352607898</c:v>
                </c:pt>
                <c:pt idx="33">
                  <c:v>255063807514</c:v>
                </c:pt>
                <c:pt idx="34">
                  <c:v>284827990596</c:v>
                </c:pt>
                <c:pt idx="35">
                  <c:v>280753107359</c:v>
                </c:pt>
                <c:pt idx="36">
                  <c:v>273042579044</c:v>
                </c:pt>
                <c:pt idx="37">
                  <c:v>271082439393</c:v>
                </c:pt>
                <c:pt idx="38">
                  <c:v>281127465441</c:v>
                </c:pt>
                <c:pt idx="39">
                  <c:v>274020813318</c:v>
                </c:pt>
                <c:pt idx="40">
                  <c:v>263550197906</c:v>
                </c:pt>
                <c:pt idx="41">
                  <c:v>273004380722</c:v>
                </c:pt>
                <c:pt idx="42">
                  <c:v>278847598498</c:v>
                </c:pt>
                <c:pt idx="43">
                  <c:v>291496394187</c:v>
                </c:pt>
                <c:pt idx="44">
                  <c:v>287395615810</c:v>
                </c:pt>
                <c:pt idx="45">
                  <c:v>284814914588</c:v>
                </c:pt>
              </c:numCache>
            </c:numRef>
          </c:val>
          <c:extLst>
            <c:ext xmlns:c16="http://schemas.microsoft.com/office/drawing/2014/chart" uri="{C3380CC4-5D6E-409C-BE32-E72D297353CC}">
              <c16:uniqueId val="{00000001-E17F-4A88-9586-E0787F4519A0}"/>
            </c:ext>
          </c:extLst>
        </c:ser>
        <c:dLbls>
          <c:showLegendKey val="0"/>
          <c:showVal val="0"/>
          <c:showCatName val="0"/>
          <c:showSerName val="0"/>
          <c:showPercent val="0"/>
          <c:showBubbleSize val="0"/>
        </c:dLbls>
        <c:gapWidth val="150"/>
        <c:axId val="43431808"/>
        <c:axId val="43433344"/>
      </c:barChart>
      <c:lineChart>
        <c:grouping val="standard"/>
        <c:varyColors val="0"/>
        <c:ser>
          <c:idx val="2"/>
          <c:order val="2"/>
          <c:tx>
            <c:strRef>
              <c:f>'SA Trade'!$E$1</c:f>
              <c:strCache>
                <c:ptCount val="1"/>
                <c:pt idx="0">
                  <c:v>SA trade Balance with world</c:v>
                </c:pt>
              </c:strCache>
            </c:strRef>
          </c:tx>
          <c:spPr>
            <a:ln w="28575" cap="rnd">
              <a:solidFill>
                <a:schemeClr val="accent3"/>
              </a:solidFill>
              <a:round/>
            </a:ln>
            <a:effectLst/>
          </c:spPr>
          <c:marker>
            <c:symbol val="none"/>
          </c:marker>
          <c:cat>
            <c:multiLvlStrRef>
              <c:f>'SA Trade'!$A$2:$B$47</c:f>
              <c:multiLvlStrCache>
                <c:ptCount val="46"/>
                <c:lvl>
                  <c:pt idx="0">
                    <c:v>1</c:v>
                  </c:pt>
                  <c:pt idx="1">
                    <c:v>2</c:v>
                  </c:pt>
                  <c:pt idx="2">
                    <c:v>3</c:v>
                  </c:pt>
                  <c:pt idx="3">
                    <c:v>4</c:v>
                  </c:pt>
                  <c:pt idx="4">
                    <c:v>1</c:v>
                  </c:pt>
                  <c:pt idx="5">
                    <c:v>2</c:v>
                  </c:pt>
                  <c:pt idx="6">
                    <c:v>3</c:v>
                  </c:pt>
                  <c:pt idx="7">
                    <c:v>4</c:v>
                  </c:pt>
                  <c:pt idx="8">
                    <c:v>1</c:v>
                  </c:pt>
                  <c:pt idx="9">
                    <c:v>2</c:v>
                  </c:pt>
                  <c:pt idx="10">
                    <c:v>3</c:v>
                  </c:pt>
                  <c:pt idx="11">
                    <c:v>4</c:v>
                  </c:pt>
                  <c:pt idx="12">
                    <c:v>1</c:v>
                  </c:pt>
                  <c:pt idx="13">
                    <c:v>2</c:v>
                  </c:pt>
                  <c:pt idx="14">
                    <c:v>3</c:v>
                  </c:pt>
                  <c:pt idx="15">
                    <c:v>4</c:v>
                  </c:pt>
                  <c:pt idx="16">
                    <c:v>1</c:v>
                  </c:pt>
                  <c:pt idx="17">
                    <c:v>2</c:v>
                  </c:pt>
                  <c:pt idx="18">
                    <c:v>3</c:v>
                  </c:pt>
                  <c:pt idx="19">
                    <c:v>4</c:v>
                  </c:pt>
                  <c:pt idx="20">
                    <c:v>1</c:v>
                  </c:pt>
                  <c:pt idx="21">
                    <c:v>2</c:v>
                  </c:pt>
                  <c:pt idx="22">
                    <c:v>3</c:v>
                  </c:pt>
                  <c:pt idx="23">
                    <c:v>4</c:v>
                  </c:pt>
                  <c:pt idx="24">
                    <c:v>1</c:v>
                  </c:pt>
                  <c:pt idx="25">
                    <c:v>2</c:v>
                  </c:pt>
                  <c:pt idx="26">
                    <c:v>3</c:v>
                  </c:pt>
                  <c:pt idx="27">
                    <c:v>4</c:v>
                  </c:pt>
                  <c:pt idx="28">
                    <c:v>1</c:v>
                  </c:pt>
                  <c:pt idx="29">
                    <c:v>2</c:v>
                  </c:pt>
                  <c:pt idx="30">
                    <c:v>3</c:v>
                  </c:pt>
                  <c:pt idx="31">
                    <c:v>4</c:v>
                  </c:pt>
                  <c:pt idx="32">
                    <c:v>1</c:v>
                  </c:pt>
                  <c:pt idx="33">
                    <c:v>2</c:v>
                  </c:pt>
                  <c:pt idx="34">
                    <c:v>3</c:v>
                  </c:pt>
                  <c:pt idx="35">
                    <c:v>4</c:v>
                  </c:pt>
                  <c:pt idx="36">
                    <c:v>1</c:v>
                  </c:pt>
                  <c:pt idx="37">
                    <c:v>2</c:v>
                  </c:pt>
                  <c:pt idx="38">
                    <c:v>3</c:v>
                  </c:pt>
                  <c:pt idx="39">
                    <c:v>4</c:v>
                  </c:pt>
                  <c:pt idx="40">
                    <c:v>1</c:v>
                  </c:pt>
                  <c:pt idx="41">
                    <c:v>2</c:v>
                  </c:pt>
                  <c:pt idx="42">
                    <c:v>3</c:v>
                  </c:pt>
                  <c:pt idx="43">
                    <c:v>4</c:v>
                  </c:pt>
                  <c:pt idx="44">
                    <c:v>1</c:v>
                  </c:pt>
                  <c:pt idx="45">
                    <c:v>2</c:v>
                  </c:pt>
                </c:lvl>
                <c:lvl>
                  <c:pt idx="0">
                    <c:v>2007</c:v>
                  </c:pt>
                  <c:pt idx="4">
                    <c:v>2008</c:v>
                  </c:pt>
                  <c:pt idx="8">
                    <c:v>2009</c:v>
                  </c:pt>
                  <c:pt idx="12">
                    <c:v>2010</c:v>
                  </c:pt>
                  <c:pt idx="16">
                    <c:v>2011</c:v>
                  </c:pt>
                  <c:pt idx="20">
                    <c:v>2012</c:v>
                  </c:pt>
                  <c:pt idx="24">
                    <c:v>2013</c:v>
                  </c:pt>
                  <c:pt idx="28">
                    <c:v>2014</c:v>
                  </c:pt>
                  <c:pt idx="32">
                    <c:v>2015</c:v>
                  </c:pt>
                  <c:pt idx="36">
                    <c:v>2016</c:v>
                  </c:pt>
                  <c:pt idx="40">
                    <c:v>2017</c:v>
                  </c:pt>
                  <c:pt idx="44">
                    <c:v>2018</c:v>
                  </c:pt>
                </c:lvl>
              </c:multiLvlStrCache>
            </c:multiLvlStrRef>
          </c:cat>
          <c:val>
            <c:numRef>
              <c:f>'SA Trade'!$E$2:$E$47</c:f>
              <c:numCache>
                <c:formatCode>#,##0</c:formatCode>
                <c:ptCount val="46"/>
                <c:pt idx="0">
                  <c:v>-24247435293</c:v>
                </c:pt>
                <c:pt idx="1">
                  <c:v>-19074875791</c:v>
                </c:pt>
                <c:pt idx="2">
                  <c:v>-29433724686</c:v>
                </c:pt>
                <c:pt idx="3">
                  <c:v>-22807230332</c:v>
                </c:pt>
                <c:pt idx="4">
                  <c:v>-28695160302</c:v>
                </c:pt>
                <c:pt idx="5">
                  <c:v>-15125702012</c:v>
                </c:pt>
                <c:pt idx="6">
                  <c:v>-32983686931</c:v>
                </c:pt>
                <c:pt idx="7">
                  <c:v>-39068605524</c:v>
                </c:pt>
                <c:pt idx="8">
                  <c:v>-23273986480</c:v>
                </c:pt>
                <c:pt idx="9">
                  <c:v>-721430412</c:v>
                </c:pt>
                <c:pt idx="10">
                  <c:v>-3274173141</c:v>
                </c:pt>
                <c:pt idx="11">
                  <c:v>-11715065938</c:v>
                </c:pt>
                <c:pt idx="12">
                  <c:v>1413964030</c:v>
                </c:pt>
                <c:pt idx="13">
                  <c:v>14356183254</c:v>
                </c:pt>
                <c:pt idx="14">
                  <c:v>13733445185</c:v>
                </c:pt>
                <c:pt idx="15">
                  <c:v>27442578961</c:v>
                </c:pt>
                <c:pt idx="16">
                  <c:v>7434243760</c:v>
                </c:pt>
                <c:pt idx="17">
                  <c:v>14697596384</c:v>
                </c:pt>
                <c:pt idx="18">
                  <c:v>10785990392</c:v>
                </c:pt>
                <c:pt idx="19">
                  <c:v>3481225522</c:v>
                </c:pt>
                <c:pt idx="20">
                  <c:v>-8760241387</c:v>
                </c:pt>
                <c:pt idx="21">
                  <c:v>-6340599118</c:v>
                </c:pt>
                <c:pt idx="22">
                  <c:v>-14928294834</c:v>
                </c:pt>
                <c:pt idx="23">
                  <c:v>-12554124101</c:v>
                </c:pt>
                <c:pt idx="24">
                  <c:v>-20910710192</c:v>
                </c:pt>
                <c:pt idx="25">
                  <c:v>-16069083711</c:v>
                </c:pt>
                <c:pt idx="26">
                  <c:v>-31611673426</c:v>
                </c:pt>
                <c:pt idx="27">
                  <c:v>-9656555738</c:v>
                </c:pt>
                <c:pt idx="28">
                  <c:v>-25188741431</c:v>
                </c:pt>
                <c:pt idx="29">
                  <c:v>-16577977693</c:v>
                </c:pt>
                <c:pt idx="30">
                  <c:v>-17542694658</c:v>
                </c:pt>
                <c:pt idx="31">
                  <c:v>-18408823911</c:v>
                </c:pt>
                <c:pt idx="32">
                  <c:v>-29454819213</c:v>
                </c:pt>
                <c:pt idx="33">
                  <c:v>7621216150</c:v>
                </c:pt>
                <c:pt idx="34">
                  <c:v>-17860326561</c:v>
                </c:pt>
                <c:pt idx="35">
                  <c:v>-20665325511</c:v>
                </c:pt>
                <c:pt idx="36">
                  <c:v>-24366433604</c:v>
                </c:pt>
                <c:pt idx="37">
                  <c:v>27056866284</c:v>
                </c:pt>
                <c:pt idx="38">
                  <c:v>7368552281</c:v>
                </c:pt>
                <c:pt idx="39">
                  <c:v>6865336332</c:v>
                </c:pt>
                <c:pt idx="40">
                  <c:v>3720966880</c:v>
                </c:pt>
                <c:pt idx="41">
                  <c:v>20528392597</c:v>
                </c:pt>
                <c:pt idx="42">
                  <c:v>20636600139</c:v>
                </c:pt>
                <c:pt idx="43">
                  <c:v>32049092365</c:v>
                </c:pt>
                <c:pt idx="44">
                  <c:v>-19077511004</c:v>
                </c:pt>
                <c:pt idx="45">
                  <c:v>18200722866</c:v>
                </c:pt>
              </c:numCache>
            </c:numRef>
          </c:val>
          <c:smooth val="0"/>
          <c:extLst>
            <c:ext xmlns:c16="http://schemas.microsoft.com/office/drawing/2014/chart" uri="{C3380CC4-5D6E-409C-BE32-E72D297353CC}">
              <c16:uniqueId val="{00000002-E17F-4A88-9586-E0787F4519A0}"/>
            </c:ext>
          </c:extLst>
        </c:ser>
        <c:dLbls>
          <c:showLegendKey val="0"/>
          <c:showVal val="0"/>
          <c:showCatName val="0"/>
          <c:showSerName val="0"/>
          <c:showPercent val="0"/>
          <c:showBubbleSize val="0"/>
        </c:dLbls>
        <c:marker val="1"/>
        <c:smooth val="0"/>
        <c:axId val="43431808"/>
        <c:axId val="43433344"/>
      </c:lineChart>
      <c:catAx>
        <c:axId val="43431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33344"/>
        <c:crosses val="autoZero"/>
        <c:auto val="1"/>
        <c:lblAlgn val="ctr"/>
        <c:lblOffset val="100"/>
        <c:noMultiLvlLbl val="0"/>
      </c:catAx>
      <c:valAx>
        <c:axId val="43433344"/>
        <c:scaling>
          <c:orientation val="minMax"/>
        </c:scaling>
        <c:delete val="0"/>
        <c:axPos val="l"/>
        <c:majorGridlines>
          <c:spPr>
            <a:ln w="9525" cap="flat" cmpd="sng" algn="ctr">
              <a:solidFill>
                <a:schemeClr val="tx1">
                  <a:lumMod val="15000"/>
                  <a:lumOff val="85000"/>
                </a:schemeClr>
              </a:solidFill>
              <a:round/>
            </a:ln>
            <a:effectLst/>
          </c:spPr>
        </c:majorGridlines>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3431808"/>
        <c:crosses val="autoZero"/>
        <c:crossBetween val="between"/>
        <c:dispUnits>
          <c:builtInUnit val="billions"/>
          <c:dispUnitsLbl>
            <c:layout>
              <c:manualLayout>
                <c:xMode val="edge"/>
                <c:yMode val="edge"/>
                <c:x val="3.0555555555555555E-2"/>
                <c:y val="0.40287789165483689"/>
              </c:manualLayout>
            </c:layout>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ZA" dirty="0" smtClean="0"/>
                    <a:t>R’ billion</a:t>
                  </a:r>
                  <a:endParaRPr lang="en-ZA" dirty="0"/>
                </a:p>
              </c:rich>
            </c:tx>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dispUnitsLbl>
        </c:dispUnits>
      </c:valAx>
      <c:spPr>
        <a:solidFill>
          <a:schemeClr val="bg1"/>
        </a:solidFill>
        <a:ln>
          <a:noFill/>
        </a:ln>
        <a:effectLst/>
      </c:spPr>
    </c:plotArea>
    <c:legend>
      <c:legendPos val="b"/>
      <c:layout>
        <c:manualLayout>
          <c:xMode val="edge"/>
          <c:yMode val="edge"/>
          <c:x val="0.18023447069116361"/>
          <c:y val="0.15370994216769562"/>
          <c:w val="0.77564216972878386"/>
          <c:h val="0.129812240722093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6">
        <a:lumMod val="20000"/>
        <a:lumOff val="80000"/>
      </a:schemeClr>
    </a:solidFill>
    <a:ln w="9525" cap="flat" cmpd="sng" algn="ctr">
      <a:solidFill>
        <a:schemeClr val="tx2">
          <a:lumMod val="40000"/>
          <a:lumOff val="60000"/>
        </a:schemeClr>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0.93502</cdr:y>
    </cdr:from>
    <cdr:to>
      <cdr:x>0.2593</cdr:x>
      <cdr:y>1</cdr:y>
    </cdr:to>
    <cdr:sp macro="" textlink="">
      <cdr:nvSpPr>
        <cdr:cNvPr id="2" name="TextBox 1"/>
        <cdr:cNvSpPr txBox="1"/>
      </cdr:nvSpPr>
      <cdr:spPr>
        <a:xfrm xmlns:a="http://schemas.openxmlformats.org/drawingml/2006/main">
          <a:off x="0" y="3028062"/>
          <a:ext cx="1896831" cy="2104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ZA" sz="900" b="1" i="0" dirty="0" err="1">
              <a:latin typeface="Arial" panose="020B0604020202020204" pitchFamily="34" charset="0"/>
              <a:cs typeface="Arial" panose="020B0604020202020204" pitchFamily="34" charset="0"/>
            </a:rPr>
            <a:t>Source:Data-Stats</a:t>
          </a:r>
          <a:r>
            <a:rPr lang="en-ZA" sz="900" b="1" i="0" dirty="0">
              <a:latin typeface="Arial" panose="020B0604020202020204" pitchFamily="34" charset="0"/>
              <a:cs typeface="Arial" panose="020B0604020202020204" pitchFamily="34" charset="0"/>
            </a:rPr>
            <a:t> SA, Graph-the</a:t>
          </a:r>
          <a:r>
            <a:rPr lang="en-ZA" sz="900" b="1" i="0" baseline="0" dirty="0">
              <a:latin typeface="Arial" panose="020B0604020202020204" pitchFamily="34" charset="0"/>
              <a:cs typeface="Arial" panose="020B0604020202020204" pitchFamily="34" charset="0"/>
            </a:rPr>
            <a:t> </a:t>
          </a:r>
          <a:r>
            <a:rPr lang="en-ZA" sz="900" b="1" i="0" baseline="0" dirty="0" err="1">
              <a:latin typeface="Arial" panose="020B0604020202020204" pitchFamily="34" charset="0"/>
              <a:cs typeface="Arial" panose="020B0604020202020204" pitchFamily="34" charset="0"/>
            </a:rPr>
            <a:t>dti</a:t>
          </a:r>
          <a:endParaRPr lang="en-ZA" sz="900" b="1" i="0"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0.02362</cdr:x>
      <cdr:y>0.92405</cdr:y>
    </cdr:from>
    <cdr:to>
      <cdr:x>0.5</cdr:x>
      <cdr:y>0.9935</cdr:y>
    </cdr:to>
    <cdr:sp macro="" textlink="">
      <cdr:nvSpPr>
        <cdr:cNvPr id="2" name="TextBox 1"/>
        <cdr:cNvSpPr txBox="1"/>
      </cdr:nvSpPr>
      <cdr:spPr>
        <a:xfrm xmlns:a="http://schemas.openxmlformats.org/drawingml/2006/main">
          <a:off x="138152" y="4866231"/>
          <a:ext cx="2786315" cy="3657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ZA" sz="1100" b="1" dirty="0"/>
            <a:t>Source: Data-</a:t>
          </a:r>
          <a:r>
            <a:rPr lang="en-ZA" sz="1100" b="1" dirty="0" err="1"/>
            <a:t>StatsSA</a:t>
          </a:r>
          <a:r>
            <a:rPr lang="en-ZA" sz="1100" b="1" dirty="0"/>
            <a:t>,</a:t>
          </a:r>
          <a:r>
            <a:rPr lang="en-ZA" sz="1100" b="1" baseline="0" dirty="0"/>
            <a:t> </a:t>
          </a:r>
          <a:r>
            <a:rPr lang="en-ZA" sz="1100" b="1" baseline="0" dirty="0" smtClean="0"/>
            <a:t>Graph- </a:t>
          </a:r>
          <a:r>
            <a:rPr lang="en-ZA" sz="1100" b="1" baseline="0" dirty="0"/>
            <a:t>the </a:t>
          </a:r>
          <a:r>
            <a:rPr lang="en-ZA" sz="1100" b="1" baseline="0" dirty="0" err="1"/>
            <a:t>dti</a:t>
          </a:r>
          <a:endParaRPr lang="en-ZA" sz="11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0.47011</cdr:x>
      <cdr:y>0.85022</cdr:y>
    </cdr:from>
    <cdr:to>
      <cdr:x>0.6774</cdr:x>
      <cdr:y>0.92761</cdr:y>
    </cdr:to>
    <cdr:sp macro="" textlink="">
      <cdr:nvSpPr>
        <cdr:cNvPr id="2" name="TextBox 1"/>
        <cdr:cNvSpPr txBox="1"/>
      </cdr:nvSpPr>
      <cdr:spPr>
        <a:xfrm xmlns:a="http://schemas.openxmlformats.org/drawingml/2006/main">
          <a:off x="3307750" y="2982225"/>
          <a:ext cx="1458525" cy="2714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ZA" sz="1100" b="1" dirty="0"/>
            <a:t>Quarter</a:t>
          </a:r>
        </a:p>
      </cdr:txBody>
    </cdr:sp>
  </cdr:relSizeAnchor>
  <cdr:relSizeAnchor xmlns:cdr="http://schemas.openxmlformats.org/drawingml/2006/chartDrawing">
    <cdr:from>
      <cdr:x>0.03127</cdr:x>
      <cdr:y>0.9008</cdr:y>
    </cdr:from>
    <cdr:to>
      <cdr:x>0.40528</cdr:x>
      <cdr:y>0.96575</cdr:y>
    </cdr:to>
    <cdr:sp macro="" textlink="">
      <cdr:nvSpPr>
        <cdr:cNvPr id="3" name="TextBox 2"/>
        <cdr:cNvSpPr txBox="1"/>
      </cdr:nvSpPr>
      <cdr:spPr>
        <a:xfrm xmlns:a="http://schemas.openxmlformats.org/drawingml/2006/main">
          <a:off x="220052" y="3274572"/>
          <a:ext cx="2631583" cy="2361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t>Source: Data- </a:t>
          </a:r>
          <a:r>
            <a:rPr lang="en-US" sz="1100" b="1" dirty="0" err="1" smtClean="0"/>
            <a:t>Quantec</a:t>
          </a:r>
          <a:r>
            <a:rPr lang="en-US" sz="1100" b="1" dirty="0" smtClean="0"/>
            <a:t>; Graph- the </a:t>
          </a:r>
          <a:r>
            <a:rPr lang="en-US" sz="1100" b="1" dirty="0" err="1" smtClean="0"/>
            <a:t>dti</a:t>
          </a:r>
          <a:endParaRPr lang="en-ZA"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0.05885</cdr:x>
      <cdr:y>0.93568</cdr:y>
    </cdr:from>
    <cdr:to>
      <cdr:x>0.64219</cdr:x>
      <cdr:y>0.99011</cdr:y>
    </cdr:to>
    <cdr:sp macro="" textlink="">
      <cdr:nvSpPr>
        <cdr:cNvPr id="2" name="TextBox 1"/>
        <cdr:cNvSpPr txBox="1"/>
      </cdr:nvSpPr>
      <cdr:spPr>
        <a:xfrm xmlns:a="http://schemas.openxmlformats.org/drawingml/2006/main">
          <a:off x="269082" y="3602832"/>
          <a:ext cx="2667000"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ZA" sz="1100" b="1"/>
            <a:t>Source: Data-Quantec;</a:t>
          </a:r>
          <a:r>
            <a:rPr lang="en-ZA" sz="1100" b="1" baseline="0"/>
            <a:t> Graph - the dti</a:t>
          </a:r>
          <a:endParaRPr lang="en-ZA" sz="1100" b="1"/>
        </a:p>
      </cdr:txBody>
    </cdr:sp>
  </cdr:relSizeAnchor>
  <cdr:relSizeAnchor xmlns:cdr="http://schemas.openxmlformats.org/drawingml/2006/chartDrawing">
    <cdr:from>
      <cdr:x>0.3651</cdr:x>
      <cdr:y>0.87755</cdr:y>
    </cdr:from>
    <cdr:to>
      <cdr:x>0.59844</cdr:x>
      <cdr:y>0.92826</cdr:y>
    </cdr:to>
    <cdr:sp macro="" textlink="">
      <cdr:nvSpPr>
        <cdr:cNvPr id="3" name="TextBox 2"/>
        <cdr:cNvSpPr txBox="1"/>
      </cdr:nvSpPr>
      <cdr:spPr>
        <a:xfrm xmlns:a="http://schemas.openxmlformats.org/drawingml/2006/main">
          <a:off x="1669257" y="3378995"/>
          <a:ext cx="1066800" cy="1952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ZA" sz="1100" b="1"/>
            <a:t>Quarter</a:t>
          </a:r>
        </a:p>
      </cdr:txBody>
    </cdr:sp>
  </cdr:relSizeAnchor>
</c:userShapes>
</file>

<file path=ppt/drawings/drawing5.xml><?xml version="1.0" encoding="utf-8"?>
<c:userShapes xmlns:c="http://schemas.openxmlformats.org/drawingml/2006/chart">
  <cdr:relSizeAnchor xmlns:cdr="http://schemas.openxmlformats.org/drawingml/2006/chartDrawing">
    <cdr:from>
      <cdr:x>0.04896</cdr:x>
      <cdr:y>0.90765</cdr:y>
    </cdr:from>
    <cdr:to>
      <cdr:x>0.58438</cdr:x>
      <cdr:y>0.97836</cdr:y>
    </cdr:to>
    <cdr:sp macro="" textlink="">
      <cdr:nvSpPr>
        <cdr:cNvPr id="2" name="TextBox 1"/>
        <cdr:cNvSpPr txBox="1"/>
      </cdr:nvSpPr>
      <cdr:spPr>
        <a:xfrm xmlns:a="http://schemas.openxmlformats.org/drawingml/2006/main">
          <a:off x="223838" y="2995614"/>
          <a:ext cx="2447925" cy="2333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ZA" sz="1100" b="1"/>
            <a:t>Source: Data-Quantec; Graph - the dti</a:t>
          </a:r>
        </a:p>
      </cdr:txBody>
    </cdr:sp>
  </cdr:relSizeAnchor>
  <cdr:relSizeAnchor xmlns:cdr="http://schemas.openxmlformats.org/drawingml/2006/chartDrawing">
    <cdr:from>
      <cdr:x>0.44167</cdr:x>
      <cdr:y>0.8153</cdr:y>
    </cdr:from>
    <cdr:to>
      <cdr:x>0.75313</cdr:x>
      <cdr:y>0.88889</cdr:y>
    </cdr:to>
    <cdr:sp macro="" textlink="">
      <cdr:nvSpPr>
        <cdr:cNvPr id="3" name="TextBox 2"/>
        <cdr:cNvSpPr txBox="1"/>
      </cdr:nvSpPr>
      <cdr:spPr>
        <a:xfrm xmlns:a="http://schemas.openxmlformats.org/drawingml/2006/main">
          <a:off x="2019300" y="2690813"/>
          <a:ext cx="1423988" cy="2428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ZA" sz="1100" b="1"/>
            <a:t>Quarter</a:t>
          </a:r>
        </a:p>
      </cdr:txBody>
    </cdr:sp>
  </cdr:relSizeAnchor>
</c:userShapes>
</file>

<file path=ppt/drawings/drawing6.xml><?xml version="1.0" encoding="utf-8"?>
<c:userShapes xmlns:c="http://schemas.openxmlformats.org/drawingml/2006/chart">
  <cdr:relSizeAnchor xmlns:cdr="http://schemas.openxmlformats.org/drawingml/2006/chartDrawing">
    <cdr:from>
      <cdr:x>0.52882</cdr:x>
      <cdr:y>0.86289</cdr:y>
    </cdr:from>
    <cdr:to>
      <cdr:x>0.81528</cdr:x>
      <cdr:y>0.91874</cdr:y>
    </cdr:to>
    <cdr:sp macro="" textlink="">
      <cdr:nvSpPr>
        <cdr:cNvPr id="2" name="TextBox 1"/>
        <cdr:cNvSpPr txBox="1"/>
      </cdr:nvSpPr>
      <cdr:spPr>
        <a:xfrm xmlns:a="http://schemas.openxmlformats.org/drawingml/2006/main">
          <a:off x="2417762" y="2722563"/>
          <a:ext cx="1309688" cy="1762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ZA" sz="1100" b="1"/>
            <a:t>Quarter</a:t>
          </a:r>
        </a:p>
      </cdr:txBody>
    </cdr:sp>
  </cdr:relSizeAnchor>
  <cdr:relSizeAnchor xmlns:cdr="http://schemas.openxmlformats.org/drawingml/2006/chartDrawing">
    <cdr:from>
      <cdr:x>0</cdr:x>
      <cdr:y>0.92025</cdr:y>
    </cdr:from>
    <cdr:to>
      <cdr:x>0.60104</cdr:x>
      <cdr:y>0.98667</cdr:y>
    </cdr:to>
    <cdr:sp macro="" textlink="">
      <cdr:nvSpPr>
        <cdr:cNvPr id="3" name="TextBox 2"/>
        <cdr:cNvSpPr txBox="1"/>
      </cdr:nvSpPr>
      <cdr:spPr>
        <a:xfrm xmlns:a="http://schemas.openxmlformats.org/drawingml/2006/main">
          <a:off x="0" y="2903537"/>
          <a:ext cx="2747962" cy="2095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ZA" sz="1100" b="1"/>
            <a:t>Source: Data</a:t>
          </a:r>
          <a:r>
            <a:rPr lang="en-ZA" sz="1100" b="1" baseline="0"/>
            <a:t> - Quantec; Graph - the dti</a:t>
          </a:r>
          <a:endParaRPr lang="en-ZA" sz="1100" b="1"/>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E7BC01C-981A-4212-8708-232BBC7547F5}" type="datetimeFigureOut">
              <a:rPr lang="en-US" smtClean="0"/>
              <a:t>11/19/2018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F0C66D3-41FC-4740-A6D1-2B1291D6779E}" type="slidenum">
              <a:rPr lang="en-US" smtClean="0"/>
              <a:t>‹#›</a:t>
            </a:fld>
            <a:endParaRPr lang="en-US"/>
          </a:p>
        </p:txBody>
      </p:sp>
    </p:spTree>
    <p:extLst>
      <p:ext uri="{BB962C8B-B14F-4D97-AF65-F5344CB8AC3E}">
        <p14:creationId xmlns:p14="http://schemas.microsoft.com/office/powerpoint/2010/main" val="2999609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9F0C66D3-41FC-4740-A6D1-2B1291D6779E}" type="slidenum">
              <a:rPr lang="en-US" smtClean="0"/>
              <a:t>2</a:t>
            </a:fld>
            <a:endParaRPr lang="en-US"/>
          </a:p>
        </p:txBody>
      </p:sp>
    </p:spTree>
    <p:extLst>
      <p:ext uri="{BB962C8B-B14F-4D97-AF65-F5344CB8AC3E}">
        <p14:creationId xmlns:p14="http://schemas.microsoft.com/office/powerpoint/2010/main" val="2283032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lvl="1"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ZA"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export promotion project relates to the supply of 72 units of the newly developed 155mm 52 calibre Truck-mounted Gun-Howitzer to the Pakistan Army. This is a totally new development artillery system that has not been sold to any defence force in the world. </a:t>
            </a:r>
          </a:p>
          <a:p>
            <a:pPr marL="182563" marR="0" lvl="0" indent="-182563" algn="just" defTabSz="914400" rtl="0" eaLnBrk="0" fontAlgn="base" latinLnBrk="0" hangingPunct="0">
              <a:lnSpc>
                <a:spcPct val="150000"/>
              </a:lnSpc>
              <a:spcBef>
                <a:spcPct val="20000"/>
              </a:spcBef>
              <a:spcAft>
                <a:spcPct val="0"/>
              </a:spcAft>
              <a:buClrTx/>
              <a:buSzTx/>
              <a:buFont typeface="Wingdings" panose="05000000000000000000" pitchFamily="2" charset="2"/>
              <a:buChar char="q"/>
              <a:tabLst/>
              <a:defRPr/>
            </a:pPr>
            <a:r>
              <a:rPr kumimoji="0" lang="en-GB" sz="20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Certain modifications will be made to the T5-52 system to suit the unique requirements of the Pakistan Army. The proposed supply agreement of T5-52 guns to Pakistan Army will build on the DLS current suppliers which have been developed during the </a:t>
            </a:r>
            <a:r>
              <a:rPr kumimoji="0" lang="en-GB" sz="2000" b="0"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Hoefyster</a:t>
            </a:r>
            <a:r>
              <a:rPr kumimoji="0" lang="en-GB" sz="20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Programme and thereby ensure sustainability for the local manufacturing companies as the </a:t>
            </a:r>
            <a:r>
              <a:rPr kumimoji="0" lang="en-GB" sz="2000" b="0"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Hoefyster</a:t>
            </a:r>
            <a:r>
              <a:rPr kumimoji="0" lang="en-GB" sz="20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program that will come to an end in seven years. It is anticipated that R2.6 billion forex will be earned over two years for 72 T5-52 export units to Pakistan.</a:t>
            </a:r>
          </a:p>
          <a:p>
            <a:pPr marL="182563" marR="0" lvl="0" indent="-182563" algn="just" defTabSz="914400" rtl="0" eaLnBrk="0" fontAlgn="base" latinLnBrk="0" hangingPunct="0">
              <a:lnSpc>
                <a:spcPct val="150000"/>
              </a:lnSpc>
              <a:spcBef>
                <a:spcPct val="20000"/>
              </a:spcBef>
              <a:spcAft>
                <a:spcPct val="0"/>
              </a:spcAft>
              <a:buClrTx/>
              <a:buSzTx/>
              <a:buFont typeface="Wingdings" panose="05000000000000000000" pitchFamily="2" charset="2"/>
              <a:buChar char="q"/>
              <a:tabLst/>
              <a:defRPr/>
            </a:pPr>
            <a:endParaRPr kumimoji="0" lang="en-US" sz="20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182563" marR="0" lvl="0" indent="-182563" algn="just" defTabSz="914400" rtl="0" eaLnBrk="0" fontAlgn="base" latinLnBrk="0" hangingPunct="0">
              <a:lnSpc>
                <a:spcPct val="150000"/>
              </a:lnSpc>
              <a:spcBef>
                <a:spcPct val="20000"/>
              </a:spcBef>
              <a:spcAft>
                <a:spcPct val="0"/>
              </a:spcAft>
              <a:buClrTx/>
              <a:buSzTx/>
              <a:buFont typeface="Wingdings" panose="05000000000000000000" pitchFamily="2" charset="2"/>
              <a:buChar char="q"/>
              <a:tabLst/>
              <a:defRPr/>
            </a:pPr>
            <a:r>
              <a:rPr kumimoji="0" lang="en-ZA" sz="20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Technical Infrastructure</a:t>
            </a:r>
          </a:p>
          <a:p>
            <a:pPr marL="182563" marR="0" lvl="0" indent="-182563" algn="just" defTabSz="914400" rtl="0" eaLnBrk="0" fontAlgn="base" latinLnBrk="0" hangingPunct="0">
              <a:lnSpc>
                <a:spcPct val="150000"/>
              </a:lnSpc>
              <a:spcBef>
                <a:spcPct val="20000"/>
              </a:spcBef>
              <a:spcAft>
                <a:spcPct val="0"/>
              </a:spcAft>
              <a:buClrTx/>
              <a:buSzTx/>
              <a:buFont typeface="Wingdings" panose="05000000000000000000" pitchFamily="2" charset="2"/>
              <a:buChar char="q"/>
              <a:tabLst/>
              <a:defRPr/>
            </a:pPr>
            <a:endParaRPr kumimoji="0" lang="en-ZA" sz="20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182563" marR="0" lvl="0" indent="-182563" algn="just" defTabSz="914400" rtl="0" eaLnBrk="0" fontAlgn="base" latinLnBrk="0" hangingPunct="0">
              <a:lnSpc>
                <a:spcPct val="150000"/>
              </a:lnSpc>
              <a:spcBef>
                <a:spcPct val="20000"/>
              </a:spcBef>
              <a:spcAft>
                <a:spcPct val="0"/>
              </a:spcAft>
              <a:buClrTx/>
              <a:buSzTx/>
              <a:buFont typeface="Wingdings" panose="05000000000000000000" pitchFamily="2" charset="2"/>
              <a:buChar char="q"/>
              <a:tabLst/>
              <a:defRPr/>
            </a:pPr>
            <a:r>
              <a:rPr kumimoji="0" lang="en-ZA" sz="20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African Continental Free Trade Agreement was signed by South Africa in July 2018, making it the 46th country to sign. The department led the Technical Barriers to Trade (TBT) and Non-</a:t>
            </a:r>
            <a:r>
              <a:rPr kumimoji="0" lang="en-ZA" sz="2000" b="0"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tarriff</a:t>
            </a:r>
            <a:r>
              <a:rPr kumimoji="0" lang="en-ZA" sz="20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Barriers (NTB) chapters of this agreement, supported by the Technical Infrastructure (TI) entities. </a:t>
            </a:r>
            <a:endParaRPr kumimoji="0" lang="en-GB" sz="20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800100" marR="0" lvl="1"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ZA"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9F0C66D3-41FC-4740-A6D1-2B1291D6779E}" type="slidenum">
              <a:rPr lang="en-US" smtClean="0"/>
              <a:t>13</a:t>
            </a:fld>
            <a:endParaRPr lang="en-US"/>
          </a:p>
        </p:txBody>
      </p:sp>
    </p:spTree>
    <p:extLst>
      <p:ext uri="{BB962C8B-B14F-4D97-AF65-F5344CB8AC3E}">
        <p14:creationId xmlns:p14="http://schemas.microsoft.com/office/powerpoint/2010/main" val="2454125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US" altLang="en-US" sz="2000" b="1"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the </a:t>
            </a:r>
            <a:r>
              <a:rPr kumimoji="0" lang="en-US" altLang="en-US" sz="2000" b="1" i="0" u="none" strike="noStrike" kern="0" cap="none" spc="0" normalizeH="0" baseline="0" noProof="0" dirty="0" err="1" smtClean="0">
                <a:ln>
                  <a:noFill/>
                </a:ln>
                <a:solidFill>
                  <a:srgbClr val="000000"/>
                </a:solidFill>
                <a:effectLst/>
                <a:uLnTx/>
                <a:uFillTx/>
                <a:latin typeface="Arial" charset="0"/>
                <a:ea typeface="Times New Roman" pitchFamily="18" charset="0"/>
                <a:cs typeface="Arial" charset="0"/>
              </a:rPr>
              <a:t>dti</a:t>
            </a:r>
            <a:r>
              <a:rPr kumimoji="0" lang="en-US" altLang="en-US" sz="2000" b="1"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 </a:t>
            </a:r>
            <a:r>
              <a:rPr kumimoji="0" lang="en-US" alt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tabled the Liquefied Petroleum Gas (LPG) industrial strategy and the </a:t>
            </a:r>
            <a:r>
              <a:rPr kumimoji="0" lang="en-US" altLang="en-US" sz="2000" b="0" i="0" u="none" strike="noStrike" kern="0" cap="none" spc="0" normalizeH="0" baseline="0" noProof="0" dirty="0" err="1" smtClean="0">
                <a:ln>
                  <a:noFill/>
                </a:ln>
                <a:solidFill>
                  <a:srgbClr val="000000"/>
                </a:solidFill>
                <a:effectLst/>
                <a:uLnTx/>
                <a:uFillTx/>
                <a:latin typeface="Arial" charset="0"/>
                <a:ea typeface="Times New Roman" pitchFamily="18" charset="0"/>
                <a:cs typeface="Arial" charset="0"/>
              </a:rPr>
              <a:t>Golfinho</a:t>
            </a:r>
            <a:r>
              <a:rPr kumimoji="0" lang="en-US" alt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 Liquefied Natural Gas (LNG) project in Mozambique at </a:t>
            </a:r>
            <a:r>
              <a:rPr kumimoji="0" lang="en-US" altLang="en-US" sz="2000" b="0" i="0" u="none" strike="noStrike" kern="0" cap="none" spc="0" normalizeH="0" baseline="0" noProof="0" dirty="0" err="1" smtClean="0">
                <a:ln>
                  <a:noFill/>
                </a:ln>
                <a:solidFill>
                  <a:srgbClr val="000000"/>
                </a:solidFill>
                <a:effectLst/>
                <a:uLnTx/>
                <a:uFillTx/>
                <a:latin typeface="Arial" charset="0"/>
                <a:ea typeface="Times New Roman" pitchFamily="18" charset="0"/>
                <a:cs typeface="Arial" charset="0"/>
              </a:rPr>
              <a:t>Nedlac</a:t>
            </a:r>
            <a:r>
              <a:rPr kumimoji="0" lang="en-US" alt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 These projects/strategies were accepted by </a:t>
            </a:r>
            <a:r>
              <a:rPr kumimoji="0" lang="en-US" altLang="en-US" sz="2000" b="0" i="0" u="none" strike="noStrike" kern="0" cap="none" spc="0" normalizeH="0" baseline="0" noProof="0" dirty="0" err="1" smtClean="0">
                <a:ln>
                  <a:noFill/>
                </a:ln>
                <a:solidFill>
                  <a:srgbClr val="000000"/>
                </a:solidFill>
                <a:effectLst/>
                <a:uLnTx/>
                <a:uFillTx/>
                <a:latin typeface="Arial" charset="0"/>
                <a:ea typeface="Times New Roman" pitchFamily="18" charset="0"/>
                <a:cs typeface="Arial" charset="0"/>
              </a:rPr>
              <a:t>Nedlac</a:t>
            </a:r>
            <a:r>
              <a:rPr kumimoji="0" lang="en-US" alt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 for inclusion in the President of South Africa’s Job Summit agenda.</a:t>
            </a:r>
          </a:p>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ZA" alt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An awareness campaign throughout the provinces has been on-going for the Agro-Processing Support Scheme (APSS), which has yielded positive results i.e. approval of some of the businesses we have engaged with;</a:t>
            </a:r>
          </a:p>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endParaRPr kumimoji="0" lang="en-ZA" alt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endParaRPr>
          </a:p>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ZA" alt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Onshore LNG projects (</a:t>
            </a:r>
            <a:r>
              <a:rPr kumimoji="0" lang="en-ZA" altLang="en-US" sz="2000" b="0" i="0" u="none" strike="noStrike" kern="0" cap="none" spc="0" normalizeH="0" baseline="0" noProof="0" dirty="0" err="1" smtClean="0">
                <a:ln>
                  <a:noFill/>
                </a:ln>
                <a:solidFill>
                  <a:srgbClr val="000000"/>
                </a:solidFill>
                <a:effectLst/>
                <a:uLnTx/>
                <a:uFillTx/>
                <a:latin typeface="Arial" charset="0"/>
                <a:ea typeface="Times New Roman" pitchFamily="18" charset="0"/>
                <a:cs typeface="Arial" charset="0"/>
              </a:rPr>
              <a:t>Golfinho</a:t>
            </a:r>
            <a:r>
              <a:rPr kumimoji="0" lang="en-ZA" alt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 &amp; Mamba) that are to be developed in the North of Mozambique over the next 3 - 15 years, are currently the biggest opportunities for South Africa. The </a:t>
            </a:r>
            <a:r>
              <a:rPr kumimoji="0" lang="en-ZA" altLang="en-US" sz="2000" b="0" i="0" u="none" strike="noStrike" kern="0" cap="none" spc="0" normalizeH="0" baseline="0" noProof="0" dirty="0" err="1" smtClean="0">
                <a:ln>
                  <a:noFill/>
                </a:ln>
                <a:solidFill>
                  <a:srgbClr val="000000"/>
                </a:solidFill>
                <a:effectLst/>
                <a:uLnTx/>
                <a:uFillTx/>
                <a:latin typeface="Arial" charset="0"/>
                <a:ea typeface="Times New Roman" pitchFamily="18" charset="0"/>
                <a:cs typeface="Arial" charset="0"/>
              </a:rPr>
              <a:t>Golfinho</a:t>
            </a:r>
            <a:r>
              <a:rPr kumimoji="0" lang="en-ZA" alt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 onshore LNG project is a $ 23 billion United State Dollar (USD) project and is expected to reach a final investment decision (FID) by the second half of 2019. Construction will begin in earnest once the FID has been taken</a:t>
            </a:r>
          </a:p>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endParaRPr kumimoji="0" lang="en-US" alt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endParaRPr>
          </a:p>
          <a:p>
            <a:endParaRPr lang="en-GB" dirty="0"/>
          </a:p>
        </p:txBody>
      </p:sp>
      <p:sp>
        <p:nvSpPr>
          <p:cNvPr id="4" name="Slide Number Placeholder 3"/>
          <p:cNvSpPr>
            <a:spLocks noGrp="1"/>
          </p:cNvSpPr>
          <p:nvPr>
            <p:ph type="sldNum" sz="quarter" idx="10"/>
          </p:nvPr>
        </p:nvSpPr>
        <p:spPr/>
        <p:txBody>
          <a:bodyPr/>
          <a:lstStyle/>
          <a:p>
            <a:fld id="{9F0C66D3-41FC-4740-A6D1-2B1291D6779E}" type="slidenum">
              <a:rPr lang="en-US" smtClean="0"/>
              <a:t>14</a:t>
            </a:fld>
            <a:endParaRPr lang="en-US"/>
          </a:p>
        </p:txBody>
      </p:sp>
    </p:spTree>
    <p:extLst>
      <p:ext uri="{BB962C8B-B14F-4D97-AF65-F5344CB8AC3E}">
        <p14:creationId xmlns:p14="http://schemas.microsoft.com/office/powerpoint/2010/main" val="1277189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Through the intervention of the department,  International Trade Administration Commission (ITAC) has imposed a preliminary safeguard duty of 42.09% on  steel Hexagon screws (HS:73181539) with effect from 03 August 2018 to restore industry sustainability. The department has also participated in the Public Hearing engagement on the matter in September 2018.</a:t>
            </a:r>
          </a:p>
          <a:p>
            <a:endParaRPr lang="en-ZA" dirty="0" smtClean="0"/>
          </a:p>
          <a:p>
            <a:r>
              <a:rPr lang="en-ZA" dirty="0" smtClean="0"/>
              <a:t>Engagements with South African Revenue Services (SARS) on a reference price for various steel downstream subsectors , have led to the activation of the Risk Engine, effective from 01 August 2018. </a:t>
            </a:r>
          </a:p>
          <a:p>
            <a:endParaRPr lang="en-ZA" dirty="0" smtClean="0"/>
          </a:p>
          <a:p>
            <a:pPr marL="342900" marR="0" lvl="1" indent="-342900" algn="just" defTabSz="914400" rtl="0" eaLnBrk="1" fontAlgn="base" latinLnBrk="0" hangingPunct="1">
              <a:lnSpc>
                <a:spcPct val="150000"/>
              </a:lnSpc>
              <a:spcBef>
                <a:spcPct val="20000"/>
              </a:spcBef>
              <a:spcAft>
                <a:spcPct val="0"/>
              </a:spcAft>
              <a:buClrTx/>
              <a:buSzTx/>
              <a:buFont typeface="Wingdings" pitchFamily="2" charset="2"/>
              <a:buChar char="q"/>
              <a:tabLst/>
              <a:defRPr/>
            </a:pPr>
            <a:r>
              <a:rPr kumimoji="0" lang="en-ZA" altLang="en-US" sz="2000" b="0" i="0" u="none" strike="noStrike" kern="0" cap="none" spc="0" normalizeH="0" baseline="0" noProof="0" dirty="0" smtClean="0">
                <a:ln>
                  <a:noFill/>
                </a:ln>
                <a:solidFill>
                  <a:srgbClr val="000000"/>
                </a:solidFill>
                <a:effectLst/>
                <a:uLnTx/>
                <a:uFillTx/>
                <a:latin typeface="Arial" pitchFamily="34" charset="0"/>
                <a:ea typeface="Times New Roman" pitchFamily="18" charset="0"/>
                <a:cs typeface="Arial" pitchFamily="34" charset="0"/>
              </a:rPr>
              <a:t>Following the delivery of 20 train sets made in Brazil, Gibela has commenced with the local assembly of train 21, 22 and 23. The plan is to have train sets number 21 completed by end of 2018. At the back of this contract, local companies are benefiting from the transfer of technology. This includes </a:t>
            </a:r>
            <a:r>
              <a:rPr kumimoji="0" lang="en-ZA" altLang="en-US" sz="2000" b="0" i="0" u="none" strike="noStrike" kern="0" cap="none" spc="0" normalizeH="0" baseline="0" noProof="0" dirty="0" err="1" smtClean="0">
                <a:ln>
                  <a:noFill/>
                </a:ln>
                <a:solidFill>
                  <a:srgbClr val="000000"/>
                </a:solidFill>
                <a:effectLst/>
                <a:uLnTx/>
                <a:uFillTx/>
                <a:latin typeface="Arial" pitchFamily="34" charset="0"/>
                <a:ea typeface="Times New Roman" pitchFamily="18" charset="0"/>
                <a:cs typeface="Arial" pitchFamily="34" charset="0"/>
              </a:rPr>
              <a:t>Ubunye</a:t>
            </a:r>
            <a:r>
              <a:rPr kumimoji="0" lang="en-ZA" altLang="en-US" sz="2000" b="0" i="0" u="none" strike="noStrike" kern="0" cap="none" spc="0" normalizeH="0" baseline="0" noProof="0" dirty="0" smtClean="0">
                <a:ln>
                  <a:noFill/>
                </a:ln>
                <a:solidFill>
                  <a:srgbClr val="000000"/>
                </a:solidFill>
                <a:effectLst/>
                <a:uLnTx/>
                <a:uFillTx/>
                <a:latin typeface="Arial" pitchFamily="34" charset="0"/>
                <a:ea typeface="Times New Roman" pitchFamily="18" charset="0"/>
                <a:cs typeface="Arial" pitchFamily="34" charset="0"/>
              </a:rPr>
              <a:t> on traction motor, Global Composites on  cab structures.</a:t>
            </a:r>
          </a:p>
          <a:p>
            <a:endParaRPr lang="en-GB" dirty="0"/>
          </a:p>
        </p:txBody>
      </p:sp>
      <p:sp>
        <p:nvSpPr>
          <p:cNvPr id="4" name="Slide Number Placeholder 3"/>
          <p:cNvSpPr>
            <a:spLocks noGrp="1"/>
          </p:cNvSpPr>
          <p:nvPr>
            <p:ph type="sldNum" sz="quarter" idx="10"/>
          </p:nvPr>
        </p:nvSpPr>
        <p:spPr/>
        <p:txBody>
          <a:bodyPr/>
          <a:lstStyle/>
          <a:p>
            <a:fld id="{9F0C66D3-41FC-4740-A6D1-2B1291D6779E}" type="slidenum">
              <a:rPr lang="en-US" smtClean="0"/>
              <a:t>15</a:t>
            </a:fld>
            <a:endParaRPr lang="en-US"/>
          </a:p>
        </p:txBody>
      </p:sp>
    </p:spTree>
    <p:extLst>
      <p:ext uri="{BB962C8B-B14F-4D97-AF65-F5344CB8AC3E}">
        <p14:creationId xmlns:p14="http://schemas.microsoft.com/office/powerpoint/2010/main" val="2096980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285750" marR="0" lvl="0" indent="-285750" algn="just" defTabSz="457200" rtl="0" eaLnBrk="1" fontAlgn="auto" latinLnBrk="0" hangingPunct="1">
              <a:lnSpc>
                <a:spcPct val="150000"/>
              </a:lnSpc>
              <a:spcBef>
                <a:spcPct val="20000"/>
              </a:spcBef>
              <a:spcAft>
                <a:spcPts val="0"/>
              </a:spcAft>
              <a:buClrTx/>
              <a:buSzTx/>
              <a:buFont typeface="Wingdings" panose="05000000000000000000" pitchFamily="2" charset="2"/>
              <a:buChar char="q"/>
              <a:tabLst>
                <a:tab pos="360363" algn="l"/>
              </a:tabLst>
              <a:defRPr/>
            </a:pPr>
            <a:r>
              <a:rPr kumimoji="0" lang="en-ZA" sz="13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Mission to Saudi Arabia in July 2018, among other things, to present investment projects for the $10 billion Saudi investment pledge.</a:t>
            </a:r>
          </a:p>
          <a:p>
            <a:pPr marL="285750" marR="0" lvl="0" indent="-285750" algn="just" defTabSz="457200" rtl="0" eaLnBrk="1" fontAlgn="auto" latinLnBrk="0" hangingPunct="1">
              <a:lnSpc>
                <a:spcPct val="150000"/>
              </a:lnSpc>
              <a:spcBef>
                <a:spcPct val="20000"/>
              </a:spcBef>
              <a:spcAft>
                <a:spcPts val="0"/>
              </a:spcAft>
              <a:buClrTx/>
              <a:buSzTx/>
              <a:buFont typeface="Wingdings" panose="05000000000000000000" pitchFamily="2" charset="2"/>
              <a:buChar char="q"/>
              <a:tabLst>
                <a:tab pos="360363" algn="l"/>
              </a:tabLst>
              <a:defRPr/>
            </a:pPr>
            <a:r>
              <a:rPr kumimoji="0" lang="en-ZA" sz="13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Department successfully hosted the 8th Brazil, Russia, India, China and South Africa (BRICS) Trade Ministers Meeting and 19th meeting of the BRICS Contact Group on Economic and Trade issues in July 2018.</a:t>
            </a:r>
          </a:p>
          <a:p>
            <a:pPr marL="285750" marR="0" lvl="0" indent="-285750" algn="just" defTabSz="457200" rtl="0" eaLnBrk="1" fontAlgn="auto" latinLnBrk="0" hangingPunct="1">
              <a:lnSpc>
                <a:spcPct val="150000"/>
              </a:lnSpc>
              <a:spcBef>
                <a:spcPct val="20000"/>
              </a:spcBef>
              <a:spcAft>
                <a:spcPts val="0"/>
              </a:spcAft>
              <a:buClrTx/>
              <a:buSzTx/>
              <a:buFont typeface="Wingdings" panose="05000000000000000000" pitchFamily="2" charset="2"/>
              <a:buChar char="q"/>
              <a:tabLst>
                <a:tab pos="360363" algn="l"/>
              </a:tabLst>
              <a:defRPr/>
            </a:pPr>
            <a:endParaRPr kumimoji="0" lang="en-ZA" sz="13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457200" rtl="0" eaLnBrk="1" fontAlgn="auto" latinLnBrk="0" hangingPunct="1">
              <a:lnSpc>
                <a:spcPct val="150000"/>
              </a:lnSpc>
              <a:spcBef>
                <a:spcPct val="20000"/>
              </a:spcBef>
              <a:spcAft>
                <a:spcPts val="0"/>
              </a:spcAft>
              <a:buClrTx/>
              <a:buSzTx/>
              <a:buFont typeface="Wingdings" panose="05000000000000000000" pitchFamily="2" charset="2"/>
              <a:buChar char="q"/>
              <a:tabLst>
                <a:tab pos="360363" algn="l"/>
              </a:tabLst>
              <a:defRPr/>
            </a:pPr>
            <a:r>
              <a:rPr kumimoji="0" lang="en-ZA" sz="13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Successful participation of the </a:t>
            </a:r>
            <a:r>
              <a:rPr kumimoji="0" lang="en-ZA" sz="1300" b="0"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dti</a:t>
            </a:r>
            <a:r>
              <a:rPr kumimoji="0" lang="en-ZA" sz="13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the 73rd session of United Nations General Assembly (UNGA) 2018 in New York City in September 2018. </a:t>
            </a:r>
          </a:p>
          <a:p>
            <a:pPr marL="285750" marR="0" lvl="0" indent="-285750" algn="just" defTabSz="457200" rtl="0" eaLnBrk="1" fontAlgn="auto" latinLnBrk="0" hangingPunct="1">
              <a:lnSpc>
                <a:spcPct val="150000"/>
              </a:lnSpc>
              <a:spcBef>
                <a:spcPct val="20000"/>
              </a:spcBef>
              <a:spcAft>
                <a:spcPts val="0"/>
              </a:spcAft>
              <a:buClrTx/>
              <a:buSzTx/>
              <a:buFont typeface="Wingdings" panose="05000000000000000000" pitchFamily="2" charset="2"/>
              <a:buChar char="q"/>
              <a:tabLst>
                <a:tab pos="360363" algn="l"/>
              </a:tabLst>
              <a:defRPr/>
            </a:pPr>
            <a:endParaRPr kumimoji="0" lang="en-ZA" sz="13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457200" rtl="0" eaLnBrk="1" fontAlgn="auto" latinLnBrk="0" hangingPunct="1">
              <a:lnSpc>
                <a:spcPct val="150000"/>
              </a:lnSpc>
              <a:spcBef>
                <a:spcPct val="20000"/>
              </a:spcBef>
              <a:spcAft>
                <a:spcPts val="0"/>
              </a:spcAft>
              <a:buClrTx/>
              <a:buSzTx/>
              <a:buFont typeface="Wingdings" panose="05000000000000000000" pitchFamily="2" charset="2"/>
              <a:buChar char="q"/>
              <a:tabLst>
                <a:tab pos="360363" algn="l"/>
              </a:tabLst>
              <a:defRPr/>
            </a:pPr>
            <a:r>
              <a:rPr kumimoji="0" lang="en-ZA" sz="13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ZA" sz="1300" b="0"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dti</a:t>
            </a:r>
            <a:r>
              <a:rPr kumimoji="0" lang="en-ZA" sz="13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undertook the 4th Trade Mission to Peru which took place in Lima, Peru.  The South African business delegation comprised 17 exporters and the targeted sectors for this mission were: Agro processing, mining equipment and mining services. </a:t>
            </a:r>
          </a:p>
          <a:p>
            <a:pPr marL="285750" marR="0" lvl="0" indent="-285750" algn="just" defTabSz="457200" rtl="0" eaLnBrk="1" fontAlgn="auto" latinLnBrk="0" hangingPunct="1">
              <a:lnSpc>
                <a:spcPct val="150000"/>
              </a:lnSpc>
              <a:spcBef>
                <a:spcPct val="20000"/>
              </a:spcBef>
              <a:spcAft>
                <a:spcPts val="0"/>
              </a:spcAft>
              <a:buClrTx/>
              <a:buSzTx/>
              <a:buFont typeface="Wingdings" panose="05000000000000000000" pitchFamily="2" charset="2"/>
              <a:buChar char="q"/>
              <a:tabLst>
                <a:tab pos="360363" algn="l"/>
              </a:tabLst>
              <a:defRPr/>
            </a:pPr>
            <a:endParaRPr kumimoji="0" lang="en-ZA" sz="13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a:defRPr/>
            </a:pPr>
            <a:fld id="{92BC7CF9-E6FD-4D2F-8709-26125727B3F7}"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2623079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342900" marR="0" lvl="0" indent="-342900" algn="just" defTabSz="914400" rtl="0" eaLnBrk="0" fontAlgn="base" latinLnBrk="0" hangingPunct="0">
              <a:lnSpc>
                <a:spcPct val="150000"/>
              </a:lnSpc>
              <a:spcBef>
                <a:spcPct val="20000"/>
              </a:spcBef>
              <a:spcAft>
                <a:spcPts val="0"/>
              </a:spcAft>
              <a:buClrTx/>
              <a:buSzTx/>
              <a:buFont typeface="Wingdings" panose="05000000000000000000" pitchFamily="2" charset="2"/>
              <a:buChar char="q"/>
              <a:tabLst/>
              <a:defRPr/>
            </a:pPr>
            <a:r>
              <a:rPr kumimoji="0" lang="en-ZA"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itchFamily="18" charset="0"/>
                <a:cs typeface="Arial" panose="020B0604020202020204" pitchFamily="34" charset="0"/>
              </a:rPr>
              <a:t>Successful Participation at Wire and Tube whereby</a:t>
            </a:r>
            <a:r>
              <a:rPr kumimoji="0" lang="en-ZA" sz="20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itchFamily="18" charset="0"/>
                <a:cs typeface="Arial" panose="020B0604020202020204" pitchFamily="34" charset="0"/>
              </a:rPr>
              <a:t> exhibitors reported a total of R2,925,000 actual export orders signed during the event and projected export sales of R105,4 million within six months after the event. The exhibitors reported obtaining a total of 135 trade leads.</a:t>
            </a:r>
          </a:p>
          <a:p>
            <a:pPr marL="342900" marR="0" lvl="0" indent="-342900" algn="just" defTabSz="914400" rtl="0" eaLnBrk="0" fontAlgn="base" latinLnBrk="0" hangingPunct="0">
              <a:lnSpc>
                <a:spcPct val="150000"/>
              </a:lnSpc>
              <a:spcBef>
                <a:spcPct val="20000"/>
              </a:spcBef>
              <a:spcAft>
                <a:spcPts val="0"/>
              </a:spcAft>
              <a:buClrTx/>
              <a:buSzTx/>
              <a:buFont typeface="Wingdings" panose="05000000000000000000" pitchFamily="2" charset="2"/>
              <a:buChar char="q"/>
              <a:tabLst/>
              <a:defRPr/>
            </a:pPr>
            <a:r>
              <a:rPr kumimoji="0" lang="en-ZA" alt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Successful participation in SA-UK Business forum in Cape Town during the official visit to RSA of UK Prime Minister.</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ZA" sz="1600" b="0" i="0" u="none" strike="noStrike" kern="0" cap="none" spc="0" normalizeH="0" baseline="0" noProof="0" dirty="0" smtClean="0">
                <a:ln>
                  <a:noFill/>
                </a:ln>
                <a:solidFill>
                  <a:srgbClr val="FF0000"/>
                </a:solidFill>
                <a:effectLst/>
                <a:uLnTx/>
                <a:uFillTx/>
                <a:latin typeface="Arial" panose="020B0604020202020204" pitchFamily="34" charset="0"/>
                <a:ea typeface="Times New Roman" pitchFamily="18" charset="0"/>
                <a:cs typeface="Arial" panose="020B0604020202020204" pitchFamily="34" charset="0"/>
              </a:rPr>
              <a:t>45 trade leads </a:t>
            </a:r>
            <a:r>
              <a:rPr kumimoji="0" lang="en-ZA" sz="16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itchFamily="18" charset="0"/>
                <a:cs typeface="Arial" panose="020B0604020202020204" pitchFamily="34" charset="0"/>
              </a:rPr>
              <a:t>were generated as per the delegation evaluation feedback. Export sales to be generated 6 months after the event amounts to R 306 million.</a:t>
            </a:r>
          </a:p>
          <a:p>
            <a:pPr marL="342900" marR="0" lvl="0" indent="-342900" algn="just" defTabSz="914400" rtl="0" eaLnBrk="0" fontAlgn="base" latinLnBrk="0" hangingPunct="0">
              <a:lnSpc>
                <a:spcPct val="150000"/>
              </a:lnSpc>
              <a:spcBef>
                <a:spcPct val="20000"/>
              </a:spcBef>
              <a:spcAft>
                <a:spcPts val="0"/>
              </a:spcAft>
              <a:buClrTx/>
              <a:buSzTx/>
              <a:buFont typeface="Wingdings" panose="05000000000000000000" pitchFamily="2" charset="2"/>
              <a:buChar char="q"/>
              <a:tabLst/>
              <a:defRPr/>
            </a:pPr>
            <a:endParaRPr kumimoji="0" lang="en-ZA" sz="20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itchFamily="18" charset="0"/>
              <a:cs typeface="Arial" panose="020B0604020202020204" pitchFamily="34" charset="0"/>
            </a:endParaRPr>
          </a:p>
          <a:p>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a:defRPr/>
            </a:pPr>
            <a:fld id="{92BC7CF9-E6FD-4D2F-8709-26125727B3F7}"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412825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r>
              <a:rPr kumimoji="0" lang="en-US" sz="20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This project will culminate to the establishment of an 80% BI factory in Richards Bay KZN that will manufacture trucks and buses in the country with an estimated investment value of R1.7 billion being completed for the first phase. </a:t>
            </a:r>
          </a:p>
          <a:p>
            <a:endParaRPr lang="en-GB" dirty="0"/>
          </a:p>
        </p:txBody>
      </p:sp>
      <p:sp>
        <p:nvSpPr>
          <p:cNvPr id="4" name="Slide Number Placeholder 3"/>
          <p:cNvSpPr>
            <a:spLocks noGrp="1"/>
          </p:cNvSpPr>
          <p:nvPr>
            <p:ph type="sldNum" sz="quarter" idx="10"/>
          </p:nvPr>
        </p:nvSpPr>
        <p:spPr/>
        <p:txBody>
          <a:bodyPr/>
          <a:lstStyle/>
          <a:p>
            <a:fld id="{9F0C66D3-41FC-4740-A6D1-2B1291D6779E}" type="slidenum">
              <a:rPr lang="en-US" smtClean="0"/>
              <a:t>19</a:t>
            </a:fld>
            <a:endParaRPr lang="en-US"/>
          </a:p>
        </p:txBody>
      </p:sp>
    </p:spTree>
    <p:extLst>
      <p:ext uri="{BB962C8B-B14F-4D97-AF65-F5344CB8AC3E}">
        <p14:creationId xmlns:p14="http://schemas.microsoft.com/office/powerpoint/2010/main" val="4198312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GB" dirty="0" smtClean="0">
              <a:latin typeface="Times" pitchFamily="18" charset="0"/>
            </a:endParaRPr>
          </a:p>
        </p:txBody>
      </p:sp>
      <p:sp>
        <p:nvSpPr>
          <p:cNvPr id="4" name="Slide Number Placeholder 3"/>
          <p:cNvSpPr>
            <a:spLocks noGrp="1"/>
          </p:cNvSpPr>
          <p:nvPr>
            <p:ph type="sldNum" sz="quarter" idx="5"/>
          </p:nvPr>
        </p:nvSpPr>
        <p:spPr/>
        <p:txBody>
          <a:bodyPr/>
          <a:lstStyle/>
          <a:p>
            <a:pPr>
              <a:defRPr/>
            </a:pPr>
            <a:fld id="{92BC7CF9-E6FD-4D2F-8709-26125727B3F7}"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3226891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At the end of the second quarter of the 2018/19 financial year, expenditure compared with the year-to-date projections of R4.3 billion is R3.4 billion or 79.3%. There has been a slight improvement from the 2017/18 financial year, same period, which recorded expenditure of 75.5% against the projected budget. </a:t>
            </a: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 </a:t>
            </a: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Of the R3.4 billion spent by the department, transfer payments to departmental agencies, foreign governments and international organisations as well as others accounted for 41%; followed by transfers to beneficiaries across the various incentive scheme programmes at 36%. Compensation of Employees as well as Goods and Services were 14% and 9% respectively.</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endParaRPr lang="en-GB" dirty="0"/>
          </a:p>
        </p:txBody>
      </p:sp>
      <p:sp>
        <p:nvSpPr>
          <p:cNvPr id="4" name="Slide Number Placeholder 3"/>
          <p:cNvSpPr>
            <a:spLocks noGrp="1"/>
          </p:cNvSpPr>
          <p:nvPr>
            <p:ph type="sldNum" sz="quarter" idx="10"/>
          </p:nvPr>
        </p:nvSpPr>
        <p:spPr/>
        <p:txBody>
          <a:bodyPr/>
          <a:lstStyle/>
          <a:p>
            <a:fld id="{9F0C66D3-41FC-4740-A6D1-2B1291D6779E}" type="slidenum">
              <a:rPr lang="en-US" smtClean="0"/>
              <a:t>23</a:t>
            </a:fld>
            <a:endParaRPr lang="en-US"/>
          </a:p>
        </p:txBody>
      </p:sp>
    </p:spTree>
    <p:extLst>
      <p:ext uri="{BB962C8B-B14F-4D97-AF65-F5344CB8AC3E}">
        <p14:creationId xmlns:p14="http://schemas.microsoft.com/office/powerpoint/2010/main" val="4190147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ZA" sz="2000" b="0" i="1" u="none" strike="noStrike" kern="1200" cap="none" spc="0" normalizeH="0" baseline="0" noProof="0" dirty="0" smtClean="0">
                <a:ln>
                  <a:noFill/>
                </a:ln>
                <a:solidFill>
                  <a:srgbClr val="000000"/>
                </a:solidFill>
                <a:effectLst/>
                <a:uLnTx/>
                <a:uFillTx/>
                <a:latin typeface="Franklin Gothic Book"/>
                <a:ea typeface="+mn-ea"/>
                <a:cs typeface="+mn-cs"/>
              </a:rPr>
              <a:t>Incentives performance</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The spending on incentives as at 30 </a:t>
            </a: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September 2018 </a:t>
            </a: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was </a:t>
            </a: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R1.2 billion or 59.2% of the YTD projections of R2.1 billion.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A lag in the projections is mainly due to non-compliant claims which were agreed at application and formed part of the approval, but not met when the claims were received from claimants.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 Another reason is outstanding compliance documentation (i.e. BEE and tax clearance certificates) from claimants.</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On a brighter note, the reprioritization of funds to performing incentive </a:t>
            </a:r>
            <a:r>
              <a:rPr kumimoji="0" lang="en-US" sz="2000" b="0" i="0" u="none" strike="noStrike" kern="1200" cap="none" spc="0" normalizeH="0" baseline="0" noProof="0" dirty="0" err="1" smtClean="0">
                <a:ln>
                  <a:noFill/>
                </a:ln>
                <a:solidFill>
                  <a:srgbClr val="000000"/>
                </a:solidFill>
                <a:effectLst/>
                <a:uLnTx/>
                <a:uFillTx/>
                <a:latin typeface="Franklin Gothic Book"/>
                <a:ea typeface="+mn-ea"/>
                <a:cs typeface="+mn-cs"/>
              </a:rPr>
              <a:t>programmes</a:t>
            </a: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 was carried out as part of the mid-term budget review.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rPr>
              <a:t>This will result in increased support for the clothing, textile, footwear, leather and leather goods manufacturing industries as well as the film industry in its contribution towards employment opportunities in South Africa.</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Managed through the Investment South Africa (ISA) division, funding has been provided for the implementation of 3 additional provincial One Stop Shops in Mpumalanga, Free State and Eastern Cape.</a:t>
            </a: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 </a:t>
            </a: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On the front of department’s entities, support was provided for the NRCS, NCC, SABS and NCT for activities planned to be delivered by March 2019.</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srgbClr val="000000"/>
                </a:solidFill>
                <a:effectLst/>
                <a:uLnTx/>
                <a:uFillTx/>
                <a:latin typeface="Franklin Gothic Book"/>
                <a:ea typeface="+mn-ea"/>
                <a:cs typeface="+mn-cs"/>
              </a:rPr>
              <a:t> In line with the budget processes, these adjustments will come into effect once the Adjusted Appropriation Act is assented to by the President.</a:t>
            </a: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Franklin Gothic Book"/>
              <a:ea typeface="+mn-ea"/>
              <a:cs typeface="+mn-cs"/>
            </a:endParaRPr>
          </a:p>
          <a:p>
            <a:endParaRPr lang="en-GB" dirty="0"/>
          </a:p>
        </p:txBody>
      </p:sp>
      <p:sp>
        <p:nvSpPr>
          <p:cNvPr id="4" name="Slide Number Placeholder 3"/>
          <p:cNvSpPr>
            <a:spLocks noGrp="1"/>
          </p:cNvSpPr>
          <p:nvPr>
            <p:ph type="sldNum" sz="quarter" idx="10"/>
          </p:nvPr>
        </p:nvSpPr>
        <p:spPr/>
        <p:txBody>
          <a:bodyPr/>
          <a:lstStyle/>
          <a:p>
            <a:fld id="{9F0C66D3-41FC-4740-A6D1-2B1291D6779E}" type="slidenum">
              <a:rPr lang="en-US" smtClean="0"/>
              <a:t>24</a:t>
            </a:fld>
            <a:endParaRPr lang="en-US"/>
          </a:p>
        </p:txBody>
      </p:sp>
    </p:spTree>
    <p:extLst>
      <p:ext uri="{BB962C8B-B14F-4D97-AF65-F5344CB8AC3E}">
        <p14:creationId xmlns:p14="http://schemas.microsoft.com/office/powerpoint/2010/main" val="2982680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457200" rtl="0" eaLnBrk="1" fontAlgn="auto" latinLnBrk="0" hangingPunct="1">
              <a:lnSpc>
                <a:spcPct val="100000"/>
              </a:lnSpc>
              <a:spcBef>
                <a:spcPts val="0"/>
              </a:spcBef>
              <a:spcAft>
                <a:spcPts val="0"/>
              </a:spcAft>
              <a:buClrTx/>
              <a:buSzTx/>
              <a:buFont typeface="Arial"/>
              <a:buChar char="•"/>
              <a:tabLst/>
              <a:defRPr/>
            </a:pPr>
            <a:r>
              <a:rPr kumimoji="0" lang="en-ZA" sz="1200" b="0" i="0" u="none" strike="noStrike" kern="1200" cap="none" spc="0" normalizeH="0" baseline="0" noProof="0" dirty="0" smtClean="0">
                <a:ln>
                  <a:noFill/>
                </a:ln>
                <a:solidFill>
                  <a:prstClr val="black"/>
                </a:solidFill>
                <a:effectLst/>
                <a:uLnTx/>
                <a:uFillTx/>
                <a:latin typeface="Arial" panose="020B0604020202020204" pitchFamily="34" charset="0"/>
                <a:ea typeface="Helvetica"/>
                <a:cs typeface="Arial" panose="020B0604020202020204" pitchFamily="34" charset="0"/>
              </a:rPr>
              <a:t>Q-o-Q economic activities contracted by 0.7% compared to the decline of 2.6 % in Q1 of 2018. However, Y-o-Y data show that the economy was 0.4% bigger in Q2</a:t>
            </a:r>
            <a:r>
              <a:rPr kumimoji="0" lang="en-ZA" sz="1200" b="0" i="0" u="none" strike="noStrike" kern="1200" cap="none" spc="0" normalizeH="0" noProof="0" dirty="0" smtClean="0">
                <a:ln>
                  <a:noFill/>
                </a:ln>
                <a:solidFill>
                  <a:prstClr val="black"/>
                </a:solidFill>
                <a:effectLst/>
                <a:uLnTx/>
                <a:uFillTx/>
                <a:latin typeface="Arial" panose="020B0604020202020204" pitchFamily="34" charset="0"/>
                <a:ea typeface="Helvetica"/>
                <a:cs typeface="Arial" panose="020B0604020202020204" pitchFamily="34" charset="0"/>
              </a:rPr>
              <a:t> of </a:t>
            </a:r>
            <a:r>
              <a:rPr kumimoji="0" lang="en-ZA" sz="1200" b="0" i="0" u="none" strike="noStrike" kern="1200" cap="none" spc="0" normalizeH="0" baseline="0" noProof="0" dirty="0" smtClean="0">
                <a:ln>
                  <a:noFill/>
                </a:ln>
                <a:solidFill>
                  <a:prstClr val="black"/>
                </a:solidFill>
                <a:effectLst/>
                <a:uLnTx/>
                <a:uFillTx/>
                <a:latin typeface="Arial" panose="020B0604020202020204" pitchFamily="34" charset="0"/>
                <a:ea typeface="Helvetica"/>
                <a:cs typeface="Arial" panose="020B0604020202020204" pitchFamily="34" charset="0"/>
              </a:rPr>
              <a:t>2018 compared to Q2</a:t>
            </a:r>
            <a:r>
              <a:rPr kumimoji="0" lang="en-ZA" sz="1200" b="0" i="0" u="none" strike="noStrike" kern="1200" cap="none" spc="0" normalizeH="0" noProof="0" dirty="0" smtClean="0">
                <a:ln>
                  <a:noFill/>
                </a:ln>
                <a:solidFill>
                  <a:prstClr val="black"/>
                </a:solidFill>
                <a:effectLst/>
                <a:uLnTx/>
                <a:uFillTx/>
                <a:latin typeface="Arial" panose="020B0604020202020204" pitchFamily="34" charset="0"/>
                <a:ea typeface="Helvetica"/>
                <a:cs typeface="Arial" panose="020B0604020202020204" pitchFamily="34" charset="0"/>
              </a:rPr>
              <a:t> of</a:t>
            </a:r>
            <a:r>
              <a:rPr kumimoji="0" lang="en-ZA" sz="1200" b="0" i="0" u="none" strike="noStrike" kern="1200" cap="none" spc="0" normalizeH="0" baseline="0" noProof="0" dirty="0" smtClean="0">
                <a:ln>
                  <a:noFill/>
                </a:ln>
                <a:solidFill>
                  <a:prstClr val="black"/>
                </a:solidFill>
                <a:effectLst/>
                <a:uLnTx/>
                <a:uFillTx/>
                <a:latin typeface="Arial" panose="020B0604020202020204" pitchFamily="34" charset="0"/>
                <a:ea typeface="Helvetica"/>
                <a:cs typeface="Arial" panose="020B0604020202020204" pitchFamily="34" charset="0"/>
              </a:rPr>
              <a:t> 2017.</a:t>
            </a:r>
            <a:endParaRPr kumimoji="0" lang="en-ZA" sz="1200" b="0" i="0" u="none" strike="noStrike" kern="1200" cap="none" spc="0" normalizeH="0" baseline="0" noProof="0" dirty="0">
              <a:ln>
                <a:noFill/>
              </a:ln>
              <a:solidFill>
                <a:prstClr val="black"/>
              </a:solidFill>
              <a:effectLst/>
              <a:uLnTx/>
              <a:uFillTx/>
              <a:latin typeface="Arial" panose="020B0604020202020204" pitchFamily="34" charset="0"/>
              <a:ea typeface="Helvetica"/>
              <a:cs typeface="Arial" panose="020B0604020202020204" pitchFamily="34" charset="0"/>
            </a:endParaRPr>
          </a:p>
        </p:txBody>
      </p:sp>
      <p:sp>
        <p:nvSpPr>
          <p:cNvPr id="4" name="Slide Number Placeholder 3"/>
          <p:cNvSpPr>
            <a:spLocks noGrp="1"/>
          </p:cNvSpPr>
          <p:nvPr>
            <p:ph type="sldNum" sz="quarter" idx="10"/>
          </p:nvPr>
        </p:nvSpPr>
        <p:spPr/>
        <p:txBody>
          <a:bodyPr/>
          <a:lstStyle/>
          <a:p>
            <a:fld id="{9F0C66D3-41FC-4740-A6D1-2B1291D6779E}" type="slidenum">
              <a:rPr lang="en-US" smtClean="0"/>
              <a:t>4</a:t>
            </a:fld>
            <a:endParaRPr lang="en-US"/>
          </a:p>
        </p:txBody>
      </p:sp>
    </p:spTree>
    <p:extLst>
      <p:ext uri="{BB962C8B-B14F-4D97-AF65-F5344CB8AC3E}">
        <p14:creationId xmlns:p14="http://schemas.microsoft.com/office/powerpoint/2010/main" val="250120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700" indent="-266700" algn="just">
              <a:buFont typeface="Wingdings" charset="2"/>
              <a:buChar char="q"/>
            </a:pPr>
            <a:r>
              <a:rPr lang="en-ZA" sz="1200" dirty="0" smtClean="0">
                <a:solidFill>
                  <a:prstClr val="black"/>
                </a:solidFill>
                <a:cs typeface="Helvetica"/>
              </a:rPr>
              <a:t>The unemployment rate rose to 27.5 % in Q3 2018 compared to 27.2 % in Q2 of 2018. </a:t>
            </a:r>
          </a:p>
          <a:p>
            <a:pPr marL="266700" indent="-266700" algn="just">
              <a:buFont typeface="Wingdings" charset="2"/>
              <a:buChar char="q"/>
            </a:pPr>
            <a:r>
              <a:rPr lang="en-ZA" sz="1200" dirty="0" smtClean="0">
                <a:solidFill>
                  <a:prstClr val="black"/>
                </a:solidFill>
                <a:cs typeface="Helvetica"/>
              </a:rPr>
              <a:t>This was due to an increase in the number of unemployed people. The number of unemployed grew by 127 000 reaching a total of 6.21 million. </a:t>
            </a:r>
          </a:p>
          <a:p>
            <a:pPr marL="266700" indent="-266700" algn="just">
              <a:buFont typeface="Wingdings" charset="2"/>
              <a:buChar char="q"/>
            </a:pPr>
            <a:r>
              <a:rPr lang="en-ZA" sz="1200" dirty="0" smtClean="0">
                <a:solidFill>
                  <a:prstClr val="black"/>
                </a:solidFill>
                <a:cs typeface="Helvetica"/>
              </a:rPr>
              <a:t>The industries that recorded larger declines in employment were Private households (30 000), Mining (29 000) and Manufacturing (25 000).</a:t>
            </a:r>
          </a:p>
          <a:p>
            <a:pPr marL="266700" indent="-266700" algn="just">
              <a:buFont typeface="Wingdings" charset="2"/>
              <a:buChar char="q"/>
            </a:pPr>
            <a:r>
              <a:rPr lang="en-ZA" sz="1200" dirty="0" smtClean="0">
                <a:solidFill>
                  <a:prstClr val="black"/>
                </a:solidFill>
                <a:cs typeface="Helvetica"/>
              </a:rPr>
              <a:t>While Finance and other business services recorded employment gains of about 102 000, followed by Trade 86 000 and Construction 27 000. </a:t>
            </a:r>
          </a:p>
          <a:p>
            <a:pPr marL="266700" indent="-266700" algn="just">
              <a:buFont typeface="Wingdings" charset="2"/>
              <a:buChar char="q"/>
            </a:pPr>
            <a:r>
              <a:rPr lang="en-US" sz="1200" dirty="0" smtClean="0">
                <a:solidFill>
                  <a:prstClr val="black"/>
                </a:solidFill>
                <a:cs typeface="Helvetica"/>
              </a:rPr>
              <a:t>The employment gains offsite the jobs lost by the mining, manufacturing and household. </a:t>
            </a:r>
            <a:endParaRPr lang="en-ZA" sz="1200" dirty="0" smtClean="0">
              <a:solidFill>
                <a:prstClr val="black"/>
              </a:solidFill>
              <a:cs typeface="Helvetica"/>
            </a:endParaRPr>
          </a:p>
          <a:p>
            <a:pPr marL="266700" indent="-266700" algn="just">
              <a:buFont typeface="Wingdings" charset="2"/>
              <a:buChar char="q"/>
            </a:pPr>
            <a:r>
              <a:rPr lang="en-ZA" sz="1200" dirty="0" smtClean="0">
                <a:solidFill>
                  <a:prstClr val="black"/>
                </a:solidFill>
                <a:cs typeface="Helvetica"/>
              </a:rPr>
              <a:t>As a result a net increase of 92 000 jobs in the Q3 of  2018 was recorded.</a:t>
            </a:r>
          </a:p>
          <a:p>
            <a:pPr marL="266700" indent="-266700" algn="just">
              <a:buFont typeface="Wingdings" charset="2"/>
              <a:buChar char="q"/>
            </a:pPr>
            <a:r>
              <a:rPr lang="en-ZA" sz="1200" dirty="0" smtClean="0">
                <a:solidFill>
                  <a:prstClr val="black"/>
                </a:solidFill>
                <a:cs typeface="Helvetica"/>
              </a:rPr>
              <a:t>This brought Total employment to 16.4 million at the end of Q3 of 2018. </a:t>
            </a:r>
            <a:endParaRPr lang="en-ZA" sz="1200" dirty="0">
              <a:solidFill>
                <a:prstClr val="black"/>
              </a:solidFill>
              <a:cs typeface="Helvetica"/>
            </a:endParaRPr>
          </a:p>
        </p:txBody>
      </p:sp>
      <p:sp>
        <p:nvSpPr>
          <p:cNvPr id="4" name="Slide Number Placeholder 3"/>
          <p:cNvSpPr>
            <a:spLocks noGrp="1"/>
          </p:cNvSpPr>
          <p:nvPr>
            <p:ph type="sldNum" sz="quarter" idx="10"/>
          </p:nvPr>
        </p:nvSpPr>
        <p:spPr/>
        <p:txBody>
          <a:bodyPr/>
          <a:lstStyle/>
          <a:p>
            <a:fld id="{9F0C66D3-41FC-4740-A6D1-2B1291D6779E}" type="slidenum">
              <a:rPr lang="en-US" smtClean="0"/>
              <a:t>5</a:t>
            </a:fld>
            <a:endParaRPr lang="en-US"/>
          </a:p>
        </p:txBody>
      </p:sp>
    </p:spTree>
    <p:extLst>
      <p:ext uri="{BB962C8B-B14F-4D97-AF65-F5344CB8AC3E}">
        <p14:creationId xmlns:p14="http://schemas.microsoft.com/office/powerpoint/2010/main" val="230168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950" indent="-234950" algn="just">
              <a:buFont typeface="Wingdings" charset="2"/>
              <a:buChar char="q"/>
            </a:pPr>
            <a:r>
              <a:rPr lang="en-ZA" sz="1500" b="0" dirty="0" smtClean="0"/>
              <a:t>However in Q2 of 2018 (after two successive quarters of positive growth in employment), in line with the decline in manufacturing production, the sector lost 105 000 jobs; </a:t>
            </a:r>
          </a:p>
          <a:p>
            <a:pPr marL="234950" indent="-234950" algn="just">
              <a:buFont typeface="Wingdings" charset="2"/>
              <a:buChar char="q"/>
            </a:pPr>
            <a:r>
              <a:rPr lang="en-ZA" sz="1500" b="0" dirty="0" smtClean="0"/>
              <a:t>Job losses are a result of lack of demand in the sector which led some companies to shut down or ration employment.</a:t>
            </a:r>
          </a:p>
          <a:p>
            <a:pPr marL="234950" indent="-234950" algn="just">
              <a:buFont typeface="Wingdings" charset="2"/>
              <a:buChar char="q"/>
            </a:pPr>
            <a:r>
              <a:rPr lang="en-ZA" sz="1500" b="0" dirty="0" smtClean="0"/>
              <a:t>According to industry associations (</a:t>
            </a:r>
            <a:r>
              <a:rPr lang="en-ZA" sz="1500" b="0" dirty="0" err="1" smtClean="0"/>
              <a:t>Polasa</a:t>
            </a:r>
            <a:r>
              <a:rPr lang="en-ZA" sz="1500" b="0" dirty="0" smtClean="0"/>
              <a:t> and SAISC):</a:t>
            </a:r>
          </a:p>
          <a:p>
            <a:pPr lvl="1" algn="just">
              <a:buFont typeface="Arial" panose="020B0604020202020204" pitchFamily="34" charset="0"/>
              <a:buChar char="•"/>
            </a:pPr>
            <a:r>
              <a:rPr lang="en-ZA" sz="1500" b="0" dirty="0" smtClean="0">
                <a:latin typeface="Arial Narrow" panose="020B0606020202030204" pitchFamily="34" charset="0"/>
              </a:rPr>
              <a:t>Babcock </a:t>
            </a:r>
            <a:r>
              <a:rPr lang="en-ZA" sz="1500" b="0" dirty="0" err="1" smtClean="0">
                <a:latin typeface="Arial Narrow" panose="020B0606020202030204" pitchFamily="34" charset="0"/>
              </a:rPr>
              <a:t>Ntuthuko</a:t>
            </a:r>
            <a:r>
              <a:rPr lang="en-ZA" sz="1500" b="0" dirty="0" smtClean="0">
                <a:latin typeface="Arial Narrow" panose="020B0606020202030204" pitchFamily="34" charset="0"/>
              </a:rPr>
              <a:t> </a:t>
            </a:r>
            <a:r>
              <a:rPr lang="en-ZA" sz="1500" b="0" dirty="0" err="1" smtClean="0">
                <a:latin typeface="Arial Narrow" panose="020B0606020202030204" pitchFamily="34" charset="0"/>
              </a:rPr>
              <a:t>Powerlines</a:t>
            </a:r>
            <a:r>
              <a:rPr lang="en-ZA" sz="1500" b="0" dirty="0" smtClean="0">
                <a:latin typeface="Arial Narrow" panose="020B0606020202030204" pitchFamily="34" charset="0"/>
              </a:rPr>
              <a:t> closed down in 2018 Q2, citing lack of work/projects for the company, leaving 1850 people without jobs. </a:t>
            </a:r>
          </a:p>
          <a:p>
            <a:pPr lvl="1" algn="just">
              <a:buFont typeface="Arial" panose="020B0604020202020204" pitchFamily="34" charset="0"/>
              <a:buChar char="•"/>
            </a:pPr>
            <a:r>
              <a:rPr lang="en-ZA" sz="1500" b="0" dirty="0" smtClean="0">
                <a:latin typeface="Arial Narrow" panose="020B0606020202030204" pitchFamily="34" charset="0"/>
              </a:rPr>
              <a:t>The four big companies: Tubular Construction, </a:t>
            </a:r>
            <a:r>
              <a:rPr lang="en-ZA" sz="1500" b="0" dirty="0" err="1" smtClean="0">
                <a:latin typeface="Arial Narrow" panose="020B0606020202030204" pitchFamily="34" charset="0"/>
              </a:rPr>
              <a:t>Genric</a:t>
            </a:r>
            <a:r>
              <a:rPr lang="en-ZA" sz="1500" b="0" dirty="0" smtClean="0">
                <a:latin typeface="Arial Narrow" panose="020B0606020202030204" pitchFamily="34" charset="0"/>
              </a:rPr>
              <a:t>, </a:t>
            </a:r>
            <a:r>
              <a:rPr lang="en-ZA" sz="1500" b="0" dirty="0" err="1" smtClean="0">
                <a:latin typeface="Arial Narrow" panose="020B0606020202030204" pitchFamily="34" charset="0"/>
              </a:rPr>
              <a:t>Cosira</a:t>
            </a:r>
            <a:r>
              <a:rPr lang="en-ZA" sz="1500" b="0" dirty="0" smtClean="0">
                <a:latin typeface="Arial Narrow" panose="020B0606020202030204" pitchFamily="34" charset="0"/>
              </a:rPr>
              <a:t> and DCD </a:t>
            </a:r>
            <a:r>
              <a:rPr lang="en-ZA" sz="1500" b="0" dirty="0" err="1" smtClean="0">
                <a:latin typeface="Arial Narrow" panose="020B0606020202030204" pitchFamily="34" charset="0"/>
              </a:rPr>
              <a:t>Doybel</a:t>
            </a:r>
            <a:r>
              <a:rPr lang="en-ZA" sz="1500" b="0" dirty="0" smtClean="0">
                <a:latin typeface="Arial Narrow" panose="020B0606020202030204" pitchFamily="34" charset="0"/>
              </a:rPr>
              <a:t> retrenched their workers in 2018 Q2 due to the lack of work/projects.</a:t>
            </a:r>
          </a:p>
          <a:p>
            <a:pPr marL="234950" indent="-234950" algn="just">
              <a:lnSpc>
                <a:spcPct val="150000"/>
              </a:lnSpc>
              <a:buFont typeface="Wingdings" charset="2"/>
              <a:buChar char="q"/>
            </a:pPr>
            <a:r>
              <a:rPr lang="en-ZA" sz="1800" dirty="0" smtClean="0"/>
              <a:t>Due to a depressed economy and demand, other small fabricators are rationalising or restructuring in order to survive. </a:t>
            </a:r>
          </a:p>
          <a:p>
            <a:pPr marL="0" indent="0" algn="just">
              <a:lnSpc>
                <a:spcPct val="150000"/>
              </a:lnSpc>
            </a:pPr>
            <a:r>
              <a:rPr lang="en-ZA" sz="1800" dirty="0" smtClean="0"/>
              <a:t>According to SEIFSA:</a:t>
            </a:r>
          </a:p>
          <a:p>
            <a:pPr marL="234950" indent="-234950" algn="just">
              <a:lnSpc>
                <a:spcPct val="150000"/>
              </a:lnSpc>
              <a:buFont typeface="Wingdings" charset="2"/>
              <a:buChar char="q"/>
            </a:pPr>
            <a:r>
              <a:rPr lang="en-ZA" sz="1800" dirty="0" smtClean="0"/>
              <a:t>Input costs (including fuel and energy costs) have been increasing, negatively affecting profitability in the sector.</a:t>
            </a:r>
          </a:p>
          <a:p>
            <a:pPr marL="234950" indent="-234950" algn="just">
              <a:lnSpc>
                <a:spcPct val="150000"/>
              </a:lnSpc>
              <a:buFont typeface="Wingdings" charset="2"/>
              <a:buChar char="q"/>
            </a:pPr>
            <a:r>
              <a:rPr lang="en-ZA" sz="1800" dirty="0" smtClean="0"/>
              <a:t>The demand for machinery is also very low. If there is no demand for manufactured products, productive efficiency gets affected negatively, eventually tapering off. This affects job numbers.</a:t>
            </a:r>
          </a:p>
          <a:p>
            <a:pPr marL="0" indent="0" algn="just">
              <a:lnSpc>
                <a:spcPct val="150000"/>
              </a:lnSpc>
            </a:pPr>
            <a:r>
              <a:rPr lang="en-ZA" sz="1800" dirty="0" smtClean="0"/>
              <a:t>Job loss in Food and Beverage sector could be attributed to:</a:t>
            </a:r>
          </a:p>
          <a:p>
            <a:pPr marL="234950" indent="-234950" algn="just">
              <a:lnSpc>
                <a:spcPct val="150000"/>
              </a:lnSpc>
              <a:buFont typeface="Wingdings" charset="2"/>
              <a:buChar char="q"/>
            </a:pPr>
            <a:r>
              <a:rPr lang="en-ZA" sz="1800" dirty="0" smtClean="0"/>
              <a:t>Tiger Brands closing down 3 of its production sites due to </a:t>
            </a:r>
            <a:r>
              <a:rPr lang="en-ZA" sz="1800" dirty="0" err="1" smtClean="0"/>
              <a:t>listeriosis</a:t>
            </a:r>
            <a:r>
              <a:rPr lang="en-ZA" sz="1800" dirty="0" smtClean="0"/>
              <a:t> outbreak around February/March 2018</a:t>
            </a:r>
          </a:p>
          <a:p>
            <a:pPr algn="just">
              <a:lnSpc>
                <a:spcPct val="150000"/>
              </a:lnSpc>
              <a:buFont typeface="Wingdings" panose="05000000000000000000" pitchFamily="2" charset="2"/>
              <a:buChar char="q"/>
            </a:pPr>
            <a:r>
              <a:rPr lang="en-ZA" sz="1800" dirty="0" smtClean="0"/>
              <a:t>This shut down by Tiger Brands could also have a ripple effect up and down stream of the value chain.</a:t>
            </a:r>
          </a:p>
          <a:p>
            <a:pPr marL="234950" indent="-234950" algn="just">
              <a:lnSpc>
                <a:spcPct val="150000"/>
              </a:lnSpc>
              <a:buFont typeface="Wingdings" charset="2"/>
              <a:buChar char="q"/>
            </a:pPr>
            <a:r>
              <a:rPr lang="en-ZA" sz="1800" dirty="0" smtClean="0"/>
              <a:t>Drought in the Western Cape affected some of the wine production.</a:t>
            </a:r>
          </a:p>
          <a:p>
            <a:pPr marL="234950" indent="-234950" algn="just">
              <a:lnSpc>
                <a:spcPct val="150000"/>
              </a:lnSpc>
              <a:buFont typeface="Wingdings" charset="2"/>
              <a:buChar char="q"/>
            </a:pPr>
            <a:r>
              <a:rPr lang="en-ZA" sz="1800" dirty="0" smtClean="0"/>
              <a:t>Sugar products facing competition from imports as local production costs rose due to the recently imposed tax on sugar.</a:t>
            </a:r>
          </a:p>
          <a:p>
            <a:pPr marL="234950" indent="-234950" algn="just">
              <a:lnSpc>
                <a:spcPct val="150000"/>
              </a:lnSpc>
              <a:buFont typeface="Wingdings" charset="2"/>
              <a:buChar char="q"/>
            </a:pPr>
            <a:r>
              <a:rPr lang="en-ZA" sz="1800" dirty="0" smtClean="0"/>
              <a:t>The South African Sugar Association (</a:t>
            </a:r>
            <a:r>
              <a:rPr lang="en-ZA" sz="1800" dirty="0" err="1" smtClean="0"/>
              <a:t>Sasa</a:t>
            </a:r>
            <a:r>
              <a:rPr lang="en-ZA" sz="1800" dirty="0" smtClean="0"/>
              <a:t>)  has been calling for an increase in import tariffs for sugar products and that has just been imposed by ITAC in the form of an increase in the dollar-based reference price to $680.</a:t>
            </a:r>
          </a:p>
          <a:p>
            <a:pPr marL="234950" indent="-234950" algn="just">
              <a:lnSpc>
                <a:spcPct val="150000"/>
              </a:lnSpc>
              <a:buFont typeface="Wingdings" charset="2"/>
              <a:buChar char="q"/>
            </a:pPr>
            <a:endParaRPr lang="en-ZA" sz="1800" dirty="0" smtClean="0"/>
          </a:p>
          <a:p>
            <a:pPr lvl="1" algn="just">
              <a:buFont typeface="Arial" panose="020B0604020202020204" pitchFamily="34" charset="0"/>
              <a:buChar char="•"/>
            </a:pPr>
            <a:endParaRPr lang="en-ZA" sz="1500" b="0" dirty="0" smtClean="0">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fld id="{9F0C66D3-41FC-4740-A6D1-2B1291D6779E}" type="slidenum">
              <a:rPr lang="en-US" smtClean="0"/>
              <a:t>6</a:t>
            </a:fld>
            <a:endParaRPr lang="en-US"/>
          </a:p>
        </p:txBody>
      </p:sp>
    </p:spTree>
    <p:extLst>
      <p:ext uri="{BB962C8B-B14F-4D97-AF65-F5344CB8AC3E}">
        <p14:creationId xmlns:p14="http://schemas.microsoft.com/office/powerpoint/2010/main" val="1400867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897" marR="0" lvl="0" indent="-190897" algn="just" defTabSz="371475" rtl="0" eaLnBrk="1" fontAlgn="auto" latinLnBrk="0" hangingPunct="1">
              <a:lnSpc>
                <a:spcPct val="100000"/>
              </a:lnSpc>
              <a:spcBef>
                <a:spcPct val="20000"/>
              </a:spcBef>
              <a:spcAft>
                <a:spcPts val="0"/>
              </a:spcAft>
              <a:buClrTx/>
              <a:buSzTx/>
              <a:buFont typeface="Wingdings" charset="2"/>
              <a:buChar char="q"/>
              <a:tabLst/>
              <a:defRPr/>
            </a:pPr>
            <a:r>
              <a:rPr kumimoji="0" lang="en-ZA" sz="1300" b="0" i="0" u="none" strike="noStrike" kern="1200" cap="none" spc="0" normalizeH="0" baseline="0" noProof="0" dirty="0" smtClean="0">
                <a:ln>
                  <a:noFill/>
                </a:ln>
                <a:solidFill>
                  <a:prstClr val="black"/>
                </a:solidFill>
                <a:effectLst/>
                <a:uLnTx/>
                <a:uFillTx/>
                <a:latin typeface="Helvetica" pitchFamily="34" charset="0"/>
                <a:ea typeface="+mn-ea"/>
                <a:cs typeface="Arial" panose="020B0604020202020204" pitchFamily="34" charset="0"/>
              </a:rPr>
              <a:t>Imports increased  from R31 billion in Q1 of 2018 to R34 billion in Q2 of 2018; </a:t>
            </a:r>
          </a:p>
          <a:p>
            <a:pPr marL="190897" marR="0" lvl="0" indent="-190897" algn="just" defTabSz="371475" rtl="0" eaLnBrk="1" fontAlgn="auto" latinLnBrk="0" hangingPunct="1">
              <a:lnSpc>
                <a:spcPct val="100000"/>
              </a:lnSpc>
              <a:spcBef>
                <a:spcPct val="20000"/>
              </a:spcBef>
              <a:spcAft>
                <a:spcPts val="0"/>
              </a:spcAft>
              <a:buClrTx/>
              <a:buSzTx/>
              <a:buFont typeface="Wingdings" charset="2"/>
              <a:buChar char="q"/>
              <a:tabLst/>
              <a:defRPr/>
            </a:pPr>
            <a:r>
              <a:rPr kumimoji="0" lang="en-US" sz="1300" b="0" i="0" u="none" strike="noStrike" kern="1200" cap="none" spc="0" normalizeH="0" baseline="0" noProof="0" dirty="0" smtClean="0">
                <a:ln>
                  <a:noFill/>
                </a:ln>
                <a:solidFill>
                  <a:prstClr val="black"/>
                </a:solidFill>
                <a:effectLst/>
                <a:uLnTx/>
                <a:uFillTx/>
                <a:latin typeface="Helvetica" pitchFamily="34" charset="0"/>
                <a:ea typeface="+mn-ea"/>
                <a:cs typeface="Arial" panose="020B0604020202020204" pitchFamily="34" charset="0"/>
              </a:rPr>
              <a:t>Trade surplus rose by R4 billion to reach R46 billion in Q2 of 2018 from R41 billion in Q1 of 2018.</a:t>
            </a:r>
          </a:p>
          <a:p>
            <a:pPr marL="190897" marR="0" lvl="0" indent="-190897" algn="just" defTabSz="371475" rtl="0" eaLnBrk="1" fontAlgn="auto" latinLnBrk="0" hangingPunct="1">
              <a:lnSpc>
                <a:spcPct val="100000"/>
              </a:lnSpc>
              <a:spcBef>
                <a:spcPct val="20000"/>
              </a:spcBef>
              <a:spcAft>
                <a:spcPts val="0"/>
              </a:spcAft>
              <a:buClrTx/>
              <a:buSzTx/>
              <a:buFont typeface="Wingdings" charset="2"/>
              <a:buChar char="q"/>
              <a:tabLst/>
              <a:defRPr/>
            </a:pPr>
            <a:r>
              <a:rPr kumimoji="0" lang="en-US" sz="1300" b="0" i="0" u="none" strike="noStrike" kern="1200" cap="none" spc="0" normalizeH="0" baseline="0" noProof="0" dirty="0" smtClean="0">
                <a:ln>
                  <a:noFill/>
                </a:ln>
                <a:solidFill>
                  <a:prstClr val="black"/>
                </a:solidFill>
                <a:effectLst/>
                <a:uLnTx/>
                <a:uFillTx/>
                <a:latin typeface="Helvetica" pitchFamily="34" charset="0"/>
                <a:ea typeface="+mn-ea"/>
                <a:cs typeface="Arial" panose="020B0604020202020204" pitchFamily="34" charset="0"/>
              </a:rPr>
              <a:t>The US has granted South Africa tariff exemption on 161 aluminum and 36 steel products.  </a:t>
            </a:r>
            <a:endParaRPr kumimoji="0" lang="en-ZA" sz="1300" b="0" i="0" u="none" strike="noStrike" kern="1200" cap="none" spc="0" normalizeH="0" baseline="0" noProof="0" dirty="0" smtClean="0">
              <a:ln>
                <a:noFill/>
              </a:ln>
              <a:solidFill>
                <a:prstClr val="black"/>
              </a:solidFill>
              <a:effectLst/>
              <a:uLnTx/>
              <a:uFillTx/>
              <a:latin typeface="Helvetica" pitchFamily="34" charset="0"/>
              <a:ea typeface="+mn-ea"/>
              <a:cs typeface="Arial" panose="020B0604020202020204" pitchFamily="34" charset="0"/>
            </a:endParaRPr>
          </a:p>
          <a:p>
            <a:pPr marL="190897" marR="0" lvl="0" indent="-190897" algn="just" defTabSz="371475" rtl="0" eaLnBrk="1" fontAlgn="auto" latinLnBrk="0" hangingPunct="1">
              <a:lnSpc>
                <a:spcPct val="100000"/>
              </a:lnSpc>
              <a:spcBef>
                <a:spcPct val="20000"/>
              </a:spcBef>
              <a:spcAft>
                <a:spcPts val="0"/>
              </a:spcAft>
              <a:buClrTx/>
              <a:buSzTx/>
              <a:buFont typeface="Wingdings" charset="2"/>
              <a:buChar char="q"/>
              <a:tabLst/>
              <a:defRPr/>
            </a:pPr>
            <a:r>
              <a:rPr kumimoji="0" lang="en-ZA" sz="1300" b="0" i="0" u="none" strike="noStrike" kern="1200" cap="none" spc="0" normalizeH="0" baseline="0" noProof="0" dirty="0" smtClean="0">
                <a:ln>
                  <a:noFill/>
                </a:ln>
                <a:solidFill>
                  <a:prstClr val="black"/>
                </a:solidFill>
                <a:effectLst/>
                <a:uLnTx/>
                <a:uFillTx/>
                <a:latin typeface="Helvetica" pitchFamily="34" charset="0"/>
                <a:ea typeface="+mn-ea"/>
                <a:cs typeface="Arial" panose="020B0604020202020204" pitchFamily="34" charset="0"/>
              </a:rPr>
              <a:t>Although SA has been granted the exemption, regional integration remains key in the face of unilateralism and threatening trade wars. </a:t>
            </a:r>
          </a:p>
          <a:p>
            <a:pPr marL="0" marR="0" lvl="0" indent="0" algn="just" defTabSz="371475" rtl="0" eaLnBrk="1" fontAlgn="auto" latinLnBrk="0" hangingPunct="1">
              <a:lnSpc>
                <a:spcPct val="100000"/>
              </a:lnSpc>
              <a:spcBef>
                <a:spcPct val="20000"/>
              </a:spcBef>
              <a:spcAft>
                <a:spcPts val="0"/>
              </a:spcAft>
              <a:buClrTx/>
              <a:buSzTx/>
              <a:buFont typeface="Arial"/>
              <a:buNone/>
              <a:tabLst/>
              <a:defRPr/>
            </a:pPr>
            <a:endParaRPr kumimoji="0" lang="en-US" sz="1300" b="0" i="0" u="none" strike="noStrike" kern="1200" cap="none" spc="0" normalizeH="0" baseline="0" noProof="0" dirty="0" smtClean="0">
              <a:ln>
                <a:noFill/>
              </a:ln>
              <a:solidFill>
                <a:prstClr val="black"/>
              </a:solidFill>
              <a:effectLst/>
              <a:uLnTx/>
              <a:uFillTx/>
              <a:latin typeface="Helvetica"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9F0C66D3-41FC-4740-A6D1-2B1291D6779E}" type="slidenum">
              <a:rPr lang="en-US" smtClean="0"/>
              <a:t>7</a:t>
            </a:fld>
            <a:endParaRPr lang="en-US"/>
          </a:p>
        </p:txBody>
      </p:sp>
    </p:spTree>
    <p:extLst>
      <p:ext uri="{BB962C8B-B14F-4D97-AF65-F5344CB8AC3E}">
        <p14:creationId xmlns:p14="http://schemas.microsoft.com/office/powerpoint/2010/main" val="68017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C66D3-41FC-4740-A6D1-2B1291D6779E}" type="slidenum">
              <a:rPr lang="en-US" smtClean="0"/>
              <a:t>8</a:t>
            </a:fld>
            <a:endParaRPr lang="en-US"/>
          </a:p>
        </p:txBody>
      </p:sp>
    </p:spTree>
    <p:extLst>
      <p:ext uri="{BB962C8B-B14F-4D97-AF65-F5344CB8AC3E}">
        <p14:creationId xmlns:p14="http://schemas.microsoft.com/office/powerpoint/2010/main" val="2221545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C66D3-41FC-4740-A6D1-2B1291D6779E}" type="slidenum">
              <a:rPr lang="en-US" smtClean="0"/>
              <a:t>9</a:t>
            </a:fld>
            <a:endParaRPr lang="en-US"/>
          </a:p>
        </p:txBody>
      </p:sp>
    </p:spTree>
    <p:extLst>
      <p:ext uri="{BB962C8B-B14F-4D97-AF65-F5344CB8AC3E}">
        <p14:creationId xmlns:p14="http://schemas.microsoft.com/office/powerpoint/2010/main" val="2325505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1" indent="-342900" algn="just" defTabSz="457200" rtl="0" eaLnBrk="0" fontAlgn="auto" latinLnBrk="0" hangingPunct="0">
              <a:lnSpc>
                <a:spcPct val="150000"/>
              </a:lnSpc>
              <a:spcBef>
                <a:spcPct val="20000"/>
              </a:spcBef>
              <a:spcAft>
                <a:spcPts val="0"/>
              </a:spcAft>
              <a:buClrTx/>
              <a:buSzTx/>
              <a:buFont typeface="Wingdings" panose="05000000000000000000" pitchFamily="2" charset="2"/>
              <a:buChar char="§"/>
              <a:tabLst/>
              <a:defRPr/>
            </a:pPr>
            <a:r>
              <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The A-Darter is a fifth generation missile that uses an imaging IR seeker system.</a:t>
            </a:r>
          </a:p>
          <a:p>
            <a:pPr marL="342900" marR="0" lvl="1" indent="-342900" algn="just" defTabSz="457200" rtl="0" eaLnBrk="0" fontAlgn="auto" latinLnBrk="0" hangingPunct="0">
              <a:lnSpc>
                <a:spcPct val="150000"/>
              </a:lnSpc>
              <a:spcBef>
                <a:spcPct val="20000"/>
              </a:spcBef>
              <a:spcAft>
                <a:spcPts val="0"/>
              </a:spcAft>
              <a:buClrTx/>
              <a:buSzTx/>
              <a:buFont typeface="Wingdings" panose="05000000000000000000" pitchFamily="2" charset="2"/>
              <a:buChar char="§"/>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342900" marR="0" lvl="1" indent="-342900" algn="just" defTabSz="457200" rtl="0" eaLnBrk="0" fontAlgn="auto" latinLnBrk="0" hangingPunct="0">
              <a:lnSpc>
                <a:spcPct val="150000"/>
              </a:lnSpc>
              <a:spcBef>
                <a:spcPct val="20000"/>
              </a:spcBef>
              <a:spcAft>
                <a:spcPts val="0"/>
              </a:spcAft>
              <a:buClrTx/>
              <a:buSzTx/>
              <a:buFont typeface="Wingdings" panose="05000000000000000000" pitchFamily="2" charset="2"/>
              <a:buChar char="§"/>
              <a:tabLst/>
              <a:defRPr/>
            </a:pPr>
            <a:r>
              <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Agro Processing </a:t>
            </a:r>
          </a:p>
          <a:p>
            <a:pPr marL="342900" marR="0" lvl="1" indent="-342900" algn="just" defTabSz="457200" rtl="0" eaLnBrk="0" fontAlgn="auto" latinLnBrk="0" hangingPunct="0">
              <a:lnSpc>
                <a:spcPct val="150000"/>
              </a:lnSpc>
              <a:spcBef>
                <a:spcPct val="20000"/>
              </a:spcBef>
              <a:spcAft>
                <a:spcPts val="0"/>
              </a:spcAft>
              <a:buClrTx/>
              <a:buSzTx/>
              <a:buFont typeface="Wingdings" panose="05000000000000000000" pitchFamily="2" charset="2"/>
              <a:buChar char="§"/>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342900" marR="0" lvl="1" indent="-342900" algn="just" defTabSz="457200" rtl="0" eaLnBrk="0" fontAlgn="auto" latinLnBrk="0" hangingPunct="0">
              <a:lnSpc>
                <a:spcPct val="150000"/>
              </a:lnSpc>
              <a:spcBef>
                <a:spcPct val="20000"/>
              </a:spcBef>
              <a:spcAft>
                <a:spcPts val="0"/>
              </a:spcAft>
              <a:buClrTx/>
              <a:buSzTx/>
              <a:buFont typeface="Wingdings" panose="05000000000000000000" pitchFamily="2" charset="2"/>
              <a:buChar char="§"/>
              <a:tabLst/>
              <a:defRPr/>
            </a:pPr>
            <a:r>
              <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Finalized amendments to the regulatory framework for the sugar industry to allow more PDI participants in the industry</a:t>
            </a:r>
          </a:p>
          <a:p>
            <a:pPr marL="342900" marR="0" lvl="1" indent="-342900" algn="just" defTabSz="457200" rtl="0" eaLnBrk="0" fontAlgn="auto" latinLnBrk="0" hangingPunct="0">
              <a:lnSpc>
                <a:spcPct val="150000"/>
              </a:lnSpc>
              <a:spcBef>
                <a:spcPct val="20000"/>
              </a:spcBef>
              <a:spcAft>
                <a:spcPts val="0"/>
              </a:spcAft>
              <a:buClrTx/>
              <a:buSzTx/>
              <a:buFont typeface="Wingdings" panose="05000000000000000000" pitchFamily="2" charset="2"/>
              <a:buChar char="§"/>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342900" marR="0" lvl="1" indent="-342900" algn="just" defTabSz="457200" rtl="0" eaLnBrk="0" fontAlgn="auto" latinLnBrk="0" hangingPunct="0">
              <a:lnSpc>
                <a:spcPct val="150000"/>
              </a:lnSpc>
              <a:spcBef>
                <a:spcPct val="20000"/>
              </a:spcBef>
              <a:spcAft>
                <a:spcPts val="0"/>
              </a:spcAft>
              <a:buClrTx/>
              <a:buSzTx/>
              <a:buFont typeface="Wingdings" panose="05000000000000000000" pitchFamily="2" charset="2"/>
              <a:buChar char="§"/>
              <a:tabLst/>
              <a:defRPr/>
            </a:pPr>
            <a:r>
              <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South African Sugar Association in collaboration with the </a:t>
            </a:r>
            <a:r>
              <a:rPr kumimoji="0" lang="en-ZA"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dti</a:t>
            </a:r>
            <a:r>
              <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has developed a Draft Sugar Transformation Plan including amendments to the Sugar Industry Regulations (</a:t>
            </a:r>
            <a:r>
              <a:rPr kumimoji="0" lang="en-ZA"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Sasa</a:t>
            </a:r>
            <a:r>
              <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Constitution and Sugar Industry Agreement).</a:t>
            </a:r>
          </a:p>
          <a:p>
            <a:pPr marL="342900" marR="0" lvl="1" indent="-342900" algn="just" defTabSz="457200" rtl="0" eaLnBrk="0" fontAlgn="auto" latinLnBrk="0" hangingPunct="0">
              <a:lnSpc>
                <a:spcPct val="150000"/>
              </a:lnSpc>
              <a:spcBef>
                <a:spcPct val="20000"/>
              </a:spcBef>
              <a:spcAft>
                <a:spcPts val="0"/>
              </a:spcAft>
              <a:buClrTx/>
              <a:buSzTx/>
              <a:buFont typeface="Wingdings" panose="05000000000000000000" pitchFamily="2" charset="2"/>
              <a:buChar char="§"/>
              <a:tabLst/>
              <a:defRPr/>
            </a:pPr>
            <a:endPar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342900" marR="0" lvl="1" indent="-342900" algn="just" defTabSz="457200" rtl="0" eaLnBrk="0" fontAlgn="auto" latinLnBrk="0" hangingPunct="0">
              <a:lnSpc>
                <a:spcPct val="150000"/>
              </a:lnSpc>
              <a:spcBef>
                <a:spcPct val="20000"/>
              </a:spcBef>
              <a:spcAft>
                <a:spcPts val="0"/>
              </a:spcAft>
              <a:buClrTx/>
              <a:buSzTx/>
              <a:buFont typeface="Wingdings" panose="05000000000000000000" pitchFamily="2" charset="2"/>
              <a:buChar char="§"/>
              <a:tabLst/>
              <a:defRPr/>
            </a:pPr>
            <a:endParaRPr kumimoji="0" lang="en-ZA"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9F0C66D3-41FC-4740-A6D1-2B1291D6779E}" type="slidenum">
              <a:rPr lang="en-US" smtClean="0"/>
              <a:t>11</a:t>
            </a:fld>
            <a:endParaRPr lang="en-US"/>
          </a:p>
        </p:txBody>
      </p:sp>
    </p:spTree>
    <p:extLst>
      <p:ext uri="{BB962C8B-B14F-4D97-AF65-F5344CB8AC3E}">
        <p14:creationId xmlns:p14="http://schemas.microsoft.com/office/powerpoint/2010/main" val="808597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ZA"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South African Sugar Association in collaboration with </a:t>
            </a:r>
            <a:r>
              <a:rPr kumimoji="0" lang="en-ZA" altLang="en-US" sz="2000" b="1"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a:t>
            </a:r>
            <a:r>
              <a:rPr kumimoji="0" lang="en-ZA" altLang="en-US" sz="2000" b="1" i="0" u="none" strike="noStrike" kern="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dti</a:t>
            </a:r>
            <a:r>
              <a:rPr kumimoji="0" lang="en-ZA" altLang="en-US" sz="2000" b="1"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ZA"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has developed a Draft Sugar Transformation Plan including amendments to the Sugar Industry Regulations (</a:t>
            </a:r>
            <a:r>
              <a:rPr kumimoji="0" lang="en-ZA" altLang="en-US" sz="2000" b="0" i="0" u="none" strike="noStrike" kern="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Sasa</a:t>
            </a:r>
            <a:r>
              <a:rPr kumimoji="0" lang="en-ZA" altLang="en-US" sz="20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Constitution and Sugar Industry Agreement).</a:t>
            </a:r>
          </a:p>
          <a:p>
            <a:r>
              <a:rPr lang="en-ZA" dirty="0" smtClean="0"/>
              <a:t>Training of 19 students for level 2 boatbuilding is underway at False Bay College and a further 11 students are expected to start in January 2019.</a:t>
            </a:r>
          </a:p>
          <a:p>
            <a:endParaRPr lang="en-ZA" dirty="0" smtClean="0"/>
          </a:p>
          <a:p>
            <a:r>
              <a:rPr lang="en-ZA" dirty="0" smtClean="0"/>
              <a:t>Composite Training Academy has enrolled 13 students who completed the level 2 theoretical training and are currently completing their practical training in composite materials at </a:t>
            </a:r>
            <a:r>
              <a:rPr lang="en-ZA" dirty="0" err="1" smtClean="0"/>
              <a:t>Nautic</a:t>
            </a:r>
            <a:r>
              <a:rPr lang="en-ZA" dirty="0" smtClean="0"/>
              <a:t> Africa. 25 students have also started their level 2 theoretical training in September 2018, bringing it to 38 students in the programme. </a:t>
            </a:r>
          </a:p>
          <a:p>
            <a:endParaRPr lang="en-GB" dirty="0"/>
          </a:p>
        </p:txBody>
      </p:sp>
      <p:sp>
        <p:nvSpPr>
          <p:cNvPr id="4" name="Slide Number Placeholder 3"/>
          <p:cNvSpPr>
            <a:spLocks noGrp="1"/>
          </p:cNvSpPr>
          <p:nvPr>
            <p:ph type="sldNum" sz="quarter" idx="10"/>
          </p:nvPr>
        </p:nvSpPr>
        <p:spPr/>
        <p:txBody>
          <a:bodyPr/>
          <a:lstStyle/>
          <a:p>
            <a:fld id="{9F0C66D3-41FC-4740-A6D1-2B1291D6779E}" type="slidenum">
              <a:rPr lang="en-US" smtClean="0"/>
              <a:t>12</a:t>
            </a:fld>
            <a:endParaRPr lang="en-US"/>
          </a:p>
        </p:txBody>
      </p:sp>
    </p:spTree>
    <p:extLst>
      <p:ext uri="{BB962C8B-B14F-4D97-AF65-F5344CB8AC3E}">
        <p14:creationId xmlns:p14="http://schemas.microsoft.com/office/powerpoint/2010/main" val="1072381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E4BF112F-FFA3-4D0E-8483-FE59412740E4}" type="datetime1">
              <a:rPr lang="en-US" smtClean="0"/>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B6FB7-8D5D-3A4D-B750-4FAB07D068CE}" type="slidenum">
              <a:rPr lang="en-US" smtClean="0"/>
              <a:t>‹#›</a:t>
            </a:fld>
            <a:endParaRPr lang="en-US"/>
          </a:p>
        </p:txBody>
      </p:sp>
    </p:spTree>
    <p:extLst>
      <p:ext uri="{BB962C8B-B14F-4D97-AF65-F5344CB8AC3E}">
        <p14:creationId xmlns:p14="http://schemas.microsoft.com/office/powerpoint/2010/main" val="2507017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EE985A8C-BB5C-42D6-B8DF-D07EA0B9B5F0}" type="datetime1">
              <a:rPr lang="en-US" smtClean="0"/>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B6FB7-8D5D-3A4D-B750-4FAB07D068CE}" type="slidenum">
              <a:rPr lang="en-US" smtClean="0"/>
              <a:t>‹#›</a:t>
            </a:fld>
            <a:endParaRPr lang="en-US"/>
          </a:p>
        </p:txBody>
      </p:sp>
    </p:spTree>
    <p:extLst>
      <p:ext uri="{BB962C8B-B14F-4D97-AF65-F5344CB8AC3E}">
        <p14:creationId xmlns:p14="http://schemas.microsoft.com/office/powerpoint/2010/main" val="1785026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7E9E3DA-4A81-480A-977D-77A7B89E308F}" type="datetime1">
              <a:rPr lang="en-US" smtClean="0"/>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B6FB7-8D5D-3A4D-B750-4FAB07D068CE}" type="slidenum">
              <a:rPr lang="en-US" smtClean="0"/>
              <a:t>‹#›</a:t>
            </a:fld>
            <a:endParaRPr lang="en-US"/>
          </a:p>
        </p:txBody>
      </p:sp>
    </p:spTree>
    <p:extLst>
      <p:ext uri="{BB962C8B-B14F-4D97-AF65-F5344CB8AC3E}">
        <p14:creationId xmlns:p14="http://schemas.microsoft.com/office/powerpoint/2010/main" val="938897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6D93A1A-831F-4D16-9183-E7102499651E}" type="datetime1">
              <a:rPr lang="en-US" smtClean="0"/>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B6FB7-8D5D-3A4D-B750-4FAB07D068CE}" type="slidenum">
              <a:rPr lang="en-US" smtClean="0"/>
              <a:t>‹#›</a:t>
            </a:fld>
            <a:endParaRPr lang="en-US"/>
          </a:p>
        </p:txBody>
      </p:sp>
    </p:spTree>
    <p:extLst>
      <p:ext uri="{BB962C8B-B14F-4D97-AF65-F5344CB8AC3E}">
        <p14:creationId xmlns:p14="http://schemas.microsoft.com/office/powerpoint/2010/main" val="542722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B789048B-1A26-4182-9334-18978AC84976}" type="datetime1">
              <a:rPr lang="en-US" smtClean="0"/>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B6FB7-8D5D-3A4D-B750-4FAB07D068CE}" type="slidenum">
              <a:rPr lang="en-US" smtClean="0"/>
              <a:t>‹#›</a:t>
            </a:fld>
            <a:endParaRPr lang="en-US"/>
          </a:p>
        </p:txBody>
      </p:sp>
    </p:spTree>
    <p:extLst>
      <p:ext uri="{BB962C8B-B14F-4D97-AF65-F5344CB8AC3E}">
        <p14:creationId xmlns:p14="http://schemas.microsoft.com/office/powerpoint/2010/main" val="1928440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66FD9EC1-A527-4A54-9144-4CC9AA50A4E2}" type="datetime1">
              <a:rPr lang="en-US" smtClean="0"/>
              <a:t>11/19/2018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B6FB7-8D5D-3A4D-B750-4FAB07D068CE}" type="slidenum">
              <a:rPr lang="en-US" smtClean="0"/>
              <a:t>‹#›</a:t>
            </a:fld>
            <a:endParaRPr lang="en-US"/>
          </a:p>
        </p:txBody>
      </p:sp>
    </p:spTree>
    <p:extLst>
      <p:ext uri="{BB962C8B-B14F-4D97-AF65-F5344CB8AC3E}">
        <p14:creationId xmlns:p14="http://schemas.microsoft.com/office/powerpoint/2010/main" val="1689360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515546AD-D2A8-419F-B5FD-12607F7767D6}" type="datetime1">
              <a:rPr lang="en-US" smtClean="0"/>
              <a:t>11/19/2018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CB6FB7-8D5D-3A4D-B750-4FAB07D068CE}" type="slidenum">
              <a:rPr lang="en-US" smtClean="0"/>
              <a:t>‹#›</a:t>
            </a:fld>
            <a:endParaRPr lang="en-US"/>
          </a:p>
        </p:txBody>
      </p:sp>
    </p:spTree>
    <p:extLst>
      <p:ext uri="{BB962C8B-B14F-4D97-AF65-F5344CB8AC3E}">
        <p14:creationId xmlns:p14="http://schemas.microsoft.com/office/powerpoint/2010/main" val="247341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41499BE5-07E3-4148-9BEE-7B84732CCAB5}" type="datetime1">
              <a:rPr lang="en-US" smtClean="0"/>
              <a:t>11/19/2018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CB6FB7-8D5D-3A4D-B750-4FAB07D068CE}" type="slidenum">
              <a:rPr lang="en-US" smtClean="0"/>
              <a:t>‹#›</a:t>
            </a:fld>
            <a:endParaRPr lang="en-US"/>
          </a:p>
        </p:txBody>
      </p:sp>
    </p:spTree>
    <p:extLst>
      <p:ext uri="{BB962C8B-B14F-4D97-AF65-F5344CB8AC3E}">
        <p14:creationId xmlns:p14="http://schemas.microsoft.com/office/powerpoint/2010/main" val="502156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BB46F-03E2-48E9-9FCD-13819CBC964D}" type="datetime1">
              <a:rPr lang="en-US" smtClean="0"/>
              <a:t>11/19/2018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CB6FB7-8D5D-3A4D-B750-4FAB07D068CE}" type="slidenum">
              <a:rPr lang="en-US" smtClean="0"/>
              <a:t>‹#›</a:t>
            </a:fld>
            <a:endParaRPr lang="en-US"/>
          </a:p>
        </p:txBody>
      </p:sp>
    </p:spTree>
    <p:extLst>
      <p:ext uri="{BB962C8B-B14F-4D97-AF65-F5344CB8AC3E}">
        <p14:creationId xmlns:p14="http://schemas.microsoft.com/office/powerpoint/2010/main" val="175369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0C81AC4B-0DD9-44E4-8A7B-F0ACCC1463D1}" type="datetime1">
              <a:rPr lang="en-US" smtClean="0"/>
              <a:t>11/19/2018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B6FB7-8D5D-3A4D-B750-4FAB07D068CE}" type="slidenum">
              <a:rPr lang="en-US" smtClean="0"/>
              <a:t>‹#›</a:t>
            </a:fld>
            <a:endParaRPr lang="en-US"/>
          </a:p>
        </p:txBody>
      </p:sp>
    </p:spTree>
    <p:extLst>
      <p:ext uri="{BB962C8B-B14F-4D97-AF65-F5344CB8AC3E}">
        <p14:creationId xmlns:p14="http://schemas.microsoft.com/office/powerpoint/2010/main" val="1379134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2C033ADA-5165-458D-BF26-75F661EA0DA5}" type="datetime1">
              <a:rPr lang="en-US" smtClean="0"/>
              <a:t>11/19/2018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B6FB7-8D5D-3A4D-B750-4FAB07D068CE}" type="slidenum">
              <a:rPr lang="en-US" smtClean="0"/>
              <a:t>‹#›</a:t>
            </a:fld>
            <a:endParaRPr lang="en-US"/>
          </a:p>
        </p:txBody>
      </p:sp>
    </p:spTree>
    <p:extLst>
      <p:ext uri="{BB962C8B-B14F-4D97-AF65-F5344CB8AC3E}">
        <p14:creationId xmlns:p14="http://schemas.microsoft.com/office/powerpoint/2010/main" val="720698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8D844-8F26-41E5-9816-36AF9FCC75CF}" type="datetime1">
              <a:rPr lang="en-US" smtClean="0"/>
              <a:t>11/19/2018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B6FB7-8D5D-3A4D-B750-4FAB07D068CE}" type="slidenum">
              <a:rPr lang="en-US" smtClean="0"/>
              <a:t>‹#›</a:t>
            </a:fld>
            <a:endParaRPr lang="en-US"/>
          </a:p>
        </p:txBody>
      </p:sp>
    </p:spTree>
    <p:extLst>
      <p:ext uri="{BB962C8B-B14F-4D97-AF65-F5344CB8AC3E}">
        <p14:creationId xmlns:p14="http://schemas.microsoft.com/office/powerpoint/2010/main" val="2495935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2348753" cy="2294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1471955" y="4496412"/>
            <a:ext cx="6074568" cy="1015663"/>
          </a:xfrm>
          <a:prstGeom prst="rect">
            <a:avLst/>
          </a:prstGeom>
          <a:noFill/>
        </p:spPr>
        <p:txBody>
          <a:bodyPr wrap="square" rtlCol="0">
            <a:spAutoFit/>
          </a:bodyPr>
          <a:lstStyle/>
          <a:p>
            <a:pPr algn="ctr"/>
            <a:r>
              <a:rPr lang="en-US" sz="2000" b="1" dirty="0">
                <a:solidFill>
                  <a:schemeClr val="accent2"/>
                </a:solidFill>
              </a:rPr>
              <a:t>PORTFOLIO COMMITTEE ON </a:t>
            </a:r>
            <a:endParaRPr lang="en-US" sz="2000" b="1" dirty="0" smtClean="0">
              <a:solidFill>
                <a:schemeClr val="accent2"/>
              </a:solidFill>
            </a:endParaRPr>
          </a:p>
          <a:p>
            <a:pPr algn="ctr"/>
            <a:r>
              <a:rPr lang="en-US" sz="2000" b="1" dirty="0" smtClean="0">
                <a:solidFill>
                  <a:schemeClr val="accent2"/>
                </a:solidFill>
              </a:rPr>
              <a:t>TRADE </a:t>
            </a:r>
            <a:r>
              <a:rPr lang="en-US" sz="2000" b="1" dirty="0">
                <a:solidFill>
                  <a:schemeClr val="accent2"/>
                </a:solidFill>
              </a:rPr>
              <a:t>AND INDUSTRY </a:t>
            </a:r>
          </a:p>
          <a:p>
            <a:pPr algn="ctr"/>
            <a:r>
              <a:rPr lang="en-US" sz="2000" b="1" dirty="0" smtClean="0">
                <a:solidFill>
                  <a:schemeClr val="accent2"/>
                </a:solidFill>
              </a:rPr>
              <a:t>21 NOVEMBER 2018</a:t>
            </a:r>
          </a:p>
        </p:txBody>
      </p:sp>
      <p:pic>
        <p:nvPicPr>
          <p:cNvPr id="9" name="Picture 8"/>
          <p:cNvPicPr>
            <a:picLocks noChangeAspect="1"/>
          </p:cNvPicPr>
          <p:nvPr/>
        </p:nvPicPr>
        <p:blipFill>
          <a:blip r:embed="rId3"/>
          <a:stretch>
            <a:fillRect/>
          </a:stretch>
        </p:blipFill>
        <p:spPr>
          <a:xfrm>
            <a:off x="6409113" y="6192223"/>
            <a:ext cx="997527" cy="665777"/>
          </a:xfrm>
          <a:prstGeom prst="rect">
            <a:avLst/>
          </a:prstGeom>
          <a:ln>
            <a:noFill/>
          </a:ln>
          <a:effectLst>
            <a:softEdge rad="112500"/>
          </a:effectLst>
        </p:spPr>
      </p:pic>
      <p:pic>
        <p:nvPicPr>
          <p:cNvPr id="10" name="Picture 9"/>
          <p:cNvPicPr>
            <a:picLocks noChangeAspect="1"/>
          </p:cNvPicPr>
          <p:nvPr/>
        </p:nvPicPr>
        <p:blipFill>
          <a:blip r:embed="rId4"/>
          <a:stretch>
            <a:fillRect/>
          </a:stretch>
        </p:blipFill>
        <p:spPr>
          <a:xfrm>
            <a:off x="7406640" y="6056109"/>
            <a:ext cx="914479" cy="798645"/>
          </a:xfrm>
          <a:prstGeom prst="rect">
            <a:avLst/>
          </a:prstGeom>
        </p:spPr>
      </p:pic>
      <p:sp>
        <p:nvSpPr>
          <p:cNvPr id="11" name="TextBox 10"/>
          <p:cNvSpPr txBox="1"/>
          <p:nvPr/>
        </p:nvSpPr>
        <p:spPr>
          <a:xfrm>
            <a:off x="530441" y="2294967"/>
            <a:ext cx="8056605" cy="1200329"/>
          </a:xfrm>
          <a:prstGeom prst="rect">
            <a:avLst/>
          </a:prstGeom>
          <a:noFill/>
        </p:spPr>
        <p:txBody>
          <a:bodyPr wrap="square" rtlCol="0">
            <a:spAutoFit/>
          </a:bodyPr>
          <a:lstStyle/>
          <a:p>
            <a:pPr algn="ctr"/>
            <a:r>
              <a:rPr lang="en-ZA" sz="2400" b="1" dirty="0" smtClean="0">
                <a:solidFill>
                  <a:schemeClr val="bg1"/>
                </a:solidFill>
              </a:rPr>
              <a:t/>
            </a:r>
            <a:br>
              <a:rPr lang="en-ZA" sz="2400" b="1" dirty="0" smtClean="0">
                <a:solidFill>
                  <a:schemeClr val="bg1"/>
                </a:solidFill>
              </a:rPr>
            </a:br>
            <a:r>
              <a:rPr lang="en-ZA" sz="2400" b="1" dirty="0" smtClean="0">
                <a:solidFill>
                  <a:schemeClr val="bg1"/>
                </a:solidFill>
              </a:rPr>
              <a:t>the </a:t>
            </a:r>
            <a:r>
              <a:rPr lang="en-ZA" sz="2400" b="1" dirty="0" err="1" smtClean="0">
                <a:solidFill>
                  <a:schemeClr val="bg1"/>
                </a:solidFill>
              </a:rPr>
              <a:t>dti’s</a:t>
            </a:r>
            <a:r>
              <a:rPr lang="en-ZA" sz="2400" b="1" dirty="0" smtClean="0">
                <a:solidFill>
                  <a:schemeClr val="bg1"/>
                </a:solidFill>
              </a:rPr>
              <a:t> SECOND </a:t>
            </a:r>
            <a:r>
              <a:rPr lang="en-ZA" sz="2400" b="1" dirty="0">
                <a:solidFill>
                  <a:schemeClr val="bg1"/>
                </a:solidFill>
              </a:rPr>
              <a:t>QUARTER </a:t>
            </a:r>
            <a:r>
              <a:rPr lang="en-ZA" sz="2400" b="1" dirty="0" smtClean="0">
                <a:solidFill>
                  <a:schemeClr val="bg1"/>
                </a:solidFill>
              </a:rPr>
              <a:t>REPORT </a:t>
            </a:r>
            <a:r>
              <a:rPr lang="en-ZA" sz="2400" b="1" dirty="0">
                <a:solidFill>
                  <a:schemeClr val="bg1"/>
                </a:solidFill>
              </a:rPr>
              <a:t>2018-19</a:t>
            </a:r>
            <a:br>
              <a:rPr lang="en-ZA" sz="2400" b="1" dirty="0">
                <a:solidFill>
                  <a:schemeClr val="bg1"/>
                </a:solidFill>
              </a:rPr>
            </a:br>
            <a:endParaRPr lang="en-US" sz="2400" b="1" dirty="0">
              <a:solidFill>
                <a:schemeClr val="bg1"/>
              </a:solidFill>
            </a:endParaRPr>
          </a:p>
        </p:txBody>
      </p:sp>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9612" y="59495"/>
            <a:ext cx="2303929" cy="229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Content Placeholder 4" descr="Social Media Birdbrain"/>
          <p:cNvPicPr>
            <a:picLocks noGrp="1" noChangeAspect="1"/>
          </p:cNvPicPr>
          <p:nvPr>
            <p:ph idx="1"/>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858871" y="0"/>
            <a:ext cx="2263728" cy="2294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8331" y="-1"/>
            <a:ext cx="1997416" cy="2294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
        <p:nvSpPr>
          <p:cNvPr id="2" name="Slide Number Placeholder 1"/>
          <p:cNvSpPr>
            <a:spLocks noGrp="1"/>
          </p:cNvSpPr>
          <p:nvPr>
            <p:ph type="sldNum" sz="quarter" idx="12"/>
          </p:nvPr>
        </p:nvSpPr>
        <p:spPr/>
        <p:txBody>
          <a:bodyPr/>
          <a:lstStyle/>
          <a:p>
            <a:fld id="{9CCB6FB7-8D5D-3A4D-B750-4FAB07D068CE}" type="slidenum">
              <a:rPr lang="en-US" smtClean="0"/>
              <a:t>1</a:t>
            </a:fld>
            <a:endParaRPr lang="en-US"/>
          </a:p>
        </p:txBody>
      </p:sp>
    </p:spTree>
    <p:extLst>
      <p:ext uri="{BB962C8B-B14F-4D97-AF65-F5344CB8AC3E}">
        <p14:creationId xmlns:p14="http://schemas.microsoft.com/office/powerpoint/2010/main" val="260818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27343" y="46916"/>
            <a:ext cx="8229600" cy="798063"/>
          </a:xfrm>
          <a:prstGeom prst="rect">
            <a:avLst/>
          </a:prstGeom>
        </p:spPr>
        <p:txBody>
          <a:bodyPr vert="horz" lIns="84406" tIns="42203" rIns="84406" bIns="42203"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4062" b="1" dirty="0" smtClean="0">
              <a:latin typeface="Arial" panose="020B0604020202020204" pitchFamily="34" charset="0"/>
              <a:ea typeface="Segoe UI" panose="020B0502040204020203" pitchFamily="34" charset="0"/>
              <a:cs typeface="Arial" panose="020B0604020202020204" pitchFamily="34" charset="0"/>
            </a:endParaRPr>
          </a:p>
        </p:txBody>
      </p:sp>
      <p:sp>
        <p:nvSpPr>
          <p:cNvPr id="18" name="TextBox 15"/>
          <p:cNvSpPr txBox="1"/>
          <p:nvPr/>
        </p:nvSpPr>
        <p:spPr>
          <a:xfrm>
            <a:off x="88104" y="1681689"/>
            <a:ext cx="2224516" cy="1833682"/>
          </a:xfrm>
          <a:prstGeom prst="rect">
            <a:avLst/>
          </a:prstGeom>
          <a:gradFill>
            <a:gsLst>
              <a:gs pos="34000">
                <a:schemeClr val="accent3"/>
              </a:gs>
              <a:gs pos="5000">
                <a:schemeClr val="accent3">
                  <a:lumMod val="50000"/>
                </a:schemeClr>
              </a:gs>
              <a:gs pos="50000">
                <a:schemeClr val="bg1">
                  <a:lumMod val="95000"/>
                </a:schemeClr>
              </a:gs>
              <a:gs pos="100000">
                <a:srgbClr val="92D050"/>
              </a:gs>
            </a:gsLst>
            <a:lin ang="2700000" scaled="1"/>
          </a:gra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ZA" sz="1600" kern="0"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Grow the manufacturing sector to promote industrial development, job creation, investment and exports</a:t>
            </a:r>
          </a:p>
        </p:txBody>
      </p:sp>
      <p:sp>
        <p:nvSpPr>
          <p:cNvPr id="19" name="TextBox 16"/>
          <p:cNvSpPr txBox="1"/>
          <p:nvPr/>
        </p:nvSpPr>
        <p:spPr>
          <a:xfrm>
            <a:off x="115597" y="3672590"/>
            <a:ext cx="2224516" cy="1552264"/>
          </a:xfrm>
          <a:prstGeom prst="rect">
            <a:avLst/>
          </a:prstGeom>
          <a:gradFill>
            <a:gsLst>
              <a:gs pos="34000">
                <a:schemeClr val="accent3">
                  <a:lumMod val="75000"/>
                </a:schemeClr>
              </a:gs>
              <a:gs pos="5000">
                <a:schemeClr val="accent3">
                  <a:lumMod val="75000"/>
                </a:schemeClr>
              </a:gs>
              <a:gs pos="50000">
                <a:schemeClr val="bg1">
                  <a:lumMod val="95000"/>
                </a:schemeClr>
              </a:gs>
              <a:gs pos="100000">
                <a:schemeClr val="accent3"/>
              </a:gs>
            </a:gsLst>
            <a:lin ang="2700000" scaled="1"/>
          </a:gradFill>
          <a:ln w="9525" cmpd="sng">
            <a:noFill/>
          </a:ln>
          <a:effectLst/>
        </p:spPr>
        <p:txBody>
          <a:bodyPr wrap="square" rtlCol="0" anchor="t"/>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kern="0" cap="none" spc="0" normalizeH="0" baseline="0">
                <a:ln>
                  <a:noFill/>
                </a:ln>
                <a:solidFill>
                  <a:sysClr val="windowText" lastClr="000000"/>
                </a:solidFill>
                <a:effectLst/>
                <a:uLnTx/>
                <a:uFillTx/>
                <a:latin typeface="Arial" panose="020B0604020202020204" pitchFamily="34" charset="0"/>
                <a:ea typeface="Segoe UI" panose="020B0502040204020203" pitchFamily="34" charset="0"/>
                <a:cs typeface="Arial" panose="020B0604020202020204" pitchFamily="34" charset="0"/>
              </a:defRPr>
            </a:lvl1pPr>
            <a:lvl2pPr indent="0">
              <a:defRPr sz="1100">
                <a:solidFill>
                  <a:schemeClr val="dk1"/>
                </a:solidFill>
              </a:defRPr>
            </a:lvl2pPr>
            <a:lvl3pPr indent="0">
              <a:defRPr sz="1100">
                <a:solidFill>
                  <a:schemeClr val="dk1"/>
                </a:solidFill>
              </a:defRPr>
            </a:lvl3pPr>
            <a:lvl4pPr indent="0">
              <a:defRPr sz="1100">
                <a:solidFill>
                  <a:schemeClr val="dk1"/>
                </a:solidFill>
              </a:defRPr>
            </a:lvl4pPr>
            <a:lvl5pPr indent="0">
              <a:defRPr sz="1100">
                <a:solidFill>
                  <a:schemeClr val="dk1"/>
                </a:solidFill>
              </a:defRPr>
            </a:lvl5pPr>
            <a:lvl6pPr indent="0">
              <a:defRPr sz="1100">
                <a:solidFill>
                  <a:schemeClr val="dk1"/>
                </a:solidFill>
              </a:defRPr>
            </a:lvl6pPr>
            <a:lvl7pPr indent="0">
              <a:defRPr sz="1100">
                <a:solidFill>
                  <a:schemeClr val="dk1"/>
                </a:solidFill>
              </a:defRPr>
            </a:lvl7pPr>
            <a:lvl8pPr indent="0">
              <a:defRPr sz="1100">
                <a:solidFill>
                  <a:schemeClr val="dk1"/>
                </a:solidFill>
              </a:defRPr>
            </a:lvl8pPr>
            <a:lvl9pPr indent="0">
              <a:defRPr sz="1100">
                <a:solidFill>
                  <a:schemeClr val="dk1"/>
                </a:solidFill>
              </a:defRPr>
            </a:lvl9pPr>
          </a:lstStyle>
          <a:p>
            <a:r>
              <a:rPr lang="en-ZA" sz="1600" dirty="0"/>
              <a:t>Improved conditions for consumers, artists and opening up of markets for new patents players</a:t>
            </a:r>
          </a:p>
        </p:txBody>
      </p:sp>
      <p:sp>
        <p:nvSpPr>
          <p:cNvPr id="20" name="TextBox 17"/>
          <p:cNvSpPr txBox="1"/>
          <p:nvPr/>
        </p:nvSpPr>
        <p:spPr>
          <a:xfrm>
            <a:off x="115597" y="5555752"/>
            <a:ext cx="2224516" cy="937535"/>
          </a:xfrm>
          <a:prstGeom prst="rect">
            <a:avLst/>
          </a:prstGeom>
          <a:gradFill>
            <a:gsLst>
              <a:gs pos="34000">
                <a:schemeClr val="accent3"/>
              </a:gs>
              <a:gs pos="5000">
                <a:schemeClr val="accent3">
                  <a:lumMod val="50000"/>
                </a:schemeClr>
              </a:gs>
              <a:gs pos="50000">
                <a:schemeClr val="bg1">
                  <a:lumMod val="95000"/>
                </a:schemeClr>
              </a:gs>
              <a:gs pos="100000">
                <a:srgbClr val="92D050"/>
              </a:gs>
            </a:gsLst>
            <a:lin ang="2700000" scaled="1"/>
          </a:gra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ZA" sz="1600" kern="0"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Strengthened capacity to deliver on </a:t>
            </a:r>
            <a:r>
              <a:rPr lang="en-ZA" sz="1600" b="1" kern="0"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the dti </a:t>
            </a:r>
            <a:r>
              <a:rPr lang="en-ZA" sz="1600" kern="0"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mandate</a:t>
            </a:r>
          </a:p>
        </p:txBody>
      </p:sp>
      <p:sp>
        <p:nvSpPr>
          <p:cNvPr id="21" name="TextBox 10"/>
          <p:cNvSpPr txBox="1"/>
          <p:nvPr/>
        </p:nvSpPr>
        <p:spPr>
          <a:xfrm>
            <a:off x="3124143" y="5470522"/>
            <a:ext cx="2287623" cy="1107996"/>
          </a:xfrm>
          <a:prstGeom prst="rect">
            <a:avLst/>
          </a:prstGeom>
          <a:gradFill>
            <a:gsLst>
              <a:gs pos="34000">
                <a:schemeClr val="accent6">
                  <a:lumMod val="75000"/>
                </a:schemeClr>
              </a:gs>
              <a:gs pos="6000">
                <a:schemeClr val="accent6">
                  <a:lumMod val="75000"/>
                </a:schemeClr>
              </a:gs>
              <a:gs pos="50000">
                <a:schemeClr val="bg1"/>
              </a:gs>
              <a:gs pos="100000">
                <a:schemeClr val="accent6">
                  <a:lumMod val="75000"/>
                  <a:shade val="100000"/>
                  <a:satMod val="115000"/>
                </a:schemeClr>
              </a:gs>
            </a:gsLst>
            <a:lin ang="2700000" scaled="1"/>
          </a:gra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defTabSz="844083" fontAlgn="base">
              <a:spcBef>
                <a:spcPct val="0"/>
              </a:spcBef>
              <a:spcAft>
                <a:spcPct val="0"/>
              </a:spcAft>
              <a:defRPr/>
            </a:pPr>
            <a:r>
              <a:rPr lang="en-ZA" b="1" kern="0"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5. </a:t>
            </a:r>
            <a:r>
              <a:rPr lang="en-ZA" kern="0"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Promote a professional, ethical, dynamic, competitive and customer-focused working environment that ensures effective and efficient service delivery.</a:t>
            </a:r>
          </a:p>
        </p:txBody>
      </p:sp>
      <p:sp>
        <p:nvSpPr>
          <p:cNvPr id="22" name="TextBox 10"/>
          <p:cNvSpPr txBox="1"/>
          <p:nvPr/>
        </p:nvSpPr>
        <p:spPr>
          <a:xfrm>
            <a:off x="3120108" y="1528196"/>
            <a:ext cx="2287623" cy="938719"/>
          </a:xfrm>
          <a:prstGeom prst="rect">
            <a:avLst/>
          </a:prstGeom>
          <a:gradFill>
            <a:gsLst>
              <a:gs pos="34000">
                <a:schemeClr val="accent6">
                  <a:lumMod val="75000"/>
                </a:schemeClr>
              </a:gs>
              <a:gs pos="6000">
                <a:schemeClr val="accent6">
                  <a:lumMod val="75000"/>
                </a:schemeClr>
              </a:gs>
              <a:gs pos="50000">
                <a:schemeClr val="bg1"/>
              </a:gs>
              <a:gs pos="100000">
                <a:schemeClr val="accent6">
                  <a:lumMod val="75000"/>
                  <a:shade val="100000"/>
                  <a:satMod val="115000"/>
                </a:schemeClr>
              </a:gs>
            </a:gsLst>
            <a:lin ang="2700000" scaled="1"/>
          </a:gra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11021" indent="-211021" algn="just" fontAlgn="base">
              <a:spcBef>
                <a:spcPct val="0"/>
              </a:spcBef>
              <a:spcAft>
                <a:spcPct val="0"/>
              </a:spcAft>
              <a:buAutoNum type="arabicPeriod"/>
              <a:defRPr/>
            </a:pPr>
            <a:r>
              <a:rPr lang="en-ZA" kern="0"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To facilitate transformation of the economy to promote industrial development, investment, competitiveness and employment creation</a:t>
            </a:r>
          </a:p>
        </p:txBody>
      </p:sp>
      <p:sp>
        <p:nvSpPr>
          <p:cNvPr id="23" name="TextBox 10"/>
          <p:cNvSpPr txBox="1"/>
          <p:nvPr/>
        </p:nvSpPr>
        <p:spPr>
          <a:xfrm>
            <a:off x="3120108" y="2576652"/>
            <a:ext cx="2287623" cy="938719"/>
          </a:xfrm>
          <a:prstGeom prst="rect">
            <a:avLst/>
          </a:prstGeom>
          <a:gradFill>
            <a:gsLst>
              <a:gs pos="34000">
                <a:schemeClr val="accent6">
                  <a:lumMod val="75000"/>
                </a:schemeClr>
              </a:gs>
              <a:gs pos="6000">
                <a:schemeClr val="accent6">
                  <a:lumMod val="75000"/>
                </a:schemeClr>
              </a:gs>
              <a:gs pos="50000">
                <a:schemeClr val="bg1"/>
              </a:gs>
              <a:gs pos="100000">
                <a:schemeClr val="accent6">
                  <a:lumMod val="75000"/>
                  <a:shade val="100000"/>
                  <a:satMod val="115000"/>
                </a:schemeClr>
              </a:gs>
            </a:gsLst>
            <a:lin ang="2700000" scaled="1"/>
          </a:gra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fontAlgn="base">
              <a:spcBef>
                <a:spcPct val="0"/>
              </a:spcBef>
              <a:spcAft>
                <a:spcPct val="0"/>
              </a:spcAft>
              <a:defRPr/>
            </a:pPr>
            <a:r>
              <a:rPr lang="en-ZA" b="1"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2</a:t>
            </a:r>
            <a:r>
              <a:rPr lang="en-ZA"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 </a:t>
            </a:r>
            <a:r>
              <a:rPr lang="en-ZA" kern="0"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Build mutually beneficial regional and global relations to advance South Africa’s trade, industrial policy and economic development objectives;</a:t>
            </a:r>
          </a:p>
        </p:txBody>
      </p:sp>
      <p:sp>
        <p:nvSpPr>
          <p:cNvPr id="24" name="TextBox 10"/>
          <p:cNvSpPr txBox="1"/>
          <p:nvPr/>
        </p:nvSpPr>
        <p:spPr>
          <a:xfrm>
            <a:off x="3120108" y="3614152"/>
            <a:ext cx="2287623" cy="769441"/>
          </a:xfrm>
          <a:prstGeom prst="rect">
            <a:avLst/>
          </a:prstGeom>
          <a:gradFill>
            <a:gsLst>
              <a:gs pos="34000">
                <a:schemeClr val="accent6">
                  <a:lumMod val="75000"/>
                </a:schemeClr>
              </a:gs>
              <a:gs pos="6000">
                <a:schemeClr val="accent6">
                  <a:lumMod val="75000"/>
                </a:schemeClr>
              </a:gs>
              <a:gs pos="50000">
                <a:schemeClr val="bg1"/>
              </a:gs>
              <a:gs pos="100000">
                <a:schemeClr val="accent6">
                  <a:lumMod val="75000"/>
                  <a:shade val="100000"/>
                  <a:satMod val="115000"/>
                </a:schemeClr>
              </a:gs>
            </a:gsLst>
            <a:lin ang="2700000" scaled="1"/>
          </a:gra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fontAlgn="base">
              <a:spcBef>
                <a:spcPct val="0"/>
              </a:spcBef>
              <a:spcAft>
                <a:spcPct val="0"/>
              </a:spcAft>
              <a:defRPr/>
            </a:pPr>
            <a:r>
              <a:rPr lang="en-ZA" b="1"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3. </a:t>
            </a:r>
            <a:r>
              <a:rPr lang="en-ZA" kern="0"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Facilitate broad-based economic participation through targeted interventions to achieve more inclusive growth;</a:t>
            </a:r>
          </a:p>
        </p:txBody>
      </p:sp>
      <p:sp>
        <p:nvSpPr>
          <p:cNvPr id="25" name="TextBox 10"/>
          <p:cNvSpPr txBox="1"/>
          <p:nvPr/>
        </p:nvSpPr>
        <p:spPr>
          <a:xfrm>
            <a:off x="3120108" y="4471695"/>
            <a:ext cx="2287623" cy="938719"/>
          </a:xfrm>
          <a:prstGeom prst="rect">
            <a:avLst/>
          </a:prstGeom>
          <a:gradFill>
            <a:gsLst>
              <a:gs pos="34000">
                <a:schemeClr val="accent6">
                  <a:lumMod val="75000"/>
                </a:schemeClr>
              </a:gs>
              <a:gs pos="6000">
                <a:schemeClr val="accent6">
                  <a:lumMod val="75000"/>
                </a:schemeClr>
              </a:gs>
              <a:gs pos="50000">
                <a:schemeClr val="bg1"/>
              </a:gs>
              <a:gs pos="100000">
                <a:schemeClr val="accent6">
                  <a:lumMod val="75000"/>
                  <a:shade val="100000"/>
                  <a:satMod val="115000"/>
                </a:schemeClr>
              </a:gs>
            </a:gsLst>
            <a:lin ang="2700000" scaled="1"/>
          </a:gra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defRPr/>
            </a:pPr>
            <a:r>
              <a:rPr lang="en-US" b="1" kern="0"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4. </a:t>
            </a:r>
            <a:r>
              <a:rPr lang="en-US" kern="0" dirty="0">
                <a:solidFill>
                  <a:sysClr val="windowText" lastClr="000000"/>
                </a:solidFill>
                <a:latin typeface="Arial" panose="020B0604020202020204" pitchFamily="34" charset="0"/>
                <a:ea typeface="Segoe UI" panose="020B0502040204020203" pitchFamily="34" charset="0"/>
                <a:cs typeface="Arial" panose="020B0604020202020204" pitchFamily="34" charset="0"/>
              </a:rPr>
              <a:t>Create a fair regulatory environment that enables investment, trade and enterprise development in an equitable and socially responsible manner; </a:t>
            </a:r>
          </a:p>
        </p:txBody>
      </p:sp>
      <p:sp>
        <p:nvSpPr>
          <p:cNvPr id="26" name="Rectangle 25"/>
          <p:cNvSpPr/>
          <p:nvPr/>
        </p:nvSpPr>
        <p:spPr>
          <a:xfrm>
            <a:off x="6104841" y="2404851"/>
            <a:ext cx="2382449" cy="3293209"/>
          </a:xfrm>
          <a:prstGeom prst="rect">
            <a:avLst/>
          </a:prstGeom>
          <a:gradFill>
            <a:gsLst>
              <a:gs pos="60200">
                <a:srgbClr val="E8C1C1"/>
              </a:gs>
              <a:gs pos="5000">
                <a:srgbClr val="C00000"/>
              </a:gs>
              <a:gs pos="50000">
                <a:schemeClr val="bg1">
                  <a:lumMod val="95000"/>
                </a:schemeClr>
              </a:gs>
              <a:gs pos="100000">
                <a:srgbClr val="C00000"/>
              </a:gs>
            </a:gsLst>
            <a:lin ang="2700000" scaled="1"/>
          </a:gradFill>
        </p:spPr>
        <p:txBody>
          <a:bodyPr wrap="square">
            <a:spAutoFit/>
          </a:bodyPr>
          <a:lstStyle/>
          <a:p>
            <a:pPr algn="ctr"/>
            <a:endParaRPr lang="en-ZA" sz="1600" dirty="0">
              <a:latin typeface="Arial" panose="020B0604020202020204" pitchFamily="34" charset="0"/>
              <a:ea typeface="Segoe UI" panose="020B0502040204020203" pitchFamily="34" charset="0"/>
              <a:cs typeface="Arial" panose="020B0604020202020204" pitchFamily="34" charset="0"/>
            </a:endParaRPr>
          </a:p>
          <a:p>
            <a:pPr algn="ctr"/>
            <a:endParaRPr lang="en-ZA" sz="1600" dirty="0">
              <a:latin typeface="Arial" panose="020B0604020202020204" pitchFamily="34" charset="0"/>
              <a:ea typeface="Segoe UI" panose="020B0502040204020203" pitchFamily="34" charset="0"/>
              <a:cs typeface="Arial" panose="020B0604020202020204" pitchFamily="34" charset="0"/>
            </a:endParaRPr>
          </a:p>
          <a:p>
            <a:pPr algn="ctr"/>
            <a:r>
              <a:rPr lang="en-ZA" sz="1600" dirty="0">
                <a:latin typeface="Arial" panose="020B0604020202020204" pitchFamily="34" charset="0"/>
                <a:ea typeface="Segoe UI" panose="020B0502040204020203" pitchFamily="34" charset="0"/>
                <a:cs typeface="Arial" panose="020B0604020202020204" pitchFamily="34" charset="0"/>
              </a:rPr>
              <a:t>A dynamic industrial, globally competitive South African economy, characterised by inclusive growth and development, decent employment and equity, built on the full potential of all citizens. </a:t>
            </a:r>
          </a:p>
          <a:p>
            <a:pPr algn="ctr"/>
            <a:endParaRPr lang="en-ZA" sz="1600" dirty="0">
              <a:latin typeface="Arial" panose="020B0604020202020204" pitchFamily="34" charset="0"/>
              <a:ea typeface="Segoe UI" panose="020B0502040204020203" pitchFamily="34" charset="0"/>
              <a:cs typeface="Arial" panose="020B0604020202020204" pitchFamily="34" charset="0"/>
            </a:endParaRPr>
          </a:p>
          <a:p>
            <a:pPr algn="ctr"/>
            <a:endParaRPr lang="en-ZA" sz="1600" dirty="0">
              <a:latin typeface="Arial" panose="020B0604020202020204" pitchFamily="34" charset="0"/>
              <a:ea typeface="Segoe UI" panose="020B0502040204020203" pitchFamily="34" charset="0"/>
              <a:cs typeface="Arial" panose="020B0604020202020204" pitchFamily="34" charset="0"/>
            </a:endParaRPr>
          </a:p>
        </p:txBody>
      </p:sp>
      <p:sp>
        <p:nvSpPr>
          <p:cNvPr id="30" name="Rectangle 29"/>
          <p:cNvSpPr/>
          <p:nvPr/>
        </p:nvSpPr>
        <p:spPr>
          <a:xfrm>
            <a:off x="63803" y="1085100"/>
            <a:ext cx="2328104" cy="596589"/>
          </a:xfrm>
          <a:prstGeom prst="rect">
            <a:avLst/>
          </a:prstGeom>
          <a:noFill/>
          <a:ln>
            <a:noFill/>
          </a:ln>
        </p:spPr>
        <p:txBody>
          <a:bodyPr wrap="none" lIns="84406" tIns="42203" rIns="84406" bIns="42203">
            <a:spAutoFit/>
            <a:scene3d>
              <a:camera prst="orthographicFront"/>
              <a:lightRig rig="glow" dir="tl">
                <a:rot lat="0" lon="0" rev="5400000"/>
              </a:lightRig>
            </a:scene3d>
            <a:sp3d contourW="12700">
              <a:contourClr>
                <a:schemeClr val="accent6">
                  <a:shade val="73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a:defRPr/>
            </a:pPr>
            <a:r>
              <a:rPr lang="en-US" sz="3323" b="1" kern="0" dirty="0">
                <a:ln w="11430">
                  <a:noFill/>
                </a:ln>
                <a:solidFill>
                  <a:schemeClr val="accent3"/>
                </a:solidFill>
                <a:latin typeface="Arial" panose="020B0604020202020204" pitchFamily="34" charset="0"/>
                <a:ea typeface="Segoe UI" panose="020B0502040204020203" pitchFamily="34" charset="0"/>
                <a:cs typeface="Arial" panose="020B0604020202020204" pitchFamily="34" charset="0"/>
              </a:rPr>
              <a:t>Objectives</a:t>
            </a:r>
          </a:p>
        </p:txBody>
      </p:sp>
      <p:sp>
        <p:nvSpPr>
          <p:cNvPr id="31" name="Content Placeholder 17"/>
          <p:cNvSpPr>
            <a:spLocks noGrp="1"/>
          </p:cNvSpPr>
          <p:nvPr>
            <p:ph idx="1"/>
          </p:nvPr>
        </p:nvSpPr>
        <p:spPr>
          <a:xfrm>
            <a:off x="3397168" y="958621"/>
            <a:ext cx="1733503" cy="596589"/>
          </a:xfrm>
          <a:prstGeom prst="rect">
            <a:avLst/>
          </a:prstGeom>
          <a:noFill/>
        </p:spPr>
        <p:txBody>
          <a:bodyPr vert="horz" wrap="square" lIns="84406" tIns="42203" rIns="84406" bIns="42203" rtlCol="0">
            <a:spAutoFit/>
            <a:scene3d>
              <a:camera prst="orthographicFront"/>
              <a:lightRig rig="glow" dir="tl">
                <a:rot lat="0" lon="0" rev="5400000"/>
              </a:lightRig>
            </a:scene3d>
            <a:sp3d contourW="12700">
              <a:contourClr>
                <a:schemeClr val="accent6">
                  <a:shade val="73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a:spcBef>
                <a:spcPts val="0"/>
              </a:spcBef>
              <a:buNone/>
              <a:defRPr/>
            </a:pPr>
            <a:r>
              <a:rPr lang="en-US" sz="3323" b="1" kern="0" dirty="0">
                <a:ln w="11430">
                  <a:noFill/>
                </a:ln>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latin typeface="Arial" panose="020B0604020202020204" pitchFamily="34" charset="0"/>
                <a:ea typeface="Segoe UI" panose="020B0502040204020203" pitchFamily="34" charset="0"/>
                <a:cs typeface="Arial" panose="020B0604020202020204" pitchFamily="34" charset="0"/>
              </a:rPr>
              <a:t>Goals</a:t>
            </a:r>
          </a:p>
        </p:txBody>
      </p:sp>
      <p:sp>
        <p:nvSpPr>
          <p:cNvPr id="32" name="Rectangle 31"/>
          <p:cNvSpPr/>
          <p:nvPr/>
        </p:nvSpPr>
        <p:spPr>
          <a:xfrm>
            <a:off x="6157036" y="1870326"/>
            <a:ext cx="2278058" cy="596589"/>
          </a:xfrm>
          <a:prstGeom prst="rect">
            <a:avLst/>
          </a:prstGeom>
          <a:noFill/>
        </p:spPr>
        <p:txBody>
          <a:bodyPr wrap="square" lIns="84406" tIns="42203" rIns="84406" bIns="42203">
            <a:spAutoFit/>
            <a:scene3d>
              <a:camera prst="orthographicFront"/>
              <a:lightRig rig="soft" dir="tl">
                <a:rot lat="0" lon="0" rev="0"/>
              </a:lightRig>
            </a:scene3d>
            <a:sp3d contourW="25400" prstMaterial="matte">
              <a:contourClr>
                <a:schemeClr val="accent2">
                  <a:tint val="20000"/>
                </a:schemeClr>
              </a:contourClr>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a:defRPr/>
            </a:pPr>
            <a:r>
              <a:rPr lang="en-US" sz="3323" b="1" kern="0" spc="46" dirty="0">
                <a:ln w="11430"/>
                <a:gradFill>
                  <a:gsLst>
                    <a:gs pos="25000">
                      <a:schemeClr val="accent2">
                        <a:satMod val="155000"/>
                      </a:schemeClr>
                    </a:gs>
                    <a:gs pos="100000">
                      <a:schemeClr val="accent2">
                        <a:shade val="45000"/>
                        <a:satMod val="165000"/>
                      </a:schemeClr>
                    </a:gs>
                  </a:gsLst>
                  <a:lin ang="5400000"/>
                </a:gradFill>
                <a:latin typeface="Arial" panose="020B0604020202020204" pitchFamily="34" charset="0"/>
                <a:ea typeface="Segoe UI" panose="020B0502040204020203" pitchFamily="34" charset="0"/>
                <a:cs typeface="Arial" panose="020B0604020202020204" pitchFamily="34" charset="0"/>
              </a:rPr>
              <a:t>Vision</a:t>
            </a:r>
          </a:p>
        </p:txBody>
      </p:sp>
      <p:sp>
        <p:nvSpPr>
          <p:cNvPr id="33" name="Left Brace 32"/>
          <p:cNvSpPr/>
          <p:nvPr/>
        </p:nvSpPr>
        <p:spPr>
          <a:xfrm rot="10800000">
            <a:off x="5537010" y="1925937"/>
            <a:ext cx="438552" cy="4339951"/>
          </a:xfrm>
          <a:prstGeom prst="leftBrace">
            <a:avLst>
              <a:gd name="adj1" fmla="val 31462"/>
              <a:gd name="adj2" fmla="val 50000"/>
            </a:avLst>
          </a:prstGeom>
          <a:ln>
            <a:prstDash val="sysDot"/>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1662"/>
          </a:p>
        </p:txBody>
      </p:sp>
      <p:sp>
        <p:nvSpPr>
          <p:cNvPr id="2" name="Slide Number Placeholder 1"/>
          <p:cNvSpPr>
            <a:spLocks noGrp="1"/>
          </p:cNvSpPr>
          <p:nvPr>
            <p:ph type="sldNum" sz="quarter" idx="12"/>
          </p:nvPr>
        </p:nvSpPr>
        <p:spPr/>
        <p:txBody>
          <a:bodyPr/>
          <a:lstStyle/>
          <a:p>
            <a:fld id="{9CCB6FB7-8D5D-3A4D-B750-4FAB07D068CE}" type="slidenum">
              <a:rPr lang="en-US" smtClean="0"/>
              <a:t>10</a:t>
            </a:fld>
            <a:endParaRPr lang="en-US"/>
          </a:p>
        </p:txBody>
      </p:sp>
      <p:sp>
        <p:nvSpPr>
          <p:cNvPr id="17" name="Title 1"/>
          <p:cNvSpPr txBox="1">
            <a:spLocks/>
          </p:cNvSpPr>
          <p:nvPr/>
        </p:nvSpPr>
        <p:spPr>
          <a:xfrm>
            <a:off x="0" y="20530"/>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STRATEGIC IMPERATIVES</a:t>
            </a:r>
          </a:p>
          <a:p>
            <a:endParaRPr lang="en-US" sz="2585" b="1" dirty="0">
              <a:latin typeface="Arial" panose="020B0604020202020204" pitchFamily="34" charset="0"/>
              <a:cs typeface="Arial" panose="020B0604020202020204" pitchFamily="34" charset="0"/>
            </a:endParaRPr>
          </a:p>
        </p:txBody>
      </p:sp>
      <p:pic>
        <p:nvPicPr>
          <p:cNvPr id="27" name="Picture 2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28" name="Picture 27"/>
          <p:cNvPicPr>
            <a:picLocks noChangeAspect="1"/>
          </p:cNvPicPr>
          <p:nvPr/>
        </p:nvPicPr>
        <p:blipFill>
          <a:blip r:embed="rId3"/>
          <a:stretch>
            <a:fillRect/>
          </a:stretch>
        </p:blipFill>
        <p:spPr>
          <a:xfrm>
            <a:off x="6409113" y="6192223"/>
            <a:ext cx="997527" cy="665777"/>
          </a:xfrm>
          <a:prstGeom prst="rect">
            <a:avLst/>
          </a:prstGeom>
          <a:ln>
            <a:noFill/>
          </a:ln>
          <a:effectLst>
            <a:softEdge rad="112500"/>
          </a:effectLst>
        </p:spPr>
      </p:pic>
      <p:pic>
        <p:nvPicPr>
          <p:cNvPr id="29" name="Picture 28"/>
          <p:cNvPicPr>
            <a:picLocks noChangeAspect="1"/>
          </p:cNvPicPr>
          <p:nvPr/>
        </p:nvPicPr>
        <p:blipFill>
          <a:blip r:embed="rId4"/>
          <a:stretch>
            <a:fillRect/>
          </a:stretch>
        </p:blipFill>
        <p:spPr>
          <a:xfrm>
            <a:off x="7489508" y="5957027"/>
            <a:ext cx="914479" cy="798645"/>
          </a:xfrm>
          <a:prstGeom prst="rect">
            <a:avLst/>
          </a:prstGeom>
        </p:spPr>
      </p:pic>
    </p:spTree>
    <p:extLst>
      <p:ext uri="{BB962C8B-B14F-4D97-AF65-F5344CB8AC3E}">
        <p14:creationId xmlns:p14="http://schemas.microsoft.com/office/powerpoint/2010/main" val="40990806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3425753181"/>
              </p:ext>
            </p:extLst>
          </p:nvPr>
        </p:nvGraphicFramePr>
        <p:xfrm>
          <a:off x="86779" y="683254"/>
          <a:ext cx="9057221" cy="5061227"/>
        </p:xfrm>
        <a:graphic>
          <a:graphicData uri="http://schemas.openxmlformats.org/drawingml/2006/table">
            <a:tbl>
              <a:tblPr/>
              <a:tblGrid>
                <a:gridCol w="9057221">
                  <a:extLst>
                    <a:ext uri="{9D8B030D-6E8A-4147-A177-3AD203B41FA5}">
                      <a16:colId xmlns:a16="http://schemas.microsoft.com/office/drawing/2014/main" val="20000"/>
                    </a:ext>
                  </a:extLst>
                </a:gridCol>
              </a:tblGrid>
              <a:tr h="722832">
                <a:tc>
                  <a:txBody>
                    <a:bodyPr/>
                    <a:lstStyle/>
                    <a:p>
                      <a:pPr>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38395">
                <a:tc>
                  <a:txBody>
                    <a:bodyPr/>
                    <a:lstStyle/>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85750" marR="0" lvl="1"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kumimoji="0" lang="en-ZA"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1" name="TextBox 10"/>
          <p:cNvSpPr txBox="1"/>
          <p:nvPr/>
        </p:nvSpPr>
        <p:spPr>
          <a:xfrm>
            <a:off x="2944260" y="1335902"/>
            <a:ext cx="6120680" cy="3905685"/>
          </a:xfrm>
          <a:prstGeom prst="rect">
            <a:avLst/>
          </a:prstGeom>
          <a:noFill/>
        </p:spPr>
        <p:txBody>
          <a:bodyPr wrap="square" rtlCol="0">
            <a:spAutoFit/>
          </a:bodyPr>
          <a:lstStyle/>
          <a:p>
            <a:pPr marL="285750" lvl="1" indent="-285750" algn="just" eaLnBrk="0" hangingPunct="0">
              <a:lnSpc>
                <a:spcPct val="150000"/>
              </a:lnSpc>
              <a:spcBef>
                <a:spcPct val="20000"/>
              </a:spcBef>
              <a:buFont typeface="Wingdings" panose="05000000000000000000" pitchFamily="2" charset="2"/>
              <a:buChar char="q"/>
              <a:defRPr/>
            </a:pPr>
            <a:r>
              <a:rPr lang="en-ZA" sz="1400" b="1" dirty="0">
                <a:latin typeface="Arial" pitchFamily="34" charset="0"/>
                <a:cs typeface="Arial" pitchFamily="34" charset="0"/>
              </a:rPr>
              <a:t>Aerospace and </a:t>
            </a:r>
            <a:r>
              <a:rPr lang="en-ZA" sz="1400" b="1" dirty="0" smtClean="0">
                <a:latin typeface="Arial" pitchFamily="34" charset="0"/>
                <a:cs typeface="Arial" pitchFamily="34" charset="0"/>
              </a:rPr>
              <a:t>Defence:</a:t>
            </a:r>
          </a:p>
          <a:p>
            <a:pPr marL="342900" lvl="1" indent="-342900" algn="just" eaLnBrk="0" hangingPunct="0">
              <a:lnSpc>
                <a:spcPct val="150000"/>
              </a:lnSpc>
              <a:spcBef>
                <a:spcPct val="20000"/>
              </a:spcBef>
              <a:buFont typeface="Wingdings" panose="05000000000000000000" pitchFamily="2" charset="2"/>
              <a:buChar char="§"/>
              <a:defRPr/>
            </a:pPr>
            <a:r>
              <a:rPr lang="en-ZA" sz="1400" dirty="0">
                <a:latin typeface="Arial" pitchFamily="34" charset="0"/>
                <a:cs typeface="Arial" pitchFamily="34" charset="0"/>
              </a:rPr>
              <a:t>Denel announced the successful completion of the guided missile qualification test series for the A-Darter infrared (IR) homing short range air-to-air missile system. </a:t>
            </a:r>
            <a:endParaRPr lang="en-ZA" sz="1400" dirty="0" smtClean="0">
              <a:latin typeface="Arial" pitchFamily="34" charset="0"/>
              <a:cs typeface="Arial" pitchFamily="34" charset="0"/>
            </a:endParaRPr>
          </a:p>
          <a:p>
            <a:pPr marL="342900" lvl="1" indent="-342900" algn="just" eaLnBrk="0" hangingPunct="0">
              <a:lnSpc>
                <a:spcPct val="150000"/>
              </a:lnSpc>
              <a:spcBef>
                <a:spcPct val="20000"/>
              </a:spcBef>
              <a:buFont typeface="Wingdings" panose="05000000000000000000" pitchFamily="2" charset="2"/>
              <a:buChar char="§"/>
              <a:defRPr/>
            </a:pPr>
            <a:r>
              <a:rPr lang="en-ZA" sz="1400" dirty="0" smtClean="0">
                <a:latin typeface="Arial" pitchFamily="34" charset="0"/>
                <a:cs typeface="Arial" pitchFamily="34" charset="0"/>
              </a:rPr>
              <a:t>The </a:t>
            </a:r>
            <a:r>
              <a:rPr lang="en-ZA" sz="1400" dirty="0">
                <a:latin typeface="Arial" pitchFamily="34" charset="0"/>
                <a:cs typeface="Arial" pitchFamily="34" charset="0"/>
              </a:rPr>
              <a:t>Africa Aerospace and Defence (AAD) exhibition kicked off in Tshwane in September </a:t>
            </a:r>
            <a:r>
              <a:rPr lang="en-ZA" sz="1400" dirty="0" smtClean="0">
                <a:latin typeface="Arial" pitchFamily="34" charset="0"/>
                <a:cs typeface="Arial" pitchFamily="34" charset="0"/>
              </a:rPr>
              <a:t>2018.</a:t>
            </a:r>
            <a:endParaRPr lang="en-ZA" sz="1400" dirty="0">
              <a:latin typeface="Arial" pitchFamily="34" charset="0"/>
              <a:cs typeface="Arial" pitchFamily="34" charset="0"/>
            </a:endParaRPr>
          </a:p>
          <a:p>
            <a:pPr marL="285750" lvl="1" indent="-285750" algn="just" eaLnBrk="0" hangingPunct="0">
              <a:lnSpc>
                <a:spcPct val="150000"/>
              </a:lnSpc>
              <a:spcBef>
                <a:spcPct val="20000"/>
              </a:spcBef>
              <a:buFont typeface="Wingdings" panose="05000000000000000000" pitchFamily="2" charset="2"/>
              <a:buChar char="q"/>
              <a:defRPr/>
            </a:pPr>
            <a:r>
              <a:rPr lang="en-ZA" sz="1400" b="1" dirty="0">
                <a:latin typeface="Arial" pitchFamily="34" charset="0"/>
                <a:cs typeface="Arial" pitchFamily="34" charset="0"/>
              </a:rPr>
              <a:t>Agro </a:t>
            </a:r>
            <a:r>
              <a:rPr lang="en-ZA" sz="1400" b="1" dirty="0" smtClean="0">
                <a:latin typeface="Arial" pitchFamily="34" charset="0"/>
                <a:cs typeface="Arial" pitchFamily="34" charset="0"/>
              </a:rPr>
              <a:t>Processing:</a:t>
            </a:r>
            <a:endParaRPr lang="en-ZA" sz="1400" b="1" dirty="0">
              <a:latin typeface="Arial" pitchFamily="34" charset="0"/>
              <a:cs typeface="Arial" pitchFamily="34" charset="0"/>
            </a:endParaRPr>
          </a:p>
          <a:p>
            <a:pPr marL="342900" lvl="1" indent="-342900" algn="just" eaLnBrk="0" hangingPunct="0">
              <a:lnSpc>
                <a:spcPct val="150000"/>
              </a:lnSpc>
              <a:spcBef>
                <a:spcPct val="20000"/>
              </a:spcBef>
              <a:buFont typeface="Wingdings" panose="05000000000000000000" pitchFamily="2" charset="2"/>
              <a:buChar char="§"/>
              <a:defRPr/>
            </a:pPr>
            <a:r>
              <a:rPr lang="en-ZA" sz="1400" dirty="0" smtClean="0">
                <a:latin typeface="Arial" pitchFamily="34" charset="0"/>
                <a:cs typeface="Arial" pitchFamily="34" charset="0"/>
              </a:rPr>
              <a:t>Amendments </a:t>
            </a:r>
            <a:r>
              <a:rPr lang="en-ZA" sz="1400" dirty="0">
                <a:latin typeface="Arial" pitchFamily="34" charset="0"/>
                <a:cs typeface="Arial" pitchFamily="34" charset="0"/>
              </a:rPr>
              <a:t>to the regulatory framework for the sugar industry to allow more PDI participants in the </a:t>
            </a:r>
            <a:r>
              <a:rPr lang="en-ZA" sz="1400" dirty="0" smtClean="0">
                <a:latin typeface="Arial" pitchFamily="34" charset="0"/>
                <a:cs typeface="Arial" pitchFamily="34" charset="0"/>
              </a:rPr>
              <a:t>industry have been finalised.</a:t>
            </a:r>
          </a:p>
          <a:p>
            <a:pPr marL="342900" lvl="1" indent="-342900" algn="just" eaLnBrk="0" hangingPunct="0">
              <a:lnSpc>
                <a:spcPct val="150000"/>
              </a:lnSpc>
              <a:spcBef>
                <a:spcPct val="20000"/>
              </a:spcBef>
              <a:buFont typeface="Wingdings" panose="05000000000000000000" pitchFamily="2" charset="2"/>
              <a:buChar char="§"/>
              <a:defRPr/>
            </a:pPr>
            <a:endParaRPr lang="en-ZA" sz="1400" dirty="0" smtClean="0">
              <a:latin typeface="Arial" pitchFamily="34" charset="0"/>
              <a:cs typeface="Arial" pitchFamily="34" charset="0"/>
            </a:endParaRPr>
          </a:p>
          <a:p>
            <a:pPr marL="342900" lvl="1" indent="-342900" algn="just" eaLnBrk="0" hangingPunct="0">
              <a:lnSpc>
                <a:spcPct val="150000"/>
              </a:lnSpc>
              <a:spcBef>
                <a:spcPct val="20000"/>
              </a:spcBef>
              <a:buFont typeface="Wingdings" panose="05000000000000000000" pitchFamily="2" charset="2"/>
              <a:buChar char="§"/>
              <a:defRPr/>
            </a:pPr>
            <a:endParaRPr lang="en-ZA" sz="1400" dirty="0">
              <a:latin typeface="Arial" pitchFamily="34" charset="0"/>
              <a:cs typeface="Arial" pitchFamily="34" charset="0"/>
            </a:endParaRPr>
          </a:p>
        </p:txBody>
      </p:sp>
      <p:sp>
        <p:nvSpPr>
          <p:cNvPr id="16" name="Title 1"/>
          <p:cNvSpPr txBox="1">
            <a:spLocks/>
          </p:cNvSpPr>
          <p:nvPr/>
        </p:nvSpPr>
        <p:spPr>
          <a:xfrm>
            <a:off x="0" y="-18797"/>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INDUSTRIAL DEVELOPMENT</a:t>
            </a:r>
          </a:p>
          <a:p>
            <a:endParaRPr lang="en-US" sz="2585" b="1" dirty="0">
              <a:latin typeface="Arial" panose="020B0604020202020204" pitchFamily="34" charset="0"/>
              <a:cs typeface="Arial" panose="020B0604020202020204" pitchFamily="34" charset="0"/>
            </a:endParaRPr>
          </a:p>
        </p:txBody>
      </p:sp>
      <p:pic>
        <p:nvPicPr>
          <p:cNvPr id="17" name="Picture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sp>
        <p:nvSpPr>
          <p:cNvPr id="7" name="Slide Number Placeholder 6"/>
          <p:cNvSpPr>
            <a:spLocks noGrp="1"/>
          </p:cNvSpPr>
          <p:nvPr>
            <p:ph type="sldNum" sz="quarter" idx="12"/>
          </p:nvPr>
        </p:nvSpPr>
        <p:spPr/>
        <p:txBody>
          <a:bodyPr/>
          <a:lstStyle/>
          <a:p>
            <a:fld id="{9CCB6FB7-8D5D-3A4D-B750-4FAB07D068CE}" type="slidenum">
              <a:rPr lang="en-US" smtClean="0"/>
              <a:t>11</a:t>
            </a:fld>
            <a:endParaRPr lang="en-US"/>
          </a:p>
        </p:txBody>
      </p:sp>
      <p:pic>
        <p:nvPicPr>
          <p:cNvPr id="3" name="Picture 2"/>
          <p:cNvPicPr>
            <a:picLocks noChangeAspect="1"/>
          </p:cNvPicPr>
          <p:nvPr/>
        </p:nvPicPr>
        <p:blipFill>
          <a:blip r:embed="rId4"/>
          <a:stretch>
            <a:fillRect/>
          </a:stretch>
        </p:blipFill>
        <p:spPr>
          <a:xfrm>
            <a:off x="103453" y="1585158"/>
            <a:ext cx="2840807" cy="1552575"/>
          </a:xfrm>
          <a:prstGeom prst="rect">
            <a:avLst/>
          </a:prstGeom>
        </p:spPr>
      </p:pic>
      <p:sp>
        <p:nvSpPr>
          <p:cNvPr id="4" name="AutoShape 2" descr="Image result for The Africa Aerospace and Defence (AAD) exhibition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5"/>
          <a:stretch>
            <a:fillRect/>
          </a:stretch>
        </p:blipFill>
        <p:spPr>
          <a:xfrm>
            <a:off x="86779" y="3148472"/>
            <a:ext cx="2857481" cy="1360861"/>
          </a:xfrm>
          <a:prstGeom prst="rect">
            <a:avLst/>
          </a:prstGeom>
        </p:spPr>
      </p:pic>
      <p:pic>
        <p:nvPicPr>
          <p:cNvPr id="9" name="Picture 8"/>
          <p:cNvPicPr>
            <a:picLocks noChangeAspect="1"/>
          </p:cNvPicPr>
          <p:nvPr/>
        </p:nvPicPr>
        <p:blipFill>
          <a:blip r:embed="rId6"/>
          <a:stretch>
            <a:fillRect/>
          </a:stretch>
        </p:blipFill>
        <p:spPr>
          <a:xfrm>
            <a:off x="103453" y="4508166"/>
            <a:ext cx="4098977" cy="1201190"/>
          </a:xfrm>
          <a:prstGeom prst="rect">
            <a:avLst/>
          </a:prstGeom>
        </p:spPr>
      </p:pic>
      <p:pic>
        <p:nvPicPr>
          <p:cNvPr id="18" name="Picture 17"/>
          <p:cNvPicPr>
            <a:picLocks noChangeAspect="1"/>
          </p:cNvPicPr>
          <p:nvPr/>
        </p:nvPicPr>
        <p:blipFill>
          <a:blip r:embed="rId7"/>
          <a:stretch>
            <a:fillRect/>
          </a:stretch>
        </p:blipFill>
        <p:spPr>
          <a:xfrm>
            <a:off x="6409113" y="6192223"/>
            <a:ext cx="997527" cy="665777"/>
          </a:xfrm>
          <a:prstGeom prst="rect">
            <a:avLst/>
          </a:prstGeom>
          <a:ln>
            <a:noFill/>
          </a:ln>
          <a:effectLst>
            <a:softEdge rad="112500"/>
          </a:effectLst>
        </p:spPr>
      </p:pic>
      <p:pic>
        <p:nvPicPr>
          <p:cNvPr id="19" name="Picture 18"/>
          <p:cNvPicPr>
            <a:picLocks noChangeAspect="1"/>
          </p:cNvPicPr>
          <p:nvPr/>
        </p:nvPicPr>
        <p:blipFill>
          <a:blip r:embed="rId8"/>
          <a:stretch>
            <a:fillRect/>
          </a:stretch>
        </p:blipFill>
        <p:spPr>
          <a:xfrm>
            <a:off x="7406640" y="5957027"/>
            <a:ext cx="914479" cy="798645"/>
          </a:xfrm>
          <a:prstGeom prst="rect">
            <a:avLst/>
          </a:prstGeom>
        </p:spPr>
      </p:pic>
      <p:pic>
        <p:nvPicPr>
          <p:cNvPr id="20" name="Picture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3399810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512082775"/>
              </p:ext>
            </p:extLst>
          </p:nvPr>
        </p:nvGraphicFramePr>
        <p:xfrm>
          <a:off x="228627" y="745299"/>
          <a:ext cx="8810367" cy="5571388"/>
        </p:xfrm>
        <a:graphic>
          <a:graphicData uri="http://schemas.openxmlformats.org/drawingml/2006/table">
            <a:tbl>
              <a:tblPr/>
              <a:tblGrid>
                <a:gridCol w="8810367">
                  <a:extLst>
                    <a:ext uri="{9D8B030D-6E8A-4147-A177-3AD203B41FA5}">
                      <a16:colId xmlns:a16="http://schemas.microsoft.com/office/drawing/2014/main" val="20000"/>
                    </a:ext>
                  </a:extLst>
                </a:gridCol>
              </a:tblGrid>
              <a:tr h="769477">
                <a:tc>
                  <a:txBody>
                    <a:bodyPr/>
                    <a:lstStyle/>
                    <a:p>
                      <a:pPr>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801911">
                <a:tc>
                  <a:txBody>
                    <a:bodyPr/>
                    <a:lstStyle/>
                    <a:p>
                      <a:pPr marL="342900" marR="0" lvl="1" indent="-34290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dirty="0" smtClean="0">
                        <a:solidFill>
                          <a:schemeClr val="tx1"/>
                        </a:solidFill>
                        <a:effectLst/>
                        <a:latin typeface="Arial"/>
                        <a:ea typeface="Calibri"/>
                      </a:endParaRPr>
                    </a:p>
                    <a:p>
                      <a:pPr marL="342900" marR="0" lvl="1" indent="-34290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dirty="0" smtClean="0">
                        <a:solidFill>
                          <a:schemeClr val="tx1"/>
                        </a:solidFill>
                        <a:effectLst/>
                        <a:latin typeface="Arial"/>
                        <a:ea typeface="Calibri"/>
                      </a:endParaRPr>
                    </a:p>
                    <a:p>
                      <a:pPr marL="342900" marR="0" lvl="1" indent="-34290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dirty="0" smtClean="0">
                        <a:solidFill>
                          <a:schemeClr val="tx1"/>
                        </a:solidFill>
                        <a:effectLst/>
                        <a:latin typeface="Arial"/>
                        <a:ea typeface="Calibri"/>
                      </a:endParaRPr>
                    </a:p>
                    <a:p>
                      <a:pPr marL="342900" marR="0" lvl="1" indent="-34290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dirty="0" smtClean="0">
                        <a:solidFill>
                          <a:schemeClr val="tx1"/>
                        </a:solidFill>
                        <a:effectLst/>
                        <a:latin typeface="Arial"/>
                        <a:ea typeface="Calibri"/>
                      </a:endParaRPr>
                    </a:p>
                    <a:p>
                      <a:pPr marL="342900" marR="0" lvl="1" indent="-34290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dirty="0" smtClean="0">
                        <a:solidFill>
                          <a:schemeClr val="tx1"/>
                        </a:solidFill>
                        <a:effectLst/>
                        <a:latin typeface="Arial"/>
                        <a:ea typeface="Calibri"/>
                      </a:endParaRPr>
                    </a:p>
                    <a:p>
                      <a:pPr marL="0" marR="0" lvl="1" indent="0" algn="just"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lang="en-ZA" sz="1200" dirty="0" smtClean="0">
                        <a:solidFill>
                          <a:schemeClr val="tx1"/>
                        </a:solidFill>
                        <a:effectLst/>
                        <a:latin typeface="Arial"/>
                        <a:ea typeface="Calibri"/>
                      </a:endParaRPr>
                    </a:p>
                    <a:p>
                      <a:pPr marL="0" marR="0" lvl="1" indent="0" algn="just"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lang="en-ZA" sz="1200" dirty="0" smtClean="0">
                        <a:solidFill>
                          <a:schemeClr val="tx1"/>
                        </a:solidFill>
                        <a:effectLst/>
                        <a:latin typeface="Arial"/>
                        <a:ea typeface="Calibri"/>
                      </a:endParaRPr>
                    </a:p>
                    <a:p>
                      <a:pPr marL="342900" marR="0" lvl="1" indent="-34290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dirty="0" smtClean="0">
                        <a:solidFill>
                          <a:schemeClr val="tx1"/>
                        </a:solidFill>
                        <a:effectLst/>
                        <a:latin typeface="Arial"/>
                        <a:ea typeface="Calibri"/>
                      </a:endParaRPr>
                    </a:p>
                    <a:p>
                      <a:pPr marL="342900" marR="0" lvl="1" indent="-34290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dirty="0" smtClean="0">
                        <a:solidFill>
                          <a:schemeClr val="tx1"/>
                        </a:solidFill>
                        <a:effectLst/>
                        <a:latin typeface="Arial"/>
                        <a:ea typeface="Calibri"/>
                      </a:endParaRPr>
                    </a:p>
                    <a:p>
                      <a:pPr marL="342900" marR="0" lvl="1" indent="-34290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dirty="0" smtClean="0">
                        <a:solidFill>
                          <a:schemeClr val="tx1"/>
                        </a:solidFill>
                        <a:effectLst/>
                        <a:latin typeface="Arial"/>
                        <a:ea typeface="Calibri"/>
                      </a:endParaRPr>
                    </a:p>
                    <a:p>
                      <a:pPr marL="342900" marR="0" lvl="1" indent="-34290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dirty="0" smtClean="0">
                        <a:solidFill>
                          <a:schemeClr val="tx1"/>
                        </a:solidFill>
                        <a:effectLst/>
                        <a:latin typeface="Arial"/>
                        <a:ea typeface="Calibri"/>
                      </a:endParaRPr>
                    </a:p>
                    <a:p>
                      <a:pPr marL="342900" marR="0" lvl="1" indent="-34290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dirty="0" smtClean="0">
                        <a:solidFill>
                          <a:schemeClr val="tx1"/>
                        </a:solidFill>
                        <a:effectLst/>
                        <a:latin typeface="Arial"/>
                        <a:ea typeface="Calibri"/>
                      </a:endParaRPr>
                    </a:p>
                    <a:p>
                      <a:pPr marL="342900" marR="0" lvl="1" indent="-342900" algn="just" defTabSz="914400" rtl="0" eaLnBrk="0" fontAlgn="base" latinLnBrk="0" hangingPunct="0">
                        <a:lnSpc>
                          <a:spcPct val="100000"/>
                        </a:lnSpc>
                        <a:spcBef>
                          <a:spcPct val="20000"/>
                        </a:spcBef>
                        <a:spcAft>
                          <a:spcPct val="0"/>
                        </a:spcAft>
                        <a:buClrTx/>
                        <a:buSzTx/>
                        <a:buFont typeface="Wingdings" panose="05000000000000000000" pitchFamily="2" charset="2"/>
                        <a:buChar char="q"/>
                        <a:tabLst/>
                        <a:defRPr/>
                      </a:pPr>
                      <a:endParaRPr lang="en-ZA" sz="1200" dirty="0" smtClean="0">
                        <a:solidFill>
                          <a:schemeClr val="tx1"/>
                        </a:solidFill>
                        <a:effectLst/>
                        <a:latin typeface="Arial"/>
                        <a:ea typeface="Calibri"/>
                      </a:endParaRPr>
                    </a:p>
                    <a:p>
                      <a:pPr marL="0" marR="0" lvl="1" indent="0" algn="just"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lang="en-ZA" sz="1200" dirty="0" smtClean="0">
                        <a:solidFill>
                          <a:schemeClr val="tx1"/>
                        </a:solidFill>
                        <a:effectLst/>
                        <a:latin typeface="Arial"/>
                        <a:ea typeface="Calibri"/>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 name="TextBox 1"/>
          <p:cNvSpPr txBox="1"/>
          <p:nvPr/>
        </p:nvSpPr>
        <p:spPr>
          <a:xfrm>
            <a:off x="259108" y="1540422"/>
            <a:ext cx="5472923" cy="3804118"/>
          </a:xfrm>
          <a:prstGeom prst="rect">
            <a:avLst/>
          </a:prstGeom>
          <a:noFill/>
        </p:spPr>
        <p:txBody>
          <a:bodyPr wrap="square" rtlCol="0">
            <a:spAutoFit/>
          </a:bodyPr>
          <a:lstStyle/>
          <a:p>
            <a:pPr marL="342900" lvl="0" indent="-342900" defTabSz="914400" fontAlgn="base">
              <a:lnSpc>
                <a:spcPct val="80000"/>
              </a:lnSpc>
              <a:spcBef>
                <a:spcPct val="20000"/>
              </a:spcBef>
              <a:spcAft>
                <a:spcPct val="0"/>
              </a:spcAft>
              <a:buFont typeface="Wingdings" panose="05000000000000000000" pitchFamily="2" charset="2"/>
              <a:buChar char="q"/>
              <a:defRPr/>
            </a:pPr>
            <a:r>
              <a:rPr lang="en-US" altLang="en-US" sz="16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Agro </a:t>
            </a:r>
            <a:r>
              <a:rPr lang="en-US" altLang="en-US" sz="1600" b="1" kern="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Processing:</a:t>
            </a:r>
          </a:p>
          <a:p>
            <a:pPr marL="342900" lvl="1" indent="-342900" algn="just" eaLnBrk="0" hangingPunct="0">
              <a:lnSpc>
                <a:spcPct val="150000"/>
              </a:lnSpc>
              <a:spcBef>
                <a:spcPct val="20000"/>
              </a:spcBef>
              <a:buFont typeface="Wingdings" panose="05000000000000000000" pitchFamily="2" charset="2"/>
              <a:buChar char="§"/>
              <a:defRPr/>
            </a:pPr>
            <a:r>
              <a:rPr lang="en-ZA" sz="1400" dirty="0" smtClean="0">
                <a:solidFill>
                  <a:prstClr val="black"/>
                </a:solidFill>
                <a:ea typeface="Calibri"/>
              </a:rPr>
              <a:t>Amendments </a:t>
            </a:r>
            <a:r>
              <a:rPr lang="en-ZA" sz="1400" dirty="0">
                <a:solidFill>
                  <a:prstClr val="black"/>
                </a:solidFill>
                <a:ea typeface="Calibri"/>
              </a:rPr>
              <a:t>to the regulatory framework for the sugar industry to allow more PDI participants in the industry </a:t>
            </a:r>
            <a:r>
              <a:rPr lang="en-ZA" sz="1400" dirty="0" smtClean="0">
                <a:solidFill>
                  <a:prstClr val="black"/>
                </a:solidFill>
                <a:ea typeface="Calibri"/>
              </a:rPr>
              <a:t>finalised.</a:t>
            </a:r>
            <a:endParaRPr lang="en-ZA" sz="1400" dirty="0">
              <a:solidFill>
                <a:prstClr val="black"/>
              </a:solidFill>
              <a:ea typeface="Calibri"/>
            </a:endParaRPr>
          </a:p>
          <a:p>
            <a:pPr marL="342900" lvl="0" indent="-342900" defTabSz="914400" fontAlgn="base">
              <a:lnSpc>
                <a:spcPct val="80000"/>
              </a:lnSpc>
              <a:spcBef>
                <a:spcPct val="20000"/>
              </a:spcBef>
              <a:spcAft>
                <a:spcPct val="0"/>
              </a:spcAft>
              <a:buFont typeface="Wingdings" panose="05000000000000000000" pitchFamily="2" charset="2"/>
              <a:buChar char="q"/>
              <a:defRPr/>
            </a:pPr>
            <a:endParaRPr lang="en-US" altLang="en-US" sz="1600" b="1" kern="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defTabSz="914400" fontAlgn="base">
              <a:lnSpc>
                <a:spcPct val="80000"/>
              </a:lnSpc>
              <a:spcBef>
                <a:spcPct val="20000"/>
              </a:spcBef>
              <a:spcAft>
                <a:spcPct val="0"/>
              </a:spcAft>
              <a:buFont typeface="Wingdings" panose="05000000000000000000" pitchFamily="2" charset="2"/>
              <a:buChar char="q"/>
              <a:defRPr/>
            </a:pPr>
            <a:r>
              <a:rPr lang="en-US" altLang="en-US" sz="1600" b="1" kern="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Industrial Policy:</a:t>
            </a:r>
          </a:p>
          <a:p>
            <a:pPr marL="342900" lvl="0" indent="-342900" defTabSz="914400" fontAlgn="base">
              <a:lnSpc>
                <a:spcPct val="80000"/>
              </a:lnSpc>
              <a:spcBef>
                <a:spcPct val="20000"/>
              </a:spcBef>
              <a:spcAft>
                <a:spcPct val="0"/>
              </a:spcAft>
              <a:buFont typeface="Wingdings" panose="05000000000000000000" pitchFamily="2" charset="2"/>
              <a:buChar char="q"/>
              <a:defRPr/>
            </a:pPr>
            <a:endParaRPr lang="en-US" altLang="en-US" sz="2000" b="1" kern="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lvl="1" indent="-342900" algn="just" defTabSz="914400" fontAlgn="base">
              <a:lnSpc>
                <a:spcPct val="150000"/>
              </a:lnSpc>
              <a:spcBef>
                <a:spcPct val="20000"/>
              </a:spcBef>
              <a:spcAft>
                <a:spcPct val="0"/>
              </a:spcAft>
              <a:buFont typeface="Wingdings" panose="05000000000000000000" pitchFamily="2" charset="2"/>
              <a:buChar char="§"/>
              <a:defRPr/>
            </a:pPr>
            <a:r>
              <a:rPr lang="en-ZA" altLang="en-US" sz="1400" dirty="0">
                <a:solidFill>
                  <a:prstClr val="black"/>
                </a:solidFill>
                <a:ea typeface="Calibri"/>
              </a:rPr>
              <a:t>Training of 19 students for level 2 boatbuilding is underway at False Bay College </a:t>
            </a:r>
            <a:r>
              <a:rPr lang="en-ZA" altLang="en-US" sz="1400" dirty="0" smtClean="0">
                <a:solidFill>
                  <a:prstClr val="black"/>
                </a:solidFill>
                <a:ea typeface="Calibri"/>
              </a:rPr>
              <a:t>.</a:t>
            </a:r>
          </a:p>
          <a:p>
            <a:pPr marL="342900" lvl="1" indent="-342900" algn="just" defTabSz="914400" fontAlgn="base">
              <a:lnSpc>
                <a:spcPct val="150000"/>
              </a:lnSpc>
              <a:spcBef>
                <a:spcPct val="20000"/>
              </a:spcBef>
              <a:spcAft>
                <a:spcPct val="0"/>
              </a:spcAft>
              <a:buFont typeface="Wingdings" panose="05000000000000000000" pitchFamily="2" charset="2"/>
              <a:buChar char="§"/>
              <a:defRPr/>
            </a:pPr>
            <a:r>
              <a:rPr lang="en-ZA" altLang="en-US" sz="1400" dirty="0" smtClean="0">
                <a:solidFill>
                  <a:prstClr val="black"/>
                </a:solidFill>
                <a:ea typeface="Calibri"/>
              </a:rPr>
              <a:t>Composite </a:t>
            </a:r>
            <a:r>
              <a:rPr lang="en-ZA" altLang="en-US" sz="1400" dirty="0">
                <a:solidFill>
                  <a:prstClr val="black"/>
                </a:solidFill>
                <a:ea typeface="Calibri"/>
              </a:rPr>
              <a:t>Training Academy has enrolled 13 students who completed the level 2 theoretical training and are currently completing their practical training in composite materials at </a:t>
            </a:r>
            <a:r>
              <a:rPr lang="en-ZA" altLang="en-US" sz="1400" dirty="0" err="1">
                <a:solidFill>
                  <a:prstClr val="black"/>
                </a:solidFill>
                <a:ea typeface="Calibri"/>
              </a:rPr>
              <a:t>Nautic</a:t>
            </a:r>
            <a:r>
              <a:rPr lang="en-ZA" altLang="en-US" sz="1400" dirty="0">
                <a:solidFill>
                  <a:prstClr val="black"/>
                </a:solidFill>
                <a:ea typeface="Calibri"/>
              </a:rPr>
              <a:t> Africa. </a:t>
            </a:r>
            <a:endParaRPr lang="en-US" altLang="en-US" sz="1400" dirty="0">
              <a:solidFill>
                <a:prstClr val="black"/>
              </a:solidFill>
              <a:ea typeface="Calibri"/>
            </a:endParaRPr>
          </a:p>
        </p:txBody>
      </p:sp>
      <p:sp>
        <p:nvSpPr>
          <p:cNvPr id="17" name="Title 1"/>
          <p:cNvSpPr txBox="1">
            <a:spLocks/>
          </p:cNvSpPr>
          <p:nvPr/>
        </p:nvSpPr>
        <p:spPr>
          <a:xfrm>
            <a:off x="0" y="76622"/>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INDUSTRIAL DEVELOPMENT</a:t>
            </a:r>
          </a:p>
          <a:p>
            <a:endParaRPr lang="en-US" sz="2585" b="1" dirty="0">
              <a:latin typeface="Arial" panose="020B0604020202020204" pitchFamily="34" charset="0"/>
              <a:cs typeface="Arial" panose="020B0604020202020204" pitchFamily="34" charset="0"/>
            </a:endParaRPr>
          </a:p>
        </p:txBody>
      </p:sp>
      <p:pic>
        <p:nvPicPr>
          <p:cNvPr id="23" name="Picture 2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sp>
        <p:nvSpPr>
          <p:cNvPr id="7" name="Slide Number Placeholder 6"/>
          <p:cNvSpPr>
            <a:spLocks noGrp="1"/>
          </p:cNvSpPr>
          <p:nvPr>
            <p:ph type="sldNum" sz="quarter" idx="12"/>
          </p:nvPr>
        </p:nvSpPr>
        <p:spPr/>
        <p:txBody>
          <a:bodyPr/>
          <a:lstStyle/>
          <a:p>
            <a:fld id="{9CCB6FB7-8D5D-3A4D-B750-4FAB07D068CE}" type="slidenum">
              <a:rPr lang="en-US" smtClean="0"/>
              <a:t>12</a:t>
            </a:fld>
            <a:endParaRPr lang="en-US"/>
          </a:p>
        </p:txBody>
      </p:sp>
      <p:pic>
        <p:nvPicPr>
          <p:cNvPr id="4" name="Picture 3"/>
          <p:cNvPicPr>
            <a:picLocks noChangeAspect="1"/>
          </p:cNvPicPr>
          <p:nvPr/>
        </p:nvPicPr>
        <p:blipFill>
          <a:blip r:embed="rId4"/>
          <a:stretch>
            <a:fillRect/>
          </a:stretch>
        </p:blipFill>
        <p:spPr>
          <a:xfrm>
            <a:off x="5732031" y="1670830"/>
            <a:ext cx="3147809" cy="4478395"/>
          </a:xfrm>
          <a:prstGeom prst="rect">
            <a:avLst/>
          </a:prstGeom>
        </p:spPr>
      </p:pic>
      <p:pic>
        <p:nvPicPr>
          <p:cNvPr id="11" name="Picture 10"/>
          <p:cNvPicPr>
            <a:picLocks noChangeAspect="1"/>
          </p:cNvPicPr>
          <p:nvPr/>
        </p:nvPicPr>
        <p:blipFill>
          <a:blip r:embed="rId5"/>
          <a:stretch>
            <a:fillRect/>
          </a:stretch>
        </p:blipFill>
        <p:spPr>
          <a:xfrm>
            <a:off x="6409113" y="6192223"/>
            <a:ext cx="997527" cy="665777"/>
          </a:xfrm>
          <a:prstGeom prst="rect">
            <a:avLst/>
          </a:prstGeom>
          <a:ln>
            <a:noFill/>
          </a:ln>
          <a:effectLst>
            <a:softEdge rad="112500"/>
          </a:effectLst>
        </p:spPr>
      </p:pic>
      <p:pic>
        <p:nvPicPr>
          <p:cNvPr id="12" name="Picture 11"/>
          <p:cNvPicPr>
            <a:picLocks noChangeAspect="1"/>
          </p:cNvPicPr>
          <p:nvPr/>
        </p:nvPicPr>
        <p:blipFill>
          <a:blip r:embed="rId6"/>
          <a:stretch>
            <a:fillRect/>
          </a:stretch>
        </p:blipFill>
        <p:spPr>
          <a:xfrm>
            <a:off x="7406640" y="5957027"/>
            <a:ext cx="914479" cy="798645"/>
          </a:xfrm>
          <a:prstGeom prst="rect">
            <a:avLst/>
          </a:prstGeom>
        </p:spPr>
      </p:pic>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2357672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2031269295"/>
              </p:ext>
            </p:extLst>
          </p:nvPr>
        </p:nvGraphicFramePr>
        <p:xfrm>
          <a:off x="0" y="1117804"/>
          <a:ext cx="8928991" cy="4919797"/>
        </p:xfrm>
        <a:graphic>
          <a:graphicData uri="http://schemas.openxmlformats.org/drawingml/2006/table">
            <a:tbl>
              <a:tblPr/>
              <a:tblGrid>
                <a:gridCol w="8928991">
                  <a:extLst>
                    <a:ext uri="{9D8B030D-6E8A-4147-A177-3AD203B41FA5}">
                      <a16:colId xmlns:a16="http://schemas.microsoft.com/office/drawing/2014/main" val="20000"/>
                    </a:ext>
                  </a:extLst>
                </a:gridCol>
              </a:tblGrid>
              <a:tr h="679947">
                <a:tc>
                  <a:txBody>
                    <a:bodyPr/>
                    <a:lstStyle/>
                    <a:p>
                      <a:pPr>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16597">
                <a:tc>
                  <a:txBody>
                    <a:bodyPr/>
                    <a:lstStyle/>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1400" dirty="0" smtClean="0">
                        <a:latin typeface="Arial" panose="020B0604020202020204" pitchFamily="34"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US" altLang="en-US" sz="2000" b="1"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Technical</a:t>
                      </a:r>
                      <a:r>
                        <a:rPr kumimoji="0" lang="en-US" altLang="en-US" sz="20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 </a:t>
                      </a:r>
                      <a:r>
                        <a:rPr kumimoji="0" lang="en-US" altLang="en-US" sz="2000" b="1"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Infrastructure:</a:t>
                      </a:r>
                    </a:p>
                    <a:p>
                      <a:pPr marL="800100" marR="0" lvl="1"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ZA"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The African Continental Free Trade Agreement was signed by South Africa in July 2018, making it the 46th country to sign.</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0" name="Title 1"/>
          <p:cNvSpPr txBox="1">
            <a:spLocks/>
          </p:cNvSpPr>
          <p:nvPr/>
        </p:nvSpPr>
        <p:spPr>
          <a:xfrm>
            <a:off x="0" y="102815"/>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INDUSTRIAL DEVELOPMENT</a:t>
            </a:r>
          </a:p>
          <a:p>
            <a:endParaRPr lang="en-US" sz="2585" b="1" dirty="0">
              <a:latin typeface="Arial" panose="020B0604020202020204" pitchFamily="34" charset="0"/>
              <a:cs typeface="Arial" panose="020B0604020202020204" pitchFamily="34" charset="0"/>
            </a:endParaRPr>
          </a:p>
        </p:txBody>
      </p:sp>
      <p:sp>
        <p:nvSpPr>
          <p:cNvPr id="13" name="TextBox 12"/>
          <p:cNvSpPr txBox="1"/>
          <p:nvPr/>
        </p:nvSpPr>
        <p:spPr>
          <a:xfrm>
            <a:off x="-36524" y="1922920"/>
            <a:ext cx="5887727" cy="1800493"/>
          </a:xfrm>
          <a:prstGeom prst="rect">
            <a:avLst/>
          </a:prstGeom>
          <a:noFill/>
        </p:spPr>
        <p:txBody>
          <a:bodyPr wrap="square" rtlCol="0">
            <a:spAutoFit/>
          </a:bodyPr>
          <a:lstStyle/>
          <a:p>
            <a:pPr marL="342900" lvl="0" indent="-342900" algn="just" defTabSz="914400">
              <a:lnSpc>
                <a:spcPct val="150000"/>
              </a:lnSpc>
              <a:buFont typeface="Wingdings" panose="05000000000000000000" pitchFamily="2" charset="2"/>
              <a:buChar char="q"/>
              <a:defRPr/>
            </a:pPr>
            <a:r>
              <a:rPr lang="en-US" altLang="en-US" b="1" dirty="0">
                <a:solidFill>
                  <a:prstClr val="black"/>
                </a:solidFill>
                <a:latin typeface="Arial" panose="020B0604020202020204" pitchFamily="34" charset="0"/>
                <a:ea typeface="Times New Roman" panose="02020603050405020304" pitchFamily="18" charset="0"/>
                <a:cs typeface="Arial" panose="020B0604020202020204" pitchFamily="34" charset="0"/>
              </a:rPr>
              <a:t>Industrial Procurement </a:t>
            </a:r>
          </a:p>
          <a:p>
            <a:pPr marL="800100" lvl="1" indent="-342900" algn="just" defTabSz="914400">
              <a:lnSpc>
                <a:spcPct val="150000"/>
              </a:lnSpc>
              <a:buFont typeface="Wingdings" panose="05000000000000000000" pitchFamily="2" charset="2"/>
              <a:buChar char="§"/>
              <a:defRPr/>
            </a:pPr>
            <a:r>
              <a:rPr lang="en-ZA" altLang="en-US" sz="1400" dirty="0">
                <a:solidFill>
                  <a:prstClr val="black"/>
                </a:solidFill>
                <a:latin typeface="Arial" panose="020B0604020202020204" pitchFamily="34" charset="0"/>
                <a:ea typeface="Times New Roman" panose="02020603050405020304" pitchFamily="18" charset="0"/>
                <a:cs typeface="Arial" panose="020B0604020202020204" pitchFamily="34" charset="0"/>
              </a:rPr>
              <a:t>The local content of the T5-52 Howitzer gun is estimated at 65%. The cost of the development, design and industrialisation will be amortised over the first 72 units to be supplied to </a:t>
            </a:r>
            <a:r>
              <a:rPr lang="en-ZA" altLang="en-US" sz="1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Asia countries.</a:t>
            </a:r>
            <a:endParaRPr lang="en-ZA" altLang="en-US" sz="1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Slide Number Placeholder 14"/>
          <p:cNvSpPr>
            <a:spLocks noGrp="1"/>
          </p:cNvSpPr>
          <p:nvPr>
            <p:ph type="sldNum" sz="quarter" idx="12"/>
          </p:nvPr>
        </p:nvSpPr>
        <p:spPr/>
        <p:txBody>
          <a:bodyPr/>
          <a:lstStyle/>
          <a:p>
            <a:fld id="{9CCB6FB7-8D5D-3A4D-B750-4FAB07D068CE}" type="slidenum">
              <a:rPr lang="en-US" smtClean="0"/>
              <a:t>13</a:t>
            </a:fld>
            <a:endParaRPr lang="en-US"/>
          </a:p>
        </p:txBody>
      </p:sp>
      <p:pic>
        <p:nvPicPr>
          <p:cNvPr id="4" name="Picture 3"/>
          <p:cNvPicPr>
            <a:picLocks noChangeAspect="1"/>
          </p:cNvPicPr>
          <p:nvPr/>
        </p:nvPicPr>
        <p:blipFill>
          <a:blip r:embed="rId3"/>
          <a:stretch>
            <a:fillRect/>
          </a:stretch>
        </p:blipFill>
        <p:spPr>
          <a:xfrm>
            <a:off x="6153150" y="1922920"/>
            <a:ext cx="2533650" cy="1809750"/>
          </a:xfrm>
          <a:prstGeom prst="rect">
            <a:avLst/>
          </a:prstGeom>
        </p:spPr>
      </p:pic>
      <p:pic>
        <p:nvPicPr>
          <p:cNvPr id="12" name="Picture 11"/>
          <p:cNvPicPr>
            <a:picLocks noChangeAspect="1"/>
          </p:cNvPicPr>
          <p:nvPr/>
        </p:nvPicPr>
        <p:blipFill>
          <a:blip r:embed="rId4"/>
          <a:stretch>
            <a:fillRect/>
          </a:stretch>
        </p:blipFill>
        <p:spPr>
          <a:xfrm>
            <a:off x="6409113" y="6192223"/>
            <a:ext cx="997527" cy="665777"/>
          </a:xfrm>
          <a:prstGeom prst="rect">
            <a:avLst/>
          </a:prstGeom>
          <a:ln>
            <a:noFill/>
          </a:ln>
          <a:effectLst>
            <a:softEdge rad="112500"/>
          </a:effectLst>
        </p:spPr>
      </p:pic>
      <p:pic>
        <p:nvPicPr>
          <p:cNvPr id="14" name="Picture 13"/>
          <p:cNvPicPr>
            <a:picLocks noChangeAspect="1"/>
          </p:cNvPicPr>
          <p:nvPr/>
        </p:nvPicPr>
        <p:blipFill>
          <a:blip r:embed="rId5"/>
          <a:stretch>
            <a:fillRect/>
          </a:stretch>
        </p:blipFill>
        <p:spPr>
          <a:xfrm>
            <a:off x="7443164" y="5976596"/>
            <a:ext cx="914479" cy="798645"/>
          </a:xfrm>
          <a:prstGeom prst="rect">
            <a:avLst/>
          </a:prstGeom>
        </p:spPr>
      </p:pic>
      <p:pic>
        <p:nvPicPr>
          <p:cNvPr id="17" name="Picture 1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1589730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1739914724"/>
              </p:ext>
            </p:extLst>
          </p:nvPr>
        </p:nvGraphicFramePr>
        <p:xfrm>
          <a:off x="0" y="1117804"/>
          <a:ext cx="8928991" cy="4919797"/>
        </p:xfrm>
        <a:graphic>
          <a:graphicData uri="http://schemas.openxmlformats.org/drawingml/2006/table">
            <a:tbl>
              <a:tblPr/>
              <a:tblGrid>
                <a:gridCol w="8928991">
                  <a:extLst>
                    <a:ext uri="{9D8B030D-6E8A-4147-A177-3AD203B41FA5}">
                      <a16:colId xmlns:a16="http://schemas.microsoft.com/office/drawing/2014/main" val="20000"/>
                    </a:ext>
                  </a:extLst>
                </a:gridCol>
              </a:tblGrid>
              <a:tr h="679947">
                <a:tc>
                  <a:txBody>
                    <a:bodyPr/>
                    <a:lstStyle/>
                    <a:p>
                      <a:pPr>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16597">
                <a:tc>
                  <a:txBody>
                    <a:bodyPr/>
                    <a:lstStyle/>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1400" dirty="0" smtClean="0">
                        <a:latin typeface="Arial" panose="020B0604020202020204" pitchFamily="34"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0" name="Title 1"/>
          <p:cNvSpPr txBox="1">
            <a:spLocks/>
          </p:cNvSpPr>
          <p:nvPr/>
        </p:nvSpPr>
        <p:spPr>
          <a:xfrm>
            <a:off x="0" y="102815"/>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INDUSTRIAL DEVELOPMENT</a:t>
            </a:r>
          </a:p>
          <a:p>
            <a:endParaRPr lang="en-US" sz="2585" b="1" dirty="0">
              <a:latin typeface="Arial" panose="020B0604020202020204" pitchFamily="34" charset="0"/>
              <a:cs typeface="Arial" panose="020B0604020202020204" pitchFamily="34" charset="0"/>
            </a:endParaRPr>
          </a:p>
        </p:txBody>
      </p:sp>
      <p:sp>
        <p:nvSpPr>
          <p:cNvPr id="13" name="TextBox 12"/>
          <p:cNvSpPr txBox="1"/>
          <p:nvPr/>
        </p:nvSpPr>
        <p:spPr>
          <a:xfrm>
            <a:off x="-36524" y="1922920"/>
            <a:ext cx="5887727" cy="3924151"/>
          </a:xfrm>
          <a:prstGeom prst="rect">
            <a:avLst/>
          </a:prstGeom>
          <a:noFill/>
        </p:spPr>
        <p:txBody>
          <a:bodyPr wrap="square" rtlCol="0">
            <a:spAutoFit/>
          </a:bodyPr>
          <a:lstStyle/>
          <a:p>
            <a:pPr marL="285750" lvl="0" indent="-285750" algn="just" defTabSz="914400" fontAlgn="base">
              <a:lnSpc>
                <a:spcPct val="150000"/>
              </a:lnSpc>
              <a:spcBef>
                <a:spcPct val="20000"/>
              </a:spcBef>
              <a:spcAft>
                <a:spcPct val="0"/>
              </a:spcAft>
              <a:buFont typeface="Wingdings" panose="05000000000000000000" pitchFamily="2" charset="2"/>
              <a:buChar char="q"/>
              <a:defRPr/>
            </a:pPr>
            <a:r>
              <a:rPr lang="en-US" altLang="en-US" sz="16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Primary Minerals Processing and </a:t>
            </a:r>
            <a:r>
              <a:rPr lang="en-US" altLang="en-US" sz="1600" b="1" kern="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Construction:</a:t>
            </a:r>
            <a:endParaRPr lang="en-US" altLang="en-US" sz="1600" b="1" kern="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800100" lvl="1" indent="-342900" algn="just" defTabSz="914400">
              <a:lnSpc>
                <a:spcPct val="150000"/>
              </a:lnSpc>
              <a:buFont typeface="Wingdings" panose="05000000000000000000" pitchFamily="2" charset="2"/>
              <a:buChar char="§"/>
              <a:defRPr/>
            </a:pPr>
            <a:r>
              <a:rPr lang="en-US" altLang="en-US" sz="1600" b="1" kern="0" dirty="0">
                <a:solidFill>
                  <a:srgbClr val="000000"/>
                </a:solidFill>
                <a:latin typeface="Arial" charset="0"/>
                <a:ea typeface="Times New Roman" pitchFamily="18" charset="0"/>
                <a:cs typeface="Arial" charset="0"/>
              </a:rPr>
              <a:t>the </a:t>
            </a:r>
            <a:r>
              <a:rPr lang="en-US" altLang="en-US" sz="1600" b="1" kern="0" dirty="0" err="1">
                <a:solidFill>
                  <a:srgbClr val="000000"/>
                </a:solidFill>
                <a:latin typeface="Arial" charset="0"/>
                <a:ea typeface="Times New Roman" pitchFamily="18" charset="0"/>
                <a:cs typeface="Arial" charset="0"/>
              </a:rPr>
              <a:t>dti</a:t>
            </a:r>
            <a:r>
              <a:rPr lang="en-US" altLang="en-US" sz="1600" b="1" kern="0" dirty="0">
                <a:solidFill>
                  <a:srgbClr val="000000"/>
                </a:solidFill>
                <a:latin typeface="Arial" charset="0"/>
                <a:ea typeface="Times New Roman" pitchFamily="18" charset="0"/>
                <a:cs typeface="Arial" charset="0"/>
              </a:rPr>
              <a:t> </a:t>
            </a:r>
            <a:r>
              <a:rPr lang="en-US" altLang="en-US" sz="1600" kern="0" dirty="0">
                <a:solidFill>
                  <a:srgbClr val="000000"/>
                </a:solidFill>
                <a:latin typeface="Arial" charset="0"/>
                <a:ea typeface="Times New Roman" pitchFamily="18" charset="0"/>
                <a:cs typeface="Arial" charset="0"/>
              </a:rPr>
              <a:t>tabled the Liquefied Petroleum Gas (LPG) industrial strategy and the </a:t>
            </a:r>
            <a:r>
              <a:rPr lang="en-US" altLang="en-US" sz="1600" kern="0" dirty="0" err="1">
                <a:solidFill>
                  <a:srgbClr val="000000"/>
                </a:solidFill>
                <a:latin typeface="Arial" charset="0"/>
                <a:ea typeface="Times New Roman" pitchFamily="18" charset="0"/>
                <a:cs typeface="Arial" charset="0"/>
              </a:rPr>
              <a:t>Golfinho</a:t>
            </a:r>
            <a:r>
              <a:rPr lang="en-US" altLang="en-US" sz="1600" kern="0" dirty="0">
                <a:solidFill>
                  <a:srgbClr val="000000"/>
                </a:solidFill>
                <a:latin typeface="Arial" charset="0"/>
                <a:ea typeface="Times New Roman" pitchFamily="18" charset="0"/>
                <a:cs typeface="Arial" charset="0"/>
              </a:rPr>
              <a:t> Liquefied Natural Gas (LNG) project in Mozambique at </a:t>
            </a:r>
            <a:r>
              <a:rPr lang="en-US" altLang="en-US" sz="1600" kern="0" dirty="0" err="1">
                <a:solidFill>
                  <a:srgbClr val="000000"/>
                </a:solidFill>
                <a:latin typeface="Arial" charset="0"/>
                <a:ea typeface="Times New Roman" pitchFamily="18" charset="0"/>
                <a:cs typeface="Arial" charset="0"/>
              </a:rPr>
              <a:t>Nedlac</a:t>
            </a:r>
            <a:r>
              <a:rPr lang="en-US" altLang="en-US" sz="2000" kern="0" dirty="0" smtClean="0">
                <a:solidFill>
                  <a:srgbClr val="000000"/>
                </a:solidFill>
                <a:latin typeface="Arial" charset="0"/>
                <a:ea typeface="Times New Roman" pitchFamily="18" charset="0"/>
                <a:cs typeface="Arial" charset="0"/>
              </a:rPr>
              <a:t>.</a:t>
            </a:r>
          </a:p>
          <a:p>
            <a:pPr marL="800100" lvl="1" indent="-342900" algn="just" defTabSz="914400">
              <a:lnSpc>
                <a:spcPct val="150000"/>
              </a:lnSpc>
              <a:buFont typeface="Wingdings" panose="05000000000000000000" pitchFamily="2" charset="2"/>
              <a:buChar char="§"/>
              <a:defRPr/>
            </a:pPr>
            <a:r>
              <a:rPr lang="en-ZA" altLang="en-US" sz="1600" kern="0" dirty="0">
                <a:solidFill>
                  <a:srgbClr val="000000"/>
                </a:solidFill>
                <a:latin typeface="Arial" charset="0"/>
                <a:ea typeface="Times New Roman" pitchFamily="18" charset="0"/>
                <a:cs typeface="Arial" charset="0"/>
              </a:rPr>
              <a:t>The Export Credit Insurance Corporation (ECIC) has underwritten $ 1 - 1.2 billion USD in the </a:t>
            </a:r>
            <a:r>
              <a:rPr lang="en-ZA" altLang="en-US" sz="1600" kern="0" dirty="0" err="1">
                <a:solidFill>
                  <a:srgbClr val="000000"/>
                </a:solidFill>
                <a:latin typeface="Arial" charset="0"/>
                <a:ea typeface="Times New Roman" pitchFamily="18" charset="0"/>
                <a:cs typeface="Arial" charset="0"/>
              </a:rPr>
              <a:t>Golfinho</a:t>
            </a:r>
            <a:r>
              <a:rPr lang="en-ZA" altLang="en-US" sz="1600" kern="0" dirty="0">
                <a:solidFill>
                  <a:srgbClr val="000000"/>
                </a:solidFill>
                <a:latin typeface="Arial" charset="0"/>
                <a:ea typeface="Times New Roman" pitchFamily="18" charset="0"/>
                <a:cs typeface="Arial" charset="0"/>
              </a:rPr>
              <a:t> project.  </a:t>
            </a:r>
            <a:r>
              <a:rPr lang="en-ZA" altLang="en-US" sz="1600" b="1" kern="0" dirty="0">
                <a:solidFill>
                  <a:srgbClr val="000000"/>
                </a:solidFill>
                <a:latin typeface="Arial" charset="0"/>
                <a:ea typeface="Times New Roman" pitchFamily="18" charset="0"/>
                <a:cs typeface="Arial" charset="0"/>
              </a:rPr>
              <a:t>the </a:t>
            </a:r>
            <a:r>
              <a:rPr lang="en-ZA" altLang="en-US" sz="1600" b="1" kern="0" dirty="0" err="1">
                <a:solidFill>
                  <a:srgbClr val="000000"/>
                </a:solidFill>
                <a:latin typeface="Arial" charset="0"/>
                <a:ea typeface="Times New Roman" pitchFamily="18" charset="0"/>
                <a:cs typeface="Arial" charset="0"/>
              </a:rPr>
              <a:t>dti</a:t>
            </a:r>
            <a:r>
              <a:rPr lang="en-ZA" altLang="en-US" sz="1600" b="1" kern="0" dirty="0">
                <a:solidFill>
                  <a:srgbClr val="000000"/>
                </a:solidFill>
                <a:latin typeface="Arial" charset="0"/>
                <a:ea typeface="Times New Roman" pitchFamily="18" charset="0"/>
                <a:cs typeface="Arial" charset="0"/>
              </a:rPr>
              <a:t> </a:t>
            </a:r>
            <a:r>
              <a:rPr lang="en-ZA" altLang="en-US" sz="1600" kern="0" dirty="0">
                <a:solidFill>
                  <a:srgbClr val="000000"/>
                </a:solidFill>
                <a:latin typeface="Arial" charset="0"/>
                <a:ea typeface="Times New Roman" pitchFamily="18" charset="0"/>
                <a:cs typeface="Arial" charset="0"/>
              </a:rPr>
              <a:t>has written to the ECIC to obtain the work packages.</a:t>
            </a:r>
          </a:p>
          <a:p>
            <a:pPr marL="800100" lvl="1" indent="-342900" algn="just" defTabSz="914400">
              <a:lnSpc>
                <a:spcPct val="150000"/>
              </a:lnSpc>
              <a:buFont typeface="Wingdings" panose="05000000000000000000" pitchFamily="2" charset="2"/>
              <a:buChar char="§"/>
              <a:defRPr/>
            </a:pPr>
            <a:endParaRPr lang="en-US" altLang="en-US" sz="2000" kern="0" dirty="0" smtClean="0">
              <a:solidFill>
                <a:srgbClr val="000000"/>
              </a:solidFill>
              <a:latin typeface="Arial" charset="0"/>
              <a:ea typeface="Times New Roman" pitchFamily="18" charset="0"/>
              <a:cs typeface="Arial" charset="0"/>
            </a:endParaRPr>
          </a:p>
          <a:p>
            <a:pPr marL="800100" lvl="1" indent="-342900" algn="just" defTabSz="914400">
              <a:lnSpc>
                <a:spcPct val="150000"/>
              </a:lnSpc>
              <a:buFont typeface="Wingdings" panose="05000000000000000000" pitchFamily="2" charset="2"/>
              <a:buChar char="§"/>
              <a:defRPr/>
            </a:pPr>
            <a:endParaRPr lang="en-ZA" altLang="en-US" sz="1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Slide Number Placeholder 14"/>
          <p:cNvSpPr>
            <a:spLocks noGrp="1"/>
          </p:cNvSpPr>
          <p:nvPr>
            <p:ph type="sldNum" sz="quarter" idx="12"/>
          </p:nvPr>
        </p:nvSpPr>
        <p:spPr/>
        <p:txBody>
          <a:bodyPr/>
          <a:lstStyle/>
          <a:p>
            <a:fld id="{9CCB6FB7-8D5D-3A4D-B750-4FAB07D068CE}" type="slidenum">
              <a:rPr lang="en-US" smtClean="0"/>
              <a:t>14</a:t>
            </a:fld>
            <a:endParaRPr lang="en-US"/>
          </a:p>
        </p:txBody>
      </p:sp>
      <p:pic>
        <p:nvPicPr>
          <p:cNvPr id="2" name="Picture 1"/>
          <p:cNvPicPr>
            <a:picLocks noChangeAspect="1"/>
          </p:cNvPicPr>
          <p:nvPr/>
        </p:nvPicPr>
        <p:blipFill>
          <a:blip r:embed="rId3"/>
          <a:stretch>
            <a:fillRect/>
          </a:stretch>
        </p:blipFill>
        <p:spPr>
          <a:xfrm>
            <a:off x="5829300" y="1828800"/>
            <a:ext cx="2857500" cy="1971040"/>
          </a:xfrm>
          <a:prstGeom prst="rect">
            <a:avLst/>
          </a:prstGeom>
        </p:spPr>
      </p:pic>
      <p:pic>
        <p:nvPicPr>
          <p:cNvPr id="12" name="Picture 11"/>
          <p:cNvPicPr>
            <a:picLocks noChangeAspect="1"/>
          </p:cNvPicPr>
          <p:nvPr/>
        </p:nvPicPr>
        <p:blipFill>
          <a:blip r:embed="rId4"/>
          <a:stretch>
            <a:fillRect/>
          </a:stretch>
        </p:blipFill>
        <p:spPr>
          <a:xfrm>
            <a:off x="6409113" y="6192223"/>
            <a:ext cx="997527" cy="665777"/>
          </a:xfrm>
          <a:prstGeom prst="rect">
            <a:avLst/>
          </a:prstGeom>
          <a:ln>
            <a:noFill/>
          </a:ln>
          <a:effectLst>
            <a:softEdge rad="112500"/>
          </a:effectLst>
        </p:spPr>
      </p:pic>
      <p:pic>
        <p:nvPicPr>
          <p:cNvPr id="14" name="Picture 13"/>
          <p:cNvPicPr>
            <a:picLocks noChangeAspect="1"/>
          </p:cNvPicPr>
          <p:nvPr/>
        </p:nvPicPr>
        <p:blipFill>
          <a:blip r:embed="rId5"/>
          <a:stretch>
            <a:fillRect/>
          </a:stretch>
        </p:blipFill>
        <p:spPr>
          <a:xfrm>
            <a:off x="7443164" y="5949952"/>
            <a:ext cx="914479" cy="798645"/>
          </a:xfrm>
          <a:prstGeom prst="rect">
            <a:avLst/>
          </a:prstGeom>
        </p:spPr>
      </p:pic>
      <p:pic>
        <p:nvPicPr>
          <p:cNvPr id="17" name="Picture 1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41540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1739914724"/>
              </p:ext>
            </p:extLst>
          </p:nvPr>
        </p:nvGraphicFramePr>
        <p:xfrm>
          <a:off x="0" y="1117804"/>
          <a:ext cx="8928991" cy="4919797"/>
        </p:xfrm>
        <a:graphic>
          <a:graphicData uri="http://schemas.openxmlformats.org/drawingml/2006/table">
            <a:tbl>
              <a:tblPr/>
              <a:tblGrid>
                <a:gridCol w="8928991">
                  <a:extLst>
                    <a:ext uri="{9D8B030D-6E8A-4147-A177-3AD203B41FA5}">
                      <a16:colId xmlns:a16="http://schemas.microsoft.com/office/drawing/2014/main" val="20000"/>
                    </a:ext>
                  </a:extLst>
                </a:gridCol>
              </a:tblGrid>
              <a:tr h="679947">
                <a:tc>
                  <a:txBody>
                    <a:bodyPr/>
                    <a:lstStyle/>
                    <a:p>
                      <a:pPr>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16597">
                <a:tc>
                  <a:txBody>
                    <a:bodyPr/>
                    <a:lstStyle/>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lang="en-US" sz="1400" dirty="0" smtClean="0">
                        <a:latin typeface="Arial" panose="020B0604020202020204" pitchFamily="34"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just"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0" name="Title 1"/>
          <p:cNvSpPr txBox="1">
            <a:spLocks/>
          </p:cNvSpPr>
          <p:nvPr/>
        </p:nvSpPr>
        <p:spPr>
          <a:xfrm>
            <a:off x="0" y="102815"/>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INDUSTRIAL DEVELOPMENT</a:t>
            </a:r>
          </a:p>
          <a:p>
            <a:endParaRPr lang="en-US" sz="2585" b="1" dirty="0">
              <a:latin typeface="Arial" panose="020B0604020202020204" pitchFamily="34" charset="0"/>
              <a:cs typeface="Arial" panose="020B0604020202020204" pitchFamily="34" charset="0"/>
            </a:endParaRPr>
          </a:p>
        </p:txBody>
      </p:sp>
      <p:sp>
        <p:nvSpPr>
          <p:cNvPr id="13" name="TextBox 12"/>
          <p:cNvSpPr txBox="1"/>
          <p:nvPr/>
        </p:nvSpPr>
        <p:spPr>
          <a:xfrm>
            <a:off x="-36524" y="1922920"/>
            <a:ext cx="5887727" cy="4154984"/>
          </a:xfrm>
          <a:prstGeom prst="rect">
            <a:avLst/>
          </a:prstGeom>
          <a:noFill/>
        </p:spPr>
        <p:txBody>
          <a:bodyPr wrap="square" rtlCol="0">
            <a:spAutoFit/>
          </a:bodyPr>
          <a:lstStyle/>
          <a:p>
            <a:pPr marL="285750" lvl="0" indent="-285750" algn="just" defTabSz="914400" fontAlgn="base">
              <a:lnSpc>
                <a:spcPct val="150000"/>
              </a:lnSpc>
              <a:spcBef>
                <a:spcPct val="20000"/>
              </a:spcBef>
              <a:spcAft>
                <a:spcPct val="0"/>
              </a:spcAft>
              <a:buFont typeface="Wingdings" panose="05000000000000000000" pitchFamily="2" charset="2"/>
              <a:buChar char="q"/>
              <a:defRPr/>
            </a:pPr>
            <a:r>
              <a:rPr lang="en-US" altLang="en-US" sz="1600" b="1" kern="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Metals:</a:t>
            </a:r>
            <a:endParaRPr lang="en-US" altLang="en-US" sz="1600" b="1" kern="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800100" lvl="1" indent="-342900" defTabSz="914400">
              <a:lnSpc>
                <a:spcPct val="150000"/>
              </a:lnSpc>
              <a:buFont typeface="Wingdings" panose="05000000000000000000" pitchFamily="2" charset="2"/>
              <a:buChar char="§"/>
              <a:defRPr/>
            </a:pPr>
            <a:r>
              <a:rPr lang="en-ZA" altLang="en-US" sz="1600" kern="0" dirty="0">
                <a:solidFill>
                  <a:srgbClr val="000000"/>
                </a:solidFill>
                <a:latin typeface="Arial" pitchFamily="34" charset="0"/>
                <a:ea typeface="Times New Roman" pitchFamily="18" charset="0"/>
                <a:cs typeface="Arial" pitchFamily="34" charset="0"/>
              </a:rPr>
              <a:t>International Trade Administration Commission (ITAC) has imposed a preliminary safeguard duty of 42.09% on  steel Hexagon screws (HS:73181539) with effect from 03 August 2018 to restore industry </a:t>
            </a:r>
            <a:r>
              <a:rPr lang="en-ZA" altLang="en-US" sz="1600" kern="0" dirty="0" smtClean="0">
                <a:solidFill>
                  <a:srgbClr val="000000"/>
                </a:solidFill>
                <a:latin typeface="Arial" pitchFamily="34" charset="0"/>
                <a:ea typeface="Times New Roman" pitchFamily="18" charset="0"/>
                <a:cs typeface="Arial" pitchFamily="34" charset="0"/>
              </a:rPr>
              <a:t>sustainability through </a:t>
            </a:r>
            <a:r>
              <a:rPr lang="en-ZA" altLang="en-US" sz="1600" b="1" kern="0" dirty="0" err="1" smtClean="0">
                <a:solidFill>
                  <a:srgbClr val="000000"/>
                </a:solidFill>
                <a:latin typeface="Arial" pitchFamily="34" charset="0"/>
                <a:ea typeface="Times New Roman" pitchFamily="18" charset="0"/>
                <a:cs typeface="Arial" pitchFamily="34" charset="0"/>
              </a:rPr>
              <a:t>dti</a:t>
            </a:r>
            <a:r>
              <a:rPr lang="en-ZA" altLang="en-US" sz="1600" b="1" kern="0" dirty="0" smtClean="0">
                <a:solidFill>
                  <a:srgbClr val="000000"/>
                </a:solidFill>
                <a:latin typeface="Arial" pitchFamily="34" charset="0"/>
                <a:ea typeface="Times New Roman" pitchFamily="18" charset="0"/>
                <a:cs typeface="Arial" pitchFamily="34" charset="0"/>
              </a:rPr>
              <a:t> intervention.</a:t>
            </a:r>
          </a:p>
          <a:p>
            <a:pPr marL="800100" lvl="1" indent="-342900" defTabSz="914400">
              <a:lnSpc>
                <a:spcPct val="150000"/>
              </a:lnSpc>
              <a:buFont typeface="Wingdings" panose="05000000000000000000" pitchFamily="2" charset="2"/>
              <a:buChar char="§"/>
              <a:defRPr/>
            </a:pPr>
            <a:r>
              <a:rPr lang="en-ZA" altLang="en-US" sz="1600" kern="0" dirty="0">
                <a:solidFill>
                  <a:srgbClr val="000000"/>
                </a:solidFill>
                <a:latin typeface="Arial" pitchFamily="34" charset="0"/>
                <a:ea typeface="Times New Roman" pitchFamily="18" charset="0"/>
                <a:cs typeface="Arial" pitchFamily="34" charset="0"/>
              </a:rPr>
              <a:t>In August 2018, Gibela launched an enterprise development programme to help new and established businesses in South Africa’s rail sector achieve growth and create jobs. </a:t>
            </a:r>
          </a:p>
          <a:p>
            <a:pPr lvl="1" defTabSz="914400">
              <a:lnSpc>
                <a:spcPct val="150000"/>
              </a:lnSpc>
              <a:defRPr/>
            </a:pPr>
            <a:endParaRPr lang="en-ZA" altLang="en-US" sz="1600" b="1" kern="0" dirty="0" smtClean="0">
              <a:solidFill>
                <a:srgbClr val="000000"/>
              </a:solidFill>
              <a:latin typeface="Arial" pitchFamily="34" charset="0"/>
              <a:ea typeface="Times New Roman" pitchFamily="18" charset="0"/>
              <a:cs typeface="Arial" pitchFamily="34" charset="0"/>
            </a:endParaRPr>
          </a:p>
        </p:txBody>
      </p:sp>
      <p:sp>
        <p:nvSpPr>
          <p:cNvPr id="15" name="Slide Number Placeholder 14"/>
          <p:cNvSpPr>
            <a:spLocks noGrp="1"/>
          </p:cNvSpPr>
          <p:nvPr>
            <p:ph type="sldNum" sz="quarter" idx="12"/>
          </p:nvPr>
        </p:nvSpPr>
        <p:spPr/>
        <p:txBody>
          <a:bodyPr/>
          <a:lstStyle/>
          <a:p>
            <a:fld id="{9CCB6FB7-8D5D-3A4D-B750-4FAB07D068CE}" type="slidenum">
              <a:rPr lang="en-US" smtClean="0"/>
              <a:t>15</a:t>
            </a:fld>
            <a:endParaRPr lang="en-US"/>
          </a:p>
        </p:txBody>
      </p:sp>
      <p:pic>
        <p:nvPicPr>
          <p:cNvPr id="3" name="Picture 2"/>
          <p:cNvPicPr>
            <a:picLocks noChangeAspect="1"/>
          </p:cNvPicPr>
          <p:nvPr/>
        </p:nvPicPr>
        <p:blipFill>
          <a:blip r:embed="rId3"/>
          <a:stretch>
            <a:fillRect/>
          </a:stretch>
        </p:blipFill>
        <p:spPr>
          <a:xfrm>
            <a:off x="6422702" y="1747519"/>
            <a:ext cx="2365698" cy="1469206"/>
          </a:xfrm>
          <a:prstGeom prst="rect">
            <a:avLst/>
          </a:prstGeom>
        </p:spPr>
      </p:pic>
      <p:pic>
        <p:nvPicPr>
          <p:cNvPr id="4" name="Picture 3"/>
          <p:cNvPicPr>
            <a:picLocks noChangeAspect="1"/>
          </p:cNvPicPr>
          <p:nvPr/>
        </p:nvPicPr>
        <p:blipFill>
          <a:blip r:embed="rId4"/>
          <a:stretch>
            <a:fillRect/>
          </a:stretch>
        </p:blipFill>
        <p:spPr>
          <a:xfrm>
            <a:off x="6353969" y="3482955"/>
            <a:ext cx="2247900" cy="2038350"/>
          </a:xfrm>
          <a:prstGeom prst="rect">
            <a:avLst/>
          </a:prstGeom>
        </p:spPr>
      </p:pic>
      <p:pic>
        <p:nvPicPr>
          <p:cNvPr id="12" name="Picture 11"/>
          <p:cNvPicPr>
            <a:picLocks noChangeAspect="1"/>
          </p:cNvPicPr>
          <p:nvPr/>
        </p:nvPicPr>
        <p:blipFill>
          <a:blip r:embed="rId5"/>
          <a:stretch>
            <a:fillRect/>
          </a:stretch>
        </p:blipFill>
        <p:spPr>
          <a:xfrm>
            <a:off x="6409113" y="6192223"/>
            <a:ext cx="997527" cy="665777"/>
          </a:xfrm>
          <a:prstGeom prst="rect">
            <a:avLst/>
          </a:prstGeom>
          <a:ln>
            <a:noFill/>
          </a:ln>
          <a:effectLst>
            <a:softEdge rad="112500"/>
          </a:effectLst>
        </p:spPr>
      </p:pic>
      <p:pic>
        <p:nvPicPr>
          <p:cNvPr id="14" name="Picture 13"/>
          <p:cNvPicPr>
            <a:picLocks noChangeAspect="1"/>
          </p:cNvPicPr>
          <p:nvPr/>
        </p:nvPicPr>
        <p:blipFill>
          <a:blip r:embed="rId6"/>
          <a:stretch>
            <a:fillRect/>
          </a:stretch>
        </p:blipFill>
        <p:spPr>
          <a:xfrm>
            <a:off x="7507310" y="5957027"/>
            <a:ext cx="914479" cy="798645"/>
          </a:xfrm>
          <a:prstGeom prst="rect">
            <a:avLst/>
          </a:prstGeom>
        </p:spPr>
      </p:pic>
      <p:pic>
        <p:nvPicPr>
          <p:cNvPr id="17" name="Picture 1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4163211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1642713351"/>
              </p:ext>
            </p:extLst>
          </p:nvPr>
        </p:nvGraphicFramePr>
        <p:xfrm>
          <a:off x="107504" y="476673"/>
          <a:ext cx="8928991" cy="5652278"/>
        </p:xfrm>
        <a:graphic>
          <a:graphicData uri="http://schemas.openxmlformats.org/drawingml/2006/table">
            <a:tbl>
              <a:tblPr/>
              <a:tblGrid>
                <a:gridCol w="8928991">
                  <a:extLst>
                    <a:ext uri="{9D8B030D-6E8A-4147-A177-3AD203B41FA5}">
                      <a16:colId xmlns:a16="http://schemas.microsoft.com/office/drawing/2014/main" val="20000"/>
                    </a:ext>
                  </a:extLst>
                </a:gridCol>
              </a:tblGrid>
              <a:tr h="761531">
                <a:tc>
                  <a:txBody>
                    <a:bodyPr/>
                    <a:lstStyle/>
                    <a:p>
                      <a:pPr>
                        <a:defRPr/>
                      </a:pPr>
                      <a:r>
                        <a:rPr lang="en-US" sz="2000" b="1" dirty="0" smtClean="0">
                          <a:solidFill>
                            <a:srgbClr val="008100"/>
                          </a:solidFill>
                          <a:effectLst>
                            <a:outerShdw blurRad="38100" dist="38100" dir="2700000" algn="tl">
                              <a:srgbClr val="000000">
                                <a:alpha val="43137"/>
                              </a:srgbClr>
                            </a:outerShdw>
                          </a:effectLst>
                          <a:latin typeface="Arial" pitchFamily="34" charset="0"/>
                          <a:cs typeface="Arial" pitchFamily="34" charset="0"/>
                        </a:rPr>
                        <a:t>SG </a:t>
                      </a:r>
                      <a:r>
                        <a:rPr lang="en-US" sz="2000" b="1" dirty="0" smtClean="0">
                          <a:solidFill>
                            <a:srgbClr val="008100"/>
                          </a:solidFill>
                          <a:latin typeface="Arial" pitchFamily="34" charset="0"/>
                          <a:cs typeface="Arial" pitchFamily="34" charset="0"/>
                        </a:rPr>
                        <a:t>1: 	Facilitate transformation of the economy to promote industrial development, investment, competitiveness and employment creation</a:t>
                      </a:r>
                      <a:endParaRPr lang="en-US" sz="2000" b="1" dirty="0">
                        <a:solidFill>
                          <a:srgbClr val="008100"/>
                        </a:solidFill>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890747">
                <a:tc>
                  <a:txBody>
                    <a:bodyPr/>
                    <a:lstStyle/>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9" name="TextBox 8"/>
          <p:cNvSpPr txBox="1"/>
          <p:nvPr/>
        </p:nvSpPr>
        <p:spPr>
          <a:xfrm>
            <a:off x="1453612" y="1482167"/>
            <a:ext cx="4987610" cy="954107"/>
          </a:xfrm>
          <a:prstGeom prst="rect">
            <a:avLst/>
          </a:prstGeom>
          <a:noFill/>
        </p:spPr>
        <p:txBody>
          <a:bodyPr wrap="square" rtlCol="0">
            <a:spAutoFit/>
          </a:bodyPr>
          <a:lstStyle/>
          <a:p>
            <a:pPr marL="171450" lvl="0" indent="-171450" algn="just">
              <a:spcBef>
                <a:spcPct val="20000"/>
              </a:spcBef>
              <a:buFont typeface="Wingdings" panose="05000000000000000000" pitchFamily="2" charset="2"/>
              <a:buChar char="q"/>
              <a:defRPr/>
            </a:pPr>
            <a:r>
              <a:rPr lang="en-US" altLang="en-US" sz="1400" b="1" dirty="0" smtClean="0">
                <a:solidFill>
                  <a:srgbClr val="FF3300"/>
                </a:solidFill>
                <a:latin typeface="Arial" panose="020B0604020202020204" pitchFamily="34" charset="0"/>
                <a:ea typeface="Times New Roman" panose="02020603050405020304" pitchFamily="18" charset="0"/>
                <a:cs typeface="Arial" panose="020B0604020202020204" pitchFamily="34" charset="0"/>
              </a:rPr>
              <a:t>209</a:t>
            </a:r>
            <a:r>
              <a:rPr lang="en-US" altLang="en-US" sz="1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altLang="en-US" sz="1400" dirty="0">
                <a:solidFill>
                  <a:prstClr val="black"/>
                </a:solidFill>
                <a:latin typeface="Arial" panose="020B0604020202020204" pitchFamily="34" charset="0"/>
                <a:ea typeface="Times New Roman" panose="02020603050405020304" pitchFamily="18" charset="0"/>
                <a:cs typeface="Arial" panose="020B0604020202020204" pitchFamily="34" charset="0"/>
              </a:rPr>
              <a:t>enterprises financially supported across all incentives and that will result in over </a:t>
            </a:r>
            <a:r>
              <a:rPr lang="en-US" altLang="en-US" sz="1400" b="1" dirty="0">
                <a:solidFill>
                  <a:srgbClr val="FF3300"/>
                </a:solidFill>
                <a:latin typeface="Arial" panose="020B0604020202020204" pitchFamily="34" charset="0"/>
                <a:ea typeface="Times New Roman" panose="02020603050405020304" pitchFamily="18" charset="0"/>
                <a:cs typeface="Arial" panose="020B0604020202020204" pitchFamily="34" charset="0"/>
              </a:rPr>
              <a:t>7</a:t>
            </a:r>
            <a:r>
              <a:rPr lang="en-US" altLang="en-US" sz="1400" b="1" dirty="0" smtClean="0">
                <a:solidFill>
                  <a:srgbClr val="FF3300"/>
                </a:solidFill>
                <a:latin typeface="Arial" panose="020B0604020202020204" pitchFamily="34" charset="0"/>
                <a:ea typeface="Times New Roman" panose="02020603050405020304" pitchFamily="18" charset="0"/>
                <a:cs typeface="Arial" panose="020B0604020202020204" pitchFamily="34" charset="0"/>
              </a:rPr>
              <a:t> </a:t>
            </a:r>
            <a:r>
              <a:rPr lang="en-US" altLang="en-US" sz="1400" b="1" dirty="0">
                <a:solidFill>
                  <a:srgbClr val="FF3300"/>
                </a:solidFill>
                <a:latin typeface="Arial" panose="020B0604020202020204" pitchFamily="34" charset="0"/>
                <a:ea typeface="Times New Roman" panose="02020603050405020304" pitchFamily="18" charset="0"/>
                <a:cs typeface="Arial" panose="020B0604020202020204" pitchFamily="34" charset="0"/>
              </a:rPr>
              <a:t>000 jobs projected </a:t>
            </a:r>
            <a:r>
              <a:rPr lang="en-US" altLang="en-US" sz="1400" dirty="0">
                <a:solidFill>
                  <a:prstClr val="black"/>
                </a:solidFill>
                <a:latin typeface="Arial" panose="020B0604020202020204" pitchFamily="34" charset="0"/>
                <a:ea typeface="Times New Roman" panose="02020603050405020304" pitchFamily="18" charset="0"/>
                <a:cs typeface="Arial" panose="020B0604020202020204" pitchFamily="34" charset="0"/>
              </a:rPr>
              <a:t>to be retained and over </a:t>
            </a:r>
            <a:r>
              <a:rPr lang="en-US" altLang="en-US" sz="1400" b="1" dirty="0">
                <a:solidFill>
                  <a:srgbClr val="FF3300"/>
                </a:solidFill>
                <a:latin typeface="Arial" panose="020B0604020202020204" pitchFamily="34" charset="0"/>
                <a:ea typeface="Times New Roman" panose="02020603050405020304" pitchFamily="18" charset="0"/>
                <a:cs typeface="Arial" panose="020B0604020202020204" pitchFamily="34" charset="0"/>
              </a:rPr>
              <a:t>3</a:t>
            </a:r>
            <a:r>
              <a:rPr lang="en-US" altLang="en-US" sz="1400" b="1" dirty="0" smtClean="0">
                <a:solidFill>
                  <a:srgbClr val="FF3300"/>
                </a:solidFill>
                <a:latin typeface="Arial" panose="020B0604020202020204" pitchFamily="34" charset="0"/>
                <a:ea typeface="Times New Roman" panose="02020603050405020304" pitchFamily="18" charset="0"/>
                <a:cs typeface="Arial" panose="020B0604020202020204" pitchFamily="34" charset="0"/>
              </a:rPr>
              <a:t> </a:t>
            </a:r>
            <a:r>
              <a:rPr lang="en-US" altLang="en-US" sz="1400" b="1" dirty="0">
                <a:solidFill>
                  <a:srgbClr val="FF3300"/>
                </a:solidFill>
                <a:latin typeface="Arial" panose="020B0604020202020204" pitchFamily="34" charset="0"/>
                <a:ea typeface="Times New Roman" panose="02020603050405020304" pitchFamily="18" charset="0"/>
                <a:cs typeface="Arial" panose="020B0604020202020204" pitchFamily="34" charset="0"/>
              </a:rPr>
              <a:t>000 new jobs </a:t>
            </a:r>
            <a:r>
              <a:rPr lang="en-US" altLang="en-US" sz="1400" dirty="0">
                <a:solidFill>
                  <a:prstClr val="black"/>
                </a:solidFill>
                <a:latin typeface="Arial" panose="020B0604020202020204" pitchFamily="34" charset="0"/>
                <a:ea typeface="Times New Roman" panose="02020603050405020304" pitchFamily="18" charset="0"/>
                <a:cs typeface="Arial" panose="020B0604020202020204" pitchFamily="34" charset="0"/>
              </a:rPr>
              <a:t>projected to be created through these approvals.</a:t>
            </a:r>
          </a:p>
        </p:txBody>
      </p:sp>
      <p:grpSp>
        <p:nvGrpSpPr>
          <p:cNvPr id="10" name="Group 9" descr="group of business persons icon">
            <a:extLst>
              <a:ext uri="{FF2B5EF4-FFF2-40B4-BE49-F238E27FC236}">
                <a16:creationId xmlns:a16="http://schemas.microsoft.com/office/drawing/2014/main" id="{5F98A24F-7A2B-47F3-8848-CAD6C6003FE8}"/>
              </a:ext>
            </a:extLst>
          </p:cNvPr>
          <p:cNvGrpSpPr/>
          <p:nvPr/>
        </p:nvGrpSpPr>
        <p:grpSpPr>
          <a:xfrm>
            <a:off x="188958" y="1609720"/>
            <a:ext cx="864096" cy="936104"/>
            <a:chOff x="2009775" y="7426325"/>
            <a:chExt cx="631825" cy="628650"/>
          </a:xfrm>
        </p:grpSpPr>
        <p:sp>
          <p:nvSpPr>
            <p:cNvPr id="11" name="Oval 176">
              <a:extLst>
                <a:ext uri="{FF2B5EF4-FFF2-40B4-BE49-F238E27FC236}">
                  <a16:creationId xmlns:a16="http://schemas.microsoft.com/office/drawing/2014/main" id="{5584A4EB-3B5F-4696-83C8-AF28CE3BF298}"/>
                </a:ext>
              </a:extLst>
            </p:cNvPr>
            <p:cNvSpPr>
              <a:spLocks noChangeArrowheads="1"/>
            </p:cNvSpPr>
            <p:nvPr/>
          </p:nvSpPr>
          <p:spPr bwMode="auto">
            <a:xfrm>
              <a:off x="2009775" y="7426325"/>
              <a:ext cx="631825" cy="62865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85">
              <a:extLst>
                <a:ext uri="{FF2B5EF4-FFF2-40B4-BE49-F238E27FC236}">
                  <a16:creationId xmlns:a16="http://schemas.microsoft.com/office/drawing/2014/main" id="{46DC4B91-174A-4D95-BABA-C4BA79F5AAC2}"/>
                </a:ext>
              </a:extLst>
            </p:cNvPr>
            <p:cNvSpPr>
              <a:spLocks noEditPoints="1"/>
            </p:cNvSpPr>
            <p:nvPr/>
          </p:nvSpPr>
          <p:spPr bwMode="auto">
            <a:xfrm>
              <a:off x="2098675" y="7505700"/>
              <a:ext cx="454025" cy="444500"/>
            </a:xfrm>
            <a:custGeom>
              <a:avLst/>
              <a:gdLst>
                <a:gd name="T0" fmla="*/ 72 w 143"/>
                <a:gd name="T1" fmla="*/ 0 h 140"/>
                <a:gd name="T2" fmla="*/ 72 w 143"/>
                <a:gd name="T3" fmla="*/ 5 h 140"/>
                <a:gd name="T4" fmla="*/ 57 w 143"/>
                <a:gd name="T5" fmla="*/ 19 h 140"/>
                <a:gd name="T6" fmla="*/ 131 w 143"/>
                <a:gd name="T7" fmla="*/ 36 h 140"/>
                <a:gd name="T8" fmla="*/ 117 w 143"/>
                <a:gd name="T9" fmla="*/ 50 h 140"/>
                <a:gd name="T10" fmla="*/ 117 w 143"/>
                <a:gd name="T11" fmla="*/ 45 h 140"/>
                <a:gd name="T12" fmla="*/ 130 w 143"/>
                <a:gd name="T13" fmla="*/ 51 h 140"/>
                <a:gd name="T14" fmla="*/ 124 w 143"/>
                <a:gd name="T15" fmla="*/ 59 h 140"/>
                <a:gd name="T16" fmla="*/ 109 w 143"/>
                <a:gd name="T17" fmla="*/ 58 h 140"/>
                <a:gd name="T18" fmla="*/ 103 w 143"/>
                <a:gd name="T19" fmla="*/ 51 h 140"/>
                <a:gd name="T20" fmla="*/ 79 w 143"/>
                <a:gd name="T21" fmla="*/ 56 h 140"/>
                <a:gd name="T22" fmla="*/ 79 w 143"/>
                <a:gd name="T23" fmla="*/ 43 h 140"/>
                <a:gd name="T24" fmla="*/ 66 w 143"/>
                <a:gd name="T25" fmla="*/ 47 h 140"/>
                <a:gd name="T26" fmla="*/ 42 w 143"/>
                <a:gd name="T27" fmla="*/ 52 h 140"/>
                <a:gd name="T28" fmla="*/ 32 w 143"/>
                <a:gd name="T29" fmla="*/ 59 h 140"/>
                <a:gd name="T30" fmla="*/ 19 w 143"/>
                <a:gd name="T31" fmla="*/ 54 h 140"/>
                <a:gd name="T32" fmla="*/ 20 w 143"/>
                <a:gd name="T33" fmla="*/ 65 h 140"/>
                <a:gd name="T34" fmla="*/ 0 w 143"/>
                <a:gd name="T35" fmla="*/ 100 h 140"/>
                <a:gd name="T36" fmla="*/ 45 w 143"/>
                <a:gd name="T37" fmla="*/ 135 h 140"/>
                <a:gd name="T38" fmla="*/ 50 w 143"/>
                <a:gd name="T39" fmla="*/ 140 h 140"/>
                <a:gd name="T40" fmla="*/ 98 w 143"/>
                <a:gd name="T41" fmla="*/ 97 h 140"/>
                <a:gd name="T42" fmla="*/ 135 w 143"/>
                <a:gd name="T43" fmla="*/ 100 h 140"/>
                <a:gd name="T44" fmla="*/ 130 w 143"/>
                <a:gd name="T45" fmla="*/ 51 h 140"/>
                <a:gd name="T46" fmla="*/ 30 w 143"/>
                <a:gd name="T47" fmla="*/ 70 h 140"/>
                <a:gd name="T48" fmla="*/ 27 w 143"/>
                <a:gd name="T49" fmla="*/ 58 h 140"/>
                <a:gd name="T50" fmla="*/ 29 w 143"/>
                <a:gd name="T51" fmla="*/ 104 h 140"/>
                <a:gd name="T52" fmla="*/ 12 w 143"/>
                <a:gd name="T53" fmla="*/ 130 h 140"/>
                <a:gd name="T54" fmla="*/ 5 w 143"/>
                <a:gd name="T55" fmla="*/ 68 h 140"/>
                <a:gd name="T56" fmla="*/ 41 w 143"/>
                <a:gd name="T57" fmla="*/ 59 h 140"/>
                <a:gd name="T58" fmla="*/ 72 w 143"/>
                <a:gd name="T59" fmla="*/ 47 h 140"/>
                <a:gd name="T60" fmla="*/ 67 w 143"/>
                <a:gd name="T61" fmla="*/ 63 h 140"/>
                <a:gd name="T62" fmla="*/ 88 w 143"/>
                <a:gd name="T63" fmla="*/ 92 h 140"/>
                <a:gd name="T64" fmla="*/ 74 w 143"/>
                <a:gd name="T65" fmla="*/ 102 h 140"/>
                <a:gd name="T66" fmla="*/ 55 w 143"/>
                <a:gd name="T67" fmla="*/ 135 h 140"/>
                <a:gd name="T68" fmla="*/ 45 w 143"/>
                <a:gd name="T69" fmla="*/ 59 h 140"/>
                <a:gd name="T70" fmla="*/ 90 w 143"/>
                <a:gd name="T71" fmla="*/ 45 h 140"/>
                <a:gd name="T72" fmla="*/ 117 w 143"/>
                <a:gd name="T73" fmla="*/ 58 h 140"/>
                <a:gd name="T74" fmla="*/ 117 w 143"/>
                <a:gd name="T75" fmla="*/ 77 h 140"/>
                <a:gd name="T76" fmla="*/ 138 w 143"/>
                <a:gd name="T77" fmla="*/ 95 h 140"/>
                <a:gd name="T78" fmla="*/ 119 w 143"/>
                <a:gd name="T79" fmla="*/ 130 h 140"/>
                <a:gd name="T80" fmla="*/ 114 w 143"/>
                <a:gd name="T81" fmla="*/ 130 h 140"/>
                <a:gd name="T82" fmla="*/ 117 w 143"/>
                <a:gd name="T83" fmla="*/ 87 h 140"/>
                <a:gd name="T84" fmla="*/ 138 w 143"/>
                <a:gd name="T85" fmla="*/ 95 h 140"/>
                <a:gd name="T86" fmla="*/ 26 w 143"/>
                <a:gd name="T87" fmla="*/ 21 h 140"/>
                <a:gd name="T88" fmla="*/ 26 w 143"/>
                <a:gd name="T89" fmla="*/ 26 h 140"/>
                <a:gd name="T90" fmla="*/ 17 w 143"/>
                <a:gd name="T91" fmla="*/ 3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140">
                  <a:moveTo>
                    <a:pt x="72" y="38"/>
                  </a:moveTo>
                  <a:cubicBezTo>
                    <a:pt x="82" y="38"/>
                    <a:pt x="90" y="29"/>
                    <a:pt x="90" y="19"/>
                  </a:cubicBezTo>
                  <a:cubicBezTo>
                    <a:pt x="90" y="9"/>
                    <a:pt x="82" y="0"/>
                    <a:pt x="72" y="0"/>
                  </a:cubicBezTo>
                  <a:cubicBezTo>
                    <a:pt x="61" y="0"/>
                    <a:pt x="53" y="9"/>
                    <a:pt x="53" y="19"/>
                  </a:cubicBezTo>
                  <a:cubicBezTo>
                    <a:pt x="53" y="29"/>
                    <a:pt x="61" y="38"/>
                    <a:pt x="72" y="38"/>
                  </a:cubicBezTo>
                  <a:close/>
                  <a:moveTo>
                    <a:pt x="72" y="5"/>
                  </a:moveTo>
                  <a:cubicBezTo>
                    <a:pt x="79" y="5"/>
                    <a:pt x="86" y="11"/>
                    <a:pt x="86" y="19"/>
                  </a:cubicBezTo>
                  <a:cubicBezTo>
                    <a:pt x="86" y="27"/>
                    <a:pt x="79" y="33"/>
                    <a:pt x="72" y="33"/>
                  </a:cubicBezTo>
                  <a:cubicBezTo>
                    <a:pt x="64" y="33"/>
                    <a:pt x="57" y="27"/>
                    <a:pt x="57" y="19"/>
                  </a:cubicBezTo>
                  <a:cubicBezTo>
                    <a:pt x="57" y="11"/>
                    <a:pt x="64" y="5"/>
                    <a:pt x="72" y="5"/>
                  </a:cubicBezTo>
                  <a:close/>
                  <a:moveTo>
                    <a:pt x="117" y="50"/>
                  </a:moveTo>
                  <a:cubicBezTo>
                    <a:pt x="124" y="50"/>
                    <a:pt x="131" y="43"/>
                    <a:pt x="131" y="36"/>
                  </a:cubicBezTo>
                  <a:cubicBezTo>
                    <a:pt x="131" y="28"/>
                    <a:pt x="124" y="21"/>
                    <a:pt x="117" y="21"/>
                  </a:cubicBezTo>
                  <a:cubicBezTo>
                    <a:pt x="109" y="21"/>
                    <a:pt x="102" y="28"/>
                    <a:pt x="102" y="36"/>
                  </a:cubicBezTo>
                  <a:cubicBezTo>
                    <a:pt x="102" y="43"/>
                    <a:pt x="109" y="50"/>
                    <a:pt x="117" y="50"/>
                  </a:cubicBezTo>
                  <a:close/>
                  <a:moveTo>
                    <a:pt x="117" y="26"/>
                  </a:moveTo>
                  <a:cubicBezTo>
                    <a:pt x="122" y="26"/>
                    <a:pt x="126" y="30"/>
                    <a:pt x="126" y="36"/>
                  </a:cubicBezTo>
                  <a:cubicBezTo>
                    <a:pt x="126" y="41"/>
                    <a:pt x="122" y="45"/>
                    <a:pt x="117" y="45"/>
                  </a:cubicBezTo>
                  <a:cubicBezTo>
                    <a:pt x="111" y="45"/>
                    <a:pt x="107" y="41"/>
                    <a:pt x="107" y="36"/>
                  </a:cubicBezTo>
                  <a:cubicBezTo>
                    <a:pt x="107" y="30"/>
                    <a:pt x="111" y="26"/>
                    <a:pt x="117" y="26"/>
                  </a:cubicBezTo>
                  <a:close/>
                  <a:moveTo>
                    <a:pt x="130" y="51"/>
                  </a:moveTo>
                  <a:cubicBezTo>
                    <a:pt x="123" y="64"/>
                    <a:pt x="123" y="64"/>
                    <a:pt x="123" y="64"/>
                  </a:cubicBezTo>
                  <a:cubicBezTo>
                    <a:pt x="122" y="59"/>
                    <a:pt x="122" y="59"/>
                    <a:pt x="122" y="59"/>
                  </a:cubicBezTo>
                  <a:cubicBezTo>
                    <a:pt x="124" y="59"/>
                    <a:pt x="124" y="59"/>
                    <a:pt x="124" y="59"/>
                  </a:cubicBezTo>
                  <a:cubicBezTo>
                    <a:pt x="124" y="54"/>
                    <a:pt x="124" y="54"/>
                    <a:pt x="124" y="54"/>
                  </a:cubicBezTo>
                  <a:cubicBezTo>
                    <a:pt x="109" y="54"/>
                    <a:pt x="109" y="54"/>
                    <a:pt x="109" y="54"/>
                  </a:cubicBezTo>
                  <a:cubicBezTo>
                    <a:pt x="109" y="58"/>
                    <a:pt x="109" y="58"/>
                    <a:pt x="109" y="58"/>
                  </a:cubicBezTo>
                  <a:cubicBezTo>
                    <a:pt x="112" y="58"/>
                    <a:pt x="112" y="58"/>
                    <a:pt x="112" y="58"/>
                  </a:cubicBezTo>
                  <a:cubicBezTo>
                    <a:pt x="110" y="65"/>
                    <a:pt x="110" y="65"/>
                    <a:pt x="110" y="65"/>
                  </a:cubicBezTo>
                  <a:cubicBezTo>
                    <a:pt x="103" y="51"/>
                    <a:pt x="103" y="51"/>
                    <a:pt x="103" y="51"/>
                  </a:cubicBezTo>
                  <a:cubicBezTo>
                    <a:pt x="103" y="51"/>
                    <a:pt x="101" y="52"/>
                    <a:pt x="101" y="52"/>
                  </a:cubicBezTo>
                  <a:cubicBezTo>
                    <a:pt x="97" y="43"/>
                    <a:pt x="88" y="39"/>
                    <a:pt x="88" y="39"/>
                  </a:cubicBezTo>
                  <a:cubicBezTo>
                    <a:pt x="79" y="56"/>
                    <a:pt x="79" y="56"/>
                    <a:pt x="79" y="56"/>
                  </a:cubicBezTo>
                  <a:cubicBezTo>
                    <a:pt x="77" y="47"/>
                    <a:pt x="77" y="47"/>
                    <a:pt x="77" y="47"/>
                  </a:cubicBezTo>
                  <a:cubicBezTo>
                    <a:pt x="79" y="47"/>
                    <a:pt x="79" y="47"/>
                    <a:pt x="79" y="47"/>
                  </a:cubicBezTo>
                  <a:cubicBezTo>
                    <a:pt x="79" y="43"/>
                    <a:pt x="79" y="43"/>
                    <a:pt x="79" y="43"/>
                  </a:cubicBezTo>
                  <a:cubicBezTo>
                    <a:pt x="64" y="43"/>
                    <a:pt x="64" y="43"/>
                    <a:pt x="64" y="43"/>
                  </a:cubicBezTo>
                  <a:cubicBezTo>
                    <a:pt x="64" y="47"/>
                    <a:pt x="64" y="47"/>
                    <a:pt x="64" y="47"/>
                  </a:cubicBezTo>
                  <a:cubicBezTo>
                    <a:pt x="66" y="47"/>
                    <a:pt x="66" y="47"/>
                    <a:pt x="66" y="47"/>
                  </a:cubicBezTo>
                  <a:cubicBezTo>
                    <a:pt x="64" y="56"/>
                    <a:pt x="64" y="56"/>
                    <a:pt x="64" y="56"/>
                  </a:cubicBezTo>
                  <a:cubicBezTo>
                    <a:pt x="55" y="39"/>
                    <a:pt x="55" y="39"/>
                    <a:pt x="55" y="39"/>
                  </a:cubicBezTo>
                  <a:cubicBezTo>
                    <a:pt x="55" y="39"/>
                    <a:pt x="46" y="42"/>
                    <a:pt x="42" y="52"/>
                  </a:cubicBezTo>
                  <a:cubicBezTo>
                    <a:pt x="42" y="52"/>
                    <a:pt x="40" y="51"/>
                    <a:pt x="40" y="51"/>
                  </a:cubicBezTo>
                  <a:cubicBezTo>
                    <a:pt x="33" y="64"/>
                    <a:pt x="33" y="64"/>
                    <a:pt x="33" y="64"/>
                  </a:cubicBezTo>
                  <a:cubicBezTo>
                    <a:pt x="32" y="59"/>
                    <a:pt x="32" y="59"/>
                    <a:pt x="32" y="59"/>
                  </a:cubicBezTo>
                  <a:cubicBezTo>
                    <a:pt x="34" y="59"/>
                    <a:pt x="34" y="59"/>
                    <a:pt x="34" y="59"/>
                  </a:cubicBezTo>
                  <a:cubicBezTo>
                    <a:pt x="34" y="54"/>
                    <a:pt x="34" y="54"/>
                    <a:pt x="34" y="54"/>
                  </a:cubicBezTo>
                  <a:cubicBezTo>
                    <a:pt x="19" y="54"/>
                    <a:pt x="19" y="54"/>
                    <a:pt x="19" y="54"/>
                  </a:cubicBezTo>
                  <a:cubicBezTo>
                    <a:pt x="19" y="58"/>
                    <a:pt x="19" y="58"/>
                    <a:pt x="19" y="58"/>
                  </a:cubicBezTo>
                  <a:cubicBezTo>
                    <a:pt x="22" y="58"/>
                    <a:pt x="22" y="58"/>
                    <a:pt x="22" y="58"/>
                  </a:cubicBezTo>
                  <a:cubicBezTo>
                    <a:pt x="20" y="65"/>
                    <a:pt x="20" y="65"/>
                    <a:pt x="20" y="65"/>
                  </a:cubicBezTo>
                  <a:cubicBezTo>
                    <a:pt x="13" y="51"/>
                    <a:pt x="13" y="51"/>
                    <a:pt x="13" y="51"/>
                  </a:cubicBezTo>
                  <a:cubicBezTo>
                    <a:pt x="13" y="51"/>
                    <a:pt x="0" y="55"/>
                    <a:pt x="0" y="68"/>
                  </a:cubicBezTo>
                  <a:cubicBezTo>
                    <a:pt x="0" y="100"/>
                    <a:pt x="0" y="100"/>
                    <a:pt x="0" y="100"/>
                  </a:cubicBezTo>
                  <a:cubicBezTo>
                    <a:pt x="8" y="100"/>
                    <a:pt x="8" y="100"/>
                    <a:pt x="8" y="100"/>
                  </a:cubicBezTo>
                  <a:cubicBezTo>
                    <a:pt x="8" y="135"/>
                    <a:pt x="8" y="135"/>
                    <a:pt x="8" y="135"/>
                  </a:cubicBezTo>
                  <a:cubicBezTo>
                    <a:pt x="45" y="135"/>
                    <a:pt x="45" y="135"/>
                    <a:pt x="45" y="135"/>
                  </a:cubicBezTo>
                  <a:cubicBezTo>
                    <a:pt x="45" y="97"/>
                    <a:pt x="45" y="97"/>
                    <a:pt x="45" y="97"/>
                  </a:cubicBezTo>
                  <a:cubicBezTo>
                    <a:pt x="50" y="97"/>
                    <a:pt x="50" y="97"/>
                    <a:pt x="50" y="97"/>
                  </a:cubicBezTo>
                  <a:cubicBezTo>
                    <a:pt x="50" y="140"/>
                    <a:pt x="50" y="140"/>
                    <a:pt x="50" y="140"/>
                  </a:cubicBezTo>
                  <a:cubicBezTo>
                    <a:pt x="93" y="140"/>
                    <a:pt x="93" y="140"/>
                    <a:pt x="93" y="140"/>
                  </a:cubicBezTo>
                  <a:cubicBezTo>
                    <a:pt x="93" y="97"/>
                    <a:pt x="93" y="97"/>
                    <a:pt x="93" y="97"/>
                  </a:cubicBezTo>
                  <a:cubicBezTo>
                    <a:pt x="98" y="97"/>
                    <a:pt x="98" y="97"/>
                    <a:pt x="98" y="97"/>
                  </a:cubicBezTo>
                  <a:cubicBezTo>
                    <a:pt x="98" y="135"/>
                    <a:pt x="98" y="135"/>
                    <a:pt x="98" y="135"/>
                  </a:cubicBezTo>
                  <a:cubicBezTo>
                    <a:pt x="135" y="135"/>
                    <a:pt x="135" y="135"/>
                    <a:pt x="135" y="135"/>
                  </a:cubicBezTo>
                  <a:cubicBezTo>
                    <a:pt x="135" y="100"/>
                    <a:pt x="135" y="100"/>
                    <a:pt x="135" y="100"/>
                  </a:cubicBezTo>
                  <a:cubicBezTo>
                    <a:pt x="143" y="100"/>
                    <a:pt x="143" y="100"/>
                    <a:pt x="143" y="100"/>
                  </a:cubicBezTo>
                  <a:cubicBezTo>
                    <a:pt x="143" y="68"/>
                    <a:pt x="143" y="68"/>
                    <a:pt x="143" y="68"/>
                  </a:cubicBezTo>
                  <a:cubicBezTo>
                    <a:pt x="143" y="56"/>
                    <a:pt x="130" y="51"/>
                    <a:pt x="130" y="51"/>
                  </a:cubicBezTo>
                  <a:close/>
                  <a:moveTo>
                    <a:pt x="27" y="58"/>
                  </a:moveTo>
                  <a:cubicBezTo>
                    <a:pt x="27" y="58"/>
                    <a:pt x="27" y="58"/>
                    <a:pt x="27" y="58"/>
                  </a:cubicBezTo>
                  <a:cubicBezTo>
                    <a:pt x="30" y="70"/>
                    <a:pt x="30" y="70"/>
                    <a:pt x="30" y="70"/>
                  </a:cubicBezTo>
                  <a:cubicBezTo>
                    <a:pt x="26" y="77"/>
                    <a:pt x="26" y="77"/>
                    <a:pt x="26" y="77"/>
                  </a:cubicBezTo>
                  <a:cubicBezTo>
                    <a:pt x="23" y="71"/>
                    <a:pt x="23" y="71"/>
                    <a:pt x="23" y="71"/>
                  </a:cubicBezTo>
                  <a:lnTo>
                    <a:pt x="27" y="58"/>
                  </a:lnTo>
                  <a:close/>
                  <a:moveTo>
                    <a:pt x="41" y="130"/>
                  </a:moveTo>
                  <a:cubicBezTo>
                    <a:pt x="29" y="130"/>
                    <a:pt x="29" y="130"/>
                    <a:pt x="29" y="130"/>
                  </a:cubicBezTo>
                  <a:cubicBezTo>
                    <a:pt x="29" y="104"/>
                    <a:pt x="29" y="104"/>
                    <a:pt x="29" y="104"/>
                  </a:cubicBezTo>
                  <a:cubicBezTo>
                    <a:pt x="24" y="104"/>
                    <a:pt x="24" y="104"/>
                    <a:pt x="24" y="104"/>
                  </a:cubicBezTo>
                  <a:cubicBezTo>
                    <a:pt x="24" y="130"/>
                    <a:pt x="24" y="130"/>
                    <a:pt x="24" y="130"/>
                  </a:cubicBezTo>
                  <a:cubicBezTo>
                    <a:pt x="12" y="130"/>
                    <a:pt x="12" y="130"/>
                    <a:pt x="12" y="130"/>
                  </a:cubicBezTo>
                  <a:cubicBezTo>
                    <a:pt x="12" y="95"/>
                    <a:pt x="12" y="95"/>
                    <a:pt x="12" y="95"/>
                  </a:cubicBezTo>
                  <a:cubicBezTo>
                    <a:pt x="5" y="95"/>
                    <a:pt x="5" y="95"/>
                    <a:pt x="5" y="95"/>
                  </a:cubicBezTo>
                  <a:cubicBezTo>
                    <a:pt x="5" y="68"/>
                    <a:pt x="5" y="68"/>
                    <a:pt x="5" y="68"/>
                  </a:cubicBezTo>
                  <a:cubicBezTo>
                    <a:pt x="5" y="63"/>
                    <a:pt x="7" y="59"/>
                    <a:pt x="11" y="57"/>
                  </a:cubicBezTo>
                  <a:cubicBezTo>
                    <a:pt x="26" y="87"/>
                    <a:pt x="26" y="87"/>
                    <a:pt x="26" y="87"/>
                  </a:cubicBezTo>
                  <a:cubicBezTo>
                    <a:pt x="41" y="59"/>
                    <a:pt x="41" y="59"/>
                    <a:pt x="41" y="59"/>
                  </a:cubicBezTo>
                  <a:lnTo>
                    <a:pt x="41" y="130"/>
                  </a:lnTo>
                  <a:close/>
                  <a:moveTo>
                    <a:pt x="71" y="47"/>
                  </a:moveTo>
                  <a:cubicBezTo>
                    <a:pt x="72" y="47"/>
                    <a:pt x="72" y="47"/>
                    <a:pt x="72" y="47"/>
                  </a:cubicBezTo>
                  <a:cubicBezTo>
                    <a:pt x="76" y="63"/>
                    <a:pt x="76" y="63"/>
                    <a:pt x="76" y="63"/>
                  </a:cubicBezTo>
                  <a:cubicBezTo>
                    <a:pt x="72" y="71"/>
                    <a:pt x="72" y="71"/>
                    <a:pt x="72" y="71"/>
                  </a:cubicBezTo>
                  <a:cubicBezTo>
                    <a:pt x="67" y="63"/>
                    <a:pt x="67" y="63"/>
                    <a:pt x="67" y="63"/>
                  </a:cubicBezTo>
                  <a:lnTo>
                    <a:pt x="71" y="47"/>
                  </a:lnTo>
                  <a:close/>
                  <a:moveTo>
                    <a:pt x="98" y="92"/>
                  </a:moveTo>
                  <a:cubicBezTo>
                    <a:pt x="88" y="92"/>
                    <a:pt x="88" y="92"/>
                    <a:pt x="88" y="92"/>
                  </a:cubicBezTo>
                  <a:cubicBezTo>
                    <a:pt x="88" y="135"/>
                    <a:pt x="88" y="135"/>
                    <a:pt x="88" y="135"/>
                  </a:cubicBezTo>
                  <a:cubicBezTo>
                    <a:pt x="74" y="135"/>
                    <a:pt x="74" y="135"/>
                    <a:pt x="74" y="135"/>
                  </a:cubicBezTo>
                  <a:cubicBezTo>
                    <a:pt x="74" y="102"/>
                    <a:pt x="74" y="102"/>
                    <a:pt x="74" y="102"/>
                  </a:cubicBezTo>
                  <a:cubicBezTo>
                    <a:pt x="69" y="102"/>
                    <a:pt x="69" y="102"/>
                    <a:pt x="69" y="102"/>
                  </a:cubicBezTo>
                  <a:cubicBezTo>
                    <a:pt x="69" y="135"/>
                    <a:pt x="69" y="135"/>
                    <a:pt x="69" y="135"/>
                  </a:cubicBezTo>
                  <a:cubicBezTo>
                    <a:pt x="55" y="135"/>
                    <a:pt x="55" y="135"/>
                    <a:pt x="55" y="135"/>
                  </a:cubicBezTo>
                  <a:cubicBezTo>
                    <a:pt x="55" y="92"/>
                    <a:pt x="55" y="92"/>
                    <a:pt x="55" y="92"/>
                  </a:cubicBezTo>
                  <a:cubicBezTo>
                    <a:pt x="45" y="92"/>
                    <a:pt x="45" y="92"/>
                    <a:pt x="45" y="92"/>
                  </a:cubicBezTo>
                  <a:cubicBezTo>
                    <a:pt x="45" y="59"/>
                    <a:pt x="45" y="59"/>
                    <a:pt x="45" y="59"/>
                  </a:cubicBezTo>
                  <a:cubicBezTo>
                    <a:pt x="45" y="54"/>
                    <a:pt x="48" y="48"/>
                    <a:pt x="53" y="45"/>
                  </a:cubicBezTo>
                  <a:cubicBezTo>
                    <a:pt x="72" y="82"/>
                    <a:pt x="72" y="82"/>
                    <a:pt x="72" y="82"/>
                  </a:cubicBezTo>
                  <a:cubicBezTo>
                    <a:pt x="90" y="45"/>
                    <a:pt x="90" y="45"/>
                    <a:pt x="90" y="45"/>
                  </a:cubicBezTo>
                  <a:cubicBezTo>
                    <a:pt x="95" y="48"/>
                    <a:pt x="98" y="54"/>
                    <a:pt x="98" y="59"/>
                  </a:cubicBezTo>
                  <a:cubicBezTo>
                    <a:pt x="98" y="92"/>
                    <a:pt x="98" y="92"/>
                    <a:pt x="98" y="92"/>
                  </a:cubicBezTo>
                  <a:close/>
                  <a:moveTo>
                    <a:pt x="117" y="58"/>
                  </a:moveTo>
                  <a:cubicBezTo>
                    <a:pt x="117" y="58"/>
                    <a:pt x="117" y="58"/>
                    <a:pt x="117" y="58"/>
                  </a:cubicBezTo>
                  <a:cubicBezTo>
                    <a:pt x="120" y="70"/>
                    <a:pt x="120" y="70"/>
                    <a:pt x="120" y="70"/>
                  </a:cubicBezTo>
                  <a:cubicBezTo>
                    <a:pt x="117" y="77"/>
                    <a:pt x="117" y="77"/>
                    <a:pt x="117" y="77"/>
                  </a:cubicBezTo>
                  <a:cubicBezTo>
                    <a:pt x="114" y="71"/>
                    <a:pt x="114" y="71"/>
                    <a:pt x="114" y="71"/>
                  </a:cubicBezTo>
                  <a:lnTo>
                    <a:pt x="117" y="58"/>
                  </a:lnTo>
                  <a:close/>
                  <a:moveTo>
                    <a:pt x="138" y="95"/>
                  </a:moveTo>
                  <a:cubicBezTo>
                    <a:pt x="131" y="95"/>
                    <a:pt x="131" y="95"/>
                    <a:pt x="131" y="95"/>
                  </a:cubicBezTo>
                  <a:cubicBezTo>
                    <a:pt x="131" y="130"/>
                    <a:pt x="131" y="130"/>
                    <a:pt x="131" y="130"/>
                  </a:cubicBezTo>
                  <a:cubicBezTo>
                    <a:pt x="119" y="130"/>
                    <a:pt x="119" y="130"/>
                    <a:pt x="119" y="130"/>
                  </a:cubicBezTo>
                  <a:cubicBezTo>
                    <a:pt x="119" y="104"/>
                    <a:pt x="119" y="104"/>
                    <a:pt x="119" y="104"/>
                  </a:cubicBezTo>
                  <a:cubicBezTo>
                    <a:pt x="114" y="104"/>
                    <a:pt x="114" y="104"/>
                    <a:pt x="114" y="104"/>
                  </a:cubicBezTo>
                  <a:cubicBezTo>
                    <a:pt x="114" y="130"/>
                    <a:pt x="114" y="130"/>
                    <a:pt x="114" y="130"/>
                  </a:cubicBezTo>
                  <a:cubicBezTo>
                    <a:pt x="102" y="130"/>
                    <a:pt x="102" y="130"/>
                    <a:pt x="102" y="130"/>
                  </a:cubicBezTo>
                  <a:cubicBezTo>
                    <a:pt x="102" y="59"/>
                    <a:pt x="102" y="59"/>
                    <a:pt x="102" y="59"/>
                  </a:cubicBezTo>
                  <a:cubicBezTo>
                    <a:pt x="117" y="87"/>
                    <a:pt x="117" y="87"/>
                    <a:pt x="117" y="87"/>
                  </a:cubicBezTo>
                  <a:cubicBezTo>
                    <a:pt x="132" y="57"/>
                    <a:pt x="132" y="57"/>
                    <a:pt x="132" y="57"/>
                  </a:cubicBezTo>
                  <a:cubicBezTo>
                    <a:pt x="136" y="59"/>
                    <a:pt x="138" y="63"/>
                    <a:pt x="138" y="68"/>
                  </a:cubicBezTo>
                  <a:cubicBezTo>
                    <a:pt x="138" y="95"/>
                    <a:pt x="138" y="95"/>
                    <a:pt x="138" y="95"/>
                  </a:cubicBezTo>
                  <a:close/>
                  <a:moveTo>
                    <a:pt x="26" y="50"/>
                  </a:moveTo>
                  <a:cubicBezTo>
                    <a:pt x="34" y="50"/>
                    <a:pt x="41" y="43"/>
                    <a:pt x="41" y="36"/>
                  </a:cubicBezTo>
                  <a:cubicBezTo>
                    <a:pt x="41" y="28"/>
                    <a:pt x="34" y="21"/>
                    <a:pt x="26" y="21"/>
                  </a:cubicBezTo>
                  <a:cubicBezTo>
                    <a:pt x="19" y="21"/>
                    <a:pt x="12" y="28"/>
                    <a:pt x="12" y="36"/>
                  </a:cubicBezTo>
                  <a:cubicBezTo>
                    <a:pt x="12" y="43"/>
                    <a:pt x="19" y="50"/>
                    <a:pt x="26" y="50"/>
                  </a:cubicBezTo>
                  <a:close/>
                  <a:moveTo>
                    <a:pt x="26" y="26"/>
                  </a:moveTo>
                  <a:cubicBezTo>
                    <a:pt x="32" y="26"/>
                    <a:pt x="36" y="30"/>
                    <a:pt x="36" y="36"/>
                  </a:cubicBezTo>
                  <a:cubicBezTo>
                    <a:pt x="36" y="41"/>
                    <a:pt x="32" y="45"/>
                    <a:pt x="26" y="45"/>
                  </a:cubicBezTo>
                  <a:cubicBezTo>
                    <a:pt x="21" y="45"/>
                    <a:pt x="17" y="41"/>
                    <a:pt x="17" y="36"/>
                  </a:cubicBezTo>
                  <a:cubicBezTo>
                    <a:pt x="17" y="30"/>
                    <a:pt x="21" y="26"/>
                    <a:pt x="26" y="26"/>
                  </a:cubicBezTo>
                  <a:close/>
                </a:path>
              </a:pathLst>
            </a:custGeom>
            <a:solidFill>
              <a:schemeClr val="tx2">
                <a:alpha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Right Brace 1"/>
          <p:cNvSpPr/>
          <p:nvPr/>
        </p:nvSpPr>
        <p:spPr bwMode="auto">
          <a:xfrm>
            <a:off x="872997" y="1291360"/>
            <a:ext cx="616124" cy="1440160"/>
          </a:xfrm>
          <a:prstGeom prst="rightBrace">
            <a:avLst/>
          </a:prstGeom>
          <a:noFill/>
          <a:ln w="952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4" name="TextBox 13"/>
          <p:cNvSpPr txBox="1"/>
          <p:nvPr/>
        </p:nvSpPr>
        <p:spPr>
          <a:xfrm>
            <a:off x="1314014" y="2641490"/>
            <a:ext cx="6696744" cy="523220"/>
          </a:xfrm>
          <a:prstGeom prst="rect">
            <a:avLst/>
          </a:prstGeom>
          <a:noFill/>
        </p:spPr>
        <p:txBody>
          <a:bodyPr wrap="square" rtlCol="0">
            <a:spAutoFit/>
          </a:bodyPr>
          <a:lstStyle/>
          <a:p>
            <a:pPr marL="342900" lvl="0" indent="-342900" algn="just">
              <a:spcBef>
                <a:spcPct val="20000"/>
              </a:spcBef>
              <a:buFont typeface="Wingdings" pitchFamily="2" charset="2"/>
              <a:buChar char="q"/>
              <a:defRPr/>
            </a:pPr>
            <a:r>
              <a:rPr lang="en-GB" sz="1400" dirty="0">
                <a:solidFill>
                  <a:prstClr val="black"/>
                </a:solidFill>
                <a:latin typeface="Arial" panose="020B0604020202020204" pitchFamily="34" charset="0"/>
                <a:ea typeface="Times New Roman" panose="02020603050405020304" pitchFamily="18" charset="0"/>
                <a:cs typeface="Arial" panose="020B0604020202020204" pitchFamily="34" charset="0"/>
              </a:rPr>
              <a:t>Over </a:t>
            </a:r>
            <a:r>
              <a:rPr lang="en-GB" sz="1400" b="1" dirty="0" smtClean="0">
                <a:solidFill>
                  <a:srgbClr val="FF3300"/>
                </a:solidFill>
                <a:latin typeface="Arial" panose="020B0604020202020204" pitchFamily="34" charset="0"/>
                <a:ea typeface="Times New Roman" panose="02020603050405020304" pitchFamily="18" charset="0"/>
                <a:cs typeface="Arial" panose="020B0604020202020204" pitchFamily="34" charset="0"/>
              </a:rPr>
              <a:t>R10 </a:t>
            </a:r>
            <a:r>
              <a:rPr lang="en-GB" sz="1400" b="1" dirty="0">
                <a:solidFill>
                  <a:srgbClr val="FF3300"/>
                </a:solidFill>
                <a:latin typeface="Arial" panose="020B0604020202020204" pitchFamily="34" charset="0"/>
                <a:ea typeface="Times New Roman" panose="02020603050405020304" pitchFamily="18" charset="0"/>
                <a:cs typeface="Arial" panose="020B0604020202020204" pitchFamily="34" charset="0"/>
              </a:rPr>
              <a:t>billion </a:t>
            </a:r>
            <a:r>
              <a:rPr lang="en-GB" sz="1400" dirty="0">
                <a:solidFill>
                  <a:prstClr val="black"/>
                </a:solidFill>
                <a:latin typeface="Arial" panose="020B0604020202020204" pitchFamily="34" charset="0"/>
                <a:ea typeface="Times New Roman" panose="02020603050405020304" pitchFamily="18" charset="0"/>
                <a:cs typeface="Arial" panose="020B0604020202020204" pitchFamily="34" charset="0"/>
              </a:rPr>
              <a:t>of private sector </a:t>
            </a:r>
            <a:r>
              <a:rPr lang="en-GB" sz="1400" b="1" dirty="0">
                <a:solidFill>
                  <a:srgbClr val="FF3300"/>
                </a:solidFill>
                <a:latin typeface="Arial" panose="020B0604020202020204" pitchFamily="34" charset="0"/>
                <a:ea typeface="Times New Roman" panose="02020603050405020304" pitchFamily="18" charset="0"/>
                <a:cs typeface="Arial" panose="020B0604020202020204" pitchFamily="34" charset="0"/>
              </a:rPr>
              <a:t>investment</a:t>
            </a:r>
            <a:r>
              <a:rPr lang="en-GB" sz="1400" dirty="0">
                <a:solidFill>
                  <a:prstClr val="black"/>
                </a:solidFill>
                <a:latin typeface="Arial" panose="020B0604020202020204" pitchFamily="34" charset="0"/>
                <a:ea typeface="Times New Roman" panose="02020603050405020304" pitchFamily="18" charset="0"/>
                <a:cs typeface="Arial" panose="020B0604020202020204" pitchFamily="34" charset="0"/>
              </a:rPr>
              <a:t> was leveraged </a:t>
            </a:r>
            <a:r>
              <a:rPr lang="en-US" sz="1400" dirty="0">
                <a:solidFill>
                  <a:prstClr val="black"/>
                </a:solidFill>
                <a:latin typeface="Arial" panose="020B0604020202020204" pitchFamily="34" charset="0"/>
                <a:ea typeface="Times New Roman" panose="02020603050405020304" pitchFamily="18" charset="0"/>
                <a:cs typeface="Arial" panose="020B0604020202020204" pitchFamily="34" charset="0"/>
              </a:rPr>
              <a:t>across all incentives.</a:t>
            </a:r>
          </a:p>
        </p:txBody>
      </p:sp>
      <p:sp>
        <p:nvSpPr>
          <p:cNvPr id="16" name="TextBox 15"/>
          <p:cNvSpPr txBox="1"/>
          <p:nvPr/>
        </p:nvSpPr>
        <p:spPr>
          <a:xfrm>
            <a:off x="1885040" y="3278470"/>
            <a:ext cx="5257395" cy="307777"/>
          </a:xfrm>
          <a:prstGeom prst="rect">
            <a:avLst/>
          </a:prstGeom>
          <a:noFill/>
        </p:spPr>
        <p:txBody>
          <a:bodyPr wrap="square" rtlCol="0">
            <a:spAutoFit/>
          </a:bodyPr>
          <a:lstStyle/>
          <a:p>
            <a:pPr marL="342900" lvl="0" indent="-342900" algn="just">
              <a:spcBef>
                <a:spcPct val="20000"/>
              </a:spcBef>
              <a:buFont typeface="Wingdings" pitchFamily="2" charset="2"/>
              <a:buChar char="q"/>
              <a:defRPr/>
            </a:pPr>
            <a:r>
              <a:rPr lang="en-ZA" sz="1400" b="1" dirty="0">
                <a:solidFill>
                  <a:srgbClr val="FF3300"/>
                </a:solidFill>
                <a:latin typeface="Arial" panose="020B0604020202020204" pitchFamily="34" charset="0"/>
                <a:ea typeface="Times New Roman" panose="02020603050405020304" pitchFamily="18" charset="0"/>
                <a:cs typeface="Arial" panose="020B0604020202020204" pitchFamily="34" charset="0"/>
              </a:rPr>
              <a:t>20 interventions to support BIs in the IPAP sectors</a:t>
            </a:r>
            <a:endParaRPr lang="en-ZA" sz="1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8353" y="1196752"/>
            <a:ext cx="1530090" cy="4464496"/>
          </a:xfrm>
          <a:prstGeom prst="ellipse">
            <a:avLst/>
          </a:prstGeom>
          <a:ln>
            <a:noFill/>
          </a:ln>
          <a:effectLst>
            <a:softEdge rad="112500"/>
          </a:effectLst>
        </p:spPr>
      </p:pic>
      <p:sp>
        <p:nvSpPr>
          <p:cNvPr id="18" name="TextBox 17"/>
          <p:cNvSpPr txBox="1"/>
          <p:nvPr/>
        </p:nvSpPr>
        <p:spPr>
          <a:xfrm>
            <a:off x="2103994" y="3906070"/>
            <a:ext cx="4968552" cy="1169551"/>
          </a:xfrm>
          <a:prstGeom prst="rect">
            <a:avLst/>
          </a:prstGeom>
          <a:noFill/>
        </p:spPr>
        <p:txBody>
          <a:bodyPr wrap="square" rtlCol="0">
            <a:spAutoFit/>
          </a:bodyPr>
          <a:lstStyle/>
          <a:p>
            <a:pPr marL="342900" lvl="0" indent="-342900" algn="just">
              <a:spcBef>
                <a:spcPct val="20000"/>
              </a:spcBef>
              <a:buFont typeface="Wingdings" pitchFamily="2" charset="2"/>
              <a:buChar char="q"/>
              <a:defRPr/>
            </a:pPr>
            <a:r>
              <a:rPr lang="en-ZA" sz="1400" kern="0" dirty="0">
                <a:solidFill>
                  <a:prstClr val="black"/>
                </a:solidFill>
                <a:latin typeface="Arial" pitchFamily="34" charset="0"/>
                <a:ea typeface="Times New Roman" pitchFamily="18" charset="0"/>
                <a:cs typeface="Arial" pitchFamily="34" charset="0"/>
              </a:rPr>
              <a:t>The first Black Industrialists Steering Committee on Market Access and Procurement Opportunities with SOEs and National Treasury looking at market access opportunities within the Public Sector was held in August 2018 at Denel Dynamics in Irene</a:t>
            </a:r>
            <a:endParaRPr lang="en-US" sz="1400" kern="0" dirty="0">
              <a:solidFill>
                <a:prstClr val="black"/>
              </a:solidFill>
              <a:latin typeface="Arial" pitchFamily="34" charset="0"/>
              <a:ea typeface="Times New Roman" pitchFamily="18" charset="0"/>
              <a:cs typeface="Arial" pitchFamily="34" charset="0"/>
            </a:endParaRPr>
          </a:p>
        </p:txBody>
      </p:sp>
      <p:sp>
        <p:nvSpPr>
          <p:cNvPr id="22" name="Title 1"/>
          <p:cNvSpPr txBox="1">
            <a:spLocks/>
          </p:cNvSpPr>
          <p:nvPr/>
        </p:nvSpPr>
        <p:spPr>
          <a:xfrm>
            <a:off x="-1" y="-24510"/>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INDUSTRIAL DEVELOPMENT</a:t>
            </a:r>
          </a:p>
          <a:p>
            <a:endParaRPr lang="en-US" sz="2585" b="1" dirty="0">
              <a:latin typeface="Arial" panose="020B0604020202020204" pitchFamily="34" charset="0"/>
              <a:cs typeface="Arial" panose="020B0604020202020204" pitchFamily="34" charset="0"/>
            </a:endParaRPr>
          </a:p>
        </p:txBody>
      </p:sp>
      <p:pic>
        <p:nvPicPr>
          <p:cNvPr id="23" name="Picture 2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24" name="Content Placeholder 3" descr="3893.jpg"/>
          <p:cNvPicPr>
            <a:picLocks noChangeAspect="1"/>
          </p:cNvPicPr>
          <p:nvPr/>
        </p:nvPicPr>
        <p:blipFill>
          <a:blip r:embed="rId4">
            <a:extLst>
              <a:ext uri="{28A0092B-C50C-407E-A947-70E740481C1C}">
                <a14:useLocalDpi xmlns:a14="http://schemas.microsoft.com/office/drawing/2010/main" val="0"/>
              </a:ext>
            </a:extLst>
          </a:blip>
          <a:srcRect t="1115" b="1115"/>
          <a:stretch>
            <a:fillRect/>
          </a:stretch>
        </p:blipFill>
        <p:spPr>
          <a:xfrm>
            <a:off x="188958" y="4796242"/>
            <a:ext cx="1782401" cy="1155571"/>
          </a:xfrm>
          <a:prstGeom prst="rect">
            <a:avLst/>
          </a:prstGeom>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20150" r="18060"/>
          <a:stretch/>
        </p:blipFill>
        <p:spPr>
          <a:xfrm>
            <a:off x="213220" y="3157331"/>
            <a:ext cx="1708737" cy="1495455"/>
          </a:xfrm>
          <a:prstGeom prst="rect">
            <a:avLst/>
          </a:prstGeom>
        </p:spPr>
      </p:pic>
      <p:sp>
        <p:nvSpPr>
          <p:cNvPr id="7" name="Slide Number Placeholder 6"/>
          <p:cNvSpPr>
            <a:spLocks noGrp="1"/>
          </p:cNvSpPr>
          <p:nvPr>
            <p:ph type="sldNum" sz="quarter" idx="12"/>
          </p:nvPr>
        </p:nvSpPr>
        <p:spPr/>
        <p:txBody>
          <a:bodyPr/>
          <a:lstStyle/>
          <a:p>
            <a:fld id="{9CCB6FB7-8D5D-3A4D-B750-4FAB07D068CE}" type="slidenum">
              <a:rPr lang="en-US" smtClean="0"/>
              <a:t>16</a:t>
            </a:fld>
            <a:endParaRPr lang="en-US"/>
          </a:p>
        </p:txBody>
      </p:sp>
      <p:pic>
        <p:nvPicPr>
          <p:cNvPr id="21" name="Picture 20"/>
          <p:cNvPicPr>
            <a:picLocks noChangeAspect="1"/>
          </p:cNvPicPr>
          <p:nvPr/>
        </p:nvPicPr>
        <p:blipFill>
          <a:blip r:embed="rId6"/>
          <a:stretch>
            <a:fillRect/>
          </a:stretch>
        </p:blipFill>
        <p:spPr>
          <a:xfrm>
            <a:off x="6409113" y="6192223"/>
            <a:ext cx="997527" cy="665777"/>
          </a:xfrm>
          <a:prstGeom prst="rect">
            <a:avLst/>
          </a:prstGeom>
          <a:ln>
            <a:noFill/>
          </a:ln>
          <a:effectLst>
            <a:softEdge rad="112500"/>
          </a:effectLst>
        </p:spPr>
      </p:pic>
      <p:pic>
        <p:nvPicPr>
          <p:cNvPr id="26" name="Picture 25"/>
          <p:cNvPicPr>
            <a:picLocks noChangeAspect="1"/>
          </p:cNvPicPr>
          <p:nvPr/>
        </p:nvPicPr>
        <p:blipFill>
          <a:blip r:embed="rId7"/>
          <a:stretch>
            <a:fillRect/>
          </a:stretch>
        </p:blipFill>
        <p:spPr>
          <a:xfrm>
            <a:off x="7406640" y="5976007"/>
            <a:ext cx="914479" cy="798645"/>
          </a:xfrm>
          <a:prstGeom prst="rect">
            <a:avLst/>
          </a:prstGeom>
        </p:spPr>
      </p:pic>
      <p:pic>
        <p:nvPicPr>
          <p:cNvPr id="27" name="Picture 2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4255845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1569866511"/>
              </p:ext>
            </p:extLst>
          </p:nvPr>
        </p:nvGraphicFramePr>
        <p:xfrm>
          <a:off x="257325" y="617870"/>
          <a:ext cx="8640960" cy="6103605"/>
        </p:xfrm>
        <a:graphic>
          <a:graphicData uri="http://schemas.openxmlformats.org/drawingml/2006/table">
            <a:tbl>
              <a:tblPr/>
              <a:tblGrid>
                <a:gridCol w="8640960">
                  <a:extLst>
                    <a:ext uri="{9D8B030D-6E8A-4147-A177-3AD203B41FA5}">
                      <a16:colId xmlns:a16="http://schemas.microsoft.com/office/drawing/2014/main" val="20000"/>
                    </a:ext>
                  </a:extLst>
                </a:gridCol>
              </a:tblGrid>
              <a:tr h="1222011">
                <a:tc>
                  <a:txBody>
                    <a:bodyPr/>
                    <a:lstStyle/>
                    <a:p>
                      <a:pPr algn="just">
                        <a:defRPr/>
                      </a:pPr>
                      <a:r>
                        <a:rPr lang="en-US" sz="2000" b="1" dirty="0" smtClean="0">
                          <a:solidFill>
                            <a:srgbClr val="008100"/>
                          </a:solidFill>
                          <a:effectLst/>
                          <a:latin typeface="Arial" pitchFamily="34" charset="0"/>
                          <a:cs typeface="Arial" pitchFamily="34" charset="0"/>
                        </a:rPr>
                        <a:t>SG 2:  Build mutually beneficial regional &amp; global relations to advance South Africa’s trade, industrial policy &amp; economic development  objective</a:t>
                      </a:r>
                      <a:endParaRPr lang="en-US" sz="2000" dirty="0">
                        <a:solidFill>
                          <a:srgbClr val="008100"/>
                        </a:solidFill>
                        <a:effectLst/>
                        <a:latin typeface="Arial"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881594">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ZA"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noFill/>
        </p:spPr>
        <p:txBody>
          <a:bodyPr/>
          <a:lstStyle/>
          <a:p>
            <a:fld id="{92441D83-5525-4B98-81A6-F97714701BDD}" type="slidenum">
              <a:rPr lang="en-US" smtClean="0">
                <a:solidFill>
                  <a:prstClr val="black"/>
                </a:solidFill>
                <a:latin typeface="Arial" charset="0"/>
                <a:cs typeface="Arial" charset="0"/>
              </a:rPr>
              <a:pPr/>
              <a:t>17</a:t>
            </a:fld>
            <a:endParaRPr lang="en-US" smtClean="0">
              <a:solidFill>
                <a:prstClr val="black"/>
              </a:solidFill>
              <a:latin typeface="Arial" charset="0"/>
              <a:cs typeface="Arial" charset="0"/>
            </a:endParaRPr>
          </a:p>
        </p:txBody>
      </p:sp>
      <p:pic>
        <p:nvPicPr>
          <p:cNvPr id="6" name="Picture 5"/>
          <p:cNvPicPr/>
          <p:nvPr/>
        </p:nvPicPr>
        <p:blipFill rotWithShape="1">
          <a:blip r:embed="rId3"/>
          <a:srcRect l="52423" t="10226" b="39236"/>
          <a:stretch/>
        </p:blipFill>
        <p:spPr bwMode="auto">
          <a:xfrm>
            <a:off x="442674" y="2280240"/>
            <a:ext cx="3956330" cy="3796616"/>
          </a:xfrm>
          <a:prstGeom prst="rect">
            <a:avLst/>
          </a:prstGeom>
          <a:ln>
            <a:solidFill>
              <a:schemeClr val="accent2"/>
            </a:solidFill>
          </a:ln>
          <a:extLst>
            <a:ext uri="{53640926-AAD7-44D8-BBD7-CCE9431645EC}">
              <a14:shadowObscured xmlns:a14="http://schemas.microsoft.com/office/drawing/2010/main"/>
            </a:ext>
          </a:extLst>
        </p:spPr>
      </p:pic>
      <p:sp>
        <p:nvSpPr>
          <p:cNvPr id="7" name="TextBox 6"/>
          <p:cNvSpPr txBox="1"/>
          <p:nvPr/>
        </p:nvSpPr>
        <p:spPr>
          <a:xfrm>
            <a:off x="4402757" y="1941233"/>
            <a:ext cx="4339619" cy="4453527"/>
          </a:xfrm>
          <a:prstGeom prst="rect">
            <a:avLst/>
          </a:prstGeom>
          <a:noFill/>
        </p:spPr>
        <p:txBody>
          <a:bodyPr wrap="square" rtlCol="0">
            <a:spAutoFit/>
          </a:bodyPr>
          <a:lstStyle/>
          <a:p>
            <a:pPr marL="285750" lvl="0" indent="-285750" algn="just">
              <a:lnSpc>
                <a:spcPct val="150000"/>
              </a:lnSpc>
              <a:spcBef>
                <a:spcPct val="20000"/>
              </a:spcBef>
              <a:buFont typeface="Wingdings" panose="05000000000000000000" pitchFamily="2" charset="2"/>
              <a:buChar char="q"/>
              <a:tabLst>
                <a:tab pos="360363" algn="l"/>
              </a:tabLst>
              <a:defRPr/>
            </a:pPr>
            <a:r>
              <a:rPr lang="en-ZA" sz="1300" kern="0" dirty="0">
                <a:solidFill>
                  <a:srgbClr val="000000"/>
                </a:solidFill>
                <a:latin typeface="Arial" panose="020B0604020202020204" pitchFamily="34" charset="0"/>
                <a:cs typeface="Arial" panose="020B0604020202020204" pitchFamily="34" charset="0"/>
              </a:rPr>
              <a:t>African Continental Free Trade Area (</a:t>
            </a:r>
            <a:r>
              <a:rPr lang="en-ZA" sz="1300" kern="0" dirty="0" err="1">
                <a:solidFill>
                  <a:srgbClr val="000000"/>
                </a:solidFill>
                <a:latin typeface="Arial" panose="020B0604020202020204" pitchFamily="34" charset="0"/>
                <a:cs typeface="Arial" panose="020B0604020202020204" pitchFamily="34" charset="0"/>
              </a:rPr>
              <a:t>AfCFTA</a:t>
            </a:r>
            <a:r>
              <a:rPr lang="en-ZA" sz="1300" kern="0" dirty="0">
                <a:solidFill>
                  <a:srgbClr val="000000"/>
                </a:solidFill>
                <a:latin typeface="Arial" panose="020B0604020202020204" pitchFamily="34" charset="0"/>
                <a:cs typeface="Arial" panose="020B0604020202020204" pitchFamily="34" charset="0"/>
              </a:rPr>
              <a:t>) Agreement signed by South Africa during the 31st Ordinary Session of the African Union Heads of State and Government on 1 July 2018.</a:t>
            </a:r>
          </a:p>
          <a:p>
            <a:pPr marL="285750" lvl="0" indent="-285750" algn="just">
              <a:lnSpc>
                <a:spcPct val="150000"/>
              </a:lnSpc>
              <a:spcBef>
                <a:spcPct val="20000"/>
              </a:spcBef>
              <a:buFont typeface="Wingdings" panose="05000000000000000000" pitchFamily="2" charset="2"/>
              <a:buChar char="q"/>
              <a:tabLst>
                <a:tab pos="360363" algn="l"/>
              </a:tabLst>
              <a:defRPr/>
            </a:pPr>
            <a:endParaRPr lang="en-ZA" sz="1300" kern="0" dirty="0">
              <a:solidFill>
                <a:srgbClr val="000000"/>
              </a:solidFill>
              <a:latin typeface="Arial" panose="020B0604020202020204" pitchFamily="34" charset="0"/>
              <a:cs typeface="Arial" panose="020B0604020202020204" pitchFamily="34" charset="0"/>
            </a:endParaRPr>
          </a:p>
          <a:p>
            <a:pPr marL="285750" lvl="0" indent="-285750" algn="just">
              <a:lnSpc>
                <a:spcPct val="150000"/>
              </a:lnSpc>
              <a:spcBef>
                <a:spcPct val="20000"/>
              </a:spcBef>
              <a:buFont typeface="Wingdings" panose="05000000000000000000" pitchFamily="2" charset="2"/>
              <a:buChar char="q"/>
              <a:tabLst>
                <a:tab pos="360363" algn="l"/>
              </a:tabLst>
              <a:defRPr/>
            </a:pPr>
            <a:r>
              <a:rPr lang="en-ZA" sz="1300" kern="0" dirty="0">
                <a:solidFill>
                  <a:srgbClr val="000000"/>
                </a:solidFill>
                <a:latin typeface="Arial" panose="020B0604020202020204" pitchFamily="34" charset="0"/>
                <a:cs typeface="Arial" panose="020B0604020202020204" pitchFamily="34" charset="0"/>
              </a:rPr>
              <a:t>South Africa  technical team visit to Iran in August 2018  to discuss concrete interventions to deepen trade and investment relations.</a:t>
            </a:r>
          </a:p>
          <a:p>
            <a:pPr marL="285750" lvl="0" indent="-285750" algn="just">
              <a:lnSpc>
                <a:spcPct val="150000"/>
              </a:lnSpc>
              <a:spcBef>
                <a:spcPct val="20000"/>
              </a:spcBef>
              <a:buFont typeface="Wingdings" panose="05000000000000000000" pitchFamily="2" charset="2"/>
              <a:buChar char="q"/>
              <a:tabLst>
                <a:tab pos="360363" algn="l"/>
              </a:tabLst>
              <a:defRPr/>
            </a:pPr>
            <a:endParaRPr lang="en-ZA" sz="1300" kern="0" dirty="0" smtClean="0">
              <a:solidFill>
                <a:srgbClr val="000000"/>
              </a:solidFill>
              <a:latin typeface="Arial" panose="020B0604020202020204" pitchFamily="34" charset="0"/>
              <a:cs typeface="Arial" panose="020B0604020202020204" pitchFamily="34" charset="0"/>
            </a:endParaRPr>
          </a:p>
          <a:p>
            <a:pPr marL="285750" lvl="0" indent="-285750" algn="just">
              <a:lnSpc>
                <a:spcPct val="150000"/>
              </a:lnSpc>
              <a:spcBef>
                <a:spcPct val="20000"/>
              </a:spcBef>
              <a:buFont typeface="Wingdings" panose="05000000000000000000" pitchFamily="2" charset="2"/>
              <a:buChar char="q"/>
              <a:tabLst>
                <a:tab pos="360363" algn="l"/>
              </a:tabLst>
              <a:defRPr/>
            </a:pPr>
            <a:r>
              <a:rPr lang="en-ZA" sz="1300" kern="0" dirty="0" smtClean="0">
                <a:solidFill>
                  <a:srgbClr val="000000"/>
                </a:solidFill>
                <a:latin typeface="Arial" panose="020B0604020202020204" pitchFamily="34" charset="0"/>
                <a:cs typeface="Arial" panose="020B0604020202020204" pitchFamily="34" charset="0"/>
              </a:rPr>
              <a:t>The </a:t>
            </a:r>
            <a:r>
              <a:rPr lang="en-ZA" sz="1300" kern="0" dirty="0">
                <a:solidFill>
                  <a:srgbClr val="000000"/>
                </a:solidFill>
                <a:latin typeface="Arial" panose="020B0604020202020204" pitchFamily="34" charset="0"/>
                <a:cs typeface="Arial" panose="020B0604020202020204" pitchFamily="34" charset="0"/>
              </a:rPr>
              <a:t>Department successfully hosted the 8th Brazil, Russia, India, China and South Africa (BRICS) Trade Ministers Meeting and 19th meeting of the BRICS Contact Group on Economic and Trade issues in July 2018</a:t>
            </a:r>
          </a:p>
        </p:txBody>
      </p:sp>
      <p:sp>
        <p:nvSpPr>
          <p:cNvPr id="12" name="Title 1"/>
          <p:cNvSpPr txBox="1">
            <a:spLocks/>
          </p:cNvSpPr>
          <p:nvPr/>
        </p:nvSpPr>
        <p:spPr>
          <a:xfrm>
            <a:off x="51105" y="-13080"/>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TRADE, INVESTMENT AND EXPORT</a:t>
            </a:r>
          </a:p>
          <a:p>
            <a:endParaRPr lang="en-US" sz="2585" b="1" dirty="0">
              <a:latin typeface="Arial" panose="020B0604020202020204" pitchFamily="34" charset="0"/>
              <a:cs typeface="Arial" panose="020B0604020202020204" pitchFamily="34" charset="0"/>
            </a:endParaRPr>
          </a:p>
        </p:txBody>
      </p:sp>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9" name="Picture 8"/>
          <p:cNvPicPr>
            <a:picLocks noChangeAspect="1"/>
          </p:cNvPicPr>
          <p:nvPr/>
        </p:nvPicPr>
        <p:blipFill>
          <a:blip r:embed="rId5"/>
          <a:stretch>
            <a:fillRect/>
          </a:stretch>
        </p:blipFill>
        <p:spPr>
          <a:xfrm>
            <a:off x="6409113" y="6192223"/>
            <a:ext cx="997527" cy="665777"/>
          </a:xfrm>
          <a:prstGeom prst="rect">
            <a:avLst/>
          </a:prstGeom>
          <a:ln>
            <a:noFill/>
          </a:ln>
          <a:effectLst>
            <a:softEdge rad="112500"/>
          </a:effectLst>
        </p:spPr>
      </p:pic>
      <p:pic>
        <p:nvPicPr>
          <p:cNvPr id="10" name="Picture 9"/>
          <p:cNvPicPr>
            <a:picLocks noChangeAspect="1"/>
          </p:cNvPicPr>
          <p:nvPr/>
        </p:nvPicPr>
        <p:blipFill>
          <a:blip r:embed="rId6"/>
          <a:stretch>
            <a:fillRect/>
          </a:stretch>
        </p:blipFill>
        <p:spPr>
          <a:xfrm>
            <a:off x="7476400" y="6016539"/>
            <a:ext cx="914479" cy="798645"/>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1612755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3058238729"/>
              </p:ext>
            </p:extLst>
          </p:nvPr>
        </p:nvGraphicFramePr>
        <p:xfrm>
          <a:off x="51104" y="618744"/>
          <a:ext cx="9092895" cy="5670425"/>
        </p:xfrm>
        <a:graphic>
          <a:graphicData uri="http://schemas.openxmlformats.org/drawingml/2006/table">
            <a:tbl>
              <a:tblPr/>
              <a:tblGrid>
                <a:gridCol w="9092895">
                  <a:extLst>
                    <a:ext uri="{9D8B030D-6E8A-4147-A177-3AD203B41FA5}">
                      <a16:colId xmlns:a16="http://schemas.microsoft.com/office/drawing/2014/main" val="20000"/>
                    </a:ext>
                  </a:extLst>
                </a:gridCol>
              </a:tblGrid>
              <a:tr h="938868">
                <a:tc>
                  <a:txBody>
                    <a:bodyPr/>
                    <a:lstStyle/>
                    <a:p>
                      <a:pPr algn="just">
                        <a:defRPr/>
                      </a:pPr>
                      <a:r>
                        <a:rPr lang="en-US" sz="2000" b="1" dirty="0" smtClean="0">
                          <a:solidFill>
                            <a:srgbClr val="008100"/>
                          </a:solidFill>
                          <a:effectLst/>
                          <a:latin typeface="Arial" pitchFamily="34" charset="0"/>
                          <a:cs typeface="Arial" pitchFamily="34" charset="0"/>
                        </a:rPr>
                        <a:t>SG 2:  Build mutually beneficial regional &amp; global relations to advance South Africa’s trade, industrial policy &amp; economic development  objective</a:t>
                      </a:r>
                      <a:endParaRPr lang="en-US" sz="2000" dirty="0">
                        <a:solidFill>
                          <a:srgbClr val="008100"/>
                        </a:solidFill>
                        <a:effectLst/>
                        <a:latin typeface="Arial"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731557">
                <a:tc>
                  <a:txBody>
                    <a:bodyPr/>
                    <a:lstStyle/>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r>
                        <a:rPr lang="en-US" sz="1800" kern="1200" dirty="0" smtClean="0">
                          <a:solidFill>
                            <a:schemeClr val="tx1"/>
                          </a:solidFill>
                          <a:effectLst/>
                          <a:latin typeface="+mn-lt"/>
                          <a:ea typeface="+mn-ea"/>
                          <a:cs typeface="+mn-cs"/>
                        </a:rPr>
                        <a:t> </a:t>
                      </a:r>
                    </a:p>
                    <a:p>
                      <a:pPr marL="0" marR="0" lvl="0" indent="0" algn="just" defTabSz="914400" rtl="0" eaLnBrk="1" fontAlgn="base" latinLnBrk="0" hangingPunct="1">
                        <a:lnSpc>
                          <a:spcPct val="100000"/>
                        </a:lnSpc>
                        <a:spcBef>
                          <a:spcPct val="20000"/>
                        </a:spcBef>
                        <a:spcAft>
                          <a:spcPct val="0"/>
                        </a:spcAft>
                        <a:buClrTx/>
                        <a:buSzTx/>
                        <a:buFont typeface="Wingdings" panose="05000000000000000000" pitchFamily="2" charset="2"/>
                        <a:buNone/>
                        <a:tabLst>
                          <a:tab pos="360363" algn="l"/>
                        </a:tabLst>
                        <a:defRPr/>
                      </a:pPr>
                      <a:endParaRPr lang="en-US" sz="1800" kern="1200" dirty="0" smtClean="0">
                        <a:solidFill>
                          <a:schemeClr val="tx1"/>
                        </a:solidFill>
                        <a:effectLst/>
                        <a:latin typeface="+mn-lt"/>
                        <a:ea typeface="+mn-ea"/>
                        <a:cs typeface="+mn-cs"/>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just" defTabSz="914400" rtl="0" eaLnBrk="1" fontAlgn="base" latinLnBrk="0" hangingPunct="1">
                        <a:lnSpc>
                          <a:spcPct val="100000"/>
                        </a:lnSpc>
                        <a:spcBef>
                          <a:spcPct val="20000"/>
                        </a:spcBef>
                        <a:spcAft>
                          <a:spcPct val="0"/>
                        </a:spcAft>
                        <a:buClrTx/>
                        <a:buSzTx/>
                        <a:buFont typeface="Wingdings" panose="05000000000000000000" pitchFamily="2" charset="2"/>
                        <a:buChar char="q"/>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tab pos="360363" algn="l"/>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noFill/>
        </p:spPr>
        <p:txBody>
          <a:bodyPr/>
          <a:lstStyle/>
          <a:p>
            <a:fld id="{92441D83-5525-4B98-81A6-F97714701BDD}" type="slidenum">
              <a:rPr lang="en-US" smtClean="0">
                <a:solidFill>
                  <a:prstClr val="black"/>
                </a:solidFill>
                <a:latin typeface="Arial" charset="0"/>
                <a:cs typeface="Arial" charset="0"/>
              </a:rPr>
              <a:pPr/>
              <a:t>18</a:t>
            </a:fld>
            <a:endParaRPr lang="en-US" smtClean="0">
              <a:solidFill>
                <a:prstClr val="black"/>
              </a:solidFill>
              <a:latin typeface="Arial" charset="0"/>
              <a:cs typeface="Arial" charset="0"/>
            </a:endParaRPr>
          </a:p>
        </p:txBody>
      </p:sp>
      <p:sp>
        <p:nvSpPr>
          <p:cNvPr id="6" name="TextBox 5"/>
          <p:cNvSpPr txBox="1"/>
          <p:nvPr/>
        </p:nvSpPr>
        <p:spPr>
          <a:xfrm>
            <a:off x="0" y="1556792"/>
            <a:ext cx="8956501" cy="738664"/>
          </a:xfrm>
          <a:prstGeom prst="rect">
            <a:avLst/>
          </a:prstGeom>
          <a:noFill/>
        </p:spPr>
        <p:txBody>
          <a:bodyPr wrap="square" rtlCol="0">
            <a:spAutoFit/>
          </a:bodyPr>
          <a:lstStyle/>
          <a:p>
            <a:pPr marL="285750" lvl="0" indent="-285750" algn="just">
              <a:spcBef>
                <a:spcPct val="20000"/>
              </a:spcBef>
              <a:buFont typeface="Wingdings" panose="05000000000000000000" pitchFamily="2" charset="2"/>
              <a:buChar char="q"/>
              <a:tabLst>
                <a:tab pos="360363" algn="l"/>
              </a:tabLst>
              <a:defRPr/>
            </a:pPr>
            <a:r>
              <a:rPr lang="en-US" altLang="en-US"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The Study on Policy Options for a Future Trade and Investment Relationship between South Africa and USA was completed. A Cabinet Memorandum on the Study and its recommendations was submitted to Cabinet.</a:t>
            </a:r>
          </a:p>
        </p:txBody>
      </p:sp>
      <p:sp>
        <p:nvSpPr>
          <p:cNvPr id="7" name="TextBox 6"/>
          <p:cNvSpPr txBox="1"/>
          <p:nvPr/>
        </p:nvSpPr>
        <p:spPr>
          <a:xfrm>
            <a:off x="2135495" y="2330726"/>
            <a:ext cx="6122379" cy="307777"/>
          </a:xfrm>
          <a:prstGeom prst="rect">
            <a:avLst/>
          </a:prstGeom>
          <a:noFill/>
        </p:spPr>
        <p:txBody>
          <a:bodyPr wrap="square" rtlCol="0">
            <a:spAutoFit/>
          </a:bodyPr>
          <a:lstStyle/>
          <a:p>
            <a:pPr lvl="0" algn="just">
              <a:spcBef>
                <a:spcPct val="20000"/>
              </a:spcBef>
              <a:defRPr/>
            </a:pPr>
            <a:r>
              <a:rPr lang="en-US" sz="1400" kern="0" dirty="0">
                <a:solidFill>
                  <a:srgbClr val="000000"/>
                </a:solidFill>
                <a:latin typeface="Arial" panose="020B0604020202020204" pitchFamily="34" charset="0"/>
                <a:cs typeface="Arial" panose="020B0604020202020204" pitchFamily="34" charset="0"/>
              </a:rPr>
              <a:t>Export sales of </a:t>
            </a:r>
            <a:r>
              <a:rPr lang="en-US" sz="1400" b="1" kern="0" dirty="0">
                <a:solidFill>
                  <a:srgbClr val="FF3300"/>
                </a:solidFill>
                <a:latin typeface="Arial" panose="020B0604020202020204" pitchFamily="34" charset="0"/>
                <a:cs typeface="Arial" panose="020B0604020202020204" pitchFamily="34" charset="0"/>
              </a:rPr>
              <a:t>R1,475  billion </a:t>
            </a:r>
            <a:r>
              <a:rPr lang="en-US" sz="1400" kern="0" dirty="0">
                <a:solidFill>
                  <a:srgbClr val="000000"/>
                </a:solidFill>
                <a:latin typeface="Arial" panose="020B0604020202020204" pitchFamily="34" charset="0"/>
                <a:cs typeface="Arial" panose="020B0604020202020204" pitchFamily="34" charset="0"/>
              </a:rPr>
              <a:t>recorded against a target of </a:t>
            </a:r>
            <a:r>
              <a:rPr lang="en-US" sz="1400" b="1" kern="0" dirty="0" smtClean="0">
                <a:solidFill>
                  <a:srgbClr val="FF3300"/>
                </a:solidFill>
                <a:latin typeface="Arial" panose="020B0604020202020204" pitchFamily="34" charset="0"/>
                <a:cs typeface="Arial" panose="020B0604020202020204" pitchFamily="34" charset="0"/>
              </a:rPr>
              <a:t>R1,2 </a:t>
            </a:r>
            <a:r>
              <a:rPr lang="en-US" sz="1400" b="1" kern="0" dirty="0">
                <a:solidFill>
                  <a:srgbClr val="FF3300"/>
                </a:solidFill>
                <a:latin typeface="Arial" panose="020B0604020202020204" pitchFamily="34" charset="0"/>
                <a:cs typeface="Arial" panose="020B0604020202020204" pitchFamily="34" charset="0"/>
              </a:rPr>
              <a:t>billion.</a:t>
            </a:r>
          </a:p>
        </p:txBody>
      </p:sp>
      <p:sp>
        <p:nvSpPr>
          <p:cNvPr id="8" name="TextBox 7"/>
          <p:cNvSpPr txBox="1"/>
          <p:nvPr/>
        </p:nvSpPr>
        <p:spPr>
          <a:xfrm>
            <a:off x="51104" y="3182630"/>
            <a:ext cx="7974903" cy="1148007"/>
          </a:xfrm>
          <a:prstGeom prst="rect">
            <a:avLst/>
          </a:prstGeom>
          <a:noFill/>
        </p:spPr>
        <p:txBody>
          <a:bodyPr wrap="square" rtlCol="0">
            <a:spAutoFit/>
          </a:bodyPr>
          <a:lstStyle/>
          <a:p>
            <a:pPr marL="361950" lvl="0" indent="-361950">
              <a:lnSpc>
                <a:spcPct val="150000"/>
              </a:lnSpc>
              <a:spcBef>
                <a:spcPct val="20000"/>
              </a:spcBef>
              <a:buFont typeface="Wingdings" panose="05000000000000000000" pitchFamily="2" charset="2"/>
              <a:buChar char="q"/>
              <a:defRPr/>
            </a:pPr>
            <a:r>
              <a:rPr lang="en-US" altLang="en-US" sz="1400" kern="0" dirty="0">
                <a:solidFill>
                  <a:srgbClr val="000000"/>
                </a:solidFill>
                <a:latin typeface="Arial" panose="020B0604020202020204" pitchFamily="34" charset="0"/>
                <a:cs typeface="Arial" panose="020B0604020202020204" pitchFamily="34" charset="0"/>
              </a:rPr>
              <a:t>A total of </a:t>
            </a:r>
            <a:r>
              <a:rPr lang="en-US" altLang="en-US" sz="1400" b="1" kern="0" dirty="0" smtClean="0">
                <a:solidFill>
                  <a:srgbClr val="FF3300"/>
                </a:solidFill>
                <a:latin typeface="Arial" panose="020B0604020202020204" pitchFamily="34" charset="0"/>
                <a:cs typeface="Arial" panose="020B0604020202020204" pitchFamily="34" charset="0"/>
              </a:rPr>
              <a:t>304 </a:t>
            </a:r>
            <a:r>
              <a:rPr lang="en-US" altLang="en-US" sz="1400" b="1" kern="0" dirty="0">
                <a:solidFill>
                  <a:srgbClr val="FF3300"/>
                </a:solidFill>
                <a:latin typeface="Arial" panose="020B0604020202020204" pitchFamily="34" charset="0"/>
                <a:cs typeface="Arial" panose="020B0604020202020204" pitchFamily="34" charset="0"/>
              </a:rPr>
              <a:t>companies </a:t>
            </a:r>
            <a:r>
              <a:rPr lang="en-US" altLang="en-US" sz="1400" b="1" kern="0" dirty="0" smtClean="0">
                <a:solidFill>
                  <a:srgbClr val="FF3300"/>
                </a:solidFill>
                <a:latin typeface="Arial" panose="020B0604020202020204" pitchFamily="34" charset="0"/>
                <a:cs typeface="Arial" panose="020B0604020202020204" pitchFamily="34" charset="0"/>
              </a:rPr>
              <a:t>assisted under EMIA</a:t>
            </a:r>
          </a:p>
          <a:p>
            <a:pPr marL="361950" lvl="0" indent="-361950">
              <a:lnSpc>
                <a:spcPct val="150000"/>
              </a:lnSpc>
              <a:spcBef>
                <a:spcPct val="20000"/>
              </a:spcBef>
              <a:buFont typeface="Wingdings" panose="05000000000000000000" pitchFamily="2" charset="2"/>
              <a:buChar char="q"/>
              <a:defRPr/>
            </a:pPr>
            <a:r>
              <a:rPr lang="en-ZA" altLang="en-US" sz="1400" kern="0" dirty="0">
                <a:solidFill>
                  <a:srgbClr val="000000"/>
                </a:solidFill>
                <a:latin typeface="Arial" panose="020B0604020202020204" pitchFamily="34" charset="0"/>
                <a:cs typeface="Arial" panose="020B0604020202020204" pitchFamily="34" charset="0"/>
              </a:rPr>
              <a:t>Achieved investment pipeline of </a:t>
            </a:r>
            <a:r>
              <a:rPr lang="en-ZA" altLang="en-US" sz="1400" b="1" kern="0" dirty="0">
                <a:solidFill>
                  <a:srgbClr val="FF0000"/>
                </a:solidFill>
                <a:latin typeface="Arial" panose="020B0604020202020204" pitchFamily="34" charset="0"/>
                <a:cs typeface="Arial" panose="020B0604020202020204" pitchFamily="34" charset="0"/>
              </a:rPr>
              <a:t>R17,329 bn.</a:t>
            </a:r>
          </a:p>
          <a:p>
            <a:pPr marL="361950" lvl="0" indent="-361950">
              <a:lnSpc>
                <a:spcPct val="150000"/>
              </a:lnSpc>
              <a:spcBef>
                <a:spcPct val="20000"/>
              </a:spcBef>
              <a:buFont typeface="Wingdings" panose="05000000000000000000" pitchFamily="2" charset="2"/>
              <a:buChar char="q"/>
              <a:defRPr/>
            </a:pPr>
            <a:endParaRPr lang="en-US" altLang="en-US" sz="1400" kern="0" dirty="0">
              <a:solidFill>
                <a:srgbClr val="000000"/>
              </a:solidFill>
              <a:latin typeface="Arial" panose="020B0604020202020204" pitchFamily="34" charset="0"/>
              <a:cs typeface="Arial" panose="020B0604020202020204" pitchFamily="34" charset="0"/>
            </a:endParaRPr>
          </a:p>
        </p:txBody>
      </p:sp>
      <p:sp>
        <p:nvSpPr>
          <p:cNvPr id="9" name="TextBox 8"/>
          <p:cNvSpPr txBox="1"/>
          <p:nvPr/>
        </p:nvSpPr>
        <p:spPr>
          <a:xfrm>
            <a:off x="51104" y="4025115"/>
            <a:ext cx="8798560" cy="1905137"/>
          </a:xfrm>
          <a:prstGeom prst="rect">
            <a:avLst/>
          </a:prstGeom>
          <a:noFill/>
        </p:spPr>
        <p:txBody>
          <a:bodyPr wrap="square" rtlCol="0">
            <a:spAutoFit/>
          </a:bodyPr>
          <a:lstStyle/>
          <a:p>
            <a:pPr lvl="0">
              <a:spcBef>
                <a:spcPct val="20000"/>
              </a:spcBef>
              <a:defRPr/>
            </a:pPr>
            <a:endParaRPr lang="en-ZA" altLang="en-US" sz="1400" kern="0" dirty="0" smtClean="0">
              <a:solidFill>
                <a:srgbClr val="000000"/>
              </a:solidFill>
              <a:latin typeface="Arial" panose="020B0604020202020204" pitchFamily="34" charset="0"/>
              <a:cs typeface="Arial" panose="020B0604020202020204" pitchFamily="34" charset="0"/>
            </a:endParaRPr>
          </a:p>
          <a:p>
            <a:pPr marL="285750" lvl="0" indent="-285750" algn="just" defTabSz="914400">
              <a:lnSpc>
                <a:spcPct val="150000"/>
              </a:lnSpc>
              <a:buFont typeface="Wingdings" panose="05000000000000000000" pitchFamily="2" charset="2"/>
              <a:buChar char="q"/>
              <a:defRPr/>
            </a:pPr>
            <a:r>
              <a:rPr lang="en-ZA" sz="1400" kern="0" dirty="0" smtClean="0">
                <a:solidFill>
                  <a:srgbClr val="000000"/>
                </a:solidFill>
                <a:latin typeface="Arial" panose="020B0604020202020204" pitchFamily="34" charset="0"/>
                <a:ea typeface="Times New Roman" pitchFamily="18" charset="0"/>
                <a:cs typeface="Arial" panose="020B0604020202020204" pitchFamily="34" charset="0"/>
              </a:rPr>
              <a:t>Successful </a:t>
            </a:r>
            <a:r>
              <a:rPr lang="en-ZA" sz="1400" kern="0" dirty="0">
                <a:solidFill>
                  <a:srgbClr val="000000"/>
                </a:solidFill>
                <a:latin typeface="Arial" panose="020B0604020202020204" pitchFamily="34" charset="0"/>
                <a:ea typeface="Times New Roman" pitchFamily="18" charset="0"/>
                <a:cs typeface="Arial" panose="020B0604020202020204" pitchFamily="34" charset="0"/>
              </a:rPr>
              <a:t>Outward Selling and Investment Mission (OSIM) to Australia in August to September 2018 whereby </a:t>
            </a:r>
            <a:r>
              <a:rPr lang="en-ZA" sz="1400" b="1" kern="0" dirty="0">
                <a:solidFill>
                  <a:srgbClr val="FF0000"/>
                </a:solidFill>
                <a:latin typeface="Arial" panose="020B0604020202020204" pitchFamily="34" charset="0"/>
                <a:ea typeface="Times New Roman" pitchFamily="18" charset="0"/>
                <a:cs typeface="Arial" panose="020B0604020202020204" pitchFamily="34" charset="0"/>
              </a:rPr>
              <a:t>22</a:t>
            </a:r>
            <a:r>
              <a:rPr lang="en-ZA" sz="1400" kern="0" dirty="0">
                <a:solidFill>
                  <a:srgbClr val="000000"/>
                </a:solidFill>
                <a:latin typeface="Arial" panose="020B0604020202020204" pitchFamily="34" charset="0"/>
                <a:ea typeface="Times New Roman" pitchFamily="18" charset="0"/>
                <a:cs typeface="Arial" panose="020B0604020202020204" pitchFamily="34" charset="0"/>
              </a:rPr>
              <a:t> companies were in attendance with anticipated export sales of </a:t>
            </a:r>
            <a:r>
              <a:rPr lang="en-ZA" sz="1400" b="1" kern="0" dirty="0">
                <a:solidFill>
                  <a:srgbClr val="FF0000"/>
                </a:solidFill>
                <a:latin typeface="Arial" panose="020B0604020202020204" pitchFamily="34" charset="0"/>
                <a:ea typeface="Times New Roman" pitchFamily="18" charset="0"/>
                <a:cs typeface="Arial" panose="020B0604020202020204" pitchFamily="34" charset="0"/>
              </a:rPr>
              <a:t>R714 million </a:t>
            </a:r>
            <a:r>
              <a:rPr lang="en-ZA" sz="1400" kern="0" dirty="0">
                <a:solidFill>
                  <a:srgbClr val="000000"/>
                </a:solidFill>
                <a:latin typeface="Arial" panose="020B0604020202020204" pitchFamily="34" charset="0"/>
                <a:ea typeface="Times New Roman" pitchFamily="18" charset="0"/>
                <a:cs typeface="Arial" panose="020B0604020202020204" pitchFamily="34" charset="0"/>
              </a:rPr>
              <a:t>in the next six months.</a:t>
            </a:r>
          </a:p>
          <a:p>
            <a:pPr marL="285750" lvl="0" indent="-285750" algn="just" defTabSz="914400">
              <a:lnSpc>
                <a:spcPct val="150000"/>
              </a:lnSpc>
              <a:buFont typeface="Wingdings" panose="05000000000000000000" pitchFamily="2" charset="2"/>
              <a:buChar char="q"/>
              <a:defRPr/>
            </a:pPr>
            <a:endParaRPr lang="en-ZA" sz="1600" kern="0" dirty="0">
              <a:solidFill>
                <a:srgbClr val="000000"/>
              </a:solidFill>
              <a:latin typeface="Arial" panose="020B0604020202020204" pitchFamily="34" charset="0"/>
              <a:ea typeface="Times New Roman" pitchFamily="18" charset="0"/>
              <a:cs typeface="Arial" panose="020B0604020202020204" pitchFamily="34" charset="0"/>
            </a:endParaRPr>
          </a:p>
          <a:p>
            <a:pPr marL="361950" lvl="0" indent="-361950">
              <a:spcBef>
                <a:spcPct val="20000"/>
              </a:spcBef>
              <a:buFont typeface="Wingdings" panose="05000000000000000000" pitchFamily="2" charset="2"/>
              <a:buChar char="q"/>
              <a:defRPr/>
            </a:pPr>
            <a:endParaRPr lang="en-ZA" altLang="en-US" sz="1400" kern="0" dirty="0">
              <a:solidFill>
                <a:srgbClr val="000000"/>
              </a:solidFill>
              <a:latin typeface="Arial" panose="020B0604020202020204" pitchFamily="34" charset="0"/>
              <a:cs typeface="Arial" panose="020B0604020202020204" pitchFamily="34" charset="0"/>
            </a:endParaRPr>
          </a:p>
        </p:txBody>
      </p:sp>
      <p:sp>
        <p:nvSpPr>
          <p:cNvPr id="11" name="object 5"/>
          <p:cNvSpPr/>
          <p:nvPr/>
        </p:nvSpPr>
        <p:spPr>
          <a:xfrm>
            <a:off x="187499" y="2273845"/>
            <a:ext cx="1947996" cy="864096"/>
          </a:xfrm>
          <a:prstGeom prst="rect">
            <a:avLst/>
          </a:prstGeom>
          <a:blipFill>
            <a:blip r:embed="rId3" cstate="print">
              <a:biLevel thresh="75000"/>
            </a:blip>
            <a:srcRect/>
            <a:stretch>
              <a:fillRect l="-264918" t="-762139" r="-118451" b="-224935"/>
            </a:stretch>
          </a:blipFill>
          <a:ln>
            <a:noFill/>
          </a:ln>
        </p:spPr>
        <p:txBody>
          <a:bodyPr wrap="square" lIns="0" tIns="0" rIns="0" bIns="0" rtlCol="0">
            <a:noAutofit/>
          </a:bodyPr>
          <a:lstStyle/>
          <a:p>
            <a:pPr marL="0" marR="0" algn="ctr">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4" name="Title 1"/>
          <p:cNvSpPr txBox="1">
            <a:spLocks/>
          </p:cNvSpPr>
          <p:nvPr/>
        </p:nvSpPr>
        <p:spPr>
          <a:xfrm>
            <a:off x="51105" y="-13080"/>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TRADE, INVESTMENT AND EXPORT</a:t>
            </a:r>
          </a:p>
          <a:p>
            <a:endParaRPr lang="en-US" sz="2585" b="1" dirty="0">
              <a:latin typeface="Arial" panose="020B0604020202020204" pitchFamily="34" charset="0"/>
              <a:cs typeface="Arial" panose="020B0604020202020204" pitchFamily="34" charset="0"/>
            </a:endParaRPr>
          </a:p>
        </p:txBody>
      </p:sp>
      <p:pic>
        <p:nvPicPr>
          <p:cNvPr id="15" name="Picture 1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13" name="Picture 12"/>
          <p:cNvPicPr>
            <a:picLocks noChangeAspect="1"/>
          </p:cNvPicPr>
          <p:nvPr/>
        </p:nvPicPr>
        <p:blipFill>
          <a:blip r:embed="rId5"/>
          <a:stretch>
            <a:fillRect/>
          </a:stretch>
        </p:blipFill>
        <p:spPr>
          <a:xfrm>
            <a:off x="6409113" y="6192223"/>
            <a:ext cx="997527" cy="665777"/>
          </a:xfrm>
          <a:prstGeom prst="rect">
            <a:avLst/>
          </a:prstGeom>
          <a:ln>
            <a:noFill/>
          </a:ln>
          <a:effectLst>
            <a:softEdge rad="112500"/>
          </a:effectLst>
        </p:spPr>
      </p:pic>
      <p:pic>
        <p:nvPicPr>
          <p:cNvPr id="16" name="Picture 15"/>
          <p:cNvPicPr>
            <a:picLocks noChangeAspect="1"/>
          </p:cNvPicPr>
          <p:nvPr/>
        </p:nvPicPr>
        <p:blipFill>
          <a:blip r:embed="rId6"/>
          <a:stretch>
            <a:fillRect/>
          </a:stretch>
        </p:blipFill>
        <p:spPr>
          <a:xfrm>
            <a:off x="7457744" y="5953193"/>
            <a:ext cx="914479" cy="798645"/>
          </a:xfrm>
          <a:prstGeom prst="rect">
            <a:avLst/>
          </a:prstGeom>
        </p:spPr>
      </p:pic>
      <p:pic>
        <p:nvPicPr>
          <p:cNvPr id="17" name="Picture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41277141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3741626979"/>
              </p:ext>
            </p:extLst>
          </p:nvPr>
        </p:nvGraphicFramePr>
        <p:xfrm>
          <a:off x="35496" y="588475"/>
          <a:ext cx="9108504" cy="5745090"/>
        </p:xfrm>
        <a:graphic>
          <a:graphicData uri="http://schemas.openxmlformats.org/drawingml/2006/table">
            <a:tbl>
              <a:tblPr/>
              <a:tblGrid>
                <a:gridCol w="9108504">
                  <a:extLst>
                    <a:ext uri="{9D8B030D-6E8A-4147-A177-3AD203B41FA5}">
                      <a16:colId xmlns:a16="http://schemas.microsoft.com/office/drawing/2014/main" val="20000"/>
                    </a:ext>
                  </a:extLst>
                </a:gridCol>
              </a:tblGrid>
              <a:tr h="709618">
                <a:tc>
                  <a:txBody>
                    <a:bodyPr/>
                    <a:lstStyle/>
                    <a:p>
                      <a:pPr algn="just">
                        <a:defRPr/>
                      </a:pPr>
                      <a:r>
                        <a:rPr lang="en-US" sz="2000" b="1" kern="1200" dirty="0" smtClean="0">
                          <a:solidFill>
                            <a:srgbClr val="008100"/>
                          </a:solidFill>
                          <a:effectLst/>
                          <a:latin typeface="Arial" pitchFamily="34" charset="0"/>
                          <a:ea typeface="+mn-ea"/>
                          <a:cs typeface="Arial" pitchFamily="34" charset="0"/>
                        </a:rPr>
                        <a:t>SG3: Facilitate broad-based economic participation through targeted interventions </a:t>
                      </a:r>
                      <a:r>
                        <a:rPr lang="en-ZA" sz="2000" b="1" kern="1200" dirty="0" smtClean="0">
                          <a:solidFill>
                            <a:srgbClr val="008100"/>
                          </a:solidFill>
                          <a:effectLst/>
                          <a:latin typeface="Arial" pitchFamily="34" charset="0"/>
                          <a:ea typeface="+mn-ea"/>
                          <a:cs typeface="Arial" pitchFamily="34" charset="0"/>
                        </a:rPr>
                        <a:t>to achieve more inclusive growth</a:t>
                      </a:r>
                      <a:endParaRPr lang="en-US" sz="2000" b="1" kern="1200" dirty="0">
                        <a:solidFill>
                          <a:srgbClr val="008100"/>
                        </a:solidFill>
                        <a:effectLst/>
                        <a:latin typeface="Arial" pitchFamily="34" charset="0"/>
                        <a:ea typeface="+mn-ea"/>
                        <a:cs typeface="Arial" pitchFamily="34" charset="0"/>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035472">
                <a:tc>
                  <a:txBody>
                    <a:bodyPr/>
                    <a:lstStyle/>
                    <a:p>
                      <a:pPr marL="0" marR="0" lvl="0" indent="0" algn="l" defTabSz="914400" rtl="0" eaLnBrk="0" fontAlgn="base" latinLnBrk="0" hangingPunct="0">
                        <a:lnSpc>
                          <a:spcPct val="100000"/>
                        </a:lnSpc>
                        <a:spcBef>
                          <a:spcPts val="1080"/>
                        </a:spcBef>
                        <a:spcAft>
                          <a:spcPts val="0"/>
                        </a:spcAft>
                        <a:buClrTx/>
                        <a:buSzTx/>
                        <a:buFont typeface="Wingdings" panose="05000000000000000000" pitchFamily="2" charset="2"/>
                        <a:buNone/>
                        <a:tabLst/>
                        <a:defRPr/>
                      </a:pPr>
                      <a:endParaRPr lang="en-ZA" altLang="en-US" sz="2100" dirty="0" smtClean="0">
                        <a:solidFill>
                          <a:srgbClr val="FF0000"/>
                        </a:solidFill>
                        <a:latin typeface="Arial" charset="0"/>
                        <a:ea typeface="Times New Roman" pitchFamily="18" charset="0"/>
                        <a:cs typeface="Arial" charset="0"/>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0731" name="Slide Number Placeholder 1"/>
          <p:cNvSpPr>
            <a:spLocks noGrp="1"/>
          </p:cNvSpPr>
          <p:nvPr>
            <p:ph type="sldNum" sz="quarter" idx="12"/>
          </p:nvPr>
        </p:nvSpPr>
        <p:spPr>
          <a:xfrm>
            <a:off x="6553200" y="6284168"/>
            <a:ext cx="1905000" cy="457200"/>
          </a:xfrm>
          <a:noFill/>
        </p:spPr>
        <p:txBody>
          <a:bodyPr/>
          <a:lstStyle/>
          <a:p>
            <a:fld id="{C474632A-91E0-4B9A-BE02-98024C230F92}" type="slidenum">
              <a:rPr lang="en-US" smtClean="0">
                <a:solidFill>
                  <a:prstClr val="black"/>
                </a:solidFill>
                <a:latin typeface="Arial" charset="0"/>
                <a:cs typeface="Arial" charset="0"/>
              </a:rPr>
              <a:pPr/>
              <a:t>19</a:t>
            </a:fld>
            <a:endParaRPr lang="en-US" smtClean="0">
              <a:solidFill>
                <a:prstClr val="black"/>
              </a:solidFill>
              <a:latin typeface="Arial" charset="0"/>
              <a:cs typeface="Arial" charset="0"/>
            </a:endParaRPr>
          </a:p>
        </p:txBody>
      </p:sp>
      <p:sp>
        <p:nvSpPr>
          <p:cNvPr id="2" name="TextBox 1"/>
          <p:cNvSpPr txBox="1"/>
          <p:nvPr/>
        </p:nvSpPr>
        <p:spPr>
          <a:xfrm>
            <a:off x="199377" y="1484784"/>
            <a:ext cx="4917473" cy="5157309"/>
          </a:xfrm>
          <a:prstGeom prst="rect">
            <a:avLst/>
          </a:prstGeom>
          <a:noFill/>
        </p:spPr>
        <p:txBody>
          <a:bodyPr wrap="square" rtlCol="0">
            <a:spAutoFit/>
          </a:bodyPr>
          <a:lstStyle/>
          <a:p>
            <a:pPr marL="285750" lvl="0" indent="-285750" eaLnBrk="0" hangingPunct="0">
              <a:spcBef>
                <a:spcPts val="1080"/>
              </a:spcBef>
              <a:spcAft>
                <a:spcPts val="0"/>
              </a:spcAft>
              <a:buFont typeface="Wingdings" panose="05000000000000000000" pitchFamily="2" charset="2"/>
              <a:buChar char="q"/>
              <a:defRPr/>
            </a:pPr>
            <a:r>
              <a:rPr lang="en-US" sz="1400" b="1" kern="0" dirty="0">
                <a:solidFill>
                  <a:srgbClr val="000000"/>
                </a:solidFill>
                <a:latin typeface="Arial" panose="020B0604020202020204" pitchFamily="34" charset="0"/>
                <a:cs typeface="Arial" panose="020B0604020202020204" pitchFamily="34" charset="0"/>
              </a:rPr>
              <a:t>SEZ General Performance </a:t>
            </a:r>
            <a:endParaRPr lang="en-US"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800100" lvl="1" indent="-342900" eaLnBrk="0" hangingPunct="0">
              <a:spcBef>
                <a:spcPct val="20000"/>
              </a:spcBef>
              <a:spcAft>
                <a:spcPts val="0"/>
              </a:spcAft>
              <a:buFont typeface="Wingdings" panose="05000000000000000000" pitchFamily="2" charset="2"/>
              <a:buChar char="§"/>
              <a:tabLst>
                <a:tab pos="457200" algn="l"/>
              </a:tabLst>
              <a:defRPr/>
            </a:pPr>
            <a:r>
              <a:rPr lang="en-ZA" sz="1400" kern="0" dirty="0">
                <a:solidFill>
                  <a:srgbClr val="000000"/>
                </a:solidFill>
                <a:latin typeface="Arial" panose="020B0604020202020204" pitchFamily="34" charset="0"/>
                <a:cs typeface="Arial" panose="020B0604020202020204" pitchFamily="34" charset="0"/>
              </a:rPr>
              <a:t>A Framework Agreement between </a:t>
            </a:r>
            <a:r>
              <a:rPr lang="en-ZA" sz="1400" b="1" kern="0" dirty="0">
                <a:solidFill>
                  <a:srgbClr val="000000"/>
                </a:solidFill>
                <a:latin typeface="Arial" panose="020B0604020202020204" pitchFamily="34" charset="0"/>
                <a:cs typeface="Arial" panose="020B0604020202020204" pitchFamily="34" charset="0"/>
              </a:rPr>
              <a:t>the </a:t>
            </a:r>
            <a:r>
              <a:rPr lang="en-ZA" sz="1400" b="1" kern="0" dirty="0" err="1">
                <a:solidFill>
                  <a:srgbClr val="000000"/>
                </a:solidFill>
                <a:latin typeface="Arial" panose="020B0604020202020204" pitchFamily="34" charset="0"/>
                <a:cs typeface="Arial" panose="020B0604020202020204" pitchFamily="34" charset="0"/>
              </a:rPr>
              <a:t>dti</a:t>
            </a:r>
            <a:r>
              <a:rPr lang="en-ZA" sz="1400" b="1" kern="0" dirty="0">
                <a:solidFill>
                  <a:srgbClr val="000000"/>
                </a:solidFill>
                <a:latin typeface="Arial" panose="020B0604020202020204" pitchFamily="34" charset="0"/>
                <a:cs typeface="Arial" panose="020B0604020202020204" pitchFamily="34" charset="0"/>
              </a:rPr>
              <a:t> </a:t>
            </a:r>
            <a:r>
              <a:rPr lang="en-ZA" sz="1400" kern="0" dirty="0">
                <a:solidFill>
                  <a:srgbClr val="000000"/>
                </a:solidFill>
                <a:latin typeface="Arial" panose="020B0604020202020204" pitchFamily="34" charset="0"/>
                <a:cs typeface="Arial" panose="020B0604020202020204" pitchFamily="34" charset="0"/>
              </a:rPr>
              <a:t>and Bank of China was signed at the State Visit in China in September 2018. Bank of China made a commitment to assist </a:t>
            </a:r>
            <a:r>
              <a:rPr lang="en-ZA" sz="1400" b="1" kern="0" dirty="0">
                <a:solidFill>
                  <a:srgbClr val="000000"/>
                </a:solidFill>
                <a:latin typeface="Arial" panose="020B0604020202020204" pitchFamily="34" charset="0"/>
                <a:cs typeface="Arial" panose="020B0604020202020204" pitchFamily="34" charset="0"/>
              </a:rPr>
              <a:t>the </a:t>
            </a:r>
            <a:r>
              <a:rPr lang="en-ZA" sz="1400" b="1" kern="0" dirty="0" err="1">
                <a:solidFill>
                  <a:srgbClr val="000000"/>
                </a:solidFill>
                <a:latin typeface="Arial" panose="020B0604020202020204" pitchFamily="34" charset="0"/>
                <a:cs typeface="Arial" panose="020B0604020202020204" pitchFamily="34" charset="0"/>
              </a:rPr>
              <a:t>dti</a:t>
            </a:r>
            <a:r>
              <a:rPr lang="en-ZA" sz="1400" b="1" kern="0" dirty="0">
                <a:solidFill>
                  <a:srgbClr val="000000"/>
                </a:solidFill>
                <a:latin typeface="Arial" panose="020B0604020202020204" pitchFamily="34" charset="0"/>
                <a:cs typeface="Arial" panose="020B0604020202020204" pitchFamily="34" charset="0"/>
              </a:rPr>
              <a:t> </a:t>
            </a:r>
            <a:r>
              <a:rPr lang="en-ZA" sz="1400" kern="0" dirty="0">
                <a:solidFill>
                  <a:srgbClr val="000000"/>
                </a:solidFill>
                <a:latin typeface="Arial" panose="020B0604020202020204" pitchFamily="34" charset="0"/>
                <a:cs typeface="Arial" panose="020B0604020202020204" pitchFamily="34" charset="0"/>
              </a:rPr>
              <a:t>with industrial project up to R15 billion.</a:t>
            </a:r>
          </a:p>
          <a:p>
            <a:pPr marL="285750" lvl="0" indent="-285750" algn="just" fontAlgn="auto">
              <a:spcBef>
                <a:spcPts val="1200"/>
              </a:spcBef>
              <a:spcAft>
                <a:spcPts val="960"/>
              </a:spcAft>
              <a:buFont typeface="Wingdings" panose="05000000000000000000" pitchFamily="2" charset="2"/>
              <a:buChar char="q"/>
              <a:defRPr/>
            </a:pPr>
            <a:r>
              <a:rPr lang="en-US" sz="1400" b="1" dirty="0" smtClean="0">
                <a:solidFill>
                  <a:srgbClr val="000000"/>
                </a:solidFill>
                <a:latin typeface="Arial" panose="020B0604020202020204" pitchFamily="34" charset="0"/>
                <a:cs typeface="Arial" panose="020B0604020202020204" pitchFamily="34" charset="0"/>
              </a:rPr>
              <a:t>Partnerships</a:t>
            </a:r>
            <a:endParaRPr lang="en-US" sz="1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817563" lvl="1" indent="-360363" algn="just" fontAlgn="auto">
              <a:spcBef>
                <a:spcPts val="0"/>
              </a:spcBef>
              <a:spcAft>
                <a:spcPts val="0"/>
              </a:spcAft>
              <a:buFont typeface="Wingdings" panose="05000000000000000000" pitchFamily="2" charset="2"/>
              <a:buChar char="§"/>
              <a:tabLst>
                <a:tab pos="457200" algn="l"/>
              </a:tabLst>
              <a:defRPr/>
            </a:pPr>
            <a:r>
              <a:rPr lang="en-ZA" sz="1400" dirty="0">
                <a:solidFill>
                  <a:srgbClr val="000000"/>
                </a:solidFill>
                <a:latin typeface="Arial" panose="020B0604020202020204" pitchFamily="34" charset="0"/>
                <a:cs typeface="Arial" panose="020B0604020202020204" pitchFamily="34" charset="0"/>
              </a:rPr>
              <a:t>Framework Agreement  signed between </a:t>
            </a:r>
            <a:r>
              <a:rPr lang="en-ZA" sz="1400" b="1" dirty="0">
                <a:solidFill>
                  <a:srgbClr val="000000"/>
                </a:solidFill>
                <a:latin typeface="Arial" panose="020B0604020202020204" pitchFamily="34" charset="0"/>
                <a:cs typeface="Arial" panose="020B0604020202020204" pitchFamily="34" charset="0"/>
              </a:rPr>
              <a:t>the </a:t>
            </a:r>
            <a:r>
              <a:rPr lang="en-ZA" sz="1400" b="1" dirty="0" err="1">
                <a:solidFill>
                  <a:srgbClr val="000000"/>
                </a:solidFill>
                <a:latin typeface="Arial" panose="020B0604020202020204" pitchFamily="34" charset="0"/>
                <a:cs typeface="Arial" panose="020B0604020202020204" pitchFamily="34" charset="0"/>
              </a:rPr>
              <a:t>dti</a:t>
            </a:r>
            <a:r>
              <a:rPr lang="en-ZA" sz="1400" b="1" dirty="0">
                <a:solidFill>
                  <a:srgbClr val="000000"/>
                </a:solidFill>
                <a:latin typeface="Arial" panose="020B0604020202020204" pitchFamily="34" charset="0"/>
                <a:cs typeface="Arial" panose="020B0604020202020204" pitchFamily="34" charset="0"/>
              </a:rPr>
              <a:t> </a:t>
            </a:r>
            <a:r>
              <a:rPr lang="en-ZA" sz="1400" dirty="0">
                <a:solidFill>
                  <a:srgbClr val="000000"/>
                </a:solidFill>
                <a:latin typeface="Arial" panose="020B0604020202020204" pitchFamily="34" charset="0"/>
                <a:cs typeface="Arial" panose="020B0604020202020204" pitchFamily="34" charset="0"/>
              </a:rPr>
              <a:t>and The National Development Reform Commission (NDRC) for partnership in the undertaking industrial development projects in South Africa with a special focus  on </a:t>
            </a:r>
            <a:r>
              <a:rPr lang="en-ZA" sz="1400" dirty="0" err="1">
                <a:solidFill>
                  <a:srgbClr val="000000"/>
                </a:solidFill>
                <a:latin typeface="Arial" panose="020B0604020202020204" pitchFamily="34" charset="0"/>
                <a:cs typeface="Arial" panose="020B0604020202020204" pitchFamily="34" charset="0"/>
              </a:rPr>
              <a:t>Musina</a:t>
            </a:r>
            <a:r>
              <a:rPr lang="en-ZA" sz="1400" dirty="0">
                <a:solidFill>
                  <a:srgbClr val="000000"/>
                </a:solidFill>
                <a:latin typeface="Arial" panose="020B0604020202020204" pitchFamily="34" charset="0"/>
                <a:cs typeface="Arial" panose="020B0604020202020204" pitchFamily="34" charset="0"/>
              </a:rPr>
              <a:t>- </a:t>
            </a:r>
            <a:r>
              <a:rPr lang="en-ZA" sz="1400" dirty="0" err="1">
                <a:solidFill>
                  <a:srgbClr val="000000"/>
                </a:solidFill>
                <a:latin typeface="Arial" panose="020B0604020202020204" pitchFamily="34" charset="0"/>
                <a:cs typeface="Arial" panose="020B0604020202020204" pitchFamily="34" charset="0"/>
              </a:rPr>
              <a:t>Makhado</a:t>
            </a:r>
            <a:r>
              <a:rPr lang="en-ZA" sz="1400" dirty="0">
                <a:solidFill>
                  <a:srgbClr val="000000"/>
                </a:solidFill>
                <a:latin typeface="Arial" panose="020B0604020202020204" pitchFamily="34" charset="0"/>
                <a:cs typeface="Arial" panose="020B0604020202020204" pitchFamily="34" charset="0"/>
              </a:rPr>
              <a:t> SEZ</a:t>
            </a:r>
            <a:r>
              <a:rPr lang="en-ZA" sz="1400" dirty="0" smtClean="0">
                <a:solidFill>
                  <a:srgbClr val="000000"/>
                </a:solidFill>
                <a:latin typeface="Arial" panose="020B0604020202020204" pitchFamily="34" charset="0"/>
                <a:cs typeface="Arial" panose="020B0604020202020204" pitchFamily="34" charset="0"/>
              </a:rPr>
              <a:t>.</a:t>
            </a:r>
          </a:p>
          <a:p>
            <a:pPr marL="817563" lvl="1" indent="-360363" algn="just" fontAlgn="auto">
              <a:spcBef>
                <a:spcPts val="0"/>
              </a:spcBef>
              <a:spcAft>
                <a:spcPts val="0"/>
              </a:spcAft>
              <a:buFont typeface="Wingdings" panose="05000000000000000000" pitchFamily="2" charset="2"/>
              <a:buChar char="§"/>
              <a:tabLst>
                <a:tab pos="457200" algn="l"/>
              </a:tabLst>
              <a:defRPr/>
            </a:pPr>
            <a:r>
              <a:rPr lang="en-ZA" sz="1400" dirty="0">
                <a:solidFill>
                  <a:srgbClr val="000000"/>
                </a:solidFill>
                <a:latin typeface="Arial" panose="020B0604020202020204" pitchFamily="34" charset="0"/>
                <a:cs typeface="Arial" panose="020B0604020202020204" pitchFamily="34" charset="0"/>
              </a:rPr>
              <a:t>The partnership between </a:t>
            </a:r>
            <a:r>
              <a:rPr lang="en-ZA" sz="1400" b="1" dirty="0">
                <a:solidFill>
                  <a:srgbClr val="000000"/>
                </a:solidFill>
                <a:latin typeface="Arial" panose="020B0604020202020204" pitchFamily="34" charset="0"/>
                <a:cs typeface="Arial" panose="020B0604020202020204" pitchFamily="34" charset="0"/>
              </a:rPr>
              <a:t>the </a:t>
            </a:r>
            <a:r>
              <a:rPr lang="en-ZA" sz="1400" b="1" dirty="0" err="1">
                <a:solidFill>
                  <a:srgbClr val="000000"/>
                </a:solidFill>
                <a:latin typeface="Arial" panose="020B0604020202020204" pitchFamily="34" charset="0"/>
                <a:cs typeface="Arial" panose="020B0604020202020204" pitchFamily="34" charset="0"/>
              </a:rPr>
              <a:t>dti</a:t>
            </a:r>
            <a:r>
              <a:rPr lang="en-ZA" sz="1400" b="1" dirty="0">
                <a:solidFill>
                  <a:srgbClr val="000000"/>
                </a:solidFill>
                <a:latin typeface="Arial" panose="020B0604020202020204" pitchFamily="34" charset="0"/>
                <a:cs typeface="Arial" panose="020B0604020202020204" pitchFamily="34" charset="0"/>
              </a:rPr>
              <a:t>, </a:t>
            </a:r>
            <a:r>
              <a:rPr lang="en-ZA" sz="1400" dirty="0">
                <a:solidFill>
                  <a:srgbClr val="000000"/>
                </a:solidFill>
                <a:latin typeface="Arial" panose="020B0604020202020204" pitchFamily="34" charset="0"/>
                <a:cs typeface="Arial" panose="020B0604020202020204" pitchFamily="34" charset="0"/>
              </a:rPr>
              <a:t>Trade Investment Kwa-Zulu Natal (TIKZN), </a:t>
            </a:r>
            <a:r>
              <a:rPr lang="en-ZA" sz="1400" dirty="0" err="1">
                <a:solidFill>
                  <a:srgbClr val="000000"/>
                </a:solidFill>
                <a:latin typeface="Arial" panose="020B0604020202020204" pitchFamily="34" charset="0"/>
                <a:cs typeface="Arial" panose="020B0604020202020204" pitchFamily="34" charset="0"/>
              </a:rPr>
              <a:t>iThala</a:t>
            </a:r>
            <a:r>
              <a:rPr lang="en-ZA" sz="1400" dirty="0">
                <a:solidFill>
                  <a:srgbClr val="000000"/>
                </a:solidFill>
                <a:latin typeface="Arial" panose="020B0604020202020204" pitchFamily="34" charset="0"/>
                <a:cs typeface="Arial" panose="020B0604020202020204" pitchFamily="34" charset="0"/>
              </a:rPr>
              <a:t> Bank, Growth Fund, Richards Bay Special Economic Zone (RBIDZ) and Economic Development, Tourism &amp; Environmental Affairs (</a:t>
            </a:r>
            <a:r>
              <a:rPr lang="en-ZA" sz="1400" dirty="0" err="1">
                <a:solidFill>
                  <a:srgbClr val="000000"/>
                </a:solidFill>
                <a:latin typeface="Arial" panose="020B0604020202020204" pitchFamily="34" charset="0"/>
                <a:cs typeface="Arial" panose="020B0604020202020204" pitchFamily="34" charset="0"/>
              </a:rPr>
              <a:t>edtea</a:t>
            </a:r>
            <a:r>
              <a:rPr lang="en-ZA" sz="1400" dirty="0">
                <a:solidFill>
                  <a:srgbClr val="000000"/>
                </a:solidFill>
                <a:latin typeface="Arial" panose="020B0604020202020204" pitchFamily="34" charset="0"/>
                <a:cs typeface="Arial" panose="020B0604020202020204" pitchFamily="34" charset="0"/>
              </a:rPr>
              <a:t>) has seen the conclusion of the agreement between the Development Bank of Belarus, </a:t>
            </a:r>
            <a:r>
              <a:rPr lang="en-ZA" sz="1400" dirty="0" err="1">
                <a:solidFill>
                  <a:srgbClr val="000000"/>
                </a:solidFill>
                <a:latin typeface="Arial" panose="020B0604020202020204" pitchFamily="34" charset="0"/>
                <a:cs typeface="Arial" panose="020B0604020202020204" pitchFamily="34" charset="0"/>
              </a:rPr>
              <a:t>Ithala</a:t>
            </a:r>
            <a:r>
              <a:rPr lang="en-ZA" sz="1400" dirty="0">
                <a:solidFill>
                  <a:srgbClr val="000000"/>
                </a:solidFill>
                <a:latin typeface="Arial" panose="020B0604020202020204" pitchFamily="34" charset="0"/>
                <a:cs typeface="Arial" panose="020B0604020202020204" pitchFamily="34" charset="0"/>
              </a:rPr>
              <a:t>, Minsk Automobile and </a:t>
            </a:r>
            <a:r>
              <a:rPr lang="en-ZA" sz="1400" dirty="0" err="1">
                <a:solidFill>
                  <a:srgbClr val="000000"/>
                </a:solidFill>
                <a:latin typeface="Arial" panose="020B0604020202020204" pitchFamily="34" charset="0"/>
                <a:cs typeface="Arial" panose="020B0604020202020204" pitchFamily="34" charset="0"/>
              </a:rPr>
              <a:t>Mzanzi</a:t>
            </a:r>
            <a:r>
              <a:rPr lang="en-ZA" sz="1400" dirty="0">
                <a:solidFill>
                  <a:srgbClr val="000000"/>
                </a:solidFill>
                <a:latin typeface="Arial" panose="020B0604020202020204" pitchFamily="34" charset="0"/>
                <a:cs typeface="Arial" panose="020B0604020202020204" pitchFamily="34" charset="0"/>
              </a:rPr>
              <a:t> </a:t>
            </a:r>
            <a:r>
              <a:rPr lang="en-ZA" sz="1400" dirty="0" err="1">
                <a:solidFill>
                  <a:srgbClr val="000000"/>
                </a:solidFill>
                <a:latin typeface="Arial" panose="020B0604020202020204" pitchFamily="34" charset="0"/>
                <a:cs typeface="Arial" panose="020B0604020202020204" pitchFamily="34" charset="0"/>
              </a:rPr>
              <a:t>Maz</a:t>
            </a:r>
            <a:r>
              <a:rPr lang="en-ZA" sz="1400" dirty="0">
                <a:solidFill>
                  <a:srgbClr val="000000"/>
                </a:solidFill>
                <a:latin typeface="Arial" panose="020B0604020202020204" pitchFamily="34" charset="0"/>
                <a:cs typeface="Arial" panose="020B0604020202020204" pitchFamily="34" charset="0"/>
              </a:rPr>
              <a:t>.</a:t>
            </a:r>
          </a:p>
          <a:p>
            <a:pPr marL="817563" lvl="1" indent="-360363" algn="just" fontAlgn="auto">
              <a:spcBef>
                <a:spcPts val="0"/>
              </a:spcBef>
              <a:spcAft>
                <a:spcPts val="0"/>
              </a:spcAft>
              <a:buFont typeface="Wingdings" panose="05000000000000000000" pitchFamily="2" charset="2"/>
              <a:buChar char="§"/>
              <a:tabLst>
                <a:tab pos="457200" algn="l"/>
              </a:tabLst>
              <a:defRPr/>
            </a:pPr>
            <a:endParaRPr lang="en-ZA" sz="1400" dirty="0">
              <a:solidFill>
                <a:srgbClr val="000000"/>
              </a:solidFill>
              <a:latin typeface="Arial" panose="020B0604020202020204" pitchFamily="34" charset="0"/>
              <a:cs typeface="Arial" panose="020B0604020202020204" pitchFamily="34" charset="0"/>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731" y="1312471"/>
            <a:ext cx="3863269" cy="49853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bwMode="auto">
          <a:xfrm>
            <a:off x="199377" y="3008411"/>
            <a:ext cx="491747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itle 1"/>
          <p:cNvSpPr txBox="1">
            <a:spLocks/>
          </p:cNvSpPr>
          <p:nvPr/>
        </p:nvSpPr>
        <p:spPr>
          <a:xfrm>
            <a:off x="-63374" y="54296"/>
            <a:ext cx="9144000" cy="534179"/>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SPECIAL ECONOMIC ZONES &amp; ECONOMIC TRANSFORMATION </a:t>
            </a:r>
          </a:p>
          <a:p>
            <a:endParaRPr lang="en-US" sz="2585" b="1" dirty="0">
              <a:latin typeface="Arial" panose="020B0604020202020204" pitchFamily="34" charset="0"/>
              <a:cs typeface="Arial" panose="020B0604020202020204" pitchFamily="34" charset="0"/>
            </a:endParaRPr>
          </a:p>
        </p:txBody>
      </p:sp>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11" name="Picture 10"/>
          <p:cNvPicPr>
            <a:picLocks noChangeAspect="1"/>
          </p:cNvPicPr>
          <p:nvPr/>
        </p:nvPicPr>
        <p:blipFill>
          <a:blip r:embed="rId5"/>
          <a:stretch>
            <a:fillRect/>
          </a:stretch>
        </p:blipFill>
        <p:spPr>
          <a:xfrm>
            <a:off x="6409113" y="6192223"/>
            <a:ext cx="997527" cy="665777"/>
          </a:xfrm>
          <a:prstGeom prst="rect">
            <a:avLst/>
          </a:prstGeom>
          <a:ln>
            <a:noFill/>
          </a:ln>
          <a:effectLst>
            <a:softEdge rad="112500"/>
          </a:effectLst>
        </p:spPr>
      </p:pic>
      <p:pic>
        <p:nvPicPr>
          <p:cNvPr id="13" name="Picture 12"/>
          <p:cNvPicPr>
            <a:picLocks noChangeAspect="1"/>
          </p:cNvPicPr>
          <p:nvPr/>
        </p:nvPicPr>
        <p:blipFill>
          <a:blip r:embed="rId6"/>
          <a:stretch>
            <a:fillRect/>
          </a:stretch>
        </p:blipFill>
        <p:spPr>
          <a:xfrm>
            <a:off x="7360840" y="5987049"/>
            <a:ext cx="914479" cy="798645"/>
          </a:xfrm>
          <a:prstGeom prst="rect">
            <a:avLst/>
          </a:prstGeom>
        </p:spPr>
      </p:pic>
    </p:spTree>
    <p:extLst>
      <p:ext uri="{BB962C8B-B14F-4D97-AF65-F5344CB8AC3E}">
        <p14:creationId xmlns:p14="http://schemas.microsoft.com/office/powerpoint/2010/main" val="19272243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3127"/>
            <a:ext cx="9144000" cy="581778"/>
          </a:xfr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a:normAutofit/>
          </a:bodyPr>
          <a:lstStyle/>
          <a:p>
            <a:r>
              <a:rPr lang="en-US" sz="2585" b="1" dirty="0" smtClean="0">
                <a:latin typeface="Arial" panose="020B0604020202020204" pitchFamily="34" charset="0"/>
                <a:cs typeface="Arial" panose="020B0604020202020204" pitchFamily="34" charset="0"/>
              </a:rPr>
              <a:t>PRESENTATION OUTLINE</a:t>
            </a:r>
            <a:endParaRPr lang="en-US" sz="2585" dirty="0">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163367" y="1000897"/>
            <a:ext cx="8876260" cy="4658572"/>
          </a:xfrm>
          <a:solidFill>
            <a:schemeClr val="bg1"/>
          </a:solidFill>
        </p:spPr>
        <p:txBody>
          <a:bodyPr>
            <a:normAutofit/>
          </a:bodyPr>
          <a:lstStyle/>
          <a:p>
            <a:pPr defTabSz="844083">
              <a:lnSpc>
                <a:spcPct val="150000"/>
              </a:lnSpc>
              <a:spcBef>
                <a:spcPts val="738"/>
              </a:spcBef>
              <a:buFont typeface="Wingdings" panose="05000000000000000000" pitchFamily="2" charset="2"/>
              <a:buChar char="q"/>
            </a:pPr>
            <a:r>
              <a:rPr lang="en-US" sz="2215" b="1" dirty="0" smtClean="0">
                <a:solidFill>
                  <a:srgbClr val="000000"/>
                </a:solidFill>
                <a:latin typeface="Arial" charset="0"/>
              </a:rPr>
              <a:t>ECONOMIC OVERVIEW</a:t>
            </a:r>
          </a:p>
          <a:p>
            <a:pPr marL="0" indent="0" defTabSz="844083">
              <a:lnSpc>
                <a:spcPct val="150000"/>
              </a:lnSpc>
              <a:spcBef>
                <a:spcPts val="738"/>
              </a:spcBef>
              <a:buNone/>
            </a:pPr>
            <a:endParaRPr lang="en-US" sz="2215" b="1" dirty="0" smtClean="0">
              <a:solidFill>
                <a:srgbClr val="000000"/>
              </a:solidFill>
              <a:latin typeface="Arial" charset="0"/>
            </a:endParaRPr>
          </a:p>
          <a:p>
            <a:pPr defTabSz="844083">
              <a:lnSpc>
                <a:spcPct val="150000"/>
              </a:lnSpc>
              <a:spcBef>
                <a:spcPts val="738"/>
              </a:spcBef>
              <a:buFont typeface="Wingdings" panose="05000000000000000000" pitchFamily="2" charset="2"/>
              <a:buChar char="q"/>
            </a:pPr>
            <a:r>
              <a:rPr lang="en-US" sz="2215" b="1" dirty="0" smtClean="0">
                <a:solidFill>
                  <a:srgbClr val="000000"/>
                </a:solidFill>
                <a:latin typeface="Arial" charset="0"/>
              </a:rPr>
              <a:t>STRATEGIC OBJECTIVES</a:t>
            </a:r>
          </a:p>
          <a:p>
            <a:pPr marL="0" indent="0" defTabSz="844083">
              <a:lnSpc>
                <a:spcPct val="150000"/>
              </a:lnSpc>
              <a:spcBef>
                <a:spcPts val="738"/>
              </a:spcBef>
              <a:buNone/>
            </a:pPr>
            <a:endParaRPr lang="en-US" sz="2215" b="1" dirty="0" smtClean="0">
              <a:solidFill>
                <a:srgbClr val="000000"/>
              </a:solidFill>
              <a:latin typeface="Arial" charset="0"/>
            </a:endParaRPr>
          </a:p>
          <a:p>
            <a:pPr defTabSz="844083">
              <a:lnSpc>
                <a:spcPct val="150000"/>
              </a:lnSpc>
              <a:spcBef>
                <a:spcPts val="738"/>
              </a:spcBef>
              <a:buFont typeface="Wingdings" panose="05000000000000000000" pitchFamily="2" charset="2"/>
              <a:buChar char="q"/>
            </a:pPr>
            <a:r>
              <a:rPr lang="en-US" sz="2215" b="1" dirty="0" smtClean="0">
                <a:solidFill>
                  <a:srgbClr val="000000"/>
                </a:solidFill>
                <a:latin typeface="Arial" charset="0"/>
              </a:rPr>
              <a:t>SUMMARY OF DEPARTMENTAL PERFORMANCE</a:t>
            </a:r>
          </a:p>
          <a:p>
            <a:pPr marL="0" indent="0" defTabSz="844083">
              <a:lnSpc>
                <a:spcPct val="150000"/>
              </a:lnSpc>
              <a:spcBef>
                <a:spcPts val="738"/>
              </a:spcBef>
              <a:buNone/>
            </a:pPr>
            <a:endParaRPr lang="en-US" sz="2215" b="1" dirty="0" smtClean="0">
              <a:solidFill>
                <a:srgbClr val="000000"/>
              </a:solidFill>
              <a:latin typeface="Arial" charset="0"/>
            </a:endParaRPr>
          </a:p>
          <a:p>
            <a:pPr defTabSz="844083">
              <a:lnSpc>
                <a:spcPct val="150000"/>
              </a:lnSpc>
              <a:spcBef>
                <a:spcPts val="738"/>
              </a:spcBef>
              <a:buFont typeface="Wingdings" panose="05000000000000000000" pitchFamily="2" charset="2"/>
              <a:buChar char="q"/>
            </a:pPr>
            <a:r>
              <a:rPr lang="en-US" sz="2215" b="1" dirty="0" smtClean="0">
                <a:solidFill>
                  <a:srgbClr val="000000"/>
                </a:solidFill>
                <a:latin typeface="Arial" charset="0"/>
              </a:rPr>
              <a:t>FINANCIAL PERFORMANCE 2017/18</a:t>
            </a:r>
          </a:p>
          <a:p>
            <a:pPr marL="0" indent="0" defTabSz="844083">
              <a:lnSpc>
                <a:spcPct val="150000"/>
              </a:lnSpc>
              <a:spcBef>
                <a:spcPts val="738"/>
              </a:spcBef>
              <a:buNone/>
            </a:pPr>
            <a:endParaRPr lang="en-US" sz="2215" b="1" dirty="0" smtClean="0">
              <a:solidFill>
                <a:srgbClr val="000000"/>
              </a:solidFill>
              <a:latin typeface="Arial" charset="0"/>
            </a:endParaRPr>
          </a:p>
        </p:txBody>
      </p:sp>
      <p:sp>
        <p:nvSpPr>
          <p:cNvPr id="2" name="Slide Number Placeholder 1"/>
          <p:cNvSpPr>
            <a:spLocks noGrp="1"/>
          </p:cNvSpPr>
          <p:nvPr>
            <p:ph type="sldNum" sz="quarter" idx="12"/>
          </p:nvPr>
        </p:nvSpPr>
        <p:spPr/>
        <p:txBody>
          <a:bodyPr/>
          <a:lstStyle/>
          <a:p>
            <a:fld id="{9CCB6FB7-8D5D-3A4D-B750-4FAB07D068CE}" type="slidenum">
              <a:rPr lang="en-US" smtClean="0"/>
              <a:t>2</a:t>
            </a:fld>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8" name="Picture 7"/>
          <p:cNvPicPr>
            <a:picLocks noChangeAspect="1"/>
          </p:cNvPicPr>
          <p:nvPr/>
        </p:nvPicPr>
        <p:blipFill>
          <a:blip r:embed="rId4"/>
          <a:stretch>
            <a:fillRect/>
          </a:stretch>
        </p:blipFill>
        <p:spPr>
          <a:xfrm>
            <a:off x="6409113" y="6192223"/>
            <a:ext cx="997527" cy="665777"/>
          </a:xfrm>
          <a:prstGeom prst="rect">
            <a:avLst/>
          </a:prstGeom>
          <a:ln>
            <a:noFill/>
          </a:ln>
          <a:effectLst>
            <a:softEdge rad="112500"/>
          </a:effectLst>
        </p:spPr>
      </p:pic>
      <p:pic>
        <p:nvPicPr>
          <p:cNvPr id="9" name="Picture 8"/>
          <p:cNvPicPr>
            <a:picLocks noChangeAspect="1"/>
          </p:cNvPicPr>
          <p:nvPr/>
        </p:nvPicPr>
        <p:blipFill>
          <a:blip r:embed="rId5"/>
          <a:stretch>
            <a:fillRect/>
          </a:stretch>
        </p:blipFill>
        <p:spPr>
          <a:xfrm>
            <a:off x="7550727" y="6056108"/>
            <a:ext cx="914479" cy="798645"/>
          </a:xfrm>
          <a:prstGeom prst="rect">
            <a:avLst/>
          </a:prstGeom>
        </p:spPr>
      </p:pic>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32451580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3741626979"/>
              </p:ext>
            </p:extLst>
          </p:nvPr>
        </p:nvGraphicFramePr>
        <p:xfrm>
          <a:off x="35496" y="588475"/>
          <a:ext cx="9108504" cy="5745090"/>
        </p:xfrm>
        <a:graphic>
          <a:graphicData uri="http://schemas.openxmlformats.org/drawingml/2006/table">
            <a:tbl>
              <a:tblPr/>
              <a:tblGrid>
                <a:gridCol w="9108504">
                  <a:extLst>
                    <a:ext uri="{9D8B030D-6E8A-4147-A177-3AD203B41FA5}">
                      <a16:colId xmlns:a16="http://schemas.microsoft.com/office/drawing/2014/main" val="20000"/>
                    </a:ext>
                  </a:extLst>
                </a:gridCol>
              </a:tblGrid>
              <a:tr h="709618">
                <a:tc>
                  <a:txBody>
                    <a:bodyPr/>
                    <a:lstStyle/>
                    <a:p>
                      <a:pPr algn="just">
                        <a:defRPr/>
                      </a:pPr>
                      <a:r>
                        <a:rPr lang="en-US" sz="2000" b="1" kern="1200" dirty="0" smtClean="0">
                          <a:solidFill>
                            <a:srgbClr val="008100"/>
                          </a:solidFill>
                          <a:effectLst/>
                          <a:latin typeface="Arial" pitchFamily="34" charset="0"/>
                          <a:ea typeface="+mn-ea"/>
                          <a:cs typeface="Arial" pitchFamily="34" charset="0"/>
                        </a:rPr>
                        <a:t>SG3: Facilitate broad-based economic participation through targeted interventions </a:t>
                      </a:r>
                      <a:r>
                        <a:rPr lang="en-ZA" sz="2000" b="1" kern="1200" dirty="0" smtClean="0">
                          <a:solidFill>
                            <a:srgbClr val="008100"/>
                          </a:solidFill>
                          <a:effectLst/>
                          <a:latin typeface="Arial" pitchFamily="34" charset="0"/>
                          <a:ea typeface="+mn-ea"/>
                          <a:cs typeface="Arial" pitchFamily="34" charset="0"/>
                        </a:rPr>
                        <a:t>to achieve more inclusive growth</a:t>
                      </a:r>
                      <a:endParaRPr lang="en-US" sz="2000" b="1" kern="1200" dirty="0">
                        <a:solidFill>
                          <a:srgbClr val="008100"/>
                        </a:solidFill>
                        <a:effectLst/>
                        <a:latin typeface="Arial" pitchFamily="34" charset="0"/>
                        <a:ea typeface="+mn-ea"/>
                        <a:cs typeface="Arial" pitchFamily="34" charset="0"/>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035472">
                <a:tc>
                  <a:txBody>
                    <a:bodyPr/>
                    <a:lstStyle/>
                    <a:p>
                      <a:pPr marL="0" marR="0" lvl="0" indent="0" algn="l" defTabSz="914400" rtl="0" eaLnBrk="0" fontAlgn="base" latinLnBrk="0" hangingPunct="0">
                        <a:lnSpc>
                          <a:spcPct val="100000"/>
                        </a:lnSpc>
                        <a:spcBef>
                          <a:spcPts val="1080"/>
                        </a:spcBef>
                        <a:spcAft>
                          <a:spcPts val="0"/>
                        </a:spcAft>
                        <a:buClrTx/>
                        <a:buSzTx/>
                        <a:buFont typeface="Wingdings" panose="05000000000000000000" pitchFamily="2" charset="2"/>
                        <a:buNone/>
                        <a:tabLst/>
                        <a:defRPr/>
                      </a:pPr>
                      <a:endParaRPr lang="en-ZA" altLang="en-US" sz="2100" dirty="0" smtClean="0">
                        <a:solidFill>
                          <a:srgbClr val="FF0000"/>
                        </a:solidFill>
                        <a:latin typeface="Arial" charset="0"/>
                        <a:ea typeface="Times New Roman" pitchFamily="18" charset="0"/>
                        <a:cs typeface="Arial" charset="0"/>
                      </a:endParaRPr>
                    </a:p>
                  </a:txBody>
                  <a:tcPr marL="90000" marR="90000" marT="46803" marB="468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0731" name="Slide Number Placeholder 1"/>
          <p:cNvSpPr>
            <a:spLocks noGrp="1"/>
          </p:cNvSpPr>
          <p:nvPr>
            <p:ph type="sldNum" sz="quarter" idx="12"/>
          </p:nvPr>
        </p:nvSpPr>
        <p:spPr>
          <a:xfrm>
            <a:off x="6553200" y="6284168"/>
            <a:ext cx="1905000" cy="457200"/>
          </a:xfrm>
          <a:noFill/>
        </p:spPr>
        <p:txBody>
          <a:bodyPr/>
          <a:lstStyle/>
          <a:p>
            <a:fld id="{C474632A-91E0-4B9A-BE02-98024C230F92}" type="slidenum">
              <a:rPr lang="en-US" smtClean="0">
                <a:solidFill>
                  <a:prstClr val="black"/>
                </a:solidFill>
                <a:latin typeface="Arial" charset="0"/>
                <a:cs typeface="Arial" charset="0"/>
              </a:rPr>
              <a:pPr/>
              <a:t>20</a:t>
            </a:fld>
            <a:endParaRPr lang="en-US" smtClean="0">
              <a:solidFill>
                <a:prstClr val="black"/>
              </a:solidFill>
              <a:latin typeface="Arial" charset="0"/>
              <a:cs typeface="Arial" charset="0"/>
            </a:endParaRPr>
          </a:p>
        </p:txBody>
      </p:sp>
      <p:sp>
        <p:nvSpPr>
          <p:cNvPr id="2" name="TextBox 1"/>
          <p:cNvSpPr txBox="1"/>
          <p:nvPr/>
        </p:nvSpPr>
        <p:spPr>
          <a:xfrm>
            <a:off x="433057" y="1602789"/>
            <a:ext cx="4258449" cy="2308324"/>
          </a:xfrm>
          <a:prstGeom prst="rect">
            <a:avLst/>
          </a:prstGeom>
          <a:noFill/>
        </p:spPr>
        <p:txBody>
          <a:bodyPr wrap="square" rtlCol="0">
            <a:spAutoFit/>
          </a:bodyPr>
          <a:lstStyle/>
          <a:p>
            <a:pPr marL="285750" lvl="0" indent="-285750" algn="just" fontAlgn="auto">
              <a:spcBef>
                <a:spcPts val="455"/>
              </a:spcBef>
              <a:spcAft>
                <a:spcPts val="0"/>
              </a:spcAft>
              <a:buFont typeface="Wingdings" panose="05000000000000000000" pitchFamily="2" charset="2"/>
              <a:buChar char="q"/>
              <a:defRPr/>
            </a:pPr>
            <a:r>
              <a:rPr lang="en-US" sz="1600" b="1" dirty="0" smtClean="0">
                <a:solidFill>
                  <a:srgbClr val="000000"/>
                </a:solidFill>
                <a:latin typeface="Arial" panose="020B0604020202020204" pitchFamily="34" charset="0"/>
                <a:cs typeface="Arial" panose="020B0604020202020204" pitchFamily="34" charset="0"/>
              </a:rPr>
              <a:t>Rural  &amp; Township Economy</a:t>
            </a:r>
            <a:endParaRPr lang="en-US" sz="1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817563" lvl="1" indent="-360363" algn="just" fontAlgn="auto">
              <a:spcBef>
                <a:spcPts val="0"/>
              </a:spcBef>
              <a:spcAft>
                <a:spcPts val="0"/>
              </a:spcAft>
              <a:buFont typeface="Wingdings" panose="05000000000000000000" pitchFamily="2" charset="2"/>
              <a:buChar char="§"/>
              <a:tabLst>
                <a:tab pos="457200" algn="l"/>
              </a:tabLst>
              <a:defRPr/>
            </a:pPr>
            <a:r>
              <a:rPr lang="en-ZA" sz="1600" dirty="0">
                <a:solidFill>
                  <a:srgbClr val="000000"/>
                </a:solidFill>
                <a:latin typeface="Arial" panose="020B0604020202020204" pitchFamily="34" charset="0"/>
                <a:cs typeface="Arial" panose="020B0604020202020204" pitchFamily="34" charset="0"/>
              </a:rPr>
              <a:t>The National B-BBEE Rural and Township Economy Summit was held in July 2018</a:t>
            </a:r>
            <a:r>
              <a:rPr lang="en-ZA" sz="1600" dirty="0" smtClean="0">
                <a:solidFill>
                  <a:srgbClr val="000000"/>
                </a:solidFill>
                <a:latin typeface="Arial" panose="020B0604020202020204" pitchFamily="34" charset="0"/>
                <a:cs typeface="Arial" panose="020B0604020202020204" pitchFamily="34" charset="0"/>
              </a:rPr>
              <a:t>.</a:t>
            </a:r>
          </a:p>
          <a:p>
            <a:pPr lvl="1" algn="just" fontAlgn="auto">
              <a:spcBef>
                <a:spcPts val="0"/>
              </a:spcBef>
              <a:spcAft>
                <a:spcPts val="0"/>
              </a:spcAft>
              <a:tabLst>
                <a:tab pos="457200" algn="l"/>
              </a:tabLst>
              <a:defRPr/>
            </a:pPr>
            <a:endParaRPr lang="en-ZA" sz="1600" dirty="0">
              <a:solidFill>
                <a:srgbClr val="000000"/>
              </a:solidFill>
              <a:latin typeface="Arial" panose="020B0604020202020204" pitchFamily="34" charset="0"/>
              <a:cs typeface="Arial" panose="020B0604020202020204" pitchFamily="34" charset="0"/>
            </a:endParaRPr>
          </a:p>
          <a:p>
            <a:pPr marL="817563" lvl="1" indent="-360363" algn="just" fontAlgn="auto">
              <a:spcBef>
                <a:spcPts val="0"/>
              </a:spcBef>
              <a:spcAft>
                <a:spcPts val="0"/>
              </a:spcAft>
              <a:buFont typeface="Wingdings" panose="05000000000000000000" pitchFamily="2" charset="2"/>
              <a:buChar char="§"/>
              <a:tabLst>
                <a:tab pos="457200" algn="l"/>
              </a:tabLst>
              <a:defRPr/>
            </a:pPr>
            <a:r>
              <a:rPr lang="en-ZA" sz="1600" b="1" dirty="0">
                <a:solidFill>
                  <a:srgbClr val="000000"/>
                </a:solidFill>
                <a:latin typeface="Arial" panose="020B0604020202020204" pitchFamily="34" charset="0"/>
                <a:cs typeface="Arial" panose="020B0604020202020204" pitchFamily="34" charset="0"/>
              </a:rPr>
              <a:t>the </a:t>
            </a:r>
            <a:r>
              <a:rPr lang="en-ZA" sz="1600" b="1" dirty="0" err="1">
                <a:solidFill>
                  <a:srgbClr val="000000"/>
                </a:solidFill>
                <a:latin typeface="Arial" panose="020B0604020202020204" pitchFamily="34" charset="0"/>
                <a:cs typeface="Arial" panose="020B0604020202020204" pitchFamily="34" charset="0"/>
              </a:rPr>
              <a:t>dti</a:t>
            </a:r>
            <a:r>
              <a:rPr lang="en-ZA" sz="1600" b="1" dirty="0">
                <a:solidFill>
                  <a:srgbClr val="000000"/>
                </a:solidFill>
                <a:latin typeface="Arial" panose="020B0604020202020204" pitchFamily="34" charset="0"/>
                <a:cs typeface="Arial" panose="020B0604020202020204" pitchFamily="34" charset="0"/>
              </a:rPr>
              <a:t> </a:t>
            </a:r>
            <a:r>
              <a:rPr lang="en-ZA" sz="1600" dirty="0">
                <a:solidFill>
                  <a:srgbClr val="000000"/>
                </a:solidFill>
                <a:latin typeface="Arial" panose="020B0604020202020204" pitchFamily="34" charset="0"/>
                <a:cs typeface="Arial" panose="020B0604020202020204" pitchFamily="34" charset="0"/>
              </a:rPr>
              <a:t>hosted a group of 10 beneficiary companies at the Innovation Summit in Cape Town in September 2018.</a:t>
            </a:r>
          </a:p>
        </p:txBody>
      </p:sp>
      <p:sp>
        <p:nvSpPr>
          <p:cNvPr id="12" name="Title 1"/>
          <p:cNvSpPr txBox="1">
            <a:spLocks/>
          </p:cNvSpPr>
          <p:nvPr/>
        </p:nvSpPr>
        <p:spPr>
          <a:xfrm>
            <a:off x="-63374" y="54296"/>
            <a:ext cx="9144000" cy="534179"/>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SPECIAL ECONOMIC ZONES &amp; ECONOMIC TRANSFORMATION </a:t>
            </a:r>
          </a:p>
          <a:p>
            <a:endParaRPr lang="en-US" sz="2585"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4754880" y="2047875"/>
            <a:ext cx="4325746" cy="3711858"/>
          </a:xfrm>
          <a:prstGeom prst="rect">
            <a:avLst/>
          </a:prstGeom>
        </p:spPr>
      </p:pic>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10" name="Picture 9"/>
          <p:cNvPicPr>
            <a:picLocks noChangeAspect="1"/>
          </p:cNvPicPr>
          <p:nvPr/>
        </p:nvPicPr>
        <p:blipFill>
          <a:blip r:embed="rId4"/>
          <a:stretch>
            <a:fillRect/>
          </a:stretch>
        </p:blipFill>
        <p:spPr>
          <a:xfrm>
            <a:off x="6409113" y="6192223"/>
            <a:ext cx="997527" cy="665777"/>
          </a:xfrm>
          <a:prstGeom prst="rect">
            <a:avLst/>
          </a:prstGeom>
          <a:ln>
            <a:noFill/>
          </a:ln>
          <a:effectLst>
            <a:softEdge rad="112500"/>
          </a:effectLst>
        </p:spPr>
      </p:pic>
      <p:pic>
        <p:nvPicPr>
          <p:cNvPr id="11" name="Picture 10"/>
          <p:cNvPicPr>
            <a:picLocks noChangeAspect="1"/>
          </p:cNvPicPr>
          <p:nvPr/>
        </p:nvPicPr>
        <p:blipFill>
          <a:blip r:embed="rId5"/>
          <a:stretch>
            <a:fillRect/>
          </a:stretch>
        </p:blipFill>
        <p:spPr>
          <a:xfrm>
            <a:off x="7360840" y="6016539"/>
            <a:ext cx="914479" cy="798645"/>
          </a:xfrm>
          <a:prstGeom prst="rect">
            <a:avLst/>
          </a:prstGeom>
        </p:spPr>
      </p:pic>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1438926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571500" y="571500"/>
            <a:ext cx="7488238" cy="3884613"/>
          </a:xfrm>
        </p:spPr>
        <p:txBody>
          <a:bodyPr/>
          <a:lstStyle/>
          <a:p>
            <a:pPr eaLnBrk="1" hangingPunct="1">
              <a:defRPr/>
            </a:pPr>
            <a:r>
              <a:rPr lang="en-US" b="1" dirty="0" smtClean="0">
                <a:solidFill>
                  <a:srgbClr val="FF3300"/>
                </a:solidFill>
                <a:effectLst>
                  <a:outerShdw blurRad="38100" dist="38100" dir="2700000" algn="tl">
                    <a:srgbClr val="C0C0C0"/>
                  </a:outerShdw>
                </a:effectLst>
                <a:latin typeface="Arial Black" pitchFamily="34" charset="0"/>
              </a:rPr>
              <a:t>Key Achievements</a:t>
            </a:r>
          </a:p>
        </p:txBody>
      </p:sp>
      <p:graphicFrame>
        <p:nvGraphicFramePr>
          <p:cNvPr id="6" name="Group 57"/>
          <p:cNvGraphicFramePr>
            <a:graphicFrameLocks/>
          </p:cNvGraphicFramePr>
          <p:nvPr>
            <p:extLst>
              <p:ext uri="{D42A27DB-BD31-4B8C-83A1-F6EECF244321}">
                <p14:modId xmlns:p14="http://schemas.microsoft.com/office/powerpoint/2010/main" val="2193814915"/>
              </p:ext>
            </p:extLst>
          </p:nvPr>
        </p:nvGraphicFramePr>
        <p:xfrm>
          <a:off x="107504" y="571500"/>
          <a:ext cx="8914611" cy="5256704"/>
        </p:xfrm>
        <a:graphic>
          <a:graphicData uri="http://schemas.openxmlformats.org/drawingml/2006/table">
            <a:tbl>
              <a:tblPr/>
              <a:tblGrid>
                <a:gridCol w="8914611">
                  <a:extLst>
                    <a:ext uri="{9D8B030D-6E8A-4147-A177-3AD203B41FA5}">
                      <a16:colId xmlns:a16="http://schemas.microsoft.com/office/drawing/2014/main" val="20000"/>
                    </a:ext>
                  </a:extLst>
                </a:gridCol>
              </a:tblGrid>
              <a:tr h="13126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008100"/>
                          </a:solidFill>
                          <a:effectLst/>
                          <a:latin typeface="Arial" pitchFamily="34" charset="0"/>
                          <a:cs typeface="Arial" pitchFamily="34" charset="0"/>
                        </a:rPr>
                        <a:t>SG 4: C</a:t>
                      </a:r>
                      <a:r>
                        <a:rPr lang="en-ZA" sz="2000" b="1" dirty="0" err="1" smtClean="0">
                          <a:solidFill>
                            <a:srgbClr val="008100"/>
                          </a:solidFill>
                          <a:effectLst/>
                          <a:latin typeface="Arial" pitchFamily="34" charset="0"/>
                          <a:cs typeface="Arial" pitchFamily="34" charset="0"/>
                        </a:rPr>
                        <a:t>reate</a:t>
                      </a:r>
                      <a:r>
                        <a:rPr lang="en-ZA" sz="2000" b="1" dirty="0" smtClean="0">
                          <a:solidFill>
                            <a:srgbClr val="008100"/>
                          </a:solidFill>
                          <a:effectLst/>
                          <a:latin typeface="Arial" pitchFamily="34" charset="0"/>
                          <a:cs typeface="Arial" pitchFamily="34" charset="0"/>
                        </a:rPr>
                        <a:t> a fair regulatory environment that enables investment, trade and enterprise development in an equitable and socially responsible manner</a:t>
                      </a:r>
                      <a:r>
                        <a:rPr lang="en-US" sz="1800" kern="1200" dirty="0" smtClean="0">
                          <a:solidFill>
                            <a:srgbClr val="008100"/>
                          </a:solidFill>
                          <a:effectLst/>
                          <a:latin typeface="+mn-lt"/>
                          <a:ea typeface="+mn-ea"/>
                          <a:cs typeface="+mn-cs"/>
                        </a:rPr>
                        <a:t> </a:t>
                      </a:r>
                    </a:p>
                    <a:p>
                      <a:pPr>
                        <a:lnSpc>
                          <a:spcPct val="100000"/>
                        </a:lnSpc>
                        <a:defRPr/>
                      </a:pPr>
                      <a:endParaRPr lang="en-ZA" sz="2000" b="1" dirty="0" smtClean="0">
                        <a:solidFill>
                          <a:srgbClr val="FF0000"/>
                        </a:solidFill>
                        <a:effectLst/>
                        <a:latin typeface="Arial" pitchFamily="34" charset="0"/>
                        <a:cs typeface="Arial" pitchFamily="34"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43904">
                <a:tc>
                  <a:txBody>
                    <a:bodyPr/>
                    <a:lstStyle/>
                    <a:p>
                      <a:pPr marL="361950" marR="0" lvl="1" indent="-36195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ZA" sz="18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Liquor abuse community awareness session was conducted in Mpumalanga(</a:t>
                      </a:r>
                      <a:r>
                        <a:rPr kumimoji="0" lang="en-ZA" sz="1800" b="0" i="0" u="none" strike="noStrike" kern="0" cap="none" spc="0" normalizeH="0" baseline="0" noProof="0" dirty="0" err="1" smtClean="0">
                          <a:ln>
                            <a:noFill/>
                          </a:ln>
                          <a:solidFill>
                            <a:srgbClr val="000000"/>
                          </a:solidFill>
                          <a:effectLst/>
                          <a:uLnTx/>
                          <a:uFillTx/>
                          <a:latin typeface="Arial" charset="0"/>
                          <a:ea typeface="Times New Roman" pitchFamily="18" charset="0"/>
                          <a:cs typeface="Arial" charset="0"/>
                        </a:rPr>
                        <a:t>Moloto</a:t>
                      </a:r>
                      <a:r>
                        <a:rPr kumimoji="0" lang="en-ZA" sz="18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 in June 2018.  300 people targeted and  attended the session.</a:t>
                      </a:r>
                    </a:p>
                    <a:p>
                      <a:pPr marL="361950" marR="0" lvl="1" indent="-36195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ZA" sz="18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The National Liquor Authority (NLA) successfully launched  the online Case Management System (Renewal Module) in May 2018 that will ensure that registrants and consultants enhance their ability to make use of the system for liquor license applications and renewals.</a:t>
                      </a:r>
                    </a:p>
                    <a:p>
                      <a:pPr marL="361950" marR="0" lvl="1" indent="-36195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ZA" sz="18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Three (3) training session on the online renewal conducted in GP (18), KZN (10) and EC (13). A total of 41 consultants and registrants attended the sessions</a:t>
                      </a:r>
                      <a:r>
                        <a:rPr kumimoji="0" lang="en-ZA" sz="1600" b="0" i="0" u="none" strike="noStrike" kern="0" cap="none" spc="0" normalizeH="0" baseline="0" noProof="0" dirty="0" smtClean="0">
                          <a:ln>
                            <a:noFill/>
                          </a:ln>
                          <a:solidFill>
                            <a:srgbClr val="000000"/>
                          </a:solidFill>
                          <a:effectLst/>
                          <a:uLnTx/>
                          <a:uFillTx/>
                          <a:latin typeface="Arial" charset="0"/>
                          <a:ea typeface="Times New Roman" pitchFamily="18" charset="0"/>
                          <a:cs typeface="Arial" charset="0"/>
                        </a:rPr>
                        <a:t>.</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0" name="Title 1"/>
          <p:cNvSpPr txBox="1">
            <a:spLocks/>
          </p:cNvSpPr>
          <p:nvPr/>
        </p:nvSpPr>
        <p:spPr>
          <a:xfrm>
            <a:off x="-63374" y="54296"/>
            <a:ext cx="9144000" cy="506474"/>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LEGISLATION AND REGULATION</a:t>
            </a:r>
          </a:p>
          <a:p>
            <a:endParaRPr lang="en-US" sz="2585"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CCB6FB7-8D5D-3A4D-B750-4FAB07D068CE}" type="slidenum">
              <a:rPr lang="en-US" smtClean="0"/>
              <a:t>21</a:t>
            </a:fld>
            <a:endParaRPr lang="en-US"/>
          </a:p>
        </p:txBody>
      </p:sp>
      <p:pic>
        <p:nvPicPr>
          <p:cNvPr id="11" name="Picture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12" name="Picture 11"/>
          <p:cNvPicPr>
            <a:picLocks noChangeAspect="1"/>
          </p:cNvPicPr>
          <p:nvPr/>
        </p:nvPicPr>
        <p:blipFill>
          <a:blip r:embed="rId3"/>
          <a:stretch>
            <a:fillRect/>
          </a:stretch>
        </p:blipFill>
        <p:spPr>
          <a:xfrm>
            <a:off x="6409113" y="6192223"/>
            <a:ext cx="997527" cy="665777"/>
          </a:xfrm>
          <a:prstGeom prst="rect">
            <a:avLst/>
          </a:prstGeom>
          <a:ln>
            <a:noFill/>
          </a:ln>
          <a:effectLst>
            <a:softEdge rad="112500"/>
          </a:effectLst>
        </p:spPr>
      </p:pic>
      <p:pic>
        <p:nvPicPr>
          <p:cNvPr id="13" name="Picture 12"/>
          <p:cNvPicPr>
            <a:picLocks noChangeAspect="1"/>
          </p:cNvPicPr>
          <p:nvPr/>
        </p:nvPicPr>
        <p:blipFill>
          <a:blip r:embed="rId4"/>
          <a:stretch>
            <a:fillRect/>
          </a:stretch>
        </p:blipFill>
        <p:spPr>
          <a:xfrm>
            <a:off x="7406640" y="6016539"/>
            <a:ext cx="914479" cy="798645"/>
          </a:xfrm>
          <a:prstGeom prst="rect">
            <a:avLst/>
          </a:prstGeom>
        </p:spPr>
      </p:pic>
      <p:pic>
        <p:nvPicPr>
          <p:cNvPr id="14" name="Picture 1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38100173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81" name="Group 57"/>
          <p:cNvGraphicFramePr>
            <a:graphicFrameLocks noGrp="1"/>
          </p:cNvGraphicFramePr>
          <p:nvPr>
            <p:ph idx="4294967295"/>
            <p:extLst>
              <p:ext uri="{D42A27DB-BD31-4B8C-83A1-F6EECF244321}">
                <p14:modId xmlns:p14="http://schemas.microsoft.com/office/powerpoint/2010/main" val="3422272627"/>
              </p:ext>
            </p:extLst>
          </p:nvPr>
        </p:nvGraphicFramePr>
        <p:xfrm>
          <a:off x="107504" y="770407"/>
          <a:ext cx="8928992" cy="5492225"/>
        </p:xfrm>
        <a:graphic>
          <a:graphicData uri="http://schemas.openxmlformats.org/drawingml/2006/table">
            <a:tbl>
              <a:tblPr/>
              <a:tblGrid>
                <a:gridCol w="8928992">
                  <a:extLst>
                    <a:ext uri="{9D8B030D-6E8A-4147-A177-3AD203B41FA5}">
                      <a16:colId xmlns:a16="http://schemas.microsoft.com/office/drawing/2014/main" val="20000"/>
                    </a:ext>
                  </a:extLst>
                </a:gridCol>
              </a:tblGrid>
              <a:tr h="941537">
                <a:tc>
                  <a:txBody>
                    <a:bodyPr/>
                    <a:lstStyle/>
                    <a:p>
                      <a:pPr algn="just">
                        <a:lnSpc>
                          <a:spcPct val="150000"/>
                        </a:lnSpc>
                        <a:defRPr/>
                      </a:pPr>
                      <a:r>
                        <a:rPr lang="en-ZA" sz="2000" b="1" dirty="0" smtClean="0">
                          <a:solidFill>
                            <a:srgbClr val="008100"/>
                          </a:solidFill>
                          <a:effectLst/>
                          <a:latin typeface="Arial" pitchFamily="34" charset="0"/>
                          <a:cs typeface="Arial" pitchFamily="34" charset="0"/>
                        </a:rPr>
                        <a:t>SG 5: Promote a professional, ethical, dynamic and competitive and customer–focused working environment that ensures effective and efficient  services delivery</a:t>
                      </a: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27015">
                <a:tc>
                  <a:txBody>
                    <a:bodyPr/>
                    <a:lstStyle/>
                    <a:p>
                      <a:pPr marL="342900" marR="0" lvl="0" indent="-342900" algn="just" defTabSz="914400" rtl="0" eaLnBrk="1" fontAlgn="base" latinLnBrk="0" hangingPunct="1">
                        <a:lnSpc>
                          <a:spcPct val="150000"/>
                        </a:lnSpc>
                        <a:spcBef>
                          <a:spcPct val="20000"/>
                        </a:spcBef>
                        <a:spcAft>
                          <a:spcPct val="0"/>
                        </a:spcAft>
                        <a:buClrTx/>
                        <a:buSzTx/>
                        <a:buFont typeface="Wingdings" panose="05000000000000000000" pitchFamily="2" charset="2"/>
                        <a:buChar char="q"/>
                        <a:tabLst/>
                        <a:defRPr/>
                      </a:pPr>
                      <a:r>
                        <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All eligible creditor payments processed well within 30 days.</a:t>
                      </a:r>
                    </a:p>
                    <a:p>
                      <a:pPr marL="0" marR="0" lvl="0" indent="0" algn="just" defTabSz="914400" rtl="0" eaLnBrk="1" fontAlgn="base" latinLnBrk="0" hangingPunct="1">
                        <a:lnSpc>
                          <a:spcPct val="150000"/>
                        </a:lnSpc>
                        <a:spcBef>
                          <a:spcPct val="20000"/>
                        </a:spcBef>
                        <a:spcAft>
                          <a:spcPct val="0"/>
                        </a:spcAft>
                        <a:buClrTx/>
                        <a:buSzTx/>
                        <a:buFont typeface="Wingdings" panose="05000000000000000000" pitchFamily="2" charset="2"/>
                        <a:buNone/>
                        <a:tabLst/>
                        <a:defRPr/>
                      </a:pP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auto" latinLnBrk="0" hangingPunct="1">
                        <a:lnSpc>
                          <a:spcPct val="150000"/>
                        </a:lnSpc>
                        <a:spcBef>
                          <a:spcPts val="0"/>
                        </a:spcBef>
                        <a:spcAft>
                          <a:spcPts val="0"/>
                        </a:spcAft>
                        <a:buClrTx/>
                        <a:buSzTx/>
                        <a:buFont typeface="Wingdings" pitchFamily="2" charset="2"/>
                        <a:buNone/>
                        <a:tabLst/>
                        <a:defRPr/>
                      </a:pPr>
                      <a:endParaRPr kumimoji="0" lang="en-US" sz="21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50000"/>
                        </a:lnSpc>
                        <a:spcBef>
                          <a:spcPct val="20000"/>
                        </a:spcBef>
                        <a:spcAft>
                          <a:spcPct val="0"/>
                        </a:spcAft>
                        <a:buClrTx/>
                        <a:buSzTx/>
                        <a:buFont typeface="Wingdings" panose="05000000000000000000" pitchFamily="2" charset="2"/>
                        <a:buNone/>
                        <a:tabLst/>
                        <a:defRPr/>
                      </a:pPr>
                      <a:endParaRPr kumimoji="0" lang="en-GB"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50000"/>
                        </a:lnSpc>
                        <a:spcBef>
                          <a:spcPct val="20000"/>
                        </a:spcBef>
                        <a:spcAft>
                          <a:spcPct val="0"/>
                        </a:spcAft>
                        <a:buClrTx/>
                        <a:buSzTx/>
                        <a:buFont typeface="Wingdings" panose="05000000000000000000" pitchFamily="2" charset="2"/>
                        <a:buNone/>
                        <a:tabLst/>
                        <a:defRPr/>
                      </a:pPr>
                      <a:endParaRPr kumimoji="0" lang="en-GB"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base" latinLnBrk="0" hangingPunct="1">
                        <a:lnSpc>
                          <a:spcPct val="150000"/>
                        </a:lnSpc>
                        <a:spcBef>
                          <a:spcPts val="0"/>
                        </a:spcBef>
                        <a:spcAft>
                          <a:spcPct val="0"/>
                        </a:spcAft>
                        <a:buClrTx/>
                        <a:buSzTx/>
                        <a:buFont typeface="Wingdings" pitchFamily="2" charset="2"/>
                        <a:buChar char="q"/>
                        <a:tabLst/>
                        <a:defRPr/>
                      </a:pPr>
                      <a:endParaRPr lang="en-ZA" sz="2000" kern="1200" dirty="0" smtClean="0">
                        <a:solidFill>
                          <a:schemeClr val="tx1"/>
                        </a:solidFill>
                        <a:latin typeface="Arial" pitchFamily="34" charset="0"/>
                        <a:ea typeface="+mn-ea"/>
                        <a:cs typeface="Arial" pitchFamily="34" charset="0"/>
                      </a:endParaRPr>
                    </a:p>
                  </a:txBody>
                  <a:tcPr marL="90001" marR="90001" marT="46805" marB="468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3" name="Slide Number Placeholder 1"/>
          <p:cNvSpPr>
            <a:spLocks noGrp="1"/>
          </p:cNvSpPr>
          <p:nvPr>
            <p:ph type="sldNum" sz="quarter" idx="12"/>
          </p:nvPr>
        </p:nvSpPr>
        <p:spPr>
          <a:noFill/>
        </p:spPr>
        <p:txBody>
          <a:bodyPr/>
          <a:lstStyle/>
          <a:p>
            <a:fld id="{92441D83-5525-4B98-81A6-F97714701BDD}" type="slidenum">
              <a:rPr lang="en-US" smtClean="0">
                <a:solidFill>
                  <a:prstClr val="black"/>
                </a:solidFill>
                <a:latin typeface="Arial" charset="0"/>
                <a:cs typeface="Arial" charset="0"/>
              </a:rPr>
              <a:pPr/>
              <a:t>22</a:t>
            </a:fld>
            <a:endParaRPr lang="en-US" smtClean="0">
              <a:solidFill>
                <a:prstClr val="black"/>
              </a:solidFill>
              <a:latin typeface="Arial" charset="0"/>
              <a:cs typeface="Arial" charset="0"/>
            </a:endParaRPr>
          </a:p>
        </p:txBody>
      </p:sp>
      <p:sp>
        <p:nvSpPr>
          <p:cNvPr id="2" name="TextBox 1"/>
          <p:cNvSpPr txBox="1"/>
          <p:nvPr/>
        </p:nvSpPr>
        <p:spPr>
          <a:xfrm>
            <a:off x="2683899" y="3280288"/>
            <a:ext cx="5811489" cy="416011"/>
          </a:xfrm>
          <a:prstGeom prst="rect">
            <a:avLst/>
          </a:prstGeom>
          <a:noFill/>
        </p:spPr>
        <p:txBody>
          <a:bodyPr wrap="square" rtlCol="0">
            <a:spAutoFit/>
          </a:bodyPr>
          <a:lstStyle/>
          <a:p>
            <a:pPr marL="0" lvl="1" algn="just" fontAlgn="auto">
              <a:lnSpc>
                <a:spcPct val="150000"/>
              </a:lnSpc>
              <a:spcBef>
                <a:spcPts val="0"/>
              </a:spcBef>
              <a:spcAft>
                <a:spcPts val="0"/>
              </a:spcAft>
              <a:defRPr/>
            </a:pPr>
            <a:r>
              <a:rPr lang="en-US" sz="1600" dirty="0">
                <a:solidFill>
                  <a:prstClr val="black"/>
                </a:solidFill>
                <a:latin typeface="Arial" pitchFamily="34" charset="0"/>
                <a:cs typeface="Arial" pitchFamily="34" charset="0"/>
              </a:rPr>
              <a:t>Women in SMS at </a:t>
            </a:r>
            <a:r>
              <a:rPr lang="en-US" sz="1600" b="1" dirty="0" smtClean="0">
                <a:solidFill>
                  <a:srgbClr val="FF3300"/>
                </a:solidFill>
                <a:latin typeface="Arial" pitchFamily="34" charset="0"/>
                <a:cs typeface="Arial" pitchFamily="34" charset="0"/>
              </a:rPr>
              <a:t>52%</a:t>
            </a:r>
            <a:r>
              <a:rPr lang="en-US" sz="1600" dirty="0" smtClean="0">
                <a:solidFill>
                  <a:prstClr val="black"/>
                </a:solidFill>
                <a:latin typeface="Arial" pitchFamily="34" charset="0"/>
                <a:cs typeface="Arial" pitchFamily="34" charset="0"/>
              </a:rPr>
              <a:t> </a:t>
            </a:r>
            <a:r>
              <a:rPr lang="en-US" sz="1600" dirty="0">
                <a:solidFill>
                  <a:prstClr val="black"/>
                </a:solidFill>
                <a:latin typeface="Arial" pitchFamily="34" charset="0"/>
                <a:cs typeface="Arial" pitchFamily="34" charset="0"/>
              </a:rPr>
              <a:t>against </a:t>
            </a:r>
            <a:r>
              <a:rPr lang="en-US" sz="1600" dirty="0" smtClean="0">
                <a:solidFill>
                  <a:prstClr val="black"/>
                </a:solidFill>
                <a:latin typeface="Arial" pitchFamily="34" charset="0"/>
                <a:cs typeface="Arial" pitchFamily="34" charset="0"/>
              </a:rPr>
              <a:t>quarterly target </a:t>
            </a:r>
            <a:r>
              <a:rPr lang="en-US" sz="1600" dirty="0">
                <a:solidFill>
                  <a:prstClr val="black"/>
                </a:solidFill>
                <a:latin typeface="Arial" pitchFamily="34" charset="0"/>
                <a:cs typeface="Arial" pitchFamily="34" charset="0"/>
              </a:rPr>
              <a:t>of </a:t>
            </a:r>
            <a:r>
              <a:rPr lang="en-US" sz="1600" b="1" dirty="0" smtClean="0">
                <a:solidFill>
                  <a:srgbClr val="FF3300"/>
                </a:solidFill>
                <a:latin typeface="Arial" pitchFamily="34" charset="0"/>
                <a:cs typeface="Arial" pitchFamily="34" charset="0"/>
              </a:rPr>
              <a:t>49%.</a:t>
            </a:r>
            <a:endParaRPr lang="en-US" sz="1600" b="1" dirty="0">
              <a:solidFill>
                <a:srgbClr val="FF3300"/>
              </a:solidFill>
              <a:latin typeface="Arial" pitchFamily="34" charset="0"/>
              <a:cs typeface="Arial" pitchFamily="34" charset="0"/>
            </a:endParaRPr>
          </a:p>
        </p:txBody>
      </p:sp>
      <p:grpSp>
        <p:nvGrpSpPr>
          <p:cNvPr id="11" name="Group 10" descr="female shape">
            <a:extLst>
              <a:ext uri="{FF2B5EF4-FFF2-40B4-BE49-F238E27FC236}">
                <a16:creationId xmlns:a16="http://schemas.microsoft.com/office/drawing/2014/main" id="{4078340B-B5A3-443C-A283-159A82CA7042}"/>
              </a:ext>
            </a:extLst>
          </p:cNvPr>
          <p:cNvGrpSpPr/>
          <p:nvPr/>
        </p:nvGrpSpPr>
        <p:grpSpPr>
          <a:xfrm>
            <a:off x="287524" y="3091574"/>
            <a:ext cx="2036539" cy="1224136"/>
            <a:chOff x="5695735" y="3784600"/>
            <a:chExt cx="270774" cy="496888"/>
          </a:xfrm>
          <a:solidFill>
            <a:srgbClr val="008100"/>
          </a:solidFill>
        </p:grpSpPr>
        <p:sp>
          <p:nvSpPr>
            <p:cNvPr id="12" name="Oval 192">
              <a:extLst>
                <a:ext uri="{FF2B5EF4-FFF2-40B4-BE49-F238E27FC236}">
                  <a16:creationId xmlns:a16="http://schemas.microsoft.com/office/drawing/2014/main" id="{2ABC6A57-2A51-4BDF-8FCA-314C786C984F}"/>
                </a:ext>
              </a:extLst>
            </p:cNvPr>
            <p:cNvSpPr>
              <a:spLocks noChangeArrowheads="1"/>
            </p:cNvSpPr>
            <p:nvPr userDrawn="1"/>
          </p:nvSpPr>
          <p:spPr bwMode="auto">
            <a:xfrm>
              <a:off x="5784409" y="3784600"/>
              <a:ext cx="95008" cy="98425"/>
            </a:xfrm>
            <a:prstGeom prst="ellipse">
              <a:avLst/>
            </a:prstGeom>
            <a:grpFill/>
            <a:ln w="9525">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 name="Freeform 193">
              <a:extLst>
                <a:ext uri="{FF2B5EF4-FFF2-40B4-BE49-F238E27FC236}">
                  <a16:creationId xmlns:a16="http://schemas.microsoft.com/office/drawing/2014/main" id="{A9BF2F9E-5B1C-461A-8C35-7340CEE3DDF2}"/>
                </a:ext>
              </a:extLst>
            </p:cNvPr>
            <p:cNvSpPr>
              <a:spLocks/>
            </p:cNvSpPr>
            <p:nvPr userDrawn="1"/>
          </p:nvSpPr>
          <p:spPr bwMode="auto">
            <a:xfrm>
              <a:off x="5695735" y="3895725"/>
              <a:ext cx="270774" cy="385763"/>
            </a:xfrm>
            <a:custGeom>
              <a:avLst/>
              <a:gdLst>
                <a:gd name="T0" fmla="*/ 84 w 85"/>
                <a:gd name="T1" fmla="*/ 44 h 121"/>
                <a:gd name="T2" fmla="*/ 64 w 85"/>
                <a:gd name="T3" fmla="*/ 4 h 121"/>
                <a:gd name="T4" fmla="*/ 57 w 85"/>
                <a:gd name="T5" fmla="*/ 0 h 121"/>
                <a:gd name="T6" fmla="*/ 56 w 85"/>
                <a:gd name="T7" fmla="*/ 0 h 121"/>
                <a:gd name="T8" fmla="*/ 52 w 85"/>
                <a:gd name="T9" fmla="*/ 0 h 121"/>
                <a:gd name="T10" fmla="*/ 33 w 85"/>
                <a:gd name="T11" fmla="*/ 0 h 121"/>
                <a:gd name="T12" fmla="*/ 29 w 85"/>
                <a:gd name="T13" fmla="*/ 0 h 121"/>
                <a:gd name="T14" fmla="*/ 29 w 85"/>
                <a:gd name="T15" fmla="*/ 0 h 121"/>
                <a:gd name="T16" fmla="*/ 21 w 85"/>
                <a:gd name="T17" fmla="*/ 4 h 121"/>
                <a:gd name="T18" fmla="*/ 2 w 85"/>
                <a:gd name="T19" fmla="*/ 44 h 121"/>
                <a:gd name="T20" fmla="*/ 5 w 85"/>
                <a:gd name="T21" fmla="*/ 53 h 121"/>
                <a:gd name="T22" fmla="*/ 14 w 85"/>
                <a:gd name="T23" fmla="*/ 50 h 121"/>
                <a:gd name="T24" fmla="*/ 26 w 85"/>
                <a:gd name="T25" fmla="*/ 25 h 121"/>
                <a:gd name="T26" fmla="*/ 27 w 85"/>
                <a:gd name="T27" fmla="*/ 40 h 121"/>
                <a:gd name="T28" fmla="*/ 13 w 85"/>
                <a:gd name="T29" fmla="*/ 72 h 121"/>
                <a:gd name="T30" fmla="*/ 16 w 85"/>
                <a:gd name="T31" fmla="*/ 77 h 121"/>
                <a:gd name="T32" fmla="*/ 27 w 85"/>
                <a:gd name="T33" fmla="*/ 77 h 121"/>
                <a:gd name="T34" fmla="*/ 27 w 85"/>
                <a:gd name="T35" fmla="*/ 114 h 121"/>
                <a:gd name="T36" fmla="*/ 34 w 85"/>
                <a:gd name="T37" fmla="*/ 121 h 121"/>
                <a:gd name="T38" fmla="*/ 41 w 85"/>
                <a:gd name="T39" fmla="*/ 114 h 121"/>
                <a:gd name="T40" fmla="*/ 41 w 85"/>
                <a:gd name="T41" fmla="*/ 77 h 121"/>
                <a:gd name="T42" fmla="*/ 45 w 85"/>
                <a:gd name="T43" fmla="*/ 77 h 121"/>
                <a:gd name="T44" fmla="*/ 45 w 85"/>
                <a:gd name="T45" fmla="*/ 114 h 121"/>
                <a:gd name="T46" fmla="*/ 51 w 85"/>
                <a:gd name="T47" fmla="*/ 121 h 121"/>
                <a:gd name="T48" fmla="*/ 58 w 85"/>
                <a:gd name="T49" fmla="*/ 114 h 121"/>
                <a:gd name="T50" fmla="*/ 58 w 85"/>
                <a:gd name="T51" fmla="*/ 77 h 121"/>
                <a:gd name="T52" fmla="*/ 69 w 85"/>
                <a:gd name="T53" fmla="*/ 77 h 121"/>
                <a:gd name="T54" fmla="*/ 72 w 85"/>
                <a:gd name="T55" fmla="*/ 72 h 121"/>
                <a:gd name="T56" fmla="*/ 59 w 85"/>
                <a:gd name="T57" fmla="*/ 40 h 121"/>
                <a:gd name="T58" fmla="*/ 59 w 85"/>
                <a:gd name="T59" fmla="*/ 25 h 121"/>
                <a:gd name="T60" fmla="*/ 71 w 85"/>
                <a:gd name="T61" fmla="*/ 50 h 121"/>
                <a:gd name="T62" fmla="*/ 80 w 85"/>
                <a:gd name="T63" fmla="*/ 53 h 121"/>
                <a:gd name="T64" fmla="*/ 84 w 85"/>
                <a:gd name="T65" fmla="*/ 4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 h="121">
                  <a:moveTo>
                    <a:pt x="84" y="44"/>
                  </a:moveTo>
                  <a:cubicBezTo>
                    <a:pt x="64" y="4"/>
                    <a:pt x="64" y="4"/>
                    <a:pt x="64" y="4"/>
                  </a:cubicBezTo>
                  <a:cubicBezTo>
                    <a:pt x="63" y="1"/>
                    <a:pt x="60" y="0"/>
                    <a:pt x="57" y="0"/>
                  </a:cubicBezTo>
                  <a:cubicBezTo>
                    <a:pt x="56" y="0"/>
                    <a:pt x="56" y="0"/>
                    <a:pt x="56" y="0"/>
                  </a:cubicBezTo>
                  <a:cubicBezTo>
                    <a:pt x="52" y="0"/>
                    <a:pt x="52" y="0"/>
                    <a:pt x="52" y="0"/>
                  </a:cubicBezTo>
                  <a:cubicBezTo>
                    <a:pt x="33" y="0"/>
                    <a:pt x="33" y="0"/>
                    <a:pt x="33" y="0"/>
                  </a:cubicBezTo>
                  <a:cubicBezTo>
                    <a:pt x="29" y="0"/>
                    <a:pt x="29" y="0"/>
                    <a:pt x="29" y="0"/>
                  </a:cubicBezTo>
                  <a:cubicBezTo>
                    <a:pt x="29" y="0"/>
                    <a:pt x="29" y="0"/>
                    <a:pt x="29" y="0"/>
                  </a:cubicBezTo>
                  <a:cubicBezTo>
                    <a:pt x="26" y="0"/>
                    <a:pt x="23" y="1"/>
                    <a:pt x="21" y="4"/>
                  </a:cubicBezTo>
                  <a:cubicBezTo>
                    <a:pt x="2" y="44"/>
                    <a:pt x="2" y="44"/>
                    <a:pt x="2" y="44"/>
                  </a:cubicBezTo>
                  <a:cubicBezTo>
                    <a:pt x="0" y="47"/>
                    <a:pt x="2" y="51"/>
                    <a:pt x="5" y="53"/>
                  </a:cubicBezTo>
                  <a:cubicBezTo>
                    <a:pt x="8" y="54"/>
                    <a:pt x="12" y="53"/>
                    <a:pt x="14" y="50"/>
                  </a:cubicBezTo>
                  <a:cubicBezTo>
                    <a:pt x="26" y="25"/>
                    <a:pt x="26" y="25"/>
                    <a:pt x="26" y="25"/>
                  </a:cubicBezTo>
                  <a:cubicBezTo>
                    <a:pt x="27" y="40"/>
                    <a:pt x="27" y="40"/>
                    <a:pt x="27" y="40"/>
                  </a:cubicBezTo>
                  <a:cubicBezTo>
                    <a:pt x="13" y="72"/>
                    <a:pt x="13" y="72"/>
                    <a:pt x="13" y="72"/>
                  </a:cubicBezTo>
                  <a:cubicBezTo>
                    <a:pt x="12" y="74"/>
                    <a:pt x="14" y="77"/>
                    <a:pt x="16" y="77"/>
                  </a:cubicBezTo>
                  <a:cubicBezTo>
                    <a:pt x="27" y="77"/>
                    <a:pt x="27" y="77"/>
                    <a:pt x="27" y="77"/>
                  </a:cubicBezTo>
                  <a:cubicBezTo>
                    <a:pt x="27" y="114"/>
                    <a:pt x="27" y="114"/>
                    <a:pt x="27" y="114"/>
                  </a:cubicBezTo>
                  <a:cubicBezTo>
                    <a:pt x="27" y="118"/>
                    <a:pt x="30" y="121"/>
                    <a:pt x="34" y="121"/>
                  </a:cubicBezTo>
                  <a:cubicBezTo>
                    <a:pt x="38" y="121"/>
                    <a:pt x="41" y="118"/>
                    <a:pt x="41" y="114"/>
                  </a:cubicBezTo>
                  <a:cubicBezTo>
                    <a:pt x="41" y="77"/>
                    <a:pt x="41" y="77"/>
                    <a:pt x="41" y="77"/>
                  </a:cubicBezTo>
                  <a:cubicBezTo>
                    <a:pt x="45" y="77"/>
                    <a:pt x="45" y="77"/>
                    <a:pt x="45" y="77"/>
                  </a:cubicBezTo>
                  <a:cubicBezTo>
                    <a:pt x="45" y="114"/>
                    <a:pt x="45" y="114"/>
                    <a:pt x="45" y="114"/>
                  </a:cubicBezTo>
                  <a:cubicBezTo>
                    <a:pt x="45" y="118"/>
                    <a:pt x="48" y="121"/>
                    <a:pt x="51" y="121"/>
                  </a:cubicBezTo>
                  <a:cubicBezTo>
                    <a:pt x="55" y="121"/>
                    <a:pt x="58" y="118"/>
                    <a:pt x="58" y="114"/>
                  </a:cubicBezTo>
                  <a:cubicBezTo>
                    <a:pt x="58" y="77"/>
                    <a:pt x="58" y="77"/>
                    <a:pt x="58" y="77"/>
                  </a:cubicBezTo>
                  <a:cubicBezTo>
                    <a:pt x="69" y="77"/>
                    <a:pt x="69" y="77"/>
                    <a:pt x="69" y="77"/>
                  </a:cubicBezTo>
                  <a:cubicBezTo>
                    <a:pt x="72" y="77"/>
                    <a:pt x="73" y="74"/>
                    <a:pt x="72" y="72"/>
                  </a:cubicBezTo>
                  <a:cubicBezTo>
                    <a:pt x="59" y="40"/>
                    <a:pt x="59" y="40"/>
                    <a:pt x="59" y="40"/>
                  </a:cubicBezTo>
                  <a:cubicBezTo>
                    <a:pt x="59" y="25"/>
                    <a:pt x="59" y="25"/>
                    <a:pt x="59" y="25"/>
                  </a:cubicBezTo>
                  <a:cubicBezTo>
                    <a:pt x="71" y="50"/>
                    <a:pt x="71" y="50"/>
                    <a:pt x="71" y="50"/>
                  </a:cubicBezTo>
                  <a:cubicBezTo>
                    <a:pt x="73" y="53"/>
                    <a:pt x="77" y="54"/>
                    <a:pt x="80" y="53"/>
                  </a:cubicBezTo>
                  <a:cubicBezTo>
                    <a:pt x="84" y="51"/>
                    <a:pt x="85" y="47"/>
                    <a:pt x="84" y="44"/>
                  </a:cubicBezTo>
                  <a:close/>
                </a:path>
              </a:pathLst>
            </a:custGeom>
            <a:grpFill/>
            <a:ln w="9525">
              <a:solidFill>
                <a:schemeClr val="tx1">
                  <a:lumMod val="50000"/>
                  <a:lumOff val="50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14" name="TextBox 13"/>
          <p:cNvSpPr txBox="1"/>
          <p:nvPr/>
        </p:nvSpPr>
        <p:spPr>
          <a:xfrm>
            <a:off x="107504" y="4754692"/>
            <a:ext cx="5897096" cy="830997"/>
          </a:xfrm>
          <a:prstGeom prst="rect">
            <a:avLst/>
          </a:prstGeom>
          <a:noFill/>
        </p:spPr>
        <p:txBody>
          <a:bodyPr wrap="square" rtlCol="0">
            <a:spAutoFit/>
          </a:bodyPr>
          <a:lstStyle/>
          <a:p>
            <a:pPr marL="342900" lvl="1" indent="-342900" algn="just" fontAlgn="auto">
              <a:lnSpc>
                <a:spcPct val="150000"/>
              </a:lnSpc>
              <a:spcBef>
                <a:spcPts val="0"/>
              </a:spcBef>
              <a:spcAft>
                <a:spcPts val="0"/>
              </a:spcAft>
              <a:buFont typeface="Wingdings" pitchFamily="2" charset="2"/>
              <a:buChar char="q"/>
              <a:defRPr/>
            </a:pPr>
            <a:r>
              <a:rPr lang="en-ZA" sz="1600" dirty="0">
                <a:solidFill>
                  <a:prstClr val="black"/>
                </a:solidFill>
                <a:latin typeface="Arial" pitchFamily="34" charset="0"/>
                <a:cs typeface="Arial" pitchFamily="34" charset="0"/>
              </a:rPr>
              <a:t>The number of people with </a:t>
            </a:r>
            <a:r>
              <a:rPr lang="en-ZA" sz="1600" b="1" dirty="0">
                <a:solidFill>
                  <a:srgbClr val="FF3300"/>
                </a:solidFill>
                <a:latin typeface="Arial" pitchFamily="34" charset="0"/>
                <a:cs typeface="Arial" pitchFamily="34" charset="0"/>
              </a:rPr>
              <a:t>disabilities employed </a:t>
            </a:r>
            <a:r>
              <a:rPr lang="en-ZA" sz="1600" dirty="0">
                <a:solidFill>
                  <a:prstClr val="black"/>
                </a:solidFill>
                <a:latin typeface="Arial" pitchFamily="34" charset="0"/>
                <a:cs typeface="Arial" pitchFamily="34" charset="0"/>
              </a:rPr>
              <a:t>was at </a:t>
            </a:r>
            <a:r>
              <a:rPr lang="en-ZA" sz="1600" b="1" dirty="0" smtClean="0">
                <a:solidFill>
                  <a:srgbClr val="FF3300"/>
                </a:solidFill>
                <a:latin typeface="Arial" pitchFamily="34" charset="0"/>
                <a:cs typeface="Arial" pitchFamily="34" charset="0"/>
              </a:rPr>
              <a:t>3.61%</a:t>
            </a:r>
            <a:r>
              <a:rPr lang="en-ZA" sz="1600" dirty="0" smtClean="0">
                <a:solidFill>
                  <a:prstClr val="black"/>
                </a:solidFill>
                <a:latin typeface="Arial" pitchFamily="34" charset="0"/>
                <a:cs typeface="Arial" pitchFamily="34" charset="0"/>
              </a:rPr>
              <a:t> </a:t>
            </a:r>
            <a:r>
              <a:rPr lang="en-ZA" sz="1600" dirty="0">
                <a:solidFill>
                  <a:prstClr val="black"/>
                </a:solidFill>
                <a:latin typeface="Arial" pitchFamily="34" charset="0"/>
                <a:cs typeface="Arial" pitchFamily="34" charset="0"/>
              </a:rPr>
              <a:t>against annual target of </a:t>
            </a:r>
            <a:r>
              <a:rPr lang="en-ZA" sz="1600" b="1" dirty="0" smtClean="0">
                <a:solidFill>
                  <a:srgbClr val="FF3300"/>
                </a:solidFill>
                <a:latin typeface="Arial" pitchFamily="34" charset="0"/>
                <a:cs typeface="Arial" pitchFamily="34" charset="0"/>
              </a:rPr>
              <a:t>3.42%</a:t>
            </a:r>
            <a:r>
              <a:rPr lang="en-ZA" sz="1600" dirty="0" smtClean="0">
                <a:solidFill>
                  <a:prstClr val="black"/>
                </a:solidFill>
                <a:latin typeface="Arial" pitchFamily="34" charset="0"/>
                <a:cs typeface="Arial" pitchFamily="34" charset="0"/>
              </a:rPr>
              <a:t>.</a:t>
            </a:r>
            <a:endParaRPr lang="en-US" sz="1600" dirty="0">
              <a:solidFill>
                <a:prstClr val="black"/>
              </a:solidFill>
              <a:latin typeface="Arial" pitchFamily="34" charset="0"/>
              <a:cs typeface="Arial" pitchFamily="34" charset="0"/>
            </a:endParaRPr>
          </a:p>
        </p:txBody>
      </p:sp>
      <p:sp>
        <p:nvSpPr>
          <p:cNvPr id="3" name="TextBox 2"/>
          <p:cNvSpPr txBox="1"/>
          <p:nvPr/>
        </p:nvSpPr>
        <p:spPr>
          <a:xfrm>
            <a:off x="5797933" y="4226163"/>
            <a:ext cx="1984846" cy="1631216"/>
          </a:xfrm>
          <a:prstGeom prst="rect">
            <a:avLst/>
          </a:prstGeom>
          <a:noFill/>
          <a:ln>
            <a:noFill/>
          </a:ln>
        </p:spPr>
        <p:txBody>
          <a:bodyPr wrap="square" rtlCol="0">
            <a:spAutoFit/>
          </a:bodyPr>
          <a:lstStyle/>
          <a:p>
            <a:r>
              <a:rPr lang="en-US" sz="10000" dirty="0" smtClean="0">
                <a:sym typeface="Webdings" panose="05030102010509060703" pitchFamily="18" charset="2"/>
              </a:rPr>
              <a:t> </a:t>
            </a:r>
            <a:endParaRPr lang="en-US" sz="10000" dirty="0"/>
          </a:p>
        </p:txBody>
      </p:sp>
      <p:sp>
        <p:nvSpPr>
          <p:cNvPr id="15" name="Title 1"/>
          <p:cNvSpPr txBox="1">
            <a:spLocks/>
          </p:cNvSpPr>
          <p:nvPr/>
        </p:nvSpPr>
        <p:spPr>
          <a:xfrm>
            <a:off x="-63374" y="54296"/>
            <a:ext cx="9144000" cy="506474"/>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ZA" sz="2800" b="1" dirty="0" smtClean="0">
              <a:latin typeface="Arial" panose="020B0604020202020204" pitchFamily="34" charset="0"/>
              <a:ea typeface="Segoe UI" panose="020B0502040204020203" pitchFamily="34" charset="0"/>
              <a:cs typeface="Arial" panose="020B0604020202020204" pitchFamily="34" charset="0"/>
            </a:endParaRPr>
          </a:p>
          <a:p>
            <a:r>
              <a:rPr lang="en-ZA" b="1" dirty="0" smtClean="0">
                <a:latin typeface="Arial" panose="020B0604020202020204" pitchFamily="34" charset="0"/>
                <a:ea typeface="Segoe UI" panose="020B0502040204020203" pitchFamily="34" charset="0"/>
                <a:cs typeface="Arial" panose="020B0604020202020204" pitchFamily="34" charset="0"/>
              </a:rPr>
              <a:t>ADMINISTRATION AND CO-ORDINATION</a:t>
            </a:r>
            <a:endParaRPr lang="en-US" sz="2585" b="1" dirty="0">
              <a:latin typeface="Arial" panose="020B0604020202020204" pitchFamily="34" charset="0"/>
              <a:cs typeface="Arial" panose="020B0604020202020204" pitchFamily="34" charset="0"/>
            </a:endParaRPr>
          </a:p>
        </p:txBody>
      </p:sp>
      <p:sp>
        <p:nvSpPr>
          <p:cNvPr id="4" name="TextBox 3"/>
          <p:cNvSpPr txBox="1"/>
          <p:nvPr/>
        </p:nvSpPr>
        <p:spPr>
          <a:xfrm>
            <a:off x="429109" y="2717623"/>
            <a:ext cx="262694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Female SMS</a:t>
            </a:r>
            <a:endParaRPr lang="en-US" b="1" dirty="0">
              <a:latin typeface="Arial" panose="020B0604020202020204" pitchFamily="34" charset="0"/>
              <a:cs typeface="Arial" panose="020B0604020202020204" pitchFamily="34" charset="0"/>
            </a:endParaRPr>
          </a:p>
        </p:txBody>
      </p:sp>
      <p:sp>
        <p:nvSpPr>
          <p:cNvPr id="16" name="TextBox 15"/>
          <p:cNvSpPr txBox="1"/>
          <p:nvPr/>
        </p:nvSpPr>
        <p:spPr>
          <a:xfrm>
            <a:off x="5734988" y="5672713"/>
            <a:ext cx="3001606"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People with Disabilities</a:t>
            </a:r>
            <a:endParaRPr lang="en-US" b="1" dirty="0">
              <a:latin typeface="Arial" panose="020B0604020202020204" pitchFamily="34" charset="0"/>
              <a:cs typeface="Arial" panose="020B0604020202020204" pitchFamily="34" charset="0"/>
            </a:endParaRPr>
          </a:p>
        </p:txBody>
      </p:sp>
      <p:pic>
        <p:nvPicPr>
          <p:cNvPr id="17" name="Picture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18" name="Picture 17"/>
          <p:cNvPicPr>
            <a:picLocks noChangeAspect="1"/>
          </p:cNvPicPr>
          <p:nvPr/>
        </p:nvPicPr>
        <p:blipFill>
          <a:blip r:embed="rId4"/>
          <a:stretch>
            <a:fillRect/>
          </a:stretch>
        </p:blipFill>
        <p:spPr>
          <a:xfrm>
            <a:off x="6409113" y="6192223"/>
            <a:ext cx="997527" cy="665777"/>
          </a:xfrm>
          <a:prstGeom prst="rect">
            <a:avLst/>
          </a:prstGeom>
          <a:ln>
            <a:noFill/>
          </a:ln>
          <a:effectLst>
            <a:softEdge rad="112500"/>
          </a:effectLst>
        </p:spPr>
      </p:pic>
      <p:pic>
        <p:nvPicPr>
          <p:cNvPr id="19" name="Picture 18"/>
          <p:cNvPicPr>
            <a:picLocks noChangeAspect="1"/>
          </p:cNvPicPr>
          <p:nvPr/>
        </p:nvPicPr>
        <p:blipFill>
          <a:blip r:embed="rId5"/>
          <a:stretch>
            <a:fillRect/>
          </a:stretch>
        </p:blipFill>
        <p:spPr>
          <a:xfrm>
            <a:off x="7406640" y="5993851"/>
            <a:ext cx="914479" cy="798645"/>
          </a:xfrm>
          <a:prstGeom prst="rect">
            <a:avLst/>
          </a:prstGeom>
        </p:spPr>
      </p:pic>
      <p:pic>
        <p:nvPicPr>
          <p:cNvPr id="20" name="Picture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2201548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A28F8DF-C337-4A03-AAF7-DB08E60626D8}" type="slidenum">
              <a:rPr lang="en-US" smtClean="0"/>
              <a:pPr>
                <a:defRPr/>
              </a:pPr>
              <a:t>23</a:t>
            </a:fld>
            <a:endParaRPr lang="en-US"/>
          </a:p>
        </p:txBody>
      </p:sp>
      <p:grpSp>
        <p:nvGrpSpPr>
          <p:cNvPr id="6" name="Group 5"/>
          <p:cNvGrpSpPr/>
          <p:nvPr/>
        </p:nvGrpSpPr>
        <p:grpSpPr>
          <a:xfrm>
            <a:off x="293427" y="835100"/>
            <a:ext cx="8740211" cy="5521250"/>
            <a:chOff x="3494687" y="873150"/>
            <a:chExt cx="5617779" cy="5850058"/>
          </a:xfrm>
        </p:grpSpPr>
        <p:sp>
          <p:nvSpPr>
            <p:cNvPr id="7" name="Rectangle 6"/>
            <p:cNvSpPr/>
            <p:nvPr/>
          </p:nvSpPr>
          <p:spPr>
            <a:xfrm>
              <a:off x="3494687" y="873150"/>
              <a:ext cx="5617779" cy="585005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3689241" y="2033690"/>
              <a:ext cx="1939159" cy="1982936"/>
            </a:xfrm>
            <a:prstGeom prst="roundRect">
              <a:avLst/>
            </a:prstGeom>
            <a:solidFill>
              <a:srgbClr val="C4A7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a:p>
              <a:pPr algn="ctr"/>
              <a:endParaRPr lang="en-US" b="1" dirty="0"/>
            </a:p>
            <a:p>
              <a:pPr lvl="0" algn="ctr" defTabSz="914400" eaLnBrk="0" fontAlgn="base" hangingPunct="0">
                <a:spcBef>
                  <a:spcPct val="0"/>
                </a:spcBef>
                <a:spcAft>
                  <a:spcPct val="0"/>
                </a:spcAft>
                <a:defRPr/>
              </a:pPr>
              <a:r>
                <a:rPr lang="en-US" altLang="en-US" b="1" dirty="0">
                  <a:solidFill>
                    <a:prstClr val="black"/>
                  </a:solidFill>
                  <a:latin typeface="Arial" panose="020B0604020202020204" pitchFamily="34" charset="0"/>
                  <a:ea typeface="Times New Roman" panose="02020603050405020304" pitchFamily="18" charset="0"/>
                  <a:cs typeface="Arial" panose="020B0604020202020204" pitchFamily="34" charset="0"/>
                </a:rPr>
                <a:t>R9,5 billion adjusted budget</a:t>
              </a:r>
              <a:endParaRPr lang="en-US" altLang="en-US" dirty="0">
                <a:solidFill>
                  <a:prstClr val="black"/>
                </a:solidFill>
                <a:latin typeface="Arial" panose="020B0604020202020204" pitchFamily="34" charset="0"/>
              </a:endParaRPr>
            </a:p>
          </p:txBody>
        </p:sp>
        <p:sp>
          <p:nvSpPr>
            <p:cNvPr id="11" name="Up Arrow Callout 10"/>
            <p:cNvSpPr/>
            <p:nvPr/>
          </p:nvSpPr>
          <p:spPr>
            <a:xfrm>
              <a:off x="3827190" y="4181053"/>
              <a:ext cx="1663262" cy="1528491"/>
            </a:xfrm>
            <a:prstGeom prst="upArrowCallout">
              <a:avLst/>
            </a:prstGeom>
            <a:solidFill>
              <a:srgbClr val="0081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b="1" dirty="0"/>
                <a:t>R4,3 billion YTD budget</a:t>
              </a:r>
            </a:p>
          </p:txBody>
        </p:sp>
        <p:sp>
          <p:nvSpPr>
            <p:cNvPr id="15" name="Rounded Rectangle 14"/>
            <p:cNvSpPr/>
            <p:nvPr/>
          </p:nvSpPr>
          <p:spPr>
            <a:xfrm>
              <a:off x="5958821" y="1092483"/>
              <a:ext cx="2930715" cy="1443529"/>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ZA" b="1" dirty="0"/>
                <a:t>R3,4 billion or 79,3% YTD spent against the YTD budget</a:t>
              </a:r>
            </a:p>
          </p:txBody>
        </p:sp>
        <p:sp>
          <p:nvSpPr>
            <p:cNvPr id="16" name="Rounded Rectangle 15"/>
            <p:cNvSpPr/>
            <p:nvPr/>
          </p:nvSpPr>
          <p:spPr>
            <a:xfrm>
              <a:off x="6305562" y="2659266"/>
              <a:ext cx="2393358" cy="1993281"/>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a:p>
              <a:pPr algn="ctr"/>
              <a:r>
                <a:rPr lang="en-US" b="1" dirty="0"/>
                <a:t>R6,1 million or 64,2% available budget</a:t>
              </a:r>
            </a:p>
          </p:txBody>
        </p:sp>
        <p:sp>
          <p:nvSpPr>
            <p:cNvPr id="18" name="TextBox 17"/>
            <p:cNvSpPr txBox="1"/>
            <p:nvPr/>
          </p:nvSpPr>
          <p:spPr>
            <a:xfrm>
              <a:off x="3608615" y="927028"/>
              <a:ext cx="5389922" cy="383018"/>
            </a:xfrm>
            <a:prstGeom prst="rect">
              <a:avLst/>
            </a:prstGeom>
            <a:noFill/>
          </p:spPr>
          <p:txBody>
            <a:bodyPr wrap="square" rtlCol="0">
              <a:spAutoFit/>
            </a:bodyPr>
            <a:lstStyle/>
            <a:p>
              <a:endParaRPr lang="en-US" dirty="0"/>
            </a:p>
          </p:txBody>
        </p:sp>
      </p:grpSp>
      <p:pic>
        <p:nvPicPr>
          <p:cNvPr id="19" name="Picture 18"/>
          <p:cNvPicPr>
            <a:picLocks noChangeAspect="1"/>
          </p:cNvPicPr>
          <p:nvPr/>
        </p:nvPicPr>
        <p:blipFill>
          <a:blip r:embed="rId3"/>
          <a:stretch>
            <a:fillRect/>
          </a:stretch>
        </p:blipFill>
        <p:spPr>
          <a:xfrm>
            <a:off x="1906895" y="2216927"/>
            <a:ext cx="568950" cy="562069"/>
          </a:xfrm>
          <a:prstGeom prst="rect">
            <a:avLst/>
          </a:prstGeom>
        </p:spPr>
      </p:pic>
      <p:sp>
        <p:nvSpPr>
          <p:cNvPr id="13" name="Title 1"/>
          <p:cNvSpPr txBox="1">
            <a:spLocks/>
          </p:cNvSpPr>
          <p:nvPr/>
        </p:nvSpPr>
        <p:spPr>
          <a:xfrm>
            <a:off x="0" y="-1036"/>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85" b="1" dirty="0" smtClean="0">
                <a:latin typeface="Arial" panose="020B0604020202020204" pitchFamily="34" charset="0"/>
                <a:cs typeface="Arial" panose="020B0604020202020204" pitchFamily="34" charset="0"/>
              </a:rPr>
              <a:t>FINANCIAL PERFORMANCE 30 September 2018</a:t>
            </a:r>
            <a:endParaRPr lang="en-US" sz="2585" b="1" dirty="0">
              <a:latin typeface="Arial" panose="020B0604020202020204" pitchFamily="34" charset="0"/>
              <a:cs typeface="Arial" panose="020B0604020202020204" pitchFamily="34" charset="0"/>
            </a:endParaRPr>
          </a:p>
        </p:txBody>
      </p:sp>
      <p:pic>
        <p:nvPicPr>
          <p:cNvPr id="12" name="Picture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14" name="Picture 13"/>
          <p:cNvPicPr>
            <a:picLocks noChangeAspect="1"/>
          </p:cNvPicPr>
          <p:nvPr/>
        </p:nvPicPr>
        <p:blipFill>
          <a:blip r:embed="rId5"/>
          <a:stretch>
            <a:fillRect/>
          </a:stretch>
        </p:blipFill>
        <p:spPr>
          <a:xfrm>
            <a:off x="6409113" y="6192223"/>
            <a:ext cx="997527" cy="665777"/>
          </a:xfrm>
          <a:prstGeom prst="rect">
            <a:avLst/>
          </a:prstGeom>
          <a:ln>
            <a:noFill/>
          </a:ln>
          <a:effectLst>
            <a:softEdge rad="112500"/>
          </a:effectLst>
        </p:spPr>
      </p:pic>
      <p:pic>
        <p:nvPicPr>
          <p:cNvPr id="17" name="Picture 16"/>
          <p:cNvPicPr>
            <a:picLocks noChangeAspect="1"/>
          </p:cNvPicPr>
          <p:nvPr/>
        </p:nvPicPr>
        <p:blipFill>
          <a:blip r:embed="rId6"/>
          <a:stretch>
            <a:fillRect/>
          </a:stretch>
        </p:blipFill>
        <p:spPr>
          <a:xfrm>
            <a:off x="7406640" y="5999688"/>
            <a:ext cx="914479" cy="798645"/>
          </a:xfrm>
          <a:prstGeom prst="rect">
            <a:avLst/>
          </a:prstGeom>
        </p:spPr>
      </p:pic>
      <p:pic>
        <p:nvPicPr>
          <p:cNvPr id="20" name="Picture 1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1481598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75622" y="6348123"/>
            <a:ext cx="2133600" cy="365125"/>
          </a:xfrm>
        </p:spPr>
        <p:txBody>
          <a:bodyPr/>
          <a:lstStyle/>
          <a:p>
            <a:pPr>
              <a:defRPr/>
            </a:pPr>
            <a:fld id="{4A28F8DF-C337-4A03-AAF7-DB08E60626D8}" type="slidenum">
              <a:rPr lang="en-US" smtClean="0"/>
              <a:pPr>
                <a:defRPr/>
              </a:pPr>
              <a:t>24</a:t>
            </a:fld>
            <a:endParaRPr lang="en-US" dirty="0"/>
          </a:p>
        </p:txBody>
      </p:sp>
      <p:sp>
        <p:nvSpPr>
          <p:cNvPr id="7" name="Title 1"/>
          <p:cNvSpPr txBox="1">
            <a:spLocks/>
          </p:cNvSpPr>
          <p:nvPr/>
        </p:nvSpPr>
        <p:spPr>
          <a:xfrm>
            <a:off x="0" y="-1036"/>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85" b="1" dirty="0" smtClean="0">
                <a:latin typeface="Arial" panose="020B0604020202020204" pitchFamily="34" charset="0"/>
                <a:cs typeface="Arial" panose="020B0604020202020204" pitchFamily="34" charset="0"/>
              </a:rPr>
              <a:t>FINANCIAL PERFORMANCE</a:t>
            </a:r>
            <a:endParaRPr lang="en-US" sz="2585" b="1" dirty="0">
              <a:latin typeface="Arial" panose="020B0604020202020204" pitchFamily="34" charset="0"/>
              <a:cs typeface="Arial" panose="020B0604020202020204" pitchFamily="34" charset="0"/>
            </a:endParaRPr>
          </a:p>
        </p:txBody>
      </p:sp>
      <p:sp>
        <p:nvSpPr>
          <p:cNvPr id="9" name="Rectangle 8"/>
          <p:cNvSpPr/>
          <p:nvPr/>
        </p:nvSpPr>
        <p:spPr>
          <a:xfrm>
            <a:off x="684695" y="809728"/>
            <a:ext cx="8136904" cy="646331"/>
          </a:xfrm>
          <a:prstGeom prst="rect">
            <a:avLst/>
          </a:prstGeom>
          <a:noFill/>
        </p:spPr>
        <p:txBody>
          <a:bodyPr wrap="square">
            <a:spAutoFit/>
          </a:bodyPr>
          <a:lstStyle/>
          <a:p>
            <a:pPr algn="ctr"/>
            <a:r>
              <a:rPr lang="en-ZA" b="1" dirty="0">
                <a:latin typeface="Arial" panose="020B0604020202020204" pitchFamily="34" charset="0"/>
                <a:ea typeface="Segoe UI" panose="020B0502040204020203" pitchFamily="34" charset="0"/>
                <a:cs typeface="Arial" panose="020B0604020202020204" pitchFamily="34" charset="0"/>
              </a:rPr>
              <a:t>Financial performance per programme</a:t>
            </a:r>
            <a:endParaRPr lang="en-ZA" sz="1800" b="1" dirty="0" smtClean="0">
              <a:latin typeface="Arial" panose="020B0604020202020204" pitchFamily="34" charset="0"/>
              <a:ea typeface="Segoe UI" panose="020B0502040204020203" pitchFamily="34" charset="0"/>
              <a:cs typeface="Arial" panose="020B0604020202020204" pitchFamily="34" charset="0"/>
            </a:endParaRPr>
          </a:p>
          <a:p>
            <a:pPr algn="ctr"/>
            <a:endParaRPr lang="en-ZA" sz="1800" b="1" dirty="0" smtClean="0">
              <a:solidFill>
                <a:schemeClr val="bg1"/>
              </a:solidFill>
              <a:latin typeface="Arial" panose="020B0604020202020204" pitchFamily="34" charset="0"/>
              <a:ea typeface="Segoe UI" panose="020B0502040204020203" pitchFamily="34" charset="0"/>
              <a:cs typeface="Arial" panose="020B0604020202020204" pitchFamily="34" charset="0"/>
            </a:endParaRPr>
          </a:p>
        </p:txBody>
      </p:sp>
      <p:graphicFrame>
        <p:nvGraphicFramePr>
          <p:cNvPr id="8" name="Table Placeholder 8"/>
          <p:cNvGraphicFramePr>
            <a:graphicFrameLocks/>
          </p:cNvGraphicFramePr>
          <p:nvPr>
            <p:extLst>
              <p:ext uri="{D42A27DB-BD31-4B8C-83A1-F6EECF244321}">
                <p14:modId xmlns:p14="http://schemas.microsoft.com/office/powerpoint/2010/main" val="2106851414"/>
              </p:ext>
            </p:extLst>
          </p:nvPr>
        </p:nvGraphicFramePr>
        <p:xfrm>
          <a:off x="400801" y="1444046"/>
          <a:ext cx="8508421" cy="4234690"/>
        </p:xfrm>
        <a:graphic>
          <a:graphicData uri="http://schemas.openxmlformats.org/drawingml/2006/table">
            <a:tbl>
              <a:tblPr/>
              <a:tblGrid>
                <a:gridCol w="2136005">
                  <a:extLst>
                    <a:ext uri="{9D8B030D-6E8A-4147-A177-3AD203B41FA5}">
                      <a16:colId xmlns:a16="http://schemas.microsoft.com/office/drawing/2014/main" val="20000"/>
                    </a:ext>
                  </a:extLst>
                </a:gridCol>
                <a:gridCol w="883864">
                  <a:extLst>
                    <a:ext uri="{9D8B030D-6E8A-4147-A177-3AD203B41FA5}">
                      <a16:colId xmlns:a16="http://schemas.microsoft.com/office/drawing/2014/main" val="20001"/>
                    </a:ext>
                  </a:extLst>
                </a:gridCol>
                <a:gridCol w="889597">
                  <a:extLst>
                    <a:ext uri="{9D8B030D-6E8A-4147-A177-3AD203B41FA5}">
                      <a16:colId xmlns:a16="http://schemas.microsoft.com/office/drawing/2014/main" val="20002"/>
                    </a:ext>
                  </a:extLst>
                </a:gridCol>
                <a:gridCol w="1031174">
                  <a:extLst>
                    <a:ext uri="{9D8B030D-6E8A-4147-A177-3AD203B41FA5}">
                      <a16:colId xmlns:a16="http://schemas.microsoft.com/office/drawing/2014/main" val="20003"/>
                    </a:ext>
                  </a:extLst>
                </a:gridCol>
                <a:gridCol w="951786">
                  <a:extLst>
                    <a:ext uri="{9D8B030D-6E8A-4147-A177-3AD203B41FA5}">
                      <a16:colId xmlns:a16="http://schemas.microsoft.com/office/drawing/2014/main" val="20004"/>
                    </a:ext>
                  </a:extLst>
                </a:gridCol>
                <a:gridCol w="957519">
                  <a:extLst>
                    <a:ext uri="{9D8B030D-6E8A-4147-A177-3AD203B41FA5}">
                      <a16:colId xmlns:a16="http://schemas.microsoft.com/office/drawing/2014/main" val="20005"/>
                    </a:ext>
                  </a:extLst>
                </a:gridCol>
                <a:gridCol w="810209">
                  <a:extLst>
                    <a:ext uri="{9D8B030D-6E8A-4147-A177-3AD203B41FA5}">
                      <a16:colId xmlns:a16="http://schemas.microsoft.com/office/drawing/2014/main" val="20006"/>
                    </a:ext>
                  </a:extLst>
                </a:gridCol>
                <a:gridCol w="848267">
                  <a:extLst>
                    <a:ext uri="{9D8B030D-6E8A-4147-A177-3AD203B41FA5}">
                      <a16:colId xmlns:a16="http://schemas.microsoft.com/office/drawing/2014/main" val="20007"/>
                    </a:ext>
                  </a:extLst>
                </a:gridCol>
              </a:tblGrid>
              <a:tr h="422331">
                <a:tc rowSpan="2">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nSpc>
                          <a:spcPct val="150000"/>
                        </a:lnSpc>
                        <a:spcBef>
                          <a:spcPts val="0"/>
                        </a:spcBef>
                        <a:spcAft>
                          <a:spcPts val="0"/>
                        </a:spcAft>
                        <a:tabLst>
                          <a:tab pos="2743200" algn="ctr"/>
                          <a:tab pos="5486400" algn="r"/>
                          <a:tab pos="457200" algn="l"/>
                        </a:tabLst>
                      </a:pPr>
                      <a:r>
                        <a:rPr lang="en-US" sz="900" b="1" dirty="0">
                          <a:effectLst/>
                          <a:latin typeface="Arial" pitchFamily="34" charset="0"/>
                          <a:ea typeface="Times New Roman"/>
                          <a:cs typeface="Arial" pitchFamily="34" charset="0"/>
                        </a:rPr>
                        <a:t>Programme</a:t>
                      </a:r>
                      <a:endParaRPr lang="en-ZA" sz="900" dirty="0">
                        <a:effectLst/>
                        <a:latin typeface="Arial" pitchFamily="34" charset="0"/>
                        <a:ea typeface="Times New Roman"/>
                        <a:cs typeface="Arial" pitchFamily="34" charset="0"/>
                      </a:endParaRPr>
                    </a:p>
                  </a:txBody>
                  <a:tcPr marL="63305" marR="63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rowSpan="2">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Arial" pitchFamily="34" charset="0"/>
                          <a:ea typeface="Times New Roman"/>
                          <a:cs typeface="Arial" pitchFamily="34" charset="0"/>
                        </a:rPr>
                        <a:t>Budget 2018/19</a:t>
                      </a:r>
                      <a:endParaRPr kumimoji="0" lang="en-ZA" sz="900" b="0" i="0" u="none" strike="noStrike" kern="1200" cap="none" spc="0" normalizeH="0" baseline="0" noProof="0" dirty="0">
                        <a:ln>
                          <a:noFill/>
                        </a:ln>
                        <a:solidFill>
                          <a:srgbClr val="000000"/>
                        </a:solidFill>
                        <a:effectLst/>
                        <a:uLnTx/>
                        <a:uFillTx/>
                        <a:latin typeface="Arial" pitchFamily="34" charset="0"/>
                        <a:ea typeface="Times New Roman"/>
                        <a:cs typeface="Arial" pitchFamily="34" charset="0"/>
                      </a:endParaRPr>
                    </a:p>
                  </a:txBody>
                  <a:tcPr marL="63305" marR="63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gridSpan="4">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lnSpc>
                          <a:spcPct val="150000"/>
                        </a:lnSpc>
                        <a:spcBef>
                          <a:spcPts val="0"/>
                        </a:spcBef>
                        <a:spcAft>
                          <a:spcPts val="0"/>
                        </a:spcAft>
                        <a:tabLst>
                          <a:tab pos="2743200" algn="ctr"/>
                          <a:tab pos="5486400" algn="r"/>
                          <a:tab pos="457200" algn="l"/>
                        </a:tabLst>
                      </a:pPr>
                      <a:r>
                        <a:rPr lang="en-US" sz="900" b="1" dirty="0">
                          <a:effectLst/>
                          <a:latin typeface="Arial" pitchFamily="34" charset="0"/>
                          <a:ea typeface="Times New Roman"/>
                          <a:cs typeface="Arial" pitchFamily="34" charset="0"/>
                        </a:rPr>
                        <a:t>Year-to-date (YTD)</a:t>
                      </a:r>
                      <a:endParaRPr lang="en-ZA" sz="900" dirty="0">
                        <a:effectLst/>
                        <a:latin typeface="Arial" pitchFamily="34" charset="0"/>
                        <a:ea typeface="Times New Roman"/>
                        <a:cs typeface="Arial" pitchFamily="34" charset="0"/>
                      </a:endParaRPr>
                    </a:p>
                  </a:txBody>
                  <a:tcPr marL="63305" marR="63305"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hMerge="1">
                  <a:txBody>
                    <a:bodyPr/>
                    <a:lstStyle/>
                    <a:p>
                      <a:endParaRPr lang="en-ZA"/>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hMerge="1">
                  <a:txBody>
                    <a:bodyPr/>
                    <a:lstStyle/>
                    <a:p>
                      <a:endParaRPr lang="en-ZA"/>
                    </a:p>
                  </a:txBody>
                  <a:tcP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hMerge="1">
                  <a:txBody>
                    <a:bodyPr/>
                    <a:lstStyle/>
                    <a:p>
                      <a:endParaRPr lang="en-ZA"/>
                    </a:p>
                  </a:txBody>
                  <a:tcP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rowSpan="2">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Available budget</a:t>
                      </a:r>
                      <a:endParaRPr lang="en-ZA" sz="900" dirty="0">
                        <a:effectLst/>
                        <a:latin typeface="Arial" pitchFamily="34" charset="0"/>
                        <a:ea typeface="Times New Roman"/>
                        <a:cs typeface="Arial" pitchFamily="34" charset="0"/>
                      </a:endParaRPr>
                    </a:p>
                  </a:txBody>
                  <a:tcPr marL="63305" marR="6330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rowSpan="2">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a:solidFill>
                            <a:srgbClr val="000000"/>
                          </a:solidFill>
                          <a:effectLst/>
                          <a:latin typeface="Arial" pitchFamily="34" charset="0"/>
                          <a:ea typeface="Arial Unicode MS"/>
                          <a:cs typeface="Arial" pitchFamily="34" charset="0"/>
                        </a:rPr>
                        <a:t> </a:t>
                      </a:r>
                      <a:endParaRPr lang="en-ZA" sz="900">
                        <a:effectLst/>
                        <a:latin typeface="Arial" pitchFamily="34" charset="0"/>
                        <a:ea typeface="Times New Roman"/>
                        <a:cs typeface="Arial" pitchFamily="34" charset="0"/>
                      </a:endParaRPr>
                    </a:p>
                    <a:p>
                      <a:pPr marL="0" marR="0" algn="ctr">
                        <a:spcBef>
                          <a:spcPts val="0"/>
                        </a:spcBef>
                        <a:spcAft>
                          <a:spcPts val="0"/>
                        </a:spcAft>
                      </a:pPr>
                      <a:r>
                        <a:rPr lang="en-US" sz="900" b="1">
                          <a:solidFill>
                            <a:srgbClr val="000000"/>
                          </a:solidFill>
                          <a:effectLst/>
                          <a:latin typeface="Arial" pitchFamily="34" charset="0"/>
                          <a:ea typeface="Arial Unicode MS"/>
                          <a:cs typeface="Arial" pitchFamily="34" charset="0"/>
                        </a:rPr>
                        <a:t> </a:t>
                      </a:r>
                      <a:endParaRPr lang="en-ZA" sz="900">
                        <a:effectLst/>
                        <a:latin typeface="Arial" pitchFamily="34" charset="0"/>
                        <a:ea typeface="Times New Roman"/>
                        <a:cs typeface="Arial" pitchFamily="34" charset="0"/>
                      </a:endParaRPr>
                    </a:p>
                    <a:p>
                      <a:pPr marL="0" marR="0" algn="ctr">
                        <a:spcBef>
                          <a:spcPts val="0"/>
                        </a:spcBef>
                        <a:spcAft>
                          <a:spcPts val="0"/>
                        </a:spcAft>
                      </a:pPr>
                      <a:r>
                        <a:rPr lang="en-US" sz="900" b="1">
                          <a:solidFill>
                            <a:srgbClr val="000000"/>
                          </a:solidFill>
                          <a:effectLst/>
                          <a:latin typeface="Arial" pitchFamily="34" charset="0"/>
                          <a:ea typeface="Arial Unicode MS"/>
                          <a:cs typeface="Arial" pitchFamily="34" charset="0"/>
                        </a:rPr>
                        <a:t> </a:t>
                      </a:r>
                      <a:endParaRPr lang="en-ZA" sz="900">
                        <a:effectLst/>
                        <a:latin typeface="Arial" pitchFamily="34" charset="0"/>
                        <a:ea typeface="Times New Roman"/>
                        <a:cs typeface="Arial" pitchFamily="34" charset="0"/>
                      </a:endParaRPr>
                    </a:p>
                    <a:p>
                      <a:pPr marL="0" marR="0" algn="ctr">
                        <a:spcBef>
                          <a:spcPts val="0"/>
                        </a:spcBef>
                        <a:spcAft>
                          <a:spcPts val="0"/>
                        </a:spcAft>
                      </a:pPr>
                      <a:r>
                        <a:rPr lang="en-US" sz="900" b="1">
                          <a:solidFill>
                            <a:srgbClr val="000000"/>
                          </a:solidFill>
                          <a:effectLst/>
                          <a:latin typeface="Arial" pitchFamily="34" charset="0"/>
                          <a:ea typeface="Arial Unicode MS"/>
                          <a:cs typeface="Arial" pitchFamily="34" charset="0"/>
                        </a:rPr>
                        <a:t> </a:t>
                      </a:r>
                      <a:endParaRPr lang="en-ZA" sz="900">
                        <a:effectLst/>
                        <a:latin typeface="Arial" pitchFamily="34" charset="0"/>
                        <a:ea typeface="Times New Roman"/>
                        <a:cs typeface="Arial" pitchFamily="34" charset="0"/>
                      </a:endParaRPr>
                    </a:p>
                    <a:p>
                      <a:pPr marL="0" marR="0" algn="ctr">
                        <a:spcBef>
                          <a:spcPts val="0"/>
                        </a:spcBef>
                        <a:spcAft>
                          <a:spcPts val="0"/>
                        </a:spcAft>
                      </a:pPr>
                      <a:r>
                        <a:rPr lang="en-US" sz="900" b="1">
                          <a:solidFill>
                            <a:srgbClr val="000000"/>
                          </a:solidFill>
                          <a:effectLst/>
                          <a:latin typeface="Arial" pitchFamily="34" charset="0"/>
                          <a:ea typeface="Arial Unicode MS"/>
                          <a:cs typeface="Arial" pitchFamily="34" charset="0"/>
                        </a:rPr>
                        <a:t> </a:t>
                      </a:r>
                      <a:endParaRPr lang="en-ZA" sz="900">
                        <a:effectLst/>
                        <a:latin typeface="Arial" pitchFamily="34" charset="0"/>
                        <a:ea typeface="Times New Roman"/>
                        <a:cs typeface="Arial" pitchFamily="34" charset="0"/>
                      </a:endParaRPr>
                    </a:p>
                    <a:p>
                      <a:pPr marL="0" marR="0" algn="ctr">
                        <a:spcBef>
                          <a:spcPts val="0"/>
                        </a:spcBef>
                        <a:spcAft>
                          <a:spcPts val="0"/>
                        </a:spcAft>
                      </a:pPr>
                      <a:r>
                        <a:rPr lang="en-US" sz="900" b="1">
                          <a:solidFill>
                            <a:srgbClr val="000000"/>
                          </a:solidFill>
                          <a:effectLst/>
                          <a:latin typeface="Arial" pitchFamily="34" charset="0"/>
                          <a:ea typeface="Arial Unicode MS"/>
                          <a:cs typeface="Arial" pitchFamily="34" charset="0"/>
                        </a:rPr>
                        <a:t>% budget available</a:t>
                      </a:r>
                      <a:endParaRPr lang="en-ZA" sz="900">
                        <a:effectLst/>
                        <a:latin typeface="Arial" pitchFamily="34" charset="0"/>
                        <a:ea typeface="Times New Roman"/>
                        <a:cs typeface="Arial" pitchFamily="34" charset="0"/>
                      </a:endParaRPr>
                    </a:p>
                  </a:txBody>
                  <a:tcPr marL="63305" marR="6330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10000"/>
                  </a:ext>
                </a:extLst>
              </a:tr>
              <a:tr h="784286">
                <a:tc vMerge="1">
                  <a:txBody>
                    <a:bodyPr/>
                    <a:lstStyle/>
                    <a:p>
                      <a:endParaRPr lang="en-ZA"/>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vMerge="1">
                  <a:txBody>
                    <a:bodyPr/>
                    <a:lstStyle/>
                    <a:p>
                      <a:endParaRPr lang="en-ZA"/>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effectLst/>
                          <a:latin typeface="Arial" pitchFamily="34" charset="0"/>
                          <a:ea typeface="Times New Roman"/>
                          <a:cs typeface="Arial" pitchFamily="34" charset="0"/>
                        </a:rPr>
                        <a:t> </a:t>
                      </a:r>
                      <a:endParaRPr lang="en-ZA" sz="900" dirty="0">
                        <a:effectLst/>
                        <a:latin typeface="Arial" pitchFamily="34" charset="0"/>
                        <a:ea typeface="Times New Roman"/>
                        <a:cs typeface="Arial" pitchFamily="34" charset="0"/>
                      </a:endParaRPr>
                    </a:p>
                    <a:p>
                      <a:pPr marL="0" marR="0" algn="ctr">
                        <a:spcBef>
                          <a:spcPts val="0"/>
                        </a:spcBef>
                        <a:spcAft>
                          <a:spcPts val="0"/>
                        </a:spcAft>
                      </a:pPr>
                      <a:endParaRPr lang="en-US" sz="900" b="1" dirty="0" smtClean="0">
                        <a:effectLst/>
                        <a:latin typeface="Arial" pitchFamily="34" charset="0"/>
                        <a:ea typeface="Times New Roman"/>
                        <a:cs typeface="Arial" pitchFamily="34" charset="0"/>
                      </a:endParaRPr>
                    </a:p>
                    <a:p>
                      <a:pPr marL="0" marR="0" algn="ctr">
                        <a:spcBef>
                          <a:spcPts val="0"/>
                        </a:spcBef>
                        <a:spcAft>
                          <a:spcPts val="0"/>
                        </a:spcAft>
                      </a:pPr>
                      <a:r>
                        <a:rPr lang="en-US" sz="900" b="1" dirty="0" smtClean="0">
                          <a:effectLst/>
                          <a:latin typeface="Arial" pitchFamily="34" charset="0"/>
                          <a:ea typeface="Times New Roman"/>
                          <a:cs typeface="Arial" pitchFamily="34" charset="0"/>
                        </a:rPr>
                        <a:t>YTD</a:t>
                      </a:r>
                    </a:p>
                    <a:p>
                      <a:pPr marL="0" marR="0" algn="ctr">
                        <a:spcBef>
                          <a:spcPts val="0"/>
                        </a:spcBef>
                        <a:spcAft>
                          <a:spcPts val="0"/>
                        </a:spcAft>
                      </a:pPr>
                      <a:r>
                        <a:rPr lang="en-US" sz="900" b="1" dirty="0" smtClean="0">
                          <a:effectLst/>
                          <a:latin typeface="Arial" pitchFamily="34" charset="0"/>
                          <a:ea typeface="Times New Roman"/>
                          <a:cs typeface="Arial" pitchFamily="34" charset="0"/>
                        </a:rPr>
                        <a:t>Cash flow projections</a:t>
                      </a:r>
                    </a:p>
                  </a:txBody>
                  <a:tcPr marL="63305" marR="63305"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smtClean="0">
                          <a:effectLst/>
                          <a:latin typeface="Arial" pitchFamily="34" charset="0"/>
                          <a:ea typeface="Times New Roman"/>
                          <a:cs typeface="Arial" pitchFamily="34" charset="0"/>
                        </a:rPr>
                        <a:t>YTD Expenditure</a:t>
                      </a:r>
                      <a:endParaRPr lang="en-ZA" sz="900" dirty="0">
                        <a:effectLst/>
                        <a:latin typeface="Arial" pitchFamily="34" charset="0"/>
                        <a:ea typeface="Times New Roman"/>
                        <a:cs typeface="Arial" pitchFamily="34" charset="0"/>
                      </a:endParaRP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solidFill>
                            <a:srgbClr val="000000"/>
                          </a:solidFill>
                          <a:effectLst/>
                          <a:latin typeface="Arial" pitchFamily="34" charset="0"/>
                          <a:ea typeface="Times New Roman"/>
                          <a:cs typeface="Arial" pitchFamily="34" charset="0"/>
                        </a:rPr>
                        <a:t>Variance (Budget less expenditure)</a:t>
                      </a:r>
                      <a:endParaRPr lang="en-ZA" sz="900" dirty="0">
                        <a:effectLst/>
                        <a:latin typeface="Arial" pitchFamily="34" charset="0"/>
                        <a:ea typeface="Times New Roman"/>
                        <a:cs typeface="Arial" pitchFamily="34" charset="0"/>
                      </a:endParaRP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solidFill>
                            <a:srgbClr val="000000"/>
                          </a:solidFill>
                          <a:effectLst/>
                          <a:latin typeface="Arial" pitchFamily="34" charset="0"/>
                          <a:ea typeface="Arial Unicode MS"/>
                          <a:cs typeface="Arial" pitchFamily="34" charset="0"/>
                        </a:rPr>
                        <a:t>%</a:t>
                      </a:r>
                      <a:endParaRPr lang="en-ZA" sz="900" dirty="0">
                        <a:effectLst/>
                        <a:latin typeface="Arial" pitchFamily="34" charset="0"/>
                        <a:ea typeface="Times New Roman"/>
                        <a:cs typeface="Arial" pitchFamily="34" charset="0"/>
                      </a:endParaRPr>
                    </a:p>
                    <a:p>
                      <a:pPr marL="0" marR="0" algn="ctr">
                        <a:lnSpc>
                          <a:spcPct val="150000"/>
                        </a:lnSpc>
                        <a:spcBef>
                          <a:spcPts val="0"/>
                        </a:spcBef>
                        <a:spcAft>
                          <a:spcPts val="0"/>
                        </a:spcAft>
                        <a:tabLst>
                          <a:tab pos="2743200" algn="ctr"/>
                          <a:tab pos="5486400" algn="r"/>
                          <a:tab pos="457200" algn="l"/>
                        </a:tabLst>
                      </a:pPr>
                      <a:r>
                        <a:rPr lang="en-US" sz="900" b="1" dirty="0">
                          <a:solidFill>
                            <a:srgbClr val="000000"/>
                          </a:solidFill>
                          <a:effectLst/>
                          <a:latin typeface="Arial" pitchFamily="34" charset="0"/>
                          <a:ea typeface="Arial Unicode MS"/>
                          <a:cs typeface="Arial" pitchFamily="34" charset="0"/>
                        </a:rPr>
                        <a:t>variance</a:t>
                      </a:r>
                      <a:endParaRPr lang="en-ZA" sz="900" dirty="0">
                        <a:effectLst/>
                        <a:latin typeface="Arial" pitchFamily="34" charset="0"/>
                        <a:ea typeface="Times New Roman"/>
                        <a:cs typeface="Arial" pitchFamily="34" charset="0"/>
                      </a:endParaRPr>
                    </a:p>
                  </a:txBody>
                  <a:tcPr marL="63305" marR="63305"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vMerge="1">
                  <a:txBody>
                    <a:bodyPr/>
                    <a:lstStyle/>
                    <a:p>
                      <a:endParaRPr lang="en-ZA"/>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tc vMerge="1">
                  <a:txBody>
                    <a:bodyPr/>
                    <a:lstStyle/>
                    <a:p>
                      <a:endParaRPr lang="en-ZA"/>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val="10001"/>
                  </a:ext>
                </a:extLst>
              </a:tr>
              <a:tr h="313715">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solidFill>
                            <a:schemeClr val="tx1"/>
                          </a:solidFill>
                          <a:effectLst/>
                          <a:latin typeface="Arial" pitchFamily="34" charset="0"/>
                          <a:ea typeface="Times New Roman"/>
                          <a:cs typeface="Arial" pitchFamily="34" charset="0"/>
                        </a:rPr>
                        <a:t> </a:t>
                      </a:r>
                      <a:endParaRPr lang="en-ZA" sz="900" b="1" dirty="0">
                        <a:solidFill>
                          <a:schemeClr val="tx1"/>
                        </a:solidFill>
                        <a:effectLst/>
                        <a:latin typeface="Arial" pitchFamily="34" charset="0"/>
                        <a:ea typeface="Times New Roman"/>
                        <a:cs typeface="Arial" pitchFamily="34" charset="0"/>
                      </a:endParaRPr>
                    </a:p>
                  </a:txBody>
                  <a:tcPr marL="63305" marR="6330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endParaRPr lang="en-US" sz="900" b="1" dirty="0" smtClean="0">
                        <a:solidFill>
                          <a:schemeClr val="tx1"/>
                        </a:solidFill>
                        <a:effectLst/>
                        <a:latin typeface="Arial" pitchFamily="34" charset="0"/>
                        <a:ea typeface="Times New Roman"/>
                        <a:cs typeface="Arial" pitchFamily="34" charset="0"/>
                      </a:endParaRPr>
                    </a:p>
                    <a:p>
                      <a:pPr marL="0" marR="0" algn="ctr">
                        <a:spcBef>
                          <a:spcPts val="0"/>
                        </a:spcBef>
                        <a:spcAft>
                          <a:spcPts val="0"/>
                        </a:spcAft>
                      </a:pPr>
                      <a:r>
                        <a:rPr lang="en-US" sz="900" b="1" dirty="0" smtClean="0">
                          <a:solidFill>
                            <a:schemeClr val="tx1"/>
                          </a:solidFill>
                          <a:effectLst/>
                          <a:latin typeface="Arial" pitchFamily="34" charset="0"/>
                          <a:ea typeface="Times New Roman"/>
                          <a:cs typeface="Arial" pitchFamily="34" charset="0"/>
                        </a:rPr>
                        <a:t>R’000</a:t>
                      </a:r>
                      <a:endParaRPr lang="en-ZA" sz="900" b="1" dirty="0">
                        <a:solidFill>
                          <a:schemeClr val="tx1"/>
                        </a:solidFill>
                        <a:effectLst/>
                        <a:latin typeface="Arial" pitchFamily="34" charset="0"/>
                        <a:ea typeface="Times New Roman"/>
                        <a:cs typeface="Arial" pitchFamily="34" charset="0"/>
                      </a:endParaRPr>
                    </a:p>
                  </a:txBody>
                  <a:tcPr marL="63305" marR="63305"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r>
                        <a:rPr lang="en-US" sz="900" b="1" dirty="0">
                          <a:solidFill>
                            <a:schemeClr val="tx1"/>
                          </a:solidFill>
                          <a:effectLst/>
                          <a:latin typeface="Arial" pitchFamily="34" charset="0"/>
                          <a:ea typeface="Times New Roman"/>
                          <a:cs typeface="Arial" pitchFamily="34" charset="0"/>
                        </a:rPr>
                        <a:t>R’000</a:t>
                      </a:r>
                      <a:endParaRPr lang="en-ZA" sz="900" b="1" dirty="0">
                        <a:solidFill>
                          <a:schemeClr val="tx1"/>
                        </a:solidFill>
                        <a:effectLst/>
                        <a:latin typeface="Arial" pitchFamily="34" charset="0"/>
                        <a:ea typeface="Times New Roman"/>
                        <a:cs typeface="Arial" pitchFamily="34" charset="0"/>
                      </a:endParaRPr>
                    </a:p>
                  </a:txBody>
                  <a:tcPr marL="63305" marR="63305"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endParaRPr lang="en-US" sz="900" b="1" dirty="0" smtClean="0">
                        <a:solidFill>
                          <a:schemeClr val="tx1"/>
                        </a:solidFill>
                        <a:effectLst/>
                        <a:latin typeface="Arial" pitchFamily="34" charset="0"/>
                        <a:ea typeface="Times New Roman"/>
                        <a:cs typeface="Arial" pitchFamily="34" charset="0"/>
                      </a:endParaRPr>
                    </a:p>
                    <a:p>
                      <a:pPr marL="0" marR="0" algn="ctr">
                        <a:spcBef>
                          <a:spcPts val="0"/>
                        </a:spcBef>
                        <a:spcAft>
                          <a:spcPts val="0"/>
                        </a:spcAft>
                      </a:pPr>
                      <a:r>
                        <a:rPr lang="en-US" sz="900" b="1" dirty="0" smtClean="0">
                          <a:solidFill>
                            <a:schemeClr val="tx1"/>
                          </a:solidFill>
                          <a:effectLst/>
                          <a:latin typeface="Arial" pitchFamily="34" charset="0"/>
                          <a:ea typeface="Times New Roman"/>
                          <a:cs typeface="Arial" pitchFamily="34" charset="0"/>
                        </a:rPr>
                        <a:t>R’000</a:t>
                      </a:r>
                      <a:endParaRPr lang="en-ZA" sz="900" b="1" dirty="0">
                        <a:solidFill>
                          <a:schemeClr val="tx1"/>
                        </a:solidFill>
                        <a:effectLst/>
                        <a:latin typeface="Arial" pitchFamily="34" charset="0"/>
                        <a:ea typeface="Times New Roman"/>
                        <a:cs typeface="Arial" pitchFamily="34" charset="0"/>
                      </a:endParaRPr>
                    </a:p>
                  </a:txBody>
                  <a:tcPr marL="63305" marR="6330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endParaRPr lang="en-US" sz="900" b="1" dirty="0" smtClean="0">
                        <a:solidFill>
                          <a:schemeClr val="tx1"/>
                        </a:solidFill>
                        <a:effectLst/>
                        <a:latin typeface="Arial" pitchFamily="34" charset="0"/>
                        <a:ea typeface="Times New Roman"/>
                        <a:cs typeface="Arial" pitchFamily="34" charset="0"/>
                      </a:endParaRPr>
                    </a:p>
                    <a:p>
                      <a:pPr marL="0" marR="0" algn="ctr">
                        <a:spcBef>
                          <a:spcPts val="0"/>
                        </a:spcBef>
                        <a:spcAft>
                          <a:spcPts val="0"/>
                        </a:spcAft>
                      </a:pPr>
                      <a:r>
                        <a:rPr lang="en-US" sz="900" b="1" dirty="0" smtClean="0">
                          <a:solidFill>
                            <a:schemeClr val="tx1"/>
                          </a:solidFill>
                          <a:effectLst/>
                          <a:latin typeface="Arial" pitchFamily="34" charset="0"/>
                          <a:ea typeface="Times New Roman"/>
                          <a:cs typeface="Arial" pitchFamily="34" charset="0"/>
                        </a:rPr>
                        <a:t>R’000</a:t>
                      </a:r>
                      <a:endParaRPr lang="en-ZA" sz="900" b="1" dirty="0">
                        <a:solidFill>
                          <a:schemeClr val="tx1"/>
                        </a:solidFill>
                        <a:effectLst/>
                        <a:latin typeface="Arial" pitchFamily="34" charset="0"/>
                        <a:ea typeface="Times New Roman"/>
                        <a:cs typeface="Arial" pitchFamily="34" charset="0"/>
                      </a:endParaRPr>
                    </a:p>
                  </a:txBody>
                  <a:tcPr marL="63305" marR="6330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endParaRPr lang="en-US" sz="900" b="1" dirty="0" smtClean="0">
                        <a:solidFill>
                          <a:schemeClr val="tx1"/>
                        </a:solidFill>
                        <a:effectLst/>
                        <a:latin typeface="Arial" pitchFamily="34" charset="0"/>
                        <a:ea typeface="Times New Roman"/>
                        <a:cs typeface="Arial" pitchFamily="34" charset="0"/>
                      </a:endParaRPr>
                    </a:p>
                    <a:p>
                      <a:pPr marL="0" marR="0" algn="ctr">
                        <a:spcBef>
                          <a:spcPts val="0"/>
                        </a:spcBef>
                        <a:spcAft>
                          <a:spcPts val="0"/>
                        </a:spcAft>
                      </a:pPr>
                      <a:r>
                        <a:rPr lang="en-US" sz="900" b="1" dirty="0" smtClean="0">
                          <a:solidFill>
                            <a:schemeClr val="tx1"/>
                          </a:solidFill>
                          <a:effectLst/>
                          <a:latin typeface="Arial" pitchFamily="34" charset="0"/>
                          <a:ea typeface="Times New Roman"/>
                          <a:cs typeface="Arial" pitchFamily="34" charset="0"/>
                        </a:rPr>
                        <a:t>%</a:t>
                      </a:r>
                      <a:r>
                        <a:rPr lang="en-US" sz="900" b="1" dirty="0">
                          <a:solidFill>
                            <a:schemeClr val="tx1"/>
                          </a:solidFill>
                          <a:effectLst/>
                          <a:latin typeface="Arial" pitchFamily="34" charset="0"/>
                          <a:ea typeface="Times New Roman"/>
                          <a:cs typeface="Arial" pitchFamily="34" charset="0"/>
                        </a:rPr>
                        <a:t> </a:t>
                      </a:r>
                      <a:endParaRPr lang="en-ZA" sz="900" b="1" dirty="0">
                        <a:solidFill>
                          <a:schemeClr val="tx1"/>
                        </a:solidFill>
                        <a:effectLst/>
                        <a:latin typeface="Arial" pitchFamily="34" charset="0"/>
                        <a:ea typeface="Times New Roman"/>
                        <a:cs typeface="Arial" pitchFamily="34" charset="0"/>
                      </a:endParaRPr>
                    </a:p>
                  </a:txBody>
                  <a:tcPr marL="63305" marR="63305"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endParaRPr lang="en-US" sz="900" b="1" dirty="0" smtClean="0">
                        <a:solidFill>
                          <a:schemeClr val="tx1"/>
                        </a:solidFill>
                        <a:effectLst/>
                        <a:latin typeface="Arial" pitchFamily="34" charset="0"/>
                        <a:ea typeface="Times New Roman"/>
                        <a:cs typeface="Arial" pitchFamily="34" charset="0"/>
                      </a:endParaRPr>
                    </a:p>
                    <a:p>
                      <a:pPr marL="0" marR="0" algn="ctr">
                        <a:spcBef>
                          <a:spcPts val="0"/>
                        </a:spcBef>
                        <a:spcAft>
                          <a:spcPts val="0"/>
                        </a:spcAft>
                      </a:pPr>
                      <a:r>
                        <a:rPr lang="en-US" sz="900" b="1" dirty="0" smtClean="0">
                          <a:solidFill>
                            <a:schemeClr val="tx1"/>
                          </a:solidFill>
                          <a:effectLst/>
                          <a:latin typeface="Arial" pitchFamily="34" charset="0"/>
                          <a:ea typeface="Times New Roman"/>
                          <a:cs typeface="Arial" pitchFamily="34" charset="0"/>
                        </a:rPr>
                        <a:t>R’000</a:t>
                      </a:r>
                      <a:endParaRPr lang="en-ZA" sz="900" b="1" dirty="0">
                        <a:solidFill>
                          <a:schemeClr val="tx1"/>
                        </a:solidFill>
                        <a:effectLst/>
                        <a:latin typeface="Arial" pitchFamily="34" charset="0"/>
                        <a:ea typeface="Times New Roman"/>
                        <a:cs typeface="Arial" pitchFamily="34" charset="0"/>
                      </a:endParaRPr>
                    </a:p>
                  </a:txBody>
                  <a:tcPr marL="63305" marR="63305"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lgn="ctr">
                        <a:spcBef>
                          <a:spcPts val="0"/>
                        </a:spcBef>
                        <a:spcAft>
                          <a:spcPts val="0"/>
                        </a:spcAft>
                      </a:pPr>
                      <a:endParaRPr lang="en-US" sz="900" b="1" dirty="0" smtClean="0">
                        <a:solidFill>
                          <a:schemeClr val="tx1"/>
                        </a:solidFill>
                        <a:effectLst/>
                        <a:latin typeface="Arial" pitchFamily="34" charset="0"/>
                        <a:ea typeface="Times New Roman"/>
                        <a:cs typeface="Arial" pitchFamily="34" charset="0"/>
                      </a:endParaRPr>
                    </a:p>
                    <a:p>
                      <a:pPr marL="0" marR="0" algn="ctr">
                        <a:spcBef>
                          <a:spcPts val="0"/>
                        </a:spcBef>
                        <a:spcAft>
                          <a:spcPts val="0"/>
                        </a:spcAft>
                      </a:pPr>
                      <a:r>
                        <a:rPr lang="en-US" sz="900" b="1" dirty="0" smtClean="0">
                          <a:solidFill>
                            <a:schemeClr val="tx1"/>
                          </a:solidFill>
                          <a:effectLst/>
                          <a:latin typeface="Arial" pitchFamily="34" charset="0"/>
                          <a:ea typeface="Times New Roman"/>
                          <a:cs typeface="Arial" pitchFamily="34" charset="0"/>
                        </a:rPr>
                        <a:t>%</a:t>
                      </a:r>
                      <a:endParaRPr lang="en-ZA" sz="900" b="1" dirty="0">
                        <a:solidFill>
                          <a:schemeClr val="tx1"/>
                        </a:solidFill>
                        <a:effectLst/>
                        <a:latin typeface="Arial" pitchFamily="34" charset="0"/>
                        <a:ea typeface="Times New Roman"/>
                        <a:cs typeface="Arial" pitchFamily="34" charset="0"/>
                      </a:endParaRPr>
                    </a:p>
                  </a:txBody>
                  <a:tcPr marL="63305" marR="6330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3715">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endParaRPr lang="en-US" sz="900" b="1" dirty="0" smtClean="0">
                        <a:effectLst/>
                        <a:latin typeface="Arial" pitchFamily="34" charset="0"/>
                        <a:ea typeface="Times New Roman"/>
                        <a:cs typeface="Arial" pitchFamily="34" charset="0"/>
                      </a:endParaRPr>
                    </a:p>
                    <a:p>
                      <a:pPr marL="0" marR="0">
                        <a:spcBef>
                          <a:spcPts val="0"/>
                        </a:spcBef>
                        <a:spcAft>
                          <a:spcPts val="0"/>
                        </a:spcAft>
                      </a:pPr>
                      <a:r>
                        <a:rPr lang="en-US" sz="900" b="1" dirty="0" smtClean="0">
                          <a:effectLst/>
                          <a:latin typeface="Arial" pitchFamily="34" charset="0"/>
                          <a:ea typeface="Times New Roman"/>
                          <a:cs typeface="Arial" pitchFamily="34" charset="0"/>
                        </a:rPr>
                        <a:t>Administration</a:t>
                      </a:r>
                      <a:endParaRPr lang="en-US" sz="900" b="1" dirty="0">
                        <a:effectLst/>
                        <a:latin typeface="Arial" pitchFamily="34" charset="0"/>
                        <a:ea typeface="Times New Roman"/>
                        <a:cs typeface="Arial" pitchFamily="34" charset="0"/>
                      </a:endParaRP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dirty="0">
                          <a:solidFill>
                            <a:srgbClr val="000000"/>
                          </a:solidFill>
                          <a:effectLst/>
                          <a:latin typeface="Arial" pitchFamily="34" charset="0"/>
                          <a:ea typeface="Times New Roman"/>
                          <a:cs typeface="Arial" pitchFamily="34" charset="0"/>
                        </a:rPr>
                        <a:t>837,280 </a:t>
                      </a:r>
                      <a:endParaRPr lang="en-US" sz="1200" dirty="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383,836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378,860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4,976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1.30%</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458,420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54.75%</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3715">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a:effectLst/>
                          <a:latin typeface="Arial" pitchFamily="34" charset="0"/>
                          <a:ea typeface="Times New Roman"/>
                          <a:cs typeface="Arial" pitchFamily="34" charset="0"/>
                        </a:rPr>
                        <a:t>International Trade and Economic Development</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dirty="0">
                          <a:solidFill>
                            <a:srgbClr val="000000"/>
                          </a:solidFill>
                          <a:effectLst/>
                          <a:latin typeface="Arial" pitchFamily="34" charset="0"/>
                          <a:ea typeface="Times New Roman"/>
                          <a:cs typeface="Arial" pitchFamily="34" charset="0"/>
                        </a:rPr>
                        <a:t>124,773 </a:t>
                      </a:r>
                      <a:endParaRPr lang="en-US" sz="1200" dirty="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48,665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51,859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(3,194)</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(6.56%)</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72,914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58.44%</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13715">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a:effectLst/>
                          <a:latin typeface="Arial" pitchFamily="34" charset="0"/>
                          <a:ea typeface="Times New Roman"/>
                          <a:cs typeface="Arial" pitchFamily="34" charset="0"/>
                        </a:rPr>
                        <a:t>Special Economic Zones and Economic Transformation</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dirty="0">
                          <a:solidFill>
                            <a:srgbClr val="000000"/>
                          </a:solidFill>
                          <a:effectLst/>
                          <a:latin typeface="Arial" pitchFamily="34" charset="0"/>
                          <a:ea typeface="Times New Roman"/>
                          <a:cs typeface="Arial" pitchFamily="34" charset="0"/>
                        </a:rPr>
                        <a:t>146,276 </a:t>
                      </a:r>
                      <a:endParaRPr lang="en-US" sz="1200" dirty="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88,368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51,713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36,655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41.48%</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94,563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64.65%</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3715">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a:effectLst/>
                          <a:latin typeface="Arial" pitchFamily="34" charset="0"/>
                          <a:ea typeface="Times New Roman"/>
                          <a:cs typeface="Arial" pitchFamily="34" charset="0"/>
                        </a:rPr>
                        <a:t>Industrial Development</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2,029,777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1,109,854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1,096,172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13,682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1.23%</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933,605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46.00%</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9778">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a:effectLst/>
                          <a:latin typeface="Arial" pitchFamily="34" charset="0"/>
                          <a:ea typeface="Times New Roman"/>
                          <a:cs typeface="Arial" pitchFamily="34" charset="0"/>
                        </a:rPr>
                        <a:t>Consumer and Corporate Regulation</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330,347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dirty="0">
                          <a:solidFill>
                            <a:srgbClr val="000000"/>
                          </a:solidFill>
                          <a:effectLst/>
                          <a:latin typeface="Arial" pitchFamily="34" charset="0"/>
                          <a:ea typeface="Times New Roman"/>
                          <a:cs typeface="Arial" pitchFamily="34" charset="0"/>
                        </a:rPr>
                        <a:t>208,382 </a:t>
                      </a:r>
                      <a:endParaRPr lang="en-US" sz="1200" dirty="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204,895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3,487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1.67%</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125,452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37.98%</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8032">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a:effectLst/>
                          <a:latin typeface="Arial" pitchFamily="34" charset="0"/>
                          <a:ea typeface="Times New Roman"/>
                          <a:cs typeface="Arial" pitchFamily="34" charset="0"/>
                        </a:rPr>
                        <a:t>Incentive Development Administration</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5,567,857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2,142,793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1,296,749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846,044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39.48%</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4,271,108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76.71%</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88032">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smtClean="0">
                          <a:effectLst/>
                          <a:latin typeface="Arial" pitchFamily="34" charset="0"/>
                          <a:ea typeface="Times New Roman"/>
                          <a:cs typeface="Arial" pitchFamily="34" charset="0"/>
                        </a:rPr>
                        <a:t>Trade and Investment South </a:t>
                      </a:r>
                      <a:r>
                        <a:rPr lang="en-US" sz="900" b="1" dirty="0">
                          <a:effectLst/>
                          <a:latin typeface="Arial" pitchFamily="34" charset="0"/>
                          <a:ea typeface="Times New Roman"/>
                          <a:cs typeface="Arial" pitchFamily="34" charset="0"/>
                        </a:rPr>
                        <a:t>Africa</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411,602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298,648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307,935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(9,287)</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(3.11%)</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103,667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25.19%</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16024">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endParaRPr lang="en-US" sz="900" b="1" dirty="0" smtClean="0">
                        <a:effectLst/>
                        <a:latin typeface="Arial" pitchFamily="34" charset="0"/>
                        <a:ea typeface="Times New Roman"/>
                        <a:cs typeface="Arial" pitchFamily="34" charset="0"/>
                      </a:endParaRPr>
                    </a:p>
                    <a:p>
                      <a:pPr marL="0" marR="0">
                        <a:spcBef>
                          <a:spcPts val="0"/>
                        </a:spcBef>
                        <a:spcAft>
                          <a:spcPts val="0"/>
                        </a:spcAft>
                      </a:pPr>
                      <a:r>
                        <a:rPr lang="en-US" sz="900" b="1" dirty="0" smtClean="0">
                          <a:effectLst/>
                          <a:latin typeface="Arial" pitchFamily="34" charset="0"/>
                          <a:ea typeface="Times New Roman"/>
                          <a:cs typeface="Arial" pitchFamily="34" charset="0"/>
                        </a:rPr>
                        <a:t>Investment </a:t>
                      </a:r>
                      <a:r>
                        <a:rPr lang="en-US" sz="900" b="1" dirty="0">
                          <a:effectLst/>
                          <a:latin typeface="Arial" pitchFamily="34" charset="0"/>
                          <a:ea typeface="Times New Roman"/>
                          <a:cs typeface="Arial" pitchFamily="34" charset="0"/>
                        </a:rPr>
                        <a:t>South Africa</a:t>
                      </a: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83,846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25,100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25,796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(696)</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(2.77%)</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58,050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a:solidFill>
                            <a:srgbClr val="000000"/>
                          </a:solidFill>
                          <a:effectLst/>
                          <a:latin typeface="Arial" pitchFamily="34" charset="0"/>
                          <a:ea typeface="Times New Roman"/>
                          <a:cs typeface="Arial" pitchFamily="34" charset="0"/>
                        </a:rPr>
                        <a:t>69.23%</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9336">
                <a:tc>
                  <a:txBody>
                    <a:bodyPr/>
                    <a:lstStyle>
                      <a:lvl1pPr marL="0" algn="l" defTabSz="914400" rtl="0" eaLnBrk="1" latinLnBrk="0" hangingPunct="1">
                        <a:defRPr sz="1800" kern="1200">
                          <a:solidFill>
                            <a:schemeClr val="tx1"/>
                          </a:solidFill>
                          <a:latin typeface="Times"/>
                        </a:defRPr>
                      </a:lvl1pPr>
                      <a:lvl2pPr marL="457200" algn="l" defTabSz="914400" rtl="0" eaLnBrk="1" latinLnBrk="0" hangingPunct="1">
                        <a:defRPr sz="1800" kern="1200">
                          <a:solidFill>
                            <a:schemeClr val="tx1"/>
                          </a:solidFill>
                          <a:latin typeface="Times"/>
                        </a:defRPr>
                      </a:lvl2pPr>
                      <a:lvl3pPr marL="914400" algn="l" defTabSz="914400" rtl="0" eaLnBrk="1" latinLnBrk="0" hangingPunct="1">
                        <a:defRPr sz="1800" kern="1200">
                          <a:solidFill>
                            <a:schemeClr val="tx1"/>
                          </a:solidFill>
                          <a:latin typeface="Times"/>
                        </a:defRPr>
                      </a:lvl3pPr>
                      <a:lvl4pPr marL="1371600" algn="l" defTabSz="914400" rtl="0" eaLnBrk="1" latinLnBrk="0" hangingPunct="1">
                        <a:defRPr sz="1800" kern="1200">
                          <a:solidFill>
                            <a:schemeClr val="tx1"/>
                          </a:solidFill>
                          <a:latin typeface="Times"/>
                        </a:defRPr>
                      </a:lvl4pPr>
                      <a:lvl5pPr marL="1828800" algn="l" defTabSz="914400" rtl="0" eaLnBrk="1" latinLnBrk="0" hangingPunct="1">
                        <a:defRPr sz="1800" kern="1200">
                          <a:solidFill>
                            <a:schemeClr val="tx1"/>
                          </a:solidFill>
                          <a:latin typeface="Times"/>
                        </a:defRPr>
                      </a:lvl5pPr>
                      <a:lvl6pPr marL="2286000" algn="l" defTabSz="914400" rtl="0" eaLnBrk="1" latinLnBrk="0" hangingPunct="1">
                        <a:defRPr sz="1800" kern="1200">
                          <a:solidFill>
                            <a:schemeClr val="tx1"/>
                          </a:solidFill>
                          <a:latin typeface="Times"/>
                        </a:defRPr>
                      </a:lvl6pPr>
                      <a:lvl7pPr marL="2743200" algn="l" defTabSz="914400" rtl="0" eaLnBrk="1" latinLnBrk="0" hangingPunct="1">
                        <a:defRPr sz="1800" kern="1200">
                          <a:solidFill>
                            <a:schemeClr val="tx1"/>
                          </a:solidFill>
                          <a:latin typeface="Times"/>
                        </a:defRPr>
                      </a:lvl7pPr>
                      <a:lvl8pPr marL="3200400" algn="l" defTabSz="914400" rtl="0" eaLnBrk="1" latinLnBrk="0" hangingPunct="1">
                        <a:defRPr sz="1800" kern="1200">
                          <a:solidFill>
                            <a:schemeClr val="tx1"/>
                          </a:solidFill>
                          <a:latin typeface="Times"/>
                        </a:defRPr>
                      </a:lvl8pPr>
                      <a:lvl9pPr marL="3657600" algn="l" defTabSz="914400" rtl="0" eaLnBrk="1" latinLnBrk="0" hangingPunct="1">
                        <a:defRPr sz="1800" kern="1200">
                          <a:solidFill>
                            <a:schemeClr val="tx1"/>
                          </a:solidFill>
                          <a:latin typeface="Times"/>
                        </a:defRPr>
                      </a:lvl9pPr>
                    </a:lstStyle>
                    <a:p>
                      <a:pPr marL="0" marR="0">
                        <a:spcBef>
                          <a:spcPts val="0"/>
                        </a:spcBef>
                        <a:spcAft>
                          <a:spcPts val="0"/>
                        </a:spcAft>
                      </a:pPr>
                      <a:r>
                        <a:rPr lang="en-US" sz="900" b="1" dirty="0">
                          <a:solidFill>
                            <a:schemeClr val="tx1"/>
                          </a:solidFill>
                          <a:effectLst/>
                          <a:latin typeface="Arial" pitchFamily="34" charset="0"/>
                          <a:ea typeface="Times New Roman"/>
                          <a:cs typeface="Arial" pitchFamily="34" charset="0"/>
                        </a:rPr>
                        <a:t>Total</a:t>
                      </a:r>
                      <a:endParaRPr lang="en-ZA" sz="900" b="1" dirty="0">
                        <a:solidFill>
                          <a:schemeClr val="tx1"/>
                        </a:solidFill>
                        <a:effectLst/>
                        <a:latin typeface="Arial" pitchFamily="34" charset="0"/>
                        <a:ea typeface="Times New Roman"/>
                        <a:cs typeface="Arial" pitchFamily="34" charset="0"/>
                      </a:endParaRPr>
                    </a:p>
                  </a:txBody>
                  <a:tcPr marL="63305" marR="63305"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b="1">
                          <a:solidFill>
                            <a:srgbClr val="000000"/>
                          </a:solidFill>
                          <a:effectLst/>
                          <a:latin typeface="Arial" pitchFamily="34" charset="0"/>
                          <a:ea typeface="Times New Roman"/>
                          <a:cs typeface="Arial" pitchFamily="34" charset="0"/>
                        </a:rPr>
                        <a:t>9,531,758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b="1">
                          <a:solidFill>
                            <a:srgbClr val="000000"/>
                          </a:solidFill>
                          <a:effectLst/>
                          <a:latin typeface="Arial" pitchFamily="34" charset="0"/>
                          <a:ea typeface="Times New Roman"/>
                          <a:cs typeface="Arial" pitchFamily="34" charset="0"/>
                        </a:rPr>
                        <a:t>4,305,646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b="1">
                          <a:solidFill>
                            <a:srgbClr val="000000"/>
                          </a:solidFill>
                          <a:effectLst/>
                          <a:latin typeface="Arial" pitchFamily="34" charset="0"/>
                          <a:ea typeface="Times New Roman"/>
                          <a:cs typeface="Arial" pitchFamily="34" charset="0"/>
                        </a:rPr>
                        <a:t>3,413,979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b="1">
                          <a:solidFill>
                            <a:srgbClr val="000000"/>
                          </a:solidFill>
                          <a:effectLst/>
                          <a:latin typeface="Arial" pitchFamily="34" charset="0"/>
                          <a:ea typeface="Times New Roman"/>
                          <a:cs typeface="Arial" pitchFamily="34" charset="0"/>
                        </a:rPr>
                        <a:t>891,667 </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b="1">
                          <a:solidFill>
                            <a:srgbClr val="000000"/>
                          </a:solidFill>
                          <a:effectLst/>
                          <a:latin typeface="Arial" pitchFamily="34" charset="0"/>
                          <a:ea typeface="Times New Roman"/>
                          <a:cs typeface="Arial" pitchFamily="34" charset="0"/>
                        </a:rPr>
                        <a:t>20.71%</a:t>
                      </a:r>
                      <a:endParaRPr lang="en-US" sz="120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b="1">
                          <a:solidFill>
                            <a:srgbClr val="000000"/>
                          </a:solidFill>
                          <a:effectLst/>
                          <a:latin typeface="Arial" pitchFamily="34" charset="0"/>
                          <a:ea typeface="Times New Roman"/>
                          <a:cs typeface="Arial" pitchFamily="34" charset="0"/>
                        </a:rPr>
                        <a:t>6,117,779 </a:t>
                      </a:r>
                      <a:endParaRPr lang="en-US" sz="1200">
                        <a:effectLst/>
                        <a:latin typeface="Arial" pitchFamily="34" charset="0"/>
                        <a:ea typeface="Times New Roman"/>
                        <a:cs typeface="Arial" pitchFamily="34" charset="0"/>
                      </a:endParaRPr>
                    </a:p>
                  </a:txBody>
                  <a:tcPr marL="68580" marR="6858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algn="r">
                        <a:spcBef>
                          <a:spcPts val="0"/>
                        </a:spcBef>
                        <a:spcAft>
                          <a:spcPts val="0"/>
                        </a:spcAft>
                      </a:pPr>
                      <a:r>
                        <a:rPr lang="en-US" sz="900" b="1" dirty="0">
                          <a:solidFill>
                            <a:srgbClr val="000000"/>
                          </a:solidFill>
                          <a:effectLst/>
                          <a:latin typeface="Arial" pitchFamily="34" charset="0"/>
                          <a:ea typeface="Times New Roman"/>
                          <a:cs typeface="Arial" pitchFamily="34" charset="0"/>
                        </a:rPr>
                        <a:t>64.18%</a:t>
                      </a:r>
                      <a:endParaRPr lang="en-US" sz="1200" dirty="0">
                        <a:effectLst/>
                        <a:latin typeface="Arial" pitchFamily="34" charset="0"/>
                        <a:ea typeface="Times New Roman"/>
                        <a:cs typeface="Arial" pitchFamily="34"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10011"/>
                  </a:ext>
                </a:extLst>
              </a:tr>
            </a:tbl>
          </a:graphicData>
        </a:graphic>
      </p:graphicFrame>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10" name="Picture 9"/>
          <p:cNvPicPr>
            <a:picLocks noChangeAspect="1"/>
          </p:cNvPicPr>
          <p:nvPr/>
        </p:nvPicPr>
        <p:blipFill>
          <a:blip r:embed="rId4"/>
          <a:stretch>
            <a:fillRect/>
          </a:stretch>
        </p:blipFill>
        <p:spPr>
          <a:xfrm>
            <a:off x="6409113" y="6192223"/>
            <a:ext cx="997527" cy="665777"/>
          </a:xfrm>
          <a:prstGeom prst="rect">
            <a:avLst/>
          </a:prstGeom>
          <a:ln>
            <a:noFill/>
          </a:ln>
          <a:effectLst>
            <a:softEdge rad="112500"/>
          </a:effectLst>
        </p:spPr>
      </p:pic>
      <p:pic>
        <p:nvPicPr>
          <p:cNvPr id="11" name="Picture 10"/>
          <p:cNvPicPr>
            <a:picLocks noChangeAspect="1"/>
          </p:cNvPicPr>
          <p:nvPr/>
        </p:nvPicPr>
        <p:blipFill>
          <a:blip r:embed="rId5"/>
          <a:stretch>
            <a:fillRect/>
          </a:stretch>
        </p:blipFill>
        <p:spPr>
          <a:xfrm>
            <a:off x="7514171" y="6016539"/>
            <a:ext cx="914479" cy="798645"/>
          </a:xfrm>
          <a:prstGeom prst="rect">
            <a:avLst/>
          </a:prstGeom>
        </p:spPr>
      </p:pic>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3232516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11089"/>
            <a:ext cx="8229600" cy="5471255"/>
          </a:xfrm>
          <a:solidFill>
            <a:schemeClr val="accent3">
              <a:lumMod val="20000"/>
              <a:lumOff val="80000"/>
            </a:schemeClr>
          </a:solidFill>
        </p:spPr>
        <p:txBody>
          <a:bodyPr numCol="2">
            <a:normAutofit fontScale="47500" lnSpcReduction="20000"/>
          </a:bodyPr>
          <a:lstStyle/>
          <a:p>
            <a:pPr marL="0" indent="0" algn="ctr">
              <a:buNone/>
            </a:pPr>
            <a:endParaRPr lang="en-US" dirty="0" smtClean="0"/>
          </a:p>
          <a:p>
            <a:pPr marL="0" indent="0" algn="ctr">
              <a:lnSpc>
                <a:spcPct val="220000"/>
              </a:lnSpc>
              <a:spcBef>
                <a:spcPts val="0"/>
              </a:spcBef>
              <a:buNone/>
            </a:pPr>
            <a:r>
              <a:rPr lang="en-ZA" sz="7200" cap="all" dirty="0" smtClean="0">
                <a:solidFill>
                  <a:srgbClr val="008100"/>
                </a:solidFill>
                <a:latin typeface="Broadway" panose="04040905080B02020502" pitchFamily="82" charset="0"/>
                <a:cs typeface="Arial" panose="020B0604020202020204" pitchFamily="34" charset="0"/>
              </a:rPr>
              <a:t>Thank you</a:t>
            </a:r>
            <a:r>
              <a:rPr lang="en-ZA" sz="7200" cap="all" dirty="0">
                <a:solidFill>
                  <a:srgbClr val="008100"/>
                </a:solidFill>
                <a:latin typeface="Broadway" panose="04040905080B02020502" pitchFamily="82" charset="0"/>
                <a:cs typeface="Arial" panose="020B0604020202020204" pitchFamily="34" charset="0"/>
              </a:rPr>
              <a:t/>
            </a:r>
            <a:br>
              <a:rPr lang="en-ZA" sz="7200" cap="all" dirty="0">
                <a:solidFill>
                  <a:srgbClr val="008100"/>
                </a:solidFill>
                <a:latin typeface="Broadway" panose="04040905080B02020502" pitchFamily="82" charset="0"/>
                <a:cs typeface="Arial" panose="020B0604020202020204" pitchFamily="34" charset="0"/>
              </a:rPr>
            </a:br>
            <a:r>
              <a:rPr lang="en-ZA" sz="7200" cap="all" dirty="0" err="1" smtClean="0">
                <a:solidFill>
                  <a:srgbClr val="008100"/>
                </a:solidFill>
                <a:latin typeface="Broadway" panose="04040905080B02020502" pitchFamily="82" charset="0"/>
                <a:cs typeface="Arial" panose="020B0604020202020204" pitchFamily="34" charset="0"/>
              </a:rPr>
              <a:t>Ngiyathokoza</a:t>
            </a:r>
            <a:r>
              <a:rPr lang="en-ZA" sz="7200" cap="all" dirty="0">
                <a:solidFill>
                  <a:srgbClr val="008100"/>
                </a:solidFill>
                <a:latin typeface="Broadway" panose="04040905080B02020502" pitchFamily="82" charset="0"/>
                <a:cs typeface="Arial" panose="020B0604020202020204" pitchFamily="34" charset="0"/>
              </a:rPr>
              <a:t/>
            </a:r>
            <a:br>
              <a:rPr lang="en-ZA" sz="7200" cap="all" dirty="0">
                <a:solidFill>
                  <a:srgbClr val="008100"/>
                </a:solidFill>
                <a:latin typeface="Broadway" panose="04040905080B02020502" pitchFamily="82" charset="0"/>
                <a:cs typeface="Arial" panose="020B0604020202020204" pitchFamily="34" charset="0"/>
              </a:rPr>
            </a:br>
            <a:r>
              <a:rPr lang="en-ZA" sz="7200" cap="all" dirty="0" err="1">
                <a:solidFill>
                  <a:srgbClr val="008100"/>
                </a:solidFill>
                <a:latin typeface="Broadway" panose="04040905080B02020502" pitchFamily="82" charset="0"/>
                <a:cs typeface="Arial" panose="020B0604020202020204" pitchFamily="34" charset="0"/>
              </a:rPr>
              <a:t>Ke</a:t>
            </a:r>
            <a:r>
              <a:rPr lang="en-ZA" sz="7200" cap="all" dirty="0">
                <a:solidFill>
                  <a:srgbClr val="008100"/>
                </a:solidFill>
                <a:latin typeface="Broadway" panose="04040905080B02020502" pitchFamily="82" charset="0"/>
                <a:cs typeface="Arial" panose="020B0604020202020204" pitchFamily="34" charset="0"/>
              </a:rPr>
              <a:t> a </a:t>
            </a:r>
            <a:r>
              <a:rPr lang="en-ZA" sz="7200" cap="all" dirty="0" err="1" smtClean="0">
                <a:solidFill>
                  <a:srgbClr val="008100"/>
                </a:solidFill>
                <a:latin typeface="Broadway" panose="04040905080B02020502" pitchFamily="82" charset="0"/>
                <a:cs typeface="Arial" panose="020B0604020202020204" pitchFamily="34" charset="0"/>
              </a:rPr>
              <a:t>leboha</a:t>
            </a:r>
            <a:r>
              <a:rPr lang="en-ZA" sz="7200" cap="all" dirty="0">
                <a:solidFill>
                  <a:srgbClr val="008100"/>
                </a:solidFill>
                <a:latin typeface="Broadway" panose="04040905080B02020502" pitchFamily="82" charset="0"/>
                <a:cs typeface="Arial" panose="020B0604020202020204" pitchFamily="34" charset="0"/>
              </a:rPr>
              <a:t/>
            </a:r>
            <a:br>
              <a:rPr lang="en-ZA" sz="7200" cap="all" dirty="0">
                <a:solidFill>
                  <a:srgbClr val="008100"/>
                </a:solidFill>
                <a:latin typeface="Broadway" panose="04040905080B02020502" pitchFamily="82" charset="0"/>
                <a:cs typeface="Arial" panose="020B0604020202020204" pitchFamily="34" charset="0"/>
              </a:rPr>
            </a:br>
            <a:r>
              <a:rPr lang="en-ZA" sz="7200" cap="all" dirty="0" err="1">
                <a:solidFill>
                  <a:srgbClr val="008100"/>
                </a:solidFill>
                <a:latin typeface="Broadway" panose="04040905080B02020502" pitchFamily="82" charset="0"/>
                <a:cs typeface="Arial" panose="020B0604020202020204" pitchFamily="34" charset="0"/>
              </a:rPr>
              <a:t>Ke</a:t>
            </a:r>
            <a:r>
              <a:rPr lang="en-ZA" sz="7200" cap="all" dirty="0">
                <a:solidFill>
                  <a:srgbClr val="008100"/>
                </a:solidFill>
                <a:latin typeface="Broadway" panose="04040905080B02020502" pitchFamily="82" charset="0"/>
                <a:cs typeface="Arial" panose="020B0604020202020204" pitchFamily="34" charset="0"/>
              </a:rPr>
              <a:t> a </a:t>
            </a:r>
            <a:r>
              <a:rPr lang="en-ZA" sz="7200" cap="all" dirty="0" err="1">
                <a:solidFill>
                  <a:srgbClr val="008100"/>
                </a:solidFill>
                <a:latin typeface="Broadway" panose="04040905080B02020502" pitchFamily="82" charset="0"/>
                <a:cs typeface="Arial" panose="020B0604020202020204" pitchFamily="34" charset="0"/>
              </a:rPr>
              <a:t>leboga</a:t>
            </a:r>
            <a:r>
              <a:rPr lang="en-ZA" sz="7200" cap="all" dirty="0">
                <a:solidFill>
                  <a:srgbClr val="008100"/>
                </a:solidFill>
                <a:latin typeface="Broadway" panose="04040905080B02020502" pitchFamily="82" charset="0"/>
                <a:cs typeface="Arial" panose="020B0604020202020204" pitchFamily="34" charset="0"/>
              </a:rPr>
              <a:t/>
            </a:r>
            <a:br>
              <a:rPr lang="en-ZA" sz="7200" cap="all" dirty="0">
                <a:solidFill>
                  <a:srgbClr val="008100"/>
                </a:solidFill>
                <a:latin typeface="Broadway" panose="04040905080B02020502" pitchFamily="82" charset="0"/>
                <a:cs typeface="Arial" panose="020B0604020202020204" pitchFamily="34" charset="0"/>
              </a:rPr>
            </a:br>
            <a:r>
              <a:rPr lang="en-ZA" sz="7200" cap="all" dirty="0" err="1">
                <a:solidFill>
                  <a:srgbClr val="008100"/>
                </a:solidFill>
                <a:latin typeface="Broadway" panose="04040905080B02020502" pitchFamily="82" charset="0"/>
                <a:cs typeface="Arial" panose="020B0604020202020204" pitchFamily="34" charset="0"/>
              </a:rPr>
              <a:t>Siyabonga</a:t>
            </a:r>
            <a:r>
              <a:rPr lang="en-ZA" sz="7200" cap="all" dirty="0">
                <a:solidFill>
                  <a:srgbClr val="008100"/>
                </a:solidFill>
                <a:latin typeface="Broadway" panose="04040905080B02020502" pitchFamily="82" charset="0"/>
                <a:cs typeface="Arial" panose="020B0604020202020204" pitchFamily="34" charset="0"/>
              </a:rPr>
              <a:t/>
            </a:r>
            <a:br>
              <a:rPr lang="en-ZA" sz="7200" cap="all" dirty="0">
                <a:solidFill>
                  <a:srgbClr val="008100"/>
                </a:solidFill>
                <a:latin typeface="Broadway" panose="04040905080B02020502" pitchFamily="82" charset="0"/>
                <a:cs typeface="Arial" panose="020B0604020202020204" pitchFamily="34" charset="0"/>
              </a:rPr>
            </a:br>
            <a:r>
              <a:rPr lang="en-ZA" sz="7200" cap="all" dirty="0" err="1">
                <a:solidFill>
                  <a:srgbClr val="008100"/>
                </a:solidFill>
                <a:latin typeface="Broadway" panose="04040905080B02020502" pitchFamily="82" charset="0"/>
                <a:cs typeface="Arial" panose="020B0604020202020204" pitchFamily="34" charset="0"/>
              </a:rPr>
              <a:t>Inkomu</a:t>
            </a:r>
            <a:r>
              <a:rPr lang="en-ZA" sz="7200" cap="all" dirty="0">
                <a:solidFill>
                  <a:srgbClr val="008100"/>
                </a:solidFill>
                <a:latin typeface="Broadway" panose="04040905080B02020502" pitchFamily="82" charset="0"/>
                <a:cs typeface="Arial" panose="020B0604020202020204" pitchFamily="34" charset="0"/>
              </a:rPr>
              <a:t/>
            </a:r>
            <a:br>
              <a:rPr lang="en-ZA" sz="7200" cap="all" dirty="0">
                <a:solidFill>
                  <a:srgbClr val="008100"/>
                </a:solidFill>
                <a:latin typeface="Broadway" panose="04040905080B02020502" pitchFamily="82" charset="0"/>
                <a:cs typeface="Arial" panose="020B0604020202020204" pitchFamily="34" charset="0"/>
              </a:rPr>
            </a:br>
            <a:r>
              <a:rPr lang="en-ZA" sz="7200" cap="all" dirty="0" err="1">
                <a:solidFill>
                  <a:srgbClr val="008100"/>
                </a:solidFill>
                <a:latin typeface="Broadway" panose="04040905080B02020502" pitchFamily="82" charset="0"/>
                <a:cs typeface="Arial" panose="020B0604020202020204" pitchFamily="34" charset="0"/>
              </a:rPr>
              <a:t>Ndo</a:t>
            </a:r>
            <a:r>
              <a:rPr lang="en-ZA" sz="7200" cap="all" dirty="0">
                <a:solidFill>
                  <a:srgbClr val="008100"/>
                </a:solidFill>
                <a:latin typeface="Broadway" panose="04040905080B02020502" pitchFamily="82" charset="0"/>
                <a:cs typeface="Arial" panose="020B0604020202020204" pitchFamily="34" charset="0"/>
              </a:rPr>
              <a:t> </a:t>
            </a:r>
            <a:r>
              <a:rPr lang="en-ZA" sz="7200" cap="all" dirty="0" err="1">
                <a:solidFill>
                  <a:srgbClr val="008100"/>
                </a:solidFill>
                <a:latin typeface="Broadway" panose="04040905080B02020502" pitchFamily="82" charset="0"/>
                <a:cs typeface="Arial" panose="020B0604020202020204" pitchFamily="34" charset="0"/>
              </a:rPr>
              <a:t>livhuwa</a:t>
            </a:r>
            <a:r>
              <a:rPr lang="en-ZA" sz="7200" cap="all" dirty="0">
                <a:solidFill>
                  <a:srgbClr val="008100"/>
                </a:solidFill>
                <a:latin typeface="Broadway" panose="04040905080B02020502" pitchFamily="82" charset="0"/>
                <a:cs typeface="Arial" panose="020B0604020202020204" pitchFamily="34" charset="0"/>
              </a:rPr>
              <a:t/>
            </a:r>
            <a:br>
              <a:rPr lang="en-ZA" sz="7200" cap="all" dirty="0">
                <a:solidFill>
                  <a:srgbClr val="008100"/>
                </a:solidFill>
                <a:latin typeface="Broadway" panose="04040905080B02020502" pitchFamily="82" charset="0"/>
                <a:cs typeface="Arial" panose="020B0604020202020204" pitchFamily="34" charset="0"/>
              </a:rPr>
            </a:br>
            <a:r>
              <a:rPr lang="en-ZA" sz="7200" cap="all" dirty="0" err="1">
                <a:solidFill>
                  <a:srgbClr val="008100"/>
                </a:solidFill>
                <a:latin typeface="Broadway" panose="04040905080B02020502" pitchFamily="82" charset="0"/>
                <a:cs typeface="Arial" panose="020B0604020202020204" pitchFamily="34" charset="0"/>
              </a:rPr>
              <a:t>Enkosi</a:t>
            </a:r>
            <a:r>
              <a:rPr lang="en-ZA" sz="7200" cap="all" dirty="0">
                <a:solidFill>
                  <a:srgbClr val="008100"/>
                </a:solidFill>
                <a:latin typeface="Broadway" panose="04040905080B02020502" pitchFamily="82" charset="0"/>
                <a:cs typeface="Arial" panose="020B0604020202020204" pitchFamily="34" charset="0"/>
              </a:rPr>
              <a:t/>
            </a:r>
            <a:br>
              <a:rPr lang="en-ZA" sz="7200" cap="all" dirty="0">
                <a:solidFill>
                  <a:srgbClr val="008100"/>
                </a:solidFill>
                <a:latin typeface="Broadway" panose="04040905080B02020502" pitchFamily="82" charset="0"/>
                <a:cs typeface="Arial" panose="020B0604020202020204" pitchFamily="34" charset="0"/>
              </a:rPr>
            </a:br>
            <a:r>
              <a:rPr lang="en-ZA" sz="7200" cap="all" dirty="0" err="1">
                <a:solidFill>
                  <a:srgbClr val="008100"/>
                </a:solidFill>
                <a:latin typeface="Broadway" panose="04040905080B02020502" pitchFamily="82" charset="0"/>
                <a:cs typeface="Arial" panose="020B0604020202020204" pitchFamily="34" charset="0"/>
              </a:rPr>
              <a:t>Ngiyabonga</a:t>
            </a:r>
            <a:r>
              <a:rPr lang="en-ZA" sz="7200" cap="all" dirty="0">
                <a:solidFill>
                  <a:srgbClr val="008100"/>
                </a:solidFill>
                <a:latin typeface="Broadway" panose="04040905080B02020502" pitchFamily="82" charset="0"/>
                <a:cs typeface="Arial" panose="020B0604020202020204" pitchFamily="34" charset="0"/>
              </a:rPr>
              <a:t/>
            </a:r>
            <a:br>
              <a:rPr lang="en-ZA" sz="7200" cap="all" dirty="0">
                <a:solidFill>
                  <a:srgbClr val="008100"/>
                </a:solidFill>
                <a:latin typeface="Broadway" panose="04040905080B02020502" pitchFamily="82" charset="0"/>
                <a:cs typeface="Arial" panose="020B0604020202020204" pitchFamily="34" charset="0"/>
              </a:rPr>
            </a:br>
            <a:r>
              <a:rPr lang="en-ZA" sz="7200" cap="all" dirty="0" err="1">
                <a:solidFill>
                  <a:srgbClr val="008100"/>
                </a:solidFill>
                <a:latin typeface="Broadway" panose="04040905080B02020502" pitchFamily="82" charset="0"/>
                <a:cs typeface="Arial" panose="020B0604020202020204" pitchFamily="34" charset="0"/>
              </a:rPr>
              <a:t>Dankie</a:t>
            </a:r>
            <a:endParaRPr lang="en-US" sz="7200" dirty="0">
              <a:solidFill>
                <a:srgbClr val="008100"/>
              </a:solidFill>
              <a:latin typeface="Broadway" panose="04040905080B02020502" pitchFamily="82" charset="0"/>
            </a:endParaRPr>
          </a:p>
        </p:txBody>
      </p:sp>
      <p:sp>
        <p:nvSpPr>
          <p:cNvPr id="4" name="Slide Number Placeholder 3"/>
          <p:cNvSpPr>
            <a:spLocks noGrp="1"/>
          </p:cNvSpPr>
          <p:nvPr>
            <p:ph type="sldNum" sz="quarter" idx="12"/>
          </p:nvPr>
        </p:nvSpPr>
        <p:spPr/>
        <p:txBody>
          <a:bodyPr/>
          <a:lstStyle/>
          <a:p>
            <a:fld id="{9CCB6FB7-8D5D-3A4D-B750-4FAB07D068CE}" type="slidenum">
              <a:rPr lang="en-US" smtClean="0"/>
              <a:t>25</a:t>
            </a:fld>
            <a:endParaRPr lang="en-US"/>
          </a:p>
        </p:txBody>
      </p:sp>
      <p:pic>
        <p:nvPicPr>
          <p:cNvPr id="5" name="Picture 4"/>
          <p:cNvPicPr>
            <a:picLocks noChangeAspect="1"/>
          </p:cNvPicPr>
          <p:nvPr/>
        </p:nvPicPr>
        <p:blipFill>
          <a:blip r:embed="rId2"/>
          <a:stretch>
            <a:fillRect/>
          </a:stretch>
        </p:blipFill>
        <p:spPr>
          <a:xfrm>
            <a:off x="6409113" y="6192223"/>
            <a:ext cx="997527" cy="665777"/>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7406640" y="5957027"/>
            <a:ext cx="914479" cy="798645"/>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796723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A28F8DF-C337-4A03-AAF7-DB08E60626D8}" type="slidenum">
              <a:rPr lang="en-US" smtClean="0"/>
              <a:pPr>
                <a:defRPr/>
              </a:pPr>
              <a:t>3</a:t>
            </a:fld>
            <a:endParaRPr lang="en-US"/>
          </a:p>
        </p:txBody>
      </p:sp>
      <p:pic>
        <p:nvPicPr>
          <p:cNvPr id="5" name="Content Placeholder 4" descr="geg1.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3718" y="1910764"/>
            <a:ext cx="4559643" cy="4926535"/>
          </a:xfrm>
          <a:prstGeom prst="rect">
            <a:avLst/>
          </a:prstGeom>
        </p:spPr>
      </p:pic>
      <p:sp>
        <p:nvSpPr>
          <p:cNvPr id="7" name="TextBox 6"/>
          <p:cNvSpPr txBox="1"/>
          <p:nvPr/>
        </p:nvSpPr>
        <p:spPr>
          <a:xfrm>
            <a:off x="5996528" y="6591079"/>
            <a:ext cx="3878743" cy="246221"/>
          </a:xfrm>
          <a:prstGeom prst="rect">
            <a:avLst/>
          </a:prstGeom>
          <a:noFill/>
        </p:spPr>
        <p:txBody>
          <a:bodyPr wrap="square" rtlCol="0">
            <a:spAutoFit/>
          </a:bodyPr>
          <a:lstStyle/>
          <a:p>
            <a:pPr defTabSz="457200" fontAlgn="auto">
              <a:spcBef>
                <a:spcPts val="0"/>
              </a:spcBef>
              <a:spcAft>
                <a:spcPts val="0"/>
              </a:spcAft>
            </a:pPr>
            <a:r>
              <a:rPr lang="en-US" sz="1000" b="1" dirty="0" smtClean="0">
                <a:solidFill>
                  <a:prstClr val="black"/>
                </a:solidFill>
                <a:cs typeface="Helvetica"/>
              </a:rPr>
              <a:t>IMF WORLD ECONOMIC OUTLOOK:2018</a:t>
            </a:r>
            <a:endParaRPr lang="en-US" sz="1000" b="1" dirty="0">
              <a:solidFill>
                <a:prstClr val="black"/>
              </a:solidFill>
              <a:cs typeface="Helvetica"/>
            </a:endParaRPr>
          </a:p>
        </p:txBody>
      </p:sp>
      <p:sp>
        <p:nvSpPr>
          <p:cNvPr id="8" name="TextBox 7"/>
          <p:cNvSpPr txBox="1"/>
          <p:nvPr/>
        </p:nvSpPr>
        <p:spPr>
          <a:xfrm>
            <a:off x="4827524" y="1817190"/>
            <a:ext cx="3705370" cy="338554"/>
          </a:xfrm>
          <a:prstGeom prst="rect">
            <a:avLst/>
          </a:prstGeom>
          <a:solidFill>
            <a:schemeClr val="accent3">
              <a:lumMod val="20000"/>
              <a:lumOff val="80000"/>
            </a:schemeClr>
          </a:solidFill>
        </p:spPr>
        <p:txBody>
          <a:bodyPr wrap="square" rtlCol="0">
            <a:spAutoFit/>
          </a:bodyPr>
          <a:lstStyle/>
          <a:p>
            <a:pPr algn="r" defTabSz="457200" fontAlgn="auto">
              <a:spcBef>
                <a:spcPts val="0"/>
              </a:spcBef>
              <a:spcAft>
                <a:spcPts val="0"/>
              </a:spcAft>
            </a:pPr>
            <a:r>
              <a:rPr lang="en-US" sz="1600" b="1" dirty="0">
                <a:solidFill>
                  <a:prstClr val="black"/>
                </a:solidFill>
                <a:latin typeface="+mj-lt"/>
                <a:cs typeface="Helvetica"/>
              </a:rPr>
              <a:t>GLOBAL GROWTH FORECAST</a:t>
            </a:r>
          </a:p>
        </p:txBody>
      </p:sp>
      <p:sp>
        <p:nvSpPr>
          <p:cNvPr id="9" name="TextBox 8"/>
          <p:cNvSpPr txBox="1"/>
          <p:nvPr/>
        </p:nvSpPr>
        <p:spPr>
          <a:xfrm>
            <a:off x="5418149" y="4440743"/>
            <a:ext cx="1156757" cy="584776"/>
          </a:xfrm>
          <a:prstGeom prst="rect">
            <a:avLst/>
          </a:prstGeom>
          <a:noFill/>
        </p:spPr>
        <p:txBody>
          <a:bodyPr wrap="square" rtlCol="0">
            <a:spAutoFit/>
          </a:bodyPr>
          <a:lstStyle/>
          <a:p>
            <a:pPr algn="r" defTabSz="457200" fontAlgn="auto">
              <a:spcBef>
                <a:spcPts val="0"/>
              </a:spcBef>
              <a:spcAft>
                <a:spcPts val="0"/>
              </a:spcAft>
            </a:pPr>
            <a:r>
              <a:rPr lang="en-US" sz="3200" b="1" dirty="0" smtClean="0">
                <a:solidFill>
                  <a:prstClr val="black"/>
                </a:solidFill>
                <a:latin typeface="Helvetica"/>
                <a:cs typeface="Helvetica"/>
              </a:rPr>
              <a:t>3.8%</a:t>
            </a:r>
            <a:endParaRPr lang="en-US" sz="3200" b="1" dirty="0">
              <a:solidFill>
                <a:prstClr val="black"/>
              </a:solidFill>
              <a:latin typeface="Helvetica"/>
              <a:cs typeface="Helvetica"/>
            </a:endParaRPr>
          </a:p>
        </p:txBody>
      </p:sp>
      <p:sp>
        <p:nvSpPr>
          <p:cNvPr id="10" name="TextBox 9"/>
          <p:cNvSpPr txBox="1"/>
          <p:nvPr/>
        </p:nvSpPr>
        <p:spPr>
          <a:xfrm>
            <a:off x="7108430" y="5110944"/>
            <a:ext cx="957792" cy="369332"/>
          </a:xfrm>
          <a:prstGeom prst="rect">
            <a:avLst/>
          </a:prstGeom>
          <a:noFill/>
        </p:spPr>
        <p:txBody>
          <a:bodyPr wrap="square" rtlCol="0">
            <a:spAutoFit/>
          </a:bodyPr>
          <a:lstStyle/>
          <a:p>
            <a:pPr algn="ctr" defTabSz="457200" fontAlgn="auto">
              <a:spcBef>
                <a:spcPts val="0"/>
              </a:spcBef>
              <a:spcAft>
                <a:spcPts val="0"/>
              </a:spcAft>
            </a:pPr>
            <a:r>
              <a:rPr lang="en-US" sz="1800" b="1" dirty="0" smtClean="0">
                <a:solidFill>
                  <a:schemeClr val="bg1"/>
                </a:solidFill>
                <a:latin typeface="Helvetica Light"/>
                <a:cs typeface="Helvetica Light"/>
              </a:rPr>
              <a:t>2017</a:t>
            </a:r>
            <a:endParaRPr lang="en-US" sz="1800" b="1" dirty="0">
              <a:solidFill>
                <a:schemeClr val="bg1"/>
              </a:solidFill>
              <a:latin typeface="Helvetica Light"/>
              <a:cs typeface="Helvetica Light"/>
            </a:endParaRPr>
          </a:p>
        </p:txBody>
      </p:sp>
      <p:sp>
        <p:nvSpPr>
          <p:cNvPr id="11" name="TextBox 10"/>
          <p:cNvSpPr txBox="1"/>
          <p:nvPr/>
        </p:nvSpPr>
        <p:spPr>
          <a:xfrm>
            <a:off x="5377355" y="5314253"/>
            <a:ext cx="1380071" cy="492443"/>
          </a:xfrm>
          <a:prstGeom prst="rect">
            <a:avLst/>
          </a:prstGeom>
          <a:noFill/>
        </p:spPr>
        <p:txBody>
          <a:bodyPr wrap="square" rtlCol="0">
            <a:spAutoFit/>
          </a:bodyPr>
          <a:lstStyle/>
          <a:p>
            <a:pPr algn="ctr" defTabSz="457200" fontAlgn="auto">
              <a:spcBef>
                <a:spcPts val="0"/>
              </a:spcBef>
              <a:spcAft>
                <a:spcPts val="0"/>
              </a:spcAft>
            </a:pPr>
            <a:r>
              <a:rPr lang="en-US" sz="2600" b="1" dirty="0" smtClean="0">
                <a:solidFill>
                  <a:prstClr val="black"/>
                </a:solidFill>
                <a:latin typeface="Helvetica"/>
                <a:cs typeface="Helvetica"/>
              </a:rPr>
              <a:t>3.7%</a:t>
            </a:r>
            <a:endParaRPr lang="en-US" sz="2600" b="1" dirty="0">
              <a:solidFill>
                <a:prstClr val="black"/>
              </a:solidFill>
              <a:latin typeface="Helvetica"/>
              <a:cs typeface="Helvetica"/>
            </a:endParaRPr>
          </a:p>
        </p:txBody>
      </p:sp>
      <p:sp>
        <p:nvSpPr>
          <p:cNvPr id="12" name="TextBox 11"/>
          <p:cNvSpPr txBox="1"/>
          <p:nvPr/>
        </p:nvSpPr>
        <p:spPr>
          <a:xfrm>
            <a:off x="7216313" y="5717637"/>
            <a:ext cx="957792" cy="338554"/>
          </a:xfrm>
          <a:prstGeom prst="rect">
            <a:avLst/>
          </a:prstGeom>
          <a:noFill/>
        </p:spPr>
        <p:txBody>
          <a:bodyPr wrap="square" rtlCol="0">
            <a:spAutoFit/>
          </a:bodyPr>
          <a:lstStyle/>
          <a:p>
            <a:pPr defTabSz="457200"/>
            <a:r>
              <a:rPr lang="en-US" sz="1600" b="1" dirty="0" smtClean="0">
                <a:solidFill>
                  <a:schemeClr val="bg1"/>
                </a:solidFill>
                <a:latin typeface="Helvetica Light"/>
                <a:cs typeface="Helvetica Light"/>
              </a:rPr>
              <a:t>2018</a:t>
            </a:r>
            <a:endParaRPr lang="en-US" sz="1600" b="1" dirty="0">
              <a:solidFill>
                <a:schemeClr val="bg1"/>
              </a:solidFill>
              <a:latin typeface="Helvetica Light"/>
              <a:cs typeface="Helvetica Light"/>
            </a:endParaRPr>
          </a:p>
        </p:txBody>
      </p:sp>
      <p:sp>
        <p:nvSpPr>
          <p:cNvPr id="13" name="TextBox 12"/>
          <p:cNvSpPr txBox="1"/>
          <p:nvPr/>
        </p:nvSpPr>
        <p:spPr>
          <a:xfrm>
            <a:off x="5661290" y="6008695"/>
            <a:ext cx="1156757" cy="461665"/>
          </a:xfrm>
          <a:prstGeom prst="rect">
            <a:avLst/>
          </a:prstGeom>
          <a:noFill/>
        </p:spPr>
        <p:txBody>
          <a:bodyPr wrap="square" rtlCol="0">
            <a:spAutoFit/>
          </a:bodyPr>
          <a:lstStyle/>
          <a:p>
            <a:pPr defTabSz="457200" fontAlgn="auto">
              <a:spcBef>
                <a:spcPts val="0"/>
              </a:spcBef>
              <a:spcAft>
                <a:spcPts val="0"/>
              </a:spcAft>
            </a:pPr>
            <a:r>
              <a:rPr lang="en-US" sz="2400" b="1" dirty="0" smtClean="0">
                <a:solidFill>
                  <a:prstClr val="black"/>
                </a:solidFill>
                <a:latin typeface="Helvetica"/>
                <a:cs typeface="Helvetica"/>
              </a:rPr>
              <a:t>3.7%</a:t>
            </a:r>
            <a:endParaRPr lang="en-US" sz="2400" b="1" dirty="0">
              <a:solidFill>
                <a:prstClr val="black"/>
              </a:solidFill>
              <a:latin typeface="Helvetica"/>
              <a:cs typeface="Helvetica"/>
            </a:endParaRPr>
          </a:p>
        </p:txBody>
      </p:sp>
      <p:sp>
        <p:nvSpPr>
          <p:cNvPr id="14" name="TextBox 13"/>
          <p:cNvSpPr txBox="1"/>
          <p:nvPr/>
        </p:nvSpPr>
        <p:spPr>
          <a:xfrm>
            <a:off x="7292669" y="6160884"/>
            <a:ext cx="914400" cy="276999"/>
          </a:xfrm>
          <a:prstGeom prst="rect">
            <a:avLst/>
          </a:prstGeom>
          <a:noFill/>
        </p:spPr>
        <p:txBody>
          <a:bodyPr wrap="square" rtlCol="0">
            <a:spAutoFit/>
          </a:bodyPr>
          <a:lstStyle/>
          <a:p>
            <a:pPr defTabSz="457200"/>
            <a:r>
              <a:rPr lang="en-US" sz="1200" b="1" dirty="0" smtClean="0">
                <a:solidFill>
                  <a:schemeClr val="bg1"/>
                </a:solidFill>
                <a:latin typeface="Helvetica Light"/>
                <a:cs typeface="Helvetica Light"/>
              </a:rPr>
              <a:t>2019</a:t>
            </a:r>
            <a:endParaRPr lang="en-US" sz="1200" b="1" dirty="0">
              <a:solidFill>
                <a:schemeClr val="bg1"/>
              </a:solidFill>
              <a:latin typeface="Helvetica Light"/>
              <a:cs typeface="Helvetica Light"/>
            </a:endParaRPr>
          </a:p>
        </p:txBody>
      </p:sp>
      <p:sp>
        <p:nvSpPr>
          <p:cNvPr id="15" name="Title 1"/>
          <p:cNvSpPr txBox="1">
            <a:spLocks/>
          </p:cNvSpPr>
          <p:nvPr/>
        </p:nvSpPr>
        <p:spPr>
          <a:xfrm>
            <a:off x="0" y="0"/>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85" b="1" dirty="0" smtClean="0">
                <a:latin typeface="Arial" panose="020B0604020202020204" pitchFamily="34" charset="0"/>
                <a:cs typeface="Arial" panose="020B0604020202020204" pitchFamily="34" charset="0"/>
              </a:rPr>
              <a:t>ECONOMIC OVERVIEW</a:t>
            </a:r>
            <a:endParaRPr lang="en-US" sz="2585" b="1" dirty="0">
              <a:latin typeface="Arial" panose="020B0604020202020204" pitchFamily="34" charset="0"/>
              <a:cs typeface="Arial" panose="020B0604020202020204" pitchFamily="34" charset="0"/>
            </a:endParaRPr>
          </a:p>
        </p:txBody>
      </p:sp>
      <p:sp>
        <p:nvSpPr>
          <p:cNvPr id="17" name="Rectangle 16"/>
          <p:cNvSpPr/>
          <p:nvPr/>
        </p:nvSpPr>
        <p:spPr>
          <a:xfrm>
            <a:off x="245413" y="882516"/>
            <a:ext cx="3976753" cy="5278368"/>
          </a:xfrm>
          <a:prstGeom prst="rect">
            <a:avLst/>
          </a:prstGeom>
        </p:spPr>
        <p:txBody>
          <a:bodyPr wrap="square">
            <a:spAutoFit/>
          </a:bodyPr>
          <a:lstStyle/>
          <a:p>
            <a:pPr marL="342900" indent="-342900" algn="just">
              <a:buFont typeface="Wingdings" charset="2"/>
              <a:buChar char="q"/>
            </a:pPr>
            <a:r>
              <a:rPr lang="en-ZA" sz="1400" dirty="0">
                <a:solidFill>
                  <a:prstClr val="black"/>
                </a:solidFill>
                <a:latin typeface="Helvetica"/>
                <a:cs typeface="Helvetica"/>
              </a:rPr>
              <a:t>The global economy is projected to grow by 3.7 % in both 2018 and 2019 -  0.2 per </a:t>
            </a:r>
            <a:r>
              <a:rPr lang="en-ZA" sz="1400" dirty="0" err="1">
                <a:solidFill>
                  <a:prstClr val="black"/>
                </a:solidFill>
                <a:latin typeface="Helvetica"/>
                <a:cs typeface="Helvetica"/>
              </a:rPr>
              <a:t>centage</a:t>
            </a:r>
            <a:r>
              <a:rPr lang="en-ZA" sz="1400" dirty="0">
                <a:solidFill>
                  <a:prstClr val="black"/>
                </a:solidFill>
                <a:latin typeface="Helvetica"/>
                <a:cs typeface="Helvetica"/>
              </a:rPr>
              <a:t> point lower from April 2018 forecast  (IMF:WEO, October 2018). </a:t>
            </a:r>
          </a:p>
          <a:p>
            <a:pPr marL="342900" indent="-342900" algn="just">
              <a:spcBef>
                <a:spcPts val="600"/>
              </a:spcBef>
              <a:buFont typeface="Wingdings" charset="2"/>
              <a:buChar char="q"/>
            </a:pPr>
            <a:r>
              <a:rPr lang="en-ZA" sz="1400" dirty="0">
                <a:solidFill>
                  <a:prstClr val="black"/>
                </a:solidFill>
                <a:latin typeface="Helvetica"/>
                <a:cs typeface="Helvetica"/>
              </a:rPr>
              <a:t>Downward revision of growth projections is across all regions:</a:t>
            </a:r>
          </a:p>
          <a:p>
            <a:pPr marL="800100" lvl="1" indent="-342900" algn="just">
              <a:spcBef>
                <a:spcPts val="600"/>
              </a:spcBef>
              <a:buFont typeface="Arial" panose="020B0604020202020204" pitchFamily="34" charset="0"/>
              <a:buChar char="•"/>
            </a:pPr>
            <a:r>
              <a:rPr lang="en-ZA" sz="1400" dirty="0">
                <a:solidFill>
                  <a:prstClr val="black"/>
                </a:solidFill>
                <a:latin typeface="Helvetica"/>
                <a:cs typeface="Helvetica"/>
              </a:rPr>
              <a:t>Growth in advanced economies will remain at 2.4% in 2018 and will soften to 2.1% in 2019. </a:t>
            </a:r>
          </a:p>
          <a:p>
            <a:pPr marL="800100" lvl="1" indent="-342900" algn="just">
              <a:spcBef>
                <a:spcPts val="600"/>
              </a:spcBef>
              <a:buFont typeface="Arial" panose="020B0604020202020204" pitchFamily="34" charset="0"/>
              <a:buChar char="•"/>
            </a:pPr>
            <a:r>
              <a:rPr lang="en-ZA" sz="1400" dirty="0">
                <a:solidFill>
                  <a:prstClr val="black"/>
                </a:solidFill>
                <a:latin typeface="Helvetica"/>
                <a:cs typeface="Helvetica"/>
              </a:rPr>
              <a:t>The Euro Area, from 2.4 % in 2017 to 2.0 % in 2018 and 1.9 % in 2019 due to tighter financial conditions in Italy and down revision for Germany.</a:t>
            </a:r>
          </a:p>
          <a:p>
            <a:pPr marL="800100" lvl="1" indent="-342900" algn="just">
              <a:spcBef>
                <a:spcPts val="600"/>
              </a:spcBef>
              <a:buFont typeface="Arial" panose="020B0604020202020204" pitchFamily="34" charset="0"/>
              <a:buChar char="•"/>
            </a:pPr>
            <a:r>
              <a:rPr lang="en-ZA" sz="1400" dirty="0">
                <a:solidFill>
                  <a:prstClr val="black"/>
                </a:solidFill>
                <a:latin typeface="Helvetica"/>
                <a:cs typeface="Helvetica"/>
              </a:rPr>
              <a:t>Emerging Market and Developing Economies growth rates for both 2018 and 2019 were revised downward from 4.9% to 4.7 % and 4.7 % respectively. </a:t>
            </a:r>
          </a:p>
          <a:p>
            <a:pPr marL="800100" lvl="1" indent="-342900" algn="just">
              <a:spcBef>
                <a:spcPts val="600"/>
              </a:spcBef>
              <a:buFont typeface="Arial" panose="020B0604020202020204" pitchFamily="34" charset="0"/>
              <a:buChar char="•"/>
            </a:pPr>
            <a:r>
              <a:rPr lang="en-ZA" sz="1400" dirty="0">
                <a:solidFill>
                  <a:prstClr val="black"/>
                </a:solidFill>
                <a:latin typeface="Helvetica"/>
                <a:cs typeface="Helvetica"/>
              </a:rPr>
              <a:t>Sub-Saharan Africa is projected to be 3.1 % in 2018 0.3 percentage point lower than previous projections.</a:t>
            </a:r>
          </a:p>
          <a:p>
            <a:pPr marL="285750" indent="-285750" algn="just">
              <a:buFont typeface="Arial"/>
              <a:buChar char="•"/>
              <a:defRPr/>
            </a:pPr>
            <a:endParaRPr lang="en-ZA" dirty="0">
              <a:solidFill>
                <a:prstClr val="black"/>
              </a:solidFill>
              <a:ea typeface="Helvetica"/>
              <a:cs typeface="Arial" panose="020B0604020202020204" pitchFamily="34" charset="0"/>
            </a:endParaRPr>
          </a:p>
        </p:txBody>
      </p:sp>
      <p:pic>
        <p:nvPicPr>
          <p:cNvPr id="16" name="Picture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92158"/>
            <a:ext cx="1367673" cy="562595"/>
          </a:xfrm>
          <a:prstGeom prst="rect">
            <a:avLst/>
          </a:prstGeom>
          <a:noFill/>
        </p:spPr>
      </p:pic>
      <p:pic>
        <p:nvPicPr>
          <p:cNvPr id="18" name="Picture 17"/>
          <p:cNvPicPr>
            <a:picLocks noChangeAspect="1"/>
          </p:cNvPicPr>
          <p:nvPr/>
        </p:nvPicPr>
        <p:blipFill>
          <a:blip r:embed="rId4"/>
          <a:stretch>
            <a:fillRect/>
          </a:stretch>
        </p:blipFill>
        <p:spPr>
          <a:xfrm>
            <a:off x="1367674" y="6206023"/>
            <a:ext cx="997527" cy="665777"/>
          </a:xfrm>
          <a:prstGeom prst="rect">
            <a:avLst/>
          </a:prstGeom>
          <a:ln>
            <a:noFill/>
          </a:ln>
          <a:effectLst>
            <a:softEdge rad="112500"/>
          </a:effectLst>
        </p:spPr>
      </p:pic>
      <p:pic>
        <p:nvPicPr>
          <p:cNvPr id="19" name="Picture 18"/>
          <p:cNvPicPr>
            <a:picLocks noChangeAspect="1"/>
          </p:cNvPicPr>
          <p:nvPr/>
        </p:nvPicPr>
        <p:blipFill>
          <a:blip r:embed="rId5"/>
          <a:stretch>
            <a:fillRect/>
          </a:stretch>
        </p:blipFill>
        <p:spPr>
          <a:xfrm>
            <a:off x="2773664" y="6059355"/>
            <a:ext cx="914479" cy="798645"/>
          </a:xfrm>
          <a:prstGeom prst="rect">
            <a:avLst/>
          </a:prstGeom>
        </p:spPr>
      </p:pic>
    </p:spTree>
    <p:extLst>
      <p:ext uri="{BB962C8B-B14F-4D97-AF65-F5344CB8AC3E}">
        <p14:creationId xmlns:p14="http://schemas.microsoft.com/office/powerpoint/2010/main" val="3034231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08" y="702942"/>
            <a:ext cx="8928992" cy="908050"/>
          </a:xfrm>
        </p:spPr>
        <p:txBody>
          <a:bodyPr>
            <a:normAutofit/>
          </a:bodyPr>
          <a:lstStyle/>
          <a:p>
            <a:pPr lvl="0" algn="l">
              <a:lnSpc>
                <a:spcPct val="120000"/>
              </a:lnSpc>
              <a:defRPr/>
            </a:pPr>
            <a:r>
              <a:rPr lang="en-ZA" sz="3200" b="1" spc="100" dirty="0">
                <a:solidFill>
                  <a:prstClr val="black"/>
                </a:solidFill>
                <a:latin typeface="Calibri"/>
                <a:cs typeface="Arial" panose="020B0604020202020204" pitchFamily="34" charset="0"/>
              </a:rPr>
              <a:t>Economic activity remains under pressure</a:t>
            </a:r>
            <a:endParaRPr lang="en-US" sz="3200" b="1" spc="100" dirty="0">
              <a:solidFill>
                <a:prstClr val="black"/>
              </a:solidFill>
              <a:latin typeface="Calibri"/>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4A28F8DF-C337-4A03-AAF7-DB08E60626D8}" type="slidenum">
              <a:rPr lang="en-US" smtClean="0"/>
              <a:pPr>
                <a:defRPr/>
              </a:pPr>
              <a:t>4</a:t>
            </a:fld>
            <a:endParaRPr lang="en-US"/>
          </a:p>
        </p:txBody>
      </p:sp>
      <p:sp>
        <p:nvSpPr>
          <p:cNvPr id="7" name="Title 1"/>
          <p:cNvSpPr txBox="1">
            <a:spLocks/>
          </p:cNvSpPr>
          <p:nvPr/>
        </p:nvSpPr>
        <p:spPr>
          <a:xfrm>
            <a:off x="0" y="-1036"/>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85" b="1" dirty="0" smtClean="0">
                <a:latin typeface="Arial" panose="020B0604020202020204" pitchFamily="34" charset="0"/>
                <a:cs typeface="Arial" panose="020B0604020202020204" pitchFamily="34" charset="0"/>
              </a:rPr>
              <a:t>ECONOMIC OVERVIEW</a:t>
            </a:r>
            <a:endParaRPr lang="en-US" sz="2585" b="1" dirty="0">
              <a:latin typeface="Arial" panose="020B0604020202020204" pitchFamily="34" charset="0"/>
              <a:cs typeface="Arial" panose="020B0604020202020204" pitchFamily="34" charset="0"/>
            </a:endParaRPr>
          </a:p>
        </p:txBody>
      </p:sp>
      <p:graphicFrame>
        <p:nvGraphicFramePr>
          <p:cNvPr id="8" name="Chart 7"/>
          <p:cNvGraphicFramePr/>
          <p:nvPr>
            <p:extLst>
              <p:ext uri="{D42A27DB-BD31-4B8C-83A1-F6EECF244321}">
                <p14:modId xmlns:p14="http://schemas.microsoft.com/office/powerpoint/2010/main" val="2965022725"/>
              </p:ext>
            </p:extLst>
          </p:nvPr>
        </p:nvGraphicFramePr>
        <p:xfrm>
          <a:off x="51768" y="1740120"/>
          <a:ext cx="9040463" cy="388527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9" name="Picture 8"/>
          <p:cNvPicPr>
            <a:picLocks noChangeAspect="1"/>
          </p:cNvPicPr>
          <p:nvPr/>
        </p:nvPicPr>
        <p:blipFill>
          <a:blip r:embed="rId5"/>
          <a:stretch>
            <a:fillRect/>
          </a:stretch>
        </p:blipFill>
        <p:spPr>
          <a:xfrm>
            <a:off x="6409113" y="6192223"/>
            <a:ext cx="997527" cy="665777"/>
          </a:xfrm>
          <a:prstGeom prst="rect">
            <a:avLst/>
          </a:prstGeom>
          <a:ln>
            <a:noFill/>
          </a:ln>
          <a:effectLst>
            <a:softEdge rad="112500"/>
          </a:effectLst>
        </p:spPr>
      </p:pic>
      <p:pic>
        <p:nvPicPr>
          <p:cNvPr id="10" name="Picture 9"/>
          <p:cNvPicPr>
            <a:picLocks noChangeAspect="1"/>
          </p:cNvPicPr>
          <p:nvPr/>
        </p:nvPicPr>
        <p:blipFill>
          <a:blip r:embed="rId6"/>
          <a:stretch>
            <a:fillRect/>
          </a:stretch>
        </p:blipFill>
        <p:spPr>
          <a:xfrm>
            <a:off x="7406640" y="6059355"/>
            <a:ext cx="914479" cy="798645"/>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3463864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704" y="564622"/>
            <a:ext cx="6490592" cy="580571"/>
          </a:xfrm>
        </p:spPr>
        <p:txBody>
          <a:bodyPr/>
          <a:lstStyle/>
          <a:p>
            <a:r>
              <a:rPr lang="en-ZA" sz="3200" b="1" dirty="0">
                <a:ln w="11430"/>
              </a:rPr>
              <a:t>Unemployment Rate Increases</a:t>
            </a:r>
            <a:endParaRPr lang="en-ZA" sz="3200" dirty="0"/>
          </a:p>
        </p:txBody>
      </p:sp>
      <p:sp>
        <p:nvSpPr>
          <p:cNvPr id="4" name="Slide Number Placeholder 3"/>
          <p:cNvSpPr>
            <a:spLocks noGrp="1"/>
          </p:cNvSpPr>
          <p:nvPr>
            <p:ph type="sldNum" sz="quarter" idx="12"/>
          </p:nvPr>
        </p:nvSpPr>
        <p:spPr/>
        <p:txBody>
          <a:bodyPr/>
          <a:lstStyle/>
          <a:p>
            <a:pPr>
              <a:defRPr/>
            </a:pPr>
            <a:fld id="{4A28F8DF-C337-4A03-AAF7-DB08E60626D8}" type="slidenum">
              <a:rPr lang="en-US" smtClean="0"/>
              <a:pPr>
                <a:defRPr/>
              </a:pPr>
              <a:t>5</a:t>
            </a:fld>
            <a:endParaRPr lang="en-US"/>
          </a:p>
        </p:txBody>
      </p:sp>
      <p:sp>
        <p:nvSpPr>
          <p:cNvPr id="7" name="Title 1"/>
          <p:cNvSpPr txBox="1">
            <a:spLocks/>
          </p:cNvSpPr>
          <p:nvPr/>
        </p:nvSpPr>
        <p:spPr>
          <a:xfrm>
            <a:off x="0" y="-23865"/>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85" b="1" dirty="0" smtClean="0">
                <a:latin typeface="Arial" panose="020B0604020202020204" pitchFamily="34" charset="0"/>
                <a:cs typeface="Arial" panose="020B0604020202020204" pitchFamily="34" charset="0"/>
              </a:rPr>
              <a:t>ECONOMIC OVERVIEW</a:t>
            </a:r>
            <a:endParaRPr lang="en-US" sz="2585" b="1" dirty="0">
              <a:latin typeface="Arial" panose="020B0604020202020204" pitchFamily="34" charset="0"/>
              <a:cs typeface="Arial" panose="020B060402020202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1262063435"/>
              </p:ext>
            </p:extLst>
          </p:nvPr>
        </p:nvGraphicFramePr>
        <p:xfrm>
          <a:off x="203200" y="1090159"/>
          <a:ext cx="8483600" cy="5266191"/>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192224"/>
            <a:ext cx="1249377" cy="662530"/>
          </a:xfrm>
          <a:prstGeom prst="rect">
            <a:avLst/>
          </a:prstGeom>
          <a:noFill/>
        </p:spPr>
      </p:pic>
      <p:pic>
        <p:nvPicPr>
          <p:cNvPr id="9" name="Picture 8"/>
          <p:cNvPicPr>
            <a:picLocks noChangeAspect="1"/>
          </p:cNvPicPr>
          <p:nvPr/>
        </p:nvPicPr>
        <p:blipFill>
          <a:blip r:embed="rId5"/>
          <a:stretch>
            <a:fillRect/>
          </a:stretch>
        </p:blipFill>
        <p:spPr>
          <a:xfrm>
            <a:off x="6409113" y="6192223"/>
            <a:ext cx="997527" cy="665777"/>
          </a:xfrm>
          <a:prstGeom prst="rect">
            <a:avLst/>
          </a:prstGeom>
          <a:ln>
            <a:noFill/>
          </a:ln>
          <a:effectLst>
            <a:softEdge rad="112500"/>
          </a:effectLst>
        </p:spPr>
      </p:pic>
      <p:pic>
        <p:nvPicPr>
          <p:cNvPr id="10" name="Picture 9"/>
          <p:cNvPicPr>
            <a:picLocks noChangeAspect="1"/>
          </p:cNvPicPr>
          <p:nvPr/>
        </p:nvPicPr>
        <p:blipFill>
          <a:blip r:embed="rId6"/>
          <a:stretch>
            <a:fillRect/>
          </a:stretch>
        </p:blipFill>
        <p:spPr>
          <a:xfrm>
            <a:off x="7406640" y="6059355"/>
            <a:ext cx="914479" cy="798645"/>
          </a:xfrm>
          <a:prstGeom prst="rect">
            <a:avLst/>
          </a:prstGeom>
        </p:spPr>
      </p:pic>
    </p:spTree>
    <p:extLst>
      <p:ext uri="{BB962C8B-B14F-4D97-AF65-F5344CB8AC3E}">
        <p14:creationId xmlns:p14="http://schemas.microsoft.com/office/powerpoint/2010/main" val="34456604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652" y="601606"/>
            <a:ext cx="8350696" cy="743937"/>
          </a:xfrm>
          <a:noFill/>
        </p:spPr>
        <p:txBody>
          <a:bodyPr>
            <a:normAutofit/>
          </a:bodyPr>
          <a:lstStyle/>
          <a:p>
            <a:r>
              <a:rPr lang="en-ZA" sz="2800" b="1" dirty="0">
                <a:ln w="11430"/>
              </a:rPr>
              <a:t>Manufacturing Trade Deficit Narrows Sharply </a:t>
            </a:r>
            <a:endParaRPr lang="en-ZA" sz="2800" b="1" dirty="0"/>
          </a:p>
        </p:txBody>
      </p:sp>
      <p:sp>
        <p:nvSpPr>
          <p:cNvPr id="4" name="Slide Number Placeholder 3"/>
          <p:cNvSpPr>
            <a:spLocks noGrp="1"/>
          </p:cNvSpPr>
          <p:nvPr>
            <p:ph type="sldNum" sz="quarter" idx="12"/>
          </p:nvPr>
        </p:nvSpPr>
        <p:spPr/>
        <p:txBody>
          <a:bodyPr/>
          <a:lstStyle/>
          <a:p>
            <a:pPr>
              <a:defRPr/>
            </a:pPr>
            <a:fld id="{4A28F8DF-C337-4A03-AAF7-DB08E60626D8}" type="slidenum">
              <a:rPr lang="en-US" smtClean="0"/>
              <a:pPr>
                <a:defRPr/>
              </a:pPr>
              <a:t>6</a:t>
            </a:fld>
            <a:endParaRPr lang="en-US"/>
          </a:p>
        </p:txBody>
      </p:sp>
      <p:sp>
        <p:nvSpPr>
          <p:cNvPr id="7" name="Title 1"/>
          <p:cNvSpPr txBox="1">
            <a:spLocks/>
          </p:cNvSpPr>
          <p:nvPr/>
        </p:nvSpPr>
        <p:spPr>
          <a:xfrm>
            <a:off x="0" y="-23865"/>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85" b="1" dirty="0" smtClean="0">
                <a:latin typeface="Arial" panose="020B0604020202020204" pitchFamily="34" charset="0"/>
                <a:cs typeface="Arial" panose="020B0604020202020204" pitchFamily="34" charset="0"/>
              </a:rPr>
              <a:t>ECONOMIC OVERVIEW</a:t>
            </a:r>
            <a:endParaRPr lang="en-US" sz="2585" b="1" dirty="0">
              <a:latin typeface="Arial" panose="020B0604020202020204" pitchFamily="34" charset="0"/>
              <a:cs typeface="Arial" panose="020B060402020202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3529517306"/>
              </p:ext>
            </p:extLst>
          </p:nvPr>
        </p:nvGraphicFramePr>
        <p:xfrm>
          <a:off x="508177" y="1345543"/>
          <a:ext cx="8361503" cy="4441364"/>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9" name="Picture 8"/>
          <p:cNvPicPr>
            <a:picLocks noChangeAspect="1"/>
          </p:cNvPicPr>
          <p:nvPr/>
        </p:nvPicPr>
        <p:blipFill>
          <a:blip r:embed="rId5"/>
          <a:stretch>
            <a:fillRect/>
          </a:stretch>
        </p:blipFill>
        <p:spPr>
          <a:xfrm>
            <a:off x="6409113" y="6192223"/>
            <a:ext cx="997527" cy="665777"/>
          </a:xfrm>
          <a:prstGeom prst="rect">
            <a:avLst/>
          </a:prstGeom>
          <a:ln>
            <a:noFill/>
          </a:ln>
          <a:effectLst>
            <a:softEdge rad="112500"/>
          </a:effectLst>
        </p:spPr>
      </p:pic>
      <p:pic>
        <p:nvPicPr>
          <p:cNvPr id="10" name="Picture 9"/>
          <p:cNvPicPr>
            <a:picLocks noChangeAspect="1"/>
          </p:cNvPicPr>
          <p:nvPr/>
        </p:nvPicPr>
        <p:blipFill>
          <a:blip r:embed="rId6"/>
          <a:stretch>
            <a:fillRect/>
          </a:stretch>
        </p:blipFill>
        <p:spPr>
          <a:xfrm>
            <a:off x="7406640" y="6049659"/>
            <a:ext cx="914479" cy="798645"/>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3128948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A28F8DF-C337-4A03-AAF7-DB08E60626D8}" type="slidenum">
              <a:rPr lang="en-US" smtClean="0"/>
              <a:pPr>
                <a:defRPr/>
              </a:pPr>
              <a:t>7</a:t>
            </a:fld>
            <a:endParaRPr lang="en-US"/>
          </a:p>
        </p:txBody>
      </p:sp>
      <p:sp>
        <p:nvSpPr>
          <p:cNvPr id="5" name="Title 1"/>
          <p:cNvSpPr txBox="1">
            <a:spLocks/>
          </p:cNvSpPr>
          <p:nvPr/>
        </p:nvSpPr>
        <p:spPr>
          <a:xfrm>
            <a:off x="0" y="-243409"/>
            <a:ext cx="9144000" cy="936105"/>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ZA" sz="3200" b="1" i="0" u="none" strike="noStrike" kern="1200" cap="none" spc="0" normalizeH="0" baseline="0" noProof="0" dirty="0">
              <a:ln w="11430"/>
              <a:solidFill>
                <a:srgbClr val="FF0000"/>
              </a:solidFill>
              <a:effectLst/>
              <a:uLnTx/>
              <a:uFillTx/>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107504" y="476672"/>
            <a:ext cx="4176464" cy="5184577"/>
          </a:xfrm>
          <a:prstGeom prst="rect">
            <a:avLst/>
          </a:prstGeom>
          <a:solidFill>
            <a:srgbClr val="FFFFFF"/>
          </a:solidFill>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28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24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20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800"/>
              </a:spcBef>
              <a:spcAft>
                <a:spcPts val="0"/>
              </a:spcAft>
              <a:buClrTx/>
              <a:buSzTx/>
              <a:buFont typeface="Arial" pitchFamily="34" charset="0"/>
              <a:buNone/>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Title 1"/>
          <p:cNvSpPr txBox="1">
            <a:spLocks/>
          </p:cNvSpPr>
          <p:nvPr/>
        </p:nvSpPr>
        <p:spPr>
          <a:xfrm>
            <a:off x="0" y="-105106"/>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85" b="1" dirty="0" smtClean="0">
                <a:latin typeface="Arial" panose="020B0604020202020204" pitchFamily="34" charset="0"/>
                <a:cs typeface="Arial" panose="020B0604020202020204" pitchFamily="34" charset="0"/>
              </a:rPr>
              <a:t>ECONOMIC OVERVIEW</a:t>
            </a:r>
            <a:endParaRPr lang="en-US" sz="2585" b="1" dirty="0">
              <a:latin typeface="Arial" panose="020B0604020202020204" pitchFamily="34" charset="0"/>
              <a:cs typeface="Arial" panose="020B0604020202020204"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2152396320"/>
              </p:ext>
            </p:extLst>
          </p:nvPr>
        </p:nvGraphicFramePr>
        <p:xfrm>
          <a:off x="3169920" y="1315418"/>
          <a:ext cx="5588000" cy="5061865"/>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2"/>
          <p:cNvSpPr txBox="1">
            <a:spLocks/>
          </p:cNvSpPr>
          <p:nvPr/>
        </p:nvSpPr>
        <p:spPr>
          <a:xfrm>
            <a:off x="386080" y="1659610"/>
            <a:ext cx="2621279" cy="1723670"/>
          </a:xfrm>
          <a:prstGeom prst="rect">
            <a:avLst/>
          </a:prstGeom>
          <a:solidFill>
            <a:sysClr val="window" lastClr="FFFFFF"/>
          </a:solidFill>
        </p:spPr>
        <p:txBody>
          <a:bodyPr vert="horz" lIns="91440" tIns="45720" rIns="91440" bIns="45720" rtlCol="0">
            <a:noAutofit/>
          </a:bodyPr>
          <a:lstStyle>
            <a:lvl1pPr marL="278606" indent="-278606" algn="l" defTabSz="371475" rtl="0" eaLnBrk="1" latinLnBrk="0" hangingPunct="1">
              <a:spcBef>
                <a:spcPct val="20000"/>
              </a:spcBef>
              <a:buFont typeface="Arial"/>
              <a:buChar char="•"/>
              <a:defRPr sz="2600" kern="1200">
                <a:solidFill>
                  <a:schemeClr val="tx1"/>
                </a:solidFill>
                <a:latin typeface="+mn-lt"/>
                <a:ea typeface="+mn-ea"/>
                <a:cs typeface="+mn-cs"/>
              </a:defRPr>
            </a:lvl1pPr>
            <a:lvl2pPr marL="603647" indent="-232172" algn="l" defTabSz="371475" rtl="0" eaLnBrk="1" latinLnBrk="0" hangingPunct="1">
              <a:spcBef>
                <a:spcPct val="20000"/>
              </a:spcBef>
              <a:buFont typeface="Arial"/>
              <a:buChar char="–"/>
              <a:defRPr sz="2275" kern="1200">
                <a:solidFill>
                  <a:schemeClr val="tx1"/>
                </a:solidFill>
                <a:latin typeface="+mn-lt"/>
                <a:ea typeface="+mn-ea"/>
                <a:cs typeface="+mn-cs"/>
              </a:defRPr>
            </a:lvl2pPr>
            <a:lvl3pPr marL="928688" indent="-185738" algn="l" defTabSz="371475" rtl="0" eaLnBrk="1" latinLnBrk="0" hangingPunct="1">
              <a:spcBef>
                <a:spcPct val="20000"/>
              </a:spcBef>
              <a:buFont typeface="Arial"/>
              <a:buChar char="•"/>
              <a:defRPr sz="1950" kern="1200">
                <a:solidFill>
                  <a:schemeClr val="tx1"/>
                </a:solidFill>
                <a:latin typeface="+mn-lt"/>
                <a:ea typeface="+mn-ea"/>
                <a:cs typeface="+mn-cs"/>
              </a:defRPr>
            </a:lvl3pPr>
            <a:lvl4pPr marL="1300163" indent="-185738" algn="l" defTabSz="371475" rtl="0" eaLnBrk="1" latinLnBrk="0" hangingPunct="1">
              <a:spcBef>
                <a:spcPct val="20000"/>
              </a:spcBef>
              <a:buFont typeface="Arial"/>
              <a:buChar char="–"/>
              <a:defRPr sz="1625" kern="1200">
                <a:solidFill>
                  <a:schemeClr val="tx1"/>
                </a:solidFill>
                <a:latin typeface="+mn-lt"/>
                <a:ea typeface="+mn-ea"/>
                <a:cs typeface="+mn-cs"/>
              </a:defRPr>
            </a:lvl4pPr>
            <a:lvl5pPr marL="1671638" indent="-185738" algn="l" defTabSz="371475" rtl="0" eaLnBrk="1" latinLnBrk="0" hangingPunct="1">
              <a:spcBef>
                <a:spcPct val="20000"/>
              </a:spcBef>
              <a:buFont typeface="Arial"/>
              <a:buChar char="»"/>
              <a:defRPr sz="1625" kern="1200">
                <a:solidFill>
                  <a:schemeClr val="tx1"/>
                </a:solidFill>
                <a:latin typeface="+mn-lt"/>
                <a:ea typeface="+mn-ea"/>
                <a:cs typeface="+mn-cs"/>
              </a:defRPr>
            </a:lvl5pPr>
            <a:lvl6pPr marL="2043113" indent="-185738" algn="l" defTabSz="371475" rtl="0" eaLnBrk="1" latinLnBrk="0" hangingPunct="1">
              <a:spcBef>
                <a:spcPct val="20000"/>
              </a:spcBef>
              <a:buFont typeface="Arial"/>
              <a:buChar char="•"/>
              <a:defRPr sz="1625" kern="1200">
                <a:solidFill>
                  <a:schemeClr val="tx1"/>
                </a:solidFill>
                <a:latin typeface="+mn-lt"/>
                <a:ea typeface="+mn-ea"/>
                <a:cs typeface="+mn-cs"/>
              </a:defRPr>
            </a:lvl6pPr>
            <a:lvl7pPr marL="2414588" indent="-185738" algn="l" defTabSz="371475" rtl="0" eaLnBrk="1" latinLnBrk="0" hangingPunct="1">
              <a:spcBef>
                <a:spcPct val="20000"/>
              </a:spcBef>
              <a:buFont typeface="Arial"/>
              <a:buChar char="•"/>
              <a:defRPr sz="1625" kern="1200">
                <a:solidFill>
                  <a:schemeClr val="tx1"/>
                </a:solidFill>
                <a:latin typeface="+mn-lt"/>
                <a:ea typeface="+mn-ea"/>
                <a:cs typeface="+mn-cs"/>
              </a:defRPr>
            </a:lvl7pPr>
            <a:lvl8pPr marL="2786063" indent="-185738" algn="l" defTabSz="371475" rtl="0" eaLnBrk="1" latinLnBrk="0" hangingPunct="1">
              <a:spcBef>
                <a:spcPct val="20000"/>
              </a:spcBef>
              <a:buFont typeface="Arial"/>
              <a:buChar char="•"/>
              <a:defRPr sz="1625" kern="1200">
                <a:solidFill>
                  <a:schemeClr val="tx1"/>
                </a:solidFill>
                <a:latin typeface="+mn-lt"/>
                <a:ea typeface="+mn-ea"/>
                <a:cs typeface="+mn-cs"/>
              </a:defRPr>
            </a:lvl8pPr>
            <a:lvl9pPr marL="3157538" indent="-185738" algn="l" defTabSz="371475" rtl="0" eaLnBrk="1" latinLnBrk="0" hangingPunct="1">
              <a:spcBef>
                <a:spcPct val="20000"/>
              </a:spcBef>
              <a:buFont typeface="Arial"/>
              <a:buChar char="•"/>
              <a:defRPr sz="1625" kern="1200">
                <a:solidFill>
                  <a:schemeClr val="tx1"/>
                </a:solidFill>
                <a:latin typeface="+mn-lt"/>
                <a:ea typeface="+mn-ea"/>
                <a:cs typeface="+mn-cs"/>
              </a:defRPr>
            </a:lvl9pPr>
          </a:lstStyle>
          <a:p>
            <a:pPr marL="190897" marR="0" lvl="0" indent="-190897" algn="just" defTabSz="371475" rtl="0" eaLnBrk="1" fontAlgn="auto" latinLnBrk="0" hangingPunct="1">
              <a:lnSpc>
                <a:spcPct val="100000"/>
              </a:lnSpc>
              <a:spcBef>
                <a:spcPct val="20000"/>
              </a:spcBef>
              <a:spcAft>
                <a:spcPts val="0"/>
              </a:spcAft>
              <a:buClrTx/>
              <a:buSzTx/>
              <a:buFont typeface="Wingdings" charset="2"/>
              <a:buChar char="q"/>
              <a:tabLst/>
              <a:defRPr/>
            </a:pPr>
            <a:r>
              <a:rPr kumimoji="0" lang="en-ZA" sz="1300" b="0" i="0" u="none" strike="noStrike" kern="1200" cap="none" spc="0" normalizeH="0" baseline="0" noProof="0" dirty="0" smtClean="0">
                <a:ln>
                  <a:noFill/>
                </a:ln>
                <a:solidFill>
                  <a:sysClr val="windowText" lastClr="000000"/>
                </a:solidFill>
                <a:effectLst/>
                <a:uLnTx/>
                <a:uFillTx/>
                <a:latin typeface="Helvetica" pitchFamily="34" charset="0"/>
                <a:ea typeface="+mn-ea"/>
                <a:cs typeface="Arial" panose="020B0604020202020204" pitchFamily="34" charset="0"/>
              </a:rPr>
              <a:t>South Africa’s trade balance with the rest of Africa remains positive. </a:t>
            </a:r>
          </a:p>
          <a:p>
            <a:pPr marL="190897" marR="0" lvl="0" indent="-190897" algn="just" defTabSz="371475" rtl="0" eaLnBrk="1" fontAlgn="auto" latinLnBrk="0" hangingPunct="1">
              <a:lnSpc>
                <a:spcPct val="100000"/>
              </a:lnSpc>
              <a:spcBef>
                <a:spcPct val="20000"/>
              </a:spcBef>
              <a:spcAft>
                <a:spcPts val="0"/>
              </a:spcAft>
              <a:buClrTx/>
              <a:buSzTx/>
              <a:buFont typeface="Wingdings" charset="2"/>
              <a:buChar char="q"/>
              <a:tabLst/>
              <a:defRPr/>
            </a:pPr>
            <a:r>
              <a:rPr kumimoji="0" lang="en-ZA" sz="1300" b="0" i="0" u="none" strike="noStrike" kern="1200" cap="none" spc="0" normalizeH="0" baseline="0" noProof="0" dirty="0" smtClean="0">
                <a:ln>
                  <a:noFill/>
                </a:ln>
                <a:solidFill>
                  <a:sysClr val="windowText" lastClr="000000"/>
                </a:solidFill>
                <a:effectLst/>
                <a:uLnTx/>
                <a:uFillTx/>
                <a:latin typeface="Helvetica" pitchFamily="34" charset="0"/>
                <a:ea typeface="+mn-ea"/>
                <a:cs typeface="Arial" panose="020B0604020202020204" pitchFamily="34" charset="0"/>
              </a:rPr>
              <a:t>Total exports to Africa increased by R6 billion to reach R87 billion in Q2 of 2018 from R81 billion in Q1 of 2018.</a:t>
            </a:r>
          </a:p>
        </p:txBody>
      </p:sp>
      <p:sp>
        <p:nvSpPr>
          <p:cNvPr id="13" name="Title 1"/>
          <p:cNvSpPr>
            <a:spLocks noGrp="1"/>
          </p:cNvSpPr>
          <p:nvPr>
            <p:ph type="title"/>
          </p:nvPr>
        </p:nvSpPr>
        <p:spPr>
          <a:xfrm>
            <a:off x="396652" y="601606"/>
            <a:ext cx="8350696" cy="743937"/>
          </a:xfrm>
          <a:noFill/>
        </p:spPr>
        <p:txBody>
          <a:bodyPr>
            <a:normAutofit/>
          </a:bodyPr>
          <a:lstStyle/>
          <a:p>
            <a:r>
              <a:rPr lang="en-ZA" sz="2275" b="1" dirty="0">
                <a:ln w="11430"/>
                <a:solidFill>
                  <a:prstClr val="black"/>
                </a:solidFill>
                <a:latin typeface="Arial" panose="020B0604020202020204" pitchFamily="34" charset="0"/>
                <a:cs typeface="Arial" panose="020B0604020202020204" pitchFamily="34" charset="0"/>
              </a:rPr>
              <a:t>South Africa’s Trade balance with Africa remains positive </a:t>
            </a:r>
            <a:endParaRPr lang="en-ZA" sz="2800" b="1" dirty="0"/>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14" name="Picture 13"/>
          <p:cNvPicPr>
            <a:picLocks noChangeAspect="1"/>
          </p:cNvPicPr>
          <p:nvPr/>
        </p:nvPicPr>
        <p:blipFill>
          <a:blip r:embed="rId5"/>
          <a:stretch>
            <a:fillRect/>
          </a:stretch>
        </p:blipFill>
        <p:spPr>
          <a:xfrm>
            <a:off x="6409113" y="6192223"/>
            <a:ext cx="997527" cy="665777"/>
          </a:xfrm>
          <a:prstGeom prst="rect">
            <a:avLst/>
          </a:prstGeom>
          <a:ln>
            <a:noFill/>
          </a:ln>
          <a:effectLst>
            <a:softEdge rad="112500"/>
          </a:effectLst>
        </p:spPr>
      </p:pic>
      <p:pic>
        <p:nvPicPr>
          <p:cNvPr id="15" name="Picture 14"/>
          <p:cNvPicPr>
            <a:picLocks noChangeAspect="1"/>
          </p:cNvPicPr>
          <p:nvPr/>
        </p:nvPicPr>
        <p:blipFill>
          <a:blip r:embed="rId6"/>
          <a:stretch>
            <a:fillRect/>
          </a:stretch>
        </p:blipFill>
        <p:spPr>
          <a:xfrm>
            <a:off x="7421762" y="6016539"/>
            <a:ext cx="914479" cy="798645"/>
          </a:xfrm>
          <a:prstGeom prst="rect">
            <a:avLst/>
          </a:prstGeom>
        </p:spPr>
      </p:pic>
      <p:pic>
        <p:nvPicPr>
          <p:cNvPr id="16" name="Picture 1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1278528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A28F8DF-C337-4A03-AAF7-DB08E60626D8}" type="slidenum">
              <a:rPr lang="en-US" smtClean="0"/>
              <a:pPr>
                <a:defRPr/>
              </a:pPr>
              <a:t>8</a:t>
            </a:fld>
            <a:endParaRPr lang="en-US"/>
          </a:p>
        </p:txBody>
      </p:sp>
      <p:sp>
        <p:nvSpPr>
          <p:cNvPr id="5" name="Title 1"/>
          <p:cNvSpPr txBox="1">
            <a:spLocks/>
          </p:cNvSpPr>
          <p:nvPr/>
        </p:nvSpPr>
        <p:spPr>
          <a:xfrm>
            <a:off x="1" y="450672"/>
            <a:ext cx="9144000" cy="754558"/>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bg1"/>
                </a:solidFill>
                <a:latin typeface="+mj-lt"/>
                <a:ea typeface="+mj-ea"/>
                <a:cs typeface="+mj-cs"/>
              </a:defRPr>
            </a:lvl1pPr>
          </a:lstStyle>
          <a:p>
            <a:pPr lvl="0" algn="ctr">
              <a:defRPr/>
            </a:pPr>
            <a:r>
              <a:rPr lang="en-ZA" sz="2275" b="1" cap="none" dirty="0">
                <a:ln w="11430"/>
                <a:solidFill>
                  <a:prstClr val="black"/>
                </a:solidFill>
                <a:latin typeface="Arial" panose="020B0604020202020204" pitchFamily="34" charset="0"/>
                <a:cs typeface="Arial" panose="020B0604020202020204" pitchFamily="34" charset="0"/>
              </a:rPr>
              <a:t>SA Trade Deficit with BRICS Narrows </a:t>
            </a:r>
            <a:endParaRPr kumimoji="0" lang="en-ZA"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107504" y="1124464"/>
            <a:ext cx="4377999" cy="4403855"/>
          </a:xfrm>
          <a:prstGeom prst="rect">
            <a:avLst/>
          </a:prstGeom>
          <a:solidFill>
            <a:srgbClr val="FFFFFF"/>
          </a:solidFill>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28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24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20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00000"/>
              </a:lnSpc>
              <a:spcBef>
                <a:spcPts val="800"/>
              </a:spcBef>
              <a:spcAft>
                <a:spcPts val="0"/>
              </a:spcAft>
              <a:buClrTx/>
              <a:buSzTx/>
              <a:buFont typeface="Wingdings" panose="05000000000000000000" pitchFamily="2" charset="2"/>
              <a:buChar char="q"/>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a:xfrm>
            <a:off x="1" y="71941"/>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85" b="1" dirty="0" smtClean="0">
                <a:latin typeface="Arial" panose="020B0604020202020204" pitchFamily="34" charset="0"/>
                <a:cs typeface="Arial" panose="020B0604020202020204" pitchFamily="34" charset="0"/>
              </a:rPr>
              <a:t>ECONOMIC OVERVIEW</a:t>
            </a:r>
            <a:endParaRPr lang="en-US" sz="2585" b="1" dirty="0">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220225" y="1206368"/>
            <a:ext cx="3382515" cy="4138164"/>
          </a:xfrm>
          <a:prstGeom prst="rect">
            <a:avLst/>
          </a:prstGeom>
          <a:solidFill>
            <a:sysClr val="window" lastClr="FFFFFF"/>
          </a:solidFill>
        </p:spPr>
        <p:txBody>
          <a:bodyPr vert="horz" lIns="91440" tIns="45720" rIns="91440" bIns="45720" rtlCol="0">
            <a:noAutofit/>
          </a:bodyPr>
          <a:lstStyle>
            <a:lvl1pPr marL="278606" indent="-278606" algn="l" defTabSz="371475" rtl="0" eaLnBrk="1" latinLnBrk="0" hangingPunct="1">
              <a:spcBef>
                <a:spcPct val="20000"/>
              </a:spcBef>
              <a:buFont typeface="Arial"/>
              <a:buChar char="•"/>
              <a:defRPr sz="2600" kern="1200">
                <a:solidFill>
                  <a:schemeClr val="tx1"/>
                </a:solidFill>
                <a:latin typeface="+mn-lt"/>
                <a:ea typeface="+mn-ea"/>
                <a:cs typeface="+mn-cs"/>
              </a:defRPr>
            </a:lvl1pPr>
            <a:lvl2pPr marL="603647" indent="-232172" algn="l" defTabSz="371475" rtl="0" eaLnBrk="1" latinLnBrk="0" hangingPunct="1">
              <a:spcBef>
                <a:spcPct val="20000"/>
              </a:spcBef>
              <a:buFont typeface="Arial"/>
              <a:buChar char="–"/>
              <a:defRPr sz="2275" kern="1200">
                <a:solidFill>
                  <a:schemeClr val="tx1"/>
                </a:solidFill>
                <a:latin typeface="+mn-lt"/>
                <a:ea typeface="+mn-ea"/>
                <a:cs typeface="+mn-cs"/>
              </a:defRPr>
            </a:lvl2pPr>
            <a:lvl3pPr marL="928688" indent="-185738" algn="l" defTabSz="371475" rtl="0" eaLnBrk="1" latinLnBrk="0" hangingPunct="1">
              <a:spcBef>
                <a:spcPct val="20000"/>
              </a:spcBef>
              <a:buFont typeface="Arial"/>
              <a:buChar char="•"/>
              <a:defRPr sz="1950" kern="1200">
                <a:solidFill>
                  <a:schemeClr val="tx1"/>
                </a:solidFill>
                <a:latin typeface="+mn-lt"/>
                <a:ea typeface="+mn-ea"/>
                <a:cs typeface="+mn-cs"/>
              </a:defRPr>
            </a:lvl3pPr>
            <a:lvl4pPr marL="1300163" indent="-185738" algn="l" defTabSz="371475" rtl="0" eaLnBrk="1" latinLnBrk="0" hangingPunct="1">
              <a:spcBef>
                <a:spcPct val="20000"/>
              </a:spcBef>
              <a:buFont typeface="Arial"/>
              <a:buChar char="–"/>
              <a:defRPr sz="1625" kern="1200">
                <a:solidFill>
                  <a:schemeClr val="tx1"/>
                </a:solidFill>
                <a:latin typeface="+mn-lt"/>
                <a:ea typeface="+mn-ea"/>
                <a:cs typeface="+mn-cs"/>
              </a:defRPr>
            </a:lvl4pPr>
            <a:lvl5pPr marL="1671638" indent="-185738" algn="l" defTabSz="371475" rtl="0" eaLnBrk="1" latinLnBrk="0" hangingPunct="1">
              <a:spcBef>
                <a:spcPct val="20000"/>
              </a:spcBef>
              <a:buFont typeface="Arial"/>
              <a:buChar char="»"/>
              <a:defRPr sz="1625" kern="1200">
                <a:solidFill>
                  <a:schemeClr val="tx1"/>
                </a:solidFill>
                <a:latin typeface="+mn-lt"/>
                <a:ea typeface="+mn-ea"/>
                <a:cs typeface="+mn-cs"/>
              </a:defRPr>
            </a:lvl5pPr>
            <a:lvl6pPr marL="2043113" indent="-185738" algn="l" defTabSz="371475" rtl="0" eaLnBrk="1" latinLnBrk="0" hangingPunct="1">
              <a:spcBef>
                <a:spcPct val="20000"/>
              </a:spcBef>
              <a:buFont typeface="Arial"/>
              <a:buChar char="•"/>
              <a:defRPr sz="1625" kern="1200">
                <a:solidFill>
                  <a:schemeClr val="tx1"/>
                </a:solidFill>
                <a:latin typeface="+mn-lt"/>
                <a:ea typeface="+mn-ea"/>
                <a:cs typeface="+mn-cs"/>
              </a:defRPr>
            </a:lvl6pPr>
            <a:lvl7pPr marL="2414588" indent="-185738" algn="l" defTabSz="371475" rtl="0" eaLnBrk="1" latinLnBrk="0" hangingPunct="1">
              <a:spcBef>
                <a:spcPct val="20000"/>
              </a:spcBef>
              <a:buFont typeface="Arial"/>
              <a:buChar char="•"/>
              <a:defRPr sz="1625" kern="1200">
                <a:solidFill>
                  <a:schemeClr val="tx1"/>
                </a:solidFill>
                <a:latin typeface="+mn-lt"/>
                <a:ea typeface="+mn-ea"/>
                <a:cs typeface="+mn-cs"/>
              </a:defRPr>
            </a:lvl7pPr>
            <a:lvl8pPr marL="2786063" indent="-185738" algn="l" defTabSz="371475" rtl="0" eaLnBrk="1" latinLnBrk="0" hangingPunct="1">
              <a:spcBef>
                <a:spcPct val="20000"/>
              </a:spcBef>
              <a:buFont typeface="Arial"/>
              <a:buChar char="•"/>
              <a:defRPr sz="1625" kern="1200">
                <a:solidFill>
                  <a:schemeClr val="tx1"/>
                </a:solidFill>
                <a:latin typeface="+mn-lt"/>
                <a:ea typeface="+mn-ea"/>
                <a:cs typeface="+mn-cs"/>
              </a:defRPr>
            </a:lvl8pPr>
            <a:lvl9pPr marL="3157538" indent="-185738" algn="l" defTabSz="371475" rtl="0" eaLnBrk="1" latinLnBrk="0" hangingPunct="1">
              <a:spcBef>
                <a:spcPct val="20000"/>
              </a:spcBef>
              <a:buFont typeface="Arial"/>
              <a:buChar char="•"/>
              <a:defRPr sz="1625" kern="1200">
                <a:solidFill>
                  <a:schemeClr val="tx1"/>
                </a:solidFill>
                <a:latin typeface="+mn-lt"/>
                <a:ea typeface="+mn-ea"/>
                <a:cs typeface="+mn-cs"/>
              </a:defRPr>
            </a:lvl9pPr>
          </a:lstStyle>
          <a:p>
            <a:pPr marL="190897" lvl="0" indent="-190897" algn="just">
              <a:buFont typeface="Wingdings" charset="2"/>
              <a:buChar char="q"/>
            </a:pPr>
            <a:r>
              <a:rPr lang="en-ZA" sz="1600" dirty="0">
                <a:solidFill>
                  <a:sysClr val="windowText" lastClr="000000"/>
                </a:solidFill>
                <a:latin typeface="Arial" panose="020B0604020202020204" pitchFamily="34" charset="0"/>
                <a:cs typeface="Arial" panose="020B0604020202020204" pitchFamily="34" charset="0"/>
              </a:rPr>
              <a:t>South Africa’s exports with its BRICS counterparts has increased by R5 billion to reach R46 billion in Q2 of 2018 from R41 billion in Q1 of 2018; </a:t>
            </a:r>
          </a:p>
          <a:p>
            <a:pPr marL="190897" lvl="0" indent="-190897" algn="just">
              <a:buFont typeface="Wingdings" charset="2"/>
              <a:buChar char="q"/>
            </a:pPr>
            <a:r>
              <a:rPr lang="en-ZA" sz="1600" dirty="0">
                <a:solidFill>
                  <a:sysClr val="windowText" lastClr="000000"/>
                </a:solidFill>
                <a:latin typeface="Arial" panose="020B0604020202020204" pitchFamily="34" charset="0"/>
                <a:cs typeface="Arial" panose="020B0604020202020204" pitchFamily="34" charset="0"/>
              </a:rPr>
              <a:t>Total imports decreased by R3 billion in Q2 of 2018 to reach R68 billion from R71 billion in Q1 of 2018 while the trade balance narrowed by R7 billion to reach -R23 billion in Q2 of 2018 from -R30 billion at the end of Q1 2018.</a:t>
            </a:r>
          </a:p>
          <a:p>
            <a:pPr marL="0" lvl="0" indent="0" algn="just">
              <a:buNone/>
            </a:pPr>
            <a:endParaRPr lang="en-ZA" sz="1600" dirty="0">
              <a:solidFill>
                <a:sysClr val="windowText" lastClr="000000"/>
              </a:solidFill>
              <a:latin typeface="Arial" panose="020B0604020202020204" pitchFamily="34" charset="0"/>
              <a:cs typeface="Arial" panose="020B0604020202020204"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1920063796"/>
              </p:ext>
            </p:extLst>
          </p:nvPr>
        </p:nvGraphicFramePr>
        <p:xfrm>
          <a:off x="3715461" y="1318360"/>
          <a:ext cx="5071842" cy="4940199"/>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415862"/>
            <a:ext cx="881966" cy="438891"/>
          </a:xfrm>
          <a:prstGeom prst="rect">
            <a:avLst/>
          </a:prstGeom>
          <a:noFill/>
        </p:spPr>
      </p:pic>
      <p:pic>
        <p:nvPicPr>
          <p:cNvPr id="12" name="Picture 11"/>
          <p:cNvPicPr>
            <a:picLocks noChangeAspect="1"/>
          </p:cNvPicPr>
          <p:nvPr/>
        </p:nvPicPr>
        <p:blipFill>
          <a:blip r:embed="rId5"/>
          <a:stretch>
            <a:fillRect/>
          </a:stretch>
        </p:blipFill>
        <p:spPr>
          <a:xfrm>
            <a:off x="6409113" y="6192223"/>
            <a:ext cx="997527" cy="665777"/>
          </a:xfrm>
          <a:prstGeom prst="rect">
            <a:avLst/>
          </a:prstGeom>
          <a:ln>
            <a:noFill/>
          </a:ln>
          <a:effectLst>
            <a:softEdge rad="112500"/>
          </a:effectLst>
        </p:spPr>
      </p:pic>
      <p:pic>
        <p:nvPicPr>
          <p:cNvPr id="13" name="Picture 12"/>
          <p:cNvPicPr>
            <a:picLocks noChangeAspect="1"/>
          </p:cNvPicPr>
          <p:nvPr/>
        </p:nvPicPr>
        <p:blipFill>
          <a:blip r:embed="rId6"/>
          <a:stretch>
            <a:fillRect/>
          </a:stretch>
        </p:blipFill>
        <p:spPr>
          <a:xfrm>
            <a:off x="7406640" y="6016539"/>
            <a:ext cx="914479" cy="798645"/>
          </a:xfrm>
          <a:prstGeom prst="rect">
            <a:avLst/>
          </a:prstGeom>
        </p:spPr>
      </p:pic>
      <p:pic>
        <p:nvPicPr>
          <p:cNvPr id="14" name="Pictur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933213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A28F8DF-C337-4A03-AAF7-DB08E60626D8}" type="slidenum">
              <a:rPr lang="en-US" smtClean="0"/>
              <a:pPr>
                <a:defRPr/>
              </a:pPr>
              <a:t>9</a:t>
            </a:fld>
            <a:endParaRPr lang="en-US"/>
          </a:p>
        </p:txBody>
      </p:sp>
      <p:sp>
        <p:nvSpPr>
          <p:cNvPr id="5" name="Title 1"/>
          <p:cNvSpPr txBox="1">
            <a:spLocks/>
          </p:cNvSpPr>
          <p:nvPr/>
        </p:nvSpPr>
        <p:spPr>
          <a:xfrm>
            <a:off x="1" y="403554"/>
            <a:ext cx="9144000" cy="803176"/>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bg1"/>
                </a:solidFill>
                <a:latin typeface="+mj-lt"/>
                <a:ea typeface="+mj-ea"/>
                <a:cs typeface="+mj-cs"/>
              </a:defRPr>
            </a:lvl1pPr>
          </a:lstStyle>
          <a:p>
            <a:pPr lvl="0" algn="ctr">
              <a:defRPr/>
            </a:pPr>
            <a:r>
              <a:rPr lang="en-ZA" b="1" cap="none" dirty="0">
                <a:ln w="11430"/>
                <a:solidFill>
                  <a:schemeClr val="tx1"/>
                </a:solidFill>
                <a:latin typeface="Arial" panose="020B0604020202020204" pitchFamily="34" charset="0"/>
                <a:cs typeface="Arial" panose="020B0604020202020204" pitchFamily="34" charset="0"/>
              </a:rPr>
              <a:t>South Africa’s Trade with the World </a:t>
            </a:r>
            <a:endParaRPr kumimoji="0" lang="en-ZA"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107504" y="1124464"/>
            <a:ext cx="4377999" cy="4403855"/>
          </a:xfrm>
          <a:prstGeom prst="rect">
            <a:avLst/>
          </a:prstGeom>
          <a:solidFill>
            <a:srgbClr val="FFFFFF"/>
          </a:solidFill>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28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24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20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00000"/>
              </a:lnSpc>
              <a:spcBef>
                <a:spcPts val="800"/>
              </a:spcBef>
              <a:spcAft>
                <a:spcPts val="0"/>
              </a:spcAft>
              <a:buClrTx/>
              <a:buSzTx/>
              <a:buFont typeface="Wingdings" panose="05000000000000000000" pitchFamily="2" charset="2"/>
              <a:buChar char="q"/>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a:xfrm>
            <a:off x="0" y="22585"/>
            <a:ext cx="9144000" cy="581778"/>
          </a:xfrm>
          <a:prstGeom prst="rect">
            <a:avLst/>
          </a:prstGeom>
          <a:gradFill>
            <a:gsLst>
              <a:gs pos="34000">
                <a:srgbClr val="92D050"/>
              </a:gs>
              <a:gs pos="5000">
                <a:schemeClr val="accent3">
                  <a:lumMod val="50000"/>
                </a:schemeClr>
              </a:gs>
              <a:gs pos="50000">
                <a:schemeClr val="bg1">
                  <a:lumMod val="95000"/>
                </a:schemeClr>
              </a:gs>
              <a:gs pos="100000">
                <a:schemeClr val="accent3">
                  <a:lumMod val="50000"/>
                </a:schemeClr>
              </a:gs>
            </a:gsLst>
            <a:lin ang="2700000" scaled="1"/>
          </a:gra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585" b="1" dirty="0" smtClean="0">
                <a:latin typeface="Arial" panose="020B0604020202020204" pitchFamily="34" charset="0"/>
                <a:cs typeface="Arial" panose="020B0604020202020204" pitchFamily="34" charset="0"/>
              </a:rPr>
              <a:t>ECONOMIC OVERVIEW</a:t>
            </a:r>
            <a:endParaRPr lang="en-US" sz="2585" b="1" dirty="0">
              <a:latin typeface="Arial" panose="020B0604020202020204" pitchFamily="34" charset="0"/>
              <a:cs typeface="Arial" panose="020B0604020202020204"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1686126196"/>
              </p:ext>
            </p:extLst>
          </p:nvPr>
        </p:nvGraphicFramePr>
        <p:xfrm>
          <a:off x="4379890" y="1263758"/>
          <a:ext cx="4510109" cy="4557922"/>
        </p:xfrm>
        <a:graphic>
          <a:graphicData uri="http://schemas.openxmlformats.org/drawingml/2006/chart">
            <c:chart xmlns:c="http://schemas.openxmlformats.org/drawingml/2006/chart" xmlns:r="http://schemas.openxmlformats.org/officeDocument/2006/relationships" r:id="rId3"/>
          </a:graphicData>
        </a:graphic>
      </p:graphicFrame>
      <p:sp>
        <p:nvSpPr>
          <p:cNvPr id="10" name="Content Placeholder 2"/>
          <p:cNvSpPr txBox="1">
            <a:spLocks/>
          </p:cNvSpPr>
          <p:nvPr/>
        </p:nvSpPr>
        <p:spPr>
          <a:xfrm>
            <a:off x="220225" y="1206368"/>
            <a:ext cx="3382515" cy="4138164"/>
          </a:xfrm>
          <a:prstGeom prst="rect">
            <a:avLst/>
          </a:prstGeom>
          <a:solidFill>
            <a:sysClr val="window" lastClr="FFFFFF"/>
          </a:solidFill>
        </p:spPr>
        <p:txBody>
          <a:bodyPr vert="horz" lIns="91440" tIns="45720" rIns="91440" bIns="45720" rtlCol="0">
            <a:noAutofit/>
          </a:bodyPr>
          <a:lstStyle>
            <a:lvl1pPr marL="278606" indent="-278606" algn="l" defTabSz="371475" rtl="0" eaLnBrk="1" latinLnBrk="0" hangingPunct="1">
              <a:spcBef>
                <a:spcPct val="20000"/>
              </a:spcBef>
              <a:buFont typeface="Arial"/>
              <a:buChar char="•"/>
              <a:defRPr sz="2600" kern="1200">
                <a:solidFill>
                  <a:schemeClr val="tx1"/>
                </a:solidFill>
                <a:latin typeface="+mn-lt"/>
                <a:ea typeface="+mn-ea"/>
                <a:cs typeface="+mn-cs"/>
              </a:defRPr>
            </a:lvl1pPr>
            <a:lvl2pPr marL="603647" indent="-232172" algn="l" defTabSz="371475" rtl="0" eaLnBrk="1" latinLnBrk="0" hangingPunct="1">
              <a:spcBef>
                <a:spcPct val="20000"/>
              </a:spcBef>
              <a:buFont typeface="Arial"/>
              <a:buChar char="–"/>
              <a:defRPr sz="2275" kern="1200">
                <a:solidFill>
                  <a:schemeClr val="tx1"/>
                </a:solidFill>
                <a:latin typeface="+mn-lt"/>
                <a:ea typeface="+mn-ea"/>
                <a:cs typeface="+mn-cs"/>
              </a:defRPr>
            </a:lvl2pPr>
            <a:lvl3pPr marL="928688" indent="-185738" algn="l" defTabSz="371475" rtl="0" eaLnBrk="1" latinLnBrk="0" hangingPunct="1">
              <a:spcBef>
                <a:spcPct val="20000"/>
              </a:spcBef>
              <a:buFont typeface="Arial"/>
              <a:buChar char="•"/>
              <a:defRPr sz="1950" kern="1200">
                <a:solidFill>
                  <a:schemeClr val="tx1"/>
                </a:solidFill>
                <a:latin typeface="+mn-lt"/>
                <a:ea typeface="+mn-ea"/>
                <a:cs typeface="+mn-cs"/>
              </a:defRPr>
            </a:lvl3pPr>
            <a:lvl4pPr marL="1300163" indent="-185738" algn="l" defTabSz="371475" rtl="0" eaLnBrk="1" latinLnBrk="0" hangingPunct="1">
              <a:spcBef>
                <a:spcPct val="20000"/>
              </a:spcBef>
              <a:buFont typeface="Arial"/>
              <a:buChar char="–"/>
              <a:defRPr sz="1625" kern="1200">
                <a:solidFill>
                  <a:schemeClr val="tx1"/>
                </a:solidFill>
                <a:latin typeface="+mn-lt"/>
                <a:ea typeface="+mn-ea"/>
                <a:cs typeface="+mn-cs"/>
              </a:defRPr>
            </a:lvl4pPr>
            <a:lvl5pPr marL="1671638" indent="-185738" algn="l" defTabSz="371475" rtl="0" eaLnBrk="1" latinLnBrk="0" hangingPunct="1">
              <a:spcBef>
                <a:spcPct val="20000"/>
              </a:spcBef>
              <a:buFont typeface="Arial"/>
              <a:buChar char="»"/>
              <a:defRPr sz="1625" kern="1200">
                <a:solidFill>
                  <a:schemeClr val="tx1"/>
                </a:solidFill>
                <a:latin typeface="+mn-lt"/>
                <a:ea typeface="+mn-ea"/>
                <a:cs typeface="+mn-cs"/>
              </a:defRPr>
            </a:lvl5pPr>
            <a:lvl6pPr marL="2043113" indent="-185738" algn="l" defTabSz="371475" rtl="0" eaLnBrk="1" latinLnBrk="0" hangingPunct="1">
              <a:spcBef>
                <a:spcPct val="20000"/>
              </a:spcBef>
              <a:buFont typeface="Arial"/>
              <a:buChar char="•"/>
              <a:defRPr sz="1625" kern="1200">
                <a:solidFill>
                  <a:schemeClr val="tx1"/>
                </a:solidFill>
                <a:latin typeface="+mn-lt"/>
                <a:ea typeface="+mn-ea"/>
                <a:cs typeface="+mn-cs"/>
              </a:defRPr>
            </a:lvl6pPr>
            <a:lvl7pPr marL="2414588" indent="-185738" algn="l" defTabSz="371475" rtl="0" eaLnBrk="1" latinLnBrk="0" hangingPunct="1">
              <a:spcBef>
                <a:spcPct val="20000"/>
              </a:spcBef>
              <a:buFont typeface="Arial"/>
              <a:buChar char="•"/>
              <a:defRPr sz="1625" kern="1200">
                <a:solidFill>
                  <a:schemeClr val="tx1"/>
                </a:solidFill>
                <a:latin typeface="+mn-lt"/>
                <a:ea typeface="+mn-ea"/>
                <a:cs typeface="+mn-cs"/>
              </a:defRPr>
            </a:lvl7pPr>
            <a:lvl8pPr marL="2786063" indent="-185738" algn="l" defTabSz="371475" rtl="0" eaLnBrk="1" latinLnBrk="0" hangingPunct="1">
              <a:spcBef>
                <a:spcPct val="20000"/>
              </a:spcBef>
              <a:buFont typeface="Arial"/>
              <a:buChar char="•"/>
              <a:defRPr sz="1625" kern="1200">
                <a:solidFill>
                  <a:schemeClr val="tx1"/>
                </a:solidFill>
                <a:latin typeface="+mn-lt"/>
                <a:ea typeface="+mn-ea"/>
                <a:cs typeface="+mn-cs"/>
              </a:defRPr>
            </a:lvl8pPr>
            <a:lvl9pPr marL="3157538" indent="-185738" algn="l" defTabSz="371475" rtl="0" eaLnBrk="1" latinLnBrk="0" hangingPunct="1">
              <a:spcBef>
                <a:spcPct val="20000"/>
              </a:spcBef>
              <a:buFont typeface="Arial"/>
              <a:buChar char="•"/>
              <a:defRPr sz="1625" kern="1200">
                <a:solidFill>
                  <a:schemeClr val="tx1"/>
                </a:solidFill>
                <a:latin typeface="+mn-lt"/>
                <a:ea typeface="+mn-ea"/>
                <a:cs typeface="+mn-cs"/>
              </a:defRPr>
            </a:lvl9pPr>
          </a:lstStyle>
          <a:p>
            <a:pPr marL="190897" marR="0" lvl="0" indent="-190897" algn="just" defTabSz="371475" rtl="0" eaLnBrk="1" fontAlgn="auto" latinLnBrk="0" hangingPunct="1">
              <a:lnSpc>
                <a:spcPct val="100000"/>
              </a:lnSpc>
              <a:spcBef>
                <a:spcPct val="20000"/>
              </a:spcBef>
              <a:spcAft>
                <a:spcPts val="0"/>
              </a:spcAft>
              <a:buClrTx/>
              <a:buSzTx/>
              <a:buFont typeface="Wingdings" charset="2"/>
              <a:buChar char="q"/>
              <a:tabLst/>
              <a:defRPr/>
            </a:pPr>
            <a:r>
              <a:rPr kumimoji="0" lang="en-ZA"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South Africa’s trade balance with the rest of the world remained positive in 2</a:t>
            </a:r>
            <a:r>
              <a:rPr kumimoji="0" lang="en-ZA" sz="1600" b="0" i="0" u="none" strike="noStrike" kern="1200" cap="none" spc="0" normalizeH="0" baseline="3000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nd </a:t>
            </a:r>
            <a:r>
              <a:rPr kumimoji="0" lang="en-ZA"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of 2018. </a:t>
            </a:r>
          </a:p>
          <a:p>
            <a:pPr marL="190897" marR="0" lvl="0" indent="-190897" algn="just" defTabSz="371475" rtl="0" eaLnBrk="1" fontAlgn="auto" latinLnBrk="0" hangingPunct="1">
              <a:lnSpc>
                <a:spcPct val="100000"/>
              </a:lnSpc>
              <a:spcBef>
                <a:spcPct val="20000"/>
              </a:spcBef>
              <a:spcAft>
                <a:spcPts val="0"/>
              </a:spcAft>
              <a:buClrTx/>
              <a:buSzTx/>
              <a:buFont typeface="Wingdings" charset="2"/>
              <a:buChar char="q"/>
              <a:tabLst/>
              <a:defRPr/>
            </a:pPr>
            <a:r>
              <a:rPr kumimoji="0" lang="en-ZA"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Total exports to the World increased by R35 billion to reach R303 billion in Q of 2018 from R268 billion in Q1 of 2018. </a:t>
            </a:r>
          </a:p>
          <a:p>
            <a:pPr marL="190897" marR="0" lvl="0" indent="-190897" algn="just" defTabSz="371475" rtl="0" eaLnBrk="1" fontAlgn="auto" latinLnBrk="0" hangingPunct="1">
              <a:lnSpc>
                <a:spcPct val="100000"/>
              </a:lnSpc>
              <a:spcBef>
                <a:spcPct val="20000"/>
              </a:spcBef>
              <a:spcAft>
                <a:spcPts val="0"/>
              </a:spcAft>
              <a:buClrTx/>
              <a:buSzTx/>
              <a:buFont typeface="Wingdings" charset="2"/>
              <a:buChar char="q"/>
              <a:tabLst/>
              <a:defRPr/>
            </a:pPr>
            <a:r>
              <a:rPr kumimoji="0" lang="en-ZA"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Imports declined  from R287 billion in Q1 of 2018 to R284 billion in Q2 of 2018; and </a:t>
            </a:r>
          </a:p>
          <a:p>
            <a:pPr marL="190897" marR="0" lvl="0" indent="-190897" algn="just" defTabSz="371475" rtl="0" eaLnBrk="1" fontAlgn="auto" latinLnBrk="0" hangingPunct="1">
              <a:lnSpc>
                <a:spcPct val="100000"/>
              </a:lnSpc>
              <a:spcBef>
                <a:spcPct val="20000"/>
              </a:spcBef>
              <a:spcAft>
                <a:spcPts val="0"/>
              </a:spcAft>
              <a:buClrTx/>
              <a:buSzTx/>
              <a:buFont typeface="Wingdings" charset="2"/>
              <a:buChar char="q"/>
              <a:tabLst/>
              <a:defRPr/>
            </a:pPr>
            <a:r>
              <a:rPr kumimoji="0" lang="en-ZA"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The trade surplus at the end of Q2 of 2018 amounted to R18 billion from a deficit of R19 billion in Q1 of 2018. </a:t>
            </a:r>
            <a:endParaRPr kumimoji="0" lang="en-ZA"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406809"/>
            <a:ext cx="881966" cy="438891"/>
          </a:xfrm>
          <a:prstGeom prst="rect">
            <a:avLst/>
          </a:prstGeom>
          <a:noFill/>
        </p:spPr>
      </p:pic>
      <p:pic>
        <p:nvPicPr>
          <p:cNvPr id="12" name="Picture 11"/>
          <p:cNvPicPr>
            <a:picLocks noChangeAspect="1"/>
          </p:cNvPicPr>
          <p:nvPr/>
        </p:nvPicPr>
        <p:blipFill>
          <a:blip r:embed="rId5"/>
          <a:stretch>
            <a:fillRect/>
          </a:stretch>
        </p:blipFill>
        <p:spPr>
          <a:xfrm>
            <a:off x="6409113" y="6192223"/>
            <a:ext cx="997527" cy="665777"/>
          </a:xfrm>
          <a:prstGeom prst="rect">
            <a:avLst/>
          </a:prstGeom>
          <a:ln>
            <a:noFill/>
          </a:ln>
          <a:effectLst>
            <a:softEdge rad="112500"/>
          </a:effectLst>
        </p:spPr>
      </p:pic>
      <p:pic>
        <p:nvPicPr>
          <p:cNvPr id="13" name="Picture 12"/>
          <p:cNvPicPr>
            <a:picLocks noChangeAspect="1"/>
          </p:cNvPicPr>
          <p:nvPr/>
        </p:nvPicPr>
        <p:blipFill>
          <a:blip r:embed="rId6"/>
          <a:stretch>
            <a:fillRect/>
          </a:stretch>
        </p:blipFill>
        <p:spPr>
          <a:xfrm>
            <a:off x="7550727" y="5990739"/>
            <a:ext cx="914479" cy="798645"/>
          </a:xfrm>
          <a:prstGeom prst="rect">
            <a:avLst/>
          </a:prstGeom>
        </p:spPr>
      </p:pic>
      <p:pic>
        <p:nvPicPr>
          <p:cNvPr id="14" name="Pictur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73374"/>
            <a:ext cx="2223135" cy="881380"/>
          </a:xfrm>
          <a:prstGeom prst="rect">
            <a:avLst/>
          </a:prstGeom>
          <a:noFill/>
        </p:spPr>
      </p:pic>
    </p:spTree>
    <p:extLst>
      <p:ext uri="{BB962C8B-B14F-4D97-AF65-F5344CB8AC3E}">
        <p14:creationId xmlns:p14="http://schemas.microsoft.com/office/powerpoint/2010/main" val="3755471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5042</TotalTime>
  <Words>3782</Words>
  <Application>Microsoft Office PowerPoint</Application>
  <PresentationFormat>On-screen Show (4:3)</PresentationFormat>
  <Paragraphs>506</Paragraphs>
  <Slides>25</Slides>
  <Notes>18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Arial Unicode MS</vt:lpstr>
      <vt:lpstr>Arial</vt:lpstr>
      <vt:lpstr>Arial Black</vt:lpstr>
      <vt:lpstr>Arial Narrow</vt:lpstr>
      <vt:lpstr>Broadway</vt:lpstr>
      <vt:lpstr>Calibri</vt:lpstr>
      <vt:lpstr>Franklin Gothic Book</vt:lpstr>
      <vt:lpstr>Helvetica</vt:lpstr>
      <vt:lpstr>Helvetica Light</vt:lpstr>
      <vt:lpstr>Segoe UI</vt:lpstr>
      <vt:lpstr>Times</vt:lpstr>
      <vt:lpstr>Times New Roman</vt:lpstr>
      <vt:lpstr>Webdings</vt:lpstr>
      <vt:lpstr>Wingdings</vt:lpstr>
      <vt:lpstr>Office Theme</vt:lpstr>
      <vt:lpstr>PowerPoint Presentation</vt:lpstr>
      <vt:lpstr>PRESENTATION OUTLINE</vt:lpstr>
      <vt:lpstr>PowerPoint Presentation</vt:lpstr>
      <vt:lpstr>Economic activity remains under pressure</vt:lpstr>
      <vt:lpstr>Unemployment Rate Increases</vt:lpstr>
      <vt:lpstr>Manufacturing Trade Deficit Narrows Sharply </vt:lpstr>
      <vt:lpstr>South Africa’s Trade balance with Africa remains positive </vt:lpstr>
      <vt:lpstr>PowerPoint Presentation</vt:lpstr>
      <vt:lpstr>PowerPoint Presentation</vt:lpstr>
      <vt:lpstr>PowerPoint Presentation</vt:lpstr>
      <vt:lpstr>Key Achievements</vt:lpstr>
      <vt:lpstr>Key Achievements</vt:lpstr>
      <vt:lpstr>Key Achievements</vt:lpstr>
      <vt:lpstr>Key Achievements</vt:lpstr>
      <vt:lpstr>Key Achievements</vt:lpstr>
      <vt:lpstr>Key Achievements</vt:lpstr>
      <vt:lpstr>PowerPoint Presentation</vt:lpstr>
      <vt:lpstr>PowerPoint Presentation</vt:lpstr>
      <vt:lpstr>PowerPoint Presentation</vt:lpstr>
      <vt:lpstr>PowerPoint Presentation</vt:lpstr>
      <vt:lpstr>Key Achievements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 Rossouw</dc:creator>
  <cp:lastModifiedBy>Emcy Garner</cp:lastModifiedBy>
  <cp:revision>500</cp:revision>
  <cp:lastPrinted>2018-10-19T14:32:44Z</cp:lastPrinted>
  <dcterms:created xsi:type="dcterms:W3CDTF">2018-08-28T11:08:19Z</dcterms:created>
  <dcterms:modified xsi:type="dcterms:W3CDTF">2018-11-19T11:12:56Z</dcterms:modified>
</cp:coreProperties>
</file>