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61"/>
  </p:notesMasterIdLst>
  <p:handoutMasterIdLst>
    <p:handoutMasterId r:id="rId62"/>
  </p:handoutMasterIdLst>
  <p:sldIdLst>
    <p:sldId id="343" r:id="rId7"/>
    <p:sldId id="344" r:id="rId8"/>
    <p:sldId id="717" r:id="rId9"/>
    <p:sldId id="259" r:id="rId10"/>
    <p:sldId id="345" r:id="rId11"/>
    <p:sldId id="385" r:id="rId12"/>
    <p:sldId id="395" r:id="rId13"/>
    <p:sldId id="354" r:id="rId14"/>
    <p:sldId id="392" r:id="rId15"/>
    <p:sldId id="396" r:id="rId16"/>
    <p:sldId id="374" r:id="rId17"/>
    <p:sldId id="376" r:id="rId18"/>
    <p:sldId id="718" r:id="rId19"/>
    <p:sldId id="397" r:id="rId20"/>
    <p:sldId id="377" r:id="rId21"/>
    <p:sldId id="375" r:id="rId22"/>
    <p:sldId id="388" r:id="rId23"/>
    <p:sldId id="389" r:id="rId24"/>
    <p:sldId id="391" r:id="rId25"/>
    <p:sldId id="398" r:id="rId26"/>
    <p:sldId id="399" r:id="rId27"/>
    <p:sldId id="715" r:id="rId28"/>
    <p:sldId id="716" r:id="rId29"/>
    <p:sldId id="393" r:id="rId30"/>
    <p:sldId id="394" r:id="rId31"/>
    <p:sldId id="535" r:id="rId32"/>
    <p:sldId id="525" r:id="rId33"/>
    <p:sldId id="528" r:id="rId34"/>
    <p:sldId id="530" r:id="rId35"/>
    <p:sldId id="532" r:id="rId36"/>
    <p:sldId id="538" r:id="rId37"/>
    <p:sldId id="539" r:id="rId38"/>
    <p:sldId id="540" r:id="rId39"/>
    <p:sldId id="548" r:id="rId40"/>
    <p:sldId id="543" r:id="rId41"/>
    <p:sldId id="544" r:id="rId42"/>
    <p:sldId id="545" r:id="rId43"/>
    <p:sldId id="547" r:id="rId44"/>
    <p:sldId id="550" r:id="rId45"/>
    <p:sldId id="551" r:id="rId46"/>
    <p:sldId id="552" r:id="rId47"/>
    <p:sldId id="568" r:id="rId48"/>
    <p:sldId id="567" r:id="rId49"/>
    <p:sldId id="556" r:id="rId50"/>
    <p:sldId id="565" r:id="rId51"/>
    <p:sldId id="560" r:id="rId52"/>
    <p:sldId id="559" r:id="rId53"/>
    <p:sldId id="572" r:id="rId54"/>
    <p:sldId id="570" r:id="rId55"/>
    <p:sldId id="571" r:id="rId56"/>
    <p:sldId id="575" r:id="rId57"/>
    <p:sldId id="576" r:id="rId58"/>
    <p:sldId id="577" r:id="rId59"/>
    <p:sldId id="578" r:id="rId6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14878AC-AA55-4D40-BC7C-5A47D02440C6}">
          <p14:sldIdLst>
            <p14:sldId id="343"/>
            <p14:sldId id="344"/>
            <p14:sldId id="717"/>
            <p14:sldId id="259"/>
            <p14:sldId id="345"/>
            <p14:sldId id="385"/>
            <p14:sldId id="395"/>
            <p14:sldId id="354"/>
            <p14:sldId id="392"/>
            <p14:sldId id="396"/>
            <p14:sldId id="374"/>
            <p14:sldId id="376"/>
            <p14:sldId id="718"/>
            <p14:sldId id="397"/>
            <p14:sldId id="377"/>
            <p14:sldId id="375"/>
            <p14:sldId id="388"/>
            <p14:sldId id="389"/>
            <p14:sldId id="391"/>
            <p14:sldId id="398"/>
            <p14:sldId id="399"/>
            <p14:sldId id="715"/>
            <p14:sldId id="716"/>
            <p14:sldId id="393"/>
            <p14:sldId id="394"/>
          </p14:sldIdLst>
        </p14:section>
        <p14:section name="Funded Clients" id="{590EB74A-5544-4DB9-9970-011BB6AB1C9C}">
          <p14:sldIdLst>
            <p14:sldId id="535"/>
            <p14:sldId id="525"/>
            <p14:sldId id="528"/>
            <p14:sldId id="530"/>
            <p14:sldId id="532"/>
            <p14:sldId id="538"/>
            <p14:sldId id="539"/>
            <p14:sldId id="540"/>
            <p14:sldId id="548"/>
            <p14:sldId id="543"/>
            <p14:sldId id="544"/>
            <p14:sldId id="545"/>
            <p14:sldId id="547"/>
            <p14:sldId id="550"/>
            <p14:sldId id="551"/>
            <p14:sldId id="552"/>
            <p14:sldId id="568"/>
            <p14:sldId id="567"/>
            <p14:sldId id="556"/>
            <p14:sldId id="565"/>
            <p14:sldId id="560"/>
            <p14:sldId id="559"/>
            <p14:sldId id="572"/>
            <p14:sldId id="570"/>
            <p14:sldId id="571"/>
            <p14:sldId id="575"/>
            <p14:sldId id="576"/>
            <p14:sldId id="577"/>
            <p14:sldId id="57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3" userDrawn="1">
          <p15:clr>
            <a:srgbClr val="A4A3A4"/>
          </p15:clr>
        </p15:guide>
        <p15:guide id="2" pos="2164" userDrawn="1">
          <p15:clr>
            <a:srgbClr val="A4A3A4"/>
          </p15:clr>
        </p15:guide>
        <p15:guide id="3" orient="horz" pos="3132"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sa Mandisa Tshikwatamba-NO" initials="MMT" lastIdx="6" clrIdx="0">
    <p:extLst>
      <p:ext uri="{19B8F6BF-5375-455C-9EA6-DF929625EA0E}">
        <p15:presenceInfo xmlns:p15="http://schemas.microsoft.com/office/powerpoint/2012/main" xmlns="" userId="S-1-5-21-1384904517-1471558128-49931551-2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2181A-3A2F-4C4A-82F6-6A6C7CD0735A}" v="102" dt="2018-11-14T07:22:43.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76" autoAdjust="0"/>
  </p:normalViewPr>
  <p:slideViewPr>
    <p:cSldViewPr>
      <p:cViewPr varScale="1">
        <p:scale>
          <a:sx n="116" d="100"/>
          <a:sy n="116" d="100"/>
        </p:scale>
        <p:origin x="-1494"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883"/>
        <p:guide orient="horz" pos="3132"/>
        <p:guide pos="2164"/>
        <p:guide pos="214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boitumelon\Downloads\Copy%20of%20Loan%20Programme%20Indicators%20FY%202018_19.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_rels/chart2.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boitumelon\Downloads\Copy%20of%20Loan%20Programme%20Indicators%20FY%202018_19.xlsx" TargetMode="External"/><Relationship Id="rId1" Type="http://schemas.openxmlformats.org/officeDocument/2006/relationships/themeOverride" Target="../theme/themeOverride2.xml"/><Relationship Id="rId4" Type="http://schemas.microsoft.com/office/2011/relationships/chartStyle" Target="style3.xml"/></Relationships>
</file>

<file path=ppt/charts/_rels/chart3.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C:\Users\Bettinam\Desktop\Q1%20ReportWL%20BR.xlsx" TargetMode="External"/><Relationship Id="rId1" Type="http://schemas.openxmlformats.org/officeDocument/2006/relationships/themeOverride" Target="../theme/themeOverride3.xml"/><Relationship Id="rId4" Type="http://schemas.microsoft.com/office/2011/relationships/chartStyle" Target="style4.xml"/></Relationships>
</file>

<file path=ppt/charts/_rels/chart4.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C:\Users\Bettinam\Desktop\Q1%20ReportWL%20BR.xlsx" TargetMode="External"/><Relationship Id="rId1" Type="http://schemas.openxmlformats.org/officeDocument/2006/relationships/themeOverride" Target="../theme/themeOverride4.xml"/><Relationship Id="rId4" Type="http://schemas.microsoft.com/office/2011/relationships/chartStyle" Target="style5.xml"/></Relationships>
</file>

<file path=ppt/charts/_rels/chart5.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C:\Users\Bettinam\Desktop\Q1%20ReportWL%20BR.xlsx" TargetMode="External"/><Relationship Id="rId1" Type="http://schemas.openxmlformats.org/officeDocument/2006/relationships/themeOverride" Target="../theme/themeOverride5.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SMMEs financed and Jobs facilitated</a:t>
            </a:r>
          </a:p>
        </c:rich>
      </c:tx>
      <c:spPr>
        <a:noFill/>
        <a:ln>
          <a:noFill/>
        </a:ln>
        <a:effectLst/>
      </c:spPr>
    </c:title>
    <c:plotArea>
      <c:layout/>
      <c:barChart>
        <c:barDir val="col"/>
        <c:grouping val="clustered"/>
        <c:ser>
          <c:idx val="0"/>
          <c:order val="0"/>
          <c:tx>
            <c:strRef>
              <c:f>'[Copy of Loan Programme Indicators FY 2018_19.xlsx]graphs Q1'!$A$11</c:f>
              <c:strCache>
                <c:ptCount val="1"/>
                <c:pt idx="0">
                  <c:v>Number of SMMEs and Co-operatives financed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Loan Programme Indicators FY 2018_19.xlsx]graphs Q1'!$B$10:$C$10</c:f>
              <c:strCache>
                <c:ptCount val="2"/>
                <c:pt idx="0">
                  <c:v>Q1 Target</c:v>
                </c:pt>
                <c:pt idx="1">
                  <c:v>Q1 Achieved</c:v>
                </c:pt>
              </c:strCache>
            </c:strRef>
          </c:cat>
          <c:val>
            <c:numRef>
              <c:f>'[Copy of Loan Programme Indicators FY 2018_19.xlsx]graphs Q1'!$B$11:$C$11</c:f>
              <c:numCache>
                <c:formatCode>_ * #\ ##0_ ;_ * \-#\ ##0_ ;_ * "-"??_ ;_ @_ </c:formatCode>
                <c:ptCount val="2"/>
                <c:pt idx="0">
                  <c:v>14462.715733333333</c:v>
                </c:pt>
                <c:pt idx="1">
                  <c:v>21149</c:v>
                </c:pt>
              </c:numCache>
            </c:numRef>
          </c:val>
          <c:extLst xmlns:c16r2="http://schemas.microsoft.com/office/drawing/2015/06/chart">
            <c:ext xmlns:c16="http://schemas.microsoft.com/office/drawing/2014/chart" uri="{C3380CC4-5D6E-409C-BE32-E72D297353CC}">
              <c16:uniqueId val="{00000000-9269-4E67-B2B0-6F3AACDEDF6B}"/>
            </c:ext>
          </c:extLst>
        </c:ser>
        <c:ser>
          <c:idx val="1"/>
          <c:order val="1"/>
          <c:tx>
            <c:strRef>
              <c:f>'[Copy of Loan Programme Indicators FY 2018_19.xlsx]graphs Q1'!$A$12</c:f>
              <c:strCache>
                <c:ptCount val="1"/>
                <c:pt idx="0">
                  <c:v>Number of jobs facilitated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Loan Programme Indicators FY 2018_19.xlsx]graphs Q1'!$B$10:$C$10</c:f>
              <c:strCache>
                <c:ptCount val="2"/>
                <c:pt idx="0">
                  <c:v>Q1 Target</c:v>
                </c:pt>
                <c:pt idx="1">
                  <c:v>Q1 Achieved</c:v>
                </c:pt>
              </c:strCache>
            </c:strRef>
          </c:cat>
          <c:val>
            <c:numRef>
              <c:f>'[Copy of Loan Programme Indicators FY 2018_19.xlsx]graphs Q1'!$B$12:$C$12</c:f>
              <c:numCache>
                <c:formatCode>_ * #\ ##0_ ;_ * \-#\ ##0_ ;_ * "-"??_ ;_ @_ </c:formatCode>
                <c:ptCount val="2"/>
                <c:pt idx="0">
                  <c:v>14888.502666666667</c:v>
                </c:pt>
                <c:pt idx="1">
                  <c:v>24323</c:v>
                </c:pt>
              </c:numCache>
            </c:numRef>
          </c:val>
          <c:extLst xmlns:c16r2="http://schemas.microsoft.com/office/drawing/2015/06/chart">
            <c:ext xmlns:c16="http://schemas.microsoft.com/office/drawing/2014/chart" uri="{C3380CC4-5D6E-409C-BE32-E72D297353CC}">
              <c16:uniqueId val="{00000001-9269-4E67-B2B0-6F3AACDEDF6B}"/>
            </c:ext>
          </c:extLst>
        </c:ser>
        <c:dLbls>
          <c:showVal val="1"/>
        </c:dLbls>
        <c:gapWidth val="219"/>
        <c:overlap val="-27"/>
        <c:axId val="86937600"/>
        <c:axId val="86939136"/>
      </c:barChart>
      <c:catAx>
        <c:axId val="869376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39136"/>
        <c:crosses val="autoZero"/>
        <c:auto val="1"/>
        <c:lblAlgn val="ctr"/>
        <c:lblOffset val="100"/>
      </c:catAx>
      <c:valAx>
        <c:axId val="86939136"/>
        <c:scaling>
          <c:orientation val="minMax"/>
        </c:scaling>
        <c:axPos val="l"/>
        <c:majorGridlines>
          <c:spPr>
            <a:ln w="9525" cap="flat" cmpd="sng" algn="ctr">
              <a:solidFill>
                <a:schemeClr val="tx1">
                  <a:lumMod val="15000"/>
                  <a:lumOff val="85000"/>
                </a:schemeClr>
              </a:solidFill>
              <a:round/>
            </a:ln>
            <a:effectLst/>
          </c:spPr>
        </c:majorGridlines>
        <c:numFmt formatCode="_ * #\ ##0_ ;_ * \-#\ ##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376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Disbursements to Targeted Groups</a:t>
            </a:r>
          </a:p>
        </c:rich>
      </c:tx>
      <c:spPr>
        <a:noFill/>
        <a:ln>
          <a:noFill/>
        </a:ln>
        <a:effectLst/>
      </c:spPr>
    </c:title>
    <c:plotArea>
      <c:layout/>
      <c:barChart>
        <c:barDir val="col"/>
        <c:grouping val="clustered"/>
        <c:ser>
          <c:idx val="0"/>
          <c:order val="0"/>
          <c:tx>
            <c:strRef>
              <c:f>'[Copy of Loan Programme Indicators FY 2018_19.xlsx]graphs Q1'!$B$15</c:f>
              <c:strCache>
                <c:ptCount val="1"/>
                <c:pt idx="0">
                  <c:v>Q1 Target</c:v>
                </c:pt>
              </c:strCache>
            </c:strRef>
          </c:tx>
          <c:spPr>
            <a:solidFill>
              <a:schemeClr val="accent1"/>
            </a:solidFill>
            <a:ln>
              <a:noFill/>
            </a:ln>
            <a:effectLst/>
          </c:spPr>
          <c:cat>
            <c:strRef>
              <c:f>'[Copy of Loan Programme Indicators FY 2018_19.xlsx]graphs Q1'!$A$16:$A$21</c:f>
              <c:strCache>
                <c:ptCount val="6"/>
                <c:pt idx="0">
                  <c:v>Enterprises in priority rural provinces (R’000)</c:v>
                </c:pt>
                <c:pt idx="1">
                  <c:v>Women-owned businesses  (R’000)</c:v>
                </c:pt>
                <c:pt idx="2">
                  <c:v>Black-owned businesses (R’000)</c:v>
                </c:pt>
                <c:pt idx="3">
                  <c:v>Disbursements to township-owned enterprises (R'000)</c:v>
                </c:pt>
                <c:pt idx="4">
                  <c:v>&lt; R500K disbursed to end-users - number of enterprises</c:v>
                </c:pt>
                <c:pt idx="5">
                  <c:v>People living with disabilities (R’000)</c:v>
                </c:pt>
              </c:strCache>
            </c:strRef>
          </c:cat>
          <c:val>
            <c:numRef>
              <c:f>'[Copy of Loan Programme Indicators FY 2018_19.xlsx]graphs Q1'!$B$16:$B$21</c:f>
              <c:numCache>
                <c:formatCode>_ * #\ ##0_ ;_ * \-#\ ##0_ ;_ * "-"??_ ;_ @_ </c:formatCode>
                <c:ptCount val="6"/>
                <c:pt idx="0">
                  <c:v>66582.180000000008</c:v>
                </c:pt>
                <c:pt idx="1">
                  <c:v>66582.180000000008</c:v>
                </c:pt>
                <c:pt idx="2">
                  <c:v>103572.28</c:v>
                </c:pt>
                <c:pt idx="3">
                  <c:v>40078.100000000006</c:v>
                </c:pt>
                <c:pt idx="4">
                  <c:v>14379.800133333329</c:v>
                </c:pt>
                <c:pt idx="5">
                  <c:v>3652.1720000000009</c:v>
                </c:pt>
              </c:numCache>
            </c:numRef>
          </c:val>
          <c:extLst xmlns:c16r2="http://schemas.microsoft.com/office/drawing/2015/06/chart">
            <c:ext xmlns:c16="http://schemas.microsoft.com/office/drawing/2014/chart" uri="{C3380CC4-5D6E-409C-BE32-E72D297353CC}">
              <c16:uniqueId val="{00000000-B06A-4115-9749-FFBD94442F2B}"/>
            </c:ext>
          </c:extLst>
        </c:ser>
        <c:dLbls/>
        <c:gapWidth val="219"/>
        <c:overlap val="-27"/>
        <c:axId val="87123072"/>
        <c:axId val="87124608"/>
      </c:barChart>
      <c:lineChart>
        <c:grouping val="standard"/>
        <c:ser>
          <c:idx val="1"/>
          <c:order val="1"/>
          <c:tx>
            <c:strRef>
              <c:f>'[Copy of Loan Programme Indicators FY 2018_19.xlsx]graphs Q1'!$C$15</c:f>
              <c:strCache>
                <c:ptCount val="1"/>
                <c:pt idx="0">
                  <c:v>Q1 Achieved</c:v>
                </c:pt>
              </c:strCache>
            </c:strRef>
          </c:tx>
          <c:spPr>
            <a:ln w="28575" cap="rnd">
              <a:solidFill>
                <a:schemeClr val="accent2"/>
              </a:solidFill>
              <a:round/>
            </a:ln>
            <a:effectLst/>
          </c:spPr>
          <c:marker>
            <c:symbol val="none"/>
          </c:marker>
          <c:cat>
            <c:strRef>
              <c:f>'[Copy of Loan Programme Indicators FY 2018_19.xlsx]graphs Q1'!$A$16:$A$21</c:f>
              <c:strCache>
                <c:ptCount val="6"/>
                <c:pt idx="0">
                  <c:v>Enterprises in priority rural provinces (R’000)</c:v>
                </c:pt>
                <c:pt idx="1">
                  <c:v>Women-owned businesses  (R’000)</c:v>
                </c:pt>
                <c:pt idx="2">
                  <c:v>Black-owned businesses (R’000)</c:v>
                </c:pt>
                <c:pt idx="3">
                  <c:v>Disbursements to township-owned enterprises (R'000)</c:v>
                </c:pt>
                <c:pt idx="4">
                  <c:v>&lt; R500K disbursed to end-users - number of enterprises</c:v>
                </c:pt>
                <c:pt idx="5">
                  <c:v>People living with disabilities (R’000)</c:v>
                </c:pt>
              </c:strCache>
            </c:strRef>
          </c:cat>
          <c:val>
            <c:numRef>
              <c:f>'[Copy of Loan Programme Indicators FY 2018_19.xlsx]graphs Q1'!$C$16:$C$21</c:f>
              <c:numCache>
                <c:formatCode>_ * #\ ##0_ ;_ * \-#\ ##0_ ;_ * "-"??_ ;_ @_ </c:formatCode>
                <c:ptCount val="6"/>
                <c:pt idx="0">
                  <c:v>130400</c:v>
                </c:pt>
                <c:pt idx="1">
                  <c:v>126513</c:v>
                </c:pt>
                <c:pt idx="2">
                  <c:v>207304</c:v>
                </c:pt>
                <c:pt idx="3">
                  <c:v>14073.761909999997</c:v>
                </c:pt>
                <c:pt idx="4">
                  <c:v>21098</c:v>
                </c:pt>
                <c:pt idx="5">
                  <c:v>514.61104</c:v>
                </c:pt>
              </c:numCache>
            </c:numRef>
          </c:val>
          <c:extLst xmlns:c16r2="http://schemas.microsoft.com/office/drawing/2015/06/chart">
            <c:ext xmlns:c16="http://schemas.microsoft.com/office/drawing/2014/chart" uri="{C3380CC4-5D6E-409C-BE32-E72D297353CC}">
              <c16:uniqueId val="{00000001-B06A-4115-9749-FFBD94442F2B}"/>
            </c:ext>
          </c:extLst>
        </c:ser>
        <c:dLbls/>
        <c:marker val="1"/>
        <c:axId val="87123072"/>
        <c:axId val="87124608"/>
      </c:lineChart>
      <c:catAx>
        <c:axId val="87123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24608"/>
        <c:crosses val="autoZero"/>
        <c:auto val="1"/>
        <c:lblAlgn val="ctr"/>
        <c:lblOffset val="100"/>
      </c:catAx>
      <c:valAx>
        <c:axId val="87124608"/>
        <c:scaling>
          <c:orientation val="minMax"/>
        </c:scaling>
        <c:axPos val="l"/>
        <c:majorGridlines>
          <c:spPr>
            <a:ln w="9525" cap="flat" cmpd="sng" algn="ctr">
              <a:solidFill>
                <a:schemeClr val="tx1">
                  <a:lumMod val="15000"/>
                  <a:lumOff val="85000"/>
                </a:schemeClr>
              </a:solidFill>
              <a:round/>
            </a:ln>
            <a:effectLst/>
          </c:spPr>
        </c:majorGridlines>
        <c:numFmt formatCode="_ * #\ ##0_ ;_ * \-#\ ##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23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a:latin typeface="Gill Sans MT" panose="020B0502020104020203" pitchFamily="34" charset="0"/>
              </a:rPr>
              <a:t>Impairments</a:t>
            </a:r>
            <a:r>
              <a:rPr lang="en-ZA" b="1"/>
              <a:t> </a:t>
            </a:r>
          </a:p>
        </c:rich>
      </c:tx>
      <c:spPr>
        <a:noFill/>
        <a:ln>
          <a:noFill/>
        </a:ln>
        <a:effectLst/>
      </c:spPr>
    </c:title>
    <c:plotArea>
      <c:layout/>
      <c:barChart>
        <c:barDir val="col"/>
        <c:grouping val="clustered"/>
        <c:ser>
          <c:idx val="0"/>
          <c:order val="0"/>
          <c:tx>
            <c:strRef>
              <c:f>Impairments!$B$7</c:f>
              <c:strCache>
                <c:ptCount val="1"/>
                <c:pt idx="0">
                  <c:v>Q1 2017/18</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Impairments!$A$8:$A$10</c:f>
              <c:strCache>
                <c:ptCount val="3"/>
                <c:pt idx="0">
                  <c:v>Direct </c:v>
                </c:pt>
                <c:pt idx="1">
                  <c:v>Wholesale </c:v>
                </c:pt>
                <c:pt idx="2">
                  <c:v>Total</c:v>
                </c:pt>
              </c:strCache>
            </c:strRef>
          </c:cat>
          <c:val>
            <c:numRef>
              <c:f>Impairments!$B$8:$B$10</c:f>
              <c:numCache>
                <c:formatCode>0%</c:formatCode>
                <c:ptCount val="3"/>
                <c:pt idx="0">
                  <c:v>0.75201255582524718</c:v>
                </c:pt>
                <c:pt idx="1">
                  <c:v>0.15420674963812339</c:v>
                </c:pt>
                <c:pt idx="2">
                  <c:v>0.39760018438701766</c:v>
                </c:pt>
              </c:numCache>
            </c:numRef>
          </c:val>
          <c:extLst xmlns:c16r2="http://schemas.microsoft.com/office/drawing/2015/06/chart">
            <c:ext xmlns:c16="http://schemas.microsoft.com/office/drawing/2014/chart" uri="{C3380CC4-5D6E-409C-BE32-E72D297353CC}">
              <c16:uniqueId val="{00000000-B8C5-4BC2-8EFB-4F3D54E54A02}"/>
            </c:ext>
          </c:extLst>
        </c:ser>
        <c:ser>
          <c:idx val="1"/>
          <c:order val="1"/>
          <c:tx>
            <c:strRef>
              <c:f>Impairments!$C$7</c:f>
              <c:strCache>
                <c:ptCount val="1"/>
                <c:pt idx="0">
                  <c:v>Q1 2018/19</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Impairments!$A$8:$A$10</c:f>
              <c:strCache>
                <c:ptCount val="3"/>
                <c:pt idx="0">
                  <c:v>Direct </c:v>
                </c:pt>
                <c:pt idx="1">
                  <c:v>Wholesale </c:v>
                </c:pt>
                <c:pt idx="2">
                  <c:v>Total</c:v>
                </c:pt>
              </c:strCache>
            </c:strRef>
          </c:cat>
          <c:val>
            <c:numRef>
              <c:f>Impairments!$C$8:$C$10</c:f>
              <c:numCache>
                <c:formatCode>0%</c:formatCode>
                <c:ptCount val="3"/>
                <c:pt idx="0">
                  <c:v>0.768113241648267</c:v>
                </c:pt>
                <c:pt idx="1">
                  <c:v>0.23848118337203833</c:v>
                </c:pt>
                <c:pt idx="2">
                  <c:v>0.45948428268362801</c:v>
                </c:pt>
              </c:numCache>
            </c:numRef>
          </c:val>
          <c:extLst xmlns:c16r2="http://schemas.microsoft.com/office/drawing/2015/06/chart">
            <c:ext xmlns:c16="http://schemas.microsoft.com/office/drawing/2014/chart" uri="{C3380CC4-5D6E-409C-BE32-E72D297353CC}">
              <c16:uniqueId val="{00000001-B8C5-4BC2-8EFB-4F3D54E54A02}"/>
            </c:ext>
          </c:extLst>
        </c:ser>
        <c:dLbls>
          <c:showVal val="1"/>
        </c:dLbls>
        <c:gapWidth val="219"/>
        <c:overlap val="-27"/>
        <c:axId val="86489728"/>
        <c:axId val="87318912"/>
      </c:barChart>
      <c:catAx>
        <c:axId val="86489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18912"/>
        <c:crosses val="autoZero"/>
        <c:auto val="1"/>
        <c:lblAlgn val="ctr"/>
        <c:lblOffset val="100"/>
      </c:catAx>
      <c:valAx>
        <c:axId val="873189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8972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1" i="0" u="none" strike="noStrike" baseline="0" dirty="0">
                <a:effectLst/>
              </a:rPr>
              <a:t>Direct Collection ratio- quarterly comparison</a:t>
            </a:r>
          </a:p>
        </c:rich>
      </c:tx>
      <c:layout>
        <c:manualLayout>
          <c:xMode val="edge"/>
          <c:yMode val="edge"/>
          <c:x val="0.2955109213043286"/>
          <c:y val="2.4167403962301506E-2"/>
        </c:manualLayout>
      </c:layout>
      <c:spPr>
        <a:noFill/>
        <a:ln>
          <a:noFill/>
        </a:ln>
        <a:effectLst/>
      </c:spPr>
    </c:title>
    <c:plotArea>
      <c:layout>
        <c:manualLayout>
          <c:layoutTarget val="inner"/>
          <c:xMode val="edge"/>
          <c:yMode val="edge"/>
          <c:x val="0.21742940982604109"/>
          <c:y val="0.15746598604308323"/>
          <c:w val="0.70292509956679039"/>
          <c:h val="0.5367513312804405"/>
        </c:manualLayout>
      </c:layout>
      <c:barChart>
        <c:barDir val="col"/>
        <c:grouping val="clustered"/>
        <c:ser>
          <c:idx val="0"/>
          <c:order val="0"/>
          <c:tx>
            <c:strRef>
              <c:f>'Collections2017-19'!$B$90</c:f>
              <c:strCache>
                <c:ptCount val="1"/>
                <c:pt idx="0">
                  <c:v>Current Expected (R'm)</c:v>
                </c:pt>
              </c:strCache>
            </c:strRef>
          </c:tx>
          <c:spPr>
            <a:solidFill>
              <a:schemeClr val="accent1"/>
            </a:solidFill>
            <a:ln>
              <a:noFill/>
            </a:ln>
            <a:effectLst/>
          </c:spPr>
          <c:cat>
            <c:strRef>
              <c:f>'Collections2017-19'!$A$91:$A$92</c:f>
              <c:strCache>
                <c:ptCount val="2"/>
                <c:pt idx="0">
                  <c:v>2017/18 Q1</c:v>
                </c:pt>
                <c:pt idx="1">
                  <c:v>2018/19 Q1</c:v>
                </c:pt>
              </c:strCache>
            </c:strRef>
          </c:cat>
          <c:val>
            <c:numRef>
              <c:f>'Collections2017-19'!$B$91:$B$92</c:f>
              <c:numCache>
                <c:formatCode>_ * #\ ##0.0_ ;_ * \-#\ ##0.0_ ;_ * "-"??_ ;_ @_ </c:formatCode>
                <c:ptCount val="2"/>
                <c:pt idx="0">
                  <c:v>47.643748510000009</c:v>
                </c:pt>
                <c:pt idx="1">
                  <c:v>46.984370800000001</c:v>
                </c:pt>
              </c:numCache>
            </c:numRef>
          </c:val>
          <c:extLst xmlns:c16r2="http://schemas.microsoft.com/office/drawing/2015/06/chart">
            <c:ext xmlns:c16="http://schemas.microsoft.com/office/drawing/2014/chart" uri="{C3380CC4-5D6E-409C-BE32-E72D297353CC}">
              <c16:uniqueId val="{00000000-ACEC-428F-9AA6-C86C805ABD3F}"/>
            </c:ext>
          </c:extLst>
        </c:ser>
        <c:ser>
          <c:idx val="1"/>
          <c:order val="1"/>
          <c:tx>
            <c:strRef>
              <c:f>'Collections2017-19'!$C$90</c:f>
              <c:strCache>
                <c:ptCount val="1"/>
                <c:pt idx="0">
                  <c:v>Total Receipts (R'm)</c:v>
                </c:pt>
              </c:strCache>
            </c:strRef>
          </c:tx>
          <c:spPr>
            <a:solidFill>
              <a:schemeClr val="accent2"/>
            </a:solidFill>
            <a:ln>
              <a:noFill/>
            </a:ln>
            <a:effectLst/>
          </c:spPr>
          <c:cat>
            <c:strRef>
              <c:f>'Collections2017-19'!$A$91:$A$92</c:f>
              <c:strCache>
                <c:ptCount val="2"/>
                <c:pt idx="0">
                  <c:v>2017/18 Q1</c:v>
                </c:pt>
                <c:pt idx="1">
                  <c:v>2018/19 Q1</c:v>
                </c:pt>
              </c:strCache>
            </c:strRef>
          </c:cat>
          <c:val>
            <c:numRef>
              <c:f>'Collections2017-19'!$C$91:$C$92</c:f>
              <c:numCache>
                <c:formatCode>_ * #\ ##0.0_ ;_ * \-#\ ##0.0_ ;_ * "-"??_ ;_ @_ </c:formatCode>
                <c:ptCount val="2"/>
                <c:pt idx="0">
                  <c:v>32.582099140000011</c:v>
                </c:pt>
                <c:pt idx="1">
                  <c:v>42.376781779999995</c:v>
                </c:pt>
              </c:numCache>
            </c:numRef>
          </c:val>
          <c:extLst xmlns:c16r2="http://schemas.microsoft.com/office/drawing/2015/06/chart">
            <c:ext xmlns:c16="http://schemas.microsoft.com/office/drawing/2014/chart" uri="{C3380CC4-5D6E-409C-BE32-E72D297353CC}">
              <c16:uniqueId val="{00000001-ACEC-428F-9AA6-C86C805ABD3F}"/>
            </c:ext>
          </c:extLst>
        </c:ser>
        <c:dLbls/>
        <c:gapWidth val="219"/>
        <c:axId val="87287296"/>
        <c:axId val="87288832"/>
      </c:barChart>
      <c:lineChart>
        <c:grouping val="standard"/>
        <c:ser>
          <c:idx val="2"/>
          <c:order val="2"/>
          <c:tx>
            <c:strRef>
              <c:f>'Collections2017-19'!$D$90</c:f>
              <c:strCache>
                <c:ptCount val="1"/>
                <c:pt idx="0">
                  <c:v>Collection Rate (RHS) (%)</c:v>
                </c:pt>
              </c:strCache>
            </c:strRef>
          </c:tx>
          <c:spPr>
            <a:ln w="28575" cap="rnd">
              <a:solidFill>
                <a:schemeClr val="accent3"/>
              </a:solidFill>
              <a:round/>
            </a:ln>
            <a:effectLst/>
          </c:spPr>
          <c:marker>
            <c:symbol val="none"/>
          </c:marker>
          <c:cat>
            <c:strRef>
              <c:f>'Collections2017-19'!$A$91:$A$92</c:f>
              <c:strCache>
                <c:ptCount val="2"/>
                <c:pt idx="0">
                  <c:v>2017/18 Q1</c:v>
                </c:pt>
                <c:pt idx="1">
                  <c:v>2018/19 Q1</c:v>
                </c:pt>
              </c:strCache>
            </c:strRef>
          </c:cat>
          <c:val>
            <c:numRef>
              <c:f>'Collections2017-19'!$D$91:$D$92</c:f>
              <c:numCache>
                <c:formatCode>0%</c:formatCode>
                <c:ptCount val="2"/>
                <c:pt idx="0">
                  <c:v>0.68386934611497463</c:v>
                </c:pt>
                <c:pt idx="1">
                  <c:v>0.90193358043224026</c:v>
                </c:pt>
              </c:numCache>
            </c:numRef>
          </c:val>
          <c:extLst xmlns:c16r2="http://schemas.microsoft.com/office/drawing/2015/06/chart">
            <c:ext xmlns:c16="http://schemas.microsoft.com/office/drawing/2014/chart" uri="{C3380CC4-5D6E-409C-BE32-E72D297353CC}">
              <c16:uniqueId val="{00000002-ACEC-428F-9AA6-C86C805ABD3F}"/>
            </c:ext>
          </c:extLst>
        </c:ser>
        <c:dLbls/>
        <c:marker val="1"/>
        <c:axId val="87169664"/>
        <c:axId val="87168128"/>
      </c:lineChart>
      <c:catAx>
        <c:axId val="87287296"/>
        <c:scaling>
          <c:orientation val="minMax"/>
        </c:scaling>
        <c:axPos val="b"/>
        <c:numFmt formatCode="_(&quot;R&quot;* #,##0.00_);_(&quot;R&quot;* \(#,##0.00\);_(&quot;R&quot;* &quot;-&quot;??_);_(@_)"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88832"/>
        <c:crosses val="autoZero"/>
        <c:auto val="1"/>
        <c:lblAlgn val="ctr"/>
        <c:lblOffset val="100"/>
      </c:catAx>
      <c:valAx>
        <c:axId val="872888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R'</a:t>
                </a:r>
                <a:r>
                  <a:rPr lang="en-ZA" baseline="0"/>
                  <a:t>m</a:t>
                </a:r>
                <a:endParaRPr lang="en-ZA"/>
              </a:p>
            </c:rich>
          </c:tx>
          <c:layout>
            <c:manualLayout>
              <c:xMode val="edge"/>
              <c:yMode val="edge"/>
              <c:x val="8.9186113460477043E-2"/>
              <c:y val="0.14837483897190018"/>
            </c:manualLayout>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87296"/>
        <c:crosses val="autoZero"/>
        <c:crossBetween val="between"/>
      </c:valAx>
      <c:valAx>
        <c:axId val="87168128"/>
        <c:scaling>
          <c:orientation val="minMax"/>
        </c:scaling>
        <c:axPos val="r"/>
        <c:numFmt formatCode="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69664"/>
        <c:crosses val="max"/>
        <c:crossBetween val="between"/>
      </c:valAx>
      <c:catAx>
        <c:axId val="87169664"/>
        <c:scaling>
          <c:orientation val="minMax"/>
        </c:scaling>
        <c:delete val="1"/>
        <c:axPos val="b"/>
        <c:numFmt formatCode="General" sourceLinked="1"/>
        <c:tickLblPos val="none"/>
        <c:crossAx val="87168128"/>
        <c:crosses val="autoZero"/>
        <c:auto val="1"/>
        <c:lblAlgn val="ctr"/>
        <c:lblOffset val="100"/>
      </c:catAx>
      <c:dTable>
        <c:showHorzBorder val="1"/>
        <c:showVertBorder val="1"/>
        <c:showOutline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16208655461183841"/>
          <c:y val="0.94444397153058579"/>
          <c:w val="0.6758268907763233"/>
          <c:h val="3.1532004445390276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WL Collection ratio - quarterly comparison</a:t>
            </a:r>
          </a:p>
        </c:rich>
      </c:tx>
      <c:spPr>
        <a:noFill/>
        <a:ln>
          <a:noFill/>
        </a:ln>
        <a:effectLst/>
      </c:spPr>
    </c:title>
    <c:plotArea>
      <c:layout/>
      <c:barChart>
        <c:barDir val="col"/>
        <c:grouping val="clustered"/>
        <c:ser>
          <c:idx val="0"/>
          <c:order val="0"/>
          <c:tx>
            <c:strRef>
              <c:f>'Collections2017-19'!$B$71</c:f>
              <c:strCache>
                <c:ptCount val="1"/>
                <c:pt idx="0">
                  <c:v>Current Expected (R'm)</c:v>
                </c:pt>
              </c:strCache>
            </c:strRef>
          </c:tx>
          <c:spPr>
            <a:solidFill>
              <a:schemeClr val="accent1"/>
            </a:solidFill>
            <a:ln>
              <a:noFill/>
            </a:ln>
            <a:effectLst/>
          </c:spPr>
          <c:cat>
            <c:strRef>
              <c:f>'Collections2017-19'!$A$72:$A$73</c:f>
              <c:strCache>
                <c:ptCount val="2"/>
                <c:pt idx="0">
                  <c:v>2017/18 Q1</c:v>
                </c:pt>
                <c:pt idx="1">
                  <c:v>2018/19 Q1</c:v>
                </c:pt>
              </c:strCache>
            </c:strRef>
          </c:cat>
          <c:val>
            <c:numRef>
              <c:f>'Collections2017-19'!$B$72:$B$73</c:f>
              <c:numCache>
                <c:formatCode>_ * #\ ##0.0_ ;_ * \-#\ ##0.0_ ;_ * "-"??_ ;_ @_ </c:formatCode>
                <c:ptCount val="2"/>
                <c:pt idx="0">
                  <c:v>34.726191200000009</c:v>
                </c:pt>
                <c:pt idx="1">
                  <c:v>30.015439369999999</c:v>
                </c:pt>
              </c:numCache>
            </c:numRef>
          </c:val>
          <c:extLst xmlns:c16r2="http://schemas.microsoft.com/office/drawing/2015/06/chart">
            <c:ext xmlns:c16="http://schemas.microsoft.com/office/drawing/2014/chart" uri="{C3380CC4-5D6E-409C-BE32-E72D297353CC}">
              <c16:uniqueId val="{00000000-B9E9-45D7-A74A-FBD9B1838C63}"/>
            </c:ext>
          </c:extLst>
        </c:ser>
        <c:ser>
          <c:idx val="1"/>
          <c:order val="1"/>
          <c:tx>
            <c:strRef>
              <c:f>'Collections2017-19'!$C$71</c:f>
              <c:strCache>
                <c:ptCount val="1"/>
                <c:pt idx="0">
                  <c:v>Total Receipts (R'm)</c:v>
                </c:pt>
              </c:strCache>
            </c:strRef>
          </c:tx>
          <c:spPr>
            <a:solidFill>
              <a:schemeClr val="accent2"/>
            </a:solidFill>
            <a:ln>
              <a:noFill/>
            </a:ln>
            <a:effectLst/>
          </c:spPr>
          <c:cat>
            <c:strRef>
              <c:f>'Collections2017-19'!$A$72:$A$73</c:f>
              <c:strCache>
                <c:ptCount val="2"/>
                <c:pt idx="0">
                  <c:v>2017/18 Q1</c:v>
                </c:pt>
                <c:pt idx="1">
                  <c:v>2018/19 Q1</c:v>
                </c:pt>
              </c:strCache>
            </c:strRef>
          </c:cat>
          <c:val>
            <c:numRef>
              <c:f>'Collections2017-19'!$C$72:$C$73</c:f>
              <c:numCache>
                <c:formatCode>_ * #\ ##0.0_ ;_ * \-#\ ##0.0_ ;_ * "-"??_ ;_ @_ </c:formatCode>
                <c:ptCount val="2"/>
                <c:pt idx="0">
                  <c:v>40.6347296</c:v>
                </c:pt>
                <c:pt idx="1">
                  <c:v>34.015846079999996</c:v>
                </c:pt>
              </c:numCache>
            </c:numRef>
          </c:val>
          <c:extLst xmlns:c16r2="http://schemas.microsoft.com/office/drawing/2015/06/chart">
            <c:ext xmlns:c16="http://schemas.microsoft.com/office/drawing/2014/chart" uri="{C3380CC4-5D6E-409C-BE32-E72D297353CC}">
              <c16:uniqueId val="{00000001-B9E9-45D7-A74A-FBD9B1838C63}"/>
            </c:ext>
          </c:extLst>
        </c:ser>
        <c:dLbls/>
        <c:gapWidth val="219"/>
        <c:overlap val="-27"/>
        <c:axId val="100890496"/>
        <c:axId val="100892032"/>
      </c:barChart>
      <c:lineChart>
        <c:grouping val="standard"/>
        <c:ser>
          <c:idx val="2"/>
          <c:order val="2"/>
          <c:tx>
            <c:strRef>
              <c:f>'Collections2017-19'!$D$71</c:f>
              <c:strCache>
                <c:ptCount val="1"/>
                <c:pt idx="0">
                  <c:v>Collection Rate (RHS) (%)</c:v>
                </c:pt>
              </c:strCache>
            </c:strRef>
          </c:tx>
          <c:spPr>
            <a:ln w="28575" cap="rnd">
              <a:solidFill>
                <a:schemeClr val="accent3"/>
              </a:solidFill>
              <a:round/>
            </a:ln>
            <a:effectLst/>
          </c:spPr>
          <c:marker>
            <c:symbol val="none"/>
          </c:marker>
          <c:cat>
            <c:strRef>
              <c:f>'Collections2017-19'!$A$72:$A$73</c:f>
              <c:strCache>
                <c:ptCount val="2"/>
                <c:pt idx="0">
                  <c:v>2017/18 Q1</c:v>
                </c:pt>
                <c:pt idx="1">
                  <c:v>2018/19 Q1</c:v>
                </c:pt>
              </c:strCache>
            </c:strRef>
          </c:cat>
          <c:val>
            <c:numRef>
              <c:f>'Collections2017-19'!$D$72:$D$73</c:f>
              <c:numCache>
                <c:formatCode>0%</c:formatCode>
                <c:ptCount val="2"/>
                <c:pt idx="0">
                  <c:v>1.1701464570637967</c:v>
                </c:pt>
                <c:pt idx="1">
                  <c:v>1.1332782992341712</c:v>
                </c:pt>
              </c:numCache>
            </c:numRef>
          </c:val>
          <c:extLst xmlns:c16r2="http://schemas.microsoft.com/office/drawing/2015/06/chart">
            <c:ext xmlns:c16="http://schemas.microsoft.com/office/drawing/2014/chart" uri="{C3380CC4-5D6E-409C-BE32-E72D297353CC}">
              <c16:uniqueId val="{00000002-B9E9-45D7-A74A-FBD9B1838C63}"/>
            </c:ext>
          </c:extLst>
        </c:ser>
        <c:dLbls/>
        <c:marker val="1"/>
        <c:axId val="100899456"/>
        <c:axId val="100897920"/>
      </c:lineChart>
      <c:catAx>
        <c:axId val="100890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892032"/>
        <c:crosses val="autoZero"/>
        <c:auto val="1"/>
        <c:lblAlgn val="ctr"/>
        <c:lblOffset val="100"/>
      </c:catAx>
      <c:valAx>
        <c:axId val="100892032"/>
        <c:scaling>
          <c:orientation val="minMax"/>
        </c:scaling>
        <c:axPos val="l"/>
        <c:majorGridlines>
          <c:spPr>
            <a:ln w="9525" cap="flat" cmpd="sng" algn="ctr">
              <a:solidFill>
                <a:schemeClr val="tx1">
                  <a:lumMod val="15000"/>
                  <a:lumOff val="85000"/>
                </a:schemeClr>
              </a:solidFill>
              <a:round/>
            </a:ln>
            <a:effectLst/>
          </c:spPr>
        </c:majorGridlines>
        <c:numFmt formatCode="_ * #\ ##0.0_ ;_ * \-#\ ##0.0_ ;_ * &quot;-&quot;??_ ;_ @_ "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890496"/>
        <c:crosses val="autoZero"/>
        <c:crossBetween val="between"/>
      </c:valAx>
      <c:valAx>
        <c:axId val="100897920"/>
        <c:scaling>
          <c:orientation val="minMax"/>
        </c:scaling>
        <c:axPos val="r"/>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899456"/>
        <c:crosses val="max"/>
        <c:crossBetween val="between"/>
      </c:valAx>
      <c:catAx>
        <c:axId val="100899456"/>
        <c:scaling>
          <c:orientation val="minMax"/>
        </c:scaling>
        <c:delete val="1"/>
        <c:axPos val="b"/>
        <c:numFmt formatCode="General" sourceLinked="1"/>
        <c:majorTickMark val="none"/>
        <c:tickLblPos val="none"/>
        <c:crossAx val="100897920"/>
        <c:crosses val="autoZero"/>
        <c:auto val="1"/>
        <c:lblAlgn val="ctr"/>
        <c:lblOffset val="10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577" tIns="45789" rIns="91577" bIns="45789" rtlCol="0"/>
          <a:lstStyle>
            <a:lvl1pPr algn="l">
              <a:defRPr sz="1200"/>
            </a:lvl1pPr>
          </a:lstStyle>
          <a:p>
            <a:endParaRPr lang="en-ZA"/>
          </a:p>
        </p:txBody>
      </p:sp>
      <p:sp>
        <p:nvSpPr>
          <p:cNvPr id="3" name="Date Placeholder 2"/>
          <p:cNvSpPr>
            <a:spLocks noGrp="1"/>
          </p:cNvSpPr>
          <p:nvPr>
            <p:ph type="dt" sz="quarter" idx="1"/>
          </p:nvPr>
        </p:nvSpPr>
        <p:spPr>
          <a:xfrm>
            <a:off x="3856739" y="1"/>
            <a:ext cx="2950475" cy="497046"/>
          </a:xfrm>
          <a:prstGeom prst="rect">
            <a:avLst/>
          </a:prstGeom>
        </p:spPr>
        <p:txBody>
          <a:bodyPr vert="horz" lIns="91577" tIns="45789" rIns="91577" bIns="45789" rtlCol="0"/>
          <a:lstStyle>
            <a:lvl1pPr algn="r">
              <a:defRPr sz="1200"/>
            </a:lvl1pPr>
          </a:lstStyle>
          <a:p>
            <a:fld id="{DC82F4AB-C701-4C42-9345-4B488262B209}" type="datetimeFigureOut">
              <a:rPr lang="en-ZA" smtClean="0"/>
              <a:pPr/>
              <a:t>2018/11/22</a:t>
            </a:fld>
            <a:endParaRPr lang="en-ZA"/>
          </a:p>
        </p:txBody>
      </p:sp>
      <p:sp>
        <p:nvSpPr>
          <p:cNvPr id="4" name="Footer Placeholder 3"/>
          <p:cNvSpPr>
            <a:spLocks noGrp="1"/>
          </p:cNvSpPr>
          <p:nvPr>
            <p:ph type="ftr" sz="quarter" idx="2"/>
          </p:nvPr>
        </p:nvSpPr>
        <p:spPr>
          <a:xfrm>
            <a:off x="1" y="9442154"/>
            <a:ext cx="2950475" cy="497046"/>
          </a:xfrm>
          <a:prstGeom prst="rect">
            <a:avLst/>
          </a:prstGeom>
        </p:spPr>
        <p:txBody>
          <a:bodyPr vert="horz" lIns="91577" tIns="45789" rIns="91577" bIns="45789"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4"/>
            <a:ext cx="2950475" cy="497046"/>
          </a:xfrm>
          <a:prstGeom prst="rect">
            <a:avLst/>
          </a:prstGeom>
        </p:spPr>
        <p:txBody>
          <a:bodyPr vert="horz" lIns="91577" tIns="45789" rIns="91577" bIns="45789" rtlCol="0" anchor="b"/>
          <a:lstStyle>
            <a:lvl1pPr algn="r">
              <a:defRPr sz="1200"/>
            </a:lvl1pPr>
          </a:lstStyle>
          <a:p>
            <a:fld id="{5B9EB3A7-2CE7-460C-90D7-03F7EC7E69A3}" type="slidenum">
              <a:rPr lang="en-ZA" smtClean="0"/>
              <a:pPr/>
              <a:t>‹#›</a:t>
            </a:fld>
            <a:endParaRPr lang="en-ZA"/>
          </a:p>
        </p:txBody>
      </p:sp>
    </p:spTree>
    <p:extLst>
      <p:ext uri="{BB962C8B-B14F-4D97-AF65-F5344CB8AC3E}">
        <p14:creationId xmlns:p14="http://schemas.microsoft.com/office/powerpoint/2010/main" xmlns="" val="101052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6739" y="1"/>
            <a:ext cx="2950475" cy="497046"/>
          </a:xfrm>
          <a:prstGeom prst="rect">
            <a:avLst/>
          </a:prstGeom>
        </p:spPr>
        <p:txBody>
          <a:bodyPr vert="horz" lIns="91577" tIns="45789" rIns="91577" bIns="45789" rtlCol="0"/>
          <a:lstStyle>
            <a:lvl1pPr algn="r">
              <a:defRPr sz="1200"/>
            </a:lvl1pPr>
          </a:lstStyle>
          <a:p>
            <a:fld id="{F5A28A62-3431-4DF4-B6C2-90D7D8A9967C}" type="datetimeFigureOut">
              <a:rPr lang="en-US" smtClean="0"/>
              <a:pPr/>
              <a:t>11/22/2018</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4"/>
            <a:ext cx="2950475" cy="497046"/>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6739" y="9442154"/>
            <a:ext cx="2950475" cy="497046"/>
          </a:xfrm>
          <a:prstGeom prst="rect">
            <a:avLst/>
          </a:prstGeom>
        </p:spPr>
        <p:txBody>
          <a:bodyPr vert="horz" lIns="91577" tIns="45789" rIns="91577" bIns="45789" rtlCol="0" anchor="b"/>
          <a:lstStyle>
            <a:lvl1pPr algn="r">
              <a:defRPr sz="1200"/>
            </a:lvl1pPr>
          </a:lstStyle>
          <a:p>
            <a:fld id="{1F432BC9-667F-4DF5-BF07-DB3CA2EC41B8}" type="slidenum">
              <a:rPr lang="en-US" smtClean="0"/>
              <a:pPr/>
              <a:t>‹#›</a:t>
            </a:fld>
            <a:endParaRPr lang="en-US"/>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255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14B1CC9-695A-4856-B8A7-33BFEBEC6201}" type="slidenum">
              <a:rPr lang="en-ZA" smtClean="0"/>
              <a:pPr/>
              <a:t>4</a:t>
            </a:fld>
            <a:endParaRPr lang="en-ZA" dirty="0"/>
          </a:p>
        </p:txBody>
      </p:sp>
    </p:spTree>
    <p:extLst>
      <p:ext uri="{BB962C8B-B14F-4D97-AF65-F5344CB8AC3E}">
        <p14:creationId xmlns:p14="http://schemas.microsoft.com/office/powerpoint/2010/main" xmlns="" val="344732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F9CE7A-632F-4E84-A4BA-371F69F5C40E}" type="slidenum">
              <a:rPr lang="en-ZA" smtClean="0">
                <a:solidFill>
                  <a:prstClr val="black"/>
                </a:solidFill>
              </a:rPr>
              <a:pPr/>
              <a:t>47</a:t>
            </a:fld>
            <a:endParaRPr lang="en-ZA" dirty="0">
              <a:solidFill>
                <a:prstClr val="black"/>
              </a:solidFill>
            </a:endParaRPr>
          </a:p>
        </p:txBody>
      </p:sp>
    </p:spTree>
    <p:extLst>
      <p:ext uri="{BB962C8B-B14F-4D97-AF65-F5344CB8AC3E}">
        <p14:creationId xmlns:p14="http://schemas.microsoft.com/office/powerpoint/2010/main" xmlns="" val="156092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F9CE7A-632F-4E84-A4BA-371F69F5C40E}" type="slidenum">
              <a:rPr lang="en-ZA" smtClean="0">
                <a:solidFill>
                  <a:prstClr val="black"/>
                </a:solidFill>
              </a:rPr>
              <a:pPr/>
              <a:t>49</a:t>
            </a:fld>
            <a:endParaRPr lang="en-ZA" dirty="0">
              <a:solidFill>
                <a:prstClr val="black"/>
              </a:solidFill>
            </a:endParaRPr>
          </a:p>
        </p:txBody>
      </p:sp>
    </p:spTree>
    <p:extLst>
      <p:ext uri="{BB962C8B-B14F-4D97-AF65-F5344CB8AC3E}">
        <p14:creationId xmlns:p14="http://schemas.microsoft.com/office/powerpoint/2010/main" xmlns="" val="394301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F9CE7A-632F-4E84-A4BA-371F69F5C40E}" type="slidenum">
              <a:rPr lang="en-ZA" smtClean="0">
                <a:solidFill>
                  <a:prstClr val="black"/>
                </a:solidFill>
              </a:rPr>
              <a:pPr/>
              <a:t>50</a:t>
            </a:fld>
            <a:endParaRPr lang="en-ZA" dirty="0">
              <a:solidFill>
                <a:prstClr val="black"/>
              </a:solidFill>
            </a:endParaRPr>
          </a:p>
        </p:txBody>
      </p:sp>
    </p:spTree>
    <p:extLst>
      <p:ext uri="{BB962C8B-B14F-4D97-AF65-F5344CB8AC3E}">
        <p14:creationId xmlns:p14="http://schemas.microsoft.com/office/powerpoint/2010/main" xmlns="" val="263487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F9CE7A-632F-4E84-A4BA-371F69F5C40E}" type="slidenum">
              <a:rPr lang="en-ZA" smtClean="0">
                <a:solidFill>
                  <a:prstClr val="black"/>
                </a:solidFill>
              </a:rPr>
              <a:pPr/>
              <a:t>54</a:t>
            </a:fld>
            <a:endParaRPr lang="en-ZA" dirty="0">
              <a:solidFill>
                <a:prstClr val="black"/>
              </a:solidFill>
            </a:endParaRPr>
          </a:p>
        </p:txBody>
      </p:sp>
    </p:spTree>
    <p:extLst>
      <p:ext uri="{BB962C8B-B14F-4D97-AF65-F5344CB8AC3E}">
        <p14:creationId xmlns:p14="http://schemas.microsoft.com/office/powerpoint/2010/main" xmlns="" val="340489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859203-6C1C-4D94-91FB-3F09C4A70D8B}" type="datetime1">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99989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4861B-A8BB-473C-BEF7-8AFA1FAC06A3}" type="datetime1">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21374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2CF79-5B6F-44E8-B3A8-32FBA2E4400B}" type="datetime1">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9101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050F513-66FC-45DB-BA25-B6BC62957ADD}" type="datetime1">
              <a:rPr lang="en-ZA" smtClean="0">
                <a:solidFill>
                  <a:prstClr val="black">
                    <a:tint val="75000"/>
                  </a:prstClr>
                </a:solidFill>
              </a:rPr>
              <a:pPr/>
              <a:t>2018/11/22</a:t>
            </a:fld>
            <a:endParaRPr lang="en-ZA">
              <a:solidFill>
                <a:prstClr val="black">
                  <a:tint val="75000"/>
                </a:prstClr>
              </a:solidFill>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a:t>
            </a:fld>
            <a:endParaRPr lang="en-ZA"/>
          </a:p>
        </p:txBody>
      </p:sp>
      <p:sp>
        <p:nvSpPr>
          <p:cNvPr id="6" name="Text Placeholder 5"/>
          <p:cNvSpPr>
            <a:spLocks noGrp="1"/>
          </p:cNvSpPr>
          <p:nvPr>
            <p:ph type="body" sz="quarter" idx="12"/>
          </p:nvPr>
        </p:nvSpPr>
        <p:spPr>
          <a:xfrm>
            <a:off x="628650" y="1136650"/>
            <a:ext cx="7886700"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xmlns="" val="243525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AA051-6DBA-4929-AC3C-6A55FB061694}" type="datetime1">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1153235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B9442-BCCA-4723-B70F-64C279483313}" type="datetime1">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048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EA74-179A-4FD9-8D0A-671813B3086F}" type="datetime1">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6494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5AB59-7044-4026-B473-F6BDDF4C40B2}" type="datetime1">
              <a:rPr lang="en-US" smtClean="0">
                <a:solidFill>
                  <a:prstClr val="black">
                    <a:tint val="75000"/>
                  </a:prstClr>
                </a:solidFill>
              </a:rPr>
              <a:pPr/>
              <a:t>11/22/2018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891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6677C-2D6F-4189-8F60-47BCF981600E}" type="datetime1">
              <a:rPr lang="en-US" smtClean="0">
                <a:solidFill>
                  <a:prstClr val="black">
                    <a:tint val="75000"/>
                  </a:prstClr>
                </a:solidFill>
              </a:rPr>
              <a:pPr/>
              <a:t>11/22/2018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307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D2760-04ED-46CD-BBF7-4B25E1744325}" type="datetime1">
              <a:rPr lang="en-US" smtClean="0">
                <a:solidFill>
                  <a:prstClr val="black">
                    <a:tint val="75000"/>
                  </a:prstClr>
                </a:solidFill>
              </a:rPr>
              <a:pPr/>
              <a:t>11/22/2018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5083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ED6-7531-43AF-AD35-394A50EF3D33}" type="datetime1">
              <a:rPr lang="en-US" smtClean="0">
                <a:solidFill>
                  <a:prstClr val="black">
                    <a:tint val="75000"/>
                  </a:prstClr>
                </a:solidFill>
              </a:rPr>
              <a:pPr/>
              <a:t>11/22/2018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20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C0564-56DD-4D6B-B2B2-A12F097747CE}" type="datetime1">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435210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8FE6B-A50A-404C-BD23-716F31E5A0EC}" type="datetime1">
              <a:rPr lang="en-US" smtClean="0">
                <a:solidFill>
                  <a:prstClr val="black">
                    <a:tint val="75000"/>
                  </a:prstClr>
                </a:solidFill>
              </a:rPr>
              <a:pPr/>
              <a:t>11/22/2018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8332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D2F50-9A88-4CE7-96FE-C8CF906A3F84}" type="datetime1">
              <a:rPr lang="en-US" smtClean="0">
                <a:solidFill>
                  <a:prstClr val="black">
                    <a:tint val="75000"/>
                  </a:prstClr>
                </a:solidFill>
              </a:rPr>
              <a:pPr/>
              <a:t>11/22/2018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5685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FC635-6C12-48E1-A3ED-0CEA87D3E451}" type="datetime1">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0260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37401-B830-4740-AC7B-E94AFF93D9B8}" type="datetime1">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51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575D4-35E0-47C1-8085-7B23C6F7C771}" type="datetime1">
              <a:rPr lang="en-US" smtClean="0"/>
              <a:pPr/>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92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103A9-A8A2-430F-8212-D7641772FA2F}" type="datetime1">
              <a:rPr lang="en-US" smtClean="0"/>
              <a:pPr/>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3384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247A-4088-4243-9E34-839D9EFF7C06}" type="datetime1">
              <a:rPr lang="en-US" smtClean="0"/>
              <a:pPr/>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63229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DDE14-74E8-4A90-8660-EF24E98A3D34}" type="datetime1">
              <a:rPr lang="en-US" smtClean="0"/>
              <a:pPr/>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6769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175C9-2375-4B7E-B775-3B7D55D57686}" type="datetime1">
              <a:rPr lang="en-US" smtClean="0"/>
              <a:pPr/>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275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285B3-DFFB-492A-93F2-9D288B80D78F}" type="datetime1">
              <a:rPr lang="en-US" smtClean="0"/>
              <a:pPr/>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5853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3DEFE-21FD-4FB2-8CAE-FB934672EA06}" type="datetime1">
              <a:rPr lang="en-US" smtClean="0"/>
              <a:pPr/>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2826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86317-7EC0-4DAA-8D57-E41D9AEAC3AC}" type="datetime1">
              <a:rPr lang="en-US" smtClean="0"/>
              <a:pPr/>
              <a:t>11/22/2018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844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CBD84-F511-4FA1-8EAF-7F47F32F31D6}" type="datetime1">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39541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gevoraelefsina.wikispaces.com/COMPUTERS" TargetMode="External"/><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6" y="83053"/>
            <a:ext cx="9144000" cy="601294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457200" y="1398997"/>
            <a:ext cx="8229600" cy="4117832"/>
          </a:xfrm>
        </p:spPr>
        <p:txBody>
          <a:bodyPr>
            <a:normAutofit/>
          </a:bodyPr>
          <a:lstStyle/>
          <a:p>
            <a:r>
              <a:rPr lang="en-ZA" sz="3600" b="1" dirty="0" err="1">
                <a:solidFill>
                  <a:srgbClr val="000000"/>
                </a:solidFill>
                <a:latin typeface="+mj-lt"/>
                <a:cs typeface="Arial" panose="020B0604020202020204" pitchFamily="34" charset="0"/>
              </a:rPr>
              <a:t>sefa</a:t>
            </a:r>
            <a:r>
              <a:rPr lang="en-ZA" sz="3600" b="1" dirty="0">
                <a:solidFill>
                  <a:srgbClr val="000000"/>
                </a:solidFill>
                <a:latin typeface="+mj-lt"/>
                <a:cs typeface="Arial" panose="020B0604020202020204" pitchFamily="34" charset="0"/>
              </a:rPr>
              <a:t> 1</a:t>
            </a:r>
            <a:r>
              <a:rPr lang="en-ZA" sz="3600" b="1" baseline="30000" dirty="0">
                <a:solidFill>
                  <a:srgbClr val="000000"/>
                </a:solidFill>
                <a:latin typeface="+mj-lt"/>
                <a:cs typeface="Arial" panose="020B0604020202020204" pitchFamily="34" charset="0"/>
              </a:rPr>
              <a:t>st</a:t>
            </a:r>
            <a:r>
              <a:rPr lang="en-ZA" sz="3600" b="1" dirty="0">
                <a:solidFill>
                  <a:srgbClr val="000000"/>
                </a:solidFill>
                <a:latin typeface="+mj-lt"/>
                <a:cs typeface="Arial" panose="020B0604020202020204" pitchFamily="34" charset="0"/>
              </a:rPr>
              <a:t> </a:t>
            </a:r>
            <a:r>
              <a:rPr lang="en-ZA" sz="3600" b="1" dirty="0">
                <a:solidFill>
                  <a:schemeClr val="tx1"/>
                </a:solidFill>
                <a:latin typeface="+mj-lt"/>
                <a:cs typeface="Arial" panose="020B0604020202020204" pitchFamily="34" charset="0"/>
              </a:rPr>
              <a:t>Quarter </a:t>
            </a:r>
            <a:r>
              <a:rPr lang="en-ZA" sz="3600" b="1" dirty="0">
                <a:solidFill>
                  <a:schemeClr val="tx1"/>
                </a:solidFill>
                <a:cs typeface="Arial" panose="020B0604020202020204" pitchFamily="34" charset="0"/>
              </a:rPr>
              <a:t>Performance </a:t>
            </a:r>
            <a:r>
              <a:rPr lang="en-ZA" sz="3600" b="1" dirty="0">
                <a:solidFill>
                  <a:srgbClr val="000000"/>
                </a:solidFill>
                <a:latin typeface="+mj-lt"/>
                <a:cs typeface="Arial" panose="020B0604020202020204" pitchFamily="34" charset="0"/>
              </a:rPr>
              <a:t>Report</a:t>
            </a:r>
          </a:p>
          <a:p>
            <a:r>
              <a:rPr lang="en-ZA" b="1" dirty="0">
                <a:solidFill>
                  <a:srgbClr val="000000"/>
                </a:solidFill>
                <a:latin typeface="+mj-lt"/>
                <a:cs typeface="Arial" panose="020B0604020202020204" pitchFamily="34" charset="0"/>
              </a:rPr>
              <a:t>Financial Year 2018/19</a:t>
            </a:r>
          </a:p>
          <a:p>
            <a:endParaRPr lang="en-ZA" b="1" dirty="0">
              <a:solidFill>
                <a:srgbClr val="000000"/>
              </a:solidFill>
              <a:latin typeface="+mj-lt"/>
              <a:cs typeface="Arial" panose="020B0604020202020204" pitchFamily="34" charset="0"/>
            </a:endParaRPr>
          </a:p>
          <a:p>
            <a:r>
              <a:rPr lang="en-ZA" sz="3600" b="1" dirty="0">
                <a:solidFill>
                  <a:schemeClr val="tx1"/>
                </a:solidFill>
                <a:cs typeface="Arial" panose="020B0604020202020204" pitchFamily="34" charset="0"/>
              </a:rPr>
              <a:t>Portfolio Committee Small Business </a:t>
            </a:r>
          </a:p>
          <a:p>
            <a:r>
              <a:rPr lang="en-ZA" b="1" dirty="0">
                <a:solidFill>
                  <a:srgbClr val="000000"/>
                </a:solidFill>
                <a:latin typeface="+mj-lt"/>
                <a:cs typeface="Arial" panose="020B0604020202020204" pitchFamily="34" charset="0"/>
              </a:rPr>
              <a:t>21 November 2018</a:t>
            </a:r>
          </a:p>
          <a:p>
            <a:endParaRPr lang="en-ZA" sz="4000" b="1" dirty="0">
              <a:solidFill>
                <a:srgbClr val="000000"/>
              </a:solidFill>
              <a:latin typeface="+mj-lt"/>
              <a:cs typeface="Arial" panose="020B0604020202020204" pitchFamily="34" charset="0"/>
            </a:endParaRPr>
          </a:p>
          <a:p>
            <a:endParaRPr lang="en-US" b="1" dirty="0">
              <a:solidFill>
                <a:schemeClr val="bg1"/>
              </a:solidFill>
              <a:latin typeface="+mj-lt"/>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3480902" y="6096000"/>
            <a:ext cx="2005498" cy="762000"/>
          </a:xfrm>
          <a:prstGeom prst="rect">
            <a:avLst/>
          </a:prstGeom>
        </p:spPr>
      </p:pic>
      <p:pic>
        <p:nvPicPr>
          <p:cNvPr id="7" name="Picture 6" descr="Description: D:\SEFA log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pic>
        <p:nvPicPr>
          <p:cNvPr id="6" name="Picture 5" descr="http://phalafala/document-centre/Documents/Logo/seda%20logo%20hr.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6207297"/>
            <a:ext cx="2362200" cy="625476"/>
          </a:xfrm>
          <a:prstGeom prst="rect">
            <a:avLst/>
          </a:prstGeom>
          <a:noFill/>
          <a:ln>
            <a:noFill/>
          </a:ln>
        </p:spPr>
      </p:pic>
    </p:spTree>
    <p:extLst>
      <p:ext uri="{BB962C8B-B14F-4D97-AF65-F5344CB8AC3E}">
        <p14:creationId xmlns:p14="http://schemas.microsoft.com/office/powerpoint/2010/main" xmlns="" val="256686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Development impact</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10</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266058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ZA" sz="2800" b="1" dirty="0"/>
              <a:t>Development impact: </a:t>
            </a:r>
            <a:r>
              <a:rPr lang="en-ZA" sz="2800" b="1" dirty="0" err="1"/>
              <a:t>SMMEs</a:t>
            </a:r>
            <a:r>
              <a:rPr lang="en-ZA" sz="2800" b="1" dirty="0"/>
              <a:t> financed and jobs facilitated </a:t>
            </a: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11</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273495" y="4618672"/>
            <a:ext cx="8686800" cy="1477328"/>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t>The Q1 performance against target is as follows:</a:t>
            </a:r>
          </a:p>
          <a:p>
            <a:pPr marL="742950" lvl="1" indent="-285750">
              <a:buFont typeface="Courier New" panose="02070309020205020404" pitchFamily="49" charset="0"/>
              <a:buChar char="o"/>
            </a:pPr>
            <a:r>
              <a:rPr lang="en-ZA" dirty="0"/>
              <a:t>No of SMMEs and Co-operatives financed – 146%  of target achieved</a:t>
            </a:r>
          </a:p>
          <a:p>
            <a:pPr marL="742950" lvl="1" indent="-285750">
              <a:buFont typeface="Courier New" panose="02070309020205020404" pitchFamily="49" charset="0"/>
              <a:buChar char="o"/>
            </a:pPr>
            <a:r>
              <a:rPr lang="en-ZA" dirty="0"/>
              <a:t>Jobs facilitated - 163% of target achieved</a:t>
            </a:r>
          </a:p>
          <a:p>
            <a:pPr marL="285750" indent="-285750">
              <a:buFont typeface="Courier New" panose="02070309020205020404" pitchFamily="49" charset="0"/>
              <a:buChar char="o"/>
            </a:pPr>
            <a:r>
              <a:rPr lang="en-ZA" dirty="0"/>
              <a:t>The majority of SMMEs and Jobs facilitated was contributed by the Microenterprise sector.</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a:extLst>
              <a:ext uri="{FF2B5EF4-FFF2-40B4-BE49-F238E27FC236}">
                <a16:creationId xmlns:a16="http://schemas.microsoft.com/office/drawing/2014/main" xmlns="" id="{C58D5D2A-41DB-4F7B-9777-D614AE4CF663}"/>
              </a:ext>
            </a:extLst>
          </p:cNvPr>
          <p:cNvGraphicFramePr>
            <a:graphicFrameLocks/>
          </p:cNvGraphicFramePr>
          <p:nvPr>
            <p:extLst>
              <p:ext uri="{D42A27DB-BD31-4B8C-83A1-F6EECF244321}">
                <p14:modId xmlns:p14="http://schemas.microsoft.com/office/powerpoint/2010/main" xmlns="" val="1188340155"/>
              </p:ext>
            </p:extLst>
          </p:nvPr>
        </p:nvGraphicFramePr>
        <p:xfrm>
          <a:off x="762000" y="975689"/>
          <a:ext cx="7315200" cy="3520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5134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400" b="1" dirty="0"/>
              <a:t>Development Impact: Targeted Groups</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12</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152400" y="4951274"/>
            <a:ext cx="8565705" cy="1754326"/>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t>Youth-owned enterprises received R36 million, Priority rural provinces received R55 million and R4,9 million was disbursed to township enterprises and R502 thousand was to enterprises with people with disability. </a:t>
            </a:r>
            <a:r>
              <a:rPr lang="en-US" dirty="0"/>
              <a:t> </a:t>
            </a:r>
          </a:p>
          <a:p>
            <a:pPr marL="285750" indent="-285750">
              <a:buFont typeface="Courier New" panose="02070309020205020404" pitchFamily="49" charset="0"/>
              <a:buChar char="o"/>
            </a:pPr>
            <a:r>
              <a:rPr lang="en-ZA" dirty="0"/>
              <a:t>The women-owned enterprises disbursements was R55 million and R116 million for black-owned enterprises. </a:t>
            </a:r>
          </a:p>
          <a:p>
            <a:pPr lvl="0"/>
            <a:endParaRPr lang="en-US" dirty="0"/>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a:extLst>
              <a:ext uri="{FF2B5EF4-FFF2-40B4-BE49-F238E27FC236}">
                <a16:creationId xmlns:a16="http://schemas.microsoft.com/office/drawing/2014/main" xmlns="" id="{6CA4A2C5-0AC7-4782-A455-1B91F843FE82}"/>
              </a:ext>
            </a:extLst>
          </p:cNvPr>
          <p:cNvGraphicFramePr>
            <a:graphicFrameLocks/>
          </p:cNvGraphicFramePr>
          <p:nvPr>
            <p:extLst>
              <p:ext uri="{D42A27DB-BD31-4B8C-83A1-F6EECF244321}">
                <p14:modId xmlns:p14="http://schemas.microsoft.com/office/powerpoint/2010/main" xmlns="" val="2806512917"/>
              </p:ext>
            </p:extLst>
          </p:nvPr>
        </p:nvGraphicFramePr>
        <p:xfrm>
          <a:off x="761999" y="1371600"/>
          <a:ext cx="7956105"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3091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A1B9E00-AAD4-46D5-B73E-A383C4413BE9}"/>
              </a:ext>
            </a:extLst>
          </p:cNvPr>
          <p:cNvSpPr>
            <a:spLocks noGrp="1"/>
          </p:cNvSpPr>
          <p:nvPr>
            <p:ph type="sldNum" sz="quarter" idx="12"/>
          </p:nvPr>
        </p:nvSpPr>
        <p:spPr/>
        <p:txBody>
          <a:bodyPr/>
          <a:lstStyle/>
          <a:p>
            <a:fld id="{09B92D72-FD1F-4644-BBBA-22A65A700C67}" type="slidenum">
              <a:rPr lang="en-US" smtClean="0"/>
              <a:pPr/>
              <a:t>13</a:t>
            </a:fld>
            <a:endParaRPr lang="en-US"/>
          </a:p>
        </p:txBody>
      </p:sp>
      <p:sp>
        <p:nvSpPr>
          <p:cNvPr id="5" name="Title 1">
            <a:extLst>
              <a:ext uri="{FF2B5EF4-FFF2-40B4-BE49-F238E27FC236}">
                <a16:creationId xmlns:a16="http://schemas.microsoft.com/office/drawing/2014/main" xmlns="" id="{A128EACB-624F-44D4-A560-FF87B1FA6795}"/>
              </a:ext>
            </a:extLst>
          </p:cNvPr>
          <p:cNvSpPr>
            <a:spLocks noGrp="1"/>
          </p:cNvSpPr>
          <p:nvPr>
            <p:ph type="title"/>
          </p:nvPr>
        </p:nvSpPr>
        <p:spPr>
          <a:xfrm>
            <a:off x="457200" y="274638"/>
            <a:ext cx="8229600" cy="1143000"/>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400" b="1" dirty="0"/>
              <a:t>Development Impact: Provinces</a:t>
            </a:r>
            <a:r>
              <a:rPr lang="en-US" sz="2800" dirty="0">
                <a:cs typeface="Arial" pitchFamily="34" charset="0"/>
              </a:rPr>
              <a:t/>
            </a:r>
            <a:br>
              <a:rPr lang="en-US" sz="2800" dirty="0">
                <a:cs typeface="Arial" pitchFamily="34" charset="0"/>
              </a:rPr>
            </a:br>
            <a:endParaRPr lang="en-US" sz="2800" dirty="0">
              <a:cs typeface="Arial" pitchFamily="34" charset="0"/>
            </a:endParaRPr>
          </a:p>
        </p:txBody>
      </p:sp>
      <p:pic>
        <p:nvPicPr>
          <p:cNvPr id="8" name="Picture 7">
            <a:extLst>
              <a:ext uri="{FF2B5EF4-FFF2-40B4-BE49-F238E27FC236}">
                <a16:creationId xmlns:a16="http://schemas.microsoft.com/office/drawing/2014/main" xmlns="" id="{2DFE80EC-D35D-4E90-81FF-639A6E4FF5D9}"/>
              </a:ext>
            </a:extLst>
          </p:cNvPr>
          <p:cNvPicPr>
            <a:picLocks noChangeAspect="1"/>
          </p:cNvPicPr>
          <p:nvPr/>
        </p:nvPicPr>
        <p:blipFill>
          <a:blip r:embed="rId2" cstate="print"/>
          <a:stretch>
            <a:fillRect/>
          </a:stretch>
        </p:blipFill>
        <p:spPr>
          <a:xfrm>
            <a:off x="457199" y="1600200"/>
            <a:ext cx="8382001" cy="3810000"/>
          </a:xfrm>
          <a:prstGeom prst="rect">
            <a:avLst/>
          </a:prstGeom>
        </p:spPr>
      </p:pic>
    </p:spTree>
    <p:extLst>
      <p:ext uri="{BB962C8B-B14F-4D97-AF65-F5344CB8AC3E}">
        <p14:creationId xmlns:p14="http://schemas.microsoft.com/office/powerpoint/2010/main" xmlns="" val="311441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Post-investment monitoring</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14</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157830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
            <a:ext cx="8928991" cy="6095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b="1" dirty="0"/>
              <a:t>Post investment monitoring: Total Portfolio At Risk (PAR)</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15</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326083" y="3276600"/>
            <a:ext cx="8581623" cy="2031325"/>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t>The Portfolio At Risk represents outstanding loan balance account ( 60 days+ in arrears).</a:t>
            </a:r>
          </a:p>
          <a:p>
            <a:pPr marL="285750" lvl="0" indent="-285750">
              <a:buFont typeface="Courier New" panose="02070309020205020404" pitchFamily="49" charset="0"/>
              <a:buChar char="o"/>
            </a:pPr>
            <a:r>
              <a:rPr lang="en-ZA" dirty="0"/>
              <a:t>Total PAR is 57%</a:t>
            </a:r>
          </a:p>
          <a:p>
            <a:pPr marL="285750" lvl="0" indent="-285750">
              <a:buFont typeface="Courier New" panose="02070309020205020404" pitchFamily="49" charset="0"/>
              <a:buChar char="o"/>
            </a:pPr>
            <a:r>
              <a:rPr lang="en-ZA" dirty="0"/>
              <a:t>The total </a:t>
            </a:r>
            <a:r>
              <a:rPr lang="en-ZA" b="1" dirty="0"/>
              <a:t>sefa</a:t>
            </a:r>
            <a:r>
              <a:rPr lang="en-ZA" dirty="0"/>
              <a:t> loan book is worth R2 Billion comprising of WL- R1,2 billion &amp; DL- R800 million. </a:t>
            </a:r>
            <a:r>
              <a:rPr lang="en-US" dirty="0">
                <a:solidFill>
                  <a:prstClr val="black"/>
                </a:solidFill>
                <a:cs typeface="Arial" panose="020B0604020202020204" pitchFamily="34" charset="0"/>
              </a:rPr>
              <a:t> </a:t>
            </a:r>
          </a:p>
          <a:p>
            <a:pPr marL="285750" indent="-285750">
              <a:buFont typeface="Courier New" panose="02070309020205020404" pitchFamily="49" charset="0"/>
              <a:buChar char="o"/>
            </a:pPr>
            <a:r>
              <a:rPr lang="en-ZA" dirty="0"/>
              <a:t>The Bridging Loan book risk percentage is at 89% worth about R116 million. </a:t>
            </a:r>
          </a:p>
          <a:p>
            <a:pPr marL="285750" indent="-285750">
              <a:buFont typeface="Courier New" panose="02070309020205020404" pitchFamily="49" charset="0"/>
              <a:buChar char="o"/>
            </a:pPr>
            <a:r>
              <a:rPr lang="en-ZA" dirty="0"/>
              <a:t>The Term Loan book risk percentage is at 66% worth R762 million</a:t>
            </a:r>
          </a:p>
        </p:txBody>
      </p:sp>
      <p:pic>
        <p:nvPicPr>
          <p:cNvPr id="7" name="Picture 6">
            <a:extLst>
              <a:ext uri="{FF2B5EF4-FFF2-40B4-BE49-F238E27FC236}">
                <a16:creationId xmlns:a16="http://schemas.microsoft.com/office/drawing/2014/main" xmlns="" id="{1E88162E-3CD0-43D6-BDCF-C3004DD15DF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066801"/>
            <a:ext cx="8229600" cy="2184360"/>
          </a:xfrm>
          <a:prstGeom prst="rect">
            <a:avLst/>
          </a:prstGeom>
          <a:noFill/>
          <a:ln>
            <a:noFill/>
          </a:ln>
        </p:spPr>
      </p:pic>
    </p:spTree>
    <p:extLst>
      <p:ext uri="{BB962C8B-B14F-4D97-AF65-F5344CB8AC3E}">
        <p14:creationId xmlns:p14="http://schemas.microsoft.com/office/powerpoint/2010/main" xmlns="" val="339358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b="1" dirty="0"/>
              <a:t>Post investment monitoring: Impairments</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16</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273495" y="4648200"/>
            <a:ext cx="8686800" cy="923330"/>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t>The total portfolio impairments as 30 June was 46%, a 6% increase from the previous year.</a:t>
            </a:r>
          </a:p>
          <a:p>
            <a:pPr marL="742950" lvl="1" indent="-285750">
              <a:buFont typeface="Courier New" panose="02070309020205020404" pitchFamily="49" charset="0"/>
              <a:buChar char="o"/>
            </a:pPr>
            <a:r>
              <a:rPr lang="en-ZA" dirty="0"/>
              <a:t>Due to the non- performance in the cooperative loan book and microfinance.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Chart 6">
            <a:extLst>
              <a:ext uri="{FF2B5EF4-FFF2-40B4-BE49-F238E27FC236}">
                <a16:creationId xmlns:a16="http://schemas.microsoft.com/office/drawing/2014/main" xmlns="" id="{DC7154C2-C44E-439C-9C76-F0D7D275CF35}"/>
              </a:ext>
            </a:extLst>
          </p:cNvPr>
          <p:cNvGraphicFramePr>
            <a:graphicFrameLocks/>
          </p:cNvGraphicFramePr>
          <p:nvPr>
            <p:extLst>
              <p:ext uri="{D42A27DB-BD31-4B8C-83A1-F6EECF244321}">
                <p14:modId xmlns:p14="http://schemas.microsoft.com/office/powerpoint/2010/main" xmlns="" val="307752552"/>
              </p:ext>
            </p:extLst>
          </p:nvPr>
        </p:nvGraphicFramePr>
        <p:xfrm>
          <a:off x="457200" y="1066800"/>
          <a:ext cx="7801232" cy="3431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74337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dirty="0"/>
              <a:t>Total sefa collections Q1</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17</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368833" y="4153029"/>
            <a:ext cx="8686800" cy="923330"/>
          </a:xfrm>
          <a:prstGeom prst="rect">
            <a:avLst/>
          </a:prstGeom>
          <a:noFill/>
        </p:spPr>
        <p:txBody>
          <a:bodyPr wrap="square" rtlCol="0">
            <a:spAutoFit/>
          </a:bodyPr>
          <a:lstStyle/>
          <a:p>
            <a:pPr marL="285750" indent="-285750">
              <a:buFont typeface="Arial" panose="020B0604020202020204" pitchFamily="34" charset="0"/>
              <a:buChar char="•"/>
            </a:pPr>
            <a:r>
              <a:rPr lang="en-ZA" dirty="0"/>
              <a:t>Total collections for the quarter under review is R76 million (92% of the quarterly target).</a:t>
            </a:r>
          </a:p>
          <a:p>
            <a:pPr marL="285750" indent="-285750">
              <a:buFont typeface="Arial" panose="020B0604020202020204" pitchFamily="34" charset="0"/>
              <a:buChar char="•"/>
            </a:pPr>
            <a:r>
              <a:rPr lang="en-ZA" dirty="0"/>
              <a:t>Direct Lending R42 million and Wholesale loan R34 million  </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xmlns="" id="{DBAA7644-5402-4B7C-BB38-D756EBDA28DF}"/>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833" y="1143000"/>
            <a:ext cx="8317967" cy="2500621"/>
          </a:xfrm>
          <a:prstGeom prst="rect">
            <a:avLst/>
          </a:prstGeom>
          <a:noFill/>
          <a:ln>
            <a:noFill/>
          </a:ln>
        </p:spPr>
      </p:pic>
    </p:spTree>
    <p:extLst>
      <p:ext uri="{BB962C8B-B14F-4D97-AF65-F5344CB8AC3E}">
        <p14:creationId xmlns:p14="http://schemas.microsoft.com/office/powerpoint/2010/main" xmlns="" val="332612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ZA" sz="2800" b="1" dirty="0"/>
              <a:t>DL loan book collections</a:t>
            </a: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18</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304800" y="5156021"/>
            <a:ext cx="8686800" cy="923330"/>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t>The diagram provides a quarterly comparison for DL 2017/18 and 2018.</a:t>
            </a:r>
          </a:p>
          <a:p>
            <a:pPr marL="285750" lvl="0" indent="-285750">
              <a:buFont typeface="Courier New" panose="02070309020205020404" pitchFamily="49" charset="0"/>
              <a:buChar char="o"/>
            </a:pPr>
            <a:r>
              <a:rPr lang="en-ZA" dirty="0"/>
              <a:t> During Q1 FY2018/19 90% of target was achieved compared to Q1 FY2017/18 where 68% of collections target was achieved. </a:t>
            </a:r>
            <a:endParaRPr lang="en-US" dirty="0"/>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a:extLst>
              <a:ext uri="{FF2B5EF4-FFF2-40B4-BE49-F238E27FC236}">
                <a16:creationId xmlns:a16="http://schemas.microsoft.com/office/drawing/2014/main" xmlns="" id="{8EB47C16-053C-4A47-9E76-AB0111744DB6}"/>
              </a:ext>
            </a:extLst>
          </p:cNvPr>
          <p:cNvGraphicFramePr>
            <a:graphicFrameLocks/>
          </p:cNvGraphicFramePr>
          <p:nvPr>
            <p:extLst>
              <p:ext uri="{D42A27DB-BD31-4B8C-83A1-F6EECF244321}">
                <p14:modId xmlns:p14="http://schemas.microsoft.com/office/powerpoint/2010/main" xmlns="" val="3920892460"/>
              </p:ext>
            </p:extLst>
          </p:nvPr>
        </p:nvGraphicFramePr>
        <p:xfrm>
          <a:off x="1589978" y="1295400"/>
          <a:ext cx="6296025" cy="3171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7258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b="1" dirty="0"/>
              <a:t>WL loan book collections</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19</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152400" y="5514976"/>
            <a:ext cx="8686800" cy="923330"/>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t>The diagram provides a quarterly comparison for WL 2017/18 and 2018.</a:t>
            </a:r>
          </a:p>
          <a:p>
            <a:pPr marL="285750" lvl="0" indent="-285750">
              <a:buFont typeface="Courier New" panose="02070309020205020404" pitchFamily="49" charset="0"/>
              <a:buChar char="o"/>
            </a:pPr>
            <a:r>
              <a:rPr lang="en-ZA" dirty="0"/>
              <a:t> During Q1 FY2018/19 113% of target was achieved compared to Q1 FY2017/18 where 117% of collections target was achieved. </a:t>
            </a:r>
            <a:endParaRPr lang="en-US" dirty="0"/>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ontent Placeholder 6">
            <a:extLst>
              <a:ext uri="{FF2B5EF4-FFF2-40B4-BE49-F238E27FC236}">
                <a16:creationId xmlns:a16="http://schemas.microsoft.com/office/drawing/2014/main" xmlns="" id="{C6A703A1-D471-4D49-8FF1-C69B8AE33CB6}"/>
              </a:ext>
            </a:extLst>
          </p:cNvPr>
          <p:cNvGraphicFramePr>
            <a:graphicFrameLocks noGrp="1"/>
          </p:cNvGraphicFramePr>
          <p:nvPr>
            <p:ph idx="1"/>
            <p:extLst>
              <p:ext uri="{D42A27DB-BD31-4B8C-83A1-F6EECF244321}">
                <p14:modId xmlns:p14="http://schemas.microsoft.com/office/powerpoint/2010/main" xmlns="" val="2073618575"/>
              </p:ext>
            </p:extLst>
          </p:nvPr>
        </p:nvGraphicFramePr>
        <p:xfrm>
          <a:off x="843965" y="1040606"/>
          <a:ext cx="7545859" cy="4271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3065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0" cy="4754563"/>
          </a:xfrm>
          <a:solidFill>
            <a:schemeClr val="bg1"/>
          </a:solidFill>
        </p:spPr>
        <p:txBody>
          <a:bodyPr>
            <a:normAutofit fontScale="85000" lnSpcReduction="20000"/>
          </a:bodyPr>
          <a:lstStyle/>
          <a:p>
            <a:pPr marL="514350" indent="-514350">
              <a:buFont typeface="+mj-lt"/>
              <a:buAutoNum type="arabicPeriod"/>
            </a:pPr>
            <a:r>
              <a:rPr lang="en-US" cap="small" dirty="0"/>
              <a:t>Introduction  </a:t>
            </a:r>
          </a:p>
          <a:p>
            <a:pPr marL="514350" indent="-514350">
              <a:buFont typeface="+mj-lt"/>
              <a:buAutoNum type="arabicPeriod"/>
            </a:pPr>
            <a:r>
              <a:rPr lang="en-ZA" cap="small" dirty="0"/>
              <a:t>Loan book performance </a:t>
            </a:r>
          </a:p>
          <a:p>
            <a:pPr marL="914400" lvl="1" indent="-514350"/>
            <a:r>
              <a:rPr lang="en-ZA" cap="small" dirty="0"/>
              <a:t>Approvals</a:t>
            </a:r>
          </a:p>
          <a:p>
            <a:pPr marL="914400" lvl="1" indent="-514350"/>
            <a:r>
              <a:rPr lang="en-ZA" cap="small" dirty="0"/>
              <a:t>Disbursements</a:t>
            </a:r>
          </a:p>
          <a:p>
            <a:pPr marL="514350" indent="-514350">
              <a:buFont typeface="+mj-lt"/>
              <a:buAutoNum type="arabicPeriod"/>
            </a:pPr>
            <a:r>
              <a:rPr lang="en-ZA" cap="small" dirty="0"/>
              <a:t>Development impact</a:t>
            </a:r>
          </a:p>
          <a:p>
            <a:pPr lvl="1"/>
            <a:r>
              <a:rPr lang="en-ZA" cap="small" dirty="0" err="1"/>
              <a:t>SMMEs</a:t>
            </a:r>
            <a:r>
              <a:rPr lang="en-ZA" cap="small" dirty="0"/>
              <a:t> financed and jobs facilitated</a:t>
            </a:r>
          </a:p>
          <a:p>
            <a:pPr marL="857250" lvl="1" indent="-457200"/>
            <a:r>
              <a:rPr lang="en-ZA" cap="small" dirty="0"/>
              <a:t>Support to targeted groups</a:t>
            </a:r>
          </a:p>
          <a:p>
            <a:pPr marL="514350" indent="-514350">
              <a:buFont typeface="+mj-lt"/>
              <a:buAutoNum type="arabicPeriod"/>
            </a:pPr>
            <a:r>
              <a:rPr lang="en-ZA" cap="small" dirty="0"/>
              <a:t>Post-Investment Monitoring</a:t>
            </a:r>
          </a:p>
          <a:p>
            <a:pPr marL="914400" lvl="1" indent="-514350"/>
            <a:r>
              <a:rPr lang="en-ZA" cap="small" dirty="0"/>
              <a:t>Portfolio at risk</a:t>
            </a:r>
          </a:p>
          <a:p>
            <a:pPr marL="914400" lvl="1" indent="-514350"/>
            <a:r>
              <a:rPr lang="en-ZA" cap="small" dirty="0"/>
              <a:t>Collections </a:t>
            </a:r>
          </a:p>
          <a:p>
            <a:pPr marL="514350" indent="-514350">
              <a:buFont typeface="+mj-lt"/>
              <a:buAutoNum type="arabicPeriod"/>
            </a:pPr>
            <a:r>
              <a:rPr lang="en-GB" cap="small" dirty="0"/>
              <a:t>Financial performance</a:t>
            </a:r>
            <a:endParaRPr lang="en-US" cap="small" dirty="0"/>
          </a:p>
          <a:p>
            <a:pPr marL="514350" indent="-514350">
              <a:buFont typeface="+mj-lt"/>
              <a:buAutoNum type="arabicPeriod"/>
            </a:pPr>
            <a:r>
              <a:rPr lang="en-US" cap="small" dirty="0"/>
              <a:t>Recommendations</a:t>
            </a:r>
          </a:p>
          <a:p>
            <a:pPr marL="0" indent="0">
              <a:buNone/>
            </a:pPr>
            <a:endParaRPr lang="en-US" cap="small" dirty="0"/>
          </a:p>
        </p:txBody>
      </p:sp>
      <p:sp>
        <p:nvSpPr>
          <p:cNvPr id="4" name="Title 1"/>
          <p:cNvSpPr>
            <a:spLocks noGrp="1"/>
          </p:cNvSpPr>
          <p:nvPr>
            <p:ph type="title"/>
          </p:nvPr>
        </p:nvSpPr>
        <p:spPr>
          <a:xfrm>
            <a:off x="141514"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3600" cap="small" dirty="0">
                <a:latin typeface="Arial" pitchFamily="34" charset="0"/>
                <a:cs typeface="Arial" pitchFamily="34" charset="0"/>
              </a:rPr>
              <a:t>Presentation Outline</a:t>
            </a:r>
          </a:p>
        </p:txBody>
      </p:sp>
      <p:sp>
        <p:nvSpPr>
          <p:cNvPr id="6" name="Slide Number Placeholder 5"/>
          <p:cNvSpPr>
            <a:spLocks noGrp="1"/>
          </p:cNvSpPr>
          <p:nvPr>
            <p:ph type="sldNum" sz="quarter" idx="12"/>
          </p:nvPr>
        </p:nvSpPr>
        <p:spPr>
          <a:noFill/>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2</a:t>
            </a:fld>
            <a:endParaRPr lang="en-US" sz="1400" b="1"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5271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Financial performance</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20</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365308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80D96-25B6-45F5-9ABF-D4AC2EDB13E1}"/>
              </a:ext>
            </a:extLst>
          </p:cNvPr>
          <p:cNvSpPr>
            <a:spLocks noGrp="1"/>
          </p:cNvSpPr>
          <p:nvPr>
            <p:ph type="title"/>
          </p:nvPr>
        </p:nvSpPr>
        <p:spPr>
          <a:xfrm>
            <a:off x="457200" y="274638"/>
            <a:ext cx="8229600" cy="944562"/>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Financial Performance</a:t>
            </a:r>
          </a:p>
        </p:txBody>
      </p:sp>
      <p:sp>
        <p:nvSpPr>
          <p:cNvPr id="4" name="Slide Number Placeholder 3">
            <a:extLst>
              <a:ext uri="{FF2B5EF4-FFF2-40B4-BE49-F238E27FC236}">
                <a16:creationId xmlns:a16="http://schemas.microsoft.com/office/drawing/2014/main" xmlns="" id="{D93E89C0-5C99-43C8-8033-7EB9B1C36DD7}"/>
              </a:ext>
            </a:extLst>
          </p:cNvPr>
          <p:cNvSpPr>
            <a:spLocks noGrp="1"/>
          </p:cNvSpPr>
          <p:nvPr>
            <p:ph type="sldNum" sz="quarter" idx="12"/>
          </p:nvPr>
        </p:nvSpPr>
        <p:spPr/>
        <p:txBody>
          <a:bodyPr/>
          <a:lstStyle/>
          <a:p>
            <a:fld id="{09B92D72-FD1F-4644-BBBA-22A65A700C67}" type="slidenum">
              <a:rPr lang="en-US" smtClean="0"/>
              <a:pPr/>
              <a:t>21</a:t>
            </a:fld>
            <a:endParaRPr lang="en-US"/>
          </a:p>
        </p:txBody>
      </p:sp>
      <p:graphicFrame>
        <p:nvGraphicFramePr>
          <p:cNvPr id="5" name="Table 4">
            <a:extLst>
              <a:ext uri="{FF2B5EF4-FFF2-40B4-BE49-F238E27FC236}">
                <a16:creationId xmlns:a16="http://schemas.microsoft.com/office/drawing/2014/main" xmlns="" id="{1DB59C9A-37DB-4CDE-BCAF-CA318A07E7D6}"/>
              </a:ext>
            </a:extLst>
          </p:cNvPr>
          <p:cNvGraphicFramePr>
            <a:graphicFrameLocks noGrp="1"/>
          </p:cNvGraphicFramePr>
          <p:nvPr>
            <p:extLst>
              <p:ext uri="{D42A27DB-BD31-4B8C-83A1-F6EECF244321}">
                <p14:modId xmlns:p14="http://schemas.microsoft.com/office/powerpoint/2010/main" xmlns="" val="1478312098"/>
              </p:ext>
            </p:extLst>
          </p:nvPr>
        </p:nvGraphicFramePr>
        <p:xfrm>
          <a:off x="107506" y="1327153"/>
          <a:ext cx="8928986" cy="5302247"/>
        </p:xfrm>
        <a:graphic>
          <a:graphicData uri="http://schemas.openxmlformats.org/drawingml/2006/table">
            <a:tbl>
              <a:tblPr/>
              <a:tblGrid>
                <a:gridCol w="3104570">
                  <a:extLst>
                    <a:ext uri="{9D8B030D-6E8A-4147-A177-3AD203B41FA5}">
                      <a16:colId xmlns:a16="http://schemas.microsoft.com/office/drawing/2014/main" xmlns="" val="20000"/>
                    </a:ext>
                  </a:extLst>
                </a:gridCol>
                <a:gridCol w="1018495">
                  <a:extLst>
                    <a:ext uri="{9D8B030D-6E8A-4147-A177-3AD203B41FA5}">
                      <a16:colId xmlns:a16="http://schemas.microsoft.com/office/drawing/2014/main" xmlns="" val="20001"/>
                    </a:ext>
                  </a:extLst>
                </a:gridCol>
                <a:gridCol w="1018495">
                  <a:extLst>
                    <a:ext uri="{9D8B030D-6E8A-4147-A177-3AD203B41FA5}">
                      <a16:colId xmlns:a16="http://schemas.microsoft.com/office/drawing/2014/main" xmlns="" val="20002"/>
                    </a:ext>
                  </a:extLst>
                </a:gridCol>
                <a:gridCol w="589009">
                  <a:extLst>
                    <a:ext uri="{9D8B030D-6E8A-4147-A177-3AD203B41FA5}">
                      <a16:colId xmlns:a16="http://schemas.microsoft.com/office/drawing/2014/main" xmlns="" val="20003"/>
                    </a:ext>
                  </a:extLst>
                </a:gridCol>
                <a:gridCol w="47644">
                  <a:extLst>
                    <a:ext uri="{9D8B030D-6E8A-4147-A177-3AD203B41FA5}">
                      <a16:colId xmlns:a16="http://schemas.microsoft.com/office/drawing/2014/main" xmlns="" val="20004"/>
                    </a:ext>
                  </a:extLst>
                </a:gridCol>
                <a:gridCol w="1018495">
                  <a:extLst>
                    <a:ext uri="{9D8B030D-6E8A-4147-A177-3AD203B41FA5}">
                      <a16:colId xmlns:a16="http://schemas.microsoft.com/office/drawing/2014/main" xmlns="" val="20005"/>
                    </a:ext>
                  </a:extLst>
                </a:gridCol>
                <a:gridCol w="47644">
                  <a:extLst>
                    <a:ext uri="{9D8B030D-6E8A-4147-A177-3AD203B41FA5}">
                      <a16:colId xmlns:a16="http://schemas.microsoft.com/office/drawing/2014/main" xmlns="" val="20006"/>
                    </a:ext>
                  </a:extLst>
                </a:gridCol>
                <a:gridCol w="1018495">
                  <a:extLst>
                    <a:ext uri="{9D8B030D-6E8A-4147-A177-3AD203B41FA5}">
                      <a16:colId xmlns:a16="http://schemas.microsoft.com/office/drawing/2014/main" xmlns="" val="20007"/>
                    </a:ext>
                  </a:extLst>
                </a:gridCol>
                <a:gridCol w="47644">
                  <a:extLst>
                    <a:ext uri="{9D8B030D-6E8A-4147-A177-3AD203B41FA5}">
                      <a16:colId xmlns:a16="http://schemas.microsoft.com/office/drawing/2014/main" xmlns="" val="20008"/>
                    </a:ext>
                  </a:extLst>
                </a:gridCol>
                <a:gridCol w="1018495">
                  <a:extLst>
                    <a:ext uri="{9D8B030D-6E8A-4147-A177-3AD203B41FA5}">
                      <a16:colId xmlns:a16="http://schemas.microsoft.com/office/drawing/2014/main" xmlns="" val="20009"/>
                    </a:ext>
                  </a:extLst>
                </a:gridCol>
              </a:tblGrid>
              <a:tr h="185265">
                <a:tc>
                  <a:txBody>
                    <a:bodyPr/>
                    <a:lstStyle/>
                    <a:p>
                      <a:pPr algn="l" fontAlgn="b"/>
                      <a:r>
                        <a:rPr lang="en-ZA" sz="1200" b="1" i="0" u="none" strike="noStrike" dirty="0">
                          <a:solidFill>
                            <a:srgbClr val="000000"/>
                          </a:solidFill>
                          <a:effectLst/>
                          <a:latin typeface="Arial Narrow" panose="020B0606020202030204" pitchFamily="34" charset="0"/>
                        </a:rPr>
                        <a:t>sefa Group</a:t>
                      </a:r>
                      <a:r>
                        <a:rPr lang="en-ZA" sz="1200" b="0" i="0" u="none" strike="noStrike" dirty="0">
                          <a:solidFill>
                            <a:srgbClr val="000000"/>
                          </a:solidFill>
                          <a:effectLst/>
                          <a:latin typeface="Arial Narrow" panose="020B0606020202030204" pitchFamily="34" charset="0"/>
                        </a:rPr>
                        <a:t> </a:t>
                      </a:r>
                      <a:endParaRPr lang="en-ZA" sz="1200" b="1"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extLst>
                  <a:ext uri="{0D108BD9-81ED-4DB2-BD59-A6C34878D82A}">
                    <a16:rowId xmlns:a16="http://schemas.microsoft.com/office/drawing/2014/main" xmlns="" val="10000"/>
                  </a:ext>
                </a:extLst>
              </a:tr>
              <a:tr h="332642">
                <a:tc>
                  <a:txBody>
                    <a:bodyPr/>
                    <a:lstStyle/>
                    <a:p>
                      <a:pPr algn="l" fontAlgn="b"/>
                      <a:r>
                        <a:rPr lang="en-ZA" sz="1200" b="1" i="0" u="none" strike="noStrike" dirty="0">
                          <a:solidFill>
                            <a:srgbClr val="000000"/>
                          </a:solidFill>
                          <a:effectLst/>
                          <a:latin typeface="Arial Narrow" panose="020B0606020202030204" pitchFamily="34" charset="0"/>
                        </a:rPr>
                        <a:t>Consolidated Statement of Comprehensive Income</a:t>
                      </a:r>
                    </a:p>
                  </a:txBody>
                  <a:tcPr marL="8076" marR="8076" marT="8076" marB="0" anchor="b">
                    <a:lnL>
                      <a:noFill/>
                    </a:lnL>
                    <a:lnR>
                      <a:noFill/>
                    </a:lnR>
                    <a:lnT>
                      <a:noFill/>
                    </a:lnT>
                    <a:lnB>
                      <a:noFill/>
                    </a:lnB>
                  </a:tcPr>
                </a:tc>
                <a:tc>
                  <a:txBody>
                    <a:bodyPr/>
                    <a:lstStyle/>
                    <a:p>
                      <a:pPr algn="ctr" fontAlgn="t"/>
                      <a:r>
                        <a:rPr lang="en-ZA" sz="1200" b="1" i="0" u="none" strike="noStrike">
                          <a:solidFill>
                            <a:srgbClr val="FFFFFF"/>
                          </a:solidFill>
                          <a:effectLst/>
                          <a:latin typeface="Arial Narrow" panose="020B0606020202030204" pitchFamily="34" charset="0"/>
                        </a:rPr>
                        <a:t>2019</a:t>
                      </a:r>
                    </a:p>
                  </a:txBody>
                  <a:tcPr marL="8076" marR="8076" marT="8076" marB="0">
                    <a:lnL>
                      <a:noFill/>
                    </a:lnL>
                    <a:lnR>
                      <a:noFill/>
                    </a:lnR>
                    <a:lnT>
                      <a:noFill/>
                    </a:lnT>
                    <a:lnB>
                      <a:noFill/>
                    </a:lnB>
                    <a:solidFill>
                      <a:srgbClr val="808080"/>
                    </a:solidFill>
                  </a:tcPr>
                </a:tc>
                <a:tc>
                  <a:txBody>
                    <a:bodyPr/>
                    <a:lstStyle/>
                    <a:p>
                      <a:pPr algn="ctr" fontAlgn="t"/>
                      <a:r>
                        <a:rPr lang="en-ZA" sz="1200" b="1" i="0" u="none" strike="noStrike">
                          <a:solidFill>
                            <a:srgbClr val="FFFFFF"/>
                          </a:solidFill>
                          <a:effectLst/>
                          <a:latin typeface="Arial Narrow" panose="020B0606020202030204" pitchFamily="34" charset="0"/>
                        </a:rPr>
                        <a:t>2019</a:t>
                      </a:r>
                    </a:p>
                  </a:txBody>
                  <a:tcPr marL="8076" marR="8076" marT="8076" marB="0">
                    <a:lnL>
                      <a:noFill/>
                    </a:lnL>
                    <a:lnR>
                      <a:noFill/>
                    </a:lnR>
                    <a:lnT>
                      <a:noFill/>
                    </a:lnT>
                    <a:lnB>
                      <a:noFill/>
                    </a:lnB>
                    <a:solidFill>
                      <a:srgbClr val="808080"/>
                    </a:solidFill>
                  </a:tcPr>
                </a:tc>
                <a:tc>
                  <a:txBody>
                    <a:bodyPr/>
                    <a:lstStyle/>
                    <a:p>
                      <a:pPr algn="ctr" fontAlgn="t"/>
                      <a:r>
                        <a:rPr lang="en-ZA" sz="1200" b="1" i="0" u="none" strike="noStrike">
                          <a:solidFill>
                            <a:srgbClr val="FFFFFF"/>
                          </a:solidFill>
                          <a:effectLst/>
                          <a:latin typeface="Arial Narrow" panose="020B0606020202030204" pitchFamily="34" charset="0"/>
                        </a:rPr>
                        <a:t>2019</a:t>
                      </a:r>
                    </a:p>
                  </a:txBody>
                  <a:tcPr marL="8076" marR="8076" marT="8076" marB="0">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2018</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2019</a:t>
                      </a:r>
                    </a:p>
                  </a:txBody>
                  <a:tcPr marL="8076" marR="8076" marT="8076" marB="0" anchor="b">
                    <a:lnL>
                      <a:noFill/>
                    </a:lnL>
                    <a:lnR>
                      <a:noFill/>
                    </a:lnR>
                    <a:lnT>
                      <a:noFill/>
                    </a:lnT>
                    <a:lnB>
                      <a:noFill/>
                    </a:lnB>
                    <a:solidFill>
                      <a:srgbClr val="808080"/>
                    </a:solidFill>
                  </a:tcPr>
                </a:tc>
                <a:tc>
                  <a:txBody>
                    <a:bodyPr/>
                    <a:lstStyle/>
                    <a:p>
                      <a:pPr algn="ctr" fontAlgn="b"/>
                      <a:endParaRPr lang="en-ZA" sz="1200" b="1" i="0" u="none" strike="noStrike">
                        <a:solidFill>
                          <a:srgbClr val="FFFFFF"/>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2018</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1"/>
                  </a:ext>
                </a:extLst>
              </a:tr>
              <a:tr h="185265">
                <a:tc>
                  <a:txBody>
                    <a:bodyPr/>
                    <a:lstStyle/>
                    <a:p>
                      <a:pPr algn="l" fontAlgn="b"/>
                      <a:r>
                        <a:rPr lang="en-ZA" sz="1200" b="1" i="0" u="none" strike="noStrike" dirty="0">
                          <a:solidFill>
                            <a:srgbClr val="000000"/>
                          </a:solidFill>
                          <a:effectLst/>
                          <a:latin typeface="Arial Narrow" panose="020B0606020202030204" pitchFamily="34" charset="0"/>
                        </a:rPr>
                        <a:t>For the period ended 30 June 2018</a:t>
                      </a:r>
                    </a:p>
                  </a:txBody>
                  <a:tcPr marL="8076" marR="8076" marT="8076" marB="0" anchor="b">
                    <a:lnL>
                      <a:noFill/>
                    </a:lnL>
                    <a:lnR>
                      <a:noFill/>
                    </a:lnR>
                    <a:lnT>
                      <a:noFill/>
                    </a:lnT>
                    <a:lnB>
                      <a:noFill/>
                    </a:lnB>
                  </a:tcPr>
                </a:tc>
                <a:tc>
                  <a:txBody>
                    <a:bodyPr/>
                    <a:lstStyle/>
                    <a:p>
                      <a:pPr algn="ctr" fontAlgn="b"/>
                      <a:r>
                        <a:rPr lang="en-ZA" sz="1200" b="1" i="0" u="none" strike="noStrike" dirty="0">
                          <a:solidFill>
                            <a:srgbClr val="FFFFFF"/>
                          </a:solidFill>
                          <a:effectLst/>
                          <a:latin typeface="Arial Narrow" panose="020B0606020202030204" pitchFamily="34" charset="0"/>
                        </a:rPr>
                        <a:t>YTD</a:t>
                      </a:r>
                    </a:p>
                  </a:txBody>
                  <a:tcPr marL="8076" marR="8076" marT="8076" marB="0" anchor="b">
                    <a:lnL>
                      <a:noFill/>
                    </a:lnL>
                    <a:lnR>
                      <a:noFill/>
                    </a:lnR>
                    <a:lnT>
                      <a:noFill/>
                    </a:lnT>
                    <a:lnB>
                      <a:noFill/>
                    </a:lnB>
                    <a:solidFill>
                      <a:srgbClr val="808080"/>
                    </a:solidFill>
                  </a:tcPr>
                </a:tc>
                <a:tc>
                  <a:txBody>
                    <a:bodyPr/>
                    <a:lstStyle/>
                    <a:p>
                      <a:pPr algn="ctr" fontAlgn="b"/>
                      <a:r>
                        <a:rPr lang="en-ZA" sz="1200" b="1" i="0" u="none" strike="noStrike">
                          <a:solidFill>
                            <a:srgbClr val="FFFFFF"/>
                          </a:solidFill>
                          <a:effectLst/>
                          <a:latin typeface="Arial Narrow" panose="020B0606020202030204" pitchFamily="34" charset="0"/>
                        </a:rPr>
                        <a:t>YTD</a:t>
                      </a:r>
                    </a:p>
                  </a:txBody>
                  <a:tcPr marL="8076" marR="8076" marT="8076" marB="0" anchor="b">
                    <a:lnL>
                      <a:noFill/>
                    </a:lnL>
                    <a:lnR>
                      <a:noFill/>
                    </a:lnR>
                    <a:lnT>
                      <a:noFill/>
                    </a:lnT>
                    <a:lnB>
                      <a:noFill/>
                    </a:lnB>
                    <a:solidFill>
                      <a:srgbClr val="808080"/>
                    </a:solidFill>
                  </a:tcPr>
                </a:tc>
                <a:tc>
                  <a:txBody>
                    <a:bodyPr/>
                    <a:lstStyle/>
                    <a:p>
                      <a:pPr algn="ctr" fontAlgn="b"/>
                      <a:r>
                        <a:rPr lang="en-ZA" sz="1200" b="1" i="0" u="none" strike="noStrike">
                          <a:solidFill>
                            <a:srgbClr val="FFFFFF"/>
                          </a:solidFill>
                          <a:effectLst/>
                          <a:latin typeface="Arial Narrow" panose="020B0606020202030204" pitchFamily="34" charset="0"/>
                        </a:rPr>
                        <a:t>YTD</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YTD</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Full Year </a:t>
                      </a:r>
                    </a:p>
                  </a:txBody>
                  <a:tcPr marL="8076" marR="8076" marT="8076" marB="0" anchor="b">
                    <a:lnL>
                      <a:noFill/>
                    </a:lnL>
                    <a:lnR>
                      <a:noFill/>
                    </a:lnR>
                    <a:lnT>
                      <a:noFill/>
                    </a:lnT>
                    <a:lnB>
                      <a:noFill/>
                    </a:lnB>
                    <a:solidFill>
                      <a:srgbClr val="808080"/>
                    </a:solidFill>
                  </a:tcPr>
                </a:tc>
                <a:tc>
                  <a:txBody>
                    <a:bodyPr/>
                    <a:lstStyle/>
                    <a:p>
                      <a:pPr algn="ctr" fontAlgn="b"/>
                      <a:endParaRPr lang="en-ZA" sz="1200" b="1" i="0" u="none" strike="noStrike">
                        <a:solidFill>
                          <a:srgbClr val="FFFFFF"/>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Year End</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2"/>
                  </a:ext>
                </a:extLst>
              </a:tr>
              <a:tr h="185265">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 Actual</a:t>
                      </a:r>
                    </a:p>
                  </a:txBody>
                  <a:tcPr marL="8076" marR="8076" marT="8076" marB="0" anchor="b">
                    <a:lnL>
                      <a:noFill/>
                    </a:lnL>
                    <a:lnR>
                      <a:noFill/>
                    </a:lnR>
                    <a:lnT>
                      <a:noFill/>
                    </a:lnT>
                    <a:lnB>
                      <a:noFill/>
                    </a:lnB>
                    <a:solidFill>
                      <a:srgbClr val="808080"/>
                    </a:solidFill>
                  </a:tcPr>
                </a:tc>
                <a:tc>
                  <a:txBody>
                    <a:bodyPr/>
                    <a:lstStyle/>
                    <a:p>
                      <a:pPr algn="ctr" fontAlgn="b"/>
                      <a:r>
                        <a:rPr lang="en-ZA" sz="1200" b="1" i="0" u="none" strike="noStrike">
                          <a:solidFill>
                            <a:srgbClr val="FFFFFF"/>
                          </a:solidFill>
                          <a:effectLst/>
                          <a:latin typeface="Arial Narrow" panose="020B0606020202030204" pitchFamily="34" charset="0"/>
                        </a:rPr>
                        <a:t>Budget</a:t>
                      </a:r>
                    </a:p>
                  </a:txBody>
                  <a:tcPr marL="8076" marR="8076" marT="8076" marB="0" anchor="b">
                    <a:lnL>
                      <a:noFill/>
                    </a:lnL>
                    <a:lnR>
                      <a:noFill/>
                    </a:lnR>
                    <a:lnT>
                      <a:noFill/>
                    </a:lnT>
                    <a:lnB>
                      <a:noFill/>
                    </a:lnB>
                    <a:solidFill>
                      <a:srgbClr val="808080"/>
                    </a:solidFill>
                  </a:tcPr>
                </a:tc>
                <a:tc>
                  <a:txBody>
                    <a:bodyPr/>
                    <a:lstStyle/>
                    <a:p>
                      <a:pPr algn="ctr" fontAlgn="b"/>
                      <a:r>
                        <a:rPr lang="en-ZA" sz="1200" b="1" i="0" u="none" strike="noStrike">
                          <a:solidFill>
                            <a:srgbClr val="FFFFFF"/>
                          </a:solidFill>
                          <a:effectLst/>
                          <a:latin typeface="Arial Narrow" panose="020B0606020202030204" pitchFamily="34" charset="0"/>
                        </a:rPr>
                        <a:t>Variance</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 Actual</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Budget</a:t>
                      </a:r>
                    </a:p>
                  </a:txBody>
                  <a:tcPr marL="8076" marR="8076" marT="8076" marB="0" anchor="b">
                    <a:lnL>
                      <a:noFill/>
                    </a:lnL>
                    <a:lnR>
                      <a:noFill/>
                    </a:lnR>
                    <a:lnT>
                      <a:noFill/>
                    </a:lnT>
                    <a:lnB>
                      <a:noFill/>
                    </a:lnB>
                    <a:solidFill>
                      <a:srgbClr val="808080"/>
                    </a:solidFill>
                  </a:tcPr>
                </a:tc>
                <a:tc>
                  <a:txBody>
                    <a:bodyPr/>
                    <a:lstStyle/>
                    <a:p>
                      <a:pPr algn="ctr" fontAlgn="b"/>
                      <a:endParaRPr lang="en-ZA" sz="1200" b="1" i="0" u="none" strike="noStrike">
                        <a:solidFill>
                          <a:srgbClr val="FFFFFF"/>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Actual</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3"/>
                  </a:ext>
                </a:extLst>
              </a:tr>
              <a:tr h="185265">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ctr" fontAlgn="b"/>
                      <a:r>
                        <a:rPr lang="en-ZA" sz="1200" b="1" i="0" u="none" strike="noStrike">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ctr" fontAlgn="b"/>
                      <a:r>
                        <a:rPr lang="en-ZA" sz="1200" b="1" i="0" u="none" strike="noStrike">
                          <a:solidFill>
                            <a:srgbClr val="FFFFFF"/>
                          </a:solidFill>
                          <a:effectLst/>
                          <a:latin typeface="Arial Narrow" panose="020B0606020202030204" pitchFamily="34" charset="0"/>
                        </a:rPr>
                        <a:t> % </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ctr" fontAlgn="b"/>
                      <a:endParaRPr lang="en-ZA" sz="1200" b="1" i="0" u="none" strike="noStrike">
                        <a:solidFill>
                          <a:srgbClr val="FFFFFF"/>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200" b="1" i="0" u="none" strike="noStrike">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4"/>
                  </a:ext>
                </a:extLst>
              </a:tr>
              <a:tr h="185265">
                <a:tc>
                  <a:txBody>
                    <a:bodyPr/>
                    <a:lstStyle/>
                    <a:p>
                      <a:pPr algn="l" fontAlgn="b"/>
                      <a:endParaRPr lang="en-ZA" sz="1200" b="0" i="0" u="none" strike="noStrike" dirty="0">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extLst>
                  <a:ext uri="{0D108BD9-81ED-4DB2-BD59-A6C34878D82A}">
                    <a16:rowId xmlns:a16="http://schemas.microsoft.com/office/drawing/2014/main" xmlns="" val="10005"/>
                  </a:ext>
                </a:extLst>
              </a:tr>
              <a:tr h="204366">
                <a:tc>
                  <a:txBody>
                    <a:bodyPr/>
                    <a:lstStyle/>
                    <a:p>
                      <a:pPr algn="l" fontAlgn="b"/>
                      <a:r>
                        <a:rPr lang="en-ZA" sz="1200" b="0" i="0" u="none" strike="noStrike" dirty="0">
                          <a:solidFill>
                            <a:srgbClr val="000000"/>
                          </a:solidFill>
                          <a:effectLst/>
                          <a:latin typeface="Arial Narrow" panose="020B0606020202030204" pitchFamily="34" charset="0"/>
                        </a:rPr>
                        <a:t>Income</a:t>
                      </a: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44 813 </a:t>
                      </a:r>
                    </a:p>
                  </a:txBody>
                  <a:tcPr marL="9525" marR="9525" marT="9525"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51 934 </a:t>
                      </a:r>
                    </a:p>
                  </a:txBody>
                  <a:tcPr marL="8076" marR="8076" marT="8076" marB="0" anchor="ctr">
                    <a:lnL>
                      <a:noFill/>
                    </a:lnL>
                    <a:lnR>
                      <a:noFill/>
                    </a:lnR>
                    <a:lnT>
                      <a:noFill/>
                    </a:lnT>
                    <a:lnB>
                      <a:noFill/>
                    </a:lnB>
                  </a:tcPr>
                </a:tc>
                <a:tc>
                  <a:txBody>
                    <a:bodyPr/>
                    <a:lstStyle/>
                    <a:p>
                      <a:pPr algn="ctr" fontAlgn="ctr"/>
                      <a:r>
                        <a:rPr lang="en-ZA" sz="1200" b="0" i="0" u="none" strike="noStrike">
                          <a:solidFill>
                            <a:srgbClr val="000000"/>
                          </a:solidFill>
                          <a:effectLst/>
                          <a:latin typeface="Arial Narrow" panose="020B0606020202030204" pitchFamily="34" charset="0"/>
                        </a:rPr>
                        <a:t>-13%</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62 051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260 734 </a:t>
                      </a:r>
                    </a:p>
                  </a:txBody>
                  <a:tcPr marL="8076" marR="8076" marT="8076"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220 299 </a:t>
                      </a:r>
                    </a:p>
                  </a:txBody>
                  <a:tcPr marL="8076" marR="8076" marT="8076" marB="0" anchor="ctr">
                    <a:lnL>
                      <a:noFill/>
                    </a:lnL>
                    <a:lnR>
                      <a:noFill/>
                    </a:lnR>
                    <a:lnT>
                      <a:noFill/>
                    </a:lnT>
                    <a:lnB>
                      <a:noFill/>
                    </a:lnB>
                  </a:tcPr>
                </a:tc>
                <a:extLst>
                  <a:ext uri="{0D108BD9-81ED-4DB2-BD59-A6C34878D82A}">
                    <a16:rowId xmlns:a16="http://schemas.microsoft.com/office/drawing/2014/main" xmlns="" val="10006"/>
                  </a:ext>
                </a:extLst>
              </a:tr>
              <a:tr h="204366">
                <a:tc>
                  <a:txBody>
                    <a:bodyPr/>
                    <a:lstStyle/>
                    <a:p>
                      <a:pPr algn="l" fontAlgn="b"/>
                      <a:r>
                        <a:rPr lang="en-ZA" sz="1200" b="0" i="0" u="none" strike="noStrike">
                          <a:solidFill>
                            <a:srgbClr val="000000"/>
                          </a:solidFill>
                          <a:effectLst/>
                          <a:latin typeface="Arial Narrow" panose="020B0606020202030204" pitchFamily="34" charset="0"/>
                        </a:rPr>
                        <a:t>Movement on impairments &amp; Bad debt Written-off</a:t>
                      </a: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(7 289) </a:t>
                      </a:r>
                    </a:p>
                  </a:txBody>
                  <a:tcPr marL="9525" marR="9525" marT="9525"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(26 114) </a:t>
                      </a:r>
                    </a:p>
                  </a:txBody>
                  <a:tcPr marL="8076" marR="8076" marT="8076" marB="0" anchor="ctr">
                    <a:lnL>
                      <a:noFill/>
                    </a:lnL>
                    <a:lnR>
                      <a:noFill/>
                    </a:lnR>
                    <a:lnT>
                      <a:noFill/>
                    </a:lnT>
                    <a:lnB>
                      <a:noFill/>
                    </a:lnB>
                  </a:tcPr>
                </a:tc>
                <a:tc>
                  <a:txBody>
                    <a:bodyPr/>
                    <a:lstStyle/>
                    <a:p>
                      <a:pPr algn="ctr" fontAlgn="ctr"/>
                      <a:r>
                        <a:rPr lang="en-ZA" sz="1200" b="0" i="0" u="none" strike="noStrike">
                          <a:solidFill>
                            <a:srgbClr val="000000"/>
                          </a:solidFill>
                          <a:effectLst/>
                          <a:latin typeface="Arial Narrow" panose="020B0606020202030204" pitchFamily="34" charset="0"/>
                        </a:rPr>
                        <a:t>72%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(43 543)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(97 832) </a:t>
                      </a:r>
                    </a:p>
                  </a:txBody>
                  <a:tcPr marL="8076" marR="8076" marT="8076"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(109 727) </a:t>
                      </a:r>
                    </a:p>
                  </a:txBody>
                  <a:tcPr marL="8076" marR="8076" marT="8076" marB="0" anchor="ctr">
                    <a:lnL>
                      <a:noFill/>
                    </a:lnL>
                    <a:lnR>
                      <a:noFill/>
                    </a:lnR>
                    <a:lnT>
                      <a:noFill/>
                    </a:lnT>
                    <a:lnB>
                      <a:noFill/>
                    </a:lnB>
                  </a:tcPr>
                </a:tc>
                <a:extLst>
                  <a:ext uri="{0D108BD9-81ED-4DB2-BD59-A6C34878D82A}">
                    <a16:rowId xmlns:a16="http://schemas.microsoft.com/office/drawing/2014/main" xmlns="" val="10007"/>
                  </a:ext>
                </a:extLst>
              </a:tr>
              <a:tr h="204366">
                <a:tc>
                  <a:txBody>
                    <a:bodyPr/>
                    <a:lstStyle/>
                    <a:p>
                      <a:pPr algn="l" fontAlgn="ctr"/>
                      <a:r>
                        <a:rPr lang="en-ZA" sz="1200" b="0" i="0" u="none" strike="noStrike" dirty="0">
                          <a:solidFill>
                            <a:srgbClr val="000000"/>
                          </a:solidFill>
                          <a:effectLst/>
                          <a:latin typeface="Arial Narrow" panose="020B0606020202030204" pitchFamily="34" charset="0"/>
                        </a:rPr>
                        <a:t>Personnel expenses</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(39 540) </a:t>
                      </a:r>
                    </a:p>
                  </a:txBody>
                  <a:tcPr marL="9525" marR="9525" marT="9525"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(49 791) </a:t>
                      </a:r>
                    </a:p>
                  </a:txBody>
                  <a:tcPr marL="8076" marR="8076" marT="8076" marB="0" anchor="ctr">
                    <a:lnL>
                      <a:noFill/>
                    </a:lnL>
                    <a:lnR>
                      <a:noFill/>
                    </a:lnR>
                    <a:lnT>
                      <a:noFill/>
                    </a:lnT>
                    <a:lnB>
                      <a:noFill/>
                    </a:lnB>
                  </a:tcPr>
                </a:tc>
                <a:tc>
                  <a:txBody>
                    <a:bodyPr/>
                    <a:lstStyle/>
                    <a:p>
                      <a:pPr algn="ctr" fontAlgn="ctr"/>
                      <a:r>
                        <a:rPr lang="en-ZA" sz="1200" b="0" i="0" u="none" strike="noStrike">
                          <a:solidFill>
                            <a:srgbClr val="000000"/>
                          </a:solidFill>
                          <a:effectLst/>
                          <a:latin typeface="Arial Narrow" panose="020B0606020202030204" pitchFamily="34" charset="0"/>
                        </a:rPr>
                        <a:t>21% </a:t>
                      </a:r>
                    </a:p>
                  </a:txBody>
                  <a:tcPr marL="9525" marR="9525" marT="9525" marB="0" anchor="ctr">
                    <a:lnL>
                      <a:noFill/>
                    </a:lnL>
                    <a:lnR>
                      <a:noFill/>
                    </a:lnR>
                    <a:lnT>
                      <a:noFill/>
                    </a:lnT>
                    <a:lnB>
                      <a:noFill/>
                    </a:lnB>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(46 346)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(211 534) </a:t>
                      </a:r>
                    </a:p>
                  </a:txBody>
                  <a:tcPr marL="8076" marR="8076" marT="8076"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(178 778) </a:t>
                      </a:r>
                    </a:p>
                  </a:txBody>
                  <a:tcPr marL="8076" marR="8076" marT="8076" marB="0" anchor="ctr">
                    <a:lnL>
                      <a:noFill/>
                    </a:lnL>
                    <a:lnR>
                      <a:noFill/>
                    </a:lnR>
                    <a:lnT>
                      <a:noFill/>
                    </a:lnT>
                    <a:lnB>
                      <a:noFill/>
                    </a:lnB>
                  </a:tcPr>
                </a:tc>
                <a:extLst>
                  <a:ext uri="{0D108BD9-81ED-4DB2-BD59-A6C34878D82A}">
                    <a16:rowId xmlns:a16="http://schemas.microsoft.com/office/drawing/2014/main" xmlns="" val="10008"/>
                  </a:ext>
                </a:extLst>
              </a:tr>
              <a:tr h="204366">
                <a:tc>
                  <a:txBody>
                    <a:bodyPr/>
                    <a:lstStyle/>
                    <a:p>
                      <a:pPr algn="l" fontAlgn="ctr"/>
                      <a:r>
                        <a:rPr lang="en-ZA" sz="1200" b="0" i="0" u="none" strike="noStrike" dirty="0">
                          <a:solidFill>
                            <a:srgbClr val="000000"/>
                          </a:solidFill>
                          <a:effectLst/>
                          <a:latin typeface="Arial Narrow" panose="020B0606020202030204" pitchFamily="34" charset="0"/>
                        </a:rPr>
                        <a:t>Investment property expenses</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(14 069) </a:t>
                      </a:r>
                    </a:p>
                  </a:txBody>
                  <a:tcPr marL="9525" marR="9525" marT="9525"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(21 368) </a:t>
                      </a:r>
                    </a:p>
                  </a:txBody>
                  <a:tcPr marL="8076" marR="8076" marT="8076" marB="0" anchor="ctr">
                    <a:lnL>
                      <a:noFill/>
                    </a:lnL>
                    <a:lnR>
                      <a:noFill/>
                    </a:lnR>
                    <a:lnT>
                      <a:noFill/>
                    </a:lnT>
                    <a:lnB>
                      <a:noFill/>
                    </a:lnB>
                  </a:tcPr>
                </a:tc>
                <a:tc>
                  <a:txBody>
                    <a:bodyPr/>
                    <a:lstStyle/>
                    <a:p>
                      <a:pPr algn="ctr" fontAlgn="ctr"/>
                      <a:r>
                        <a:rPr lang="en-ZA" sz="1200" b="0" i="0" u="none" strike="noStrike">
                          <a:solidFill>
                            <a:srgbClr val="000000"/>
                          </a:solidFill>
                          <a:effectLst/>
                          <a:latin typeface="Arial Narrow" panose="020B0606020202030204" pitchFamily="34" charset="0"/>
                        </a:rPr>
                        <a:t>33%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(37 949)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(64 445) </a:t>
                      </a:r>
                    </a:p>
                  </a:txBody>
                  <a:tcPr marL="8076" marR="8076" marT="8076"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(91 598) </a:t>
                      </a:r>
                    </a:p>
                  </a:txBody>
                  <a:tcPr marL="8076" marR="8076" marT="8076" marB="0" anchor="ctr">
                    <a:lnL>
                      <a:noFill/>
                    </a:lnL>
                    <a:lnR>
                      <a:noFill/>
                    </a:lnR>
                    <a:lnT>
                      <a:noFill/>
                    </a:lnT>
                    <a:lnB>
                      <a:noFill/>
                    </a:lnB>
                  </a:tcPr>
                </a:tc>
                <a:extLst>
                  <a:ext uri="{0D108BD9-81ED-4DB2-BD59-A6C34878D82A}">
                    <a16:rowId xmlns:a16="http://schemas.microsoft.com/office/drawing/2014/main" xmlns="" val="10009"/>
                  </a:ext>
                </a:extLst>
              </a:tr>
              <a:tr h="204366">
                <a:tc>
                  <a:txBody>
                    <a:bodyPr/>
                    <a:lstStyle/>
                    <a:p>
                      <a:pPr algn="l" fontAlgn="ctr"/>
                      <a:r>
                        <a:rPr lang="en-ZA" sz="1200" b="0" i="0" u="none" strike="noStrike" dirty="0">
                          <a:solidFill>
                            <a:srgbClr val="000000"/>
                          </a:solidFill>
                          <a:effectLst/>
                          <a:latin typeface="Arial Narrow" panose="020B0606020202030204" pitchFamily="34" charset="0"/>
                        </a:rPr>
                        <a:t>Interest shareholder's loan</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(8 976) </a:t>
                      </a:r>
                    </a:p>
                  </a:txBody>
                  <a:tcPr marL="9525" marR="9525" marT="9525"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          </a:t>
                      </a:r>
                    </a:p>
                  </a:txBody>
                  <a:tcPr marL="8076" marR="8076" marT="8076" marB="0" anchor="ctr">
                    <a:lnL>
                      <a:noFill/>
                    </a:lnL>
                    <a:lnR>
                      <a:noFill/>
                    </a:lnR>
                    <a:lnT>
                      <a:noFill/>
                    </a:lnT>
                    <a:lnB>
                      <a:noFill/>
                    </a:lnB>
                  </a:tcPr>
                </a:tc>
                <a:tc>
                  <a:txBody>
                    <a:bodyPr/>
                    <a:lstStyle/>
                    <a:p>
                      <a:pPr algn="ctr" fontAlgn="ctr"/>
                      <a:r>
                        <a:rPr lang="en-ZA" sz="1200" b="0" i="0" u="none" strike="noStrike">
                          <a:solidFill>
                            <a:srgbClr val="000000"/>
                          </a:solidFill>
                          <a:effectLst/>
                          <a:latin typeface="Arial Narrow" panose="020B0606020202030204" pitchFamily="34" charset="0"/>
                        </a:rPr>
                        <a:t>-100%</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(8 354)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(5 735) </a:t>
                      </a:r>
                    </a:p>
                  </a:txBody>
                  <a:tcPr marL="8076" marR="8076" marT="8076"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(34 325) </a:t>
                      </a:r>
                    </a:p>
                  </a:txBody>
                  <a:tcPr marL="8076" marR="8076" marT="8076" marB="0" anchor="ctr">
                    <a:lnL>
                      <a:noFill/>
                    </a:lnL>
                    <a:lnR>
                      <a:noFill/>
                    </a:lnR>
                    <a:lnT>
                      <a:noFill/>
                    </a:lnT>
                    <a:lnB>
                      <a:noFill/>
                    </a:lnB>
                  </a:tcPr>
                </a:tc>
                <a:extLst>
                  <a:ext uri="{0D108BD9-81ED-4DB2-BD59-A6C34878D82A}">
                    <a16:rowId xmlns:a16="http://schemas.microsoft.com/office/drawing/2014/main" xmlns="" val="10010"/>
                  </a:ext>
                </a:extLst>
              </a:tr>
              <a:tr h="204366">
                <a:tc>
                  <a:txBody>
                    <a:bodyPr/>
                    <a:lstStyle/>
                    <a:p>
                      <a:pPr algn="l" fontAlgn="ctr"/>
                      <a:r>
                        <a:rPr lang="en-ZA" sz="1200" b="0" i="0" u="none" strike="noStrike" dirty="0">
                          <a:solidFill>
                            <a:srgbClr val="000000"/>
                          </a:solidFill>
                          <a:effectLst/>
                          <a:latin typeface="Arial Narrow" panose="020B0606020202030204" pitchFamily="34" charset="0"/>
                        </a:rPr>
                        <a:t>Other operating expenses</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(16 527)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Narrow" panose="020B0606020202030204" pitchFamily="34" charset="0"/>
                        </a:rPr>
                        <a:t>             (27 359) </a:t>
                      </a:r>
                    </a:p>
                  </a:txBody>
                  <a:tcPr marL="8076" marR="8076" marT="8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Narrow" panose="020B0606020202030204" pitchFamily="34" charset="0"/>
                        </a:rPr>
                        <a:t>51% </a:t>
                      </a:r>
                    </a:p>
                  </a:txBody>
                  <a:tcPr marL="9525" marR="9525" marT="9525" marB="0" anchor="ctr">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(19 025)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(90 248) </a:t>
                      </a:r>
                    </a:p>
                  </a:txBody>
                  <a:tcPr marL="8076" marR="8076" marT="8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(72 669) </a:t>
                      </a:r>
                    </a:p>
                  </a:txBody>
                  <a:tcPr marL="8076" marR="8076" marT="807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4366">
                <a:tc>
                  <a:txBody>
                    <a:bodyPr/>
                    <a:lstStyle/>
                    <a:p>
                      <a:pPr algn="l" fontAlgn="ctr"/>
                      <a:r>
                        <a:rPr lang="en-ZA" sz="1200" b="1" i="0" u="none" strike="noStrike">
                          <a:solidFill>
                            <a:srgbClr val="000000"/>
                          </a:solidFill>
                          <a:effectLst/>
                          <a:latin typeface="Arial Narrow" panose="020B0606020202030204" pitchFamily="34" charset="0"/>
                        </a:rPr>
                        <a:t>Operating income/(loss) </a:t>
                      </a:r>
                    </a:p>
                  </a:txBody>
                  <a:tcPr marL="8076" marR="8076" marT="8076" marB="0" anchor="ctr">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(41 589)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ZA" sz="1200" b="1" i="0" u="none" strike="noStrike" dirty="0">
                          <a:solidFill>
                            <a:srgbClr val="000000"/>
                          </a:solidFill>
                          <a:effectLst/>
                          <a:latin typeface="Arial Narrow" panose="020B0606020202030204" pitchFamily="34" charset="0"/>
                        </a:rPr>
                        <a:t>             (72 697) </a:t>
                      </a:r>
                    </a:p>
                  </a:txBody>
                  <a:tcPr marL="8076" marR="8076" marT="8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(93 166)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(209 060) </a:t>
                      </a:r>
                    </a:p>
                  </a:txBody>
                  <a:tcPr marL="8076" marR="8076" marT="8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(266 798) </a:t>
                      </a:r>
                    </a:p>
                  </a:txBody>
                  <a:tcPr marL="8076" marR="8076" marT="807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2"/>
                  </a:ext>
                </a:extLst>
              </a:tr>
              <a:tr h="204366">
                <a:tc>
                  <a:txBody>
                    <a:bodyPr/>
                    <a:lstStyle/>
                    <a:p>
                      <a:pPr algn="l" fontAlgn="ctr"/>
                      <a:r>
                        <a:rPr lang="en-ZA" sz="1200" b="0" i="0" u="none" strike="noStrike">
                          <a:solidFill>
                            <a:srgbClr val="000000"/>
                          </a:solidFill>
                          <a:effectLst/>
                          <a:latin typeface="Arial Narrow" panose="020B0606020202030204" pitchFamily="34" charset="0"/>
                        </a:rPr>
                        <a:t>MTEF Allocation received</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57 209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Narrow" panose="020B0606020202030204" pitchFamily="34" charset="0"/>
                        </a:rPr>
                        <a:t>               57 209 </a:t>
                      </a:r>
                    </a:p>
                  </a:txBody>
                  <a:tcPr marL="8076" marR="8076" marT="8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55 945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228 837 </a:t>
                      </a:r>
                    </a:p>
                  </a:txBody>
                  <a:tcPr marL="8076" marR="8076" marT="8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             223 780 </a:t>
                      </a:r>
                    </a:p>
                  </a:txBody>
                  <a:tcPr marL="8076" marR="8076" marT="807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04366">
                <a:tc>
                  <a:txBody>
                    <a:bodyPr/>
                    <a:lstStyle/>
                    <a:p>
                      <a:pPr algn="l" fontAlgn="b"/>
                      <a:r>
                        <a:rPr lang="en-ZA" sz="1200" b="1" i="0" u="none" strike="noStrike">
                          <a:solidFill>
                            <a:srgbClr val="000000"/>
                          </a:solidFill>
                          <a:effectLst/>
                          <a:latin typeface="Arial Narrow" panose="020B0606020202030204" pitchFamily="34" charset="0"/>
                        </a:rPr>
                        <a:t>Net operating income /(loss) + MTEF Allocation</a:t>
                      </a: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15 620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ZA" sz="1200" b="1" i="0" u="none" strike="noStrike" dirty="0">
                          <a:solidFill>
                            <a:srgbClr val="000000"/>
                          </a:solidFill>
                          <a:effectLst/>
                          <a:latin typeface="Arial Narrow" panose="020B0606020202030204" pitchFamily="34" charset="0"/>
                        </a:rPr>
                        <a:t>             (15 488) </a:t>
                      </a:r>
                    </a:p>
                  </a:txBody>
                  <a:tcPr marL="8076" marR="8076" marT="80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(37 221) </a:t>
                      </a:r>
                    </a:p>
                  </a:txBody>
                  <a:tcPr marL="9525" marR="9525"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19 777 </a:t>
                      </a:r>
                    </a:p>
                  </a:txBody>
                  <a:tcPr marL="8076" marR="8076" marT="80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             (43 018) </a:t>
                      </a:r>
                    </a:p>
                  </a:txBody>
                  <a:tcPr marL="8076" marR="8076" marT="80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04366">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Arial Narrow" panose="020B0606020202030204" pitchFamily="34" charset="0"/>
                      </a:endParaRPr>
                    </a:p>
                  </a:txBody>
                  <a:tcPr marL="8076" marR="8076" marT="807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5"/>
                  </a:ext>
                </a:extLst>
              </a:tr>
              <a:tr h="204366">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l" fontAlgn="b"/>
                      <a:endParaRPr lang="en-ZA" sz="1200" b="0" i="0" u="none" strike="noStrike">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extLst>
                  <a:ext uri="{0D108BD9-81ED-4DB2-BD59-A6C34878D82A}">
                    <a16:rowId xmlns:a16="http://schemas.microsoft.com/office/drawing/2014/main" xmlns="" val="10016"/>
                  </a:ext>
                </a:extLst>
              </a:tr>
              <a:tr h="283276">
                <a:tc>
                  <a:txBody>
                    <a:bodyPr/>
                    <a:lstStyle/>
                    <a:p>
                      <a:pPr algn="l" fontAlgn="ctr"/>
                      <a:r>
                        <a:rPr lang="en-ZA" sz="1200" b="0" i="0" u="none" strike="noStrike">
                          <a:solidFill>
                            <a:srgbClr val="000000"/>
                          </a:solidFill>
                          <a:effectLst/>
                          <a:latin typeface="Arial Narrow" panose="020B0606020202030204" pitchFamily="34" charset="0"/>
                        </a:rPr>
                        <a:t>Cost to income (all inclusive)</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85%</a:t>
                      </a:r>
                    </a:p>
                  </a:txBody>
                  <a:tcPr marL="9525" marR="9525" marT="9525"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114%</a:t>
                      </a:r>
                    </a:p>
                  </a:txBody>
                  <a:tcPr marL="8076" marR="8076" marT="8076" marB="0" anchor="ctr">
                    <a:lnL>
                      <a:noFill/>
                    </a:lnL>
                    <a:lnR>
                      <a:noFill/>
                    </a:lnR>
                    <a:lnT>
                      <a:noFill/>
                    </a:lnT>
                    <a:lnB>
                      <a:noFill/>
                    </a:lnB>
                  </a:tcPr>
                </a:tc>
                <a:tc>
                  <a:txBody>
                    <a:bodyPr/>
                    <a:lstStyle/>
                    <a:p>
                      <a:pPr algn="ctr"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132%</a:t>
                      </a:r>
                    </a:p>
                  </a:txBody>
                  <a:tcPr marL="9525" marR="9525" marT="9525"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100%</a:t>
                      </a:r>
                    </a:p>
                  </a:txBody>
                  <a:tcPr marL="8076" marR="8076" marT="8076"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110%</a:t>
                      </a:r>
                    </a:p>
                  </a:txBody>
                  <a:tcPr marL="8076" marR="8076" marT="8076" marB="0" anchor="ctr">
                    <a:lnL>
                      <a:noFill/>
                    </a:lnL>
                    <a:lnR>
                      <a:noFill/>
                    </a:lnR>
                    <a:lnT>
                      <a:noFill/>
                    </a:lnT>
                    <a:lnB>
                      <a:noFill/>
                    </a:lnB>
                  </a:tcPr>
                </a:tc>
                <a:extLst>
                  <a:ext uri="{0D108BD9-81ED-4DB2-BD59-A6C34878D82A}">
                    <a16:rowId xmlns:a16="http://schemas.microsoft.com/office/drawing/2014/main" xmlns="" val="10017"/>
                  </a:ext>
                </a:extLst>
              </a:tr>
              <a:tr h="362015">
                <a:tc>
                  <a:txBody>
                    <a:bodyPr/>
                    <a:lstStyle/>
                    <a:p>
                      <a:pPr algn="l" fontAlgn="ctr"/>
                      <a:r>
                        <a:rPr lang="en-ZA" sz="1200" b="1" i="0" u="none" strike="noStrike">
                          <a:solidFill>
                            <a:srgbClr val="000000"/>
                          </a:solidFill>
                          <a:effectLst/>
                          <a:latin typeface="Arial Narrow" panose="020B0606020202030204" pitchFamily="34" charset="0"/>
                        </a:rPr>
                        <a:t>Cost to income (excl Interest on shareholder's loan)</a:t>
                      </a:r>
                    </a:p>
                  </a:txBody>
                  <a:tcPr marL="8076" marR="8076" marT="8076" marB="0" anchor="ctr">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76%</a:t>
                      </a:r>
                    </a:p>
                  </a:txBody>
                  <a:tcPr marL="9525" marR="9525" marT="9525" marB="0" anchor="ctr">
                    <a:lnL>
                      <a:noFill/>
                    </a:lnL>
                    <a:lnR>
                      <a:noFill/>
                    </a:lnR>
                    <a:lnT>
                      <a:noFill/>
                    </a:lnT>
                    <a:lnB>
                      <a:noFill/>
                    </a:lnB>
                  </a:tcPr>
                </a:tc>
                <a:tc>
                  <a:txBody>
                    <a:bodyPr/>
                    <a:lstStyle/>
                    <a:p>
                      <a:pPr algn="r" fontAlgn="ctr"/>
                      <a:r>
                        <a:rPr lang="en-ZA" sz="1200" b="1" i="0" u="none" strike="noStrike" dirty="0">
                          <a:solidFill>
                            <a:srgbClr val="000000"/>
                          </a:solidFill>
                          <a:effectLst/>
                          <a:latin typeface="Arial Narrow" panose="020B0606020202030204" pitchFamily="34" charset="0"/>
                        </a:rPr>
                        <a:t>114%</a:t>
                      </a:r>
                    </a:p>
                  </a:txBody>
                  <a:tcPr marL="8076" marR="8076" marT="8076" marB="0" anchor="ctr">
                    <a:lnL>
                      <a:noFill/>
                    </a:lnL>
                    <a:lnR>
                      <a:noFill/>
                    </a:lnR>
                    <a:lnT>
                      <a:noFill/>
                    </a:lnT>
                    <a:lnB>
                      <a:noFill/>
                    </a:lnB>
                  </a:tcPr>
                </a:tc>
                <a:tc>
                  <a:txBody>
                    <a:bodyPr/>
                    <a:lstStyle/>
                    <a:p>
                      <a:pPr algn="ctr"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l"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124%</a:t>
                      </a:r>
                    </a:p>
                  </a:txBody>
                  <a:tcPr marL="9525" marR="9525" marT="9525" marB="0" anchor="ctr">
                    <a:lnL>
                      <a:noFill/>
                    </a:lnL>
                    <a:lnR>
                      <a:noFill/>
                    </a:lnR>
                    <a:lnT>
                      <a:noFill/>
                    </a:lnT>
                    <a:lnB>
                      <a:noFill/>
                    </a:lnB>
                  </a:tcPr>
                </a:tc>
                <a:tc>
                  <a:txBody>
                    <a:bodyPr/>
                    <a:lstStyle/>
                    <a:p>
                      <a:pPr algn="l"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1" i="0" u="none" strike="noStrike" dirty="0">
                          <a:solidFill>
                            <a:srgbClr val="000000"/>
                          </a:solidFill>
                          <a:effectLst/>
                          <a:latin typeface="Arial Narrow" panose="020B0606020202030204" pitchFamily="34" charset="0"/>
                        </a:rPr>
                        <a:t>100%</a:t>
                      </a:r>
                    </a:p>
                  </a:txBody>
                  <a:tcPr marL="8076" marR="8076" marT="8076" marB="0" anchor="ctr">
                    <a:lnL>
                      <a:noFill/>
                    </a:lnL>
                    <a:lnR>
                      <a:noFill/>
                    </a:lnR>
                    <a:lnT>
                      <a:noFill/>
                    </a:lnT>
                    <a:lnB>
                      <a:noFill/>
                    </a:lnB>
                  </a:tcPr>
                </a:tc>
                <a:tc>
                  <a:txBody>
                    <a:bodyPr/>
                    <a:lstStyle/>
                    <a:p>
                      <a:pPr algn="l"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1" i="0" u="none" strike="noStrike">
                          <a:solidFill>
                            <a:srgbClr val="000000"/>
                          </a:solidFill>
                          <a:effectLst/>
                          <a:latin typeface="Arial Narrow" panose="020B0606020202030204" pitchFamily="34" charset="0"/>
                        </a:rPr>
                        <a:t>102%</a:t>
                      </a:r>
                    </a:p>
                  </a:txBody>
                  <a:tcPr marL="8076" marR="8076" marT="8076" marB="0" anchor="ctr">
                    <a:lnL>
                      <a:noFill/>
                    </a:lnL>
                    <a:lnR>
                      <a:noFill/>
                    </a:lnR>
                    <a:lnT>
                      <a:noFill/>
                    </a:lnT>
                    <a:lnB>
                      <a:noFill/>
                    </a:lnB>
                  </a:tcPr>
                </a:tc>
                <a:extLst>
                  <a:ext uri="{0D108BD9-81ED-4DB2-BD59-A6C34878D82A}">
                    <a16:rowId xmlns:a16="http://schemas.microsoft.com/office/drawing/2014/main" xmlns="" val="10018"/>
                  </a:ext>
                </a:extLst>
              </a:tr>
              <a:tr h="362015">
                <a:tc>
                  <a:txBody>
                    <a:bodyPr/>
                    <a:lstStyle/>
                    <a:p>
                      <a:pPr algn="l" fontAlgn="ctr"/>
                      <a:r>
                        <a:rPr lang="en-ZA" sz="1200" b="0" i="0" u="none" strike="noStrike" dirty="0">
                          <a:solidFill>
                            <a:srgbClr val="000000"/>
                          </a:solidFill>
                          <a:effectLst/>
                          <a:latin typeface="Arial Narrow" panose="020B0606020202030204" pitchFamily="34" charset="0"/>
                        </a:rPr>
                        <a:t>Personnel expenses as a percentage of total loan book (loans and equities).</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2%</a:t>
                      </a:r>
                    </a:p>
                  </a:txBody>
                  <a:tcPr marL="9525" marR="9525" marT="9525"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3%</a:t>
                      </a:r>
                    </a:p>
                  </a:txBody>
                  <a:tcPr marL="8076" marR="8076" marT="8076" marB="0" anchor="ctr">
                    <a:lnL>
                      <a:noFill/>
                    </a:lnL>
                    <a:lnR>
                      <a:noFill/>
                    </a:lnR>
                    <a:lnT>
                      <a:noFill/>
                    </a:lnT>
                    <a:lnB>
                      <a:noFill/>
                    </a:lnB>
                  </a:tcPr>
                </a:tc>
                <a:tc>
                  <a:txBody>
                    <a:bodyPr/>
                    <a:lstStyle/>
                    <a:p>
                      <a:pPr algn="ctr" fontAlgn="ctr"/>
                      <a:endParaRPr lang="en-ZA" sz="1200" b="0" i="0" u="none" strike="noStrike" dirty="0">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3%</a:t>
                      </a:r>
                    </a:p>
                  </a:txBody>
                  <a:tcPr marL="9525" marR="9525" marT="9525"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29%</a:t>
                      </a:r>
                    </a:p>
                  </a:txBody>
                  <a:tcPr marL="8076" marR="8076" marT="8076"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11%</a:t>
                      </a:r>
                    </a:p>
                  </a:txBody>
                  <a:tcPr marL="8076" marR="8076" marT="8076" marB="0" anchor="ctr">
                    <a:lnL>
                      <a:noFill/>
                    </a:lnL>
                    <a:lnR>
                      <a:noFill/>
                    </a:lnR>
                    <a:lnT>
                      <a:noFill/>
                    </a:lnT>
                    <a:lnB>
                      <a:noFill/>
                    </a:lnB>
                  </a:tcPr>
                </a:tc>
                <a:extLst>
                  <a:ext uri="{0D108BD9-81ED-4DB2-BD59-A6C34878D82A}">
                    <a16:rowId xmlns:a16="http://schemas.microsoft.com/office/drawing/2014/main" xmlns="" val="10019"/>
                  </a:ext>
                </a:extLst>
              </a:tr>
              <a:tr h="362015">
                <a:tc>
                  <a:txBody>
                    <a:bodyPr/>
                    <a:lstStyle/>
                    <a:p>
                      <a:pPr algn="l" fontAlgn="ctr"/>
                      <a:r>
                        <a:rPr lang="en-ZA" sz="1200" b="0" i="0" u="none" strike="noStrike" dirty="0">
                          <a:solidFill>
                            <a:srgbClr val="000000"/>
                          </a:solidFill>
                          <a:effectLst/>
                          <a:latin typeface="Arial Narrow" panose="020B0606020202030204" pitchFamily="34" charset="0"/>
                        </a:rPr>
                        <a:t>Personnel costs as a percentage of net loans and advances</a:t>
                      </a: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7%</a:t>
                      </a:r>
                    </a:p>
                  </a:txBody>
                  <a:tcPr marL="9525" marR="9525" marT="9525"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7%</a:t>
                      </a:r>
                    </a:p>
                  </a:txBody>
                  <a:tcPr marL="8076" marR="8076" marT="8076" marB="0" anchor="ctr">
                    <a:lnL>
                      <a:noFill/>
                    </a:lnL>
                    <a:lnR>
                      <a:noFill/>
                    </a:lnR>
                    <a:lnT>
                      <a:noFill/>
                    </a:lnT>
                    <a:lnB>
                      <a:noFill/>
                    </a:lnB>
                  </a:tcPr>
                </a:tc>
                <a:tc>
                  <a:txBody>
                    <a:bodyPr/>
                    <a:lstStyle/>
                    <a:p>
                      <a:pPr algn="ctr" fontAlgn="ctr"/>
                      <a:endParaRPr lang="en-ZA" sz="1200" b="0" i="0" u="none" strike="noStrike" dirty="0">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a:solidFill>
                            <a:srgbClr val="000000"/>
                          </a:solidFill>
                          <a:effectLst/>
                          <a:latin typeface="Arial Narrow" panose="020B0606020202030204" pitchFamily="34" charset="0"/>
                        </a:rPr>
                        <a:t>8%</a:t>
                      </a:r>
                    </a:p>
                  </a:txBody>
                  <a:tcPr marL="9525" marR="9525" marT="9525"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25%</a:t>
                      </a:r>
                    </a:p>
                  </a:txBody>
                  <a:tcPr marL="8076" marR="8076" marT="8076" marB="0" anchor="ctr">
                    <a:lnL>
                      <a:noFill/>
                    </a:lnL>
                    <a:lnR>
                      <a:noFill/>
                    </a:lnR>
                    <a:lnT>
                      <a:noFill/>
                    </a:lnT>
                    <a:lnB>
                      <a:noFill/>
                    </a:lnB>
                  </a:tcPr>
                </a:tc>
                <a:tc>
                  <a:txBody>
                    <a:bodyPr/>
                    <a:lstStyle/>
                    <a:p>
                      <a:pPr algn="l" fontAlgn="ctr"/>
                      <a:endParaRPr lang="en-ZA" sz="1200" b="0"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31%</a:t>
                      </a:r>
                    </a:p>
                  </a:txBody>
                  <a:tcPr marL="8076" marR="8076" marT="8076" marB="0" anchor="ctr">
                    <a:lnL>
                      <a:noFill/>
                    </a:lnL>
                    <a:lnR>
                      <a:noFill/>
                    </a:lnR>
                    <a:lnT>
                      <a:noFill/>
                    </a:lnT>
                    <a:lnB>
                      <a:noFill/>
                    </a:lnB>
                  </a:tcPr>
                </a:tc>
                <a:extLst>
                  <a:ext uri="{0D108BD9-81ED-4DB2-BD59-A6C34878D82A}">
                    <a16:rowId xmlns:a16="http://schemas.microsoft.com/office/drawing/2014/main" xmlns="" val="10020"/>
                  </a:ext>
                </a:extLst>
              </a:tr>
              <a:tr h="362015">
                <a:tc>
                  <a:txBody>
                    <a:bodyPr/>
                    <a:lstStyle/>
                    <a:p>
                      <a:pPr algn="l" fontAlgn="ctr"/>
                      <a:r>
                        <a:rPr lang="en-ZA" sz="1200" b="1" i="0" u="none" strike="noStrike">
                          <a:solidFill>
                            <a:srgbClr val="000000"/>
                          </a:solidFill>
                          <a:effectLst/>
                          <a:latin typeface="Arial Narrow" panose="020B0606020202030204" pitchFamily="34" charset="0"/>
                        </a:rPr>
                        <a:t>Accumulated impairment provision as a percentage of loans and advances at cost</a:t>
                      </a: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52% </a:t>
                      </a:r>
                    </a:p>
                  </a:txBody>
                  <a:tcPr marL="9525" marR="9525" marT="9525" marB="0" anchor="ctr">
                    <a:lnL>
                      <a:noFill/>
                    </a:lnL>
                    <a:lnR>
                      <a:noFill/>
                    </a:lnR>
                    <a:lnT>
                      <a:noFill/>
                    </a:lnT>
                    <a:lnB>
                      <a:noFill/>
                    </a:lnB>
                  </a:tcPr>
                </a:tc>
                <a:tc>
                  <a:txBody>
                    <a:bodyPr/>
                    <a:lstStyle/>
                    <a:p>
                      <a:pPr algn="r" fontAlgn="ctr"/>
                      <a:r>
                        <a:rPr lang="en-ZA" sz="1200" b="1" i="0" u="none" strike="noStrike" dirty="0">
                          <a:solidFill>
                            <a:srgbClr val="000000"/>
                          </a:solidFill>
                          <a:effectLst/>
                          <a:latin typeface="Arial Narrow" panose="020B0606020202030204" pitchFamily="34" charset="0"/>
                        </a:rPr>
                        <a:t>30%</a:t>
                      </a:r>
                    </a:p>
                  </a:txBody>
                  <a:tcPr marL="8076" marR="8076" marT="8076" marB="0" anchor="ctr">
                    <a:lnL>
                      <a:noFill/>
                    </a:lnL>
                    <a:lnR>
                      <a:noFill/>
                    </a:lnR>
                    <a:lnT>
                      <a:noFill/>
                    </a:lnT>
                    <a:lnB>
                      <a:noFill/>
                    </a:lnB>
                  </a:tcPr>
                </a:tc>
                <a:tc>
                  <a:txBody>
                    <a:bodyPr/>
                    <a:lstStyle/>
                    <a:p>
                      <a:pPr algn="ctr"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l"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0" i="0" u="none" strike="noStrike" dirty="0">
                          <a:solidFill>
                            <a:srgbClr val="000000"/>
                          </a:solidFill>
                          <a:effectLst/>
                          <a:latin typeface="Arial Narrow" panose="020B0606020202030204" pitchFamily="34" charset="0"/>
                        </a:rPr>
                        <a:t>               49% </a:t>
                      </a:r>
                    </a:p>
                  </a:txBody>
                  <a:tcPr marL="9525" marR="9525" marT="9525" marB="0" anchor="ctr">
                    <a:lnL>
                      <a:noFill/>
                    </a:lnL>
                    <a:lnR>
                      <a:noFill/>
                    </a:lnR>
                    <a:lnT>
                      <a:noFill/>
                    </a:lnT>
                    <a:lnB>
                      <a:noFill/>
                    </a:lnB>
                  </a:tcPr>
                </a:tc>
                <a:tc>
                  <a:txBody>
                    <a:bodyPr/>
                    <a:lstStyle/>
                    <a:p>
                      <a:pPr algn="l" fontAlgn="ctr"/>
                      <a:endParaRPr lang="en-ZA" sz="1200" b="1" i="0" u="none" strike="noStrike">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1" i="0" u="none" strike="noStrike" dirty="0">
                          <a:solidFill>
                            <a:srgbClr val="000000"/>
                          </a:solidFill>
                          <a:effectLst/>
                          <a:latin typeface="Arial Narrow" panose="020B0606020202030204" pitchFamily="34" charset="0"/>
                        </a:rPr>
                        <a:t>26%</a:t>
                      </a:r>
                    </a:p>
                  </a:txBody>
                  <a:tcPr marL="8076" marR="8076" marT="8076" marB="0" anchor="ctr">
                    <a:lnL>
                      <a:noFill/>
                    </a:lnL>
                    <a:lnR>
                      <a:noFill/>
                    </a:lnR>
                    <a:lnT>
                      <a:noFill/>
                    </a:lnT>
                    <a:lnB>
                      <a:noFill/>
                    </a:lnB>
                  </a:tcPr>
                </a:tc>
                <a:tc>
                  <a:txBody>
                    <a:bodyPr/>
                    <a:lstStyle/>
                    <a:p>
                      <a:pPr algn="l" fontAlgn="ctr"/>
                      <a:endParaRPr lang="en-ZA" sz="1200" b="1" i="0" u="none" strike="noStrike" dirty="0">
                        <a:solidFill>
                          <a:srgbClr val="000000"/>
                        </a:solidFill>
                        <a:effectLst/>
                        <a:latin typeface="Arial Narrow" panose="020B0606020202030204" pitchFamily="34" charset="0"/>
                      </a:endParaRPr>
                    </a:p>
                  </a:txBody>
                  <a:tcPr marL="8076" marR="8076" marT="8076" marB="0" anchor="ctr">
                    <a:lnL>
                      <a:noFill/>
                    </a:lnL>
                    <a:lnR>
                      <a:noFill/>
                    </a:lnR>
                    <a:lnT>
                      <a:noFill/>
                    </a:lnT>
                    <a:lnB>
                      <a:noFill/>
                    </a:lnB>
                  </a:tcPr>
                </a:tc>
                <a:tc>
                  <a:txBody>
                    <a:bodyPr/>
                    <a:lstStyle/>
                    <a:p>
                      <a:pPr algn="r" fontAlgn="ctr"/>
                      <a:r>
                        <a:rPr lang="en-ZA" sz="1200" b="1" i="0" u="none" strike="noStrike" dirty="0">
                          <a:solidFill>
                            <a:srgbClr val="000000"/>
                          </a:solidFill>
                          <a:effectLst/>
                          <a:latin typeface="Arial Narrow" panose="020B0606020202030204" pitchFamily="34" charset="0"/>
                        </a:rPr>
                        <a:t>37%</a:t>
                      </a:r>
                    </a:p>
                  </a:txBody>
                  <a:tcPr marL="8076" marR="8076" marT="8076" marB="0" anchor="ctr">
                    <a:lnL>
                      <a:noFill/>
                    </a:lnL>
                    <a:lnR>
                      <a:noFill/>
                    </a:lnR>
                    <a:lnT>
                      <a:noFill/>
                    </a:lnT>
                    <a:lnB>
                      <a:noFill/>
                    </a:lnB>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xmlns="" val="142487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443"/>
            <a:ext cx="8064896" cy="792088"/>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US" sz="2800" dirty="0">
                <a:cs typeface="Arial" pitchFamily="34" charset="0"/>
              </a:rPr>
              <a:t>2018/19 Q1 FINANCIAL HIGHLIGHTS</a:t>
            </a:r>
            <a:endParaRPr lang="en-ZA" sz="2800" dirty="0">
              <a:cs typeface="Arial" pitchFamily="34" charset="0"/>
            </a:endParaRPr>
          </a:p>
        </p:txBody>
      </p:sp>
      <p:sp>
        <p:nvSpPr>
          <p:cNvPr id="6" name="Rectangle 5"/>
          <p:cNvSpPr/>
          <p:nvPr/>
        </p:nvSpPr>
        <p:spPr>
          <a:xfrm>
            <a:off x="395536" y="3645024"/>
            <a:ext cx="8568952" cy="400110"/>
          </a:xfrm>
          <a:prstGeom prst="rect">
            <a:avLst/>
          </a:prstGeom>
        </p:spPr>
        <p:txBody>
          <a:bodyPr wrap="square">
            <a:spAutoFit/>
          </a:bodyPr>
          <a:lstStyle/>
          <a:p>
            <a:pPr lvl="0"/>
            <a:endParaRPr lang="en-US" sz="2000" b="1" dirty="0">
              <a:solidFill>
                <a:srgbClr val="000000"/>
              </a:solidFill>
            </a:endParaRPr>
          </a:p>
        </p:txBody>
      </p:sp>
      <p:sp>
        <p:nvSpPr>
          <p:cNvPr id="7" name="Rectangle 6"/>
          <p:cNvSpPr/>
          <p:nvPr/>
        </p:nvSpPr>
        <p:spPr>
          <a:xfrm>
            <a:off x="611560" y="1695807"/>
            <a:ext cx="8352928" cy="5139869"/>
          </a:xfrm>
          <a:prstGeom prst="rect">
            <a:avLst/>
          </a:prstGeom>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Income for the Q1 OF 2018/9 FY slightly  lower than budget by 14% but much lower than prior year same period by 26% mainly due higher interest generated from lending.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Fee income was also lower than budgeted due to lower disbursements.</a:t>
            </a:r>
          </a:p>
          <a:p>
            <a:endParaRPr lang="en-US" sz="1600" dirty="0"/>
          </a:p>
          <a:p>
            <a:pPr marL="285750" indent="-285750">
              <a:buFont typeface="Arial" panose="020B0604020202020204" pitchFamily="34" charset="0"/>
              <a:buChar char="•"/>
            </a:pPr>
            <a:r>
              <a:rPr lang="en-US" sz="1600" dirty="0"/>
              <a:t>The other components of the Income are above budget with exception of “Other Income”. </a:t>
            </a:r>
          </a:p>
        </p:txBody>
      </p:sp>
      <p:graphicFrame>
        <p:nvGraphicFramePr>
          <p:cNvPr id="3" name="Table 2"/>
          <p:cNvGraphicFramePr>
            <a:graphicFrameLocks noGrp="1"/>
          </p:cNvGraphicFramePr>
          <p:nvPr>
            <p:extLst>
              <p:ext uri="{D42A27DB-BD31-4B8C-83A1-F6EECF244321}">
                <p14:modId xmlns:p14="http://schemas.microsoft.com/office/powerpoint/2010/main" xmlns="" val="1579163260"/>
              </p:ext>
            </p:extLst>
          </p:nvPr>
        </p:nvGraphicFramePr>
        <p:xfrm>
          <a:off x="124100" y="914400"/>
          <a:ext cx="8840388" cy="3891173"/>
        </p:xfrm>
        <a:graphic>
          <a:graphicData uri="http://schemas.openxmlformats.org/drawingml/2006/table">
            <a:tbl>
              <a:tblPr/>
              <a:tblGrid>
                <a:gridCol w="4438610">
                  <a:extLst>
                    <a:ext uri="{9D8B030D-6E8A-4147-A177-3AD203B41FA5}">
                      <a16:colId xmlns:a16="http://schemas.microsoft.com/office/drawing/2014/main" xmlns="" val="20000"/>
                    </a:ext>
                  </a:extLst>
                </a:gridCol>
                <a:gridCol w="880356">
                  <a:extLst>
                    <a:ext uri="{9D8B030D-6E8A-4147-A177-3AD203B41FA5}">
                      <a16:colId xmlns:a16="http://schemas.microsoft.com/office/drawing/2014/main" xmlns="" val="20001"/>
                    </a:ext>
                  </a:extLst>
                </a:gridCol>
                <a:gridCol w="960388">
                  <a:extLst>
                    <a:ext uri="{9D8B030D-6E8A-4147-A177-3AD203B41FA5}">
                      <a16:colId xmlns:a16="http://schemas.microsoft.com/office/drawing/2014/main" xmlns="" val="20002"/>
                    </a:ext>
                  </a:extLst>
                </a:gridCol>
                <a:gridCol w="720291">
                  <a:extLst>
                    <a:ext uri="{9D8B030D-6E8A-4147-A177-3AD203B41FA5}">
                      <a16:colId xmlns:a16="http://schemas.microsoft.com/office/drawing/2014/main" xmlns="" val="20003"/>
                    </a:ext>
                  </a:extLst>
                </a:gridCol>
                <a:gridCol w="80032">
                  <a:extLst>
                    <a:ext uri="{9D8B030D-6E8A-4147-A177-3AD203B41FA5}">
                      <a16:colId xmlns:a16="http://schemas.microsoft.com/office/drawing/2014/main" xmlns="" val="20004"/>
                    </a:ext>
                  </a:extLst>
                </a:gridCol>
                <a:gridCol w="880356">
                  <a:extLst>
                    <a:ext uri="{9D8B030D-6E8A-4147-A177-3AD203B41FA5}">
                      <a16:colId xmlns:a16="http://schemas.microsoft.com/office/drawing/2014/main" xmlns="" val="20005"/>
                    </a:ext>
                  </a:extLst>
                </a:gridCol>
                <a:gridCol w="80032">
                  <a:extLst>
                    <a:ext uri="{9D8B030D-6E8A-4147-A177-3AD203B41FA5}">
                      <a16:colId xmlns:a16="http://schemas.microsoft.com/office/drawing/2014/main" xmlns="" val="20006"/>
                    </a:ext>
                  </a:extLst>
                </a:gridCol>
                <a:gridCol w="800323">
                  <a:extLst>
                    <a:ext uri="{9D8B030D-6E8A-4147-A177-3AD203B41FA5}">
                      <a16:colId xmlns:a16="http://schemas.microsoft.com/office/drawing/2014/main" xmlns="" val="20007"/>
                    </a:ext>
                  </a:extLst>
                </a:gridCol>
              </a:tblGrid>
              <a:tr h="247619">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t"/>
                      <a:r>
                        <a:rPr lang="en-ZA" sz="1600" b="1" i="0" u="none" strike="noStrike" dirty="0">
                          <a:solidFill>
                            <a:srgbClr val="FFFFFF"/>
                          </a:solidFill>
                          <a:effectLst/>
                          <a:latin typeface="Arial Narrow" panose="020B0606020202030204" pitchFamily="34" charset="0"/>
                        </a:rPr>
                        <a:t>2019</a:t>
                      </a:r>
                    </a:p>
                  </a:txBody>
                  <a:tcPr marL="9525" marR="9525" marT="9525" marB="0">
                    <a:lnL>
                      <a:noFill/>
                    </a:lnL>
                    <a:lnR>
                      <a:noFill/>
                    </a:lnR>
                    <a:lnT>
                      <a:noFill/>
                    </a:lnT>
                    <a:lnB>
                      <a:noFill/>
                    </a:lnB>
                    <a:solidFill>
                      <a:srgbClr val="808080"/>
                    </a:solidFill>
                  </a:tcPr>
                </a:tc>
                <a:tc>
                  <a:txBody>
                    <a:bodyPr/>
                    <a:lstStyle/>
                    <a:p>
                      <a:pPr algn="ctr" fontAlgn="t"/>
                      <a:r>
                        <a:rPr lang="en-ZA" sz="1600" b="1" i="0" u="none" strike="noStrike">
                          <a:solidFill>
                            <a:srgbClr val="FFFFFF"/>
                          </a:solidFill>
                          <a:effectLst/>
                          <a:latin typeface="Arial Narrow" panose="020B0606020202030204" pitchFamily="34" charset="0"/>
                        </a:rPr>
                        <a:t>2019</a:t>
                      </a:r>
                    </a:p>
                  </a:txBody>
                  <a:tcPr marL="9525" marR="9525" marT="9525" marB="0">
                    <a:lnL>
                      <a:noFill/>
                    </a:lnL>
                    <a:lnR>
                      <a:noFill/>
                    </a:lnR>
                    <a:lnT>
                      <a:noFill/>
                    </a:lnT>
                    <a:lnB>
                      <a:noFill/>
                    </a:lnB>
                    <a:solidFill>
                      <a:srgbClr val="808080"/>
                    </a:solidFill>
                  </a:tcPr>
                </a:tc>
                <a:tc>
                  <a:txBody>
                    <a:bodyPr/>
                    <a:lstStyle/>
                    <a:p>
                      <a:pPr algn="ctr" fontAlgn="t"/>
                      <a:r>
                        <a:rPr lang="en-ZA" sz="1600" b="1" i="0" u="none" strike="noStrike">
                          <a:solidFill>
                            <a:srgbClr val="FFFFFF"/>
                          </a:solidFill>
                          <a:effectLst/>
                          <a:latin typeface="Arial Narrow" panose="020B0606020202030204" pitchFamily="34" charset="0"/>
                        </a:rPr>
                        <a:t>2019</a:t>
                      </a:r>
                    </a:p>
                  </a:txBody>
                  <a:tcPr marL="9525" marR="9525" marT="9525" marB="0">
                    <a:lnL>
                      <a:noFill/>
                    </a:lnL>
                    <a:lnR>
                      <a:noFill/>
                    </a:lnR>
                    <a:lnT>
                      <a:noFill/>
                    </a:lnT>
                    <a:lnB>
                      <a:noFill/>
                    </a:lnB>
                    <a:solidFill>
                      <a:srgbClr val="808080"/>
                    </a:solidFill>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2018</a:t>
                      </a:r>
                    </a:p>
                  </a:txBody>
                  <a:tcPr marL="9525" marR="9525" marT="9525" marB="0" anchor="b">
                    <a:lnL>
                      <a:noFill/>
                    </a:lnL>
                    <a:lnR>
                      <a:noFill/>
                    </a:lnR>
                    <a:lnT>
                      <a:noFill/>
                    </a:lnT>
                    <a:lnB>
                      <a:noFill/>
                    </a:lnB>
                    <a:solidFill>
                      <a:srgbClr val="808080"/>
                    </a:solidFill>
                  </a:tcPr>
                </a:tc>
                <a:tc>
                  <a:txBody>
                    <a:bodyPr/>
                    <a:lstStyle/>
                    <a:p>
                      <a:pPr algn="ctr" fontAlgn="b"/>
                      <a:endParaRPr lang="en-ZA" sz="1600" b="1" i="0" u="none" strike="noStrike">
                        <a:solidFill>
                          <a:srgbClr val="FFFFFF"/>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2018</a:t>
                      </a:r>
                    </a:p>
                  </a:txBody>
                  <a:tcPr marL="9525" marR="9525" marT="9525" marB="0" anchor="b">
                    <a:lnL>
                      <a:noFill/>
                    </a:lnL>
                    <a:lnR>
                      <a:noFill/>
                    </a:lnR>
                    <a:lnT>
                      <a:noFill/>
                    </a:lnT>
                    <a:lnB>
                      <a:noFill/>
                    </a:lnB>
                    <a:solidFill>
                      <a:srgbClr val="808080"/>
                    </a:solidFill>
                  </a:tcPr>
                </a:tc>
                <a:extLst>
                  <a:ext uri="{0D108BD9-81ED-4DB2-BD59-A6C34878D82A}">
                    <a16:rowId xmlns:a16="http://schemas.microsoft.com/office/drawing/2014/main" xmlns="" val="10000"/>
                  </a:ext>
                </a:extLst>
              </a:tr>
              <a:tr h="247619">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YTD</a:t>
                      </a:r>
                    </a:p>
                  </a:txBody>
                  <a:tcPr marL="9525" marR="9525" marT="9525" marB="0" anchor="b">
                    <a:lnL>
                      <a:noFill/>
                    </a:lnL>
                    <a:lnR>
                      <a:noFill/>
                    </a:lnR>
                    <a:lnT>
                      <a:noFill/>
                    </a:lnT>
                    <a:lnB>
                      <a:noFill/>
                    </a:lnB>
                    <a:solidFill>
                      <a:srgbClr val="808080"/>
                    </a:solidFill>
                  </a:tcPr>
                </a:tc>
                <a:tc>
                  <a:txBody>
                    <a:bodyPr/>
                    <a:lstStyle/>
                    <a:p>
                      <a:pPr algn="ctr" fontAlgn="b"/>
                      <a:r>
                        <a:rPr lang="en-ZA" sz="1600" b="1" i="0" u="none" strike="noStrike">
                          <a:solidFill>
                            <a:srgbClr val="FFFFFF"/>
                          </a:solidFill>
                          <a:effectLst/>
                          <a:latin typeface="Arial Narrow" panose="020B0606020202030204" pitchFamily="34" charset="0"/>
                        </a:rPr>
                        <a:t>YTD</a:t>
                      </a:r>
                    </a:p>
                  </a:txBody>
                  <a:tcPr marL="9525" marR="9525" marT="9525" marB="0" anchor="b">
                    <a:lnL>
                      <a:noFill/>
                    </a:lnL>
                    <a:lnR>
                      <a:noFill/>
                    </a:lnR>
                    <a:lnT>
                      <a:noFill/>
                    </a:lnT>
                    <a:lnB>
                      <a:noFill/>
                    </a:lnB>
                    <a:solidFill>
                      <a:srgbClr val="808080"/>
                    </a:solidFill>
                  </a:tcPr>
                </a:tc>
                <a:tc>
                  <a:txBody>
                    <a:bodyPr/>
                    <a:lstStyle/>
                    <a:p>
                      <a:pPr algn="ctr" fontAlgn="b"/>
                      <a:r>
                        <a:rPr lang="en-ZA" sz="1600" b="1" i="0" u="none" strike="noStrike">
                          <a:solidFill>
                            <a:srgbClr val="FFFFFF"/>
                          </a:solidFill>
                          <a:effectLst/>
                          <a:latin typeface="Arial Narrow" panose="020B0606020202030204" pitchFamily="34" charset="0"/>
                        </a:rPr>
                        <a:t>YTD</a:t>
                      </a:r>
                    </a:p>
                  </a:txBody>
                  <a:tcPr marL="9525" marR="9525" marT="9525" marB="0" anchor="b">
                    <a:lnL>
                      <a:noFill/>
                    </a:lnL>
                    <a:lnR>
                      <a:noFill/>
                    </a:lnR>
                    <a:lnT>
                      <a:noFill/>
                    </a:lnT>
                    <a:lnB>
                      <a:noFill/>
                    </a:lnB>
                    <a:solidFill>
                      <a:srgbClr val="808080"/>
                    </a:solidFill>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YTD</a:t>
                      </a:r>
                    </a:p>
                  </a:txBody>
                  <a:tcPr marL="9525" marR="9525" marT="9525" marB="0" anchor="b">
                    <a:lnL>
                      <a:noFill/>
                    </a:lnL>
                    <a:lnR>
                      <a:noFill/>
                    </a:lnR>
                    <a:lnT>
                      <a:noFill/>
                    </a:lnT>
                    <a:lnB>
                      <a:noFill/>
                    </a:lnB>
                    <a:solidFill>
                      <a:srgbClr val="808080"/>
                    </a:solidFill>
                  </a:tcPr>
                </a:tc>
                <a:tc>
                  <a:txBody>
                    <a:bodyPr/>
                    <a:lstStyle/>
                    <a:p>
                      <a:pPr algn="ctr" fontAlgn="b"/>
                      <a:endParaRPr lang="en-ZA" sz="1600" b="1" i="0" u="none" strike="noStrike">
                        <a:solidFill>
                          <a:srgbClr val="FFFFFF"/>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Year End</a:t>
                      </a:r>
                    </a:p>
                  </a:txBody>
                  <a:tcPr marL="9525" marR="9525" marT="9525" marB="0" anchor="b">
                    <a:lnL>
                      <a:noFill/>
                    </a:lnL>
                    <a:lnR>
                      <a:noFill/>
                    </a:lnR>
                    <a:lnT>
                      <a:noFill/>
                    </a:lnT>
                    <a:lnB>
                      <a:noFill/>
                    </a:lnB>
                    <a:solidFill>
                      <a:srgbClr val="808080"/>
                    </a:solidFill>
                  </a:tcPr>
                </a:tc>
                <a:extLst>
                  <a:ext uri="{0D108BD9-81ED-4DB2-BD59-A6C34878D82A}">
                    <a16:rowId xmlns:a16="http://schemas.microsoft.com/office/drawing/2014/main" xmlns="" val="10001"/>
                  </a:ext>
                </a:extLst>
              </a:tr>
              <a:tr h="485929">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 Actual</a:t>
                      </a:r>
                    </a:p>
                  </a:txBody>
                  <a:tcPr marL="9525" marR="9525" marT="9525" marB="0" anchor="b">
                    <a:lnL>
                      <a:noFill/>
                    </a:lnL>
                    <a:lnR>
                      <a:noFill/>
                    </a:lnR>
                    <a:lnT>
                      <a:noFill/>
                    </a:lnT>
                    <a:lnB>
                      <a:noFill/>
                    </a:lnB>
                    <a:solidFill>
                      <a:srgbClr val="808080"/>
                    </a:solidFill>
                  </a:tcPr>
                </a:tc>
                <a:tc>
                  <a:txBody>
                    <a:bodyPr/>
                    <a:lstStyle/>
                    <a:p>
                      <a:pPr algn="ctr" fontAlgn="b"/>
                      <a:r>
                        <a:rPr lang="en-ZA" sz="1600" b="1" i="0" u="none" strike="noStrike">
                          <a:solidFill>
                            <a:srgbClr val="FFFFFF"/>
                          </a:solidFill>
                          <a:effectLst/>
                          <a:latin typeface="Arial Narrow" panose="020B0606020202030204" pitchFamily="34" charset="0"/>
                        </a:rPr>
                        <a:t>Budget</a:t>
                      </a:r>
                    </a:p>
                  </a:txBody>
                  <a:tcPr marL="9525" marR="9525" marT="9525" marB="0" anchor="b">
                    <a:lnL>
                      <a:noFill/>
                    </a:lnL>
                    <a:lnR>
                      <a:noFill/>
                    </a:lnR>
                    <a:lnT>
                      <a:noFill/>
                    </a:lnT>
                    <a:lnB>
                      <a:noFill/>
                    </a:lnB>
                    <a:solidFill>
                      <a:srgbClr val="808080"/>
                    </a:solidFill>
                  </a:tcPr>
                </a:tc>
                <a:tc>
                  <a:txBody>
                    <a:bodyPr/>
                    <a:lstStyle/>
                    <a:p>
                      <a:pPr algn="ctr" fontAlgn="b"/>
                      <a:r>
                        <a:rPr lang="en-ZA" sz="1600" b="1" i="0" u="none" strike="noStrike">
                          <a:solidFill>
                            <a:srgbClr val="FFFFFF"/>
                          </a:solidFill>
                          <a:effectLst/>
                          <a:latin typeface="Arial Narrow" panose="020B0606020202030204" pitchFamily="34" charset="0"/>
                        </a:rPr>
                        <a:t>Variance</a:t>
                      </a:r>
                    </a:p>
                  </a:txBody>
                  <a:tcPr marL="9525" marR="9525" marT="9525" marB="0" anchor="b">
                    <a:lnL>
                      <a:noFill/>
                    </a:lnL>
                    <a:lnR>
                      <a:noFill/>
                    </a:lnR>
                    <a:lnT>
                      <a:noFill/>
                    </a:lnT>
                    <a:lnB>
                      <a:noFill/>
                    </a:lnB>
                    <a:solidFill>
                      <a:srgbClr val="808080"/>
                    </a:solidFill>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 Actual</a:t>
                      </a:r>
                    </a:p>
                  </a:txBody>
                  <a:tcPr marL="9525" marR="9525" marT="9525" marB="0" anchor="b">
                    <a:lnL>
                      <a:noFill/>
                    </a:lnL>
                    <a:lnR>
                      <a:noFill/>
                    </a:lnR>
                    <a:lnT>
                      <a:noFill/>
                    </a:lnT>
                    <a:lnB>
                      <a:noFill/>
                    </a:lnB>
                    <a:solidFill>
                      <a:srgbClr val="808080"/>
                    </a:solidFill>
                  </a:tcPr>
                </a:tc>
                <a:tc>
                  <a:txBody>
                    <a:bodyPr/>
                    <a:lstStyle/>
                    <a:p>
                      <a:pPr algn="ctr" fontAlgn="b"/>
                      <a:endParaRPr lang="en-ZA" sz="1600" b="1" i="0" u="none" strike="noStrike">
                        <a:solidFill>
                          <a:srgbClr val="FFFFFF"/>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Actual</a:t>
                      </a:r>
                    </a:p>
                  </a:txBody>
                  <a:tcPr marL="9525" marR="9525" marT="9525" marB="0" anchor="b">
                    <a:lnL>
                      <a:noFill/>
                    </a:lnL>
                    <a:lnR>
                      <a:noFill/>
                    </a:lnR>
                    <a:lnT>
                      <a:noFill/>
                    </a:lnT>
                    <a:lnB>
                      <a:noFill/>
                    </a:lnB>
                    <a:solidFill>
                      <a:srgbClr val="808080"/>
                    </a:solidFill>
                  </a:tcPr>
                </a:tc>
                <a:extLst>
                  <a:ext uri="{0D108BD9-81ED-4DB2-BD59-A6C34878D82A}">
                    <a16:rowId xmlns:a16="http://schemas.microsoft.com/office/drawing/2014/main" xmlns="" val="10002"/>
                  </a:ext>
                </a:extLst>
              </a:tr>
              <a:tr h="259627">
                <a:tc>
                  <a:txBody>
                    <a:bodyPr/>
                    <a:lstStyle/>
                    <a:p>
                      <a:pPr algn="l" fontAlgn="b"/>
                      <a:endParaRPr lang="en-ZA"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 R'000 </a:t>
                      </a:r>
                    </a:p>
                  </a:txBody>
                  <a:tcPr marL="9525" marR="9525" marT="9525"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 R'000 </a:t>
                      </a:r>
                    </a:p>
                  </a:txBody>
                  <a:tcPr marL="9525" marR="9525" marT="9525" marB="0" anchor="b">
                    <a:lnL>
                      <a:noFill/>
                    </a:lnL>
                    <a:lnR>
                      <a:noFill/>
                    </a:lnR>
                    <a:lnT>
                      <a:noFill/>
                    </a:lnT>
                    <a:lnB>
                      <a:noFill/>
                    </a:lnB>
                    <a:solidFill>
                      <a:srgbClr val="808080"/>
                    </a:solidFill>
                  </a:tcPr>
                </a:tc>
                <a:tc>
                  <a:txBody>
                    <a:bodyPr/>
                    <a:lstStyle/>
                    <a:p>
                      <a:pPr algn="ctr" fontAlgn="b"/>
                      <a:r>
                        <a:rPr lang="en-ZA" sz="1600" b="1" i="0" u="none" strike="noStrike">
                          <a:solidFill>
                            <a:srgbClr val="FFFFFF"/>
                          </a:solidFill>
                          <a:effectLst/>
                          <a:latin typeface="Arial Narrow" panose="020B0606020202030204" pitchFamily="34" charset="0"/>
                        </a:rPr>
                        <a:t> % </a:t>
                      </a:r>
                    </a:p>
                  </a:txBody>
                  <a:tcPr marL="9525" marR="9525" marT="9525" marB="0" anchor="b">
                    <a:lnL>
                      <a:noFill/>
                    </a:lnL>
                    <a:lnR>
                      <a:noFill/>
                    </a:lnR>
                    <a:lnT>
                      <a:noFill/>
                    </a:lnT>
                    <a:lnB>
                      <a:noFill/>
                    </a:lnB>
                    <a:solidFill>
                      <a:srgbClr val="808080"/>
                    </a:solidFill>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 R'000 </a:t>
                      </a:r>
                    </a:p>
                  </a:txBody>
                  <a:tcPr marL="9525" marR="9525" marT="9525" marB="0" anchor="b">
                    <a:lnL>
                      <a:noFill/>
                    </a:lnL>
                    <a:lnR>
                      <a:noFill/>
                    </a:lnR>
                    <a:lnT>
                      <a:noFill/>
                    </a:lnT>
                    <a:lnB>
                      <a:noFill/>
                    </a:lnB>
                    <a:solidFill>
                      <a:srgbClr val="808080"/>
                    </a:solidFill>
                  </a:tcPr>
                </a:tc>
                <a:tc>
                  <a:txBody>
                    <a:bodyPr/>
                    <a:lstStyle/>
                    <a:p>
                      <a:pPr algn="ctr" fontAlgn="b"/>
                      <a:endParaRPr lang="en-ZA" sz="1600" b="1" i="0" u="none" strike="noStrike">
                        <a:solidFill>
                          <a:srgbClr val="FFFFFF"/>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 R'000 </a:t>
                      </a:r>
                    </a:p>
                  </a:txBody>
                  <a:tcPr marL="9525" marR="9525" marT="9525" marB="0" anchor="b">
                    <a:lnL>
                      <a:noFill/>
                    </a:lnL>
                    <a:lnR>
                      <a:noFill/>
                    </a:lnR>
                    <a:lnT>
                      <a:noFill/>
                    </a:lnT>
                    <a:lnB>
                      <a:noFill/>
                    </a:lnB>
                    <a:solidFill>
                      <a:srgbClr val="808080"/>
                    </a:solidFill>
                  </a:tcPr>
                </a:tc>
                <a:extLst>
                  <a:ext uri="{0D108BD9-81ED-4DB2-BD59-A6C34878D82A}">
                    <a16:rowId xmlns:a16="http://schemas.microsoft.com/office/drawing/2014/main" xmlns="" val="10003"/>
                  </a:ext>
                </a:extLst>
              </a:tr>
              <a:tr h="296716">
                <a:tc>
                  <a:txBody>
                    <a:bodyPr/>
                    <a:lstStyle/>
                    <a:p>
                      <a:pPr algn="l" fontAlgn="b"/>
                      <a:r>
                        <a:rPr lang="en-ZA" sz="1600" b="1" i="0" u="none" strike="noStrike" dirty="0">
                          <a:solidFill>
                            <a:srgbClr val="000000"/>
                          </a:solidFill>
                          <a:effectLst/>
                          <a:latin typeface="Arial Narrow" panose="020B0606020202030204" pitchFamily="34" charset="0"/>
                        </a:rPr>
                        <a:t>Income details</a:t>
                      </a:r>
                    </a:p>
                  </a:txBody>
                  <a:tcPr marL="9525" marR="9525" marT="9525" marB="0" anchor="b">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ctr"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296716">
                <a:tc>
                  <a:txBody>
                    <a:bodyPr/>
                    <a:lstStyle/>
                    <a:p>
                      <a:pPr algn="l" fontAlgn="b"/>
                      <a:r>
                        <a:rPr lang="en-ZA" sz="1600" b="0" i="0" u="none" strike="noStrike" dirty="0">
                          <a:solidFill>
                            <a:srgbClr val="000000"/>
                          </a:solidFill>
                          <a:effectLst/>
                          <a:latin typeface="Arial Narrow" panose="020B0606020202030204" pitchFamily="34" charset="0"/>
                        </a:rPr>
                        <a:t>Interest from lending operations</a:t>
                      </a: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21 669 </a:t>
                      </a:r>
                    </a:p>
                  </a:txBody>
                  <a:tcPr marL="0" marR="0" marT="0"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27 904 </a:t>
                      </a:r>
                    </a:p>
                  </a:txBody>
                  <a:tcPr marL="9525" marR="9525" marT="9525" marB="0" anchor="b">
                    <a:lnL>
                      <a:noFill/>
                    </a:lnL>
                    <a:lnR>
                      <a:noFill/>
                    </a:lnR>
                    <a:lnT>
                      <a:noFill/>
                    </a:lnT>
                    <a:lnB>
                      <a:noFill/>
                    </a:lnB>
                  </a:tcPr>
                </a:tc>
                <a:tc>
                  <a:txBody>
                    <a:bodyPr/>
                    <a:lstStyle/>
                    <a:p>
                      <a:pPr algn="ctr" fontAlgn="ctr"/>
                      <a:r>
                        <a:rPr lang="en-ZA" sz="1600" b="0" i="0" u="none" strike="noStrike">
                          <a:effectLst/>
                          <a:latin typeface="Arial Narrow" panose="020B0606020202030204" pitchFamily="34" charset="0"/>
                        </a:rPr>
                        <a:t>-22%</a:t>
                      </a:r>
                    </a:p>
                  </a:txBody>
                  <a:tcPr marL="0" marR="0" marT="0" marB="0" anchor="ctr">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39 905 </a:t>
                      </a:r>
                    </a:p>
                  </a:txBody>
                  <a:tcPr marL="0" marR="0" marT="0"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Narrow" panose="020B0606020202030204" pitchFamily="34" charset="0"/>
                        </a:rPr>
                        <a:t>    94 521 </a:t>
                      </a: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296716">
                <a:tc>
                  <a:txBody>
                    <a:bodyPr/>
                    <a:lstStyle/>
                    <a:p>
                      <a:pPr algn="l" fontAlgn="b"/>
                      <a:r>
                        <a:rPr lang="en-ZA" sz="1600" b="0" i="0" u="none" strike="noStrike" dirty="0">
                          <a:solidFill>
                            <a:srgbClr val="000000"/>
                          </a:solidFill>
                          <a:effectLst/>
                          <a:latin typeface="Arial Narrow" panose="020B0606020202030204" pitchFamily="34" charset="0"/>
                        </a:rPr>
                        <a:t>Investment income</a:t>
                      </a: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7 721 </a:t>
                      </a:r>
                    </a:p>
                  </a:txBody>
                  <a:tcPr marL="0" marR="0" marT="0"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3 429 </a:t>
                      </a:r>
                    </a:p>
                  </a:txBody>
                  <a:tcPr marL="9525" marR="9525" marT="9525" marB="0" anchor="b">
                    <a:lnL>
                      <a:noFill/>
                    </a:lnL>
                    <a:lnR>
                      <a:noFill/>
                    </a:lnR>
                    <a:lnT>
                      <a:noFill/>
                    </a:lnT>
                    <a:lnB>
                      <a:noFill/>
                    </a:lnB>
                  </a:tcPr>
                </a:tc>
                <a:tc>
                  <a:txBody>
                    <a:bodyPr/>
                    <a:lstStyle/>
                    <a:p>
                      <a:pPr algn="ctr" fontAlgn="ctr"/>
                      <a:r>
                        <a:rPr lang="en-ZA" sz="1600" b="0" i="0" u="none" strike="noStrike">
                          <a:effectLst/>
                          <a:latin typeface="Arial Narrow" panose="020B0606020202030204" pitchFamily="34" charset="0"/>
                        </a:rPr>
                        <a:t>125% </a:t>
                      </a:r>
                    </a:p>
                  </a:txBody>
                  <a:tcPr marL="0" marR="0" marT="0" marB="0" anchor="ctr">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6 638 </a:t>
                      </a:r>
                    </a:p>
                  </a:txBody>
                  <a:tcPr marL="0" marR="0" marT="0"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Narrow" panose="020B0606020202030204" pitchFamily="34" charset="0"/>
                        </a:rPr>
                        <a:t>    29 015 </a:t>
                      </a: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296716">
                <a:tc>
                  <a:txBody>
                    <a:bodyPr/>
                    <a:lstStyle/>
                    <a:p>
                      <a:pPr algn="l" fontAlgn="b"/>
                      <a:r>
                        <a:rPr lang="en-ZA" sz="1600" b="0" i="0" u="none" strike="noStrike" dirty="0">
                          <a:solidFill>
                            <a:srgbClr val="000000"/>
                          </a:solidFill>
                          <a:effectLst/>
                          <a:latin typeface="Arial Narrow" panose="020B0606020202030204" pitchFamily="34" charset="0"/>
                        </a:rPr>
                        <a:t>Fee income from loans and indemnities</a:t>
                      </a:r>
                    </a:p>
                  </a:txBody>
                  <a:tcPr marL="9525" marR="9525" marT="9525"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1 913 </a:t>
                      </a:r>
                    </a:p>
                  </a:txBody>
                  <a:tcPr marL="0" marR="0" marT="0"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3 666 </a:t>
                      </a:r>
                    </a:p>
                  </a:txBody>
                  <a:tcPr marL="9525" marR="9525" marT="9525" marB="0" anchor="b">
                    <a:lnL>
                      <a:noFill/>
                    </a:lnL>
                    <a:lnR>
                      <a:noFill/>
                    </a:lnR>
                    <a:lnT>
                      <a:noFill/>
                    </a:lnT>
                    <a:lnB>
                      <a:noFill/>
                    </a:lnB>
                  </a:tcPr>
                </a:tc>
                <a:tc>
                  <a:txBody>
                    <a:bodyPr/>
                    <a:lstStyle/>
                    <a:p>
                      <a:pPr algn="ctr" fontAlgn="ctr"/>
                      <a:r>
                        <a:rPr lang="en-ZA" sz="1600" b="0" i="0" u="none" strike="noStrike">
                          <a:effectLst/>
                          <a:latin typeface="Arial Narrow" panose="020B0606020202030204" pitchFamily="34" charset="0"/>
                        </a:rPr>
                        <a:t>-48%</a:t>
                      </a:r>
                    </a:p>
                  </a:txBody>
                  <a:tcPr marL="0" marR="0" marT="0" marB="0" anchor="ctr">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709 </a:t>
                      </a:r>
                    </a:p>
                  </a:txBody>
                  <a:tcPr marL="0" marR="0" marT="0"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Narrow" panose="020B0606020202030204" pitchFamily="34" charset="0"/>
                        </a:rPr>
                        <a:t>     6 086 </a:t>
                      </a:r>
                    </a:p>
                  </a:txBody>
                  <a:tcPr marL="9525" marR="9525" marT="9525" marB="0" anchor="b">
                    <a:lnL>
                      <a:noFill/>
                    </a:lnL>
                    <a:lnR>
                      <a:noFill/>
                    </a:lnR>
                    <a:lnT>
                      <a:noFill/>
                    </a:lnT>
                    <a:lnB>
                      <a:noFill/>
                    </a:lnB>
                  </a:tcPr>
                </a:tc>
                <a:extLst>
                  <a:ext uri="{0D108BD9-81ED-4DB2-BD59-A6C34878D82A}">
                    <a16:rowId xmlns:a16="http://schemas.microsoft.com/office/drawing/2014/main" xmlns="" val="10007"/>
                  </a:ext>
                </a:extLst>
              </a:tr>
              <a:tr h="361386">
                <a:tc>
                  <a:txBody>
                    <a:bodyPr/>
                    <a:lstStyle/>
                    <a:p>
                      <a:pPr algn="l" fontAlgn="b"/>
                      <a:r>
                        <a:rPr lang="en-ZA" sz="1600" b="0" i="0" u="none" strike="noStrike" dirty="0">
                          <a:solidFill>
                            <a:srgbClr val="000000"/>
                          </a:solidFill>
                          <a:effectLst/>
                          <a:latin typeface="Arial Narrow" panose="020B0606020202030204" pitchFamily="34" charset="0"/>
                        </a:rPr>
                        <a:t>Investment property rental income</a:t>
                      </a: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7 029 </a:t>
                      </a:r>
                    </a:p>
                  </a:txBody>
                  <a:tcPr marL="0" marR="0" marT="0"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9 527 </a:t>
                      </a:r>
                    </a:p>
                  </a:txBody>
                  <a:tcPr marL="9525" marR="9525" marT="9525" marB="0" anchor="b">
                    <a:lnL>
                      <a:noFill/>
                    </a:lnL>
                    <a:lnR>
                      <a:noFill/>
                    </a:lnR>
                    <a:lnT>
                      <a:noFill/>
                    </a:lnT>
                    <a:lnB>
                      <a:noFill/>
                    </a:lnB>
                  </a:tcPr>
                </a:tc>
                <a:tc>
                  <a:txBody>
                    <a:bodyPr/>
                    <a:lstStyle/>
                    <a:p>
                      <a:pPr algn="ctr" fontAlgn="ctr"/>
                      <a:r>
                        <a:rPr lang="en-ZA" sz="1600" b="0" i="0" u="none" strike="noStrike">
                          <a:effectLst/>
                          <a:latin typeface="Arial Narrow" panose="020B0606020202030204" pitchFamily="34" charset="0"/>
                        </a:rPr>
                        <a:t>-22%</a:t>
                      </a:r>
                    </a:p>
                  </a:txBody>
                  <a:tcPr marL="0" marR="0" marT="0" marB="0" anchor="ctr">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10 316 </a:t>
                      </a:r>
                    </a:p>
                  </a:txBody>
                  <a:tcPr marL="0" marR="0" marT="0"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Narrow" panose="020B0606020202030204" pitchFamily="34" charset="0"/>
                        </a:rPr>
                        <a:t>    27 749 </a:t>
                      </a:r>
                    </a:p>
                  </a:txBody>
                  <a:tcPr marL="9525" marR="9525" marT="9525" marB="0" anchor="b">
                    <a:lnL>
                      <a:noFill/>
                    </a:lnL>
                    <a:lnR>
                      <a:noFill/>
                    </a:lnR>
                    <a:lnT>
                      <a:noFill/>
                    </a:lnT>
                    <a:lnB>
                      <a:noFill/>
                    </a:lnB>
                  </a:tcPr>
                </a:tc>
                <a:extLst>
                  <a:ext uri="{0D108BD9-81ED-4DB2-BD59-A6C34878D82A}">
                    <a16:rowId xmlns:a16="http://schemas.microsoft.com/office/drawing/2014/main" xmlns="" val="10008"/>
                  </a:ext>
                </a:extLst>
              </a:tr>
              <a:tr h="296716">
                <a:tc>
                  <a:txBody>
                    <a:bodyPr/>
                    <a:lstStyle/>
                    <a:p>
                      <a:pPr algn="l" fontAlgn="b"/>
                      <a:r>
                        <a:rPr lang="en-ZA" sz="1600" b="0" i="0" u="none" strike="noStrike" dirty="0">
                          <a:solidFill>
                            <a:srgbClr val="000000"/>
                          </a:solidFill>
                          <a:effectLst/>
                          <a:latin typeface="Arial Narrow" panose="020B0606020202030204" pitchFamily="34" charset="0"/>
                        </a:rPr>
                        <a:t>Other income</a:t>
                      </a:r>
                    </a:p>
                  </a:txBody>
                  <a:tcPr marL="9525" marR="9525" marT="9525"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6 480 </a:t>
                      </a:r>
                    </a:p>
                  </a:txBody>
                  <a:tcPr marL="0" marR="0" marT="0" marB="0" anchor="b">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7 408 </a:t>
                      </a:r>
                    </a:p>
                  </a:txBody>
                  <a:tcPr marL="9525" marR="9525" marT="9525" marB="0" anchor="b">
                    <a:lnL>
                      <a:noFill/>
                    </a:lnL>
                    <a:lnR>
                      <a:noFill/>
                    </a:lnR>
                    <a:lnT>
                      <a:noFill/>
                    </a:lnT>
                    <a:lnB>
                      <a:noFill/>
                    </a:lnB>
                  </a:tcPr>
                </a:tc>
                <a:tc>
                  <a:txBody>
                    <a:bodyPr/>
                    <a:lstStyle/>
                    <a:p>
                      <a:pPr algn="ctr" fontAlgn="ctr"/>
                      <a:r>
                        <a:rPr lang="en-ZA" sz="1600" b="0" i="0" u="none" strike="noStrike">
                          <a:effectLst/>
                          <a:latin typeface="Arial Narrow" panose="020B0606020202030204" pitchFamily="34" charset="0"/>
                        </a:rPr>
                        <a:t>-13%</a:t>
                      </a:r>
                    </a:p>
                  </a:txBody>
                  <a:tcPr marL="0" marR="0" marT="0" marB="0" anchor="ctr">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4 482 </a:t>
                      </a:r>
                    </a:p>
                  </a:txBody>
                  <a:tcPr marL="0" marR="0" marT="0" marB="0" anchor="b">
                    <a:lnL>
                      <a:noFill/>
                    </a:lnL>
                    <a:lnR>
                      <a:noFill/>
                    </a:lnR>
                    <a:lnT>
                      <a:noFill/>
                    </a:lnT>
                    <a:lnB>
                      <a:noFill/>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Narrow" panose="020B0606020202030204" pitchFamily="34" charset="0"/>
                        </a:rPr>
                        <a:t>    16 647 </a:t>
                      </a:r>
                    </a:p>
                  </a:txBody>
                  <a:tcPr marL="9525" marR="9525" marT="9525" marB="0" anchor="b">
                    <a:lnL>
                      <a:noFill/>
                    </a:lnL>
                    <a:lnR>
                      <a:noFill/>
                    </a:lnR>
                    <a:lnT>
                      <a:noFill/>
                    </a:lnT>
                    <a:lnB>
                      <a:noFill/>
                    </a:lnB>
                  </a:tcPr>
                </a:tc>
                <a:extLst>
                  <a:ext uri="{0D108BD9-81ED-4DB2-BD59-A6C34878D82A}">
                    <a16:rowId xmlns:a16="http://schemas.microsoft.com/office/drawing/2014/main" xmlns="" val="10009"/>
                  </a:ext>
                </a:extLst>
              </a:tr>
              <a:tr h="485929">
                <a:tc>
                  <a:txBody>
                    <a:bodyPr/>
                    <a:lstStyle/>
                    <a:p>
                      <a:pPr algn="l" fontAlgn="ctr"/>
                      <a:r>
                        <a:rPr lang="en-ZA" sz="1600" b="0" i="0" u="none" strike="noStrike" dirty="0">
                          <a:solidFill>
                            <a:srgbClr val="000000"/>
                          </a:solidFill>
                          <a:effectLst/>
                          <a:latin typeface="Arial Narrow" panose="020B0606020202030204" pitchFamily="34" charset="0"/>
                        </a:rPr>
                        <a:t>Other comprehensive income from equity accounted investments</a:t>
                      </a:r>
                    </a:p>
                  </a:txBody>
                  <a:tcPr marL="9525" marR="9525" marT="9525" marB="0" anchor="ctr">
                    <a:lnL>
                      <a:noFill/>
                    </a:lnL>
                    <a:lnR>
                      <a:noFill/>
                    </a:lnR>
                    <a:lnT>
                      <a:noFill/>
                    </a:lnT>
                    <a:lnB>
                      <a:noFill/>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effectLst/>
                          <a:latin typeface="Arial Narrow" panose="020B0606020202030204" pitchFamily="34" charset="0"/>
                        </a:rPr>
                        <a:t>0% </a:t>
                      </a:r>
                    </a:p>
                  </a:txBody>
                  <a:tcPr marL="0" marR="0" marT="0" marB="0" anchor="ctr">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marL="0" algn="r" defTabSz="914400" rtl="0" eaLnBrk="1" fontAlgn="b" latinLnBrk="0" hangingPunct="1"/>
                      <a:r>
                        <a:rPr lang="en-ZA" sz="1600" b="0" i="0" u="none" strike="noStrike" kern="1200" dirty="0">
                          <a:solidFill>
                            <a:srgbClr val="000000"/>
                          </a:solidFill>
                          <a:effectLst/>
                          <a:latin typeface="Arial Narrow" panose="020B0606020202030204" pitchFamily="34" charset="0"/>
                          <a:ea typeface="+mn-ea"/>
                          <a:cs typeface="+mn-cs"/>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0" i="0" u="none" strike="noStrike" dirty="0">
                          <a:solidFill>
                            <a:srgbClr val="000000"/>
                          </a:solidFill>
                          <a:effectLst/>
                          <a:latin typeface="Arial Narrow" panose="020B0606020202030204" pitchFamily="34" charset="0"/>
                        </a:rPr>
                        <a:t>    46 281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96716">
                <a:tc>
                  <a:txBody>
                    <a:bodyPr/>
                    <a:lstStyle/>
                    <a:p>
                      <a:pPr algn="l" fontAlgn="b"/>
                      <a:r>
                        <a:rPr lang="en-ZA" sz="1600" b="1" i="0" u="none" strike="noStrike" dirty="0">
                          <a:solidFill>
                            <a:srgbClr val="000000"/>
                          </a:solidFill>
                          <a:effectLst/>
                          <a:latin typeface="Arial Narrow" panose="020B0606020202030204" pitchFamily="34" charset="0"/>
                        </a:rPr>
                        <a:t>Total</a:t>
                      </a:r>
                    </a:p>
                  </a:txBody>
                  <a:tcPr marL="9525" marR="9525" marT="9525" marB="0" anchor="b">
                    <a:lnL>
                      <a:noFill/>
                    </a:lnL>
                    <a:lnR>
                      <a:noFill/>
                    </a:lnR>
                    <a:lnT>
                      <a:noFill/>
                    </a:lnT>
                    <a:lnB>
                      <a:noFill/>
                    </a:lnB>
                  </a:tcPr>
                </a:tc>
                <a:tc>
                  <a:txBody>
                    <a:bodyPr/>
                    <a:lstStyle/>
                    <a:p>
                      <a:pPr algn="r" fontAlgn="b"/>
                      <a:r>
                        <a:rPr lang="en-ZA" sz="1200" b="1" i="0" u="none" strike="noStrike" dirty="0">
                          <a:effectLst/>
                          <a:latin typeface="Arial Narrow" panose="020B0606020202030204" pitchFamily="34" charset="0"/>
                        </a:rPr>
                        <a:t>        </a:t>
                      </a:r>
                      <a:r>
                        <a:rPr lang="en-ZA" sz="1600" b="1" i="0" u="none" strike="noStrike" kern="1200" dirty="0">
                          <a:solidFill>
                            <a:srgbClr val="000000"/>
                          </a:solidFill>
                          <a:effectLst/>
                          <a:latin typeface="Arial Narrow" panose="020B0606020202030204" pitchFamily="34" charset="0"/>
                          <a:ea typeface="+mn-ea"/>
                          <a:cs typeface="+mn-cs"/>
                        </a:rPr>
                        <a:t>44 813</a:t>
                      </a:r>
                      <a:r>
                        <a:rPr lang="en-ZA" sz="1200" b="1" i="0" u="none" strike="noStrike" dirty="0">
                          <a:effectLst/>
                          <a:latin typeface="Arial Narrow" panose="020B0606020202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Narrow" panose="020B0606020202030204" pitchFamily="34" charset="0"/>
                        </a:rPr>
                        <a:t>    51 934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ZA" sz="1600" b="1" i="0" u="none" strike="noStrike" dirty="0">
                          <a:effectLst/>
                          <a:latin typeface="Arial Narrow" panose="020B0606020202030204" pitchFamily="34" charset="0"/>
                        </a:rPr>
                        <a:t>-13%</a:t>
                      </a:r>
                    </a:p>
                  </a:txBody>
                  <a:tcPr marL="0" marR="0" marT="0" marB="0" anchor="ctr">
                    <a:lnL>
                      <a:noFill/>
                    </a:lnL>
                    <a:lnR>
                      <a:noFill/>
                    </a:lnR>
                    <a:lnT>
                      <a:noFill/>
                    </a:lnT>
                    <a:lnB>
                      <a:noFill/>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1" i="0" u="none" strike="noStrike" dirty="0">
                          <a:effectLst/>
                          <a:latin typeface="Arial Narrow" panose="020B0606020202030204" pitchFamily="34" charset="0"/>
                        </a:rPr>
                        <a:t>        62 051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r>
                        <a:rPr lang="en-ZA" sz="1600" b="1" i="0" u="none" strike="noStrike" dirty="0">
                          <a:solidFill>
                            <a:srgbClr val="000000"/>
                          </a:solidFill>
                          <a:effectLst/>
                          <a:latin typeface="Arial Narrow" panose="020B0606020202030204" pitchFamily="34" charset="0"/>
                        </a:rPr>
                        <a:t>  220 299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66542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69" y="167283"/>
            <a:ext cx="8064896" cy="792088"/>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US" sz="2800">
                <a:cs typeface="Arial" pitchFamily="34" charset="0"/>
              </a:rPr>
              <a:t>2018/19 </a:t>
            </a:r>
            <a:r>
              <a:rPr lang="en-US" sz="2800" dirty="0">
                <a:cs typeface="Arial" pitchFamily="34" charset="0"/>
              </a:rPr>
              <a:t>FINANCIAL </a:t>
            </a:r>
            <a:r>
              <a:rPr lang="en-US" sz="2800">
                <a:cs typeface="Arial" pitchFamily="34" charset="0"/>
              </a:rPr>
              <a:t>YEAR </a:t>
            </a:r>
            <a:r>
              <a:rPr lang="en-US" sz="2800" dirty="0">
                <a:cs typeface="Arial" pitchFamily="34" charset="0"/>
              </a:rPr>
              <a:t>HIGHLIGHTS (CONT.)</a:t>
            </a:r>
            <a:endParaRPr lang="en-ZA" sz="2800" dirty="0">
              <a:cs typeface="Arial" pitchFamily="34" charset="0"/>
            </a:endParaRPr>
          </a:p>
        </p:txBody>
      </p:sp>
      <p:sp>
        <p:nvSpPr>
          <p:cNvPr id="6" name="Rectangle 5"/>
          <p:cNvSpPr/>
          <p:nvPr/>
        </p:nvSpPr>
        <p:spPr>
          <a:xfrm>
            <a:off x="395536" y="3645024"/>
            <a:ext cx="8568952" cy="400110"/>
          </a:xfrm>
          <a:prstGeom prst="rect">
            <a:avLst/>
          </a:prstGeom>
        </p:spPr>
        <p:txBody>
          <a:bodyPr wrap="square">
            <a:spAutoFit/>
          </a:bodyPr>
          <a:lstStyle/>
          <a:p>
            <a:pPr lvl="0"/>
            <a:endParaRPr lang="en-US" sz="2000" b="1" dirty="0">
              <a:solidFill>
                <a:srgbClr val="000000"/>
              </a:solidFill>
            </a:endParaRPr>
          </a:p>
        </p:txBody>
      </p:sp>
      <p:sp>
        <p:nvSpPr>
          <p:cNvPr id="7" name="Rectangle 6"/>
          <p:cNvSpPr/>
          <p:nvPr/>
        </p:nvSpPr>
        <p:spPr>
          <a:xfrm>
            <a:off x="395536" y="1633376"/>
            <a:ext cx="8352928" cy="4616648"/>
          </a:xfrm>
          <a:prstGeom prst="rect">
            <a:avLst/>
          </a:prstGeom>
        </p:spPr>
        <p:txBody>
          <a:bodyPr wrap="square">
            <a:spAutoFit/>
          </a:bodyPr>
          <a:lstStyle/>
          <a:p>
            <a:endParaRPr lang="en-US" b="1" dirty="0"/>
          </a:p>
          <a:p>
            <a:r>
              <a:rPr lang="en-US" b="1" dirty="0"/>
              <a:t>Costs containment</a:t>
            </a:r>
          </a:p>
          <a:p>
            <a:endParaRPr lang="en-US" b="1" dirty="0"/>
          </a:p>
          <a:p>
            <a:endParaRPr lang="en-US" b="1" dirty="0"/>
          </a:p>
          <a:p>
            <a:endParaRPr lang="en-US" b="1" dirty="0"/>
          </a:p>
          <a:p>
            <a:endParaRPr lang="en-US" b="1" dirty="0"/>
          </a:p>
          <a:p>
            <a:endParaRPr lang="en-US" sz="800" dirty="0"/>
          </a:p>
          <a:p>
            <a:endParaRPr lang="en-US" sz="800" dirty="0"/>
          </a:p>
          <a:p>
            <a:endParaRPr lang="en-US" sz="800" dirty="0"/>
          </a:p>
          <a:p>
            <a:endParaRPr lang="en-US" sz="800" dirty="0"/>
          </a:p>
          <a:p>
            <a:pPr marL="285750" indent="-285750">
              <a:buFont typeface="Arial" panose="020B0604020202020204" pitchFamily="34" charset="0"/>
              <a:buChar char="•"/>
            </a:pPr>
            <a:r>
              <a:rPr lang="en-US" sz="1400" dirty="0"/>
              <a:t>Personnel costs are 21% lower than budget as the salary increases are yet to be effected. </a:t>
            </a:r>
          </a:p>
          <a:p>
            <a:endParaRPr lang="en-US" sz="1400" dirty="0"/>
          </a:p>
          <a:p>
            <a:pPr marL="285750" indent="-285750">
              <a:buFont typeface="Arial" panose="020B0604020202020204" pitchFamily="34" charset="0"/>
              <a:buChar char="•"/>
            </a:pPr>
            <a:r>
              <a:rPr lang="en-US" sz="1400" dirty="0"/>
              <a:t>Other operating expenses are 29% lower than budget due to the continued  tight costs containment initiatives that were put in place including delay in IT capital expenses that which would have resulted in higher depreciation.</a:t>
            </a:r>
          </a:p>
          <a:p>
            <a:endParaRPr lang="en-US" sz="1400" b="1" dirty="0"/>
          </a:p>
          <a:p>
            <a:pPr marL="285750" indent="-285750">
              <a:buFont typeface="Arial" panose="020B0604020202020204" pitchFamily="34" charset="0"/>
              <a:buChar char="•"/>
            </a:pPr>
            <a:r>
              <a:rPr lang="en-US" sz="1400" dirty="0"/>
              <a:t>Property portfolio expenses are 33% (R9m) lower than budget and are 63% (R24m) lower than prior year.</a:t>
            </a:r>
          </a:p>
          <a:p>
            <a:endParaRPr lang="en-US" sz="1400" b="1" dirty="0"/>
          </a:p>
          <a:p>
            <a:r>
              <a:rPr lang="en-US" sz="1400" b="1" dirty="0"/>
              <a:t>Costs to Income</a:t>
            </a:r>
          </a:p>
          <a:p>
            <a:pPr marL="285750" indent="-285750">
              <a:buFont typeface="Arial" panose="020B0604020202020204" pitchFamily="34" charset="0"/>
              <a:buChar char="•"/>
            </a:pPr>
            <a:r>
              <a:rPr lang="en-US" sz="1400" dirty="0"/>
              <a:t>Costs to income ratio for FY is 76% compared to 100% target</a:t>
            </a:r>
          </a:p>
          <a:p>
            <a:endParaRPr lang="en-US" sz="1400" dirty="0"/>
          </a:p>
        </p:txBody>
      </p:sp>
      <p:graphicFrame>
        <p:nvGraphicFramePr>
          <p:cNvPr id="3" name="Table 2"/>
          <p:cNvGraphicFramePr>
            <a:graphicFrameLocks noGrp="1"/>
          </p:cNvGraphicFramePr>
          <p:nvPr>
            <p:extLst>
              <p:ext uri="{D42A27DB-BD31-4B8C-83A1-F6EECF244321}">
                <p14:modId xmlns:p14="http://schemas.microsoft.com/office/powerpoint/2010/main" xmlns="" val="1545199826"/>
              </p:ext>
            </p:extLst>
          </p:nvPr>
        </p:nvGraphicFramePr>
        <p:xfrm>
          <a:off x="395536" y="1184039"/>
          <a:ext cx="8231629" cy="2336102"/>
        </p:xfrm>
        <a:graphic>
          <a:graphicData uri="http://schemas.openxmlformats.org/drawingml/2006/table">
            <a:tbl>
              <a:tblPr/>
              <a:tblGrid>
                <a:gridCol w="3232569">
                  <a:extLst>
                    <a:ext uri="{9D8B030D-6E8A-4147-A177-3AD203B41FA5}">
                      <a16:colId xmlns:a16="http://schemas.microsoft.com/office/drawing/2014/main" xmlns="" val="20000"/>
                    </a:ext>
                  </a:extLst>
                </a:gridCol>
                <a:gridCol w="935640">
                  <a:extLst>
                    <a:ext uri="{9D8B030D-6E8A-4147-A177-3AD203B41FA5}">
                      <a16:colId xmlns:a16="http://schemas.microsoft.com/office/drawing/2014/main" xmlns="" val="20001"/>
                    </a:ext>
                  </a:extLst>
                </a:gridCol>
                <a:gridCol w="935640">
                  <a:extLst>
                    <a:ext uri="{9D8B030D-6E8A-4147-A177-3AD203B41FA5}">
                      <a16:colId xmlns:a16="http://schemas.microsoft.com/office/drawing/2014/main" xmlns="" val="20002"/>
                    </a:ext>
                  </a:extLst>
                </a:gridCol>
                <a:gridCol w="1025800">
                  <a:extLst>
                    <a:ext uri="{9D8B030D-6E8A-4147-A177-3AD203B41FA5}">
                      <a16:colId xmlns:a16="http://schemas.microsoft.com/office/drawing/2014/main" xmlns="" val="20003"/>
                    </a:ext>
                  </a:extLst>
                </a:gridCol>
                <a:gridCol w="82975">
                  <a:extLst>
                    <a:ext uri="{9D8B030D-6E8A-4147-A177-3AD203B41FA5}">
                      <a16:colId xmlns:a16="http://schemas.microsoft.com/office/drawing/2014/main" xmlns="" val="20004"/>
                    </a:ext>
                  </a:extLst>
                </a:gridCol>
                <a:gridCol w="978169">
                  <a:extLst>
                    <a:ext uri="{9D8B030D-6E8A-4147-A177-3AD203B41FA5}">
                      <a16:colId xmlns:a16="http://schemas.microsoft.com/office/drawing/2014/main" xmlns="" val="20005"/>
                    </a:ext>
                  </a:extLst>
                </a:gridCol>
                <a:gridCol w="62667">
                  <a:extLst>
                    <a:ext uri="{9D8B030D-6E8A-4147-A177-3AD203B41FA5}">
                      <a16:colId xmlns:a16="http://schemas.microsoft.com/office/drawing/2014/main" xmlns="" val="20006"/>
                    </a:ext>
                  </a:extLst>
                </a:gridCol>
                <a:gridCol w="978169">
                  <a:extLst>
                    <a:ext uri="{9D8B030D-6E8A-4147-A177-3AD203B41FA5}">
                      <a16:colId xmlns:a16="http://schemas.microsoft.com/office/drawing/2014/main" xmlns="" val="20007"/>
                    </a:ext>
                  </a:extLst>
                </a:gridCol>
              </a:tblGrid>
              <a:tr h="407607">
                <a:tc>
                  <a:txBody>
                    <a:bodyPr/>
                    <a:lstStyle/>
                    <a:p>
                      <a:pPr algn="l" fontAlgn="b"/>
                      <a:endParaRPr lang="en-ZA" sz="1000" b="1"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2019</a:t>
                      </a:r>
                      <a:r>
                        <a:rPr lang="en-ZA" sz="1600" b="1" i="0" u="none" strike="noStrike" baseline="0" dirty="0">
                          <a:solidFill>
                            <a:srgbClr val="FFFFFF"/>
                          </a:solidFill>
                          <a:effectLst/>
                          <a:latin typeface="Arial Narrow" panose="020B0606020202030204" pitchFamily="34" charset="0"/>
                        </a:rPr>
                        <a:t> </a:t>
                      </a:r>
                      <a:r>
                        <a:rPr lang="en-ZA" sz="1600" b="1" i="0" u="none" strike="noStrike" dirty="0">
                          <a:solidFill>
                            <a:srgbClr val="FFFFFF"/>
                          </a:solidFill>
                          <a:effectLst/>
                          <a:latin typeface="Arial Narrow" panose="020B0606020202030204" pitchFamily="34" charset="0"/>
                        </a:rPr>
                        <a:t>YTD</a:t>
                      </a:r>
                    </a:p>
                  </a:txBody>
                  <a:tcPr marL="8076" marR="8076" marT="8076"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2019 YTD</a:t>
                      </a:r>
                    </a:p>
                  </a:txBody>
                  <a:tcPr marL="8076" marR="8076" marT="8076"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YTD</a:t>
                      </a:r>
                    </a:p>
                  </a:txBody>
                  <a:tcPr marL="8076" marR="8076" marT="8076" marB="0" anchor="b">
                    <a:lnL>
                      <a:noFill/>
                    </a:lnL>
                    <a:lnR>
                      <a:noFill/>
                    </a:lnR>
                    <a:lnT>
                      <a:noFill/>
                    </a:lnT>
                    <a:lnB>
                      <a:noFill/>
                    </a:lnB>
                    <a:solidFill>
                      <a:srgbClr val="808080"/>
                    </a:solidFill>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2018 YTD</a:t>
                      </a:r>
                    </a:p>
                  </a:txBody>
                  <a:tcPr marL="8076" marR="8076" marT="8076" marB="0" anchor="b">
                    <a:lnL>
                      <a:noFill/>
                    </a:lnL>
                    <a:lnR>
                      <a:noFill/>
                    </a:lnR>
                    <a:lnT>
                      <a:noFill/>
                    </a:lnT>
                    <a:lnB>
                      <a:noFill/>
                    </a:lnB>
                    <a:solidFill>
                      <a:srgbClr val="808080"/>
                    </a:solidFill>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Year End</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0"/>
                  </a:ext>
                </a:extLst>
              </a:tr>
              <a:tr h="395616">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 Actual</a:t>
                      </a:r>
                    </a:p>
                  </a:txBody>
                  <a:tcPr marL="8076" marR="8076" marT="8076"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Budget</a:t>
                      </a:r>
                    </a:p>
                  </a:txBody>
                  <a:tcPr marL="8076" marR="8076" marT="8076"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Variance</a:t>
                      </a:r>
                    </a:p>
                  </a:txBody>
                  <a:tcPr marL="8076" marR="8076" marT="8076" marB="0" anchor="b">
                    <a:lnL>
                      <a:noFill/>
                    </a:lnL>
                    <a:lnR>
                      <a:noFill/>
                    </a:lnR>
                    <a:lnT>
                      <a:noFill/>
                    </a:lnT>
                    <a:lnB>
                      <a:noFill/>
                    </a:lnB>
                    <a:solidFill>
                      <a:srgbClr val="808080"/>
                    </a:solidFill>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 Actual</a:t>
                      </a:r>
                    </a:p>
                  </a:txBody>
                  <a:tcPr marL="8076" marR="8076" marT="8076" marB="0" anchor="b">
                    <a:lnL>
                      <a:noFill/>
                    </a:lnL>
                    <a:lnR>
                      <a:noFill/>
                    </a:lnR>
                    <a:lnT>
                      <a:noFill/>
                    </a:lnT>
                    <a:lnB>
                      <a:noFill/>
                    </a:lnB>
                    <a:solidFill>
                      <a:srgbClr val="808080"/>
                    </a:solidFill>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Actual</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1"/>
                  </a:ext>
                </a:extLst>
              </a:tr>
              <a:tr h="305617">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ctr" fontAlgn="b"/>
                      <a:r>
                        <a:rPr lang="en-ZA" sz="1600" b="1" i="0" u="none" strike="noStrike" dirty="0">
                          <a:solidFill>
                            <a:srgbClr val="FFFFFF"/>
                          </a:solidFill>
                          <a:effectLst/>
                          <a:latin typeface="Arial Narrow" panose="020B0606020202030204" pitchFamily="34" charset="0"/>
                        </a:rPr>
                        <a:t> % </a:t>
                      </a:r>
                    </a:p>
                  </a:txBody>
                  <a:tcPr marL="8076" marR="8076" marT="8076" marB="0" anchor="b">
                    <a:lnL>
                      <a:noFill/>
                    </a:lnL>
                    <a:lnR>
                      <a:noFill/>
                    </a:lnR>
                    <a:lnT>
                      <a:noFill/>
                    </a:lnT>
                    <a:lnB>
                      <a:noFill/>
                    </a:lnB>
                    <a:solidFill>
                      <a:srgbClr val="808080"/>
                    </a:solidFill>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 R'000 </a:t>
                      </a:r>
                    </a:p>
                  </a:txBody>
                  <a:tcPr marL="8076" marR="8076" marT="8076" marB="0" anchor="b">
                    <a:lnL>
                      <a:noFill/>
                    </a:lnL>
                    <a:lnR>
                      <a:noFill/>
                    </a:lnR>
                    <a:lnT>
                      <a:noFill/>
                    </a:lnT>
                    <a:lnB>
                      <a:noFill/>
                    </a:lnB>
                    <a:solidFill>
                      <a:srgbClr val="808080"/>
                    </a:solidFill>
                  </a:tcPr>
                </a:tc>
                <a:tc>
                  <a:txBody>
                    <a:bodyPr/>
                    <a:lstStyle/>
                    <a:p>
                      <a:pPr algn="l" fontAlgn="b"/>
                      <a:endParaRPr lang="en-ZA" sz="1600" b="0" i="0" u="none" strike="noStrike" dirty="0">
                        <a:solidFill>
                          <a:srgbClr val="000000"/>
                        </a:solidFill>
                        <a:effectLst/>
                        <a:latin typeface="Arial Narrow" panose="020B0606020202030204" pitchFamily="34" charset="0"/>
                      </a:endParaRPr>
                    </a:p>
                  </a:txBody>
                  <a:tcPr marL="8076" marR="8076" marT="8076" marB="0" anchor="b">
                    <a:lnL>
                      <a:noFill/>
                    </a:lnL>
                    <a:lnR>
                      <a:noFill/>
                    </a:lnR>
                    <a:lnT>
                      <a:noFill/>
                    </a:lnT>
                    <a:lnB>
                      <a:noFill/>
                    </a:lnB>
                  </a:tcPr>
                </a:tc>
                <a:tc>
                  <a:txBody>
                    <a:bodyPr/>
                    <a:lstStyle/>
                    <a:p>
                      <a:pPr algn="ctr" fontAlgn="b"/>
                      <a:r>
                        <a:rPr lang="en-ZA" sz="1600" b="1" i="0" u="none" strike="noStrike" dirty="0">
                          <a:solidFill>
                            <a:srgbClr val="FFFFFF"/>
                          </a:solidFill>
                          <a:effectLst/>
                          <a:latin typeface="Arial Narrow" panose="020B0606020202030204" pitchFamily="34" charset="0"/>
                        </a:rPr>
                        <a:t> R'0</a:t>
                      </a:r>
                    </a:p>
                  </a:txBody>
                  <a:tcPr marL="8076" marR="8076" marT="8076" marB="0" anchor="b">
                    <a:lnL>
                      <a:noFill/>
                    </a:lnL>
                    <a:lnR>
                      <a:noFill/>
                    </a:lnR>
                    <a:lnT>
                      <a:noFill/>
                    </a:lnT>
                    <a:lnB>
                      <a:noFill/>
                    </a:lnB>
                    <a:solidFill>
                      <a:srgbClr val="808080"/>
                    </a:solidFill>
                  </a:tcPr>
                </a:tc>
                <a:extLst>
                  <a:ext uri="{0D108BD9-81ED-4DB2-BD59-A6C34878D82A}">
                    <a16:rowId xmlns:a16="http://schemas.microsoft.com/office/drawing/2014/main" xmlns="" val="10002"/>
                  </a:ext>
                </a:extLst>
              </a:tr>
              <a:tr h="305617">
                <a:tc>
                  <a:txBody>
                    <a:bodyPr/>
                    <a:lstStyle/>
                    <a:p>
                      <a:pPr algn="l" fontAlgn="ctr"/>
                      <a:r>
                        <a:rPr lang="en-ZA" sz="1600" b="0" i="0" u="none" strike="noStrike" dirty="0">
                          <a:solidFill>
                            <a:srgbClr val="000000"/>
                          </a:solidFill>
                          <a:effectLst/>
                          <a:latin typeface="Arial Narrow" panose="020B0606020202030204" pitchFamily="34" charset="0"/>
                        </a:rPr>
                        <a:t>Personnel expenses</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(39 540) </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(49 791) </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21% </a:t>
                      </a:r>
                    </a:p>
                  </a:txBody>
                  <a:tcPr marL="8076" marR="8076" marT="8076" marB="0">
                    <a:lnL>
                      <a:noFill/>
                    </a:lnL>
                    <a:lnR>
                      <a:noFill/>
                    </a:lnR>
                    <a:lnT>
                      <a:noFill/>
                    </a:lnT>
                    <a:lnB>
                      <a:noFill/>
                    </a:lnB>
                  </a:tcPr>
                </a:tc>
                <a:tc>
                  <a:txBody>
                    <a:bodyPr/>
                    <a:lstStyle/>
                    <a:p>
                      <a:pPr algn="ctr" fontAlgn="b"/>
                      <a:endParaRPr lang="en-ZA" sz="1600" b="0" i="0" u="none" strike="noStrike" dirty="0">
                        <a:solidFill>
                          <a:srgbClr val="000000"/>
                        </a:solidFill>
                        <a:effectLst/>
                        <a:latin typeface="Arial Narrow" panose="020B0606020202030204" pitchFamily="34" charset="0"/>
                      </a:endParaRP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(46 346) </a:t>
                      </a:r>
                    </a:p>
                  </a:txBody>
                  <a:tcPr marL="8076" marR="8076" marT="8076" marB="0">
                    <a:lnL>
                      <a:noFill/>
                    </a:lnL>
                    <a:lnR>
                      <a:noFill/>
                    </a:lnR>
                    <a:lnT>
                      <a:noFill/>
                    </a:lnT>
                    <a:lnB>
                      <a:noFill/>
                    </a:lnB>
                  </a:tcPr>
                </a:tc>
                <a:tc>
                  <a:txBody>
                    <a:bodyPr/>
                    <a:lstStyle/>
                    <a:p>
                      <a:pPr algn="ctr" fontAlgn="b"/>
                      <a:endParaRPr lang="en-ZA" sz="1600" b="0" i="0" u="none" strike="noStrike" dirty="0">
                        <a:solidFill>
                          <a:srgbClr val="000000"/>
                        </a:solidFill>
                        <a:effectLst/>
                        <a:latin typeface="Arial Narrow" panose="020B0606020202030204" pitchFamily="34" charset="0"/>
                      </a:endParaRP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(178 778) </a:t>
                      </a:r>
                    </a:p>
                  </a:txBody>
                  <a:tcPr marL="8076" marR="8076" marT="8076" marB="0">
                    <a:lnL>
                      <a:noFill/>
                    </a:lnL>
                    <a:lnR>
                      <a:noFill/>
                    </a:lnR>
                    <a:lnT>
                      <a:noFill/>
                    </a:lnT>
                    <a:lnB>
                      <a:noFill/>
                    </a:lnB>
                  </a:tcPr>
                </a:tc>
                <a:extLst>
                  <a:ext uri="{0D108BD9-81ED-4DB2-BD59-A6C34878D82A}">
                    <a16:rowId xmlns:a16="http://schemas.microsoft.com/office/drawing/2014/main" xmlns="" val="10003"/>
                  </a:ext>
                </a:extLst>
              </a:tr>
              <a:tr h="320208">
                <a:tc>
                  <a:txBody>
                    <a:bodyPr/>
                    <a:lstStyle/>
                    <a:p>
                      <a:pPr algn="l" fontAlgn="ctr"/>
                      <a:r>
                        <a:rPr lang="en-ZA" sz="1600" b="0" i="0" u="none" strike="noStrike" dirty="0">
                          <a:solidFill>
                            <a:srgbClr val="000000"/>
                          </a:solidFill>
                          <a:effectLst/>
                          <a:latin typeface="Arial Narrow" panose="020B0606020202030204" pitchFamily="34" charset="0"/>
                        </a:rPr>
                        <a:t>Investment property expenses</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 (14</a:t>
                      </a:r>
                      <a:r>
                        <a:rPr lang="en-ZA" sz="1600" b="0" i="0" u="none" strike="noStrike" baseline="0" dirty="0">
                          <a:solidFill>
                            <a:srgbClr val="000000"/>
                          </a:solidFill>
                          <a:effectLst/>
                          <a:latin typeface="Arial Narrow" panose="020B0606020202030204" pitchFamily="34" charset="0"/>
                        </a:rPr>
                        <a:t> 069</a:t>
                      </a:r>
                      <a:r>
                        <a:rPr lang="en-ZA" sz="1600" b="0" i="0" u="none" strike="noStrike" dirty="0">
                          <a:solidFill>
                            <a:srgbClr val="000000"/>
                          </a:solidFill>
                          <a:effectLst/>
                          <a:latin typeface="Arial Narrow" panose="020B0606020202030204" pitchFamily="34" charset="0"/>
                        </a:rPr>
                        <a:t>) </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(20</a:t>
                      </a:r>
                      <a:r>
                        <a:rPr lang="en-ZA" sz="1600" b="0" i="0" u="none" strike="noStrike" baseline="0" dirty="0">
                          <a:solidFill>
                            <a:srgbClr val="000000"/>
                          </a:solidFill>
                          <a:effectLst/>
                          <a:latin typeface="Arial Narrow" panose="020B0606020202030204" pitchFamily="34" charset="0"/>
                        </a:rPr>
                        <a:t> 897</a:t>
                      </a:r>
                      <a:r>
                        <a:rPr lang="en-ZA" sz="1600" b="0" i="0" u="none" strike="noStrike" dirty="0">
                          <a:solidFill>
                            <a:srgbClr val="000000"/>
                          </a:solidFill>
                          <a:effectLst/>
                          <a:latin typeface="Arial Narrow" panose="020B0606020202030204" pitchFamily="34" charset="0"/>
                        </a:rPr>
                        <a:t>) </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33% </a:t>
                      </a:r>
                    </a:p>
                  </a:txBody>
                  <a:tcPr marL="8076" marR="8076" marT="8076" marB="0">
                    <a:lnL>
                      <a:noFill/>
                    </a:lnL>
                    <a:lnR>
                      <a:noFill/>
                    </a:lnR>
                    <a:lnT>
                      <a:noFill/>
                    </a:lnT>
                    <a:lnB>
                      <a:noFill/>
                    </a:lnB>
                  </a:tcPr>
                </a:tc>
                <a:tc>
                  <a:txBody>
                    <a:bodyPr/>
                    <a:lstStyle/>
                    <a:p>
                      <a:pPr algn="ctr" fontAlgn="b"/>
                      <a:endParaRPr lang="en-ZA" sz="1600" b="0" i="0" u="none" strike="noStrike" dirty="0">
                        <a:solidFill>
                          <a:srgbClr val="000000"/>
                        </a:solidFill>
                        <a:effectLst/>
                        <a:latin typeface="Arial Narrow" panose="020B0606020202030204" pitchFamily="34" charset="0"/>
                      </a:endParaRP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(37</a:t>
                      </a:r>
                      <a:r>
                        <a:rPr lang="en-ZA" sz="1600" b="0" i="0" u="none" strike="noStrike" baseline="0" dirty="0">
                          <a:solidFill>
                            <a:srgbClr val="000000"/>
                          </a:solidFill>
                          <a:effectLst/>
                          <a:latin typeface="Arial Narrow" panose="020B0606020202030204" pitchFamily="34" charset="0"/>
                        </a:rPr>
                        <a:t> 949</a:t>
                      </a:r>
                      <a:r>
                        <a:rPr lang="en-ZA" sz="1600" b="0" i="0" u="none" strike="noStrike" dirty="0">
                          <a:solidFill>
                            <a:srgbClr val="000000"/>
                          </a:solidFill>
                          <a:effectLst/>
                          <a:latin typeface="Arial Narrow" panose="020B0606020202030204" pitchFamily="34" charset="0"/>
                        </a:rPr>
                        <a:t>) </a:t>
                      </a:r>
                    </a:p>
                  </a:txBody>
                  <a:tcPr marL="8076" marR="8076" marT="8076" marB="0">
                    <a:lnL>
                      <a:noFill/>
                    </a:lnL>
                    <a:lnR>
                      <a:noFill/>
                    </a:lnR>
                    <a:lnT>
                      <a:noFill/>
                    </a:lnT>
                    <a:lnB>
                      <a:noFill/>
                    </a:lnB>
                  </a:tcPr>
                </a:tc>
                <a:tc>
                  <a:txBody>
                    <a:bodyPr/>
                    <a:lstStyle/>
                    <a:p>
                      <a:pPr algn="ctr" fontAlgn="b"/>
                      <a:endParaRPr lang="en-ZA" sz="1600" b="0" i="0" u="none" strike="noStrike" dirty="0">
                        <a:solidFill>
                          <a:srgbClr val="000000"/>
                        </a:solidFill>
                        <a:effectLst/>
                        <a:latin typeface="Arial Narrow" panose="020B0606020202030204" pitchFamily="34" charset="0"/>
                      </a:endParaRP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(91 598) </a:t>
                      </a:r>
                    </a:p>
                  </a:txBody>
                  <a:tcPr marL="8076" marR="8076" marT="8076" marB="0">
                    <a:lnL>
                      <a:noFill/>
                    </a:lnL>
                    <a:lnR>
                      <a:noFill/>
                    </a:lnR>
                    <a:lnT>
                      <a:noFill/>
                    </a:lnT>
                    <a:lnB>
                      <a:noFill/>
                    </a:lnB>
                  </a:tcPr>
                </a:tc>
                <a:extLst>
                  <a:ext uri="{0D108BD9-81ED-4DB2-BD59-A6C34878D82A}">
                    <a16:rowId xmlns:a16="http://schemas.microsoft.com/office/drawing/2014/main" xmlns="" val="10004"/>
                  </a:ext>
                </a:extLst>
              </a:tr>
              <a:tr h="601437">
                <a:tc>
                  <a:txBody>
                    <a:bodyPr/>
                    <a:lstStyle/>
                    <a:p>
                      <a:pPr algn="l" fontAlgn="ctr"/>
                      <a:r>
                        <a:rPr lang="en-ZA" sz="1600" b="0" i="0" u="none" strike="noStrike" dirty="0">
                          <a:solidFill>
                            <a:srgbClr val="000000"/>
                          </a:solidFill>
                          <a:effectLst/>
                          <a:latin typeface="Arial Narrow" panose="020B0606020202030204" pitchFamily="34" charset="0"/>
                        </a:rPr>
                        <a:t>Other operating expenses</a:t>
                      </a:r>
                    </a:p>
                  </a:txBody>
                  <a:tcPr marL="8076" marR="8076" marT="8076" marB="0">
                    <a:lnL>
                      <a:noFill/>
                    </a:lnL>
                    <a:lnR>
                      <a:noFill/>
                    </a:lnR>
                    <a:lnT>
                      <a:noFill/>
                    </a:lnT>
                    <a:lnB>
                      <a:noFill/>
                    </a:lnB>
                  </a:tcPr>
                </a:tc>
                <a:tc>
                  <a:txBody>
                    <a:bodyPr/>
                    <a:lstStyle/>
                    <a:p>
                      <a:pPr algn="ctr" fontAlgn="ctr"/>
                      <a:r>
                        <a:rPr lang="en-ZA" sz="1600" b="0" i="0" u="none" strike="noStrike" dirty="0">
                          <a:solidFill>
                            <a:srgbClr val="000000"/>
                          </a:solidFill>
                          <a:effectLst/>
                          <a:latin typeface="Arial Narrow" panose="020B0606020202030204" pitchFamily="34" charset="0"/>
                        </a:rPr>
                        <a:t>(16 527) </a:t>
                      </a:r>
                    </a:p>
                  </a:txBody>
                  <a:tcPr marL="8076" marR="8076" marT="8076"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ZA" sz="1600" b="0" i="0" u="none" strike="noStrike" dirty="0">
                          <a:solidFill>
                            <a:srgbClr val="000000"/>
                          </a:solidFill>
                          <a:effectLst/>
                          <a:latin typeface="Arial Narrow" panose="020B0606020202030204" pitchFamily="34" charset="0"/>
                        </a:rPr>
                        <a:t>(27 359) </a:t>
                      </a:r>
                    </a:p>
                  </a:txBody>
                  <a:tcPr marL="8076" marR="8076" marT="8076"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ZA" sz="1600" b="0" i="0" u="none" strike="noStrike" dirty="0">
                          <a:solidFill>
                            <a:srgbClr val="000000"/>
                          </a:solidFill>
                          <a:effectLst/>
                          <a:latin typeface="Arial Narrow" panose="020B0606020202030204" pitchFamily="34" charset="0"/>
                        </a:rPr>
                        <a:t>40% </a:t>
                      </a:r>
                    </a:p>
                  </a:txBody>
                  <a:tcPr marL="8076" marR="8076" marT="8076" marB="0">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ZA" sz="1600" b="0" i="0" u="none" strike="noStrike" dirty="0">
                        <a:solidFill>
                          <a:srgbClr val="000000"/>
                        </a:solidFill>
                        <a:effectLst/>
                        <a:latin typeface="Arial Narrow" panose="020B0606020202030204" pitchFamily="34" charset="0"/>
                      </a:endParaRPr>
                    </a:p>
                  </a:txBody>
                  <a:tcPr marL="8076" marR="8076" marT="8076" marB="0">
                    <a:lnL>
                      <a:noFill/>
                    </a:lnL>
                    <a:lnR>
                      <a:noFill/>
                    </a:lnR>
                    <a:lnT>
                      <a:noFill/>
                    </a:lnT>
                    <a:lnB>
                      <a:noFill/>
                    </a:lnB>
                    <a:lnTlToBr w="12700" cmpd="sng">
                      <a:noFill/>
                      <a:prstDash val="solid"/>
                    </a:lnTlToBr>
                    <a:lnBlToTr w="12700" cmpd="sng">
                      <a:noFill/>
                      <a:prstDash val="solid"/>
                    </a:lnBlToTr>
                  </a:tcPr>
                </a:tc>
                <a:tc>
                  <a:txBody>
                    <a:bodyPr/>
                    <a:lstStyle/>
                    <a:p>
                      <a:pPr algn="ctr" fontAlgn="ctr"/>
                      <a:r>
                        <a:rPr lang="en-ZA" sz="1600" b="0" i="0" u="none" strike="noStrike" dirty="0">
                          <a:solidFill>
                            <a:srgbClr val="000000"/>
                          </a:solidFill>
                          <a:effectLst/>
                          <a:latin typeface="Arial Narrow" panose="020B0606020202030204" pitchFamily="34" charset="0"/>
                        </a:rPr>
                        <a:t>(19 025) </a:t>
                      </a:r>
                    </a:p>
                  </a:txBody>
                  <a:tcPr marL="8076" marR="8076" marT="8076"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ZA" sz="1600" b="0" i="0" u="none" strike="noStrike" dirty="0">
                        <a:solidFill>
                          <a:srgbClr val="000000"/>
                        </a:solidFill>
                        <a:effectLst/>
                        <a:latin typeface="Arial Narrow" panose="020B0606020202030204" pitchFamily="34" charset="0"/>
                      </a:endParaRPr>
                    </a:p>
                    <a:p>
                      <a:pPr algn="ctr" fontAlgn="b"/>
                      <a:endParaRPr lang="en-ZA" sz="1600" b="0" i="0" u="none" strike="noStrike" dirty="0">
                        <a:solidFill>
                          <a:srgbClr val="000000"/>
                        </a:solidFill>
                        <a:effectLst/>
                        <a:latin typeface="Arial Narrow" panose="020B0606020202030204" pitchFamily="34" charset="0"/>
                      </a:endParaRPr>
                    </a:p>
                  </a:txBody>
                  <a:tcPr marL="8076" marR="8076" marT="8076" marB="0">
                    <a:lnL>
                      <a:noFill/>
                    </a:lnL>
                    <a:lnR>
                      <a:noFill/>
                    </a:lnR>
                    <a:lnT>
                      <a:noFill/>
                    </a:lnT>
                    <a:lnB>
                      <a:noFill/>
                    </a:lnB>
                    <a:lnTlToBr w="12700" cmpd="sng">
                      <a:noFill/>
                      <a:prstDash val="solid"/>
                    </a:lnTlToBr>
                    <a:lnBlToTr w="12700" cmpd="sng">
                      <a:noFill/>
                      <a:prstDash val="solid"/>
                    </a:lnBlToTr>
                  </a:tcPr>
                </a:tc>
                <a:tc>
                  <a:txBody>
                    <a:bodyPr/>
                    <a:lstStyle/>
                    <a:p>
                      <a:pPr algn="ctr" fontAlgn="ctr"/>
                      <a:r>
                        <a:rPr lang="en-ZA" sz="1600" b="0" i="0" u="none" strike="noStrike" dirty="0">
                          <a:solidFill>
                            <a:srgbClr val="000000"/>
                          </a:solidFill>
                          <a:effectLst/>
                          <a:latin typeface="Arial Narrow" panose="020B0606020202030204" pitchFamily="34" charset="0"/>
                        </a:rPr>
                        <a:t>(72 669) </a:t>
                      </a:r>
                    </a:p>
                  </a:txBody>
                  <a:tcPr marL="8076" marR="8076" marT="8076"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25931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0725E-05D2-4896-B1E3-05BD1A1ABA30}"/>
              </a:ext>
            </a:extLst>
          </p:cNvPr>
          <p:cNvSpPr>
            <a:spLocks noGrp="1"/>
          </p:cNvSpPr>
          <p:nvPr>
            <p:ph type="title"/>
          </p:nvPr>
        </p:nvSpPr>
        <p:spPr/>
        <p:txBody>
          <a:bodyPr/>
          <a:lstStyle/>
          <a:p>
            <a:r>
              <a:rPr lang="en-ZA" dirty="0"/>
              <a:t>Balance Scorecard</a:t>
            </a:r>
          </a:p>
        </p:txBody>
      </p:sp>
      <p:sp>
        <p:nvSpPr>
          <p:cNvPr id="4" name="Slide Number Placeholder 3">
            <a:extLst>
              <a:ext uri="{FF2B5EF4-FFF2-40B4-BE49-F238E27FC236}">
                <a16:creationId xmlns:a16="http://schemas.microsoft.com/office/drawing/2014/main" xmlns="" id="{C560EF72-817B-4A84-8929-A0D9A16E5129}"/>
              </a:ext>
            </a:extLst>
          </p:cNvPr>
          <p:cNvSpPr>
            <a:spLocks noGrp="1"/>
          </p:cNvSpPr>
          <p:nvPr>
            <p:ph type="sldNum" sz="quarter" idx="12"/>
          </p:nvPr>
        </p:nvSpPr>
        <p:spPr/>
        <p:txBody>
          <a:bodyPr/>
          <a:lstStyle/>
          <a:p>
            <a:fld id="{09B92D72-FD1F-4644-BBBA-22A65A700C67}" type="slidenum">
              <a:rPr lang="en-US" smtClean="0"/>
              <a:pPr/>
              <a:t>24</a:t>
            </a:fld>
            <a:endParaRPr lang="en-US"/>
          </a:p>
        </p:txBody>
      </p:sp>
      <p:pic>
        <p:nvPicPr>
          <p:cNvPr id="6" name="Picture 5">
            <a:extLst>
              <a:ext uri="{FF2B5EF4-FFF2-40B4-BE49-F238E27FC236}">
                <a16:creationId xmlns:a16="http://schemas.microsoft.com/office/drawing/2014/main" xmlns="" id="{73B108E0-E5DA-4206-96A0-C8BB5286968A}"/>
              </a:ext>
            </a:extLst>
          </p:cNvPr>
          <p:cNvPicPr>
            <a:picLocks noChangeAspect="1"/>
          </p:cNvPicPr>
          <p:nvPr/>
        </p:nvPicPr>
        <p:blipFill>
          <a:blip r:embed="rId2" cstate="print"/>
          <a:stretch>
            <a:fillRect/>
          </a:stretch>
        </p:blipFill>
        <p:spPr>
          <a:xfrm>
            <a:off x="291548" y="1600200"/>
            <a:ext cx="8534400" cy="4572000"/>
          </a:xfrm>
          <a:prstGeom prst="rect">
            <a:avLst/>
          </a:prstGeom>
        </p:spPr>
      </p:pic>
    </p:spTree>
    <p:extLst>
      <p:ext uri="{BB962C8B-B14F-4D97-AF65-F5344CB8AC3E}">
        <p14:creationId xmlns:p14="http://schemas.microsoft.com/office/powerpoint/2010/main" xmlns="" val="134940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1E546-9EFA-4C43-8FB2-5C4A4E7EDCE4}"/>
              </a:ext>
            </a:extLst>
          </p:cNvPr>
          <p:cNvSpPr>
            <a:spLocks noGrp="1"/>
          </p:cNvSpPr>
          <p:nvPr>
            <p:ph type="title"/>
          </p:nvPr>
        </p:nvSpPr>
        <p:spPr/>
        <p:txBody>
          <a:bodyPr/>
          <a:lstStyle/>
          <a:p>
            <a:r>
              <a:rPr lang="en-ZA" dirty="0"/>
              <a:t>Balance Scorecard</a:t>
            </a:r>
          </a:p>
        </p:txBody>
      </p:sp>
      <p:sp>
        <p:nvSpPr>
          <p:cNvPr id="4" name="Slide Number Placeholder 3">
            <a:extLst>
              <a:ext uri="{FF2B5EF4-FFF2-40B4-BE49-F238E27FC236}">
                <a16:creationId xmlns:a16="http://schemas.microsoft.com/office/drawing/2014/main" xmlns="" id="{E15565B3-1416-4741-BF12-C1391FF6EB12}"/>
              </a:ext>
            </a:extLst>
          </p:cNvPr>
          <p:cNvSpPr>
            <a:spLocks noGrp="1"/>
          </p:cNvSpPr>
          <p:nvPr>
            <p:ph type="sldNum" sz="quarter" idx="12"/>
          </p:nvPr>
        </p:nvSpPr>
        <p:spPr/>
        <p:txBody>
          <a:bodyPr/>
          <a:lstStyle/>
          <a:p>
            <a:fld id="{09B92D72-FD1F-4644-BBBA-22A65A700C67}" type="slidenum">
              <a:rPr lang="en-US" smtClean="0"/>
              <a:pPr/>
              <a:t>25</a:t>
            </a:fld>
            <a:endParaRPr lang="en-US"/>
          </a:p>
        </p:txBody>
      </p:sp>
      <p:pic>
        <p:nvPicPr>
          <p:cNvPr id="3" name="Picture 2">
            <a:extLst>
              <a:ext uri="{FF2B5EF4-FFF2-40B4-BE49-F238E27FC236}">
                <a16:creationId xmlns:a16="http://schemas.microsoft.com/office/drawing/2014/main" xmlns="" id="{C53512F3-4A79-4EE6-9C82-B650B01E7CAD}"/>
              </a:ext>
            </a:extLst>
          </p:cNvPr>
          <p:cNvPicPr>
            <a:picLocks noChangeAspect="1"/>
          </p:cNvPicPr>
          <p:nvPr/>
        </p:nvPicPr>
        <p:blipFill>
          <a:blip r:embed="rId2" cstate="print"/>
          <a:stretch>
            <a:fillRect/>
          </a:stretch>
        </p:blipFill>
        <p:spPr>
          <a:xfrm>
            <a:off x="228600" y="1524000"/>
            <a:ext cx="8686800" cy="4419600"/>
          </a:xfrm>
          <a:prstGeom prst="rect">
            <a:avLst/>
          </a:prstGeom>
        </p:spPr>
      </p:pic>
    </p:spTree>
    <p:extLst>
      <p:ext uri="{BB962C8B-B14F-4D97-AF65-F5344CB8AC3E}">
        <p14:creationId xmlns:p14="http://schemas.microsoft.com/office/powerpoint/2010/main" xmlns="" val="236732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4000" b="1" dirty="0">
                <a:latin typeface="Gill Sans MT" panose="020B0502020104020203" pitchFamily="34" charset="0"/>
              </a:rPr>
              <a:t>Case Studies of Funded Clients</a:t>
            </a:r>
          </a:p>
        </p:txBody>
      </p:sp>
      <p:sp>
        <p:nvSpPr>
          <p:cNvPr id="3" name="Subtitle 2"/>
          <p:cNvSpPr>
            <a:spLocks noGrp="1"/>
          </p:cNvSpPr>
          <p:nvPr>
            <p:ph type="subTitle" idx="1"/>
          </p:nvPr>
        </p:nvSpPr>
        <p:spPr/>
        <p:txBody>
          <a:bodyPr/>
          <a:lstStyle/>
          <a:p>
            <a:r>
              <a:rPr lang="en-ZA" dirty="0">
                <a:latin typeface="Gill Sans MT" panose="020B0502020104020203" pitchFamily="34" charset="0"/>
              </a:rPr>
              <a:t>from approvals during Quarter 1 of 2018/19</a:t>
            </a:r>
          </a:p>
          <a:p>
            <a:endParaRPr lang="en-ZA" dirty="0">
              <a:latin typeface="Gill Sans MT" panose="020B0502020104020203" pitchFamily="34" charset="0"/>
            </a:endParaRPr>
          </a:p>
        </p:txBody>
      </p:sp>
    </p:spTree>
    <p:extLst>
      <p:ext uri="{BB962C8B-B14F-4D97-AF65-F5344CB8AC3E}">
        <p14:creationId xmlns:p14="http://schemas.microsoft.com/office/powerpoint/2010/main" xmlns="" val="2677688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pPr algn="ctr"/>
            <a:r>
              <a:rPr lang="en-US" sz="2400" b="1" dirty="0"/>
              <a:t>Butterfly Industrial Packaging And Contracting CC</a:t>
            </a:r>
            <a:endParaRPr lang="en-ZA" sz="2400" b="1" dirty="0"/>
          </a:p>
        </p:txBody>
      </p:sp>
      <p:sp>
        <p:nvSpPr>
          <p:cNvPr id="3" name="Text Placeholder 2"/>
          <p:cNvSpPr>
            <a:spLocks noGrp="1"/>
          </p:cNvSpPr>
          <p:nvPr>
            <p:ph type="body" sz="quarter" idx="12"/>
          </p:nvPr>
        </p:nvSpPr>
        <p:spPr>
          <a:xfrm>
            <a:off x="355689" y="1214655"/>
            <a:ext cx="4489266" cy="5299816"/>
          </a:xfrm>
          <a:ln>
            <a:solidFill>
              <a:srgbClr val="F07F09"/>
            </a:solidFill>
          </a:ln>
        </p:spPr>
        <p:txBody>
          <a:bodyPr>
            <a:normAutofit lnSpcReduction="10000"/>
          </a:bodyPr>
          <a:lstStyle/>
          <a:p>
            <a:pPr algn="just">
              <a:lnSpc>
                <a:spcPct val="110000"/>
              </a:lnSpc>
            </a:pPr>
            <a:r>
              <a:rPr lang="en-US" sz="1500" dirty="0"/>
              <a:t>Butterfly Industrial Packaging &amp; Contracting CC is a close corporation that was registered in 2005.The business sole member is Gonaseelan Shunmugam. The member is classified as disabled due to a speech impairment which limits his communication and impacts on his quality of life. </a:t>
            </a:r>
          </a:p>
          <a:p>
            <a:pPr algn="just">
              <a:lnSpc>
                <a:spcPct val="100000"/>
              </a:lnSpc>
            </a:pPr>
            <a:r>
              <a:rPr lang="en-US" sz="1500" dirty="0"/>
              <a:t>The member had approached sefa for the setup of a new plastic washing and waste removal operation. He has negotiated long term contracts with customers in need of this service. The entrepreneur has 17 years experience within the industry and is well networked to suppliers and customers.</a:t>
            </a:r>
          </a:p>
          <a:p>
            <a:pPr algn="just">
              <a:lnSpc>
                <a:spcPct val="100000"/>
              </a:lnSpc>
            </a:pPr>
            <a:r>
              <a:rPr lang="en-US" sz="1500" dirty="0"/>
              <a:t> </a:t>
            </a:r>
            <a:r>
              <a:rPr lang="en-ZA" sz="1500" dirty="0"/>
              <a:t>sefa approved a Term Loan of R279 278.17 and ISA of R173 009.99 . The funds to be utilized towards </a:t>
            </a:r>
            <a:r>
              <a:rPr lang="en-US" sz="1500" dirty="0"/>
              <a:t>vehicle, stock, small equipment, Protective gear and overhead costs</a:t>
            </a:r>
            <a:r>
              <a:rPr lang="en-ZA" sz="1500" dirty="0"/>
              <a:t> .</a:t>
            </a:r>
          </a:p>
          <a:p>
            <a:pPr algn="just">
              <a:lnSpc>
                <a:spcPct val="100000"/>
              </a:lnSpc>
            </a:pPr>
            <a:r>
              <a:rPr lang="en-ZA" sz="1500" dirty="0"/>
              <a:t> Through sefa funding 5 new jobs will be created and sefa will be funding a disabled black male. </a:t>
            </a:r>
          </a:p>
          <a:p>
            <a:pPr algn="just">
              <a:lnSpc>
                <a:spcPct val="100000"/>
              </a:lnSpc>
            </a:pPr>
            <a:r>
              <a:rPr lang="en-ZA" sz="1500" dirty="0"/>
              <a:t>The project is good for sefa as this type of project is in the waste recycling industry. sefa will be funding a disabled individual which falls within the priority target group of sefa.</a:t>
            </a:r>
            <a:endParaRPr lang="en-ZA" sz="1600" dirty="0"/>
          </a:p>
          <a:p>
            <a:pPr algn="just">
              <a:lnSpc>
                <a:spcPct val="100000"/>
              </a:lnSpc>
            </a:pPr>
            <a:endParaRPr lang="en-ZA" sz="1600" dirty="0"/>
          </a:p>
        </p:txBody>
      </p:sp>
      <p:sp>
        <p:nvSpPr>
          <p:cNvPr id="4" name="Slide Number Placeholder 3"/>
          <p:cNvSpPr>
            <a:spLocks noGrp="1"/>
          </p:cNvSpPr>
          <p:nvPr>
            <p:ph type="sldNum" sz="quarter" idx="11"/>
          </p:nvPr>
        </p:nvSpPr>
        <p:spPr/>
        <p:txBody>
          <a:bodyPr/>
          <a:lstStyle/>
          <a:p>
            <a:fld id="{8AACF080-9DDD-4989-B070-1CBD42B065C6}" type="slidenum">
              <a:rPr lang="en-ZA" smtClean="0"/>
              <a:pPr/>
              <a:t>27</a:t>
            </a:fld>
            <a:endParaRPr lang="en-ZA"/>
          </a:p>
        </p:txBody>
      </p:sp>
      <p:sp>
        <p:nvSpPr>
          <p:cNvPr id="6" name="TextBox 5"/>
          <p:cNvSpPr txBox="1"/>
          <p:nvPr/>
        </p:nvSpPr>
        <p:spPr>
          <a:xfrm>
            <a:off x="5051895" y="1214655"/>
            <a:ext cx="3463455" cy="1323439"/>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KZN – Durban</a:t>
            </a:r>
          </a:p>
          <a:p>
            <a:pPr marL="285750" indent="-285750">
              <a:buFont typeface="Arial" panose="020B0604020202020204" pitchFamily="34" charset="0"/>
              <a:buChar char="•"/>
            </a:pPr>
            <a:r>
              <a:rPr lang="en-ZA" sz="1600" dirty="0">
                <a:solidFill>
                  <a:prstClr val="black"/>
                </a:solidFill>
              </a:rPr>
              <a:t>Jobs facilitated:  5 </a:t>
            </a:r>
          </a:p>
          <a:p>
            <a:pPr marL="285750" indent="-285750">
              <a:buFont typeface="Arial" panose="020B0604020202020204" pitchFamily="34" charset="0"/>
              <a:buChar char="•"/>
            </a:pPr>
            <a:r>
              <a:rPr lang="en-ZA" sz="1600" dirty="0">
                <a:solidFill>
                  <a:prstClr val="black"/>
                </a:solidFill>
              </a:rPr>
              <a:t>Funding amount:	R452 288.16</a:t>
            </a:r>
          </a:p>
          <a:p>
            <a:pPr marL="285750" indent="-285750">
              <a:buFont typeface="Arial" panose="020B0604020202020204" pitchFamily="34" charset="0"/>
              <a:buChar char="•"/>
            </a:pPr>
            <a:r>
              <a:rPr lang="en-ZA" sz="1600" dirty="0">
                <a:solidFill>
                  <a:prstClr val="black"/>
                </a:solidFill>
              </a:rPr>
              <a:t>Sector:	Recycling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1895" y="2774849"/>
            <a:ext cx="3463455" cy="3739622"/>
          </a:xfrm>
          <a:prstGeom prst="rect">
            <a:avLst/>
          </a:prstGeom>
        </p:spPr>
      </p:pic>
    </p:spTree>
    <p:extLst>
      <p:ext uri="{BB962C8B-B14F-4D97-AF65-F5344CB8AC3E}">
        <p14:creationId xmlns:p14="http://schemas.microsoft.com/office/powerpoint/2010/main" xmlns="" val="32997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pPr algn="ctr"/>
            <a:r>
              <a:rPr lang="en-US" sz="2400" b="1" dirty="0"/>
              <a:t>Diomedea Projects (Pty) Ltd </a:t>
            </a:r>
            <a:endParaRPr lang="en-ZA" sz="2400" b="1" dirty="0"/>
          </a:p>
        </p:txBody>
      </p:sp>
      <p:sp>
        <p:nvSpPr>
          <p:cNvPr id="3" name="Text Placeholder 2"/>
          <p:cNvSpPr>
            <a:spLocks noGrp="1"/>
          </p:cNvSpPr>
          <p:nvPr>
            <p:ph type="body" sz="quarter" idx="12"/>
          </p:nvPr>
        </p:nvSpPr>
        <p:spPr>
          <a:xfrm>
            <a:off x="355689" y="1214655"/>
            <a:ext cx="4489266" cy="5299816"/>
          </a:xfrm>
          <a:ln>
            <a:solidFill>
              <a:srgbClr val="F07F09"/>
            </a:solidFill>
          </a:ln>
        </p:spPr>
        <p:txBody>
          <a:bodyPr>
            <a:normAutofit fontScale="92500"/>
          </a:bodyPr>
          <a:lstStyle/>
          <a:p>
            <a:pPr algn="just">
              <a:lnSpc>
                <a:spcPct val="110000"/>
              </a:lnSpc>
            </a:pPr>
            <a:r>
              <a:rPr lang="en-US" sz="1500" dirty="0"/>
              <a:t>Diomedea Projects was established in 2015 by Mr Coetzee (49%), Mr Nondaba (11%) and Mr Mtshali (40%). The company has not traded from 2015, this is the first order awarded to Diomedea Projects (Pty) Ltd. The company is a level 2 BEE company aims to tender for government contracts mainly in construction and civil environment. The company location is Port Shepstone which falls under the Ugu Municipality. </a:t>
            </a:r>
          </a:p>
          <a:p>
            <a:pPr algn="just">
              <a:lnSpc>
                <a:spcPct val="100000"/>
              </a:lnSpc>
            </a:pPr>
            <a:r>
              <a:rPr lang="en-US" sz="1500" dirty="0"/>
              <a:t>Diomedea Projects (Pty) Ltd has been awarded a Purchase Order from Ugu Municipality for an amount of R142 553.70. The project involves the supply, delivery and installation of 250mm UPVC pipe for a distance of 265m.</a:t>
            </a:r>
          </a:p>
          <a:p>
            <a:pPr algn="just">
              <a:lnSpc>
                <a:spcPct val="100000"/>
              </a:lnSpc>
            </a:pPr>
            <a:r>
              <a:rPr lang="en-ZA" sz="1500" dirty="0"/>
              <a:t>sefa approved a Bridging Loan of R95 015 over 3 months. The funds to be utilized towards projects costs (Material, Labour and travelling expenses).</a:t>
            </a:r>
          </a:p>
          <a:p>
            <a:pPr algn="just">
              <a:lnSpc>
                <a:spcPct val="100000"/>
              </a:lnSpc>
            </a:pPr>
            <a:r>
              <a:rPr lang="en-ZA" sz="1500" dirty="0"/>
              <a:t> Through sefa funding 14 new jobs will be created and sefa will be funding a black owned company. </a:t>
            </a:r>
          </a:p>
          <a:p>
            <a:pPr algn="just">
              <a:lnSpc>
                <a:spcPct val="100000"/>
              </a:lnSpc>
            </a:pPr>
            <a:r>
              <a:rPr lang="en-ZA" sz="1500" dirty="0"/>
              <a:t>The project is good for sefa as this type of project will be assisting in the current water crises at Ugu. This is the first application approved from the Ugu area and sefa wants to establish a footprint in the area.</a:t>
            </a:r>
            <a:endParaRPr lang="en-ZA" sz="1600" dirty="0"/>
          </a:p>
          <a:p>
            <a:pPr algn="just">
              <a:lnSpc>
                <a:spcPct val="100000"/>
              </a:lnSpc>
            </a:pPr>
            <a:endParaRPr lang="en-ZA" sz="1600" dirty="0"/>
          </a:p>
        </p:txBody>
      </p:sp>
      <p:sp>
        <p:nvSpPr>
          <p:cNvPr id="4" name="Slide Number Placeholder 3"/>
          <p:cNvSpPr>
            <a:spLocks noGrp="1"/>
          </p:cNvSpPr>
          <p:nvPr>
            <p:ph type="sldNum" sz="quarter" idx="11"/>
          </p:nvPr>
        </p:nvSpPr>
        <p:spPr/>
        <p:txBody>
          <a:bodyPr/>
          <a:lstStyle/>
          <a:p>
            <a:fld id="{8AACF080-9DDD-4989-B070-1CBD42B065C6}" type="slidenum">
              <a:rPr lang="en-ZA" smtClean="0"/>
              <a:pPr/>
              <a:t>28</a:t>
            </a:fld>
            <a:endParaRPr lang="en-ZA"/>
          </a:p>
        </p:txBody>
      </p:sp>
      <p:sp>
        <p:nvSpPr>
          <p:cNvPr id="6" name="TextBox 5"/>
          <p:cNvSpPr txBox="1"/>
          <p:nvPr/>
        </p:nvSpPr>
        <p:spPr>
          <a:xfrm>
            <a:off x="5051895" y="1214655"/>
            <a:ext cx="3463455" cy="1323439"/>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KZN – Harding</a:t>
            </a:r>
          </a:p>
          <a:p>
            <a:pPr marL="285750" indent="-285750">
              <a:buFont typeface="Arial" panose="020B0604020202020204" pitchFamily="34" charset="0"/>
              <a:buChar char="•"/>
            </a:pPr>
            <a:r>
              <a:rPr lang="en-ZA" sz="1600" dirty="0">
                <a:solidFill>
                  <a:prstClr val="black"/>
                </a:solidFill>
              </a:rPr>
              <a:t>Jobs facilitated: 14 </a:t>
            </a:r>
          </a:p>
          <a:p>
            <a:pPr marL="285750" indent="-285750">
              <a:buFont typeface="Arial" panose="020B0604020202020204" pitchFamily="34" charset="0"/>
              <a:buChar char="•"/>
            </a:pPr>
            <a:r>
              <a:rPr lang="en-ZA" sz="1600" dirty="0">
                <a:solidFill>
                  <a:prstClr val="black"/>
                </a:solidFill>
              </a:rPr>
              <a:t>Funding amount:	R95 105</a:t>
            </a:r>
          </a:p>
          <a:p>
            <a:pPr marL="285750" indent="-285750">
              <a:buFont typeface="Arial" panose="020B0604020202020204" pitchFamily="34" charset="0"/>
              <a:buChar char="•"/>
            </a:pPr>
            <a:r>
              <a:rPr lang="en-ZA" sz="1600" dirty="0">
                <a:solidFill>
                  <a:prstClr val="black"/>
                </a:solidFill>
              </a:rPr>
              <a:t>Sector:	Construction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1894" y="2774849"/>
            <a:ext cx="3463456" cy="3739622"/>
          </a:xfrm>
          <a:prstGeom prst="rect">
            <a:avLst/>
          </a:prstGeom>
        </p:spPr>
      </p:pic>
    </p:spTree>
    <p:extLst>
      <p:ext uri="{BB962C8B-B14F-4D97-AF65-F5344CB8AC3E}">
        <p14:creationId xmlns:p14="http://schemas.microsoft.com/office/powerpoint/2010/main" xmlns="" val="396661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5600" y="365125"/>
            <a:ext cx="7886700" cy="612775"/>
          </a:xfrm>
        </p:spPr>
        <p:txBody>
          <a:bodyPr>
            <a:normAutofit/>
          </a:bodyPr>
          <a:lstStyle/>
          <a:p>
            <a:pPr algn="ctr"/>
            <a:r>
              <a:rPr lang="en-ZA" altLang="en-US" sz="2800" b="1" dirty="0">
                <a:solidFill>
                  <a:schemeClr val="tx1"/>
                </a:solidFill>
              </a:rPr>
              <a:t>Strut Systems Africa (Pty) Ltd</a:t>
            </a:r>
          </a:p>
        </p:txBody>
      </p:sp>
      <p:sp>
        <p:nvSpPr>
          <p:cNvPr id="3" name="Text Placeholder 2"/>
          <p:cNvSpPr>
            <a:spLocks noGrp="1"/>
          </p:cNvSpPr>
          <p:nvPr>
            <p:ph type="body" sz="quarter" idx="12"/>
          </p:nvPr>
        </p:nvSpPr>
        <p:spPr>
          <a:xfrm>
            <a:off x="231820" y="1111406"/>
            <a:ext cx="4752304" cy="5669320"/>
          </a:xfrm>
          <a:ln>
            <a:solidFill>
              <a:srgbClr val="F07F09"/>
            </a:solidFill>
          </a:ln>
        </p:spPr>
        <p:txBody>
          <a:bodyPr>
            <a:noAutofit/>
          </a:bodyPr>
          <a:lstStyle/>
          <a:p>
            <a:pPr algn="just">
              <a:lnSpc>
                <a:spcPct val="150000"/>
              </a:lnSpc>
              <a:defRPr/>
            </a:pPr>
            <a:r>
              <a:rPr lang="en-ZA" sz="1400" dirty="0">
                <a:solidFill>
                  <a:schemeClr val="tx1"/>
                </a:solidFill>
              </a:rPr>
              <a:t>Strut Systems Africa (Pty) Ltd is an existing business which has been in operation for over two years. The business is owned and operated by Mr Garth Phillip Landsberg, a talented entrepreneur with over 20 years of experience in the fastener, bolts and metal trays industry </a:t>
            </a:r>
          </a:p>
          <a:p>
            <a:pPr algn="just">
              <a:lnSpc>
                <a:spcPct val="150000"/>
              </a:lnSpc>
              <a:defRPr/>
            </a:pPr>
            <a:r>
              <a:rPr lang="en-ZA" sz="1400" dirty="0">
                <a:solidFill>
                  <a:schemeClr val="tx1"/>
                </a:solidFill>
              </a:rPr>
              <a:t>Strut Systems Africa’s key focus is the </a:t>
            </a:r>
            <a:r>
              <a:rPr lang="en-US" sz="1400" dirty="0">
                <a:solidFill>
                  <a:schemeClr val="tx1"/>
                </a:solidFill>
              </a:rPr>
              <a:t>forming, electroplating,</a:t>
            </a:r>
            <a:r>
              <a:rPr lang="en-ZA" sz="1400" dirty="0">
                <a:solidFill>
                  <a:schemeClr val="tx1"/>
                </a:solidFill>
              </a:rPr>
              <a:t> supply and delivery  of completed </a:t>
            </a:r>
            <a:r>
              <a:rPr lang="en-US" sz="1400" dirty="0">
                <a:solidFill>
                  <a:schemeClr val="tx1"/>
                </a:solidFill>
              </a:rPr>
              <a:t>wire mesh metal cable trays and electroplating and supply of threaded rods, spring nuts and clamps</a:t>
            </a:r>
            <a:r>
              <a:rPr lang="en-ZA" sz="1400" dirty="0">
                <a:solidFill>
                  <a:schemeClr val="tx1"/>
                </a:solidFill>
              </a:rPr>
              <a:t> to customers countrywide </a:t>
            </a:r>
          </a:p>
          <a:p>
            <a:pPr algn="just">
              <a:lnSpc>
                <a:spcPct val="150000"/>
              </a:lnSpc>
              <a:defRPr/>
            </a:pPr>
            <a:r>
              <a:rPr lang="en-ZA" sz="1400" dirty="0">
                <a:solidFill>
                  <a:schemeClr val="tx1"/>
                </a:solidFill>
              </a:rPr>
              <a:t>The business is based in an industrial park within the township of Hammarsdale</a:t>
            </a:r>
          </a:p>
          <a:p>
            <a:pPr algn="just">
              <a:lnSpc>
                <a:spcPct val="150000"/>
              </a:lnSpc>
              <a:defRPr/>
            </a:pPr>
            <a:r>
              <a:rPr lang="en-ZA" sz="1400" dirty="0">
                <a:solidFill>
                  <a:schemeClr val="tx1"/>
                </a:solidFill>
              </a:rPr>
              <a:t> The client was referred to sefa by word of mouth</a:t>
            </a:r>
          </a:p>
          <a:p>
            <a:pPr algn="just">
              <a:lnSpc>
                <a:spcPct val="150000"/>
              </a:lnSpc>
              <a:defRPr/>
            </a:pPr>
            <a:r>
              <a:rPr lang="en-ZA" sz="1400" dirty="0">
                <a:solidFill>
                  <a:schemeClr val="tx1"/>
                </a:solidFill>
              </a:rPr>
              <a:t>sefa has funded R3 596 015 which went toward the purchase of raw materials (metal and chemicals) </a:t>
            </a:r>
          </a:p>
          <a:p>
            <a:pPr algn="just">
              <a:lnSpc>
                <a:spcPct val="150000"/>
              </a:lnSpc>
              <a:defRPr/>
            </a:pPr>
            <a:endParaRPr lang="en-ZA" sz="1400" dirty="0">
              <a:solidFill>
                <a:schemeClr val="tx1"/>
              </a:solidFill>
              <a:latin typeface="Gill Sans MT" panose="020B0502020104020203" pitchFamily="34" charset="0"/>
            </a:endParaRPr>
          </a:p>
          <a:p>
            <a:pPr algn="just">
              <a:lnSpc>
                <a:spcPct val="150000"/>
              </a:lnSpc>
              <a:defRPr/>
            </a:pPr>
            <a:endParaRPr lang="en-ZA" sz="1400" dirty="0">
              <a:solidFill>
                <a:schemeClr val="tx1"/>
              </a:solidFill>
              <a:latin typeface="Gill Sans MT" panose="020B0502020104020203" pitchFamily="34" charset="0"/>
            </a:endParaRPr>
          </a:p>
          <a:p>
            <a:pPr algn="just">
              <a:lnSpc>
                <a:spcPct val="150000"/>
              </a:lnSpc>
              <a:defRPr/>
            </a:pPr>
            <a:endParaRPr lang="en-ZA" sz="1400" dirty="0">
              <a:solidFill>
                <a:schemeClr val="tx1"/>
              </a:solidFill>
              <a:latin typeface="Gill Sans MT" panose="020B0502020104020203" pitchFamily="34" charset="0"/>
            </a:endParaRPr>
          </a:p>
          <a:p>
            <a:pPr algn="just">
              <a:lnSpc>
                <a:spcPct val="150000"/>
              </a:lnSpc>
              <a:defRPr/>
            </a:pPr>
            <a:endParaRPr lang="en-ZA" sz="1400" i="1" dirty="0">
              <a:solidFill>
                <a:schemeClr val="tx1"/>
              </a:solidFill>
              <a:latin typeface="Gill Sans MT" panose="020B0502020104020203" pitchFamily="34" charset="0"/>
            </a:endParaRPr>
          </a:p>
        </p:txBody>
      </p:sp>
      <p:sp>
        <p:nvSpPr>
          <p:cNvPr id="9220" name="Slide Number Placeholder 3"/>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3B479F-6931-46F4-984F-270EDD860B6B}" type="slidenum">
              <a:rPr lang="en-ZA" altLang="en-US" smtClean="0">
                <a:solidFill>
                  <a:srgbClr val="50575F"/>
                </a:solidFill>
                <a:latin typeface="Arial" panose="020B0604020202020204" pitchFamily="34" charset="0"/>
              </a:rPr>
              <a:pPr fontAlgn="base">
                <a:spcBef>
                  <a:spcPct val="0"/>
                </a:spcBef>
                <a:spcAft>
                  <a:spcPct val="0"/>
                </a:spcAft>
              </a:pPr>
              <a:t>29</a:t>
            </a:fld>
            <a:endParaRPr lang="en-ZA" altLang="en-US">
              <a:solidFill>
                <a:srgbClr val="50575F"/>
              </a:solidFill>
              <a:latin typeface="Arial" panose="020B0604020202020204" pitchFamily="34" charset="0"/>
            </a:endParaRPr>
          </a:p>
        </p:txBody>
      </p:sp>
      <p:sp>
        <p:nvSpPr>
          <p:cNvPr id="6" name="TextBox 5"/>
          <p:cNvSpPr txBox="1"/>
          <p:nvPr/>
        </p:nvSpPr>
        <p:spPr>
          <a:xfrm>
            <a:off x="5127536" y="1111406"/>
            <a:ext cx="3604340" cy="1754326"/>
          </a:xfrm>
          <a:prstGeom prst="rect">
            <a:avLst/>
          </a:prstGeom>
          <a:noFill/>
          <a:ln>
            <a:solidFill>
              <a:srgbClr val="F07F09"/>
            </a:solidFill>
          </a:ln>
        </p:spPr>
        <p:txBody>
          <a:bodyPr wrap="square">
            <a:spAutoFit/>
          </a:bodyPr>
          <a:lstStyle/>
          <a:p>
            <a:pPr>
              <a:lnSpc>
                <a:spcPct val="150000"/>
              </a:lnSpc>
              <a:defRPr/>
            </a:pPr>
            <a:r>
              <a:rPr lang="en-ZA" sz="1400" b="1" u="sng" dirty="0">
                <a:solidFill>
                  <a:prstClr val="black"/>
                </a:solidFill>
                <a:latin typeface="Arial" panose="020B0604020202020204" pitchFamily="34" charset="0"/>
                <a:cs typeface="Arial" panose="020B0604020202020204" pitchFamily="34" charset="0"/>
              </a:rPr>
              <a:t>Key information</a:t>
            </a:r>
          </a:p>
          <a:p>
            <a:pPr marL="285750" indent="-285750">
              <a:lnSpc>
                <a:spcPct val="150000"/>
              </a:lnSpc>
              <a:buFont typeface="Arial" panose="020B0604020202020204" pitchFamily="34" charset="0"/>
              <a:buChar char="•"/>
              <a:defRPr/>
            </a:pPr>
            <a:r>
              <a:rPr lang="en-ZA" sz="1400" dirty="0">
                <a:solidFill>
                  <a:prstClr val="black"/>
                </a:solidFill>
                <a:latin typeface="Arial" panose="020B0604020202020204" pitchFamily="34" charset="0"/>
                <a:cs typeface="Arial" panose="020B0604020202020204" pitchFamily="34" charset="0"/>
              </a:rPr>
              <a:t>Location:	Hammarsdale</a:t>
            </a:r>
          </a:p>
          <a:p>
            <a:pPr marL="285750" indent="-285750">
              <a:lnSpc>
                <a:spcPct val="150000"/>
              </a:lnSpc>
              <a:buFont typeface="Arial" panose="020B0604020202020204" pitchFamily="34" charset="0"/>
              <a:buChar char="•"/>
              <a:defRPr/>
            </a:pPr>
            <a:r>
              <a:rPr lang="en-ZA" sz="1400" dirty="0">
                <a:solidFill>
                  <a:prstClr val="black"/>
                </a:solidFill>
              </a:rPr>
              <a:t>Jobs facilitated: </a:t>
            </a:r>
            <a:r>
              <a:rPr lang="en-ZA" sz="1400" dirty="0">
                <a:solidFill>
                  <a:prstClr val="black"/>
                </a:solidFill>
                <a:latin typeface="Arial" panose="020B0604020202020204" pitchFamily="34" charset="0"/>
                <a:cs typeface="Arial" panose="020B0604020202020204" pitchFamily="34" charset="0"/>
              </a:rPr>
              <a:t>	9</a:t>
            </a:r>
          </a:p>
          <a:p>
            <a:pPr marL="285750" indent="-285750">
              <a:lnSpc>
                <a:spcPct val="150000"/>
              </a:lnSpc>
              <a:buFont typeface="Arial" panose="020B0604020202020204" pitchFamily="34" charset="0"/>
              <a:buChar char="•"/>
              <a:defRPr/>
            </a:pPr>
            <a:r>
              <a:rPr lang="en-ZA" sz="1400" dirty="0">
                <a:solidFill>
                  <a:prstClr val="black"/>
                </a:solidFill>
                <a:latin typeface="Arial" panose="020B0604020202020204" pitchFamily="34" charset="0"/>
                <a:cs typeface="Arial" panose="020B0604020202020204" pitchFamily="34" charset="0"/>
              </a:rPr>
              <a:t>Funding amount:	R3 596 015</a:t>
            </a:r>
          </a:p>
          <a:p>
            <a:pPr marL="285750" indent="-285750">
              <a:lnSpc>
                <a:spcPct val="150000"/>
              </a:lnSpc>
              <a:buFont typeface="Arial" panose="020B0604020202020204" pitchFamily="34" charset="0"/>
              <a:buChar char="•"/>
              <a:defRPr/>
            </a:pPr>
            <a:r>
              <a:rPr lang="en-ZA" sz="1400" dirty="0">
                <a:solidFill>
                  <a:prstClr val="black"/>
                </a:solidFill>
                <a:latin typeface="Arial" panose="020B0604020202020204" pitchFamily="34" charset="0"/>
                <a:cs typeface="Arial" panose="020B0604020202020204" pitchFamily="34" charset="0"/>
              </a:rPr>
              <a:t>Sector:		Manufacturing</a:t>
            </a:r>
          </a:p>
        </p:txBody>
      </p:sp>
      <p:pic>
        <p:nvPicPr>
          <p:cNvPr id="10" name="Picture 9" descr="C:\Users\praveshp\AppData\Local\Microsoft\Windows\Temporary Internet Files\Content.Word\20180321_123646_resized.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4456" y="4829577"/>
            <a:ext cx="3007843" cy="1951149"/>
          </a:xfrm>
          <a:prstGeom prst="rect">
            <a:avLst/>
          </a:prstGeom>
          <a:noFill/>
          <a:ln>
            <a:noFill/>
          </a:ln>
        </p:spPr>
      </p:pic>
      <p:pic>
        <p:nvPicPr>
          <p:cNvPr id="11" name="Picture 10" descr="C:\Users\praveshp\AppData\Local\Microsoft\Windows\Temporary Internet Files\Content.Word\20180321_09404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5894818" y="2327549"/>
            <a:ext cx="1687120" cy="3007843"/>
          </a:xfrm>
          <a:prstGeom prst="rect">
            <a:avLst/>
          </a:prstGeom>
          <a:noFill/>
          <a:ln>
            <a:noFill/>
          </a:ln>
        </p:spPr>
      </p:pic>
    </p:spTree>
    <p:extLst>
      <p:ext uri="{BB962C8B-B14F-4D97-AF65-F5344CB8AC3E}">
        <p14:creationId xmlns:p14="http://schemas.microsoft.com/office/powerpoint/2010/main" xmlns="" val="416834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EB06A-7196-4CC8-9282-96E1ABF00A33}"/>
              </a:ext>
            </a:extLst>
          </p:cNvPr>
          <p:cNvSpPr>
            <a:spLocks noGrp="1"/>
          </p:cNvSpPr>
          <p:nvPr>
            <p:ph type="title"/>
          </p:nvPr>
        </p:nvSpPr>
        <p:spPr/>
        <p:txBody>
          <a:bodyPr/>
          <a:lstStyle/>
          <a:p>
            <a:r>
              <a:rPr lang="en-ZA" dirty="0"/>
              <a:t>Q1 Performance Dashboard</a:t>
            </a:r>
          </a:p>
        </p:txBody>
      </p:sp>
      <p:sp>
        <p:nvSpPr>
          <p:cNvPr id="4" name="Slide Number Placeholder 3">
            <a:extLst>
              <a:ext uri="{FF2B5EF4-FFF2-40B4-BE49-F238E27FC236}">
                <a16:creationId xmlns:a16="http://schemas.microsoft.com/office/drawing/2014/main" xmlns="" id="{359D35ED-5E24-4045-B730-B9052FCD4315}"/>
              </a:ext>
            </a:extLst>
          </p:cNvPr>
          <p:cNvSpPr>
            <a:spLocks noGrp="1"/>
          </p:cNvSpPr>
          <p:nvPr>
            <p:ph type="sldNum" sz="quarter" idx="12"/>
          </p:nvPr>
        </p:nvSpPr>
        <p:spPr/>
        <p:txBody>
          <a:bodyPr/>
          <a:lstStyle/>
          <a:p>
            <a:fld id="{09B92D72-FD1F-4644-BBBA-22A65A700C67}" type="slidenum">
              <a:rPr lang="en-US" smtClean="0"/>
              <a:pPr/>
              <a:t>3</a:t>
            </a:fld>
            <a:endParaRPr lang="en-US" dirty="0"/>
          </a:p>
        </p:txBody>
      </p:sp>
      <p:sp>
        <p:nvSpPr>
          <p:cNvPr id="15" name="Rectangle 14">
            <a:extLst>
              <a:ext uri="{FF2B5EF4-FFF2-40B4-BE49-F238E27FC236}">
                <a16:creationId xmlns:a16="http://schemas.microsoft.com/office/drawing/2014/main" xmlns="" id="{4874B727-1EB8-4CA4-9AF2-195B45150819}"/>
              </a:ext>
            </a:extLst>
          </p:cNvPr>
          <p:cNvSpPr/>
          <p:nvPr/>
        </p:nvSpPr>
        <p:spPr>
          <a:xfrm>
            <a:off x="362234" y="1983141"/>
            <a:ext cx="8419531" cy="373185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3C6E8F72-32C0-4755-9D01-F1459E7FB627}"/>
              </a:ext>
            </a:extLst>
          </p:cNvPr>
          <p:cNvSpPr/>
          <p:nvPr/>
        </p:nvSpPr>
        <p:spPr>
          <a:xfrm>
            <a:off x="501271" y="2163662"/>
            <a:ext cx="7957250" cy="1514260"/>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a:ea typeface="+mn-ea"/>
                <a:cs typeface="+mn-cs"/>
              </a:rPr>
              <a:t>LOAN BOOK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a:ea typeface="+mn-ea"/>
                <a:cs typeface="+mn-cs"/>
              </a:rPr>
              <a:t>PERFORMANCE</a:t>
            </a:r>
          </a:p>
        </p:txBody>
      </p:sp>
      <p:grpSp>
        <p:nvGrpSpPr>
          <p:cNvPr id="17" name="Group 16">
            <a:extLst>
              <a:ext uri="{FF2B5EF4-FFF2-40B4-BE49-F238E27FC236}">
                <a16:creationId xmlns:a16="http://schemas.microsoft.com/office/drawing/2014/main" xmlns="" id="{29F7E1D1-CDE0-4A9B-B331-E26A00113C71}"/>
              </a:ext>
            </a:extLst>
          </p:cNvPr>
          <p:cNvGrpSpPr/>
          <p:nvPr/>
        </p:nvGrpSpPr>
        <p:grpSpPr>
          <a:xfrm>
            <a:off x="501271" y="3849732"/>
            <a:ext cx="7957250" cy="1517988"/>
            <a:chOff x="165100" y="3836780"/>
            <a:chExt cx="11010900" cy="2181644"/>
          </a:xfrm>
          <a:solidFill>
            <a:sysClr val="window" lastClr="FFFFFF"/>
          </a:solidFill>
        </p:grpSpPr>
        <p:sp>
          <p:nvSpPr>
            <p:cNvPr id="18" name="Rectangle 17">
              <a:extLst>
                <a:ext uri="{FF2B5EF4-FFF2-40B4-BE49-F238E27FC236}">
                  <a16:creationId xmlns:a16="http://schemas.microsoft.com/office/drawing/2014/main" xmlns="" id="{F1C8778A-44DB-4B5F-A007-B3E783243298}"/>
                </a:ext>
              </a:extLst>
            </p:cNvPr>
            <p:cNvSpPr/>
            <p:nvPr/>
          </p:nvSpPr>
          <p:spPr>
            <a:xfrm>
              <a:off x="165100" y="3836780"/>
              <a:ext cx="11010900" cy="2181644"/>
            </a:xfrm>
            <a:prstGeom prst="rect">
              <a:avLst/>
            </a:prstGeom>
            <a:grp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a:ea typeface="+mn-ea"/>
                  <a:cs typeface="+mn-cs"/>
                </a:rPr>
                <a:t>NUMBER OF SMMEs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a:ea typeface="+mn-ea"/>
                  <a:cs typeface="+mn-cs"/>
                </a:rPr>
                <a:t>FINANCED</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latin typeface="Calibri" panose="020F0502020204030204"/>
                  <a:ea typeface="+mn-ea"/>
                  <a:cs typeface="+mn-cs"/>
                </a:rPr>
                <a:t>&amp; JOBS FACILITATED</a:t>
              </a:r>
            </a:p>
          </p:txBody>
        </p:sp>
        <p:sp>
          <p:nvSpPr>
            <p:cNvPr id="19" name="Rectangle 18">
              <a:extLst>
                <a:ext uri="{FF2B5EF4-FFF2-40B4-BE49-F238E27FC236}">
                  <a16:creationId xmlns:a16="http://schemas.microsoft.com/office/drawing/2014/main" xmlns="" id="{11284918-1122-4EAC-BFE7-1B7E44F77AB5}"/>
                </a:ext>
              </a:extLst>
            </p:cNvPr>
            <p:cNvSpPr/>
            <p:nvPr/>
          </p:nvSpPr>
          <p:spPr>
            <a:xfrm>
              <a:off x="6640403" y="4316978"/>
              <a:ext cx="2426307" cy="1433955"/>
            </a:xfrm>
            <a:prstGeom prst="rect">
              <a:avLst/>
            </a:prstGeom>
            <a:grpFill/>
            <a:ln w="12700" cap="flat" cmpd="sng" algn="ctr">
              <a:solidFill>
                <a:srgbClr val="50575F"/>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Jobs Facilitated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Target: 14 899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Q1 Achieved: 24 323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B050"/>
                  </a:solidFill>
                  <a:effectLst/>
                  <a:uLnTx/>
                  <a:uFillTx/>
                </a:rPr>
                <a:t>163%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endParaRPr>
            </a:p>
          </p:txBody>
        </p:sp>
        <p:sp>
          <p:nvSpPr>
            <p:cNvPr id="20" name="Rectangle 19">
              <a:extLst>
                <a:ext uri="{FF2B5EF4-FFF2-40B4-BE49-F238E27FC236}">
                  <a16:creationId xmlns:a16="http://schemas.microsoft.com/office/drawing/2014/main" xmlns="" id="{FB9F2DF8-8432-46F5-A57B-4FD940AE1C17}"/>
                </a:ext>
              </a:extLst>
            </p:cNvPr>
            <p:cNvSpPr/>
            <p:nvPr/>
          </p:nvSpPr>
          <p:spPr>
            <a:xfrm>
              <a:off x="3663332" y="4342894"/>
              <a:ext cx="2605848" cy="1358455"/>
            </a:xfrm>
            <a:prstGeom prst="rect">
              <a:avLst/>
            </a:prstGeom>
            <a:grpFill/>
            <a:ln w="12700" cap="flat" cmpd="sng" algn="ctr">
              <a:solidFill>
                <a:srgbClr val="50575F"/>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#of SMMEs Financed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Target: 14 463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Q1 Achieved: 21 149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B050"/>
                  </a:solidFill>
                  <a:effectLst/>
                  <a:uLnTx/>
                  <a:uFillTx/>
                </a:rPr>
                <a:t>146%</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endParaRPr>
            </a:p>
          </p:txBody>
        </p:sp>
      </p:grpSp>
      <p:grpSp>
        <p:nvGrpSpPr>
          <p:cNvPr id="21" name="Group 20">
            <a:extLst>
              <a:ext uri="{FF2B5EF4-FFF2-40B4-BE49-F238E27FC236}">
                <a16:creationId xmlns:a16="http://schemas.microsoft.com/office/drawing/2014/main" xmlns="" id="{7F287141-C1A2-4EA8-B8D6-6B39A5D426B9}"/>
              </a:ext>
            </a:extLst>
          </p:cNvPr>
          <p:cNvGrpSpPr/>
          <p:nvPr/>
        </p:nvGrpSpPr>
        <p:grpSpPr>
          <a:xfrm>
            <a:off x="2514600" y="2426739"/>
            <a:ext cx="5562600" cy="1055392"/>
            <a:chOff x="2146201" y="1463632"/>
            <a:chExt cx="8126642" cy="978148"/>
          </a:xfrm>
        </p:grpSpPr>
        <p:sp>
          <p:nvSpPr>
            <p:cNvPr id="22" name="Rectangle 21">
              <a:extLst>
                <a:ext uri="{FF2B5EF4-FFF2-40B4-BE49-F238E27FC236}">
                  <a16:creationId xmlns:a16="http://schemas.microsoft.com/office/drawing/2014/main" xmlns="" id="{7A2E56EE-CF27-43AE-B865-B4FFA6D9AE26}"/>
                </a:ext>
              </a:extLst>
            </p:cNvPr>
            <p:cNvSpPr/>
            <p:nvPr/>
          </p:nvSpPr>
          <p:spPr>
            <a:xfrm>
              <a:off x="5125918" y="1472678"/>
              <a:ext cx="2423663" cy="969102"/>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Disbursements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Target: R147m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Q1 Achieved: R287m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B050"/>
                  </a:solidFill>
                  <a:effectLst/>
                  <a:uLnTx/>
                  <a:uFillTx/>
                </a:rPr>
                <a:t>171%</a:t>
              </a:r>
            </a:p>
          </p:txBody>
        </p:sp>
        <p:sp>
          <p:nvSpPr>
            <p:cNvPr id="23" name="Rectangle 22">
              <a:extLst>
                <a:ext uri="{FF2B5EF4-FFF2-40B4-BE49-F238E27FC236}">
                  <a16:creationId xmlns:a16="http://schemas.microsoft.com/office/drawing/2014/main" xmlns="" id="{78641A6A-833A-4C7B-A53F-C2898D418C29}"/>
                </a:ext>
              </a:extLst>
            </p:cNvPr>
            <p:cNvSpPr/>
            <p:nvPr/>
          </p:nvSpPr>
          <p:spPr>
            <a:xfrm>
              <a:off x="2146201" y="1476043"/>
              <a:ext cx="2605848" cy="922853"/>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Approvals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Target: R171m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Q1 Achieved: R86m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FF0000"/>
                  </a:solidFill>
                </a:rPr>
                <a:t>50</a:t>
              </a:r>
              <a:r>
                <a:rPr kumimoji="0" lang="en-US" sz="1000" b="1" i="0" u="none" strike="noStrike" kern="0" cap="none" spc="0" normalizeH="0" baseline="0" noProof="0" dirty="0">
                  <a:ln>
                    <a:noFill/>
                  </a:ln>
                  <a:solidFill>
                    <a:srgbClr val="FF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endParaRPr>
            </a:p>
          </p:txBody>
        </p:sp>
        <p:sp>
          <p:nvSpPr>
            <p:cNvPr id="24" name="Rectangle 23">
              <a:extLst>
                <a:ext uri="{FF2B5EF4-FFF2-40B4-BE49-F238E27FC236}">
                  <a16:creationId xmlns:a16="http://schemas.microsoft.com/office/drawing/2014/main" xmlns="" id="{A33E0426-349F-4973-933B-EBA9B51F0751}"/>
                </a:ext>
              </a:extLst>
            </p:cNvPr>
            <p:cNvSpPr/>
            <p:nvPr/>
          </p:nvSpPr>
          <p:spPr>
            <a:xfrm>
              <a:off x="7849180" y="1463632"/>
              <a:ext cx="2423663" cy="969101"/>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Approvals: Productive Sectors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 Target: R87m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Q1  Achieved: R16m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0000"/>
                  </a:solidFill>
                  <a:effectLst/>
                  <a:uLnTx/>
                  <a:uFillTx/>
                </a:rPr>
                <a:t>19%</a:t>
              </a:r>
            </a:p>
          </p:txBody>
        </p:sp>
      </p:grpSp>
    </p:spTree>
    <p:extLst>
      <p:ext uri="{BB962C8B-B14F-4D97-AF65-F5344CB8AC3E}">
        <p14:creationId xmlns:p14="http://schemas.microsoft.com/office/powerpoint/2010/main" xmlns="" val="366612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55689" y="1214655"/>
            <a:ext cx="4489266" cy="5299816"/>
          </a:xfrm>
          <a:ln>
            <a:solidFill>
              <a:srgbClr val="F07F09"/>
            </a:solidFill>
          </a:ln>
        </p:spPr>
        <p:txBody>
          <a:bodyPr>
            <a:normAutofit fontScale="92500" lnSpcReduction="20000"/>
          </a:bodyPr>
          <a:lstStyle/>
          <a:p>
            <a:pPr algn="just">
              <a:lnSpc>
                <a:spcPct val="110000"/>
              </a:lnSpc>
            </a:pPr>
            <a:r>
              <a:rPr lang="en-GB" sz="1500" dirty="0"/>
              <a:t>Lwethu Spotlight CC was established in March 2007 (Registration number: 2007/049631/23) by Mr </a:t>
            </a:r>
            <a:r>
              <a:rPr lang="en-GB" sz="1500" dirty="0" err="1"/>
              <a:t>Hloniphani</a:t>
            </a:r>
            <a:r>
              <a:rPr lang="en-GB" sz="1500" dirty="0"/>
              <a:t> Jackson </a:t>
            </a:r>
            <a:r>
              <a:rPr lang="en-GB" sz="1500" dirty="0" err="1"/>
              <a:t>Ngcobo</a:t>
            </a:r>
            <a:r>
              <a:rPr lang="en-GB" sz="1500" dirty="0"/>
              <a:t>. This is a 100% black owned and managed company with a head office located in Pietermaritzburg, </a:t>
            </a:r>
            <a:r>
              <a:rPr lang="en-GB" sz="1500" dirty="0" err="1"/>
              <a:t>KwaZulu</a:t>
            </a:r>
            <a:r>
              <a:rPr lang="en-GB" sz="1500" dirty="0"/>
              <a:t> Natal. The business was registered in 2007 but started operating two years ago. The business is in its infancy stage but was formed with the objective of tapping into procurement opportunities in public sector. </a:t>
            </a:r>
          </a:p>
          <a:p>
            <a:pPr algn="just">
              <a:lnSpc>
                <a:spcPct val="110000"/>
              </a:lnSpc>
            </a:pPr>
            <a:r>
              <a:rPr lang="en-GB" sz="1500" dirty="0"/>
              <a:t>Lwethu Spotlight CC has been awarded a Purchase Order, Reference No. 6/90370 for which the University Of </a:t>
            </a:r>
            <a:r>
              <a:rPr lang="en-GB" sz="1500" dirty="0" err="1"/>
              <a:t>KwaZulu</a:t>
            </a:r>
            <a:r>
              <a:rPr lang="en-GB" sz="1500" dirty="0"/>
              <a:t> Natal has requested 10 fridges, 40 tables, 40 chairs which are required to be delivered on 30 June 2018. The applicant will fund 40 tables and requires funding from </a:t>
            </a:r>
            <a:r>
              <a:rPr lang="en-GB" sz="1500" dirty="0" err="1"/>
              <a:t>sefa</a:t>
            </a:r>
            <a:r>
              <a:rPr lang="en-GB" sz="1500" dirty="0"/>
              <a:t> for the fridges and chairs only. The purchase order relates to insurance </a:t>
            </a:r>
            <a:r>
              <a:rPr lang="en-GB" sz="1500" dirty="0" err="1"/>
              <a:t>payout</a:t>
            </a:r>
            <a:r>
              <a:rPr lang="en-GB" sz="1500" dirty="0"/>
              <a:t> that University of </a:t>
            </a:r>
            <a:r>
              <a:rPr lang="en-GB" sz="1500" dirty="0" err="1"/>
              <a:t>KwaZulu</a:t>
            </a:r>
            <a:r>
              <a:rPr lang="en-GB" sz="1500" dirty="0"/>
              <a:t> Natal received in order to replace property that was damaged by students during riots in 2017.</a:t>
            </a:r>
            <a:endParaRPr lang="en-US" sz="1500" dirty="0"/>
          </a:p>
          <a:p>
            <a:pPr algn="just">
              <a:lnSpc>
                <a:spcPct val="100000"/>
              </a:lnSpc>
            </a:pPr>
            <a:r>
              <a:rPr lang="en-ZA" sz="1500" dirty="0" err="1"/>
              <a:t>sefa</a:t>
            </a:r>
            <a:r>
              <a:rPr lang="en-ZA" sz="1500" dirty="0"/>
              <a:t> approved a Bridging Loan of R 65 040.The funds were to be utilized towards </a:t>
            </a:r>
            <a:r>
              <a:rPr lang="en-GB" sz="1500" dirty="0"/>
              <a:t>cost of purchasing and delivering of the chairs and fridges</a:t>
            </a:r>
            <a:r>
              <a:rPr lang="en-ZA" sz="1500" dirty="0"/>
              <a:t>.</a:t>
            </a:r>
          </a:p>
          <a:p>
            <a:pPr algn="just">
              <a:lnSpc>
                <a:spcPct val="100000"/>
              </a:lnSpc>
            </a:pPr>
            <a:r>
              <a:rPr lang="en-ZA" sz="1500" dirty="0"/>
              <a:t>The project is good for sefa as this type of project will </a:t>
            </a:r>
            <a:r>
              <a:rPr lang="en-GB" sz="1500" dirty="0"/>
              <a:t>enable </a:t>
            </a:r>
            <a:r>
              <a:rPr lang="en-GB" sz="1500" dirty="0" err="1"/>
              <a:t>Mr.</a:t>
            </a:r>
            <a:r>
              <a:rPr lang="en-GB" sz="1500" dirty="0"/>
              <a:t> </a:t>
            </a:r>
            <a:r>
              <a:rPr lang="en-GB" sz="1500" dirty="0" err="1"/>
              <a:t>Ngcobo</a:t>
            </a:r>
            <a:r>
              <a:rPr lang="en-GB" sz="1500" dirty="0"/>
              <a:t> to establish some financial independence and empowerment. This deal will open up the possibility for further deals with University of </a:t>
            </a:r>
            <a:r>
              <a:rPr lang="en-GB" sz="1500" dirty="0" err="1"/>
              <a:t>KwaZulu</a:t>
            </a:r>
            <a:r>
              <a:rPr lang="en-GB" sz="1500" dirty="0"/>
              <a:t> Natal </a:t>
            </a:r>
          </a:p>
          <a:p>
            <a:pPr algn="just">
              <a:lnSpc>
                <a:spcPct val="100000"/>
              </a:lnSpc>
            </a:pPr>
            <a:endParaRPr lang="en-ZA" sz="1600" dirty="0"/>
          </a:p>
        </p:txBody>
      </p:sp>
      <p:sp>
        <p:nvSpPr>
          <p:cNvPr id="4" name="Slide Number Placeholder 3"/>
          <p:cNvSpPr>
            <a:spLocks noGrp="1"/>
          </p:cNvSpPr>
          <p:nvPr>
            <p:ph type="sldNum" sz="quarter" idx="11"/>
          </p:nvPr>
        </p:nvSpPr>
        <p:spPr/>
        <p:txBody>
          <a:bodyPr/>
          <a:lstStyle/>
          <a:p>
            <a:fld id="{8AACF080-9DDD-4989-B070-1CBD42B065C6}" type="slidenum">
              <a:rPr lang="en-ZA" smtClean="0"/>
              <a:pPr/>
              <a:t>30</a:t>
            </a:fld>
            <a:endParaRPr lang="en-ZA"/>
          </a:p>
        </p:txBody>
      </p:sp>
      <p:sp>
        <p:nvSpPr>
          <p:cNvPr id="6" name="TextBox 5"/>
          <p:cNvSpPr txBox="1"/>
          <p:nvPr/>
        </p:nvSpPr>
        <p:spPr>
          <a:xfrm>
            <a:off x="5051895" y="1214655"/>
            <a:ext cx="3463455" cy="1569660"/>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KZN – University of </a:t>
            </a:r>
            <a:r>
              <a:rPr lang="en-ZA" sz="1600" dirty="0" err="1">
                <a:solidFill>
                  <a:prstClr val="black"/>
                </a:solidFill>
              </a:rPr>
              <a:t>KwaZulu</a:t>
            </a:r>
            <a:r>
              <a:rPr lang="en-ZA" sz="1600" dirty="0">
                <a:solidFill>
                  <a:prstClr val="black"/>
                </a:solidFill>
              </a:rPr>
              <a:t> natal</a:t>
            </a:r>
          </a:p>
          <a:p>
            <a:pPr marL="285750" indent="-285750">
              <a:buFont typeface="Arial" panose="020B0604020202020204" pitchFamily="34" charset="0"/>
              <a:buChar char="•"/>
            </a:pPr>
            <a:r>
              <a:rPr lang="en-ZA" sz="1600" dirty="0">
                <a:solidFill>
                  <a:prstClr val="black"/>
                </a:solidFill>
              </a:rPr>
              <a:t>Job facilitated: 1</a:t>
            </a:r>
          </a:p>
          <a:p>
            <a:pPr marL="285750" indent="-285750">
              <a:buFont typeface="Arial" panose="020B0604020202020204" pitchFamily="34" charset="0"/>
              <a:buChar char="•"/>
            </a:pPr>
            <a:r>
              <a:rPr lang="en-ZA" sz="1600" dirty="0">
                <a:solidFill>
                  <a:prstClr val="black"/>
                </a:solidFill>
              </a:rPr>
              <a:t>Funding amount: R65 040</a:t>
            </a:r>
          </a:p>
          <a:p>
            <a:pPr marL="285750" indent="-285750">
              <a:buFont typeface="Arial" panose="020B0604020202020204" pitchFamily="34" charset="0"/>
              <a:buChar char="•"/>
            </a:pPr>
            <a:r>
              <a:rPr lang="en-ZA" sz="1600" dirty="0">
                <a:solidFill>
                  <a:prstClr val="black"/>
                </a:solidFill>
              </a:rPr>
              <a:t>Sector:	 Services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1895" y="3267291"/>
            <a:ext cx="3463455" cy="3247180"/>
          </a:xfrm>
          <a:prstGeom prst="rect">
            <a:avLst/>
          </a:prstGeom>
        </p:spPr>
      </p:pic>
      <p:sp>
        <p:nvSpPr>
          <p:cNvPr id="7" name="Title 6"/>
          <p:cNvSpPr>
            <a:spLocks noGrp="1"/>
          </p:cNvSpPr>
          <p:nvPr>
            <p:ph type="title"/>
          </p:nvPr>
        </p:nvSpPr>
        <p:spPr/>
        <p:txBody>
          <a:bodyPr/>
          <a:lstStyle/>
          <a:p>
            <a:r>
              <a:rPr lang="en-ZA" dirty="0"/>
              <a:t>Lwethu Spotlight cc</a:t>
            </a:r>
          </a:p>
        </p:txBody>
      </p:sp>
    </p:spTree>
    <p:extLst>
      <p:ext uri="{BB962C8B-B14F-4D97-AF65-F5344CB8AC3E}">
        <p14:creationId xmlns:p14="http://schemas.microsoft.com/office/powerpoint/2010/main" xmlns="" val="231801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12" y="1709738"/>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31</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US" dirty="0">
                <a:latin typeface="Gill Sans MT" panose="020B0502020104020203" pitchFamily="34" charset="0"/>
              </a:rPr>
              <a:t>Free State</a:t>
            </a:r>
            <a:endParaRPr lang="en-ZA" dirty="0">
              <a:latin typeface="Gill Sans MT" panose="020B0502020104020203" pitchFamily="34" charset="0"/>
            </a:endParaRPr>
          </a:p>
          <a:p>
            <a:endParaRPr lang="en-ZA" dirty="0">
              <a:latin typeface="Gill Sans MT" panose="020B0502020104020203" pitchFamily="34" charset="0"/>
            </a:endParaRPr>
          </a:p>
        </p:txBody>
      </p:sp>
    </p:spTree>
    <p:extLst>
      <p:ext uri="{BB962C8B-B14F-4D97-AF65-F5344CB8AC3E}">
        <p14:creationId xmlns:p14="http://schemas.microsoft.com/office/powerpoint/2010/main" xmlns="" val="213095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5600" y="365125"/>
            <a:ext cx="7886700" cy="612775"/>
          </a:xfrm>
        </p:spPr>
        <p:txBody>
          <a:bodyPr>
            <a:normAutofit/>
          </a:bodyPr>
          <a:lstStyle/>
          <a:p>
            <a:pPr algn="ctr"/>
            <a:r>
              <a:rPr lang="en-ZA" altLang="en-US" sz="2800" b="1" dirty="0" err="1">
                <a:solidFill>
                  <a:schemeClr val="tx1"/>
                </a:solidFill>
              </a:rPr>
              <a:t>Titius</a:t>
            </a:r>
            <a:r>
              <a:rPr lang="en-ZA" altLang="en-US" sz="2800" b="1" dirty="0">
                <a:solidFill>
                  <a:schemeClr val="tx1"/>
                </a:solidFill>
              </a:rPr>
              <a:t> Holdings (Pty) Ltd</a:t>
            </a:r>
          </a:p>
        </p:txBody>
      </p:sp>
      <p:sp>
        <p:nvSpPr>
          <p:cNvPr id="3" name="Text Placeholder 2"/>
          <p:cNvSpPr>
            <a:spLocks noGrp="1"/>
          </p:cNvSpPr>
          <p:nvPr>
            <p:ph type="body" sz="quarter" idx="12"/>
          </p:nvPr>
        </p:nvSpPr>
        <p:spPr>
          <a:xfrm>
            <a:off x="231820" y="1111406"/>
            <a:ext cx="4752304" cy="5353788"/>
          </a:xfrm>
          <a:ln>
            <a:solidFill>
              <a:srgbClr val="F07F09"/>
            </a:solidFill>
          </a:ln>
        </p:spPr>
        <p:txBody>
          <a:bodyPr>
            <a:noAutofit/>
          </a:bodyPr>
          <a:lstStyle/>
          <a:p>
            <a:pPr algn="just">
              <a:lnSpc>
                <a:spcPct val="150000"/>
              </a:lnSpc>
              <a:defRPr/>
            </a:pPr>
            <a:r>
              <a:rPr lang="en-ZA" sz="1400" dirty="0" err="1">
                <a:solidFill>
                  <a:schemeClr val="tx1"/>
                </a:solidFill>
              </a:rPr>
              <a:t>Titius</a:t>
            </a:r>
            <a:r>
              <a:rPr lang="en-ZA" sz="1400" dirty="0">
                <a:solidFill>
                  <a:schemeClr val="tx1"/>
                </a:solidFill>
              </a:rPr>
              <a:t> Holdings (Pty) Ltd has been in business since December 2017.</a:t>
            </a:r>
          </a:p>
          <a:p>
            <a:pPr algn="just">
              <a:lnSpc>
                <a:spcPct val="150000"/>
              </a:lnSpc>
              <a:defRPr/>
            </a:pPr>
            <a:r>
              <a:rPr lang="en-ZA" sz="1400" dirty="0">
                <a:solidFill>
                  <a:schemeClr val="tx1"/>
                </a:solidFill>
              </a:rPr>
              <a:t>The business is 100 % black youth owned and operates in the priority province of Free State.</a:t>
            </a:r>
          </a:p>
          <a:p>
            <a:pPr algn="just">
              <a:lnSpc>
                <a:spcPct val="150000"/>
              </a:lnSpc>
              <a:defRPr/>
            </a:pPr>
            <a:r>
              <a:rPr lang="en-ZA" sz="1400" dirty="0" err="1">
                <a:solidFill>
                  <a:schemeClr val="tx1"/>
                </a:solidFill>
              </a:rPr>
              <a:t>Titius</a:t>
            </a:r>
            <a:r>
              <a:rPr lang="en-ZA" sz="1400" dirty="0">
                <a:solidFill>
                  <a:schemeClr val="tx1"/>
                </a:solidFill>
              </a:rPr>
              <a:t> Holdings (Pty) Ltd supplies various goods and services to private and public sector entities in the Free State Province and beyond.</a:t>
            </a:r>
          </a:p>
          <a:p>
            <a:pPr algn="just">
              <a:lnSpc>
                <a:spcPct val="150000"/>
              </a:lnSpc>
              <a:defRPr/>
            </a:pPr>
            <a:r>
              <a:rPr lang="en-ZA" sz="1400" dirty="0">
                <a:solidFill>
                  <a:schemeClr val="tx1"/>
                </a:solidFill>
              </a:rPr>
              <a:t>The client was referred to </a:t>
            </a:r>
            <a:r>
              <a:rPr lang="en-ZA" sz="1400" b="1" dirty="0" err="1">
                <a:solidFill>
                  <a:schemeClr val="tx1"/>
                </a:solidFill>
              </a:rPr>
              <a:t>sefa</a:t>
            </a:r>
            <a:r>
              <a:rPr lang="en-ZA" sz="1400" dirty="0">
                <a:solidFill>
                  <a:schemeClr val="tx1"/>
                </a:solidFill>
              </a:rPr>
              <a:t> through word of mouth.</a:t>
            </a:r>
          </a:p>
          <a:p>
            <a:pPr algn="just">
              <a:lnSpc>
                <a:spcPct val="150000"/>
              </a:lnSpc>
              <a:defRPr/>
            </a:pPr>
            <a:r>
              <a:rPr lang="en-ZA" sz="1400" b="1" dirty="0">
                <a:solidFill>
                  <a:schemeClr val="tx1"/>
                </a:solidFill>
              </a:rPr>
              <a:t>sefa</a:t>
            </a:r>
            <a:r>
              <a:rPr lang="en-ZA" sz="1400" dirty="0">
                <a:solidFill>
                  <a:schemeClr val="tx1"/>
                </a:solidFill>
              </a:rPr>
              <a:t> approved and disbursed R 136 805.00 which went towards funding a Purchase Order for the supply and delivery of computer hardware to Free State Development Corporation in Bloemfontein.</a:t>
            </a:r>
          </a:p>
          <a:p>
            <a:pPr algn="just">
              <a:lnSpc>
                <a:spcPct val="150000"/>
              </a:lnSpc>
              <a:defRPr/>
            </a:pPr>
            <a:endParaRPr lang="en-ZA" sz="1600" dirty="0">
              <a:solidFill>
                <a:schemeClr val="tx1"/>
              </a:solidFill>
            </a:endParaRPr>
          </a:p>
          <a:p>
            <a:pPr algn="just">
              <a:lnSpc>
                <a:spcPct val="150000"/>
              </a:lnSpc>
              <a:defRPr/>
            </a:pPr>
            <a:endParaRPr lang="en-ZA" sz="1600" dirty="0">
              <a:solidFill>
                <a:schemeClr val="tx1"/>
              </a:solidFill>
            </a:endParaRPr>
          </a:p>
          <a:p>
            <a:pPr algn="just">
              <a:lnSpc>
                <a:spcPct val="150000"/>
              </a:lnSpc>
              <a:defRPr/>
            </a:pPr>
            <a:endParaRPr lang="en-ZA" sz="1600" i="1" dirty="0">
              <a:solidFill>
                <a:schemeClr val="tx1"/>
              </a:solidFill>
            </a:endParaRPr>
          </a:p>
        </p:txBody>
      </p:sp>
      <p:sp>
        <p:nvSpPr>
          <p:cNvPr id="9220" name="Slide Number Placeholder 3"/>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3B479F-6931-46F4-984F-270EDD860B6B}" type="slidenum">
              <a:rPr lang="en-ZA" altLang="en-US" smtClean="0">
                <a:solidFill>
                  <a:srgbClr val="50575F"/>
                </a:solidFill>
                <a:latin typeface="Arial" panose="020B0604020202020204" pitchFamily="34" charset="0"/>
              </a:rPr>
              <a:pPr fontAlgn="base">
                <a:spcBef>
                  <a:spcPct val="0"/>
                </a:spcBef>
                <a:spcAft>
                  <a:spcPct val="0"/>
                </a:spcAft>
              </a:pPr>
              <a:t>32</a:t>
            </a:fld>
            <a:endParaRPr lang="en-ZA" altLang="en-US">
              <a:solidFill>
                <a:srgbClr val="50575F"/>
              </a:solidFill>
              <a:latin typeface="Arial" panose="020B0604020202020204" pitchFamily="34" charset="0"/>
            </a:endParaRPr>
          </a:p>
        </p:txBody>
      </p:sp>
      <p:sp>
        <p:nvSpPr>
          <p:cNvPr id="9" name="TextBox 8"/>
          <p:cNvSpPr txBox="1"/>
          <p:nvPr/>
        </p:nvSpPr>
        <p:spPr>
          <a:xfrm>
            <a:off x="5087156" y="1107707"/>
            <a:ext cx="3903609" cy="1477328"/>
          </a:xfrm>
          <a:prstGeom prst="rect">
            <a:avLst/>
          </a:prstGeom>
          <a:noFill/>
          <a:ln>
            <a:solidFill>
              <a:srgbClr val="F07F09"/>
            </a:solidFill>
          </a:ln>
        </p:spPr>
        <p:txBody>
          <a:bodyPr wrap="square" rtlCol="0">
            <a:spAutoFit/>
          </a:bodyPr>
          <a:lstStyle/>
          <a:p>
            <a:pPr algn="ctr">
              <a:lnSpc>
                <a:spcPct val="150000"/>
              </a:lnSpc>
            </a:pPr>
            <a:r>
              <a:rPr lang="en-ZA" sz="1200" b="1" u="sng" dirty="0">
                <a:solidFill>
                  <a:prstClr val="black"/>
                </a:solidFill>
                <a:latin typeface="Arial" panose="020B0604020202020204" pitchFamily="34" charset="0"/>
                <a:cs typeface="Arial" panose="020B0604020202020204" pitchFamily="34" charset="0"/>
              </a:rPr>
              <a:t>Key development impact information</a:t>
            </a:r>
          </a:p>
          <a:p>
            <a:pPr marL="285750" indent="-285750">
              <a:lnSpc>
                <a:spcPct val="150000"/>
              </a:lnSpc>
              <a:buFont typeface="Arial" panose="020B0604020202020204" pitchFamily="34" charset="0"/>
              <a:buChar char="•"/>
            </a:pPr>
            <a:r>
              <a:rPr lang="en-ZA" sz="1200" dirty="0">
                <a:solidFill>
                  <a:prstClr val="black"/>
                </a:solidFill>
                <a:latin typeface="Arial" panose="020B0604020202020204" pitchFamily="34" charset="0"/>
                <a:cs typeface="Arial" panose="020B0604020202020204" pitchFamily="34" charset="0"/>
              </a:rPr>
              <a:t>Location: Bloemfontein, Free State</a:t>
            </a:r>
          </a:p>
          <a:p>
            <a:pPr marL="285750" indent="-285750">
              <a:lnSpc>
                <a:spcPct val="150000"/>
              </a:lnSpc>
              <a:buFont typeface="Arial" panose="020B0604020202020204" pitchFamily="34" charset="0"/>
              <a:buChar char="•"/>
            </a:pPr>
            <a:r>
              <a:rPr lang="en-ZA"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Jobs facilitated: </a:t>
            </a:r>
            <a:r>
              <a:rPr lang="en-ZA" sz="1200" dirty="0">
                <a:solidFill>
                  <a:prstClr val="black"/>
                </a:solidFill>
                <a:latin typeface="Arial" panose="020B0604020202020204" pitchFamily="34" charset="0"/>
                <a:cs typeface="Arial" panose="020B0604020202020204" pitchFamily="34" charset="0"/>
              </a:rPr>
              <a:t>1 </a:t>
            </a:r>
          </a:p>
          <a:p>
            <a:pPr marL="285750" indent="-285750">
              <a:lnSpc>
                <a:spcPct val="150000"/>
              </a:lnSpc>
              <a:buFont typeface="Arial" panose="020B0604020202020204" pitchFamily="34" charset="0"/>
              <a:buChar char="•"/>
            </a:pPr>
            <a:r>
              <a:rPr lang="en-ZA"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Funding amount: R 136 805.00 </a:t>
            </a:r>
          </a:p>
          <a:p>
            <a:pPr marL="285750" indent="-285750">
              <a:lnSpc>
                <a:spcPct val="150000"/>
              </a:lnSpc>
              <a:buFont typeface="Arial" panose="020B0604020202020204" pitchFamily="34" charset="0"/>
              <a:buChar char="•"/>
            </a:pPr>
            <a:r>
              <a:rPr lang="en-ZA" sz="1200" dirty="0">
                <a:solidFill>
                  <a:prstClr val="black"/>
                </a:solidFill>
                <a:latin typeface="Arial" panose="020B0604020202020204" pitchFamily="34" charset="0"/>
                <a:cs typeface="Arial" panose="020B0604020202020204" pitchFamily="34" charset="0"/>
              </a:rPr>
              <a:t>Sector: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tretch>
            <a:fillRect/>
          </a:stretch>
        </p:blipFill>
        <p:spPr>
          <a:xfrm>
            <a:off x="5173217" y="3070095"/>
            <a:ext cx="3565525" cy="2791873"/>
          </a:xfrm>
          <a:prstGeom prst="rect">
            <a:avLst/>
          </a:prstGeom>
        </p:spPr>
      </p:pic>
    </p:spTree>
    <p:extLst>
      <p:ext uri="{BB962C8B-B14F-4D97-AF65-F5344CB8AC3E}">
        <p14:creationId xmlns:p14="http://schemas.microsoft.com/office/powerpoint/2010/main" xmlns="" val="44409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5600" y="365125"/>
            <a:ext cx="7886700" cy="612775"/>
          </a:xfrm>
        </p:spPr>
        <p:txBody>
          <a:bodyPr>
            <a:normAutofit/>
          </a:bodyPr>
          <a:lstStyle/>
          <a:p>
            <a:pPr algn="ctr"/>
            <a:r>
              <a:rPr lang="en-ZA" altLang="en-US" sz="2800" b="1" dirty="0">
                <a:solidFill>
                  <a:schemeClr val="tx1"/>
                </a:solidFill>
              </a:rPr>
              <a:t>Mezisat (Pty) Ltd</a:t>
            </a:r>
          </a:p>
        </p:txBody>
      </p:sp>
      <p:sp>
        <p:nvSpPr>
          <p:cNvPr id="3" name="Text Placeholder 2"/>
          <p:cNvSpPr>
            <a:spLocks noGrp="1"/>
          </p:cNvSpPr>
          <p:nvPr>
            <p:ph type="body" sz="quarter" idx="12"/>
          </p:nvPr>
        </p:nvSpPr>
        <p:spPr>
          <a:xfrm>
            <a:off x="231820" y="1111406"/>
            <a:ext cx="4752304" cy="5353788"/>
          </a:xfrm>
          <a:ln>
            <a:solidFill>
              <a:srgbClr val="F07F09"/>
            </a:solidFill>
          </a:ln>
        </p:spPr>
        <p:txBody>
          <a:bodyPr>
            <a:noAutofit/>
          </a:bodyPr>
          <a:lstStyle/>
          <a:p>
            <a:pPr algn="just">
              <a:lnSpc>
                <a:spcPct val="150000"/>
              </a:lnSpc>
              <a:defRPr/>
            </a:pPr>
            <a:r>
              <a:rPr lang="en-ZA" sz="1400" dirty="0">
                <a:solidFill>
                  <a:schemeClr val="tx1"/>
                </a:solidFill>
              </a:rPr>
              <a:t>Mezisat Holdings (Pty) Ltd has been in business since July 2014.</a:t>
            </a:r>
          </a:p>
          <a:p>
            <a:pPr algn="just">
              <a:lnSpc>
                <a:spcPct val="150000"/>
              </a:lnSpc>
              <a:defRPr/>
            </a:pPr>
            <a:r>
              <a:rPr lang="en-ZA" sz="1400" dirty="0">
                <a:solidFill>
                  <a:schemeClr val="tx1"/>
                </a:solidFill>
              </a:rPr>
              <a:t>The business is 100 % black youth and female owned operating in the priority province of Free State.</a:t>
            </a:r>
          </a:p>
          <a:p>
            <a:pPr algn="just">
              <a:lnSpc>
                <a:spcPct val="150000"/>
              </a:lnSpc>
              <a:defRPr/>
            </a:pPr>
            <a:r>
              <a:rPr lang="en-ZA" sz="1400" dirty="0">
                <a:solidFill>
                  <a:schemeClr val="tx1"/>
                </a:solidFill>
              </a:rPr>
              <a:t>Mezisat (Pty) Ltd supplies various electrical goods and service to private and public sector entities in the Free State Province and beyond.</a:t>
            </a:r>
          </a:p>
          <a:p>
            <a:pPr algn="just">
              <a:lnSpc>
                <a:spcPct val="150000"/>
              </a:lnSpc>
              <a:defRPr/>
            </a:pPr>
            <a:r>
              <a:rPr lang="en-ZA" sz="1400" dirty="0">
                <a:solidFill>
                  <a:schemeClr val="tx1"/>
                </a:solidFill>
              </a:rPr>
              <a:t>The client was referred to </a:t>
            </a:r>
            <a:r>
              <a:rPr lang="en-ZA" sz="1400" b="1" dirty="0" err="1">
                <a:solidFill>
                  <a:schemeClr val="tx1"/>
                </a:solidFill>
              </a:rPr>
              <a:t>sefa</a:t>
            </a:r>
            <a:r>
              <a:rPr lang="en-ZA" sz="1400" dirty="0">
                <a:solidFill>
                  <a:schemeClr val="tx1"/>
                </a:solidFill>
              </a:rPr>
              <a:t> through word of mouth.</a:t>
            </a:r>
          </a:p>
          <a:p>
            <a:pPr algn="just">
              <a:lnSpc>
                <a:spcPct val="150000"/>
              </a:lnSpc>
              <a:defRPr/>
            </a:pPr>
            <a:r>
              <a:rPr lang="en-ZA" sz="1400" b="1" dirty="0">
                <a:solidFill>
                  <a:schemeClr val="tx1"/>
                </a:solidFill>
              </a:rPr>
              <a:t>sefa</a:t>
            </a:r>
            <a:r>
              <a:rPr lang="en-ZA" sz="1400" dirty="0">
                <a:solidFill>
                  <a:schemeClr val="tx1"/>
                </a:solidFill>
              </a:rPr>
              <a:t> approved and disbursed R 239 260.00 which went towards funding a Purchase Order for the supply, delivery and installation of Electrical Transformers to Free State Development Corporation in Botshabelo industrial area.</a:t>
            </a:r>
          </a:p>
          <a:p>
            <a:pPr algn="just">
              <a:lnSpc>
                <a:spcPct val="150000"/>
              </a:lnSpc>
              <a:defRPr/>
            </a:pPr>
            <a:r>
              <a:rPr lang="en-ZA" sz="1400" dirty="0">
                <a:solidFill>
                  <a:schemeClr val="tx1"/>
                </a:solidFill>
              </a:rPr>
              <a:t>Township development.</a:t>
            </a:r>
            <a:endParaRPr lang="en-ZA" sz="1600" dirty="0">
              <a:solidFill>
                <a:schemeClr val="tx1"/>
              </a:solidFill>
            </a:endParaRPr>
          </a:p>
          <a:p>
            <a:pPr algn="just">
              <a:lnSpc>
                <a:spcPct val="150000"/>
              </a:lnSpc>
              <a:defRPr/>
            </a:pPr>
            <a:endParaRPr lang="en-ZA" sz="1600" i="1" dirty="0">
              <a:solidFill>
                <a:schemeClr val="tx1"/>
              </a:solidFill>
            </a:endParaRPr>
          </a:p>
        </p:txBody>
      </p:sp>
      <p:sp>
        <p:nvSpPr>
          <p:cNvPr id="9220" name="Slide Number Placeholder 3"/>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3B479F-6931-46F4-984F-270EDD860B6B}" type="slidenum">
              <a:rPr lang="en-ZA" altLang="en-US" smtClean="0">
                <a:solidFill>
                  <a:srgbClr val="50575F"/>
                </a:solidFill>
                <a:latin typeface="Arial" panose="020B0604020202020204" pitchFamily="34" charset="0"/>
              </a:rPr>
              <a:pPr fontAlgn="base">
                <a:spcBef>
                  <a:spcPct val="0"/>
                </a:spcBef>
                <a:spcAft>
                  <a:spcPct val="0"/>
                </a:spcAft>
              </a:pPr>
              <a:t>33</a:t>
            </a:fld>
            <a:endParaRPr lang="en-ZA" altLang="en-US">
              <a:solidFill>
                <a:srgbClr val="50575F"/>
              </a:solidFill>
              <a:latin typeface="Arial" panose="020B0604020202020204" pitchFamily="34" charset="0"/>
            </a:endParaRPr>
          </a:p>
        </p:txBody>
      </p:sp>
      <p:sp>
        <p:nvSpPr>
          <p:cNvPr id="9" name="TextBox 8"/>
          <p:cNvSpPr txBox="1"/>
          <p:nvPr/>
        </p:nvSpPr>
        <p:spPr>
          <a:xfrm>
            <a:off x="5087156" y="1107707"/>
            <a:ext cx="3903609" cy="1477328"/>
          </a:xfrm>
          <a:prstGeom prst="rect">
            <a:avLst/>
          </a:prstGeom>
          <a:noFill/>
          <a:ln>
            <a:solidFill>
              <a:srgbClr val="F07F09"/>
            </a:solidFill>
          </a:ln>
        </p:spPr>
        <p:txBody>
          <a:bodyPr wrap="square" rtlCol="0">
            <a:spAutoFit/>
          </a:bodyPr>
          <a:lstStyle/>
          <a:p>
            <a:pPr algn="ctr">
              <a:lnSpc>
                <a:spcPct val="150000"/>
              </a:lnSpc>
            </a:pPr>
            <a:r>
              <a:rPr lang="en-ZA" sz="1200" b="1" u="sng" dirty="0">
                <a:solidFill>
                  <a:prstClr val="black"/>
                </a:solidFill>
                <a:latin typeface="Arial" panose="020B0604020202020204" pitchFamily="34" charset="0"/>
                <a:cs typeface="Arial" panose="020B0604020202020204" pitchFamily="34" charset="0"/>
              </a:rPr>
              <a:t>Key development impact information</a:t>
            </a:r>
          </a:p>
          <a:p>
            <a:pPr marL="285750" indent="-285750">
              <a:lnSpc>
                <a:spcPct val="150000"/>
              </a:lnSpc>
              <a:buFont typeface="Arial" panose="020B0604020202020204" pitchFamily="34" charset="0"/>
              <a:buChar char="•"/>
            </a:pPr>
            <a:r>
              <a:rPr lang="en-ZA" sz="1200" dirty="0">
                <a:solidFill>
                  <a:prstClr val="black"/>
                </a:solidFill>
                <a:latin typeface="Arial" panose="020B0604020202020204" pitchFamily="34" charset="0"/>
                <a:cs typeface="Arial" panose="020B0604020202020204" pitchFamily="34" charset="0"/>
              </a:rPr>
              <a:t>Location: </a:t>
            </a:r>
            <a:r>
              <a:rPr lang="en-ZA" sz="1200" dirty="0" err="1">
                <a:solidFill>
                  <a:prstClr val="black"/>
                </a:solidFill>
                <a:latin typeface="Arial" panose="020B0604020202020204" pitchFamily="34" charset="0"/>
                <a:cs typeface="Arial" panose="020B0604020202020204" pitchFamily="34" charset="0"/>
              </a:rPr>
              <a:t>Dewetsdorp</a:t>
            </a:r>
            <a:r>
              <a:rPr lang="en-ZA" sz="1200" dirty="0">
                <a:solidFill>
                  <a:prstClr val="black"/>
                </a:solidFill>
                <a:latin typeface="Arial" panose="020B0604020202020204" pitchFamily="34" charset="0"/>
                <a:cs typeface="Arial" panose="020B0604020202020204" pitchFamily="34" charset="0"/>
              </a:rPr>
              <a:t>, Free State</a:t>
            </a:r>
          </a:p>
          <a:p>
            <a:pPr marL="285750" indent="-285750">
              <a:lnSpc>
                <a:spcPct val="150000"/>
              </a:lnSpc>
              <a:buFont typeface="Arial" panose="020B0604020202020204" pitchFamily="34" charset="0"/>
              <a:buChar char="•"/>
            </a:pPr>
            <a:r>
              <a:rPr lang="en-ZA" sz="1200" dirty="0">
                <a:solidFill>
                  <a:prstClr val="black"/>
                </a:solidFill>
                <a:latin typeface="Arial" panose="020B0604020202020204" pitchFamily="34" charset="0"/>
                <a:cs typeface="Arial" panose="020B0604020202020204" pitchFamily="34" charset="0"/>
              </a:rPr>
              <a:t>Job facilitated: 5 </a:t>
            </a:r>
          </a:p>
          <a:p>
            <a:pPr marL="285750" indent="-285750">
              <a:lnSpc>
                <a:spcPct val="150000"/>
              </a:lnSpc>
              <a:buFont typeface="Arial" panose="020B0604020202020204" pitchFamily="34" charset="0"/>
              <a:buChar char="•"/>
            </a:pPr>
            <a:r>
              <a:rPr lang="en-ZA" sz="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Funding amount: R 239 260.00</a:t>
            </a:r>
          </a:p>
          <a:p>
            <a:pPr marL="285750" indent="-285750">
              <a:lnSpc>
                <a:spcPct val="150000"/>
              </a:lnSpc>
              <a:buFont typeface="Arial" panose="020B0604020202020204" pitchFamily="34" charset="0"/>
              <a:buChar char="•"/>
            </a:pPr>
            <a:r>
              <a:rPr lang="en-ZA" sz="1200" dirty="0">
                <a:solidFill>
                  <a:prstClr val="black"/>
                </a:solidFill>
                <a:latin typeface="Arial" panose="020B0604020202020204" pitchFamily="34" charset="0"/>
                <a:cs typeface="Arial" panose="020B0604020202020204" pitchFamily="34" charset="0"/>
              </a:rPr>
              <a:t>Sector:	Services</a:t>
            </a:r>
          </a:p>
        </p:txBody>
      </p:sp>
      <p:pic>
        <p:nvPicPr>
          <p:cNvPr id="2" name="Picture 1">
            <a:extLst>
              <a:ext uri="{FF2B5EF4-FFF2-40B4-BE49-F238E27FC236}">
                <a16:creationId xmlns:a16="http://schemas.microsoft.com/office/drawing/2014/main" xmlns="" id="{BFA3C36E-E01F-4530-BD30-F6E42FA500D4}"/>
              </a:ext>
            </a:extLst>
          </p:cNvPr>
          <p:cNvPicPr>
            <a:picLocks noChangeAspect="1"/>
          </p:cNvPicPr>
          <p:nvPr/>
        </p:nvPicPr>
        <p:blipFill>
          <a:blip r:embed="rId2" cstate="print"/>
          <a:stretch>
            <a:fillRect/>
          </a:stretch>
        </p:blipFill>
        <p:spPr>
          <a:xfrm>
            <a:off x="5209599" y="2991840"/>
            <a:ext cx="3781166" cy="3150776"/>
          </a:xfrm>
          <a:prstGeom prst="rect">
            <a:avLst/>
          </a:prstGeom>
        </p:spPr>
      </p:pic>
    </p:spTree>
    <p:extLst>
      <p:ext uri="{BB962C8B-B14F-4D97-AF65-F5344CB8AC3E}">
        <p14:creationId xmlns:p14="http://schemas.microsoft.com/office/powerpoint/2010/main" xmlns="" val="127911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12" y="1709738"/>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34</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US" dirty="0">
                <a:latin typeface="Gill Sans MT" panose="020B0502020104020203" pitchFamily="34" charset="0"/>
              </a:rPr>
              <a:t>Mpumalanga</a:t>
            </a:r>
            <a:endParaRPr lang="en-ZA" dirty="0">
              <a:latin typeface="Gill Sans MT" panose="020B0502020104020203" pitchFamily="34" charset="0"/>
            </a:endParaRPr>
          </a:p>
          <a:p>
            <a:endParaRPr lang="en-ZA" dirty="0">
              <a:latin typeface="Gill Sans MT" panose="020B0502020104020203" pitchFamily="34" charset="0"/>
            </a:endParaRPr>
          </a:p>
        </p:txBody>
      </p:sp>
    </p:spTree>
    <p:extLst>
      <p:ext uri="{BB962C8B-B14F-4D97-AF65-F5344CB8AC3E}">
        <p14:creationId xmlns:p14="http://schemas.microsoft.com/office/powerpoint/2010/main" xmlns="" val="3166259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r>
              <a:rPr lang="en-ZA" sz="4000" dirty="0" err="1"/>
              <a:t>Mhliki</a:t>
            </a:r>
            <a:r>
              <a:rPr lang="en-ZA" sz="4000" dirty="0"/>
              <a:t> Consulting &amp; Projects cc</a:t>
            </a:r>
            <a:endParaRPr lang="en-ZA" sz="4000" b="1" dirty="0"/>
          </a:p>
        </p:txBody>
      </p:sp>
      <p:sp>
        <p:nvSpPr>
          <p:cNvPr id="3" name="Text Placeholder 2"/>
          <p:cNvSpPr>
            <a:spLocks noGrp="1"/>
          </p:cNvSpPr>
          <p:nvPr>
            <p:ph type="body" sz="quarter" idx="12"/>
          </p:nvPr>
        </p:nvSpPr>
        <p:spPr>
          <a:xfrm>
            <a:off x="355689" y="1214653"/>
            <a:ext cx="4489266" cy="4980085"/>
          </a:xfrm>
          <a:ln>
            <a:solidFill>
              <a:srgbClr val="F07F09"/>
            </a:solidFill>
          </a:ln>
        </p:spPr>
        <p:txBody>
          <a:bodyPr>
            <a:normAutofit lnSpcReduction="10000"/>
          </a:bodyPr>
          <a:lstStyle/>
          <a:p>
            <a:r>
              <a:rPr lang="en-US" sz="1600" dirty="0" err="1"/>
              <a:t>Mahliki</a:t>
            </a:r>
            <a:r>
              <a:rPr lang="en-US" sz="1600" dirty="0"/>
              <a:t> Consulting is owner by a woman by the name of Thobile Maureen Zulu. </a:t>
            </a:r>
          </a:p>
          <a:p>
            <a:r>
              <a:rPr lang="en-US" sz="1600" dirty="0" err="1"/>
              <a:t>Mahliki</a:t>
            </a:r>
            <a:r>
              <a:rPr lang="en-US" sz="1600" dirty="0"/>
              <a:t> Consulting And Projects CC has been awarded a purchase order by Eskom to source and supply :</a:t>
            </a:r>
            <a:endParaRPr lang="en-ZA" sz="1600" dirty="0"/>
          </a:p>
          <a:p>
            <a:pPr lvl="0"/>
            <a:r>
              <a:rPr lang="en-US" sz="1600" dirty="0"/>
              <a:t>5 x Izumi Rec6630 (these are battery operated hand held </a:t>
            </a:r>
            <a:r>
              <a:rPr lang="en-US" sz="1600" dirty="0" err="1"/>
              <a:t>dieless</a:t>
            </a:r>
            <a:r>
              <a:rPr lang="en-US" sz="1600" dirty="0"/>
              <a:t> crimping tools used to compress Anderson type connectors up to 500KCM)</a:t>
            </a:r>
            <a:endParaRPr lang="en-ZA" sz="1600" dirty="0"/>
          </a:p>
          <a:p>
            <a:pPr lvl="0"/>
            <a:r>
              <a:rPr lang="en-US" sz="1600" dirty="0"/>
              <a:t>10 x Fluke 177 (these are instruments used to measure electrical values- principally voltage (volts), current (amps) and resistance (ohms).</a:t>
            </a:r>
            <a:endParaRPr lang="en-ZA" sz="1600" dirty="0"/>
          </a:p>
          <a:p>
            <a:r>
              <a:rPr lang="en-US" sz="1600" dirty="0"/>
              <a:t>Mahliki Consulting needed R197 868 to deliver on this purchase order. </a:t>
            </a:r>
            <a:endParaRPr lang="en-ZA" sz="1600" dirty="0"/>
          </a:p>
          <a:p>
            <a:pPr lvl="0"/>
            <a:r>
              <a:rPr lang="en-ZA" sz="1600" dirty="0"/>
              <a:t>Mahliki approached </a:t>
            </a:r>
            <a:r>
              <a:rPr lang="en-ZA" sz="1600" dirty="0" err="1"/>
              <a:t>sefa</a:t>
            </a:r>
            <a:r>
              <a:rPr lang="en-ZA" sz="1600" dirty="0"/>
              <a:t> for a financial assisted to in order to execute the above purchase order.</a:t>
            </a:r>
          </a:p>
          <a:p>
            <a:r>
              <a:rPr lang="en-US" sz="1600" dirty="0"/>
              <a:t> sefa approved the loan and made it possible for Mahliki Consulting to deliver on the above purchase order successfully.</a:t>
            </a:r>
            <a:endParaRPr lang="en-ZA" sz="1600" dirty="0"/>
          </a:p>
          <a:p>
            <a:pPr algn="just">
              <a:lnSpc>
                <a:spcPct val="100000"/>
              </a:lnSpc>
            </a:pPr>
            <a:endParaRPr lang="en-ZA" sz="1600" dirty="0"/>
          </a:p>
          <a:p>
            <a:pPr algn="just">
              <a:lnSpc>
                <a:spcPct val="100000"/>
              </a:lnSpc>
            </a:pPr>
            <a:endParaRPr lang="en-ZA" sz="1600" dirty="0"/>
          </a:p>
          <a:p>
            <a:pPr algn="just">
              <a:lnSpc>
                <a:spcPct val="100000"/>
              </a:lnSpc>
            </a:pPr>
            <a:endParaRPr lang="en-ZA" sz="1600" dirty="0"/>
          </a:p>
          <a:p>
            <a:pPr algn="just">
              <a:lnSpc>
                <a:spcPct val="100000"/>
              </a:lnSpc>
            </a:pPr>
            <a:endParaRPr lang="en-ZA" sz="1600" dirty="0"/>
          </a:p>
          <a:p>
            <a:pPr algn="just">
              <a:lnSpc>
                <a:spcPct val="100000"/>
              </a:lnSpc>
            </a:pPr>
            <a:endParaRPr lang="en-ZA" sz="1200" i="1" dirty="0"/>
          </a:p>
        </p:txBody>
      </p:sp>
      <p:sp>
        <p:nvSpPr>
          <p:cNvPr id="6" name="TextBox 5"/>
          <p:cNvSpPr txBox="1"/>
          <p:nvPr/>
        </p:nvSpPr>
        <p:spPr>
          <a:xfrm>
            <a:off x="5019675" y="1214649"/>
            <a:ext cx="3465229" cy="1569660"/>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a:t>
            </a:r>
            <a:r>
              <a:rPr lang="en-ZA" sz="1600" dirty="0" err="1">
                <a:solidFill>
                  <a:prstClr val="black"/>
                </a:solidFill>
              </a:rPr>
              <a:t>Daantjie</a:t>
            </a:r>
            <a:r>
              <a:rPr lang="en-ZA" sz="1600" dirty="0">
                <a:solidFill>
                  <a:prstClr val="black"/>
                </a:solidFill>
              </a:rPr>
              <a:t> Trust, Mpumalanga Province.</a:t>
            </a:r>
          </a:p>
          <a:p>
            <a:pPr marL="285750" indent="-285750">
              <a:buFont typeface="Arial" panose="020B0604020202020204" pitchFamily="34" charset="0"/>
              <a:buChar char="•"/>
            </a:pPr>
            <a:r>
              <a:rPr lang="en-ZA" sz="1600" dirty="0">
                <a:solidFill>
                  <a:prstClr val="black"/>
                </a:solidFill>
              </a:rPr>
              <a:t>Jobs facilitated:  2 </a:t>
            </a:r>
          </a:p>
          <a:p>
            <a:pPr marL="285750" indent="-285750">
              <a:buFont typeface="Arial" panose="020B0604020202020204" pitchFamily="34" charset="0"/>
              <a:buChar char="•"/>
            </a:pPr>
            <a:r>
              <a:rPr lang="en-ZA" sz="1600" dirty="0">
                <a:solidFill>
                  <a:prstClr val="black"/>
                </a:solidFill>
              </a:rPr>
              <a:t>Funding amount:	R 197 868</a:t>
            </a:r>
          </a:p>
          <a:p>
            <a:pPr marL="285750" indent="-285750">
              <a:buFont typeface="Arial" panose="020B0604020202020204" pitchFamily="34" charset="0"/>
              <a:buChar char="•"/>
            </a:pPr>
            <a:r>
              <a:rPr lang="en-ZA" sz="1600" dirty="0">
                <a:solidFill>
                  <a:prstClr val="black"/>
                </a:solidFill>
              </a:rPr>
              <a:t> Sector: 	Services</a:t>
            </a:r>
          </a:p>
        </p:txBody>
      </p:sp>
    </p:spTree>
    <p:extLst>
      <p:ext uri="{BB962C8B-B14F-4D97-AF65-F5344CB8AC3E}">
        <p14:creationId xmlns:p14="http://schemas.microsoft.com/office/powerpoint/2010/main" xmlns="" val="1768245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r>
              <a:rPr lang="en-ZA" sz="2800" b="1" dirty="0" err="1"/>
              <a:t>Zumile</a:t>
            </a:r>
            <a:r>
              <a:rPr lang="en-ZA" sz="2800" b="1" dirty="0"/>
              <a:t> Trading 321 cc  </a:t>
            </a:r>
          </a:p>
        </p:txBody>
      </p:sp>
      <p:sp>
        <p:nvSpPr>
          <p:cNvPr id="3" name="Text Placeholder 2"/>
          <p:cNvSpPr>
            <a:spLocks noGrp="1"/>
          </p:cNvSpPr>
          <p:nvPr>
            <p:ph type="body" sz="quarter" idx="12"/>
          </p:nvPr>
        </p:nvSpPr>
        <p:spPr>
          <a:xfrm>
            <a:off x="355689" y="1214654"/>
            <a:ext cx="4267826" cy="5506821"/>
          </a:xfrm>
          <a:ln>
            <a:solidFill>
              <a:srgbClr val="F07F09"/>
            </a:solidFill>
          </a:ln>
        </p:spPr>
        <p:txBody>
          <a:bodyPr>
            <a:normAutofit/>
          </a:bodyPr>
          <a:lstStyle/>
          <a:p>
            <a:pPr algn="just">
              <a:lnSpc>
                <a:spcPct val="100000"/>
              </a:lnSpc>
            </a:pPr>
            <a:r>
              <a:rPr lang="en-ZA" sz="1600" dirty="0">
                <a:latin typeface="+mn-lt"/>
              </a:rPr>
              <a:t>The company is 100% black owned by Mr </a:t>
            </a:r>
            <a:r>
              <a:rPr lang="en-ZA" sz="1600" dirty="0"/>
              <a:t>Selby </a:t>
            </a:r>
            <a:r>
              <a:rPr lang="en-ZA" sz="1600" dirty="0">
                <a:latin typeface="+mn-lt"/>
              </a:rPr>
              <a:t>Smangaliso Ntuli. The business is in the supply and delivery of services through the tendering process by the government. The company is based in </a:t>
            </a:r>
            <a:r>
              <a:rPr lang="en-ZA" sz="1600" dirty="0" err="1">
                <a:latin typeface="+mn-lt"/>
              </a:rPr>
              <a:t>Tekwane</a:t>
            </a:r>
            <a:r>
              <a:rPr lang="en-ZA" sz="1600" dirty="0">
                <a:latin typeface="+mn-lt"/>
              </a:rPr>
              <a:t> North, in </a:t>
            </a:r>
            <a:r>
              <a:rPr lang="en-ZA" sz="1600" dirty="0" err="1">
                <a:latin typeface="+mn-lt"/>
              </a:rPr>
              <a:t>Mbombela</a:t>
            </a:r>
            <a:r>
              <a:rPr lang="en-ZA" sz="1600" dirty="0">
                <a:latin typeface="+mn-lt"/>
              </a:rPr>
              <a:t> Local Municipality, in Mpumalanga. </a:t>
            </a:r>
          </a:p>
          <a:p>
            <a:pPr algn="just">
              <a:lnSpc>
                <a:spcPct val="100000"/>
              </a:lnSpc>
            </a:pPr>
            <a:r>
              <a:rPr lang="en-ZA" sz="1600" dirty="0">
                <a:latin typeface="+mn-lt"/>
              </a:rPr>
              <a:t>The company was awarded a Purchase Order by the Department of Health-</a:t>
            </a:r>
            <a:r>
              <a:rPr lang="en-ZA" sz="1600" dirty="0" err="1">
                <a:latin typeface="+mn-lt"/>
              </a:rPr>
              <a:t>Embhuleni</a:t>
            </a:r>
            <a:r>
              <a:rPr lang="en-ZA" sz="1600" dirty="0">
                <a:latin typeface="+mn-lt"/>
              </a:rPr>
              <a:t> Hospital to supply and deliver Uniform for workers</a:t>
            </a:r>
            <a:r>
              <a:rPr lang="en-US" sz="1600" dirty="0">
                <a:latin typeface="+mn-lt"/>
              </a:rPr>
              <a:t>. The value of the Purchase Order was R149 960.00.</a:t>
            </a:r>
            <a:endParaRPr lang="en-ZA" sz="1600" dirty="0">
              <a:latin typeface="+mn-lt"/>
            </a:endParaRPr>
          </a:p>
          <a:p>
            <a:pPr algn="just">
              <a:lnSpc>
                <a:spcPct val="100000"/>
              </a:lnSpc>
            </a:pPr>
            <a:r>
              <a:rPr lang="en-ZA" sz="1600" dirty="0">
                <a:latin typeface="+mn-lt"/>
              </a:rPr>
              <a:t>sefa approved a loan amounting to R 118 565.00 for the client to deliver on the purchase order. </a:t>
            </a:r>
          </a:p>
          <a:p>
            <a:pPr algn="just">
              <a:lnSpc>
                <a:spcPct val="100000"/>
              </a:lnSpc>
            </a:pPr>
            <a:r>
              <a:rPr lang="en-ZA" sz="1600" dirty="0">
                <a:latin typeface="+mn-lt"/>
              </a:rPr>
              <a:t>The funds are partially paid-out, the remaining funds will be paid before delivery of the Uniform.  </a:t>
            </a:r>
            <a:endParaRPr lang="en-US" sz="1600" dirty="0">
              <a:latin typeface="+mn-lt"/>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36</a:t>
            </a:fld>
            <a:endParaRPr lang="en-ZA"/>
          </a:p>
        </p:txBody>
      </p:sp>
      <p:sp>
        <p:nvSpPr>
          <p:cNvPr id="6" name="TextBox 5"/>
          <p:cNvSpPr txBox="1"/>
          <p:nvPr/>
        </p:nvSpPr>
        <p:spPr>
          <a:xfrm>
            <a:off x="5021450" y="1214649"/>
            <a:ext cx="3452850" cy="1323439"/>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a:t>
            </a:r>
            <a:r>
              <a:rPr lang="en-ZA" sz="1600" dirty="0" err="1">
                <a:solidFill>
                  <a:prstClr val="black"/>
                </a:solidFill>
              </a:rPr>
              <a:t>Tekwane</a:t>
            </a:r>
            <a:r>
              <a:rPr lang="en-ZA" sz="1600" dirty="0">
                <a:solidFill>
                  <a:prstClr val="black"/>
                </a:solidFill>
              </a:rPr>
              <a:t> North </a:t>
            </a:r>
          </a:p>
          <a:p>
            <a:pPr marL="285750" indent="-285750">
              <a:buFont typeface="Arial" panose="020B0604020202020204" pitchFamily="34" charset="0"/>
              <a:buChar char="•"/>
            </a:pPr>
            <a:r>
              <a:rPr lang="en-ZA" sz="1600" dirty="0">
                <a:solidFill>
                  <a:prstClr val="black"/>
                </a:solidFill>
              </a:rPr>
              <a:t>Job facilitated: 1</a:t>
            </a:r>
          </a:p>
          <a:p>
            <a:pPr marL="285750" indent="-285750">
              <a:buFont typeface="Arial" panose="020B0604020202020204" pitchFamily="34" charset="0"/>
              <a:buChar char="•"/>
            </a:pPr>
            <a:r>
              <a:rPr lang="en-ZA" sz="1600" dirty="0">
                <a:solidFill>
                  <a:prstClr val="black"/>
                </a:solidFill>
              </a:rPr>
              <a:t>Funding amount:	</a:t>
            </a:r>
            <a:r>
              <a:rPr lang="en-US" sz="1600" dirty="0">
                <a:solidFill>
                  <a:prstClr val="black"/>
                </a:solidFill>
              </a:rPr>
              <a:t> R149 960.00</a:t>
            </a:r>
            <a:endParaRPr lang="en-ZA" sz="1600" dirty="0">
              <a:solidFill>
                <a:prstClr val="black"/>
              </a:solidFill>
            </a:endParaRPr>
          </a:p>
          <a:p>
            <a:pPr marL="285750" indent="-285750">
              <a:buFont typeface="Arial" panose="020B0604020202020204" pitchFamily="34" charset="0"/>
              <a:buChar char="•"/>
            </a:pPr>
            <a:r>
              <a:rPr lang="en-ZA" sz="1600" dirty="0">
                <a:solidFill>
                  <a:prstClr val="black"/>
                </a:solidFill>
              </a:rPr>
              <a:t>Sector:	 Services </a:t>
            </a:r>
          </a:p>
        </p:txBody>
      </p:sp>
    </p:spTree>
    <p:extLst>
      <p:ext uri="{BB962C8B-B14F-4D97-AF65-F5344CB8AC3E}">
        <p14:creationId xmlns:p14="http://schemas.microsoft.com/office/powerpoint/2010/main" xmlns="" val="3846843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r>
              <a:rPr lang="en-ZA" sz="2800" b="1" dirty="0" err="1"/>
              <a:t>Mgwambe</a:t>
            </a:r>
            <a:r>
              <a:rPr lang="en-ZA" sz="2800" b="1" dirty="0"/>
              <a:t> Project (Pty) Ltd </a:t>
            </a:r>
          </a:p>
        </p:txBody>
      </p:sp>
      <p:sp>
        <p:nvSpPr>
          <p:cNvPr id="3" name="Text Placeholder 2"/>
          <p:cNvSpPr>
            <a:spLocks noGrp="1"/>
          </p:cNvSpPr>
          <p:nvPr>
            <p:ph type="body" sz="quarter" idx="12"/>
          </p:nvPr>
        </p:nvSpPr>
        <p:spPr>
          <a:xfrm>
            <a:off x="355689" y="1214654"/>
            <a:ext cx="4267826" cy="5506821"/>
          </a:xfrm>
          <a:ln>
            <a:solidFill>
              <a:srgbClr val="F07F09"/>
            </a:solidFill>
          </a:ln>
        </p:spPr>
        <p:txBody>
          <a:bodyPr>
            <a:normAutofit lnSpcReduction="10000"/>
          </a:bodyPr>
          <a:lstStyle/>
          <a:p>
            <a:pPr algn="just">
              <a:lnSpc>
                <a:spcPct val="100000"/>
              </a:lnSpc>
            </a:pPr>
            <a:r>
              <a:rPr lang="en-ZA" sz="1800" dirty="0">
                <a:latin typeface="+mn-lt"/>
              </a:rPr>
              <a:t>The company is 100% black youth owned by Mr Muzi Moses Mabuza. The business is in the supply and delivery of services through the tendering process by the government and other public and private institutions. </a:t>
            </a:r>
          </a:p>
          <a:p>
            <a:pPr algn="just">
              <a:lnSpc>
                <a:spcPct val="100000"/>
              </a:lnSpc>
            </a:pPr>
            <a:r>
              <a:rPr lang="en-ZA" sz="1800" dirty="0">
                <a:latin typeface="+mn-lt"/>
              </a:rPr>
              <a:t>The company is based in </a:t>
            </a:r>
            <a:r>
              <a:rPr lang="en-ZA" sz="1800" dirty="0" err="1">
                <a:latin typeface="+mn-lt"/>
              </a:rPr>
              <a:t>Tekwane</a:t>
            </a:r>
            <a:r>
              <a:rPr lang="en-ZA" sz="1800" dirty="0">
                <a:latin typeface="+mn-lt"/>
              </a:rPr>
              <a:t> South, in </a:t>
            </a:r>
            <a:r>
              <a:rPr lang="en-ZA" sz="1800" dirty="0" err="1">
                <a:latin typeface="+mn-lt"/>
              </a:rPr>
              <a:t>Mbombela</a:t>
            </a:r>
            <a:r>
              <a:rPr lang="en-ZA" sz="1800" dirty="0">
                <a:latin typeface="+mn-lt"/>
              </a:rPr>
              <a:t> Local Municipality, in Mpumalanga. </a:t>
            </a:r>
          </a:p>
          <a:p>
            <a:pPr algn="just">
              <a:lnSpc>
                <a:spcPct val="100000"/>
              </a:lnSpc>
            </a:pPr>
            <a:r>
              <a:rPr lang="en-ZA" sz="1800" dirty="0">
                <a:latin typeface="+mn-lt"/>
              </a:rPr>
              <a:t>The company was awarded a Purchase Order by the South African Police Service in </a:t>
            </a:r>
            <a:r>
              <a:rPr lang="en-ZA" sz="1800" dirty="0" err="1">
                <a:latin typeface="+mn-lt"/>
              </a:rPr>
              <a:t>Lydenburg</a:t>
            </a:r>
            <a:r>
              <a:rPr lang="en-ZA" sz="1800" dirty="0">
                <a:latin typeface="+mn-lt"/>
              </a:rPr>
              <a:t> to supply an Industrial washing machine and a tumble dryer. The value of the Purchase Order is R218 000.00.  </a:t>
            </a:r>
          </a:p>
          <a:p>
            <a:pPr algn="just">
              <a:lnSpc>
                <a:spcPct val="100000"/>
              </a:lnSpc>
            </a:pPr>
            <a:r>
              <a:rPr lang="en-ZA" sz="1800" dirty="0">
                <a:latin typeface="+mn-lt"/>
              </a:rPr>
              <a:t>sefa approved a loan amounting to R171 695.00 for the client to deliver on the purchase order. </a:t>
            </a:r>
          </a:p>
          <a:p>
            <a:pPr marL="0" indent="0" algn="just">
              <a:lnSpc>
                <a:spcPct val="100000"/>
              </a:lnSpc>
              <a:buNone/>
            </a:pPr>
            <a:r>
              <a:rPr lang="en-ZA" sz="1800" dirty="0">
                <a:latin typeface="+mn-lt"/>
              </a:rPr>
              <a:t>  </a:t>
            </a:r>
            <a:endParaRPr lang="en-US" sz="1800" dirty="0">
              <a:latin typeface="+mn-lt"/>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37</a:t>
            </a:fld>
            <a:endParaRPr lang="en-ZA"/>
          </a:p>
        </p:txBody>
      </p:sp>
      <p:sp>
        <p:nvSpPr>
          <p:cNvPr id="6" name="TextBox 5"/>
          <p:cNvSpPr txBox="1"/>
          <p:nvPr/>
        </p:nvSpPr>
        <p:spPr>
          <a:xfrm>
            <a:off x="5021450" y="1214649"/>
            <a:ext cx="3452850" cy="1323439"/>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a:t>
            </a:r>
            <a:r>
              <a:rPr lang="en-ZA" sz="1600" dirty="0" err="1">
                <a:solidFill>
                  <a:prstClr val="black"/>
                </a:solidFill>
              </a:rPr>
              <a:t>Tekwane</a:t>
            </a:r>
            <a:r>
              <a:rPr lang="en-ZA" sz="1600" dirty="0">
                <a:solidFill>
                  <a:prstClr val="black"/>
                </a:solidFill>
              </a:rPr>
              <a:t> South</a:t>
            </a:r>
          </a:p>
          <a:p>
            <a:pPr marL="285750" indent="-285750">
              <a:buFont typeface="Arial" panose="020B0604020202020204" pitchFamily="34" charset="0"/>
              <a:buChar char="•"/>
            </a:pPr>
            <a:r>
              <a:rPr lang="en-ZA" sz="1600" dirty="0">
                <a:solidFill>
                  <a:prstClr val="black"/>
                </a:solidFill>
              </a:rPr>
              <a:t>Job facilitated: 1	</a:t>
            </a:r>
          </a:p>
          <a:p>
            <a:pPr marL="285750" indent="-285750">
              <a:buFont typeface="Arial" panose="020B0604020202020204" pitchFamily="34" charset="0"/>
              <a:buChar char="•"/>
            </a:pPr>
            <a:r>
              <a:rPr lang="en-ZA" sz="1600" dirty="0">
                <a:solidFill>
                  <a:prstClr val="black"/>
                </a:solidFill>
              </a:rPr>
              <a:t>Funding amount:	R171 695.00 Sector:	 Services</a:t>
            </a:r>
          </a:p>
        </p:txBody>
      </p:sp>
    </p:spTree>
    <p:extLst>
      <p:ext uri="{BB962C8B-B14F-4D97-AF65-F5344CB8AC3E}">
        <p14:creationId xmlns:p14="http://schemas.microsoft.com/office/powerpoint/2010/main" xmlns="" val="1003802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r>
              <a:rPr lang="en-ZA" sz="3200" dirty="0" err="1"/>
              <a:t>Ndamasi</a:t>
            </a:r>
            <a:r>
              <a:rPr lang="en-ZA" sz="3200" dirty="0"/>
              <a:t> Transport &amp; Projects (Pty) Ltd</a:t>
            </a:r>
            <a:endParaRPr lang="en-ZA" sz="3200" b="1" dirty="0"/>
          </a:p>
        </p:txBody>
      </p:sp>
      <p:sp>
        <p:nvSpPr>
          <p:cNvPr id="3" name="Text Placeholder 2"/>
          <p:cNvSpPr>
            <a:spLocks noGrp="1"/>
          </p:cNvSpPr>
          <p:nvPr>
            <p:ph type="body" sz="quarter" idx="12"/>
          </p:nvPr>
        </p:nvSpPr>
        <p:spPr>
          <a:xfrm>
            <a:off x="355689" y="1214653"/>
            <a:ext cx="4489266" cy="4980085"/>
          </a:xfrm>
          <a:ln>
            <a:solidFill>
              <a:srgbClr val="F07F09"/>
            </a:solidFill>
          </a:ln>
        </p:spPr>
        <p:txBody>
          <a:bodyPr>
            <a:normAutofit/>
          </a:bodyPr>
          <a:lstStyle/>
          <a:p>
            <a:r>
              <a:rPr lang="en-US" sz="1600" dirty="0" err="1"/>
              <a:t>Ndamasi</a:t>
            </a:r>
            <a:r>
              <a:rPr lang="en-US" sz="1600" dirty="0"/>
              <a:t> Transport And Projects is 100% owned </a:t>
            </a:r>
            <a:r>
              <a:rPr lang="en-US" sz="1600" dirty="0" err="1"/>
              <a:t>Gastinah</a:t>
            </a:r>
            <a:r>
              <a:rPr lang="en-US" sz="1600" dirty="0"/>
              <a:t> </a:t>
            </a:r>
            <a:r>
              <a:rPr lang="en-US" sz="1600" dirty="0" err="1"/>
              <a:t>Mahlangu</a:t>
            </a:r>
            <a:r>
              <a:rPr lang="en-US" sz="1600" dirty="0"/>
              <a:t>, a black female.</a:t>
            </a:r>
            <a:endParaRPr lang="en-ZA" sz="1600" dirty="0"/>
          </a:p>
          <a:p>
            <a:r>
              <a:rPr lang="en-US" sz="1600" dirty="0" err="1"/>
              <a:t>Ndamasi</a:t>
            </a:r>
            <a:r>
              <a:rPr lang="en-US" sz="1600" dirty="0"/>
              <a:t> Transport And Projects (Pty) Ltd has been awarded a purchase order by Eskom to source and supply Blade Paddle with the following dimensions:</a:t>
            </a:r>
            <a:endParaRPr lang="en-ZA" sz="1600" dirty="0"/>
          </a:p>
          <a:p>
            <a:pPr lvl="0"/>
            <a:r>
              <a:rPr lang="en-US" sz="1600" dirty="0"/>
              <a:t>1. Width 555 x length 415 X thick 15mm. </a:t>
            </a:r>
            <a:endParaRPr lang="en-ZA" sz="1600" dirty="0"/>
          </a:p>
          <a:p>
            <a:pPr lvl="0"/>
            <a:r>
              <a:rPr lang="en-US" sz="1600" dirty="0"/>
              <a:t>2. STL Ash Conditioner with 20mm wide Tungsten tips on the working face and end face.</a:t>
            </a:r>
            <a:endParaRPr lang="en-ZA" sz="1600" dirty="0"/>
          </a:p>
          <a:p>
            <a:r>
              <a:rPr lang="en-US" sz="1600" dirty="0"/>
              <a:t> </a:t>
            </a:r>
            <a:r>
              <a:rPr lang="en-US" sz="1600" dirty="0" err="1"/>
              <a:t>Ndamasi</a:t>
            </a:r>
            <a:r>
              <a:rPr lang="en-US" sz="1600" dirty="0"/>
              <a:t> needed R123 487 in order to deliver on the above order. </a:t>
            </a:r>
            <a:endParaRPr lang="en-ZA" sz="1600" dirty="0"/>
          </a:p>
          <a:p>
            <a:r>
              <a:rPr lang="en-US" sz="1600" dirty="0"/>
              <a:t> sefa approved the loan for </a:t>
            </a:r>
            <a:r>
              <a:rPr lang="en-US" sz="1600" dirty="0" err="1"/>
              <a:t>Ndamasi</a:t>
            </a:r>
            <a:r>
              <a:rPr lang="en-US" sz="1600" dirty="0"/>
              <a:t> to deliver on the purchase order.</a:t>
            </a:r>
            <a:endParaRPr lang="en-ZA" sz="1600" dirty="0"/>
          </a:p>
          <a:p>
            <a:pPr algn="just">
              <a:lnSpc>
                <a:spcPct val="100000"/>
              </a:lnSpc>
            </a:pPr>
            <a:endParaRPr lang="en-ZA" sz="1600" dirty="0"/>
          </a:p>
          <a:p>
            <a:pPr algn="just">
              <a:lnSpc>
                <a:spcPct val="100000"/>
              </a:lnSpc>
            </a:pPr>
            <a:endParaRPr lang="en-ZA" sz="1600" dirty="0"/>
          </a:p>
          <a:p>
            <a:pPr algn="just">
              <a:lnSpc>
                <a:spcPct val="100000"/>
              </a:lnSpc>
            </a:pPr>
            <a:endParaRPr lang="en-ZA" sz="1200" i="1" dirty="0"/>
          </a:p>
        </p:txBody>
      </p:sp>
      <p:sp>
        <p:nvSpPr>
          <p:cNvPr id="6" name="TextBox 5"/>
          <p:cNvSpPr txBox="1"/>
          <p:nvPr/>
        </p:nvSpPr>
        <p:spPr>
          <a:xfrm>
            <a:off x="5019675" y="1214649"/>
            <a:ext cx="3465229" cy="1569660"/>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600" dirty="0">
                <a:solidFill>
                  <a:prstClr val="black"/>
                </a:solidFill>
              </a:rPr>
              <a:t>Location: Standerton, Mpumalanga Province.</a:t>
            </a:r>
          </a:p>
          <a:p>
            <a:pPr marL="285750" indent="-285750">
              <a:buFont typeface="Arial" panose="020B0604020202020204" pitchFamily="34" charset="0"/>
              <a:buChar char="•"/>
            </a:pPr>
            <a:r>
              <a:rPr lang="en-ZA" sz="1600" dirty="0">
                <a:solidFill>
                  <a:prstClr val="black"/>
                </a:solidFill>
              </a:rPr>
              <a:t>Jobs facilitated:	2</a:t>
            </a:r>
          </a:p>
          <a:p>
            <a:pPr marL="285750" indent="-285750">
              <a:buFont typeface="Arial" panose="020B0604020202020204" pitchFamily="34" charset="0"/>
              <a:buChar char="•"/>
            </a:pPr>
            <a:r>
              <a:rPr lang="en-ZA" sz="1600" dirty="0">
                <a:solidFill>
                  <a:prstClr val="black"/>
                </a:solidFill>
              </a:rPr>
              <a:t>Funding amount:	R 123 487</a:t>
            </a:r>
          </a:p>
          <a:p>
            <a:pPr marL="285750" indent="-285750">
              <a:buFont typeface="Arial" panose="020B0604020202020204" pitchFamily="34" charset="0"/>
              <a:buChar char="•"/>
            </a:pPr>
            <a:r>
              <a:rPr lang="en-ZA" sz="1600" dirty="0">
                <a:solidFill>
                  <a:prstClr val="black"/>
                </a:solidFill>
              </a:rPr>
              <a:t> Sector: 	Services</a:t>
            </a:r>
          </a:p>
        </p:txBody>
      </p:sp>
    </p:spTree>
    <p:extLst>
      <p:ext uri="{BB962C8B-B14F-4D97-AF65-F5344CB8AC3E}">
        <p14:creationId xmlns:p14="http://schemas.microsoft.com/office/powerpoint/2010/main" xmlns="" val="3183805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12" y="1709738"/>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39</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ZA" dirty="0">
                <a:latin typeface="Gill Sans MT" panose="020B0502020104020203" pitchFamily="34" charset="0"/>
              </a:rPr>
              <a:t>Limpopo</a:t>
            </a:r>
          </a:p>
          <a:p>
            <a:endParaRPr lang="en-ZA" dirty="0">
              <a:latin typeface="Gill Sans MT" panose="020B0502020104020203" pitchFamily="34" charset="0"/>
            </a:endParaRPr>
          </a:p>
        </p:txBody>
      </p:sp>
    </p:spTree>
    <p:extLst>
      <p:ext uri="{BB962C8B-B14F-4D97-AF65-F5344CB8AC3E}">
        <p14:creationId xmlns:p14="http://schemas.microsoft.com/office/powerpoint/2010/main" xmlns="" val="229347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3289"/>
            <a:ext cx="7886700" cy="559810"/>
          </a:xfrm>
        </p:spPr>
        <p:txBody>
          <a:bodyPr>
            <a:normAutofit fontScale="90000"/>
          </a:bodyPr>
          <a:lstStyle/>
          <a:p>
            <a:r>
              <a:rPr lang="en-ZA" dirty="0"/>
              <a:t>Q1 Performance Dashboard</a:t>
            </a:r>
            <a:endParaRPr lang="en-ZA" b="1" dirty="0">
              <a:latin typeface="+mn-lt"/>
            </a:endParaRPr>
          </a:p>
        </p:txBody>
      </p:sp>
      <p:sp>
        <p:nvSpPr>
          <p:cNvPr id="4" name="Slide Number Placeholder 3"/>
          <p:cNvSpPr>
            <a:spLocks noGrp="1"/>
          </p:cNvSpPr>
          <p:nvPr>
            <p:ph type="sldNum" sz="quarter" idx="12"/>
          </p:nvPr>
        </p:nvSpPr>
        <p:spPr/>
        <p:txBody>
          <a:bodyPr/>
          <a:lstStyle/>
          <a:p>
            <a:fld id="{E35C4349-23A9-46D1-9DE0-D8B8CE4BD3E1}" type="slidenum">
              <a:rPr lang="en-ZA" smtClean="0">
                <a:solidFill>
                  <a:prstClr val="black"/>
                </a:solidFill>
              </a:rPr>
              <a:pPr/>
              <a:t>4</a:t>
            </a:fld>
            <a:endParaRPr lang="en-ZA" dirty="0">
              <a:solidFill>
                <a:prstClr val="black"/>
              </a:solidFill>
            </a:endParaRPr>
          </a:p>
        </p:txBody>
      </p:sp>
      <p:grpSp>
        <p:nvGrpSpPr>
          <p:cNvPr id="45" name="Group 44"/>
          <p:cNvGrpSpPr/>
          <p:nvPr/>
        </p:nvGrpSpPr>
        <p:grpSpPr>
          <a:xfrm>
            <a:off x="231450" y="1727295"/>
            <a:ext cx="8681101" cy="4749705"/>
            <a:chOff x="-51607" y="1130439"/>
            <a:chExt cx="11574801" cy="5196292"/>
          </a:xfrm>
        </p:grpSpPr>
        <p:sp>
          <p:nvSpPr>
            <p:cNvPr id="5" name="Rectangle 4"/>
            <p:cNvSpPr/>
            <p:nvPr/>
          </p:nvSpPr>
          <p:spPr>
            <a:xfrm>
              <a:off x="-51607" y="1130439"/>
              <a:ext cx="11574801" cy="5196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350" dirty="0">
                <a:solidFill>
                  <a:schemeClr val="tx1"/>
                </a:solidFill>
              </a:endParaRPr>
            </a:p>
          </p:txBody>
        </p:sp>
        <p:sp>
          <p:nvSpPr>
            <p:cNvPr id="18" name="Rectangle 17"/>
            <p:cNvSpPr/>
            <p:nvPr/>
          </p:nvSpPr>
          <p:spPr>
            <a:xfrm>
              <a:off x="255744" y="1414403"/>
              <a:ext cx="11267450" cy="20482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grpSp>
          <p:nvGrpSpPr>
            <p:cNvPr id="17" name="Group 16"/>
            <p:cNvGrpSpPr/>
            <p:nvPr/>
          </p:nvGrpSpPr>
          <p:grpSpPr>
            <a:xfrm>
              <a:off x="2360825" y="1461031"/>
              <a:ext cx="9064568" cy="1910039"/>
              <a:chOff x="2360825" y="1461031"/>
              <a:chExt cx="9064568" cy="1973238"/>
            </a:xfrm>
          </p:grpSpPr>
          <p:sp>
            <p:nvSpPr>
              <p:cNvPr id="9" name="Rectangle 8"/>
              <p:cNvSpPr/>
              <p:nvPr/>
            </p:nvSpPr>
            <p:spPr>
              <a:xfrm>
                <a:off x="4605972" y="1461031"/>
                <a:ext cx="2044221" cy="941958"/>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a:r>
                  <a:rPr lang="en-US" sz="1000" b="1" kern="0" dirty="0"/>
                  <a:t>Youth-owned Enterprises</a:t>
                </a:r>
              </a:p>
              <a:p>
                <a:pPr algn="ctr"/>
                <a:r>
                  <a:rPr lang="en-US" sz="1000" kern="0" dirty="0"/>
                  <a:t>Q1 Target: R44m</a:t>
                </a:r>
              </a:p>
              <a:p>
                <a:pPr algn="ctr"/>
                <a:r>
                  <a:rPr lang="en-US" sz="1000" kern="0" dirty="0"/>
                  <a:t>Q1 Achieved: R49m</a:t>
                </a:r>
              </a:p>
              <a:p>
                <a:pPr algn="ctr">
                  <a:defRPr/>
                </a:pPr>
                <a:r>
                  <a:rPr lang="en-US" sz="1000" b="1" kern="0" dirty="0">
                    <a:solidFill>
                      <a:srgbClr val="00B050"/>
                    </a:solidFill>
                  </a:rPr>
                  <a:t>112%</a:t>
                </a:r>
              </a:p>
              <a:p>
                <a:pPr algn="ctr"/>
                <a:endParaRPr lang="en-US" sz="900" b="1" kern="0" dirty="0"/>
              </a:p>
            </p:txBody>
          </p:sp>
          <p:sp>
            <p:nvSpPr>
              <p:cNvPr id="10" name="Rectangle 9"/>
              <p:cNvSpPr/>
              <p:nvPr/>
            </p:nvSpPr>
            <p:spPr>
              <a:xfrm>
                <a:off x="9176918" y="1461031"/>
                <a:ext cx="2248475" cy="970474"/>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a:r>
                  <a:rPr lang="en-US" sz="1000" b="1" kern="0" dirty="0"/>
                  <a:t>Enterprises in Priority Provinces </a:t>
                </a:r>
              </a:p>
              <a:p>
                <a:pPr algn="ctr"/>
                <a:r>
                  <a:rPr lang="en-US" sz="1000" kern="0" dirty="0"/>
                  <a:t>Q1 Target: R66m</a:t>
                </a:r>
              </a:p>
              <a:p>
                <a:pPr algn="ctr"/>
                <a:r>
                  <a:rPr lang="en-US" sz="1000" kern="0" dirty="0"/>
                  <a:t>Q1 Achieved: R130m</a:t>
                </a:r>
              </a:p>
              <a:p>
                <a:pPr algn="ctr">
                  <a:defRPr/>
                </a:pPr>
                <a:r>
                  <a:rPr lang="en-US" sz="1000" b="1" kern="0" dirty="0">
                    <a:solidFill>
                      <a:srgbClr val="00B050"/>
                    </a:solidFill>
                  </a:rPr>
                  <a:t>196%</a:t>
                </a:r>
              </a:p>
              <a:p>
                <a:pPr algn="ctr"/>
                <a:endParaRPr lang="en-US" sz="900" b="1" kern="0" dirty="0"/>
              </a:p>
            </p:txBody>
          </p:sp>
          <p:sp>
            <p:nvSpPr>
              <p:cNvPr id="11" name="Rectangle 10"/>
              <p:cNvSpPr/>
              <p:nvPr/>
            </p:nvSpPr>
            <p:spPr>
              <a:xfrm>
                <a:off x="6816108" y="1461031"/>
                <a:ext cx="2248473" cy="941958"/>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r>
                  <a:rPr lang="en-US" sz="1000" b="1" kern="0" dirty="0"/>
                  <a:t>Women-owned Enterprises </a:t>
                </a:r>
              </a:p>
              <a:p>
                <a:pPr algn="ctr"/>
                <a:r>
                  <a:rPr lang="en-US" sz="1000" kern="0" dirty="0"/>
                  <a:t>Q1 Target: R66m</a:t>
                </a:r>
              </a:p>
              <a:p>
                <a:pPr algn="ctr"/>
                <a:r>
                  <a:rPr lang="en-US" sz="1000" kern="0" dirty="0"/>
                  <a:t>Q1 Achieved: R126m</a:t>
                </a:r>
              </a:p>
              <a:p>
                <a:pPr algn="ctr">
                  <a:defRPr/>
                </a:pPr>
                <a:r>
                  <a:rPr lang="en-US" sz="1000" b="1" kern="0" dirty="0">
                    <a:solidFill>
                      <a:srgbClr val="00B050"/>
                    </a:solidFill>
                  </a:rPr>
                  <a:t>190%</a:t>
                </a:r>
              </a:p>
              <a:p>
                <a:pPr algn="ctr"/>
                <a:endParaRPr lang="en-US" sz="900" b="1" kern="0" dirty="0"/>
              </a:p>
            </p:txBody>
          </p:sp>
          <p:sp>
            <p:nvSpPr>
              <p:cNvPr id="12" name="Rectangle 11"/>
              <p:cNvSpPr/>
              <p:nvPr/>
            </p:nvSpPr>
            <p:spPr>
              <a:xfrm>
                <a:off x="2360825" y="1461031"/>
                <a:ext cx="2079231" cy="908223"/>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a:r>
                  <a:rPr lang="en-US" sz="1000" b="1" kern="0" dirty="0"/>
                  <a:t>Black-owned Enterprises </a:t>
                </a:r>
              </a:p>
              <a:p>
                <a:pPr algn="ctr"/>
                <a:r>
                  <a:rPr lang="en-US" sz="1000" kern="0" dirty="0"/>
                  <a:t>Q1 Target: R103,7m</a:t>
                </a:r>
              </a:p>
              <a:p>
                <a:pPr algn="ctr"/>
                <a:r>
                  <a:rPr lang="en-US" sz="1000" kern="0" dirty="0"/>
                  <a:t>Q1 Achieved: R207m</a:t>
                </a:r>
              </a:p>
              <a:p>
                <a:pPr algn="ctr">
                  <a:defRPr/>
                </a:pPr>
                <a:r>
                  <a:rPr lang="en-US" sz="1000" b="1" kern="0" dirty="0">
                    <a:solidFill>
                      <a:srgbClr val="00B050"/>
                    </a:solidFill>
                  </a:rPr>
                  <a:t>200%</a:t>
                </a:r>
              </a:p>
              <a:p>
                <a:pPr algn="ctr"/>
                <a:endParaRPr lang="en-US" sz="900" b="1" kern="0" dirty="0"/>
              </a:p>
            </p:txBody>
          </p:sp>
          <p:sp>
            <p:nvSpPr>
              <p:cNvPr id="13" name="Rectangle 12"/>
              <p:cNvSpPr/>
              <p:nvPr/>
            </p:nvSpPr>
            <p:spPr>
              <a:xfrm>
                <a:off x="4749166" y="2522468"/>
                <a:ext cx="2148933" cy="886889"/>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a:r>
                  <a:rPr lang="en-US" sz="1000" b="1" kern="0" dirty="0"/>
                  <a:t>No of Facilities (≤ R500k)</a:t>
                </a:r>
              </a:p>
              <a:p>
                <a:pPr algn="ctr"/>
                <a:r>
                  <a:rPr lang="en-US" sz="1000" b="1" kern="0" dirty="0"/>
                  <a:t>Q1 Target: 14 380</a:t>
                </a:r>
              </a:p>
              <a:p>
                <a:pPr algn="ctr"/>
                <a:r>
                  <a:rPr lang="en-US" sz="1000" b="1" kern="0" dirty="0"/>
                  <a:t>Q1 Achieved: 21 098</a:t>
                </a:r>
              </a:p>
              <a:p>
                <a:pPr algn="ctr">
                  <a:defRPr/>
                </a:pPr>
                <a:r>
                  <a:rPr lang="en-US" sz="1000" b="1" kern="0" dirty="0">
                    <a:solidFill>
                      <a:srgbClr val="00B050"/>
                    </a:solidFill>
                  </a:rPr>
                  <a:t>147%</a:t>
                </a:r>
              </a:p>
              <a:p>
                <a:pPr algn="ctr"/>
                <a:endParaRPr lang="en-US" sz="900" b="1" kern="0" dirty="0"/>
              </a:p>
            </p:txBody>
          </p:sp>
          <p:sp>
            <p:nvSpPr>
              <p:cNvPr id="14" name="Rectangle 13"/>
              <p:cNvSpPr/>
              <p:nvPr/>
            </p:nvSpPr>
            <p:spPr>
              <a:xfrm>
                <a:off x="7148684" y="2522467"/>
                <a:ext cx="2041509" cy="886889"/>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a:r>
                  <a:rPr lang="en-US" sz="1000" b="1" kern="0" dirty="0"/>
                  <a:t>Disabilities</a:t>
                </a:r>
              </a:p>
              <a:p>
                <a:pPr algn="ctr"/>
                <a:r>
                  <a:rPr lang="en-US" sz="1000" b="1" kern="0" dirty="0"/>
                  <a:t>Q1 Target: R3,6m</a:t>
                </a:r>
              </a:p>
              <a:p>
                <a:pPr algn="ctr"/>
                <a:r>
                  <a:rPr lang="en-US" sz="1000" b="1" kern="0" dirty="0"/>
                  <a:t>Q1 Achieved: R515k</a:t>
                </a:r>
              </a:p>
              <a:p>
                <a:pPr algn="ctr"/>
                <a:r>
                  <a:rPr lang="en-US" sz="1000" b="1" kern="0" dirty="0">
                    <a:solidFill>
                      <a:srgbClr val="FF0000"/>
                    </a:solidFill>
                  </a:rPr>
                  <a:t>14%</a:t>
                </a:r>
              </a:p>
              <a:p>
                <a:pPr algn="ctr"/>
                <a:endParaRPr lang="en-US" sz="900" b="1" kern="0" dirty="0"/>
              </a:p>
            </p:txBody>
          </p:sp>
          <p:sp>
            <p:nvSpPr>
              <p:cNvPr id="19" name="Rectangle 18"/>
              <p:cNvSpPr/>
              <p:nvPr/>
            </p:nvSpPr>
            <p:spPr>
              <a:xfrm>
                <a:off x="2531980" y="2548996"/>
                <a:ext cx="1908076" cy="885273"/>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a:r>
                  <a:rPr lang="en-US" sz="1000" b="1" kern="0" dirty="0"/>
                  <a:t>Township </a:t>
                </a:r>
              </a:p>
              <a:p>
                <a:pPr algn="ctr"/>
                <a:r>
                  <a:rPr lang="en-US" sz="1000" b="1" kern="0" dirty="0"/>
                  <a:t>Q1 Target:  40m</a:t>
                </a:r>
              </a:p>
              <a:p>
                <a:pPr algn="ctr"/>
                <a:r>
                  <a:rPr lang="en-US" sz="1000" b="1" kern="0" dirty="0"/>
                  <a:t>Q1 Achieved: 14m</a:t>
                </a:r>
              </a:p>
              <a:p>
                <a:pPr algn="ctr"/>
                <a:r>
                  <a:rPr lang="en-US" sz="1000" b="1" kern="0" dirty="0">
                    <a:solidFill>
                      <a:srgbClr val="FF0000"/>
                    </a:solidFill>
                  </a:rPr>
                  <a:t>35%</a:t>
                </a:r>
              </a:p>
            </p:txBody>
          </p:sp>
        </p:grpSp>
        <p:grpSp>
          <p:nvGrpSpPr>
            <p:cNvPr id="31" name="Group 30"/>
            <p:cNvGrpSpPr/>
            <p:nvPr/>
          </p:nvGrpSpPr>
          <p:grpSpPr>
            <a:xfrm>
              <a:off x="255744" y="3550657"/>
              <a:ext cx="11267450" cy="1182898"/>
              <a:chOff x="332196" y="1341697"/>
              <a:chExt cx="11267450" cy="1182898"/>
            </a:xfrm>
          </p:grpSpPr>
          <p:sp>
            <p:nvSpPr>
              <p:cNvPr id="32" name="Rectangle 31"/>
              <p:cNvSpPr/>
              <p:nvPr/>
            </p:nvSpPr>
            <p:spPr>
              <a:xfrm>
                <a:off x="332196" y="1341697"/>
                <a:ext cx="11267450" cy="11828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350" dirty="0">
                    <a:solidFill>
                      <a:schemeClr val="tx1"/>
                    </a:solidFill>
                  </a:rPr>
                  <a:t>FINANCIAL</a:t>
                </a:r>
              </a:p>
              <a:p>
                <a:r>
                  <a:rPr lang="en-ZA" sz="1350" dirty="0">
                    <a:solidFill>
                      <a:schemeClr val="tx1"/>
                    </a:solidFill>
                  </a:rPr>
                  <a:t>PERSPECTIVE</a:t>
                </a:r>
              </a:p>
            </p:txBody>
          </p:sp>
          <p:sp>
            <p:nvSpPr>
              <p:cNvPr id="33" name="Rectangle 32"/>
              <p:cNvSpPr/>
              <p:nvPr/>
            </p:nvSpPr>
            <p:spPr>
              <a:xfrm>
                <a:off x="2608432" y="1463875"/>
                <a:ext cx="1908076" cy="914071"/>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defTabSz="685800">
                  <a:defRPr/>
                </a:pPr>
                <a:r>
                  <a:rPr lang="en-US" sz="1000" b="1" kern="0" dirty="0"/>
                  <a:t>Cost-to-income*</a:t>
                </a:r>
              </a:p>
              <a:p>
                <a:pPr algn="ctr" defTabSz="685800">
                  <a:defRPr/>
                </a:pPr>
                <a:r>
                  <a:rPr lang="en-US" sz="1000" b="1" kern="0" dirty="0"/>
                  <a:t>Target:  100%</a:t>
                </a:r>
              </a:p>
              <a:p>
                <a:pPr algn="ctr" defTabSz="685800">
                  <a:defRPr/>
                </a:pPr>
                <a:r>
                  <a:rPr lang="en-US" sz="1000" b="1" kern="0" dirty="0"/>
                  <a:t>Q1 Achieved: 76%</a:t>
                </a:r>
              </a:p>
              <a:p>
                <a:pPr algn="ctr">
                  <a:defRPr/>
                </a:pPr>
                <a:r>
                  <a:rPr lang="en-US" sz="1000" b="1" kern="0" dirty="0">
                    <a:solidFill>
                      <a:srgbClr val="00B050"/>
                    </a:solidFill>
                  </a:rPr>
                  <a:t>132%</a:t>
                </a:r>
              </a:p>
              <a:p>
                <a:pPr algn="ctr" defTabSz="685800">
                  <a:defRPr/>
                </a:pPr>
                <a:endParaRPr lang="en-US" sz="900" b="1" kern="0" dirty="0">
                  <a:solidFill>
                    <a:srgbClr val="50575F"/>
                  </a:solidFill>
                </a:endParaRPr>
              </a:p>
            </p:txBody>
          </p:sp>
          <p:sp>
            <p:nvSpPr>
              <p:cNvPr id="34" name="Rectangle 33"/>
              <p:cNvSpPr/>
              <p:nvPr/>
            </p:nvSpPr>
            <p:spPr>
              <a:xfrm>
                <a:off x="4860512" y="1463875"/>
                <a:ext cx="1838174" cy="914071"/>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defTabSz="685800">
                  <a:defRPr/>
                </a:pPr>
                <a:r>
                  <a:rPr lang="en-US" sz="1000" b="1" kern="0" dirty="0"/>
                  <a:t>Impairments</a:t>
                </a:r>
              </a:p>
              <a:p>
                <a:pPr algn="ctr" defTabSz="685800">
                  <a:defRPr/>
                </a:pPr>
                <a:r>
                  <a:rPr lang="en-US" sz="1000" b="1" kern="0" dirty="0"/>
                  <a:t> Target: 26%</a:t>
                </a:r>
              </a:p>
              <a:p>
                <a:pPr algn="ctr" defTabSz="685800">
                  <a:defRPr/>
                </a:pPr>
                <a:r>
                  <a:rPr lang="en-US" sz="1000" b="1" kern="0" dirty="0"/>
                  <a:t>Q1 Achieved: 36%</a:t>
                </a:r>
              </a:p>
              <a:p>
                <a:pPr algn="ctr" defTabSz="685800">
                  <a:defRPr/>
                </a:pPr>
                <a:r>
                  <a:rPr lang="en-US" sz="1000" b="1" kern="0" dirty="0">
                    <a:solidFill>
                      <a:srgbClr val="FF0000"/>
                    </a:solidFill>
                  </a:rPr>
                  <a:t>72%</a:t>
                </a:r>
              </a:p>
              <a:p>
                <a:pPr algn="ctr" defTabSz="685800">
                  <a:defRPr/>
                </a:pPr>
                <a:endParaRPr lang="en-US" sz="900" b="1" kern="0" dirty="0">
                  <a:solidFill>
                    <a:srgbClr val="50575F"/>
                  </a:solidFill>
                </a:endParaRPr>
              </a:p>
            </p:txBody>
          </p:sp>
          <p:sp>
            <p:nvSpPr>
              <p:cNvPr id="35" name="Rectangle 34"/>
              <p:cNvSpPr/>
              <p:nvPr/>
            </p:nvSpPr>
            <p:spPr>
              <a:xfrm>
                <a:off x="7002315" y="1463874"/>
                <a:ext cx="2041508" cy="914071"/>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defTabSz="685800">
                  <a:defRPr/>
                </a:pPr>
                <a:r>
                  <a:rPr lang="en-US" sz="1000" b="1" kern="0" dirty="0"/>
                  <a:t>Personnel Expenses</a:t>
                </a:r>
              </a:p>
              <a:p>
                <a:pPr algn="ctr" defTabSz="685800">
                  <a:defRPr/>
                </a:pPr>
                <a:r>
                  <a:rPr lang="en-US" sz="1000" b="1" kern="0" dirty="0"/>
                  <a:t>          Target: 29%</a:t>
                </a:r>
              </a:p>
              <a:p>
                <a:pPr algn="ctr" defTabSz="685800">
                  <a:defRPr/>
                </a:pPr>
                <a:r>
                  <a:rPr lang="en-US" sz="1000" b="1" kern="0" dirty="0"/>
                  <a:t>Q1 Achieved: 2%</a:t>
                </a:r>
              </a:p>
              <a:p>
                <a:pPr algn="ctr" defTabSz="685800">
                  <a:defRPr/>
                </a:pPr>
                <a:r>
                  <a:rPr lang="en-US" sz="1000" b="1" kern="0" dirty="0">
                    <a:solidFill>
                      <a:srgbClr val="00B050"/>
                    </a:solidFill>
                  </a:rPr>
                  <a:t>1450% </a:t>
                </a:r>
              </a:p>
            </p:txBody>
          </p:sp>
        </p:grpSp>
        <p:sp>
          <p:nvSpPr>
            <p:cNvPr id="16" name="TextBox 15"/>
            <p:cNvSpPr txBox="1"/>
            <p:nvPr/>
          </p:nvSpPr>
          <p:spPr>
            <a:xfrm>
              <a:off x="393700" y="2139663"/>
              <a:ext cx="1829169" cy="782863"/>
            </a:xfrm>
            <a:prstGeom prst="rect">
              <a:avLst/>
            </a:prstGeom>
            <a:noFill/>
          </p:spPr>
          <p:txBody>
            <a:bodyPr wrap="square" rtlCol="0">
              <a:spAutoFit/>
            </a:bodyPr>
            <a:lstStyle/>
            <a:p>
              <a:r>
                <a:rPr lang="en-ZA" sz="1350" dirty="0"/>
                <a:t>DEVELOPMENT </a:t>
              </a:r>
            </a:p>
            <a:p>
              <a:r>
                <a:rPr lang="en-ZA" sz="1350" dirty="0"/>
                <a:t>IMPACT</a:t>
              </a:r>
            </a:p>
            <a:p>
              <a:endParaRPr lang="en-ZA" sz="1350" dirty="0"/>
            </a:p>
          </p:txBody>
        </p:sp>
        <p:sp>
          <p:nvSpPr>
            <p:cNvPr id="39" name="Rectangle 38"/>
            <p:cNvSpPr/>
            <p:nvPr/>
          </p:nvSpPr>
          <p:spPr>
            <a:xfrm>
              <a:off x="255744" y="4733554"/>
              <a:ext cx="11267450" cy="13829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350" dirty="0">
                  <a:solidFill>
                    <a:schemeClr val="tx1"/>
                  </a:solidFill>
                </a:rPr>
                <a:t>BUSINESS PROCESSES</a:t>
              </a:r>
            </a:p>
          </p:txBody>
        </p:sp>
        <p:sp>
          <p:nvSpPr>
            <p:cNvPr id="41" name="Rectangle 40"/>
            <p:cNvSpPr/>
            <p:nvPr/>
          </p:nvSpPr>
          <p:spPr>
            <a:xfrm>
              <a:off x="2531980" y="4886535"/>
              <a:ext cx="1908076" cy="915064"/>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defTabSz="685800">
                <a:defRPr/>
              </a:pPr>
              <a:r>
                <a:rPr lang="en-US" sz="1000" b="1" kern="0" dirty="0"/>
                <a:t>Turnaround times DL</a:t>
              </a:r>
            </a:p>
            <a:p>
              <a:pPr algn="ctr" defTabSz="685800">
                <a:defRPr/>
              </a:pPr>
              <a:r>
                <a:rPr lang="en-US" sz="1000" b="1" kern="0" dirty="0"/>
                <a:t>Q1 Target: 20 days</a:t>
              </a:r>
            </a:p>
            <a:p>
              <a:pPr algn="ctr" defTabSz="685800">
                <a:defRPr/>
              </a:pPr>
              <a:r>
                <a:rPr lang="en-US" sz="1000" b="1" kern="0" dirty="0"/>
                <a:t>Q1 Achieved: 18 days</a:t>
              </a:r>
            </a:p>
            <a:p>
              <a:pPr algn="ctr">
                <a:defRPr/>
              </a:pPr>
              <a:r>
                <a:rPr lang="en-US" sz="1000" b="1" kern="0" dirty="0">
                  <a:solidFill>
                    <a:srgbClr val="00B050"/>
                  </a:solidFill>
                </a:rPr>
                <a:t>111%</a:t>
              </a:r>
            </a:p>
            <a:p>
              <a:pPr algn="ctr" defTabSz="685800">
                <a:defRPr/>
              </a:pPr>
              <a:endParaRPr lang="en-US" sz="900" b="1" kern="0" dirty="0">
                <a:solidFill>
                  <a:srgbClr val="50575F"/>
                </a:solidFill>
              </a:endParaRPr>
            </a:p>
          </p:txBody>
        </p:sp>
        <p:sp>
          <p:nvSpPr>
            <p:cNvPr id="43" name="Rectangle 42"/>
            <p:cNvSpPr/>
            <p:nvPr/>
          </p:nvSpPr>
          <p:spPr>
            <a:xfrm>
              <a:off x="4786651" y="4886535"/>
              <a:ext cx="1838173" cy="904761"/>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defTabSz="685800">
                <a:defRPr/>
              </a:pPr>
              <a:r>
                <a:rPr lang="en-US" sz="1000" b="1" kern="0" dirty="0"/>
                <a:t>Turnaround times DL</a:t>
              </a:r>
            </a:p>
            <a:p>
              <a:pPr algn="ctr" defTabSz="685800">
                <a:defRPr/>
              </a:pPr>
              <a:r>
                <a:rPr lang="en-US" sz="1000" b="1" kern="0" dirty="0"/>
                <a:t>Q1 Target: 30 days</a:t>
              </a:r>
            </a:p>
            <a:p>
              <a:pPr algn="ctr" defTabSz="685800">
                <a:defRPr/>
              </a:pPr>
              <a:r>
                <a:rPr lang="en-US" sz="1000" b="1" kern="0" dirty="0"/>
                <a:t>Q1 Achieved: 32 days</a:t>
              </a:r>
            </a:p>
            <a:p>
              <a:pPr algn="ctr" defTabSz="685800">
                <a:defRPr/>
              </a:pPr>
              <a:r>
                <a:rPr lang="en-US" sz="1000" b="1" kern="0" dirty="0">
                  <a:solidFill>
                    <a:schemeClr val="accent6"/>
                  </a:solidFill>
                </a:rPr>
                <a:t>94%</a:t>
              </a:r>
            </a:p>
          </p:txBody>
        </p:sp>
        <p:sp>
          <p:nvSpPr>
            <p:cNvPr id="44" name="Rectangle 43"/>
            <p:cNvSpPr/>
            <p:nvPr/>
          </p:nvSpPr>
          <p:spPr>
            <a:xfrm>
              <a:off x="6898099" y="4886535"/>
              <a:ext cx="2292093" cy="891506"/>
            </a:xfrm>
            <a:prstGeom prst="rect">
              <a:avLst/>
            </a:prstGeom>
            <a:solidFill>
              <a:sysClr val="window" lastClr="FFFFFF"/>
            </a:solidFill>
            <a:ln w="12700" cap="flat" cmpd="sng" algn="ctr">
              <a:solidFill>
                <a:srgbClr val="50575F"/>
              </a:solidFill>
              <a:prstDash val="solid"/>
              <a:miter lim="800000"/>
            </a:ln>
            <a:effectLst/>
          </p:spPr>
          <p:txBody>
            <a:bodyPr rtlCol="0" anchor="t" anchorCtr="0"/>
            <a:lstStyle/>
            <a:p>
              <a:pPr algn="ctr" defTabSz="685800">
                <a:defRPr/>
              </a:pPr>
              <a:r>
                <a:rPr lang="en-US" sz="1000" b="1" kern="0" dirty="0"/>
                <a:t>Turnaround times: WL</a:t>
              </a:r>
            </a:p>
            <a:p>
              <a:pPr algn="ctr" defTabSz="685800">
                <a:defRPr/>
              </a:pPr>
              <a:r>
                <a:rPr lang="en-US" sz="1000" b="1" kern="0" dirty="0"/>
                <a:t>Q1 Target: 45 days</a:t>
              </a:r>
            </a:p>
            <a:p>
              <a:pPr algn="ctr" defTabSz="685800">
                <a:defRPr/>
              </a:pPr>
              <a:r>
                <a:rPr lang="en-US" sz="1000" b="1" kern="0" dirty="0"/>
                <a:t>Q1 Achieved: 31 da</a:t>
              </a:r>
              <a:r>
                <a:rPr lang="en-US" sz="1000" b="1" kern="0" dirty="0">
                  <a:solidFill>
                    <a:srgbClr val="50575F"/>
                  </a:solidFill>
                </a:rPr>
                <a:t>ys</a:t>
              </a:r>
            </a:p>
            <a:p>
              <a:pPr algn="ctr">
                <a:defRPr/>
              </a:pPr>
              <a:r>
                <a:rPr lang="en-US" sz="1000" b="1" kern="0" dirty="0">
                  <a:solidFill>
                    <a:srgbClr val="00B050"/>
                  </a:solidFill>
                </a:rPr>
                <a:t>143%</a:t>
              </a:r>
            </a:p>
          </p:txBody>
        </p:sp>
      </p:grpSp>
    </p:spTree>
    <p:extLst>
      <p:ext uri="{BB962C8B-B14F-4D97-AF65-F5344CB8AC3E}">
        <p14:creationId xmlns:p14="http://schemas.microsoft.com/office/powerpoint/2010/main" xmlns="" val="1828259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U-Move Farming (Pty) Ltd</a:t>
            </a:r>
          </a:p>
        </p:txBody>
      </p:sp>
      <p:sp>
        <p:nvSpPr>
          <p:cNvPr id="5" name="Text Placeholder 4"/>
          <p:cNvSpPr>
            <a:spLocks noGrp="1"/>
          </p:cNvSpPr>
          <p:nvPr>
            <p:ph type="body" sz="quarter" idx="12"/>
          </p:nvPr>
        </p:nvSpPr>
        <p:spPr>
          <a:xfrm>
            <a:off x="457201" y="1093107"/>
            <a:ext cx="4537494" cy="506095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lnSpc>
                <a:spcPct val="115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U-Move Farming (Pty) Ltd is a company involved in the cultivation of tomatoes.</a:t>
            </a:r>
          </a:p>
          <a:p>
            <a:pPr algn="just">
              <a:lnSpc>
                <a:spcPct val="115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The company approached </a:t>
            </a:r>
            <a:r>
              <a:rPr lang="en-US" sz="1800" b="1" dirty="0">
                <a:latin typeface="Calibri" panose="020F0502020204030204" pitchFamily="34" charset="0"/>
                <a:ea typeface="Calibri" panose="020F0502020204030204" pitchFamily="34" charset="0"/>
                <a:cs typeface="Times New Roman" panose="02020603050405020304" pitchFamily="18" charset="0"/>
              </a:rPr>
              <a:t>sefa</a:t>
            </a:r>
            <a:r>
              <a:rPr lang="en-US" sz="1800" dirty="0">
                <a:latin typeface="Calibri" panose="020F0502020204030204" pitchFamily="34" charset="0"/>
                <a:ea typeface="Calibri" panose="020F0502020204030204" pitchFamily="34" charset="0"/>
                <a:cs typeface="Times New Roman" panose="02020603050405020304" pitchFamily="18" charset="0"/>
              </a:rPr>
              <a:t> through its managing director Mr. Khathu Mashau for a bridging loan amounting to R3 364 270.00 to be utilised for the purchase of  a tractor, drip irrigation system and the provision of production inputs such as fertilizers and  pesticides. </a:t>
            </a:r>
          </a:p>
          <a:p>
            <a:pPr algn="just">
              <a:lnSpc>
                <a:spcPct val="115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The farming project is taking place under the jurisdiction of Musina Local Municipality.</a:t>
            </a:r>
            <a:endParaRPr lang="en-ZA"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The above request emanated from a contract obtained from Eastern Trading Company Ltd t/a Darsot Food Corporation, the controlling shareholder of JSE - listed AH – Vest, which produces All-Joy products. </a:t>
            </a:r>
          </a:p>
          <a:p>
            <a:pPr algn="just">
              <a:lnSpc>
                <a:spcPct val="115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The contract is for the cultivation of tomatoes on a 200 hectare with an estimated yield of 60 tons per ha at a price of R1 790.00 per metric ton inclusive of delivery costs. </a:t>
            </a:r>
            <a:endParaRPr lang="en-ZA" dirty="0"/>
          </a:p>
        </p:txBody>
      </p:sp>
      <p:sp>
        <p:nvSpPr>
          <p:cNvPr id="6" name="TextBox 5"/>
          <p:cNvSpPr txBox="1"/>
          <p:nvPr/>
        </p:nvSpPr>
        <p:spPr>
          <a:xfrm>
            <a:off x="5453743" y="1321237"/>
            <a:ext cx="3548743" cy="149271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defRPr/>
            </a:pPr>
            <a:r>
              <a:rPr lang="en-ZA" sz="1400" b="1" u="sng" dirty="0">
                <a:ln w="0"/>
                <a:solidFill>
                  <a:prstClr val="black"/>
                </a:solidFill>
                <a:effectLst>
                  <a:outerShdw blurRad="38100" dist="19050" dir="2700000" algn="tl" rotWithShape="0">
                    <a:prstClr val="black">
                      <a:alpha val="40000"/>
                    </a:prstClr>
                  </a:outerShdw>
                </a:effectLst>
                <a:latin typeface="Gill Sans MT" panose="020B0502020104020203" pitchFamily="34" charset="0"/>
              </a:rPr>
              <a:t>Key Information</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Location:  </a:t>
            </a:r>
            <a:r>
              <a:rPr lang="en-ZA" sz="1400" dirty="0" err="1">
                <a:ln w="0"/>
                <a:solidFill>
                  <a:prstClr val="black"/>
                </a:solidFill>
                <a:latin typeface="Gill Sans MT" panose="020B0502020104020203" pitchFamily="34" charset="0"/>
              </a:rPr>
              <a:t>Nwanedi</a:t>
            </a:r>
            <a:r>
              <a:rPr lang="en-ZA" sz="1400" dirty="0">
                <a:ln w="0"/>
                <a:solidFill>
                  <a:prstClr val="black"/>
                </a:solidFill>
                <a:latin typeface="Gill Sans MT" panose="020B0502020104020203" pitchFamily="34" charset="0"/>
              </a:rPr>
              <a:t>, Limpopo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Jobs facilitated:  830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Funding amount: R3 364 270.00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Sector:	Agriculture – Crop Production	</a:t>
            </a:r>
          </a:p>
        </p:txBody>
      </p:sp>
      <p:pic>
        <p:nvPicPr>
          <p:cNvPr id="7" name="Picture 6" descr="C:\Users\nndwamatom\Pictures\2018-05\IMG-20180529-WA000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8027" y="3130589"/>
            <a:ext cx="3400175" cy="2979516"/>
          </a:xfrm>
          <a:prstGeom prst="rect">
            <a:avLst/>
          </a:prstGeom>
          <a:noFill/>
          <a:ln>
            <a:noFill/>
          </a:ln>
        </p:spPr>
      </p:pic>
    </p:spTree>
    <p:extLst>
      <p:ext uri="{BB962C8B-B14F-4D97-AF65-F5344CB8AC3E}">
        <p14:creationId xmlns:p14="http://schemas.microsoft.com/office/powerpoint/2010/main" xmlns="" val="338506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err="1"/>
              <a:t>Ukukhomba</a:t>
            </a:r>
            <a:r>
              <a:rPr lang="en-ZA" b="1" dirty="0"/>
              <a:t> Holdings (Pty) Ltd </a:t>
            </a:r>
          </a:p>
        </p:txBody>
      </p:sp>
      <p:sp>
        <p:nvSpPr>
          <p:cNvPr id="3" name="Text Placeholder 2"/>
          <p:cNvSpPr>
            <a:spLocks noGrp="1"/>
          </p:cNvSpPr>
          <p:nvPr>
            <p:ph type="body" sz="quarter" idx="12"/>
          </p:nvPr>
        </p:nvSpPr>
        <p:spPr>
          <a:xfrm>
            <a:off x="628651" y="1136649"/>
            <a:ext cx="4193516" cy="5617833"/>
          </a:xfrm>
        </p:spPr>
        <p:txBody>
          <a:bodyPr>
            <a:normAutofit fontScale="77500" lnSpcReduction="20000"/>
          </a:bodyPr>
          <a:lstStyle/>
          <a:p>
            <a:pPr algn="just">
              <a:lnSpc>
                <a:spcPct val="107000"/>
              </a:lnSpc>
            </a:pPr>
            <a:r>
              <a:rPr lang="en-US" sz="2100" dirty="0" err="1">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Ukukhomba</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Holdings (Pty) Ltd is owned by Mr. Serve </a:t>
            </a:r>
            <a:r>
              <a:rPr lang="en-US" sz="2100" dirty="0" err="1">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Nieberth</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Mabasa</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r>
              <a:rPr lang="en-US" sz="2100" dirty="0" err="1">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Ukukhomba</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Holdings (Pty) Ltd was awarded a contract by Musina Local Municipality for Landfill Operations and Management of Musina Solid Waste Site for a period of three (3) years until 31</a:t>
            </a:r>
            <a:r>
              <a:rPr lang="en-US" sz="2100" baseline="300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st</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December 2020.</a:t>
            </a:r>
          </a:p>
          <a:p>
            <a:pPr algn="just">
              <a:lnSpc>
                <a:spcPct val="107000"/>
              </a:lnSpc>
            </a:pP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The contract of Waste Management emanated from the current Landfill Site, which was developed 20 years ago and the commencement of the construction on the N1 which will now transverse on the northern site of the current landfill. </a:t>
            </a:r>
          </a:p>
          <a:p>
            <a:pPr algn="just">
              <a:lnSpc>
                <a:spcPct val="107000"/>
              </a:lnSpc>
            </a:pP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The estimated construction waste is 75 000m</a:t>
            </a:r>
            <a:r>
              <a:rPr lang="en-US" sz="2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³</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which will cover the remainder of the Landfill to full capacity, hence a development of new landfill area. </a:t>
            </a:r>
            <a:endParaRPr lang="en-ZA"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1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sefa</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approved a term loan amounting to R1 784 512.50 purchase the Landfill Compactor and two 10 m</a:t>
            </a:r>
            <a:r>
              <a:rPr lang="en-US" sz="2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³</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Tipper Truck to be </a:t>
            </a:r>
            <a:r>
              <a:rPr lang="en-US" sz="2100" dirty="0" err="1">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utilised</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the Dumping Site under </a:t>
            </a:r>
            <a:r>
              <a:rPr lang="en-US" sz="2100" dirty="0" err="1">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Musina</a:t>
            </a: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Local Municipality. </a:t>
            </a:r>
            <a:endParaRPr lang="en-ZA"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ZA" sz="2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TextBox 3"/>
          <p:cNvSpPr txBox="1"/>
          <p:nvPr/>
        </p:nvSpPr>
        <p:spPr>
          <a:xfrm>
            <a:off x="5519057" y="1321237"/>
            <a:ext cx="3254829" cy="127727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defRPr/>
            </a:pPr>
            <a:r>
              <a:rPr lang="en-ZA" sz="1400" b="1" u="sng" dirty="0">
                <a:ln w="0"/>
                <a:solidFill>
                  <a:prstClr val="black"/>
                </a:solidFill>
                <a:effectLst>
                  <a:outerShdw blurRad="38100" dist="19050" dir="2700000" algn="tl" rotWithShape="0">
                    <a:prstClr val="black">
                      <a:alpha val="40000"/>
                    </a:prstClr>
                  </a:outerShdw>
                </a:effectLst>
                <a:latin typeface="Gill Sans MT" panose="020B0502020104020203" pitchFamily="34" charset="0"/>
              </a:rPr>
              <a:t>Key Information</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Location: Musina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Jobs facilitated:  14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Funding amount: R 1 784 512.50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Sector:	Waste Management	</a:t>
            </a:r>
          </a:p>
        </p:txBody>
      </p:sp>
      <p:pic>
        <p:nvPicPr>
          <p:cNvPr id="6" name="Picture 5" descr="C:\Users\nndwamatom\AppData\Local\Microsoft\Windows\INetCache\Content.Outlook\ZWFK05J3\94A2BC7C-C28E-4A96-A24B-83B56823D075.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1429" y="2998540"/>
            <a:ext cx="3012713" cy="2640330"/>
          </a:xfrm>
          <a:prstGeom prst="rect">
            <a:avLst/>
          </a:prstGeom>
          <a:noFill/>
          <a:ln>
            <a:noFill/>
          </a:ln>
        </p:spPr>
      </p:pic>
    </p:spTree>
    <p:extLst>
      <p:ext uri="{BB962C8B-B14F-4D97-AF65-F5344CB8AC3E}">
        <p14:creationId xmlns:p14="http://schemas.microsoft.com/office/powerpoint/2010/main" xmlns="" val="177375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12" y="1709738"/>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42</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US" dirty="0">
                <a:latin typeface="Gill Sans MT" panose="020B0502020104020203" pitchFamily="34" charset="0"/>
              </a:rPr>
              <a:t>Eastern Cape</a:t>
            </a:r>
            <a:endParaRPr lang="en-ZA" dirty="0">
              <a:latin typeface="Gill Sans MT" panose="020B0502020104020203" pitchFamily="34" charset="0"/>
            </a:endParaRPr>
          </a:p>
        </p:txBody>
      </p:sp>
    </p:spTree>
    <p:extLst>
      <p:ext uri="{BB962C8B-B14F-4D97-AF65-F5344CB8AC3E}">
        <p14:creationId xmlns:p14="http://schemas.microsoft.com/office/powerpoint/2010/main" xmlns="" val="393870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28650" y="1076265"/>
            <a:ext cx="3995108" cy="5419426"/>
          </a:xfrm>
        </p:spPr>
        <p:txBody>
          <a:bodyPr/>
          <a:lstStyle/>
          <a:p>
            <a:r>
              <a:rPr lang="en-US" sz="1200" dirty="0" err="1"/>
              <a:t>Bukhulu</a:t>
            </a:r>
            <a:r>
              <a:rPr lang="en-US" sz="1200" dirty="0"/>
              <a:t> Consulting and Supplies is a business owned by </a:t>
            </a:r>
            <a:r>
              <a:rPr lang="en-US" sz="1200" dirty="0" err="1"/>
              <a:t>Putuma</a:t>
            </a:r>
            <a:r>
              <a:rPr lang="en-US" sz="1200" dirty="0"/>
              <a:t> De Klerk.</a:t>
            </a:r>
          </a:p>
          <a:p>
            <a:r>
              <a:rPr lang="en-US" sz="1200" dirty="0"/>
              <a:t>The company was awarded a purchase order by King </a:t>
            </a:r>
            <a:r>
              <a:rPr lang="en-US" sz="1200" dirty="0" err="1"/>
              <a:t>Sabatha</a:t>
            </a:r>
            <a:r>
              <a:rPr lang="en-US" sz="1200" dirty="0"/>
              <a:t> </a:t>
            </a:r>
            <a:r>
              <a:rPr lang="en-US" sz="1200" dirty="0" err="1"/>
              <a:t>Dalindyebo</a:t>
            </a:r>
            <a:r>
              <a:rPr lang="en-US" sz="1200" dirty="0"/>
              <a:t> Municipality in Mthatha to the value of R174,067 to  supply and deliver partition material.</a:t>
            </a:r>
          </a:p>
          <a:p>
            <a:r>
              <a:rPr lang="en-US" sz="1200" dirty="0"/>
              <a:t>sefa funded the business for its project costs of R135,005.</a:t>
            </a:r>
          </a:p>
          <a:p>
            <a:r>
              <a:rPr lang="en-US" sz="1200" dirty="0"/>
              <a:t>Sefa received a cession of payment from the municipality.</a:t>
            </a:r>
          </a:p>
          <a:p>
            <a:r>
              <a:rPr lang="en-US" sz="1200" dirty="0"/>
              <a:t>The client learnt about sefa from print media.</a:t>
            </a:r>
          </a:p>
          <a:p>
            <a:pPr marL="0" indent="0">
              <a:buNone/>
            </a:pPr>
            <a:endParaRPr lang="en-ZA" dirty="0"/>
          </a:p>
        </p:txBody>
      </p:sp>
      <p:sp>
        <p:nvSpPr>
          <p:cNvPr id="5" name="Title 1"/>
          <p:cNvSpPr>
            <a:spLocks noGrp="1"/>
          </p:cNvSpPr>
          <p:nvPr>
            <p:ph type="title"/>
          </p:nvPr>
        </p:nvSpPr>
        <p:spPr/>
        <p:txBody>
          <a:bodyPr>
            <a:noAutofit/>
          </a:bodyPr>
          <a:lstStyle/>
          <a:p>
            <a:r>
              <a:rPr lang="en-ZA" altLang="en-US" sz="3000" b="1" dirty="0" err="1">
                <a:latin typeface="Gill Sans MT" panose="020B0502020104020203" pitchFamily="34" charset="0"/>
              </a:rPr>
              <a:t>Bukhulu</a:t>
            </a:r>
            <a:r>
              <a:rPr lang="en-ZA" altLang="en-US" sz="3000" b="1" dirty="0">
                <a:latin typeface="Gill Sans MT" panose="020B0502020104020203" pitchFamily="34" charset="0"/>
              </a:rPr>
              <a:t> Consulting and Suppliers </a:t>
            </a:r>
          </a:p>
        </p:txBody>
      </p:sp>
      <p:sp>
        <p:nvSpPr>
          <p:cNvPr id="7" name="TextBox 6"/>
          <p:cNvSpPr txBox="1"/>
          <p:nvPr/>
        </p:nvSpPr>
        <p:spPr>
          <a:xfrm>
            <a:off x="5029200" y="1070433"/>
            <a:ext cx="3254829" cy="127727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defRPr/>
            </a:pPr>
            <a:r>
              <a:rPr lang="en-ZA" sz="1400" b="1" u="sng" dirty="0">
                <a:ln w="0"/>
                <a:solidFill>
                  <a:prstClr val="black"/>
                </a:solidFill>
                <a:effectLst>
                  <a:outerShdw blurRad="38100" dist="19050" dir="2700000" algn="tl" rotWithShape="0">
                    <a:prstClr val="black">
                      <a:alpha val="40000"/>
                    </a:prstClr>
                  </a:outerShdw>
                </a:effectLst>
                <a:latin typeface="Gill Sans MT" panose="020B0502020104020203" pitchFamily="34" charset="0"/>
              </a:rPr>
              <a:t>Key Information</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Location: </a:t>
            </a:r>
            <a:r>
              <a:rPr lang="en-ZA" sz="1400" dirty="0" err="1">
                <a:ln w="0"/>
                <a:solidFill>
                  <a:prstClr val="black"/>
                </a:solidFill>
                <a:latin typeface="Gill Sans MT" panose="020B0502020104020203" pitchFamily="34" charset="0"/>
              </a:rPr>
              <a:t>Mthata</a:t>
            </a:r>
            <a:r>
              <a:rPr lang="en-ZA" sz="1400" dirty="0">
                <a:ln w="0"/>
                <a:solidFill>
                  <a:prstClr val="black"/>
                </a:solidFill>
                <a:latin typeface="Gill Sans MT" panose="020B0502020104020203" pitchFamily="34" charset="0"/>
              </a:rPr>
              <a:t>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Jobs facilitated:  1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Funding amount: R 135 005	</a:t>
            </a:r>
          </a:p>
          <a:p>
            <a:pPr marL="285750" indent="-285750">
              <a:buFont typeface="Arial" panose="020B0604020202020204" pitchFamily="34" charset="0"/>
              <a:buChar char="•"/>
              <a:defRPr/>
            </a:pPr>
            <a:r>
              <a:rPr lang="en-ZA" sz="1400" dirty="0">
                <a:ln w="0"/>
                <a:solidFill>
                  <a:prstClr val="black"/>
                </a:solidFill>
                <a:latin typeface="Gill Sans MT" panose="020B0502020104020203" pitchFamily="34" charset="0"/>
              </a:rPr>
              <a:t>Sector:	Construction &amp; Material	</a:t>
            </a: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2215" y="2578231"/>
            <a:ext cx="3161814" cy="2057018"/>
          </a:xfrm>
          <a:prstGeom prst="rect">
            <a:avLst/>
          </a:prstGeom>
        </p:spPr>
      </p:pic>
    </p:spTree>
    <p:extLst>
      <p:ext uri="{BB962C8B-B14F-4D97-AF65-F5344CB8AC3E}">
        <p14:creationId xmlns:p14="http://schemas.microsoft.com/office/powerpoint/2010/main" xmlns="" val="2187521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52" b="1" kern="0" dirty="0" err="1">
                <a:latin typeface="Arial"/>
              </a:rPr>
              <a:t>Zenkcubeko</a:t>
            </a:r>
            <a:r>
              <a:rPr lang="en-ZA" sz="2052" b="1" kern="0" dirty="0">
                <a:latin typeface="Arial"/>
              </a:rPr>
              <a:t> General Trading (Pty) Ltd</a:t>
            </a:r>
            <a:endParaRPr lang="en-ZA" dirty="0"/>
          </a:p>
        </p:txBody>
      </p:sp>
      <p:sp>
        <p:nvSpPr>
          <p:cNvPr id="3" name="Text Placeholder 2"/>
          <p:cNvSpPr>
            <a:spLocks noGrp="1"/>
          </p:cNvSpPr>
          <p:nvPr>
            <p:ph type="body" sz="quarter" idx="12"/>
          </p:nvPr>
        </p:nvSpPr>
        <p:spPr>
          <a:xfrm>
            <a:off x="605308" y="1107583"/>
            <a:ext cx="4570542" cy="5090017"/>
          </a:xfrm>
        </p:spPr>
        <p:txBody>
          <a:bodyPr>
            <a:normAutofit fontScale="55000" lnSpcReduction="20000"/>
          </a:bodyPr>
          <a:lstStyle/>
          <a:p>
            <a:pPr marL="195476" indent="-195476" algn="just">
              <a:lnSpc>
                <a:spcPct val="100000"/>
              </a:lnSpc>
              <a:spcBef>
                <a:spcPts val="855"/>
              </a:spcBef>
            </a:pPr>
            <a:r>
              <a:rPr lang="en-US" dirty="0"/>
              <a:t>The business is 100% black woman owned registered in 2011 by Mrs. </a:t>
            </a:r>
            <a:r>
              <a:rPr lang="en-US" dirty="0" err="1"/>
              <a:t>Novakele</a:t>
            </a:r>
            <a:r>
              <a:rPr lang="en-US" dirty="0"/>
              <a:t> Rose </a:t>
            </a:r>
            <a:r>
              <a:rPr lang="en-US" dirty="0" err="1"/>
              <a:t>Maarman</a:t>
            </a:r>
            <a:r>
              <a:rPr lang="en-US" dirty="0"/>
              <a:t>. The business operates in East London, Eastern Cape.</a:t>
            </a:r>
          </a:p>
          <a:p>
            <a:pPr marL="195476" indent="-195476" algn="just">
              <a:lnSpc>
                <a:spcPct val="100000"/>
              </a:lnSpc>
              <a:spcBef>
                <a:spcPts val="855"/>
              </a:spcBef>
            </a:pPr>
            <a:r>
              <a:rPr lang="en-US" dirty="0"/>
              <a:t>The entrepreneur registered the business with the intend of focusing on supply of medical equipment and targeting public and private hospitals.</a:t>
            </a:r>
          </a:p>
          <a:p>
            <a:pPr marL="195476" indent="-195476" algn="just">
              <a:lnSpc>
                <a:spcPct val="100000"/>
              </a:lnSpc>
              <a:spcBef>
                <a:spcPts val="855"/>
              </a:spcBef>
            </a:pPr>
            <a:r>
              <a:rPr lang="en-US" dirty="0"/>
              <a:t>The business has delivered on numerous orders successfully and had built a good track record with the various departments and hospitals delivered on.</a:t>
            </a:r>
          </a:p>
          <a:p>
            <a:pPr marL="195476" indent="-195476" algn="just">
              <a:lnSpc>
                <a:spcPct val="100000"/>
              </a:lnSpc>
              <a:spcBef>
                <a:spcPts val="855"/>
              </a:spcBef>
            </a:pPr>
            <a:r>
              <a:rPr lang="en-US" dirty="0"/>
              <a:t>The client was awarded a supply and deliver order by Frere Hospital, to deliver medical examination trolleys. The contract value amounting to R 188 825.00. </a:t>
            </a:r>
          </a:p>
          <a:p>
            <a:pPr marL="195476" indent="-195476" algn="just">
              <a:lnSpc>
                <a:spcPct val="100000"/>
              </a:lnSpc>
              <a:spcBef>
                <a:spcPts val="855"/>
              </a:spcBef>
            </a:pPr>
            <a:r>
              <a:rPr lang="en-US" dirty="0"/>
              <a:t>sefa loan assisted the client with procuring the examination trolleys and making sure that they maintain the good relationship built with the contract providers.</a:t>
            </a:r>
          </a:p>
          <a:p>
            <a:endParaRPr lang="en-ZA" dirty="0"/>
          </a:p>
        </p:txBody>
      </p:sp>
      <p:sp>
        <p:nvSpPr>
          <p:cNvPr id="6" name="Text Placeholder 5"/>
          <p:cNvSpPr txBox="1">
            <a:spLocks/>
          </p:cNvSpPr>
          <p:nvPr/>
        </p:nvSpPr>
        <p:spPr bwMode="auto">
          <a:xfrm>
            <a:off x="5632401" y="1107583"/>
            <a:ext cx="2771634" cy="1091481"/>
          </a:xfrm>
          <a:prstGeom prst="rect">
            <a:avLst/>
          </a:prstGeom>
          <a:noFill/>
          <a:ln>
            <a:solidFill>
              <a:srgbClr val="F07F09"/>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640" tIns="45321" rIns="90640" bIns="45321" numCol="1" rtlCol="0" anchor="t" anchorCtr="0" compatLnSpc="1">
            <a:prstTxWarp prst="textNoShape">
              <a:avLst/>
            </a:prstTxWarp>
            <a:spAutoFit/>
          </a:bodyPr>
          <a:lstStyle>
            <a:lvl1pPr marL="165505" indent="-165505" algn="l" rtl="0" eaLnBrk="1" fontAlgn="base" hangingPunct="1">
              <a:lnSpc>
                <a:spcPct val="95000"/>
              </a:lnSpc>
              <a:spcBef>
                <a:spcPct val="30000"/>
              </a:spcBef>
              <a:spcAft>
                <a:spcPct val="0"/>
              </a:spcAft>
              <a:buClr>
                <a:srgbClr val="F58220"/>
              </a:buClr>
              <a:buChar char="•"/>
              <a:defRPr sz="2394" b="1">
                <a:solidFill>
                  <a:srgbClr val="50575F"/>
                </a:solidFill>
                <a:latin typeface="+mn-lt"/>
                <a:ea typeface="+mn-ea"/>
                <a:cs typeface="+mn-cs"/>
              </a:defRPr>
            </a:lvl1pPr>
            <a:lvl2pPr marL="484399" indent="-157438" algn="l" rtl="0" eaLnBrk="1" fontAlgn="base" hangingPunct="1">
              <a:lnSpc>
                <a:spcPct val="95000"/>
              </a:lnSpc>
              <a:spcBef>
                <a:spcPct val="30000"/>
              </a:spcBef>
              <a:spcAft>
                <a:spcPct val="0"/>
              </a:spcAft>
              <a:buClr>
                <a:srgbClr val="F58220"/>
              </a:buClr>
              <a:buChar char="–"/>
              <a:defRPr sz="2052">
                <a:solidFill>
                  <a:srgbClr val="50575F"/>
                </a:solidFill>
                <a:latin typeface="+mn-lt"/>
              </a:defRPr>
            </a:lvl2pPr>
            <a:lvl3pPr marL="807326" indent="-161472" algn="l" rtl="0" eaLnBrk="1" fontAlgn="base" hangingPunct="1">
              <a:lnSpc>
                <a:spcPct val="95000"/>
              </a:lnSpc>
              <a:spcBef>
                <a:spcPct val="30000"/>
              </a:spcBef>
              <a:spcAft>
                <a:spcPct val="0"/>
              </a:spcAft>
              <a:buClr>
                <a:srgbClr val="F58220"/>
              </a:buClr>
              <a:buFont typeface="Wingdings" pitchFamily="2" charset="2"/>
              <a:buChar char=""/>
              <a:defRPr sz="1710">
                <a:solidFill>
                  <a:srgbClr val="50575F"/>
                </a:solidFill>
                <a:latin typeface="+mn-lt"/>
              </a:defRPr>
            </a:lvl3pPr>
            <a:lvl4pPr marL="1130247" indent="-161472" algn="l" rtl="0" eaLnBrk="1" fontAlgn="base" hangingPunct="1">
              <a:lnSpc>
                <a:spcPct val="95000"/>
              </a:lnSpc>
              <a:spcBef>
                <a:spcPct val="30000"/>
              </a:spcBef>
              <a:spcAft>
                <a:spcPct val="0"/>
              </a:spcAft>
              <a:buClr>
                <a:srgbClr val="F58220"/>
              </a:buClr>
              <a:buFont typeface="Symbol" pitchFamily="18" charset="2"/>
              <a:buChar char="-"/>
              <a:defRPr sz="1539">
                <a:solidFill>
                  <a:srgbClr val="50575F"/>
                </a:solidFill>
                <a:latin typeface="+mn-lt"/>
              </a:defRPr>
            </a:lvl4pPr>
            <a:lvl5pPr marL="1646954" indent="-193750" algn="l" rtl="0" eaLnBrk="1" fontAlgn="base" hangingPunct="1">
              <a:spcBef>
                <a:spcPct val="30000"/>
              </a:spcBef>
              <a:spcAft>
                <a:spcPct val="0"/>
              </a:spcAft>
              <a:buClr>
                <a:srgbClr val="004182"/>
              </a:buClr>
              <a:buFont typeface="Wingdings" pitchFamily="2" charset="2"/>
              <a:buChar char="ú"/>
              <a:defRPr sz="1539">
                <a:solidFill>
                  <a:srgbClr val="004182"/>
                </a:solidFill>
                <a:latin typeface="+mn-lt"/>
              </a:defRPr>
            </a:lvl5pPr>
            <a:lvl6pPr marL="2034467" indent="-193750" algn="l" rtl="0" eaLnBrk="1" fontAlgn="base" hangingPunct="1">
              <a:spcBef>
                <a:spcPct val="30000"/>
              </a:spcBef>
              <a:spcAft>
                <a:spcPct val="0"/>
              </a:spcAft>
              <a:buClr>
                <a:srgbClr val="004182"/>
              </a:buClr>
              <a:buFont typeface="Wingdings" pitchFamily="2" charset="2"/>
              <a:buChar char="ú"/>
              <a:defRPr sz="1539">
                <a:solidFill>
                  <a:srgbClr val="004182"/>
                </a:solidFill>
                <a:latin typeface="+mn-lt"/>
              </a:defRPr>
            </a:lvl6pPr>
            <a:lvl7pPr marL="2421985" indent="-193750" algn="l" rtl="0" eaLnBrk="1" fontAlgn="base" hangingPunct="1">
              <a:spcBef>
                <a:spcPct val="30000"/>
              </a:spcBef>
              <a:spcAft>
                <a:spcPct val="0"/>
              </a:spcAft>
              <a:buClr>
                <a:srgbClr val="004182"/>
              </a:buClr>
              <a:buFont typeface="Wingdings" pitchFamily="2" charset="2"/>
              <a:buChar char="ú"/>
              <a:defRPr sz="1539">
                <a:solidFill>
                  <a:srgbClr val="004182"/>
                </a:solidFill>
                <a:latin typeface="+mn-lt"/>
              </a:defRPr>
            </a:lvl7pPr>
            <a:lvl8pPr marL="2809499" indent="-193750" algn="l" rtl="0" eaLnBrk="1" fontAlgn="base" hangingPunct="1">
              <a:spcBef>
                <a:spcPct val="30000"/>
              </a:spcBef>
              <a:spcAft>
                <a:spcPct val="0"/>
              </a:spcAft>
              <a:buClr>
                <a:srgbClr val="004182"/>
              </a:buClr>
              <a:buFont typeface="Wingdings" pitchFamily="2" charset="2"/>
              <a:buChar char="ú"/>
              <a:defRPr sz="1539">
                <a:solidFill>
                  <a:srgbClr val="004182"/>
                </a:solidFill>
                <a:latin typeface="+mn-lt"/>
              </a:defRPr>
            </a:lvl8pPr>
            <a:lvl9pPr marL="3197015" indent="-193750" algn="l" rtl="0" eaLnBrk="1" fontAlgn="base" hangingPunct="1">
              <a:spcBef>
                <a:spcPct val="30000"/>
              </a:spcBef>
              <a:spcAft>
                <a:spcPct val="0"/>
              </a:spcAft>
              <a:buClr>
                <a:srgbClr val="004182"/>
              </a:buClr>
              <a:buFont typeface="Wingdings" pitchFamily="2" charset="2"/>
              <a:buChar char="ú"/>
              <a:defRPr sz="1539">
                <a:solidFill>
                  <a:srgbClr val="004182"/>
                </a:solidFill>
                <a:latin typeface="+mn-lt"/>
              </a:defRPr>
            </a:lvl9pPr>
          </a:lstStyle>
          <a:p>
            <a:pPr marL="0" marR="0" lvl="0" indent="0" algn="l" defTabSz="914400" rtl="0" eaLnBrk="1" fontAlgn="auto" latinLnBrk="0" hangingPunct="1">
              <a:lnSpc>
                <a:spcPct val="95000"/>
              </a:lnSpc>
              <a:spcBef>
                <a:spcPts val="0"/>
              </a:spcBef>
              <a:spcAft>
                <a:spcPts val="0"/>
              </a:spcAft>
              <a:buClr>
                <a:srgbClr val="F58220"/>
              </a:buClr>
              <a:buSzTx/>
              <a:buFontTx/>
              <a:buNone/>
              <a:tabLst/>
              <a:defRPr/>
            </a:pPr>
            <a:r>
              <a:rPr kumimoji="0" lang="en-US" sz="1368" b="1" i="0" u="sng" strike="noStrike" kern="1200" cap="none" spc="0" normalizeH="0" baseline="0" noProof="0" dirty="0">
                <a:ln>
                  <a:noFill/>
                </a:ln>
                <a:solidFill>
                  <a:prstClr val="black"/>
                </a:solidFill>
                <a:effectLst/>
                <a:uLnTx/>
                <a:uFillTx/>
                <a:latin typeface="Calibri" panose="020F0502020204030204"/>
              </a:rPr>
              <a:t>Key information</a:t>
            </a:r>
          </a:p>
          <a:p>
            <a:pPr marL="165505" marR="0" lvl="0" indent="-165505" algn="l" defTabSz="914400" rtl="0" eaLnBrk="1" fontAlgn="auto" latinLnBrk="0" hangingPunct="1">
              <a:lnSpc>
                <a:spcPct val="95000"/>
              </a:lnSpc>
              <a:spcBef>
                <a:spcPts val="0"/>
              </a:spcBef>
              <a:spcAft>
                <a:spcPts val="0"/>
              </a:spcAft>
              <a:buClrTx/>
              <a:buSzTx/>
              <a:buFontTx/>
              <a:buChar char="•"/>
              <a:tabLst/>
              <a:defRPr/>
            </a:pPr>
            <a:r>
              <a:rPr kumimoji="0" lang="en-US" sz="1368" b="0" i="0" u="none" strike="noStrike" kern="1200" cap="none" spc="0" normalizeH="0" baseline="0" noProof="0" dirty="0">
                <a:ln>
                  <a:noFill/>
                </a:ln>
                <a:solidFill>
                  <a:prstClr val="black"/>
                </a:solidFill>
                <a:effectLst/>
                <a:uLnTx/>
                <a:uFillTx/>
                <a:latin typeface="Calibri" panose="020F0502020204030204"/>
              </a:rPr>
              <a:t> Location : East London</a:t>
            </a:r>
          </a:p>
          <a:p>
            <a:pPr marL="165505" marR="0" lvl="0" indent="-165505" algn="l" defTabSz="914400" rtl="0" eaLnBrk="1" fontAlgn="auto" latinLnBrk="0" hangingPunct="1">
              <a:lnSpc>
                <a:spcPct val="95000"/>
              </a:lnSpc>
              <a:spcBef>
                <a:spcPts val="0"/>
              </a:spcBef>
              <a:spcAft>
                <a:spcPts val="0"/>
              </a:spcAft>
              <a:buClrTx/>
              <a:buSzTx/>
              <a:buFontTx/>
              <a:buChar char="•"/>
              <a:tabLst/>
              <a:defRPr/>
            </a:pPr>
            <a:r>
              <a:rPr kumimoji="0" lang="en-US" sz="1368" b="0" i="0" u="none" strike="noStrike" kern="1200" cap="none" spc="0" normalizeH="0" baseline="0" noProof="0" dirty="0">
                <a:ln>
                  <a:noFill/>
                </a:ln>
                <a:solidFill>
                  <a:prstClr val="black"/>
                </a:solidFill>
                <a:effectLst/>
                <a:uLnTx/>
                <a:uFillTx/>
                <a:latin typeface="Calibri" panose="020F0502020204030204"/>
              </a:rPr>
              <a:t>Jobs facilitated : 1</a:t>
            </a:r>
          </a:p>
          <a:p>
            <a:pPr marL="165505" marR="0" lvl="0" indent="-165505" algn="l" defTabSz="914400" rtl="0" eaLnBrk="1" fontAlgn="auto" latinLnBrk="0" hangingPunct="1">
              <a:lnSpc>
                <a:spcPct val="95000"/>
              </a:lnSpc>
              <a:spcBef>
                <a:spcPts val="0"/>
              </a:spcBef>
              <a:spcAft>
                <a:spcPts val="0"/>
              </a:spcAft>
              <a:buClrTx/>
              <a:buSzTx/>
              <a:buFontTx/>
              <a:buChar char="•"/>
              <a:tabLst/>
              <a:defRPr/>
            </a:pPr>
            <a:r>
              <a:rPr kumimoji="0" lang="en-US" sz="1368" b="0" i="0" u="none" strike="noStrike" kern="1200" cap="none" spc="0" normalizeH="0" baseline="0" noProof="0" dirty="0">
                <a:ln>
                  <a:noFill/>
                </a:ln>
                <a:solidFill>
                  <a:prstClr val="black"/>
                </a:solidFill>
                <a:effectLst/>
                <a:uLnTx/>
                <a:uFillTx/>
                <a:latin typeface="Calibri" panose="020F0502020204030204"/>
              </a:rPr>
              <a:t>Funding amount: R 136 058. 23</a:t>
            </a:r>
          </a:p>
          <a:p>
            <a:pPr marL="165505" marR="0" lvl="0" indent="-165505" algn="l" defTabSz="914400" rtl="0" eaLnBrk="1" fontAlgn="auto" latinLnBrk="0" hangingPunct="1">
              <a:lnSpc>
                <a:spcPct val="95000"/>
              </a:lnSpc>
              <a:spcBef>
                <a:spcPts val="0"/>
              </a:spcBef>
              <a:spcAft>
                <a:spcPts val="0"/>
              </a:spcAft>
              <a:buClrTx/>
              <a:buSzTx/>
              <a:buFontTx/>
              <a:buChar char="•"/>
              <a:tabLst/>
              <a:defRPr/>
            </a:pPr>
            <a:r>
              <a:rPr lang="en-US" sz="1368" b="0" dirty="0">
                <a:solidFill>
                  <a:prstClr val="black"/>
                </a:solidFill>
                <a:latin typeface="Calibri" panose="020F0502020204030204"/>
              </a:rPr>
              <a:t>Sector:  Medical supplies</a:t>
            </a:r>
            <a:endParaRPr kumimoji="0" lang="en-GB" sz="1368" b="0"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7" name="Picture 6"/>
          <p:cNvPicPr>
            <a:picLocks noChangeAspect="1"/>
          </p:cNvPicPr>
          <p:nvPr/>
        </p:nvPicPr>
        <p:blipFill>
          <a:blip r:embed="rId2" cstate="print"/>
          <a:stretch>
            <a:fillRect/>
          </a:stretch>
        </p:blipFill>
        <p:spPr>
          <a:xfrm>
            <a:off x="5769735" y="2728727"/>
            <a:ext cx="2745615" cy="3468871"/>
          </a:xfrm>
          <a:prstGeom prst="rect">
            <a:avLst/>
          </a:prstGeom>
        </p:spPr>
      </p:pic>
    </p:spTree>
    <p:extLst>
      <p:ext uri="{BB962C8B-B14F-4D97-AF65-F5344CB8AC3E}">
        <p14:creationId xmlns:p14="http://schemas.microsoft.com/office/powerpoint/2010/main" xmlns="" val="3085920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16865" y="1050413"/>
            <a:ext cx="6553026" cy="459581"/>
          </a:xfrm>
        </p:spPr>
        <p:txBody>
          <a:bodyPr>
            <a:noAutofit/>
          </a:bodyPr>
          <a:lstStyle/>
          <a:p>
            <a:r>
              <a:rPr lang="en-ZA" altLang="en-US" sz="3000" b="1" dirty="0">
                <a:latin typeface="Gill Sans MT" panose="020B0502020104020203" pitchFamily="34" charset="0"/>
              </a:rPr>
              <a:t>Zamulwazi Co-operative  </a:t>
            </a:r>
          </a:p>
        </p:txBody>
      </p:sp>
      <p:sp>
        <p:nvSpPr>
          <p:cNvPr id="3" name="Text Placeholder 2"/>
          <p:cNvSpPr>
            <a:spLocks noGrp="1"/>
          </p:cNvSpPr>
          <p:nvPr>
            <p:ph type="body" sz="quarter" idx="12"/>
          </p:nvPr>
        </p:nvSpPr>
        <p:spPr>
          <a:xfrm>
            <a:off x="1112808" y="1848179"/>
            <a:ext cx="3570130" cy="4050178"/>
          </a:xfrm>
          <a:ln>
            <a:solidFill>
              <a:srgbClr val="F07F09"/>
            </a:solidFill>
          </a:ln>
        </p:spPr>
        <p:txBody>
          <a:bodyPr>
            <a:noAutofit/>
          </a:bodyPr>
          <a:lstStyle/>
          <a:p>
            <a:pPr algn="just">
              <a:lnSpc>
                <a:spcPct val="100000"/>
              </a:lnSpc>
              <a:spcBef>
                <a:spcPts val="900"/>
              </a:spcBef>
              <a:defRPr/>
            </a:pPr>
            <a:r>
              <a:rPr lang="en-ZA" sz="1200" dirty="0">
                <a:latin typeface="Gill Sans MT" panose="020B0502020104020203" pitchFamily="34" charset="0"/>
              </a:rPr>
              <a:t> </a:t>
            </a:r>
            <a:r>
              <a:rPr lang="en-ZA" sz="1050" dirty="0">
                <a:latin typeface="Gill Sans MT" panose="020B0502020104020203" pitchFamily="34" charset="0"/>
              </a:rPr>
              <a:t>Zamulwazi Clothing Manufacturers (“Zamulwazi”) is an existing majority black owned co-operative with 5 members that manufactures and distributes clothing in </a:t>
            </a:r>
            <a:r>
              <a:rPr lang="en-ZA" sz="1050" dirty="0" err="1">
                <a:latin typeface="Gill Sans MT" panose="020B0502020104020203" pitchFamily="34" charset="0"/>
              </a:rPr>
              <a:t>Mthatha</a:t>
            </a:r>
            <a:r>
              <a:rPr lang="en-ZA" sz="1050" dirty="0">
                <a:latin typeface="Gill Sans MT" panose="020B0502020104020203" pitchFamily="34" charset="0"/>
              </a:rPr>
              <a:t> in the Eastern Cape. The co-op has been in existence for more than 8 years and has been operating at a small scale. </a:t>
            </a:r>
          </a:p>
          <a:p>
            <a:pPr algn="just">
              <a:lnSpc>
                <a:spcPct val="100000"/>
              </a:lnSpc>
              <a:spcBef>
                <a:spcPts val="900"/>
              </a:spcBef>
              <a:defRPr/>
            </a:pPr>
            <a:r>
              <a:rPr lang="en-ZA" sz="1050" dirty="0">
                <a:latin typeface="Gill Sans MT" panose="020B0502020104020203" pitchFamily="34" charset="0"/>
              </a:rPr>
              <a:t>The entity was awarded a tender to manufacture and supply traffic officer uniforms to the Eastern Cape Department of Transport. </a:t>
            </a:r>
          </a:p>
          <a:p>
            <a:pPr algn="just">
              <a:lnSpc>
                <a:spcPct val="100000"/>
              </a:lnSpc>
              <a:spcBef>
                <a:spcPts val="900"/>
              </a:spcBef>
              <a:defRPr/>
            </a:pPr>
            <a:r>
              <a:rPr lang="en-ZA" sz="1050" dirty="0">
                <a:latin typeface="Gill Sans MT" panose="020B0502020104020203" pitchFamily="34" charset="0"/>
              </a:rPr>
              <a:t>The contract is valued at R25 million spread over a 3 year period with an order of R7.2 million having already been issued by the Eastern Cape Department of Transport for the first year.</a:t>
            </a:r>
          </a:p>
          <a:p>
            <a:pPr algn="just">
              <a:lnSpc>
                <a:spcPct val="100000"/>
              </a:lnSpc>
              <a:spcBef>
                <a:spcPts val="900"/>
              </a:spcBef>
              <a:defRPr/>
            </a:pPr>
            <a:r>
              <a:rPr lang="en-ZA" sz="1050" dirty="0">
                <a:latin typeface="Gill Sans MT" panose="020B0502020104020203" pitchFamily="34" charset="0"/>
              </a:rPr>
              <a:t>Zamulwazi approached sefa for funding to assist in executing the contract. The loan amounting to R3 804 454 was used to purchase of material, backup generator and labour costs.</a:t>
            </a:r>
          </a:p>
          <a:p>
            <a:pPr algn="just">
              <a:lnSpc>
                <a:spcPct val="100000"/>
              </a:lnSpc>
              <a:spcBef>
                <a:spcPts val="900"/>
              </a:spcBef>
              <a:defRPr/>
            </a:pPr>
            <a:r>
              <a:rPr lang="en-ZA" sz="1050" dirty="0">
                <a:latin typeface="Gill Sans MT" panose="020B0502020104020203" pitchFamily="34" charset="0"/>
              </a:rPr>
              <a:t>The business is 20% youth owned.  The project maintained 40 jobs and create 20 jobs.</a:t>
            </a:r>
          </a:p>
        </p:txBody>
      </p:sp>
      <p:sp>
        <p:nvSpPr>
          <p:cNvPr id="9220" name="Slide Number Placeholder 3"/>
          <p:cNvSpPr>
            <a:spLocks noGrp="1"/>
          </p:cNvSpPr>
          <p:nvPr>
            <p:ph type="sldNum" sz="quarter" idx="4294967295"/>
          </p:nvPr>
        </p:nvSpPr>
        <p:spPr bwMode="auto">
          <a:xfrm>
            <a:off x="5986463" y="5674940"/>
            <a:ext cx="1543050" cy="2738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3B479F-6931-46F4-984F-270EDD860B6B}" type="slidenum">
              <a:rPr lang="en-ZA" altLang="en-US" smtClean="0">
                <a:solidFill>
                  <a:srgbClr val="50575F"/>
                </a:solidFill>
                <a:latin typeface="Arial" panose="020B0604020202020204" pitchFamily="34" charset="0"/>
              </a:rPr>
              <a:pPr fontAlgn="base">
                <a:spcBef>
                  <a:spcPct val="0"/>
                </a:spcBef>
                <a:spcAft>
                  <a:spcPct val="0"/>
                </a:spcAft>
              </a:pPr>
              <a:t>45</a:t>
            </a:fld>
            <a:endParaRPr lang="en-ZA" altLang="en-US">
              <a:solidFill>
                <a:srgbClr val="50575F"/>
              </a:solidFill>
              <a:latin typeface="Arial" panose="020B0604020202020204" pitchFamily="34" charset="0"/>
            </a:endParaRPr>
          </a:p>
        </p:txBody>
      </p:sp>
      <p:sp>
        <p:nvSpPr>
          <p:cNvPr id="6" name="TextBox 5"/>
          <p:cNvSpPr txBox="1"/>
          <p:nvPr/>
        </p:nvSpPr>
        <p:spPr>
          <a:xfrm>
            <a:off x="4988652" y="1848178"/>
            <a:ext cx="2806286" cy="154657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defRPr/>
            </a:pPr>
            <a:r>
              <a:rPr lang="en-ZA" sz="1050" b="1" u="sng" dirty="0">
                <a:solidFill>
                  <a:schemeClr val="tx1"/>
                </a:solidFill>
                <a:latin typeface="Gill Sans MT" panose="020B0502020104020203" pitchFamily="34" charset="0"/>
              </a:rPr>
              <a:t>Key information</a:t>
            </a:r>
          </a:p>
          <a:p>
            <a:pPr marL="214313" indent="-214313">
              <a:lnSpc>
                <a:spcPct val="150000"/>
              </a:lnSpc>
              <a:buFont typeface="Arial" panose="020B0604020202020204" pitchFamily="34" charset="0"/>
              <a:buChar char="•"/>
              <a:defRPr/>
            </a:pPr>
            <a:r>
              <a:rPr lang="en-ZA" sz="1050" dirty="0">
                <a:solidFill>
                  <a:schemeClr val="tx1"/>
                </a:solidFill>
                <a:latin typeface="Gill Sans MT" panose="020B0502020104020203" pitchFamily="34" charset="0"/>
              </a:rPr>
              <a:t>Location:	</a:t>
            </a:r>
            <a:r>
              <a:rPr lang="en-ZA" sz="1050" dirty="0" err="1">
                <a:solidFill>
                  <a:schemeClr val="tx1"/>
                </a:solidFill>
                <a:latin typeface="Gill Sans MT" panose="020B0502020104020203" pitchFamily="34" charset="0"/>
              </a:rPr>
              <a:t>Mthatha</a:t>
            </a:r>
            <a:endParaRPr lang="en-ZA" sz="1050" dirty="0">
              <a:solidFill>
                <a:schemeClr val="tx1"/>
              </a:solidFill>
              <a:latin typeface="Gill Sans MT" panose="020B0502020104020203" pitchFamily="34" charset="0"/>
            </a:endParaRPr>
          </a:p>
          <a:p>
            <a:pPr marL="214313" indent="-214313">
              <a:lnSpc>
                <a:spcPct val="150000"/>
              </a:lnSpc>
              <a:buFont typeface="Arial" panose="020B0604020202020204" pitchFamily="34" charset="0"/>
              <a:buChar char="•"/>
              <a:defRPr/>
            </a:pPr>
            <a:r>
              <a:rPr lang="en-ZA" sz="1050" dirty="0">
                <a:solidFill>
                  <a:schemeClr val="tx1"/>
                </a:solidFill>
                <a:latin typeface="Gill Sans MT" panose="020B0502020104020203" pitchFamily="34" charset="0"/>
              </a:rPr>
              <a:t>Job facilitated: 60</a:t>
            </a:r>
          </a:p>
          <a:p>
            <a:pPr marL="214313" indent="-214313">
              <a:lnSpc>
                <a:spcPct val="150000"/>
              </a:lnSpc>
              <a:buFont typeface="Arial" panose="020B0604020202020204" pitchFamily="34" charset="0"/>
              <a:buChar char="•"/>
              <a:defRPr/>
            </a:pPr>
            <a:r>
              <a:rPr lang="en-ZA" sz="1050" dirty="0">
                <a:solidFill>
                  <a:schemeClr val="tx1"/>
                </a:solidFill>
                <a:latin typeface="Gill Sans MT" panose="020B0502020104020203" pitchFamily="34" charset="0"/>
              </a:rPr>
              <a:t>Funding amount: R3 804 454</a:t>
            </a:r>
          </a:p>
          <a:p>
            <a:pPr marL="214313" indent="-214313">
              <a:lnSpc>
                <a:spcPct val="150000"/>
              </a:lnSpc>
              <a:buFont typeface="Arial" panose="020B0604020202020204" pitchFamily="34" charset="0"/>
              <a:buChar char="•"/>
              <a:defRPr/>
            </a:pPr>
            <a:r>
              <a:rPr lang="en-ZA" sz="1050" dirty="0">
                <a:solidFill>
                  <a:schemeClr val="tx1"/>
                </a:solidFill>
                <a:latin typeface="Gill Sans MT" panose="020B0502020104020203" pitchFamily="34" charset="0"/>
              </a:rPr>
              <a:t>Sector :	Manufacturing and Textiles 	</a:t>
            </a:r>
            <a:r>
              <a:rPr lang="en-ZA" sz="1050" dirty="0">
                <a:solidFill>
                  <a:prstClr val="white"/>
                </a:solidFill>
                <a:latin typeface="Gill Sans MT" panose="020B0502020104020203" pitchFamily="34" charset="0"/>
              </a:rPr>
              <a:t>	</a:t>
            </a:r>
          </a:p>
        </p:txBody>
      </p:sp>
      <p:pic>
        <p:nvPicPr>
          <p:cNvPr id="8" name="Picture 7" descr="C:\Users\bongog\Desktop\Deals\zamulwazi Man Clothing Primary co-operative\pics\IMG_703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653" y="3952230"/>
            <a:ext cx="2806286" cy="1722710"/>
          </a:xfrm>
          <a:prstGeom prst="rect">
            <a:avLst/>
          </a:prstGeom>
          <a:noFill/>
          <a:ln>
            <a:noFill/>
          </a:ln>
        </p:spPr>
      </p:pic>
    </p:spTree>
    <p:extLst>
      <p:ext uri="{BB962C8B-B14F-4D97-AF65-F5344CB8AC3E}">
        <p14:creationId xmlns:p14="http://schemas.microsoft.com/office/powerpoint/2010/main" xmlns="" val="926469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12" y="1709738"/>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46</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US" dirty="0">
                <a:latin typeface="Gill Sans MT" panose="020B0502020104020203" pitchFamily="34" charset="0"/>
              </a:rPr>
              <a:t>Gauteng North</a:t>
            </a:r>
            <a:endParaRPr lang="en-ZA" dirty="0">
              <a:latin typeface="Gill Sans MT" panose="020B0502020104020203" pitchFamily="34" charset="0"/>
            </a:endParaRPr>
          </a:p>
        </p:txBody>
      </p:sp>
    </p:spTree>
    <p:extLst>
      <p:ext uri="{BB962C8B-B14F-4D97-AF65-F5344CB8AC3E}">
        <p14:creationId xmlns:p14="http://schemas.microsoft.com/office/powerpoint/2010/main" xmlns="" val="4232216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365125"/>
            <a:ext cx="7886700" cy="612775"/>
          </a:xfrm>
        </p:spPr>
        <p:txBody>
          <a:bodyPr>
            <a:noAutofit/>
          </a:bodyPr>
          <a:lstStyle/>
          <a:p>
            <a:pPr algn="ctr"/>
            <a:r>
              <a:rPr lang="en-ZA" sz="4000" b="1" dirty="0">
                <a:latin typeface="+mn-lt"/>
              </a:rPr>
              <a:t>NILOTIQA (PTY) LTD</a:t>
            </a:r>
          </a:p>
        </p:txBody>
      </p:sp>
      <p:sp>
        <p:nvSpPr>
          <p:cNvPr id="3" name="Text Placeholder 2"/>
          <p:cNvSpPr>
            <a:spLocks noGrp="1"/>
          </p:cNvSpPr>
          <p:nvPr>
            <p:ph type="body" sz="quarter" idx="12"/>
          </p:nvPr>
        </p:nvSpPr>
        <p:spPr>
          <a:xfrm>
            <a:off x="355689" y="1214655"/>
            <a:ext cx="4489266" cy="5299816"/>
          </a:xfrm>
          <a:ln>
            <a:solidFill>
              <a:srgbClr val="F07F09"/>
            </a:solidFill>
          </a:ln>
        </p:spPr>
        <p:txBody>
          <a:bodyPr>
            <a:normAutofit fontScale="92500" lnSpcReduction="10000"/>
          </a:bodyPr>
          <a:lstStyle/>
          <a:p>
            <a:pPr algn="just">
              <a:lnSpc>
                <a:spcPct val="100000"/>
              </a:lnSpc>
            </a:pPr>
            <a:r>
              <a:rPr lang="en-US" sz="1800" dirty="0" err="1"/>
              <a:t>Nilotiqa</a:t>
            </a:r>
            <a:r>
              <a:rPr lang="en-US" sz="1800" dirty="0"/>
              <a:t> (Pty) Ltd is a company that offers ethnic hair care products. The business was established in 2014 by sole-shareholder Ms. Thokozile </a:t>
            </a:r>
            <a:r>
              <a:rPr lang="en-US" sz="1800" dirty="0" err="1"/>
              <a:t>Mangwiro</a:t>
            </a:r>
            <a:r>
              <a:rPr lang="en-US" sz="1800" dirty="0"/>
              <a:t>. </a:t>
            </a:r>
          </a:p>
          <a:p>
            <a:pPr algn="just">
              <a:lnSpc>
                <a:spcPct val="100000"/>
              </a:lnSpc>
            </a:pPr>
            <a:r>
              <a:rPr lang="en-US" sz="1800" dirty="0"/>
              <a:t>The product range currently offers Deep Moisture Butter, Detangling Cream, Replenishing Conditioner, Nourishing Hair Oil and Cleansing Shampoo. Until recently, the applicant has been selling all the products online. </a:t>
            </a:r>
            <a:endParaRPr lang="en-ZA" sz="1800" b="1" dirty="0">
              <a:latin typeface="+mn-lt"/>
            </a:endParaRPr>
          </a:p>
          <a:p>
            <a:pPr algn="just">
              <a:lnSpc>
                <a:spcPct val="100000"/>
              </a:lnSpc>
            </a:pPr>
            <a:r>
              <a:rPr lang="en-ZA" sz="1800" dirty="0"/>
              <a:t>The company’s business activities are to manufacture of Ethnic Hair Products. </a:t>
            </a:r>
          </a:p>
          <a:p>
            <a:pPr algn="just">
              <a:lnSpc>
                <a:spcPct val="100000"/>
              </a:lnSpc>
            </a:pPr>
            <a:r>
              <a:rPr lang="en-ZA" sz="1800" dirty="0">
                <a:latin typeface="+mn-lt"/>
              </a:rPr>
              <a:t>The client heard of sefa through the word of mouth</a:t>
            </a:r>
          </a:p>
          <a:p>
            <a:pPr algn="just">
              <a:lnSpc>
                <a:spcPct val="100000"/>
              </a:lnSpc>
            </a:pPr>
            <a:r>
              <a:rPr lang="en-ZA" sz="1800" dirty="0">
                <a:latin typeface="+mn-lt"/>
              </a:rPr>
              <a:t>sefa funded the client for an amount of R2 710 678</a:t>
            </a:r>
          </a:p>
          <a:p>
            <a:pPr algn="just">
              <a:lnSpc>
                <a:spcPct val="100000"/>
              </a:lnSpc>
            </a:pPr>
            <a:r>
              <a:rPr lang="en-ZA" sz="1800" dirty="0">
                <a:latin typeface="+mn-lt"/>
              </a:rPr>
              <a:t>The business is owned a woman and it is involved in manufacturing. The business secured an indefinite contract from Clicks to supply them with ethnic hair products.</a:t>
            </a:r>
            <a:endParaRPr lang="en-ZA" sz="1800" dirty="0"/>
          </a:p>
          <a:p>
            <a:pPr algn="just">
              <a:lnSpc>
                <a:spcPct val="100000"/>
              </a:lnSpc>
            </a:pPr>
            <a:endParaRPr lang="en-ZA" sz="1600" dirty="0"/>
          </a:p>
          <a:p>
            <a:pPr algn="just">
              <a:lnSpc>
                <a:spcPct val="100000"/>
              </a:lnSpc>
            </a:pPr>
            <a:endParaRPr lang="en-ZA" sz="1200" i="1" dirty="0"/>
          </a:p>
        </p:txBody>
      </p:sp>
      <p:sp>
        <p:nvSpPr>
          <p:cNvPr id="4" name="Slide Number Placeholder 3"/>
          <p:cNvSpPr>
            <a:spLocks noGrp="1"/>
          </p:cNvSpPr>
          <p:nvPr>
            <p:ph type="sldNum" sz="quarter" idx="11"/>
          </p:nvPr>
        </p:nvSpPr>
        <p:spPr/>
        <p:txBody>
          <a:bodyPr/>
          <a:lstStyle/>
          <a:p>
            <a:fld id="{8AACF080-9DDD-4989-B070-1CBD42B065C6}" type="slidenum">
              <a:rPr lang="en-ZA" smtClean="0"/>
              <a:pPr/>
              <a:t>47</a:t>
            </a:fld>
            <a:endParaRPr lang="en-ZA"/>
          </a:p>
        </p:txBody>
      </p:sp>
      <p:sp>
        <p:nvSpPr>
          <p:cNvPr id="6" name="TextBox 5"/>
          <p:cNvSpPr txBox="1"/>
          <p:nvPr/>
        </p:nvSpPr>
        <p:spPr>
          <a:xfrm>
            <a:off x="5020522" y="1214655"/>
            <a:ext cx="3463455" cy="1200329"/>
          </a:xfrm>
          <a:prstGeom prst="rect">
            <a:avLst/>
          </a:prstGeom>
          <a:noFill/>
          <a:ln>
            <a:solidFill>
              <a:srgbClr val="F07F09"/>
            </a:solidFill>
          </a:ln>
        </p:spPr>
        <p:txBody>
          <a:bodyPr wrap="square" rtlCol="0">
            <a:spAutoFit/>
          </a:bodyPr>
          <a:lstStyle/>
          <a:p>
            <a:r>
              <a:rPr lang="en-ZA" sz="1600" b="1" u="sng" dirty="0">
                <a:solidFill>
                  <a:prstClr val="black"/>
                </a:solidFill>
              </a:rPr>
              <a:t>Key information</a:t>
            </a:r>
          </a:p>
          <a:p>
            <a:pPr marL="285750" indent="-285750">
              <a:buFont typeface="Arial" panose="020B0604020202020204" pitchFamily="34" charset="0"/>
              <a:buChar char="•"/>
            </a:pPr>
            <a:r>
              <a:rPr lang="en-ZA" sz="1400" b="1" dirty="0">
                <a:solidFill>
                  <a:prstClr val="black"/>
                </a:solidFill>
              </a:rPr>
              <a:t>Location:</a:t>
            </a:r>
            <a:r>
              <a:rPr lang="en-ZA" sz="1400" dirty="0">
                <a:solidFill>
                  <a:prstClr val="black"/>
                </a:solidFill>
              </a:rPr>
              <a:t>	GP – Bryanston</a:t>
            </a:r>
          </a:p>
          <a:p>
            <a:pPr marL="285750" indent="-285750">
              <a:buFont typeface="Arial" panose="020B0604020202020204" pitchFamily="34" charset="0"/>
              <a:buChar char="•"/>
            </a:pPr>
            <a:r>
              <a:rPr lang="en-ZA" sz="1400" b="1" dirty="0">
                <a:solidFill>
                  <a:prstClr val="black"/>
                </a:solidFill>
              </a:rPr>
              <a:t>Jobs facilitated:</a:t>
            </a:r>
            <a:r>
              <a:rPr lang="en-ZA" sz="1400" dirty="0">
                <a:solidFill>
                  <a:prstClr val="black"/>
                </a:solidFill>
              </a:rPr>
              <a:t>	2</a:t>
            </a:r>
          </a:p>
          <a:p>
            <a:pPr marL="285750" indent="-285750">
              <a:buFont typeface="Arial" panose="020B0604020202020204" pitchFamily="34" charset="0"/>
              <a:buChar char="•"/>
            </a:pPr>
            <a:r>
              <a:rPr lang="en-ZA" sz="1400" b="1" dirty="0">
                <a:solidFill>
                  <a:prstClr val="black"/>
                </a:solidFill>
              </a:rPr>
              <a:t>Funding amount:</a:t>
            </a:r>
            <a:r>
              <a:rPr lang="en-ZA" sz="1400" dirty="0">
                <a:solidFill>
                  <a:prstClr val="black"/>
                </a:solidFill>
              </a:rPr>
              <a:t>	R2 710 678</a:t>
            </a:r>
          </a:p>
          <a:p>
            <a:pPr marL="285750" indent="-285750">
              <a:buFont typeface="Arial" panose="020B0604020202020204" pitchFamily="34" charset="0"/>
              <a:buChar char="•"/>
            </a:pPr>
            <a:r>
              <a:rPr lang="en-ZA" sz="1400" b="1" dirty="0">
                <a:solidFill>
                  <a:prstClr val="black"/>
                </a:solidFill>
              </a:rPr>
              <a:t>Sector:	                       </a:t>
            </a:r>
            <a:r>
              <a:rPr lang="en-ZA" sz="1400" dirty="0">
                <a:solidFill>
                  <a:prstClr val="black"/>
                </a:solidFill>
              </a:rPr>
              <a:t>Manufacturing</a:t>
            </a:r>
          </a:p>
        </p:txBody>
      </p:sp>
      <p:pic>
        <p:nvPicPr>
          <p:cNvPr id="7" name="Picture 6"/>
          <p:cNvPicPr>
            <a:picLocks noChangeAspect="1"/>
          </p:cNvPicPr>
          <p:nvPr/>
        </p:nvPicPr>
        <p:blipFill>
          <a:blip r:embed="rId3" cstate="print"/>
          <a:stretch>
            <a:fillRect/>
          </a:stretch>
        </p:blipFill>
        <p:spPr>
          <a:xfrm>
            <a:off x="5088689" y="3272010"/>
            <a:ext cx="3538523" cy="2490489"/>
          </a:xfrm>
          <a:prstGeom prst="rect">
            <a:avLst/>
          </a:prstGeom>
        </p:spPr>
      </p:pic>
    </p:spTree>
    <p:extLst>
      <p:ext uri="{BB962C8B-B14F-4D97-AF65-F5344CB8AC3E}">
        <p14:creationId xmlns:p14="http://schemas.microsoft.com/office/powerpoint/2010/main" xmlns="" val="3875029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00" y="1715552"/>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48</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US" dirty="0">
                <a:latin typeface="Gill Sans MT" panose="020B0502020104020203" pitchFamily="34" charset="0"/>
              </a:rPr>
              <a:t>Northern Cape</a:t>
            </a:r>
            <a:endParaRPr lang="en-ZA" dirty="0">
              <a:latin typeface="Gill Sans MT" panose="020B0502020104020203" pitchFamily="34" charset="0"/>
            </a:endParaRPr>
          </a:p>
        </p:txBody>
      </p:sp>
    </p:spTree>
    <p:extLst>
      <p:ext uri="{BB962C8B-B14F-4D97-AF65-F5344CB8AC3E}">
        <p14:creationId xmlns:p14="http://schemas.microsoft.com/office/powerpoint/2010/main" xmlns="" val="2438202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129157"/>
            <a:ext cx="7886700" cy="612775"/>
          </a:xfrm>
        </p:spPr>
        <p:txBody>
          <a:bodyPr>
            <a:noAutofit/>
          </a:bodyPr>
          <a:lstStyle/>
          <a:p>
            <a:r>
              <a:rPr lang="en-US" sz="3200" b="1" dirty="0" err="1">
                <a:solidFill>
                  <a:schemeClr val="tx1"/>
                </a:solidFill>
              </a:rPr>
              <a:t>Megalanyane</a:t>
            </a:r>
            <a:r>
              <a:rPr lang="en-US" sz="3200" b="1" dirty="0">
                <a:solidFill>
                  <a:schemeClr val="tx1"/>
                </a:solidFill>
              </a:rPr>
              <a:t> Solutions (Pty) Ltd</a:t>
            </a:r>
            <a:r>
              <a:rPr lang="en-ZA" sz="2000" b="1" dirty="0">
                <a:solidFill>
                  <a:schemeClr val="tx1"/>
                </a:solidFill>
              </a:rPr>
              <a:t/>
            </a:r>
            <a:br>
              <a:rPr lang="en-ZA" sz="2000" b="1" dirty="0">
                <a:solidFill>
                  <a:schemeClr val="tx1"/>
                </a:solidFill>
              </a:rPr>
            </a:br>
            <a:endParaRPr lang="en-ZA" sz="2000" b="1" dirty="0"/>
          </a:p>
        </p:txBody>
      </p:sp>
      <p:sp>
        <p:nvSpPr>
          <p:cNvPr id="3" name="Text Placeholder 2"/>
          <p:cNvSpPr>
            <a:spLocks noGrp="1"/>
          </p:cNvSpPr>
          <p:nvPr>
            <p:ph type="body" sz="quarter" idx="12"/>
          </p:nvPr>
        </p:nvSpPr>
        <p:spPr>
          <a:xfrm>
            <a:off x="355690" y="710711"/>
            <a:ext cx="4371279" cy="6010763"/>
          </a:xfrm>
          <a:ln>
            <a:solidFill>
              <a:srgbClr val="F07F09"/>
            </a:solidFill>
          </a:ln>
        </p:spPr>
        <p:txBody>
          <a:bodyPr>
            <a:noAutofit/>
          </a:bodyPr>
          <a:lstStyle/>
          <a:p>
            <a:pPr algn="just">
              <a:lnSpc>
                <a:spcPct val="150000"/>
              </a:lnSpc>
            </a:pPr>
            <a:r>
              <a:rPr lang="en-ZA" sz="1450" dirty="0" err="1">
                <a:solidFill>
                  <a:schemeClr val="tx1"/>
                </a:solidFill>
              </a:rPr>
              <a:t>Megalanyane</a:t>
            </a:r>
            <a:r>
              <a:rPr lang="en-ZA" sz="1450" dirty="0">
                <a:solidFill>
                  <a:schemeClr val="tx1"/>
                </a:solidFill>
              </a:rPr>
              <a:t> Solutions (Pty) Ltd is 100% owner managed by Rodney Tebogo </a:t>
            </a:r>
            <a:r>
              <a:rPr lang="en-ZA" sz="1450" dirty="0" err="1">
                <a:solidFill>
                  <a:schemeClr val="tx1"/>
                </a:solidFill>
              </a:rPr>
              <a:t>Megalanyane</a:t>
            </a:r>
            <a:r>
              <a:rPr lang="en-ZA" sz="1450" dirty="0">
                <a:solidFill>
                  <a:schemeClr val="tx1"/>
                </a:solidFill>
              </a:rPr>
              <a:t> .</a:t>
            </a:r>
          </a:p>
          <a:p>
            <a:pPr algn="just">
              <a:lnSpc>
                <a:spcPct val="150000"/>
              </a:lnSpc>
            </a:pPr>
            <a:r>
              <a:rPr lang="en-ZA" sz="1450" dirty="0">
                <a:solidFill>
                  <a:schemeClr val="tx1"/>
                </a:solidFill>
              </a:rPr>
              <a:t>Business was established and registered on the 26</a:t>
            </a:r>
            <a:r>
              <a:rPr lang="en-ZA" sz="1450" baseline="30000" dirty="0">
                <a:solidFill>
                  <a:schemeClr val="tx1"/>
                </a:solidFill>
              </a:rPr>
              <a:t>th</a:t>
            </a:r>
            <a:r>
              <a:rPr lang="en-ZA" sz="1450" dirty="0">
                <a:solidFill>
                  <a:schemeClr val="tx1"/>
                </a:solidFill>
              </a:rPr>
              <a:t> June 2014 and 100% black owned . </a:t>
            </a:r>
          </a:p>
          <a:p>
            <a:pPr algn="just">
              <a:lnSpc>
                <a:spcPct val="150000"/>
              </a:lnSpc>
            </a:pPr>
            <a:r>
              <a:rPr lang="en-ZA" sz="1450" dirty="0">
                <a:solidFill>
                  <a:schemeClr val="tx1"/>
                </a:solidFill>
              </a:rPr>
              <a:t>Business is operating a general trader. I has been focusing supply and delivery of groceries, agricultural goods.</a:t>
            </a:r>
          </a:p>
          <a:p>
            <a:pPr algn="just">
              <a:lnSpc>
                <a:spcPct val="150000"/>
              </a:lnSpc>
            </a:pPr>
            <a:r>
              <a:rPr lang="en-ZA" sz="1450" dirty="0">
                <a:solidFill>
                  <a:schemeClr val="tx1"/>
                </a:solidFill>
              </a:rPr>
              <a:t>Business was awarded a purchase order by the Northern Cape Department Agriculture, Land Reform and Rural Development to supply and deliver mobile handling facilities for sheep and </a:t>
            </a:r>
            <a:r>
              <a:rPr lang="en-ZA" sz="1450" dirty="0" err="1">
                <a:solidFill>
                  <a:schemeClr val="tx1"/>
                </a:solidFill>
              </a:rPr>
              <a:t>cattles</a:t>
            </a:r>
            <a:r>
              <a:rPr lang="en-ZA" sz="1450" dirty="0">
                <a:solidFill>
                  <a:schemeClr val="tx1"/>
                </a:solidFill>
              </a:rPr>
              <a:t> at the </a:t>
            </a:r>
            <a:r>
              <a:rPr lang="en-ZA" sz="1450" dirty="0" err="1">
                <a:solidFill>
                  <a:schemeClr val="tx1"/>
                </a:solidFill>
              </a:rPr>
              <a:t>Dawid</a:t>
            </a:r>
            <a:r>
              <a:rPr lang="en-ZA" sz="1450" dirty="0">
                <a:solidFill>
                  <a:schemeClr val="tx1"/>
                </a:solidFill>
              </a:rPr>
              <a:t> </a:t>
            </a:r>
            <a:r>
              <a:rPr lang="en-ZA" sz="1450" dirty="0" err="1">
                <a:solidFill>
                  <a:schemeClr val="tx1"/>
                </a:solidFill>
              </a:rPr>
              <a:t>Kruiper</a:t>
            </a:r>
            <a:r>
              <a:rPr lang="en-ZA" sz="1450" dirty="0">
                <a:solidFill>
                  <a:schemeClr val="tx1"/>
                </a:solidFill>
              </a:rPr>
              <a:t> Farms.</a:t>
            </a:r>
          </a:p>
          <a:p>
            <a:pPr algn="just">
              <a:lnSpc>
                <a:spcPct val="150000"/>
              </a:lnSpc>
            </a:pPr>
            <a:r>
              <a:rPr lang="en-ZA" sz="1450" dirty="0">
                <a:solidFill>
                  <a:schemeClr val="tx1"/>
                </a:solidFill>
              </a:rPr>
              <a:t>Business approached sefa to assist with a bridging finance facility to purchase the mobile handling facilities.</a:t>
            </a:r>
          </a:p>
          <a:p>
            <a:pPr algn="just">
              <a:lnSpc>
                <a:spcPct val="150000"/>
              </a:lnSpc>
            </a:pPr>
            <a:endParaRPr lang="en-ZA" sz="1500" dirty="0"/>
          </a:p>
          <a:p>
            <a:pPr algn="just">
              <a:lnSpc>
                <a:spcPct val="150000"/>
              </a:lnSpc>
            </a:pPr>
            <a:endParaRPr lang="en-ZA" sz="1500" dirty="0">
              <a:solidFill>
                <a:schemeClr val="tx1"/>
              </a:solidFill>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49</a:t>
            </a:fld>
            <a:endParaRPr lang="en-ZA"/>
          </a:p>
        </p:txBody>
      </p:sp>
      <p:sp>
        <p:nvSpPr>
          <p:cNvPr id="6" name="TextBox 5"/>
          <p:cNvSpPr txBox="1"/>
          <p:nvPr/>
        </p:nvSpPr>
        <p:spPr>
          <a:xfrm>
            <a:off x="5032776" y="919064"/>
            <a:ext cx="3482574" cy="2336537"/>
          </a:xfrm>
          <a:prstGeom prst="rect">
            <a:avLst/>
          </a:prstGeom>
          <a:noFill/>
          <a:ln>
            <a:solidFill>
              <a:srgbClr val="F07F09"/>
            </a:solidFill>
          </a:ln>
        </p:spPr>
        <p:txBody>
          <a:bodyPr wrap="square" rtlCol="0">
            <a:spAutoFit/>
          </a:bodyPr>
          <a:lstStyle/>
          <a:p>
            <a:pPr>
              <a:lnSpc>
                <a:spcPct val="150000"/>
              </a:lnSpc>
            </a:pPr>
            <a:r>
              <a:rPr lang="en-ZA" sz="1500" b="1" u="sng" dirty="0">
                <a:solidFill>
                  <a:prstClr val="black"/>
                </a:solidFill>
                <a:latin typeface="Arial" panose="020B0604020202020204" pitchFamily="34" charset="0"/>
                <a:cs typeface="Arial" panose="020B0604020202020204" pitchFamily="34" charset="0"/>
              </a:rPr>
              <a:t>Key information</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Location : Kimberley</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Jobs facilitated: 1 </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Funding amount: R 372 375.75</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Sector: Services</a:t>
            </a:r>
          </a:p>
        </p:txBody>
      </p:sp>
      <p:pic>
        <p:nvPicPr>
          <p:cNvPr id="5" name="Picture 4"/>
          <p:cNvPicPr>
            <a:picLocks noChangeAspect="1"/>
          </p:cNvPicPr>
          <p:nvPr/>
        </p:nvPicPr>
        <p:blipFill>
          <a:blip r:embed="rId3" cstate="print"/>
          <a:stretch>
            <a:fillRect/>
          </a:stretch>
        </p:blipFill>
        <p:spPr>
          <a:xfrm>
            <a:off x="5032776" y="3926266"/>
            <a:ext cx="3657917" cy="2523963"/>
          </a:xfrm>
          <a:prstGeom prst="rect">
            <a:avLst/>
          </a:prstGeom>
        </p:spPr>
      </p:pic>
    </p:spTree>
    <p:extLst>
      <p:ext uri="{BB962C8B-B14F-4D97-AF65-F5344CB8AC3E}">
        <p14:creationId xmlns:p14="http://schemas.microsoft.com/office/powerpoint/2010/main" xmlns="" val="186086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Introduction </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5</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462321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129157"/>
            <a:ext cx="7886700" cy="612775"/>
          </a:xfrm>
        </p:spPr>
        <p:txBody>
          <a:bodyPr>
            <a:noAutofit/>
          </a:bodyPr>
          <a:lstStyle/>
          <a:p>
            <a:r>
              <a:rPr lang="en-US" sz="2000" dirty="0">
                <a:solidFill>
                  <a:schemeClr val="tx1"/>
                </a:solidFill>
              </a:rPr>
              <a:t/>
            </a:r>
            <a:br>
              <a:rPr lang="en-US" sz="2000" dirty="0">
                <a:solidFill>
                  <a:schemeClr val="tx1"/>
                </a:solidFill>
              </a:rPr>
            </a:br>
            <a:r>
              <a:rPr lang="en-US" sz="1700" b="1" dirty="0">
                <a:solidFill>
                  <a:schemeClr val="tx1"/>
                </a:solidFill>
              </a:rPr>
              <a:t>N </a:t>
            </a:r>
            <a:r>
              <a:rPr lang="en-US" sz="1700" b="1" dirty="0" err="1">
                <a:solidFill>
                  <a:schemeClr val="tx1"/>
                </a:solidFill>
              </a:rPr>
              <a:t>Gazans</a:t>
            </a:r>
            <a:r>
              <a:rPr lang="en-US" sz="1700" b="1" dirty="0">
                <a:solidFill>
                  <a:schemeClr val="tx1"/>
                </a:solidFill>
              </a:rPr>
              <a:t> Construction Trading supplier and other activities (Pty) Ltd</a:t>
            </a:r>
            <a:r>
              <a:rPr lang="en-ZA" sz="1700" b="1" dirty="0">
                <a:solidFill>
                  <a:schemeClr val="tx1"/>
                </a:solidFill>
              </a:rPr>
              <a:t/>
            </a:r>
            <a:br>
              <a:rPr lang="en-ZA" sz="1700" b="1" dirty="0">
                <a:solidFill>
                  <a:schemeClr val="tx1"/>
                </a:solidFill>
              </a:rPr>
            </a:br>
            <a:endParaRPr lang="en-ZA" sz="1700" b="1" dirty="0"/>
          </a:p>
        </p:txBody>
      </p:sp>
      <p:sp>
        <p:nvSpPr>
          <p:cNvPr id="3" name="Text Placeholder 2"/>
          <p:cNvSpPr>
            <a:spLocks noGrp="1"/>
          </p:cNvSpPr>
          <p:nvPr>
            <p:ph type="body" sz="quarter" idx="12"/>
          </p:nvPr>
        </p:nvSpPr>
        <p:spPr>
          <a:xfrm>
            <a:off x="355690" y="710711"/>
            <a:ext cx="4371279" cy="6010763"/>
          </a:xfrm>
          <a:ln>
            <a:solidFill>
              <a:srgbClr val="F07F09"/>
            </a:solidFill>
          </a:ln>
        </p:spPr>
        <p:txBody>
          <a:bodyPr>
            <a:noAutofit/>
          </a:bodyPr>
          <a:lstStyle/>
          <a:p>
            <a:pPr algn="just">
              <a:lnSpc>
                <a:spcPct val="150000"/>
              </a:lnSpc>
            </a:pPr>
            <a:r>
              <a:rPr lang="en-ZA" sz="1400" dirty="0">
                <a:solidFill>
                  <a:schemeClr val="tx1"/>
                </a:solidFill>
              </a:rPr>
              <a:t>Business is a 100% black, male owned logistics entity, established and managed by Mr </a:t>
            </a:r>
            <a:r>
              <a:rPr lang="en-ZA" sz="1400" dirty="0" err="1">
                <a:solidFill>
                  <a:schemeClr val="tx1"/>
                </a:solidFill>
              </a:rPr>
              <a:t>Letlhogonolo</a:t>
            </a:r>
            <a:r>
              <a:rPr lang="en-ZA" sz="1400" dirty="0">
                <a:solidFill>
                  <a:schemeClr val="tx1"/>
                </a:solidFill>
              </a:rPr>
              <a:t> </a:t>
            </a:r>
            <a:r>
              <a:rPr lang="en-ZA" sz="1400" dirty="0" err="1">
                <a:solidFill>
                  <a:schemeClr val="tx1"/>
                </a:solidFill>
              </a:rPr>
              <a:t>Motsikoe</a:t>
            </a:r>
            <a:endParaRPr lang="en-ZA" sz="1400" dirty="0">
              <a:solidFill>
                <a:schemeClr val="tx1"/>
              </a:solidFill>
            </a:endParaRPr>
          </a:p>
          <a:p>
            <a:pPr algn="just">
              <a:lnSpc>
                <a:spcPct val="150000"/>
              </a:lnSpc>
            </a:pPr>
            <a:r>
              <a:rPr lang="en-ZA" sz="1400" dirty="0">
                <a:solidFill>
                  <a:schemeClr val="tx1"/>
                </a:solidFill>
              </a:rPr>
              <a:t>Business was established and registered on the </a:t>
            </a:r>
            <a:r>
              <a:rPr lang="en-US" sz="1400" dirty="0">
                <a:solidFill>
                  <a:schemeClr val="tx1"/>
                </a:solidFill>
              </a:rPr>
              <a:t>February 2018.</a:t>
            </a:r>
          </a:p>
          <a:p>
            <a:pPr algn="just">
              <a:lnSpc>
                <a:spcPct val="150000"/>
              </a:lnSpc>
            </a:pPr>
            <a:r>
              <a:rPr lang="en-US" sz="1400" dirty="0">
                <a:solidFill>
                  <a:schemeClr val="tx1"/>
                </a:solidFill>
              </a:rPr>
              <a:t>Business received a contract from South African Police Service (SAPS) Northern Cape Provincial office Kimberley to supply and deliver Cartridges. </a:t>
            </a:r>
          </a:p>
          <a:p>
            <a:pPr algn="just">
              <a:lnSpc>
                <a:spcPct val="150000"/>
              </a:lnSpc>
            </a:pPr>
            <a:r>
              <a:rPr lang="en-ZA" sz="1400" dirty="0">
                <a:solidFill>
                  <a:schemeClr val="tx1"/>
                </a:solidFill>
              </a:rPr>
              <a:t>Business approached sefa to assist with a bridging finance facility to purchase the cartridges.</a:t>
            </a:r>
          </a:p>
          <a:p>
            <a:pPr algn="just">
              <a:lnSpc>
                <a:spcPct val="150000"/>
              </a:lnSpc>
            </a:pPr>
            <a:endParaRPr lang="en-ZA" sz="1600" dirty="0">
              <a:solidFill>
                <a:schemeClr val="tx1"/>
              </a:solidFill>
            </a:endParaRPr>
          </a:p>
          <a:p>
            <a:pPr algn="just">
              <a:lnSpc>
                <a:spcPct val="150000"/>
              </a:lnSpc>
            </a:pPr>
            <a:endParaRPr lang="en-ZA" sz="1500" dirty="0">
              <a:solidFill>
                <a:schemeClr val="tx1"/>
              </a:solidFill>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50</a:t>
            </a:fld>
            <a:endParaRPr lang="en-ZA"/>
          </a:p>
        </p:txBody>
      </p:sp>
      <p:sp>
        <p:nvSpPr>
          <p:cNvPr id="6" name="TextBox 5"/>
          <p:cNvSpPr txBox="1"/>
          <p:nvPr/>
        </p:nvSpPr>
        <p:spPr>
          <a:xfrm>
            <a:off x="5032776" y="919064"/>
            <a:ext cx="3482574" cy="2336537"/>
          </a:xfrm>
          <a:prstGeom prst="rect">
            <a:avLst/>
          </a:prstGeom>
          <a:noFill/>
          <a:ln>
            <a:solidFill>
              <a:srgbClr val="F07F09"/>
            </a:solidFill>
          </a:ln>
        </p:spPr>
        <p:txBody>
          <a:bodyPr wrap="square" rtlCol="0">
            <a:spAutoFit/>
          </a:bodyPr>
          <a:lstStyle/>
          <a:p>
            <a:pPr>
              <a:lnSpc>
                <a:spcPct val="150000"/>
              </a:lnSpc>
            </a:pPr>
            <a:r>
              <a:rPr lang="en-ZA" sz="1500" b="1" u="sng" dirty="0">
                <a:solidFill>
                  <a:prstClr val="black"/>
                </a:solidFill>
                <a:latin typeface="Arial" panose="020B0604020202020204" pitchFamily="34" charset="0"/>
                <a:cs typeface="Arial" panose="020B0604020202020204" pitchFamily="34" charset="0"/>
              </a:rPr>
              <a:t>Key information</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Location : Kimberley</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Jobs facilitated: 1</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Funding amount: R  71 156.00</a:t>
            </a:r>
          </a:p>
          <a:p>
            <a:pPr marL="228600" indent="-228600">
              <a:lnSpc>
                <a:spcPct val="150000"/>
              </a:lnSpc>
              <a:spcBef>
                <a:spcPts val="1000"/>
              </a:spcBef>
              <a:buClr>
                <a:srgbClr val="F58220"/>
              </a:buClr>
              <a:buFont typeface="Arial" panose="020B0604020202020204" pitchFamily="34" charset="0"/>
              <a:buChar char="•"/>
            </a:pPr>
            <a:r>
              <a:rPr lang="en-ZA" sz="1500" dirty="0">
                <a:solidFill>
                  <a:prstClr val="black"/>
                </a:solidFill>
                <a:cs typeface="Arial" panose="020B0604020202020204" pitchFamily="34" charset="0"/>
              </a:rPr>
              <a:t>Sector: Services</a:t>
            </a:r>
          </a:p>
        </p:txBody>
      </p:sp>
      <p:pic>
        <p:nvPicPr>
          <p:cNvPr id="5" name="Picture 4"/>
          <p:cNvPicPr>
            <a:picLocks noChangeAspect="1"/>
          </p:cNvPicPr>
          <p:nvPr/>
        </p:nvPicPr>
        <p:blipFill>
          <a:blip r:embed="rId3" cstate="print"/>
          <a:stretch>
            <a:fillRect/>
          </a:stretch>
        </p:blipFill>
        <p:spPr>
          <a:xfrm>
            <a:off x="4909849" y="3931599"/>
            <a:ext cx="4117773" cy="2424751"/>
          </a:xfrm>
          <a:prstGeom prst="rect">
            <a:avLst/>
          </a:prstGeom>
        </p:spPr>
      </p:pic>
    </p:spTree>
    <p:extLst>
      <p:ext uri="{BB962C8B-B14F-4D97-AF65-F5344CB8AC3E}">
        <p14:creationId xmlns:p14="http://schemas.microsoft.com/office/powerpoint/2010/main" xmlns="" val="3759689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00" y="1715552"/>
            <a:ext cx="8178918" cy="2852737"/>
          </a:xfrm>
        </p:spPr>
        <p:txBody>
          <a:bodyPr/>
          <a:lstStyle/>
          <a:p>
            <a:r>
              <a:rPr lang="en-ZA" dirty="0">
                <a:latin typeface="Gill Sans MT" panose="020B0502020104020203" pitchFamily="34" charset="0"/>
              </a:rPr>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51</a:t>
            </a:fld>
            <a:endParaRPr lang="en-ZA" dirty="0"/>
          </a:p>
        </p:txBody>
      </p:sp>
      <p:sp>
        <p:nvSpPr>
          <p:cNvPr id="6" name="Text Placeholder 2"/>
          <p:cNvSpPr>
            <a:spLocks noGrp="1"/>
          </p:cNvSpPr>
          <p:nvPr>
            <p:ph type="body" idx="1"/>
          </p:nvPr>
        </p:nvSpPr>
        <p:spPr>
          <a:xfrm>
            <a:off x="542000" y="4589463"/>
            <a:ext cx="7886700" cy="1500187"/>
          </a:xfrm>
        </p:spPr>
        <p:txBody>
          <a:bodyPr/>
          <a:lstStyle/>
          <a:p>
            <a:r>
              <a:rPr lang="en-US" dirty="0">
                <a:latin typeface="Gill Sans MT" panose="020B0502020104020203" pitchFamily="34" charset="0"/>
              </a:rPr>
              <a:t>Western Cape</a:t>
            </a:r>
            <a:endParaRPr lang="en-ZA" dirty="0">
              <a:latin typeface="Gill Sans MT" panose="020B0502020104020203" pitchFamily="34" charset="0"/>
            </a:endParaRPr>
          </a:p>
        </p:txBody>
      </p:sp>
    </p:spTree>
    <p:extLst>
      <p:ext uri="{BB962C8B-B14F-4D97-AF65-F5344CB8AC3E}">
        <p14:creationId xmlns:p14="http://schemas.microsoft.com/office/powerpoint/2010/main" xmlns="" val="3253467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38225" y="263525"/>
            <a:ext cx="7886700" cy="612775"/>
          </a:xfrm>
        </p:spPr>
        <p:txBody>
          <a:bodyPr/>
          <a:lstStyle/>
          <a:p>
            <a:pPr eaLnBrk="1" hangingPunct="1"/>
            <a:r>
              <a:rPr lang="en-ZA" altLang="en-US" sz="2800" b="1" dirty="0">
                <a:latin typeface="Gill Sans MT" panose="020B0502020104020203" pitchFamily="34" charset="0"/>
              </a:rPr>
              <a:t>Lee- Nash Trading CC</a:t>
            </a:r>
          </a:p>
        </p:txBody>
      </p:sp>
      <p:sp>
        <p:nvSpPr>
          <p:cNvPr id="21507" name="Text Placeholder 2"/>
          <p:cNvSpPr>
            <a:spLocks noGrp="1"/>
          </p:cNvSpPr>
          <p:nvPr>
            <p:ph type="body" sz="quarter" idx="12"/>
          </p:nvPr>
        </p:nvSpPr>
        <p:spPr>
          <a:xfrm>
            <a:off x="355600" y="1147763"/>
            <a:ext cx="4665663" cy="5589587"/>
          </a:xfrm>
          <a:ln>
            <a:solidFill>
              <a:srgbClr val="F07F09"/>
            </a:solidFill>
            <a:miter lim="800000"/>
            <a:headEnd/>
            <a:tailEnd/>
          </a:ln>
        </p:spPr>
        <p:txBody>
          <a:bodyPr/>
          <a:lstStyle/>
          <a:p>
            <a:pPr marL="0" indent="0" algn="just" eaLnBrk="1" hangingPunct="1">
              <a:lnSpc>
                <a:spcPct val="100000"/>
              </a:lnSpc>
              <a:spcBef>
                <a:spcPct val="0"/>
              </a:spcBef>
              <a:buFont typeface="Arial" panose="020B0604020202020204" pitchFamily="34" charset="0"/>
              <a:buNone/>
            </a:pPr>
            <a:endParaRPr lang="en-ZA" altLang="en-US" sz="1800" dirty="0">
              <a:latin typeface="Gill Sans MT" panose="020B0502020104020203" pitchFamily="34" charset="0"/>
            </a:endParaRPr>
          </a:p>
          <a:p>
            <a:pPr algn="just" eaLnBrk="1" hangingPunct="1">
              <a:lnSpc>
                <a:spcPct val="100000"/>
              </a:lnSpc>
              <a:spcBef>
                <a:spcPct val="0"/>
              </a:spcBef>
            </a:pPr>
            <a:r>
              <a:rPr lang="en-ZA" altLang="en-US" sz="1400" dirty="0"/>
              <a:t>Lee- Nash Trading CC trading as Phoenix Driving School was founded in 2017 by Melony and Peter </a:t>
            </a:r>
            <a:r>
              <a:rPr lang="en-ZA" altLang="en-US" sz="1400" dirty="0" err="1"/>
              <a:t>Louw</a:t>
            </a:r>
            <a:r>
              <a:rPr lang="en-ZA" altLang="en-US" sz="1400" dirty="0"/>
              <a:t>, (a husband and wife team). </a:t>
            </a:r>
          </a:p>
          <a:p>
            <a:pPr algn="just" eaLnBrk="1" hangingPunct="1">
              <a:lnSpc>
                <a:spcPct val="100000"/>
              </a:lnSpc>
              <a:spcBef>
                <a:spcPct val="0"/>
              </a:spcBef>
            </a:pPr>
            <a:r>
              <a:rPr lang="en-ZA" altLang="en-US" sz="1400" dirty="0"/>
              <a:t>They originally managed a driving school on behalf of the owner, however, in September 2017, they decided to start their own driving school business. </a:t>
            </a:r>
          </a:p>
          <a:p>
            <a:pPr algn="just" eaLnBrk="1" hangingPunct="1">
              <a:lnSpc>
                <a:spcPct val="100000"/>
              </a:lnSpc>
              <a:spcBef>
                <a:spcPct val="0"/>
              </a:spcBef>
            </a:pPr>
            <a:r>
              <a:rPr lang="en-ZA" altLang="en-US" sz="1400" dirty="0"/>
              <a:t>Due to the lack of vehicles, they entered into arrangements with two Service Providers (Cross Road Driving School and Eric's Driving School) for the use of their vehicles subject to availability. They entered into an arrangement with two service providers for the use of their vehicles when available. </a:t>
            </a:r>
          </a:p>
          <a:p>
            <a:pPr algn="just" eaLnBrk="1" hangingPunct="1">
              <a:lnSpc>
                <a:spcPct val="100000"/>
              </a:lnSpc>
              <a:spcBef>
                <a:spcPct val="0"/>
              </a:spcBef>
            </a:pPr>
            <a:r>
              <a:rPr lang="en-ZA" altLang="en-US" sz="1400" dirty="0"/>
              <a:t>With only their skill, expertise and a reputable reputation, they managed to build a sustainable business.</a:t>
            </a:r>
          </a:p>
          <a:p>
            <a:pPr algn="just" eaLnBrk="1" hangingPunct="1">
              <a:lnSpc>
                <a:spcPct val="100000"/>
              </a:lnSpc>
              <a:spcBef>
                <a:spcPct val="0"/>
              </a:spcBef>
            </a:pPr>
            <a:r>
              <a:rPr lang="en-ZA" altLang="en-US" sz="1400" dirty="0"/>
              <a:t>sefa assisted the entrepreneurs by approving funding to purchase 2 vehicles. </a:t>
            </a:r>
          </a:p>
          <a:p>
            <a:pPr marL="0" indent="0" algn="just" eaLnBrk="1" hangingPunct="1">
              <a:lnSpc>
                <a:spcPct val="100000"/>
              </a:lnSpc>
              <a:buFont typeface="Arial" panose="020B0604020202020204" pitchFamily="34" charset="0"/>
              <a:buNone/>
            </a:pPr>
            <a:endParaRPr lang="en-US" altLang="en-US" sz="1600" dirty="0">
              <a:latin typeface="Gill Sans MT" panose="020B0502020104020203" pitchFamily="34" charset="0"/>
            </a:endParaRPr>
          </a:p>
        </p:txBody>
      </p:sp>
      <p:sp>
        <p:nvSpPr>
          <p:cNvPr id="21508" name="Slide Number Placeholder 3"/>
          <p:cNvSpPr>
            <a:spLocks noGrp="1"/>
          </p:cNvSpPr>
          <p:nvPr>
            <p:ph type="sldNum" sz="quarter" idx="14"/>
          </p:nvPr>
        </p:nvSpPr>
        <p:spPr bwMode="auto">
          <a:xfrm>
            <a:off x="6632575" y="6369050"/>
            <a:ext cx="2057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Clr>
                <a:srgbClr val="F58220"/>
              </a:buClr>
              <a:buFont typeface="Arial" panose="020B0604020202020204" pitchFamily="34" charset="0"/>
              <a:buChar char="•"/>
              <a:defRPr sz="2000">
                <a:solidFill>
                  <a:srgbClr val="50575F"/>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F58220"/>
              </a:buClr>
              <a:buFont typeface="Arial" panose="020B0604020202020204" pitchFamily="34" charset="0"/>
              <a:buChar char="−"/>
              <a:defRPr>
                <a:solidFill>
                  <a:srgbClr val="50575F"/>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F58220"/>
              </a:buClr>
              <a:buFont typeface="Wingdings" panose="05000000000000000000" pitchFamily="2" charset="2"/>
              <a:buChar char="§"/>
              <a:defRPr sz="1600">
                <a:solidFill>
                  <a:srgbClr val="50575F"/>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F58220"/>
              </a:buClr>
              <a:buFont typeface="Arial" panose="020B0604020202020204" pitchFamily="34" charset="0"/>
              <a:buChar char="•"/>
              <a:defRPr sz="1400">
                <a:solidFill>
                  <a:srgbClr val="50575F"/>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F5822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F5822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F5822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F5822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F5822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ClrTx/>
              <a:buFontTx/>
              <a:buNone/>
            </a:pPr>
            <a:fld id="{ED9F4481-E273-4EE8-AD2F-39309941F0B2}" type="slidenum">
              <a:rPr lang="en-ZA" altLang="en-US" sz="1200" smtClean="0">
                <a:solidFill>
                  <a:prstClr val="black"/>
                </a:solidFill>
              </a:rPr>
              <a:pPr fontAlgn="base">
                <a:lnSpc>
                  <a:spcPct val="100000"/>
                </a:lnSpc>
                <a:spcBef>
                  <a:spcPct val="0"/>
                </a:spcBef>
                <a:spcAft>
                  <a:spcPct val="0"/>
                </a:spcAft>
                <a:buClrTx/>
                <a:buFontTx/>
                <a:buNone/>
              </a:pPr>
              <a:t>52</a:t>
            </a:fld>
            <a:endParaRPr lang="en-ZA" altLang="en-US" sz="1200">
              <a:solidFill>
                <a:prstClr val="black"/>
              </a:solidFill>
            </a:endParaRPr>
          </a:p>
        </p:txBody>
      </p:sp>
      <p:sp>
        <p:nvSpPr>
          <p:cNvPr id="6" name="TextBox 5"/>
          <p:cNvSpPr txBox="1"/>
          <p:nvPr/>
        </p:nvSpPr>
        <p:spPr>
          <a:xfrm>
            <a:off x="5141913" y="1147763"/>
            <a:ext cx="3332162" cy="1938992"/>
          </a:xfrm>
          <a:prstGeom prst="rect">
            <a:avLst/>
          </a:prstGeom>
          <a:noFill/>
          <a:ln>
            <a:solidFill>
              <a:srgbClr val="F07F09"/>
            </a:solidFill>
          </a:ln>
        </p:spPr>
        <p:txBody>
          <a:bodyPr>
            <a:spAutoFit/>
          </a:bodyPr>
          <a:lstStyle/>
          <a:p>
            <a:pPr>
              <a:lnSpc>
                <a:spcPct val="150000"/>
              </a:lnSpc>
              <a:defRPr/>
            </a:pPr>
            <a:r>
              <a:rPr lang="en-ZA" sz="1600" b="1" u="sng" dirty="0">
                <a:solidFill>
                  <a:srgbClr val="50575F"/>
                </a:solidFill>
              </a:rPr>
              <a:t>Key information</a:t>
            </a:r>
          </a:p>
          <a:p>
            <a:pPr marL="285750" indent="-285750">
              <a:lnSpc>
                <a:spcPct val="150000"/>
              </a:lnSpc>
              <a:buClr>
                <a:srgbClr val="F07F09"/>
              </a:buClr>
              <a:buFont typeface="Arial" panose="020B0604020202020204" pitchFamily="34" charset="0"/>
              <a:buChar char="•"/>
              <a:defRPr/>
            </a:pPr>
            <a:r>
              <a:rPr lang="en-ZA" sz="1600" dirty="0">
                <a:solidFill>
                  <a:srgbClr val="50575F"/>
                </a:solidFill>
              </a:rPr>
              <a:t>Location:  George, Western Cape</a:t>
            </a:r>
          </a:p>
          <a:p>
            <a:pPr marL="285750" indent="-285750">
              <a:lnSpc>
                <a:spcPct val="150000"/>
              </a:lnSpc>
              <a:buClr>
                <a:srgbClr val="F07F09"/>
              </a:buClr>
              <a:buFont typeface="Arial" panose="020B0604020202020204" pitchFamily="34" charset="0"/>
              <a:buChar char="•"/>
              <a:defRPr/>
            </a:pPr>
            <a:r>
              <a:rPr lang="en-ZA" sz="1600" dirty="0">
                <a:solidFill>
                  <a:srgbClr val="50575F"/>
                </a:solidFill>
              </a:rPr>
              <a:t>Job facilitated: 2 	</a:t>
            </a:r>
          </a:p>
          <a:p>
            <a:pPr marL="285750" indent="-285750">
              <a:lnSpc>
                <a:spcPct val="150000"/>
              </a:lnSpc>
              <a:buClr>
                <a:srgbClr val="F07F09"/>
              </a:buClr>
              <a:buFont typeface="Arial" panose="020B0604020202020204" pitchFamily="34" charset="0"/>
              <a:buChar char="•"/>
              <a:defRPr/>
            </a:pPr>
            <a:r>
              <a:rPr lang="en-ZA" sz="1600" dirty="0">
                <a:solidFill>
                  <a:srgbClr val="50575F"/>
                </a:solidFill>
              </a:rPr>
              <a:t>Funding amount: R483 880-36</a:t>
            </a:r>
          </a:p>
          <a:p>
            <a:pPr marL="285750" indent="-285750">
              <a:lnSpc>
                <a:spcPct val="150000"/>
              </a:lnSpc>
              <a:buClr>
                <a:srgbClr val="F07F09"/>
              </a:buClr>
              <a:buFont typeface="Arial" panose="020B0604020202020204" pitchFamily="34" charset="0"/>
              <a:buChar char="•"/>
              <a:defRPr/>
            </a:pPr>
            <a:r>
              <a:rPr lang="en-ZA" sz="1600" dirty="0">
                <a:solidFill>
                  <a:srgbClr val="50575F"/>
                </a:solidFill>
              </a:rPr>
              <a:t>Sector:	  Services</a:t>
            </a:r>
          </a:p>
        </p:txBody>
      </p:sp>
      <p:sp>
        <p:nvSpPr>
          <p:cNvPr id="2" name="Rectangle 1"/>
          <p:cNvSpPr/>
          <p:nvPr/>
        </p:nvSpPr>
        <p:spPr>
          <a:xfrm>
            <a:off x="5141913" y="3032125"/>
            <a:ext cx="3563937" cy="3519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ZA" dirty="0">
                <a:solidFill>
                  <a:prstClr val="black"/>
                </a:solidFill>
              </a:rPr>
              <a:t>PHOTOS</a:t>
            </a:r>
          </a:p>
        </p:txBody>
      </p:sp>
      <p:pic>
        <p:nvPicPr>
          <p:cNvPr id="21511"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1913" y="3048000"/>
            <a:ext cx="1843087" cy="309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3413" y="3048000"/>
            <a:ext cx="1843087"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6453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12" y="1709738"/>
            <a:ext cx="8178918" cy="2852737"/>
          </a:xfrm>
        </p:spPr>
        <p:txBody>
          <a:bodyPr/>
          <a:lstStyle/>
          <a:p>
            <a:r>
              <a:rPr lang="en-ZA" dirty="0"/>
              <a:t>Direct Lending</a:t>
            </a:r>
          </a:p>
        </p:txBody>
      </p:sp>
      <p:sp>
        <p:nvSpPr>
          <p:cNvPr id="4" name="Slide Number Placeholder 3"/>
          <p:cNvSpPr>
            <a:spLocks noGrp="1"/>
          </p:cNvSpPr>
          <p:nvPr>
            <p:ph type="sldNum" sz="quarter" idx="12"/>
          </p:nvPr>
        </p:nvSpPr>
        <p:spPr/>
        <p:txBody>
          <a:bodyPr/>
          <a:lstStyle/>
          <a:p>
            <a:fld id="{8AACF080-9DDD-4989-B070-1CBD42B065C6}" type="slidenum">
              <a:rPr lang="en-ZA" smtClean="0"/>
              <a:pPr/>
              <a:t>53</a:t>
            </a:fld>
            <a:endParaRPr lang="en-ZA"/>
          </a:p>
        </p:txBody>
      </p:sp>
      <p:sp>
        <p:nvSpPr>
          <p:cNvPr id="6" name="Text Placeholder 2"/>
          <p:cNvSpPr>
            <a:spLocks noGrp="1"/>
          </p:cNvSpPr>
          <p:nvPr>
            <p:ph type="body" idx="1"/>
          </p:nvPr>
        </p:nvSpPr>
        <p:spPr>
          <a:xfrm>
            <a:off x="542000" y="4589463"/>
            <a:ext cx="7886700" cy="1500187"/>
          </a:xfrm>
        </p:spPr>
        <p:txBody>
          <a:bodyPr/>
          <a:lstStyle/>
          <a:p>
            <a:r>
              <a:rPr lang="en-ZA" dirty="0"/>
              <a:t>Gauteng South</a:t>
            </a:r>
          </a:p>
        </p:txBody>
      </p:sp>
    </p:spTree>
    <p:extLst>
      <p:ext uri="{BB962C8B-B14F-4D97-AF65-F5344CB8AC3E}">
        <p14:creationId xmlns:p14="http://schemas.microsoft.com/office/powerpoint/2010/main" xmlns="" val="1374631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0" y="129157"/>
            <a:ext cx="7886700" cy="612775"/>
          </a:xfrm>
        </p:spPr>
        <p:txBody>
          <a:bodyPr>
            <a:noAutofit/>
          </a:bodyPr>
          <a:lstStyle/>
          <a:p>
            <a:pPr algn="ctr"/>
            <a:r>
              <a:rPr lang="en-ZA" sz="2400" b="1" dirty="0" err="1">
                <a:latin typeface="Gill Sans MT" panose="020B0502020104020203" pitchFamily="34" charset="0"/>
              </a:rPr>
              <a:t>Unagundo</a:t>
            </a:r>
            <a:r>
              <a:rPr lang="en-ZA" sz="2400" b="1" dirty="0">
                <a:latin typeface="Gill Sans MT" panose="020B0502020104020203" pitchFamily="34" charset="0"/>
              </a:rPr>
              <a:t> Projects (Pty) Ltd </a:t>
            </a:r>
          </a:p>
        </p:txBody>
      </p:sp>
      <p:sp>
        <p:nvSpPr>
          <p:cNvPr id="3" name="Text Placeholder 2"/>
          <p:cNvSpPr>
            <a:spLocks noGrp="1"/>
          </p:cNvSpPr>
          <p:nvPr>
            <p:ph type="body" sz="quarter" idx="12"/>
          </p:nvPr>
        </p:nvSpPr>
        <p:spPr>
          <a:xfrm>
            <a:off x="117989" y="869188"/>
            <a:ext cx="4822502" cy="5988812"/>
          </a:xfrm>
          <a:ln>
            <a:solidFill>
              <a:srgbClr val="F07F09"/>
            </a:solidFill>
          </a:ln>
        </p:spPr>
        <p:txBody>
          <a:bodyPr>
            <a:noAutofit/>
          </a:bodyPr>
          <a:lstStyle/>
          <a:p>
            <a:pPr algn="just">
              <a:lnSpc>
                <a:spcPct val="150000"/>
              </a:lnSpc>
            </a:pPr>
            <a:r>
              <a:rPr lang="en-GB" sz="1200" dirty="0" err="1">
                <a:solidFill>
                  <a:schemeClr val="tx1"/>
                </a:solidFill>
              </a:rPr>
              <a:t>Unagundo</a:t>
            </a:r>
            <a:r>
              <a:rPr lang="en-GB" sz="1200" dirty="0">
                <a:solidFill>
                  <a:schemeClr val="tx1"/>
                </a:solidFill>
              </a:rPr>
              <a:t> Projects (Pty) Ltd is an existing business owned by  </a:t>
            </a:r>
            <a:r>
              <a:rPr lang="en-GB" sz="1200" dirty="0" err="1">
                <a:solidFill>
                  <a:schemeClr val="tx1"/>
                </a:solidFill>
              </a:rPr>
              <a:t>Mpho</a:t>
            </a:r>
            <a:r>
              <a:rPr lang="en-GB" sz="1200" dirty="0">
                <a:solidFill>
                  <a:schemeClr val="tx1"/>
                </a:solidFill>
              </a:rPr>
              <a:t>  </a:t>
            </a:r>
            <a:r>
              <a:rPr lang="en-GB" sz="1200" dirty="0" err="1">
                <a:solidFill>
                  <a:schemeClr val="tx1"/>
                </a:solidFill>
              </a:rPr>
              <a:t>Nemavhulani</a:t>
            </a:r>
            <a:r>
              <a:rPr lang="en-GB" sz="1200" dirty="0">
                <a:solidFill>
                  <a:schemeClr val="tx1"/>
                </a:solidFill>
              </a:rPr>
              <a:t> and </a:t>
            </a:r>
            <a:r>
              <a:rPr lang="en-GB" sz="1200" dirty="0" err="1">
                <a:solidFill>
                  <a:schemeClr val="tx1"/>
                </a:solidFill>
              </a:rPr>
              <a:t>Vutshilo</a:t>
            </a:r>
            <a:r>
              <a:rPr lang="en-GB" sz="1200" dirty="0">
                <a:solidFill>
                  <a:schemeClr val="tx1"/>
                </a:solidFill>
              </a:rPr>
              <a:t> </a:t>
            </a:r>
            <a:r>
              <a:rPr lang="en-GB" sz="1200" dirty="0" err="1">
                <a:solidFill>
                  <a:schemeClr val="tx1"/>
                </a:solidFill>
              </a:rPr>
              <a:t>Nemukula</a:t>
            </a:r>
            <a:r>
              <a:rPr lang="en-GB" sz="1200" dirty="0">
                <a:solidFill>
                  <a:schemeClr val="tx1"/>
                </a:solidFill>
              </a:rPr>
              <a:t>. The core activities of the business incorporates General maintenance of office and industrial buildings; Renovations specialist and supplier of all materials (within  the building, maintenance, design and partitioning space); Electrical work; Cleaning of offices and buildings; Rubble removal. </a:t>
            </a:r>
          </a:p>
          <a:p>
            <a:pPr algn="just">
              <a:lnSpc>
                <a:spcPct val="150000"/>
              </a:lnSpc>
            </a:pPr>
            <a:r>
              <a:rPr lang="en-GB" sz="1200" dirty="0">
                <a:solidFill>
                  <a:schemeClr val="tx1"/>
                </a:solidFill>
              </a:rPr>
              <a:t>The business is 50% youth owned  and the business township based.</a:t>
            </a:r>
          </a:p>
          <a:p>
            <a:pPr algn="just">
              <a:lnSpc>
                <a:spcPct val="150000"/>
              </a:lnSpc>
            </a:pPr>
            <a:r>
              <a:rPr lang="en-GB" sz="1200" dirty="0" err="1">
                <a:solidFill>
                  <a:schemeClr val="tx1"/>
                </a:solidFill>
              </a:rPr>
              <a:t>Unagundo</a:t>
            </a:r>
            <a:r>
              <a:rPr lang="en-GB" sz="1200" dirty="0">
                <a:solidFill>
                  <a:schemeClr val="tx1"/>
                </a:solidFill>
              </a:rPr>
              <a:t> Projects (Pty) Ltd  secured R250 000-00 funding to execute a purchase Order awarded by NYDA (National Youth Development Agency). </a:t>
            </a:r>
          </a:p>
          <a:p>
            <a:pPr algn="just">
              <a:lnSpc>
                <a:spcPct val="150000"/>
              </a:lnSpc>
            </a:pPr>
            <a:r>
              <a:rPr lang="en-GB" sz="1200" dirty="0">
                <a:solidFill>
                  <a:schemeClr val="tx1"/>
                </a:solidFill>
              </a:rPr>
              <a:t>The loan amount required was for material and working capital</a:t>
            </a:r>
          </a:p>
          <a:p>
            <a:pPr algn="just">
              <a:lnSpc>
                <a:spcPct val="150000"/>
              </a:lnSpc>
            </a:pPr>
            <a:r>
              <a:rPr lang="en-GB" sz="1200" dirty="0">
                <a:solidFill>
                  <a:schemeClr val="tx1"/>
                </a:solidFill>
              </a:rPr>
              <a:t>The project entails office space planning and partitioning of the NYDA offices in the West rand.</a:t>
            </a:r>
          </a:p>
          <a:p>
            <a:pPr algn="just">
              <a:lnSpc>
                <a:spcPct val="150000"/>
              </a:lnSpc>
            </a:pPr>
            <a:endParaRPr lang="en-GB" sz="1400" dirty="0">
              <a:solidFill>
                <a:schemeClr val="tx1"/>
              </a:solidFill>
              <a:latin typeface="+mn-lt"/>
            </a:endParaRPr>
          </a:p>
          <a:p>
            <a:pPr algn="just">
              <a:lnSpc>
                <a:spcPct val="150000"/>
              </a:lnSpc>
            </a:pPr>
            <a:endParaRPr lang="en-ZA" sz="1400" dirty="0">
              <a:solidFill>
                <a:schemeClr val="tx1"/>
              </a:solidFill>
              <a:latin typeface="+mn-lt"/>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54</a:t>
            </a:fld>
            <a:endParaRPr lang="en-ZA"/>
          </a:p>
        </p:txBody>
      </p:sp>
      <p:sp>
        <p:nvSpPr>
          <p:cNvPr id="6" name="TextBox 5"/>
          <p:cNvSpPr txBox="1"/>
          <p:nvPr/>
        </p:nvSpPr>
        <p:spPr>
          <a:xfrm>
            <a:off x="5063318" y="869188"/>
            <a:ext cx="3971500" cy="2504340"/>
          </a:xfrm>
          <a:prstGeom prst="rect">
            <a:avLst/>
          </a:prstGeom>
          <a:noFill/>
          <a:ln>
            <a:solidFill>
              <a:srgbClr val="F07F09"/>
            </a:solidFill>
          </a:ln>
        </p:spPr>
        <p:txBody>
          <a:bodyPr wrap="square" rtlCol="0">
            <a:spAutoFit/>
          </a:bodyPr>
          <a:lstStyle/>
          <a:p>
            <a:pPr>
              <a:lnSpc>
                <a:spcPct val="150000"/>
              </a:lnSpc>
            </a:pPr>
            <a:r>
              <a:rPr lang="en-ZA" sz="1400" b="1" u="sng" dirty="0">
                <a:solidFill>
                  <a:prstClr val="black"/>
                </a:solidFill>
                <a:latin typeface="Arial" panose="020B0604020202020204" pitchFamily="34" charset="0"/>
                <a:cs typeface="Arial" panose="020B0604020202020204" pitchFamily="34" charset="0"/>
              </a:rPr>
              <a:t>Key information</a:t>
            </a:r>
          </a:p>
          <a:p>
            <a:pPr marL="228600" indent="-228600">
              <a:lnSpc>
                <a:spcPct val="150000"/>
              </a:lnSpc>
              <a:spcBef>
                <a:spcPts val="1000"/>
              </a:spcBef>
              <a:buClr>
                <a:srgbClr val="F58220"/>
              </a:buClr>
              <a:buFont typeface="Arial" panose="020B0604020202020204" pitchFamily="34" charset="0"/>
              <a:buChar char="•"/>
            </a:pPr>
            <a:r>
              <a:rPr lang="en-ZA" sz="1400" dirty="0">
                <a:solidFill>
                  <a:prstClr val="black"/>
                </a:solidFill>
                <a:latin typeface="Arial" panose="020B0604020202020204" pitchFamily="34" charset="0"/>
                <a:cs typeface="Arial" panose="020B0604020202020204" pitchFamily="34" charset="0"/>
              </a:rPr>
              <a:t>Location :  Soweto, Gauteng</a:t>
            </a:r>
          </a:p>
          <a:p>
            <a:pPr marL="228600" indent="-228600">
              <a:lnSpc>
                <a:spcPct val="150000"/>
              </a:lnSpc>
              <a:spcBef>
                <a:spcPts val="1000"/>
              </a:spcBef>
              <a:buClr>
                <a:srgbClr val="F58220"/>
              </a:buClr>
              <a:buFont typeface="Arial" panose="020B0604020202020204" pitchFamily="34" charset="0"/>
              <a:buChar char="•"/>
            </a:pPr>
            <a:r>
              <a:rPr lang="en-ZA" sz="1400" dirty="0">
                <a:solidFill>
                  <a:prstClr val="black"/>
                </a:solidFill>
                <a:latin typeface="Arial" panose="020B0604020202020204" pitchFamily="34" charset="0"/>
                <a:cs typeface="Arial" panose="020B0604020202020204" pitchFamily="34" charset="0"/>
              </a:rPr>
              <a:t>Job maintained: 4</a:t>
            </a:r>
          </a:p>
          <a:p>
            <a:pPr marL="228600" indent="-228600">
              <a:lnSpc>
                <a:spcPct val="150000"/>
              </a:lnSpc>
              <a:spcBef>
                <a:spcPts val="1000"/>
              </a:spcBef>
              <a:buClr>
                <a:srgbClr val="F58220"/>
              </a:buClr>
              <a:buFont typeface="Arial" panose="020B0604020202020204" pitchFamily="34" charset="0"/>
              <a:buChar char="•"/>
            </a:pPr>
            <a:r>
              <a:rPr lang="en-ZA" sz="1400" dirty="0">
                <a:solidFill>
                  <a:prstClr val="black"/>
                </a:solidFill>
                <a:latin typeface="Arial" panose="020B0604020202020204" pitchFamily="34" charset="0"/>
                <a:cs typeface="Arial" panose="020B0604020202020204" pitchFamily="34" charset="0"/>
              </a:rPr>
              <a:t>Funding amount: R250 000-00 </a:t>
            </a:r>
          </a:p>
          <a:p>
            <a:pPr marL="228600" indent="-228600">
              <a:lnSpc>
                <a:spcPct val="150000"/>
              </a:lnSpc>
              <a:spcBef>
                <a:spcPts val="1000"/>
              </a:spcBef>
              <a:buClr>
                <a:srgbClr val="F58220"/>
              </a:buClr>
              <a:buFont typeface="Arial" panose="020B0604020202020204" pitchFamily="34" charset="0"/>
              <a:buChar char="•"/>
            </a:pPr>
            <a:r>
              <a:rPr lang="en-ZA" sz="1400" dirty="0">
                <a:solidFill>
                  <a:prstClr val="black"/>
                </a:solidFill>
                <a:latin typeface="Arial" panose="020B0604020202020204" pitchFamily="34" charset="0"/>
                <a:cs typeface="Arial" panose="020B0604020202020204" pitchFamily="34" charset="0"/>
              </a:rPr>
              <a:t>Sector: Construction and building maintenance</a:t>
            </a:r>
          </a:p>
        </p:txBody>
      </p:sp>
    </p:spTree>
    <p:extLst>
      <p:ext uri="{BB962C8B-B14F-4D97-AF65-F5344CB8AC3E}">
        <p14:creationId xmlns:p14="http://schemas.microsoft.com/office/powerpoint/2010/main" xmlns="" val="389382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dirty="0">
                <a:cs typeface="Arial" pitchFamily="34" charset="0"/>
              </a:rPr>
              <a:t>INTRODUCTION </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6</a:t>
            </a:fld>
            <a:endParaRPr lang="en-US" sz="1400" b="1" dirty="0">
              <a:solidFill>
                <a:prstClr val="black">
                  <a:tint val="75000"/>
                </a:prstClr>
              </a:solidFill>
              <a:latin typeface="Arial" pitchFamily="34" charset="0"/>
              <a:cs typeface="Arial" pitchFamily="34" charset="0"/>
            </a:endParaRPr>
          </a:p>
        </p:txBody>
      </p:sp>
      <p:sp>
        <p:nvSpPr>
          <p:cNvPr id="2" name="Content Placeholder 1"/>
          <p:cNvSpPr>
            <a:spLocks noGrp="1"/>
          </p:cNvSpPr>
          <p:nvPr>
            <p:ph idx="1"/>
          </p:nvPr>
        </p:nvSpPr>
        <p:spPr>
          <a:xfrm>
            <a:off x="457200" y="1295400"/>
            <a:ext cx="8458200" cy="5181600"/>
          </a:xfrm>
        </p:spPr>
        <p:txBody>
          <a:bodyPr>
            <a:normAutofit fontScale="85000" lnSpcReduction="20000"/>
          </a:bodyPr>
          <a:lstStyle/>
          <a:p>
            <a:pPr marL="228600" lvl="0" indent="-228600">
              <a:lnSpc>
                <a:spcPct val="90000"/>
              </a:lnSpc>
              <a:spcBef>
                <a:spcPts val="1000"/>
              </a:spcBef>
              <a:buClr>
                <a:srgbClr val="F58220"/>
              </a:buClr>
            </a:pPr>
            <a:r>
              <a:rPr lang="en-ZA" sz="2000" dirty="0">
                <a:cs typeface="Arial" panose="020B0604020202020204" pitchFamily="34" charset="0"/>
              </a:rPr>
              <a:t>An overview of the 1</a:t>
            </a:r>
            <a:r>
              <a:rPr lang="en-ZA" sz="2000" baseline="30000" dirty="0">
                <a:cs typeface="Arial" panose="020B0604020202020204" pitchFamily="34" charset="0"/>
              </a:rPr>
              <a:t>st</a:t>
            </a:r>
            <a:r>
              <a:rPr lang="en-ZA" sz="2000" dirty="0">
                <a:cs typeface="Arial" panose="020B0604020202020204" pitchFamily="34" charset="0"/>
              </a:rPr>
              <a:t> quarter organisational performance of the Small Enterprise Finance Agency (</a:t>
            </a:r>
            <a:r>
              <a:rPr lang="en-ZA" sz="2000" b="1" dirty="0">
                <a:cs typeface="Arial" panose="020B0604020202020204" pitchFamily="34" charset="0"/>
              </a:rPr>
              <a:t>sefa</a:t>
            </a:r>
            <a:r>
              <a:rPr lang="en-ZA" sz="2000" dirty="0">
                <a:cs typeface="Arial" panose="020B0604020202020204" pitchFamily="34" charset="0"/>
              </a:rPr>
              <a:t>) against its approved corporate plan for the financial year 2018/19.</a:t>
            </a:r>
          </a:p>
          <a:p>
            <a:pPr marL="228600" lvl="0" indent="-228600">
              <a:lnSpc>
                <a:spcPct val="90000"/>
              </a:lnSpc>
              <a:spcBef>
                <a:spcPts val="1000"/>
              </a:spcBef>
              <a:buClr>
                <a:srgbClr val="F58220"/>
              </a:buClr>
            </a:pPr>
            <a:r>
              <a:rPr lang="en-ZA" sz="2000" b="1" dirty="0" err="1">
                <a:ea typeface="Calibri" panose="020F0502020204030204" pitchFamily="34" charset="0"/>
                <a:cs typeface="Arial" panose="020B0604020202020204" pitchFamily="34" charset="0"/>
              </a:rPr>
              <a:t>sefa’s</a:t>
            </a:r>
            <a:r>
              <a:rPr lang="en-ZA" sz="2000" dirty="0">
                <a:ea typeface="Calibri" panose="020F0502020204030204" pitchFamily="34" charset="0"/>
                <a:cs typeface="Arial" panose="020B0604020202020204" pitchFamily="34" charset="0"/>
              </a:rPr>
              <a:t> amortised Total Loan Book at the 30 June 2018 was R 2billion</a:t>
            </a:r>
          </a:p>
          <a:p>
            <a:pPr marL="628650" lvl="1" indent="-228600">
              <a:lnSpc>
                <a:spcPct val="90000"/>
              </a:lnSpc>
              <a:spcBef>
                <a:spcPts val="1000"/>
              </a:spcBef>
              <a:buClr>
                <a:srgbClr val="F58220"/>
              </a:buClr>
            </a:pPr>
            <a:r>
              <a:rPr lang="en-ZA" sz="1600" dirty="0">
                <a:ea typeface="Calibri" panose="020F0502020204030204" pitchFamily="34" charset="0"/>
                <a:cs typeface="Arial" panose="020B0604020202020204" pitchFamily="34" charset="0"/>
              </a:rPr>
              <a:t>R1,2 billion Wholesale Loan Facilities and R800 million Direct Loan Facilities. </a:t>
            </a:r>
          </a:p>
          <a:p>
            <a:pPr marL="228600" lvl="0" indent="-228600">
              <a:lnSpc>
                <a:spcPct val="90000"/>
              </a:lnSpc>
              <a:spcBef>
                <a:spcPts val="1000"/>
              </a:spcBef>
              <a:buClr>
                <a:srgbClr val="F58220"/>
              </a:buClr>
            </a:pPr>
            <a:r>
              <a:rPr lang="en-ZA" sz="2000" dirty="0">
                <a:ea typeface="Calibri" panose="020F0502020204030204" pitchFamily="34" charset="0"/>
                <a:cs typeface="Arial" panose="020B0604020202020204" pitchFamily="34" charset="0"/>
              </a:rPr>
              <a:t>A total of R86 million loan facilities was approved, representing 50% of the quarterly target and 10% of the annual target. </a:t>
            </a:r>
          </a:p>
          <a:p>
            <a:pPr lvl="0" algn="just">
              <a:lnSpc>
                <a:spcPct val="150000"/>
              </a:lnSpc>
              <a:spcAft>
                <a:spcPts val="800"/>
              </a:spcAft>
              <a:buFont typeface="Symbol" panose="05050102010706020507" pitchFamily="18" charset="2"/>
              <a:buChar char=""/>
            </a:pPr>
            <a:r>
              <a:rPr lang="en-ZA" sz="2000" dirty="0">
                <a:ea typeface="Calibri" panose="020F0502020204030204" pitchFamily="34" charset="0"/>
                <a:cs typeface="Arial" panose="020B0604020202020204" pitchFamily="34" charset="0"/>
              </a:rPr>
              <a:t>Total disbursements for the quarter was R287 million representing 171% of the quarterly target and 34% annual target. </a:t>
            </a:r>
          </a:p>
          <a:p>
            <a:pPr algn="just">
              <a:lnSpc>
                <a:spcPct val="150000"/>
              </a:lnSpc>
              <a:spcAft>
                <a:spcPts val="800"/>
              </a:spcAft>
            </a:pPr>
            <a:r>
              <a:rPr lang="en-ZA" sz="2000" dirty="0">
                <a:ea typeface="Calibri" panose="020F0502020204030204" pitchFamily="34" charset="0"/>
                <a:cs typeface="Arial" panose="020B0604020202020204" pitchFamily="34" charset="0"/>
              </a:rPr>
              <a:t>The tough economic conditions and issues relating to the broader SMME operating environment exerted on going pressure on the performance of the loan book. </a:t>
            </a:r>
          </a:p>
          <a:p>
            <a:pPr algn="just">
              <a:lnSpc>
                <a:spcPct val="150000"/>
              </a:lnSpc>
              <a:spcAft>
                <a:spcPts val="800"/>
              </a:spcAft>
            </a:pPr>
            <a:r>
              <a:rPr lang="en-ZA" sz="2000" dirty="0">
                <a:ea typeface="Calibri" panose="020F0502020204030204" pitchFamily="34" charset="0"/>
                <a:cs typeface="Arial" panose="020B0604020202020204" pitchFamily="34" charset="0"/>
              </a:rPr>
              <a:t>The Portfolio at Risk (PAR) at the end of June 2018 was 57% of the total loan book. </a:t>
            </a:r>
          </a:p>
          <a:p>
            <a:pPr algn="just">
              <a:lnSpc>
                <a:spcPct val="150000"/>
              </a:lnSpc>
              <a:spcAft>
                <a:spcPts val="800"/>
              </a:spcAft>
            </a:pPr>
            <a:r>
              <a:rPr lang="en-ZA" sz="2000" dirty="0">
                <a:ea typeface="Calibri" panose="020F0502020204030204" pitchFamily="34" charset="0"/>
                <a:cs typeface="Arial" panose="020B0604020202020204" pitchFamily="34" charset="0"/>
              </a:rPr>
              <a:t>Majority of organisational activity focused on year-end activity for the 2017/18 financial year.</a:t>
            </a:r>
          </a:p>
          <a:p>
            <a:pPr algn="just">
              <a:lnSpc>
                <a:spcPct val="150000"/>
              </a:lnSpc>
              <a:spcAft>
                <a:spcPts val="800"/>
              </a:spcAft>
            </a:pPr>
            <a:r>
              <a:rPr lang="en-ZA" sz="2000" dirty="0">
                <a:ea typeface="Calibri" panose="020F0502020204030204" pitchFamily="34" charset="0"/>
                <a:cs typeface="Arial" panose="020B0604020202020204" pitchFamily="34" charset="0"/>
              </a:rPr>
              <a:t>The internal organisational environment remains stable.</a:t>
            </a:r>
          </a:p>
          <a:p>
            <a:pPr marL="228600" lvl="0" indent="-228600">
              <a:lnSpc>
                <a:spcPct val="90000"/>
              </a:lnSpc>
              <a:spcBef>
                <a:spcPts val="1000"/>
              </a:spcBef>
              <a:buClr>
                <a:srgbClr val="F58220"/>
              </a:buClr>
            </a:pPr>
            <a:endParaRPr lang="en-ZA" sz="20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10522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Loan book performance </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7</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174526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991600" cy="1143000"/>
          </a:xfrm>
          <a:solidFill>
            <a:schemeClr val="accent3">
              <a:lumMod val="60000"/>
              <a:lumOff val="40000"/>
            </a:schemeClr>
          </a:solidFill>
          <a:effectLst>
            <a:outerShdw blurRad="50800" dist="50800" dir="5400000" algn="ctr" rotWithShape="0">
              <a:schemeClr val="accent6"/>
            </a:outerShdw>
          </a:effectLst>
        </p:spPr>
        <p:txBody>
          <a:bodyPr>
            <a:noAutofit/>
          </a:bodyPr>
          <a:lstStyle/>
          <a:p>
            <a:r>
              <a:rPr lang="en-US" sz="4000" dirty="0">
                <a:cs typeface="Arial" pitchFamily="34" charset="0"/>
              </a:rPr>
              <a:t>LOAN BOOK PERFORMANCE</a:t>
            </a:r>
            <a:br>
              <a:rPr lang="en-US" sz="4000" dirty="0">
                <a:cs typeface="Arial" pitchFamily="34" charset="0"/>
              </a:rPr>
            </a:br>
            <a:endParaRPr lang="en-US" sz="40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8</a:t>
            </a:fld>
            <a:endParaRPr lang="en-US" sz="1400" b="1" dirty="0">
              <a:solidFill>
                <a:prstClr val="black">
                  <a:tint val="75000"/>
                </a:prstClr>
              </a:solidFill>
              <a:latin typeface="Arial" pitchFamily="34" charset="0"/>
              <a:cs typeface="Arial" pitchFamily="34" charset="0"/>
            </a:endParaRPr>
          </a:p>
        </p:txBody>
      </p:sp>
      <p:sp>
        <p:nvSpPr>
          <p:cNvPr id="8" name="Content Placeholder 2"/>
          <p:cNvSpPr>
            <a:spLocks noGrp="1"/>
          </p:cNvSpPr>
          <p:nvPr>
            <p:ph idx="1"/>
          </p:nvPr>
        </p:nvSpPr>
        <p:spPr>
          <a:xfrm>
            <a:off x="273139" y="4002087"/>
            <a:ext cx="8597721" cy="2719388"/>
          </a:xfrm>
          <a:prstGeom prst="rect">
            <a:avLst/>
          </a:prstGeom>
        </p:spPr>
        <p:txBody>
          <a:bodyPr>
            <a:normAutofit lnSpcReduction="10000"/>
          </a:bodyPr>
          <a:lstStyle/>
          <a:p>
            <a:pPr algn="just">
              <a:spcBef>
                <a:spcPts val="0"/>
              </a:spcBef>
              <a:spcAft>
                <a:spcPts val="600"/>
              </a:spcAft>
              <a:defRPr/>
            </a:pPr>
            <a:r>
              <a:rPr lang="en-ZA" sz="1800" dirty="0">
                <a:latin typeface="Calibri" panose="020F0502020204030204" pitchFamily="34" charset="0"/>
                <a:ea typeface="Calibri" panose="020F0502020204030204" pitchFamily="34" charset="0"/>
                <a:cs typeface="Times New Roman" panose="02020603050405020304" pitchFamily="18" charset="0"/>
              </a:rPr>
              <a:t>The total approvals for the quarter was R86 million against the target of R171 million which represent 50% of the quarterly target. </a:t>
            </a:r>
          </a:p>
          <a:p>
            <a:pPr lvl="1" algn="just">
              <a:spcBef>
                <a:spcPts val="0"/>
              </a:spcBef>
              <a:spcAft>
                <a:spcPts val="600"/>
              </a:spcAft>
              <a:defRPr/>
            </a:pPr>
            <a:r>
              <a:rPr lang="en-GB" sz="1400" b="1" kern="0" cap="small" dirty="0">
                <a:solidFill>
                  <a:sysClr val="windowText" lastClr="000000"/>
                </a:solidFill>
              </a:rPr>
              <a:t>R26 million from Direct Lending (DL) </a:t>
            </a:r>
          </a:p>
          <a:p>
            <a:pPr lvl="1" algn="just">
              <a:spcBef>
                <a:spcPts val="0"/>
              </a:spcBef>
              <a:spcAft>
                <a:spcPts val="600"/>
              </a:spcAft>
              <a:defRPr/>
            </a:pPr>
            <a:r>
              <a:rPr lang="en-GB" sz="1400" b="1" kern="0" cap="small" dirty="0">
                <a:solidFill>
                  <a:sysClr val="windowText" lastClr="000000"/>
                </a:solidFill>
              </a:rPr>
              <a:t>R60 million through </a:t>
            </a:r>
            <a:r>
              <a:rPr lang="en-GB" sz="1400" b="1" kern="0" cap="small" dirty="0" err="1">
                <a:solidFill>
                  <a:sysClr val="windowText" lastClr="000000"/>
                </a:solidFill>
              </a:rPr>
              <a:t>Khula</a:t>
            </a:r>
            <a:r>
              <a:rPr lang="en-GB" sz="1400" b="1" kern="0" cap="small" dirty="0">
                <a:solidFill>
                  <a:sysClr val="windowText" lastClr="000000"/>
                </a:solidFill>
              </a:rPr>
              <a:t> Credit Guarantee (KCG) programme. </a:t>
            </a:r>
          </a:p>
          <a:p>
            <a:pPr algn="just">
              <a:spcBef>
                <a:spcPts val="0"/>
              </a:spcBef>
              <a:spcAft>
                <a:spcPts val="600"/>
              </a:spcAft>
              <a:defRPr/>
            </a:pPr>
            <a:r>
              <a:rPr lang="en-ZA" sz="1800" dirty="0">
                <a:latin typeface="Calibri" panose="020F0502020204030204" pitchFamily="34" charset="0"/>
                <a:ea typeface="Calibri" panose="020F0502020204030204" pitchFamily="34" charset="0"/>
                <a:cs typeface="Times New Roman" panose="02020603050405020304" pitchFamily="18" charset="0"/>
              </a:rPr>
              <a:t>The loan programmes could not meet their quarterly approvals target </a:t>
            </a:r>
          </a:p>
          <a:p>
            <a:pPr lvl="1" algn="just">
              <a:spcBef>
                <a:spcPts val="0"/>
              </a:spcBef>
              <a:spcAft>
                <a:spcPts val="600"/>
              </a:spcAft>
              <a:defRPr/>
            </a:pPr>
            <a:r>
              <a:rPr lang="en-ZA" sz="1400" dirty="0">
                <a:latin typeface="Calibri" panose="020F0502020204030204" pitchFamily="34" charset="0"/>
                <a:ea typeface="Calibri" panose="020F0502020204030204" pitchFamily="34" charset="0"/>
                <a:cs typeface="Times New Roman" panose="02020603050405020304" pitchFamily="18" charset="0"/>
              </a:rPr>
              <a:t>DL: the low quality of deals received and the strict lending conditions which is aimed at improving the quality of the loan book. </a:t>
            </a:r>
          </a:p>
          <a:p>
            <a:pPr lvl="1" algn="just">
              <a:spcBef>
                <a:spcPts val="0"/>
              </a:spcBef>
              <a:spcAft>
                <a:spcPts val="600"/>
              </a:spcAft>
              <a:defRPr/>
            </a:pPr>
            <a:r>
              <a:rPr lang="en-ZA" sz="1400" dirty="0">
                <a:latin typeface="Calibri" panose="020F0502020204030204" pitchFamily="34" charset="0"/>
                <a:ea typeface="Calibri" panose="020F0502020204030204" pitchFamily="34" charset="0"/>
                <a:cs typeface="Times New Roman" panose="02020603050405020304" pitchFamily="18" charset="0"/>
              </a:rPr>
              <a:t>Microfinance: delays experienced during the diligence and financial viability of small microfinance institutions.</a:t>
            </a:r>
          </a:p>
          <a:p>
            <a:pPr lvl="1" algn="just">
              <a:spcBef>
                <a:spcPts val="0"/>
              </a:spcBef>
              <a:spcAft>
                <a:spcPts val="600"/>
              </a:spcAft>
              <a:defRPr/>
            </a:pPr>
            <a:r>
              <a:rPr lang="en-ZA" sz="1400" dirty="0">
                <a:latin typeface="Calibri" panose="020F0502020204030204" pitchFamily="34" charset="0"/>
                <a:ea typeface="Calibri" panose="020F0502020204030204" pitchFamily="34" charset="0"/>
                <a:cs typeface="Times New Roman" panose="02020603050405020304" pitchFamily="18" charset="0"/>
              </a:rPr>
              <a:t>Co-operatives lending program underperformance was due to resignation of the key staff. </a:t>
            </a:r>
            <a:endParaRPr lang="en-GB" sz="1400" b="1" kern="0" cap="small" dirty="0">
              <a:solidFill>
                <a:sysClr val="windowText" lastClr="000000"/>
              </a:solidFill>
            </a:endParaRPr>
          </a:p>
        </p:txBody>
      </p:sp>
      <p:pic>
        <p:nvPicPr>
          <p:cNvPr id="7" name="Picture 6">
            <a:extLst>
              <a:ext uri="{FF2B5EF4-FFF2-40B4-BE49-F238E27FC236}">
                <a16:creationId xmlns:a16="http://schemas.microsoft.com/office/drawing/2014/main" xmlns="" id="{8920A5EF-6966-44F0-9D1D-C0BCBDDA407F}"/>
              </a:ext>
            </a:extLst>
          </p:cNvPr>
          <p:cNvPicPr>
            <a:picLocks noChangeAspect="1"/>
          </p:cNvPicPr>
          <p:nvPr/>
        </p:nvPicPr>
        <p:blipFill>
          <a:blip r:embed="rId2" cstate="print"/>
          <a:stretch>
            <a:fillRect/>
          </a:stretch>
        </p:blipFill>
        <p:spPr>
          <a:xfrm>
            <a:off x="309582" y="1241079"/>
            <a:ext cx="8377218" cy="2719388"/>
          </a:xfrm>
          <a:prstGeom prst="rect">
            <a:avLst/>
          </a:prstGeom>
        </p:spPr>
      </p:pic>
    </p:spTree>
    <p:extLst>
      <p:ext uri="{BB962C8B-B14F-4D97-AF65-F5344CB8AC3E}">
        <p14:creationId xmlns:p14="http://schemas.microsoft.com/office/powerpoint/2010/main" xmlns="" val="240905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08ff5b7-0c7b-40ec-921f-e7f67b75cfeb">PDNDAYJCVQFE-738648898-822</_dlc_DocId>
    <_dlc_DocIdUrl xmlns="d08ff5b7-0c7b-40ec-921f-e7f67b75cfeb">
      <Url>https://sefa.sharepoint.com/HOME/CEOoffice/spru/businessplanning/_layouts/15/DocIdRedir.aspx?ID=PDNDAYJCVQFE-738648898-822</Url>
      <Description>PDNDAYJCVQFE-738648898-822</Description>
    </_dlc_DocIdUrl>
    <SharedWithUsers xmlns="d08ff5b7-0c7b-40ec-921f-e7f67b75cfeb">
      <UserInfo>
        <DisplayName>Alroy Dirks</DisplayName>
        <AccountId>15</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AABB49166E61544A0D5FA24D5F7F129" ma:contentTypeVersion="48" ma:contentTypeDescription="Create a new document." ma:contentTypeScope="" ma:versionID="16a044bfb93dbf77a17ba3bcdc394b69">
  <xsd:schema xmlns:xsd="http://www.w3.org/2001/XMLSchema" xmlns:xs="http://www.w3.org/2001/XMLSchema" xmlns:p="http://schemas.microsoft.com/office/2006/metadata/properties" xmlns:ns2="d08ff5b7-0c7b-40ec-921f-e7f67b75cfeb" xmlns:ns3="56eabca3-763f-47c5-ac1a-92ae4b27dd0d" targetNamespace="http://schemas.microsoft.com/office/2006/metadata/properties" ma:root="true" ma:fieldsID="3d0b33e158586795f62d3cb15d6e31f1" ns2:_="" ns3:_="">
    <xsd:import namespace="d08ff5b7-0c7b-40ec-921f-e7f67b75cfeb"/>
    <xsd:import namespace="56eabca3-763f-47c5-ac1a-92ae4b27dd0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ff5b7-0c7b-40ec-921f-e7f67b75cf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eabca3-763f-47c5-ac1a-92ae4b27dd0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6276DF-1019-4D07-95C2-9BE3916F3C94}">
  <ds:schemaRefs>
    <ds:schemaRef ds:uri="http://purl.org/dc/elements/1.1/"/>
    <ds:schemaRef ds:uri="d08ff5b7-0c7b-40ec-921f-e7f67b75cfeb"/>
    <ds:schemaRef ds:uri="http://schemas.openxmlformats.org/package/2006/metadata/core-properties"/>
    <ds:schemaRef ds:uri="56eabca3-763f-47c5-ac1a-92ae4b27dd0d"/>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783C874-A991-4A2B-A048-49C6967F32B7}">
  <ds:schemaRefs>
    <ds:schemaRef ds:uri="http://schemas.microsoft.com/sharepoint/events"/>
  </ds:schemaRefs>
</ds:datastoreItem>
</file>

<file path=customXml/itemProps3.xml><?xml version="1.0" encoding="utf-8"?>
<ds:datastoreItem xmlns:ds="http://schemas.openxmlformats.org/officeDocument/2006/customXml" ds:itemID="{134E59F3-B874-4AD2-97E6-A993645B4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ff5b7-0c7b-40ec-921f-e7f67b75cfeb"/>
    <ds:schemaRef ds:uri="56eabca3-763f-47c5-ac1a-92ae4b27d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EF5D374-CDAF-468A-ABD2-00AD277CEE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16237</TotalTime>
  <Words>4645</Words>
  <Application>Microsoft Office PowerPoint</Application>
  <PresentationFormat>On-screen Show (4:3)</PresentationFormat>
  <Paragraphs>710</Paragraphs>
  <Slides>54</Slides>
  <Notes>6</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1_Office Theme</vt:lpstr>
      <vt:lpstr>Slide 1</vt:lpstr>
      <vt:lpstr>Presentation Outline</vt:lpstr>
      <vt:lpstr>Q1 Performance Dashboard</vt:lpstr>
      <vt:lpstr>Q1 Performance Dashboard</vt:lpstr>
      <vt:lpstr>Introduction </vt:lpstr>
      <vt:lpstr>INTRODUCTION </vt:lpstr>
      <vt:lpstr>Loan book performance </vt:lpstr>
      <vt:lpstr>LOAN BOOK PERFORMANCE </vt:lpstr>
      <vt:lpstr>Slide 9</vt:lpstr>
      <vt:lpstr>Development impact</vt:lpstr>
      <vt:lpstr>Development impact: SMMEs financed and jobs facilitated </vt:lpstr>
      <vt:lpstr> Development Impact: Targeted Groups </vt:lpstr>
      <vt:lpstr> Development Impact: Provinces </vt:lpstr>
      <vt:lpstr>Post-investment monitoring</vt:lpstr>
      <vt:lpstr> Post investment monitoring: Total Portfolio At Risk (PAR) </vt:lpstr>
      <vt:lpstr> Post investment monitoring: Impairments </vt:lpstr>
      <vt:lpstr> Total sefa collections Q1 </vt:lpstr>
      <vt:lpstr>DL loan book collections</vt:lpstr>
      <vt:lpstr> WL loan book collections </vt:lpstr>
      <vt:lpstr>Financial performance</vt:lpstr>
      <vt:lpstr>Financial Performance</vt:lpstr>
      <vt:lpstr>2018/19 Q1 FINANCIAL HIGHLIGHTS</vt:lpstr>
      <vt:lpstr>2018/19 FINANCIAL YEAR HIGHLIGHTS (CONT.)</vt:lpstr>
      <vt:lpstr>Balance Scorecard</vt:lpstr>
      <vt:lpstr>Balance Scorecard</vt:lpstr>
      <vt:lpstr>Case Studies of Funded Clients</vt:lpstr>
      <vt:lpstr>Butterfly Industrial Packaging And Contracting CC</vt:lpstr>
      <vt:lpstr>Diomedea Projects (Pty) Ltd </vt:lpstr>
      <vt:lpstr>Strut Systems Africa (Pty) Ltd</vt:lpstr>
      <vt:lpstr>Lwethu Spotlight cc</vt:lpstr>
      <vt:lpstr>Direct Lending</vt:lpstr>
      <vt:lpstr>Titius Holdings (Pty) Ltd</vt:lpstr>
      <vt:lpstr>Mezisat (Pty) Ltd</vt:lpstr>
      <vt:lpstr>Direct Lending</vt:lpstr>
      <vt:lpstr>Mhliki Consulting &amp; Projects cc</vt:lpstr>
      <vt:lpstr>Zumile Trading 321 cc  </vt:lpstr>
      <vt:lpstr>Mgwambe Project (Pty) Ltd </vt:lpstr>
      <vt:lpstr>Ndamasi Transport &amp; Projects (Pty) Ltd</vt:lpstr>
      <vt:lpstr>Direct Lending</vt:lpstr>
      <vt:lpstr>U-Move Farming (Pty) Ltd</vt:lpstr>
      <vt:lpstr>Ukukhomba Holdings (Pty) Ltd </vt:lpstr>
      <vt:lpstr>Direct Lending</vt:lpstr>
      <vt:lpstr>Bukhulu Consulting and Suppliers </vt:lpstr>
      <vt:lpstr>Zenkcubeko General Trading (Pty) Ltd</vt:lpstr>
      <vt:lpstr>Zamulwazi Co-operative  </vt:lpstr>
      <vt:lpstr>Direct Lending</vt:lpstr>
      <vt:lpstr>NILOTIQA (PTY) LTD</vt:lpstr>
      <vt:lpstr>Direct Lending</vt:lpstr>
      <vt:lpstr>Megalanyane Solutions (Pty) Ltd </vt:lpstr>
      <vt:lpstr> N Gazans Construction Trading supplier and other activities (Pty) Ltd </vt:lpstr>
      <vt:lpstr>Direct Lending</vt:lpstr>
      <vt:lpstr>Lee- Nash Trading CC</vt:lpstr>
      <vt:lpstr>Direct Lending</vt:lpstr>
      <vt:lpstr>Unagundo Projects (Pty) Ltd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PUMZA</cp:lastModifiedBy>
  <cp:revision>373</cp:revision>
  <cp:lastPrinted>2018-11-12T10:35:52Z</cp:lastPrinted>
  <dcterms:created xsi:type="dcterms:W3CDTF">2016-05-26T07:44:23Z</dcterms:created>
  <dcterms:modified xsi:type="dcterms:W3CDTF">2018-11-22T12:50:39Z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0x010100DAABB49166E61544A0D5FA24D5F7F129</vt:lpwstr>
  </property>
  <property fmtid="{D5CDD505-2E9C-101B-9397-08002B2CF9AE}" pid="3" name="_dlc_DocIdItemGuid">
    <vt:lpwstr>22eb9558-1d15-4ed9-8163-977349b344ef</vt:lpwstr>
  </property>
</Properties>
</file>