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69" r:id="rId2"/>
    <p:sldId id="714" r:id="rId3"/>
    <p:sldId id="704" r:id="rId4"/>
    <p:sldId id="705" r:id="rId5"/>
    <p:sldId id="702" r:id="rId6"/>
    <p:sldId id="692" r:id="rId7"/>
    <p:sldId id="711" r:id="rId8"/>
    <p:sldId id="701" r:id="rId9"/>
    <p:sldId id="697" r:id="rId10"/>
    <p:sldId id="703" r:id="rId11"/>
    <p:sldId id="715" r:id="rId12"/>
    <p:sldId id="716" r:id="rId13"/>
    <p:sldId id="717" r:id="rId14"/>
    <p:sldId id="710" r:id="rId15"/>
    <p:sldId id="682" r:id="rId16"/>
    <p:sldId id="712" r:id="rId17"/>
    <p:sldId id="713" r:id="rId18"/>
    <p:sldId id="631" r:id="rId19"/>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 Taylor" initials="AT" lastIdx="9" clrIdx="0"/>
  <p:cmAuthor id="1" name="Mphahlele, Standford" initials="MS" lastIdx="2" clrIdx="1">
    <p:extLst/>
  </p:cmAuthor>
  <p:cmAuthor id="2" name="Vernon John" initials="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7" autoAdjust="0"/>
    <p:restoredTop sz="93478" autoAdjust="0"/>
  </p:normalViewPr>
  <p:slideViewPr>
    <p:cSldViewPr>
      <p:cViewPr varScale="1">
        <p:scale>
          <a:sx n="109" d="100"/>
          <a:sy n="109" d="100"/>
        </p:scale>
        <p:origin x="-16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20"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A8627-E958-41D6-8296-DDDC44911637}" type="doc">
      <dgm:prSet loTypeId="urn:microsoft.com/office/officeart/2008/layout/HorizontalMultiLevelHierarchy" loCatId="hierarchy" qsTypeId="urn:microsoft.com/office/officeart/2005/8/quickstyle/simple3" qsCatId="simple" csTypeId="urn:microsoft.com/office/officeart/2005/8/colors/accent2_5" csCatId="accent2" phldr="1"/>
      <dgm:spPr/>
      <dgm:t>
        <a:bodyPr/>
        <a:lstStyle/>
        <a:p>
          <a:endParaRPr lang="en-ZA"/>
        </a:p>
      </dgm:t>
    </dgm:pt>
    <dgm:pt modelId="{E0CACD57-173B-449A-8531-1FE6CCD6F2A2}">
      <dgm:prSet phldrT="[Text]" custT="1"/>
      <dgm:spPr/>
      <dgm:t>
        <a:bodyPr/>
        <a:lstStyle/>
        <a:p>
          <a:r>
            <a:rPr lang="en-ZA" sz="4000" b="0" dirty="0" smtClean="0">
              <a:effectLst>
                <a:outerShdw blurRad="38100" dist="38100" dir="2700000" algn="tl">
                  <a:srgbClr val="000000">
                    <a:alpha val="43137"/>
                  </a:srgbClr>
                </a:outerShdw>
              </a:effectLst>
              <a:latin typeface="Arial Narrow" panose="020B0606020202030204" pitchFamily="34" charset="0"/>
            </a:rPr>
            <a:t>Presentation</a:t>
          </a:r>
          <a:r>
            <a:rPr lang="en-ZA" sz="3600" b="1" dirty="0" smtClean="0">
              <a:effectLst>
                <a:outerShdw blurRad="38100" dist="38100" dir="2700000" algn="tl">
                  <a:srgbClr val="000000">
                    <a:alpha val="43137"/>
                  </a:srgbClr>
                </a:outerShdw>
              </a:effectLst>
              <a:latin typeface="Arial Narrow" panose="020B0606020202030204" pitchFamily="34" charset="0"/>
            </a:rPr>
            <a:t> </a:t>
          </a:r>
          <a:r>
            <a:rPr lang="en-ZA" sz="3600" b="0" dirty="0" smtClean="0">
              <a:effectLst>
                <a:outerShdw blurRad="38100" dist="38100" dir="2700000" algn="tl">
                  <a:srgbClr val="000000">
                    <a:alpha val="43137"/>
                  </a:srgbClr>
                </a:outerShdw>
              </a:effectLst>
              <a:latin typeface="Arial Narrow" panose="020B0606020202030204" pitchFamily="34" charset="0"/>
            </a:rPr>
            <a:t>Outline</a:t>
          </a:r>
          <a:endParaRPr lang="en-ZA" sz="3600" b="0" dirty="0">
            <a:effectLst>
              <a:outerShdw blurRad="38100" dist="38100" dir="2700000" algn="tl">
                <a:srgbClr val="000000">
                  <a:alpha val="43137"/>
                </a:srgbClr>
              </a:outerShdw>
            </a:effectLst>
            <a:latin typeface="Arial Narrow" panose="020B0606020202030204" pitchFamily="34" charset="0"/>
          </a:endParaRPr>
        </a:p>
      </dgm:t>
    </dgm:pt>
    <dgm:pt modelId="{0D6D1734-C662-4263-B064-5475ABCD8CF2}" type="parTrans" cxnId="{F882F70A-5CB6-4EA3-8F82-1A91CC191EDF}">
      <dgm:prSet/>
      <dgm:spPr/>
      <dgm:t>
        <a:bodyPr/>
        <a:lstStyle/>
        <a:p>
          <a:endParaRPr lang="en-ZA"/>
        </a:p>
      </dgm:t>
    </dgm:pt>
    <dgm:pt modelId="{0CAE4883-D6EE-431A-B611-8D1A25DE699A}" type="sibTrans" cxnId="{F882F70A-5CB6-4EA3-8F82-1A91CC191EDF}">
      <dgm:prSet/>
      <dgm:spPr/>
      <dgm:t>
        <a:bodyPr/>
        <a:lstStyle/>
        <a:p>
          <a:endParaRPr lang="en-ZA"/>
        </a:p>
      </dgm:t>
    </dgm:pt>
    <dgm:pt modelId="{0EA2170D-EF0E-4B9F-9A8E-7EA371F34B29}">
      <dgm:prSet custT="1"/>
      <dgm:spPr/>
      <dgm:t>
        <a:bodyPr/>
        <a:lstStyle/>
        <a:p>
          <a:pPr defTabSz="711200">
            <a:lnSpc>
              <a:spcPct val="90000"/>
            </a:lnSpc>
            <a:spcBef>
              <a:spcPct val="0"/>
            </a:spcBef>
            <a:spcAft>
              <a:spcPct val="35000"/>
            </a:spcAft>
          </a:pPr>
          <a:r>
            <a:rPr lang="en-ZA" sz="1600" b="1" dirty="0" smtClean="0">
              <a:effectLst>
                <a:outerShdw blurRad="38100" dist="38100" dir="2700000" algn="tl">
                  <a:srgbClr val="000000">
                    <a:alpha val="43137"/>
                  </a:srgbClr>
                </a:outerShdw>
              </a:effectLst>
              <a:latin typeface="Arial Narrow" panose="020B0606020202030204" pitchFamily="34" charset="0"/>
            </a:rPr>
            <a:t>National N Diploma Progress report</a:t>
          </a:r>
          <a:endParaRPr lang="en-ZA" sz="1600" b="1" dirty="0">
            <a:effectLst>
              <a:outerShdw blurRad="38100" dist="38100" dir="2700000" algn="tl">
                <a:srgbClr val="000000">
                  <a:alpha val="43137"/>
                </a:srgbClr>
              </a:outerShdw>
            </a:effectLst>
            <a:latin typeface="Arial Narrow" panose="020B0606020202030204" pitchFamily="34" charset="0"/>
          </a:endParaRPr>
        </a:p>
      </dgm:t>
    </dgm:pt>
    <dgm:pt modelId="{6034E454-56FF-4547-83B2-3CCDDC1C3557}" type="sibTrans" cxnId="{8840A90F-9BF1-42BE-A4F2-277E3B4E6422}">
      <dgm:prSet/>
      <dgm:spPr/>
      <dgm:t>
        <a:bodyPr/>
        <a:lstStyle/>
        <a:p>
          <a:endParaRPr lang="en-ZA"/>
        </a:p>
      </dgm:t>
    </dgm:pt>
    <dgm:pt modelId="{DA4FB3A5-DDCA-49D7-B306-59B89D61C71E}" type="parTrans" cxnId="{8840A90F-9BF1-42BE-A4F2-277E3B4E6422}">
      <dgm:prSet/>
      <dgm:spPr/>
      <dgm:t>
        <a:bodyPr/>
        <a:lstStyle/>
        <a:p>
          <a:endParaRPr lang="en-ZA" dirty="0"/>
        </a:p>
      </dgm:t>
    </dgm:pt>
    <dgm:pt modelId="{31FAE207-A5B7-4648-8397-68071BAFFCDC}">
      <dgm:prSet phldrT="[Text]" custT="1"/>
      <dgm:spPr/>
      <dgm:t>
        <a:bodyPr/>
        <a:lstStyle/>
        <a:p>
          <a:r>
            <a:rPr lang="en-ZA" sz="1600" b="1" dirty="0" smtClean="0">
              <a:effectLst>
                <a:outerShdw blurRad="38100" dist="38100" dir="2700000" algn="tl">
                  <a:srgbClr val="000000">
                    <a:alpha val="43137"/>
                  </a:srgbClr>
                </a:outerShdw>
              </a:effectLst>
              <a:latin typeface="Arial Narrow" panose="020B0606020202030204" pitchFamily="34" charset="0"/>
            </a:rPr>
            <a:t>Certification Backlog  </a:t>
          </a:r>
          <a:endParaRPr lang="en-ZA" sz="1600" b="1" dirty="0">
            <a:effectLst>
              <a:outerShdw blurRad="38100" dist="38100" dir="2700000" algn="tl">
                <a:srgbClr val="000000">
                  <a:alpha val="43137"/>
                </a:srgbClr>
              </a:outerShdw>
            </a:effectLst>
            <a:latin typeface="Arial Narrow" panose="020B0606020202030204" pitchFamily="34" charset="0"/>
          </a:endParaRPr>
        </a:p>
      </dgm:t>
    </dgm:pt>
    <dgm:pt modelId="{E84E84A0-ECC0-48B8-8537-5495D52F1FF7}" type="sibTrans" cxnId="{2EA51FEC-85FF-4631-B1F1-B2BF49B5893C}">
      <dgm:prSet/>
      <dgm:spPr/>
      <dgm:t>
        <a:bodyPr/>
        <a:lstStyle/>
        <a:p>
          <a:endParaRPr lang="en-ZA"/>
        </a:p>
      </dgm:t>
    </dgm:pt>
    <dgm:pt modelId="{DACF4B8D-7764-4C95-8DD1-A8D53A38C4F8}" type="parTrans" cxnId="{2EA51FEC-85FF-4631-B1F1-B2BF49B5893C}">
      <dgm:prSet/>
      <dgm:spPr/>
      <dgm:t>
        <a:bodyPr/>
        <a:lstStyle/>
        <a:p>
          <a:endParaRPr lang="en-ZA" dirty="0"/>
        </a:p>
      </dgm:t>
    </dgm:pt>
    <dgm:pt modelId="{D1DE4172-91CB-4111-A13C-202B4379D547}">
      <dgm:prSet custT="1"/>
      <dgm:spPr/>
      <dgm:t>
        <a:bodyPr/>
        <a:lstStyle/>
        <a:p>
          <a:r>
            <a:rPr lang="en-ZA" sz="1600" b="1" dirty="0" smtClean="0">
              <a:effectLst>
                <a:outerShdw blurRad="38100" dist="38100" dir="2700000" algn="tl">
                  <a:srgbClr val="000000">
                    <a:alpha val="43137"/>
                  </a:srgbClr>
                </a:outerShdw>
              </a:effectLst>
              <a:latin typeface="Arial Narrow" panose="020B0606020202030204" pitchFamily="34" charset="0"/>
            </a:rPr>
            <a:t>Development of the new IT system</a:t>
          </a:r>
          <a:endParaRPr lang="en-ZA" sz="1600" b="1" dirty="0">
            <a:effectLst>
              <a:outerShdw blurRad="38100" dist="38100" dir="2700000" algn="tl">
                <a:srgbClr val="000000">
                  <a:alpha val="43137"/>
                </a:srgbClr>
              </a:outerShdw>
            </a:effectLst>
            <a:latin typeface="Arial Narrow" panose="020B0606020202030204" pitchFamily="34" charset="0"/>
          </a:endParaRPr>
        </a:p>
      </dgm:t>
    </dgm:pt>
    <dgm:pt modelId="{BCD59B4B-973F-4867-99C6-D1735A016B08}" type="parTrans" cxnId="{EA13A9DA-3B4A-4009-9081-CDDF86A9A084}">
      <dgm:prSet/>
      <dgm:spPr/>
      <dgm:t>
        <a:bodyPr/>
        <a:lstStyle/>
        <a:p>
          <a:endParaRPr lang="en-ZA" dirty="0"/>
        </a:p>
      </dgm:t>
    </dgm:pt>
    <dgm:pt modelId="{C219DE99-8C56-45AD-8EE2-92ABD46A6E45}" type="sibTrans" cxnId="{EA13A9DA-3B4A-4009-9081-CDDF86A9A084}">
      <dgm:prSet/>
      <dgm:spPr/>
      <dgm:t>
        <a:bodyPr/>
        <a:lstStyle/>
        <a:p>
          <a:endParaRPr lang="en-ZA"/>
        </a:p>
      </dgm:t>
    </dgm:pt>
    <dgm:pt modelId="{FD651957-103D-4D18-BA90-0A2BF3B56F87}" type="pres">
      <dgm:prSet presAssocID="{6BDA8627-E958-41D6-8296-DDDC44911637}" presName="Name0" presStyleCnt="0">
        <dgm:presLayoutVars>
          <dgm:chPref val="1"/>
          <dgm:dir/>
          <dgm:animOne val="branch"/>
          <dgm:animLvl val="lvl"/>
          <dgm:resizeHandles val="exact"/>
        </dgm:presLayoutVars>
      </dgm:prSet>
      <dgm:spPr/>
      <dgm:t>
        <a:bodyPr/>
        <a:lstStyle/>
        <a:p>
          <a:endParaRPr lang="en-ZA"/>
        </a:p>
      </dgm:t>
    </dgm:pt>
    <dgm:pt modelId="{90672496-84C2-4FC3-B10F-84B6BADA206B}" type="pres">
      <dgm:prSet presAssocID="{E0CACD57-173B-449A-8531-1FE6CCD6F2A2}" presName="root1" presStyleCnt="0"/>
      <dgm:spPr/>
      <dgm:t>
        <a:bodyPr/>
        <a:lstStyle/>
        <a:p>
          <a:endParaRPr lang="en-ZA"/>
        </a:p>
      </dgm:t>
    </dgm:pt>
    <dgm:pt modelId="{236CE775-7B6C-42D7-8465-9A65E996FB11}" type="pres">
      <dgm:prSet presAssocID="{E0CACD57-173B-449A-8531-1FE6CCD6F2A2}" presName="LevelOneTextNode" presStyleLbl="node0" presStyleIdx="0" presStyleCnt="1" custScaleX="216851" custScaleY="114031" custLinFactNeighborX="-61895" custLinFactNeighborY="-1004">
        <dgm:presLayoutVars>
          <dgm:chPref val="3"/>
        </dgm:presLayoutVars>
      </dgm:prSet>
      <dgm:spPr/>
      <dgm:t>
        <a:bodyPr/>
        <a:lstStyle/>
        <a:p>
          <a:endParaRPr lang="en-ZA"/>
        </a:p>
      </dgm:t>
    </dgm:pt>
    <dgm:pt modelId="{951DA0C1-3655-42D4-BA8D-965E7349B3F4}" type="pres">
      <dgm:prSet presAssocID="{E0CACD57-173B-449A-8531-1FE6CCD6F2A2}" presName="level2hierChild" presStyleCnt="0"/>
      <dgm:spPr/>
      <dgm:t>
        <a:bodyPr/>
        <a:lstStyle/>
        <a:p>
          <a:endParaRPr lang="en-ZA"/>
        </a:p>
      </dgm:t>
    </dgm:pt>
    <dgm:pt modelId="{8FEFED16-88AC-45B5-83E7-622DD15D49CB}" type="pres">
      <dgm:prSet presAssocID="{DACF4B8D-7764-4C95-8DD1-A8D53A38C4F8}" presName="conn2-1" presStyleLbl="parChTrans1D2" presStyleIdx="0" presStyleCnt="3"/>
      <dgm:spPr/>
      <dgm:t>
        <a:bodyPr/>
        <a:lstStyle/>
        <a:p>
          <a:endParaRPr lang="en-ZA"/>
        </a:p>
      </dgm:t>
    </dgm:pt>
    <dgm:pt modelId="{B629E2A5-BD55-4EBB-BE6D-6B205AEF2E35}" type="pres">
      <dgm:prSet presAssocID="{DACF4B8D-7764-4C95-8DD1-A8D53A38C4F8}" presName="connTx" presStyleLbl="parChTrans1D2" presStyleIdx="0" presStyleCnt="3"/>
      <dgm:spPr/>
      <dgm:t>
        <a:bodyPr/>
        <a:lstStyle/>
        <a:p>
          <a:endParaRPr lang="en-ZA"/>
        </a:p>
      </dgm:t>
    </dgm:pt>
    <dgm:pt modelId="{86E22FB2-90B6-44F9-B0FC-67B78C94312B}" type="pres">
      <dgm:prSet presAssocID="{31FAE207-A5B7-4648-8397-68071BAFFCDC}" presName="root2" presStyleCnt="0"/>
      <dgm:spPr/>
      <dgm:t>
        <a:bodyPr/>
        <a:lstStyle/>
        <a:p>
          <a:endParaRPr lang="en-ZA"/>
        </a:p>
      </dgm:t>
    </dgm:pt>
    <dgm:pt modelId="{250EBFFA-5C21-41BD-A2B6-AE04EBDCD395}" type="pres">
      <dgm:prSet presAssocID="{31FAE207-A5B7-4648-8397-68071BAFFCDC}" presName="LevelTwoTextNode" presStyleLbl="node2" presStyleIdx="0" presStyleCnt="3" custScaleX="132336">
        <dgm:presLayoutVars>
          <dgm:chPref val="3"/>
        </dgm:presLayoutVars>
      </dgm:prSet>
      <dgm:spPr/>
      <dgm:t>
        <a:bodyPr/>
        <a:lstStyle/>
        <a:p>
          <a:endParaRPr lang="en-ZA"/>
        </a:p>
      </dgm:t>
    </dgm:pt>
    <dgm:pt modelId="{FF51A989-7528-4D09-BDE6-9BBE71244DAC}" type="pres">
      <dgm:prSet presAssocID="{31FAE207-A5B7-4648-8397-68071BAFFCDC}" presName="level3hierChild" presStyleCnt="0"/>
      <dgm:spPr/>
      <dgm:t>
        <a:bodyPr/>
        <a:lstStyle/>
        <a:p>
          <a:endParaRPr lang="en-ZA"/>
        </a:p>
      </dgm:t>
    </dgm:pt>
    <dgm:pt modelId="{7487BB3C-14E6-4F30-B5F0-6977357DA1B8}" type="pres">
      <dgm:prSet presAssocID="{DA4FB3A5-DDCA-49D7-B306-59B89D61C71E}" presName="conn2-1" presStyleLbl="parChTrans1D2" presStyleIdx="1" presStyleCnt="3"/>
      <dgm:spPr/>
      <dgm:t>
        <a:bodyPr/>
        <a:lstStyle/>
        <a:p>
          <a:endParaRPr lang="en-ZA"/>
        </a:p>
      </dgm:t>
    </dgm:pt>
    <dgm:pt modelId="{78549B80-070D-4497-A07C-48312A027A15}" type="pres">
      <dgm:prSet presAssocID="{DA4FB3A5-DDCA-49D7-B306-59B89D61C71E}" presName="connTx" presStyleLbl="parChTrans1D2" presStyleIdx="1" presStyleCnt="3"/>
      <dgm:spPr/>
      <dgm:t>
        <a:bodyPr/>
        <a:lstStyle/>
        <a:p>
          <a:endParaRPr lang="en-ZA"/>
        </a:p>
      </dgm:t>
    </dgm:pt>
    <dgm:pt modelId="{1B7C0056-FDB5-44C6-8E46-3845942C4655}" type="pres">
      <dgm:prSet presAssocID="{0EA2170D-EF0E-4B9F-9A8E-7EA371F34B29}" presName="root2" presStyleCnt="0"/>
      <dgm:spPr/>
      <dgm:t>
        <a:bodyPr/>
        <a:lstStyle/>
        <a:p>
          <a:endParaRPr lang="en-ZA"/>
        </a:p>
      </dgm:t>
    </dgm:pt>
    <dgm:pt modelId="{28C8DBBC-2338-4EB5-A613-E16F24703D5E}" type="pres">
      <dgm:prSet presAssocID="{0EA2170D-EF0E-4B9F-9A8E-7EA371F34B29}" presName="LevelTwoTextNode" presStyleLbl="node2" presStyleIdx="1" presStyleCnt="3" custScaleX="132336">
        <dgm:presLayoutVars>
          <dgm:chPref val="3"/>
        </dgm:presLayoutVars>
      </dgm:prSet>
      <dgm:spPr/>
      <dgm:t>
        <a:bodyPr/>
        <a:lstStyle/>
        <a:p>
          <a:endParaRPr lang="en-ZA"/>
        </a:p>
      </dgm:t>
    </dgm:pt>
    <dgm:pt modelId="{318B8CE4-D271-4C89-BEB9-7B5AAFACBC05}" type="pres">
      <dgm:prSet presAssocID="{0EA2170D-EF0E-4B9F-9A8E-7EA371F34B29}" presName="level3hierChild" presStyleCnt="0"/>
      <dgm:spPr/>
      <dgm:t>
        <a:bodyPr/>
        <a:lstStyle/>
        <a:p>
          <a:endParaRPr lang="en-ZA"/>
        </a:p>
      </dgm:t>
    </dgm:pt>
    <dgm:pt modelId="{109549B7-9B75-49FC-AC8A-EF7697DC1513}" type="pres">
      <dgm:prSet presAssocID="{BCD59B4B-973F-4867-99C6-D1735A016B08}" presName="conn2-1" presStyleLbl="parChTrans1D2" presStyleIdx="2" presStyleCnt="3"/>
      <dgm:spPr/>
      <dgm:t>
        <a:bodyPr/>
        <a:lstStyle/>
        <a:p>
          <a:endParaRPr lang="en-ZA"/>
        </a:p>
      </dgm:t>
    </dgm:pt>
    <dgm:pt modelId="{B58120EA-F5D8-4325-8BD7-63F82FF77C76}" type="pres">
      <dgm:prSet presAssocID="{BCD59B4B-973F-4867-99C6-D1735A016B08}" presName="connTx" presStyleLbl="parChTrans1D2" presStyleIdx="2" presStyleCnt="3"/>
      <dgm:spPr/>
      <dgm:t>
        <a:bodyPr/>
        <a:lstStyle/>
        <a:p>
          <a:endParaRPr lang="en-ZA"/>
        </a:p>
      </dgm:t>
    </dgm:pt>
    <dgm:pt modelId="{7067C0B1-B947-4F73-A8A4-31ED6BED69AE}" type="pres">
      <dgm:prSet presAssocID="{D1DE4172-91CB-4111-A13C-202B4379D547}" presName="root2" presStyleCnt="0"/>
      <dgm:spPr/>
    </dgm:pt>
    <dgm:pt modelId="{A288B059-F17E-4CE2-AA33-4B571D461F9F}" type="pres">
      <dgm:prSet presAssocID="{D1DE4172-91CB-4111-A13C-202B4379D547}" presName="LevelTwoTextNode" presStyleLbl="node2" presStyleIdx="2" presStyleCnt="3" custScaleX="135291">
        <dgm:presLayoutVars>
          <dgm:chPref val="3"/>
        </dgm:presLayoutVars>
      </dgm:prSet>
      <dgm:spPr/>
      <dgm:t>
        <a:bodyPr/>
        <a:lstStyle/>
        <a:p>
          <a:endParaRPr lang="en-ZA"/>
        </a:p>
      </dgm:t>
    </dgm:pt>
    <dgm:pt modelId="{8A5A7DF9-A039-42F2-B2DE-865986617709}" type="pres">
      <dgm:prSet presAssocID="{D1DE4172-91CB-4111-A13C-202B4379D547}" presName="level3hierChild" presStyleCnt="0"/>
      <dgm:spPr/>
    </dgm:pt>
  </dgm:ptLst>
  <dgm:cxnLst>
    <dgm:cxn modelId="{FA90A151-671E-4EDA-9B14-47805A9F9036}" type="presOf" srcId="{0EA2170D-EF0E-4B9F-9A8E-7EA371F34B29}" destId="{28C8DBBC-2338-4EB5-A613-E16F24703D5E}" srcOrd="0" destOrd="0" presId="urn:microsoft.com/office/officeart/2008/layout/HorizontalMultiLevelHierarchy"/>
    <dgm:cxn modelId="{A691B3A1-0630-401E-9B6F-92B0C0F44440}" type="presOf" srcId="{DACF4B8D-7764-4C95-8DD1-A8D53A38C4F8}" destId="{B629E2A5-BD55-4EBB-BE6D-6B205AEF2E35}" srcOrd="1" destOrd="0" presId="urn:microsoft.com/office/officeart/2008/layout/HorizontalMultiLevelHierarchy"/>
    <dgm:cxn modelId="{F7F8BD9A-3749-4F7D-ACA9-D70E27BE8E21}" type="presOf" srcId="{DACF4B8D-7764-4C95-8DD1-A8D53A38C4F8}" destId="{8FEFED16-88AC-45B5-83E7-622DD15D49CB}" srcOrd="0" destOrd="0" presId="urn:microsoft.com/office/officeart/2008/layout/HorizontalMultiLevelHierarchy"/>
    <dgm:cxn modelId="{887D9123-0A01-4FD2-AE00-FE7469521C7E}" type="presOf" srcId="{31FAE207-A5B7-4648-8397-68071BAFFCDC}" destId="{250EBFFA-5C21-41BD-A2B6-AE04EBDCD395}" srcOrd="0" destOrd="0" presId="urn:microsoft.com/office/officeart/2008/layout/HorizontalMultiLevelHierarchy"/>
    <dgm:cxn modelId="{E6F978EF-9023-404B-BD46-AA2D4067BDCA}" type="presOf" srcId="{DA4FB3A5-DDCA-49D7-B306-59B89D61C71E}" destId="{78549B80-070D-4497-A07C-48312A027A15}" srcOrd="1" destOrd="0" presId="urn:microsoft.com/office/officeart/2008/layout/HorizontalMultiLevelHierarchy"/>
    <dgm:cxn modelId="{EA13A9DA-3B4A-4009-9081-CDDF86A9A084}" srcId="{E0CACD57-173B-449A-8531-1FE6CCD6F2A2}" destId="{D1DE4172-91CB-4111-A13C-202B4379D547}" srcOrd="2" destOrd="0" parTransId="{BCD59B4B-973F-4867-99C6-D1735A016B08}" sibTransId="{C219DE99-8C56-45AD-8EE2-92ABD46A6E45}"/>
    <dgm:cxn modelId="{90AD994B-C802-4CB5-B099-E52CC75537D4}" type="presOf" srcId="{BCD59B4B-973F-4867-99C6-D1735A016B08}" destId="{B58120EA-F5D8-4325-8BD7-63F82FF77C76}" srcOrd="1" destOrd="0" presId="urn:microsoft.com/office/officeart/2008/layout/HorizontalMultiLevelHierarchy"/>
    <dgm:cxn modelId="{6FAA3E85-800B-4A11-80C8-A56347F0F47C}" type="presOf" srcId="{BCD59B4B-973F-4867-99C6-D1735A016B08}" destId="{109549B7-9B75-49FC-AC8A-EF7697DC1513}" srcOrd="0" destOrd="0" presId="urn:microsoft.com/office/officeart/2008/layout/HorizontalMultiLevelHierarchy"/>
    <dgm:cxn modelId="{F882F70A-5CB6-4EA3-8F82-1A91CC191EDF}" srcId="{6BDA8627-E958-41D6-8296-DDDC44911637}" destId="{E0CACD57-173B-449A-8531-1FE6CCD6F2A2}" srcOrd="0" destOrd="0" parTransId="{0D6D1734-C662-4263-B064-5475ABCD8CF2}" sibTransId="{0CAE4883-D6EE-431A-B611-8D1A25DE699A}"/>
    <dgm:cxn modelId="{E4370AF0-7999-4BB6-866B-03331C601478}" type="presOf" srcId="{6BDA8627-E958-41D6-8296-DDDC44911637}" destId="{FD651957-103D-4D18-BA90-0A2BF3B56F87}" srcOrd="0" destOrd="0" presId="urn:microsoft.com/office/officeart/2008/layout/HorizontalMultiLevelHierarchy"/>
    <dgm:cxn modelId="{6E629677-D206-425B-ABC3-9F0CC7F35246}" type="presOf" srcId="{DA4FB3A5-DDCA-49D7-B306-59B89D61C71E}" destId="{7487BB3C-14E6-4F30-B5F0-6977357DA1B8}" srcOrd="0" destOrd="0" presId="urn:microsoft.com/office/officeart/2008/layout/HorizontalMultiLevelHierarchy"/>
    <dgm:cxn modelId="{424F99EE-93A6-498A-A1E3-E3C162152930}" type="presOf" srcId="{E0CACD57-173B-449A-8531-1FE6CCD6F2A2}" destId="{236CE775-7B6C-42D7-8465-9A65E996FB11}" srcOrd="0" destOrd="0" presId="urn:microsoft.com/office/officeart/2008/layout/HorizontalMultiLevelHierarchy"/>
    <dgm:cxn modelId="{2EA51FEC-85FF-4631-B1F1-B2BF49B5893C}" srcId="{E0CACD57-173B-449A-8531-1FE6CCD6F2A2}" destId="{31FAE207-A5B7-4648-8397-68071BAFFCDC}" srcOrd="0" destOrd="0" parTransId="{DACF4B8D-7764-4C95-8DD1-A8D53A38C4F8}" sibTransId="{E84E84A0-ECC0-48B8-8537-5495D52F1FF7}"/>
    <dgm:cxn modelId="{8840A90F-9BF1-42BE-A4F2-277E3B4E6422}" srcId="{E0CACD57-173B-449A-8531-1FE6CCD6F2A2}" destId="{0EA2170D-EF0E-4B9F-9A8E-7EA371F34B29}" srcOrd="1" destOrd="0" parTransId="{DA4FB3A5-DDCA-49D7-B306-59B89D61C71E}" sibTransId="{6034E454-56FF-4547-83B2-3CCDDC1C3557}"/>
    <dgm:cxn modelId="{B80DEE10-51CF-41F8-961B-A6DF9421A409}" type="presOf" srcId="{D1DE4172-91CB-4111-A13C-202B4379D547}" destId="{A288B059-F17E-4CE2-AA33-4B571D461F9F}" srcOrd="0" destOrd="0" presId="urn:microsoft.com/office/officeart/2008/layout/HorizontalMultiLevelHierarchy"/>
    <dgm:cxn modelId="{54309C17-2880-4A31-9355-C68659B74BEE}" type="presParOf" srcId="{FD651957-103D-4D18-BA90-0A2BF3B56F87}" destId="{90672496-84C2-4FC3-B10F-84B6BADA206B}" srcOrd="0" destOrd="0" presId="urn:microsoft.com/office/officeart/2008/layout/HorizontalMultiLevelHierarchy"/>
    <dgm:cxn modelId="{DA09EA62-3E47-4AC0-8693-E75D8A7CB0C6}" type="presParOf" srcId="{90672496-84C2-4FC3-B10F-84B6BADA206B}" destId="{236CE775-7B6C-42D7-8465-9A65E996FB11}" srcOrd="0" destOrd="0" presId="urn:microsoft.com/office/officeart/2008/layout/HorizontalMultiLevelHierarchy"/>
    <dgm:cxn modelId="{5B01B94F-AA40-402A-B11E-21B9DFB62724}" type="presParOf" srcId="{90672496-84C2-4FC3-B10F-84B6BADA206B}" destId="{951DA0C1-3655-42D4-BA8D-965E7349B3F4}" srcOrd="1" destOrd="0" presId="urn:microsoft.com/office/officeart/2008/layout/HorizontalMultiLevelHierarchy"/>
    <dgm:cxn modelId="{BA24827C-DEE9-4624-97A3-8BD4E0E8936F}" type="presParOf" srcId="{951DA0C1-3655-42D4-BA8D-965E7349B3F4}" destId="{8FEFED16-88AC-45B5-83E7-622DD15D49CB}" srcOrd="0" destOrd="0" presId="urn:microsoft.com/office/officeart/2008/layout/HorizontalMultiLevelHierarchy"/>
    <dgm:cxn modelId="{19283DA5-F4BC-4443-9CB6-CE4FCE00A0A3}" type="presParOf" srcId="{8FEFED16-88AC-45B5-83E7-622DD15D49CB}" destId="{B629E2A5-BD55-4EBB-BE6D-6B205AEF2E35}" srcOrd="0" destOrd="0" presId="urn:microsoft.com/office/officeart/2008/layout/HorizontalMultiLevelHierarchy"/>
    <dgm:cxn modelId="{38C0FDC0-A3F9-46A0-AB5A-E22D9191E619}" type="presParOf" srcId="{951DA0C1-3655-42D4-BA8D-965E7349B3F4}" destId="{86E22FB2-90B6-44F9-B0FC-67B78C94312B}" srcOrd="1" destOrd="0" presId="urn:microsoft.com/office/officeart/2008/layout/HorizontalMultiLevelHierarchy"/>
    <dgm:cxn modelId="{B511E3AF-3D33-4165-9CA6-43BD3FE790C9}" type="presParOf" srcId="{86E22FB2-90B6-44F9-B0FC-67B78C94312B}" destId="{250EBFFA-5C21-41BD-A2B6-AE04EBDCD395}" srcOrd="0" destOrd="0" presId="urn:microsoft.com/office/officeart/2008/layout/HorizontalMultiLevelHierarchy"/>
    <dgm:cxn modelId="{24E8D033-C661-4FAC-9EE8-89FAE2FB33E7}" type="presParOf" srcId="{86E22FB2-90B6-44F9-B0FC-67B78C94312B}" destId="{FF51A989-7528-4D09-BDE6-9BBE71244DAC}" srcOrd="1" destOrd="0" presId="urn:microsoft.com/office/officeart/2008/layout/HorizontalMultiLevelHierarchy"/>
    <dgm:cxn modelId="{F1EAE254-8A86-43DC-B349-F1DEC8BCA93D}" type="presParOf" srcId="{951DA0C1-3655-42D4-BA8D-965E7349B3F4}" destId="{7487BB3C-14E6-4F30-B5F0-6977357DA1B8}" srcOrd="2" destOrd="0" presId="urn:microsoft.com/office/officeart/2008/layout/HorizontalMultiLevelHierarchy"/>
    <dgm:cxn modelId="{B563CD30-78B4-46D8-A2FA-2F0D0C5D4607}" type="presParOf" srcId="{7487BB3C-14E6-4F30-B5F0-6977357DA1B8}" destId="{78549B80-070D-4497-A07C-48312A027A15}" srcOrd="0" destOrd="0" presId="urn:microsoft.com/office/officeart/2008/layout/HorizontalMultiLevelHierarchy"/>
    <dgm:cxn modelId="{61D7BBB8-BE13-4750-A9CA-A8EC14317EB0}" type="presParOf" srcId="{951DA0C1-3655-42D4-BA8D-965E7349B3F4}" destId="{1B7C0056-FDB5-44C6-8E46-3845942C4655}" srcOrd="3" destOrd="0" presId="urn:microsoft.com/office/officeart/2008/layout/HorizontalMultiLevelHierarchy"/>
    <dgm:cxn modelId="{963DAB83-CC76-46A7-86E1-3643BD091ED7}" type="presParOf" srcId="{1B7C0056-FDB5-44C6-8E46-3845942C4655}" destId="{28C8DBBC-2338-4EB5-A613-E16F24703D5E}" srcOrd="0" destOrd="0" presId="urn:microsoft.com/office/officeart/2008/layout/HorizontalMultiLevelHierarchy"/>
    <dgm:cxn modelId="{20683B9F-DE02-4491-9FBF-DD8E4BE0D953}" type="presParOf" srcId="{1B7C0056-FDB5-44C6-8E46-3845942C4655}" destId="{318B8CE4-D271-4C89-BEB9-7B5AAFACBC05}" srcOrd="1" destOrd="0" presId="urn:microsoft.com/office/officeart/2008/layout/HorizontalMultiLevelHierarchy"/>
    <dgm:cxn modelId="{E934FC2F-D6FE-4DF5-AF86-247B6810345C}" type="presParOf" srcId="{951DA0C1-3655-42D4-BA8D-965E7349B3F4}" destId="{109549B7-9B75-49FC-AC8A-EF7697DC1513}" srcOrd="4" destOrd="0" presId="urn:microsoft.com/office/officeart/2008/layout/HorizontalMultiLevelHierarchy"/>
    <dgm:cxn modelId="{5D473637-D27A-4976-8E34-DE8813B405D4}" type="presParOf" srcId="{109549B7-9B75-49FC-AC8A-EF7697DC1513}" destId="{B58120EA-F5D8-4325-8BD7-63F82FF77C76}" srcOrd="0" destOrd="0" presId="urn:microsoft.com/office/officeart/2008/layout/HorizontalMultiLevelHierarchy"/>
    <dgm:cxn modelId="{66B9A912-19B1-4515-A0E2-8C9D55DCD56A}" type="presParOf" srcId="{951DA0C1-3655-42D4-BA8D-965E7349B3F4}" destId="{7067C0B1-B947-4F73-A8A4-31ED6BED69AE}" srcOrd="5" destOrd="0" presId="urn:microsoft.com/office/officeart/2008/layout/HorizontalMultiLevelHierarchy"/>
    <dgm:cxn modelId="{F2CE297A-A900-435E-9244-E5FD5D9734F1}" type="presParOf" srcId="{7067C0B1-B947-4F73-A8A4-31ED6BED69AE}" destId="{A288B059-F17E-4CE2-AA33-4B571D461F9F}" srcOrd="0" destOrd="0" presId="urn:microsoft.com/office/officeart/2008/layout/HorizontalMultiLevelHierarchy"/>
    <dgm:cxn modelId="{801764E0-4E2E-459C-BD7C-29F9EB76EE00}" type="presParOf" srcId="{7067C0B1-B947-4F73-A8A4-31ED6BED69AE}" destId="{8A5A7DF9-A039-42F2-B2DE-865986617709}"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9549B7-9B75-49FC-AC8A-EF7697DC1513}">
      <dsp:nvSpPr>
        <dsp:cNvPr id="0" name=""/>
        <dsp:cNvSpPr/>
      </dsp:nvSpPr>
      <dsp:spPr>
        <a:xfrm>
          <a:off x="2072169" y="2362195"/>
          <a:ext cx="1003620" cy="983984"/>
        </a:xfrm>
        <a:custGeom>
          <a:avLst/>
          <a:gdLst/>
          <a:ahLst/>
          <a:cxnLst/>
          <a:rect l="0" t="0" r="0" b="0"/>
          <a:pathLst>
            <a:path>
              <a:moveTo>
                <a:pt x="0" y="0"/>
              </a:moveTo>
              <a:lnTo>
                <a:pt x="501810" y="0"/>
              </a:lnTo>
              <a:lnTo>
                <a:pt x="501810" y="983984"/>
              </a:lnTo>
              <a:lnTo>
                <a:pt x="1003620" y="983984"/>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dirty="0"/>
        </a:p>
      </dsp:txBody>
      <dsp:txXfrm>
        <a:off x="2538841" y="2819050"/>
        <a:ext cx="70275" cy="70275"/>
      </dsp:txXfrm>
    </dsp:sp>
    <dsp:sp modelId="{7487BB3C-14E6-4F30-B5F0-6977357DA1B8}">
      <dsp:nvSpPr>
        <dsp:cNvPr id="0" name=""/>
        <dsp:cNvSpPr/>
      </dsp:nvSpPr>
      <dsp:spPr>
        <a:xfrm>
          <a:off x="2072169" y="2316475"/>
          <a:ext cx="1003620" cy="91440"/>
        </a:xfrm>
        <a:custGeom>
          <a:avLst/>
          <a:gdLst/>
          <a:ahLst/>
          <a:cxnLst/>
          <a:rect l="0" t="0" r="0" b="0"/>
          <a:pathLst>
            <a:path>
              <a:moveTo>
                <a:pt x="0" y="45720"/>
              </a:moveTo>
              <a:lnTo>
                <a:pt x="501810" y="45720"/>
              </a:lnTo>
              <a:lnTo>
                <a:pt x="501810" y="45723"/>
              </a:lnTo>
              <a:lnTo>
                <a:pt x="1003620" y="45723"/>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dirty="0"/>
        </a:p>
      </dsp:txBody>
      <dsp:txXfrm>
        <a:off x="2548889" y="2337105"/>
        <a:ext cx="50181" cy="50181"/>
      </dsp:txXfrm>
    </dsp:sp>
    <dsp:sp modelId="{8FEFED16-88AC-45B5-83E7-622DD15D49CB}">
      <dsp:nvSpPr>
        <dsp:cNvPr id="0" name=""/>
        <dsp:cNvSpPr/>
      </dsp:nvSpPr>
      <dsp:spPr>
        <a:xfrm>
          <a:off x="2072169" y="1378218"/>
          <a:ext cx="1003620" cy="983976"/>
        </a:xfrm>
        <a:custGeom>
          <a:avLst/>
          <a:gdLst/>
          <a:ahLst/>
          <a:cxnLst/>
          <a:rect l="0" t="0" r="0" b="0"/>
          <a:pathLst>
            <a:path>
              <a:moveTo>
                <a:pt x="0" y="983976"/>
              </a:moveTo>
              <a:lnTo>
                <a:pt x="501810" y="983976"/>
              </a:lnTo>
              <a:lnTo>
                <a:pt x="501810" y="0"/>
              </a:lnTo>
              <a:lnTo>
                <a:pt x="1003620"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dirty="0"/>
        </a:p>
      </dsp:txBody>
      <dsp:txXfrm>
        <a:off x="2538841" y="1835069"/>
        <a:ext cx="70275" cy="70275"/>
      </dsp:txXfrm>
    </dsp:sp>
    <dsp:sp modelId="{236CE775-7B6C-42D7-8465-9A65E996FB11}">
      <dsp:nvSpPr>
        <dsp:cNvPr id="0" name=""/>
        <dsp:cNvSpPr/>
      </dsp:nvSpPr>
      <dsp:spPr>
        <a:xfrm rot="16200000">
          <a:off x="-1143535" y="1508687"/>
          <a:ext cx="4724391" cy="1707017"/>
        </a:xfrm>
        <a:prstGeom prst="rect">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ZA" sz="4000" b="0" kern="1200" dirty="0" smtClean="0">
              <a:effectLst>
                <a:outerShdw blurRad="38100" dist="38100" dir="2700000" algn="tl">
                  <a:srgbClr val="000000">
                    <a:alpha val="43137"/>
                  </a:srgbClr>
                </a:outerShdw>
              </a:effectLst>
              <a:latin typeface="Arial Narrow" panose="020B0606020202030204" pitchFamily="34" charset="0"/>
            </a:rPr>
            <a:t>Presentation</a:t>
          </a:r>
          <a:r>
            <a:rPr lang="en-ZA" sz="3600" b="1" kern="1200" dirty="0" smtClean="0">
              <a:effectLst>
                <a:outerShdw blurRad="38100" dist="38100" dir="2700000" algn="tl">
                  <a:srgbClr val="000000">
                    <a:alpha val="43137"/>
                  </a:srgbClr>
                </a:outerShdw>
              </a:effectLst>
              <a:latin typeface="Arial Narrow" panose="020B0606020202030204" pitchFamily="34" charset="0"/>
            </a:rPr>
            <a:t> </a:t>
          </a:r>
          <a:r>
            <a:rPr lang="en-ZA" sz="3600" b="0" kern="1200" dirty="0" smtClean="0">
              <a:effectLst>
                <a:outerShdw blurRad="38100" dist="38100" dir="2700000" algn="tl">
                  <a:srgbClr val="000000">
                    <a:alpha val="43137"/>
                  </a:srgbClr>
                </a:outerShdw>
              </a:effectLst>
              <a:latin typeface="Arial Narrow" panose="020B0606020202030204" pitchFamily="34" charset="0"/>
            </a:rPr>
            <a:t>Outline</a:t>
          </a:r>
          <a:endParaRPr lang="en-ZA" sz="3600" b="0" kern="1200" dirty="0">
            <a:effectLst>
              <a:outerShdw blurRad="38100" dist="38100" dir="2700000" algn="tl">
                <a:srgbClr val="000000">
                  <a:alpha val="43137"/>
                </a:srgbClr>
              </a:outerShdw>
            </a:effectLst>
            <a:latin typeface="Arial Narrow" panose="020B0606020202030204" pitchFamily="34" charset="0"/>
          </a:endParaRPr>
        </a:p>
      </dsp:txBody>
      <dsp:txXfrm rot="16200000">
        <a:off x="-1143535" y="1508687"/>
        <a:ext cx="4724391" cy="1707017"/>
      </dsp:txXfrm>
    </dsp:sp>
    <dsp:sp modelId="{250EBFFA-5C21-41BD-A2B6-AE04EBDCD395}">
      <dsp:nvSpPr>
        <dsp:cNvPr id="0" name=""/>
        <dsp:cNvSpPr/>
      </dsp:nvSpPr>
      <dsp:spPr>
        <a:xfrm>
          <a:off x="3075789" y="984626"/>
          <a:ext cx="3416869" cy="787184"/>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1" kern="1200" dirty="0" smtClean="0">
              <a:effectLst>
                <a:outerShdw blurRad="38100" dist="38100" dir="2700000" algn="tl">
                  <a:srgbClr val="000000">
                    <a:alpha val="43137"/>
                  </a:srgbClr>
                </a:outerShdw>
              </a:effectLst>
              <a:latin typeface="Arial Narrow" panose="020B0606020202030204" pitchFamily="34" charset="0"/>
            </a:rPr>
            <a:t>Certification Backlog  </a:t>
          </a:r>
          <a:endParaRPr lang="en-ZA" sz="1600" b="1" kern="1200" dirty="0">
            <a:effectLst>
              <a:outerShdw blurRad="38100" dist="38100" dir="2700000" algn="tl">
                <a:srgbClr val="000000">
                  <a:alpha val="43137"/>
                </a:srgbClr>
              </a:outerShdw>
            </a:effectLst>
            <a:latin typeface="Arial Narrow" panose="020B0606020202030204" pitchFamily="34" charset="0"/>
          </a:endParaRPr>
        </a:p>
      </dsp:txBody>
      <dsp:txXfrm>
        <a:off x="3075789" y="984626"/>
        <a:ext cx="3416869" cy="787184"/>
      </dsp:txXfrm>
    </dsp:sp>
    <dsp:sp modelId="{28C8DBBC-2338-4EB5-A613-E16F24703D5E}">
      <dsp:nvSpPr>
        <dsp:cNvPr id="0" name=""/>
        <dsp:cNvSpPr/>
      </dsp:nvSpPr>
      <dsp:spPr>
        <a:xfrm>
          <a:off x="3075789" y="1968607"/>
          <a:ext cx="3416869" cy="787184"/>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1" kern="1200" dirty="0" smtClean="0">
              <a:effectLst>
                <a:outerShdw blurRad="38100" dist="38100" dir="2700000" algn="tl">
                  <a:srgbClr val="000000">
                    <a:alpha val="43137"/>
                  </a:srgbClr>
                </a:outerShdw>
              </a:effectLst>
              <a:latin typeface="Arial Narrow" panose="020B0606020202030204" pitchFamily="34" charset="0"/>
            </a:rPr>
            <a:t>National N Diploma Progress report</a:t>
          </a:r>
          <a:endParaRPr lang="en-ZA" sz="1600" b="1" kern="1200" dirty="0">
            <a:effectLst>
              <a:outerShdw blurRad="38100" dist="38100" dir="2700000" algn="tl">
                <a:srgbClr val="000000">
                  <a:alpha val="43137"/>
                </a:srgbClr>
              </a:outerShdw>
            </a:effectLst>
            <a:latin typeface="Arial Narrow" panose="020B0606020202030204" pitchFamily="34" charset="0"/>
          </a:endParaRPr>
        </a:p>
      </dsp:txBody>
      <dsp:txXfrm>
        <a:off x="3075789" y="1968607"/>
        <a:ext cx="3416869" cy="787184"/>
      </dsp:txXfrm>
    </dsp:sp>
    <dsp:sp modelId="{A288B059-F17E-4CE2-AA33-4B571D461F9F}">
      <dsp:nvSpPr>
        <dsp:cNvPr id="0" name=""/>
        <dsp:cNvSpPr/>
      </dsp:nvSpPr>
      <dsp:spPr>
        <a:xfrm>
          <a:off x="3075789" y="2952587"/>
          <a:ext cx="3493166" cy="787184"/>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1" kern="1200" dirty="0" smtClean="0">
              <a:effectLst>
                <a:outerShdw blurRad="38100" dist="38100" dir="2700000" algn="tl">
                  <a:srgbClr val="000000">
                    <a:alpha val="43137"/>
                  </a:srgbClr>
                </a:outerShdw>
              </a:effectLst>
              <a:latin typeface="Arial Narrow" panose="020B0606020202030204" pitchFamily="34" charset="0"/>
            </a:rPr>
            <a:t>Development of the new IT system</a:t>
          </a:r>
          <a:endParaRPr lang="en-ZA" sz="1600" b="1" kern="1200" dirty="0">
            <a:effectLst>
              <a:outerShdw blurRad="38100" dist="38100" dir="2700000" algn="tl">
                <a:srgbClr val="000000">
                  <a:alpha val="43137"/>
                </a:srgbClr>
              </a:outerShdw>
            </a:effectLst>
            <a:latin typeface="Arial Narrow" panose="020B0606020202030204" pitchFamily="34" charset="0"/>
          </a:endParaRPr>
        </a:p>
      </dsp:txBody>
      <dsp:txXfrm>
        <a:off x="3075789" y="2952587"/>
        <a:ext cx="3493166" cy="78718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5499"/>
          </a:xfrm>
          <a:prstGeom prst="rect">
            <a:avLst/>
          </a:prstGeom>
        </p:spPr>
        <p:txBody>
          <a:bodyPr vert="horz" lIns="91440" tIns="45720" rIns="91440" bIns="45720" rtlCol="0"/>
          <a:lstStyle>
            <a:lvl1pPr algn="l">
              <a:defRPr sz="1200"/>
            </a:lvl1pPr>
          </a:lstStyle>
          <a:p>
            <a:endParaRPr lang="en-ZA" dirty="0"/>
          </a:p>
        </p:txBody>
      </p:sp>
      <p:sp>
        <p:nvSpPr>
          <p:cNvPr id="4" name="Footer Placeholder 3"/>
          <p:cNvSpPr>
            <a:spLocks noGrp="1"/>
          </p:cNvSpPr>
          <p:nvPr>
            <p:ph type="ftr" sz="quarter" idx="2"/>
          </p:nvPr>
        </p:nvSpPr>
        <p:spPr>
          <a:xfrm>
            <a:off x="1" y="9377164"/>
            <a:ext cx="2946275" cy="495499"/>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2" y="9377164"/>
            <a:ext cx="2946275" cy="495499"/>
          </a:xfrm>
          <a:prstGeom prst="rect">
            <a:avLst/>
          </a:prstGeom>
        </p:spPr>
        <p:txBody>
          <a:bodyPr vert="horz" lIns="91440" tIns="45720" rIns="91440" bIns="45720" rtlCol="0" anchor="b"/>
          <a:lstStyle>
            <a:lvl1pPr algn="r">
              <a:defRPr sz="1200"/>
            </a:lvl1pPr>
          </a:lstStyle>
          <a:p>
            <a:fld id="{707FCEC1-E925-426E-AEDE-6F4D5133F003}" type="slidenum">
              <a:rPr lang="en-ZA" smtClean="0"/>
              <a:pPr/>
              <a:t>‹#›</a:t>
            </a:fld>
            <a:endParaRPr lang="en-ZA" dirty="0"/>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2946275" cy="49380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849862" y="1"/>
            <a:ext cx="2946275" cy="49380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30275" y="739775"/>
            <a:ext cx="4937125" cy="37020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5" y="4690279"/>
            <a:ext cx="5436908" cy="4442529"/>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1" y="9377164"/>
            <a:ext cx="2946275" cy="49380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849862" y="9377164"/>
            <a:ext cx="2946275" cy="49380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rgbClr val="FF0000"/>
                </a:solidFill>
                <a:effectLst/>
                <a:latin typeface="Arial" charset="0"/>
                <a:ea typeface="+mn-ea"/>
                <a:cs typeface="+mn-cs"/>
              </a:rPr>
              <a:t>Some of the records were blocked</a:t>
            </a:r>
            <a:r>
              <a:rPr lang="en-ZA" sz="1200" kern="1200" baseline="0" dirty="0" smtClean="0">
                <a:solidFill>
                  <a:srgbClr val="FF0000"/>
                </a:solidFill>
                <a:effectLst/>
                <a:latin typeface="Arial" charset="0"/>
                <a:ea typeface="+mn-ea"/>
                <a:cs typeface="+mn-cs"/>
              </a:rPr>
              <a:t> </a:t>
            </a:r>
            <a:r>
              <a:rPr lang="en-ZA" sz="1200" kern="1200" dirty="0" smtClean="0">
                <a:solidFill>
                  <a:srgbClr val="FF0000"/>
                </a:solidFill>
                <a:effectLst/>
                <a:latin typeface="Arial" charset="0"/>
                <a:ea typeface="+mn-ea"/>
                <a:cs typeface="+mn-cs"/>
              </a:rPr>
              <a:t>during certification processes because the </a:t>
            </a:r>
            <a:r>
              <a:rPr lang="en-ZA" sz="1200" b="1" kern="1200" dirty="0" smtClean="0">
                <a:solidFill>
                  <a:srgbClr val="FF0000"/>
                </a:solidFill>
                <a:effectLst/>
                <a:latin typeface="Arial" charset="0"/>
                <a:ea typeface="+mn-ea"/>
                <a:cs typeface="+mn-cs"/>
              </a:rPr>
              <a:t>private colleges accounts were in arrears </a:t>
            </a:r>
            <a:r>
              <a:rPr lang="en-ZA" sz="1200" kern="1200" dirty="0" smtClean="0">
                <a:solidFill>
                  <a:srgbClr val="FF0000"/>
                </a:solidFill>
                <a:effectLst/>
                <a:latin typeface="Arial" charset="0"/>
                <a:ea typeface="+mn-ea"/>
                <a:cs typeface="+mn-cs"/>
              </a:rPr>
              <a:t>during certification processes (NB: Applicable to period prior to August 2017) </a:t>
            </a:r>
            <a:endParaRPr lang="en-ZA" dirty="0">
              <a:solidFill>
                <a:srgbClr val="FF0000"/>
              </a:solidFill>
            </a:endParaRPr>
          </a:p>
        </p:txBody>
      </p:sp>
      <p:sp>
        <p:nvSpPr>
          <p:cNvPr id="4" name="Slide Number Placeholder 3"/>
          <p:cNvSpPr>
            <a:spLocks noGrp="1"/>
          </p:cNvSpPr>
          <p:nvPr>
            <p:ph type="sldNum" sz="quarter" idx="10"/>
          </p:nvPr>
        </p:nvSpPr>
        <p:spPr/>
        <p:txBody>
          <a:bodyPr/>
          <a:lstStyle/>
          <a:p>
            <a:fld id="{8C049BC1-1B9E-47D7-857B-5DA68EC1ED37}" type="slidenum">
              <a:rPr lang="en-ZA" smtClean="0"/>
              <a:pPr/>
              <a:t>11</a:t>
            </a:fld>
            <a:endParaRPr lang="en-ZA" dirty="0"/>
          </a:p>
        </p:txBody>
      </p:sp>
    </p:spTree>
    <p:extLst>
      <p:ext uri="{BB962C8B-B14F-4D97-AF65-F5344CB8AC3E}">
        <p14:creationId xmlns:p14="http://schemas.microsoft.com/office/powerpoint/2010/main" xmlns="" val="206576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12</a:t>
            </a:fld>
            <a:endParaRPr lang="en-ZA" dirty="0"/>
          </a:p>
        </p:txBody>
      </p:sp>
    </p:spTree>
    <p:extLst>
      <p:ext uri="{BB962C8B-B14F-4D97-AF65-F5344CB8AC3E}">
        <p14:creationId xmlns:p14="http://schemas.microsoft.com/office/powerpoint/2010/main" xmlns="" val="3938695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13</a:t>
            </a:fld>
            <a:endParaRPr lang="en-ZA" dirty="0"/>
          </a:p>
        </p:txBody>
      </p:sp>
    </p:spTree>
    <p:extLst>
      <p:ext uri="{BB962C8B-B14F-4D97-AF65-F5344CB8AC3E}">
        <p14:creationId xmlns:p14="http://schemas.microsoft.com/office/powerpoint/2010/main" xmlns="" val="1429616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14</a:t>
            </a:fld>
            <a:endParaRPr lang="en-ZA" dirty="0"/>
          </a:p>
        </p:txBody>
      </p:sp>
    </p:spTree>
    <p:extLst>
      <p:ext uri="{BB962C8B-B14F-4D97-AF65-F5344CB8AC3E}">
        <p14:creationId xmlns:p14="http://schemas.microsoft.com/office/powerpoint/2010/main" xmlns="" val="54511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30275" y="739775"/>
            <a:ext cx="4937125" cy="3703638"/>
          </a:xfrm>
          <a:ln/>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612249-8C70-4342-ACFA-C1399AF4C91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3</a:t>
            </a:fld>
            <a:endParaRPr lang="en-ZA" dirty="0"/>
          </a:p>
        </p:txBody>
      </p:sp>
    </p:spTree>
    <p:extLst>
      <p:ext uri="{BB962C8B-B14F-4D97-AF65-F5344CB8AC3E}">
        <p14:creationId xmlns:p14="http://schemas.microsoft.com/office/powerpoint/2010/main" xmlns="" val="172360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4</a:t>
            </a:fld>
            <a:endParaRPr lang="en-ZA" dirty="0"/>
          </a:p>
        </p:txBody>
      </p:sp>
    </p:spTree>
    <p:extLst>
      <p:ext uri="{BB962C8B-B14F-4D97-AF65-F5344CB8AC3E}">
        <p14:creationId xmlns:p14="http://schemas.microsoft.com/office/powerpoint/2010/main" xmlns="" val="172360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5</a:t>
            </a:fld>
            <a:endParaRPr lang="en-ZA" dirty="0"/>
          </a:p>
        </p:txBody>
      </p:sp>
    </p:spTree>
    <p:extLst>
      <p:ext uri="{BB962C8B-B14F-4D97-AF65-F5344CB8AC3E}">
        <p14:creationId xmlns:p14="http://schemas.microsoft.com/office/powerpoint/2010/main" xmlns="" val="23939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6</a:t>
            </a:fld>
            <a:endParaRPr lang="en-ZA" dirty="0"/>
          </a:p>
        </p:txBody>
      </p:sp>
    </p:spTree>
    <p:extLst>
      <p:ext uri="{BB962C8B-B14F-4D97-AF65-F5344CB8AC3E}">
        <p14:creationId xmlns:p14="http://schemas.microsoft.com/office/powerpoint/2010/main" xmlns="" val="1920322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8</a:t>
            </a:fld>
            <a:endParaRPr lang="en-ZA" dirty="0"/>
          </a:p>
        </p:txBody>
      </p:sp>
    </p:spTree>
    <p:extLst>
      <p:ext uri="{BB962C8B-B14F-4D97-AF65-F5344CB8AC3E}">
        <p14:creationId xmlns:p14="http://schemas.microsoft.com/office/powerpoint/2010/main" xmlns="" val="321661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C049BC1-1B9E-47D7-857B-5DA68EC1ED37}" type="slidenum">
              <a:rPr lang="en-ZA" smtClean="0"/>
              <a:pPr/>
              <a:t>9</a:t>
            </a:fld>
            <a:endParaRPr lang="en-ZA" dirty="0"/>
          </a:p>
        </p:txBody>
      </p:sp>
    </p:spTree>
    <p:extLst>
      <p:ext uri="{BB962C8B-B14F-4D97-AF65-F5344CB8AC3E}">
        <p14:creationId xmlns:p14="http://schemas.microsoft.com/office/powerpoint/2010/main" xmlns="" val="206576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rgbClr val="FF0000"/>
                </a:solidFill>
                <a:effectLst/>
                <a:latin typeface="Arial" charset="0"/>
                <a:ea typeface="+mn-ea"/>
                <a:cs typeface="+mn-cs"/>
              </a:rPr>
              <a:t>Some of the records were blocked</a:t>
            </a:r>
            <a:r>
              <a:rPr lang="en-ZA" sz="1200" kern="1200" baseline="0" dirty="0" smtClean="0">
                <a:solidFill>
                  <a:srgbClr val="FF0000"/>
                </a:solidFill>
                <a:effectLst/>
                <a:latin typeface="Arial" charset="0"/>
                <a:ea typeface="+mn-ea"/>
                <a:cs typeface="+mn-cs"/>
              </a:rPr>
              <a:t> </a:t>
            </a:r>
            <a:r>
              <a:rPr lang="en-ZA" sz="1200" kern="1200" dirty="0" smtClean="0">
                <a:solidFill>
                  <a:srgbClr val="FF0000"/>
                </a:solidFill>
                <a:effectLst/>
                <a:latin typeface="Arial" charset="0"/>
                <a:ea typeface="+mn-ea"/>
                <a:cs typeface="+mn-cs"/>
              </a:rPr>
              <a:t>during certification processes because the </a:t>
            </a:r>
            <a:r>
              <a:rPr lang="en-ZA" sz="1200" b="1" kern="1200" dirty="0" smtClean="0">
                <a:solidFill>
                  <a:srgbClr val="FF0000"/>
                </a:solidFill>
                <a:effectLst/>
                <a:latin typeface="Arial" charset="0"/>
                <a:ea typeface="+mn-ea"/>
                <a:cs typeface="+mn-cs"/>
              </a:rPr>
              <a:t>private colleges accounts were in arrears </a:t>
            </a:r>
            <a:r>
              <a:rPr lang="en-ZA" sz="1200" kern="1200" dirty="0" smtClean="0">
                <a:solidFill>
                  <a:srgbClr val="FF0000"/>
                </a:solidFill>
                <a:effectLst/>
                <a:latin typeface="Arial" charset="0"/>
                <a:ea typeface="+mn-ea"/>
                <a:cs typeface="+mn-cs"/>
              </a:rPr>
              <a:t>during certification processes (NB: Applicable to period prior to August 2017) </a:t>
            </a:r>
            <a:endParaRPr lang="en-ZA" dirty="0">
              <a:solidFill>
                <a:srgbClr val="FF0000"/>
              </a:solidFill>
            </a:endParaRPr>
          </a:p>
        </p:txBody>
      </p:sp>
      <p:sp>
        <p:nvSpPr>
          <p:cNvPr id="4" name="Slide Number Placeholder 3"/>
          <p:cNvSpPr>
            <a:spLocks noGrp="1"/>
          </p:cNvSpPr>
          <p:nvPr>
            <p:ph type="sldNum" sz="quarter" idx="10"/>
          </p:nvPr>
        </p:nvSpPr>
        <p:spPr/>
        <p:txBody>
          <a:bodyPr/>
          <a:lstStyle/>
          <a:p>
            <a:fld id="{8C049BC1-1B9E-47D7-857B-5DA68EC1ED37}" type="slidenum">
              <a:rPr lang="en-ZA" smtClean="0"/>
              <a:pPr/>
              <a:t>10</a:t>
            </a:fld>
            <a:endParaRPr lang="en-ZA" dirty="0"/>
          </a:p>
        </p:txBody>
      </p:sp>
    </p:spTree>
    <p:extLst>
      <p:ext uri="{BB962C8B-B14F-4D97-AF65-F5344CB8AC3E}">
        <p14:creationId xmlns:p14="http://schemas.microsoft.com/office/powerpoint/2010/main" xmlns="" val="20657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7620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effectLst>
                  <a:outerShdw blurRad="38100" dist="38100" dir="2700000" algn="tl">
                    <a:srgbClr val="000000">
                      <a:alpha val="43137"/>
                    </a:srgbClr>
                  </a:outerShdw>
                </a:effectLst>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199"/>
            <a:ext cx="7704137" cy="32353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ZA" altLang="en-US" b="1" dirty="0" smtClean="0">
                <a:effectLst>
                  <a:outerShdw blurRad="38100" dist="38100" dir="2700000" algn="tl">
                    <a:srgbClr val="000000">
                      <a:alpha val="43137"/>
                    </a:srgbClr>
                  </a:outerShdw>
                </a:effectLst>
              </a:rPr>
              <a:t>Portfolio Committee </a:t>
            </a:r>
          </a:p>
          <a:p>
            <a:pPr lvl="0" algn="ctr" eaLnBrk="1" hangingPunct="1">
              <a:spcBef>
                <a:spcPct val="0"/>
              </a:spcBef>
              <a:buNone/>
              <a:defRPr/>
            </a:pPr>
            <a:r>
              <a:rPr lang="en-ZA" dirty="0" smtClean="0"/>
              <a:t>Briefing by the DHET, SITA and </a:t>
            </a:r>
            <a:r>
              <a:rPr lang="en-ZA" dirty="0"/>
              <a:t>Umalusi </a:t>
            </a:r>
            <a:r>
              <a:rPr lang="en-ZA" dirty="0" smtClean="0"/>
              <a:t>on Certification Status: NC(V</a:t>
            </a:r>
            <a:r>
              <a:rPr lang="en-ZA" dirty="0"/>
              <a:t>), </a:t>
            </a:r>
            <a:r>
              <a:rPr lang="en-ZA" dirty="0" smtClean="0"/>
              <a:t>GETC:CET, NATED </a:t>
            </a:r>
            <a:r>
              <a:rPr lang="en-ZA" dirty="0"/>
              <a:t>and </a:t>
            </a:r>
            <a:r>
              <a:rPr lang="en-ZA" dirty="0" smtClean="0"/>
              <a:t>NND</a:t>
            </a:r>
          </a:p>
          <a:p>
            <a:pPr lvl="0" algn="ctr" eaLnBrk="1" hangingPunct="1">
              <a:spcBef>
                <a:spcPct val="0"/>
              </a:spcBef>
              <a:buNone/>
              <a:defRPr/>
            </a:pPr>
            <a:endParaRPr lang="en-ZA" dirty="0" smtClean="0"/>
          </a:p>
          <a:p>
            <a:pPr lvl="0" algn="ctr" eaLnBrk="1" hangingPunct="1">
              <a:spcBef>
                <a:spcPct val="0"/>
              </a:spcBef>
              <a:buNone/>
              <a:defRPr/>
            </a:pPr>
            <a:r>
              <a:rPr lang="en-ZA" dirty="0" smtClean="0"/>
              <a:t>21 November 2018</a:t>
            </a:r>
            <a:endParaRPr lang="en-ZA" dirty="0"/>
          </a:p>
          <a:p>
            <a:pPr algn="ctr" eaLnBrk="1" hangingPunct="1">
              <a:spcBef>
                <a:spcPct val="0"/>
              </a:spcBef>
              <a:buFont typeface="Arial" charset="0"/>
              <a:buNone/>
              <a:defRPr/>
            </a:pPr>
            <a:endParaRPr lang="en-ZA" altLang="en-US"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367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9525"/>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2800" b="1" dirty="0" smtClean="0"/>
              <a:t>NATED cont.</a:t>
            </a:r>
            <a:endParaRPr lang="en-US" sz="3200" b="1" dirty="0" smtClean="0"/>
          </a:p>
        </p:txBody>
      </p:sp>
      <p:sp>
        <p:nvSpPr>
          <p:cNvPr id="6" name="TextBox 5"/>
          <p:cNvSpPr txBox="1"/>
          <p:nvPr/>
        </p:nvSpPr>
        <p:spPr>
          <a:xfrm>
            <a:off x="457200" y="1066800"/>
            <a:ext cx="8305800" cy="5262979"/>
          </a:xfrm>
          <a:prstGeom prst="rect">
            <a:avLst/>
          </a:prstGeom>
          <a:noFill/>
        </p:spPr>
        <p:txBody>
          <a:bodyPr wrap="square" rtlCol="0">
            <a:spAutoFit/>
          </a:bodyPr>
          <a:lstStyle/>
          <a:p>
            <a:endParaRPr lang="en-ZA" sz="1600" b="1" dirty="0" smtClean="0"/>
          </a:p>
          <a:p>
            <a:pPr marL="285750" indent="-285750">
              <a:buFont typeface="Arial" panose="020B0604020202020204" pitchFamily="34" charset="0"/>
              <a:buChar char="•"/>
            </a:pPr>
            <a:r>
              <a:rPr lang="en-ZA" sz="1600" b="1" dirty="0"/>
              <a:t>System Enhancements for Issuing of Full </a:t>
            </a:r>
            <a:r>
              <a:rPr lang="en-ZA" sz="1600" b="1" dirty="0" smtClean="0"/>
              <a:t>Certificates </a:t>
            </a:r>
            <a:endParaRPr lang="en-ZA" sz="1600" b="1" dirty="0"/>
          </a:p>
          <a:p>
            <a:pPr marL="800100" lvl="1" indent="-342900">
              <a:buFont typeface="Courier New" panose="02070309020205020404" pitchFamily="49" charset="0"/>
              <a:buChar char="o"/>
            </a:pPr>
            <a:r>
              <a:rPr lang="en-ZA" sz="1600" dirty="0" smtClean="0"/>
              <a:t>Enhance the system to automate the issuing of consolidated certificates achieved over multiple examination sittings subject to the DHET business rules.</a:t>
            </a:r>
          </a:p>
          <a:p>
            <a:pPr marL="800100" lvl="1" indent="-342900">
              <a:buFont typeface="Courier New" panose="02070309020205020404" pitchFamily="49" charset="0"/>
              <a:buChar char="o"/>
            </a:pPr>
            <a:r>
              <a:rPr lang="en-ZA" sz="1600" dirty="0" smtClean="0"/>
              <a:t>Enhance the system to automate the issuing of full certificates once the certification requirements were met.</a:t>
            </a:r>
          </a:p>
          <a:p>
            <a:pPr marL="285750" indent="-285750">
              <a:buFont typeface="Arial" panose="020B0604020202020204" pitchFamily="34" charset="0"/>
              <a:buChar char="•"/>
            </a:pPr>
            <a:endParaRPr lang="en-ZA" sz="1600" b="1" dirty="0" smtClean="0"/>
          </a:p>
          <a:p>
            <a:pPr marL="285750" indent="-285750">
              <a:buFont typeface="Arial" panose="020B0604020202020204" pitchFamily="34" charset="0"/>
              <a:buChar char="•"/>
            </a:pPr>
            <a:r>
              <a:rPr lang="en-ZA" sz="1600" b="1" dirty="0" smtClean="0"/>
              <a:t>Phasing </a:t>
            </a:r>
            <a:r>
              <a:rPr lang="en-ZA" sz="1600" b="1" dirty="0"/>
              <a:t>out of </a:t>
            </a:r>
            <a:r>
              <a:rPr lang="en-ZA" sz="1600" b="1" dirty="0" smtClean="0"/>
              <a:t>printing Subject Certificates</a:t>
            </a:r>
          </a:p>
          <a:p>
            <a:pPr marL="800100" lvl="1" indent="-342900">
              <a:buFont typeface="Courier New" panose="02070309020205020404" pitchFamily="49" charset="0"/>
              <a:buChar char="o"/>
            </a:pPr>
            <a:r>
              <a:rPr lang="en-ZA" sz="1600" dirty="0" smtClean="0"/>
              <a:t>The </a:t>
            </a:r>
            <a:r>
              <a:rPr lang="en-ZA" sz="1600" dirty="0"/>
              <a:t>IT Systems between DHET and Umalusi was enhanced to phase out the printing of subject </a:t>
            </a:r>
            <a:r>
              <a:rPr lang="en-ZA" sz="1600" dirty="0" smtClean="0"/>
              <a:t>certificates. The IT system functionality is currently being tested for the NC (V) qualification.</a:t>
            </a:r>
            <a:endParaRPr lang="en-ZA" sz="1600" dirty="0"/>
          </a:p>
          <a:p>
            <a:pPr marL="285750" indent="-285750">
              <a:buFont typeface="Arial" panose="020B0604020202020204" pitchFamily="34" charset="0"/>
              <a:buChar char="•"/>
            </a:pPr>
            <a:endParaRPr lang="en-ZA" sz="1600" b="1" dirty="0" smtClean="0"/>
          </a:p>
          <a:p>
            <a:pPr marL="285750" indent="-285750">
              <a:buFont typeface="Arial" panose="020B0604020202020204" pitchFamily="34" charset="0"/>
              <a:buChar char="•"/>
            </a:pPr>
            <a:r>
              <a:rPr lang="en-ZA" sz="1600" b="1" dirty="0" smtClean="0"/>
              <a:t>Centre In Arrears</a:t>
            </a:r>
          </a:p>
          <a:p>
            <a:pPr marL="800100" lvl="1" indent="-342900">
              <a:buFont typeface="Courier New" panose="02070309020205020404" pitchFamily="49" charset="0"/>
              <a:buChar char="o"/>
            </a:pPr>
            <a:r>
              <a:rPr lang="en-ZA" sz="1600" dirty="0"/>
              <a:t>Some of the records were blocked </a:t>
            </a:r>
            <a:r>
              <a:rPr lang="en-ZA" sz="1600" dirty="0" smtClean="0"/>
              <a:t>by Umalusi during </a:t>
            </a:r>
            <a:r>
              <a:rPr lang="en-ZA" sz="1600" dirty="0"/>
              <a:t>certification processes because </a:t>
            </a:r>
            <a:r>
              <a:rPr lang="en-ZA" sz="1600" dirty="0" smtClean="0"/>
              <a:t>private </a:t>
            </a:r>
            <a:r>
              <a:rPr lang="en-ZA" sz="1600" dirty="0"/>
              <a:t>colleges accounts were in </a:t>
            </a:r>
            <a:r>
              <a:rPr lang="en-ZA" sz="1600" dirty="0" smtClean="0"/>
              <a:t>arrears</a:t>
            </a:r>
            <a:endParaRPr lang="en-ZA" sz="1600" dirty="0"/>
          </a:p>
          <a:p>
            <a:pPr marL="800100" lvl="1" indent="-342900">
              <a:buFont typeface="Courier New" panose="02070309020205020404" pitchFamily="49" charset="0"/>
              <a:buChar char="o"/>
            </a:pPr>
            <a:r>
              <a:rPr lang="en-ZA" sz="1600" dirty="0" smtClean="0"/>
              <a:t>It was agreed with Umalusi that the certificates should be processed and candidates from private centres in arrears should approach Umalusi and pay for their certificates.</a:t>
            </a:r>
          </a:p>
          <a:p>
            <a:pPr marL="800100" lvl="1" indent="-342900">
              <a:buFont typeface="Courier New" panose="02070309020205020404" pitchFamily="49" charset="0"/>
              <a:buChar char="o"/>
            </a:pPr>
            <a:endParaRPr lang="en-ZA" sz="1600" dirty="0"/>
          </a:p>
          <a:p>
            <a:pPr marL="342900" indent="-342900">
              <a:buFont typeface="+mj-lt"/>
              <a:buAutoNum type="arabicPeriod" startAt="3"/>
            </a:pPr>
            <a:endParaRPr lang="en-ZA" sz="1600" dirty="0" smtClean="0"/>
          </a:p>
          <a:p>
            <a:pPr marL="342900" indent="-342900">
              <a:buFont typeface="+mj-lt"/>
              <a:buAutoNum type="arabicPeriod" startAt="3"/>
            </a:pPr>
            <a:endParaRPr lang="en-ZA" sz="16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10</a:t>
            </a:fld>
            <a:endParaRPr lang="en-US" dirty="0"/>
          </a:p>
        </p:txBody>
      </p:sp>
    </p:spTree>
    <p:extLst>
      <p:ext uri="{BB962C8B-B14F-4D97-AF65-F5344CB8AC3E}">
        <p14:creationId xmlns:p14="http://schemas.microsoft.com/office/powerpoint/2010/main" xmlns="" val="40463002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9525"/>
            <a:ext cx="9144000" cy="6858000"/>
          </a:xfrm>
          <a:prstGeom prst="rect">
            <a:avLst/>
          </a:prstGeom>
          <a:noFill/>
          <a:ln w="9525">
            <a:noFill/>
            <a:miter lim="800000"/>
            <a:headEnd/>
            <a:tailEnd/>
          </a:ln>
        </p:spPr>
      </p:pic>
      <p:sp>
        <p:nvSpPr>
          <p:cNvPr id="4099" name="Title 4"/>
          <p:cNvSpPr>
            <a:spLocks noGrp="1"/>
          </p:cNvSpPr>
          <p:nvPr>
            <p:ph type="title"/>
          </p:nvPr>
        </p:nvSpPr>
        <p:spPr>
          <a:xfrm>
            <a:off x="457200" y="411162"/>
            <a:ext cx="8229600" cy="1112838"/>
          </a:xfrm>
        </p:spPr>
        <p:txBody>
          <a:bodyPr/>
          <a:lstStyle/>
          <a:p>
            <a:pPr eaLnBrk="1" hangingPunct="1"/>
            <a:r>
              <a:rPr lang="en-US" sz="2800" b="1" dirty="0" smtClean="0"/>
              <a:t>Completeness Checks and Ongoing Operations</a:t>
            </a:r>
          </a:p>
        </p:txBody>
      </p:sp>
      <p:sp>
        <p:nvSpPr>
          <p:cNvPr id="6" name="TextBox 5"/>
          <p:cNvSpPr txBox="1"/>
          <p:nvPr/>
        </p:nvSpPr>
        <p:spPr>
          <a:xfrm>
            <a:off x="457200" y="1120200"/>
            <a:ext cx="8305800" cy="5509200"/>
          </a:xfrm>
          <a:prstGeom prst="rect">
            <a:avLst/>
          </a:prstGeom>
          <a:noFill/>
        </p:spPr>
        <p:txBody>
          <a:bodyPr wrap="square" rtlCol="0">
            <a:spAutoFit/>
          </a:bodyPr>
          <a:lstStyle/>
          <a:p>
            <a:endParaRPr lang="en-ZA" sz="1600" b="1" dirty="0" smtClean="0"/>
          </a:p>
          <a:p>
            <a:pPr marL="285750" indent="-285750">
              <a:buFont typeface="Arial" panose="020B0604020202020204" pitchFamily="34" charset="0"/>
              <a:buChar char="•"/>
            </a:pPr>
            <a:r>
              <a:rPr lang="en-ZA" dirty="0"/>
              <a:t>System </a:t>
            </a:r>
            <a:r>
              <a:rPr lang="en-ZA" dirty="0" smtClean="0"/>
              <a:t>enhancements are being done on an ongoing basis to improve functionality in respect of ease of operations and alignment to business rules.</a:t>
            </a:r>
          </a:p>
          <a:p>
            <a:endParaRPr lang="en-ZA" dirty="0" smtClean="0"/>
          </a:p>
          <a:p>
            <a:pPr marL="285750" indent="-285750">
              <a:buFont typeface="Arial" panose="020B0604020202020204" pitchFamily="34" charset="0"/>
              <a:buChar char="•"/>
            </a:pPr>
            <a:r>
              <a:rPr lang="en-ZA" dirty="0"/>
              <a:t>Completeness checks are ongoing. It seeks to corroborate the completeness of certification of candidates and prepare for </a:t>
            </a:r>
            <a:r>
              <a:rPr lang="en-ZA" dirty="0" smtClean="0"/>
              <a:t>the migration </a:t>
            </a:r>
            <a:r>
              <a:rPr lang="en-ZA" dirty="0"/>
              <a:t>of data into the new IT system. </a:t>
            </a:r>
            <a:r>
              <a:rPr lang="en-ZA" dirty="0" smtClean="0"/>
              <a:t>The completeness checks has also being extended to the </a:t>
            </a:r>
            <a:r>
              <a:rPr lang="en-ZA" dirty="0" err="1" smtClean="0"/>
              <a:t>Umalusi</a:t>
            </a:r>
            <a:r>
              <a:rPr lang="en-ZA" dirty="0" smtClean="0"/>
              <a:t> system after which cross validations will be done between the DHET and </a:t>
            </a:r>
            <a:r>
              <a:rPr lang="en-ZA" dirty="0" err="1" smtClean="0"/>
              <a:t>Umalusi</a:t>
            </a:r>
            <a:r>
              <a:rPr lang="en-ZA" dirty="0" smtClean="0"/>
              <a:t> systems. This may result in additional certificates being identified to be issued.</a:t>
            </a:r>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DHET executes </a:t>
            </a:r>
            <a:r>
              <a:rPr lang="en-US" dirty="0">
                <a:latin typeface="Arial" panose="020B0604020202020204" pitchFamily="34" charset="0"/>
                <a:cs typeface="Arial" panose="020B0604020202020204" pitchFamily="34" charset="0"/>
              </a:rPr>
              <a:t>ongoing operational processes on candidate </a:t>
            </a:r>
            <a:r>
              <a:rPr lang="en-US" dirty="0" smtClean="0">
                <a:latin typeface="Arial" panose="020B0604020202020204" pitchFamily="34" charset="0"/>
                <a:cs typeface="Arial" panose="020B0604020202020204" pitchFamily="34" charset="0"/>
              </a:rPr>
              <a:t>records, </a:t>
            </a:r>
            <a:r>
              <a:rPr lang="en-US" dirty="0">
                <a:latin typeface="Arial" panose="020B0604020202020204" pitchFamily="34" charset="0"/>
                <a:cs typeface="Arial" panose="020B0604020202020204" pitchFamily="34" charset="0"/>
              </a:rPr>
              <a:t>e.g. subject certificates not issued before consolidation, this may </a:t>
            </a:r>
            <a:r>
              <a:rPr lang="en-US" dirty="0" smtClean="0">
                <a:latin typeface="Arial" panose="020B0604020202020204" pitchFamily="34" charset="0"/>
                <a:cs typeface="Arial" panose="020B0604020202020204" pitchFamily="34" charset="0"/>
              </a:rPr>
              <a:t>fluctuate the currently identified outstanding certificates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r>
              <a:rPr lang="en-ZA" dirty="0" smtClean="0"/>
              <a:t>DHET, SITA and Umalusi will continue to work closely over the next few months to strengthen the integration processes and data validations.</a:t>
            </a:r>
          </a:p>
          <a:p>
            <a:pPr marL="285750" indent="-285750">
              <a:buFont typeface="Arial" panose="020B0604020202020204" pitchFamily="34" charset="0"/>
              <a:buChar char="•"/>
            </a:pPr>
            <a:endParaRPr lang="en-ZA" sz="1600" dirty="0"/>
          </a:p>
          <a:p>
            <a:endParaRPr lang="en-ZA" sz="1600" dirty="0" smtClean="0"/>
          </a:p>
          <a:p>
            <a:pPr marL="342900" indent="-342900">
              <a:buFont typeface="+mj-lt"/>
              <a:buAutoNum type="arabicPeriod" startAt="3"/>
            </a:pPr>
            <a:endParaRPr lang="en-ZA" sz="16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11</a:t>
            </a:fld>
            <a:endParaRPr lang="en-US" dirty="0"/>
          </a:p>
        </p:txBody>
      </p:sp>
    </p:spTree>
    <p:extLst>
      <p:ext uri="{BB962C8B-B14F-4D97-AF65-F5344CB8AC3E}">
        <p14:creationId xmlns:p14="http://schemas.microsoft.com/office/powerpoint/2010/main" xmlns="" val="30846491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smtClean="0"/>
              <a:t>NC (V)  cont.</a:t>
            </a:r>
          </a:p>
        </p:txBody>
      </p:sp>
      <p:sp>
        <p:nvSpPr>
          <p:cNvPr id="6" name="TextBox 5"/>
          <p:cNvSpPr txBox="1"/>
          <p:nvPr/>
        </p:nvSpPr>
        <p:spPr>
          <a:xfrm>
            <a:off x="609600" y="1206036"/>
            <a:ext cx="8001000" cy="4893647"/>
          </a:xfrm>
          <a:prstGeom prst="rect">
            <a:avLst/>
          </a:prstGeom>
          <a:noFill/>
        </p:spPr>
        <p:txBody>
          <a:bodyPr wrap="square" rtlCol="0">
            <a:spAutoFit/>
          </a:bodyPr>
          <a:lstStyle/>
          <a:p>
            <a:pPr marL="285750" indent="-285750">
              <a:buFont typeface="Arial" panose="020B0604020202020204" pitchFamily="34" charset="0"/>
              <a:buChar char="•"/>
            </a:pPr>
            <a:endParaRPr lang="en-ZA" dirty="0"/>
          </a:p>
          <a:p>
            <a:r>
              <a:rPr lang="en-ZA" b="1" dirty="0" smtClean="0"/>
              <a:t>Completeness checks cont</a:t>
            </a:r>
            <a:r>
              <a:rPr lang="en-ZA" b="1" dirty="0"/>
              <a:t>.</a:t>
            </a:r>
            <a:endParaRPr lang="en-ZA" b="1" dirty="0" smtClean="0"/>
          </a:p>
          <a:p>
            <a:endParaRPr lang="en-ZA" b="1" dirty="0" smtClean="0"/>
          </a:p>
          <a:p>
            <a:pPr marL="285750" indent="-285750" algn="just">
              <a:buFont typeface="Arial" panose="020B0604020202020204" pitchFamily="34" charset="0"/>
              <a:buChar char="•"/>
            </a:pPr>
            <a:r>
              <a:rPr lang="en-ZA" sz="1400" dirty="0" smtClean="0"/>
              <a:t>The completeness checks on consolidated certificates were extended to the Umalusi system. Umalusi conducted checks, the table below provides a summary of their findings cumulatively across all levels. SITA and DHET is in the process of validating these records against the DHET system. Preliminary validations has indicated that in some cases candidates were certified, but in a later year than when all subjects were passed. </a:t>
            </a:r>
            <a:endParaRPr lang="en-ZA" dirty="0"/>
          </a:p>
          <a:p>
            <a:r>
              <a:rPr lang="en-ZA" dirty="0" smtClean="0"/>
              <a:t> </a:t>
            </a:r>
          </a:p>
          <a:p>
            <a:endParaRPr lang="en-ZA" dirty="0"/>
          </a:p>
          <a:p>
            <a:endParaRPr lang="en-ZA" dirty="0"/>
          </a:p>
          <a:p>
            <a:endParaRPr lang="en-ZA" dirty="0" smtClean="0"/>
          </a:p>
          <a:p>
            <a:endParaRPr lang="en-ZA" dirty="0"/>
          </a:p>
          <a:p>
            <a:endParaRPr lang="en-ZA" dirty="0" smtClean="0"/>
          </a:p>
          <a:p>
            <a:r>
              <a:rPr lang="en-ZA" sz="1000" b="1" dirty="0" smtClean="0">
                <a:latin typeface="Calibri Light" panose="020F0302020204030204" pitchFamily="34" charset="0"/>
                <a:cs typeface="Calibri Light" panose="020F0302020204030204" pitchFamily="34" charset="0"/>
              </a:rPr>
              <a:t>Notes:</a:t>
            </a:r>
            <a:endParaRPr lang="en-ZA" sz="1000" b="1" dirty="0">
              <a:latin typeface="Calibri Light" panose="020F0302020204030204" pitchFamily="34" charset="0"/>
              <a:cs typeface="Calibri Light" panose="020F0302020204030204" pitchFamily="34" charset="0"/>
            </a:endParaRPr>
          </a:p>
          <a:p>
            <a:r>
              <a:rPr lang="en-US" sz="1000" dirty="0" smtClean="0">
                <a:latin typeface="Calibri Light" panose="020F0302020204030204" pitchFamily="34" charset="0"/>
                <a:cs typeface="Calibri Light" panose="020F0302020204030204" pitchFamily="34" charset="0"/>
              </a:rPr>
              <a:t>A - Subject </a:t>
            </a:r>
            <a:r>
              <a:rPr lang="en-US" sz="1000" dirty="0">
                <a:latin typeface="Calibri Light" panose="020F0302020204030204" pitchFamily="34" charset="0"/>
                <a:cs typeface="Calibri Light" panose="020F0302020204030204" pitchFamily="34" charset="0"/>
              </a:rPr>
              <a:t>statements issued to a candidate over multiple examination periods that are combined into a single </a:t>
            </a:r>
            <a:r>
              <a:rPr lang="en-US" sz="1000" dirty="0" smtClean="0">
                <a:latin typeface="Calibri Light" panose="020F0302020204030204" pitchFamily="34" charset="0"/>
                <a:cs typeface="Calibri Light" panose="020F0302020204030204" pitchFamily="34" charset="0"/>
              </a:rPr>
              <a:t>record</a:t>
            </a:r>
            <a:endParaRPr lang="en-US" sz="1000" dirty="0">
              <a:latin typeface="Calibri Light" panose="020F0302020204030204" pitchFamily="34" charset="0"/>
              <a:cs typeface="Calibri Light" panose="020F0302020204030204" pitchFamily="34" charset="0"/>
            </a:endParaRPr>
          </a:p>
          <a:p>
            <a:r>
              <a:rPr lang="en-US" sz="1000" dirty="0" smtClean="0">
                <a:latin typeface="Calibri Light" panose="020F0302020204030204" pitchFamily="34" charset="0"/>
                <a:cs typeface="Calibri Light" panose="020F0302020204030204" pitchFamily="34" charset="0"/>
              </a:rPr>
              <a:t>B - The </a:t>
            </a:r>
            <a:r>
              <a:rPr lang="en-US" sz="1000" dirty="0">
                <a:latin typeface="Calibri Light" panose="020F0302020204030204" pitchFamily="34" charset="0"/>
                <a:cs typeface="Calibri Light" panose="020F0302020204030204" pitchFamily="34" charset="0"/>
              </a:rPr>
              <a:t>combined record of a candidate (from A) that are evaluated and that comply with the pass requirements for the qualification 	</a:t>
            </a:r>
          </a:p>
          <a:p>
            <a:r>
              <a:rPr lang="en-US" sz="1000" dirty="0" smtClean="0">
                <a:latin typeface="Calibri Light" panose="020F0302020204030204" pitchFamily="34" charset="0"/>
                <a:cs typeface="Calibri Light" panose="020F0302020204030204" pitchFamily="34" charset="0"/>
              </a:rPr>
              <a:t>C - This </a:t>
            </a:r>
            <a:r>
              <a:rPr lang="en-US" sz="1000" dirty="0">
                <a:latin typeface="Calibri Light" panose="020F0302020204030204" pitchFamily="34" charset="0"/>
                <a:cs typeface="Calibri Light" panose="020F0302020204030204" pitchFamily="34" charset="0"/>
              </a:rPr>
              <a:t>is the number of certificates that can be issued to candidates that comply with </a:t>
            </a:r>
            <a:r>
              <a:rPr lang="en-US" sz="1000" dirty="0" smtClean="0">
                <a:latin typeface="Calibri Light" panose="020F0302020204030204" pitchFamily="34" charset="0"/>
                <a:cs typeface="Calibri Light" panose="020F0302020204030204" pitchFamily="34" charset="0"/>
              </a:rPr>
              <a:t>all </a:t>
            </a:r>
            <a:r>
              <a:rPr lang="en-US" sz="1000" dirty="0">
                <a:latin typeface="Calibri Light" panose="020F0302020204030204" pitchFamily="34" charset="0"/>
                <a:cs typeface="Calibri Light" panose="020F0302020204030204" pitchFamily="34" charset="0"/>
              </a:rPr>
              <a:t>requirements - already in position of the certificate for the </a:t>
            </a:r>
            <a:r>
              <a:rPr lang="en-US" sz="1000" dirty="0" smtClean="0">
                <a:latin typeface="Calibri Light" panose="020F0302020204030204" pitchFamily="34" charset="0"/>
                <a:cs typeface="Calibri Light" panose="020F0302020204030204" pitchFamily="34" charset="0"/>
              </a:rPr>
              <a:t>pre-requisite level</a:t>
            </a:r>
            <a:endParaRPr lang="en-US" sz="1000" dirty="0">
              <a:latin typeface="Calibri Light" panose="020F0302020204030204" pitchFamily="34" charset="0"/>
              <a:cs typeface="Calibri Light" panose="020F0302020204030204" pitchFamily="34" charset="0"/>
            </a:endParaRPr>
          </a:p>
          <a:p>
            <a:r>
              <a:rPr lang="en-US" sz="1000" dirty="0" smtClean="0">
                <a:latin typeface="Calibri Light" panose="020F0302020204030204" pitchFamily="34" charset="0"/>
                <a:cs typeface="Calibri Light" panose="020F0302020204030204" pitchFamily="34" charset="0"/>
              </a:rPr>
              <a:t>D - The </a:t>
            </a:r>
            <a:r>
              <a:rPr lang="en-US" sz="1000" dirty="0">
                <a:latin typeface="Calibri Light" panose="020F0302020204030204" pitchFamily="34" charset="0"/>
                <a:cs typeface="Calibri Light" panose="020F0302020204030204" pitchFamily="34" charset="0"/>
              </a:rPr>
              <a:t>number of certificates to be issued once the </a:t>
            </a:r>
            <a:r>
              <a:rPr lang="en-US" sz="1000" dirty="0" smtClean="0">
                <a:latin typeface="Calibri Light" panose="020F0302020204030204" pitchFamily="34" charset="0"/>
                <a:cs typeface="Calibri Light" panose="020F0302020204030204" pitchFamily="34" charset="0"/>
              </a:rPr>
              <a:t>certificate </a:t>
            </a:r>
            <a:r>
              <a:rPr lang="en-US" sz="1000" dirty="0">
                <a:latin typeface="Calibri Light" panose="020F0302020204030204" pitchFamily="34" charset="0"/>
                <a:cs typeface="Calibri Light" panose="020F0302020204030204" pitchFamily="34" charset="0"/>
              </a:rPr>
              <a:t>on the previous level is issued. (Level 2 is a prerequisite for Level 3) 	</a:t>
            </a:r>
          </a:p>
          <a:p>
            <a:r>
              <a:rPr lang="en-US" sz="1000" dirty="0" smtClean="0">
                <a:latin typeface="Calibri Light" panose="020F0302020204030204" pitchFamily="34" charset="0"/>
                <a:cs typeface="Calibri Light" panose="020F0302020204030204" pitchFamily="34" charset="0"/>
              </a:rPr>
              <a:t>E - The </a:t>
            </a:r>
            <a:r>
              <a:rPr lang="en-US" sz="1000" dirty="0">
                <a:latin typeface="Calibri Light" panose="020F0302020204030204" pitchFamily="34" charset="0"/>
                <a:cs typeface="Calibri Light" panose="020F0302020204030204" pitchFamily="34" charset="0"/>
              </a:rPr>
              <a:t>number of candidates that has passed on Level 3 or Level 4 but did not pass the </a:t>
            </a:r>
            <a:r>
              <a:rPr lang="en-US" sz="1000" dirty="0" smtClean="0">
                <a:latin typeface="Calibri Light" panose="020F0302020204030204" pitchFamily="34" charset="0"/>
                <a:cs typeface="Calibri Light" panose="020F0302020204030204" pitchFamily="34" charset="0"/>
              </a:rPr>
              <a:t>pre-requites </a:t>
            </a:r>
            <a:r>
              <a:rPr lang="en-US" sz="1000" dirty="0">
                <a:latin typeface="Calibri Light" panose="020F0302020204030204" pitchFamily="34" charset="0"/>
                <a:cs typeface="Calibri Light" panose="020F0302020204030204" pitchFamily="34" charset="0"/>
              </a:rPr>
              <a:t>level. Do not qualify for a certificate</a:t>
            </a:r>
            <a:r>
              <a:rPr lang="en-US" sz="1000" dirty="0" smtClean="0">
                <a:latin typeface="Calibri Light" panose="020F0302020204030204" pitchFamily="34" charset="0"/>
                <a:cs typeface="Calibri Light" panose="020F0302020204030204" pitchFamily="34" charset="0"/>
              </a:rPr>
              <a:t>!</a:t>
            </a:r>
            <a:endParaRPr lang="en-ZA" sz="10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41832888"/>
              </p:ext>
            </p:extLst>
          </p:nvPr>
        </p:nvGraphicFramePr>
        <p:xfrm>
          <a:off x="762000" y="3276600"/>
          <a:ext cx="7848600" cy="1376680"/>
        </p:xfrm>
        <a:graphic>
          <a:graphicData uri="http://schemas.openxmlformats.org/drawingml/2006/table">
            <a:tbl>
              <a:tblPr firstRow="1" bandRow="1">
                <a:tableStyleId>{5C22544A-7EE6-4342-B048-85BDC9FD1C3A}</a:tableStyleId>
              </a:tblPr>
              <a:tblGrid>
                <a:gridCol w="1788288">
                  <a:extLst>
                    <a:ext uri="{9D8B030D-6E8A-4147-A177-3AD203B41FA5}">
                      <a16:colId xmlns:a16="http://schemas.microsoft.com/office/drawing/2014/main" xmlns="" val="20000"/>
                    </a:ext>
                  </a:extLst>
                </a:gridCol>
                <a:gridCol w="1092843">
                  <a:extLst>
                    <a:ext uri="{9D8B030D-6E8A-4147-A177-3AD203B41FA5}">
                      <a16:colId xmlns:a16="http://schemas.microsoft.com/office/drawing/2014/main" xmlns="" val="20001"/>
                    </a:ext>
                  </a:extLst>
                </a:gridCol>
                <a:gridCol w="1390891">
                  <a:extLst>
                    <a:ext uri="{9D8B030D-6E8A-4147-A177-3AD203B41FA5}">
                      <a16:colId xmlns:a16="http://schemas.microsoft.com/office/drawing/2014/main" xmlns="" val="20002"/>
                    </a:ext>
                  </a:extLst>
                </a:gridCol>
                <a:gridCol w="1688940">
                  <a:extLst>
                    <a:ext uri="{9D8B030D-6E8A-4147-A177-3AD203B41FA5}">
                      <a16:colId xmlns:a16="http://schemas.microsoft.com/office/drawing/2014/main" xmlns="" val="20003"/>
                    </a:ext>
                  </a:extLst>
                </a:gridCol>
                <a:gridCol w="1887638">
                  <a:extLst>
                    <a:ext uri="{9D8B030D-6E8A-4147-A177-3AD203B41FA5}">
                      <a16:colId xmlns:a16="http://schemas.microsoft.com/office/drawing/2014/main" xmlns="" val="20004"/>
                    </a:ext>
                  </a:extLst>
                </a:gridCol>
              </a:tblGrid>
              <a:tr h="879698">
                <a:tc>
                  <a:txBody>
                    <a:bodyPr/>
                    <a:lstStyle/>
                    <a:p>
                      <a:pPr algn="ctr"/>
                      <a:r>
                        <a:rPr lang="en-US" sz="1200" u="none" strike="noStrike" dirty="0" smtClean="0">
                          <a:solidFill>
                            <a:schemeClr val="tx1"/>
                          </a:solidFill>
                          <a:effectLst/>
                          <a:latin typeface="Calibri Light" panose="020F0302020204030204" pitchFamily="34" charset="0"/>
                          <a:cs typeface="Calibri Light" panose="020F0302020204030204" pitchFamily="34" charset="0"/>
                        </a:rPr>
                        <a:t>Number of records consolidated</a:t>
                      </a:r>
                    </a:p>
                    <a:p>
                      <a:pPr algn="ctr"/>
                      <a:r>
                        <a:rPr lang="en-US" sz="1200" u="none" strike="noStrike" dirty="0" smtClean="0">
                          <a:solidFill>
                            <a:schemeClr val="tx1"/>
                          </a:solidFill>
                          <a:effectLst/>
                          <a:latin typeface="Calibri Light" panose="020F0302020204030204" pitchFamily="34" charset="0"/>
                          <a:cs typeface="Calibri Light" panose="020F0302020204030204" pitchFamily="34" charset="0"/>
                        </a:rPr>
                        <a:t>(A)</a:t>
                      </a:r>
                      <a:endParaRPr lang="en-US" sz="1200" dirty="0">
                        <a:solidFill>
                          <a:schemeClr val="tx1"/>
                        </a:solidFill>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Calibri Light" panose="020F0302020204030204" pitchFamily="34" charset="0"/>
                          <a:cs typeface="Calibri Light" panose="020F0302020204030204" pitchFamily="34" charset="0"/>
                        </a:rPr>
                        <a:t>No of consolidated records that pass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Calibri Light" panose="020F0302020204030204" pitchFamily="34" charset="0"/>
                          <a:cs typeface="Calibri Light" panose="020F0302020204030204" pitchFamily="34" charset="0"/>
                        </a:rPr>
                        <a:t>(B)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Calibri Light" panose="020F0302020204030204" pitchFamily="34" charset="0"/>
                          <a:cs typeface="Calibri Light" panose="020F0302020204030204" pitchFamily="34" charset="0"/>
                        </a:rPr>
                        <a:t>No of full certificates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Calibri Light" panose="020F0302020204030204" pitchFamily="34" charset="0"/>
                          <a:cs typeface="Calibri Light" panose="020F0302020204030204" pitchFamily="34" charset="0"/>
                        </a:rPr>
                        <a:t>(C)</a:t>
                      </a:r>
                    </a:p>
                    <a:p>
                      <a:pPr algn="ctr"/>
                      <a:endParaRPr lang="en-US" sz="1200" dirty="0">
                        <a:solidFill>
                          <a:schemeClr val="tx1"/>
                        </a:solidFill>
                        <a:latin typeface="Calibri Light" panose="020F0302020204030204" pitchFamily="34" charset="0"/>
                        <a:cs typeface="Calibri Light" panose="020F0302020204030204" pitchFamily="34" charset="0"/>
                      </a:endParaRPr>
                    </a:p>
                  </a:txBody>
                  <a:tcPr/>
                </a:tc>
                <a:tc>
                  <a:txBody>
                    <a:bodyPr/>
                    <a:lstStyle/>
                    <a:p>
                      <a:pPr algn="ctr"/>
                      <a:r>
                        <a:rPr lang="en-US" sz="1200" u="none" strike="noStrike" dirty="0" smtClean="0">
                          <a:solidFill>
                            <a:schemeClr val="tx1"/>
                          </a:solidFill>
                          <a:effectLst/>
                          <a:latin typeface="Calibri Light" panose="020F0302020204030204" pitchFamily="34" charset="0"/>
                          <a:cs typeface="Calibri Light" panose="020F0302020204030204" pitchFamily="34" charset="0"/>
                        </a:rPr>
                        <a:t>No of full certificates to be issued after Level 2/3 certificate is issued</a:t>
                      </a:r>
                    </a:p>
                    <a:p>
                      <a:pPr algn="ctr"/>
                      <a:r>
                        <a:rPr lang="en-US" sz="1200" u="none" strike="noStrike" dirty="0" smtClean="0">
                          <a:solidFill>
                            <a:schemeClr val="tx1"/>
                          </a:solidFill>
                          <a:effectLst/>
                          <a:latin typeface="Calibri Light" panose="020F0302020204030204" pitchFamily="34" charset="0"/>
                          <a:cs typeface="Calibri Light" panose="020F0302020204030204" pitchFamily="34" charset="0"/>
                        </a:rPr>
                        <a:t>(D)</a:t>
                      </a:r>
                      <a:endParaRPr lang="en-US" sz="1200" dirty="0">
                        <a:solidFill>
                          <a:schemeClr val="tx1"/>
                        </a:solidFill>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latin typeface="Calibri Light" panose="020F0302020204030204" pitchFamily="34" charset="0"/>
                          <a:cs typeface="Calibri Light" panose="020F0302020204030204" pitchFamily="34" charset="0"/>
                        </a:rPr>
                        <a:t>No qualifying for certificate but did not pass pre-requisite level - no certificate to be issued.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Calibri Light" panose="020F0302020204030204" pitchFamily="34" charset="0"/>
                          <a:cs typeface="Calibri Light" panose="020F0302020204030204" pitchFamily="34" charset="0"/>
                        </a:rPr>
                        <a:t>(E)</a:t>
                      </a:r>
                    </a:p>
                  </a:txBody>
                  <a:tcPr/>
                </a:tc>
                <a:extLst>
                  <a:ext uri="{0D108BD9-81ED-4DB2-BD59-A6C34878D82A}">
                    <a16:rowId xmlns:a16="http://schemas.microsoft.com/office/drawing/2014/main" xmlns="" val="10000"/>
                  </a:ext>
                </a:extLst>
              </a:tr>
              <a:tr h="370840">
                <a:tc>
                  <a:txBody>
                    <a:bodyPr/>
                    <a:lstStyle/>
                    <a:p>
                      <a:pPr marL="0" algn="ctr" defTabSz="914400" rtl="0" eaLnBrk="1" latinLnBrk="0" hangingPunct="1"/>
                      <a:r>
                        <a:rPr lang="en-US" sz="1200" u="none" strike="noStrike" kern="1200" dirty="0" smtClean="0">
                          <a:solidFill>
                            <a:schemeClr val="dk1"/>
                          </a:solidFill>
                          <a:effectLst/>
                          <a:latin typeface="Calibri Light" panose="020F0302020204030204" pitchFamily="34" charset="0"/>
                          <a:ea typeface="+mn-ea"/>
                          <a:cs typeface="Calibri Light" panose="020F0302020204030204" pitchFamily="34" charset="0"/>
                        </a:rPr>
                        <a:t>592,471</a:t>
                      </a:r>
                      <a:endParaRPr lang="en-US" sz="1200"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a:tc>
                <a:tc>
                  <a:txBody>
                    <a:bodyPr/>
                    <a:lstStyle/>
                    <a:p>
                      <a:pPr marL="0" algn="ctr" defTabSz="914400" rtl="0" eaLnBrk="1" latinLnBrk="0" hangingPunct="1"/>
                      <a:r>
                        <a:rPr lang="en-US" sz="1200" u="none" strike="noStrike" kern="1200" dirty="0" smtClean="0">
                          <a:solidFill>
                            <a:schemeClr val="dk1"/>
                          </a:solidFill>
                          <a:effectLst/>
                          <a:latin typeface="Calibri Light" panose="020F0302020204030204" pitchFamily="34" charset="0"/>
                          <a:ea typeface="+mn-ea"/>
                          <a:cs typeface="Calibri Light" panose="020F0302020204030204" pitchFamily="34" charset="0"/>
                        </a:rPr>
                        <a:t>53,360</a:t>
                      </a:r>
                      <a:endParaRPr lang="en-US" sz="1200"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a:tc>
                <a:tc>
                  <a:txBody>
                    <a:bodyPr/>
                    <a:lstStyle/>
                    <a:p>
                      <a:pPr marL="0" algn="ctr" defTabSz="914400" rtl="0" eaLnBrk="1" latinLnBrk="0" hangingPunct="1"/>
                      <a:r>
                        <a:rPr lang="en-US" sz="1200" u="none" strike="noStrike" kern="1200" dirty="0" smtClean="0">
                          <a:solidFill>
                            <a:schemeClr val="dk1"/>
                          </a:solidFill>
                          <a:effectLst/>
                          <a:latin typeface="Calibri Light" panose="020F0302020204030204" pitchFamily="34" charset="0"/>
                          <a:ea typeface="+mn-ea"/>
                          <a:cs typeface="Calibri Light" panose="020F0302020204030204" pitchFamily="34" charset="0"/>
                        </a:rPr>
                        <a:t>26,699</a:t>
                      </a:r>
                      <a:endParaRPr lang="en-US" sz="1200"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a:tc>
                <a:tc>
                  <a:txBody>
                    <a:bodyPr/>
                    <a:lstStyle/>
                    <a:p>
                      <a:pPr marL="0" algn="ctr" defTabSz="914400" rtl="0" eaLnBrk="1" latinLnBrk="0" hangingPunct="1"/>
                      <a:r>
                        <a:rPr lang="en-US" sz="1200" u="none" strike="noStrike" kern="1200" dirty="0" smtClean="0">
                          <a:solidFill>
                            <a:schemeClr val="dk1"/>
                          </a:solidFill>
                          <a:effectLst/>
                          <a:latin typeface="Calibri Light" panose="020F0302020204030204" pitchFamily="34" charset="0"/>
                          <a:ea typeface="+mn-ea"/>
                          <a:cs typeface="Calibri Light" panose="020F0302020204030204" pitchFamily="34" charset="0"/>
                        </a:rPr>
                        <a:t>10,476</a:t>
                      </a:r>
                      <a:endParaRPr lang="en-US" sz="1200"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a:tc>
                <a:tc>
                  <a:txBody>
                    <a:bodyPr/>
                    <a:lstStyle/>
                    <a:p>
                      <a:pPr marL="0" algn="ctr" defTabSz="914400" rtl="0" eaLnBrk="1" latinLnBrk="0" hangingPunct="1"/>
                      <a:r>
                        <a:rPr lang="en-US" sz="1200" u="none" strike="noStrike" kern="1200" dirty="0" smtClean="0">
                          <a:solidFill>
                            <a:schemeClr val="dk1"/>
                          </a:solidFill>
                          <a:effectLst/>
                          <a:latin typeface="Calibri Light" panose="020F0302020204030204" pitchFamily="34" charset="0"/>
                          <a:ea typeface="+mn-ea"/>
                          <a:cs typeface="Calibri Light" panose="020F0302020204030204" pitchFamily="34" charset="0"/>
                        </a:rPr>
                        <a:t>13,185</a:t>
                      </a:r>
                      <a:endParaRPr lang="en-US" sz="1200"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a:tc>
                <a:extLst>
                  <a:ext uri="{0D108BD9-81ED-4DB2-BD59-A6C34878D82A}">
                    <a16:rowId xmlns:a16="http://schemas.microsoft.com/office/drawing/2014/main" xmlns="" val="10001"/>
                  </a:ext>
                </a:extLst>
              </a:tr>
            </a:tbl>
          </a:graphicData>
        </a:graphic>
      </p:graphicFrame>
      <p:sp>
        <p:nvSpPr>
          <p:cNvPr id="7" name="Rectangle 6"/>
          <p:cNvSpPr/>
          <p:nvPr/>
        </p:nvSpPr>
        <p:spPr>
          <a:xfrm>
            <a:off x="582133" y="5943600"/>
            <a:ext cx="7924800" cy="2864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Note: Subject Certificates for these candidates have been issued</a:t>
            </a:r>
            <a:endParaRPr lang="en-US" dirty="0">
              <a:solidFill>
                <a:schemeClr val="tx1"/>
              </a:solidFill>
            </a:endParaRPr>
          </a:p>
        </p:txBody>
      </p:sp>
    </p:spTree>
    <p:extLst>
      <p:ext uri="{BB962C8B-B14F-4D97-AF65-F5344CB8AC3E}">
        <p14:creationId xmlns:p14="http://schemas.microsoft.com/office/powerpoint/2010/main" xmlns="" val="22106269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3200" b="1" dirty="0" smtClean="0"/>
              <a:t>GETC (CET)</a:t>
            </a:r>
          </a:p>
        </p:txBody>
      </p:sp>
      <p:sp>
        <p:nvSpPr>
          <p:cNvPr id="6" name="TextBox 5"/>
          <p:cNvSpPr txBox="1"/>
          <p:nvPr/>
        </p:nvSpPr>
        <p:spPr>
          <a:xfrm>
            <a:off x="685800" y="914400"/>
            <a:ext cx="8018040" cy="5293757"/>
          </a:xfrm>
          <a:prstGeom prst="rect">
            <a:avLst/>
          </a:prstGeom>
          <a:noFill/>
        </p:spPr>
        <p:txBody>
          <a:bodyPr wrap="square" rtlCol="0">
            <a:spAutoFit/>
          </a:bodyPr>
          <a:lstStyle/>
          <a:p>
            <a:r>
              <a:rPr lang="en-ZA" b="1" dirty="0"/>
              <a:t> </a:t>
            </a:r>
            <a:endParaRPr lang="en-ZA" dirty="0"/>
          </a:p>
          <a:p>
            <a:pPr marL="285750" indent="-285750">
              <a:buFont typeface="Arial" panose="020B0604020202020204" pitchFamily="34" charset="0"/>
              <a:buChar char="•"/>
            </a:pPr>
            <a:r>
              <a:rPr lang="en-ZA" sz="1400" dirty="0" smtClean="0"/>
              <a:t>Umalusi also conducted </a:t>
            </a:r>
            <a:r>
              <a:rPr lang="en-ZA" sz="1400" dirty="0"/>
              <a:t>completeness checks on </a:t>
            </a:r>
            <a:r>
              <a:rPr lang="en-ZA" sz="1400" dirty="0" smtClean="0"/>
              <a:t>GETC, </a:t>
            </a:r>
            <a:r>
              <a:rPr lang="en-ZA" sz="1400" dirty="0"/>
              <a:t>the table below provides a summary of their findings </a:t>
            </a:r>
            <a:r>
              <a:rPr lang="en-ZA" sz="1400" dirty="0" smtClean="0"/>
              <a:t>for the 201011 to 201806 Examination Cycles. </a:t>
            </a:r>
            <a:r>
              <a:rPr lang="en-ZA" sz="1400" dirty="0"/>
              <a:t>SITA and DHET is in the process of validating this against the DHET system</a:t>
            </a:r>
            <a:r>
              <a:rPr lang="en-ZA" sz="1400" dirty="0" smtClean="0"/>
              <a:t>. </a:t>
            </a:r>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endParaRPr lang="en-ZA" sz="1200" dirty="0" smtClean="0"/>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endParaRPr lang="en-ZA" sz="1200" dirty="0" smtClean="0"/>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endParaRPr lang="en-ZA" sz="1200" dirty="0" smtClean="0"/>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endParaRPr lang="en-ZA" sz="1200" dirty="0" smtClean="0"/>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endParaRPr lang="en-ZA" sz="1200" dirty="0" smtClean="0"/>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endParaRPr lang="en-ZA" sz="1200" dirty="0" smtClean="0"/>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endParaRPr lang="en-ZA" sz="1200" dirty="0" smtClean="0"/>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r>
              <a:rPr lang="en-ZA" sz="1400" dirty="0" smtClean="0"/>
              <a:t>The GETC system reporting functionality has been enhanced to list candidates as well as indicate the datasets that have not yet been processed. The 2016 and 2017 academic years were analysed and it was determined that a number of datasets for certification was either created but not yet submitted or submitted to Umalusi but not yet processed or processed by Umalusi but the feedback files were not processed. These report and functionality  did not previously exist thus making it difficult for Provinces to monitor and control the submission of datasets for certification.</a:t>
            </a:r>
            <a:endParaRPr lang="en-ZA" sz="2000" b="1" dirty="0" smtClean="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13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76667202"/>
              </p:ext>
            </p:extLst>
          </p:nvPr>
        </p:nvGraphicFramePr>
        <p:xfrm>
          <a:off x="1828801" y="1981200"/>
          <a:ext cx="5943600" cy="2486025"/>
        </p:xfrm>
        <a:graphic>
          <a:graphicData uri="http://schemas.openxmlformats.org/drawingml/2006/table">
            <a:tbl>
              <a:tblPr>
                <a:tableStyleId>{5C22544A-7EE6-4342-B048-85BDC9FD1C3A}</a:tableStyleId>
              </a:tblPr>
              <a:tblGrid>
                <a:gridCol w="2095062">
                  <a:extLst>
                    <a:ext uri="{9D8B030D-6E8A-4147-A177-3AD203B41FA5}">
                      <a16:colId xmlns:a16="http://schemas.microsoft.com/office/drawing/2014/main" xmlns="" val="20000"/>
                    </a:ext>
                  </a:extLst>
                </a:gridCol>
                <a:gridCol w="2003973">
                  <a:extLst>
                    <a:ext uri="{9D8B030D-6E8A-4147-A177-3AD203B41FA5}">
                      <a16:colId xmlns:a16="http://schemas.microsoft.com/office/drawing/2014/main" xmlns="" val="20001"/>
                    </a:ext>
                  </a:extLst>
                </a:gridCol>
                <a:gridCol w="1844565">
                  <a:extLst>
                    <a:ext uri="{9D8B030D-6E8A-4147-A177-3AD203B41FA5}">
                      <a16:colId xmlns:a16="http://schemas.microsoft.com/office/drawing/2014/main" xmlns="" val="20002"/>
                    </a:ext>
                  </a:extLst>
                </a:gridCol>
              </a:tblGrid>
              <a:tr h="381000">
                <a:tc>
                  <a:txBody>
                    <a:bodyPr/>
                    <a:lstStyle/>
                    <a:p>
                      <a:pPr algn="l" fontAlgn="b"/>
                      <a:r>
                        <a:rPr lang="en-US" sz="1100" b="1" u="none" strike="noStrike" dirty="0">
                          <a:effectLst/>
                        </a:rPr>
                        <a:t>Provincial Education Department</a:t>
                      </a:r>
                      <a:endParaRPr lang="en-US" sz="1100" b="1" i="0" u="none" strike="noStrike" dirty="0">
                        <a:solidFill>
                          <a:srgbClr val="000000"/>
                        </a:solidFill>
                        <a:effectLst/>
                        <a:latin typeface="Century Gothic"/>
                      </a:endParaRPr>
                    </a:p>
                  </a:txBody>
                  <a:tcPr marL="9525" marR="9525" marT="9525" marB="0"/>
                </a:tc>
                <a:tc>
                  <a:txBody>
                    <a:bodyPr/>
                    <a:lstStyle/>
                    <a:p>
                      <a:pPr algn="l" fontAlgn="b"/>
                      <a:r>
                        <a:rPr lang="en-US" sz="1100" b="1" u="none" strike="noStrike" dirty="0">
                          <a:effectLst/>
                        </a:rPr>
                        <a:t>Number of records consolidated</a:t>
                      </a:r>
                      <a:endParaRPr lang="en-US" sz="1100" b="1" i="0" u="none" strike="noStrike" dirty="0">
                        <a:solidFill>
                          <a:srgbClr val="000000"/>
                        </a:solidFill>
                        <a:effectLst/>
                        <a:latin typeface="Century Gothic"/>
                      </a:endParaRPr>
                    </a:p>
                  </a:txBody>
                  <a:tcPr marL="9525" marR="9525" marT="9525" marB="0"/>
                </a:tc>
                <a:tc>
                  <a:txBody>
                    <a:bodyPr/>
                    <a:lstStyle/>
                    <a:p>
                      <a:pPr algn="l" fontAlgn="b"/>
                      <a:r>
                        <a:rPr lang="en-US" sz="1100" b="1" u="none" strike="noStrike" dirty="0">
                          <a:effectLst/>
                        </a:rPr>
                        <a:t>Number of consolidated records that pass</a:t>
                      </a:r>
                      <a:endParaRPr lang="en-US" sz="1100" b="1" i="0" u="none" strike="noStrike" dirty="0">
                        <a:solidFill>
                          <a:srgbClr val="000000"/>
                        </a:solidFill>
                        <a:effectLst/>
                        <a:latin typeface="Century Gothic"/>
                      </a:endParaRPr>
                    </a:p>
                  </a:txBody>
                  <a:tcPr marL="9525" marR="9525" marT="9525" marB="0"/>
                </a:tc>
                <a:extLst>
                  <a:ext uri="{0D108BD9-81ED-4DB2-BD59-A6C34878D82A}">
                    <a16:rowId xmlns:a16="http://schemas.microsoft.com/office/drawing/2014/main" xmlns="" val="10000"/>
                  </a:ext>
                </a:extLst>
              </a:tr>
              <a:tr h="209550">
                <a:tc>
                  <a:txBody>
                    <a:bodyPr/>
                    <a:lstStyle/>
                    <a:p>
                      <a:pPr algn="l" fontAlgn="b"/>
                      <a:r>
                        <a:rPr lang="en-US" sz="1100" u="none" strike="noStrike" dirty="0">
                          <a:effectLst/>
                        </a:rPr>
                        <a:t>Limpopo </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48,111</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13,249</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1"/>
                  </a:ext>
                </a:extLst>
              </a:tr>
              <a:tr h="209550">
                <a:tc>
                  <a:txBody>
                    <a:bodyPr/>
                    <a:lstStyle/>
                    <a:p>
                      <a:pPr algn="l" fontAlgn="b"/>
                      <a:r>
                        <a:rPr lang="en-US" sz="1100" u="none" strike="noStrike" dirty="0">
                          <a:effectLst/>
                        </a:rPr>
                        <a:t>KwaZulu-Natal </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43,803</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8,229</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2"/>
                  </a:ext>
                </a:extLst>
              </a:tr>
              <a:tr h="209550">
                <a:tc>
                  <a:txBody>
                    <a:bodyPr/>
                    <a:lstStyle/>
                    <a:p>
                      <a:pPr algn="l" fontAlgn="b"/>
                      <a:r>
                        <a:rPr lang="en-US" sz="1100" u="none" strike="noStrike" dirty="0">
                          <a:effectLst/>
                        </a:rPr>
                        <a:t>Free state</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9,425</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1,513</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3"/>
                  </a:ext>
                </a:extLst>
              </a:tr>
              <a:tr h="209550">
                <a:tc>
                  <a:txBody>
                    <a:bodyPr/>
                    <a:lstStyle/>
                    <a:p>
                      <a:pPr algn="l" fontAlgn="b"/>
                      <a:r>
                        <a:rPr lang="en-US" sz="1100" u="none" strike="noStrike" dirty="0">
                          <a:effectLst/>
                        </a:rPr>
                        <a:t>Northern Cape </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3,621</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712</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4"/>
                  </a:ext>
                </a:extLst>
              </a:tr>
              <a:tr h="209550">
                <a:tc>
                  <a:txBody>
                    <a:bodyPr/>
                    <a:lstStyle/>
                    <a:p>
                      <a:pPr algn="l" fontAlgn="b"/>
                      <a:r>
                        <a:rPr lang="en-US" sz="1100" u="none" strike="noStrike" dirty="0">
                          <a:effectLst/>
                        </a:rPr>
                        <a:t>Eastern Cape </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27,839</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5,078</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5"/>
                  </a:ext>
                </a:extLst>
              </a:tr>
              <a:tr h="209550">
                <a:tc>
                  <a:txBody>
                    <a:bodyPr/>
                    <a:lstStyle/>
                    <a:p>
                      <a:pPr algn="l" fontAlgn="b"/>
                      <a:r>
                        <a:rPr lang="en-US" sz="1100" u="none" strike="noStrike" dirty="0">
                          <a:effectLst/>
                        </a:rPr>
                        <a:t>North West </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19,044</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4,161</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6"/>
                  </a:ext>
                </a:extLst>
              </a:tr>
              <a:tr h="209550">
                <a:tc>
                  <a:txBody>
                    <a:bodyPr/>
                    <a:lstStyle/>
                    <a:p>
                      <a:pPr algn="l" fontAlgn="b"/>
                      <a:r>
                        <a:rPr lang="en-US" sz="1100" u="none" strike="noStrike" dirty="0">
                          <a:effectLst/>
                        </a:rPr>
                        <a:t>Gauteng </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31,150</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5,192</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7"/>
                  </a:ext>
                </a:extLst>
              </a:tr>
              <a:tr h="209550">
                <a:tc>
                  <a:txBody>
                    <a:bodyPr/>
                    <a:lstStyle/>
                    <a:p>
                      <a:pPr algn="l" fontAlgn="b"/>
                      <a:r>
                        <a:rPr lang="en-US" sz="1100" u="none" strike="noStrike" dirty="0">
                          <a:effectLst/>
                        </a:rPr>
                        <a:t>Western Cape </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8,406</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1,369</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8"/>
                  </a:ext>
                </a:extLst>
              </a:tr>
              <a:tr h="219075">
                <a:tc>
                  <a:txBody>
                    <a:bodyPr/>
                    <a:lstStyle/>
                    <a:p>
                      <a:pPr algn="l" fontAlgn="b"/>
                      <a:r>
                        <a:rPr lang="en-US" sz="1200" u="none" strike="noStrike" dirty="0" smtClean="0">
                          <a:effectLst/>
                        </a:rPr>
                        <a:t>Mpumalanga</a:t>
                      </a:r>
                      <a:endParaRPr lang="en-US" sz="12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24,088</a:t>
                      </a:r>
                      <a:endParaRPr lang="en-US" sz="1100" b="0"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4,846</a:t>
                      </a:r>
                      <a:endParaRPr lang="en-US" sz="1100" b="0"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09"/>
                  </a:ext>
                </a:extLst>
              </a:tr>
              <a:tr h="209550">
                <a:tc>
                  <a:txBody>
                    <a:bodyPr/>
                    <a:lstStyle/>
                    <a:p>
                      <a:pPr algn="l" fontAlgn="b"/>
                      <a:r>
                        <a:rPr lang="en-US" sz="1100" u="none" strike="noStrike" dirty="0">
                          <a:effectLst/>
                        </a:rPr>
                        <a:t>Total </a:t>
                      </a:r>
                      <a:endParaRPr lang="en-US" sz="1100" b="1"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215,487</a:t>
                      </a:r>
                      <a:endParaRPr lang="en-US" sz="1100" b="1" i="0" u="none" strike="noStrike" dirty="0">
                        <a:solidFill>
                          <a:srgbClr val="000000"/>
                        </a:solidFill>
                        <a:effectLst/>
                        <a:latin typeface="Century Gothic"/>
                      </a:endParaRPr>
                    </a:p>
                  </a:txBody>
                  <a:tcPr marL="9525" marR="9525" marT="9525" marB="0" anchor="b">
                    <a:solidFill>
                      <a:schemeClr val="bg1"/>
                    </a:solidFill>
                  </a:tcPr>
                </a:tc>
                <a:tc>
                  <a:txBody>
                    <a:bodyPr/>
                    <a:lstStyle/>
                    <a:p>
                      <a:pPr algn="ctr" fontAlgn="b"/>
                      <a:r>
                        <a:rPr lang="en-US" sz="1100" u="none" strike="noStrike" dirty="0">
                          <a:effectLst/>
                        </a:rPr>
                        <a:t>44,349</a:t>
                      </a:r>
                      <a:endParaRPr lang="en-US" sz="1100" b="1" i="0" u="none" strike="noStrike" dirty="0">
                        <a:solidFill>
                          <a:srgbClr val="000000"/>
                        </a:solidFill>
                        <a:effectLst/>
                        <a:latin typeface="Century Gothic"/>
                      </a:endParaRPr>
                    </a:p>
                  </a:txBody>
                  <a:tcPr marL="9525" marR="9525" marT="9525" marB="0" anchor="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5840084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107504" y="-41498"/>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2800" b="1" dirty="0" smtClean="0"/>
              <a:t>NND Progress</a:t>
            </a:r>
            <a:endParaRPr lang="en-US" sz="3200" b="1" dirty="0" smtClean="0"/>
          </a:p>
        </p:txBody>
      </p:sp>
      <p:sp>
        <p:nvSpPr>
          <p:cNvPr id="6" name="TextBox 5"/>
          <p:cNvSpPr txBox="1"/>
          <p:nvPr/>
        </p:nvSpPr>
        <p:spPr>
          <a:xfrm>
            <a:off x="1135762" y="868261"/>
            <a:ext cx="7087483" cy="8956298"/>
          </a:xfrm>
          <a:prstGeom prst="rect">
            <a:avLst/>
          </a:prstGeom>
          <a:noFill/>
        </p:spPr>
        <p:txBody>
          <a:bodyPr wrap="square" rtlCol="0">
            <a:spAutoFit/>
          </a:bodyPr>
          <a:lstStyle/>
          <a:p>
            <a:endParaRPr lang="en-ZA" dirty="0" smtClean="0"/>
          </a:p>
          <a:p>
            <a:r>
              <a:rPr lang="en-ZA" dirty="0" smtClean="0">
                <a:latin typeface="Arial" panose="020B0604020202020204" pitchFamily="34" charset="0"/>
                <a:cs typeface="Arial" panose="020B0604020202020204" pitchFamily="34" charset="0"/>
              </a:rPr>
              <a:t>DHET eradicated </a:t>
            </a:r>
            <a:r>
              <a:rPr lang="en-ZA" dirty="0">
                <a:latin typeface="Arial" panose="020B0604020202020204" pitchFamily="34" charset="0"/>
                <a:cs typeface="Arial" panose="020B0604020202020204" pitchFamily="34" charset="0"/>
              </a:rPr>
              <a:t>the diploma backlog </a:t>
            </a:r>
            <a:r>
              <a:rPr lang="en-ZA" dirty="0" smtClean="0">
                <a:latin typeface="Arial" panose="020B0604020202020204" pitchFamily="34" charset="0"/>
                <a:cs typeface="Arial" panose="020B0604020202020204" pitchFamily="34" charset="0"/>
              </a:rPr>
              <a:t>in </a:t>
            </a:r>
            <a:r>
              <a:rPr lang="en-ZA" dirty="0">
                <a:latin typeface="Arial" panose="020B0604020202020204" pitchFamily="34" charset="0"/>
                <a:cs typeface="Arial" panose="020B0604020202020204" pitchFamily="34" charset="0"/>
              </a:rPr>
              <a:t>2017 </a:t>
            </a:r>
            <a:r>
              <a:rPr lang="en-ZA" dirty="0" smtClean="0">
                <a:latin typeface="Arial" panose="020B0604020202020204" pitchFamily="34" charset="0"/>
                <a:cs typeface="Arial" panose="020B0604020202020204" pitchFamily="34" charset="0"/>
              </a:rPr>
              <a:t>where 25</a:t>
            </a:r>
            <a:r>
              <a:rPr lang="en-ZA" dirty="0">
                <a:latin typeface="Arial" panose="020B0604020202020204" pitchFamily="34" charset="0"/>
                <a:cs typeface="Arial" panose="020B0604020202020204" pitchFamily="34" charset="0"/>
              </a:rPr>
              <a:t> 456 diplomas were issued to </a:t>
            </a:r>
            <a:r>
              <a:rPr lang="en-ZA" dirty="0" smtClean="0">
                <a:latin typeface="Arial" panose="020B0604020202020204" pitchFamily="34" charset="0"/>
                <a:cs typeface="Arial" panose="020B0604020202020204" pitchFamily="34" charset="0"/>
              </a:rPr>
              <a:t>qualifying students. </a:t>
            </a:r>
          </a:p>
          <a:p>
            <a:endParaRPr lang="en-ZA" dirty="0" smtClean="0"/>
          </a:p>
          <a:p>
            <a:r>
              <a:rPr lang="en-ZA" dirty="0" smtClean="0"/>
              <a:t>The </a:t>
            </a:r>
            <a:r>
              <a:rPr lang="en-ZA" dirty="0"/>
              <a:t>Department in partnership with QCTO </a:t>
            </a:r>
            <a:r>
              <a:rPr lang="en-ZA" dirty="0" smtClean="0"/>
              <a:t>has processed a total number </a:t>
            </a:r>
            <a:r>
              <a:rPr lang="en-ZA" b="1" dirty="0"/>
              <a:t>16 017 </a:t>
            </a:r>
            <a:r>
              <a:rPr lang="en-ZA" dirty="0" smtClean="0"/>
              <a:t>National N Diploma applications for the period        (11 January 2018 - 01 November 2018). Therefore, all the National N diploma applications which were received up until                         01 November 2018 were processed, distributed to examination centres on weekly basis during the year.</a:t>
            </a:r>
            <a:endParaRPr lang="en-ZA" b="1" dirty="0" smtClean="0"/>
          </a:p>
          <a:p>
            <a:endParaRPr lang="en-ZA" dirty="0"/>
          </a:p>
          <a:p>
            <a:r>
              <a:rPr lang="en-ZA" b="1" dirty="0" smtClean="0"/>
              <a:t>9 775 </a:t>
            </a:r>
            <a:r>
              <a:rPr lang="en-ZA" dirty="0" smtClean="0"/>
              <a:t>were issued </a:t>
            </a:r>
            <a:r>
              <a:rPr lang="en-ZA" dirty="0"/>
              <a:t>and </a:t>
            </a:r>
            <a:r>
              <a:rPr lang="en-ZA" b="1" dirty="0"/>
              <a:t>6 242 </a:t>
            </a:r>
            <a:r>
              <a:rPr lang="en-ZA" dirty="0" smtClean="0"/>
              <a:t>were declined while </a:t>
            </a:r>
            <a:r>
              <a:rPr lang="en-ZA" b="1" dirty="0" smtClean="0"/>
              <a:t>1 118 </a:t>
            </a:r>
            <a:r>
              <a:rPr lang="en-ZA" dirty="0" smtClean="0"/>
              <a:t>are new applications being </a:t>
            </a:r>
            <a:r>
              <a:rPr lang="en-ZA" dirty="0"/>
              <a:t>processed. </a:t>
            </a:r>
            <a:endParaRPr lang="en-ZA" dirty="0" smtClean="0"/>
          </a:p>
          <a:p>
            <a:endParaRPr lang="en-ZA" dirty="0" smtClean="0"/>
          </a:p>
          <a:p>
            <a:r>
              <a:rPr lang="en-ZA" dirty="0" smtClean="0"/>
              <a:t>It needs </a:t>
            </a:r>
            <a:r>
              <a:rPr lang="en-ZA" dirty="0"/>
              <a:t>to emphasised that the applications </a:t>
            </a:r>
            <a:r>
              <a:rPr lang="en-ZA" dirty="0" smtClean="0"/>
              <a:t>are now </a:t>
            </a:r>
            <a:r>
              <a:rPr lang="en-ZA" dirty="0"/>
              <a:t>on average  processed </a:t>
            </a:r>
            <a:r>
              <a:rPr lang="en-ZA" dirty="0" smtClean="0"/>
              <a:t>within </a:t>
            </a:r>
            <a:r>
              <a:rPr lang="en-ZA" dirty="0"/>
              <a:t>a month as opposed </a:t>
            </a:r>
            <a:r>
              <a:rPr lang="en-ZA" dirty="0" smtClean="0"/>
              <a:t>to  three </a:t>
            </a:r>
            <a:r>
              <a:rPr lang="en-ZA" dirty="0"/>
              <a:t>– six </a:t>
            </a:r>
            <a:r>
              <a:rPr lang="en-ZA" dirty="0" smtClean="0"/>
              <a:t>months </a:t>
            </a:r>
            <a:r>
              <a:rPr lang="en-ZA" dirty="0"/>
              <a:t>which is a standard turnaround time to process </a:t>
            </a:r>
            <a:r>
              <a:rPr lang="en-ZA" dirty="0" smtClean="0"/>
              <a:t>National </a:t>
            </a:r>
            <a:r>
              <a:rPr lang="en-ZA" dirty="0"/>
              <a:t>N </a:t>
            </a:r>
            <a:r>
              <a:rPr lang="en-ZA" dirty="0" smtClean="0"/>
              <a:t>Diploma application from the 1 July 2017. </a:t>
            </a:r>
          </a:p>
          <a:p>
            <a:endParaRPr lang="en-ZA" dirty="0" smtClean="0"/>
          </a:p>
          <a:p>
            <a:endParaRPr lang="en-ZA" dirty="0"/>
          </a:p>
          <a:p>
            <a:endParaRPr lang="en-ZA" dirty="0" smtClean="0"/>
          </a:p>
          <a:p>
            <a:endParaRPr lang="en-ZA" dirty="0"/>
          </a:p>
          <a:p>
            <a:r>
              <a:rPr lang="en-ZA" dirty="0" smtClean="0"/>
              <a:t> </a:t>
            </a:r>
            <a:endParaRPr lang="en-ZA" dirty="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p:txBody>
      </p:sp>
    </p:spTree>
    <p:extLst>
      <p:ext uri="{BB962C8B-B14F-4D97-AF65-F5344CB8AC3E}">
        <p14:creationId xmlns:p14="http://schemas.microsoft.com/office/powerpoint/2010/main" xmlns="" val="38292088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SLIDE THEM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Title 1"/>
          <p:cNvSpPr>
            <a:spLocks noGrp="1"/>
          </p:cNvSpPr>
          <p:nvPr>
            <p:ph type="ctrTitle"/>
          </p:nvPr>
        </p:nvSpPr>
        <p:spPr>
          <a:xfrm>
            <a:off x="609600" y="2971800"/>
            <a:ext cx="7772400" cy="1470025"/>
          </a:xfrm>
        </p:spPr>
        <p:txBody>
          <a:bodyPr/>
          <a:lstStyle/>
          <a:p>
            <a:pPr eaLnBrk="1" hangingPunct="1"/>
            <a:r>
              <a:rPr lang="en-US" sz="3600" dirty="0" smtClean="0">
                <a:effectLst>
                  <a:outerShdw blurRad="38100" dist="38100" dir="2700000" algn="tl">
                    <a:srgbClr val="000000">
                      <a:alpha val="43137"/>
                    </a:srgbClr>
                  </a:outerShdw>
                </a:effectLst>
              </a:rPr>
              <a:t>Development of the New Integrated IT system for examination </a:t>
            </a:r>
            <a:br>
              <a:rPr lang="en-US" sz="3600" dirty="0" smtClean="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Progress update</a:t>
            </a:r>
          </a:p>
        </p:txBody>
      </p:sp>
      <p:sp>
        <p:nvSpPr>
          <p:cNvPr id="3" name="Slide Number Placeholder 2"/>
          <p:cNvSpPr>
            <a:spLocks noGrp="1"/>
          </p:cNvSpPr>
          <p:nvPr>
            <p:ph type="sldNum" sz="quarter" idx="12"/>
          </p:nvPr>
        </p:nvSpPr>
        <p:spPr/>
        <p:txBody>
          <a:bodyPr/>
          <a:lstStyle/>
          <a:p>
            <a:pPr>
              <a:defRPr/>
            </a:pPr>
            <a:fld id="{3FD887CD-B227-4934-B84C-B6F4F811D911}" type="slidenum">
              <a:rPr lang="en-US" smtClean="0"/>
              <a:pPr>
                <a:defRPr/>
              </a:pPr>
              <a:t>15</a:t>
            </a:fld>
            <a:endParaRPr lang="en-US" dirty="0"/>
          </a:p>
        </p:txBody>
      </p:sp>
    </p:spTree>
    <p:extLst>
      <p:ext uri="{BB962C8B-B14F-4D97-AF65-F5344CB8AC3E}">
        <p14:creationId xmlns:p14="http://schemas.microsoft.com/office/powerpoint/2010/main" xmlns="" val="11145994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a:xfrm>
            <a:off x="457200" y="274638"/>
            <a:ext cx="8229600" cy="939784"/>
          </a:xfrm>
        </p:spPr>
        <p:txBody>
          <a:bodyPr/>
          <a:lstStyle/>
          <a:p>
            <a:pPr eaLnBrk="1" hangingPunct="1"/>
            <a:r>
              <a:rPr lang="en-US" sz="2800" b="1" dirty="0" smtClean="0">
                <a:latin typeface="Arial" panose="020B0604020202020204" pitchFamily="34" charset="0"/>
                <a:cs typeface="Arial" panose="020B0604020202020204" pitchFamily="34" charset="0"/>
              </a:rPr>
              <a:t>Development of New IT system for examination </a:t>
            </a:r>
            <a:endParaRPr lang="en-US" sz="3200" dirty="0" smtClean="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214422"/>
            <a:ext cx="8229600" cy="5286412"/>
          </a:xfrm>
        </p:spPr>
        <p:txBody>
          <a:bodyPr>
            <a:normAutofit fontScale="62500" lnSpcReduction="20000"/>
          </a:bodyPr>
          <a:lstStyle/>
          <a:p>
            <a:pPr marL="285750" indent="-285750"/>
            <a:r>
              <a:rPr lang="en-ZA" dirty="0">
                <a:latin typeface="Arial" panose="020B0604020202020204" pitchFamily="34" charset="0"/>
                <a:cs typeface="Arial" panose="020B0604020202020204" pitchFamily="34" charset="0"/>
              </a:rPr>
              <a:t>The Department appointed Resolve Solution Partners (Pty) Ltd for the development of the Integrated Information Technology System </a:t>
            </a:r>
            <a:r>
              <a:rPr lang="en-ZA" dirty="0" smtClean="0">
                <a:latin typeface="Arial" panose="020B0604020202020204" pitchFamily="34" charset="0"/>
                <a:cs typeface="Arial" panose="020B0604020202020204" pitchFamily="34" charset="0"/>
              </a:rPr>
              <a:t>over a </a:t>
            </a:r>
            <a:r>
              <a:rPr lang="en-ZA" dirty="0">
                <a:latin typeface="Arial" panose="020B0604020202020204" pitchFamily="34" charset="0"/>
                <a:cs typeface="Arial" panose="020B0604020202020204" pitchFamily="34" charset="0"/>
              </a:rPr>
              <a:t>period of 3 years.</a:t>
            </a:r>
          </a:p>
          <a:p>
            <a:pPr marL="285750" indent="-285750"/>
            <a:endParaRPr lang="en-ZA" sz="1000" dirty="0">
              <a:latin typeface="Arial" panose="020B0604020202020204" pitchFamily="34" charset="0"/>
              <a:cs typeface="Arial" panose="020B0604020202020204" pitchFamily="34" charset="0"/>
            </a:endParaRPr>
          </a:p>
          <a:p>
            <a:pPr marL="285750" indent="-285750"/>
            <a:r>
              <a:rPr lang="en-US" dirty="0">
                <a:latin typeface="Arial" panose="020B0604020202020204" pitchFamily="34" charset="0"/>
                <a:cs typeface="Arial" panose="020B0604020202020204" pitchFamily="34" charset="0"/>
              </a:rPr>
              <a:t>The new DHET </a:t>
            </a:r>
            <a:r>
              <a:rPr lang="en-US" dirty="0" smtClean="0">
                <a:latin typeface="Arial" panose="020B0604020202020204" pitchFamily="34" charset="0"/>
                <a:cs typeface="Arial" panose="020B0604020202020204" pitchFamily="34" charset="0"/>
              </a:rPr>
              <a:t>examination </a:t>
            </a:r>
            <a:r>
              <a:rPr lang="en-US" dirty="0">
                <a:latin typeface="Arial" panose="020B0604020202020204" pitchFamily="34" charset="0"/>
                <a:cs typeface="Arial" panose="020B0604020202020204" pitchFamily="34" charset="0"/>
              </a:rPr>
              <a:t>Integrated Information Technology System will present different interfaces, centralization or integration of </a:t>
            </a:r>
            <a:r>
              <a:rPr lang="en-US" dirty="0" smtClean="0">
                <a:latin typeface="Arial" panose="020B0604020202020204" pitchFamily="34" charset="0"/>
                <a:cs typeface="Arial" panose="020B0604020202020204" pitchFamily="34" charset="0"/>
              </a:rPr>
              <a:t>examination </a:t>
            </a:r>
            <a:r>
              <a:rPr lang="en-US" dirty="0">
                <a:latin typeface="Arial" panose="020B0604020202020204" pitchFamily="34" charset="0"/>
                <a:cs typeface="Arial" panose="020B0604020202020204" pitchFamily="34" charset="0"/>
              </a:rPr>
              <a:t>information </a:t>
            </a:r>
            <a:r>
              <a:rPr lang="en-US" dirty="0" smtClean="0">
                <a:latin typeface="Arial" panose="020B0604020202020204" pitchFamily="34" charset="0"/>
                <a:cs typeface="Arial" panose="020B0604020202020204" pitchFamily="34" charset="0"/>
              </a:rPr>
              <a:t>and business </a:t>
            </a:r>
            <a:r>
              <a:rPr lang="en-US" dirty="0">
                <a:latin typeface="Arial" panose="020B0604020202020204" pitchFamily="34" charset="0"/>
                <a:cs typeface="Arial" panose="020B0604020202020204" pitchFamily="34" charset="0"/>
              </a:rPr>
              <a:t>processes such as student enrolment, resulting, certification and enquiry management to the </a:t>
            </a:r>
            <a:r>
              <a:rPr lang="en-US" dirty="0" smtClean="0">
                <a:latin typeface="Arial" panose="020B0604020202020204" pitchFamily="34" charset="0"/>
                <a:cs typeface="Arial" panose="020B0604020202020204" pitchFamily="34" charset="0"/>
              </a:rPr>
              <a:t>examination </a:t>
            </a:r>
            <a:r>
              <a:rPr lang="en-US" dirty="0">
                <a:latin typeface="Arial" panose="020B0604020202020204" pitchFamily="34" charset="0"/>
                <a:cs typeface="Arial" panose="020B0604020202020204" pitchFamily="34" charset="0"/>
              </a:rPr>
              <a:t>IT system users at both the Department and TVET colleges</a:t>
            </a:r>
            <a:r>
              <a:rPr lang="en-US" dirty="0"/>
              <a:t>.</a:t>
            </a:r>
          </a:p>
          <a:p>
            <a:pPr marL="285750" indent="-285750"/>
            <a:endParaRPr lang="en-US" sz="1000" dirty="0"/>
          </a:p>
          <a:p>
            <a:pPr marL="285750" indent="-285750"/>
            <a:r>
              <a:rPr lang="en-GB" dirty="0">
                <a:latin typeface="Arial" panose="020B0604020202020204" pitchFamily="34" charset="0"/>
                <a:cs typeface="Arial" panose="020B0604020202020204" pitchFamily="34" charset="0"/>
              </a:rPr>
              <a:t>The development of the new integrated examination computer system is at an advance stage and </a:t>
            </a:r>
            <a:r>
              <a:rPr lang="en-GB" dirty="0" smtClean="0">
                <a:latin typeface="Arial" panose="020B0604020202020204" pitchFamily="34" charset="0"/>
                <a:cs typeface="Arial" panose="020B0604020202020204" pitchFamily="34" charset="0"/>
              </a:rPr>
              <a:t>the data </a:t>
            </a:r>
            <a:r>
              <a:rPr lang="en-GB" dirty="0">
                <a:latin typeface="Arial" panose="020B0604020202020204" pitchFamily="34" charset="0"/>
                <a:cs typeface="Arial" panose="020B0604020202020204" pitchFamily="34" charset="0"/>
              </a:rPr>
              <a:t>migration process which entails the transfer of the old SITA data to the new system is ongoing. The following modules have been completed :</a:t>
            </a:r>
          </a:p>
          <a:p>
            <a:pPr marL="914400" lvl="1" indent="-457200" algn="just"/>
            <a:r>
              <a:rPr lang="en-GB" dirty="0">
                <a:latin typeface="Arial" panose="020B0604020202020204" pitchFamily="34" charset="0"/>
                <a:cs typeface="Arial" panose="020B0604020202020204" pitchFamily="34" charset="0"/>
              </a:rPr>
              <a:t>Access and S</a:t>
            </a:r>
            <a:r>
              <a:rPr lang="en-GB" dirty="0" smtClean="0">
                <a:latin typeface="Arial" panose="020B0604020202020204" pitchFamily="34" charset="0"/>
                <a:cs typeface="Arial" panose="020B0604020202020204" pitchFamily="34" charset="0"/>
              </a:rPr>
              <a:t>ecurity</a:t>
            </a:r>
            <a:endParaRPr lang="en-ZA" dirty="0">
              <a:latin typeface="Arial" panose="020B0604020202020204" pitchFamily="34" charset="0"/>
              <a:cs typeface="Arial" panose="020B0604020202020204" pitchFamily="34" charset="0"/>
            </a:endParaRPr>
          </a:p>
          <a:p>
            <a:pPr marL="914400" lvl="1" indent="-457200" algn="just"/>
            <a:r>
              <a:rPr lang="en-GB" dirty="0">
                <a:latin typeface="Arial" panose="020B0604020202020204" pitchFamily="34" charset="0"/>
                <a:cs typeface="Arial" panose="020B0604020202020204" pitchFamily="34" charset="0"/>
              </a:rPr>
              <a:t>Student M</a:t>
            </a:r>
            <a:r>
              <a:rPr lang="en-GB" dirty="0" smtClean="0">
                <a:latin typeface="Arial" panose="020B0604020202020204" pitchFamily="34" charset="0"/>
                <a:cs typeface="Arial" panose="020B0604020202020204" pitchFamily="34" charset="0"/>
              </a:rPr>
              <a:t>anagement</a:t>
            </a:r>
            <a:endParaRPr lang="en-ZA" dirty="0">
              <a:latin typeface="Arial" panose="020B0604020202020204" pitchFamily="34" charset="0"/>
              <a:cs typeface="Arial" panose="020B0604020202020204" pitchFamily="34" charset="0"/>
            </a:endParaRPr>
          </a:p>
          <a:p>
            <a:pPr marL="914400" lvl="1" indent="-457200" algn="just"/>
            <a:r>
              <a:rPr lang="en-GB" dirty="0" smtClean="0">
                <a:latin typeface="Arial" panose="020B0604020202020204" pitchFamily="34" charset="0"/>
                <a:cs typeface="Arial" panose="020B0604020202020204" pitchFamily="34" charset="0"/>
              </a:rPr>
              <a:t>Examination </a:t>
            </a:r>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entres Management</a:t>
            </a:r>
            <a:endParaRPr lang="en-ZA" dirty="0">
              <a:latin typeface="Arial" panose="020B0604020202020204" pitchFamily="34" charset="0"/>
              <a:cs typeface="Arial" panose="020B0604020202020204" pitchFamily="34" charset="0"/>
            </a:endParaRPr>
          </a:p>
          <a:p>
            <a:pPr marL="914400" lvl="1" indent="-457200" algn="just"/>
            <a:r>
              <a:rPr lang="en-GB" dirty="0" smtClean="0">
                <a:latin typeface="Arial" panose="020B0604020202020204" pitchFamily="34" charset="0"/>
                <a:cs typeface="Arial" panose="020B0604020202020204" pitchFamily="34" charset="0"/>
              </a:rPr>
              <a:t>Payments</a:t>
            </a:r>
            <a:endParaRPr lang="en-GB" dirty="0">
              <a:latin typeface="Arial" panose="020B0604020202020204" pitchFamily="34" charset="0"/>
              <a:cs typeface="Arial" panose="020B0604020202020204" pitchFamily="34" charset="0"/>
            </a:endParaRPr>
          </a:p>
          <a:p>
            <a:endParaRPr lang="en-US" sz="1800" dirty="0" smtClean="0"/>
          </a:p>
          <a:p>
            <a:pPr marL="0" indent="0">
              <a:buNone/>
            </a:pPr>
            <a:endParaRPr lang="en-US" sz="18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16</a:t>
            </a:fld>
            <a:endParaRPr lang="en-US" dirty="0"/>
          </a:p>
        </p:txBody>
      </p:sp>
    </p:spTree>
    <p:extLst>
      <p:ext uri="{BB962C8B-B14F-4D97-AF65-F5344CB8AC3E}">
        <p14:creationId xmlns:p14="http://schemas.microsoft.com/office/powerpoint/2010/main" xmlns="" val="9330931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a:xfrm>
            <a:off x="457200" y="228600"/>
            <a:ext cx="8229600" cy="939784"/>
          </a:xfrm>
        </p:spPr>
        <p:txBody>
          <a:bodyPr/>
          <a:lstStyle/>
          <a:p>
            <a:pPr eaLnBrk="1" hangingPunct="1"/>
            <a:r>
              <a:rPr lang="en-US" sz="2800" b="1" dirty="0" smtClean="0">
                <a:latin typeface="Arial" panose="020B0604020202020204" pitchFamily="34" charset="0"/>
                <a:cs typeface="Arial" panose="020B0604020202020204" pitchFamily="34" charset="0"/>
              </a:rPr>
              <a:t>Development of New IT system for examination </a:t>
            </a:r>
          </a:p>
        </p:txBody>
      </p:sp>
      <p:sp>
        <p:nvSpPr>
          <p:cNvPr id="5" name="Content Placeholder 4"/>
          <p:cNvSpPr>
            <a:spLocks noGrp="1"/>
          </p:cNvSpPr>
          <p:nvPr>
            <p:ph idx="1"/>
          </p:nvPr>
        </p:nvSpPr>
        <p:spPr>
          <a:xfrm>
            <a:off x="685800" y="990600"/>
            <a:ext cx="7848600" cy="5286412"/>
          </a:xfrm>
        </p:spPr>
        <p:txBody>
          <a:bodyPr>
            <a:normAutofit/>
          </a:bodyPr>
          <a:lstStyle/>
          <a:p>
            <a:pPr marL="0" lvl="0" indent="0">
              <a:buNone/>
            </a:pPr>
            <a:r>
              <a:rPr lang="en-US" sz="2000" dirty="0" smtClean="0">
                <a:latin typeface="Arial" panose="020B0604020202020204" pitchFamily="34" charset="0"/>
                <a:cs typeface="Arial" panose="020B0604020202020204" pitchFamily="34" charset="0"/>
              </a:rPr>
              <a:t>The following </a:t>
            </a:r>
            <a:r>
              <a:rPr lang="en-US" sz="2000" dirty="0">
                <a:latin typeface="Arial" panose="020B0604020202020204" pitchFamily="34" charset="0"/>
                <a:cs typeface="Arial" panose="020B0604020202020204" pitchFamily="34" charset="0"/>
              </a:rPr>
              <a:t>modules are at the final stage of development:</a:t>
            </a:r>
          </a:p>
          <a:p>
            <a:pPr marL="914400" lvl="1" indent="-457200">
              <a:buFont typeface="+mj-lt"/>
              <a:buAutoNum type="alphaLcParenR"/>
            </a:pPr>
            <a:r>
              <a:rPr lang="en-US" sz="1800" dirty="0">
                <a:latin typeface="Arial" panose="020B0604020202020204" pitchFamily="34" charset="0"/>
                <a:cs typeface="Arial" panose="020B0604020202020204" pitchFamily="34" charset="0"/>
              </a:rPr>
              <a:t>Resulting and Certification – </a:t>
            </a:r>
            <a:r>
              <a:rPr lang="en-US" sz="1800" dirty="0" smtClean="0">
                <a:latin typeface="Arial" panose="020B0604020202020204" pitchFamily="34" charset="0"/>
                <a:cs typeface="Arial" panose="020B0604020202020204" pitchFamily="34" charset="0"/>
              </a:rPr>
              <a:t>90% </a:t>
            </a:r>
            <a:r>
              <a:rPr lang="en-US" sz="1800" dirty="0">
                <a:latin typeface="Arial" panose="020B0604020202020204" pitchFamily="34" charset="0"/>
                <a:cs typeface="Arial" panose="020B0604020202020204" pitchFamily="34" charset="0"/>
              </a:rPr>
              <a:t>work has been done</a:t>
            </a:r>
          </a:p>
          <a:p>
            <a:pPr marL="914400" lvl="1" indent="-457200">
              <a:buFont typeface="+mj-lt"/>
              <a:buAutoNum type="alphaLcParenR"/>
            </a:pPr>
            <a:r>
              <a:rPr lang="en-US" sz="1800" dirty="0">
                <a:latin typeface="Arial" panose="020B0604020202020204" pitchFamily="34" charset="0"/>
                <a:cs typeface="Arial" panose="020B0604020202020204" pitchFamily="34" charset="0"/>
              </a:rPr>
              <a:t>Timetable and </a:t>
            </a:r>
            <a:r>
              <a:rPr lang="en-US" sz="1800" dirty="0" smtClean="0">
                <a:latin typeface="Arial" panose="020B0604020202020204" pitchFamily="34" charset="0"/>
                <a:cs typeface="Arial" panose="020B0604020202020204" pitchFamily="34" charset="0"/>
              </a:rPr>
              <a:t>Examination </a:t>
            </a:r>
            <a:r>
              <a:rPr lang="en-US" sz="1800" dirty="0">
                <a:latin typeface="Arial" panose="020B0604020202020204" pitchFamily="34" charset="0"/>
                <a:cs typeface="Arial" panose="020B0604020202020204" pitchFamily="34" charset="0"/>
              </a:rPr>
              <a:t>preparation -100%</a:t>
            </a:r>
          </a:p>
          <a:p>
            <a:pPr marL="914400" lvl="1" indent="-457200">
              <a:buFont typeface="+mj-lt"/>
              <a:buAutoNum type="alphaLcParenR"/>
            </a:pPr>
            <a:r>
              <a:rPr lang="en-US" sz="1800" dirty="0">
                <a:latin typeface="Arial" panose="020B0604020202020204" pitchFamily="34" charset="0"/>
                <a:cs typeface="Arial" panose="020B0604020202020204" pitchFamily="34" charset="0"/>
              </a:rPr>
              <a:t>Irregularities - </a:t>
            </a:r>
            <a:r>
              <a:rPr lang="en-US" sz="1800" dirty="0" smtClean="0">
                <a:latin typeface="Arial" panose="020B0604020202020204" pitchFamily="34" charset="0"/>
                <a:cs typeface="Arial" panose="020B0604020202020204" pitchFamily="34" charset="0"/>
              </a:rPr>
              <a:t>80%</a:t>
            </a:r>
            <a:endParaRPr lang="en-US" sz="18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 resulting module will be piloted with the April 2018 data migrated from SITA. The resulting module is earmarked to be completed in April 2019.</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The new system is integrated with other stake-holders – Umalusi, QCTO, </a:t>
            </a:r>
            <a:r>
              <a:rPr lang="en-US" sz="2000" dirty="0" smtClean="0">
                <a:latin typeface="Arial" panose="020B0604020202020204" pitchFamily="34" charset="0"/>
                <a:cs typeface="Arial" panose="020B0604020202020204" pitchFamily="34" charset="0"/>
              </a:rPr>
              <a:t>DHA, etc. </a:t>
            </a:r>
            <a:endParaRPr lang="en-US" sz="2000" dirty="0">
              <a:latin typeface="Arial" panose="020B060402020202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Examinations that will be conducted in </a:t>
            </a:r>
            <a:r>
              <a:rPr lang="en-US" sz="2000" dirty="0" smtClean="0">
                <a:latin typeface="Arial" panose="020B0604020202020204" pitchFamily="34" charset="0"/>
                <a:cs typeface="Arial" panose="020B0604020202020204" pitchFamily="34" charset="0"/>
              </a:rPr>
              <a:t>June 2019, August 2019 and November 2019 will </a:t>
            </a:r>
            <a:r>
              <a:rPr lang="en-US" sz="2000" dirty="0">
                <a:latin typeface="Arial" panose="020B0604020202020204" pitchFamily="34" charset="0"/>
                <a:cs typeface="Arial" panose="020B0604020202020204" pitchFamily="34" charset="0"/>
              </a:rPr>
              <a:t>be managed in parallel with the SITA </a:t>
            </a:r>
            <a:r>
              <a:rPr lang="en-US" sz="2000" dirty="0" smtClean="0">
                <a:latin typeface="Arial" panose="020B0604020202020204" pitchFamily="34" charset="0"/>
                <a:cs typeface="Arial" panose="020B0604020202020204" pitchFamily="34" charset="0"/>
              </a:rPr>
              <a:t>system.</a:t>
            </a:r>
            <a:endParaRPr lang="en-US"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17</a:t>
            </a:fld>
            <a:endParaRPr lang="en-US" dirty="0"/>
          </a:p>
        </p:txBody>
      </p:sp>
    </p:spTree>
    <p:extLst>
      <p:ext uri="{BB962C8B-B14F-4D97-AF65-F5344CB8AC3E}">
        <p14:creationId xmlns:p14="http://schemas.microsoft.com/office/powerpoint/2010/main" xmlns="" val="3778528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SLIDE THEM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8" name="Subtitle 2"/>
          <p:cNvSpPr>
            <a:spLocks noGrp="1"/>
          </p:cNvSpPr>
          <p:nvPr>
            <p:ph type="subTitle" idx="1"/>
          </p:nvPr>
        </p:nvSpPr>
        <p:spPr>
          <a:xfrm>
            <a:off x="1371600" y="3071813"/>
            <a:ext cx="6400800" cy="1571625"/>
          </a:xfrm>
        </p:spPr>
        <p:txBody>
          <a:bodyPr/>
          <a:lstStyle/>
          <a:p>
            <a:pPr eaLnBrk="1" hangingPunct="1"/>
            <a:r>
              <a:rPr lang="en-US" dirty="0" smtClean="0">
                <a:solidFill>
                  <a:schemeClr val="tx1"/>
                </a:solidFill>
                <a:latin typeface="Arial" panose="020B0604020202020204" pitchFamily="34" charset="0"/>
                <a:cs typeface="Arial" panose="020B0604020202020204" pitchFamily="34" charset="0"/>
              </a:rPr>
              <a:t>Thank You</a:t>
            </a:r>
          </a:p>
        </p:txBody>
      </p:sp>
      <p:sp>
        <p:nvSpPr>
          <p:cNvPr id="3" name="Slide Number Placeholder 2"/>
          <p:cNvSpPr>
            <a:spLocks noGrp="1"/>
          </p:cNvSpPr>
          <p:nvPr>
            <p:ph type="sldNum" sz="quarter" idx="12"/>
          </p:nvPr>
        </p:nvSpPr>
        <p:spPr/>
        <p:txBody>
          <a:bodyPr/>
          <a:lstStyle/>
          <a:p>
            <a:pPr>
              <a:defRPr/>
            </a:pPr>
            <a:fld id="{3FD887CD-B227-4934-B84C-B6F4F811D911}" type="slidenum">
              <a:rPr lang="en-US" smtClean="0"/>
              <a:pPr>
                <a:defRPr/>
              </a:pPr>
              <a:t>18</a:t>
            </a:fld>
            <a:endParaRPr lang="en-US" dirty="0"/>
          </a:p>
        </p:txBody>
      </p:sp>
    </p:spTree>
    <p:extLst>
      <p:ext uri="{BB962C8B-B14F-4D97-AF65-F5344CB8AC3E}">
        <p14:creationId xmlns:p14="http://schemas.microsoft.com/office/powerpoint/2010/main" xmlns="" val="21171080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Content Placeholder 2"/>
          <p:cNvSpPr>
            <a:spLocks noGrp="1"/>
          </p:cNvSpPr>
          <p:nvPr>
            <p:ph idx="1"/>
          </p:nvPr>
        </p:nvSpPr>
        <p:spPr>
          <a:xfrm>
            <a:off x="457200" y="549277"/>
            <a:ext cx="8229600" cy="5851525"/>
          </a:xfrm>
        </p:spPr>
        <p:txBody>
          <a:bodyPr>
            <a:normAutofit/>
          </a:bodyPr>
          <a:lstStyle/>
          <a:p>
            <a:pPr algn="ctr" eaLnBrk="1" hangingPunct="1">
              <a:buFontTx/>
              <a:buNone/>
              <a:defRPr/>
            </a:pPr>
            <a:r>
              <a:rPr lang="en-US" altLang="en-US" sz="2800" b="1" dirty="0" smtClean="0"/>
              <a:t>   </a:t>
            </a:r>
          </a:p>
          <a:p>
            <a:pPr eaLnBrk="1" hangingPunct="1">
              <a:defRPr/>
            </a:pPr>
            <a:endParaRPr lang="en-ZA" sz="2400" dirty="0" smtClean="0">
              <a:latin typeface="Arial" panose="020B0604020202020204" pitchFamily="34" charset="0"/>
              <a:cs typeface="Arial" panose="020B0604020202020204" pitchFamily="34" charset="0"/>
            </a:endParaRPr>
          </a:p>
          <a:p>
            <a:pPr eaLnBrk="1" hangingPunct="1">
              <a:defRPr/>
            </a:pPr>
            <a:endParaRPr lang="en-ZA" sz="2400" dirty="0">
              <a:latin typeface="Arial" panose="020B0604020202020204" pitchFamily="34" charset="0"/>
              <a:cs typeface="Arial" panose="020B0604020202020204" pitchFamily="34" charset="0"/>
            </a:endParaRPr>
          </a:p>
          <a:p>
            <a:pPr eaLnBrk="1" hangingPunct="1">
              <a:defRPr/>
            </a:pPr>
            <a:endParaRPr lang="en-ZA" sz="2400" dirty="0" smtClean="0">
              <a:latin typeface="Arial" panose="020B0604020202020204" pitchFamily="34" charset="0"/>
              <a:cs typeface="Arial" panose="020B0604020202020204" pitchFamily="34" charset="0"/>
            </a:endParaRPr>
          </a:p>
          <a:p>
            <a:pPr eaLnBrk="1" hangingPunct="1">
              <a:defRPr/>
            </a:pPr>
            <a:endParaRPr lang="en-ZA" sz="2400" dirty="0" smtClean="0">
              <a:latin typeface="Arial" panose="020B0604020202020204" pitchFamily="34" charset="0"/>
              <a:cs typeface="Arial" panose="020B0604020202020204" pitchFamily="34" charset="0"/>
            </a:endParaRPr>
          </a:p>
          <a:p>
            <a:pPr eaLnBrk="1" hangingPunct="1">
              <a:buFontTx/>
              <a:buNone/>
              <a:defRPr/>
            </a:pPr>
            <a:endParaRPr lang="en-US" altLang="en-US" sz="2400" dirty="0" smtClean="0">
              <a:latin typeface="Arial" panose="020B0604020202020204" pitchFamily="34" charset="0"/>
              <a:cs typeface="Arial" panose="020B0604020202020204" pitchFamily="34" charset="0"/>
            </a:endParaRPr>
          </a:p>
          <a:p>
            <a:pPr eaLnBrk="1" hangingPunct="1">
              <a:buFontTx/>
              <a:buNone/>
              <a:defRPr/>
            </a:pPr>
            <a:endParaRPr lang="en-US" altLang="en-US" sz="1800" i="1" dirty="0" smtClean="0"/>
          </a:p>
        </p:txBody>
      </p:sp>
      <p:sp>
        <p:nvSpPr>
          <p:cNvPr id="4100" name="Rectangle 5"/>
          <p:cNvSpPr>
            <a:spLocks noChangeArrowheads="1"/>
          </p:cNvSpPr>
          <p:nvPr/>
        </p:nvSpPr>
        <p:spPr bwMode="auto">
          <a:xfrm>
            <a:off x="1301751" y="25585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sp>
        <p:nvSpPr>
          <p:cNvPr id="410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A15152F-E140-4FA2-B286-64BA774BDFB7}" type="slidenum">
              <a:rPr lang="en-US" altLang="en-US" sz="1400"/>
              <a:pPr>
                <a:spcBef>
                  <a:spcPct val="0"/>
                </a:spcBef>
                <a:buFontTx/>
                <a:buNone/>
              </a:pPr>
              <a:t>2</a:t>
            </a:fld>
            <a:endParaRPr lang="en-US" altLang="en-US" sz="1400" dirty="0"/>
          </a:p>
        </p:txBody>
      </p:sp>
      <p:graphicFrame>
        <p:nvGraphicFramePr>
          <p:cNvPr id="6" name="Diagram 5"/>
          <p:cNvGraphicFramePr/>
          <p:nvPr>
            <p:extLst>
              <p:ext uri="{D42A27DB-BD31-4B8C-83A1-F6EECF244321}">
                <p14:modId xmlns:p14="http://schemas.microsoft.com/office/powerpoint/2010/main" xmlns="" val="4028228001"/>
              </p:ext>
            </p:extLst>
          </p:nvPr>
        </p:nvGraphicFramePr>
        <p:xfrm>
          <a:off x="922564" y="1066801"/>
          <a:ext cx="7421336" cy="4724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0015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7620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2800" b="1" dirty="0" smtClean="0"/>
              <a:t>Certification Summary</a:t>
            </a:r>
          </a:p>
        </p:txBody>
      </p:sp>
      <p:sp>
        <p:nvSpPr>
          <p:cNvPr id="6" name="TextBox 5"/>
          <p:cNvSpPr txBox="1"/>
          <p:nvPr/>
        </p:nvSpPr>
        <p:spPr>
          <a:xfrm>
            <a:off x="609600" y="914400"/>
            <a:ext cx="8001000" cy="5509200"/>
          </a:xfrm>
          <a:prstGeom prst="rect">
            <a:avLst/>
          </a:prstGeom>
          <a:noFill/>
        </p:spPr>
        <p:txBody>
          <a:bodyPr wrap="square" rtlCol="0">
            <a:spAutoFit/>
          </a:bodyPr>
          <a:lstStyle/>
          <a:p>
            <a:pPr marL="285750" indent="-285750" algn="just">
              <a:buFont typeface="Arial" panose="020B0604020202020204" pitchFamily="34" charset="0"/>
              <a:buChar char="•"/>
            </a:pPr>
            <a:endParaRPr lang="en-ZA" sz="1600" dirty="0" smtClean="0"/>
          </a:p>
          <a:p>
            <a:pPr algn="just"/>
            <a:r>
              <a:rPr lang="en-ZA" sz="2400" dirty="0" smtClean="0"/>
              <a:t>DHET has been working closely with the college management, SITA and Umalusi to improve the turnaround time of the examination cycle in processing and clearing of outstanding certificates for TVET and CET colleges. </a:t>
            </a:r>
          </a:p>
          <a:p>
            <a:pPr algn="just"/>
            <a:endParaRPr lang="en-ZA" sz="2400" dirty="0"/>
          </a:p>
          <a:p>
            <a:pPr algn="just"/>
            <a:r>
              <a:rPr lang="en-ZA" sz="2400" dirty="0" smtClean="0"/>
              <a:t>The partnership has yielded positive results. The system challenges are being addressed through bi-weekly meetings held by DHET, SITA and Umalusi. </a:t>
            </a:r>
            <a:endParaRPr lang="en-ZA" sz="2400" dirty="0"/>
          </a:p>
          <a:p>
            <a:pPr algn="just"/>
            <a:endParaRPr lang="en-ZA" sz="2400" dirty="0" smtClean="0"/>
          </a:p>
          <a:p>
            <a:pPr algn="just"/>
            <a:r>
              <a:rPr lang="en-ZA" sz="2400" dirty="0" smtClean="0"/>
              <a:t>DHET contracted a service provider for the development of a new IT solution. Significant progress has been made and it is planned to be piloted during the 2019 academic year. </a:t>
            </a:r>
            <a:endParaRPr lang="en-ZA" sz="24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3</a:t>
            </a:fld>
            <a:endParaRPr lang="en-US" dirty="0"/>
          </a:p>
        </p:txBody>
      </p:sp>
    </p:spTree>
    <p:extLst>
      <p:ext uri="{BB962C8B-B14F-4D97-AF65-F5344CB8AC3E}">
        <p14:creationId xmlns:p14="http://schemas.microsoft.com/office/powerpoint/2010/main" xmlns="" val="3204551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2800" b="1" dirty="0" smtClean="0"/>
              <a:t>Certification Summary cont.</a:t>
            </a:r>
          </a:p>
        </p:txBody>
      </p:sp>
      <p:sp>
        <p:nvSpPr>
          <p:cNvPr id="6" name="TextBox 5"/>
          <p:cNvSpPr txBox="1"/>
          <p:nvPr/>
        </p:nvSpPr>
        <p:spPr>
          <a:xfrm>
            <a:off x="609600" y="990600"/>
            <a:ext cx="8077200" cy="2062103"/>
          </a:xfrm>
          <a:prstGeom prst="rect">
            <a:avLst/>
          </a:prstGeom>
          <a:noFill/>
        </p:spPr>
        <p:txBody>
          <a:bodyPr wrap="square" rtlCol="0">
            <a:spAutoFit/>
          </a:bodyPr>
          <a:lstStyle/>
          <a:p>
            <a:endParaRPr lang="en-ZA" sz="1600" dirty="0" smtClean="0"/>
          </a:p>
          <a:p>
            <a:pPr marL="285750" indent="-285750">
              <a:buFont typeface="Arial" panose="020B0604020202020204" pitchFamily="34" charset="0"/>
              <a:buChar char="•"/>
            </a:pPr>
            <a:r>
              <a:rPr lang="en-ZA" sz="1600" dirty="0" smtClean="0"/>
              <a:t>The resulting and certification processing of recent examination cycles, in comparison to previous years, have been improved. This is evident in the number of queries received from students on the e-Query system albeit that </a:t>
            </a:r>
            <a:r>
              <a:rPr lang="en-ZA" sz="1600" dirty="0"/>
              <a:t>DHET has promoted the use of the </a:t>
            </a:r>
            <a:r>
              <a:rPr lang="en-ZA" sz="1600" dirty="0" smtClean="0"/>
              <a:t>system </a:t>
            </a:r>
            <a:r>
              <a:rPr lang="en-ZA" sz="1600" dirty="0"/>
              <a:t>to TVET </a:t>
            </a:r>
            <a:r>
              <a:rPr lang="en-ZA" sz="1600" dirty="0" smtClean="0"/>
              <a:t>colleges </a:t>
            </a:r>
            <a:r>
              <a:rPr lang="en-ZA" sz="1600" dirty="0"/>
              <a:t>and </a:t>
            </a:r>
            <a:r>
              <a:rPr lang="en-ZA" sz="1600" dirty="0" smtClean="0"/>
              <a:t>candidates </a:t>
            </a:r>
            <a:r>
              <a:rPr lang="en-ZA" sz="1600" dirty="0"/>
              <a:t>by means of e.g. </a:t>
            </a:r>
            <a:r>
              <a:rPr lang="en-ZA" sz="1600" b="1" dirty="0" smtClean="0"/>
              <a:t>publishing information on social media</a:t>
            </a:r>
            <a:r>
              <a:rPr lang="en-ZA" sz="1600" dirty="0" smtClean="0"/>
              <a:t> and websites. </a:t>
            </a:r>
          </a:p>
          <a:p>
            <a:pPr marL="285750" indent="-285750">
              <a:buFont typeface="Arial" panose="020B0604020202020204" pitchFamily="34" charset="0"/>
              <a:buChar char="•"/>
            </a:pPr>
            <a:r>
              <a:rPr lang="en-ZA" sz="1600" dirty="0" smtClean="0"/>
              <a:t>The </a:t>
            </a:r>
            <a:r>
              <a:rPr lang="en-ZA" sz="1600" dirty="0"/>
              <a:t>following table </a:t>
            </a:r>
            <a:r>
              <a:rPr lang="en-ZA" sz="1600" dirty="0" smtClean="0"/>
              <a:t>gives </a:t>
            </a:r>
            <a:r>
              <a:rPr lang="en-ZA" sz="1600" dirty="0"/>
              <a:t>a summary of the queries logged per Qualification and the status </a:t>
            </a:r>
            <a:r>
              <a:rPr lang="en-ZA" sz="1600" dirty="0" smtClean="0"/>
              <a:t>thereof</a:t>
            </a:r>
            <a:endParaRPr lang="en-ZA" sz="16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640469724"/>
              </p:ext>
            </p:extLst>
          </p:nvPr>
        </p:nvGraphicFramePr>
        <p:xfrm>
          <a:off x="793304" y="3276600"/>
          <a:ext cx="7772400" cy="1809749"/>
        </p:xfrm>
        <a:graphic>
          <a:graphicData uri="http://schemas.openxmlformats.org/drawingml/2006/table">
            <a:tbl>
              <a:tblPr>
                <a:tableStyleId>{5C22544A-7EE6-4342-B048-85BDC9FD1C3A}</a:tableStyleId>
              </a:tblPr>
              <a:tblGrid>
                <a:gridCol w="1568896">
                  <a:extLst>
                    <a:ext uri="{9D8B030D-6E8A-4147-A177-3AD203B41FA5}">
                      <a16:colId xmlns:a16="http://schemas.microsoft.com/office/drawing/2014/main" xmlns="" val="20000"/>
                    </a:ext>
                  </a:extLst>
                </a:gridCol>
                <a:gridCol w="1098104">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533400">
                  <a:extLst>
                    <a:ext uri="{9D8B030D-6E8A-4147-A177-3AD203B41FA5}">
                      <a16:colId xmlns:a16="http://schemas.microsoft.com/office/drawing/2014/main" xmlns="" val="20004"/>
                    </a:ext>
                  </a:extLst>
                </a:gridCol>
                <a:gridCol w="609600">
                  <a:extLst>
                    <a:ext uri="{9D8B030D-6E8A-4147-A177-3AD203B41FA5}">
                      <a16:colId xmlns:a16="http://schemas.microsoft.com/office/drawing/2014/main" xmlns="" val="20005"/>
                    </a:ext>
                  </a:extLst>
                </a:gridCol>
                <a:gridCol w="685800">
                  <a:extLst>
                    <a:ext uri="{9D8B030D-6E8A-4147-A177-3AD203B41FA5}">
                      <a16:colId xmlns:a16="http://schemas.microsoft.com/office/drawing/2014/main" xmlns="" val="20006"/>
                    </a:ext>
                  </a:extLst>
                </a:gridCol>
                <a:gridCol w="762000">
                  <a:extLst>
                    <a:ext uri="{9D8B030D-6E8A-4147-A177-3AD203B41FA5}">
                      <a16:colId xmlns:a16="http://schemas.microsoft.com/office/drawing/2014/main" xmlns="" val="20007"/>
                    </a:ext>
                  </a:extLst>
                </a:gridCol>
              </a:tblGrid>
              <a:tr h="394656">
                <a:tc>
                  <a:txBody>
                    <a:bodyPr/>
                    <a:lstStyle/>
                    <a:p>
                      <a:pPr algn="l" fontAlgn="b"/>
                      <a:r>
                        <a:rPr lang="en-US" sz="1100" b="1" u="none" strike="noStrike" dirty="0">
                          <a:effectLst/>
                        </a:rPr>
                        <a:t>Qualification</a:t>
                      </a:r>
                      <a:endParaRPr lang="en-US" sz="1100" b="1" i="0" u="none" strike="noStrike" dirty="0">
                        <a:effectLst/>
                        <a:latin typeface="Arial"/>
                      </a:endParaRPr>
                    </a:p>
                  </a:txBody>
                  <a:tcPr marL="9525" marR="9525" marT="9525" marB="0" anchor="b"/>
                </a:tc>
                <a:tc>
                  <a:txBody>
                    <a:bodyPr/>
                    <a:lstStyle/>
                    <a:p>
                      <a:pPr algn="l" fontAlgn="b"/>
                      <a:r>
                        <a:rPr lang="en-US" sz="1100" b="1" u="none" strike="noStrike" dirty="0">
                          <a:effectLst/>
                        </a:rPr>
                        <a:t>Cancelled</a:t>
                      </a:r>
                      <a:endParaRPr lang="en-US" sz="1100" b="1" i="0" u="none" strike="noStrike" dirty="0">
                        <a:effectLst/>
                        <a:latin typeface="Arial"/>
                      </a:endParaRPr>
                    </a:p>
                  </a:txBody>
                  <a:tcPr marL="9525" marR="9525" marT="9525" marB="0" anchor="b"/>
                </a:tc>
                <a:tc>
                  <a:txBody>
                    <a:bodyPr/>
                    <a:lstStyle/>
                    <a:p>
                      <a:pPr algn="l" fontAlgn="b"/>
                      <a:r>
                        <a:rPr lang="en-US" sz="1100" b="1" u="none" strike="noStrike" dirty="0">
                          <a:effectLst/>
                        </a:rPr>
                        <a:t>In Progress - Received</a:t>
                      </a:r>
                      <a:endParaRPr lang="en-US" sz="1100" b="1" i="0" u="none" strike="noStrike" dirty="0">
                        <a:effectLst/>
                        <a:latin typeface="Arial"/>
                      </a:endParaRPr>
                    </a:p>
                  </a:txBody>
                  <a:tcPr marL="9525" marR="9525" marT="9525" marB="0" anchor="b"/>
                </a:tc>
                <a:tc>
                  <a:txBody>
                    <a:bodyPr/>
                    <a:lstStyle/>
                    <a:p>
                      <a:pPr algn="l" fontAlgn="b"/>
                      <a:r>
                        <a:rPr lang="en-US" sz="1100" b="1" u="none" strike="noStrike" dirty="0">
                          <a:effectLst/>
                        </a:rPr>
                        <a:t>In Progress - Transferred</a:t>
                      </a:r>
                      <a:endParaRPr lang="en-US" sz="1100" b="1" i="0" u="none" strike="noStrike" dirty="0">
                        <a:effectLst/>
                        <a:latin typeface="Arial"/>
                      </a:endParaRPr>
                    </a:p>
                  </a:txBody>
                  <a:tcPr marL="9525" marR="9525" marT="9525" marB="0" anchor="b"/>
                </a:tc>
                <a:tc>
                  <a:txBody>
                    <a:bodyPr/>
                    <a:lstStyle/>
                    <a:p>
                      <a:pPr algn="l" fontAlgn="b"/>
                      <a:r>
                        <a:rPr lang="en-US" sz="1100" b="1" u="none" strike="noStrike" dirty="0">
                          <a:effectLst/>
                        </a:rPr>
                        <a:t>New</a:t>
                      </a:r>
                      <a:endParaRPr lang="en-US" sz="1100" b="1" i="0" u="none" strike="noStrike" dirty="0">
                        <a:effectLst/>
                        <a:latin typeface="Arial"/>
                      </a:endParaRPr>
                    </a:p>
                  </a:txBody>
                  <a:tcPr marL="9525" marR="9525" marT="9525" marB="0" anchor="b"/>
                </a:tc>
                <a:tc>
                  <a:txBody>
                    <a:bodyPr/>
                    <a:lstStyle/>
                    <a:p>
                      <a:pPr algn="l" fontAlgn="b"/>
                      <a:r>
                        <a:rPr lang="en-US" sz="1100" b="1" u="none" strike="noStrike" dirty="0">
                          <a:effectLst/>
                        </a:rPr>
                        <a:t>Re-Opened</a:t>
                      </a:r>
                      <a:endParaRPr lang="en-US" sz="1100" b="1" i="0" u="none" strike="noStrike" dirty="0">
                        <a:effectLst/>
                        <a:latin typeface="Arial"/>
                      </a:endParaRPr>
                    </a:p>
                  </a:txBody>
                  <a:tcPr marL="9525" marR="9525" marT="9525" marB="0" anchor="b"/>
                </a:tc>
                <a:tc>
                  <a:txBody>
                    <a:bodyPr/>
                    <a:lstStyle/>
                    <a:p>
                      <a:pPr algn="l" fontAlgn="b"/>
                      <a:r>
                        <a:rPr lang="en-US" sz="1100" b="1" u="none" strike="noStrike" dirty="0">
                          <a:effectLst/>
                        </a:rPr>
                        <a:t>Resolved</a:t>
                      </a:r>
                      <a:endParaRPr lang="en-US" sz="1100" b="1" i="0" u="none" strike="noStrike" dirty="0">
                        <a:effectLst/>
                        <a:latin typeface="Arial"/>
                      </a:endParaRPr>
                    </a:p>
                  </a:txBody>
                  <a:tcPr marL="9525" marR="9525" marT="9525" marB="0" anchor="b"/>
                </a:tc>
                <a:tc>
                  <a:txBody>
                    <a:bodyPr/>
                    <a:lstStyle/>
                    <a:p>
                      <a:pPr algn="l" fontAlgn="b"/>
                      <a:r>
                        <a:rPr lang="en-US" sz="1100" b="1" u="none" strike="noStrike" dirty="0">
                          <a:effectLst/>
                        </a:rPr>
                        <a:t>Grand Total</a:t>
                      </a:r>
                      <a:endParaRPr lang="en-US" sz="1100" b="1" i="0" u="none" strike="noStrike" dirty="0">
                        <a:effectLst/>
                        <a:latin typeface="Arial"/>
                      </a:endParaRPr>
                    </a:p>
                  </a:txBody>
                  <a:tcPr marL="9525" marR="9525" marT="9525" marB="0" anchor="b"/>
                </a:tc>
                <a:extLst>
                  <a:ext uri="{0D108BD9-81ED-4DB2-BD59-A6C34878D82A}">
                    <a16:rowId xmlns:a16="http://schemas.microsoft.com/office/drawing/2014/main" xmlns="" val="10000"/>
                  </a:ext>
                </a:extLst>
              </a:tr>
              <a:tr h="394656">
                <a:tc>
                  <a:txBody>
                    <a:bodyPr/>
                    <a:lstStyle/>
                    <a:p>
                      <a:pPr algn="l" fontAlgn="b"/>
                      <a:r>
                        <a:rPr lang="en-US" sz="1100" u="none" strike="noStrike" dirty="0">
                          <a:effectLst/>
                        </a:rPr>
                        <a:t>NATED Business Studies</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85</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151</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70</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709</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23</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smtClean="0">
                          <a:effectLst/>
                        </a:rPr>
                        <a:t>2,224</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smtClean="0">
                          <a:effectLst/>
                        </a:rPr>
                        <a:t>3,262</a:t>
                      </a:r>
                      <a:endParaRPr lang="en-US" sz="1100" b="0" i="0" u="none" strike="noStrike" dirty="0">
                        <a:effectLst/>
                        <a:latin typeface="Arial"/>
                      </a:endParaRPr>
                    </a:p>
                  </a:txBody>
                  <a:tcPr marL="9525" marR="9525" marT="9525" marB="0" anchor="b">
                    <a:noFill/>
                  </a:tcPr>
                </a:tc>
                <a:extLst>
                  <a:ext uri="{0D108BD9-81ED-4DB2-BD59-A6C34878D82A}">
                    <a16:rowId xmlns:a16="http://schemas.microsoft.com/office/drawing/2014/main" xmlns="" val="10001"/>
                  </a:ext>
                </a:extLst>
              </a:tr>
              <a:tr h="394656">
                <a:tc>
                  <a:txBody>
                    <a:bodyPr/>
                    <a:lstStyle/>
                    <a:p>
                      <a:pPr algn="l" fontAlgn="b"/>
                      <a:r>
                        <a:rPr lang="en-US" sz="1100" u="none" strike="noStrike" dirty="0">
                          <a:effectLst/>
                        </a:rPr>
                        <a:t>NATED Engineering Studies</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25</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71</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13</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482</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8</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486</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smtClean="0">
                          <a:effectLst/>
                        </a:rPr>
                        <a:t>1,085</a:t>
                      </a:r>
                      <a:endParaRPr lang="en-US" sz="1100" b="0" i="0" u="none" strike="noStrike" dirty="0">
                        <a:effectLst/>
                        <a:latin typeface="Arial"/>
                      </a:endParaRPr>
                    </a:p>
                  </a:txBody>
                  <a:tcPr marL="9525" marR="9525" marT="9525" marB="0" anchor="b">
                    <a:noFill/>
                  </a:tcPr>
                </a:tc>
                <a:extLst>
                  <a:ext uri="{0D108BD9-81ED-4DB2-BD59-A6C34878D82A}">
                    <a16:rowId xmlns:a16="http://schemas.microsoft.com/office/drawing/2014/main" xmlns="" val="10002"/>
                  </a:ext>
                </a:extLst>
              </a:tr>
              <a:tr h="202779">
                <a:tc>
                  <a:txBody>
                    <a:bodyPr/>
                    <a:lstStyle/>
                    <a:p>
                      <a:pPr algn="l" fontAlgn="b"/>
                      <a:r>
                        <a:rPr lang="en-US" sz="1100" u="none" strike="noStrike" dirty="0">
                          <a:effectLst/>
                        </a:rPr>
                        <a:t>NATED NSC Languages</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a:t>
                      </a:r>
                      <a:endParaRPr lang="en-US" sz="1100" b="0" i="0" u="none" strike="noStrike" dirty="0">
                        <a:effectLst/>
                        <a:latin typeface="Arial"/>
                      </a:endParaRPr>
                    </a:p>
                  </a:txBody>
                  <a:tcPr marL="9525" marR="9525" marT="9525" marB="0" anchor="b">
                    <a:noFill/>
                  </a:tcPr>
                </a:tc>
                <a:tc>
                  <a:txBody>
                    <a:bodyPr/>
                    <a:lstStyle/>
                    <a:p>
                      <a:pPr algn="l" fontAlgn="b"/>
                      <a:r>
                        <a:rPr lang="en-US" sz="1100" u="none" strike="noStrike" dirty="0">
                          <a:effectLst/>
                        </a:rPr>
                        <a:t> </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10</a:t>
                      </a:r>
                      <a:endParaRPr lang="en-US" sz="1100" b="0" i="0" u="none" strike="noStrike" dirty="0">
                        <a:effectLst/>
                        <a:latin typeface="Arial"/>
                      </a:endParaRPr>
                    </a:p>
                  </a:txBody>
                  <a:tcPr marL="9525" marR="9525" marT="9525" marB="0" anchor="b">
                    <a:noFill/>
                  </a:tcPr>
                </a:tc>
                <a:tc>
                  <a:txBody>
                    <a:bodyPr/>
                    <a:lstStyle/>
                    <a:p>
                      <a:pPr algn="l" fontAlgn="b"/>
                      <a:r>
                        <a:rPr lang="en-US" sz="1100" u="none" strike="noStrike" dirty="0">
                          <a:effectLst/>
                        </a:rPr>
                        <a:t> </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13</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25</a:t>
                      </a:r>
                      <a:endParaRPr lang="en-US" sz="1100" b="0" i="0" u="none" strike="noStrike" dirty="0">
                        <a:effectLst/>
                        <a:latin typeface="Arial"/>
                      </a:endParaRPr>
                    </a:p>
                  </a:txBody>
                  <a:tcPr marL="9525" marR="9525" marT="9525" marB="0" anchor="b">
                    <a:noFill/>
                  </a:tcPr>
                </a:tc>
                <a:extLst>
                  <a:ext uri="{0D108BD9-81ED-4DB2-BD59-A6C34878D82A}">
                    <a16:rowId xmlns:a16="http://schemas.microsoft.com/office/drawing/2014/main" xmlns="" val="10003"/>
                  </a:ext>
                </a:extLst>
              </a:tr>
              <a:tr h="202779">
                <a:tc>
                  <a:txBody>
                    <a:bodyPr/>
                    <a:lstStyle/>
                    <a:p>
                      <a:pPr algn="l" fontAlgn="b"/>
                      <a:r>
                        <a:rPr lang="en-US" sz="1100" u="none" strike="noStrike" dirty="0">
                          <a:effectLst/>
                        </a:rPr>
                        <a:t>NCV</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13</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23</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8</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175</a:t>
                      </a:r>
                      <a:endParaRPr lang="en-US" sz="1100" b="0" i="0" u="none" strike="noStrike" dirty="0">
                        <a:effectLst/>
                        <a:latin typeface="Arial"/>
                      </a:endParaRPr>
                    </a:p>
                  </a:txBody>
                  <a:tcPr marL="9525" marR="9525" marT="9525" marB="0" anchor="b">
                    <a:noFill/>
                  </a:tcPr>
                </a:tc>
                <a:tc>
                  <a:txBody>
                    <a:bodyPr/>
                    <a:lstStyle/>
                    <a:p>
                      <a:pPr algn="l" fontAlgn="b"/>
                      <a:r>
                        <a:rPr lang="en-US" sz="1100" u="none" strike="noStrike" dirty="0">
                          <a:effectLst/>
                        </a:rPr>
                        <a:t> </a:t>
                      </a:r>
                      <a:endParaRPr lang="en-US" sz="1100" b="0" i="0" u="none" strike="noStrike" dirty="0">
                        <a:effectLst/>
                        <a:latin typeface="Arial"/>
                      </a:endParaRPr>
                    </a:p>
                  </a:txBody>
                  <a:tcPr marL="9525" marR="9525" marT="9525" marB="0" anchor="b">
                    <a:noFill/>
                  </a:tcPr>
                </a:tc>
                <a:tc>
                  <a:txBody>
                    <a:bodyPr/>
                    <a:lstStyle/>
                    <a:p>
                      <a:pPr algn="r" fontAlgn="b"/>
                      <a:r>
                        <a:rPr lang="en-US" sz="1100" u="none" strike="noStrike" dirty="0">
                          <a:effectLst/>
                        </a:rPr>
                        <a:t>104</a:t>
                      </a:r>
                      <a:endParaRPr lang="en-US" sz="1100" b="0" i="0" u="none" strike="noStrike" dirty="0">
                        <a:effectLst/>
                        <a:latin typeface="Arial"/>
                      </a:endParaRPr>
                    </a:p>
                  </a:txBody>
                  <a:tcPr marL="9525" marR="9525" marT="9525" marB="0" anchor="b">
                    <a:noFill/>
                  </a:tcPr>
                </a:tc>
                <a:tc>
                  <a:txBody>
                    <a:bodyPr/>
                    <a:lstStyle/>
                    <a:p>
                      <a:pPr algn="r" fontAlgn="b"/>
                      <a:r>
                        <a:rPr lang="en-US" sz="1100" b="1" u="none" strike="noStrike" dirty="0">
                          <a:effectLst/>
                        </a:rPr>
                        <a:t>323</a:t>
                      </a:r>
                      <a:endParaRPr lang="en-US" sz="1100" b="1" i="0" u="none" strike="noStrike" dirty="0">
                        <a:effectLst/>
                        <a:latin typeface="Arial"/>
                      </a:endParaRPr>
                    </a:p>
                  </a:txBody>
                  <a:tcPr marL="9525" marR="9525" marT="9525" marB="0" anchor="b">
                    <a:noFill/>
                  </a:tcPr>
                </a:tc>
                <a:extLst>
                  <a:ext uri="{0D108BD9-81ED-4DB2-BD59-A6C34878D82A}">
                    <a16:rowId xmlns:a16="http://schemas.microsoft.com/office/drawing/2014/main" xmlns="" val="10004"/>
                  </a:ext>
                </a:extLst>
              </a:tr>
              <a:tr h="220223">
                <a:tc>
                  <a:txBody>
                    <a:bodyPr/>
                    <a:lstStyle/>
                    <a:p>
                      <a:pPr algn="l" fontAlgn="b"/>
                      <a:r>
                        <a:rPr lang="en-US" sz="1200" b="1" u="none" strike="noStrike" dirty="0">
                          <a:effectLst/>
                        </a:rPr>
                        <a:t>Grand Total</a:t>
                      </a:r>
                      <a:endParaRPr lang="en-US" sz="1200" b="1" i="0" u="none" strike="noStrike" dirty="0">
                        <a:effectLst/>
                        <a:latin typeface="Arial"/>
                      </a:endParaRPr>
                    </a:p>
                  </a:txBody>
                  <a:tcPr marL="9525" marR="9525" marT="9525" marB="0" anchor="b">
                    <a:noFill/>
                  </a:tcPr>
                </a:tc>
                <a:tc>
                  <a:txBody>
                    <a:bodyPr/>
                    <a:lstStyle/>
                    <a:p>
                      <a:pPr algn="r" fontAlgn="b"/>
                      <a:r>
                        <a:rPr lang="en-US" sz="1200" b="1" u="none" strike="noStrike" dirty="0">
                          <a:effectLst/>
                        </a:rPr>
                        <a:t>124</a:t>
                      </a:r>
                      <a:endParaRPr lang="en-US" sz="1200" b="1" i="0" u="none" strike="noStrike" dirty="0">
                        <a:effectLst/>
                        <a:latin typeface="Arial"/>
                      </a:endParaRPr>
                    </a:p>
                  </a:txBody>
                  <a:tcPr marL="9525" marR="9525" marT="9525" marB="0" anchor="b">
                    <a:noFill/>
                  </a:tcPr>
                </a:tc>
                <a:tc>
                  <a:txBody>
                    <a:bodyPr/>
                    <a:lstStyle/>
                    <a:p>
                      <a:pPr algn="r" fontAlgn="b"/>
                      <a:r>
                        <a:rPr lang="en-US" sz="1200" b="1" u="none" strike="noStrike" dirty="0">
                          <a:effectLst/>
                        </a:rPr>
                        <a:t>246</a:t>
                      </a:r>
                      <a:endParaRPr lang="en-US" sz="1200" b="1" i="0" u="none" strike="noStrike" dirty="0">
                        <a:effectLst/>
                        <a:latin typeface="Arial"/>
                      </a:endParaRPr>
                    </a:p>
                  </a:txBody>
                  <a:tcPr marL="9525" marR="9525" marT="9525" marB="0" anchor="b">
                    <a:noFill/>
                  </a:tcPr>
                </a:tc>
                <a:tc>
                  <a:txBody>
                    <a:bodyPr/>
                    <a:lstStyle/>
                    <a:p>
                      <a:pPr algn="r" fontAlgn="b"/>
                      <a:r>
                        <a:rPr lang="en-US" sz="1200" b="1" u="none" strike="noStrike" dirty="0">
                          <a:effectLst/>
                        </a:rPr>
                        <a:t>91</a:t>
                      </a:r>
                      <a:endParaRPr lang="en-US" sz="1200" b="1" i="0" u="none" strike="noStrike" dirty="0">
                        <a:effectLst/>
                        <a:latin typeface="Arial"/>
                      </a:endParaRPr>
                    </a:p>
                  </a:txBody>
                  <a:tcPr marL="9525" marR="9525" marT="9525" marB="0" anchor="b">
                    <a:noFill/>
                  </a:tcPr>
                </a:tc>
                <a:tc>
                  <a:txBody>
                    <a:bodyPr/>
                    <a:lstStyle/>
                    <a:p>
                      <a:pPr algn="r" fontAlgn="b"/>
                      <a:r>
                        <a:rPr lang="en-US" sz="1200" b="1" u="none" strike="noStrike" dirty="0" smtClean="0">
                          <a:effectLst/>
                        </a:rPr>
                        <a:t>1,376</a:t>
                      </a:r>
                      <a:endParaRPr lang="en-US" sz="1200" b="1" i="0" u="none" strike="noStrike" dirty="0">
                        <a:effectLst/>
                        <a:latin typeface="Arial"/>
                      </a:endParaRPr>
                    </a:p>
                  </a:txBody>
                  <a:tcPr marL="9525" marR="9525" marT="9525" marB="0" anchor="b">
                    <a:noFill/>
                  </a:tcPr>
                </a:tc>
                <a:tc>
                  <a:txBody>
                    <a:bodyPr/>
                    <a:lstStyle/>
                    <a:p>
                      <a:pPr algn="r" fontAlgn="b"/>
                      <a:r>
                        <a:rPr lang="en-US" sz="1200" b="1" u="none" strike="noStrike" dirty="0">
                          <a:effectLst/>
                        </a:rPr>
                        <a:t>31</a:t>
                      </a:r>
                      <a:endParaRPr lang="en-US" sz="1200" b="1" i="0" u="none" strike="noStrike" dirty="0">
                        <a:effectLst/>
                        <a:latin typeface="Arial"/>
                      </a:endParaRPr>
                    </a:p>
                  </a:txBody>
                  <a:tcPr marL="9525" marR="9525" marT="9525" marB="0" anchor="b">
                    <a:noFill/>
                  </a:tcPr>
                </a:tc>
                <a:tc>
                  <a:txBody>
                    <a:bodyPr/>
                    <a:lstStyle/>
                    <a:p>
                      <a:pPr algn="r" fontAlgn="b"/>
                      <a:r>
                        <a:rPr lang="en-US" sz="1200" b="1" u="none" strike="noStrike" dirty="0" smtClean="0">
                          <a:effectLst/>
                        </a:rPr>
                        <a:t>2,827</a:t>
                      </a:r>
                      <a:endParaRPr lang="en-US" sz="1200" b="1" i="0" u="none" strike="noStrike" dirty="0">
                        <a:effectLst/>
                        <a:latin typeface="Arial"/>
                      </a:endParaRPr>
                    </a:p>
                  </a:txBody>
                  <a:tcPr marL="9525" marR="9525" marT="9525" marB="0" anchor="b">
                    <a:noFill/>
                  </a:tcPr>
                </a:tc>
                <a:tc>
                  <a:txBody>
                    <a:bodyPr/>
                    <a:lstStyle/>
                    <a:p>
                      <a:pPr algn="r" fontAlgn="b"/>
                      <a:r>
                        <a:rPr lang="en-US" sz="1200" b="1" u="none" strike="noStrike" dirty="0" smtClean="0">
                          <a:effectLst/>
                        </a:rPr>
                        <a:t>4,695</a:t>
                      </a:r>
                      <a:endParaRPr lang="en-US" sz="1200" b="1" i="0" u="none" strike="noStrike" dirty="0">
                        <a:effectLst/>
                        <a:latin typeface="Arial"/>
                      </a:endParaRPr>
                    </a:p>
                  </a:txBody>
                  <a:tcPr marL="9525" marR="9525" marT="9525" marB="0" anchor="b">
                    <a:noFill/>
                  </a:tcPr>
                </a:tc>
                <a:extLst>
                  <a:ext uri="{0D108BD9-81ED-4DB2-BD59-A6C34878D82A}">
                    <a16:rowId xmlns:a16="http://schemas.microsoft.com/office/drawing/2014/main" xmlns="" val="10005"/>
                  </a:ext>
                </a:extLst>
              </a:tr>
            </a:tbl>
          </a:graphicData>
        </a:graphic>
      </p:graphicFrame>
      <p:cxnSp>
        <p:nvCxnSpPr>
          <p:cNvPr id="4" name="Straight Arrow Connector 3"/>
          <p:cNvCxnSpPr/>
          <p:nvPr/>
        </p:nvCxnSpPr>
        <p:spPr>
          <a:xfrm flipV="1">
            <a:off x="6248400" y="5249333"/>
            <a:ext cx="1295400" cy="555417"/>
          </a:xfrm>
          <a:prstGeom prst="straightConnector1">
            <a:avLst/>
          </a:prstGeom>
          <a:ln>
            <a:solidFill>
              <a:srgbClr val="00B0F0"/>
            </a:solidFill>
            <a:prstDash val="sysDash"/>
            <a:tailEnd type="arrow"/>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5802410" y="5804750"/>
            <a:ext cx="2162772" cy="276999"/>
          </a:xfrm>
          <a:prstGeom prst="rect">
            <a:avLst/>
          </a:prstGeom>
          <a:noFill/>
        </p:spPr>
        <p:txBody>
          <a:bodyPr wrap="none" rtlCol="0">
            <a:spAutoFit/>
          </a:bodyPr>
          <a:lstStyle/>
          <a:p>
            <a:r>
              <a:rPr lang="en-US" sz="1200" dirty="0" smtClean="0"/>
              <a:t>2 827 (60%) of calls resolved</a:t>
            </a:r>
            <a:endParaRPr lang="en-US" sz="1200" dirty="0"/>
          </a:p>
        </p:txBody>
      </p:sp>
      <p:cxnSp>
        <p:nvCxnSpPr>
          <p:cNvPr id="10" name="Straight Arrow Connector 9"/>
          <p:cNvCxnSpPr/>
          <p:nvPr/>
        </p:nvCxnSpPr>
        <p:spPr>
          <a:xfrm flipV="1">
            <a:off x="4876800" y="4876800"/>
            <a:ext cx="3276600" cy="800468"/>
          </a:xfrm>
          <a:prstGeom prst="straightConnector1">
            <a:avLst/>
          </a:prstGeom>
          <a:ln>
            <a:solidFill>
              <a:srgbClr val="00B0F0"/>
            </a:solidFill>
            <a:prstDash val="sysDash"/>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440642" y="5677268"/>
            <a:ext cx="2893358" cy="461665"/>
          </a:xfrm>
          <a:prstGeom prst="rect">
            <a:avLst/>
          </a:prstGeom>
          <a:noFill/>
        </p:spPr>
        <p:txBody>
          <a:bodyPr wrap="square" rtlCol="0">
            <a:spAutoFit/>
          </a:bodyPr>
          <a:lstStyle/>
          <a:p>
            <a:r>
              <a:rPr lang="en-US" sz="1200" dirty="0" smtClean="0"/>
              <a:t>Low number of NC(V) queries (</a:t>
            </a:r>
            <a:r>
              <a:rPr lang="en-US" sz="1200" b="1" dirty="0" smtClean="0"/>
              <a:t>323)</a:t>
            </a:r>
            <a:endParaRPr lang="en-US" sz="1200" b="1" dirty="0">
              <a:latin typeface="Arial"/>
            </a:endParaRPr>
          </a:p>
          <a:p>
            <a:endParaRPr lang="en-US" sz="1200" dirty="0"/>
          </a:p>
        </p:txBody>
      </p:sp>
    </p:spTree>
    <p:extLst>
      <p:ext uri="{BB962C8B-B14F-4D97-AF65-F5344CB8AC3E}">
        <p14:creationId xmlns:p14="http://schemas.microsoft.com/office/powerpoint/2010/main" xmlns="" val="32715865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2800" b="1" dirty="0" smtClean="0"/>
              <a:t>Certification Summary cont.</a:t>
            </a:r>
          </a:p>
        </p:txBody>
      </p:sp>
      <p:sp>
        <p:nvSpPr>
          <p:cNvPr id="6" name="TextBox 5"/>
          <p:cNvSpPr txBox="1"/>
          <p:nvPr/>
        </p:nvSpPr>
        <p:spPr>
          <a:xfrm>
            <a:off x="457200" y="990600"/>
            <a:ext cx="8229600" cy="5324535"/>
          </a:xfrm>
          <a:prstGeom prst="rect">
            <a:avLst/>
          </a:prstGeom>
          <a:noFill/>
        </p:spPr>
        <p:txBody>
          <a:bodyPr wrap="square" rtlCol="0">
            <a:spAutoFit/>
          </a:bodyPr>
          <a:lstStyle/>
          <a:p>
            <a:pPr marL="285750" indent="-285750">
              <a:buFont typeface="Arial" panose="020B0604020202020204" pitchFamily="34" charset="0"/>
              <a:buChar char="•"/>
            </a:pPr>
            <a:r>
              <a:rPr lang="en-ZA" sz="2000" b="1" dirty="0" smtClean="0"/>
              <a:t>NC(V)</a:t>
            </a:r>
            <a:endParaRPr lang="en-ZA" sz="2000" dirty="0" smtClean="0"/>
          </a:p>
          <a:p>
            <a:pPr marL="742950" lvl="1" indent="-285750">
              <a:buFont typeface="Courier New" panose="02070309020205020404" pitchFamily="49" charset="0"/>
              <a:buChar char="o"/>
            </a:pPr>
            <a:r>
              <a:rPr lang="en-ZA" sz="2000" dirty="0"/>
              <a:t>The overall system functionality has been improved and certification is under control with the most recent </a:t>
            </a:r>
            <a:r>
              <a:rPr lang="en-ZA" sz="2000" dirty="0" smtClean="0"/>
              <a:t>examination </a:t>
            </a:r>
            <a:r>
              <a:rPr lang="en-ZA" sz="2000" dirty="0"/>
              <a:t>cycles having been executed with minimal challenges. </a:t>
            </a:r>
            <a:endParaRPr lang="en-ZA" sz="2000" dirty="0" smtClean="0"/>
          </a:p>
          <a:p>
            <a:pPr marL="742950" lvl="1" indent="-285750">
              <a:buFont typeface="Courier New" panose="02070309020205020404" pitchFamily="49" charset="0"/>
              <a:buChar char="o"/>
            </a:pPr>
            <a:r>
              <a:rPr lang="en-ZA" sz="2000" dirty="0" smtClean="0"/>
              <a:t>Focus </a:t>
            </a:r>
            <a:r>
              <a:rPr lang="en-ZA" sz="2000" dirty="0"/>
              <a:t>is now </a:t>
            </a:r>
            <a:r>
              <a:rPr lang="en-ZA" sz="2000" dirty="0" smtClean="0"/>
              <a:t>to </a:t>
            </a:r>
            <a:r>
              <a:rPr lang="en-ZA" sz="2000" dirty="0"/>
              <a:t>enhance the system to automate </a:t>
            </a:r>
            <a:r>
              <a:rPr lang="en-ZA" sz="2000" dirty="0" smtClean="0"/>
              <a:t>the issuing </a:t>
            </a:r>
            <a:r>
              <a:rPr lang="en-ZA" sz="2000" dirty="0"/>
              <a:t>of </a:t>
            </a:r>
            <a:r>
              <a:rPr lang="en-ZA" sz="2000" dirty="0" smtClean="0"/>
              <a:t>consolidated certificates (</a:t>
            </a:r>
            <a:r>
              <a:rPr lang="en-ZA" sz="2000" dirty="0"/>
              <a:t>currently manual intensive effort):</a:t>
            </a:r>
          </a:p>
          <a:p>
            <a:pPr marL="1200150" lvl="2" indent="-285750">
              <a:buFont typeface="Wingdings" panose="05000000000000000000" pitchFamily="2" charset="2"/>
              <a:buChar char="ü"/>
            </a:pPr>
            <a:r>
              <a:rPr lang="en-ZA" sz="2000" dirty="0" smtClean="0"/>
              <a:t>where it was achieved over multiple examination cycles and  processing of certificates; and</a:t>
            </a:r>
          </a:p>
          <a:p>
            <a:pPr marL="1200150" lvl="2" indent="-285750">
              <a:buFont typeface="Wingdings" panose="05000000000000000000" pitchFamily="2" charset="2"/>
              <a:buChar char="ü"/>
            </a:pPr>
            <a:r>
              <a:rPr lang="en-ZA" sz="2000" dirty="0" smtClean="0"/>
              <a:t>where certification requirements on lower levels were met after achieving the higher level. </a:t>
            </a:r>
          </a:p>
          <a:p>
            <a:pPr marL="285750" indent="-285750">
              <a:buFont typeface="Arial" panose="020B0604020202020204" pitchFamily="34" charset="0"/>
              <a:buChar char="•"/>
            </a:pPr>
            <a:r>
              <a:rPr lang="en-ZA" sz="2000" b="1" dirty="0" smtClean="0"/>
              <a:t>NATED</a:t>
            </a:r>
            <a:endParaRPr lang="en-ZA" sz="2000" dirty="0" smtClean="0"/>
          </a:p>
          <a:p>
            <a:pPr marL="742950" lvl="1" indent="-285750">
              <a:buFont typeface="Courier New" panose="02070309020205020404" pitchFamily="49" charset="0"/>
              <a:buChar char="o"/>
            </a:pPr>
            <a:r>
              <a:rPr lang="en-ZA" sz="2000" dirty="0" smtClean="0"/>
              <a:t>201803 to </a:t>
            </a:r>
            <a:r>
              <a:rPr lang="en-ZA" sz="2000" dirty="0"/>
              <a:t>201808  examination </a:t>
            </a:r>
            <a:r>
              <a:rPr lang="en-ZA" sz="2000" dirty="0" smtClean="0"/>
              <a:t>executed with minimal </a:t>
            </a:r>
            <a:r>
              <a:rPr lang="en-ZA" sz="2000" dirty="0"/>
              <a:t>challenges. </a:t>
            </a:r>
          </a:p>
          <a:p>
            <a:pPr marL="742950" lvl="1" indent="-285750">
              <a:buFont typeface="Courier New" panose="02070309020205020404" pitchFamily="49" charset="0"/>
              <a:buChar char="o"/>
            </a:pPr>
            <a:r>
              <a:rPr lang="en-ZA" sz="2000" dirty="0"/>
              <a:t>There were major historical IT system challenges that hampered consolidation of candidate records over multiple </a:t>
            </a:r>
            <a:r>
              <a:rPr lang="en-ZA" sz="2000" dirty="0" smtClean="0"/>
              <a:t>examination </a:t>
            </a:r>
            <a:r>
              <a:rPr lang="en-ZA" sz="2000" dirty="0"/>
              <a:t>cycles. </a:t>
            </a:r>
            <a:r>
              <a:rPr lang="en-ZA" sz="2000" dirty="0" smtClean="0"/>
              <a:t>The </a:t>
            </a:r>
            <a:r>
              <a:rPr lang="en-ZA" sz="2000" dirty="0"/>
              <a:t>system was enhanced and  DHET is continuing to </a:t>
            </a:r>
            <a:r>
              <a:rPr lang="en-ZA" sz="2000" dirty="0" smtClean="0"/>
              <a:t>consolidate.</a:t>
            </a: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5</a:t>
            </a:fld>
            <a:endParaRPr lang="en-US" dirty="0"/>
          </a:p>
        </p:txBody>
      </p:sp>
    </p:spTree>
    <p:extLst>
      <p:ext uri="{BB962C8B-B14F-4D97-AF65-F5344CB8AC3E}">
        <p14:creationId xmlns:p14="http://schemas.microsoft.com/office/powerpoint/2010/main" xmlns="" val="3092356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2800" b="1" dirty="0" smtClean="0"/>
              <a:t>Certification Summary cont.</a:t>
            </a:r>
          </a:p>
        </p:txBody>
      </p:sp>
      <p:sp>
        <p:nvSpPr>
          <p:cNvPr id="6" name="TextBox 5"/>
          <p:cNvSpPr txBox="1"/>
          <p:nvPr/>
        </p:nvSpPr>
        <p:spPr>
          <a:xfrm>
            <a:off x="609600" y="990600"/>
            <a:ext cx="8077200" cy="5262979"/>
          </a:xfrm>
          <a:prstGeom prst="rect">
            <a:avLst/>
          </a:prstGeom>
          <a:noFill/>
        </p:spPr>
        <p:txBody>
          <a:bodyPr wrap="square" rtlCol="0">
            <a:spAutoFit/>
          </a:bodyPr>
          <a:lstStyle/>
          <a:p>
            <a:pPr marL="285750" indent="-285750">
              <a:buFont typeface="Arial" panose="020B0604020202020204" pitchFamily="34" charset="0"/>
              <a:buChar char="•"/>
            </a:pPr>
            <a:endParaRPr lang="en-ZA" sz="1600" dirty="0" smtClean="0"/>
          </a:p>
          <a:p>
            <a:pPr marL="285750" indent="-285750">
              <a:buFont typeface="Arial" panose="020B0604020202020204" pitchFamily="34" charset="0"/>
              <a:buChar char="•"/>
            </a:pPr>
            <a:r>
              <a:rPr lang="en-ZA" sz="2000" dirty="0" smtClean="0"/>
              <a:t>GETC (CET)</a:t>
            </a:r>
          </a:p>
          <a:p>
            <a:pPr marL="742950" lvl="1" indent="-285750">
              <a:buFont typeface="Courier New" panose="02070309020205020404" pitchFamily="49" charset="0"/>
              <a:buChar char="o"/>
            </a:pPr>
            <a:r>
              <a:rPr lang="en-ZA" sz="2000" dirty="0" smtClean="0"/>
              <a:t>The system was enhanced to provide management reporting to identify the outstanding learners and datasets created but not yet processed and addressed accordingly. </a:t>
            </a:r>
          </a:p>
          <a:p>
            <a:pPr marL="742950" lvl="1" indent="-285750">
              <a:buFont typeface="Courier New" panose="02070309020205020404" pitchFamily="49" charset="0"/>
              <a:buChar char="o"/>
            </a:pPr>
            <a:r>
              <a:rPr lang="en-ZA" sz="2000" dirty="0" smtClean="0"/>
              <a:t>These reports led to significant reductions of GETC certificates for the 201606, 201611, 201706 and 201711 examination cycles.</a:t>
            </a:r>
          </a:p>
          <a:p>
            <a:pPr marL="742950" lvl="1" indent="-285750">
              <a:buFont typeface="Courier New" panose="02070309020205020404" pitchFamily="49" charset="0"/>
              <a:buChar char="o"/>
            </a:pPr>
            <a:r>
              <a:rPr lang="en-ZA" sz="2000" dirty="0">
                <a:latin typeface="Arial" panose="020B0604020202020204" pitchFamily="34" charset="0"/>
                <a:cs typeface="Arial" panose="020B0604020202020204" pitchFamily="34" charset="0"/>
              </a:rPr>
              <a:t>The certification backlog for CET colleges has been reduced from 1 112 to 966 for the 2016 cohort and to 4 413 for the 2017 cohort of students.</a:t>
            </a:r>
          </a:p>
          <a:p>
            <a:pPr marL="742950" lvl="1" indent="-285750">
              <a:buFont typeface="Courier New" panose="02070309020205020404" pitchFamily="49" charset="0"/>
              <a:buChar char="o"/>
            </a:pPr>
            <a:r>
              <a:rPr lang="en-ZA" sz="2000" dirty="0" smtClean="0"/>
              <a:t>A </a:t>
            </a:r>
            <a:r>
              <a:rPr lang="en-ZA" sz="2000" dirty="0"/>
              <a:t>s</a:t>
            </a:r>
            <a:r>
              <a:rPr lang="en-ZA" sz="2000" dirty="0" smtClean="0"/>
              <a:t>olution </a:t>
            </a:r>
            <a:r>
              <a:rPr lang="en-ZA" sz="2000" dirty="0"/>
              <a:t>has been introduced to address the previously reported challenge with the combined certification extraction program for candidates who sat for examinations from </a:t>
            </a:r>
            <a:r>
              <a:rPr lang="en-ZA" sz="2000" dirty="0" smtClean="0"/>
              <a:t>200111-201806 </a:t>
            </a:r>
            <a:r>
              <a:rPr lang="en-ZA" sz="2000" dirty="0"/>
              <a:t>across “different” Provinces. </a:t>
            </a:r>
            <a:endParaRPr lang="en-ZA" sz="2000" dirty="0" smtClean="0"/>
          </a:p>
          <a:p>
            <a:pPr marL="742950" lvl="1" indent="-285750">
              <a:buFont typeface="Courier New" panose="02070309020205020404" pitchFamily="49" charset="0"/>
              <a:buChar char="o"/>
            </a:pPr>
            <a:r>
              <a:rPr lang="en-ZA" sz="2000" dirty="0" smtClean="0"/>
              <a:t>Combination certificates functionality is </a:t>
            </a:r>
            <a:r>
              <a:rPr lang="en-ZA" sz="2000" dirty="0"/>
              <a:t>being </a:t>
            </a:r>
            <a:r>
              <a:rPr lang="en-ZA" sz="2000" dirty="0" smtClean="0"/>
              <a:t>tested and the teething </a:t>
            </a:r>
            <a:r>
              <a:rPr lang="en-ZA" sz="2000" dirty="0"/>
              <a:t>problems </a:t>
            </a:r>
            <a:r>
              <a:rPr lang="en-ZA" sz="2000" dirty="0" smtClean="0"/>
              <a:t>experienced are being addressed.</a:t>
            </a:r>
            <a:endParaRPr lang="en-ZA" sz="2000" dirty="0"/>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6</a:t>
            </a:fld>
            <a:endParaRPr lang="en-US" dirty="0"/>
          </a:p>
        </p:txBody>
      </p:sp>
    </p:spTree>
    <p:extLst>
      <p:ext uri="{BB962C8B-B14F-4D97-AF65-F5344CB8AC3E}">
        <p14:creationId xmlns:p14="http://schemas.microsoft.com/office/powerpoint/2010/main" xmlns="" val="24221603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2" cstate="print"/>
          <a:srcRect/>
          <a:stretch>
            <a:fillRect/>
          </a:stretch>
        </p:blipFill>
        <p:spPr bwMode="auto">
          <a:xfrm>
            <a:off x="0" y="40640"/>
            <a:ext cx="9144000" cy="6858000"/>
          </a:xfrm>
          <a:prstGeom prst="rect">
            <a:avLst/>
          </a:prstGeom>
          <a:noFill/>
          <a:ln w="9525">
            <a:noFill/>
            <a:miter lim="800000"/>
            <a:headEnd/>
            <a:tailEnd/>
          </a:ln>
        </p:spPr>
      </p:pic>
      <p:sp>
        <p:nvSpPr>
          <p:cNvPr id="4099" name="Title 4"/>
          <p:cNvSpPr>
            <a:spLocks noGrp="1"/>
          </p:cNvSpPr>
          <p:nvPr>
            <p:ph type="title"/>
          </p:nvPr>
        </p:nvSpPr>
        <p:spPr>
          <a:xfrm>
            <a:off x="457200" y="228600"/>
            <a:ext cx="8229600" cy="939784"/>
          </a:xfrm>
        </p:spPr>
        <p:txBody>
          <a:bodyPr/>
          <a:lstStyle/>
          <a:p>
            <a:r>
              <a:rPr lang="en-US" sz="2800" b="1" dirty="0">
                <a:latin typeface="Arial" panose="020B0604020202020204" pitchFamily="34" charset="0"/>
                <a:cs typeface="Arial" panose="020B0604020202020204" pitchFamily="34" charset="0"/>
              </a:rPr>
              <a:t>Certification Backlog</a:t>
            </a:r>
            <a:endParaRPr lang="en-US" sz="28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2099141678"/>
              </p:ext>
            </p:extLst>
          </p:nvPr>
        </p:nvGraphicFramePr>
        <p:xfrm>
          <a:off x="533401" y="1371600"/>
          <a:ext cx="8115300" cy="3809745"/>
        </p:xfrm>
        <a:graphic>
          <a:graphicData uri="http://schemas.openxmlformats.org/drawingml/2006/table">
            <a:tbl>
              <a:tblPr firstRow="1" firstCol="1" bandRow="1">
                <a:tableStyleId>{5C22544A-7EE6-4342-B048-85BDC9FD1C3A}</a:tableStyleId>
              </a:tblPr>
              <a:tblGrid>
                <a:gridCol w="4433965">
                  <a:extLst>
                    <a:ext uri="{9D8B030D-6E8A-4147-A177-3AD203B41FA5}">
                      <a16:colId xmlns:a16="http://schemas.microsoft.com/office/drawing/2014/main" xmlns="" val="20000"/>
                    </a:ext>
                  </a:extLst>
                </a:gridCol>
                <a:gridCol w="1799763">
                  <a:extLst>
                    <a:ext uri="{9D8B030D-6E8A-4147-A177-3AD203B41FA5}">
                      <a16:colId xmlns:a16="http://schemas.microsoft.com/office/drawing/2014/main" xmlns="" val="20001"/>
                    </a:ext>
                  </a:extLst>
                </a:gridCol>
                <a:gridCol w="1881572">
                  <a:extLst>
                    <a:ext uri="{9D8B030D-6E8A-4147-A177-3AD203B41FA5}">
                      <a16:colId xmlns:a16="http://schemas.microsoft.com/office/drawing/2014/main" xmlns="" val="20002"/>
                    </a:ext>
                  </a:extLst>
                </a:gridCol>
              </a:tblGrid>
              <a:tr h="914400">
                <a:tc>
                  <a:txBody>
                    <a:bodyPr/>
                    <a:lstStyle/>
                    <a:p>
                      <a:pPr>
                        <a:spcAft>
                          <a:spcPts val="0"/>
                        </a:spcAft>
                      </a:pPr>
                      <a:r>
                        <a:rPr lang="en-US" sz="1600" dirty="0">
                          <a:solidFill>
                            <a:schemeClr val="tx1"/>
                          </a:solidFill>
                          <a:effectLst/>
                          <a:latin typeface="Arial" panose="020B0604020202020204" pitchFamily="34" charset="0"/>
                          <a:cs typeface="Arial" panose="020B0604020202020204" pitchFamily="34" charset="0"/>
                        </a:rPr>
                        <a:t>Description</a:t>
                      </a:r>
                      <a:endParaRPr lang="en-ZA" sz="160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spcAft>
                          <a:spcPts val="0"/>
                        </a:spcAft>
                      </a:pPr>
                      <a:r>
                        <a:rPr lang="en-US" sz="1600" dirty="0">
                          <a:solidFill>
                            <a:schemeClr val="tx1"/>
                          </a:solidFill>
                          <a:effectLst/>
                          <a:latin typeface="Arial" panose="020B0604020202020204" pitchFamily="34" charset="0"/>
                          <a:cs typeface="Arial" panose="020B0604020202020204" pitchFamily="34" charset="0"/>
                        </a:rPr>
                        <a:t>200711 to 201703 Exams</a:t>
                      </a:r>
                      <a:endParaRPr lang="en-ZA" sz="160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spcAft>
                          <a:spcPts val="0"/>
                        </a:spcAft>
                      </a:pPr>
                      <a:r>
                        <a:rPr lang="en-US" sz="1600" dirty="0">
                          <a:solidFill>
                            <a:schemeClr val="tx1"/>
                          </a:solidFill>
                          <a:effectLst/>
                          <a:latin typeface="Arial" panose="020B0604020202020204" pitchFamily="34" charset="0"/>
                          <a:cs typeface="Arial" panose="020B0604020202020204" pitchFamily="34" charset="0"/>
                        </a:rPr>
                        <a:t>201711 &amp; 201803 Exams (Main and Supplementary)</a:t>
                      </a:r>
                      <a:endParaRPr lang="en-ZA" sz="160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extLst>
                  <a:ext uri="{0D108BD9-81ED-4DB2-BD59-A6C34878D82A}">
                    <a16:rowId xmlns:a16="http://schemas.microsoft.com/office/drawing/2014/main" xmlns="" val="10000"/>
                  </a:ext>
                </a:extLst>
              </a:tr>
              <a:tr h="579069">
                <a:tc>
                  <a:txBody>
                    <a:bodyPr/>
                    <a:lstStyle/>
                    <a:p>
                      <a:pPr>
                        <a:spcAft>
                          <a:spcPts val="0"/>
                        </a:spcAft>
                      </a:pPr>
                      <a:r>
                        <a:rPr lang="en-US" sz="1600" b="0" dirty="0">
                          <a:solidFill>
                            <a:schemeClr val="tx1"/>
                          </a:solidFill>
                          <a:effectLst/>
                          <a:latin typeface="Arial" panose="020B0604020202020204" pitchFamily="34" charset="0"/>
                          <a:cs typeface="Arial" panose="020B0604020202020204" pitchFamily="34" charset="0"/>
                        </a:rPr>
                        <a:t>No of Candidate Records (First Issue) Original Focus of backlog</a:t>
                      </a:r>
                      <a:endParaRPr lang="en-ZA" sz="1600" b="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dirty="0" smtClean="0">
                          <a:effectLst/>
                          <a:latin typeface="Arial" panose="020B0604020202020204" pitchFamily="34" charset="0"/>
                          <a:cs typeface="Arial" panose="020B0604020202020204" pitchFamily="34" charset="0"/>
                        </a:rPr>
                        <a:t>185</a:t>
                      </a:r>
                      <a:endParaRPr lang="en-ZA" sz="1600" dirty="0">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dirty="0" smtClean="0">
                          <a:effectLst/>
                          <a:latin typeface="Arial" panose="020B0604020202020204" pitchFamily="34" charset="0"/>
                          <a:cs typeface="Arial" panose="020B0604020202020204" pitchFamily="34" charset="0"/>
                        </a:rPr>
                        <a:t>661</a:t>
                      </a:r>
                      <a:endParaRPr lang="en-ZA" sz="1600" dirty="0">
                        <a:effectLst/>
                        <a:latin typeface="Arial" panose="020B0604020202020204" pitchFamily="34" charset="0"/>
                        <a:ea typeface="Times New Roman"/>
                        <a:cs typeface="Arial" panose="020B0604020202020204" pitchFamily="34" charset="0"/>
                      </a:endParaRPr>
                    </a:p>
                  </a:txBody>
                  <a:tcPr marL="51435" marR="51435" marT="0" marB="0"/>
                </a:tc>
                <a:extLst>
                  <a:ext uri="{0D108BD9-81ED-4DB2-BD59-A6C34878D82A}">
                    <a16:rowId xmlns:a16="http://schemas.microsoft.com/office/drawing/2014/main" xmlns="" val="10001"/>
                  </a:ext>
                </a:extLst>
              </a:tr>
              <a:tr h="579069">
                <a:tc>
                  <a:txBody>
                    <a:bodyPr/>
                    <a:lstStyle/>
                    <a:p>
                      <a:pPr marL="342900" lvl="0" indent="-342900">
                        <a:spcAft>
                          <a:spcPts val="0"/>
                        </a:spcAft>
                        <a:buFont typeface="Calibri Light"/>
                        <a:buChar char="-"/>
                      </a:pPr>
                      <a:r>
                        <a:rPr lang="en-US" sz="1600" b="0" dirty="0">
                          <a:solidFill>
                            <a:schemeClr val="tx1"/>
                          </a:solidFill>
                          <a:effectLst/>
                          <a:latin typeface="Arial" panose="020B0604020202020204" pitchFamily="34" charset="0"/>
                          <a:cs typeface="Arial" panose="020B0604020202020204" pitchFamily="34" charset="0"/>
                        </a:rPr>
                        <a:t>Full Certificates</a:t>
                      </a:r>
                      <a:endParaRPr lang="en-ZA" sz="1600" b="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dirty="0" smtClean="0">
                          <a:effectLst/>
                          <a:latin typeface="Arial" panose="020B0604020202020204" pitchFamily="34" charset="0"/>
                          <a:cs typeface="Arial" panose="020B0604020202020204" pitchFamily="34" charset="0"/>
                        </a:rPr>
                        <a:t>16</a:t>
                      </a:r>
                      <a:endParaRPr lang="en-ZA" sz="1600" dirty="0">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dirty="0" smtClean="0">
                          <a:effectLst/>
                          <a:latin typeface="Arial" panose="020B0604020202020204" pitchFamily="34" charset="0"/>
                          <a:cs typeface="Arial" panose="020B0604020202020204" pitchFamily="34" charset="0"/>
                        </a:rPr>
                        <a:t>120</a:t>
                      </a:r>
                      <a:endParaRPr lang="en-ZA" sz="1600" dirty="0">
                        <a:effectLst/>
                        <a:latin typeface="Arial" panose="020B0604020202020204" pitchFamily="34" charset="0"/>
                        <a:ea typeface="Times New Roman"/>
                        <a:cs typeface="Arial" panose="020B0604020202020204" pitchFamily="34" charset="0"/>
                      </a:endParaRPr>
                    </a:p>
                  </a:txBody>
                  <a:tcPr marL="51435" marR="51435" marT="0" marB="0"/>
                </a:tc>
                <a:extLst>
                  <a:ext uri="{0D108BD9-81ED-4DB2-BD59-A6C34878D82A}">
                    <a16:rowId xmlns:a16="http://schemas.microsoft.com/office/drawing/2014/main" xmlns="" val="10002"/>
                  </a:ext>
                </a:extLst>
              </a:tr>
              <a:tr h="579069">
                <a:tc>
                  <a:txBody>
                    <a:bodyPr/>
                    <a:lstStyle/>
                    <a:p>
                      <a:pPr marL="342900" lvl="0" indent="-342900">
                        <a:spcAft>
                          <a:spcPts val="0"/>
                        </a:spcAft>
                        <a:buFont typeface="Calibri Light"/>
                        <a:buChar char="-"/>
                      </a:pPr>
                      <a:r>
                        <a:rPr lang="en-US" sz="1600" b="0" dirty="0">
                          <a:solidFill>
                            <a:schemeClr val="tx1"/>
                          </a:solidFill>
                          <a:effectLst/>
                          <a:latin typeface="Arial" panose="020B0604020202020204" pitchFamily="34" charset="0"/>
                          <a:cs typeface="Arial" panose="020B0604020202020204" pitchFamily="34" charset="0"/>
                        </a:rPr>
                        <a:t>Subject Certificates</a:t>
                      </a:r>
                      <a:endParaRPr lang="en-ZA" sz="1600" b="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dirty="0" smtClean="0">
                          <a:effectLst/>
                          <a:latin typeface="Arial" panose="020B0604020202020204" pitchFamily="34" charset="0"/>
                          <a:cs typeface="Arial" panose="020B0604020202020204" pitchFamily="34" charset="0"/>
                        </a:rPr>
                        <a:t>140</a:t>
                      </a:r>
                      <a:endParaRPr lang="en-ZA" sz="1600" dirty="0">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dirty="0" smtClean="0">
                          <a:effectLst/>
                          <a:latin typeface="Arial" panose="020B0604020202020204" pitchFamily="34" charset="0"/>
                          <a:cs typeface="Arial" panose="020B0604020202020204" pitchFamily="34" charset="0"/>
                        </a:rPr>
                        <a:t>438</a:t>
                      </a:r>
                      <a:endParaRPr lang="en-ZA" sz="1600" dirty="0">
                        <a:effectLst/>
                        <a:latin typeface="Arial" panose="020B0604020202020204" pitchFamily="34" charset="0"/>
                        <a:ea typeface="Times New Roman"/>
                        <a:cs typeface="Arial" panose="020B0604020202020204" pitchFamily="34" charset="0"/>
                      </a:endParaRPr>
                    </a:p>
                  </a:txBody>
                  <a:tcPr marL="51435" marR="51435" marT="0" marB="0"/>
                </a:tc>
                <a:extLst>
                  <a:ext uri="{0D108BD9-81ED-4DB2-BD59-A6C34878D82A}">
                    <a16:rowId xmlns:a16="http://schemas.microsoft.com/office/drawing/2014/main" xmlns="" val="10003"/>
                  </a:ext>
                </a:extLst>
              </a:tr>
              <a:tr h="579069">
                <a:tc>
                  <a:txBody>
                    <a:bodyPr/>
                    <a:lstStyle/>
                    <a:p>
                      <a:pPr marL="342900" lvl="0" indent="-342900">
                        <a:spcAft>
                          <a:spcPts val="0"/>
                        </a:spcAft>
                        <a:buFont typeface="Calibri Light"/>
                        <a:buChar char="-"/>
                      </a:pPr>
                      <a:r>
                        <a:rPr lang="en-US" sz="1600" b="0" dirty="0">
                          <a:solidFill>
                            <a:schemeClr val="tx1"/>
                          </a:solidFill>
                          <a:effectLst/>
                          <a:latin typeface="Arial" panose="020B0604020202020204" pitchFamily="34" charset="0"/>
                          <a:cs typeface="Arial" panose="020B0604020202020204" pitchFamily="34" charset="0"/>
                        </a:rPr>
                        <a:t>Failed All or </a:t>
                      </a:r>
                      <a:r>
                        <a:rPr lang="en-US" sz="1600" b="0" dirty="0" smtClean="0">
                          <a:solidFill>
                            <a:schemeClr val="tx1"/>
                          </a:solidFill>
                          <a:effectLst/>
                          <a:latin typeface="Arial" panose="020B0604020202020204" pitchFamily="34" charset="0"/>
                          <a:cs typeface="Arial" panose="020B0604020202020204" pitchFamily="34" charset="0"/>
                        </a:rPr>
                        <a:t>Withdrawn</a:t>
                      </a:r>
                      <a:endParaRPr lang="en-ZA" sz="1600" b="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dirty="0" smtClean="0">
                          <a:effectLst/>
                          <a:latin typeface="Arial" panose="020B0604020202020204" pitchFamily="34" charset="0"/>
                          <a:cs typeface="Arial" panose="020B0604020202020204" pitchFamily="34" charset="0"/>
                        </a:rPr>
                        <a:t>29</a:t>
                      </a:r>
                      <a:endParaRPr lang="en-ZA" sz="1600" dirty="0">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dirty="0" smtClean="0">
                          <a:effectLst/>
                          <a:latin typeface="Arial" panose="020B0604020202020204" pitchFamily="34" charset="0"/>
                          <a:cs typeface="Arial" panose="020B0604020202020204" pitchFamily="34" charset="0"/>
                        </a:rPr>
                        <a:t>103</a:t>
                      </a:r>
                      <a:endParaRPr lang="en-ZA" sz="1600" dirty="0">
                        <a:effectLst/>
                        <a:latin typeface="Arial" panose="020B0604020202020204" pitchFamily="34" charset="0"/>
                        <a:ea typeface="Times New Roman"/>
                        <a:cs typeface="Arial" panose="020B0604020202020204" pitchFamily="34" charset="0"/>
                      </a:endParaRPr>
                    </a:p>
                  </a:txBody>
                  <a:tcPr marL="51435" marR="51435" marT="0" marB="0"/>
                </a:tc>
                <a:extLst>
                  <a:ext uri="{0D108BD9-81ED-4DB2-BD59-A6C34878D82A}">
                    <a16:rowId xmlns:a16="http://schemas.microsoft.com/office/drawing/2014/main" xmlns="" val="10004"/>
                  </a:ext>
                </a:extLst>
              </a:tr>
              <a:tr h="579069">
                <a:tc>
                  <a:txBody>
                    <a:bodyPr/>
                    <a:lstStyle/>
                    <a:p>
                      <a:pPr>
                        <a:spcAft>
                          <a:spcPts val="0"/>
                        </a:spcAft>
                      </a:pPr>
                      <a:r>
                        <a:rPr lang="en-US" sz="1600" dirty="0">
                          <a:solidFill>
                            <a:schemeClr val="tx1"/>
                          </a:solidFill>
                          <a:effectLst/>
                          <a:latin typeface="Arial" panose="020B0604020202020204" pitchFamily="34" charset="0"/>
                          <a:cs typeface="Arial" panose="020B0604020202020204" pitchFamily="34" charset="0"/>
                        </a:rPr>
                        <a:t>Number of Candidates</a:t>
                      </a:r>
                      <a:endParaRPr lang="en-ZA" sz="1600"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b="1" dirty="0" smtClean="0">
                          <a:effectLst/>
                          <a:latin typeface="Arial" panose="020B0604020202020204" pitchFamily="34" charset="0"/>
                          <a:cs typeface="Arial" panose="020B0604020202020204" pitchFamily="34" charset="0"/>
                        </a:rPr>
                        <a:t>176</a:t>
                      </a:r>
                      <a:endParaRPr lang="en-ZA" sz="1600" b="1" dirty="0">
                        <a:effectLst/>
                        <a:latin typeface="Arial" panose="020B0604020202020204" pitchFamily="34" charset="0"/>
                        <a:ea typeface="Times New Roman"/>
                        <a:cs typeface="Arial" panose="020B0604020202020204" pitchFamily="34" charset="0"/>
                      </a:endParaRPr>
                    </a:p>
                  </a:txBody>
                  <a:tcPr marL="51435" marR="51435" marT="0" marB="0"/>
                </a:tc>
                <a:tc>
                  <a:txBody>
                    <a:bodyPr/>
                    <a:lstStyle/>
                    <a:p>
                      <a:pPr algn="ctr">
                        <a:spcAft>
                          <a:spcPts val="0"/>
                        </a:spcAft>
                      </a:pPr>
                      <a:r>
                        <a:rPr lang="en-US" sz="1600" b="1" dirty="0" smtClean="0">
                          <a:effectLst/>
                          <a:latin typeface="Arial" panose="020B0604020202020204" pitchFamily="34" charset="0"/>
                          <a:cs typeface="Arial" panose="020B0604020202020204" pitchFamily="34" charset="0"/>
                        </a:rPr>
                        <a:t>642</a:t>
                      </a:r>
                      <a:endParaRPr lang="en-ZA" sz="1600" b="1" dirty="0">
                        <a:effectLst/>
                        <a:latin typeface="Arial" panose="020B0604020202020204" pitchFamily="34" charset="0"/>
                        <a:ea typeface="Times New Roman"/>
                        <a:cs typeface="Arial" panose="020B0604020202020204" pitchFamily="34" charset="0"/>
                      </a:endParaRPr>
                    </a:p>
                  </a:txBody>
                  <a:tcPr marL="51435" marR="51435"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473416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2800" b="1" dirty="0" smtClean="0"/>
              <a:t>NATED</a:t>
            </a:r>
            <a:r>
              <a:rPr lang="en-US" sz="3200" b="1" dirty="0" smtClean="0"/>
              <a:t> </a:t>
            </a: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351695394"/>
              </p:ext>
            </p:extLst>
          </p:nvPr>
        </p:nvGraphicFramePr>
        <p:xfrm>
          <a:off x="533400" y="1546766"/>
          <a:ext cx="8077199" cy="388731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xmlns="" val="20000"/>
                    </a:ext>
                  </a:extLst>
                </a:gridCol>
                <a:gridCol w="2692186">
                  <a:extLst>
                    <a:ext uri="{9D8B030D-6E8A-4147-A177-3AD203B41FA5}">
                      <a16:colId xmlns:a16="http://schemas.microsoft.com/office/drawing/2014/main" xmlns="" val="20001"/>
                    </a:ext>
                  </a:extLst>
                </a:gridCol>
                <a:gridCol w="1329702">
                  <a:extLst>
                    <a:ext uri="{9D8B030D-6E8A-4147-A177-3AD203B41FA5}">
                      <a16:colId xmlns:a16="http://schemas.microsoft.com/office/drawing/2014/main" xmlns="" val="20002"/>
                    </a:ext>
                  </a:extLst>
                </a:gridCol>
                <a:gridCol w="1196731">
                  <a:extLst>
                    <a:ext uri="{9D8B030D-6E8A-4147-A177-3AD203B41FA5}">
                      <a16:colId xmlns:a16="http://schemas.microsoft.com/office/drawing/2014/main" xmlns="" val="20003"/>
                    </a:ext>
                  </a:extLst>
                </a:gridCol>
                <a:gridCol w="1029780">
                  <a:extLst>
                    <a:ext uri="{9D8B030D-6E8A-4147-A177-3AD203B41FA5}">
                      <a16:colId xmlns:a16="http://schemas.microsoft.com/office/drawing/2014/main" xmlns="" val="20004"/>
                    </a:ext>
                  </a:extLst>
                </a:gridCol>
              </a:tblGrid>
              <a:tr h="614588">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latin typeface="+mn-lt"/>
                          <a:ea typeface="+mn-ea"/>
                          <a:cs typeface="Calibri Light" panose="020F0302020204030204" pitchFamily="34" charset="0"/>
                        </a:rPr>
                        <a:t>Qualification</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latin typeface="+mn-lt"/>
                          <a:ea typeface="+mn-ea"/>
                          <a:cs typeface="Calibri Light" panose="020F0302020204030204" pitchFamily="34" charset="0"/>
                        </a:rPr>
                        <a:t>Certification Status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latin typeface="+mn-lt"/>
                          <a:ea typeface="+mn-ea"/>
                          <a:cs typeface="Calibri Light" panose="020F0302020204030204" pitchFamily="34" charset="0"/>
                        </a:rPr>
                        <a:t>200211 to 201611 Exams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latin typeface="+mn-lt"/>
                          <a:ea typeface="+mn-ea"/>
                          <a:cs typeface="Calibri Light" panose="020F0302020204030204" pitchFamily="34" charset="0"/>
                        </a:rPr>
                        <a:t>2017 Exams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latin typeface="+mn-lt"/>
                          <a:ea typeface="+mn-ea"/>
                          <a:cs typeface="Calibri Light" panose="020F0302020204030204" pitchFamily="34" charset="0"/>
                        </a:rPr>
                        <a:t>201804 to 201806 </a:t>
                      </a:r>
                      <a:r>
                        <a:rPr lang="en-US" sz="1600" b="1" kern="1200" dirty="0" smtClean="0">
                          <a:solidFill>
                            <a:schemeClr val="tx1"/>
                          </a:solidFill>
                          <a:latin typeface="+mn-lt"/>
                          <a:ea typeface="+mn-ea"/>
                          <a:cs typeface="Calibri Light" panose="020F0302020204030204" pitchFamily="34" charset="0"/>
                        </a:rPr>
                        <a:t>Exams</a:t>
                      </a:r>
                      <a:endParaRPr lang="en-US" sz="1600" b="1" kern="1200" dirty="0">
                        <a:solidFill>
                          <a:schemeClr val="tx1"/>
                        </a:solidFill>
                        <a:latin typeface="+mn-lt"/>
                        <a:ea typeface="+mn-ea"/>
                        <a:cs typeface="Calibri Light" panose="020F0302020204030204" pitchFamily="34" charset="0"/>
                      </a:endParaRPr>
                    </a:p>
                  </a:txBody>
                  <a:tcPr marL="68580" marR="68580" marT="0" marB="0"/>
                </a:tc>
                <a:extLst>
                  <a:ext uri="{0D108BD9-81ED-4DB2-BD59-A6C34878D82A}">
                    <a16:rowId xmlns:a16="http://schemas.microsoft.com/office/drawing/2014/main" xmlns="" val="10000"/>
                  </a:ext>
                </a:extLst>
              </a:tr>
              <a:tr h="307294">
                <a:tc rowSpan="2">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Business Studies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No of Candidate </a:t>
                      </a:r>
                      <a:r>
                        <a:rPr lang="en-US" sz="1600" b="0" u="none" strike="noStrike" kern="1200" dirty="0" smtClean="0">
                          <a:solidFill>
                            <a:schemeClr val="dk1"/>
                          </a:solidFill>
                          <a:effectLst/>
                          <a:latin typeface="+mn-lt"/>
                          <a:ea typeface="+mn-ea"/>
                          <a:cs typeface="Calibri Light" panose="020F0302020204030204" pitchFamily="34" charset="0"/>
                        </a:rPr>
                        <a:t>Records</a:t>
                      </a:r>
                      <a:endParaRPr lang="en-US" sz="1600" b="0" u="none" strike="noStrike" kern="1200" dirty="0">
                        <a:solidFill>
                          <a:schemeClr val="dk1"/>
                        </a:solidFill>
                        <a:effectLst/>
                        <a:latin typeface="+mn-lt"/>
                        <a:ea typeface="+mn-ea"/>
                        <a:cs typeface="Calibri Light" panose="020F0302020204030204" pitchFamily="34" charset="0"/>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8 069</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4 968</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863</a:t>
                      </a:r>
                    </a:p>
                  </a:txBody>
                  <a:tcPr marL="68580" marR="68580" marT="0" marB="0"/>
                </a:tc>
                <a:extLst>
                  <a:ext uri="{0D108BD9-81ED-4DB2-BD59-A6C34878D82A}">
                    <a16:rowId xmlns:a16="http://schemas.microsoft.com/office/drawing/2014/main" xmlns="" val="10001"/>
                  </a:ext>
                </a:extLst>
              </a:tr>
              <a:tr h="307294">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Candidates Impacted </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7 540</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4 442</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851</a:t>
                      </a:r>
                    </a:p>
                  </a:txBody>
                  <a:tcPr marL="68580" marR="68580" marT="0" marB="0"/>
                </a:tc>
                <a:extLst>
                  <a:ext uri="{0D108BD9-81ED-4DB2-BD59-A6C34878D82A}">
                    <a16:rowId xmlns:a16="http://schemas.microsoft.com/office/drawing/2014/main" xmlns="" val="10002"/>
                  </a:ext>
                </a:extLst>
              </a:tr>
              <a:tr h="307294">
                <a:tc rowSpan="2">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Engineering Studies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No of Candidate </a:t>
                      </a:r>
                      <a:r>
                        <a:rPr lang="en-US" sz="1600" b="0" u="none" strike="noStrike" kern="1200" dirty="0" smtClean="0">
                          <a:solidFill>
                            <a:schemeClr val="dk1"/>
                          </a:solidFill>
                          <a:effectLst/>
                          <a:latin typeface="+mn-lt"/>
                          <a:ea typeface="+mn-ea"/>
                          <a:cs typeface="Calibri Light" panose="020F0302020204030204" pitchFamily="34" charset="0"/>
                        </a:rPr>
                        <a:t>Records</a:t>
                      </a:r>
                      <a:endParaRPr lang="en-US" sz="1600" b="0" u="none" strike="noStrike" kern="1200" dirty="0">
                        <a:solidFill>
                          <a:schemeClr val="dk1"/>
                        </a:solidFill>
                        <a:effectLst/>
                        <a:latin typeface="+mn-lt"/>
                        <a:ea typeface="+mn-ea"/>
                        <a:cs typeface="Calibri Light" panose="020F0302020204030204" pitchFamily="34" charset="0"/>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8 053</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397</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305</a:t>
                      </a:r>
                    </a:p>
                  </a:txBody>
                  <a:tcPr marL="68580" marR="68580" marT="0" marB="0"/>
                </a:tc>
                <a:extLst>
                  <a:ext uri="{0D108BD9-81ED-4DB2-BD59-A6C34878D82A}">
                    <a16:rowId xmlns:a16="http://schemas.microsoft.com/office/drawing/2014/main" xmlns="" val="10003"/>
                  </a:ext>
                </a:extLst>
              </a:tr>
              <a:tr h="307294">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Candidates Impacted</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7 687</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386</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301</a:t>
                      </a:r>
                    </a:p>
                  </a:txBody>
                  <a:tcPr marL="68580" marR="68580" marT="0" marB="0"/>
                </a:tc>
                <a:extLst>
                  <a:ext uri="{0D108BD9-81ED-4DB2-BD59-A6C34878D82A}">
                    <a16:rowId xmlns:a16="http://schemas.microsoft.com/office/drawing/2014/main" xmlns="" val="10004"/>
                  </a:ext>
                </a:extLst>
              </a:tr>
              <a:tr h="614588">
                <a:tc rowSpan="2">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NSC </a:t>
                      </a:r>
                      <a:r>
                        <a:rPr lang="en-US" sz="1600" b="0" u="none" strike="noStrike" kern="1200" dirty="0" smtClean="0">
                          <a:solidFill>
                            <a:schemeClr val="dk1"/>
                          </a:solidFill>
                          <a:effectLst/>
                          <a:latin typeface="+mn-lt"/>
                          <a:ea typeface="+mn-ea"/>
                          <a:cs typeface="Calibri Light" panose="020F0302020204030204" pitchFamily="34" charset="0"/>
                        </a:rPr>
                        <a:t>Languages</a:t>
                      </a:r>
                      <a:endParaRPr lang="en-US" sz="1600" b="0" u="none" strike="noStrike" kern="1200" dirty="0">
                        <a:solidFill>
                          <a:schemeClr val="dk1"/>
                        </a:solidFill>
                        <a:effectLst/>
                        <a:latin typeface="+mn-lt"/>
                        <a:ea typeface="+mn-ea"/>
                        <a:cs typeface="Calibri Light" panose="020F0302020204030204" pitchFamily="34" charset="0"/>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No of Candidate Records (Full Certificates)</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642</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0</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0</a:t>
                      </a:r>
                    </a:p>
                  </a:txBody>
                  <a:tcPr marL="68580" marR="68580" marT="0" marB="0"/>
                </a:tc>
                <a:extLst>
                  <a:ext uri="{0D108BD9-81ED-4DB2-BD59-A6C34878D82A}">
                    <a16:rowId xmlns:a16="http://schemas.microsoft.com/office/drawing/2014/main" xmlns="" val="10005"/>
                  </a:ext>
                </a:extLst>
              </a:tr>
              <a:tr h="307294">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Candidates Impacted</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635</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0</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0" u="none" strike="noStrike" kern="1200" dirty="0">
                          <a:solidFill>
                            <a:schemeClr val="dk1"/>
                          </a:solidFill>
                          <a:effectLst/>
                          <a:latin typeface="+mn-lt"/>
                          <a:ea typeface="+mn-ea"/>
                          <a:cs typeface="Calibri Light" panose="020F0302020204030204" pitchFamily="34" charset="0"/>
                        </a:rPr>
                        <a:t>0</a:t>
                      </a:r>
                    </a:p>
                  </a:txBody>
                  <a:tcPr marL="68580" marR="68580" marT="0" marB="0"/>
                </a:tc>
                <a:extLst>
                  <a:ext uri="{0D108BD9-81ED-4DB2-BD59-A6C34878D82A}">
                    <a16:rowId xmlns:a16="http://schemas.microsoft.com/office/drawing/2014/main" xmlns="" val="10006"/>
                  </a:ext>
                </a:extLst>
              </a:tr>
              <a:tr h="307294">
                <a:tc rowSpan="2">
                  <a:txBody>
                    <a:bodyPr/>
                    <a:lstStyle/>
                    <a:p>
                      <a:pPr marL="0" marR="0" algn="ctr" defTabSz="914400" rtl="0" eaLnBrk="1" latinLnBrk="0" hangingPunct="1">
                        <a:lnSpc>
                          <a:spcPct val="115000"/>
                        </a:lnSpc>
                        <a:spcBef>
                          <a:spcPts val="0"/>
                        </a:spcBef>
                        <a:spcAft>
                          <a:spcPts val="0"/>
                        </a:spcAft>
                      </a:pPr>
                      <a:r>
                        <a:rPr lang="en-US" sz="1600" b="1" u="none" strike="noStrike" kern="1200" dirty="0" smtClean="0">
                          <a:solidFill>
                            <a:schemeClr val="dk1"/>
                          </a:solidFill>
                          <a:effectLst/>
                          <a:latin typeface="+mn-lt"/>
                          <a:ea typeface="+mn-ea"/>
                          <a:cs typeface="Calibri Light" panose="020F0302020204030204" pitchFamily="34" charset="0"/>
                        </a:rPr>
                        <a:t>Total</a:t>
                      </a:r>
                      <a:endParaRPr lang="en-US" sz="1600" b="1" u="none" strike="noStrike" kern="1200" dirty="0">
                        <a:solidFill>
                          <a:schemeClr val="dk1"/>
                        </a:solidFill>
                        <a:effectLst/>
                        <a:latin typeface="+mn-lt"/>
                        <a:ea typeface="+mn-ea"/>
                        <a:cs typeface="Calibri Light" panose="020F0302020204030204" pitchFamily="34" charset="0"/>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u="none" strike="noStrike" kern="1200" dirty="0">
                          <a:solidFill>
                            <a:schemeClr val="dk1"/>
                          </a:solidFill>
                          <a:effectLst/>
                          <a:latin typeface="+mn-lt"/>
                          <a:ea typeface="+mn-ea"/>
                          <a:cs typeface="Calibri Light" panose="020F0302020204030204" pitchFamily="34" charset="0"/>
                        </a:rPr>
                        <a:t>No of Candidate Records </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u="none" strike="noStrike" kern="1200" dirty="0">
                          <a:solidFill>
                            <a:schemeClr val="dk1"/>
                          </a:solidFill>
                          <a:effectLst/>
                          <a:latin typeface="+mn-lt"/>
                          <a:ea typeface="+mn-ea"/>
                          <a:cs typeface="Calibri Light" panose="020F0302020204030204" pitchFamily="34" charset="0"/>
                        </a:rPr>
                        <a:t>16 764</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u="none" strike="noStrike" kern="1200" dirty="0">
                          <a:solidFill>
                            <a:schemeClr val="dk1"/>
                          </a:solidFill>
                          <a:effectLst/>
                          <a:latin typeface="+mn-lt"/>
                          <a:ea typeface="+mn-ea"/>
                          <a:cs typeface="Calibri Light" panose="020F0302020204030204" pitchFamily="34" charset="0"/>
                        </a:rPr>
                        <a:t>5 365</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u="none" strike="noStrike" kern="1200" dirty="0">
                          <a:solidFill>
                            <a:schemeClr val="dk1"/>
                          </a:solidFill>
                          <a:effectLst/>
                          <a:latin typeface="+mn-lt"/>
                          <a:ea typeface="+mn-ea"/>
                          <a:cs typeface="Calibri Light" panose="020F0302020204030204" pitchFamily="34" charset="0"/>
                        </a:rPr>
                        <a:t>1 168</a:t>
                      </a:r>
                    </a:p>
                  </a:txBody>
                  <a:tcPr marL="68580" marR="68580" marT="0" marB="0"/>
                </a:tc>
                <a:extLst>
                  <a:ext uri="{0D108BD9-81ED-4DB2-BD59-A6C34878D82A}">
                    <a16:rowId xmlns:a16="http://schemas.microsoft.com/office/drawing/2014/main" xmlns="" val="10007"/>
                  </a:ext>
                </a:extLst>
              </a:tr>
              <a:tr h="307294">
                <a:tc vMerge="1">
                  <a:txBody>
                    <a:bodyPr/>
                    <a:lstStyle/>
                    <a:p>
                      <a:endParaRPr lang="en-US"/>
                    </a:p>
                  </a:txBody>
                  <a:tcPr/>
                </a:tc>
                <a:tc>
                  <a:txBody>
                    <a:bodyPr/>
                    <a:lstStyle/>
                    <a:p>
                      <a:pPr marL="0" marR="0" algn="ctr" defTabSz="914400" rtl="0" eaLnBrk="1" latinLnBrk="0" hangingPunct="1">
                        <a:lnSpc>
                          <a:spcPct val="115000"/>
                        </a:lnSpc>
                        <a:spcBef>
                          <a:spcPts val="0"/>
                        </a:spcBef>
                        <a:spcAft>
                          <a:spcPts val="0"/>
                        </a:spcAft>
                      </a:pPr>
                      <a:r>
                        <a:rPr lang="en-US" sz="1600" b="1" u="none" strike="noStrike" kern="1200" dirty="0">
                          <a:solidFill>
                            <a:schemeClr val="dk1"/>
                          </a:solidFill>
                          <a:effectLst/>
                          <a:latin typeface="+mn-lt"/>
                          <a:ea typeface="+mn-ea"/>
                          <a:cs typeface="Calibri Light" panose="020F0302020204030204" pitchFamily="34" charset="0"/>
                        </a:rPr>
                        <a:t>Candidates Impacted</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u="none" strike="noStrike" kern="1200" dirty="0">
                          <a:solidFill>
                            <a:schemeClr val="tx1"/>
                          </a:solidFill>
                          <a:effectLst/>
                          <a:latin typeface="+mn-lt"/>
                          <a:ea typeface="+mn-ea"/>
                          <a:cs typeface="Calibri Light" panose="020F0302020204030204" pitchFamily="34" charset="0"/>
                        </a:rPr>
                        <a:t>15 862</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u="none" strike="noStrike" kern="1200" dirty="0">
                          <a:solidFill>
                            <a:schemeClr val="tx1"/>
                          </a:solidFill>
                          <a:effectLst/>
                          <a:latin typeface="+mn-lt"/>
                          <a:ea typeface="+mn-ea"/>
                          <a:cs typeface="Calibri Light" panose="020F0302020204030204" pitchFamily="34" charset="0"/>
                        </a:rPr>
                        <a:t>4 828</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600" b="1" u="none" strike="noStrike" kern="1200" dirty="0">
                          <a:solidFill>
                            <a:schemeClr val="tx1"/>
                          </a:solidFill>
                          <a:effectLst/>
                          <a:latin typeface="+mn-lt"/>
                          <a:ea typeface="+mn-ea"/>
                          <a:cs typeface="Calibri Light" panose="020F0302020204030204" pitchFamily="34" charset="0"/>
                        </a:rPr>
                        <a:t>1 152</a:t>
                      </a: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4157079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4"/>
          <p:cNvSpPr>
            <a:spLocks noGrp="1"/>
          </p:cNvSpPr>
          <p:nvPr>
            <p:ph type="title"/>
          </p:nvPr>
        </p:nvSpPr>
        <p:spPr/>
        <p:txBody>
          <a:bodyPr/>
          <a:lstStyle/>
          <a:p>
            <a:pPr eaLnBrk="1" hangingPunct="1"/>
            <a:r>
              <a:rPr lang="en-US" sz="2800" b="1" dirty="0" smtClean="0"/>
              <a:t>NATED cont.</a:t>
            </a:r>
          </a:p>
        </p:txBody>
      </p:sp>
      <p:sp>
        <p:nvSpPr>
          <p:cNvPr id="6" name="TextBox 5"/>
          <p:cNvSpPr txBox="1"/>
          <p:nvPr/>
        </p:nvSpPr>
        <p:spPr>
          <a:xfrm>
            <a:off x="576164" y="1066800"/>
            <a:ext cx="8206680" cy="4832092"/>
          </a:xfrm>
          <a:prstGeom prst="rect">
            <a:avLst/>
          </a:prstGeom>
          <a:noFill/>
        </p:spPr>
        <p:txBody>
          <a:bodyPr wrap="square" rtlCol="0">
            <a:spAutoFit/>
          </a:bodyPr>
          <a:lstStyle/>
          <a:p>
            <a:endParaRPr lang="en-ZA" sz="2000" b="1" dirty="0" smtClean="0"/>
          </a:p>
          <a:p>
            <a:r>
              <a:rPr lang="en-ZA" sz="2400" b="1" dirty="0"/>
              <a:t>Key Challenges/Initiatives:</a:t>
            </a:r>
          </a:p>
          <a:p>
            <a:pPr marL="342900" indent="-342900">
              <a:buFont typeface="Arial" panose="020B0604020202020204" pitchFamily="34" charset="0"/>
              <a:buChar char="•"/>
            </a:pPr>
            <a:r>
              <a:rPr lang="en-ZA" sz="2400" b="1" dirty="0" smtClean="0"/>
              <a:t>Evaluation </a:t>
            </a:r>
            <a:r>
              <a:rPr lang="en-ZA" sz="2400" b="1" dirty="0"/>
              <a:t>and </a:t>
            </a:r>
            <a:r>
              <a:rPr lang="en-ZA" sz="2400" b="1" dirty="0" smtClean="0"/>
              <a:t>Consolidation</a:t>
            </a:r>
          </a:p>
          <a:p>
            <a:pPr marL="800100" lvl="1" indent="-342900">
              <a:buFont typeface="Courier New" panose="02070309020205020404" pitchFamily="49" charset="0"/>
              <a:buChar char="o"/>
            </a:pPr>
            <a:r>
              <a:rPr lang="en-ZA" sz="2400" dirty="0" smtClean="0"/>
              <a:t>There </a:t>
            </a:r>
            <a:r>
              <a:rPr lang="en-ZA" sz="2400" dirty="0"/>
              <a:t>were major historical IT system challenges relating to </a:t>
            </a:r>
            <a:r>
              <a:rPr lang="en-ZA" sz="2400" dirty="0" smtClean="0"/>
              <a:t>the consolidation </a:t>
            </a:r>
            <a:r>
              <a:rPr lang="en-ZA" sz="2400" dirty="0"/>
              <a:t>of candidate records over multiple </a:t>
            </a:r>
            <a:r>
              <a:rPr lang="en-ZA" sz="2400" dirty="0" smtClean="0"/>
              <a:t>examination </a:t>
            </a:r>
            <a:r>
              <a:rPr lang="en-ZA" sz="2400" dirty="0"/>
              <a:t>cycles and maintainability of the software program</a:t>
            </a:r>
            <a:r>
              <a:rPr lang="en-ZA" sz="2400" dirty="0" smtClean="0"/>
              <a:t>.</a:t>
            </a:r>
          </a:p>
          <a:p>
            <a:pPr lvl="1"/>
            <a:endParaRPr lang="en-ZA" sz="2400" dirty="0"/>
          </a:p>
          <a:p>
            <a:pPr marL="342900" indent="-342900">
              <a:buFont typeface="Arial" panose="020B0604020202020204" pitchFamily="34" charset="0"/>
              <a:buChar char="•"/>
            </a:pPr>
            <a:r>
              <a:rPr lang="en-ZA" sz="2400" b="1" dirty="0" smtClean="0"/>
              <a:t>Outstanding </a:t>
            </a:r>
            <a:r>
              <a:rPr lang="en-ZA" sz="2400" b="1" dirty="0"/>
              <a:t>Candidates</a:t>
            </a:r>
          </a:p>
          <a:p>
            <a:pPr marL="800100" lvl="1" indent="-342900">
              <a:buFont typeface="Courier New" panose="02070309020205020404" pitchFamily="49" charset="0"/>
              <a:buChar char="o"/>
            </a:pPr>
            <a:r>
              <a:rPr lang="en-ZA" sz="2400" dirty="0"/>
              <a:t>Aligning the Outstanding </a:t>
            </a:r>
            <a:r>
              <a:rPr lang="en-ZA" sz="2400" dirty="0" smtClean="0"/>
              <a:t>Certification Report </a:t>
            </a:r>
            <a:r>
              <a:rPr lang="en-ZA" sz="2400" dirty="0"/>
              <a:t>to the DHET business rules to determine the candidates who met all requirements for a full certificate and those with outstanding admission requirements.</a:t>
            </a:r>
          </a:p>
        </p:txBody>
      </p:sp>
      <p:sp>
        <p:nvSpPr>
          <p:cNvPr id="3" name="Slide Number Placeholder 2"/>
          <p:cNvSpPr>
            <a:spLocks noGrp="1"/>
          </p:cNvSpPr>
          <p:nvPr>
            <p:ph type="sldNum" sz="quarter" idx="12"/>
          </p:nvPr>
        </p:nvSpPr>
        <p:spPr/>
        <p:txBody>
          <a:bodyPr/>
          <a:lstStyle/>
          <a:p>
            <a:pPr>
              <a:defRPr/>
            </a:pPr>
            <a:fld id="{7FEA9EB2-108A-4BEC-BB25-443CCE96D918}" type="slidenum">
              <a:rPr lang="en-US" smtClean="0"/>
              <a:pPr>
                <a:defRPr/>
              </a:pPr>
              <a:t>9</a:t>
            </a:fld>
            <a:endParaRPr lang="en-US" dirty="0"/>
          </a:p>
        </p:txBody>
      </p:sp>
    </p:spTree>
    <p:extLst>
      <p:ext uri="{BB962C8B-B14F-4D97-AF65-F5344CB8AC3E}">
        <p14:creationId xmlns:p14="http://schemas.microsoft.com/office/powerpoint/2010/main" xmlns="" val="324064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12163</TotalTime>
  <Words>1629</Words>
  <Application>Microsoft Office PowerPoint</Application>
  <PresentationFormat>On-screen Show (4:3)</PresentationFormat>
  <Paragraphs>343</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Slide 2</vt:lpstr>
      <vt:lpstr>Certification Summary</vt:lpstr>
      <vt:lpstr>Certification Summary cont.</vt:lpstr>
      <vt:lpstr>Certification Summary cont.</vt:lpstr>
      <vt:lpstr>Certification Summary cont.</vt:lpstr>
      <vt:lpstr>Certification Backlog</vt:lpstr>
      <vt:lpstr>NATED </vt:lpstr>
      <vt:lpstr>NATED cont.</vt:lpstr>
      <vt:lpstr>NATED cont.</vt:lpstr>
      <vt:lpstr>Completeness Checks and Ongoing Operations</vt:lpstr>
      <vt:lpstr>NC (V)  cont.</vt:lpstr>
      <vt:lpstr>GETC (CET)</vt:lpstr>
      <vt:lpstr>NND Progress</vt:lpstr>
      <vt:lpstr>Development of the New Integrated IT system for examination   Progress update</vt:lpstr>
      <vt:lpstr>Development of New IT system for examination </vt:lpstr>
      <vt:lpstr>Development of New IT system for examination </vt:lpstr>
      <vt:lpstr>Slide 18</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PUMZA</cp:lastModifiedBy>
  <cp:revision>914</cp:revision>
  <cp:lastPrinted>2017-10-25T15:04:21Z</cp:lastPrinted>
  <dcterms:created xsi:type="dcterms:W3CDTF">2010-10-01T19:49:50Z</dcterms:created>
  <dcterms:modified xsi:type="dcterms:W3CDTF">2018-11-22T12:40:54Z</dcterms:modified>
</cp:coreProperties>
</file>