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83" r:id="rId4"/>
    <p:sldId id="284" r:id="rId5"/>
    <p:sldId id="285" r:id="rId6"/>
    <p:sldId id="289" r:id="rId7"/>
    <p:sldId id="290" r:id="rId8"/>
    <p:sldId id="291" r:id="rId9"/>
    <p:sldId id="293" r:id="rId10"/>
    <p:sldId id="294" r:id="rId11"/>
    <p:sldId id="295" r:id="rId12"/>
    <p:sldId id="296" r:id="rId13"/>
    <p:sldId id="31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D0366-8382-461F-9CA3-FB14D8F8B49A}" type="datetimeFigureOut">
              <a:rPr lang="en-US" smtClean="0"/>
              <a:t>11/19/2018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1F00-51AA-492C-A34A-A4F4F6448A5D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06931-3AD9-4EE4-8C84-FC51F9F07BEC}" type="datetimeFigureOut">
              <a:rPr lang="en-US" smtClean="0"/>
              <a:t>11/19/2018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F3D73-2E39-402D-80C4-AEDEF945881D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F3D73-2E39-402D-80C4-AEDEF945881D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361D-DDF6-4E4E-8DA8-850E10AE03C3}" type="datetime1">
              <a:rPr lang="en-US" smtClean="0"/>
              <a:t>11/19/2018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28145-6645-4F68-8171-50229E8CAAD9}" type="datetime1">
              <a:rPr lang="en-US" smtClean="0"/>
              <a:t>11/19/2018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AB1C-BA4E-4551-95F5-CAE91774CC91}" type="datetime1">
              <a:rPr lang="en-US" smtClean="0"/>
              <a:t>11/19/2018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E76-982D-4692-BB25-BC53058DA6FD}" type="datetime1">
              <a:rPr lang="en-US" smtClean="0"/>
              <a:t>11/19/2018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013D-9B2C-4140-8B14-E7447ACACD9A}" type="datetime1">
              <a:rPr lang="en-US" smtClean="0"/>
              <a:t>11/19/2018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E2DD-04D5-4CFA-A61B-D6BD9A72830E}" type="datetime1">
              <a:rPr lang="en-US" smtClean="0"/>
              <a:t>11/19/2018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CF7C-82AB-48AA-B39B-1A005D184C82}" type="datetime1">
              <a:rPr lang="en-US" smtClean="0"/>
              <a:t>11/19/2018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9C9E-962F-4366-A467-DD20D7407053}" type="datetime1">
              <a:rPr lang="en-US" smtClean="0"/>
              <a:t>11/19/2018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95D-B707-4113-8423-020D738D1A2F}" type="datetime1">
              <a:rPr lang="en-US" smtClean="0"/>
              <a:t>11/19/2018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9EC4-155F-41D9-97E5-5E8E2B300824}" type="datetime1">
              <a:rPr lang="en-US" smtClean="0"/>
              <a:t>11/19/2018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21AD-1A2C-4A4A-A808-1A39A5825810}" type="datetime1">
              <a:rPr lang="en-US" smtClean="0"/>
              <a:t>11/19/2018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7D82-1C08-4515-B9B7-F036D7D779D3}" type="datetime1">
              <a:rPr lang="en-US" smtClean="0"/>
              <a:t>11/19/2018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AD6A1-A343-4A11-A284-A2F2BA5EA3A7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071538" y="2357430"/>
            <a:ext cx="7772400" cy="1470025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ZA" b="1" dirty="0" smtClean="0"/>
              <a:t>PC ON TELECOMMUNICATION &amp; POSTAL SERVICES</a:t>
            </a:r>
            <a:br>
              <a:rPr lang="en-ZA" b="1" dirty="0" smtClean="0"/>
            </a:b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85918" y="414338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 Amendment Bill (B31-2018)</a:t>
            </a:r>
            <a:b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Z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November 2018</a:t>
            </a:r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815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ZA" b="1" dirty="0" smtClean="0"/>
          </a:p>
          <a:p>
            <a:pPr algn="ctr">
              <a:buNone/>
            </a:pPr>
            <a:r>
              <a:rPr lang="en-ZA" b="1" dirty="0" smtClean="0"/>
              <a:t>Section 25</a:t>
            </a:r>
          </a:p>
          <a:p>
            <a:pPr algn="ctr">
              <a:buNone/>
            </a:pPr>
            <a:r>
              <a:rPr lang="en-ZA" dirty="0" smtClean="0"/>
              <a:t>Responsibility to pay the cost of moving electronic communication networks or facilities should be borne by the ECN licensee and not by the local authority or person.</a:t>
            </a:r>
          </a:p>
          <a:p>
            <a:pPr algn="ctr">
              <a:buNone/>
            </a:pPr>
            <a:endParaRPr lang="en-ZA" b="1" dirty="0" smtClean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8286808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ZA" b="1" dirty="0" smtClean="0"/>
              <a:t>WHO ARE THE BENEFICIARIES OF THIS BILL?</a:t>
            </a:r>
          </a:p>
          <a:p>
            <a:pPr algn="ctr">
              <a:buNone/>
            </a:pPr>
            <a:endParaRPr lang="en-ZA" b="1" dirty="0" smtClean="0"/>
          </a:p>
          <a:p>
            <a:r>
              <a:rPr lang="en-ZA" dirty="0" smtClean="0"/>
              <a:t>ECNS licensees</a:t>
            </a:r>
          </a:p>
          <a:p>
            <a:r>
              <a:rPr lang="en-ZA" dirty="0" smtClean="0"/>
              <a:t>Government institutions</a:t>
            </a:r>
          </a:p>
          <a:p>
            <a:r>
              <a:rPr lang="en-ZA" dirty="0" smtClean="0"/>
              <a:t>New entrants in the ICT market, and </a:t>
            </a:r>
          </a:p>
          <a:p>
            <a:r>
              <a:rPr lang="en-ZA" dirty="0" smtClean="0"/>
              <a:t>Presumably customers or end users  </a:t>
            </a:r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828680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571612"/>
            <a:ext cx="748893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b="1" dirty="0" smtClean="0"/>
              <a:t>Any costs  associated with the implementation of the Bill/Act?</a:t>
            </a:r>
          </a:p>
          <a:p>
            <a:pPr algn="ctr">
              <a:buNone/>
            </a:pPr>
            <a:endParaRPr lang="en-ZA" b="1" dirty="0" smtClean="0"/>
          </a:p>
          <a:p>
            <a:r>
              <a:rPr lang="en-ZA" dirty="0" smtClean="0"/>
              <a:t>Establishment of the RDCC </a:t>
            </a:r>
          </a:p>
          <a:p>
            <a:r>
              <a:rPr lang="en-ZA" dirty="0" smtClean="0"/>
              <a:t>Establishment of the RDSC</a:t>
            </a:r>
          </a:p>
          <a:p>
            <a:r>
              <a:rPr lang="en-ZA" dirty="0" smtClean="0"/>
              <a:t>Trainings or workshops for staff by the Department or ICASA  as the implementing agency/</a:t>
            </a:r>
            <a:r>
              <a:rPr lang="en-ZA" dirty="0" err="1" smtClean="0"/>
              <a:t>ies</a:t>
            </a:r>
            <a:r>
              <a:rPr lang="en-ZA" dirty="0" smtClean="0"/>
              <a:t>?  </a:t>
            </a:r>
            <a:endParaRPr lang="en-ZA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821537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857364"/>
            <a:ext cx="7488936" cy="4525963"/>
          </a:xfrm>
        </p:spPr>
        <p:txBody>
          <a:bodyPr/>
          <a:lstStyle/>
          <a:p>
            <a:endParaRPr lang="en-ZA" dirty="0" smtClean="0"/>
          </a:p>
          <a:p>
            <a:pPr algn="ctr">
              <a:buNone/>
            </a:pPr>
            <a:endParaRPr lang="en-ZA" sz="4000" b="1" dirty="0" smtClean="0"/>
          </a:p>
          <a:p>
            <a:pPr algn="ctr">
              <a:buNone/>
            </a:pPr>
            <a:r>
              <a:rPr lang="en-ZA" sz="4800" b="1" dirty="0" smtClean="0"/>
              <a:t>THANK YOU</a:t>
            </a:r>
            <a:endParaRPr lang="en-ZA" sz="4800" b="1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900115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2000240"/>
            <a:ext cx="1447800" cy="4857760"/>
          </a:xfrm>
          <a:prstGeom prst="rect">
            <a:avLst/>
          </a:prstGeom>
          <a:solidFill>
            <a:srgbClr val="E0520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pic>
        <p:nvPicPr>
          <p:cNvPr id="6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14478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500174"/>
            <a:ext cx="7159752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ZA" b="1" dirty="0" smtClean="0"/>
              <a:t>CONTENTS</a:t>
            </a:r>
          </a:p>
          <a:p>
            <a:r>
              <a:rPr lang="en-ZA" dirty="0" smtClean="0"/>
              <a:t>Introduction</a:t>
            </a:r>
          </a:p>
          <a:p>
            <a:r>
              <a:rPr lang="en-ZA" dirty="0" smtClean="0"/>
              <a:t>What the Bill is about</a:t>
            </a:r>
          </a:p>
          <a:p>
            <a:r>
              <a:rPr lang="en-ZA" dirty="0" smtClean="0"/>
              <a:t>The problem</a:t>
            </a:r>
          </a:p>
          <a:p>
            <a:r>
              <a:rPr lang="en-ZA" dirty="0" smtClean="0"/>
              <a:t>Root causes</a:t>
            </a:r>
          </a:p>
          <a:p>
            <a:r>
              <a:rPr lang="en-ZA" dirty="0" smtClean="0"/>
              <a:t>Intended outcome</a:t>
            </a:r>
          </a:p>
          <a:p>
            <a:r>
              <a:rPr lang="en-ZA" dirty="0" smtClean="0"/>
              <a:t>The Bill itself</a:t>
            </a:r>
          </a:p>
          <a:p>
            <a:r>
              <a:rPr lang="en-ZA" dirty="0" smtClean="0"/>
              <a:t>Beneficiaries/stakeholders</a:t>
            </a:r>
          </a:p>
          <a:p>
            <a:r>
              <a:rPr lang="en-ZA" dirty="0" smtClean="0"/>
              <a:t>Implementation</a:t>
            </a:r>
          </a:p>
          <a:p>
            <a:r>
              <a:rPr lang="en-ZA" dirty="0" smtClean="0"/>
              <a:t>Conclusion</a:t>
            </a:r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 algn="ctr"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 algn="ctr">
              <a:buNone/>
            </a:pPr>
            <a:endParaRPr lang="en-ZA" dirty="0"/>
          </a:p>
        </p:txBody>
      </p:sp>
      <p:pic>
        <p:nvPicPr>
          <p:cNvPr id="4" name="Picture 12" descr="IMG_1429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79391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5" y="1571612"/>
            <a:ext cx="704124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dirty="0" smtClean="0"/>
              <a:t>		</a:t>
            </a:r>
          </a:p>
          <a:p>
            <a:pPr algn="ctr">
              <a:buNone/>
            </a:pPr>
            <a:r>
              <a:rPr lang="en-ZA" sz="2400" b="1" dirty="0" smtClean="0"/>
              <a:t>INTRODUCTION</a:t>
            </a:r>
          </a:p>
          <a:p>
            <a:pPr algn="ctr">
              <a:buNone/>
            </a:pPr>
            <a:endParaRPr lang="en-ZA" sz="2400" b="1" dirty="0"/>
          </a:p>
          <a:p>
            <a:pPr algn="ctr">
              <a:buNone/>
            </a:pPr>
            <a:r>
              <a:rPr lang="en-ZA" sz="2400" dirty="0" smtClean="0"/>
              <a:t>The Electronic Communication Bill (B31-2018) is a response to the National Integrated ICT Policy White Paper, which in itself is a response to ICT global advancements with regard to infrastructure roll-out, competition in the ICT sector, costs to communicate and ICT regulatory mechanisms and frameworks to meet the developmental objectives of the country’s National Development Plan.  </a:t>
            </a:r>
          </a:p>
          <a:p>
            <a:pPr algn="ctr">
              <a:buNone/>
            </a:pPr>
            <a:endParaRPr lang="en-ZA" sz="1600" b="1" dirty="0"/>
          </a:p>
          <a:p>
            <a:pPr algn="ctr">
              <a:buNone/>
            </a:pPr>
            <a:endParaRPr lang="en-ZA" sz="1600" b="1" dirty="0" smtClean="0"/>
          </a:p>
          <a:p>
            <a:pPr algn="ctr">
              <a:buNone/>
            </a:pPr>
            <a:endParaRPr lang="en-ZA" sz="1600" b="1" dirty="0"/>
          </a:p>
          <a:p>
            <a:pPr algn="ctr">
              <a:buNone/>
            </a:pPr>
            <a:endParaRPr lang="en-ZA" sz="1600" b="1" dirty="0" smtClean="0"/>
          </a:p>
          <a:p>
            <a:pPr algn="ctr">
              <a:buNone/>
            </a:pPr>
            <a:endParaRPr lang="en-ZA" sz="1600" b="1" dirty="0"/>
          </a:p>
          <a:p>
            <a:pPr algn="ctr">
              <a:buNone/>
            </a:pPr>
            <a:endParaRPr lang="en-ZA" sz="1600" b="1" dirty="0" smtClean="0"/>
          </a:p>
          <a:p>
            <a:pPr algn="ctr">
              <a:buNone/>
            </a:pPr>
            <a:endParaRPr lang="en-ZA" sz="1600" b="1" dirty="0"/>
          </a:p>
          <a:p>
            <a:pPr algn="ctr">
              <a:buNone/>
            </a:pPr>
            <a:endParaRPr lang="en-ZA" sz="1600" b="1" dirty="0" smtClean="0"/>
          </a:p>
          <a:p>
            <a:pPr algn="ctr">
              <a:buNone/>
            </a:pPr>
            <a:endParaRPr lang="en-ZA" sz="1600" b="1" dirty="0" smtClean="0"/>
          </a:p>
          <a:p>
            <a:pPr>
              <a:buNone/>
            </a:pPr>
            <a:endParaRPr lang="en-ZA" sz="1600" b="1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792961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571612"/>
            <a:ext cx="72152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		</a:t>
            </a:r>
            <a:r>
              <a:rPr lang="en-ZA" b="1" dirty="0" smtClean="0"/>
              <a:t>Problems in the ICT sector</a:t>
            </a:r>
          </a:p>
          <a:p>
            <a:r>
              <a:rPr lang="en-ZA" dirty="0" smtClean="0"/>
              <a:t>Duplication of infrastructure roll-out</a:t>
            </a:r>
          </a:p>
          <a:p>
            <a:r>
              <a:rPr lang="en-ZA" dirty="0" smtClean="0"/>
              <a:t>Land owners rights vs ECN licensees</a:t>
            </a:r>
          </a:p>
          <a:p>
            <a:r>
              <a:rPr lang="en-ZA" dirty="0" smtClean="0"/>
              <a:t>Lack of clarity on the spectrum</a:t>
            </a:r>
          </a:p>
          <a:p>
            <a:r>
              <a:rPr lang="en-ZA" dirty="0" smtClean="0"/>
              <a:t>Monopoly in the ICT sector</a:t>
            </a:r>
          </a:p>
          <a:p>
            <a:pPr>
              <a:buNone/>
            </a:pPr>
            <a:r>
              <a:rPr lang="en-ZA" dirty="0" smtClean="0"/>
              <a:t>	</a:t>
            </a:r>
            <a:endParaRPr lang="en-ZA" sz="2400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8072494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571612"/>
            <a:ext cx="73243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b="1" dirty="0" smtClean="0"/>
              <a:t>Root causes of the problems</a:t>
            </a:r>
          </a:p>
          <a:p>
            <a:r>
              <a:rPr lang="en-ZA" dirty="0" smtClean="0"/>
              <a:t>Lack of co-ordination</a:t>
            </a:r>
          </a:p>
          <a:p>
            <a:r>
              <a:rPr lang="en-ZA" dirty="0" smtClean="0"/>
              <a:t>No effective dispute resolution mechanism</a:t>
            </a:r>
          </a:p>
          <a:p>
            <a:r>
              <a:rPr lang="en-ZA" dirty="0" smtClean="0"/>
              <a:t>The need to use Broadband for socio-economic development </a:t>
            </a:r>
          </a:p>
          <a:p>
            <a:r>
              <a:rPr lang="en-ZA" dirty="0" smtClean="0"/>
              <a:t>No market reviews and/or definitions</a:t>
            </a:r>
          </a:p>
          <a:p>
            <a:r>
              <a:rPr lang="en-ZA" dirty="0" smtClean="0"/>
              <a:t>Infrastructure bottlenecks</a:t>
            </a:r>
          </a:p>
          <a:p>
            <a:pPr>
              <a:buNone/>
            </a:pPr>
            <a:endParaRPr lang="en-ZA" dirty="0" smtClean="0"/>
          </a:p>
          <a:p>
            <a:pPr algn="ctr">
              <a:buNone/>
            </a:pPr>
            <a:endParaRPr lang="en-ZA" dirty="0" smtClean="0"/>
          </a:p>
          <a:p>
            <a:pPr algn="ctr">
              <a:buNone/>
            </a:pPr>
            <a:endParaRPr lang="en-ZA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814393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643050"/>
            <a:ext cx="7488936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ZA" b="1" dirty="0" smtClean="0"/>
              <a:t>INTENDED OUTCOME OF THE BILL</a:t>
            </a:r>
          </a:p>
          <a:p>
            <a:pPr algn="ctr">
              <a:buNone/>
            </a:pPr>
            <a:endParaRPr lang="en-ZA" b="1" dirty="0" smtClean="0"/>
          </a:p>
          <a:p>
            <a:r>
              <a:rPr lang="en-ZA" dirty="0" smtClean="0"/>
              <a:t>Co-ordinated ICT infrastructure roll-out</a:t>
            </a:r>
          </a:p>
          <a:p>
            <a:r>
              <a:rPr lang="en-ZA" dirty="0" smtClean="0"/>
              <a:t>Participation of small players in the ICT sector to create more competition</a:t>
            </a:r>
          </a:p>
          <a:p>
            <a:r>
              <a:rPr lang="en-ZA" dirty="0" smtClean="0"/>
              <a:t>Clear guidelines of the rights of landowners and ECN licensees (Operators) </a:t>
            </a:r>
          </a:p>
          <a:p>
            <a:r>
              <a:rPr lang="en-ZA" dirty="0" smtClean="0"/>
              <a:t>A regulated ICT sector </a:t>
            </a:r>
          </a:p>
          <a:p>
            <a:r>
              <a:rPr lang="en-ZA" dirty="0" smtClean="0"/>
              <a:t>The use and allocation of the spectrum for the country’s development agenda </a:t>
            </a:r>
          </a:p>
          <a:p>
            <a:endParaRPr lang="en-ZA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35824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714488"/>
            <a:ext cx="740664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b="1" dirty="0" smtClean="0"/>
              <a:t>Clause of the Bill (B31-2018)</a:t>
            </a:r>
          </a:p>
          <a:p>
            <a:pPr algn="ctr">
              <a:buNone/>
            </a:pPr>
            <a:r>
              <a:rPr lang="en-ZA" dirty="0" smtClean="0"/>
              <a:t>Long title: “ Lowering of cost to communicate.” Is not supported by any provision in the Bill as there is no clause specifically dedicated to this intent as a show of commitment.</a:t>
            </a:r>
            <a:endParaRPr lang="en-ZA" dirty="0"/>
          </a:p>
          <a:p>
            <a:pPr algn="ctr">
              <a:buNone/>
            </a:pPr>
            <a:endParaRPr lang="en-ZA" b="1" dirty="0" smtClean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358246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714488"/>
            <a:ext cx="740664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ZA" b="1" dirty="0" smtClean="0"/>
              <a:t>Chapter 3A</a:t>
            </a:r>
          </a:p>
          <a:p>
            <a:r>
              <a:rPr lang="en-ZA" dirty="0" smtClean="0"/>
              <a:t>Section (6) and Section (7) need re-wording or possibly the deletion of section (7).</a:t>
            </a:r>
          </a:p>
          <a:p>
            <a:endParaRPr lang="en-ZA" b="1" dirty="0"/>
          </a:p>
          <a:p>
            <a:pPr marL="0" indent="0" algn="ctr">
              <a:buNone/>
            </a:pPr>
            <a:r>
              <a:rPr lang="en-ZA" b="1" dirty="0" smtClean="0"/>
              <a:t>Section 13  </a:t>
            </a:r>
            <a:endParaRPr lang="en-ZA" b="1" dirty="0"/>
          </a:p>
          <a:p>
            <a:pPr algn="ctr"/>
            <a:r>
              <a:rPr lang="en-ZA" dirty="0" smtClean="0"/>
              <a:t>The Bill is not specific about the establishment of RDNCC branches across provinces especially in view of Section 20A                     </a:t>
            </a:r>
          </a:p>
          <a:p>
            <a:pPr marL="0" indent="0">
              <a:buNone/>
            </a:pPr>
            <a:r>
              <a:rPr lang="en-ZA" b="1" dirty="0" smtClean="0"/>
              <a:t> </a:t>
            </a:r>
            <a:endParaRPr lang="en-ZA" dirty="0"/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286808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714488"/>
            <a:ext cx="740664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ZA" b="1" dirty="0" smtClean="0"/>
              <a:t>Section 20A(3)</a:t>
            </a:r>
          </a:p>
          <a:p>
            <a:pPr algn="ctr">
              <a:buNone/>
            </a:pPr>
            <a:endParaRPr lang="en-ZA" b="1" dirty="0"/>
          </a:p>
          <a:p>
            <a:pPr algn="ctr">
              <a:buNone/>
            </a:pPr>
            <a:r>
              <a:rPr lang="en-ZA" dirty="0" smtClean="0"/>
              <a:t>Requirements for the RDSC membership: qualifications, background knowledge or relevant experience. </a:t>
            </a:r>
          </a:p>
          <a:p>
            <a:pPr algn="ctr">
              <a:buNone/>
            </a:pPr>
            <a:endParaRPr lang="en-ZA" b="1" dirty="0"/>
          </a:p>
          <a:p>
            <a:pPr algn="ctr">
              <a:buNone/>
            </a:pPr>
            <a:r>
              <a:rPr lang="en-ZA" b="1" dirty="0" smtClean="0"/>
              <a:t>Section 20D</a:t>
            </a:r>
          </a:p>
          <a:p>
            <a:pPr algn="ctr">
              <a:buNone/>
            </a:pPr>
            <a:r>
              <a:rPr lang="en-ZA" dirty="0" smtClean="0"/>
              <a:t>Procedure to be followed in the event that electronic networks or facilities are damaged by the owner.</a:t>
            </a:r>
          </a:p>
        </p:txBody>
      </p:sp>
      <p:pic>
        <p:nvPicPr>
          <p:cNvPr id="4" name="Picture 1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828680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G_1429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14478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D6A1-A343-4A11-A284-A2F2BA5EA3A7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1296</TotalTime>
  <Words>339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PC ON TELECOMMUNICATION &amp; POSTAL SERVICES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LEGACY REPORT 2014</dc:title>
  <dc:creator>eboskati</dc:creator>
  <cp:lastModifiedBy>Hajiera Salie</cp:lastModifiedBy>
  <cp:revision>131</cp:revision>
  <cp:lastPrinted>2018-11-12T08:10:28Z</cp:lastPrinted>
  <dcterms:created xsi:type="dcterms:W3CDTF">2014-07-24T21:17:59Z</dcterms:created>
  <dcterms:modified xsi:type="dcterms:W3CDTF">2018-11-19T09:52:39Z</dcterms:modified>
</cp:coreProperties>
</file>