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charts/style2.xml" ContentType="application/vnd.ms-office.chartstyl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olors4.xml" ContentType="application/vnd.ms-office.chartcolorstyl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charts/colors2.xml" ContentType="application/vnd.ms-office.chartcolorstyl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charts/colors1.xml" ContentType="application/vnd.ms-office.chartcolorstyl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charts/style4.xml" ContentType="application/vnd.ms-office.chartstyle+xml"/>
  <Override PartName="/ppt/charts/style3.xml" ContentType="application/vnd.ms-office.chartstyle+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charts/style1.xml" ContentType="application/vnd.ms-office.chart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charts/colors3.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2"/>
  </p:sldMasterIdLst>
  <p:notesMasterIdLst>
    <p:notesMasterId r:id="rId17"/>
  </p:notesMasterIdLst>
  <p:handoutMasterIdLst>
    <p:handoutMasterId r:id="rId18"/>
  </p:handoutMasterIdLst>
  <p:sldIdLst>
    <p:sldId id="1163" r:id="rId3"/>
    <p:sldId id="1067" r:id="rId4"/>
    <p:sldId id="1068" r:id="rId5"/>
    <p:sldId id="1164" r:id="rId6"/>
    <p:sldId id="1165" r:id="rId7"/>
    <p:sldId id="1166" r:id="rId8"/>
    <p:sldId id="1177" r:id="rId9"/>
    <p:sldId id="1178" r:id="rId10"/>
    <p:sldId id="1179" r:id="rId11"/>
    <p:sldId id="1180" r:id="rId12"/>
    <p:sldId id="1181" r:id="rId13"/>
    <p:sldId id="1182" r:id="rId14"/>
    <p:sldId id="1183" r:id="rId15"/>
    <p:sldId id="492" r:id="rId16"/>
  </p:sldIdLst>
  <p:sldSz cx="12188825" cy="864076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8" pos="3839">
          <p15:clr>
            <a:srgbClr val="A4A3A4"/>
          </p15:clr>
        </p15:guide>
        <p15:guide id="9" orient="horz" pos="2722">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DBDEBF"/>
    <a:srgbClr val="478C6D"/>
    <a:srgbClr val="A1AFBA"/>
    <a:srgbClr val="848BA8"/>
    <a:srgbClr val="AEC3D6"/>
    <a:srgbClr val="C3C3C3"/>
    <a:srgbClr val="D2C9DC"/>
    <a:srgbClr val="83B252"/>
    <a:srgbClr val="F80202"/>
    <a:srgbClr val="FFC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14" autoAdjust="0"/>
    <p:restoredTop sz="94136" autoAdjust="0"/>
  </p:normalViewPr>
  <p:slideViewPr>
    <p:cSldViewPr showGuides="1">
      <p:cViewPr varScale="1">
        <p:scale>
          <a:sx n="92" d="100"/>
          <a:sy n="92" d="100"/>
        </p:scale>
        <p:origin x="-1422" y="-114"/>
      </p:cViewPr>
      <p:guideLst>
        <p:guide orient="horz" pos="2160"/>
        <p:guide orient="horz" pos="2722"/>
        <p:guide pos="3839"/>
      </p:guideLst>
    </p:cSldViewPr>
  </p:slideViewPr>
  <p:outlineViewPr>
    <p:cViewPr>
      <p:scale>
        <a:sx n="33" d="100"/>
        <a:sy n="33" d="100"/>
      </p:scale>
      <p:origin x="54" y="6030"/>
    </p:cViewPr>
  </p:outlineViewPr>
  <p:notesTextViewPr>
    <p:cViewPr>
      <p:scale>
        <a:sx n="1" d="1"/>
        <a:sy n="1" d="1"/>
      </p:scale>
      <p:origin x="0" y="0"/>
    </p:cViewPr>
  </p:notesTextViewPr>
  <p:notesViewPr>
    <p:cSldViewPr showGuides="1">
      <p:cViewPr varScale="1">
        <p:scale>
          <a:sx n="63" d="100"/>
          <a:sy n="63" d="100"/>
        </p:scale>
        <p:origin x="2838" y="10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Heins\Documents\DPW\2018%2011%20SCOA\Book1.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file:///C:\Users\Heins\Documents\DPW\2018%2011%20SCOA\Book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r>
              <a:rPr lang="en-ZA"/>
              <a:t>ACCOMODATION CHARGE</a:t>
            </a:r>
          </a:p>
        </c:rich>
      </c:tx>
      <c:layout>
        <c:manualLayout>
          <c:xMode val="edge"/>
          <c:yMode val="edge"/>
          <c:x val="0.2940485564304462"/>
          <c:y val="0.10185185185185186"/>
        </c:manualLayout>
      </c:layout>
      <c:spPr>
        <a:noFill/>
        <a:ln>
          <a:noFill/>
        </a:ln>
        <a:effectLst/>
      </c:spPr>
    </c:title>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pie3DChart>
        <c:varyColors val="1"/>
        <c:ser>
          <c:idx val="0"/>
          <c:order val="0"/>
          <c:spPr>
            <a:solidFill>
              <a:schemeClr val="accent3"/>
            </a:solidFill>
          </c:spPr>
          <c:dPt>
            <c:idx val="0"/>
            <c:spPr>
              <a:solidFill>
                <a:schemeClr val="bg1">
                  <a:lumMod val="75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explosion val="11"/>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layout>
                <c:manualLayout>
                  <c:x val="7.4999999999999914E-2"/>
                  <c:y val="-0.10185185185185186"/>
                </c:manualLayout>
              </c:layout>
              <c:tx>
                <c:rich>
                  <a:bodyPr rot="0" spcFirstLastPara="1" vertOverflow="ellipsis" vert="horz" wrap="square" lIns="38100" tIns="19050" rIns="38100" bIns="19050" anchor="ctr" anchorCtr="1">
                    <a:spAutoFit/>
                  </a:bodyPr>
                  <a:lstStyle/>
                  <a:p>
                    <a:pPr>
                      <a:defRPr sz="1400" b="1" i="0" u="none" strike="noStrike" kern="1200" spc="0" baseline="0">
                        <a:solidFill>
                          <a:schemeClr val="bg1">
                            <a:lumMod val="65000"/>
                          </a:schemeClr>
                        </a:solidFill>
                        <a:latin typeface="+mn-lt"/>
                        <a:ea typeface="+mn-ea"/>
                        <a:cs typeface="+mn-cs"/>
                      </a:defRPr>
                    </a:pPr>
                    <a:fld id="{88C1BA19-BC91-4737-BAC8-8FF2727821AF}" type="CATEGORYNAME">
                      <a:rPr lang="en-US" sz="1400">
                        <a:solidFill>
                          <a:schemeClr val="bg1">
                            <a:lumMod val="65000"/>
                          </a:schemeClr>
                        </a:solidFill>
                      </a:rPr>
                      <a:pPr>
                        <a:defRPr sz="1400" b="1" i="0" u="none" strike="noStrike" kern="1200" spc="0" baseline="0">
                          <a:solidFill>
                            <a:schemeClr val="bg1">
                              <a:lumMod val="65000"/>
                            </a:schemeClr>
                          </a:solidFill>
                          <a:latin typeface="+mn-lt"/>
                          <a:ea typeface="+mn-ea"/>
                          <a:cs typeface="+mn-cs"/>
                        </a:defRPr>
                      </a:pPr>
                      <a:t>[CATEGORY NAME]</a:t>
                    </a:fld>
                    <a:endParaRPr lang="en-US" sz="1400" dirty="0">
                      <a:solidFill>
                        <a:schemeClr val="bg1">
                          <a:lumMod val="65000"/>
                        </a:schemeClr>
                      </a:solidFill>
                    </a:endParaRPr>
                  </a:p>
                  <a:p>
                    <a:pPr>
                      <a:defRPr sz="1400" b="1" i="0" u="none" strike="noStrike" kern="1200" spc="0" baseline="0">
                        <a:solidFill>
                          <a:schemeClr val="bg1">
                            <a:lumMod val="65000"/>
                          </a:schemeClr>
                        </a:solidFill>
                        <a:latin typeface="+mn-lt"/>
                        <a:ea typeface="+mn-ea"/>
                        <a:cs typeface="+mn-cs"/>
                      </a:defRPr>
                    </a:pPr>
                    <a:r>
                      <a:rPr lang="en-US" sz="1400" dirty="0" smtClean="0">
                        <a:solidFill>
                          <a:schemeClr val="bg1">
                            <a:lumMod val="65000"/>
                          </a:schemeClr>
                        </a:solidFill>
                      </a:rPr>
                      <a:t>76%</a:t>
                    </a:r>
                  </a:p>
                </c:rich>
              </c:tx>
              <c:spPr>
                <a:noFill/>
                <a:ln>
                  <a:noFill/>
                </a:ln>
                <a:effectLst/>
              </c:spPr>
              <c:dLblPos val="bestFit"/>
              <c:showCatName val="1"/>
              <c:extLst>
                <c:ext xmlns:c15="http://schemas.microsoft.com/office/drawing/2012/chart" uri="{CE6537A1-D6FC-4f65-9D91-7224C49458BB}">
                  <c15:layout/>
                  <c15:dlblFieldTable/>
                  <c15:showDataLabelsRange val="0"/>
                </c:ext>
              </c:extLst>
            </c:dLbl>
            <c:dLbl>
              <c:idx val="1"/>
              <c:layout>
                <c:manualLayout>
                  <c:x val="-0.14444444444444449"/>
                  <c:y val="8.3333333333333301E-2"/>
                </c:manualLayout>
              </c:layout>
              <c:tx>
                <c:rich>
                  <a:bodyPr/>
                  <a:lstStyle/>
                  <a:p>
                    <a:fld id="{E0903CB4-1598-41D6-8735-9EF53702BA7A}" type="CATEGORYNAME">
                      <a:rPr lang="en-US" sz="1400">
                        <a:solidFill>
                          <a:schemeClr val="accent3"/>
                        </a:solidFill>
                      </a:rPr>
                      <a:pPr/>
                      <a:t>[CATEGORY NAME]</a:t>
                    </a:fld>
                    <a:endParaRPr lang="en-US" sz="1400" dirty="0">
                      <a:solidFill>
                        <a:schemeClr val="accent3"/>
                      </a:solidFill>
                    </a:endParaRPr>
                  </a:p>
                  <a:p>
                    <a:r>
                      <a:rPr lang="en-US" sz="1400" dirty="0" smtClean="0">
                        <a:solidFill>
                          <a:schemeClr val="accent3"/>
                        </a:solidFill>
                      </a:rPr>
                      <a:t>24%</a:t>
                    </a:r>
                  </a:p>
                </c:rich>
              </c:tx>
              <c:dLblPos val="bestFit"/>
              <c:showCatName val="1"/>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3"/>
                    </a:solidFill>
                    <a:latin typeface="+mn-lt"/>
                    <a:ea typeface="+mn-ea"/>
                    <a:cs typeface="+mn-cs"/>
                  </a:defRPr>
                </a:pPr>
                <a:endParaRPr lang="en-US"/>
              </a:p>
            </c:txPr>
            <c:dLblPos val="outEnd"/>
            <c:showCatName val="1"/>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Sheet1!$A$10:$A$11</c:f>
              <c:strCache>
                <c:ptCount val="2"/>
                <c:pt idx="0">
                  <c:v>Other</c:v>
                </c:pt>
                <c:pt idx="1">
                  <c:v>DoD</c:v>
                </c:pt>
              </c:strCache>
            </c:strRef>
          </c:cat>
          <c:val>
            <c:numRef>
              <c:f>Sheet1!$B$10:$B$11</c:f>
              <c:numCache>
                <c:formatCode>0.00%</c:formatCode>
                <c:ptCount val="2"/>
                <c:pt idx="0">
                  <c:v>3.42</c:v>
                </c:pt>
                <c:pt idx="1">
                  <c:v>1.08</c:v>
                </c:pt>
              </c:numCache>
            </c:numRef>
          </c:val>
        </c:ser>
        <c:dLbls>
          <c:showCatName val="1"/>
        </c:dLbls>
      </c:pie3DChart>
      <c:spPr>
        <a:noFill/>
        <a:ln>
          <a:noFill/>
        </a:ln>
        <a:effectLst/>
      </c:spPr>
    </c:plotArea>
    <c:plotVisOnly val="1"/>
    <c:dispBlanksAs val="zero"/>
  </c:chart>
  <c:spPr>
    <a:noFill/>
    <a:ln>
      <a:noFill/>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r>
              <a:rPr lang="en-ZA"/>
              <a:t>LAND PARCELS</a:t>
            </a:r>
          </a:p>
        </c:rich>
      </c:tx>
      <c:layout>
        <c:manualLayout>
          <c:xMode val="edge"/>
          <c:yMode val="edge"/>
          <c:x val="0.3995977719647314"/>
          <c:y val="0.12197648556794531"/>
        </c:manualLayout>
      </c:layout>
      <c:spPr>
        <a:noFill/>
        <a:ln>
          <a:noFill/>
        </a:ln>
        <a:effectLst/>
      </c:spPr>
    </c:title>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pie3DChart>
        <c:varyColors val="1"/>
        <c:ser>
          <c:idx val="0"/>
          <c:order val="0"/>
          <c:explosion val="33"/>
          <c:dPt>
            <c:idx val="0"/>
            <c:explosion val="24"/>
            <c:spPr>
              <a:solidFill>
                <a:schemeClr val="bg1">
                  <a:lumMod val="75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layout>
                <c:manualLayout>
                  <c:x val="0.23301375604730779"/>
                  <c:y val="-0.13905285053146901"/>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bg1">
                          <a:lumMod val="65000"/>
                        </a:schemeClr>
                      </a:solidFill>
                      <a:latin typeface="+mn-lt"/>
                      <a:ea typeface="+mn-ea"/>
                      <a:cs typeface="+mn-cs"/>
                    </a:defRPr>
                  </a:pPr>
                  <a:endParaRPr lang="en-US"/>
                </a:p>
              </c:txPr>
              <c:dLblPos val="bestFit"/>
              <c:showCatName val="1"/>
              <c:showPercent val="1"/>
              <c:extLst>
                <c:ext xmlns:c15="http://schemas.microsoft.com/office/drawing/2012/chart" uri="{CE6537A1-D6FC-4f65-9D91-7224C49458BB}">
                  <c15:layout/>
                </c:ext>
              </c:extLst>
            </c:dLbl>
            <c:dLbl>
              <c:idx val="1"/>
              <c:layout>
                <c:manualLayout>
                  <c:x val="-0.16196887214551922"/>
                  <c:y val="6.0168434571072217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2"/>
                      </a:solidFill>
                      <a:latin typeface="+mn-lt"/>
                      <a:ea typeface="+mn-ea"/>
                      <a:cs typeface="+mn-cs"/>
                    </a:defRPr>
                  </a:pPr>
                  <a:endParaRPr lang="en-US"/>
                </a:p>
              </c:txPr>
              <c:dLblPos val="bestFit"/>
              <c:showCatName val="1"/>
              <c:showPercent val="1"/>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1"/>
                    </a:solidFill>
                    <a:latin typeface="+mn-lt"/>
                    <a:ea typeface="+mn-ea"/>
                    <a:cs typeface="+mn-cs"/>
                  </a:defRPr>
                </a:pPr>
                <a:endParaRPr lang="en-US"/>
              </a:p>
            </c:txPr>
            <c:dLblPos val="outEnd"/>
            <c:showCatName val="1"/>
            <c:showPercent val="1"/>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Sheet1!$A$3:$A$4</c:f>
              <c:strCache>
                <c:ptCount val="2"/>
                <c:pt idx="0">
                  <c:v>Other</c:v>
                </c:pt>
                <c:pt idx="1">
                  <c:v>DoD</c:v>
                </c:pt>
              </c:strCache>
            </c:strRef>
          </c:cat>
          <c:val>
            <c:numRef>
              <c:f>Sheet1!$B$3:$B$4</c:f>
              <c:numCache>
                <c:formatCode>0%</c:formatCode>
                <c:ptCount val="2"/>
                <c:pt idx="0">
                  <c:v>0.92</c:v>
                </c:pt>
                <c:pt idx="1">
                  <c:v>8.0000000000000016E-2</c:v>
                </c:pt>
              </c:numCache>
            </c:numRef>
          </c:val>
        </c:ser>
        <c:dLbls>
          <c:showPercent val="1"/>
        </c:dLbls>
      </c:pie3DChart>
      <c:spPr>
        <a:noFill/>
        <a:ln>
          <a:noFill/>
        </a:ln>
        <a:effectLst/>
      </c:spPr>
    </c:plotArea>
    <c:plotVisOnly val="1"/>
    <c:dispBlanksAs val="zero"/>
  </c:chart>
  <c:spPr>
    <a:noFill/>
    <a:ln>
      <a:noFill/>
    </a:ln>
    <a:effectLst/>
  </c:spPr>
  <c:txPr>
    <a:bodyPr/>
    <a:lstStyle/>
    <a:p>
      <a:pPr>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r>
              <a:rPr lang="en-ZA"/>
              <a:t>BUILDINGS</a:t>
            </a:r>
          </a:p>
        </c:rich>
      </c:tx>
      <c:layout/>
      <c:spPr>
        <a:noFill/>
        <a:ln>
          <a:noFill/>
        </a:ln>
        <a:effectLst/>
      </c:spPr>
    </c:title>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pie3DChart>
        <c:varyColors val="1"/>
        <c:ser>
          <c:idx val="0"/>
          <c:order val="0"/>
          <c:dPt>
            <c:idx val="0"/>
            <c:spPr>
              <a:solidFill>
                <a:schemeClr val="bg1">
                  <a:lumMod val="75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explosion val="23"/>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layout>
                <c:manualLayout>
                  <c:x val="7.777777777777789E-2"/>
                  <c:y val="-6.9444444444444461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bg1">
                          <a:lumMod val="65000"/>
                        </a:schemeClr>
                      </a:solidFill>
                      <a:latin typeface="+mn-lt"/>
                      <a:ea typeface="+mn-ea"/>
                      <a:cs typeface="+mn-cs"/>
                    </a:defRPr>
                  </a:pPr>
                  <a:endParaRPr lang="en-US"/>
                </a:p>
              </c:txPr>
              <c:dLblPos val="bestFit"/>
              <c:showCatName val="1"/>
              <c:showPercent val="1"/>
              <c:extLst>
                <c:ext xmlns:c15="http://schemas.microsoft.com/office/drawing/2012/chart" uri="{CE6537A1-D6FC-4f65-9D91-7224C49458BB}">
                  <c15:layout/>
                </c:ext>
              </c:extLst>
            </c:dLbl>
            <c:dLbl>
              <c:idx val="1"/>
              <c:layout>
                <c:manualLayout>
                  <c:x val="-1.666666666666667E-2"/>
                  <c:y val="-6.9444444444444461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2"/>
                      </a:solidFill>
                      <a:latin typeface="+mn-lt"/>
                      <a:ea typeface="+mn-ea"/>
                      <a:cs typeface="+mn-cs"/>
                    </a:defRPr>
                  </a:pPr>
                  <a:endParaRPr lang="en-US"/>
                </a:p>
              </c:txPr>
              <c:dLblPos val="bestFit"/>
              <c:showCatName val="1"/>
              <c:showPercent val="1"/>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1"/>
                    </a:solidFill>
                    <a:latin typeface="+mn-lt"/>
                    <a:ea typeface="+mn-ea"/>
                    <a:cs typeface="+mn-cs"/>
                  </a:defRPr>
                </a:pPr>
                <a:endParaRPr lang="en-US"/>
              </a:p>
            </c:txPr>
            <c:dLblPos val="outEnd"/>
            <c:showCatName val="1"/>
            <c:showPercent val="1"/>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Sheet1!$A$7:$A$8</c:f>
              <c:strCache>
                <c:ptCount val="2"/>
                <c:pt idx="0">
                  <c:v>Other</c:v>
                </c:pt>
                <c:pt idx="1">
                  <c:v>DoD</c:v>
                </c:pt>
              </c:strCache>
            </c:strRef>
          </c:cat>
          <c:val>
            <c:numRef>
              <c:f>Sheet1!$B$7:$B$8</c:f>
              <c:numCache>
                <c:formatCode>0%</c:formatCode>
                <c:ptCount val="2"/>
                <c:pt idx="0">
                  <c:v>0.71000000000000008</c:v>
                </c:pt>
                <c:pt idx="1">
                  <c:v>0.29000000000000004</c:v>
                </c:pt>
              </c:numCache>
            </c:numRef>
          </c:val>
        </c:ser>
        <c:dLbls>
          <c:showCatName val="1"/>
        </c:dLbls>
      </c:pie3DChart>
      <c:spPr>
        <a:noFill/>
        <a:ln>
          <a:noFill/>
        </a:ln>
        <a:effectLst/>
      </c:spPr>
    </c:plotArea>
    <c:plotVisOnly val="1"/>
    <c:dispBlanksAs val="zero"/>
  </c:chart>
  <c:spPr>
    <a:noFill/>
    <a:ln>
      <a:noFill/>
    </a:ln>
    <a:effectLst/>
  </c:spPr>
  <c:txPr>
    <a:bodyPr/>
    <a:lstStyle/>
    <a:p>
      <a:pPr>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r>
              <a:rPr lang="en-ZA"/>
              <a:t>EXTENT OF DoD transactions</a:t>
            </a:r>
          </a:p>
        </c:rich>
      </c:tx>
      <c:layout/>
      <c:spPr>
        <a:noFill/>
        <a:ln>
          <a:noFill/>
        </a:ln>
        <a:effectLst/>
      </c:spPr>
    </c:title>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9.3055555555555586E-2"/>
          <c:y val="0.23764435695538061"/>
          <c:w val="0.69444444444444453"/>
          <c:h val="0.55998906386701652"/>
        </c:manualLayout>
      </c:layout>
      <c:pie3DChart>
        <c:varyColors val="1"/>
        <c:ser>
          <c:idx val="0"/>
          <c:order val="0"/>
          <c:dPt>
            <c:idx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layout>
                <c:manualLayout>
                  <c:x val="0.24166666666666678"/>
                  <c:y val="7.8703703703703734E-2"/>
                </c:manualLayout>
              </c:layout>
              <c:tx>
                <c:rich>
                  <a:bodyPr/>
                  <a:lstStyle/>
                  <a:p>
                    <a:fld id="{7FD4E567-A1BD-4F38-82BA-476E19D2E4FB}" type="CATEGORYNAME">
                      <a:rPr lang="en-US" sz="1400"/>
                      <a:pPr/>
                      <a:t>[CATEGORY NAME]</a:t>
                    </a:fld>
                    <a:endParaRPr lang="en-US" sz="1400"/>
                  </a:p>
                  <a:p>
                    <a:r>
                      <a:rPr lang="en-US" sz="1400"/>
                      <a:t>(R432mil)</a:t>
                    </a:r>
                  </a:p>
                </c:rich>
              </c:tx>
              <c:dLblPos val="bestFit"/>
              <c:showCatName val="1"/>
              <c:extLst>
                <c:ext xmlns:c15="http://schemas.microsoft.com/office/drawing/2012/chart" uri="{CE6537A1-D6FC-4f65-9D91-7224C49458BB}">
                  <c15:layout/>
                  <c15:dlblFieldTable/>
                  <c15:showDataLabelsRange val="0"/>
                </c:ext>
              </c:extLst>
            </c:dLbl>
            <c:dLbl>
              <c:idx val="1"/>
              <c:layout>
                <c:manualLayout>
                  <c:x val="5.5555555555555455E-2"/>
                  <c:y val="3.7037037037036959E-2"/>
                </c:manualLayout>
              </c:layout>
              <c:tx>
                <c:rich>
                  <a:bodyPr/>
                  <a:lstStyle/>
                  <a:p>
                    <a:fld id="{A8635F99-B781-4EF6-9DBD-FF3E9E0D62C8}" type="CATEGORYNAME">
                      <a:rPr lang="en-US" sz="1400">
                        <a:solidFill>
                          <a:schemeClr val="accent2"/>
                        </a:solidFill>
                      </a:rPr>
                      <a:pPr/>
                      <a:t>[CATEGORY NAME]</a:t>
                    </a:fld>
                    <a:endParaRPr lang="en-US" sz="1400">
                      <a:solidFill>
                        <a:schemeClr val="accent2"/>
                      </a:solidFill>
                    </a:endParaRPr>
                  </a:p>
                  <a:p>
                    <a:r>
                      <a:rPr lang="en-US" sz="1400">
                        <a:solidFill>
                          <a:schemeClr val="accent2"/>
                        </a:solidFill>
                      </a:rPr>
                      <a:t>(R975mil)</a:t>
                    </a:r>
                  </a:p>
                </c:rich>
              </c:tx>
              <c:dLblPos val="bestFit"/>
              <c:showCatName val="1"/>
              <c:extLst>
                <c:ext xmlns:c15="http://schemas.microsoft.com/office/drawing/2012/chart" uri="{CE6537A1-D6FC-4f65-9D91-7224C49458BB}">
                  <c15:layout/>
                  <c15:dlblFieldTable/>
                  <c15:showDataLabelsRange val="0"/>
                </c:ext>
              </c:extLst>
            </c:dLbl>
            <c:dLbl>
              <c:idx val="2"/>
              <c:layout>
                <c:manualLayout>
                  <c:x val="1.3888888888888894E-3"/>
                  <c:y val="-9.2590769903762894E-3"/>
                </c:manualLayout>
              </c:layout>
              <c:tx>
                <c:rich>
                  <a:bodyPr rot="0" spcFirstLastPara="1" vertOverflow="ellipsis" vert="horz" wrap="square" lIns="38100" tIns="19050" rIns="38100" bIns="19050" anchor="ctr" anchorCtr="0">
                    <a:noAutofit/>
                  </a:bodyPr>
                  <a:lstStyle/>
                  <a:p>
                    <a:pPr algn="ctr">
                      <a:defRPr sz="1400" b="1" i="0" u="none" strike="noStrike" kern="1200" spc="0" baseline="0">
                        <a:solidFill>
                          <a:schemeClr val="accent1"/>
                        </a:solidFill>
                        <a:latin typeface="+mn-lt"/>
                        <a:ea typeface="+mn-ea"/>
                        <a:cs typeface="+mn-cs"/>
                      </a:defRPr>
                    </a:pPr>
                    <a:fld id="{6887D85A-61D6-4902-BA39-4D16C073076B}" type="CATEGORYNAME">
                      <a:rPr lang="en-US" sz="1400">
                        <a:solidFill>
                          <a:schemeClr val="accent3"/>
                        </a:solidFill>
                      </a:rPr>
                      <a:pPr algn="ctr">
                        <a:defRPr sz="1400" b="1" i="0" u="none" strike="noStrike" kern="1200" spc="0" baseline="0">
                          <a:solidFill>
                            <a:schemeClr val="accent1"/>
                          </a:solidFill>
                          <a:latin typeface="+mn-lt"/>
                          <a:ea typeface="+mn-ea"/>
                          <a:cs typeface="+mn-cs"/>
                        </a:defRPr>
                      </a:pPr>
                      <a:t>[CATEGORY NAME]</a:t>
                    </a:fld>
                    <a:endParaRPr lang="en-US" sz="1400" dirty="0">
                      <a:solidFill>
                        <a:schemeClr val="accent3"/>
                      </a:solidFill>
                    </a:endParaRPr>
                  </a:p>
                  <a:p>
                    <a:pPr algn="ctr">
                      <a:defRPr sz="1400" b="1" i="0" u="none" strike="noStrike" kern="1200" spc="0" baseline="0">
                        <a:solidFill>
                          <a:schemeClr val="accent1"/>
                        </a:solidFill>
                        <a:latin typeface="+mn-lt"/>
                        <a:ea typeface="+mn-ea"/>
                        <a:cs typeface="+mn-cs"/>
                      </a:defRPr>
                    </a:pPr>
                    <a:r>
                      <a:rPr lang="en-US" sz="1400" dirty="0">
                        <a:solidFill>
                          <a:schemeClr val="accent3"/>
                        </a:solidFill>
                      </a:rPr>
                      <a:t>(R1.08bn)</a:t>
                    </a:r>
                  </a:p>
                </c:rich>
              </c:tx>
              <c:spPr>
                <a:noFill/>
                <a:ln>
                  <a:noFill/>
                </a:ln>
                <a:effectLst/>
              </c:spPr>
              <c:dLblPos val="bestFit"/>
              <c:showCatName val="1"/>
              <c:extLst>
                <c:ext xmlns:c15="http://schemas.microsoft.com/office/drawing/2012/chart" uri="{CE6537A1-D6FC-4f65-9D91-7224C49458BB}">
                  <c15:layout>
                    <c:manualLayout>
                      <c:w val="0.63009733158355208"/>
                      <c:h val="0.22990740740740737"/>
                    </c:manualLayout>
                  </c15:layout>
                  <c15:dlblFieldTable/>
                  <c15:showDataLabelsRange val="0"/>
                </c:ext>
              </c:extLst>
            </c:dLbl>
            <c:dLbl>
              <c:idx val="3"/>
              <c:layout>
                <c:manualLayout>
                  <c:x val="-4.7222222222222235E-2"/>
                  <c:y val="-9.2592592592592622E-3"/>
                </c:manualLayout>
              </c:layout>
              <c:tx>
                <c:rich>
                  <a:bodyPr/>
                  <a:lstStyle/>
                  <a:p>
                    <a:fld id="{89C165F9-18DC-4D6F-99C2-C27EEBE86669}" type="CATEGORYNAME">
                      <a:rPr lang="en-US" sz="1400">
                        <a:solidFill>
                          <a:schemeClr val="accent4"/>
                        </a:solidFill>
                      </a:rPr>
                      <a:pPr/>
                      <a:t>[CATEGORY NAME]</a:t>
                    </a:fld>
                    <a:endParaRPr lang="en-US" sz="1400">
                      <a:solidFill>
                        <a:schemeClr val="accent4"/>
                      </a:solidFill>
                    </a:endParaRPr>
                  </a:p>
                  <a:p>
                    <a:r>
                      <a:rPr lang="en-US" sz="1400">
                        <a:solidFill>
                          <a:schemeClr val="accent4"/>
                        </a:solidFill>
                      </a:rPr>
                      <a:t>(R1.1)</a:t>
                    </a:r>
                  </a:p>
                </c:rich>
              </c:tx>
              <c:dLblPos val="bestFit"/>
              <c:showCatName val="1"/>
              <c:extLst>
                <c:ext xmlns:c15="http://schemas.microsoft.com/office/drawing/2012/chart" uri="{CE6537A1-D6FC-4f65-9D91-7224C49458BB}">
                  <c15:layout>
                    <c:manualLayout>
                      <c:w val="0.22097222222222221"/>
                      <c:h val="0.25229184893554973"/>
                    </c:manualLayout>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1"/>
                    </a:solidFill>
                    <a:latin typeface="+mn-lt"/>
                    <a:ea typeface="+mn-ea"/>
                    <a:cs typeface="+mn-cs"/>
                  </a:defRPr>
                </a:pPr>
                <a:endParaRPr lang="en-US"/>
              </a:p>
            </c:txPr>
            <c:dLblPos val="outEnd"/>
            <c:showCatName val="1"/>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Sheet1!$A$36:$A$39</c:f>
              <c:strCache>
                <c:ptCount val="4"/>
                <c:pt idx="0">
                  <c:v>Leases </c:v>
                </c:pt>
                <c:pt idx="1">
                  <c:v>Capital</c:v>
                </c:pt>
                <c:pt idx="2">
                  <c:v>Accomodation Charges</c:v>
                </c:pt>
                <c:pt idx="3">
                  <c:v>Municipal Services</c:v>
                </c:pt>
              </c:strCache>
            </c:strRef>
          </c:cat>
          <c:val>
            <c:numRef>
              <c:f>Sheet1!$B$36:$B$39</c:f>
              <c:numCache>
                <c:formatCode>General</c:formatCode>
                <c:ptCount val="4"/>
                <c:pt idx="0">
                  <c:v>0.43200000000000005</c:v>
                </c:pt>
                <c:pt idx="1">
                  <c:v>0.97500000000000009</c:v>
                </c:pt>
                <c:pt idx="2">
                  <c:v>1.08</c:v>
                </c:pt>
                <c:pt idx="3">
                  <c:v>1.1000000000000001</c:v>
                </c:pt>
              </c:numCache>
            </c:numRef>
          </c:val>
        </c:ser>
        <c:dLbls>
          <c:showCatName val="1"/>
        </c:dLbls>
      </c:pie3DChart>
      <c:spPr>
        <a:noFill/>
        <a:ln>
          <a:noFill/>
        </a:ln>
        <a:effectLst/>
      </c:spPr>
    </c:plotArea>
    <c:plotVisOnly val="1"/>
    <c:dispBlanksAs val="zero"/>
  </c:chart>
  <c:spPr>
    <a:noFill/>
    <a:ln>
      <a:noFill/>
    </a:ln>
    <a:effectLst/>
  </c:spPr>
  <c:txPr>
    <a:bodyPr/>
    <a:lstStyle/>
    <a:p>
      <a:pPr>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057"/>
          </a:xfrm>
          <a:prstGeom prst="rect">
            <a:avLst/>
          </a:prstGeom>
        </p:spPr>
        <p:txBody>
          <a:bodyPr vert="horz" lIns="93771" tIns="46885" rIns="93771" bIns="46885" rtlCol="0"/>
          <a:lstStyle>
            <a:lvl1pPr algn="l">
              <a:defRPr sz="1300"/>
            </a:lvl1pPr>
          </a:lstStyle>
          <a:p>
            <a:endParaRPr/>
          </a:p>
        </p:txBody>
      </p:sp>
      <p:sp>
        <p:nvSpPr>
          <p:cNvPr id="3" name="Date Placeholder 2"/>
          <p:cNvSpPr>
            <a:spLocks noGrp="1"/>
          </p:cNvSpPr>
          <p:nvPr>
            <p:ph type="dt" sz="quarter" idx="1"/>
          </p:nvPr>
        </p:nvSpPr>
        <p:spPr>
          <a:xfrm>
            <a:off x="3850444" y="1"/>
            <a:ext cx="2945659" cy="498057"/>
          </a:xfrm>
          <a:prstGeom prst="rect">
            <a:avLst/>
          </a:prstGeom>
        </p:spPr>
        <p:txBody>
          <a:bodyPr vert="horz" lIns="93771" tIns="46885" rIns="93771" bIns="46885" rtlCol="0"/>
          <a:lstStyle>
            <a:lvl1pPr algn="r">
              <a:defRPr sz="1300"/>
            </a:lvl1pPr>
          </a:lstStyle>
          <a:p>
            <a:fld id="{24CE221E-83ED-4F6C-BA5F-3F9E6FDB6953}" type="datetimeFigureOut">
              <a:rPr lang="en-US"/>
              <a:pPr/>
              <a:t>11/21/2018</a:t>
            </a:fld>
            <a:endParaRPr/>
          </a:p>
        </p:txBody>
      </p:sp>
      <p:sp>
        <p:nvSpPr>
          <p:cNvPr id="4" name="Footer Placeholder 3"/>
          <p:cNvSpPr>
            <a:spLocks noGrp="1"/>
          </p:cNvSpPr>
          <p:nvPr>
            <p:ph type="ftr" sz="quarter" idx="2"/>
          </p:nvPr>
        </p:nvSpPr>
        <p:spPr>
          <a:xfrm>
            <a:off x="1" y="9428584"/>
            <a:ext cx="2945659" cy="498056"/>
          </a:xfrm>
          <a:prstGeom prst="rect">
            <a:avLst/>
          </a:prstGeom>
        </p:spPr>
        <p:txBody>
          <a:bodyPr vert="horz" lIns="93771" tIns="46885" rIns="93771" bIns="46885" rtlCol="0" anchor="b"/>
          <a:lstStyle>
            <a:lvl1pPr algn="l">
              <a:defRPr sz="1300"/>
            </a:lvl1pPr>
          </a:lstStyle>
          <a:p>
            <a:endParaRPr/>
          </a:p>
        </p:txBody>
      </p:sp>
      <p:sp>
        <p:nvSpPr>
          <p:cNvPr id="5" name="Slide Number Placeholder 4"/>
          <p:cNvSpPr>
            <a:spLocks noGrp="1"/>
          </p:cNvSpPr>
          <p:nvPr>
            <p:ph type="sldNum" sz="quarter" idx="3"/>
          </p:nvPr>
        </p:nvSpPr>
        <p:spPr>
          <a:xfrm>
            <a:off x="3850444" y="9428584"/>
            <a:ext cx="2945659" cy="498056"/>
          </a:xfrm>
          <a:prstGeom prst="rect">
            <a:avLst/>
          </a:prstGeom>
        </p:spPr>
        <p:txBody>
          <a:bodyPr vert="horz" lIns="93771" tIns="46885" rIns="93771" bIns="46885" rtlCol="0" anchor="b"/>
          <a:lstStyle>
            <a:lvl1pPr algn="r">
              <a:defRPr sz="1300"/>
            </a:lvl1pPr>
          </a:lstStyle>
          <a:p>
            <a:fld id="{CA4CBEF8-5CDE-472B-839B-B8BB0C881006}" type="slidenum">
              <a:rPr/>
              <a:pPr/>
              <a:t>‹#›</a:t>
            </a:fld>
            <a:endParaRPr/>
          </a:p>
        </p:txBody>
      </p:sp>
    </p:spTree>
    <p:extLst>
      <p:ext uri="{BB962C8B-B14F-4D97-AF65-F5344CB8AC3E}">
        <p14:creationId xmlns:p14="http://schemas.microsoft.com/office/powerpoint/2010/main" xmlns="" val="42632892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6332"/>
          </a:xfrm>
          <a:prstGeom prst="rect">
            <a:avLst/>
          </a:prstGeom>
        </p:spPr>
        <p:txBody>
          <a:bodyPr vert="horz" lIns="93771" tIns="46885" rIns="93771" bIns="46885" rtlCol="0"/>
          <a:lstStyle>
            <a:lvl1pPr algn="l">
              <a:defRPr sz="1300"/>
            </a:lvl1pPr>
          </a:lstStyle>
          <a:p>
            <a:endParaRPr/>
          </a:p>
        </p:txBody>
      </p:sp>
      <p:sp>
        <p:nvSpPr>
          <p:cNvPr id="3" name="Date Placeholder 2"/>
          <p:cNvSpPr>
            <a:spLocks noGrp="1"/>
          </p:cNvSpPr>
          <p:nvPr>
            <p:ph type="dt" idx="1"/>
          </p:nvPr>
        </p:nvSpPr>
        <p:spPr>
          <a:xfrm>
            <a:off x="3850444" y="1"/>
            <a:ext cx="2945659" cy="496332"/>
          </a:xfrm>
          <a:prstGeom prst="rect">
            <a:avLst/>
          </a:prstGeom>
        </p:spPr>
        <p:txBody>
          <a:bodyPr vert="horz" lIns="93771" tIns="46885" rIns="93771" bIns="46885" rtlCol="0"/>
          <a:lstStyle>
            <a:lvl1pPr algn="r">
              <a:defRPr sz="1300"/>
            </a:lvl1pPr>
          </a:lstStyle>
          <a:p>
            <a:fld id="{97853E5F-CE67-483C-A264-F17AC70E9CA2}" type="datetimeFigureOut">
              <a:rPr lang="en-US"/>
              <a:pPr/>
              <a:t>11/21/2018</a:t>
            </a:fld>
            <a:endParaRPr/>
          </a:p>
        </p:txBody>
      </p:sp>
      <p:sp>
        <p:nvSpPr>
          <p:cNvPr id="4" name="Slide Image Placeholder 3"/>
          <p:cNvSpPr>
            <a:spLocks noGrp="1" noRot="1" noChangeAspect="1"/>
          </p:cNvSpPr>
          <p:nvPr>
            <p:ph type="sldImg" idx="2"/>
          </p:nvPr>
        </p:nvSpPr>
        <p:spPr>
          <a:xfrm>
            <a:off x="771525" y="742950"/>
            <a:ext cx="5254625" cy="3724275"/>
          </a:xfrm>
          <a:prstGeom prst="rect">
            <a:avLst/>
          </a:prstGeom>
          <a:noFill/>
          <a:ln w="12700">
            <a:solidFill>
              <a:prstClr val="black"/>
            </a:solidFill>
          </a:ln>
        </p:spPr>
        <p:txBody>
          <a:bodyPr vert="horz" lIns="93771" tIns="46885" rIns="93771" bIns="46885" rtlCol="0" anchor="ctr"/>
          <a:lstStyle/>
          <a:p>
            <a:endParaRPr/>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3771" tIns="46885" rIns="93771" bIns="46885"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1" y="9428583"/>
            <a:ext cx="2945659" cy="496332"/>
          </a:xfrm>
          <a:prstGeom prst="rect">
            <a:avLst/>
          </a:prstGeom>
        </p:spPr>
        <p:txBody>
          <a:bodyPr vert="horz" lIns="93771" tIns="46885" rIns="93771" bIns="46885" rtlCol="0" anchor="b"/>
          <a:lstStyle>
            <a:lvl1pPr algn="l">
              <a:defRPr sz="1300"/>
            </a:lvl1pPr>
          </a:lstStyle>
          <a:p>
            <a:endParaRPr/>
          </a:p>
        </p:txBody>
      </p:sp>
      <p:sp>
        <p:nvSpPr>
          <p:cNvPr id="7" name="Slide Number Placeholder 6"/>
          <p:cNvSpPr>
            <a:spLocks noGrp="1"/>
          </p:cNvSpPr>
          <p:nvPr>
            <p:ph type="sldNum" sz="quarter" idx="5"/>
          </p:nvPr>
        </p:nvSpPr>
        <p:spPr>
          <a:xfrm>
            <a:off x="3850444" y="9428583"/>
            <a:ext cx="2945659" cy="496332"/>
          </a:xfrm>
          <a:prstGeom prst="rect">
            <a:avLst/>
          </a:prstGeom>
        </p:spPr>
        <p:txBody>
          <a:bodyPr vert="horz" lIns="93771" tIns="46885" rIns="93771" bIns="46885" rtlCol="0" anchor="b"/>
          <a:lstStyle>
            <a:lvl1pPr algn="r">
              <a:defRPr sz="1300"/>
            </a:lvl1pPr>
          </a:lstStyle>
          <a:p>
            <a:fld id="{6BB98AFB-CB0D-4DFE-87B9-B4B0D0DE73CD}" type="slidenum">
              <a:rPr/>
              <a:pPr/>
              <a:t>‹#›</a:t>
            </a:fld>
            <a:endParaRPr/>
          </a:p>
        </p:txBody>
      </p:sp>
    </p:spTree>
    <p:extLst>
      <p:ext uri="{BB962C8B-B14F-4D97-AF65-F5344CB8AC3E}">
        <p14:creationId xmlns:p14="http://schemas.microsoft.com/office/powerpoint/2010/main" xmlns="" val="251280581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smtClean="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61885" indent="-293033">
              <a:defRPr>
                <a:solidFill>
                  <a:schemeClr val="tx1"/>
                </a:solidFill>
                <a:latin typeface="Century Gothic" panose="020B0502020202020204" pitchFamily="34" charset="0"/>
              </a:defRPr>
            </a:lvl2pPr>
            <a:lvl3pPr marL="1172131" indent="-234426">
              <a:defRPr>
                <a:solidFill>
                  <a:schemeClr val="tx1"/>
                </a:solidFill>
                <a:latin typeface="Century Gothic" panose="020B0502020202020204" pitchFamily="34" charset="0"/>
              </a:defRPr>
            </a:lvl3pPr>
            <a:lvl4pPr marL="1640983" indent="-234426">
              <a:defRPr>
                <a:solidFill>
                  <a:schemeClr val="tx1"/>
                </a:solidFill>
                <a:latin typeface="Century Gothic" panose="020B0502020202020204" pitchFamily="34" charset="0"/>
              </a:defRPr>
            </a:lvl4pPr>
            <a:lvl5pPr marL="2109834" indent="-234426">
              <a:defRPr>
                <a:solidFill>
                  <a:schemeClr val="tx1"/>
                </a:solidFill>
                <a:latin typeface="Century Gothic" panose="020B0502020202020204" pitchFamily="34" charset="0"/>
              </a:defRPr>
            </a:lvl5pPr>
            <a:lvl6pPr marL="2578687" indent="-234426" eaLnBrk="0" fontAlgn="base" hangingPunct="0">
              <a:spcBef>
                <a:spcPct val="0"/>
              </a:spcBef>
              <a:spcAft>
                <a:spcPct val="0"/>
              </a:spcAft>
              <a:defRPr>
                <a:solidFill>
                  <a:schemeClr val="tx1"/>
                </a:solidFill>
                <a:latin typeface="Century Gothic" panose="020B0502020202020204" pitchFamily="34" charset="0"/>
              </a:defRPr>
            </a:lvl6pPr>
            <a:lvl7pPr marL="3047539" indent="-234426" eaLnBrk="0" fontAlgn="base" hangingPunct="0">
              <a:spcBef>
                <a:spcPct val="0"/>
              </a:spcBef>
              <a:spcAft>
                <a:spcPct val="0"/>
              </a:spcAft>
              <a:defRPr>
                <a:solidFill>
                  <a:schemeClr val="tx1"/>
                </a:solidFill>
                <a:latin typeface="Century Gothic" panose="020B0502020202020204" pitchFamily="34" charset="0"/>
              </a:defRPr>
            </a:lvl7pPr>
            <a:lvl8pPr marL="3516391" indent="-234426" eaLnBrk="0" fontAlgn="base" hangingPunct="0">
              <a:spcBef>
                <a:spcPct val="0"/>
              </a:spcBef>
              <a:spcAft>
                <a:spcPct val="0"/>
              </a:spcAft>
              <a:defRPr>
                <a:solidFill>
                  <a:schemeClr val="tx1"/>
                </a:solidFill>
                <a:latin typeface="Century Gothic" panose="020B0502020202020204" pitchFamily="34" charset="0"/>
              </a:defRPr>
            </a:lvl8pPr>
            <a:lvl9pPr marL="3985243" indent="-234426" eaLnBrk="0" fontAlgn="base" hangingPunct="0">
              <a:spcBef>
                <a:spcPct val="0"/>
              </a:spcBef>
              <a:spcAft>
                <a:spcPct val="0"/>
              </a:spcAft>
              <a:defRPr>
                <a:solidFill>
                  <a:schemeClr val="tx1"/>
                </a:solidFill>
                <a:latin typeface="Century Gothic" panose="020B0502020202020204" pitchFamily="34" charset="0"/>
              </a:defRPr>
            </a:lvl9pPr>
          </a:lstStyle>
          <a:p>
            <a:fld id="{7F0CCA84-C294-4E55-AA10-0BB396E65BF0}" type="slidenum">
              <a:rPr lang="en-ZA" altLang="en-US" smtClean="0">
                <a:latin typeface="Franklin Gothic Medium" panose="020B0603020102020204" pitchFamily="34" charset="0"/>
              </a:rPr>
              <a:pPr/>
              <a:t>1</a:t>
            </a:fld>
            <a:endParaRPr lang="en-ZA" altLang="en-US" smtClean="0">
              <a:latin typeface="Franklin Gothic Medium" panose="020B0603020102020204" pitchFamily="34" charset="0"/>
            </a:endParaRPr>
          </a:p>
        </p:txBody>
      </p:sp>
    </p:spTree>
    <p:extLst>
      <p:ext uri="{BB962C8B-B14F-4D97-AF65-F5344CB8AC3E}">
        <p14:creationId xmlns:p14="http://schemas.microsoft.com/office/powerpoint/2010/main" xmlns="" val="34003335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6BB98AFB-CB0D-4DFE-87B9-B4B0D0DE73CD}" type="slidenum">
              <a:rPr lang="en-ZA" smtClean="0"/>
              <a:pPr/>
              <a:t>14</a:t>
            </a:fld>
            <a:endParaRPr lang="en-ZA"/>
          </a:p>
        </p:txBody>
      </p:sp>
    </p:spTree>
    <p:extLst>
      <p:ext uri="{BB962C8B-B14F-4D97-AF65-F5344CB8AC3E}">
        <p14:creationId xmlns:p14="http://schemas.microsoft.com/office/powerpoint/2010/main" xmlns="" val="4151401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6BB98AFB-CB0D-4DFE-87B9-B4B0D0DE73CD}" type="slidenum">
              <a:rPr lang="en-ZA" smtClean="0"/>
              <a:pPr/>
              <a:t>2</a:t>
            </a:fld>
            <a:endParaRPr lang="en-ZA"/>
          </a:p>
        </p:txBody>
      </p:sp>
    </p:spTree>
    <p:extLst>
      <p:ext uri="{BB962C8B-B14F-4D97-AF65-F5344CB8AC3E}">
        <p14:creationId xmlns:p14="http://schemas.microsoft.com/office/powerpoint/2010/main" xmlns="" val="1792380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ZA" altLang="en-US" dirty="0" smtClean="0"/>
          </a:p>
        </p:txBody>
      </p:sp>
      <p:sp>
        <p:nvSpPr>
          <p:cNvPr id="37892" name="Slide Number Placeholder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fld id="{BFDE6938-EFF8-4DBC-BF6C-2F1A3C4378B6}" type="slidenum">
              <a:rPr lang="en-ZA" altLang="en-US" sz="1200" smtClean="0">
                <a:latin typeface="Franklin Gothic Medium" panose="020B0603020102020204" pitchFamily="34" charset="0"/>
              </a:rPr>
              <a:pPr/>
              <a:t>7</a:t>
            </a:fld>
            <a:endParaRPr lang="en-ZA" altLang="en-US" sz="1200" dirty="0" smtClean="0">
              <a:latin typeface="Franklin Gothic Medium" panose="020B0603020102020204" pitchFamily="34" charset="0"/>
            </a:endParaRPr>
          </a:p>
        </p:txBody>
      </p:sp>
    </p:spTree>
    <p:extLst>
      <p:ext uri="{BB962C8B-B14F-4D97-AF65-F5344CB8AC3E}">
        <p14:creationId xmlns:p14="http://schemas.microsoft.com/office/powerpoint/2010/main" xmlns="" val="1862172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p:spPr>
        <p:txBody>
          <a:bodyPr/>
          <a:lstStyle/>
          <a:p>
            <a:endParaRPr lang="en-ZA" altLang="en-US" dirty="0" smtClean="0"/>
          </a:p>
        </p:txBody>
      </p:sp>
      <p:sp>
        <p:nvSpPr>
          <p:cNvPr id="35844" name="Slide Number Placeholder 3"/>
          <p:cNvSpPr>
            <a:spLocks noGrp="1"/>
          </p:cNvSpPr>
          <p:nvPr>
            <p:ph type="sldNum" sz="quarter" idx="5"/>
          </p:nvPr>
        </p:nvSpPr>
        <p:spPr>
          <a:noFill/>
        </p:spPr>
        <p:txBody>
          <a:bodyP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fld id="{B851AE7A-046C-4464-A489-BEB24B60A3D2}" type="slidenum">
              <a:rPr lang="en-ZA" altLang="en-US" sz="1200" smtClean="0">
                <a:solidFill>
                  <a:srgbClr val="000000"/>
                </a:solidFill>
                <a:latin typeface="Times" panose="02020603050405020304" pitchFamily="18" charset="0"/>
              </a:rPr>
              <a:pPr/>
              <a:t>8</a:t>
            </a:fld>
            <a:endParaRPr lang="en-ZA" altLang="en-US" sz="1200" dirty="0" smtClean="0">
              <a:solidFill>
                <a:srgbClr val="000000"/>
              </a:solidFill>
              <a:latin typeface="Times" panose="02020603050405020304" pitchFamily="18" charset="0"/>
            </a:endParaRPr>
          </a:p>
        </p:txBody>
      </p:sp>
    </p:spTree>
    <p:extLst>
      <p:ext uri="{BB962C8B-B14F-4D97-AF65-F5344CB8AC3E}">
        <p14:creationId xmlns:p14="http://schemas.microsoft.com/office/powerpoint/2010/main" xmlns="" val="1370989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p:spPr>
        <p:txBody>
          <a:bodyPr/>
          <a:lstStyle/>
          <a:p>
            <a:endParaRPr lang="en-ZA" altLang="en-US" dirty="0" smtClean="0"/>
          </a:p>
        </p:txBody>
      </p:sp>
      <p:sp>
        <p:nvSpPr>
          <p:cNvPr id="35844" name="Slide Number Placeholder 3"/>
          <p:cNvSpPr>
            <a:spLocks noGrp="1"/>
          </p:cNvSpPr>
          <p:nvPr>
            <p:ph type="sldNum" sz="quarter" idx="5"/>
          </p:nvPr>
        </p:nvSpPr>
        <p:spPr>
          <a:noFill/>
        </p:spPr>
        <p:txBody>
          <a:bodyP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fld id="{B851AE7A-046C-4464-A489-BEB24B60A3D2}" type="slidenum">
              <a:rPr lang="en-ZA" altLang="en-US" sz="1200" smtClean="0">
                <a:solidFill>
                  <a:srgbClr val="000000"/>
                </a:solidFill>
                <a:latin typeface="Times" panose="02020603050405020304" pitchFamily="18" charset="0"/>
              </a:rPr>
              <a:pPr/>
              <a:t>9</a:t>
            </a:fld>
            <a:endParaRPr lang="en-ZA" altLang="en-US" sz="1200" dirty="0" smtClean="0">
              <a:solidFill>
                <a:srgbClr val="000000"/>
              </a:solidFill>
              <a:latin typeface="Times" panose="02020603050405020304" pitchFamily="18" charset="0"/>
            </a:endParaRPr>
          </a:p>
        </p:txBody>
      </p:sp>
    </p:spTree>
    <p:extLst>
      <p:ext uri="{BB962C8B-B14F-4D97-AF65-F5344CB8AC3E}">
        <p14:creationId xmlns:p14="http://schemas.microsoft.com/office/powerpoint/2010/main" xmlns="" val="6931188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p:spPr>
        <p:txBody>
          <a:bodyPr/>
          <a:lstStyle/>
          <a:p>
            <a:endParaRPr lang="en-ZA" altLang="en-US" dirty="0" smtClean="0"/>
          </a:p>
        </p:txBody>
      </p:sp>
      <p:sp>
        <p:nvSpPr>
          <p:cNvPr id="35844" name="Slide Number Placeholder 3"/>
          <p:cNvSpPr>
            <a:spLocks noGrp="1"/>
          </p:cNvSpPr>
          <p:nvPr>
            <p:ph type="sldNum" sz="quarter" idx="5"/>
          </p:nvPr>
        </p:nvSpPr>
        <p:spPr>
          <a:noFill/>
        </p:spPr>
        <p:txBody>
          <a:bodyP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fld id="{B851AE7A-046C-4464-A489-BEB24B60A3D2}" type="slidenum">
              <a:rPr lang="en-ZA" altLang="en-US" sz="1200" smtClean="0">
                <a:solidFill>
                  <a:srgbClr val="000000"/>
                </a:solidFill>
                <a:latin typeface="Times" panose="02020603050405020304" pitchFamily="18" charset="0"/>
              </a:rPr>
              <a:pPr/>
              <a:t>10</a:t>
            </a:fld>
            <a:endParaRPr lang="en-ZA" altLang="en-US" sz="1200" dirty="0" smtClean="0">
              <a:solidFill>
                <a:srgbClr val="000000"/>
              </a:solidFill>
              <a:latin typeface="Times" panose="02020603050405020304" pitchFamily="18" charset="0"/>
            </a:endParaRPr>
          </a:p>
        </p:txBody>
      </p:sp>
    </p:spTree>
    <p:extLst>
      <p:ext uri="{BB962C8B-B14F-4D97-AF65-F5344CB8AC3E}">
        <p14:creationId xmlns:p14="http://schemas.microsoft.com/office/powerpoint/2010/main" xmlns="" val="2640626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p:spPr>
        <p:txBody>
          <a:bodyPr/>
          <a:lstStyle/>
          <a:p>
            <a:endParaRPr lang="en-ZA" altLang="en-US" dirty="0" smtClean="0"/>
          </a:p>
        </p:txBody>
      </p:sp>
      <p:sp>
        <p:nvSpPr>
          <p:cNvPr id="35844" name="Slide Number Placeholder 3"/>
          <p:cNvSpPr>
            <a:spLocks noGrp="1"/>
          </p:cNvSpPr>
          <p:nvPr>
            <p:ph type="sldNum" sz="quarter" idx="5"/>
          </p:nvPr>
        </p:nvSpPr>
        <p:spPr>
          <a:noFill/>
        </p:spPr>
        <p:txBody>
          <a:bodyP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fld id="{B851AE7A-046C-4464-A489-BEB24B60A3D2}" type="slidenum">
              <a:rPr lang="en-ZA" altLang="en-US" sz="1200" smtClean="0">
                <a:solidFill>
                  <a:srgbClr val="000000"/>
                </a:solidFill>
                <a:latin typeface="Times" panose="02020603050405020304" pitchFamily="18" charset="0"/>
              </a:rPr>
              <a:pPr/>
              <a:t>11</a:t>
            </a:fld>
            <a:endParaRPr lang="en-ZA" altLang="en-US" sz="1200" dirty="0" smtClean="0">
              <a:solidFill>
                <a:srgbClr val="000000"/>
              </a:solidFill>
              <a:latin typeface="Times" panose="02020603050405020304" pitchFamily="18" charset="0"/>
            </a:endParaRPr>
          </a:p>
        </p:txBody>
      </p:sp>
    </p:spTree>
    <p:extLst>
      <p:ext uri="{BB962C8B-B14F-4D97-AF65-F5344CB8AC3E}">
        <p14:creationId xmlns:p14="http://schemas.microsoft.com/office/powerpoint/2010/main" xmlns="" val="42086014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p:spPr>
        <p:txBody>
          <a:bodyPr/>
          <a:lstStyle/>
          <a:p>
            <a:endParaRPr lang="en-ZA" altLang="en-US" dirty="0" smtClean="0"/>
          </a:p>
        </p:txBody>
      </p:sp>
      <p:sp>
        <p:nvSpPr>
          <p:cNvPr id="35844" name="Slide Number Placeholder 3"/>
          <p:cNvSpPr>
            <a:spLocks noGrp="1"/>
          </p:cNvSpPr>
          <p:nvPr>
            <p:ph type="sldNum" sz="quarter" idx="5"/>
          </p:nvPr>
        </p:nvSpPr>
        <p:spPr>
          <a:noFill/>
        </p:spPr>
        <p:txBody>
          <a:bodyP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fld id="{B851AE7A-046C-4464-A489-BEB24B60A3D2}" type="slidenum">
              <a:rPr lang="en-ZA" altLang="en-US" sz="1200" smtClean="0">
                <a:solidFill>
                  <a:srgbClr val="000000"/>
                </a:solidFill>
                <a:latin typeface="Times" panose="02020603050405020304" pitchFamily="18" charset="0"/>
              </a:rPr>
              <a:pPr/>
              <a:t>12</a:t>
            </a:fld>
            <a:endParaRPr lang="en-ZA" altLang="en-US" sz="1200" dirty="0" smtClean="0">
              <a:solidFill>
                <a:srgbClr val="000000"/>
              </a:solidFill>
              <a:latin typeface="Times" panose="02020603050405020304" pitchFamily="18" charset="0"/>
            </a:endParaRPr>
          </a:p>
        </p:txBody>
      </p:sp>
    </p:spTree>
    <p:extLst>
      <p:ext uri="{BB962C8B-B14F-4D97-AF65-F5344CB8AC3E}">
        <p14:creationId xmlns:p14="http://schemas.microsoft.com/office/powerpoint/2010/main" xmlns="" val="6107888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p:spPr>
        <p:txBody>
          <a:bodyPr/>
          <a:lstStyle/>
          <a:p>
            <a:endParaRPr lang="en-ZA" altLang="en-US" dirty="0" smtClean="0"/>
          </a:p>
        </p:txBody>
      </p:sp>
      <p:sp>
        <p:nvSpPr>
          <p:cNvPr id="35844" name="Slide Number Placeholder 3"/>
          <p:cNvSpPr>
            <a:spLocks noGrp="1"/>
          </p:cNvSpPr>
          <p:nvPr>
            <p:ph type="sldNum" sz="quarter" idx="5"/>
          </p:nvPr>
        </p:nvSpPr>
        <p:spPr>
          <a:noFill/>
        </p:spPr>
        <p:txBody>
          <a:bodyP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fld id="{B851AE7A-046C-4464-A489-BEB24B60A3D2}" type="slidenum">
              <a:rPr lang="en-ZA" altLang="en-US" sz="1200" smtClean="0">
                <a:solidFill>
                  <a:srgbClr val="000000"/>
                </a:solidFill>
                <a:latin typeface="Times" panose="02020603050405020304" pitchFamily="18" charset="0"/>
              </a:rPr>
              <a:pPr/>
              <a:t>13</a:t>
            </a:fld>
            <a:endParaRPr lang="en-ZA" altLang="en-US" sz="1200" dirty="0" smtClean="0">
              <a:solidFill>
                <a:srgbClr val="000000"/>
              </a:solidFill>
              <a:latin typeface="Times" panose="02020603050405020304" pitchFamily="18" charset="0"/>
            </a:endParaRPr>
          </a:p>
        </p:txBody>
      </p:sp>
    </p:spTree>
    <p:extLst>
      <p:ext uri="{BB962C8B-B14F-4D97-AF65-F5344CB8AC3E}">
        <p14:creationId xmlns:p14="http://schemas.microsoft.com/office/powerpoint/2010/main" xmlns="" val="3638190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5214" y="672060"/>
            <a:ext cx="5029200" cy="3168281"/>
          </a:xfrm>
        </p:spPr>
        <p:txBody>
          <a:bodyPr>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1065215" y="4288380"/>
            <a:ext cx="5029201" cy="1760155"/>
          </a:xfrm>
        </p:spPr>
        <p:txBody>
          <a:bodyPr>
            <a:normAutofit/>
          </a:bodyPr>
          <a:lstStyle>
            <a:lvl1pPr marL="0" indent="0" algn="l">
              <a:spcBef>
                <a:spcPts val="600"/>
              </a:spcBef>
              <a:buNone/>
              <a:defRPr sz="240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endParaRPr dirty="0"/>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AAEAE4A8-A6E5-453E-B946-FB774B73F48C}" type="slidenum">
              <a:rPr/>
              <a:pPr/>
              <a:t>‹#›</a:t>
            </a:fld>
            <a:endParaRPr/>
          </a:p>
        </p:txBody>
      </p:sp>
    </p:spTree>
    <p:extLst>
      <p:ext uri="{BB962C8B-B14F-4D97-AF65-F5344CB8AC3E}">
        <p14:creationId xmlns:p14="http://schemas.microsoft.com/office/powerpoint/2010/main" xmlns="" val="6647520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AAEAE4A8-A6E5-453E-B946-FB774B73F48C}" type="slidenum">
              <a:rPr/>
              <a:pPr/>
              <a:t>‹#›</a:t>
            </a:fld>
            <a:endParaRPr/>
          </a:p>
        </p:txBody>
      </p:sp>
    </p:spTree>
    <p:extLst>
      <p:ext uri="{BB962C8B-B14F-4D97-AF65-F5344CB8AC3E}">
        <p14:creationId xmlns:p14="http://schemas.microsoft.com/office/powerpoint/2010/main" xmlns="" val="26680935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61415" y="672060"/>
            <a:ext cx="2362201" cy="691261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065216" y="672060"/>
            <a:ext cx="7467599" cy="691261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AAEAE4A8-A6E5-453E-B946-FB774B73F48C}" type="slidenum">
              <a:rPr/>
              <a:pPr/>
              <a:t>‹#›</a:t>
            </a:fld>
            <a:endParaRPr/>
          </a:p>
        </p:txBody>
      </p:sp>
    </p:spTree>
    <p:extLst>
      <p:ext uri="{BB962C8B-B14F-4D97-AF65-F5344CB8AC3E}">
        <p14:creationId xmlns:p14="http://schemas.microsoft.com/office/powerpoint/2010/main" xmlns="" val="18824499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6268" y="2952229"/>
            <a:ext cx="12287100" cy="8136805"/>
          </a:xfrm>
          <a:prstGeom prst="rect">
            <a:avLst/>
          </a:prstGeom>
        </p:spPr>
      </p:pic>
      <p:sp>
        <p:nvSpPr>
          <p:cNvPr id="3" name="Rectangle 2"/>
          <p:cNvSpPr/>
          <p:nvPr userDrawn="1"/>
        </p:nvSpPr>
        <p:spPr>
          <a:xfrm>
            <a:off x="1" y="3604148"/>
            <a:ext cx="12188824" cy="93225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180" tIns="34090" rIns="68180" bIns="34090" numCol="1" spcCol="0" rtlCol="0" fromWordArt="0" anchor="ctr" anchorCtr="0" forceAA="0" compatLnSpc="1">
            <a:prstTxWarp prst="textNoShape">
              <a:avLst/>
            </a:prstTxWarp>
            <a:noAutofit/>
          </a:bodyPr>
          <a:lstStyle/>
          <a:p>
            <a:pPr algn="ctr"/>
            <a:endParaRPr lang="ko-KR" altLang="en-US" sz="1342" dirty="0"/>
          </a:p>
        </p:txBody>
      </p:sp>
      <p:sp>
        <p:nvSpPr>
          <p:cNvPr id="8" name="Slide Number Placeholder 6"/>
          <p:cNvSpPr txBox="1">
            <a:spLocks/>
          </p:cNvSpPr>
          <p:nvPr userDrawn="1"/>
        </p:nvSpPr>
        <p:spPr>
          <a:xfrm>
            <a:off x="10518375" y="7867555"/>
            <a:ext cx="1219201" cy="344029"/>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smtClean="0">
                <a:ln>
                  <a:noFill/>
                </a:ln>
                <a:solidFill>
                  <a:schemeClr val="bg1"/>
                </a:solidFill>
                <a:effectLst/>
                <a:uLnTx/>
                <a:uFillTx/>
                <a:latin typeface="+mn-lt"/>
                <a:ea typeface="+mn-ea"/>
                <a:cs typeface="+mn-cs"/>
              </a:rPr>
              <a:t>Slide </a:t>
            </a:r>
            <a:fld id="{AAEAE4A8-A6E5-453E-B946-FB774B73F48C}" type="slidenum">
              <a:rPr kumimoji="0" lang="en-GB" sz="1600" b="1"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600" b="1" i="0" u="none" strike="noStrike" kern="1200" cap="none" spc="0" normalizeH="0" baseline="0" noProof="0" dirty="0">
              <a:ln>
                <a:noFill/>
              </a:ln>
              <a:solidFill>
                <a:schemeClr val="bg1"/>
              </a:solidFill>
              <a:effectLst/>
              <a:uLnTx/>
              <a:uFillTx/>
              <a:latin typeface="+mn-lt"/>
              <a:ea typeface="+mn-ea"/>
              <a:cs typeface="+mn-cs"/>
            </a:endParaRPr>
          </a:p>
        </p:txBody>
      </p:sp>
      <p:sp>
        <p:nvSpPr>
          <p:cNvPr id="13" name="Title 1"/>
          <p:cNvSpPr>
            <a:spLocks noGrp="1"/>
          </p:cNvSpPr>
          <p:nvPr>
            <p:ph type="title" hasCustomPrompt="1"/>
          </p:nvPr>
        </p:nvSpPr>
        <p:spPr>
          <a:xfrm>
            <a:off x="1" y="3604148"/>
            <a:ext cx="12188824" cy="932258"/>
          </a:xfrm>
          <a:prstGeom prst="rect">
            <a:avLst/>
          </a:prstGeom>
        </p:spPr>
        <p:txBody>
          <a:bodyPr anchor="ctr"/>
          <a:lstStyle>
            <a:lvl1pPr algn="ctr">
              <a:lnSpc>
                <a:spcPts val="3000"/>
              </a:lnSpc>
              <a:defRPr b="1">
                <a:solidFill>
                  <a:schemeClr val="bg1"/>
                </a:solidFill>
                <a:latin typeface="+mj-lt"/>
                <a:cs typeface="Arial" pitchFamily="34" charset="0"/>
              </a:defRPr>
            </a:lvl1pPr>
          </a:lstStyle>
          <a:p>
            <a:r>
              <a:rPr lang="en-US" altLang="ko-KR" dirty="0" smtClean="0"/>
              <a:t>SECTION</a:t>
            </a:r>
            <a:endParaRPr lang="ko-KR" altLang="en-US" dirty="0"/>
          </a:p>
        </p:txBody>
      </p:sp>
    </p:spTree>
    <p:extLst>
      <p:ext uri="{BB962C8B-B14F-4D97-AF65-F5344CB8AC3E}">
        <p14:creationId xmlns:p14="http://schemas.microsoft.com/office/powerpoint/2010/main" xmlns="" val="156384423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3" y="1690335"/>
            <a:ext cx="12188825" cy="1456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userDrawn="1"/>
        </p:nvSpPr>
        <p:spPr>
          <a:xfrm>
            <a:off x="1" y="3606001"/>
            <a:ext cx="5380032" cy="50347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2710036" y="402221"/>
            <a:ext cx="6768752" cy="1344119"/>
          </a:xfrm>
        </p:spPr>
        <p:txBody>
          <a:bodyPr>
            <a:normAutofit/>
          </a:bodyPr>
          <a:lstStyle>
            <a:lvl1pPr algn="ctr">
              <a:defRPr sz="4400">
                <a:solidFill>
                  <a:schemeClr val="accent1"/>
                </a:solidFill>
              </a:defRPr>
            </a:lvl1pPr>
          </a:lstStyle>
          <a:p>
            <a:r>
              <a:rPr lang="en-US" dirty="0" smtClean="0"/>
              <a:t>Click to edit Master title style</a:t>
            </a:r>
            <a:endParaRPr dirty="0"/>
          </a:p>
        </p:txBody>
      </p:sp>
      <p:sp>
        <p:nvSpPr>
          <p:cNvPr id="3" name="Content Placeholder 2"/>
          <p:cNvSpPr>
            <a:spLocks noGrp="1"/>
          </p:cNvSpPr>
          <p:nvPr>
            <p:ph idx="1"/>
          </p:nvPr>
        </p:nvSpPr>
        <p:spPr>
          <a:xfrm>
            <a:off x="1125860" y="2034365"/>
            <a:ext cx="10225136" cy="5643602"/>
          </a:xfrm>
        </p:spPr>
        <p:txBody>
          <a:bodyPr>
            <a:normAutofit/>
          </a:bodyPr>
          <a:lstStyle>
            <a:lvl1pPr>
              <a:defRPr sz="3200"/>
            </a:lvl1pPr>
            <a:lvl2pPr marL="722313" indent="-357188">
              <a:lnSpc>
                <a:spcPct val="100000"/>
              </a:lnSpc>
              <a:buFont typeface="Courier New" pitchFamily="49" charset="0"/>
              <a:buChar char="o"/>
              <a:defRPr sz="3200"/>
            </a:lvl2pPr>
            <a:lvl3pPr marL="1069975" indent="-357188">
              <a:lnSpc>
                <a:spcPct val="100000"/>
              </a:lnSpc>
              <a:defRPr sz="32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4" name="Footer Placeholder 4"/>
          <p:cNvSpPr>
            <a:spLocks noGrp="1"/>
          </p:cNvSpPr>
          <p:nvPr>
            <p:ph type="ftr" sz="quarter" idx="11"/>
          </p:nvPr>
        </p:nvSpPr>
        <p:spPr>
          <a:xfrm>
            <a:off x="2702528" y="7806576"/>
            <a:ext cx="6776260" cy="430840"/>
          </a:xfrm>
        </p:spPr>
        <p:txBody>
          <a:bodyPr/>
          <a:lstStyle>
            <a:lvl1pPr algn="ctr">
              <a:defRPr sz="1600"/>
            </a:lvl1pPr>
          </a:lstStyle>
          <a:p>
            <a:endParaRPr lang="en-GB" dirty="0">
              <a:solidFill>
                <a:schemeClr val="accent1"/>
              </a:solidFill>
            </a:endParaRPr>
          </a:p>
        </p:txBody>
      </p:sp>
      <p:sp>
        <p:nvSpPr>
          <p:cNvPr id="15" name="Slide Number Placeholder 6"/>
          <p:cNvSpPr txBox="1">
            <a:spLocks/>
          </p:cNvSpPr>
          <p:nvPr userDrawn="1"/>
        </p:nvSpPr>
        <p:spPr>
          <a:xfrm>
            <a:off x="9666312" y="7677967"/>
            <a:ext cx="1219201" cy="344029"/>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AAEAE4A8-A6E5-453E-B946-FB774B73F48C}" type="slidenum">
              <a:rPr kumimoji="0" lang="en-GB" sz="1600" b="1" i="0" u="none" strike="noStrike" kern="1200" cap="none" spc="0" normalizeH="0" baseline="0" noProof="0" smtClean="0">
                <a:ln>
                  <a:noFill/>
                </a:ln>
                <a:solidFill>
                  <a:schemeClr val="tx1">
                    <a:lumMod val="65000"/>
                    <a:lumOff val="3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600" b="1" i="0" u="none" strike="noStrike" kern="1200" cap="none" spc="0" normalizeH="0" baseline="0" noProof="0" dirty="0">
              <a:ln>
                <a:noFill/>
              </a:ln>
              <a:solidFill>
                <a:schemeClr val="tx1">
                  <a:lumMod val="65000"/>
                  <a:lumOff val="35000"/>
                </a:schemeClr>
              </a:solidFill>
              <a:effectLst/>
              <a:uLnTx/>
              <a:uFillTx/>
              <a:latin typeface="+mn-lt"/>
              <a:ea typeface="+mn-ea"/>
              <a:cs typeface="+mn-cs"/>
            </a:endParaRPr>
          </a:p>
        </p:txBody>
      </p:sp>
      <p:sp>
        <p:nvSpPr>
          <p:cNvPr id="17" name="Rectangle 16"/>
          <p:cNvSpPr/>
          <p:nvPr userDrawn="1"/>
        </p:nvSpPr>
        <p:spPr>
          <a:xfrm>
            <a:off x="0" y="3677439"/>
            <a:ext cx="593685" cy="210580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9636206" y="699956"/>
            <a:ext cx="2051637" cy="763723"/>
          </a:xfrm>
          <a:prstGeom prst="rect">
            <a:avLst/>
          </a:prstGeom>
        </p:spPr>
      </p:pic>
      <p:pic>
        <p:nvPicPr>
          <p:cNvPr id="16" name="Picture 15" descr="logo.png"/>
          <p:cNvPicPr>
            <a:picLocks noChangeAspect="1"/>
          </p:cNvPicPr>
          <p:nvPr userDrawn="1"/>
        </p:nvPicPr>
        <p:blipFill>
          <a:blip r:embed="rId3" cstate="print"/>
          <a:stretch>
            <a:fillRect/>
          </a:stretch>
        </p:blipFill>
        <p:spPr>
          <a:xfrm>
            <a:off x="736562" y="745854"/>
            <a:ext cx="1785265" cy="678560"/>
          </a:xfrm>
          <a:prstGeom prst="rect">
            <a:avLst/>
          </a:prstGeom>
        </p:spPr>
      </p:pic>
    </p:spTree>
    <p:extLst>
      <p:ext uri="{BB962C8B-B14F-4D97-AF65-F5344CB8AC3E}">
        <p14:creationId xmlns:p14="http://schemas.microsoft.com/office/powerpoint/2010/main" xmlns="" val="242915331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5214" y="672061"/>
            <a:ext cx="8686800" cy="2880254"/>
          </a:xfrm>
        </p:spPr>
        <p:txBody>
          <a:bodyPr anchor="b">
            <a:normAutofit/>
          </a:bodyPr>
          <a:lstStyle>
            <a:lvl1pPr algn="l">
              <a:defRPr sz="5400" b="1" cap="none" baseline="0"/>
            </a:lvl1pPr>
          </a:lstStyle>
          <a:p>
            <a:r>
              <a:rPr lang="en-US" smtClean="0"/>
              <a:t>Click to edit Master title style</a:t>
            </a:r>
            <a:endParaRPr/>
          </a:p>
        </p:txBody>
      </p:sp>
      <p:sp>
        <p:nvSpPr>
          <p:cNvPr id="3" name="Text Placeholder 2"/>
          <p:cNvSpPr>
            <a:spLocks noGrp="1"/>
          </p:cNvSpPr>
          <p:nvPr>
            <p:ph type="body" idx="1"/>
          </p:nvPr>
        </p:nvSpPr>
        <p:spPr>
          <a:xfrm>
            <a:off x="1065214" y="3936349"/>
            <a:ext cx="8686800" cy="1728153"/>
          </a:xfrm>
        </p:spPr>
        <p:txBody>
          <a:bodyPr anchor="t">
            <a:normAutofit/>
          </a:bodyPr>
          <a:lstStyle>
            <a:lvl1pPr marL="0" indent="0">
              <a:spcBef>
                <a:spcPts val="600"/>
              </a:spcBef>
              <a:buNone/>
              <a:defRPr sz="24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AAEAE4A8-A6E5-453E-B946-FB774B73F48C}" type="slidenum">
              <a:rPr/>
              <a:pPr/>
              <a:t>‹#›</a:t>
            </a:fld>
            <a:endParaRPr/>
          </a:p>
        </p:txBody>
      </p:sp>
    </p:spTree>
    <p:extLst>
      <p:ext uri="{BB962C8B-B14F-4D97-AF65-F5344CB8AC3E}">
        <p14:creationId xmlns:p14="http://schemas.microsoft.com/office/powerpoint/2010/main" xmlns="" val="37013312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065212" y="2304204"/>
            <a:ext cx="4251960" cy="5280466"/>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464598" y="2304204"/>
            <a:ext cx="4251960" cy="5280466"/>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AAEAE4A8-A6E5-453E-B946-FB774B73F48C}" type="slidenum">
              <a:rPr/>
              <a:pPr/>
              <a:t>‹#›</a:t>
            </a:fld>
            <a:endParaRPr/>
          </a:p>
        </p:txBody>
      </p:sp>
    </p:spTree>
    <p:extLst>
      <p:ext uri="{BB962C8B-B14F-4D97-AF65-F5344CB8AC3E}">
        <p14:creationId xmlns:p14="http://schemas.microsoft.com/office/powerpoint/2010/main" xmlns="" val="341370949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065213" y="2304203"/>
            <a:ext cx="4251960" cy="864078"/>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5213" y="3264289"/>
            <a:ext cx="4251960" cy="432038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500053" y="2304203"/>
            <a:ext cx="4251960" cy="864078"/>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00053" y="3264289"/>
            <a:ext cx="4251960" cy="432038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AAEAE4A8-A6E5-453E-B946-FB774B73F48C}" type="slidenum">
              <a:rPr/>
              <a:pPr/>
              <a:t>‹#›</a:t>
            </a:fld>
            <a:endParaRPr/>
          </a:p>
        </p:txBody>
      </p:sp>
    </p:spTree>
    <p:extLst>
      <p:ext uri="{BB962C8B-B14F-4D97-AF65-F5344CB8AC3E}">
        <p14:creationId xmlns:p14="http://schemas.microsoft.com/office/powerpoint/2010/main" xmlns="" val="200078478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AAEAE4A8-A6E5-453E-B946-FB774B73F48C}" type="slidenum">
              <a:rPr/>
              <a:pPr/>
              <a:t>‹#›</a:t>
            </a:fld>
            <a:endParaRPr/>
          </a:p>
        </p:txBody>
      </p:sp>
    </p:spTree>
    <p:extLst>
      <p:ext uri="{BB962C8B-B14F-4D97-AF65-F5344CB8AC3E}">
        <p14:creationId xmlns:p14="http://schemas.microsoft.com/office/powerpoint/2010/main" xmlns="" val="90715860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AAEAE4A8-A6E5-453E-B946-FB774B73F48C}" type="slidenum">
              <a:rPr/>
              <a:pPr/>
              <a:t>‹#›</a:t>
            </a:fld>
            <a:endParaRPr/>
          </a:p>
        </p:txBody>
      </p:sp>
    </p:spTree>
    <p:extLst>
      <p:ext uri="{BB962C8B-B14F-4D97-AF65-F5344CB8AC3E}">
        <p14:creationId xmlns:p14="http://schemas.microsoft.com/office/powerpoint/2010/main" xmlns="" val="244153159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5213" y="672059"/>
            <a:ext cx="4114800" cy="1920170"/>
          </a:xfrm>
        </p:spPr>
        <p:txBody>
          <a:bodyPr anchor="b">
            <a:normAutofit/>
          </a:bodyPr>
          <a:lstStyle>
            <a:lvl1pPr algn="l">
              <a:defRPr sz="3600" b="1"/>
            </a:lvl1pPr>
          </a:lstStyle>
          <a:p>
            <a:r>
              <a:rPr lang="en-US" smtClean="0"/>
              <a:t>Click to edit Master title style</a:t>
            </a:r>
            <a:endParaRPr/>
          </a:p>
        </p:txBody>
      </p:sp>
      <p:sp>
        <p:nvSpPr>
          <p:cNvPr id="3" name="Content Placeholder 2"/>
          <p:cNvSpPr>
            <a:spLocks noGrp="1"/>
          </p:cNvSpPr>
          <p:nvPr>
            <p:ph idx="1"/>
          </p:nvPr>
        </p:nvSpPr>
        <p:spPr>
          <a:xfrm>
            <a:off x="5865813" y="672060"/>
            <a:ext cx="5867400" cy="691261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065213" y="2784247"/>
            <a:ext cx="4114800" cy="4800424"/>
          </a:xfrm>
        </p:spPr>
        <p:txBody>
          <a:bodyPr>
            <a:normAutofit/>
          </a:bodyPr>
          <a:lstStyle>
            <a:lvl1pPr marL="0" indent="0">
              <a:lnSpc>
                <a:spcPct val="110000"/>
              </a:lnSpc>
              <a:spcBef>
                <a:spcPts val="600"/>
              </a:spcBef>
              <a:buNone/>
              <a:defRPr sz="18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AAEAE4A8-A6E5-453E-B946-FB774B73F48C}" type="slidenum">
              <a:rPr/>
              <a:pPr/>
              <a:t>‹#›</a:t>
            </a:fld>
            <a:endParaRPr/>
          </a:p>
        </p:txBody>
      </p:sp>
    </p:spTree>
    <p:extLst>
      <p:ext uri="{BB962C8B-B14F-4D97-AF65-F5344CB8AC3E}">
        <p14:creationId xmlns:p14="http://schemas.microsoft.com/office/powerpoint/2010/main" xmlns="" val="210171110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5213" y="672059"/>
            <a:ext cx="4114800" cy="1920170"/>
          </a:xfrm>
        </p:spPr>
        <p:txBody>
          <a:bodyPr anchor="b">
            <a:noAutofit/>
          </a:bodyPr>
          <a:lstStyle>
            <a:lvl1pPr algn="l">
              <a:defRPr sz="3600" b="1"/>
            </a:lvl1pPr>
          </a:lstStyle>
          <a:p>
            <a:r>
              <a:rPr lang="en-US" smtClean="0"/>
              <a:t>Click to edit Master title style</a:t>
            </a:r>
            <a:endParaRPr/>
          </a:p>
        </p:txBody>
      </p:sp>
      <p:sp>
        <p:nvSpPr>
          <p:cNvPr id="3" name="Picture Placeholder 2"/>
          <p:cNvSpPr>
            <a:spLocks noGrp="1"/>
          </p:cNvSpPr>
          <p:nvPr>
            <p:ph type="pic" idx="1"/>
          </p:nvPr>
        </p:nvSpPr>
        <p:spPr>
          <a:xfrm>
            <a:off x="5865815" y="672060"/>
            <a:ext cx="5780173" cy="7296644"/>
          </a:xfrm>
          <a:ln w="50800">
            <a:solidFill>
              <a:schemeClr val="tx1">
                <a:lumMod val="65000"/>
                <a:lumOff val="35000"/>
              </a:schemeClr>
            </a:solidFill>
            <a:miter lim="800000"/>
          </a:ln>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065213" y="2784247"/>
            <a:ext cx="4114800" cy="4800424"/>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14196082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5215" y="672060"/>
            <a:ext cx="8686801" cy="1344119"/>
          </a:xfrm>
          <a:prstGeom prst="rect">
            <a:avLst/>
          </a:prstGeom>
        </p:spPr>
        <p:txBody>
          <a:bodyPr vert="horz" lIns="91440" tIns="45720" rIns="91440" bIns="45720" rtlCol="0" anchor="b">
            <a:normAutofit/>
          </a:bodyPr>
          <a:lstStyle/>
          <a:p>
            <a:r>
              <a:rPr lang="en-US" dirty="0" smtClean="0"/>
              <a:t>Click to edit Master title style</a:t>
            </a:r>
            <a:endParaRPr dirty="0"/>
          </a:p>
        </p:txBody>
      </p:sp>
      <p:sp>
        <p:nvSpPr>
          <p:cNvPr id="3" name="Text Placeholder 2"/>
          <p:cNvSpPr>
            <a:spLocks noGrp="1"/>
          </p:cNvSpPr>
          <p:nvPr>
            <p:ph type="body" idx="1"/>
          </p:nvPr>
        </p:nvSpPr>
        <p:spPr>
          <a:xfrm>
            <a:off x="1065215" y="2304204"/>
            <a:ext cx="8686801" cy="528046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2"/>
          </p:nvPr>
        </p:nvSpPr>
        <p:spPr>
          <a:xfrm>
            <a:off x="6932612" y="7755354"/>
            <a:ext cx="1371600" cy="344029"/>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endParaRPr dirty="0"/>
          </a:p>
        </p:txBody>
      </p:sp>
      <p:sp>
        <p:nvSpPr>
          <p:cNvPr id="5" name="Footer Placeholder 4"/>
          <p:cNvSpPr>
            <a:spLocks noGrp="1"/>
          </p:cNvSpPr>
          <p:nvPr>
            <p:ph type="ftr" sz="quarter" idx="3"/>
          </p:nvPr>
        </p:nvSpPr>
        <p:spPr>
          <a:xfrm>
            <a:off x="1065216" y="7755354"/>
            <a:ext cx="5653087" cy="344029"/>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dirty="0"/>
          </a:p>
        </p:txBody>
      </p:sp>
      <p:sp>
        <p:nvSpPr>
          <p:cNvPr id="6" name="Slide Number Placeholder 5"/>
          <p:cNvSpPr>
            <a:spLocks noGrp="1"/>
          </p:cNvSpPr>
          <p:nvPr>
            <p:ph type="sldNum" sz="quarter" idx="4"/>
          </p:nvPr>
        </p:nvSpPr>
        <p:spPr>
          <a:xfrm>
            <a:off x="8532815" y="7755354"/>
            <a:ext cx="1219201" cy="344029"/>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AAEAE4A8-A6E5-453E-B946-FB774B73F48C}" type="slidenum">
              <a:rPr/>
              <a:pPr/>
              <a:t>‹#›</a:t>
            </a:fld>
            <a:endParaRPr/>
          </a:p>
        </p:txBody>
      </p:sp>
    </p:spTree>
    <p:extLst>
      <p:ext uri="{BB962C8B-B14F-4D97-AF65-F5344CB8AC3E}">
        <p14:creationId xmlns:p14="http://schemas.microsoft.com/office/powerpoint/2010/main" xmlns="" val="1597054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hf hdr="0" ftr="0" dt="0"/>
  <p:txStyles>
    <p:titleStyle>
      <a:lvl1pPr algn="l" defTabSz="914400" rtl="0" eaLnBrk="1" latinLnBrk="0" hangingPunct="1">
        <a:lnSpc>
          <a:spcPct val="80000"/>
        </a:lnSpc>
        <a:spcBef>
          <a:spcPct val="0"/>
        </a:spcBef>
        <a:buNone/>
        <a:defRPr sz="4400" b="0" kern="1200">
          <a:solidFill>
            <a:schemeClr val="accent1"/>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3200" kern="1200">
          <a:solidFill>
            <a:schemeClr val="tx1">
              <a:lumMod val="65000"/>
              <a:lumOff val="35000"/>
            </a:schemeClr>
          </a:solidFill>
          <a:latin typeface="+mn-lt"/>
          <a:ea typeface="+mn-ea"/>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3200" kern="1200">
          <a:solidFill>
            <a:schemeClr val="tx1">
              <a:lumMod val="65000"/>
              <a:lumOff val="35000"/>
            </a:schemeClr>
          </a:solidFill>
          <a:latin typeface="+mn-lt"/>
          <a:ea typeface="+mn-ea"/>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3200" kern="1200">
          <a:solidFill>
            <a:schemeClr val="tx1">
              <a:lumMod val="65000"/>
              <a:lumOff val="35000"/>
            </a:schemeClr>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3200" kern="1200">
          <a:solidFill>
            <a:schemeClr val="tx1">
              <a:lumMod val="65000"/>
              <a:lumOff val="35000"/>
            </a:schemeClr>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3200" kern="1200">
          <a:solidFill>
            <a:schemeClr val="tx1">
              <a:lumMod val="65000"/>
              <a:lumOff val="35000"/>
            </a:schemeClr>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3839"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ubtitle 2"/>
          <p:cNvSpPr txBox="1">
            <a:spLocks/>
          </p:cNvSpPr>
          <p:nvPr/>
        </p:nvSpPr>
        <p:spPr>
          <a:xfrm>
            <a:off x="1379538" y="7345363"/>
            <a:ext cx="5029200" cy="1758950"/>
          </a:xfrm>
          <a:prstGeom prst="rect">
            <a:avLst/>
          </a:prstGeom>
        </p:spPr>
        <p:txBody>
          <a:bodyPr>
            <a:normAutofit/>
          </a:bodyPr>
          <a:lstStyle/>
          <a:p>
            <a:pPr eaLnBrk="1" fontAlgn="auto" hangingPunct="1">
              <a:lnSpc>
                <a:spcPct val="90000"/>
              </a:lnSpc>
              <a:spcBef>
                <a:spcPts val="600"/>
              </a:spcBef>
              <a:spcAft>
                <a:spcPts val="0"/>
              </a:spcAft>
              <a:buClr>
                <a:schemeClr val="tx1">
                  <a:lumMod val="65000"/>
                  <a:lumOff val="35000"/>
                </a:schemeClr>
              </a:buClr>
              <a:buSzPct val="80000"/>
              <a:buFont typeface="Arial" pitchFamily="34" charset="0"/>
              <a:buNone/>
              <a:defRPr/>
            </a:pPr>
            <a:endParaRPr lang="en-US" sz="2500" dirty="0">
              <a:solidFill>
                <a:schemeClr val="accent5">
                  <a:lumMod val="60000"/>
                  <a:lumOff val="40000"/>
                </a:schemeClr>
              </a:solidFill>
              <a:latin typeface="+mn-lt"/>
            </a:endParaRPr>
          </a:p>
        </p:txBody>
      </p:sp>
      <p:sp>
        <p:nvSpPr>
          <p:cNvPr id="10251" name="Subtitle 2"/>
          <p:cNvSpPr txBox="1">
            <a:spLocks/>
          </p:cNvSpPr>
          <p:nvPr/>
        </p:nvSpPr>
        <p:spPr bwMode="auto">
          <a:xfrm>
            <a:off x="1341438" y="6851650"/>
            <a:ext cx="8281987" cy="1760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nSpc>
                <a:spcPct val="90000"/>
              </a:lnSpc>
              <a:spcBef>
                <a:spcPts val="1800"/>
              </a:spcBef>
              <a:buClr>
                <a:srgbClr val="595959"/>
              </a:buClr>
              <a:buSzPct val="80000"/>
              <a:buFont typeface="Arial" panose="020B0604020202020204" pitchFamily="34" charset="0"/>
              <a:buChar char="•"/>
              <a:defRPr sz="3200">
                <a:solidFill>
                  <a:srgbClr val="595959"/>
                </a:solidFill>
                <a:latin typeface="Century Gothic" panose="020B0502020202020204" pitchFamily="34" charset="0"/>
              </a:defRPr>
            </a:lvl1pPr>
            <a:lvl2pPr marL="593725" indent="-228600">
              <a:lnSpc>
                <a:spcPct val="90000"/>
              </a:lnSpc>
              <a:spcBef>
                <a:spcPts val="1000"/>
              </a:spcBef>
              <a:buClr>
                <a:srgbClr val="595959"/>
              </a:buClr>
              <a:buSzPct val="80000"/>
              <a:buFont typeface="Arial" panose="020B0604020202020204" pitchFamily="34" charset="0"/>
              <a:buChar char="•"/>
              <a:defRPr sz="3200">
                <a:solidFill>
                  <a:srgbClr val="595959"/>
                </a:solidFill>
                <a:latin typeface="Century Gothic" panose="020B0502020202020204" pitchFamily="34" charset="0"/>
              </a:defRPr>
            </a:lvl2pPr>
            <a:lvl3pPr marL="776288" indent="-182563">
              <a:lnSpc>
                <a:spcPct val="90000"/>
              </a:lnSpc>
              <a:spcBef>
                <a:spcPts val="600"/>
              </a:spcBef>
              <a:buClr>
                <a:srgbClr val="595959"/>
              </a:buClr>
              <a:buSzPct val="80000"/>
              <a:buFont typeface="Arial" panose="020B0604020202020204" pitchFamily="34" charset="0"/>
              <a:buChar char="•"/>
              <a:defRPr sz="3200">
                <a:solidFill>
                  <a:srgbClr val="595959"/>
                </a:solidFill>
                <a:latin typeface="Century Gothic" panose="020B0502020202020204" pitchFamily="34" charset="0"/>
              </a:defRPr>
            </a:lvl3pPr>
            <a:lvl4pPr marL="958850" indent="-182563">
              <a:lnSpc>
                <a:spcPct val="90000"/>
              </a:lnSpc>
              <a:spcBef>
                <a:spcPts val="600"/>
              </a:spcBef>
              <a:buClr>
                <a:srgbClr val="595959"/>
              </a:buClr>
              <a:buSzPct val="80000"/>
              <a:buFont typeface="Arial" panose="020B0604020202020204" pitchFamily="34" charset="0"/>
              <a:buChar char="•"/>
              <a:defRPr sz="3200">
                <a:solidFill>
                  <a:srgbClr val="595959"/>
                </a:solidFill>
                <a:latin typeface="Century Gothic" panose="020B0502020202020204" pitchFamily="34" charset="0"/>
              </a:defRPr>
            </a:lvl4pPr>
            <a:lvl5pPr marL="1096963" indent="-136525">
              <a:lnSpc>
                <a:spcPct val="90000"/>
              </a:lnSpc>
              <a:spcBef>
                <a:spcPts val="600"/>
              </a:spcBef>
              <a:buClr>
                <a:srgbClr val="595959"/>
              </a:buClr>
              <a:buSzPct val="80000"/>
              <a:buFont typeface="Arial" panose="020B0604020202020204" pitchFamily="34" charset="0"/>
              <a:buChar char="•"/>
              <a:defRPr sz="3200">
                <a:solidFill>
                  <a:srgbClr val="595959"/>
                </a:solidFill>
                <a:latin typeface="Century Gothic" panose="020B0502020202020204" pitchFamily="34" charset="0"/>
              </a:defRPr>
            </a:lvl5pPr>
            <a:lvl6pPr marL="1554163" indent="-136525" eaLnBrk="0" fontAlgn="base" hangingPunct="0">
              <a:lnSpc>
                <a:spcPct val="90000"/>
              </a:lnSpc>
              <a:spcBef>
                <a:spcPts val="600"/>
              </a:spcBef>
              <a:spcAft>
                <a:spcPct val="0"/>
              </a:spcAft>
              <a:buClr>
                <a:srgbClr val="595959"/>
              </a:buClr>
              <a:buSzPct val="80000"/>
              <a:buFont typeface="Arial" panose="020B0604020202020204" pitchFamily="34" charset="0"/>
              <a:buChar char="•"/>
              <a:defRPr sz="3200">
                <a:solidFill>
                  <a:srgbClr val="595959"/>
                </a:solidFill>
                <a:latin typeface="Century Gothic" panose="020B0502020202020204" pitchFamily="34" charset="0"/>
              </a:defRPr>
            </a:lvl6pPr>
            <a:lvl7pPr marL="2011363" indent="-136525" eaLnBrk="0" fontAlgn="base" hangingPunct="0">
              <a:lnSpc>
                <a:spcPct val="90000"/>
              </a:lnSpc>
              <a:spcBef>
                <a:spcPts val="600"/>
              </a:spcBef>
              <a:spcAft>
                <a:spcPct val="0"/>
              </a:spcAft>
              <a:buClr>
                <a:srgbClr val="595959"/>
              </a:buClr>
              <a:buSzPct val="80000"/>
              <a:buFont typeface="Arial" panose="020B0604020202020204" pitchFamily="34" charset="0"/>
              <a:buChar char="•"/>
              <a:defRPr sz="3200">
                <a:solidFill>
                  <a:srgbClr val="595959"/>
                </a:solidFill>
                <a:latin typeface="Century Gothic" panose="020B0502020202020204" pitchFamily="34" charset="0"/>
              </a:defRPr>
            </a:lvl7pPr>
            <a:lvl8pPr marL="2468563" indent="-136525" eaLnBrk="0" fontAlgn="base" hangingPunct="0">
              <a:lnSpc>
                <a:spcPct val="90000"/>
              </a:lnSpc>
              <a:spcBef>
                <a:spcPts val="600"/>
              </a:spcBef>
              <a:spcAft>
                <a:spcPct val="0"/>
              </a:spcAft>
              <a:buClr>
                <a:srgbClr val="595959"/>
              </a:buClr>
              <a:buSzPct val="80000"/>
              <a:buFont typeface="Arial" panose="020B0604020202020204" pitchFamily="34" charset="0"/>
              <a:buChar char="•"/>
              <a:defRPr sz="3200">
                <a:solidFill>
                  <a:srgbClr val="595959"/>
                </a:solidFill>
                <a:latin typeface="Century Gothic" panose="020B0502020202020204" pitchFamily="34" charset="0"/>
              </a:defRPr>
            </a:lvl8pPr>
            <a:lvl9pPr marL="2925763" indent="-136525" eaLnBrk="0" fontAlgn="base" hangingPunct="0">
              <a:lnSpc>
                <a:spcPct val="90000"/>
              </a:lnSpc>
              <a:spcBef>
                <a:spcPts val="600"/>
              </a:spcBef>
              <a:spcAft>
                <a:spcPct val="0"/>
              </a:spcAft>
              <a:buClr>
                <a:srgbClr val="595959"/>
              </a:buClr>
              <a:buSzPct val="80000"/>
              <a:buFont typeface="Arial" panose="020B0604020202020204" pitchFamily="34" charset="0"/>
              <a:buChar char="•"/>
              <a:defRPr sz="3200">
                <a:solidFill>
                  <a:srgbClr val="595959"/>
                </a:solidFill>
                <a:latin typeface="Century Gothic" panose="020B0502020202020204" pitchFamily="34" charset="0"/>
              </a:defRPr>
            </a:lvl9pPr>
          </a:lstStyle>
          <a:p>
            <a:pPr eaLnBrk="1" hangingPunct="1">
              <a:spcBef>
                <a:spcPts val="600"/>
              </a:spcBef>
              <a:buFont typeface="Arial" panose="020B0604020202020204" pitchFamily="34" charset="0"/>
              <a:buNone/>
            </a:pPr>
            <a:endParaRPr lang="en-US" altLang="en-US" sz="2700">
              <a:solidFill>
                <a:schemeClr val="bg1"/>
              </a:solidFill>
            </a:endParaRPr>
          </a:p>
        </p:txBody>
      </p:sp>
      <p:sp>
        <p:nvSpPr>
          <p:cNvPr id="10253" name="Date Placeholder 3"/>
          <p:cNvSpPr txBox="1">
            <a:spLocks/>
          </p:cNvSpPr>
          <p:nvPr/>
        </p:nvSpPr>
        <p:spPr bwMode="auto">
          <a:xfrm>
            <a:off x="1" y="4719302"/>
            <a:ext cx="12188824" cy="1081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lnSpc>
                <a:spcPct val="90000"/>
              </a:lnSpc>
              <a:spcBef>
                <a:spcPts val="1800"/>
              </a:spcBef>
              <a:buClr>
                <a:srgbClr val="595959"/>
              </a:buClr>
              <a:buSzPct val="80000"/>
              <a:buFont typeface="Arial" panose="020B0604020202020204" pitchFamily="34" charset="0"/>
              <a:buChar char="•"/>
              <a:defRPr sz="3200">
                <a:solidFill>
                  <a:srgbClr val="595959"/>
                </a:solidFill>
                <a:latin typeface="Century Gothic" panose="020B0502020202020204" pitchFamily="34" charset="0"/>
              </a:defRPr>
            </a:lvl1pPr>
            <a:lvl2pPr marL="593725" indent="-228600">
              <a:lnSpc>
                <a:spcPct val="90000"/>
              </a:lnSpc>
              <a:spcBef>
                <a:spcPts val="1000"/>
              </a:spcBef>
              <a:buClr>
                <a:srgbClr val="595959"/>
              </a:buClr>
              <a:buSzPct val="80000"/>
              <a:buFont typeface="Arial" panose="020B0604020202020204" pitchFamily="34" charset="0"/>
              <a:buChar char="•"/>
              <a:defRPr sz="3200">
                <a:solidFill>
                  <a:srgbClr val="595959"/>
                </a:solidFill>
                <a:latin typeface="Century Gothic" panose="020B0502020202020204" pitchFamily="34" charset="0"/>
              </a:defRPr>
            </a:lvl2pPr>
            <a:lvl3pPr marL="776288" indent="-182563">
              <a:lnSpc>
                <a:spcPct val="90000"/>
              </a:lnSpc>
              <a:spcBef>
                <a:spcPts val="600"/>
              </a:spcBef>
              <a:buClr>
                <a:srgbClr val="595959"/>
              </a:buClr>
              <a:buSzPct val="80000"/>
              <a:buFont typeface="Arial" panose="020B0604020202020204" pitchFamily="34" charset="0"/>
              <a:buChar char="•"/>
              <a:defRPr sz="3200">
                <a:solidFill>
                  <a:srgbClr val="595959"/>
                </a:solidFill>
                <a:latin typeface="Century Gothic" panose="020B0502020202020204" pitchFamily="34" charset="0"/>
              </a:defRPr>
            </a:lvl3pPr>
            <a:lvl4pPr marL="958850" indent="-182563">
              <a:lnSpc>
                <a:spcPct val="90000"/>
              </a:lnSpc>
              <a:spcBef>
                <a:spcPts val="600"/>
              </a:spcBef>
              <a:buClr>
                <a:srgbClr val="595959"/>
              </a:buClr>
              <a:buSzPct val="80000"/>
              <a:buFont typeface="Arial" panose="020B0604020202020204" pitchFamily="34" charset="0"/>
              <a:buChar char="•"/>
              <a:defRPr sz="3200">
                <a:solidFill>
                  <a:srgbClr val="595959"/>
                </a:solidFill>
                <a:latin typeface="Century Gothic" panose="020B0502020202020204" pitchFamily="34" charset="0"/>
              </a:defRPr>
            </a:lvl4pPr>
            <a:lvl5pPr marL="1096963" indent="-136525">
              <a:lnSpc>
                <a:spcPct val="90000"/>
              </a:lnSpc>
              <a:spcBef>
                <a:spcPts val="600"/>
              </a:spcBef>
              <a:buClr>
                <a:srgbClr val="595959"/>
              </a:buClr>
              <a:buSzPct val="80000"/>
              <a:buFont typeface="Arial" panose="020B0604020202020204" pitchFamily="34" charset="0"/>
              <a:buChar char="•"/>
              <a:defRPr sz="3200">
                <a:solidFill>
                  <a:srgbClr val="595959"/>
                </a:solidFill>
                <a:latin typeface="Century Gothic" panose="020B0502020202020204" pitchFamily="34" charset="0"/>
              </a:defRPr>
            </a:lvl5pPr>
            <a:lvl6pPr marL="1554163" indent="-136525" eaLnBrk="0" fontAlgn="base" hangingPunct="0">
              <a:lnSpc>
                <a:spcPct val="90000"/>
              </a:lnSpc>
              <a:spcBef>
                <a:spcPts val="600"/>
              </a:spcBef>
              <a:spcAft>
                <a:spcPct val="0"/>
              </a:spcAft>
              <a:buClr>
                <a:srgbClr val="595959"/>
              </a:buClr>
              <a:buSzPct val="80000"/>
              <a:buFont typeface="Arial" panose="020B0604020202020204" pitchFamily="34" charset="0"/>
              <a:buChar char="•"/>
              <a:defRPr sz="3200">
                <a:solidFill>
                  <a:srgbClr val="595959"/>
                </a:solidFill>
                <a:latin typeface="Century Gothic" panose="020B0502020202020204" pitchFamily="34" charset="0"/>
              </a:defRPr>
            </a:lvl6pPr>
            <a:lvl7pPr marL="2011363" indent="-136525" eaLnBrk="0" fontAlgn="base" hangingPunct="0">
              <a:lnSpc>
                <a:spcPct val="90000"/>
              </a:lnSpc>
              <a:spcBef>
                <a:spcPts val="600"/>
              </a:spcBef>
              <a:spcAft>
                <a:spcPct val="0"/>
              </a:spcAft>
              <a:buClr>
                <a:srgbClr val="595959"/>
              </a:buClr>
              <a:buSzPct val="80000"/>
              <a:buFont typeface="Arial" panose="020B0604020202020204" pitchFamily="34" charset="0"/>
              <a:buChar char="•"/>
              <a:defRPr sz="3200">
                <a:solidFill>
                  <a:srgbClr val="595959"/>
                </a:solidFill>
                <a:latin typeface="Century Gothic" panose="020B0502020202020204" pitchFamily="34" charset="0"/>
              </a:defRPr>
            </a:lvl7pPr>
            <a:lvl8pPr marL="2468563" indent="-136525" eaLnBrk="0" fontAlgn="base" hangingPunct="0">
              <a:lnSpc>
                <a:spcPct val="90000"/>
              </a:lnSpc>
              <a:spcBef>
                <a:spcPts val="600"/>
              </a:spcBef>
              <a:spcAft>
                <a:spcPct val="0"/>
              </a:spcAft>
              <a:buClr>
                <a:srgbClr val="595959"/>
              </a:buClr>
              <a:buSzPct val="80000"/>
              <a:buFont typeface="Arial" panose="020B0604020202020204" pitchFamily="34" charset="0"/>
              <a:buChar char="•"/>
              <a:defRPr sz="3200">
                <a:solidFill>
                  <a:srgbClr val="595959"/>
                </a:solidFill>
                <a:latin typeface="Century Gothic" panose="020B0502020202020204" pitchFamily="34" charset="0"/>
              </a:defRPr>
            </a:lvl8pPr>
            <a:lvl9pPr marL="2925763" indent="-136525" eaLnBrk="0" fontAlgn="base" hangingPunct="0">
              <a:lnSpc>
                <a:spcPct val="90000"/>
              </a:lnSpc>
              <a:spcBef>
                <a:spcPts val="600"/>
              </a:spcBef>
              <a:spcAft>
                <a:spcPct val="0"/>
              </a:spcAft>
              <a:buClr>
                <a:srgbClr val="595959"/>
              </a:buClr>
              <a:buSzPct val="80000"/>
              <a:buFont typeface="Arial" panose="020B0604020202020204" pitchFamily="34" charset="0"/>
              <a:buChar char="•"/>
              <a:defRPr sz="3200">
                <a:solidFill>
                  <a:srgbClr val="595959"/>
                </a:solidFill>
                <a:latin typeface="Century Gothic" panose="020B0502020202020204" pitchFamily="34" charset="0"/>
              </a:defRPr>
            </a:lvl9pPr>
          </a:lstStyle>
          <a:p>
            <a:pPr algn="ctr">
              <a:lnSpc>
                <a:spcPct val="100000"/>
              </a:lnSpc>
              <a:spcBef>
                <a:spcPts val="0"/>
              </a:spcBef>
              <a:buNone/>
            </a:pPr>
            <a:r>
              <a:rPr lang="en-ZA" sz="2799" b="1" dirty="0" smtClean="0">
                <a:ln w="1905"/>
                <a:solidFill>
                  <a:schemeClr val="bg1">
                    <a:lumMod val="65000"/>
                  </a:schemeClr>
                </a:solidFill>
              </a:rPr>
              <a:t>STANDING COMMITTEE ON APPROPRIATIONS</a:t>
            </a:r>
          </a:p>
          <a:p>
            <a:pPr algn="ctr">
              <a:lnSpc>
                <a:spcPct val="100000"/>
              </a:lnSpc>
              <a:spcBef>
                <a:spcPts val="0"/>
              </a:spcBef>
              <a:buNone/>
            </a:pPr>
            <a:r>
              <a:rPr lang="en-ZA" sz="2799" b="1" dirty="0" smtClean="0">
                <a:ln w="1905"/>
                <a:solidFill>
                  <a:schemeClr val="bg1">
                    <a:lumMod val="65000"/>
                  </a:schemeClr>
                </a:solidFill>
              </a:rPr>
              <a:t>20 November 2018</a:t>
            </a:r>
            <a:endParaRPr lang="en-US" sz="2799" dirty="0">
              <a:ln w="1905"/>
              <a:solidFill>
                <a:schemeClr val="bg1">
                  <a:lumMod val="65000"/>
                </a:schemeClr>
              </a:solidFill>
            </a:endParaRPr>
          </a:p>
        </p:txBody>
      </p:sp>
      <p:sp>
        <p:nvSpPr>
          <p:cNvPr id="2" name="Title 1"/>
          <p:cNvSpPr>
            <a:spLocks noGrp="1"/>
          </p:cNvSpPr>
          <p:nvPr>
            <p:ph type="title"/>
          </p:nvPr>
        </p:nvSpPr>
        <p:spPr/>
        <p:txBody>
          <a:bodyPr>
            <a:normAutofit/>
          </a:bodyPr>
          <a:lstStyle/>
          <a:p>
            <a:r>
              <a:rPr lang="en-ZA" sz="3200" dirty="0" smtClean="0"/>
              <a:t>REPORT BACK: </a:t>
            </a:r>
            <a:br>
              <a:rPr lang="en-ZA" sz="3200" dirty="0" smtClean="0"/>
            </a:br>
            <a:r>
              <a:rPr lang="en-ZA" sz="3200" dirty="0" smtClean="0"/>
              <a:t>Maintenance &amp; Refurbishment Devolution </a:t>
            </a:r>
            <a:endParaRPr lang="en-ZA" sz="3200" dirty="0"/>
          </a:p>
        </p:txBody>
      </p:sp>
      <p:pic>
        <p:nvPicPr>
          <p:cNvPr id="15" name="Picture 1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670476" y="796400"/>
            <a:ext cx="4177119" cy="1554935"/>
          </a:xfrm>
          <a:prstGeom prst="rect">
            <a:avLst/>
          </a:prstGeom>
        </p:spPr>
      </p:pic>
      <p:pic>
        <p:nvPicPr>
          <p:cNvPr id="17" name="Picture 16" descr="logo.png"/>
          <p:cNvPicPr>
            <a:picLocks noChangeAspect="1"/>
          </p:cNvPicPr>
          <p:nvPr/>
        </p:nvPicPr>
        <p:blipFill>
          <a:blip r:embed="rId4" cstate="print"/>
          <a:stretch>
            <a:fillRect/>
          </a:stretch>
        </p:blipFill>
        <p:spPr>
          <a:xfrm>
            <a:off x="1701924" y="880397"/>
            <a:ext cx="3634788" cy="1381544"/>
          </a:xfrm>
          <a:prstGeom prst="rect">
            <a:avLst/>
          </a:prstGeom>
        </p:spPr>
      </p:pic>
      <p:sp>
        <p:nvSpPr>
          <p:cNvPr id="18" name="TextBox 17"/>
          <p:cNvSpPr txBox="1"/>
          <p:nvPr/>
        </p:nvSpPr>
        <p:spPr>
          <a:xfrm>
            <a:off x="1701924" y="2534231"/>
            <a:ext cx="4706814" cy="646331"/>
          </a:xfrm>
          <a:prstGeom prst="rect">
            <a:avLst/>
          </a:prstGeom>
          <a:noFill/>
        </p:spPr>
        <p:txBody>
          <a:bodyPr wrap="square" rtlCol="0" anchor="b">
            <a:spAutoFit/>
          </a:bodyPr>
          <a:lstStyle/>
          <a:p>
            <a:r>
              <a:rPr lang="en-ZA" b="1" dirty="0" smtClean="0">
                <a:solidFill>
                  <a:schemeClr val="bg1">
                    <a:lumMod val="65000"/>
                  </a:schemeClr>
                </a:solidFill>
              </a:rPr>
              <a:t>Minister of Public Works</a:t>
            </a:r>
          </a:p>
          <a:p>
            <a:r>
              <a:rPr lang="en-ZA" dirty="0" smtClean="0">
                <a:solidFill>
                  <a:schemeClr val="bg1">
                    <a:lumMod val="65000"/>
                  </a:schemeClr>
                </a:solidFill>
              </a:rPr>
              <a:t>Hon TW </a:t>
            </a:r>
            <a:r>
              <a:rPr lang="en-ZA" dirty="0" err="1" smtClean="0">
                <a:solidFill>
                  <a:schemeClr val="bg1">
                    <a:lumMod val="65000"/>
                  </a:schemeClr>
                </a:solidFill>
              </a:rPr>
              <a:t>Nxesi</a:t>
            </a:r>
            <a:r>
              <a:rPr lang="en-ZA" dirty="0" smtClean="0">
                <a:solidFill>
                  <a:schemeClr val="bg1">
                    <a:lumMod val="65000"/>
                  </a:schemeClr>
                </a:solidFill>
              </a:rPr>
              <a:t>, MP</a:t>
            </a:r>
          </a:p>
        </p:txBody>
      </p:sp>
      <p:sp>
        <p:nvSpPr>
          <p:cNvPr id="19" name="TextBox 18"/>
          <p:cNvSpPr txBox="1"/>
          <p:nvPr/>
        </p:nvSpPr>
        <p:spPr>
          <a:xfrm>
            <a:off x="6670476" y="2534230"/>
            <a:ext cx="4896544" cy="646331"/>
          </a:xfrm>
          <a:prstGeom prst="rect">
            <a:avLst/>
          </a:prstGeom>
          <a:noFill/>
        </p:spPr>
        <p:txBody>
          <a:bodyPr wrap="square" rtlCol="0" anchor="b">
            <a:spAutoFit/>
          </a:bodyPr>
          <a:lstStyle/>
          <a:p>
            <a:r>
              <a:rPr lang="en-ZA" b="1" dirty="0">
                <a:solidFill>
                  <a:schemeClr val="bg1">
                    <a:lumMod val="65000"/>
                  </a:schemeClr>
                </a:solidFill>
              </a:rPr>
              <a:t>Minister of Defence and Military </a:t>
            </a:r>
            <a:r>
              <a:rPr lang="en-ZA" b="1" dirty="0" smtClean="0">
                <a:solidFill>
                  <a:schemeClr val="bg1">
                    <a:lumMod val="65000"/>
                  </a:schemeClr>
                </a:solidFill>
              </a:rPr>
              <a:t>Veterans</a:t>
            </a:r>
          </a:p>
          <a:p>
            <a:r>
              <a:rPr lang="en-ZA" dirty="0" smtClean="0">
                <a:solidFill>
                  <a:schemeClr val="bg1">
                    <a:lumMod val="65000"/>
                  </a:schemeClr>
                </a:solidFill>
              </a:rPr>
              <a:t>Hon N </a:t>
            </a:r>
            <a:r>
              <a:rPr lang="en-ZA" dirty="0" err="1" smtClean="0">
                <a:solidFill>
                  <a:schemeClr val="bg1">
                    <a:lumMod val="65000"/>
                  </a:schemeClr>
                </a:solidFill>
              </a:rPr>
              <a:t>Mapisa-Nqakula</a:t>
            </a:r>
            <a:r>
              <a:rPr lang="en-ZA" dirty="0" smtClean="0">
                <a:solidFill>
                  <a:schemeClr val="bg1">
                    <a:lumMod val="65000"/>
                  </a:schemeClr>
                </a:solidFill>
              </a:rPr>
              <a:t>, MP</a:t>
            </a:r>
          </a:p>
        </p:txBody>
      </p:sp>
    </p:spTree>
    <p:extLst>
      <p:ext uri="{BB962C8B-B14F-4D97-AF65-F5344CB8AC3E}">
        <p14:creationId xmlns:p14="http://schemas.microsoft.com/office/powerpoint/2010/main" xmlns="" val="12064441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9966" y="402036"/>
            <a:ext cx="10644939" cy="1344119"/>
          </a:xfrm>
        </p:spPr>
        <p:txBody>
          <a:bodyPr/>
          <a:lstStyle/>
          <a:p>
            <a:pPr>
              <a:defRPr/>
            </a:pPr>
            <a:r>
              <a:rPr lang="en-ZA" sz="3403" b="1" dirty="0" smtClean="0">
                <a:solidFill>
                  <a:schemeClr val="bg1">
                    <a:lumMod val="65000"/>
                  </a:schemeClr>
                </a:solidFill>
              </a:rPr>
              <a:t>3.3 PROJECT PROGRESS </a:t>
            </a:r>
            <a:br>
              <a:rPr lang="en-ZA" sz="3403" b="1" dirty="0" smtClean="0">
                <a:solidFill>
                  <a:schemeClr val="bg1">
                    <a:lumMod val="65000"/>
                  </a:schemeClr>
                </a:solidFill>
              </a:rPr>
            </a:br>
            <a:r>
              <a:rPr lang="en-ZA" sz="3403" b="1" dirty="0" smtClean="0">
                <a:solidFill>
                  <a:schemeClr val="bg1">
                    <a:lumMod val="65000"/>
                  </a:schemeClr>
                </a:solidFill>
              </a:rPr>
              <a:t>Per Facility</a:t>
            </a:r>
            <a:endParaRPr lang="en-ZA" sz="3403" b="1" dirty="0">
              <a:solidFill>
                <a:schemeClr val="bg1">
                  <a:lumMod val="65000"/>
                </a:schemeClr>
              </a:solidFill>
            </a:endParaRPr>
          </a:p>
        </p:txBody>
      </p:sp>
      <p:graphicFrame>
        <p:nvGraphicFramePr>
          <p:cNvPr id="4" name="Table 3"/>
          <p:cNvGraphicFramePr>
            <a:graphicFrameLocks noGrp="1"/>
          </p:cNvGraphicFramePr>
          <p:nvPr>
            <p:extLst/>
          </p:nvPr>
        </p:nvGraphicFramePr>
        <p:xfrm>
          <a:off x="-4" y="1944118"/>
          <a:ext cx="12188828" cy="7284720"/>
        </p:xfrm>
        <a:graphic>
          <a:graphicData uri="http://schemas.openxmlformats.org/drawingml/2006/table">
            <a:tbl>
              <a:tblPr firstRow="1" bandRow="1">
                <a:tableStyleId>{21E4AEA4-8DFA-4A89-87EB-49C32662AFE0}</a:tableStyleId>
              </a:tblPr>
              <a:tblGrid>
                <a:gridCol w="549800"/>
                <a:gridCol w="2376264"/>
                <a:gridCol w="1224136"/>
                <a:gridCol w="1224136"/>
                <a:gridCol w="1584176"/>
                <a:gridCol w="1368152"/>
                <a:gridCol w="1512168"/>
                <a:gridCol w="2349996"/>
              </a:tblGrid>
              <a:tr h="449153">
                <a:tc>
                  <a:txBody>
                    <a:bodyPr/>
                    <a:lstStyle/>
                    <a:p>
                      <a:pPr algn="ctr"/>
                      <a:r>
                        <a:rPr lang="en-ZA" sz="1400" baseline="0" dirty="0" smtClean="0"/>
                        <a:t>NO.</a:t>
                      </a:r>
                      <a:endParaRPr lang="en-ZA" sz="1400" dirty="0"/>
                    </a:p>
                  </a:txBody>
                  <a:tcPr anchor="ctr"/>
                </a:tc>
                <a:tc>
                  <a:txBody>
                    <a:bodyPr/>
                    <a:lstStyle/>
                    <a:p>
                      <a:pPr algn="ctr"/>
                      <a:r>
                        <a:rPr lang="en-ZA" sz="1400" dirty="0" smtClean="0"/>
                        <a:t>DESCRIPTION</a:t>
                      </a:r>
                      <a:endParaRPr lang="en-ZA" sz="1400" dirty="0"/>
                    </a:p>
                  </a:txBody>
                  <a:tcPr anchor="ctr"/>
                </a:tc>
                <a:tc>
                  <a:txBody>
                    <a:bodyPr/>
                    <a:lstStyle/>
                    <a:p>
                      <a:pPr algn="ctr"/>
                      <a:r>
                        <a:rPr lang="en-ZA" sz="1400" dirty="0" smtClean="0"/>
                        <a:t>FACILITY</a:t>
                      </a:r>
                      <a:endParaRPr lang="en-ZA" sz="1400" dirty="0"/>
                    </a:p>
                  </a:txBody>
                  <a:tcPr anchor="ctr"/>
                </a:tc>
                <a:tc>
                  <a:txBody>
                    <a:bodyPr/>
                    <a:lstStyle/>
                    <a:p>
                      <a:pPr algn="ctr"/>
                      <a:r>
                        <a:rPr lang="en-ZA" sz="1400" dirty="0" smtClean="0"/>
                        <a:t>STATUS</a:t>
                      </a:r>
                      <a:endParaRPr lang="en-ZA" sz="1400" dirty="0"/>
                    </a:p>
                  </a:txBody>
                  <a:tcPr anchor="ctr"/>
                </a:tc>
                <a:tc>
                  <a:txBody>
                    <a:bodyPr/>
                    <a:lstStyle/>
                    <a:p>
                      <a:pPr algn="ctr"/>
                      <a:r>
                        <a:rPr lang="en-ZA" sz="1400" dirty="0" smtClean="0"/>
                        <a:t>ESTIMATE VALUE</a:t>
                      </a:r>
                      <a:r>
                        <a:rPr lang="en-ZA" sz="1400" baseline="0" dirty="0" smtClean="0"/>
                        <a:t> OF THE PROJECT</a:t>
                      </a:r>
                      <a:endParaRPr lang="en-ZA" sz="1400" dirty="0"/>
                    </a:p>
                  </a:txBody>
                  <a:tcPr anchor="ctr"/>
                </a:tc>
                <a:tc>
                  <a:txBody>
                    <a:bodyPr/>
                    <a:lstStyle/>
                    <a:p>
                      <a:r>
                        <a:rPr lang="en-US" sz="1400" dirty="0" smtClean="0"/>
                        <a:t>ANTICIPATED START DATE</a:t>
                      </a:r>
                      <a:endParaRPr lang="en-ZA" sz="1400" dirty="0"/>
                    </a:p>
                  </a:txBody>
                  <a:tcPr anchor="ctr"/>
                </a:tc>
                <a:tc>
                  <a:txBody>
                    <a:bodyPr/>
                    <a:lstStyle/>
                    <a:p>
                      <a:pPr algn="ctr"/>
                      <a:r>
                        <a:rPr lang="en-US" sz="1400" dirty="0" smtClean="0"/>
                        <a:t>ANTICIPATED</a:t>
                      </a:r>
                      <a:r>
                        <a:rPr lang="en-US" sz="1400" baseline="0" dirty="0" smtClean="0"/>
                        <a:t> END DATE</a:t>
                      </a:r>
                      <a:endParaRPr lang="en-ZA" sz="1400" dirty="0"/>
                    </a:p>
                  </a:txBody>
                  <a:tcPr anchor="ctr"/>
                </a:tc>
                <a:tc>
                  <a:txBody>
                    <a:bodyPr/>
                    <a:lstStyle/>
                    <a:p>
                      <a:pPr algn="ctr"/>
                      <a:r>
                        <a:rPr lang="en-ZA" sz="1400" dirty="0" smtClean="0"/>
                        <a:t>PROGRESS</a:t>
                      </a:r>
                      <a:endParaRPr lang="en-ZA" sz="1400" dirty="0"/>
                    </a:p>
                  </a:txBody>
                  <a:tcPr anchor="ctr"/>
                </a:tc>
              </a:tr>
              <a:tr h="497605">
                <a:tc>
                  <a:txBody>
                    <a:bodyPr/>
                    <a:lstStyle/>
                    <a:p>
                      <a:pPr algn="l">
                        <a:spcAft>
                          <a:spcPts val="0"/>
                        </a:spcAft>
                      </a:pPr>
                      <a:r>
                        <a:rPr lang="en-ZA" sz="1200" dirty="0" smtClean="0">
                          <a:effectLst/>
                        </a:rPr>
                        <a:t>6</a:t>
                      </a:r>
                      <a:endParaRPr lang="en-Z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ZA" sz="1200" dirty="0" smtClean="0">
                          <a:effectLst/>
                        </a:rPr>
                        <a:t>A TOTAL REVAMP OF THE MFEZI LIVING-IN QUARTERS TO ERADICATE THE CURRENT PLUMBING AND ELECTRICITY ISSUES </a:t>
                      </a:r>
                      <a:endParaRPr lang="en-ZA" sz="1200" dirty="0">
                        <a:solidFill>
                          <a:srgbClr val="000000"/>
                        </a:solidFill>
                        <a:effectLst/>
                        <a:latin typeface="+mn-lt"/>
                        <a:ea typeface="Times New Roman" panose="02020603050405020304" pitchFamily="18" charset="0"/>
                      </a:endParaRPr>
                    </a:p>
                  </a:txBody>
                  <a:tcPr marL="68580" marR="68580" marT="0" marB="0"/>
                </a:tc>
                <a:tc>
                  <a:txBody>
                    <a:bodyPr/>
                    <a:lstStyle/>
                    <a:p>
                      <a:pPr algn="ctr"/>
                      <a:r>
                        <a:rPr lang="en-ZA" sz="1200" b="1" dirty="0" smtClean="0"/>
                        <a:t>Tempe Military Base</a:t>
                      </a:r>
                      <a:endParaRPr lang="en-ZA" sz="1200" b="1" dirty="0">
                        <a:latin typeface="+mn-lt"/>
                      </a:endParaRPr>
                    </a:p>
                  </a:txBody>
                  <a:tcPr/>
                </a:tc>
                <a:tc>
                  <a:txBody>
                    <a:bodyPr/>
                    <a:lstStyle/>
                    <a:p>
                      <a:pPr algn="ctr">
                        <a:spcAft>
                          <a:spcPts val="0"/>
                        </a:spcAft>
                      </a:pPr>
                      <a:r>
                        <a:rPr lang="en-US" sz="1200" dirty="0" smtClean="0">
                          <a:effectLst/>
                          <a:latin typeface="+mn-lt"/>
                          <a:ea typeface="Times New Roman" panose="02020603050405020304" pitchFamily="18" charset="0"/>
                          <a:cs typeface="Times New Roman" panose="02020603050405020304" pitchFamily="18" charset="0"/>
                        </a:rPr>
                        <a:t>Pre-design stage</a:t>
                      </a:r>
                      <a:endParaRPr lang="en-Z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GB" sz="1200" dirty="0">
                          <a:effectLst/>
                        </a:rPr>
                        <a:t>R 10 260 </a:t>
                      </a:r>
                      <a:r>
                        <a:rPr lang="en-GB" sz="1200" dirty="0" smtClean="0">
                          <a:effectLst/>
                        </a:rPr>
                        <a:t>011</a:t>
                      </a:r>
                      <a:endParaRPr lang="en-ZA" sz="1200" b="0" dirty="0">
                        <a:solidFill>
                          <a:srgbClr val="000000"/>
                        </a:solidFill>
                        <a:effectLst/>
                        <a:latin typeface="+mn-lt"/>
                        <a:ea typeface="Times New Roman" panose="02020603050405020304" pitchFamily="18" charset="0"/>
                      </a:endParaRPr>
                    </a:p>
                  </a:txBody>
                  <a:tcPr marL="68580" marR="68580" marT="0" marB="0"/>
                </a:tc>
                <a:tc>
                  <a:txBody>
                    <a:bodyPr/>
                    <a:lstStyle/>
                    <a:p>
                      <a:r>
                        <a:rPr lang="en-US" sz="1200" dirty="0" smtClean="0"/>
                        <a:t>February 2020</a:t>
                      </a:r>
                      <a:endParaRPr lang="en-ZA" sz="1200" dirty="0"/>
                    </a:p>
                  </a:txBody>
                  <a:tcPr marL="68580" marR="68580" marT="0" marB="0"/>
                </a:tc>
                <a:tc>
                  <a:txBody>
                    <a:bodyPr/>
                    <a:lstStyle/>
                    <a:p>
                      <a:pPr algn="l">
                        <a:spcAft>
                          <a:spcPts val="0"/>
                        </a:spcAft>
                      </a:pPr>
                      <a:r>
                        <a:rPr lang="en-US" sz="1200" dirty="0" smtClean="0">
                          <a:solidFill>
                            <a:srgbClr val="000000"/>
                          </a:solidFill>
                          <a:effectLst/>
                          <a:latin typeface="+mn-lt"/>
                          <a:ea typeface="Times New Roman" panose="02020603050405020304" pitchFamily="18" charset="0"/>
                        </a:rPr>
                        <a:t>January 2021</a:t>
                      </a:r>
                      <a:endParaRPr lang="en-ZA" sz="1200" dirty="0">
                        <a:solidFill>
                          <a:srgbClr val="000000"/>
                        </a:solidFill>
                        <a:effectLst/>
                        <a:latin typeface="+mn-lt"/>
                        <a:ea typeface="Times New Roman" panose="02020603050405020304" pitchFamily="18" charset="0"/>
                      </a:endParaRPr>
                    </a:p>
                  </a:txBody>
                  <a:tcPr marL="68580" marR="68580" marT="0" marB="0"/>
                </a:tc>
                <a:tc>
                  <a:txBody>
                    <a:bodyPr/>
                    <a:lstStyle/>
                    <a:p>
                      <a:pPr algn="l">
                        <a:spcAft>
                          <a:spcPts val="0"/>
                        </a:spcAft>
                      </a:pPr>
                      <a:r>
                        <a:rPr lang="en-ZA" sz="1200" dirty="0" smtClean="0">
                          <a:effectLst/>
                        </a:rPr>
                        <a:t>Once funding has been confirmed these projects can be executed by </a:t>
                      </a:r>
                      <a:r>
                        <a:rPr lang="en-ZA" sz="1200" baseline="0" dirty="0" smtClean="0">
                          <a:effectLst/>
                        </a:rPr>
                        <a:t>implementing agents</a:t>
                      </a:r>
                      <a:r>
                        <a:rPr lang="en-ZA" sz="1200" dirty="0" smtClean="0">
                          <a:effectLst/>
                        </a:rPr>
                        <a:t>.</a:t>
                      </a:r>
                      <a:endParaRPr lang="en-ZA" sz="1200" dirty="0">
                        <a:solidFill>
                          <a:srgbClr val="000000"/>
                        </a:solidFill>
                        <a:effectLst/>
                        <a:latin typeface="+mn-lt"/>
                        <a:ea typeface="Times New Roman" panose="02020603050405020304" pitchFamily="18" charset="0"/>
                      </a:endParaRPr>
                    </a:p>
                  </a:txBody>
                  <a:tcPr marL="68580" marR="68580" marT="0" marB="0"/>
                </a:tc>
              </a:tr>
              <a:tr h="785111">
                <a:tc>
                  <a:txBody>
                    <a:bodyPr/>
                    <a:lstStyle/>
                    <a:p>
                      <a:pPr algn="l">
                        <a:spcAft>
                          <a:spcPts val="0"/>
                        </a:spcAft>
                      </a:pPr>
                      <a:r>
                        <a:rPr lang="en-ZA" sz="1200" dirty="0" smtClean="0">
                          <a:effectLst/>
                        </a:rPr>
                        <a:t>7</a:t>
                      </a:r>
                      <a:endParaRPr lang="en-Z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ZA" sz="1200" dirty="0" smtClean="0">
                          <a:effectLst/>
                        </a:rPr>
                        <a:t>THE SERVICE AND REPAIR OF ALL AIR-CONDITIONING SYSTEMS TO ENSURE A FAVOURABLE WORKING ENVIRONMENT</a:t>
                      </a:r>
                      <a:endParaRPr lang="en-ZA" sz="1200" dirty="0">
                        <a:solidFill>
                          <a:srgbClr val="000000"/>
                        </a:solidFill>
                        <a:effectLst/>
                        <a:latin typeface="+mn-lt"/>
                        <a:ea typeface="Times New Roman" panose="02020603050405020304" pitchFamily="18" charset="0"/>
                      </a:endParaRPr>
                    </a:p>
                  </a:txBody>
                  <a:tcPr marL="68580" marR="68580" marT="0" marB="0"/>
                </a:tc>
                <a:tc>
                  <a:txBody>
                    <a:bodyPr/>
                    <a:lstStyle/>
                    <a:p>
                      <a:pPr algn="ctr"/>
                      <a:r>
                        <a:rPr lang="en-ZA" sz="1200" b="1" dirty="0" smtClean="0"/>
                        <a:t>Tempe Military Base</a:t>
                      </a:r>
                      <a:endParaRPr lang="en-ZA" sz="1200" b="1" dirty="0">
                        <a:latin typeface="+mn-lt"/>
                      </a:endParaRPr>
                    </a:p>
                  </a:txBody>
                  <a:tcPr/>
                </a:tc>
                <a:tc>
                  <a:txBody>
                    <a:bodyPr/>
                    <a:lstStyle/>
                    <a:p>
                      <a:pPr algn="ctr">
                        <a:spcAft>
                          <a:spcPts val="0"/>
                        </a:spcAft>
                      </a:pPr>
                      <a:r>
                        <a:rPr lang="en-US" sz="1200" dirty="0" smtClean="0">
                          <a:effectLst/>
                          <a:latin typeface="+mn-lt"/>
                          <a:ea typeface="+mn-ea"/>
                          <a:cs typeface="+mn-cs"/>
                        </a:rPr>
                        <a:t>Tender</a:t>
                      </a:r>
                      <a:r>
                        <a:rPr lang="en-US" sz="1200" baseline="0" dirty="0" smtClean="0">
                          <a:effectLst/>
                          <a:latin typeface="+mn-lt"/>
                          <a:ea typeface="+mn-ea"/>
                          <a:cs typeface="+mn-cs"/>
                        </a:rPr>
                        <a:t> stage</a:t>
                      </a:r>
                      <a:endParaRPr lang="en-Z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ZA" sz="1200" dirty="0" smtClean="0">
                          <a:effectLst/>
                        </a:rPr>
                        <a:t>R5 200 000</a:t>
                      </a:r>
                      <a:endParaRPr lang="en-ZA" sz="1200" b="0" dirty="0">
                        <a:solidFill>
                          <a:srgbClr val="000000"/>
                        </a:solidFill>
                        <a:effectLst/>
                        <a:latin typeface="+mn-lt"/>
                        <a:ea typeface="Times New Roman" panose="02020603050405020304" pitchFamily="18" charset="0"/>
                      </a:endParaRPr>
                    </a:p>
                  </a:txBody>
                  <a:tcPr marL="68580" marR="68580" marT="0" marB="0"/>
                </a:tc>
                <a:tc>
                  <a:txBody>
                    <a:bodyPr/>
                    <a:lstStyle/>
                    <a:p>
                      <a:r>
                        <a:rPr lang="en-US" sz="1200" dirty="0" smtClean="0"/>
                        <a:t>December</a:t>
                      </a:r>
                      <a:r>
                        <a:rPr lang="en-US" sz="1200" baseline="0" dirty="0" smtClean="0"/>
                        <a:t> 2018</a:t>
                      </a:r>
                      <a:endParaRPr lang="en-ZA" sz="1200" dirty="0"/>
                    </a:p>
                  </a:txBody>
                  <a:tcPr marL="68580" marR="68580" marT="0" marB="0"/>
                </a:tc>
                <a:tc>
                  <a:txBody>
                    <a:bodyPr/>
                    <a:lstStyle/>
                    <a:p>
                      <a:pPr algn="l">
                        <a:spcAft>
                          <a:spcPts val="0"/>
                        </a:spcAft>
                      </a:pPr>
                      <a:r>
                        <a:rPr lang="en-US" sz="1200" dirty="0" smtClean="0">
                          <a:solidFill>
                            <a:srgbClr val="000000"/>
                          </a:solidFill>
                          <a:effectLst/>
                          <a:latin typeface="+mn-lt"/>
                          <a:ea typeface="Times New Roman" panose="02020603050405020304" pitchFamily="18" charset="0"/>
                        </a:rPr>
                        <a:t>November 2020</a:t>
                      </a:r>
                      <a:endParaRPr lang="en-ZA" sz="1200" dirty="0">
                        <a:solidFill>
                          <a:srgbClr val="000000"/>
                        </a:solidFill>
                        <a:effectLst/>
                        <a:latin typeface="+mn-lt"/>
                        <a:ea typeface="Times New Roman" panose="02020603050405020304" pitchFamily="18" charset="0"/>
                      </a:endParaRPr>
                    </a:p>
                  </a:txBody>
                  <a:tcPr marL="68580" marR="68580" marT="0" marB="0"/>
                </a:tc>
                <a:tc>
                  <a:txBody>
                    <a:bodyPr/>
                    <a:lstStyle/>
                    <a:p>
                      <a:pPr algn="l">
                        <a:spcAft>
                          <a:spcPts val="0"/>
                        </a:spcAft>
                      </a:pPr>
                      <a:r>
                        <a:rPr lang="en-ZA" sz="1200" dirty="0">
                          <a:effectLst/>
                        </a:rPr>
                        <a:t>The estimated contract award </a:t>
                      </a:r>
                      <a:r>
                        <a:rPr lang="en-ZA" sz="1200" dirty="0" smtClean="0">
                          <a:effectLst/>
                        </a:rPr>
                        <a:t>is end of </a:t>
                      </a:r>
                      <a:r>
                        <a:rPr lang="en-ZA" sz="1200" dirty="0">
                          <a:effectLst/>
                        </a:rPr>
                        <a:t>November 2018</a:t>
                      </a:r>
                      <a:endParaRPr lang="en-ZA" sz="1200" dirty="0">
                        <a:solidFill>
                          <a:srgbClr val="000000"/>
                        </a:solidFill>
                        <a:effectLst/>
                        <a:latin typeface="+mn-lt"/>
                        <a:ea typeface="Times New Roman" panose="02020603050405020304" pitchFamily="18" charset="0"/>
                      </a:endParaRPr>
                    </a:p>
                  </a:txBody>
                  <a:tcPr marL="68580" marR="68580" marT="0" marB="0"/>
                </a:tc>
              </a:tr>
              <a:tr h="792624">
                <a:tc>
                  <a:txBody>
                    <a:bodyPr/>
                    <a:lstStyle/>
                    <a:p>
                      <a:pPr algn="l">
                        <a:spcAft>
                          <a:spcPts val="0"/>
                        </a:spcAft>
                      </a:pPr>
                      <a:r>
                        <a:rPr lang="en-ZA" sz="1200" dirty="0" smtClean="0">
                          <a:effectLst/>
                        </a:rPr>
                        <a:t>8</a:t>
                      </a:r>
                      <a:endParaRPr lang="en-Z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ZA" sz="1200" dirty="0" smtClean="0">
                          <a:effectLst/>
                        </a:rPr>
                        <a:t>THE URGENT REPLACEMENT OF FIVE LEAD REINFORCED DOORS AT RADIOLOGY. THESE DEFECTIVE DOORS WERE INSTALLED BY THE CONTRACTOR DURING THE BUILDING OF THE FACILITY. </a:t>
                      </a:r>
                      <a:endParaRPr lang="en-ZA" sz="1200" dirty="0">
                        <a:solidFill>
                          <a:srgbClr val="000000"/>
                        </a:solidFill>
                        <a:effectLst/>
                        <a:latin typeface="+mn-lt"/>
                        <a:ea typeface="Times New Roman" panose="02020603050405020304" pitchFamily="18" charset="0"/>
                      </a:endParaRPr>
                    </a:p>
                  </a:txBody>
                  <a:tcPr marL="68580" marR="68580" marT="0" marB="0"/>
                </a:tc>
                <a:tc>
                  <a:txBody>
                    <a:bodyPr/>
                    <a:lstStyle/>
                    <a:p>
                      <a:pPr algn="ctr"/>
                      <a:r>
                        <a:rPr lang="en-ZA" sz="1200" b="1" dirty="0" smtClean="0"/>
                        <a:t>Tempe Military Base</a:t>
                      </a:r>
                      <a:endParaRPr lang="en-ZA" sz="1200" b="1" dirty="0">
                        <a:latin typeface="+mn-lt"/>
                      </a:endParaRPr>
                    </a:p>
                  </a:txBody>
                  <a:tcPr/>
                </a:tc>
                <a:tc>
                  <a:txBody>
                    <a:bodyPr/>
                    <a:lstStyle/>
                    <a:p>
                      <a:pPr algn="ctr">
                        <a:spcAft>
                          <a:spcPts val="0"/>
                        </a:spcAft>
                      </a:pPr>
                      <a:r>
                        <a:rPr lang="en-US" sz="1200" dirty="0" smtClean="0">
                          <a:effectLst/>
                          <a:latin typeface="+mn-lt"/>
                          <a:ea typeface="+mn-ea"/>
                          <a:cs typeface="+mn-cs"/>
                        </a:rPr>
                        <a:t>Pre-design</a:t>
                      </a:r>
                      <a:r>
                        <a:rPr lang="en-US" sz="1200" baseline="0" dirty="0" smtClean="0">
                          <a:effectLst/>
                          <a:latin typeface="+mn-lt"/>
                          <a:ea typeface="+mn-ea"/>
                          <a:cs typeface="+mn-cs"/>
                        </a:rPr>
                        <a:t> stage</a:t>
                      </a:r>
                      <a:endParaRPr lang="en-Z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GB" sz="1200" dirty="0">
                          <a:effectLst/>
                        </a:rPr>
                        <a:t>R 713 </a:t>
                      </a:r>
                      <a:r>
                        <a:rPr lang="en-GB" sz="1200" dirty="0" smtClean="0">
                          <a:effectLst/>
                        </a:rPr>
                        <a:t>224</a:t>
                      </a:r>
                      <a:endParaRPr lang="en-ZA" sz="1200" b="0" dirty="0">
                        <a:solidFill>
                          <a:srgbClr val="000000"/>
                        </a:solidFill>
                        <a:effectLst/>
                        <a:latin typeface="+mn-lt"/>
                        <a:ea typeface="Times New Roman" panose="02020603050405020304" pitchFamily="18" charset="0"/>
                      </a:endParaRPr>
                    </a:p>
                  </a:txBody>
                  <a:tcPr marL="68580" marR="68580" marT="0" marB="0"/>
                </a:tc>
                <a:tc>
                  <a:txBody>
                    <a:bodyPr/>
                    <a:lstStyle/>
                    <a:p>
                      <a:r>
                        <a:rPr lang="en-US" sz="1200" dirty="0" smtClean="0"/>
                        <a:t>November</a:t>
                      </a:r>
                      <a:r>
                        <a:rPr lang="en-US" sz="1200" baseline="0" dirty="0" smtClean="0"/>
                        <a:t> 2019</a:t>
                      </a:r>
                      <a:endParaRPr lang="en-ZA" sz="1200" dirty="0"/>
                    </a:p>
                  </a:txBody>
                  <a:tcPr marL="68580" marR="68580" marT="0" marB="0"/>
                </a:tc>
                <a:tc>
                  <a:txBody>
                    <a:bodyPr/>
                    <a:lstStyle/>
                    <a:p>
                      <a:pPr algn="l">
                        <a:spcAft>
                          <a:spcPts val="0"/>
                        </a:spcAft>
                      </a:pPr>
                      <a:r>
                        <a:rPr lang="en-US" sz="1200" dirty="0" smtClean="0">
                          <a:solidFill>
                            <a:srgbClr val="000000"/>
                          </a:solidFill>
                          <a:effectLst/>
                          <a:latin typeface="+mn-lt"/>
                          <a:ea typeface="Times New Roman" panose="02020603050405020304" pitchFamily="18" charset="0"/>
                        </a:rPr>
                        <a:t>March 2020</a:t>
                      </a:r>
                      <a:endParaRPr lang="en-ZA" sz="1200" dirty="0">
                        <a:solidFill>
                          <a:srgbClr val="000000"/>
                        </a:solidFill>
                        <a:effectLst/>
                        <a:latin typeface="+mn-lt"/>
                        <a:ea typeface="Times New Roman" panose="02020603050405020304" pitchFamily="18" charset="0"/>
                      </a:endParaRPr>
                    </a:p>
                  </a:txBody>
                  <a:tcPr marL="68580" marR="68580" marT="0" marB="0"/>
                </a:tc>
                <a:tc>
                  <a:txBody>
                    <a:bodyPr/>
                    <a:lstStyle/>
                    <a:p>
                      <a:pPr algn="l">
                        <a:spcAft>
                          <a:spcPts val="0"/>
                        </a:spcAft>
                      </a:pPr>
                      <a:r>
                        <a:rPr lang="en-ZA" sz="1200" dirty="0">
                          <a:effectLst/>
                        </a:rPr>
                        <a:t>Once funding has been confirmed these projects can be </a:t>
                      </a:r>
                      <a:r>
                        <a:rPr lang="en-ZA" sz="1200" dirty="0" smtClean="0">
                          <a:effectLst/>
                        </a:rPr>
                        <a:t>executed by </a:t>
                      </a:r>
                      <a:r>
                        <a:rPr lang="en-ZA" sz="1200" baseline="0" dirty="0" smtClean="0">
                          <a:effectLst/>
                        </a:rPr>
                        <a:t>implementing agents</a:t>
                      </a:r>
                      <a:r>
                        <a:rPr lang="en-ZA" sz="1200" dirty="0" smtClean="0">
                          <a:effectLst/>
                        </a:rPr>
                        <a:t>.</a:t>
                      </a:r>
                      <a:endParaRPr lang="en-ZA" sz="1200" dirty="0">
                        <a:solidFill>
                          <a:srgbClr val="000000"/>
                        </a:solidFill>
                        <a:effectLst/>
                        <a:latin typeface="+mn-lt"/>
                        <a:ea typeface="Times New Roman" panose="02020603050405020304" pitchFamily="18" charset="0"/>
                      </a:endParaRPr>
                    </a:p>
                  </a:txBody>
                  <a:tcPr marL="68580" marR="68580" marT="0" marB="0"/>
                </a:tc>
              </a:tr>
              <a:tr h="1006269">
                <a:tc>
                  <a:txBody>
                    <a:bodyPr/>
                    <a:lstStyle/>
                    <a:p>
                      <a:pPr algn="l">
                        <a:spcAft>
                          <a:spcPts val="0"/>
                        </a:spcAft>
                      </a:pPr>
                      <a:r>
                        <a:rPr lang="en-ZA" sz="1200" dirty="0" smtClean="0">
                          <a:effectLst/>
                        </a:rPr>
                        <a:t>9</a:t>
                      </a:r>
                      <a:endParaRPr lang="en-Z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ZA" sz="1200" dirty="0" smtClean="0">
                          <a:effectLst/>
                        </a:rPr>
                        <a:t>A TOTAL SECURITY SYSTEM UPGRADE WHICH MUST INCLUDE ALARM, FIRE ALARMS, CCTV, FIRE DETECTION AND ACCESS CONTROL SYSTEM WITH MAINTENANCE CONTRACTS TO ENSURE THE SAFETY OF ALL PATIENTS AND STAFF MEMBERS</a:t>
                      </a:r>
                      <a:endParaRPr lang="en-ZA" sz="1200" dirty="0">
                        <a:solidFill>
                          <a:srgbClr val="000000"/>
                        </a:solidFill>
                        <a:effectLst/>
                        <a:latin typeface="+mn-lt"/>
                        <a:ea typeface="Times New Roman" panose="02020603050405020304" pitchFamily="18" charset="0"/>
                      </a:endParaRPr>
                    </a:p>
                  </a:txBody>
                  <a:tcPr marL="68580" marR="68580" marT="0" marB="0"/>
                </a:tc>
                <a:tc>
                  <a:txBody>
                    <a:bodyPr/>
                    <a:lstStyle/>
                    <a:p>
                      <a:pPr algn="ctr"/>
                      <a:r>
                        <a:rPr lang="en-ZA" sz="1200" b="1" dirty="0" smtClean="0"/>
                        <a:t>Tempe Military Base</a:t>
                      </a:r>
                      <a:endParaRPr lang="en-ZA" sz="1200" b="1" dirty="0">
                        <a:latin typeface="+mn-lt"/>
                      </a:endParaRPr>
                    </a:p>
                  </a:txBody>
                  <a:tcPr/>
                </a:tc>
                <a:tc>
                  <a:txBody>
                    <a:bodyPr/>
                    <a:lstStyle/>
                    <a:p>
                      <a:pPr algn="ctr">
                        <a:spcAft>
                          <a:spcPts val="0"/>
                        </a:spcAft>
                      </a:pPr>
                      <a:r>
                        <a:rPr lang="en-US" sz="1200" dirty="0" smtClean="0">
                          <a:effectLst/>
                          <a:latin typeface="+mn-lt"/>
                          <a:ea typeface="+mn-ea"/>
                          <a:cs typeface="+mn-cs"/>
                        </a:rPr>
                        <a:t>Pre-design</a:t>
                      </a:r>
                      <a:r>
                        <a:rPr lang="en-US" sz="1200" baseline="0" dirty="0" smtClean="0">
                          <a:effectLst/>
                          <a:latin typeface="+mn-lt"/>
                          <a:ea typeface="+mn-ea"/>
                          <a:cs typeface="+mn-cs"/>
                        </a:rPr>
                        <a:t> stage</a:t>
                      </a:r>
                      <a:endParaRPr lang="en-Z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US" sz="1200" dirty="0">
                          <a:effectLst/>
                        </a:rPr>
                        <a:t>R 6 314 </a:t>
                      </a:r>
                      <a:r>
                        <a:rPr lang="en-US" sz="1200" dirty="0" smtClean="0">
                          <a:effectLst/>
                        </a:rPr>
                        <a:t>683</a:t>
                      </a:r>
                      <a:endParaRPr lang="en-ZA" sz="1200" b="0" dirty="0">
                        <a:solidFill>
                          <a:srgbClr val="000000"/>
                        </a:solidFill>
                        <a:effectLst/>
                        <a:latin typeface="+mn-lt"/>
                        <a:ea typeface="Times New Roman" panose="02020603050405020304" pitchFamily="18" charset="0"/>
                      </a:endParaRPr>
                    </a:p>
                  </a:txBody>
                  <a:tcPr marL="68580" marR="68580" marT="0" marB="0"/>
                </a:tc>
                <a:tc>
                  <a:txBody>
                    <a:bodyPr/>
                    <a:lstStyle/>
                    <a:p>
                      <a:r>
                        <a:rPr lang="en-US" sz="1200" dirty="0" smtClean="0"/>
                        <a:t>February 2020</a:t>
                      </a:r>
                      <a:endParaRPr lang="en-ZA" sz="1200" dirty="0"/>
                    </a:p>
                  </a:txBody>
                  <a:tcPr marL="68580" marR="68580" marT="0" marB="0"/>
                </a:tc>
                <a:tc>
                  <a:txBody>
                    <a:bodyPr/>
                    <a:lstStyle/>
                    <a:p>
                      <a:pPr algn="l">
                        <a:spcAft>
                          <a:spcPts val="0"/>
                        </a:spcAft>
                      </a:pPr>
                      <a:r>
                        <a:rPr lang="en-US" sz="1200" dirty="0" smtClean="0">
                          <a:solidFill>
                            <a:srgbClr val="000000"/>
                          </a:solidFill>
                          <a:effectLst/>
                          <a:latin typeface="+mn-lt"/>
                          <a:ea typeface="Times New Roman" panose="02020603050405020304" pitchFamily="18" charset="0"/>
                        </a:rPr>
                        <a:t>January 2022</a:t>
                      </a:r>
                      <a:endParaRPr lang="en-ZA" sz="1200" dirty="0">
                        <a:solidFill>
                          <a:srgbClr val="000000"/>
                        </a:solidFill>
                        <a:effectLst/>
                        <a:latin typeface="+mn-lt"/>
                        <a:ea typeface="Times New Roman" panose="02020603050405020304" pitchFamily="18" charset="0"/>
                      </a:endParaRPr>
                    </a:p>
                  </a:txBody>
                  <a:tcPr marL="68580" marR="68580" marT="0" marB="0"/>
                </a:tc>
                <a:tc>
                  <a:txBody>
                    <a:bodyPr/>
                    <a:lstStyle/>
                    <a:p>
                      <a:pPr algn="l">
                        <a:spcAft>
                          <a:spcPts val="0"/>
                        </a:spcAft>
                      </a:pPr>
                      <a:r>
                        <a:rPr lang="en-ZA" sz="1200" dirty="0" smtClean="0">
                          <a:effectLst/>
                        </a:rPr>
                        <a:t>Once funding has been confirmed these projects can be executed by </a:t>
                      </a:r>
                      <a:r>
                        <a:rPr lang="en-ZA" sz="1200" baseline="0" dirty="0" smtClean="0">
                          <a:effectLst/>
                        </a:rPr>
                        <a:t>implementing agents</a:t>
                      </a:r>
                      <a:r>
                        <a:rPr lang="en-ZA" sz="1200" dirty="0" smtClean="0">
                          <a:effectLst/>
                        </a:rPr>
                        <a:t>.</a:t>
                      </a:r>
                      <a:endParaRPr lang="en-ZA" sz="1200" dirty="0">
                        <a:solidFill>
                          <a:srgbClr val="000000"/>
                        </a:solidFill>
                        <a:effectLst/>
                        <a:latin typeface="+mn-lt"/>
                        <a:ea typeface="Times New Roman" panose="02020603050405020304" pitchFamily="18" charset="0"/>
                      </a:endParaRPr>
                    </a:p>
                  </a:txBody>
                  <a:tcPr marL="68580" marR="68580" marT="0" marB="0"/>
                </a:tc>
              </a:tr>
              <a:tr h="1293774">
                <a:tc>
                  <a:txBody>
                    <a:bodyPr/>
                    <a:lstStyle/>
                    <a:p>
                      <a:pPr algn="l">
                        <a:spcAft>
                          <a:spcPts val="0"/>
                        </a:spcAft>
                      </a:pPr>
                      <a:r>
                        <a:rPr lang="en-ZA" sz="1200" dirty="0" smtClean="0">
                          <a:effectLst/>
                        </a:rPr>
                        <a:t>10</a:t>
                      </a:r>
                      <a:endParaRPr lang="en-Z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ZA" sz="1200" dirty="0" smtClean="0">
                          <a:effectLst/>
                        </a:rPr>
                        <a:t>THE BUILDING OF AN ON-SITE HELIPAD FOR UTILISATION DURING DISASTER SITUATION. CURRENTLY ALL HELICOPTER MEDICAL EVACUATIONS ARE DIRECTLY TO THE NEARBY TEMPE SPORTS GROUNDS AND FROM THERE PATIENTS ARE TRANSPORTED BY OUTSOURCED AMBULANCE SERVICES TO TRAUMA FACILITY</a:t>
                      </a:r>
                      <a:endParaRPr lang="en-ZA" sz="1200" dirty="0">
                        <a:solidFill>
                          <a:srgbClr val="000000"/>
                        </a:solidFill>
                        <a:effectLst/>
                        <a:latin typeface="+mn-lt"/>
                        <a:ea typeface="Times New Roman" panose="02020603050405020304" pitchFamily="18" charset="0"/>
                      </a:endParaRPr>
                    </a:p>
                  </a:txBody>
                  <a:tcPr marL="68580" marR="68580" marT="0" marB="0"/>
                </a:tc>
                <a:tc>
                  <a:txBody>
                    <a:bodyPr/>
                    <a:lstStyle/>
                    <a:p>
                      <a:pPr algn="ctr"/>
                      <a:r>
                        <a:rPr lang="en-ZA" sz="1200" b="1" dirty="0" smtClean="0"/>
                        <a:t>Tempe Military Base</a:t>
                      </a:r>
                      <a:endParaRPr lang="en-ZA" sz="1200" b="1" dirty="0">
                        <a:latin typeface="+mn-lt"/>
                      </a:endParaRPr>
                    </a:p>
                  </a:txBody>
                  <a:tcPr/>
                </a:tc>
                <a:tc>
                  <a:txBody>
                    <a:bodyPr/>
                    <a:lstStyle/>
                    <a:p>
                      <a:pPr algn="ctr">
                        <a:spcAft>
                          <a:spcPts val="0"/>
                        </a:spcAft>
                      </a:pPr>
                      <a:r>
                        <a:rPr lang="en-US" sz="1200" dirty="0" smtClean="0">
                          <a:effectLst/>
                          <a:latin typeface="+mn-lt"/>
                          <a:ea typeface="+mn-ea"/>
                          <a:cs typeface="+mn-cs"/>
                        </a:rPr>
                        <a:t>Pre-design</a:t>
                      </a:r>
                      <a:r>
                        <a:rPr lang="en-US" sz="1200" baseline="0" dirty="0" smtClean="0">
                          <a:effectLst/>
                          <a:latin typeface="+mn-lt"/>
                          <a:ea typeface="+mn-ea"/>
                          <a:cs typeface="+mn-cs"/>
                        </a:rPr>
                        <a:t> stage</a:t>
                      </a:r>
                      <a:endParaRPr lang="en-Z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GB" sz="1200" dirty="0">
                          <a:effectLst/>
                        </a:rPr>
                        <a:t>R 94 </a:t>
                      </a:r>
                      <a:r>
                        <a:rPr lang="en-GB" sz="1200" dirty="0" smtClean="0">
                          <a:effectLst/>
                        </a:rPr>
                        <a:t>247</a:t>
                      </a:r>
                      <a:endParaRPr lang="en-ZA" sz="1200" b="0" dirty="0">
                        <a:solidFill>
                          <a:srgbClr val="000000"/>
                        </a:solidFill>
                        <a:effectLst/>
                        <a:latin typeface="+mn-lt"/>
                        <a:ea typeface="Times New Roman" panose="02020603050405020304" pitchFamily="18" charset="0"/>
                      </a:endParaRPr>
                    </a:p>
                  </a:txBody>
                  <a:tcPr marL="68580" marR="68580" marT="0" marB="0"/>
                </a:tc>
                <a:tc>
                  <a:txBody>
                    <a:bodyPr/>
                    <a:lstStyle/>
                    <a:p>
                      <a:r>
                        <a:rPr lang="en-US" sz="1200" dirty="0" smtClean="0"/>
                        <a:t>March 2020</a:t>
                      </a:r>
                      <a:endParaRPr lang="en-ZA" sz="1200" dirty="0"/>
                    </a:p>
                  </a:txBody>
                  <a:tcPr marL="68580" marR="68580" marT="0" marB="0"/>
                </a:tc>
                <a:tc>
                  <a:txBody>
                    <a:bodyPr/>
                    <a:lstStyle/>
                    <a:p>
                      <a:pPr algn="l">
                        <a:spcAft>
                          <a:spcPts val="0"/>
                        </a:spcAft>
                      </a:pPr>
                      <a:r>
                        <a:rPr lang="en-US" sz="1200" dirty="0" smtClean="0">
                          <a:solidFill>
                            <a:srgbClr val="000000"/>
                          </a:solidFill>
                          <a:effectLst/>
                          <a:latin typeface="+mn-lt"/>
                          <a:ea typeface="Times New Roman" panose="02020603050405020304" pitchFamily="18" charset="0"/>
                        </a:rPr>
                        <a:t>February 2021</a:t>
                      </a:r>
                      <a:endParaRPr lang="en-ZA" sz="1200" dirty="0">
                        <a:solidFill>
                          <a:srgbClr val="000000"/>
                        </a:solidFill>
                        <a:effectLst/>
                        <a:latin typeface="+mn-lt"/>
                        <a:ea typeface="Times New Roman" panose="02020603050405020304" pitchFamily="18" charset="0"/>
                      </a:endParaRPr>
                    </a:p>
                  </a:txBody>
                  <a:tcPr marL="68580" marR="68580" marT="0" marB="0"/>
                </a:tc>
                <a:tc>
                  <a:txBody>
                    <a:bodyPr/>
                    <a:lstStyle/>
                    <a:p>
                      <a:pPr algn="l">
                        <a:spcAft>
                          <a:spcPts val="0"/>
                        </a:spcAft>
                      </a:pPr>
                      <a:r>
                        <a:rPr lang="en-ZA" sz="1200" dirty="0" smtClean="0">
                          <a:effectLst/>
                        </a:rPr>
                        <a:t>Once funding has been confirmed these projects can be executed by </a:t>
                      </a:r>
                      <a:r>
                        <a:rPr lang="en-ZA" sz="1200" baseline="0" dirty="0" smtClean="0">
                          <a:effectLst/>
                        </a:rPr>
                        <a:t>implementing agents</a:t>
                      </a:r>
                      <a:r>
                        <a:rPr lang="en-ZA" sz="1200" dirty="0" smtClean="0">
                          <a:effectLst/>
                        </a:rPr>
                        <a:t>.</a:t>
                      </a:r>
                      <a:endParaRPr lang="en-ZA" sz="1200" dirty="0">
                        <a:solidFill>
                          <a:srgbClr val="000000"/>
                        </a:solidFill>
                        <a:effectLst/>
                        <a:latin typeface="+mn-lt"/>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xmlns="" val="92542053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9966" y="402036"/>
            <a:ext cx="10644939" cy="1344119"/>
          </a:xfrm>
        </p:spPr>
        <p:txBody>
          <a:bodyPr/>
          <a:lstStyle/>
          <a:p>
            <a:pPr>
              <a:defRPr/>
            </a:pPr>
            <a:r>
              <a:rPr lang="en-ZA" sz="3403" b="1" dirty="0" smtClean="0">
                <a:solidFill>
                  <a:schemeClr val="bg1">
                    <a:lumMod val="65000"/>
                  </a:schemeClr>
                </a:solidFill>
              </a:rPr>
              <a:t>3.4 PROJECT PROGRESS </a:t>
            </a:r>
            <a:br>
              <a:rPr lang="en-ZA" sz="3403" b="1" dirty="0" smtClean="0">
                <a:solidFill>
                  <a:schemeClr val="bg1">
                    <a:lumMod val="65000"/>
                  </a:schemeClr>
                </a:solidFill>
              </a:rPr>
            </a:br>
            <a:r>
              <a:rPr lang="en-ZA" sz="3403" b="1" dirty="0" smtClean="0">
                <a:solidFill>
                  <a:schemeClr val="bg1">
                    <a:lumMod val="65000"/>
                  </a:schemeClr>
                </a:solidFill>
              </a:rPr>
              <a:t>Per Facility</a:t>
            </a:r>
            <a:endParaRPr lang="en-ZA" sz="3403" b="1" dirty="0">
              <a:solidFill>
                <a:schemeClr val="bg1">
                  <a:lumMod val="65000"/>
                </a:schemeClr>
              </a:solidFill>
            </a:endParaRPr>
          </a:p>
        </p:txBody>
      </p:sp>
      <p:sp>
        <p:nvSpPr>
          <p:cNvPr id="34820" name="Slide Number Placeholder 6"/>
          <p:cNvSpPr txBox="1">
            <a:spLocks/>
          </p:cNvSpPr>
          <p:nvPr/>
        </p:nvSpPr>
        <p:spPr bwMode="auto">
          <a:xfrm>
            <a:off x="10354788" y="7818690"/>
            <a:ext cx="1152102" cy="3260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6430" tIns="43215" rIns="86430" bIns="43215"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algn="r" eaLnBrk="1" hangingPunct="1"/>
            <a:fld id="{B2CB4F47-8930-4848-A203-2B394D366615}" type="slidenum">
              <a:rPr lang="en-GB" altLang="en-US" sz="1512" b="1">
                <a:solidFill>
                  <a:srgbClr val="595959"/>
                </a:solidFill>
                <a:latin typeface="Century Gothic" panose="020B0502020202020204" pitchFamily="34" charset="0"/>
              </a:rPr>
              <a:pPr algn="r" eaLnBrk="1" hangingPunct="1"/>
              <a:t>11</a:t>
            </a:fld>
            <a:endParaRPr lang="en-GB" altLang="en-US" sz="1512" b="1" dirty="0">
              <a:solidFill>
                <a:srgbClr val="595959"/>
              </a:solidFill>
              <a:latin typeface="Century Gothic" panose="020B0502020202020204" pitchFamily="34" charset="0"/>
            </a:endParaRPr>
          </a:p>
        </p:txBody>
      </p:sp>
      <p:graphicFrame>
        <p:nvGraphicFramePr>
          <p:cNvPr id="4" name="Table 3"/>
          <p:cNvGraphicFramePr>
            <a:graphicFrameLocks noGrp="1"/>
          </p:cNvGraphicFramePr>
          <p:nvPr>
            <p:extLst/>
          </p:nvPr>
        </p:nvGraphicFramePr>
        <p:xfrm>
          <a:off x="-2" y="1944117"/>
          <a:ext cx="12188826" cy="6497493"/>
        </p:xfrm>
        <a:graphic>
          <a:graphicData uri="http://schemas.openxmlformats.org/drawingml/2006/table">
            <a:tbl>
              <a:tblPr firstRow="1" bandRow="1">
                <a:tableStyleId>{21E4AEA4-8DFA-4A89-87EB-49C32662AFE0}</a:tableStyleId>
              </a:tblPr>
              <a:tblGrid>
                <a:gridCol w="786139"/>
                <a:gridCol w="2715987"/>
                <a:gridCol w="1224136"/>
                <a:gridCol w="1080120"/>
                <a:gridCol w="1224136"/>
                <a:gridCol w="1296144"/>
                <a:gridCol w="1296144"/>
                <a:gridCol w="2566020"/>
              </a:tblGrid>
              <a:tr h="856098">
                <a:tc>
                  <a:txBody>
                    <a:bodyPr/>
                    <a:lstStyle/>
                    <a:p>
                      <a:pPr algn="ctr"/>
                      <a:r>
                        <a:rPr lang="en-ZA" sz="1400" baseline="0" dirty="0" smtClean="0"/>
                        <a:t>NO.</a:t>
                      </a:r>
                      <a:endParaRPr lang="en-ZA" sz="1400" dirty="0"/>
                    </a:p>
                  </a:txBody>
                  <a:tcPr anchor="ctr"/>
                </a:tc>
                <a:tc>
                  <a:txBody>
                    <a:bodyPr/>
                    <a:lstStyle/>
                    <a:p>
                      <a:pPr algn="ctr"/>
                      <a:r>
                        <a:rPr lang="en-ZA" sz="1400" dirty="0" smtClean="0"/>
                        <a:t>DESCRIPTION</a:t>
                      </a:r>
                      <a:endParaRPr lang="en-ZA" sz="1400" dirty="0"/>
                    </a:p>
                  </a:txBody>
                  <a:tcPr anchor="ctr"/>
                </a:tc>
                <a:tc>
                  <a:txBody>
                    <a:bodyPr/>
                    <a:lstStyle/>
                    <a:p>
                      <a:pPr algn="ctr"/>
                      <a:r>
                        <a:rPr lang="en-ZA" sz="1400" dirty="0" smtClean="0"/>
                        <a:t>FACILITY</a:t>
                      </a:r>
                      <a:endParaRPr lang="en-ZA" sz="1400" dirty="0"/>
                    </a:p>
                  </a:txBody>
                  <a:tcPr anchor="ctr"/>
                </a:tc>
                <a:tc>
                  <a:txBody>
                    <a:bodyPr/>
                    <a:lstStyle/>
                    <a:p>
                      <a:pPr algn="ctr"/>
                      <a:r>
                        <a:rPr lang="en-ZA" sz="1400" dirty="0" smtClean="0"/>
                        <a:t>STATUS</a:t>
                      </a:r>
                      <a:endParaRPr lang="en-ZA" sz="1400" dirty="0"/>
                    </a:p>
                  </a:txBody>
                  <a:tcPr anchor="ctr"/>
                </a:tc>
                <a:tc>
                  <a:txBody>
                    <a:bodyPr/>
                    <a:lstStyle/>
                    <a:p>
                      <a:pPr algn="ctr"/>
                      <a:r>
                        <a:rPr lang="en-ZA" sz="1400" dirty="0" smtClean="0"/>
                        <a:t>ESTIMATE VALUE</a:t>
                      </a:r>
                      <a:r>
                        <a:rPr lang="en-ZA" sz="1400" baseline="0" dirty="0" smtClean="0"/>
                        <a:t> OF THE PROJECT</a:t>
                      </a:r>
                      <a:endParaRPr lang="en-ZA" sz="1400" dirty="0"/>
                    </a:p>
                  </a:txBody>
                  <a:tcPr anchor="ctr"/>
                </a:tc>
                <a:tc>
                  <a:txBody>
                    <a:bodyPr/>
                    <a:lstStyle/>
                    <a:p>
                      <a:pPr algn="ctr"/>
                      <a:r>
                        <a:rPr lang="en-US" sz="1400" dirty="0" smtClean="0"/>
                        <a:t>ANTICIPATED</a:t>
                      </a:r>
                      <a:r>
                        <a:rPr lang="en-US" sz="1400" baseline="0" dirty="0" smtClean="0"/>
                        <a:t> START DATE</a:t>
                      </a:r>
                      <a:endParaRPr lang="en-ZA" sz="1400" dirty="0"/>
                    </a:p>
                  </a:txBody>
                  <a:tcPr anchor="ctr"/>
                </a:tc>
                <a:tc>
                  <a:txBody>
                    <a:bodyPr/>
                    <a:lstStyle/>
                    <a:p>
                      <a:pPr algn="ctr"/>
                      <a:r>
                        <a:rPr lang="en-US" sz="1400" dirty="0" smtClean="0"/>
                        <a:t>ANTICIPATED</a:t>
                      </a:r>
                      <a:r>
                        <a:rPr lang="en-US" sz="1400" baseline="0" dirty="0" smtClean="0"/>
                        <a:t> END DATE</a:t>
                      </a:r>
                      <a:endParaRPr lang="en-ZA" sz="1400" dirty="0"/>
                    </a:p>
                  </a:txBody>
                  <a:tcPr anchor="ctr"/>
                </a:tc>
                <a:tc>
                  <a:txBody>
                    <a:bodyPr/>
                    <a:lstStyle/>
                    <a:p>
                      <a:pPr algn="ctr"/>
                      <a:r>
                        <a:rPr lang="en-ZA" sz="1400" dirty="0" smtClean="0"/>
                        <a:t>PROGRESS</a:t>
                      </a:r>
                      <a:endParaRPr lang="en-ZA" sz="1400" dirty="0"/>
                    </a:p>
                  </a:txBody>
                  <a:tcPr anchor="ctr"/>
                </a:tc>
              </a:tr>
              <a:tr h="1386790">
                <a:tc>
                  <a:txBody>
                    <a:bodyPr/>
                    <a:lstStyle/>
                    <a:p>
                      <a:pPr algn="l">
                        <a:spcAft>
                          <a:spcPts val="0"/>
                        </a:spcAft>
                      </a:pPr>
                      <a:r>
                        <a:rPr lang="en-ZA" sz="1200" dirty="0" smtClean="0">
                          <a:effectLst/>
                        </a:rPr>
                        <a:t>11</a:t>
                      </a:r>
                      <a:endParaRPr lang="en-ZA" sz="1200" b="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200" dirty="0" smtClean="0">
                          <a:effectLst/>
                        </a:rPr>
                        <a:t>REFURBISHMENT OF SINGLE LIVING IN QUARTERS BLOCK 10 AND </a:t>
                      </a:r>
                      <a:endParaRPr lang="en-ZA" sz="1200" dirty="0" smtClean="0">
                        <a:effectLst/>
                      </a:endParaRPr>
                    </a:p>
                    <a:p>
                      <a:pPr marL="226695" algn="l">
                        <a:spcAft>
                          <a:spcPts val="0"/>
                        </a:spcAft>
                      </a:pPr>
                      <a:r>
                        <a:rPr lang="en-GB" sz="1200" dirty="0" smtClean="0">
                          <a:effectLst/>
                        </a:rPr>
                        <a:t> </a:t>
                      </a:r>
                      <a:endParaRPr lang="en-ZA" sz="1200" dirty="0" smtClean="0">
                        <a:effectLst/>
                      </a:endParaRPr>
                    </a:p>
                    <a:p>
                      <a:pPr algn="l">
                        <a:spcAft>
                          <a:spcPts val="0"/>
                        </a:spcAft>
                      </a:pPr>
                      <a:r>
                        <a:rPr lang="en-GB" sz="1200" dirty="0" smtClean="0">
                          <a:effectLst/>
                        </a:rPr>
                        <a:t>FAMILY MARRIED QUARTERS HOUSE 5 IN THABA NCHU</a:t>
                      </a:r>
                      <a:endParaRPr lang="en-ZA" sz="1200" dirty="0" smtClean="0">
                        <a:effectLst/>
                      </a:endParaRPr>
                    </a:p>
                  </a:txBody>
                  <a:tcPr marL="68580" marR="68580" marT="0" marB="0"/>
                </a:tc>
                <a:tc>
                  <a:txBody>
                    <a:bodyPr/>
                    <a:lstStyle/>
                    <a:p>
                      <a:r>
                        <a:rPr lang="en-ZA" sz="1200" b="1" dirty="0" smtClean="0"/>
                        <a:t>Army</a:t>
                      </a:r>
                      <a:r>
                        <a:rPr lang="en-ZA" sz="1200" b="1" baseline="0" dirty="0" smtClean="0"/>
                        <a:t> Support Base (ASB)</a:t>
                      </a:r>
                      <a:endParaRPr lang="en-ZA" sz="1200" b="1" dirty="0">
                        <a:latin typeface="+mn-lt"/>
                      </a:endParaRPr>
                    </a:p>
                  </a:txBody>
                  <a:tcPr/>
                </a:tc>
                <a:tc>
                  <a:txBody>
                    <a:bodyPr/>
                    <a:lstStyle/>
                    <a:p>
                      <a:pPr algn="ctr">
                        <a:spcAft>
                          <a:spcPts val="0"/>
                        </a:spcAft>
                      </a:pPr>
                      <a:r>
                        <a:rPr lang="en-US" sz="1200" b="0" dirty="0" smtClean="0">
                          <a:effectLst/>
                          <a:latin typeface="+mn-lt"/>
                          <a:ea typeface="+mn-ea"/>
                          <a:cs typeface="+mn-cs"/>
                        </a:rPr>
                        <a:t>Pre-design</a:t>
                      </a:r>
                      <a:r>
                        <a:rPr lang="en-US" sz="1200" b="0" baseline="0" dirty="0" smtClean="0">
                          <a:effectLst/>
                          <a:latin typeface="+mn-lt"/>
                          <a:ea typeface="+mn-ea"/>
                          <a:cs typeface="+mn-cs"/>
                        </a:rPr>
                        <a:t> stage</a:t>
                      </a:r>
                      <a:endParaRPr lang="en-ZA" sz="1200" b="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GB" sz="1200" dirty="0">
                          <a:effectLst/>
                        </a:rPr>
                        <a:t>R 16 491 </a:t>
                      </a:r>
                      <a:r>
                        <a:rPr lang="en-GB" sz="1200" dirty="0" smtClean="0">
                          <a:effectLst/>
                        </a:rPr>
                        <a:t>202</a:t>
                      </a:r>
                      <a:endParaRPr lang="en-ZA" sz="1200" b="0" dirty="0">
                        <a:solidFill>
                          <a:srgbClr val="000000"/>
                        </a:solidFill>
                        <a:effectLst/>
                        <a:latin typeface="+mn-lt"/>
                        <a:ea typeface="Times New Roman" panose="02020603050405020304" pitchFamily="18" charset="0"/>
                      </a:endParaRPr>
                    </a:p>
                  </a:txBody>
                  <a:tcPr marL="68580" marR="68580" marT="0" marB="0"/>
                </a:tc>
                <a:tc>
                  <a:txBody>
                    <a:bodyPr/>
                    <a:lstStyle/>
                    <a:p>
                      <a:r>
                        <a:rPr lang="en-US" sz="1200" dirty="0" smtClean="0"/>
                        <a:t>January 2020</a:t>
                      </a:r>
                      <a:endParaRPr lang="en-ZA" sz="1200" dirty="0"/>
                    </a:p>
                  </a:txBody>
                  <a:tcPr marL="68580" marR="68580" marT="0" marB="0"/>
                </a:tc>
                <a:tc>
                  <a:txBody>
                    <a:bodyPr/>
                    <a:lstStyle/>
                    <a:p>
                      <a:pPr algn="l">
                        <a:spcAft>
                          <a:spcPts val="0"/>
                        </a:spcAft>
                      </a:pPr>
                      <a:r>
                        <a:rPr lang="en-US" sz="1200" dirty="0" smtClean="0">
                          <a:solidFill>
                            <a:srgbClr val="000000"/>
                          </a:solidFill>
                          <a:effectLst/>
                          <a:latin typeface="+mn-lt"/>
                          <a:ea typeface="Times New Roman" panose="02020603050405020304" pitchFamily="18" charset="0"/>
                        </a:rPr>
                        <a:t>January 2022</a:t>
                      </a:r>
                      <a:endParaRPr lang="en-ZA" sz="1200" dirty="0">
                        <a:solidFill>
                          <a:srgbClr val="000000"/>
                        </a:solidFill>
                        <a:effectLst/>
                        <a:latin typeface="+mn-lt"/>
                        <a:ea typeface="Times New Roman" panose="02020603050405020304" pitchFamily="18" charset="0"/>
                      </a:endParaRPr>
                    </a:p>
                  </a:txBody>
                  <a:tcPr marL="68580" marR="68580" marT="0" marB="0"/>
                </a:tc>
                <a:tc>
                  <a:txBody>
                    <a:bodyPr/>
                    <a:lstStyle/>
                    <a:p>
                      <a:pPr algn="l">
                        <a:spcAft>
                          <a:spcPts val="0"/>
                        </a:spcAft>
                      </a:pPr>
                      <a:r>
                        <a:rPr lang="en-ZA" sz="1200" dirty="0" smtClean="0">
                          <a:effectLst/>
                        </a:rPr>
                        <a:t>Once funding has been confirmed these projects can be executed by </a:t>
                      </a:r>
                      <a:r>
                        <a:rPr lang="en-ZA" sz="1200" baseline="0" dirty="0" smtClean="0">
                          <a:effectLst/>
                        </a:rPr>
                        <a:t>implementing agents</a:t>
                      </a:r>
                      <a:r>
                        <a:rPr lang="en-ZA" sz="1200" dirty="0" smtClean="0">
                          <a:effectLst/>
                        </a:rPr>
                        <a:t>.</a:t>
                      </a:r>
                      <a:endParaRPr lang="en-ZA" sz="1200" dirty="0">
                        <a:solidFill>
                          <a:srgbClr val="000000"/>
                        </a:solidFill>
                        <a:effectLst/>
                        <a:latin typeface="+mn-lt"/>
                        <a:ea typeface="Times New Roman" panose="02020603050405020304" pitchFamily="18" charset="0"/>
                      </a:endParaRPr>
                    </a:p>
                  </a:txBody>
                  <a:tcPr marL="68580" marR="68580" marT="0" marB="0"/>
                </a:tc>
              </a:tr>
              <a:tr h="926682">
                <a:tc>
                  <a:txBody>
                    <a:bodyPr/>
                    <a:lstStyle/>
                    <a:p>
                      <a:pPr algn="l">
                        <a:spcAft>
                          <a:spcPts val="0"/>
                        </a:spcAft>
                      </a:pPr>
                      <a:r>
                        <a:rPr lang="en-ZA" sz="1200" dirty="0" smtClean="0">
                          <a:effectLst/>
                        </a:rPr>
                        <a:t>12</a:t>
                      </a:r>
                      <a:endParaRPr lang="en-ZA" sz="1200" b="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200" dirty="0" smtClean="0">
                          <a:effectLst/>
                        </a:rPr>
                        <a:t>REFURBISHMENT OF 15 FAMILY MARRIED QUARTERS, FIVE IN TEMPE, FIVE IN BLOEMFONTEIN AND FIVE IN THABA NCHU</a:t>
                      </a:r>
                      <a:endParaRPr lang="en-ZA" sz="1200" b="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r>
                        <a:rPr lang="en-ZA" sz="1200" b="1" dirty="0" smtClean="0"/>
                        <a:t>Army</a:t>
                      </a:r>
                      <a:r>
                        <a:rPr lang="en-ZA" sz="1200" b="1" baseline="0" dirty="0" smtClean="0"/>
                        <a:t> Support Base (ASB)</a:t>
                      </a:r>
                      <a:endParaRPr lang="en-ZA" sz="1200" b="1" dirty="0">
                        <a:latin typeface="+mn-lt"/>
                      </a:endParaRPr>
                    </a:p>
                  </a:txBody>
                  <a:tcPr/>
                </a:tc>
                <a:tc>
                  <a:txBody>
                    <a:bodyPr/>
                    <a:lstStyle/>
                    <a:p>
                      <a:pPr algn="ctr">
                        <a:spcAft>
                          <a:spcPts val="0"/>
                        </a:spcAft>
                      </a:pPr>
                      <a:r>
                        <a:rPr lang="en-US" sz="1200" b="0" dirty="0" smtClean="0">
                          <a:effectLst/>
                          <a:latin typeface="+mn-lt"/>
                          <a:ea typeface="+mn-ea"/>
                          <a:cs typeface="+mn-cs"/>
                        </a:rPr>
                        <a:t>Pre-design</a:t>
                      </a:r>
                      <a:r>
                        <a:rPr lang="en-US" sz="1200" b="0" baseline="0" dirty="0" smtClean="0">
                          <a:effectLst/>
                          <a:latin typeface="+mn-lt"/>
                          <a:ea typeface="+mn-ea"/>
                          <a:cs typeface="+mn-cs"/>
                        </a:rPr>
                        <a:t> stage</a:t>
                      </a:r>
                      <a:endParaRPr lang="en-ZA" sz="1200" b="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ZA" sz="1200" dirty="0">
                          <a:effectLst/>
                        </a:rPr>
                        <a:t>R 10 970 </a:t>
                      </a:r>
                      <a:r>
                        <a:rPr lang="en-ZA" sz="1200" dirty="0" smtClean="0">
                          <a:effectLst/>
                        </a:rPr>
                        <a:t>264</a:t>
                      </a:r>
                      <a:endParaRPr lang="en-ZA" sz="1200" b="0" dirty="0">
                        <a:solidFill>
                          <a:srgbClr val="000000"/>
                        </a:solidFill>
                        <a:effectLst/>
                        <a:latin typeface="+mn-lt"/>
                        <a:ea typeface="Times New Roman" panose="02020603050405020304" pitchFamily="18" charset="0"/>
                      </a:endParaRPr>
                    </a:p>
                  </a:txBody>
                  <a:tcPr marL="68580" marR="68580" marT="0" marB="0"/>
                </a:tc>
                <a:tc>
                  <a:txBody>
                    <a:bodyPr/>
                    <a:lstStyle/>
                    <a:p>
                      <a:r>
                        <a:rPr lang="en-US" sz="1200" dirty="0" smtClean="0"/>
                        <a:t>January 2020</a:t>
                      </a:r>
                      <a:endParaRPr lang="en-ZA" sz="1200" dirty="0"/>
                    </a:p>
                  </a:txBody>
                  <a:tcPr marL="68580" marR="68580" marT="0" marB="0"/>
                </a:tc>
                <a:tc>
                  <a:txBody>
                    <a:bodyPr/>
                    <a:lstStyle/>
                    <a:p>
                      <a:pPr algn="l">
                        <a:spcAft>
                          <a:spcPts val="0"/>
                        </a:spcAft>
                      </a:pPr>
                      <a:r>
                        <a:rPr lang="en-US" sz="1200" dirty="0" smtClean="0">
                          <a:solidFill>
                            <a:srgbClr val="000000"/>
                          </a:solidFill>
                          <a:effectLst/>
                          <a:latin typeface="+mn-lt"/>
                          <a:ea typeface="Times New Roman" panose="02020603050405020304" pitchFamily="18" charset="0"/>
                        </a:rPr>
                        <a:t>January 2022</a:t>
                      </a:r>
                      <a:endParaRPr lang="en-ZA" sz="1200" dirty="0">
                        <a:solidFill>
                          <a:srgbClr val="000000"/>
                        </a:solidFill>
                        <a:effectLst/>
                        <a:latin typeface="+mn-lt"/>
                        <a:ea typeface="Times New Roman" panose="02020603050405020304" pitchFamily="18" charset="0"/>
                      </a:endParaRPr>
                    </a:p>
                  </a:txBody>
                  <a:tcPr marL="68580" marR="68580" marT="0" marB="0"/>
                </a:tc>
                <a:tc>
                  <a:txBody>
                    <a:bodyPr/>
                    <a:lstStyle/>
                    <a:p>
                      <a:pPr algn="l">
                        <a:spcAft>
                          <a:spcPts val="0"/>
                        </a:spcAft>
                      </a:pPr>
                      <a:r>
                        <a:rPr lang="en-ZA" sz="1200" dirty="0" smtClean="0">
                          <a:effectLst/>
                        </a:rPr>
                        <a:t>Once funding has been confirmed these projects can be executed by </a:t>
                      </a:r>
                      <a:r>
                        <a:rPr lang="en-ZA" sz="1200" baseline="0" dirty="0" smtClean="0">
                          <a:effectLst/>
                        </a:rPr>
                        <a:t>implementing agents</a:t>
                      </a:r>
                      <a:r>
                        <a:rPr lang="en-ZA" sz="1200" dirty="0" smtClean="0">
                          <a:effectLst/>
                        </a:rPr>
                        <a:t>.</a:t>
                      </a:r>
                      <a:endParaRPr lang="en-ZA" sz="1200" dirty="0">
                        <a:solidFill>
                          <a:srgbClr val="000000"/>
                        </a:solidFill>
                        <a:effectLst/>
                        <a:latin typeface="+mn-lt"/>
                        <a:ea typeface="Times New Roman" panose="02020603050405020304" pitchFamily="18" charset="0"/>
                      </a:endParaRPr>
                    </a:p>
                  </a:txBody>
                  <a:tcPr marL="68580" marR="68580" marT="0" marB="0"/>
                </a:tc>
              </a:tr>
              <a:tr h="1155658">
                <a:tc>
                  <a:txBody>
                    <a:bodyPr/>
                    <a:lstStyle/>
                    <a:p>
                      <a:pPr algn="l">
                        <a:spcAft>
                          <a:spcPts val="0"/>
                        </a:spcAft>
                      </a:pPr>
                      <a:r>
                        <a:rPr lang="en-ZA" sz="1200" dirty="0" smtClean="0">
                          <a:effectLst/>
                        </a:rPr>
                        <a:t>13</a:t>
                      </a:r>
                      <a:endParaRPr lang="en-ZA" sz="1200" b="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200" dirty="0" smtClean="0">
                          <a:effectLst/>
                        </a:rPr>
                        <a:t>REVAMPING OF KITCHEN EQUIPMENT, INCLUDING COLD ROOMS WALK-IN FRIDGES, TILTING EQUIPMENT AND FOOD PREPARATION EQUIPMENT  </a:t>
                      </a:r>
                      <a:endParaRPr lang="en-ZA" sz="1200" b="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r>
                        <a:rPr lang="en-ZA" sz="1200" b="1" dirty="0" smtClean="0"/>
                        <a:t>Army</a:t>
                      </a:r>
                      <a:r>
                        <a:rPr lang="en-ZA" sz="1200" b="1" baseline="0" dirty="0" smtClean="0"/>
                        <a:t> Support Base (ASB)</a:t>
                      </a:r>
                      <a:endParaRPr lang="en-ZA" sz="1200" b="1" dirty="0">
                        <a:latin typeface="+mn-lt"/>
                      </a:endParaRPr>
                    </a:p>
                  </a:txBody>
                  <a:tcPr/>
                </a:tc>
                <a:tc>
                  <a:txBody>
                    <a:bodyPr/>
                    <a:lstStyle/>
                    <a:p>
                      <a:pPr algn="ctr">
                        <a:spcAft>
                          <a:spcPts val="0"/>
                        </a:spcAft>
                      </a:pPr>
                      <a:r>
                        <a:rPr lang="en-US" sz="1200" b="0" dirty="0" smtClean="0">
                          <a:effectLst/>
                          <a:latin typeface="+mn-lt"/>
                          <a:ea typeface="+mn-ea"/>
                          <a:cs typeface="+mn-cs"/>
                        </a:rPr>
                        <a:t>Pre-design</a:t>
                      </a:r>
                      <a:r>
                        <a:rPr lang="en-US" sz="1200" b="0" baseline="0" dirty="0" smtClean="0">
                          <a:effectLst/>
                          <a:latin typeface="+mn-lt"/>
                          <a:ea typeface="+mn-ea"/>
                          <a:cs typeface="+mn-cs"/>
                        </a:rPr>
                        <a:t> stage</a:t>
                      </a:r>
                      <a:endParaRPr lang="en-ZA" sz="1200" b="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GB" sz="1200" dirty="0">
                          <a:effectLst/>
                        </a:rPr>
                        <a:t>R 8 867 </a:t>
                      </a:r>
                      <a:r>
                        <a:rPr lang="en-GB" sz="1200" dirty="0" smtClean="0">
                          <a:effectLst/>
                        </a:rPr>
                        <a:t>051</a:t>
                      </a:r>
                      <a:endParaRPr lang="en-ZA" sz="1200" b="0" dirty="0">
                        <a:solidFill>
                          <a:srgbClr val="000000"/>
                        </a:solidFill>
                        <a:effectLst/>
                        <a:latin typeface="+mn-lt"/>
                        <a:ea typeface="Times New Roman" panose="02020603050405020304" pitchFamily="18" charset="0"/>
                      </a:endParaRPr>
                    </a:p>
                  </a:txBody>
                  <a:tcPr marL="68580" marR="68580" marT="0" marB="0"/>
                </a:tc>
                <a:tc>
                  <a:txBody>
                    <a:bodyPr/>
                    <a:lstStyle/>
                    <a:p>
                      <a:r>
                        <a:rPr lang="en-US" sz="1200" dirty="0" smtClean="0"/>
                        <a:t>February 2020</a:t>
                      </a:r>
                      <a:endParaRPr lang="en-ZA" sz="1200" dirty="0"/>
                    </a:p>
                  </a:txBody>
                  <a:tcPr marL="68580" marR="68580" marT="0" marB="0"/>
                </a:tc>
                <a:tc>
                  <a:txBody>
                    <a:bodyPr/>
                    <a:lstStyle/>
                    <a:p>
                      <a:pPr algn="l">
                        <a:spcAft>
                          <a:spcPts val="0"/>
                        </a:spcAft>
                      </a:pPr>
                      <a:r>
                        <a:rPr lang="en-US" sz="1200" dirty="0" smtClean="0">
                          <a:solidFill>
                            <a:srgbClr val="000000"/>
                          </a:solidFill>
                          <a:effectLst/>
                          <a:latin typeface="+mn-lt"/>
                          <a:ea typeface="Times New Roman" panose="02020603050405020304" pitchFamily="18" charset="0"/>
                        </a:rPr>
                        <a:t>January 2021</a:t>
                      </a:r>
                      <a:endParaRPr lang="en-ZA" sz="1200" dirty="0">
                        <a:solidFill>
                          <a:srgbClr val="000000"/>
                        </a:solidFill>
                        <a:effectLst/>
                        <a:latin typeface="+mn-lt"/>
                        <a:ea typeface="Times New Roman" panose="02020603050405020304" pitchFamily="18" charset="0"/>
                      </a:endParaRPr>
                    </a:p>
                  </a:txBody>
                  <a:tcPr marL="68580" marR="68580" marT="0" marB="0"/>
                </a:tc>
                <a:tc>
                  <a:txBody>
                    <a:bodyPr/>
                    <a:lstStyle/>
                    <a:p>
                      <a:pPr algn="l">
                        <a:spcAft>
                          <a:spcPts val="0"/>
                        </a:spcAft>
                      </a:pPr>
                      <a:r>
                        <a:rPr lang="en-ZA" sz="1200" dirty="0" smtClean="0">
                          <a:effectLst/>
                        </a:rPr>
                        <a:t>Once funding has been confirmed these projects can be executed by </a:t>
                      </a:r>
                      <a:r>
                        <a:rPr lang="en-ZA" sz="1200" baseline="0" dirty="0" smtClean="0">
                          <a:effectLst/>
                        </a:rPr>
                        <a:t>implementing agents</a:t>
                      </a:r>
                      <a:r>
                        <a:rPr lang="en-ZA" sz="1200" dirty="0" smtClean="0">
                          <a:effectLst/>
                        </a:rPr>
                        <a:t>.</a:t>
                      </a:r>
                      <a:endParaRPr lang="en-ZA" sz="1200" dirty="0">
                        <a:solidFill>
                          <a:srgbClr val="000000"/>
                        </a:solidFill>
                        <a:effectLst/>
                        <a:latin typeface="+mn-lt"/>
                        <a:ea typeface="Times New Roman" panose="02020603050405020304" pitchFamily="18" charset="0"/>
                      </a:endParaRPr>
                    </a:p>
                  </a:txBody>
                  <a:tcPr marL="68580" marR="68580" marT="0" marB="0"/>
                </a:tc>
              </a:tr>
              <a:tr h="800071">
                <a:tc>
                  <a:txBody>
                    <a:bodyPr/>
                    <a:lstStyle/>
                    <a:p>
                      <a:pPr algn="l">
                        <a:spcAft>
                          <a:spcPts val="0"/>
                        </a:spcAft>
                      </a:pPr>
                      <a:r>
                        <a:rPr lang="en-ZA" sz="1200" dirty="0" smtClean="0">
                          <a:effectLst/>
                        </a:rPr>
                        <a:t>14</a:t>
                      </a:r>
                      <a:endParaRPr lang="en-ZA" sz="1200" b="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200" dirty="0" smtClean="0">
                          <a:effectLst/>
                        </a:rPr>
                        <a:t>FENCING AROUND GENERAL DE WET TRAINING AREA AT DE BRUG </a:t>
                      </a:r>
                      <a:endParaRPr lang="en-ZA" sz="1200" b="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r>
                        <a:rPr lang="en-ZA" sz="1200" b="1" dirty="0" smtClean="0"/>
                        <a:t>Army</a:t>
                      </a:r>
                      <a:r>
                        <a:rPr lang="en-ZA" sz="1200" b="1" baseline="0" dirty="0" smtClean="0"/>
                        <a:t> Support Base (ASB)</a:t>
                      </a:r>
                      <a:endParaRPr lang="en-ZA" sz="1200" b="1" dirty="0">
                        <a:latin typeface="+mn-lt"/>
                      </a:endParaRPr>
                    </a:p>
                  </a:txBody>
                  <a:tcPr/>
                </a:tc>
                <a:tc>
                  <a:txBody>
                    <a:bodyPr/>
                    <a:lstStyle/>
                    <a:p>
                      <a:pPr algn="ctr">
                        <a:spcAft>
                          <a:spcPts val="0"/>
                        </a:spcAft>
                      </a:pPr>
                      <a:r>
                        <a:rPr lang="en-US" sz="1200" b="0" dirty="0" smtClean="0">
                          <a:effectLst/>
                          <a:latin typeface="+mn-lt"/>
                          <a:ea typeface="+mn-ea"/>
                          <a:cs typeface="+mn-cs"/>
                        </a:rPr>
                        <a:t>Pre-design</a:t>
                      </a:r>
                      <a:r>
                        <a:rPr lang="en-US" sz="1200" b="0" baseline="0" dirty="0" smtClean="0">
                          <a:effectLst/>
                          <a:latin typeface="+mn-lt"/>
                          <a:ea typeface="+mn-ea"/>
                          <a:cs typeface="+mn-cs"/>
                        </a:rPr>
                        <a:t> stage</a:t>
                      </a:r>
                      <a:endParaRPr lang="en-ZA" sz="1200" b="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GB" sz="1200" dirty="0">
                          <a:effectLst/>
                        </a:rPr>
                        <a:t>R 56 529 </a:t>
                      </a:r>
                      <a:r>
                        <a:rPr lang="en-GB" sz="1200" dirty="0" smtClean="0">
                          <a:effectLst/>
                        </a:rPr>
                        <a:t>348</a:t>
                      </a:r>
                      <a:endParaRPr lang="en-ZA" sz="1200" b="0" dirty="0">
                        <a:solidFill>
                          <a:srgbClr val="000000"/>
                        </a:solidFill>
                        <a:effectLst/>
                        <a:latin typeface="+mn-lt"/>
                        <a:ea typeface="Times New Roman" panose="02020603050405020304" pitchFamily="18" charset="0"/>
                      </a:endParaRPr>
                    </a:p>
                  </a:txBody>
                  <a:tcPr marL="68580" marR="68580" marT="0" marB="0"/>
                </a:tc>
                <a:tc>
                  <a:txBody>
                    <a:bodyPr/>
                    <a:lstStyle/>
                    <a:p>
                      <a:r>
                        <a:rPr lang="en-US" sz="1200" dirty="0" smtClean="0"/>
                        <a:t>March 2020</a:t>
                      </a:r>
                      <a:endParaRPr lang="en-ZA" sz="1200" dirty="0"/>
                    </a:p>
                  </a:txBody>
                  <a:tcPr marL="68580" marR="68580" marT="0" marB="0"/>
                </a:tc>
                <a:tc>
                  <a:txBody>
                    <a:bodyPr/>
                    <a:lstStyle/>
                    <a:p>
                      <a:pPr algn="l">
                        <a:spcAft>
                          <a:spcPts val="0"/>
                        </a:spcAft>
                      </a:pPr>
                      <a:r>
                        <a:rPr lang="en-US" sz="1200" dirty="0" smtClean="0">
                          <a:solidFill>
                            <a:srgbClr val="000000"/>
                          </a:solidFill>
                          <a:effectLst/>
                          <a:latin typeface="+mn-lt"/>
                          <a:ea typeface="Times New Roman" panose="02020603050405020304" pitchFamily="18" charset="0"/>
                        </a:rPr>
                        <a:t>February 2022</a:t>
                      </a:r>
                      <a:endParaRPr lang="en-ZA" sz="1200" dirty="0">
                        <a:solidFill>
                          <a:srgbClr val="000000"/>
                        </a:solidFill>
                        <a:effectLst/>
                        <a:latin typeface="+mn-lt"/>
                        <a:ea typeface="Times New Roman" panose="02020603050405020304" pitchFamily="18" charset="0"/>
                      </a:endParaRPr>
                    </a:p>
                  </a:txBody>
                  <a:tcPr marL="68580" marR="68580" marT="0" marB="0"/>
                </a:tc>
                <a:tc>
                  <a:txBody>
                    <a:bodyPr/>
                    <a:lstStyle/>
                    <a:p>
                      <a:pPr algn="l">
                        <a:spcAft>
                          <a:spcPts val="0"/>
                        </a:spcAft>
                      </a:pPr>
                      <a:r>
                        <a:rPr lang="en-ZA" sz="1200" dirty="0" smtClean="0">
                          <a:effectLst/>
                        </a:rPr>
                        <a:t>Once funding has been confirmed these projects can be executed by </a:t>
                      </a:r>
                      <a:r>
                        <a:rPr lang="en-ZA" sz="1200" baseline="0" dirty="0" smtClean="0">
                          <a:effectLst/>
                        </a:rPr>
                        <a:t>implementing agents</a:t>
                      </a:r>
                      <a:r>
                        <a:rPr lang="en-ZA" sz="1200" dirty="0" smtClean="0">
                          <a:effectLst/>
                        </a:rPr>
                        <a:t>.</a:t>
                      </a:r>
                      <a:endParaRPr lang="en-ZA" sz="1200" dirty="0">
                        <a:solidFill>
                          <a:srgbClr val="000000"/>
                        </a:solidFill>
                        <a:effectLst/>
                        <a:latin typeface="+mn-lt"/>
                        <a:ea typeface="Times New Roman" panose="02020603050405020304" pitchFamily="18" charset="0"/>
                      </a:endParaRPr>
                    </a:p>
                  </a:txBody>
                  <a:tcPr marL="68580" marR="68580" marT="0" marB="0"/>
                </a:tc>
              </a:tr>
              <a:tr h="1283412">
                <a:tc>
                  <a:txBody>
                    <a:bodyPr/>
                    <a:lstStyle/>
                    <a:p>
                      <a:pPr algn="l">
                        <a:spcAft>
                          <a:spcPts val="0"/>
                        </a:spcAft>
                      </a:pPr>
                      <a:r>
                        <a:rPr lang="en-ZA" sz="1200" dirty="0" smtClean="0">
                          <a:effectLst/>
                        </a:rPr>
                        <a:t>15</a:t>
                      </a:r>
                      <a:endParaRPr lang="en-ZA" sz="1200" b="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indent="0" algn="l">
                        <a:spcAft>
                          <a:spcPts val="0"/>
                        </a:spcAft>
                      </a:pPr>
                      <a:r>
                        <a:rPr lang="en-GB" sz="1200" dirty="0" smtClean="0">
                          <a:effectLst/>
                        </a:rPr>
                        <a:t>SECURITY SYSTEMS IN TEMPE AND DEPARTMENT OF DEFENCE MOBILISATION AREA</a:t>
                      </a:r>
                      <a:endParaRPr lang="en-ZA" sz="1200" b="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r>
                        <a:rPr lang="en-ZA" sz="1200" b="1" dirty="0" smtClean="0"/>
                        <a:t>Army</a:t>
                      </a:r>
                      <a:r>
                        <a:rPr lang="en-ZA" sz="1200" b="1" baseline="0" dirty="0" smtClean="0"/>
                        <a:t> Support Base (ASB)</a:t>
                      </a:r>
                      <a:endParaRPr lang="en-ZA" sz="1200" b="1" dirty="0">
                        <a:latin typeface="+mn-lt"/>
                      </a:endParaRPr>
                    </a:p>
                  </a:txBody>
                  <a:tcPr/>
                </a:tc>
                <a:tc>
                  <a:txBody>
                    <a:bodyPr/>
                    <a:lstStyle/>
                    <a:p>
                      <a:pPr algn="ctr">
                        <a:spcAft>
                          <a:spcPts val="0"/>
                        </a:spcAft>
                      </a:pPr>
                      <a:r>
                        <a:rPr lang="en-US" sz="1200" b="0" dirty="0" smtClean="0">
                          <a:effectLst/>
                          <a:latin typeface="+mn-lt"/>
                          <a:ea typeface="+mn-ea"/>
                          <a:cs typeface="+mn-cs"/>
                        </a:rPr>
                        <a:t>Pre-design</a:t>
                      </a:r>
                      <a:r>
                        <a:rPr lang="en-US" sz="1200" b="0" baseline="0" dirty="0" smtClean="0">
                          <a:effectLst/>
                          <a:latin typeface="+mn-lt"/>
                          <a:ea typeface="+mn-ea"/>
                          <a:cs typeface="+mn-cs"/>
                        </a:rPr>
                        <a:t> stage</a:t>
                      </a:r>
                      <a:endParaRPr lang="en-ZA" sz="1200" b="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US" sz="1200" b="0" dirty="0" smtClean="0">
                          <a:solidFill>
                            <a:srgbClr val="000000"/>
                          </a:solidFill>
                          <a:effectLst/>
                          <a:latin typeface="+mn-lt"/>
                          <a:ea typeface="Times New Roman" panose="02020603050405020304" pitchFamily="18" charset="0"/>
                        </a:rPr>
                        <a:t>R 18</a:t>
                      </a:r>
                      <a:r>
                        <a:rPr lang="en-US" sz="1200" b="0" baseline="0" dirty="0" smtClean="0">
                          <a:solidFill>
                            <a:srgbClr val="000000"/>
                          </a:solidFill>
                          <a:effectLst/>
                          <a:latin typeface="+mn-lt"/>
                          <a:ea typeface="Times New Roman" panose="02020603050405020304" pitchFamily="18" charset="0"/>
                        </a:rPr>
                        <a:t> 500 000</a:t>
                      </a:r>
                      <a:endParaRPr lang="en-ZA" sz="1200" b="0" dirty="0">
                        <a:solidFill>
                          <a:srgbClr val="000000"/>
                        </a:solidFill>
                        <a:effectLst/>
                        <a:latin typeface="+mn-lt"/>
                        <a:ea typeface="Times New Roman" panose="02020603050405020304" pitchFamily="18" charset="0"/>
                      </a:endParaRPr>
                    </a:p>
                  </a:txBody>
                  <a:tcPr marL="68580" marR="68580" marT="0" marB="0"/>
                </a:tc>
                <a:tc>
                  <a:txBody>
                    <a:bodyPr/>
                    <a:lstStyle/>
                    <a:p>
                      <a:r>
                        <a:rPr lang="en-US" sz="1200" dirty="0" smtClean="0"/>
                        <a:t>March 2020</a:t>
                      </a:r>
                      <a:endParaRPr lang="en-ZA" sz="1200" dirty="0"/>
                    </a:p>
                  </a:txBody>
                  <a:tcPr marL="68580" marR="68580" marT="0" marB="0"/>
                </a:tc>
                <a:tc>
                  <a:txBody>
                    <a:bodyPr/>
                    <a:lstStyle/>
                    <a:p>
                      <a:pPr algn="l">
                        <a:spcAft>
                          <a:spcPts val="0"/>
                        </a:spcAft>
                      </a:pPr>
                      <a:r>
                        <a:rPr lang="en-US" sz="1200" dirty="0" smtClean="0">
                          <a:solidFill>
                            <a:schemeClr val="tx1"/>
                          </a:solidFill>
                          <a:effectLst/>
                          <a:latin typeface="+mn-lt"/>
                          <a:ea typeface="Times New Roman" panose="02020603050405020304" pitchFamily="18" charset="0"/>
                        </a:rPr>
                        <a:t>February 2022</a:t>
                      </a:r>
                      <a:endParaRPr lang="en-ZA" sz="1200" dirty="0">
                        <a:solidFill>
                          <a:schemeClr val="tx1"/>
                        </a:solidFill>
                        <a:effectLst/>
                        <a:latin typeface="+mn-lt"/>
                        <a:ea typeface="Times New Roman" panose="02020603050405020304" pitchFamily="18" charset="0"/>
                      </a:endParaRPr>
                    </a:p>
                  </a:txBody>
                  <a:tcPr marL="68580" marR="68580" marT="0" marB="0"/>
                </a:tc>
                <a:tc>
                  <a:txBody>
                    <a:bodyPr/>
                    <a:lstStyle/>
                    <a:p>
                      <a:pPr algn="l">
                        <a:spcAft>
                          <a:spcPts val="0"/>
                        </a:spcAft>
                      </a:pPr>
                      <a:r>
                        <a:rPr lang="en-ZA" sz="1200" dirty="0" smtClean="0">
                          <a:solidFill>
                            <a:schemeClr val="tx1"/>
                          </a:solidFill>
                          <a:effectLst/>
                        </a:rPr>
                        <a:t>Once funding has been confirmed these projects can be executed by </a:t>
                      </a:r>
                      <a:r>
                        <a:rPr lang="en-ZA" sz="1200" baseline="0" dirty="0" smtClean="0">
                          <a:solidFill>
                            <a:schemeClr val="tx1"/>
                          </a:solidFill>
                          <a:effectLst/>
                        </a:rPr>
                        <a:t>implementing agents</a:t>
                      </a:r>
                      <a:r>
                        <a:rPr lang="en-ZA" sz="1200" dirty="0" smtClean="0">
                          <a:solidFill>
                            <a:schemeClr val="tx1"/>
                          </a:solidFill>
                          <a:effectLst/>
                        </a:rPr>
                        <a:t>.</a:t>
                      </a:r>
                      <a:endParaRPr lang="en-ZA" sz="1200" dirty="0">
                        <a:solidFill>
                          <a:schemeClr val="tx1"/>
                        </a:solidFill>
                        <a:effectLst/>
                        <a:latin typeface="+mn-lt"/>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xmlns="" val="144869754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9966" y="402036"/>
            <a:ext cx="10644939" cy="1344119"/>
          </a:xfrm>
        </p:spPr>
        <p:txBody>
          <a:bodyPr/>
          <a:lstStyle/>
          <a:p>
            <a:pPr>
              <a:defRPr/>
            </a:pPr>
            <a:r>
              <a:rPr lang="en-ZA" sz="3403" b="1" dirty="0" smtClean="0">
                <a:solidFill>
                  <a:schemeClr val="bg1">
                    <a:lumMod val="65000"/>
                  </a:schemeClr>
                </a:solidFill>
              </a:rPr>
              <a:t>3.5 PROJECT PROGRESS </a:t>
            </a:r>
            <a:br>
              <a:rPr lang="en-ZA" sz="3403" b="1" dirty="0" smtClean="0">
                <a:solidFill>
                  <a:schemeClr val="bg1">
                    <a:lumMod val="65000"/>
                  </a:schemeClr>
                </a:solidFill>
              </a:rPr>
            </a:br>
            <a:r>
              <a:rPr lang="en-ZA" sz="3403" b="1" dirty="0" smtClean="0">
                <a:solidFill>
                  <a:schemeClr val="bg1">
                    <a:lumMod val="65000"/>
                  </a:schemeClr>
                </a:solidFill>
              </a:rPr>
              <a:t>Per Facility</a:t>
            </a:r>
            <a:endParaRPr lang="en-ZA" sz="3403" b="1" dirty="0">
              <a:solidFill>
                <a:schemeClr val="bg1">
                  <a:lumMod val="65000"/>
                </a:schemeClr>
              </a:solidFill>
            </a:endParaRPr>
          </a:p>
        </p:txBody>
      </p:sp>
      <p:sp>
        <p:nvSpPr>
          <p:cNvPr id="34820" name="Slide Number Placeholder 6"/>
          <p:cNvSpPr txBox="1">
            <a:spLocks/>
          </p:cNvSpPr>
          <p:nvPr/>
        </p:nvSpPr>
        <p:spPr bwMode="auto">
          <a:xfrm>
            <a:off x="10354788" y="7818690"/>
            <a:ext cx="1152102" cy="3260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6430" tIns="43215" rIns="86430" bIns="43215"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algn="r" eaLnBrk="1" hangingPunct="1"/>
            <a:fld id="{B2CB4F47-8930-4848-A203-2B394D366615}" type="slidenum">
              <a:rPr lang="en-GB" altLang="en-US" sz="1512" b="1">
                <a:solidFill>
                  <a:srgbClr val="595959"/>
                </a:solidFill>
                <a:latin typeface="Century Gothic" panose="020B0502020202020204" pitchFamily="34" charset="0"/>
              </a:rPr>
              <a:pPr algn="r" eaLnBrk="1" hangingPunct="1"/>
              <a:t>12</a:t>
            </a:fld>
            <a:endParaRPr lang="en-GB" altLang="en-US" sz="1512" b="1" dirty="0">
              <a:solidFill>
                <a:srgbClr val="595959"/>
              </a:solidFill>
              <a:latin typeface="Century Gothic" panose="020B0502020202020204" pitchFamily="34" charset="0"/>
            </a:endParaRPr>
          </a:p>
        </p:txBody>
      </p:sp>
      <p:graphicFrame>
        <p:nvGraphicFramePr>
          <p:cNvPr id="4" name="Table 3"/>
          <p:cNvGraphicFramePr>
            <a:graphicFrameLocks noGrp="1"/>
          </p:cNvGraphicFramePr>
          <p:nvPr>
            <p:extLst/>
          </p:nvPr>
        </p:nvGraphicFramePr>
        <p:xfrm>
          <a:off x="0" y="1944119"/>
          <a:ext cx="12188826" cy="6646461"/>
        </p:xfrm>
        <a:graphic>
          <a:graphicData uri="http://schemas.openxmlformats.org/drawingml/2006/table">
            <a:tbl>
              <a:tblPr firstRow="1" bandRow="1">
                <a:tableStyleId>{21E4AEA4-8DFA-4A89-87EB-49C32662AFE0}</a:tableStyleId>
              </a:tblPr>
              <a:tblGrid>
                <a:gridCol w="477788"/>
                <a:gridCol w="2088232"/>
                <a:gridCol w="1008112"/>
                <a:gridCol w="1080120"/>
                <a:gridCol w="1296144"/>
                <a:gridCol w="1296144"/>
                <a:gridCol w="1296144"/>
                <a:gridCol w="3646142"/>
              </a:tblGrid>
              <a:tr h="536678">
                <a:tc>
                  <a:txBody>
                    <a:bodyPr/>
                    <a:lstStyle/>
                    <a:p>
                      <a:pPr algn="ctr"/>
                      <a:r>
                        <a:rPr lang="en-ZA" sz="1400" baseline="0" dirty="0" smtClean="0"/>
                        <a:t>NO</a:t>
                      </a:r>
                      <a:endParaRPr lang="en-ZA" sz="1400" dirty="0"/>
                    </a:p>
                  </a:txBody>
                  <a:tcPr anchor="ctr"/>
                </a:tc>
                <a:tc>
                  <a:txBody>
                    <a:bodyPr/>
                    <a:lstStyle/>
                    <a:p>
                      <a:pPr algn="ctr"/>
                      <a:r>
                        <a:rPr lang="en-ZA" sz="1400" dirty="0" smtClean="0"/>
                        <a:t>DESCRIPTION</a:t>
                      </a:r>
                      <a:endParaRPr lang="en-ZA" sz="1400" dirty="0"/>
                    </a:p>
                  </a:txBody>
                  <a:tcPr anchor="ctr"/>
                </a:tc>
                <a:tc>
                  <a:txBody>
                    <a:bodyPr/>
                    <a:lstStyle/>
                    <a:p>
                      <a:pPr algn="ctr"/>
                      <a:r>
                        <a:rPr lang="en-ZA" sz="1400" dirty="0" smtClean="0"/>
                        <a:t>FACILITY</a:t>
                      </a:r>
                      <a:endParaRPr lang="en-ZA" sz="1400" dirty="0"/>
                    </a:p>
                  </a:txBody>
                  <a:tcPr anchor="ctr"/>
                </a:tc>
                <a:tc>
                  <a:txBody>
                    <a:bodyPr/>
                    <a:lstStyle/>
                    <a:p>
                      <a:pPr algn="ctr"/>
                      <a:r>
                        <a:rPr lang="en-ZA" sz="1400" dirty="0" smtClean="0"/>
                        <a:t>STATUS</a:t>
                      </a:r>
                      <a:endParaRPr lang="en-ZA" sz="1400" dirty="0"/>
                    </a:p>
                  </a:txBody>
                  <a:tcPr anchor="ctr"/>
                </a:tc>
                <a:tc>
                  <a:txBody>
                    <a:bodyPr/>
                    <a:lstStyle/>
                    <a:p>
                      <a:pPr algn="ctr"/>
                      <a:r>
                        <a:rPr lang="en-ZA" sz="1400" dirty="0" smtClean="0"/>
                        <a:t>ESTIMATE VALUE</a:t>
                      </a:r>
                      <a:r>
                        <a:rPr lang="en-ZA" sz="1400" baseline="0" dirty="0" smtClean="0"/>
                        <a:t> OF THE PROJECT</a:t>
                      </a:r>
                      <a:endParaRPr lang="en-ZA" sz="1400" dirty="0"/>
                    </a:p>
                  </a:txBody>
                  <a:tcPr anchor="ctr"/>
                </a:tc>
                <a:tc>
                  <a:txBody>
                    <a:bodyPr/>
                    <a:lstStyle/>
                    <a:p>
                      <a:r>
                        <a:rPr lang="en-US" sz="1400" dirty="0" smtClean="0"/>
                        <a:t>ANTICIPATED START</a:t>
                      </a:r>
                      <a:r>
                        <a:rPr lang="en-US" sz="1400" baseline="0" dirty="0" smtClean="0"/>
                        <a:t> DATE</a:t>
                      </a:r>
                      <a:endParaRPr lang="en-ZA" sz="1400" dirty="0"/>
                    </a:p>
                  </a:txBody>
                  <a:tcPr anchor="ctr"/>
                </a:tc>
                <a:tc>
                  <a:txBody>
                    <a:bodyPr/>
                    <a:lstStyle/>
                    <a:p>
                      <a:pPr algn="ctr"/>
                      <a:r>
                        <a:rPr lang="en-US" sz="1400" dirty="0" smtClean="0"/>
                        <a:t>ANTICIPATED</a:t>
                      </a:r>
                      <a:r>
                        <a:rPr lang="en-US" sz="1400" baseline="0" dirty="0" smtClean="0"/>
                        <a:t> END DATE</a:t>
                      </a:r>
                      <a:endParaRPr lang="en-ZA" sz="1400" dirty="0"/>
                    </a:p>
                  </a:txBody>
                  <a:tcPr anchor="ctr"/>
                </a:tc>
                <a:tc>
                  <a:txBody>
                    <a:bodyPr/>
                    <a:lstStyle/>
                    <a:p>
                      <a:pPr algn="ctr"/>
                      <a:r>
                        <a:rPr lang="en-ZA" sz="1400" dirty="0" smtClean="0"/>
                        <a:t>PROGRESS</a:t>
                      </a:r>
                      <a:endParaRPr lang="en-ZA" sz="1400" dirty="0"/>
                    </a:p>
                  </a:txBody>
                  <a:tcPr anchor="ctr"/>
                </a:tc>
              </a:tr>
              <a:tr h="564622">
                <a:tc>
                  <a:txBody>
                    <a:bodyPr/>
                    <a:lstStyle/>
                    <a:p>
                      <a:pPr algn="l">
                        <a:spcAft>
                          <a:spcPts val="0"/>
                        </a:spcAft>
                      </a:pPr>
                      <a:r>
                        <a:rPr lang="en-ZA" sz="1200" dirty="0" smtClean="0">
                          <a:effectLst/>
                        </a:rPr>
                        <a:t>16</a:t>
                      </a:r>
                      <a:endParaRPr lang="en-ZA" sz="1200" b="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indent="0" algn="l">
                        <a:spcAft>
                          <a:spcPts val="0"/>
                        </a:spcAft>
                      </a:pPr>
                      <a:r>
                        <a:rPr lang="en-GB" sz="1200" dirty="0" smtClean="0">
                          <a:effectLst/>
                        </a:rPr>
                        <a:t>FUEL REPLENISHING POINTS (PUMPS AND TANKS) AT ASB BLOEMFONTEIN SUPPLY SUPPORT SERVICES </a:t>
                      </a:r>
                      <a:endParaRPr lang="en-Z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ZA" sz="1050" b="1" dirty="0" smtClean="0"/>
                        <a:t>Army</a:t>
                      </a:r>
                      <a:r>
                        <a:rPr lang="en-ZA" sz="1050" b="1" baseline="0" dirty="0" smtClean="0"/>
                        <a:t> Support Base (ASB)</a:t>
                      </a:r>
                      <a:endParaRPr lang="en-ZA" sz="1050" b="1" dirty="0">
                        <a:latin typeface="+mn-lt"/>
                      </a:endParaRPr>
                    </a:p>
                  </a:txBody>
                  <a:tcPr/>
                </a:tc>
                <a:tc>
                  <a:txBody>
                    <a:bodyPr/>
                    <a:lstStyle/>
                    <a:p>
                      <a:pPr algn="ctr">
                        <a:spcAft>
                          <a:spcPts val="0"/>
                        </a:spcAft>
                      </a:pPr>
                      <a:r>
                        <a:rPr lang="en-US" sz="1050" b="0" dirty="0" smtClean="0">
                          <a:effectLst/>
                          <a:latin typeface="+mn-lt"/>
                          <a:ea typeface="+mn-ea"/>
                          <a:cs typeface="+mn-cs"/>
                        </a:rPr>
                        <a:t>Pre-design</a:t>
                      </a:r>
                      <a:r>
                        <a:rPr lang="en-US" sz="1050" b="0" baseline="0" dirty="0" smtClean="0">
                          <a:effectLst/>
                          <a:latin typeface="+mn-lt"/>
                          <a:ea typeface="+mn-ea"/>
                          <a:cs typeface="+mn-cs"/>
                        </a:rPr>
                        <a:t> phase</a:t>
                      </a:r>
                      <a:endParaRPr lang="en-ZA" sz="1050" b="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GB" sz="1200" kern="1200" dirty="0" smtClean="0">
                          <a:effectLst/>
                        </a:rPr>
                        <a:t>R 27 286 876</a:t>
                      </a:r>
                      <a:endParaRPr lang="en-ZA" sz="1200" b="0" dirty="0">
                        <a:solidFill>
                          <a:srgbClr val="000000"/>
                        </a:solidFill>
                        <a:effectLst/>
                        <a:latin typeface="+mn-lt"/>
                        <a:ea typeface="Times New Roman" panose="02020603050405020304" pitchFamily="18" charset="0"/>
                      </a:endParaRPr>
                    </a:p>
                  </a:txBody>
                  <a:tcPr marL="68580" marR="68580" marT="0" marB="0"/>
                </a:tc>
                <a:tc>
                  <a:txBody>
                    <a:bodyPr/>
                    <a:lstStyle/>
                    <a:p>
                      <a:r>
                        <a:rPr lang="en-US" sz="1200" dirty="0" smtClean="0"/>
                        <a:t>February</a:t>
                      </a:r>
                      <a:r>
                        <a:rPr lang="en-US" sz="1200" baseline="0" dirty="0" smtClean="0"/>
                        <a:t> 2020</a:t>
                      </a:r>
                      <a:endParaRPr lang="en-ZA" sz="1200" dirty="0"/>
                    </a:p>
                  </a:txBody>
                  <a:tcPr marL="68580" marR="68580" marT="0" marB="0"/>
                </a:tc>
                <a:tc>
                  <a:txBody>
                    <a:bodyPr/>
                    <a:lstStyle/>
                    <a:p>
                      <a:pPr algn="l">
                        <a:spcAft>
                          <a:spcPts val="0"/>
                        </a:spcAft>
                      </a:pPr>
                      <a:r>
                        <a:rPr lang="en-US" sz="1200" dirty="0" smtClean="0">
                          <a:solidFill>
                            <a:schemeClr val="tx1"/>
                          </a:solidFill>
                          <a:effectLst/>
                          <a:latin typeface="+mn-lt"/>
                          <a:ea typeface="Times New Roman" panose="02020603050405020304" pitchFamily="18" charset="0"/>
                        </a:rPr>
                        <a:t>January 2021</a:t>
                      </a:r>
                      <a:endParaRPr lang="en-ZA" sz="1200" dirty="0">
                        <a:solidFill>
                          <a:schemeClr val="tx1"/>
                        </a:solidFill>
                        <a:effectLst/>
                        <a:latin typeface="+mn-lt"/>
                        <a:ea typeface="Times New Roman" panose="02020603050405020304" pitchFamily="18" charset="0"/>
                      </a:endParaRPr>
                    </a:p>
                  </a:txBody>
                  <a:tcPr marL="68580" marR="68580" marT="0" marB="0"/>
                </a:tc>
                <a:tc>
                  <a:txBody>
                    <a:bodyPr/>
                    <a:lstStyle/>
                    <a:p>
                      <a:pPr algn="l">
                        <a:spcAft>
                          <a:spcPts val="0"/>
                        </a:spcAft>
                      </a:pPr>
                      <a:r>
                        <a:rPr lang="en-ZA" sz="1050" dirty="0" smtClean="0">
                          <a:solidFill>
                            <a:schemeClr val="tx1"/>
                          </a:solidFill>
                          <a:effectLst/>
                        </a:rPr>
                        <a:t>Once funding has been confirmed these projects can be executed by </a:t>
                      </a:r>
                      <a:r>
                        <a:rPr lang="en-ZA" sz="1050" baseline="0" dirty="0" smtClean="0">
                          <a:solidFill>
                            <a:schemeClr val="tx1"/>
                          </a:solidFill>
                          <a:effectLst/>
                        </a:rPr>
                        <a:t>implementing agents</a:t>
                      </a:r>
                      <a:r>
                        <a:rPr lang="en-ZA" sz="1050" dirty="0" smtClean="0">
                          <a:solidFill>
                            <a:schemeClr val="tx1"/>
                          </a:solidFill>
                          <a:effectLst/>
                        </a:rPr>
                        <a:t>.</a:t>
                      </a:r>
                      <a:endParaRPr lang="en-ZA" sz="1050" dirty="0">
                        <a:solidFill>
                          <a:schemeClr val="tx1"/>
                        </a:solidFill>
                        <a:effectLst/>
                        <a:latin typeface="+mn-lt"/>
                        <a:ea typeface="Times New Roman" panose="02020603050405020304" pitchFamily="18" charset="0"/>
                      </a:endParaRPr>
                    </a:p>
                  </a:txBody>
                  <a:tcPr marL="68580" marR="68580" marT="0" marB="0"/>
                </a:tc>
              </a:tr>
              <a:tr h="972726">
                <a:tc>
                  <a:txBody>
                    <a:bodyPr/>
                    <a:lstStyle/>
                    <a:p>
                      <a:pPr algn="l">
                        <a:spcAft>
                          <a:spcPts val="0"/>
                        </a:spcAft>
                      </a:pPr>
                      <a:r>
                        <a:rPr lang="en-ZA" sz="1200" dirty="0" smtClean="0">
                          <a:effectLst/>
                        </a:rPr>
                        <a:t>17</a:t>
                      </a:r>
                      <a:endParaRPr lang="en-ZA" sz="1200" b="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indent="0" algn="l">
                        <a:spcAft>
                          <a:spcPts val="0"/>
                        </a:spcAft>
                      </a:pPr>
                      <a:r>
                        <a:rPr lang="en-GB" sz="1200" dirty="0" smtClean="0">
                          <a:effectLst/>
                        </a:rPr>
                        <a:t>THE SEWERAGE AND WATER PIPE SYSTEMS AT TEMPE MILITARY BASE </a:t>
                      </a:r>
                      <a:endParaRPr lang="en-Z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ZA" sz="1050" b="1" dirty="0" smtClean="0"/>
                        <a:t>Army</a:t>
                      </a:r>
                      <a:r>
                        <a:rPr lang="en-ZA" sz="1050" b="1" baseline="0" dirty="0" smtClean="0"/>
                        <a:t> Support Base (ASB)</a:t>
                      </a:r>
                      <a:endParaRPr lang="en-ZA" sz="1050" b="1" dirty="0">
                        <a:latin typeface="+mn-lt"/>
                      </a:endParaRPr>
                    </a:p>
                  </a:txBody>
                  <a:tcPr/>
                </a:tc>
                <a:tc>
                  <a:txBody>
                    <a:bodyPr/>
                    <a:lstStyle/>
                    <a:p>
                      <a:pPr algn="ctr">
                        <a:spcAft>
                          <a:spcPts val="0"/>
                        </a:spcAft>
                      </a:pPr>
                      <a:r>
                        <a:rPr lang="en-US" sz="1050" b="0" dirty="0" smtClean="0">
                          <a:effectLst/>
                          <a:latin typeface="+mn-lt"/>
                          <a:ea typeface="+mn-ea"/>
                          <a:cs typeface="+mn-cs"/>
                        </a:rPr>
                        <a:t>Design</a:t>
                      </a:r>
                      <a:r>
                        <a:rPr lang="en-US" sz="1050" b="0" baseline="0" dirty="0" smtClean="0">
                          <a:effectLst/>
                          <a:latin typeface="+mn-lt"/>
                          <a:ea typeface="+mn-ea"/>
                          <a:cs typeface="+mn-cs"/>
                        </a:rPr>
                        <a:t> phase</a:t>
                      </a:r>
                      <a:endParaRPr lang="en-ZA" sz="1050" b="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US" sz="1200" b="0" dirty="0" smtClean="0">
                          <a:solidFill>
                            <a:srgbClr val="000000"/>
                          </a:solidFill>
                          <a:effectLst/>
                          <a:latin typeface="+mn-lt"/>
                          <a:ea typeface="Times New Roman" panose="02020603050405020304" pitchFamily="18" charset="0"/>
                        </a:rPr>
                        <a:t>R35</a:t>
                      </a:r>
                      <a:r>
                        <a:rPr lang="en-US" sz="1200" b="0" baseline="0" dirty="0" smtClean="0">
                          <a:solidFill>
                            <a:srgbClr val="000000"/>
                          </a:solidFill>
                          <a:effectLst/>
                          <a:latin typeface="+mn-lt"/>
                          <a:ea typeface="Times New Roman" panose="02020603050405020304" pitchFamily="18" charset="0"/>
                        </a:rPr>
                        <a:t> 348 327</a:t>
                      </a:r>
                      <a:endParaRPr lang="en-US" sz="1200" b="0" dirty="0" smtClean="0">
                        <a:solidFill>
                          <a:srgbClr val="000000"/>
                        </a:solidFill>
                        <a:effectLst/>
                        <a:latin typeface="+mn-lt"/>
                        <a:ea typeface="Times New Roman" panose="02020603050405020304" pitchFamily="18" charset="0"/>
                      </a:endParaRPr>
                    </a:p>
                    <a:p>
                      <a:pPr algn="just">
                        <a:spcAft>
                          <a:spcPts val="0"/>
                        </a:spcAft>
                      </a:pPr>
                      <a:endParaRPr lang="en-ZA" sz="1200" b="0" dirty="0">
                        <a:solidFill>
                          <a:srgbClr val="000000"/>
                        </a:solidFill>
                        <a:effectLst/>
                        <a:latin typeface="+mn-lt"/>
                        <a:ea typeface="Times New Roman" panose="02020603050405020304" pitchFamily="18" charset="0"/>
                      </a:endParaRPr>
                    </a:p>
                  </a:txBody>
                  <a:tcPr marL="68580" marR="68580" marT="0" marB="0"/>
                </a:tc>
                <a:tc>
                  <a:txBody>
                    <a:bodyPr/>
                    <a:lstStyle/>
                    <a:p>
                      <a:r>
                        <a:rPr lang="en-US" sz="1200" dirty="0" smtClean="0"/>
                        <a:t>July 2019</a:t>
                      </a:r>
                      <a:endParaRPr lang="en-ZA" sz="1200" dirty="0"/>
                    </a:p>
                  </a:txBody>
                  <a:tcPr marL="68580" marR="68580" marT="0" marB="0"/>
                </a:tc>
                <a:tc>
                  <a:txBody>
                    <a:bodyPr/>
                    <a:lstStyle/>
                    <a:p>
                      <a:pPr algn="l">
                        <a:spcAft>
                          <a:spcPts val="0"/>
                        </a:spcAft>
                      </a:pPr>
                      <a:r>
                        <a:rPr lang="en-US" sz="1200" b="0" dirty="0" smtClean="0">
                          <a:solidFill>
                            <a:srgbClr val="000000"/>
                          </a:solidFill>
                          <a:effectLst/>
                          <a:latin typeface="+mn-lt"/>
                          <a:ea typeface="Times New Roman" panose="02020603050405020304" pitchFamily="18" charset="0"/>
                        </a:rPr>
                        <a:t>June 2021</a:t>
                      </a:r>
                      <a:endParaRPr lang="en-ZA" sz="1200" b="0" dirty="0">
                        <a:solidFill>
                          <a:srgbClr val="000000"/>
                        </a:solidFill>
                        <a:effectLst/>
                        <a:latin typeface="+mn-lt"/>
                        <a:ea typeface="Times New Roman" panose="02020603050405020304" pitchFamily="18" charset="0"/>
                      </a:endParaRPr>
                    </a:p>
                  </a:txBody>
                  <a:tcPr marL="68580" marR="68580" marT="0" marB="0"/>
                </a:tc>
                <a:tc>
                  <a:txBody>
                    <a:bodyPr/>
                    <a:lstStyle/>
                    <a:p>
                      <a:pPr algn="l">
                        <a:spcAft>
                          <a:spcPts val="0"/>
                        </a:spcAft>
                      </a:pPr>
                      <a:r>
                        <a:rPr lang="en-GB" sz="1050" kern="1200" dirty="0" smtClean="0">
                          <a:effectLst/>
                        </a:rPr>
                        <a:t>Two projects were registered for the complete repairs to the sewerage (WCS 047315) and water pipe (WCS 047314) systems. Both projects were handed over to the executing body Development Bank of South Africa (DBSA) for execution</a:t>
                      </a:r>
                      <a:endParaRPr lang="en-ZA" sz="1050" b="0" dirty="0">
                        <a:solidFill>
                          <a:srgbClr val="000000"/>
                        </a:solidFill>
                        <a:effectLst/>
                        <a:latin typeface="+mn-lt"/>
                        <a:ea typeface="Times New Roman" panose="02020603050405020304" pitchFamily="18" charset="0"/>
                      </a:endParaRPr>
                    </a:p>
                  </a:txBody>
                  <a:tcPr marL="68580" marR="68580" marT="0" marB="0"/>
                </a:tc>
              </a:tr>
              <a:tr h="972726">
                <a:tc>
                  <a:txBody>
                    <a:bodyPr/>
                    <a:lstStyle/>
                    <a:p>
                      <a:pPr algn="l">
                        <a:spcAft>
                          <a:spcPts val="0"/>
                        </a:spcAft>
                      </a:pPr>
                      <a:r>
                        <a:rPr lang="en-ZA" sz="1200" dirty="0" smtClean="0">
                          <a:effectLst/>
                        </a:rPr>
                        <a:t>18</a:t>
                      </a:r>
                      <a:endParaRPr lang="en-ZA" sz="1200" b="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indent="0" algn="l">
                        <a:spcAft>
                          <a:spcPts val="0"/>
                        </a:spcAft>
                      </a:pPr>
                      <a:r>
                        <a:rPr lang="en-US" sz="1200" dirty="0" smtClean="0">
                          <a:effectLst/>
                        </a:rPr>
                        <a:t>LACK OF BOUNDARY WALL TOGETHER WITH DAMAGED PERIMETER FENCING IN WHICH A WHOLE VEHICLE CAN ENTER.</a:t>
                      </a:r>
                      <a:endParaRPr lang="en-ZA" sz="1200" b="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ZA" sz="1050" b="1" dirty="0" smtClean="0"/>
                        <a:t>Bloemfontein Air Force Base</a:t>
                      </a:r>
                      <a:endParaRPr lang="en-ZA" sz="1050" b="1" dirty="0">
                        <a:latin typeface="+mn-lt"/>
                      </a:endParaRPr>
                    </a:p>
                  </a:txBody>
                  <a:tcPr/>
                </a:tc>
                <a:tc>
                  <a:txBody>
                    <a:bodyPr/>
                    <a:lstStyle/>
                    <a:p>
                      <a:pPr algn="ctr">
                        <a:spcAft>
                          <a:spcPts val="0"/>
                        </a:spcAft>
                      </a:pPr>
                      <a:r>
                        <a:rPr lang="en-US" sz="1050" b="0" dirty="0" smtClean="0">
                          <a:effectLst/>
                          <a:latin typeface="+mn-lt"/>
                          <a:ea typeface="+mn-ea"/>
                          <a:cs typeface="+mn-cs"/>
                        </a:rPr>
                        <a:t>Design</a:t>
                      </a:r>
                      <a:r>
                        <a:rPr lang="en-US" sz="1050" b="0" baseline="0" dirty="0" smtClean="0">
                          <a:effectLst/>
                          <a:latin typeface="+mn-lt"/>
                          <a:ea typeface="+mn-ea"/>
                          <a:cs typeface="+mn-cs"/>
                        </a:rPr>
                        <a:t> phase</a:t>
                      </a:r>
                      <a:endParaRPr lang="en-ZA" sz="1050" b="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200" dirty="0" smtClean="0"/>
                        <a:t>R 4 500 000</a:t>
                      </a:r>
                      <a:endParaRPr lang="en-ZA" sz="1200" b="0" dirty="0">
                        <a:solidFill>
                          <a:srgbClr val="000000"/>
                        </a:solidFill>
                        <a:effectLst/>
                        <a:latin typeface="+mn-lt"/>
                        <a:ea typeface="Times New Roman" panose="02020603050405020304" pitchFamily="18" charset="0"/>
                      </a:endParaRPr>
                    </a:p>
                  </a:txBody>
                  <a:tcPr marL="68580" marR="68580" marT="0" marB="0"/>
                </a:tc>
                <a:tc>
                  <a:txBody>
                    <a:bodyPr/>
                    <a:lstStyle/>
                    <a:p>
                      <a:r>
                        <a:rPr lang="en-US" sz="1200" dirty="0" smtClean="0"/>
                        <a:t>May</a:t>
                      </a:r>
                      <a:r>
                        <a:rPr lang="en-US" sz="1200" baseline="0" dirty="0" smtClean="0"/>
                        <a:t> 2019</a:t>
                      </a:r>
                      <a:endParaRPr lang="en-ZA" sz="1200" dirty="0"/>
                    </a:p>
                  </a:txBody>
                  <a:tcPr marL="68580" marR="68580" marT="0" marB="0"/>
                </a:tc>
                <a:tc>
                  <a:txBody>
                    <a:bodyPr/>
                    <a:lstStyle/>
                    <a:p>
                      <a:pPr algn="l">
                        <a:spcAft>
                          <a:spcPts val="0"/>
                        </a:spcAft>
                      </a:pPr>
                      <a:r>
                        <a:rPr lang="en-US" sz="1200" b="0" dirty="0" smtClean="0">
                          <a:solidFill>
                            <a:srgbClr val="000000"/>
                          </a:solidFill>
                          <a:effectLst/>
                          <a:latin typeface="+mn-lt"/>
                          <a:ea typeface="Times New Roman" panose="02020603050405020304" pitchFamily="18" charset="0"/>
                        </a:rPr>
                        <a:t>April 2023</a:t>
                      </a:r>
                      <a:endParaRPr lang="en-ZA" sz="1200" b="0" dirty="0">
                        <a:solidFill>
                          <a:srgbClr val="000000"/>
                        </a:solidFill>
                        <a:effectLst/>
                        <a:latin typeface="+mn-lt"/>
                        <a:ea typeface="Times New Roman" panose="02020603050405020304" pitchFamily="18" charset="0"/>
                      </a:endParaRPr>
                    </a:p>
                  </a:txBody>
                  <a:tcPr marL="68580" marR="68580" marT="0" marB="0"/>
                </a:tc>
                <a:tc>
                  <a:txBody>
                    <a:bodyPr/>
                    <a:lstStyle/>
                    <a:p>
                      <a:pPr algn="l">
                        <a:spcAft>
                          <a:spcPts val="0"/>
                        </a:spcAft>
                      </a:pPr>
                      <a:r>
                        <a:rPr lang="en-US" sz="1050" dirty="0" smtClean="0">
                          <a:effectLst/>
                        </a:rPr>
                        <a:t>The contractor advert date for this project is planned for February 2019 and closing date is planned 21 days later. After tender closure the number of days for validity of the tender is 56 days where the tender should be awarded to a successful contract. </a:t>
                      </a:r>
                      <a:endParaRPr lang="en-ZA" sz="1050" b="0" dirty="0">
                        <a:solidFill>
                          <a:srgbClr val="000000"/>
                        </a:solidFill>
                        <a:effectLst/>
                        <a:latin typeface="+mn-lt"/>
                        <a:ea typeface="Times New Roman" panose="02020603050405020304" pitchFamily="18" charset="0"/>
                      </a:endParaRPr>
                    </a:p>
                  </a:txBody>
                  <a:tcPr marL="68580" marR="68580" marT="0" marB="0"/>
                </a:tc>
              </a:tr>
              <a:tr h="804555">
                <a:tc>
                  <a:txBody>
                    <a:bodyPr/>
                    <a:lstStyle/>
                    <a:p>
                      <a:pPr algn="l">
                        <a:spcAft>
                          <a:spcPts val="0"/>
                        </a:spcAft>
                      </a:pPr>
                      <a:r>
                        <a:rPr lang="en-US" sz="1200" b="0" dirty="0" smtClean="0">
                          <a:effectLst/>
                          <a:latin typeface="+mn-lt"/>
                          <a:ea typeface="+mn-ea"/>
                          <a:cs typeface="+mn-cs"/>
                        </a:rPr>
                        <a:t>19</a:t>
                      </a:r>
                      <a:endParaRPr lang="en-ZA" sz="1200" b="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indent="0" algn="l">
                        <a:spcAft>
                          <a:spcPts val="0"/>
                        </a:spcAft>
                      </a:pPr>
                      <a:r>
                        <a:rPr lang="en-GB" sz="1200" kern="1200" dirty="0" smtClean="0">
                          <a:effectLst/>
                        </a:rPr>
                        <a:t>LACK OF SECURITY EQUIPMENT TO CONTROL ENTRY AND EXIT AT AFB BLOEMSPRUIT </a:t>
                      </a:r>
                      <a:endParaRPr lang="en-Z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ZA" sz="1050" b="1" dirty="0" smtClean="0"/>
                        <a:t>Bloemfontein Air Force Base</a:t>
                      </a:r>
                      <a:endParaRPr lang="en-ZA" sz="1050" b="1" dirty="0">
                        <a:latin typeface="+mn-lt"/>
                      </a:endParaRPr>
                    </a:p>
                  </a:txBody>
                  <a:tcPr/>
                </a:tc>
                <a:tc>
                  <a:txBody>
                    <a:bodyPr/>
                    <a:lstStyle/>
                    <a:p>
                      <a:pPr algn="ctr">
                        <a:spcAft>
                          <a:spcPts val="0"/>
                        </a:spcAft>
                      </a:pPr>
                      <a:r>
                        <a:rPr lang="en-US" sz="1050" b="0" dirty="0" smtClean="0">
                          <a:effectLst/>
                          <a:latin typeface="+mn-lt"/>
                          <a:ea typeface="+mn-ea"/>
                          <a:cs typeface="+mn-cs"/>
                        </a:rPr>
                        <a:t>Pre-design</a:t>
                      </a:r>
                      <a:endParaRPr lang="en-ZA" sz="1050" b="0" dirty="0" smtClean="0">
                        <a:effectLst/>
                        <a:latin typeface="+mn-lt"/>
                        <a:ea typeface="+mn-ea"/>
                        <a:cs typeface="+mn-cs"/>
                      </a:endParaRPr>
                    </a:p>
                    <a:p>
                      <a:pPr algn="ctr">
                        <a:spcAft>
                          <a:spcPts val="0"/>
                        </a:spcAft>
                      </a:pPr>
                      <a:r>
                        <a:rPr lang="en-US" sz="1050" b="0" dirty="0" smtClean="0">
                          <a:effectLst/>
                          <a:latin typeface="+mn-lt"/>
                          <a:ea typeface="+mn-ea"/>
                          <a:cs typeface="+mn-cs"/>
                        </a:rPr>
                        <a:t>phase</a:t>
                      </a:r>
                      <a:endParaRPr lang="en-ZA" sz="1050" b="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US" sz="1200" b="0" dirty="0" smtClean="0">
                          <a:solidFill>
                            <a:srgbClr val="000000"/>
                          </a:solidFill>
                          <a:effectLst/>
                          <a:latin typeface="+mn-lt"/>
                          <a:ea typeface="Times New Roman" panose="02020603050405020304" pitchFamily="18" charset="0"/>
                        </a:rPr>
                        <a:t>R6 200 000</a:t>
                      </a:r>
                      <a:endParaRPr lang="en-ZA" sz="1200" b="0" dirty="0">
                        <a:solidFill>
                          <a:srgbClr val="000000"/>
                        </a:solidFill>
                        <a:effectLst/>
                        <a:latin typeface="+mn-lt"/>
                        <a:ea typeface="Times New Roman" panose="02020603050405020304" pitchFamily="18" charset="0"/>
                      </a:endParaRPr>
                    </a:p>
                  </a:txBody>
                  <a:tcPr marL="68580" marR="68580" marT="0" marB="0"/>
                </a:tc>
                <a:tc>
                  <a:txBody>
                    <a:bodyPr/>
                    <a:lstStyle/>
                    <a:p>
                      <a:r>
                        <a:rPr lang="en-US" sz="1200" dirty="0" smtClean="0"/>
                        <a:t>May</a:t>
                      </a:r>
                      <a:r>
                        <a:rPr lang="en-US" sz="1200" baseline="0" dirty="0" smtClean="0"/>
                        <a:t> 2019</a:t>
                      </a:r>
                      <a:endParaRPr lang="en-ZA" sz="1200" dirty="0"/>
                    </a:p>
                  </a:txBody>
                  <a:tcPr marL="68580" marR="68580" marT="0" marB="0"/>
                </a:tc>
                <a:tc>
                  <a:txBody>
                    <a:bodyPr/>
                    <a:lstStyle/>
                    <a:p>
                      <a:pPr algn="l">
                        <a:spcAft>
                          <a:spcPts val="0"/>
                        </a:spcAft>
                      </a:pPr>
                      <a:r>
                        <a:rPr lang="en-US" sz="1200" b="0" dirty="0" smtClean="0">
                          <a:solidFill>
                            <a:srgbClr val="000000"/>
                          </a:solidFill>
                          <a:effectLst/>
                          <a:latin typeface="+mn-lt"/>
                          <a:ea typeface="Times New Roman" panose="02020603050405020304" pitchFamily="18" charset="0"/>
                        </a:rPr>
                        <a:t>April 2023</a:t>
                      </a:r>
                      <a:endParaRPr lang="en-ZA" sz="1200" b="0" dirty="0">
                        <a:solidFill>
                          <a:srgbClr val="000000"/>
                        </a:solidFill>
                        <a:effectLst/>
                        <a:latin typeface="+mn-lt"/>
                        <a:ea typeface="Times New Roman" panose="02020603050405020304" pitchFamily="18" charset="0"/>
                      </a:endParaRPr>
                    </a:p>
                  </a:txBody>
                  <a:tcPr marL="68580" marR="68580" marT="0" marB="0"/>
                </a:tc>
                <a:tc>
                  <a:txBody>
                    <a:bodyPr/>
                    <a:lstStyle/>
                    <a:p>
                      <a:pPr algn="l">
                        <a:spcAft>
                          <a:spcPts val="0"/>
                        </a:spcAft>
                      </a:pPr>
                      <a:r>
                        <a:rPr lang="en-US" sz="1050" dirty="0" smtClean="0">
                          <a:effectLst/>
                        </a:rPr>
                        <a:t>Department of Defence to define the scope for this work. During the consultation the client was not sure yet what they need on the entrance (type of structure) </a:t>
                      </a:r>
                      <a:endParaRPr lang="en-ZA" sz="1050" b="0" dirty="0">
                        <a:solidFill>
                          <a:srgbClr val="000000"/>
                        </a:solidFill>
                        <a:effectLst/>
                        <a:latin typeface="+mn-lt"/>
                        <a:ea typeface="Times New Roman" panose="02020603050405020304" pitchFamily="18" charset="0"/>
                      </a:endParaRPr>
                    </a:p>
                  </a:txBody>
                  <a:tcPr marL="68580" marR="68580" marT="0" marB="0"/>
                </a:tc>
              </a:tr>
              <a:tr h="804555">
                <a:tc>
                  <a:txBody>
                    <a:bodyPr/>
                    <a:lstStyle/>
                    <a:p>
                      <a:pPr algn="l">
                        <a:spcAft>
                          <a:spcPts val="0"/>
                        </a:spcAft>
                      </a:pPr>
                      <a:r>
                        <a:rPr lang="en-ZA" sz="1200" dirty="0" smtClean="0">
                          <a:effectLst/>
                        </a:rPr>
                        <a:t>20</a:t>
                      </a:r>
                      <a:endParaRPr lang="en-ZA" sz="1200" b="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indent="0" algn="l">
                        <a:spcAft>
                          <a:spcPts val="0"/>
                        </a:spcAft>
                      </a:pPr>
                      <a:r>
                        <a:rPr lang="en-GB" sz="1200" kern="1200" dirty="0" smtClean="0">
                          <a:effectLst/>
                        </a:rPr>
                        <a:t>THE FIRE DETECTION SYSTEM IN SOME OF THE AIRCRAFT HANGERS WHICH IS NOT SERVICEABLE POSE A SERIOUS RISK</a:t>
                      </a:r>
                      <a:endParaRPr lang="en-ZA" sz="1200" dirty="0">
                        <a:effectLst/>
                        <a:latin typeface="+mn-lt"/>
                        <a:ea typeface="Times New Roman" panose="02020603050405020304" pitchFamily="18" charset="0"/>
                        <a:cs typeface="Times New Roman" panose="02020603050405020304" pitchFamily="18" charset="0"/>
                      </a:endParaRPr>
                    </a:p>
                  </a:txBody>
                  <a:tcPr/>
                </a:tc>
                <a:tc>
                  <a:txBody>
                    <a:bodyPr/>
                    <a:lstStyle/>
                    <a:p>
                      <a:pPr algn="ctr"/>
                      <a:r>
                        <a:rPr lang="en-ZA" sz="1050" b="1" dirty="0" smtClean="0"/>
                        <a:t>Bloemfontein Air Force Base</a:t>
                      </a:r>
                      <a:endParaRPr lang="en-ZA" sz="1050" b="1" dirty="0">
                        <a:latin typeface="+mn-lt"/>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smtClean="0">
                          <a:latin typeface="+mn-lt"/>
                        </a:rPr>
                        <a:t>Design phase</a:t>
                      </a:r>
                      <a:endParaRPr lang="en-ZA" sz="1050" b="0" dirty="0" smtClean="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R11 550 000</a:t>
                      </a:r>
                      <a:endParaRPr lang="en-ZA" sz="1200" dirty="0" smtClean="0">
                        <a:latin typeface="+mn-lt"/>
                      </a:endParaRPr>
                    </a:p>
                  </a:txBody>
                  <a:tcPr marL="68580" marR="68580" marT="0" marB="0"/>
                </a:tc>
                <a:tc>
                  <a:txBody>
                    <a:bodyPr/>
                    <a:lstStyle/>
                    <a:p>
                      <a:r>
                        <a:rPr lang="en-US" sz="1200" dirty="0" smtClean="0"/>
                        <a:t>May</a:t>
                      </a:r>
                      <a:r>
                        <a:rPr lang="en-US" sz="1200" baseline="0" dirty="0" smtClean="0"/>
                        <a:t> 2019</a:t>
                      </a:r>
                      <a:endParaRPr lang="en-ZA" sz="1200" dirty="0"/>
                    </a:p>
                  </a:txBody>
                  <a:tcPr marL="68580" marR="68580" marT="0" marB="0"/>
                </a:tc>
                <a:tc>
                  <a:txBody>
                    <a:bodyPr/>
                    <a:lstStyle/>
                    <a:p>
                      <a:pPr algn="l">
                        <a:spcAft>
                          <a:spcPts val="0"/>
                        </a:spcAft>
                      </a:pPr>
                      <a:r>
                        <a:rPr lang="en-US" sz="1200" b="0" dirty="0" smtClean="0">
                          <a:solidFill>
                            <a:srgbClr val="000000"/>
                          </a:solidFill>
                          <a:effectLst/>
                          <a:latin typeface="+mn-lt"/>
                          <a:ea typeface="Times New Roman" panose="02020603050405020304" pitchFamily="18" charset="0"/>
                        </a:rPr>
                        <a:t>April 2023</a:t>
                      </a:r>
                      <a:endParaRPr lang="en-ZA" sz="1200" b="0" dirty="0">
                        <a:solidFill>
                          <a:srgbClr val="000000"/>
                        </a:solidFill>
                        <a:effectLst/>
                        <a:latin typeface="+mn-lt"/>
                        <a:ea typeface="Times New Roman" panose="02020603050405020304" pitchFamily="18" charset="0"/>
                      </a:endParaRPr>
                    </a:p>
                  </a:txBody>
                  <a:tcPr marL="68580" marR="68580" marT="0" marB="0"/>
                </a:tc>
                <a:tc>
                  <a:txBody>
                    <a:bodyPr/>
                    <a:lstStyle/>
                    <a:p>
                      <a:pPr algn="l">
                        <a:spcAft>
                          <a:spcPts val="0"/>
                        </a:spcAft>
                      </a:pPr>
                      <a:r>
                        <a:rPr lang="en-US" sz="1050" dirty="0" smtClean="0">
                          <a:effectLst/>
                        </a:rPr>
                        <a:t>The contractor advert date for this project is planned for February 2019 and closing date is planned 21 days later. After tender closure the number of days for validity of the tender is 56 days where the tender should be awarded</a:t>
                      </a:r>
                      <a:endParaRPr lang="en-ZA" sz="1050" b="0" dirty="0">
                        <a:solidFill>
                          <a:srgbClr val="000000"/>
                        </a:solidFill>
                        <a:effectLst/>
                        <a:latin typeface="+mn-lt"/>
                        <a:ea typeface="Times New Roman" panose="02020603050405020304" pitchFamily="18" charset="0"/>
                      </a:endParaRPr>
                    </a:p>
                  </a:txBody>
                  <a:tcPr marL="68580" marR="68580" marT="0" marB="0"/>
                </a:tc>
              </a:tr>
              <a:tr h="804555">
                <a:tc>
                  <a:txBody>
                    <a:bodyPr/>
                    <a:lstStyle/>
                    <a:p>
                      <a:pPr algn="l">
                        <a:spcAft>
                          <a:spcPts val="0"/>
                        </a:spcAft>
                      </a:pPr>
                      <a:r>
                        <a:rPr lang="en-ZA" sz="1200" dirty="0" smtClean="0">
                          <a:effectLst/>
                        </a:rPr>
                        <a:t>21</a:t>
                      </a:r>
                      <a:endParaRPr lang="en-ZA" sz="1200" b="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indent="0" algn="l">
                        <a:spcAft>
                          <a:spcPts val="0"/>
                        </a:spcAft>
                      </a:pPr>
                      <a:r>
                        <a:rPr lang="en-US" sz="1200" dirty="0" smtClean="0">
                          <a:effectLst/>
                        </a:rPr>
                        <a:t>REFURBISHING OF THE OFFICER’S MESS, SENIOR MESS AND JUNIOR MESS</a:t>
                      </a:r>
                      <a:endParaRPr lang="en-ZA" sz="1200" dirty="0">
                        <a:effectLst/>
                        <a:latin typeface="+mn-lt"/>
                        <a:ea typeface="Times New Roman" panose="02020603050405020304" pitchFamily="18" charset="0"/>
                        <a:cs typeface="Times New Roman" panose="02020603050405020304" pitchFamily="18" charset="0"/>
                      </a:endParaRPr>
                    </a:p>
                  </a:txBody>
                  <a:tcPr/>
                </a:tc>
                <a:tc>
                  <a:txBody>
                    <a:bodyPr/>
                    <a:lstStyle/>
                    <a:p>
                      <a:pPr algn="ctr"/>
                      <a:r>
                        <a:rPr lang="en-ZA" sz="1050" b="1" dirty="0" smtClean="0"/>
                        <a:t>Bloemfontein Air Force Base</a:t>
                      </a:r>
                      <a:endParaRPr lang="en-ZA" sz="1050" b="1" dirty="0">
                        <a:latin typeface="+mn-lt"/>
                      </a:endParaRPr>
                    </a:p>
                  </a:txBody>
                  <a:tcPr marL="68580" marR="68580" marT="0" marB="0"/>
                </a:tc>
                <a:tc>
                  <a:txBody>
                    <a:bodyPr/>
                    <a:lstStyle/>
                    <a:p>
                      <a:r>
                        <a:rPr lang="en-US" sz="1050" dirty="0" smtClean="0"/>
                        <a:t>Construction stage</a:t>
                      </a:r>
                      <a:endParaRPr lang="en-ZA"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dirty="0" smtClean="0"/>
                        <a:t>R13</a:t>
                      </a:r>
                      <a:r>
                        <a:rPr lang="en-ZA" sz="1200" baseline="0" dirty="0" smtClean="0"/>
                        <a:t> </a:t>
                      </a:r>
                      <a:r>
                        <a:rPr lang="en-ZA" sz="1200" dirty="0" smtClean="0"/>
                        <a:t>411</a:t>
                      </a:r>
                      <a:r>
                        <a:rPr lang="en-ZA" sz="1200" baseline="0" dirty="0" smtClean="0"/>
                        <a:t> </a:t>
                      </a:r>
                      <a:r>
                        <a:rPr lang="en-ZA" sz="1200" dirty="0" smtClean="0"/>
                        <a:t>908</a:t>
                      </a:r>
                      <a:endParaRPr lang="en-ZA" sz="1200" b="0" dirty="0" smtClean="0">
                        <a:latin typeface="+mn-lt"/>
                      </a:endParaRPr>
                    </a:p>
                  </a:txBody>
                  <a:tcPr marL="68580" marR="68580" marT="0" marB="0"/>
                </a:tc>
                <a:tc>
                  <a:txBody>
                    <a:bodyPr/>
                    <a:lstStyle/>
                    <a:p>
                      <a:r>
                        <a:rPr lang="en-US" sz="1200" dirty="0" smtClean="0"/>
                        <a:t>November 2018</a:t>
                      </a:r>
                      <a:endParaRPr lang="en-ZA" sz="1200" dirty="0"/>
                    </a:p>
                  </a:txBody>
                  <a:tcPr marL="68580" marR="68580" marT="0" marB="0"/>
                </a:tc>
                <a:tc>
                  <a:txBody>
                    <a:bodyPr/>
                    <a:lstStyle/>
                    <a:p>
                      <a:pPr algn="l">
                        <a:spcAft>
                          <a:spcPts val="0"/>
                        </a:spcAft>
                      </a:pPr>
                      <a:r>
                        <a:rPr lang="en-US" sz="1200" b="0" dirty="0" smtClean="0">
                          <a:solidFill>
                            <a:srgbClr val="000000"/>
                          </a:solidFill>
                          <a:effectLst/>
                          <a:latin typeface="+mn-lt"/>
                          <a:ea typeface="Times New Roman" panose="02020603050405020304" pitchFamily="18" charset="0"/>
                        </a:rPr>
                        <a:t>May 2021</a:t>
                      </a:r>
                      <a:endParaRPr lang="en-ZA" sz="1200" b="0" dirty="0">
                        <a:solidFill>
                          <a:srgbClr val="000000"/>
                        </a:solidFill>
                        <a:effectLst/>
                        <a:latin typeface="+mn-lt"/>
                        <a:ea typeface="Times New Roman" panose="02020603050405020304" pitchFamily="18" charset="0"/>
                      </a:endParaRPr>
                    </a:p>
                  </a:txBody>
                  <a:tcPr marL="68580" marR="68580" marT="0" marB="0"/>
                </a:tc>
                <a:tc>
                  <a:txBody>
                    <a:bodyPr/>
                    <a:lstStyle/>
                    <a:p>
                      <a:pPr algn="l">
                        <a:spcAft>
                          <a:spcPts val="0"/>
                        </a:spcAft>
                      </a:pPr>
                      <a:r>
                        <a:rPr lang="en-US" sz="1050" dirty="0" smtClean="0">
                          <a:effectLst/>
                        </a:rPr>
                        <a:t>WCS 049921:  Project registered under the Planned Maintenance Implementation Programme:  Contractors defaulted twice on project.  A third contractor has been appointed, awaiting construction permit from the Department of Labour before site hand over can take place (planned for end November 2018)</a:t>
                      </a:r>
                      <a:endParaRPr lang="en-ZA" sz="1050" b="0" dirty="0">
                        <a:solidFill>
                          <a:srgbClr val="000000"/>
                        </a:solidFill>
                        <a:effectLst/>
                        <a:latin typeface="+mn-lt"/>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xmlns="" val="2925446418"/>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9966" y="402036"/>
            <a:ext cx="10644939" cy="1344119"/>
          </a:xfrm>
        </p:spPr>
        <p:txBody>
          <a:bodyPr/>
          <a:lstStyle/>
          <a:p>
            <a:pPr>
              <a:defRPr/>
            </a:pPr>
            <a:r>
              <a:rPr lang="en-ZA" sz="3403" b="1" dirty="0" smtClean="0">
                <a:solidFill>
                  <a:schemeClr val="bg1">
                    <a:lumMod val="65000"/>
                  </a:schemeClr>
                </a:solidFill>
              </a:rPr>
              <a:t>3.6 PROJECT PROGRESS </a:t>
            </a:r>
            <a:br>
              <a:rPr lang="en-ZA" sz="3403" b="1" dirty="0" smtClean="0">
                <a:solidFill>
                  <a:schemeClr val="bg1">
                    <a:lumMod val="65000"/>
                  </a:schemeClr>
                </a:solidFill>
              </a:rPr>
            </a:br>
            <a:r>
              <a:rPr lang="en-ZA" sz="3403" b="1" dirty="0" smtClean="0">
                <a:solidFill>
                  <a:schemeClr val="bg1">
                    <a:lumMod val="65000"/>
                  </a:schemeClr>
                </a:solidFill>
              </a:rPr>
              <a:t>Per Facility</a:t>
            </a:r>
            <a:endParaRPr lang="en-ZA" sz="3403" b="1" dirty="0">
              <a:solidFill>
                <a:schemeClr val="bg1">
                  <a:lumMod val="65000"/>
                </a:schemeClr>
              </a:solidFill>
            </a:endParaRPr>
          </a:p>
        </p:txBody>
      </p:sp>
      <p:sp>
        <p:nvSpPr>
          <p:cNvPr id="34820" name="Slide Number Placeholder 6"/>
          <p:cNvSpPr txBox="1">
            <a:spLocks/>
          </p:cNvSpPr>
          <p:nvPr/>
        </p:nvSpPr>
        <p:spPr bwMode="auto">
          <a:xfrm>
            <a:off x="10354788" y="7818690"/>
            <a:ext cx="1152102" cy="3260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6430" tIns="43215" rIns="86430" bIns="43215"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algn="r" eaLnBrk="1" hangingPunct="1"/>
            <a:fld id="{B2CB4F47-8930-4848-A203-2B394D366615}" type="slidenum">
              <a:rPr lang="en-GB" altLang="en-US" sz="1512" b="1">
                <a:solidFill>
                  <a:srgbClr val="595959"/>
                </a:solidFill>
                <a:latin typeface="Century Gothic" panose="020B0502020202020204" pitchFamily="34" charset="0"/>
              </a:rPr>
              <a:pPr algn="r" eaLnBrk="1" hangingPunct="1"/>
              <a:t>13</a:t>
            </a:fld>
            <a:endParaRPr lang="en-GB" altLang="en-US" sz="1512" b="1" dirty="0">
              <a:solidFill>
                <a:srgbClr val="595959"/>
              </a:solidFill>
              <a:latin typeface="Century Gothic" panose="020B0502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1725438927"/>
              </p:ext>
            </p:extLst>
          </p:nvPr>
        </p:nvGraphicFramePr>
        <p:xfrm>
          <a:off x="0" y="1533775"/>
          <a:ext cx="12188826" cy="6531023"/>
        </p:xfrm>
        <a:graphic>
          <a:graphicData uri="http://schemas.openxmlformats.org/drawingml/2006/table">
            <a:tbl>
              <a:tblPr firstRow="1" bandRow="1">
                <a:tableStyleId>{21E4AEA4-8DFA-4A89-87EB-49C32662AFE0}</a:tableStyleId>
              </a:tblPr>
              <a:tblGrid>
                <a:gridCol w="477788"/>
                <a:gridCol w="2592288"/>
                <a:gridCol w="1368152"/>
                <a:gridCol w="1080120"/>
                <a:gridCol w="1224136"/>
                <a:gridCol w="1296144"/>
                <a:gridCol w="1224136"/>
                <a:gridCol w="2926062"/>
              </a:tblGrid>
              <a:tr h="550865">
                <a:tc>
                  <a:txBody>
                    <a:bodyPr/>
                    <a:lstStyle/>
                    <a:p>
                      <a:r>
                        <a:rPr lang="en-ZA" sz="1400" baseline="0" dirty="0" smtClean="0"/>
                        <a:t>NO</a:t>
                      </a:r>
                      <a:endParaRPr lang="en-ZA" sz="1400" dirty="0"/>
                    </a:p>
                  </a:txBody>
                  <a:tcPr/>
                </a:tc>
                <a:tc>
                  <a:txBody>
                    <a:bodyPr/>
                    <a:lstStyle/>
                    <a:p>
                      <a:r>
                        <a:rPr lang="en-ZA" sz="1400" dirty="0" smtClean="0"/>
                        <a:t>DESCRIPTION</a:t>
                      </a:r>
                      <a:endParaRPr lang="en-ZA" sz="1400" dirty="0"/>
                    </a:p>
                  </a:txBody>
                  <a:tcPr/>
                </a:tc>
                <a:tc>
                  <a:txBody>
                    <a:bodyPr/>
                    <a:lstStyle/>
                    <a:p>
                      <a:r>
                        <a:rPr lang="en-ZA" sz="1400" dirty="0" smtClean="0"/>
                        <a:t>FACILITY</a:t>
                      </a:r>
                      <a:endParaRPr lang="en-ZA" sz="1400" dirty="0"/>
                    </a:p>
                  </a:txBody>
                  <a:tcPr/>
                </a:tc>
                <a:tc>
                  <a:txBody>
                    <a:bodyPr/>
                    <a:lstStyle/>
                    <a:p>
                      <a:r>
                        <a:rPr lang="en-ZA" sz="1400" dirty="0" smtClean="0"/>
                        <a:t>STATUS</a:t>
                      </a:r>
                      <a:endParaRPr lang="en-ZA" sz="1400" dirty="0"/>
                    </a:p>
                  </a:txBody>
                  <a:tcPr/>
                </a:tc>
                <a:tc>
                  <a:txBody>
                    <a:bodyPr/>
                    <a:lstStyle/>
                    <a:p>
                      <a:r>
                        <a:rPr lang="en-ZA" sz="1400" dirty="0" smtClean="0"/>
                        <a:t>ESTIMATE VALUE</a:t>
                      </a:r>
                      <a:r>
                        <a:rPr lang="en-ZA" sz="1400" baseline="0" dirty="0" smtClean="0"/>
                        <a:t> OF THE PROJECT</a:t>
                      </a:r>
                      <a:endParaRPr lang="en-ZA" sz="1400" dirty="0"/>
                    </a:p>
                  </a:txBody>
                  <a:tcPr/>
                </a:tc>
                <a:tc>
                  <a:txBody>
                    <a:bodyPr/>
                    <a:lstStyle/>
                    <a:p>
                      <a:r>
                        <a:rPr lang="en-US" sz="1400" dirty="0" smtClean="0"/>
                        <a:t>ANTICIPATED START DATE</a:t>
                      </a:r>
                      <a:endParaRPr lang="en-ZA" sz="1400" dirty="0"/>
                    </a:p>
                  </a:txBody>
                  <a:tcPr/>
                </a:tc>
                <a:tc>
                  <a:txBody>
                    <a:bodyPr/>
                    <a:lstStyle/>
                    <a:p>
                      <a:r>
                        <a:rPr lang="en-US" sz="1400" dirty="0" smtClean="0"/>
                        <a:t>ANTICIPATED END DATE</a:t>
                      </a:r>
                      <a:endParaRPr lang="en-ZA" sz="1400" dirty="0"/>
                    </a:p>
                  </a:txBody>
                  <a:tcPr/>
                </a:tc>
                <a:tc>
                  <a:txBody>
                    <a:bodyPr/>
                    <a:lstStyle/>
                    <a:p>
                      <a:r>
                        <a:rPr lang="en-ZA" sz="1400" dirty="0" smtClean="0"/>
                        <a:t>PROGRESS</a:t>
                      </a:r>
                      <a:endParaRPr lang="en-ZA" sz="1400" dirty="0"/>
                    </a:p>
                  </a:txBody>
                  <a:tcPr/>
                </a:tc>
              </a:tr>
              <a:tr h="1749808">
                <a:tc>
                  <a:txBody>
                    <a:bodyPr/>
                    <a:lstStyle/>
                    <a:p>
                      <a:pPr algn="l">
                        <a:spcAft>
                          <a:spcPts val="0"/>
                        </a:spcAft>
                      </a:pPr>
                      <a:r>
                        <a:rPr lang="en-ZA" sz="1200" dirty="0" smtClean="0">
                          <a:effectLst/>
                        </a:rPr>
                        <a:t>22</a:t>
                      </a:r>
                      <a:endParaRPr lang="en-ZA" sz="1200" b="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indent="0" algn="l">
                        <a:spcAft>
                          <a:spcPts val="0"/>
                        </a:spcAft>
                      </a:pPr>
                      <a:r>
                        <a:rPr lang="en-US" sz="1200" dirty="0" smtClean="0">
                          <a:effectLst/>
                        </a:rPr>
                        <a:t>HOLES AND TRENCHES ON VARIOUS ROADS LEADING TO DIFFERENT AREAS WITHIN AND LIVING AREAS IS NOT IN A SUITABLE CONDITION DUE TO NUMEROUS EXCAVATIONS THAT OCCURRED DURING THE REPLACEMENT OF SEWERAGE SYSTEM </a:t>
                      </a:r>
                      <a:endParaRPr lang="en-Z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ZA" sz="1200" b="1" dirty="0" smtClean="0"/>
                        <a:t>Bloemfontein Air Force Base</a:t>
                      </a:r>
                      <a:endParaRPr lang="en-ZA" sz="1200" b="1" dirty="0">
                        <a:latin typeface="+mn-lt"/>
                      </a:endParaRPr>
                    </a:p>
                  </a:txBody>
                  <a:tcPr/>
                </a:tc>
                <a:tc>
                  <a:txBody>
                    <a:bodyPr/>
                    <a:lstStyle/>
                    <a:p>
                      <a:pPr algn="ctr">
                        <a:spcAft>
                          <a:spcPts val="0"/>
                        </a:spcAft>
                      </a:pPr>
                      <a:r>
                        <a:rPr lang="en-US" sz="1200" b="0" dirty="0" smtClean="0">
                          <a:effectLst/>
                          <a:latin typeface="+mn-lt"/>
                          <a:ea typeface="+mn-ea"/>
                          <a:cs typeface="+mn-cs"/>
                        </a:rPr>
                        <a:t>Construction</a:t>
                      </a:r>
                      <a:r>
                        <a:rPr lang="en-US" sz="1200" b="0" baseline="0" dirty="0" smtClean="0">
                          <a:effectLst/>
                          <a:latin typeface="+mn-lt"/>
                          <a:ea typeface="+mn-ea"/>
                          <a:cs typeface="+mn-cs"/>
                        </a:rPr>
                        <a:t> stage</a:t>
                      </a:r>
                      <a:endParaRPr lang="en-ZA" sz="1200" b="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ZA" sz="1200" dirty="0" smtClean="0">
                          <a:effectLst/>
                        </a:rPr>
                        <a:t>Project Completed</a:t>
                      </a:r>
                      <a:endParaRPr lang="en-ZA" sz="1200" b="0" dirty="0">
                        <a:solidFill>
                          <a:srgbClr val="000000"/>
                        </a:solidFill>
                        <a:effectLst/>
                        <a:latin typeface="+mn-lt"/>
                        <a:ea typeface="Times New Roman" panose="02020603050405020304" pitchFamily="18" charset="0"/>
                      </a:endParaRPr>
                    </a:p>
                  </a:txBody>
                  <a:tcPr marL="68580" marR="68580" marT="0" marB="0"/>
                </a:tc>
                <a:tc>
                  <a:txBody>
                    <a:bodyPr/>
                    <a:lstStyle/>
                    <a:p>
                      <a:r>
                        <a:rPr lang="en-US" sz="1200" dirty="0" smtClean="0"/>
                        <a:t>April</a:t>
                      </a:r>
                      <a:r>
                        <a:rPr lang="en-US" sz="1200" baseline="0" dirty="0" smtClean="0"/>
                        <a:t> 2016</a:t>
                      </a:r>
                      <a:endParaRPr lang="en-ZA" sz="1200" dirty="0"/>
                    </a:p>
                  </a:txBody>
                  <a:tcPr marL="68580" marR="68580" marT="0" marB="0"/>
                </a:tc>
                <a:tc>
                  <a:txBody>
                    <a:bodyPr/>
                    <a:lstStyle/>
                    <a:p>
                      <a:pPr algn="l">
                        <a:spcAft>
                          <a:spcPts val="0"/>
                        </a:spcAft>
                      </a:pPr>
                      <a:r>
                        <a:rPr lang="en-US" sz="1200" b="0" kern="1200" dirty="0" smtClean="0">
                          <a:solidFill>
                            <a:srgbClr val="000000"/>
                          </a:solidFill>
                          <a:effectLst/>
                          <a:latin typeface="+mn-lt"/>
                          <a:ea typeface="Times New Roman" panose="02020603050405020304" pitchFamily="18" charset="0"/>
                          <a:cs typeface="+mn-cs"/>
                        </a:rPr>
                        <a:t>July 2019</a:t>
                      </a:r>
                      <a:endParaRPr lang="en-ZA" sz="1200" b="0" kern="1200" dirty="0">
                        <a:solidFill>
                          <a:srgbClr val="000000"/>
                        </a:solidFill>
                        <a:effectLst/>
                        <a:latin typeface="+mn-lt"/>
                        <a:ea typeface="Times New Roman" panose="02020603050405020304" pitchFamily="18" charset="0"/>
                        <a:cs typeface="+mn-cs"/>
                      </a:endParaRPr>
                    </a:p>
                  </a:txBody>
                  <a:tcPr marL="68580" marR="68580" marT="0" marB="0"/>
                </a:tc>
                <a:tc>
                  <a:txBody>
                    <a:bodyPr/>
                    <a:lstStyle/>
                    <a:p>
                      <a:pPr algn="l">
                        <a:spcAft>
                          <a:spcPts val="0"/>
                        </a:spcAft>
                      </a:pPr>
                      <a:r>
                        <a:rPr lang="en-GB" sz="1200" kern="1200" dirty="0" smtClean="0">
                          <a:effectLst/>
                        </a:rPr>
                        <a:t>The project that was completed in July 2018 and this contract is still on retention/defect period</a:t>
                      </a:r>
                      <a:endParaRPr lang="en-ZA" sz="1200" b="0" kern="1200" dirty="0">
                        <a:solidFill>
                          <a:srgbClr val="000000"/>
                        </a:solidFill>
                        <a:effectLst/>
                        <a:latin typeface="+mn-lt"/>
                        <a:ea typeface="Times New Roman" panose="02020603050405020304" pitchFamily="18" charset="0"/>
                        <a:cs typeface="+mn-cs"/>
                      </a:endParaRPr>
                    </a:p>
                  </a:txBody>
                  <a:tcPr marL="68580" marR="68580" marT="0" marB="0"/>
                </a:tc>
              </a:tr>
              <a:tr h="1166539">
                <a:tc>
                  <a:txBody>
                    <a:bodyPr/>
                    <a:lstStyle/>
                    <a:p>
                      <a:pPr algn="l">
                        <a:spcAft>
                          <a:spcPts val="0"/>
                        </a:spcAft>
                      </a:pPr>
                      <a:r>
                        <a:rPr lang="en-ZA" sz="1200" dirty="0" smtClean="0">
                          <a:effectLst/>
                        </a:rPr>
                        <a:t>23</a:t>
                      </a:r>
                      <a:endParaRPr lang="en-ZA" sz="1200" b="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indent="0" algn="l">
                        <a:spcAft>
                          <a:spcPts val="0"/>
                        </a:spcAft>
                      </a:pPr>
                      <a:r>
                        <a:rPr lang="en-GB" sz="1200" kern="1200" dirty="0" smtClean="0">
                          <a:effectLst/>
                        </a:rPr>
                        <a:t>THE HANGAR FACILITIES WHICH WAS POORLY CONSTRUCTED</a:t>
                      </a:r>
                      <a:endParaRPr lang="en-ZA" sz="1200" b="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ZA" sz="1200" b="1" dirty="0" smtClean="0"/>
                        <a:t>Bloemfontein Air Force Base</a:t>
                      </a:r>
                      <a:endParaRPr lang="en-ZA" sz="1200" b="1" dirty="0">
                        <a:latin typeface="+mn-lt"/>
                      </a:endParaRPr>
                    </a:p>
                  </a:txBody>
                  <a:tcPr/>
                </a:tc>
                <a:tc>
                  <a:txBody>
                    <a:bodyPr/>
                    <a:lstStyle/>
                    <a:p>
                      <a:pPr algn="ctr">
                        <a:spcAft>
                          <a:spcPts val="0"/>
                        </a:spcAft>
                      </a:pPr>
                      <a:r>
                        <a:rPr lang="en-ZA" sz="1200" dirty="0" smtClean="0">
                          <a:effectLst/>
                        </a:rPr>
                        <a:t>Design phase</a:t>
                      </a:r>
                      <a:endParaRPr lang="en-ZA" sz="1200" b="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R4 800 000</a:t>
                      </a:r>
                      <a:endParaRPr lang="en-ZA" sz="1200" b="0" dirty="0">
                        <a:solidFill>
                          <a:srgbClr val="000000"/>
                        </a:solidFill>
                        <a:effectLst/>
                        <a:latin typeface="+mn-lt"/>
                        <a:ea typeface="Times New Roman" panose="02020603050405020304" pitchFamily="18" charset="0"/>
                      </a:endParaRPr>
                    </a:p>
                  </a:txBody>
                  <a:tcPr marL="68580" marR="68580" marT="0" marB="0"/>
                </a:tc>
                <a:tc>
                  <a:txBody>
                    <a:bodyPr/>
                    <a:lstStyle/>
                    <a:p>
                      <a:r>
                        <a:rPr lang="en-US" sz="1200" dirty="0" smtClean="0"/>
                        <a:t>May</a:t>
                      </a:r>
                      <a:r>
                        <a:rPr lang="en-US" sz="1200" baseline="0" dirty="0" smtClean="0"/>
                        <a:t> 2019</a:t>
                      </a:r>
                      <a:endParaRPr lang="en-ZA" sz="1200" dirty="0"/>
                    </a:p>
                  </a:txBody>
                  <a:tcPr marL="68580" marR="68580" marT="0" marB="0"/>
                </a:tc>
                <a:tc>
                  <a:txBody>
                    <a:bodyPr/>
                    <a:lstStyle/>
                    <a:p>
                      <a:pPr algn="l">
                        <a:spcAft>
                          <a:spcPts val="0"/>
                        </a:spcAft>
                      </a:pPr>
                      <a:r>
                        <a:rPr lang="en-US" sz="1200" b="0" dirty="0" smtClean="0">
                          <a:solidFill>
                            <a:srgbClr val="000000"/>
                          </a:solidFill>
                          <a:effectLst/>
                          <a:latin typeface="+mn-lt"/>
                          <a:ea typeface="Times New Roman" panose="02020603050405020304" pitchFamily="18" charset="0"/>
                        </a:rPr>
                        <a:t>April 2023</a:t>
                      </a:r>
                      <a:endParaRPr lang="en-ZA" sz="1200" b="0" dirty="0">
                        <a:solidFill>
                          <a:srgbClr val="000000"/>
                        </a:solidFill>
                        <a:effectLst/>
                        <a:latin typeface="+mn-lt"/>
                        <a:ea typeface="Times New Roman" panose="02020603050405020304" pitchFamily="18" charset="0"/>
                      </a:endParaRPr>
                    </a:p>
                  </a:txBody>
                  <a:tcPr marL="68580" marR="68580" marT="0" marB="0"/>
                </a:tc>
                <a:tc>
                  <a:txBody>
                    <a:bodyPr/>
                    <a:lstStyle/>
                    <a:p>
                      <a:pPr algn="l">
                        <a:spcAft>
                          <a:spcPts val="0"/>
                        </a:spcAft>
                      </a:pPr>
                      <a:r>
                        <a:rPr lang="en-US" sz="1200" dirty="0" smtClean="0">
                          <a:effectLst/>
                        </a:rPr>
                        <a:t>The contractor advert date for this project is planned for February 2019 and closing date is planned 21 days later. After tender closure the number of days for validity of the tender is 56 days where the tender should be awarded</a:t>
                      </a:r>
                      <a:endParaRPr lang="en-ZA" sz="1200" b="0" dirty="0">
                        <a:solidFill>
                          <a:srgbClr val="000000"/>
                        </a:solidFill>
                        <a:effectLst/>
                        <a:latin typeface="+mn-lt"/>
                        <a:ea typeface="Times New Roman" panose="02020603050405020304" pitchFamily="18" charset="0"/>
                      </a:endParaRPr>
                    </a:p>
                  </a:txBody>
                  <a:tcPr marL="68580" marR="68580" marT="0" marB="0"/>
                </a:tc>
              </a:tr>
              <a:tr h="805124">
                <a:tc>
                  <a:txBody>
                    <a:bodyPr/>
                    <a:lstStyle/>
                    <a:p>
                      <a:pPr algn="l">
                        <a:spcAft>
                          <a:spcPts val="0"/>
                        </a:spcAft>
                      </a:pPr>
                      <a:r>
                        <a:rPr lang="en-ZA" sz="1200" dirty="0" smtClean="0">
                          <a:effectLst/>
                        </a:rPr>
                        <a:t>24</a:t>
                      </a:r>
                      <a:endParaRPr lang="en-ZA" sz="1200" b="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indent="0" algn="l">
                        <a:spcAft>
                          <a:spcPts val="0"/>
                        </a:spcAft>
                      </a:pPr>
                      <a:r>
                        <a:rPr lang="en-US" sz="1200" kern="1200" dirty="0" smtClean="0">
                          <a:effectLst/>
                        </a:rPr>
                        <a:t>AIRCRAFT WASHBAY AT 87 HELICOPTER FLYING SCHOOL MUST BE RE-BUILT</a:t>
                      </a:r>
                      <a:endParaRPr lang="en-Z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ZA" sz="1200" b="1" dirty="0" smtClean="0"/>
                        <a:t>Bloemfontein Air Force Base</a:t>
                      </a:r>
                      <a:endParaRPr lang="en-ZA" sz="1200" b="1" dirty="0">
                        <a:latin typeface="+mn-lt"/>
                      </a:endParaRPr>
                    </a:p>
                  </a:txBody>
                  <a:tcPr/>
                </a:tc>
                <a:tc>
                  <a:txBody>
                    <a:bodyPr/>
                    <a:lstStyle/>
                    <a:p>
                      <a:pPr algn="ctr">
                        <a:spcAft>
                          <a:spcPts val="0"/>
                        </a:spcAft>
                      </a:pPr>
                      <a:r>
                        <a:rPr lang="en-ZA" sz="1200" dirty="0" smtClean="0">
                          <a:effectLst/>
                        </a:rPr>
                        <a:t>Pre-design stage</a:t>
                      </a:r>
                      <a:endParaRPr lang="en-ZA" sz="1200" b="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US" sz="1200" b="0" dirty="0" smtClean="0">
                          <a:solidFill>
                            <a:srgbClr val="000000"/>
                          </a:solidFill>
                          <a:effectLst/>
                          <a:latin typeface="+mn-lt"/>
                          <a:ea typeface="Times New Roman" panose="02020603050405020304" pitchFamily="18" charset="0"/>
                        </a:rPr>
                        <a:t>R</a:t>
                      </a:r>
                      <a:r>
                        <a:rPr lang="en-US" sz="1200" b="0" baseline="0" dirty="0" smtClean="0">
                          <a:solidFill>
                            <a:srgbClr val="000000"/>
                          </a:solidFill>
                          <a:effectLst/>
                          <a:latin typeface="+mn-lt"/>
                          <a:ea typeface="Times New Roman" panose="02020603050405020304" pitchFamily="18" charset="0"/>
                        </a:rPr>
                        <a:t>650 000</a:t>
                      </a:r>
                      <a:endParaRPr lang="en-ZA" sz="1200" b="0" dirty="0">
                        <a:solidFill>
                          <a:srgbClr val="000000"/>
                        </a:solidFill>
                        <a:effectLst/>
                        <a:latin typeface="+mn-lt"/>
                        <a:ea typeface="Times New Roman" panose="02020603050405020304" pitchFamily="18" charset="0"/>
                      </a:endParaRPr>
                    </a:p>
                  </a:txBody>
                  <a:tcPr marL="68580" marR="68580" marT="0" marB="0"/>
                </a:tc>
                <a:tc>
                  <a:txBody>
                    <a:bodyPr/>
                    <a:lstStyle/>
                    <a:p>
                      <a:r>
                        <a:rPr lang="en-US" sz="1200" dirty="0" smtClean="0"/>
                        <a:t>March 2020</a:t>
                      </a:r>
                      <a:endParaRPr lang="en-ZA" sz="1200" dirty="0"/>
                    </a:p>
                  </a:txBody>
                  <a:tcPr marL="68580" marR="68580" marT="0" marB="0"/>
                </a:tc>
                <a:tc>
                  <a:txBody>
                    <a:bodyPr/>
                    <a:lstStyle/>
                    <a:p>
                      <a:pPr algn="l">
                        <a:spcAft>
                          <a:spcPts val="0"/>
                        </a:spcAft>
                      </a:pPr>
                      <a:r>
                        <a:rPr lang="en-US" sz="1200" b="0" smtClean="0">
                          <a:solidFill>
                            <a:srgbClr val="000000"/>
                          </a:solidFill>
                          <a:effectLst/>
                          <a:latin typeface="+mn-lt"/>
                          <a:ea typeface="Times New Roman" panose="02020603050405020304" pitchFamily="18" charset="0"/>
                        </a:rPr>
                        <a:t>March 2021</a:t>
                      </a:r>
                      <a:endParaRPr lang="en-ZA" sz="1200" b="0" dirty="0">
                        <a:solidFill>
                          <a:srgbClr val="000000"/>
                        </a:solidFill>
                        <a:effectLst/>
                        <a:latin typeface="+mn-lt"/>
                        <a:ea typeface="Times New Roman" panose="02020603050405020304" pitchFamily="18" charset="0"/>
                      </a:endParaRPr>
                    </a:p>
                  </a:txBody>
                  <a:tcPr marL="68580" marR="68580" marT="0" marB="0"/>
                </a:tc>
                <a:tc>
                  <a:txBody>
                    <a:bodyPr/>
                    <a:lstStyle/>
                    <a:p>
                      <a:pPr algn="l">
                        <a:spcAft>
                          <a:spcPts val="0"/>
                        </a:spcAft>
                      </a:pPr>
                      <a:r>
                        <a:rPr lang="en-US" sz="1200" dirty="0" smtClean="0">
                          <a:effectLst/>
                        </a:rPr>
                        <a:t>Department of Defence to still refine the scope for this work. During the consultation the client was requested to breakdown this request as it relates to many areas/sites.</a:t>
                      </a:r>
                      <a:endParaRPr lang="en-ZA" sz="1200" b="0" dirty="0">
                        <a:solidFill>
                          <a:srgbClr val="000000"/>
                        </a:solidFill>
                        <a:effectLst/>
                        <a:latin typeface="+mn-lt"/>
                        <a:ea typeface="Times New Roman" panose="02020603050405020304" pitchFamily="18" charset="0"/>
                      </a:endParaRPr>
                    </a:p>
                  </a:txBody>
                  <a:tcPr marL="68580" marR="68580" marT="0" marB="0"/>
                </a:tc>
              </a:tr>
              <a:tr h="727375">
                <a:tc>
                  <a:txBody>
                    <a:bodyPr/>
                    <a:lstStyle/>
                    <a:p>
                      <a:pPr algn="l">
                        <a:spcAft>
                          <a:spcPts val="0"/>
                        </a:spcAft>
                      </a:pPr>
                      <a:r>
                        <a:rPr lang="en-ZA" sz="1200" dirty="0" smtClean="0">
                          <a:effectLst/>
                        </a:rPr>
                        <a:t>25</a:t>
                      </a:r>
                      <a:endParaRPr lang="en-ZA" sz="1200" b="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indent="0" algn="l">
                        <a:spcAft>
                          <a:spcPts val="0"/>
                        </a:spcAft>
                      </a:pPr>
                      <a:r>
                        <a:rPr lang="en-GB" sz="1200" dirty="0" smtClean="0">
                          <a:effectLst/>
                        </a:rPr>
                        <a:t>VACANT PSAPS POSTS IN TEMPE MILITARY BASE AND DEPARTMENT OF DEFENCE MOBILISATION</a:t>
                      </a:r>
                      <a:endParaRPr lang="en-ZA" sz="1200" dirty="0" smtClean="0">
                        <a:effectLst/>
                      </a:endParaRPr>
                    </a:p>
                  </a:txBody>
                  <a:tcPr marL="68580" marR="68580" marT="0" marB="0"/>
                </a:tc>
                <a:tc>
                  <a:txBody>
                    <a:bodyPr/>
                    <a:lstStyle/>
                    <a:p>
                      <a:pPr algn="ctr"/>
                      <a:r>
                        <a:rPr lang="en-ZA" sz="1200" b="1" dirty="0" smtClean="0"/>
                        <a:t>Army</a:t>
                      </a:r>
                      <a:r>
                        <a:rPr lang="en-ZA" sz="1200" b="1" baseline="0" dirty="0" smtClean="0"/>
                        <a:t> Support Base (ASB)</a:t>
                      </a:r>
                      <a:endParaRPr lang="en-ZA" sz="1200" b="1" dirty="0">
                        <a:latin typeface="+mn-lt"/>
                      </a:endParaRPr>
                    </a:p>
                  </a:txBody>
                  <a:tcPr/>
                </a:tc>
                <a:tc>
                  <a:txBody>
                    <a:bodyPr/>
                    <a:lstStyle/>
                    <a:p>
                      <a:pPr algn="ctr">
                        <a:spcAft>
                          <a:spcPts val="0"/>
                        </a:spcAft>
                      </a:pPr>
                      <a:r>
                        <a:rPr lang="en-ZA" sz="1200" dirty="0" smtClean="0">
                          <a:effectLst/>
                        </a:rPr>
                        <a:t>n/a</a:t>
                      </a:r>
                      <a:endParaRPr lang="en-ZA" sz="1200" b="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endParaRPr lang="en-ZA" sz="1200" dirty="0"/>
                    </a:p>
                  </a:txBody>
                  <a:tcPr marL="68580" marR="68580" marT="0" marB="0"/>
                </a:tc>
                <a:tc>
                  <a:txBody>
                    <a:bodyPr/>
                    <a:lstStyle/>
                    <a:p>
                      <a:endParaRPr lang="en-ZA" sz="1200" dirty="0"/>
                    </a:p>
                  </a:txBody>
                  <a:tcPr marL="68580" marR="68580" marT="0" marB="0"/>
                </a:tc>
                <a:tc>
                  <a:txBody>
                    <a:bodyPr/>
                    <a:lstStyle/>
                    <a:p>
                      <a:pPr algn="l">
                        <a:spcAft>
                          <a:spcPts val="0"/>
                        </a:spcAft>
                      </a:pPr>
                      <a:endParaRPr lang="en-ZA" sz="1200" b="0" dirty="0">
                        <a:solidFill>
                          <a:srgbClr val="000000"/>
                        </a:solidFill>
                        <a:effectLst/>
                        <a:latin typeface="+mn-lt"/>
                        <a:ea typeface="Times New Roman" panose="02020603050405020304" pitchFamily="18" charset="0"/>
                      </a:endParaRPr>
                    </a:p>
                  </a:txBody>
                  <a:tcPr marL="68580" marR="68580" marT="0" marB="0"/>
                </a:tc>
                <a:tc>
                  <a:txBody>
                    <a:bodyPr/>
                    <a:lstStyle/>
                    <a:p>
                      <a:pPr algn="l">
                        <a:spcAft>
                          <a:spcPts val="0"/>
                        </a:spcAft>
                      </a:pPr>
                      <a:r>
                        <a:rPr lang="en-ZA" sz="1200" dirty="0" smtClean="0">
                          <a:effectLst/>
                        </a:rPr>
                        <a:t>DOD in the process of responding</a:t>
                      </a:r>
                      <a:r>
                        <a:rPr lang="en-ZA" sz="1200" baseline="0" dirty="0" smtClean="0">
                          <a:effectLst/>
                        </a:rPr>
                        <a:t> to the enquiry</a:t>
                      </a:r>
                      <a:endParaRPr lang="en-ZA" sz="1200" b="0" dirty="0">
                        <a:solidFill>
                          <a:srgbClr val="000000"/>
                        </a:solidFill>
                        <a:effectLst/>
                        <a:latin typeface="+mn-lt"/>
                        <a:ea typeface="Times New Roman" panose="02020603050405020304" pitchFamily="18" charset="0"/>
                      </a:endParaRPr>
                    </a:p>
                  </a:txBody>
                  <a:tcPr marL="68580" marR="68580" marT="0" marB="0"/>
                </a:tc>
              </a:tr>
              <a:tr h="770384">
                <a:tc>
                  <a:txBody>
                    <a:bodyPr/>
                    <a:lstStyle/>
                    <a:p>
                      <a:pPr algn="l">
                        <a:spcAft>
                          <a:spcPts val="0"/>
                        </a:spcAft>
                      </a:pPr>
                      <a:r>
                        <a:rPr lang="en-ZA" sz="1200" dirty="0" smtClean="0">
                          <a:effectLst/>
                        </a:rPr>
                        <a:t>26</a:t>
                      </a:r>
                      <a:endParaRPr lang="en-ZA" sz="1200" b="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indent="0" algn="l">
                        <a:spcAft>
                          <a:spcPts val="0"/>
                        </a:spcAft>
                      </a:pPr>
                      <a:r>
                        <a:rPr lang="en-GB" sz="1200" dirty="0" smtClean="0">
                          <a:effectLst/>
                        </a:rPr>
                        <a:t>OLD AND REDUNDANT DELTA VEHICLES (SEDAN) AND BRAVO VEHICLES (FREIGHT VEHICLES/LOGISTICAL) IN THE TEMPE MILITARY BASE</a:t>
                      </a:r>
                      <a:endParaRPr lang="en-Z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ZA" sz="1200" b="1" dirty="0" smtClean="0"/>
                        <a:t>Army</a:t>
                      </a:r>
                      <a:r>
                        <a:rPr lang="en-ZA" sz="1200" b="1" baseline="0" dirty="0" smtClean="0"/>
                        <a:t> Support Base (ASB)</a:t>
                      </a:r>
                      <a:endParaRPr lang="en-ZA" sz="1200" b="1" dirty="0">
                        <a:latin typeface="+mn-lt"/>
                      </a:endParaRPr>
                    </a:p>
                  </a:txBody>
                  <a:tcPr/>
                </a:tc>
                <a:tc>
                  <a:txBody>
                    <a:bodyPr/>
                    <a:lstStyle/>
                    <a:p>
                      <a:pPr algn="ctr">
                        <a:spcAft>
                          <a:spcPts val="0"/>
                        </a:spcAft>
                      </a:pPr>
                      <a:r>
                        <a:rPr lang="en-ZA" sz="1200" dirty="0" smtClean="0">
                          <a:effectLst/>
                        </a:rPr>
                        <a:t>n/a</a:t>
                      </a:r>
                      <a:endParaRPr lang="en-ZA" sz="1200" b="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endParaRPr lang="en-ZA" sz="1200" dirty="0"/>
                    </a:p>
                  </a:txBody>
                  <a:tcPr marL="68580" marR="68580" marT="0" marB="0"/>
                </a:tc>
                <a:tc>
                  <a:txBody>
                    <a:bodyPr/>
                    <a:lstStyle/>
                    <a:p>
                      <a:endParaRPr lang="en-ZA" sz="1200" dirty="0"/>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ZA" sz="1200" dirty="0" smtClean="0">
                        <a:effectLst/>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dirty="0" smtClean="0">
                          <a:effectLst/>
                        </a:rPr>
                        <a:t>Matter is being addressed by </a:t>
                      </a:r>
                      <a:r>
                        <a:rPr lang="en-ZA" sz="1200" baseline="0" dirty="0" smtClean="0">
                          <a:effectLst/>
                        </a:rPr>
                        <a:t> DOD</a:t>
                      </a:r>
                      <a:endParaRPr lang="en-ZA" sz="1200" dirty="0" smtClean="0">
                        <a:effectLst/>
                      </a:endParaRPr>
                    </a:p>
                  </a:txBody>
                  <a:tcPr marL="68580" marR="68580" marT="0" marB="0"/>
                </a:tc>
              </a:tr>
            </a:tbl>
          </a:graphicData>
        </a:graphic>
      </p:graphicFrame>
    </p:spTree>
    <p:extLst>
      <p:ext uri="{BB962C8B-B14F-4D97-AF65-F5344CB8AC3E}">
        <p14:creationId xmlns:p14="http://schemas.microsoft.com/office/powerpoint/2010/main" xmlns="" val="62308493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3752" y="3606001"/>
            <a:ext cx="8686801" cy="4708962"/>
          </a:xfrm>
        </p:spPr>
        <p:txBody>
          <a:bodyPr>
            <a:normAutofit/>
          </a:bodyPr>
          <a:lstStyle/>
          <a:p>
            <a:pPr>
              <a:lnSpc>
                <a:spcPct val="100000"/>
              </a:lnSpc>
              <a:spcBef>
                <a:spcPts val="1000"/>
              </a:spcBef>
            </a:pPr>
            <a:r>
              <a:rPr lang="en-GB" sz="1400" dirty="0" smtClean="0"/>
              <a:t>National Department of Public Works (NDPW)</a:t>
            </a:r>
          </a:p>
          <a:p>
            <a:pPr>
              <a:lnSpc>
                <a:spcPct val="100000"/>
              </a:lnSpc>
              <a:spcBef>
                <a:spcPts val="1000"/>
              </a:spcBef>
            </a:pPr>
            <a:r>
              <a:rPr lang="en-GB" sz="1400" dirty="0" smtClean="0"/>
              <a:t>Head Office: Public Works</a:t>
            </a:r>
            <a:br>
              <a:rPr lang="en-GB" sz="1400" dirty="0" smtClean="0"/>
            </a:br>
            <a:r>
              <a:rPr lang="en-GB" sz="1400" dirty="0" smtClean="0"/>
              <a:t>CGO Building</a:t>
            </a:r>
            <a:br>
              <a:rPr lang="en-GB" sz="1400" dirty="0" smtClean="0"/>
            </a:br>
            <a:r>
              <a:rPr lang="en-GB" sz="1400" dirty="0" err="1" smtClean="0"/>
              <a:t>Cnr</a:t>
            </a:r>
            <a:r>
              <a:rPr lang="en-GB" sz="1400" dirty="0" smtClean="0"/>
              <a:t> </a:t>
            </a:r>
            <a:r>
              <a:rPr lang="en-GB" sz="1400" dirty="0" err="1" smtClean="0"/>
              <a:t>Bosman</a:t>
            </a:r>
            <a:r>
              <a:rPr lang="en-GB" sz="1400" dirty="0" smtClean="0"/>
              <a:t> and </a:t>
            </a:r>
            <a:r>
              <a:rPr lang="en-GB" sz="1400" dirty="0" err="1" smtClean="0"/>
              <a:t>Madiba</a:t>
            </a:r>
            <a:r>
              <a:rPr lang="en-GB" sz="1400" dirty="0" smtClean="0"/>
              <a:t/>
            </a:r>
            <a:br>
              <a:rPr lang="en-GB" sz="1400" dirty="0" smtClean="0"/>
            </a:br>
            <a:r>
              <a:rPr lang="en-GB" sz="1400" dirty="0" smtClean="0"/>
              <a:t>Pretoria Central</a:t>
            </a:r>
            <a:br>
              <a:rPr lang="en-GB" sz="1400" dirty="0" smtClean="0"/>
            </a:br>
            <a:r>
              <a:rPr lang="en-GB" sz="1400" dirty="0" smtClean="0"/>
              <a:t>Private Bag X65</a:t>
            </a:r>
            <a:br>
              <a:rPr lang="en-GB" sz="1400" dirty="0" smtClean="0"/>
            </a:br>
            <a:r>
              <a:rPr lang="en-GB" sz="1400" dirty="0" smtClean="0"/>
              <a:t>Pretoria</a:t>
            </a:r>
            <a:br>
              <a:rPr lang="en-GB" sz="1400" dirty="0" smtClean="0"/>
            </a:br>
            <a:r>
              <a:rPr lang="en-GB" sz="1400" dirty="0" smtClean="0"/>
              <a:t>0001</a:t>
            </a:r>
          </a:p>
          <a:p>
            <a:pPr>
              <a:lnSpc>
                <a:spcPct val="100000"/>
              </a:lnSpc>
              <a:spcBef>
                <a:spcPts val="1000"/>
              </a:spcBef>
            </a:pPr>
            <a:r>
              <a:rPr lang="en-GB" sz="1400" dirty="0" smtClean="0"/>
              <a:t>Website: http://www.publicworks.gov.za </a:t>
            </a:r>
          </a:p>
          <a:p>
            <a:endParaRPr lang="en-GB" sz="1400" dirty="0"/>
          </a:p>
        </p:txBody>
      </p:sp>
      <p:sp>
        <p:nvSpPr>
          <p:cNvPr id="6" name="Title 1"/>
          <p:cNvSpPr txBox="1">
            <a:spLocks/>
          </p:cNvSpPr>
          <p:nvPr/>
        </p:nvSpPr>
        <p:spPr>
          <a:xfrm>
            <a:off x="5951536" y="3677439"/>
            <a:ext cx="6237289" cy="2133600"/>
          </a:xfrm>
          <a:prstGeom prst="rect">
            <a:avLst/>
          </a:prstGeom>
          <a:solidFill>
            <a:schemeClr val="accent5"/>
          </a:solidFill>
          <a:ln w="9525">
            <a:noFill/>
            <a:miter lim="800000"/>
            <a:headEnd/>
            <a:tailEnd/>
          </a:ln>
        </p:spPr>
        <p:txBody>
          <a:bodyPr vert="horz" wrap="square" lIns="91440" tIns="45720" rIns="91440" bIns="45720" numCol="1" rtlCol="0" anchor="ctr" anchorCtr="0" compatLnSpc="1">
            <a:prstTxWarp prst="textNoShape">
              <a:avLst/>
            </a:prstTxWarp>
            <a:normAutofit/>
          </a:bodyPr>
          <a:lstStyle/>
          <a:p>
            <a:pPr marL="0" marR="0" lvl="1" indent="0" defTabSz="914400" rtl="0" eaLnBrk="1" fontAlgn="auto" latinLnBrk="0" hangingPunct="1">
              <a:lnSpc>
                <a:spcPct val="95000"/>
              </a:lnSpc>
              <a:spcBef>
                <a:spcPct val="0"/>
              </a:spcBef>
              <a:spcAft>
                <a:spcPts val="0"/>
              </a:spcAft>
              <a:buClrTx/>
              <a:buSzTx/>
              <a:buFontTx/>
              <a:buNone/>
              <a:tabLst/>
              <a:defRPr/>
            </a:pPr>
            <a:r>
              <a:rPr kumimoji="0" lang="en-US" sz="3200" b="1" i="0" u="none" strike="noStrike" kern="0" cap="none" spc="0" normalizeH="0" baseline="0" noProof="0" dirty="0" smtClean="0">
                <a:ln>
                  <a:noFill/>
                </a:ln>
                <a:solidFill>
                  <a:schemeClr val="bg1"/>
                </a:solidFill>
                <a:effectLst>
                  <a:reflection blurRad="6350" stA="60000" endA="900" endPos="58000" dir="5400000" sy="-100000" algn="bl" rotWithShape="0"/>
                </a:effectLst>
                <a:uLnTx/>
                <a:uFillTx/>
              </a:rPr>
              <a:t>   THANK YOU</a:t>
            </a:r>
            <a:endParaRPr kumimoji="0" lang="en-ZA" sz="3200" b="1" i="0" u="none" strike="noStrike" kern="0" cap="none" spc="0" normalizeH="0" baseline="0" noProof="0" dirty="0" smtClean="0">
              <a:ln w="1905"/>
              <a:solidFill>
                <a:schemeClr val="bg1"/>
              </a:solidFill>
              <a:effectLst>
                <a:reflection blurRad="6350" stA="60000" endA="900" endPos="58000" dir="5400000" sy="-100000" algn="bl" rotWithShape="0"/>
              </a:effectLst>
              <a:uLnTx/>
              <a:uFillTx/>
              <a:cs typeface="Arial" charset="0"/>
            </a:endParaRPr>
          </a:p>
        </p:txBody>
      </p:sp>
      <p:sp>
        <p:nvSpPr>
          <p:cNvPr id="11" name="Title 1"/>
          <p:cNvSpPr>
            <a:spLocks noGrp="1"/>
          </p:cNvSpPr>
          <p:nvPr>
            <p:ph type="title"/>
          </p:nvPr>
        </p:nvSpPr>
        <p:spPr>
          <a:xfrm>
            <a:off x="736562" y="402221"/>
            <a:ext cx="10572824" cy="1344119"/>
          </a:xfrm>
        </p:spPr>
        <p:txBody>
          <a:bodyPr>
            <a:normAutofit/>
          </a:bodyPr>
          <a:lstStyle/>
          <a:p>
            <a:pPr marL="895350" indent="-895350"/>
            <a:r>
              <a:rPr lang="en-ZA" b="1" dirty="0" smtClean="0">
                <a:solidFill>
                  <a:schemeClr val="bg1">
                    <a:lumMod val="65000"/>
                  </a:schemeClr>
                </a:solidFill>
              </a:rPr>
              <a:t>End</a:t>
            </a:r>
            <a:endParaRPr lang="en-GB" sz="2200" b="1" dirty="0">
              <a:solidFill>
                <a:schemeClr val="bg1">
                  <a:lumMod val="65000"/>
                </a:schemeClr>
              </a:solidFill>
            </a:endParaRPr>
          </a:p>
        </p:txBody>
      </p:sp>
    </p:spTree>
    <p:extLst>
      <p:ext uri="{BB962C8B-B14F-4D97-AF65-F5344CB8AC3E}">
        <p14:creationId xmlns:p14="http://schemas.microsoft.com/office/powerpoint/2010/main" xmlns="" val="316463366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110636" y="3384277"/>
            <a:ext cx="3384376" cy="3384376"/>
          </a:xfrm>
          <a:prstGeom prst="rect">
            <a:avLst/>
          </a:prstGeom>
        </p:spPr>
      </p:pic>
      <p:sp>
        <p:nvSpPr>
          <p:cNvPr id="2" name="Title 1"/>
          <p:cNvSpPr>
            <a:spLocks noGrp="1"/>
          </p:cNvSpPr>
          <p:nvPr>
            <p:ph type="title"/>
          </p:nvPr>
        </p:nvSpPr>
        <p:spPr>
          <a:xfrm>
            <a:off x="477788" y="287933"/>
            <a:ext cx="11262506" cy="1344119"/>
          </a:xfrm>
        </p:spPr>
        <p:txBody>
          <a:bodyPr>
            <a:normAutofit/>
          </a:bodyPr>
          <a:lstStyle/>
          <a:p>
            <a:r>
              <a:rPr lang="en-ZA" sz="3600" b="1" dirty="0" smtClean="0">
                <a:solidFill>
                  <a:schemeClr val="bg1">
                    <a:lumMod val="65000"/>
                  </a:schemeClr>
                </a:solidFill>
              </a:rPr>
              <a:t>BACKGROUND</a:t>
            </a:r>
            <a:endParaRPr lang="en-ZA" sz="3600" dirty="0">
              <a:solidFill>
                <a:schemeClr val="bg1">
                  <a:lumMod val="65000"/>
                </a:schemeClr>
              </a:solidFill>
            </a:endParaRPr>
          </a:p>
        </p:txBody>
      </p:sp>
      <p:sp>
        <p:nvSpPr>
          <p:cNvPr id="3" name="Content Placeholder 2"/>
          <p:cNvSpPr>
            <a:spLocks noGrp="1"/>
          </p:cNvSpPr>
          <p:nvPr>
            <p:ph idx="1"/>
          </p:nvPr>
        </p:nvSpPr>
        <p:spPr>
          <a:xfrm>
            <a:off x="1413892" y="2880221"/>
            <a:ext cx="6984776" cy="5832648"/>
          </a:xfrm>
        </p:spPr>
        <p:txBody>
          <a:bodyPr>
            <a:normAutofit/>
          </a:bodyPr>
          <a:lstStyle/>
          <a:p>
            <a:pPr marL="45720" indent="0">
              <a:spcBef>
                <a:spcPts val="300"/>
              </a:spcBef>
              <a:buNone/>
            </a:pPr>
            <a:r>
              <a:rPr lang="en-ZA" sz="2200" b="1" dirty="0" smtClean="0">
                <a:solidFill>
                  <a:schemeClr val="accent2"/>
                </a:solidFill>
              </a:rPr>
              <a:t>SCOA – 04 September 2018</a:t>
            </a:r>
          </a:p>
          <a:p>
            <a:pPr marL="45720" indent="0">
              <a:spcBef>
                <a:spcPts val="300"/>
              </a:spcBef>
              <a:buNone/>
            </a:pPr>
            <a:endParaRPr lang="en-ZA" sz="2200" b="1" dirty="0" smtClean="0">
              <a:solidFill>
                <a:schemeClr val="accent2"/>
              </a:solidFill>
            </a:endParaRPr>
          </a:p>
          <a:p>
            <a:pPr>
              <a:spcBef>
                <a:spcPts val="300"/>
              </a:spcBef>
            </a:pPr>
            <a:r>
              <a:rPr lang="en-ZA" sz="1600" dirty="0" smtClean="0">
                <a:solidFill>
                  <a:schemeClr val="tx1"/>
                </a:solidFill>
              </a:rPr>
              <a:t>Discussed challenges related to DPW fulfilling its mandate of infrastructure refurbishment and maintenance of DoD facilities</a:t>
            </a:r>
          </a:p>
          <a:p>
            <a:pPr>
              <a:spcBef>
                <a:spcPts val="300"/>
              </a:spcBef>
            </a:pPr>
            <a:endParaRPr lang="en-ZA" sz="1600" dirty="0" smtClean="0">
              <a:solidFill>
                <a:schemeClr val="tx1"/>
              </a:solidFill>
            </a:endParaRPr>
          </a:p>
          <a:p>
            <a:pPr>
              <a:spcBef>
                <a:spcPts val="300"/>
              </a:spcBef>
            </a:pPr>
            <a:r>
              <a:rPr lang="en-ZA" sz="1600" b="1" dirty="0" smtClean="0">
                <a:solidFill>
                  <a:schemeClr val="tx1"/>
                </a:solidFill>
              </a:rPr>
              <a:t>Resolved that:</a:t>
            </a:r>
          </a:p>
          <a:p>
            <a:pPr lvl="1">
              <a:spcBef>
                <a:spcPts val="300"/>
              </a:spcBef>
            </a:pPr>
            <a:r>
              <a:rPr lang="en-ZA" sz="1600" dirty="0" smtClean="0">
                <a:solidFill>
                  <a:schemeClr val="tx1"/>
                </a:solidFill>
              </a:rPr>
              <a:t>Inter-Ministerial Task Team be set up to consider handover of infrastructure maintenance and refurbishment function from DPW to DoD</a:t>
            </a:r>
          </a:p>
          <a:p>
            <a:pPr lvl="1">
              <a:spcBef>
                <a:spcPts val="300"/>
              </a:spcBef>
            </a:pPr>
            <a:r>
              <a:rPr lang="en-ZA" sz="1600" dirty="0" smtClean="0">
                <a:solidFill>
                  <a:schemeClr val="tx1"/>
                </a:solidFill>
              </a:rPr>
              <a:t>Consult National Treasury on implications of devolution</a:t>
            </a:r>
          </a:p>
          <a:p>
            <a:pPr lvl="1">
              <a:spcBef>
                <a:spcPts val="300"/>
              </a:spcBef>
            </a:pPr>
            <a:r>
              <a:rPr lang="en-ZA" sz="1600" dirty="0" smtClean="0">
                <a:solidFill>
                  <a:schemeClr val="tx1"/>
                </a:solidFill>
              </a:rPr>
              <a:t>DPW and DoD to report back to committee within 6 weeks</a:t>
            </a:r>
          </a:p>
          <a:p>
            <a:pPr lvl="1">
              <a:spcBef>
                <a:spcPts val="300"/>
              </a:spcBef>
            </a:pPr>
            <a:endParaRPr lang="en-ZA" sz="1600" dirty="0">
              <a:solidFill>
                <a:schemeClr val="tx1"/>
              </a:solidFill>
            </a:endParaRPr>
          </a:p>
          <a:p>
            <a:pPr>
              <a:spcBef>
                <a:spcPts val="300"/>
              </a:spcBef>
            </a:pPr>
            <a:r>
              <a:rPr lang="en-ZA" sz="1600" dirty="0" smtClean="0">
                <a:solidFill>
                  <a:schemeClr val="tx1"/>
                </a:solidFill>
              </a:rPr>
              <a:t>The Ministers</a:t>
            </a:r>
            <a:r>
              <a:rPr lang="en-ZA" sz="1600" dirty="0">
                <a:solidFill>
                  <a:schemeClr val="tx1"/>
                </a:solidFill>
              </a:rPr>
              <a:t> </a:t>
            </a:r>
            <a:r>
              <a:rPr lang="en-ZA" sz="1600" dirty="0" smtClean="0">
                <a:solidFill>
                  <a:schemeClr val="tx1"/>
                </a:solidFill>
              </a:rPr>
              <a:t>of DPW and </a:t>
            </a:r>
            <a:r>
              <a:rPr lang="en-ZA" sz="1600" dirty="0" err="1" smtClean="0">
                <a:solidFill>
                  <a:schemeClr val="tx1"/>
                </a:solidFill>
              </a:rPr>
              <a:t>DoD</a:t>
            </a:r>
            <a:r>
              <a:rPr lang="en-ZA" sz="1600" dirty="0" smtClean="0">
                <a:solidFill>
                  <a:schemeClr val="tx1"/>
                </a:solidFill>
              </a:rPr>
              <a:t> considered the above and have directed Accounting Officers (Director General DPW &amp; Secretary of Defence) to process the SCOA resolution</a:t>
            </a:r>
          </a:p>
        </p:txBody>
      </p:sp>
    </p:spTree>
    <p:extLst>
      <p:ext uri="{BB962C8B-B14F-4D97-AF65-F5344CB8AC3E}">
        <p14:creationId xmlns:p14="http://schemas.microsoft.com/office/powerpoint/2010/main" xmlns="" val="244570449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7828" y="2376165"/>
            <a:ext cx="10081120" cy="1229914"/>
          </a:xfrm>
        </p:spPr>
        <p:txBody>
          <a:bodyPr>
            <a:normAutofit/>
          </a:bodyPr>
          <a:lstStyle/>
          <a:p>
            <a:pPr marL="45720" indent="0" algn="ctr">
              <a:lnSpc>
                <a:spcPct val="100000"/>
              </a:lnSpc>
              <a:spcBef>
                <a:spcPts val="300"/>
              </a:spcBef>
              <a:buNone/>
            </a:pPr>
            <a:r>
              <a:rPr lang="en-ZA" sz="2200" b="1" dirty="0" smtClean="0">
                <a:solidFill>
                  <a:schemeClr val="accent2"/>
                </a:solidFill>
              </a:rPr>
              <a:t>Accounting Officer’s Engagement</a:t>
            </a:r>
          </a:p>
          <a:p>
            <a:pPr marL="45720" indent="0" algn="ctr">
              <a:spcBef>
                <a:spcPts val="300"/>
              </a:spcBef>
              <a:buNone/>
            </a:pPr>
            <a:r>
              <a:rPr lang="en-ZA" sz="1600" dirty="0" smtClean="0">
                <a:solidFill>
                  <a:schemeClr val="tx1"/>
                </a:solidFill>
              </a:rPr>
              <a:t>Resolved that a  </a:t>
            </a:r>
            <a:r>
              <a:rPr lang="en-ZA" sz="1600" b="1" dirty="0" smtClean="0">
                <a:solidFill>
                  <a:schemeClr val="tx1"/>
                </a:solidFill>
              </a:rPr>
              <a:t>Two Pronged </a:t>
            </a:r>
            <a:r>
              <a:rPr lang="en-ZA" sz="1600" b="1" dirty="0">
                <a:solidFill>
                  <a:schemeClr val="tx1"/>
                </a:solidFill>
              </a:rPr>
              <a:t>A</a:t>
            </a:r>
            <a:r>
              <a:rPr lang="en-ZA" sz="1600" b="1" dirty="0" smtClean="0">
                <a:solidFill>
                  <a:schemeClr val="tx1"/>
                </a:solidFill>
              </a:rPr>
              <a:t>pproach</a:t>
            </a:r>
            <a:r>
              <a:rPr lang="en-ZA" sz="1600" dirty="0" smtClean="0">
                <a:solidFill>
                  <a:schemeClr val="tx1"/>
                </a:solidFill>
              </a:rPr>
              <a:t> be adopted</a:t>
            </a:r>
            <a:r>
              <a:rPr lang="en-ZA" sz="1600" b="1" dirty="0" smtClean="0">
                <a:solidFill>
                  <a:schemeClr val="tx1"/>
                </a:solidFill>
              </a:rPr>
              <a:t>:</a:t>
            </a:r>
          </a:p>
          <a:p>
            <a:pPr>
              <a:spcBef>
                <a:spcPts val="300"/>
              </a:spcBef>
            </a:pPr>
            <a:endParaRPr lang="en-ZA" sz="1600" b="1" dirty="0">
              <a:solidFill>
                <a:schemeClr val="tx1"/>
              </a:solidFill>
            </a:endParaRPr>
          </a:p>
        </p:txBody>
      </p:sp>
      <p:sp>
        <p:nvSpPr>
          <p:cNvPr id="10" name="Title 1"/>
          <p:cNvSpPr>
            <a:spLocks noGrp="1"/>
          </p:cNvSpPr>
          <p:nvPr>
            <p:ph type="title"/>
          </p:nvPr>
        </p:nvSpPr>
        <p:spPr>
          <a:xfrm>
            <a:off x="736562" y="287933"/>
            <a:ext cx="10902466" cy="1344119"/>
          </a:xfrm>
        </p:spPr>
        <p:txBody>
          <a:bodyPr>
            <a:normAutofit/>
          </a:bodyPr>
          <a:lstStyle/>
          <a:p>
            <a:r>
              <a:rPr lang="en-ZA" sz="3600" b="1" dirty="0" smtClean="0">
                <a:solidFill>
                  <a:schemeClr val="bg1">
                    <a:lumMod val="65000"/>
                  </a:schemeClr>
                </a:solidFill>
              </a:rPr>
              <a:t>APPROACH</a:t>
            </a:r>
            <a:endParaRPr lang="en-ZA" sz="3600" dirty="0">
              <a:solidFill>
                <a:schemeClr val="bg1">
                  <a:lumMod val="65000"/>
                </a:schemeClr>
              </a:solidFill>
            </a:endParaRPr>
          </a:p>
        </p:txBody>
      </p:sp>
      <p:sp>
        <p:nvSpPr>
          <p:cNvPr id="9" name="TextBox 8"/>
          <p:cNvSpPr txBox="1"/>
          <p:nvPr/>
        </p:nvSpPr>
        <p:spPr>
          <a:xfrm>
            <a:off x="1197868" y="3630552"/>
            <a:ext cx="4392488" cy="584775"/>
          </a:xfrm>
          <a:prstGeom prst="rect">
            <a:avLst/>
          </a:prstGeom>
          <a:solidFill>
            <a:schemeClr val="accent2"/>
          </a:solidFill>
        </p:spPr>
        <p:txBody>
          <a:bodyPr wrap="square" rtlCol="0">
            <a:spAutoFit/>
          </a:bodyPr>
          <a:lstStyle/>
          <a:p>
            <a:pPr algn="ctr"/>
            <a:r>
              <a:rPr lang="en-ZA" sz="1600" b="1" dirty="0" smtClean="0">
                <a:solidFill>
                  <a:schemeClr val="bg1"/>
                </a:solidFill>
              </a:rPr>
              <a:t>Addressing </a:t>
            </a:r>
            <a:r>
              <a:rPr lang="en-ZA" sz="1600" b="1" dirty="0">
                <a:solidFill>
                  <a:schemeClr val="bg1"/>
                </a:solidFill>
              </a:rPr>
              <a:t>the immediate </a:t>
            </a:r>
            <a:r>
              <a:rPr lang="en-ZA" sz="1600" b="1" dirty="0" smtClean="0">
                <a:solidFill>
                  <a:schemeClr val="bg1"/>
                </a:solidFill>
              </a:rPr>
              <a:t>issues affecting facilities in the Bloemfontein </a:t>
            </a:r>
            <a:r>
              <a:rPr lang="en-ZA" sz="1600" b="1" dirty="0">
                <a:solidFill>
                  <a:schemeClr val="bg1"/>
                </a:solidFill>
              </a:rPr>
              <a:t>area </a:t>
            </a:r>
          </a:p>
        </p:txBody>
      </p:sp>
      <p:cxnSp>
        <p:nvCxnSpPr>
          <p:cNvPr id="11" name="Straight Connector 10"/>
          <p:cNvCxnSpPr>
            <a:endCxn id="9" idx="0"/>
          </p:cNvCxnSpPr>
          <p:nvPr/>
        </p:nvCxnSpPr>
        <p:spPr>
          <a:xfrm flipH="1">
            <a:off x="3394112" y="3122015"/>
            <a:ext cx="2431356" cy="508537"/>
          </a:xfrm>
          <a:prstGeom prst="line">
            <a:avLst/>
          </a:prstGeom>
          <a:ln w="190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825467" y="3122015"/>
            <a:ext cx="2357177" cy="576064"/>
          </a:xfrm>
          <a:prstGeom prst="line">
            <a:avLst/>
          </a:prstGeom>
          <a:ln w="190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203509" y="3630551"/>
            <a:ext cx="4392488" cy="584775"/>
          </a:xfrm>
          <a:prstGeom prst="rect">
            <a:avLst/>
          </a:prstGeom>
          <a:solidFill>
            <a:schemeClr val="accent3"/>
          </a:solidFill>
        </p:spPr>
        <p:txBody>
          <a:bodyPr wrap="square" rtlCol="0">
            <a:spAutoFit/>
          </a:bodyPr>
          <a:lstStyle/>
          <a:p>
            <a:pPr algn="ctr"/>
            <a:r>
              <a:rPr lang="en-ZA" sz="1600" b="1" dirty="0" smtClean="0">
                <a:solidFill>
                  <a:schemeClr val="bg1"/>
                </a:solidFill>
              </a:rPr>
              <a:t>Commencing the process of dealing with the modalities of transfer</a:t>
            </a:r>
            <a:endParaRPr lang="en-ZA" sz="1600" dirty="0">
              <a:solidFill>
                <a:schemeClr val="bg1"/>
              </a:solidFill>
            </a:endParaRPr>
          </a:p>
        </p:txBody>
      </p:sp>
      <p:sp>
        <p:nvSpPr>
          <p:cNvPr id="14" name="Content Placeholder 2"/>
          <p:cNvSpPr txBox="1">
            <a:spLocks/>
          </p:cNvSpPr>
          <p:nvPr/>
        </p:nvSpPr>
        <p:spPr>
          <a:xfrm>
            <a:off x="1106554" y="4351929"/>
            <a:ext cx="4575116" cy="3249070"/>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3200" kern="1200">
                <a:solidFill>
                  <a:schemeClr val="tx1">
                    <a:lumMod val="65000"/>
                    <a:lumOff val="35000"/>
                  </a:schemeClr>
                </a:solidFill>
                <a:latin typeface="+mn-lt"/>
                <a:ea typeface="+mn-ea"/>
                <a:cs typeface="+mn-cs"/>
              </a:defRPr>
            </a:lvl1pPr>
            <a:lvl2pPr marL="722313" indent="-357188" algn="l" defTabSz="914400" rtl="0" eaLnBrk="1" latinLnBrk="0" hangingPunct="1">
              <a:lnSpc>
                <a:spcPct val="100000"/>
              </a:lnSpc>
              <a:spcBef>
                <a:spcPts val="1000"/>
              </a:spcBef>
              <a:buClr>
                <a:schemeClr val="tx1">
                  <a:lumMod val="65000"/>
                  <a:lumOff val="35000"/>
                </a:schemeClr>
              </a:buClr>
              <a:buSzPct val="80000"/>
              <a:buFont typeface="Courier New" pitchFamily="49" charset="0"/>
              <a:buChar char="o"/>
              <a:defRPr sz="3200" kern="1200">
                <a:solidFill>
                  <a:schemeClr val="tx1">
                    <a:lumMod val="65000"/>
                    <a:lumOff val="35000"/>
                  </a:schemeClr>
                </a:solidFill>
                <a:latin typeface="+mn-lt"/>
                <a:ea typeface="+mn-ea"/>
                <a:cs typeface="+mn-cs"/>
              </a:defRPr>
            </a:lvl2pPr>
            <a:lvl3pPr marL="1069975" indent="-357188" algn="l" defTabSz="914400" rtl="0" eaLnBrk="1" latinLnBrk="0" hangingPunct="1">
              <a:lnSpc>
                <a:spcPct val="100000"/>
              </a:lnSpc>
              <a:spcBef>
                <a:spcPts val="600"/>
              </a:spcBef>
              <a:buClr>
                <a:schemeClr val="tx1">
                  <a:lumMod val="65000"/>
                  <a:lumOff val="35000"/>
                </a:schemeClr>
              </a:buClr>
              <a:buSzPct val="80000"/>
              <a:buFont typeface="Arial" pitchFamily="34" charset="0"/>
              <a:buChar char="•"/>
              <a:defRPr sz="3200" kern="1200">
                <a:solidFill>
                  <a:schemeClr val="tx1">
                    <a:lumMod val="65000"/>
                    <a:lumOff val="35000"/>
                  </a:schemeClr>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a:lstStyle>
          <a:p>
            <a:pPr>
              <a:lnSpc>
                <a:spcPct val="100000"/>
              </a:lnSpc>
              <a:spcBef>
                <a:spcPts val="300"/>
              </a:spcBef>
            </a:pPr>
            <a:r>
              <a:rPr lang="en-ZA" sz="1600" dirty="0" smtClean="0">
                <a:solidFill>
                  <a:schemeClr val="tx1"/>
                </a:solidFill>
              </a:rPr>
              <a:t>Resolved that the immediate </a:t>
            </a:r>
            <a:r>
              <a:rPr lang="en-ZA" sz="1600" dirty="0">
                <a:solidFill>
                  <a:schemeClr val="tx1"/>
                </a:solidFill>
              </a:rPr>
              <a:t>focus </a:t>
            </a:r>
            <a:r>
              <a:rPr lang="en-ZA" sz="1600" dirty="0" smtClean="0">
                <a:solidFill>
                  <a:schemeClr val="tx1"/>
                </a:solidFill>
              </a:rPr>
              <a:t>will be to address all </a:t>
            </a:r>
            <a:r>
              <a:rPr lang="en-ZA" sz="1600" dirty="0">
                <a:solidFill>
                  <a:schemeClr val="tx1"/>
                </a:solidFill>
              </a:rPr>
              <a:t>issues that had been observed </a:t>
            </a:r>
            <a:r>
              <a:rPr lang="en-ZA" sz="1600" dirty="0" smtClean="0">
                <a:solidFill>
                  <a:schemeClr val="tx1"/>
                </a:solidFill>
              </a:rPr>
              <a:t>at:</a:t>
            </a:r>
          </a:p>
          <a:p>
            <a:pPr lvl="1">
              <a:spcBef>
                <a:spcPts val="300"/>
              </a:spcBef>
            </a:pPr>
            <a:r>
              <a:rPr lang="en-ZA" sz="1600" dirty="0" smtClean="0">
                <a:solidFill>
                  <a:schemeClr val="tx1"/>
                </a:solidFill>
              </a:rPr>
              <a:t>3 Military Hospital</a:t>
            </a:r>
          </a:p>
          <a:p>
            <a:pPr lvl="1">
              <a:spcBef>
                <a:spcPts val="300"/>
              </a:spcBef>
            </a:pPr>
            <a:r>
              <a:rPr lang="en-ZA" sz="1600" dirty="0" err="1" smtClean="0">
                <a:solidFill>
                  <a:schemeClr val="tx1"/>
                </a:solidFill>
              </a:rPr>
              <a:t>Bloemspruit</a:t>
            </a:r>
            <a:r>
              <a:rPr lang="en-ZA" sz="1600" dirty="0" smtClean="0">
                <a:solidFill>
                  <a:schemeClr val="tx1"/>
                </a:solidFill>
              </a:rPr>
              <a:t> </a:t>
            </a:r>
            <a:r>
              <a:rPr lang="en-ZA" sz="1600" dirty="0" err="1" smtClean="0">
                <a:solidFill>
                  <a:schemeClr val="tx1"/>
                </a:solidFill>
              </a:rPr>
              <a:t>Airforce</a:t>
            </a:r>
            <a:r>
              <a:rPr lang="en-ZA" sz="1600" dirty="0" smtClean="0">
                <a:solidFill>
                  <a:schemeClr val="tx1"/>
                </a:solidFill>
              </a:rPr>
              <a:t> Base </a:t>
            </a:r>
          </a:p>
          <a:p>
            <a:pPr lvl="1">
              <a:spcBef>
                <a:spcPts val="300"/>
              </a:spcBef>
            </a:pPr>
            <a:r>
              <a:rPr lang="en-ZA" sz="1600" dirty="0" smtClean="0">
                <a:solidFill>
                  <a:schemeClr val="tx1"/>
                </a:solidFill>
              </a:rPr>
              <a:t>Army </a:t>
            </a:r>
            <a:r>
              <a:rPr lang="en-ZA" sz="1600" dirty="0">
                <a:solidFill>
                  <a:schemeClr val="tx1"/>
                </a:solidFill>
              </a:rPr>
              <a:t>Support </a:t>
            </a:r>
            <a:r>
              <a:rPr lang="en-ZA" sz="1600" dirty="0" smtClean="0">
                <a:solidFill>
                  <a:schemeClr val="tx1"/>
                </a:solidFill>
              </a:rPr>
              <a:t>Base - Bloemfontein</a:t>
            </a:r>
            <a:endParaRPr lang="en-ZA" sz="1600" dirty="0">
              <a:solidFill>
                <a:schemeClr val="tx1"/>
              </a:solidFill>
            </a:endParaRPr>
          </a:p>
        </p:txBody>
      </p:sp>
      <p:sp>
        <p:nvSpPr>
          <p:cNvPr id="15" name="Content Placeholder 2"/>
          <p:cNvSpPr txBox="1">
            <a:spLocks/>
          </p:cNvSpPr>
          <p:nvPr/>
        </p:nvSpPr>
        <p:spPr>
          <a:xfrm>
            <a:off x="6090658" y="4359341"/>
            <a:ext cx="4575116" cy="3249070"/>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3200" kern="1200">
                <a:solidFill>
                  <a:schemeClr val="tx1">
                    <a:lumMod val="65000"/>
                    <a:lumOff val="35000"/>
                  </a:schemeClr>
                </a:solidFill>
                <a:latin typeface="+mn-lt"/>
                <a:ea typeface="+mn-ea"/>
                <a:cs typeface="+mn-cs"/>
              </a:defRPr>
            </a:lvl1pPr>
            <a:lvl2pPr marL="722313" indent="-357188" algn="l" defTabSz="914400" rtl="0" eaLnBrk="1" latinLnBrk="0" hangingPunct="1">
              <a:lnSpc>
                <a:spcPct val="100000"/>
              </a:lnSpc>
              <a:spcBef>
                <a:spcPts val="1000"/>
              </a:spcBef>
              <a:buClr>
                <a:schemeClr val="tx1">
                  <a:lumMod val="65000"/>
                  <a:lumOff val="35000"/>
                </a:schemeClr>
              </a:buClr>
              <a:buSzPct val="80000"/>
              <a:buFont typeface="Courier New" pitchFamily="49" charset="0"/>
              <a:buChar char="o"/>
              <a:defRPr sz="3200" kern="1200">
                <a:solidFill>
                  <a:schemeClr val="tx1">
                    <a:lumMod val="65000"/>
                    <a:lumOff val="35000"/>
                  </a:schemeClr>
                </a:solidFill>
                <a:latin typeface="+mn-lt"/>
                <a:ea typeface="+mn-ea"/>
                <a:cs typeface="+mn-cs"/>
              </a:defRPr>
            </a:lvl2pPr>
            <a:lvl3pPr marL="1069975" indent="-357188" algn="l" defTabSz="914400" rtl="0" eaLnBrk="1" latinLnBrk="0" hangingPunct="1">
              <a:lnSpc>
                <a:spcPct val="100000"/>
              </a:lnSpc>
              <a:spcBef>
                <a:spcPts val="600"/>
              </a:spcBef>
              <a:buClr>
                <a:schemeClr val="tx1">
                  <a:lumMod val="65000"/>
                  <a:lumOff val="35000"/>
                </a:schemeClr>
              </a:buClr>
              <a:buSzPct val="80000"/>
              <a:buFont typeface="Arial" pitchFamily="34" charset="0"/>
              <a:buChar char="•"/>
              <a:defRPr sz="3200" kern="1200">
                <a:solidFill>
                  <a:schemeClr val="tx1">
                    <a:lumMod val="65000"/>
                    <a:lumOff val="35000"/>
                  </a:schemeClr>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a:lstStyle>
          <a:p>
            <a:pPr>
              <a:lnSpc>
                <a:spcPct val="100000"/>
              </a:lnSpc>
              <a:spcBef>
                <a:spcPts val="300"/>
              </a:spcBef>
            </a:pPr>
            <a:r>
              <a:rPr lang="en-ZA" sz="1600" dirty="0" smtClean="0">
                <a:solidFill>
                  <a:schemeClr val="tx1"/>
                </a:solidFill>
              </a:rPr>
              <a:t>Resolved that DPW, DoD</a:t>
            </a:r>
            <a:r>
              <a:rPr lang="en-ZA" sz="1600" dirty="0">
                <a:solidFill>
                  <a:schemeClr val="tx1"/>
                </a:solidFill>
              </a:rPr>
              <a:t>, </a:t>
            </a:r>
            <a:r>
              <a:rPr lang="en-ZA" sz="1600" dirty="0" smtClean="0">
                <a:solidFill>
                  <a:schemeClr val="tx1"/>
                </a:solidFill>
              </a:rPr>
              <a:t>and NT plan and devise the programme </a:t>
            </a:r>
            <a:r>
              <a:rPr lang="en-ZA" sz="1600" dirty="0">
                <a:solidFill>
                  <a:schemeClr val="tx1"/>
                </a:solidFill>
              </a:rPr>
              <a:t>on the modalities of handing over the </a:t>
            </a:r>
            <a:r>
              <a:rPr lang="en-ZA" sz="1600" dirty="0" smtClean="0">
                <a:solidFill>
                  <a:schemeClr val="tx1"/>
                </a:solidFill>
              </a:rPr>
              <a:t>Defence portfolio during 2018/19 and 2019/20 - with a view </a:t>
            </a:r>
            <a:r>
              <a:rPr lang="en-ZA" sz="1600" dirty="0">
                <a:solidFill>
                  <a:schemeClr val="tx1"/>
                </a:solidFill>
              </a:rPr>
              <a:t>that </a:t>
            </a:r>
            <a:r>
              <a:rPr lang="en-ZA" sz="1600" dirty="0" smtClean="0">
                <a:solidFill>
                  <a:schemeClr val="tx1"/>
                </a:solidFill>
              </a:rPr>
              <a:t>transfer </a:t>
            </a:r>
            <a:r>
              <a:rPr lang="en-ZA" sz="1600" dirty="0">
                <a:solidFill>
                  <a:schemeClr val="tx1"/>
                </a:solidFill>
              </a:rPr>
              <a:t>will happen in </a:t>
            </a:r>
            <a:r>
              <a:rPr lang="en-ZA" sz="1600" dirty="0" smtClean="0">
                <a:solidFill>
                  <a:schemeClr val="tx1"/>
                </a:solidFill>
              </a:rPr>
              <a:t>2020/21</a:t>
            </a:r>
          </a:p>
          <a:p>
            <a:pPr marL="45720" indent="0">
              <a:lnSpc>
                <a:spcPct val="100000"/>
              </a:lnSpc>
              <a:spcBef>
                <a:spcPts val="300"/>
              </a:spcBef>
              <a:buNone/>
            </a:pPr>
            <a:endParaRPr lang="en-ZA" sz="1600" dirty="0" smtClean="0">
              <a:solidFill>
                <a:schemeClr val="tx1"/>
              </a:solidFill>
            </a:endParaRPr>
          </a:p>
          <a:p>
            <a:pPr>
              <a:lnSpc>
                <a:spcPct val="100000"/>
              </a:lnSpc>
              <a:spcBef>
                <a:spcPts val="300"/>
              </a:spcBef>
            </a:pPr>
            <a:r>
              <a:rPr lang="en-US" sz="1600" dirty="0" smtClean="0">
                <a:solidFill>
                  <a:schemeClr val="tx1"/>
                </a:solidFill>
              </a:rPr>
              <a:t>DPSA and NT will </a:t>
            </a:r>
            <a:r>
              <a:rPr lang="en-US" sz="1600" dirty="0">
                <a:solidFill>
                  <a:schemeClr val="tx1"/>
                </a:solidFill>
              </a:rPr>
              <a:t>advise on the policies, laws, regulations, guidelines and procedures governing the conduct of function shifts in government.</a:t>
            </a:r>
            <a:endParaRPr lang="en-ZA" sz="1600" dirty="0">
              <a:solidFill>
                <a:schemeClr val="tx1"/>
              </a:solidFill>
            </a:endParaRPr>
          </a:p>
          <a:p>
            <a:pPr>
              <a:lnSpc>
                <a:spcPct val="100000"/>
              </a:lnSpc>
              <a:spcBef>
                <a:spcPts val="300"/>
              </a:spcBef>
            </a:pPr>
            <a:endParaRPr lang="en-ZA" sz="1600" dirty="0">
              <a:solidFill>
                <a:schemeClr val="tx1"/>
              </a:solidFill>
            </a:endParaRPr>
          </a:p>
        </p:txBody>
      </p:sp>
    </p:spTree>
    <p:extLst>
      <p:ext uri="{BB962C8B-B14F-4D97-AF65-F5344CB8AC3E}">
        <p14:creationId xmlns:p14="http://schemas.microsoft.com/office/powerpoint/2010/main" xmlns="" val="257567845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736562" y="287933"/>
            <a:ext cx="10902466" cy="1344119"/>
          </a:xfrm>
        </p:spPr>
        <p:txBody>
          <a:bodyPr>
            <a:normAutofit/>
          </a:bodyPr>
          <a:lstStyle/>
          <a:p>
            <a:r>
              <a:rPr lang="en-ZA" sz="3600" b="1" dirty="0" smtClean="0">
                <a:solidFill>
                  <a:schemeClr val="bg1">
                    <a:lumMod val="65000"/>
                  </a:schemeClr>
                </a:solidFill>
              </a:rPr>
              <a:t>PROGRESS: Bloemfontein</a:t>
            </a:r>
            <a:endParaRPr lang="en-ZA" sz="3600" dirty="0">
              <a:solidFill>
                <a:schemeClr val="bg1">
                  <a:lumMod val="65000"/>
                </a:schemeClr>
              </a:solidFill>
            </a:endParaRPr>
          </a:p>
        </p:txBody>
      </p:sp>
      <p:sp>
        <p:nvSpPr>
          <p:cNvPr id="14" name="Content Placeholder 2"/>
          <p:cNvSpPr txBox="1">
            <a:spLocks/>
          </p:cNvSpPr>
          <p:nvPr/>
        </p:nvSpPr>
        <p:spPr>
          <a:xfrm>
            <a:off x="1122106" y="3600301"/>
            <a:ext cx="10012866" cy="5328592"/>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3200" kern="1200">
                <a:solidFill>
                  <a:schemeClr val="tx1">
                    <a:lumMod val="65000"/>
                    <a:lumOff val="35000"/>
                  </a:schemeClr>
                </a:solidFill>
                <a:latin typeface="+mn-lt"/>
                <a:ea typeface="+mn-ea"/>
                <a:cs typeface="+mn-cs"/>
              </a:defRPr>
            </a:lvl1pPr>
            <a:lvl2pPr marL="722313" indent="-357188" algn="l" defTabSz="914400" rtl="0" eaLnBrk="1" latinLnBrk="0" hangingPunct="1">
              <a:lnSpc>
                <a:spcPct val="100000"/>
              </a:lnSpc>
              <a:spcBef>
                <a:spcPts val="1000"/>
              </a:spcBef>
              <a:buClr>
                <a:schemeClr val="tx1">
                  <a:lumMod val="65000"/>
                  <a:lumOff val="35000"/>
                </a:schemeClr>
              </a:buClr>
              <a:buSzPct val="80000"/>
              <a:buFont typeface="Courier New" pitchFamily="49" charset="0"/>
              <a:buChar char="o"/>
              <a:defRPr sz="3200" kern="1200">
                <a:solidFill>
                  <a:schemeClr val="tx1">
                    <a:lumMod val="65000"/>
                    <a:lumOff val="35000"/>
                  </a:schemeClr>
                </a:solidFill>
                <a:latin typeface="+mn-lt"/>
                <a:ea typeface="+mn-ea"/>
                <a:cs typeface="+mn-cs"/>
              </a:defRPr>
            </a:lvl2pPr>
            <a:lvl3pPr marL="1069975" indent="-357188" algn="l" defTabSz="914400" rtl="0" eaLnBrk="1" latinLnBrk="0" hangingPunct="1">
              <a:lnSpc>
                <a:spcPct val="100000"/>
              </a:lnSpc>
              <a:spcBef>
                <a:spcPts val="600"/>
              </a:spcBef>
              <a:buClr>
                <a:schemeClr val="tx1">
                  <a:lumMod val="65000"/>
                  <a:lumOff val="35000"/>
                </a:schemeClr>
              </a:buClr>
              <a:buSzPct val="80000"/>
              <a:buFont typeface="Arial" pitchFamily="34" charset="0"/>
              <a:buChar char="•"/>
              <a:defRPr sz="3200" kern="1200">
                <a:solidFill>
                  <a:schemeClr val="tx1">
                    <a:lumMod val="65000"/>
                    <a:lumOff val="35000"/>
                  </a:schemeClr>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a:lstStyle>
          <a:p>
            <a:pPr marL="45720" indent="0">
              <a:lnSpc>
                <a:spcPct val="100000"/>
              </a:lnSpc>
              <a:spcBef>
                <a:spcPts val="300"/>
              </a:spcBef>
              <a:buNone/>
            </a:pPr>
            <a:r>
              <a:rPr lang="en-ZA" sz="2200" b="1" dirty="0">
                <a:solidFill>
                  <a:schemeClr val="accent2"/>
                </a:solidFill>
              </a:rPr>
              <a:t>Addressing the </a:t>
            </a:r>
            <a:r>
              <a:rPr lang="en-ZA" sz="2200" b="1" dirty="0" smtClean="0">
                <a:solidFill>
                  <a:schemeClr val="accent2"/>
                </a:solidFill>
              </a:rPr>
              <a:t>Immediate Issues in Bloemfontein Military Facilities</a:t>
            </a:r>
            <a:endParaRPr lang="en-ZA" sz="2200" b="1" dirty="0">
              <a:solidFill>
                <a:schemeClr val="accent2"/>
              </a:solidFill>
            </a:endParaRPr>
          </a:p>
          <a:p>
            <a:pPr>
              <a:lnSpc>
                <a:spcPct val="100000"/>
              </a:lnSpc>
              <a:spcBef>
                <a:spcPts val="300"/>
              </a:spcBef>
            </a:pPr>
            <a:endParaRPr lang="en-ZA" sz="1600" dirty="0" smtClean="0">
              <a:solidFill>
                <a:schemeClr val="tx1"/>
              </a:solidFill>
            </a:endParaRPr>
          </a:p>
          <a:p>
            <a:pPr>
              <a:lnSpc>
                <a:spcPct val="100000"/>
              </a:lnSpc>
              <a:spcBef>
                <a:spcPts val="300"/>
              </a:spcBef>
            </a:pPr>
            <a:r>
              <a:rPr lang="en-ZA" sz="1600" dirty="0" smtClean="0">
                <a:solidFill>
                  <a:schemeClr val="tx1"/>
                </a:solidFill>
              </a:rPr>
              <a:t>An </a:t>
            </a:r>
            <a:r>
              <a:rPr lang="en-ZA" sz="1600" dirty="0">
                <a:solidFill>
                  <a:schemeClr val="tx1"/>
                </a:solidFill>
              </a:rPr>
              <a:t>assessment of the facilities was done </a:t>
            </a:r>
            <a:r>
              <a:rPr lang="en-ZA" sz="1600" dirty="0" smtClean="0">
                <a:solidFill>
                  <a:schemeClr val="tx1"/>
                </a:solidFill>
              </a:rPr>
              <a:t>jointly by </a:t>
            </a:r>
            <a:r>
              <a:rPr lang="en-ZA" sz="1600" dirty="0">
                <a:solidFill>
                  <a:schemeClr val="tx1"/>
                </a:solidFill>
              </a:rPr>
              <a:t>the </a:t>
            </a:r>
            <a:r>
              <a:rPr lang="en-ZA" sz="1600" dirty="0" smtClean="0">
                <a:solidFill>
                  <a:schemeClr val="tx1"/>
                </a:solidFill>
              </a:rPr>
              <a:t>DPW and DoD. The </a:t>
            </a:r>
            <a:r>
              <a:rPr lang="en-ZA" sz="1600" dirty="0">
                <a:solidFill>
                  <a:schemeClr val="tx1"/>
                </a:solidFill>
              </a:rPr>
              <a:t>anticipated cost estimates were established based on the high level condition assessment</a:t>
            </a:r>
            <a:r>
              <a:rPr lang="en-ZA" sz="1600" dirty="0" smtClean="0">
                <a:solidFill>
                  <a:schemeClr val="tx1"/>
                </a:solidFill>
              </a:rPr>
              <a:t>.</a:t>
            </a:r>
          </a:p>
          <a:p>
            <a:pPr>
              <a:lnSpc>
                <a:spcPct val="100000"/>
              </a:lnSpc>
              <a:spcBef>
                <a:spcPts val="300"/>
              </a:spcBef>
            </a:pPr>
            <a:endParaRPr lang="en-ZA" sz="1600" dirty="0">
              <a:solidFill>
                <a:schemeClr val="tx1"/>
              </a:solidFill>
            </a:endParaRPr>
          </a:p>
          <a:p>
            <a:pPr>
              <a:lnSpc>
                <a:spcPct val="100000"/>
              </a:lnSpc>
              <a:spcBef>
                <a:spcPts val="300"/>
              </a:spcBef>
            </a:pPr>
            <a:r>
              <a:rPr lang="en-ZA" sz="1600" dirty="0" smtClean="0">
                <a:solidFill>
                  <a:schemeClr val="tx1"/>
                </a:solidFill>
              </a:rPr>
              <a:t>The funding for the projects to address the immediate issues will be sourced from the current allocation.</a:t>
            </a:r>
          </a:p>
          <a:p>
            <a:pPr>
              <a:lnSpc>
                <a:spcPct val="100000"/>
              </a:lnSpc>
              <a:spcBef>
                <a:spcPts val="300"/>
              </a:spcBef>
            </a:pPr>
            <a:endParaRPr lang="en-ZA" sz="1600" dirty="0" smtClean="0">
              <a:solidFill>
                <a:schemeClr val="tx1"/>
              </a:solidFill>
            </a:endParaRPr>
          </a:p>
          <a:p>
            <a:pPr>
              <a:lnSpc>
                <a:spcPct val="100000"/>
              </a:lnSpc>
              <a:spcBef>
                <a:spcPts val="300"/>
              </a:spcBef>
            </a:pPr>
            <a:r>
              <a:rPr lang="en-ZA" sz="1600" dirty="0" smtClean="0">
                <a:solidFill>
                  <a:schemeClr val="tx1"/>
                </a:solidFill>
              </a:rPr>
              <a:t>DPW has devised the status report </a:t>
            </a:r>
            <a:r>
              <a:rPr lang="en-ZA" sz="1600" dirty="0">
                <a:solidFill>
                  <a:schemeClr val="tx1"/>
                </a:solidFill>
              </a:rPr>
              <a:t>and </a:t>
            </a:r>
            <a:r>
              <a:rPr lang="en-ZA" sz="1600" dirty="0" smtClean="0">
                <a:solidFill>
                  <a:schemeClr val="tx1"/>
                </a:solidFill>
              </a:rPr>
              <a:t>plan on the affected facilities – </a:t>
            </a:r>
            <a:r>
              <a:rPr lang="en-ZA" sz="1600" dirty="0">
                <a:solidFill>
                  <a:schemeClr val="tx1"/>
                </a:solidFill>
              </a:rPr>
              <a:t>details </a:t>
            </a:r>
            <a:r>
              <a:rPr lang="en-ZA" sz="1600" dirty="0" smtClean="0">
                <a:solidFill>
                  <a:schemeClr val="tx1"/>
                </a:solidFill>
              </a:rPr>
              <a:t>shown below under Section A</a:t>
            </a:r>
          </a:p>
          <a:p>
            <a:pPr>
              <a:lnSpc>
                <a:spcPct val="100000"/>
              </a:lnSpc>
              <a:spcBef>
                <a:spcPts val="300"/>
              </a:spcBef>
            </a:pPr>
            <a:endParaRPr lang="en-ZA" sz="1600" dirty="0">
              <a:solidFill>
                <a:schemeClr val="tx1"/>
              </a:solidFill>
            </a:endParaRPr>
          </a:p>
          <a:p>
            <a:pPr marL="45720" indent="0">
              <a:lnSpc>
                <a:spcPct val="100000"/>
              </a:lnSpc>
              <a:spcBef>
                <a:spcPts val="300"/>
              </a:spcBef>
              <a:buNone/>
            </a:pPr>
            <a:endParaRPr lang="en-ZA" sz="1600" dirty="0">
              <a:solidFill>
                <a:schemeClr val="tx1"/>
              </a:solidFill>
            </a:endParaRPr>
          </a:p>
          <a:p>
            <a:pPr>
              <a:lnSpc>
                <a:spcPct val="100000"/>
              </a:lnSpc>
              <a:spcBef>
                <a:spcPts val="300"/>
              </a:spcBef>
            </a:pPr>
            <a:endParaRPr lang="en-ZA" sz="1600" dirty="0" smtClean="0">
              <a:solidFill>
                <a:schemeClr val="tx1"/>
              </a:solidFill>
            </a:endParaRPr>
          </a:p>
        </p:txBody>
      </p:sp>
    </p:spTree>
    <p:extLst>
      <p:ext uri="{BB962C8B-B14F-4D97-AF65-F5344CB8AC3E}">
        <p14:creationId xmlns:p14="http://schemas.microsoft.com/office/powerpoint/2010/main" xmlns="" val="31751878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736562" y="287933"/>
            <a:ext cx="10902466" cy="1344119"/>
          </a:xfrm>
        </p:spPr>
        <p:txBody>
          <a:bodyPr>
            <a:normAutofit/>
          </a:bodyPr>
          <a:lstStyle/>
          <a:p>
            <a:r>
              <a:rPr lang="en-ZA" sz="3600" b="1" dirty="0" smtClean="0">
                <a:solidFill>
                  <a:schemeClr val="bg1">
                    <a:lumMod val="65000"/>
                  </a:schemeClr>
                </a:solidFill>
              </a:rPr>
              <a:t>PROGRESS: Modalities </a:t>
            </a:r>
            <a:endParaRPr lang="en-ZA" sz="3600" dirty="0">
              <a:solidFill>
                <a:schemeClr val="bg1">
                  <a:lumMod val="65000"/>
                </a:schemeClr>
              </a:solidFill>
            </a:endParaRPr>
          </a:p>
        </p:txBody>
      </p:sp>
      <p:sp>
        <p:nvSpPr>
          <p:cNvPr id="14" name="Content Placeholder 2"/>
          <p:cNvSpPr txBox="1">
            <a:spLocks/>
          </p:cNvSpPr>
          <p:nvPr/>
        </p:nvSpPr>
        <p:spPr>
          <a:xfrm>
            <a:off x="1122106" y="2376165"/>
            <a:ext cx="9937104" cy="5328592"/>
          </a:xfrm>
          <a:prstGeom prst="rect">
            <a:avLst/>
          </a:prstGeom>
        </p:spPr>
        <p:txBody>
          <a:bodyPr vert="horz" lIns="91440" tIns="45720" rIns="91440" bIns="45720" rtlCol="0">
            <a:normAutofit fontScale="92500" lnSpcReduction="10000"/>
          </a:bodyPr>
          <a:lst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3200" kern="1200">
                <a:solidFill>
                  <a:schemeClr val="tx1">
                    <a:lumMod val="65000"/>
                    <a:lumOff val="35000"/>
                  </a:schemeClr>
                </a:solidFill>
                <a:latin typeface="+mn-lt"/>
                <a:ea typeface="+mn-ea"/>
                <a:cs typeface="+mn-cs"/>
              </a:defRPr>
            </a:lvl1pPr>
            <a:lvl2pPr marL="722313" indent="-357188" algn="l" defTabSz="914400" rtl="0" eaLnBrk="1" latinLnBrk="0" hangingPunct="1">
              <a:lnSpc>
                <a:spcPct val="100000"/>
              </a:lnSpc>
              <a:spcBef>
                <a:spcPts val="1000"/>
              </a:spcBef>
              <a:buClr>
                <a:schemeClr val="tx1">
                  <a:lumMod val="65000"/>
                  <a:lumOff val="35000"/>
                </a:schemeClr>
              </a:buClr>
              <a:buSzPct val="80000"/>
              <a:buFont typeface="Courier New" pitchFamily="49" charset="0"/>
              <a:buChar char="o"/>
              <a:defRPr sz="3200" kern="1200">
                <a:solidFill>
                  <a:schemeClr val="tx1">
                    <a:lumMod val="65000"/>
                    <a:lumOff val="35000"/>
                  </a:schemeClr>
                </a:solidFill>
                <a:latin typeface="+mn-lt"/>
                <a:ea typeface="+mn-ea"/>
                <a:cs typeface="+mn-cs"/>
              </a:defRPr>
            </a:lvl2pPr>
            <a:lvl3pPr marL="1069975" indent="-357188" algn="l" defTabSz="914400" rtl="0" eaLnBrk="1" latinLnBrk="0" hangingPunct="1">
              <a:lnSpc>
                <a:spcPct val="100000"/>
              </a:lnSpc>
              <a:spcBef>
                <a:spcPts val="600"/>
              </a:spcBef>
              <a:buClr>
                <a:schemeClr val="tx1">
                  <a:lumMod val="65000"/>
                  <a:lumOff val="35000"/>
                </a:schemeClr>
              </a:buClr>
              <a:buSzPct val="80000"/>
              <a:buFont typeface="Arial" pitchFamily="34" charset="0"/>
              <a:buChar char="•"/>
              <a:defRPr sz="3200" kern="1200">
                <a:solidFill>
                  <a:schemeClr val="tx1">
                    <a:lumMod val="65000"/>
                    <a:lumOff val="35000"/>
                  </a:schemeClr>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a:lstStyle>
          <a:p>
            <a:pPr marL="45720" indent="0">
              <a:lnSpc>
                <a:spcPct val="100000"/>
              </a:lnSpc>
              <a:spcBef>
                <a:spcPts val="300"/>
              </a:spcBef>
              <a:buNone/>
            </a:pPr>
            <a:r>
              <a:rPr lang="en-ZA" sz="2200" b="1" dirty="0" smtClean="0">
                <a:solidFill>
                  <a:schemeClr val="accent2"/>
                </a:solidFill>
              </a:rPr>
              <a:t>DPW, DoD and NT Engagement on Devolution Plan</a:t>
            </a:r>
          </a:p>
          <a:p>
            <a:pPr>
              <a:lnSpc>
                <a:spcPct val="100000"/>
              </a:lnSpc>
              <a:spcBef>
                <a:spcPts val="300"/>
              </a:spcBef>
            </a:pPr>
            <a:endParaRPr lang="en-ZA" sz="1600" dirty="0" smtClean="0">
              <a:solidFill>
                <a:schemeClr val="tx1"/>
              </a:solidFill>
            </a:endParaRPr>
          </a:p>
          <a:p>
            <a:pPr marL="45720" indent="0">
              <a:lnSpc>
                <a:spcPct val="100000"/>
              </a:lnSpc>
              <a:spcBef>
                <a:spcPts val="300"/>
              </a:spcBef>
              <a:buNone/>
            </a:pPr>
            <a:r>
              <a:rPr lang="en-ZA" sz="1600" dirty="0" smtClean="0">
                <a:solidFill>
                  <a:schemeClr val="tx1"/>
                </a:solidFill>
              </a:rPr>
              <a:t>DPW, DoD and National Treasury engagement considered the following key issues </a:t>
            </a:r>
            <a:r>
              <a:rPr lang="en-ZA" sz="1600" dirty="0">
                <a:solidFill>
                  <a:schemeClr val="tx1"/>
                </a:solidFill>
              </a:rPr>
              <a:t>that need to be </a:t>
            </a:r>
            <a:r>
              <a:rPr lang="en-ZA" sz="1600" dirty="0" smtClean="0">
                <a:solidFill>
                  <a:schemeClr val="tx1"/>
                </a:solidFill>
              </a:rPr>
              <a:t>considered and processed </a:t>
            </a:r>
            <a:r>
              <a:rPr lang="en-ZA" sz="1600" dirty="0">
                <a:solidFill>
                  <a:schemeClr val="tx1"/>
                </a:solidFill>
              </a:rPr>
              <a:t>for the </a:t>
            </a:r>
            <a:r>
              <a:rPr lang="en-ZA" sz="1600" dirty="0" smtClean="0">
                <a:solidFill>
                  <a:schemeClr val="tx1"/>
                </a:solidFill>
              </a:rPr>
              <a:t>move:</a:t>
            </a:r>
            <a:endParaRPr lang="en-ZA" sz="1600" b="1" dirty="0" smtClean="0">
              <a:solidFill>
                <a:schemeClr val="tx1"/>
              </a:solidFill>
            </a:endParaRPr>
          </a:p>
          <a:p>
            <a:pPr>
              <a:spcBef>
                <a:spcPts val="300"/>
              </a:spcBef>
            </a:pPr>
            <a:endParaRPr lang="en-ZA" sz="1600" b="1" dirty="0" smtClean="0">
              <a:solidFill>
                <a:schemeClr val="tx1"/>
              </a:solidFill>
            </a:endParaRPr>
          </a:p>
          <a:p>
            <a:pPr>
              <a:spcBef>
                <a:spcPts val="300"/>
              </a:spcBef>
            </a:pPr>
            <a:r>
              <a:rPr lang="en-ZA" sz="1600" b="1" dirty="0" smtClean="0">
                <a:solidFill>
                  <a:schemeClr val="tx1"/>
                </a:solidFill>
              </a:rPr>
              <a:t>Legislation</a:t>
            </a:r>
            <a:r>
              <a:rPr lang="en-ZA" sz="1600" dirty="0" smtClean="0">
                <a:solidFill>
                  <a:schemeClr val="tx1"/>
                </a:solidFill>
              </a:rPr>
              <a:t> </a:t>
            </a:r>
            <a:r>
              <a:rPr lang="en-ZA" sz="1600" dirty="0">
                <a:solidFill>
                  <a:schemeClr val="tx1"/>
                </a:solidFill>
              </a:rPr>
              <a:t>– Defence Act / Endowment Act / GIAMA</a:t>
            </a:r>
          </a:p>
          <a:p>
            <a:pPr>
              <a:spcBef>
                <a:spcPts val="300"/>
              </a:spcBef>
            </a:pPr>
            <a:endParaRPr lang="en-ZA" sz="1600" b="1" dirty="0" smtClean="0">
              <a:solidFill>
                <a:schemeClr val="tx1"/>
              </a:solidFill>
            </a:endParaRPr>
          </a:p>
          <a:p>
            <a:pPr>
              <a:spcBef>
                <a:spcPts val="300"/>
              </a:spcBef>
            </a:pPr>
            <a:r>
              <a:rPr lang="en-ZA" sz="1600" b="1" dirty="0" smtClean="0">
                <a:solidFill>
                  <a:schemeClr val="tx1"/>
                </a:solidFill>
              </a:rPr>
              <a:t>DPSA</a:t>
            </a:r>
            <a:r>
              <a:rPr lang="en-ZA" sz="1600" dirty="0" smtClean="0">
                <a:solidFill>
                  <a:schemeClr val="tx1"/>
                </a:solidFill>
              </a:rPr>
              <a:t> </a:t>
            </a:r>
            <a:r>
              <a:rPr lang="en-ZA" sz="1600" b="1" dirty="0" smtClean="0">
                <a:solidFill>
                  <a:schemeClr val="tx1"/>
                </a:solidFill>
              </a:rPr>
              <a:t>involvement </a:t>
            </a:r>
            <a:r>
              <a:rPr lang="en-ZA" sz="1600" dirty="0" smtClean="0">
                <a:solidFill>
                  <a:schemeClr val="tx1"/>
                </a:solidFill>
              </a:rPr>
              <a:t>– </a:t>
            </a:r>
            <a:r>
              <a:rPr lang="en-ZA" sz="1600" dirty="0">
                <a:solidFill>
                  <a:schemeClr val="tx1"/>
                </a:solidFill>
              </a:rPr>
              <a:t>given </a:t>
            </a:r>
            <a:r>
              <a:rPr lang="en-ZA" sz="1600" dirty="0" smtClean="0">
                <a:solidFill>
                  <a:schemeClr val="tx1"/>
                </a:solidFill>
              </a:rPr>
              <a:t>the possible </a:t>
            </a:r>
            <a:r>
              <a:rPr lang="en-ZA" sz="1600" dirty="0">
                <a:solidFill>
                  <a:schemeClr val="tx1"/>
                </a:solidFill>
              </a:rPr>
              <a:t>change of </a:t>
            </a:r>
            <a:r>
              <a:rPr lang="en-ZA" sz="1600" dirty="0" smtClean="0">
                <a:solidFill>
                  <a:schemeClr val="tx1"/>
                </a:solidFill>
              </a:rPr>
              <a:t>the DoD Organisational Structure </a:t>
            </a:r>
            <a:r>
              <a:rPr lang="en-ZA" sz="1600" dirty="0">
                <a:solidFill>
                  <a:schemeClr val="tx1"/>
                </a:solidFill>
              </a:rPr>
              <a:t>to </a:t>
            </a:r>
            <a:r>
              <a:rPr lang="en-ZA" sz="1600" dirty="0" smtClean="0">
                <a:solidFill>
                  <a:schemeClr val="tx1"/>
                </a:solidFill>
              </a:rPr>
              <a:t>affect the move, the effect on institutional arrangements need </a:t>
            </a:r>
            <a:r>
              <a:rPr lang="en-ZA" sz="1600" dirty="0">
                <a:solidFill>
                  <a:schemeClr val="tx1"/>
                </a:solidFill>
              </a:rPr>
              <a:t>to be understood </a:t>
            </a:r>
            <a:r>
              <a:rPr lang="en-ZA" sz="1600" dirty="0" smtClean="0">
                <a:solidFill>
                  <a:schemeClr val="tx1"/>
                </a:solidFill>
              </a:rPr>
              <a:t>and guided by DPSA</a:t>
            </a:r>
          </a:p>
          <a:p>
            <a:pPr>
              <a:spcBef>
                <a:spcPts val="300"/>
              </a:spcBef>
            </a:pPr>
            <a:endParaRPr lang="en-ZA" sz="1600" b="1" dirty="0" smtClean="0">
              <a:solidFill>
                <a:schemeClr val="tx1"/>
              </a:solidFill>
            </a:endParaRPr>
          </a:p>
          <a:p>
            <a:pPr>
              <a:spcBef>
                <a:spcPts val="300"/>
              </a:spcBef>
            </a:pPr>
            <a:r>
              <a:rPr lang="en-ZA" sz="1600" b="1" dirty="0" smtClean="0">
                <a:solidFill>
                  <a:schemeClr val="tx1"/>
                </a:solidFill>
              </a:rPr>
              <a:t>National Treasury’s requirement </a:t>
            </a:r>
            <a:r>
              <a:rPr lang="en-ZA" sz="1600" dirty="0" smtClean="0">
                <a:solidFill>
                  <a:schemeClr val="tx1"/>
                </a:solidFill>
              </a:rPr>
              <a:t>is</a:t>
            </a:r>
            <a:r>
              <a:rPr lang="en-ZA" sz="1600" b="1" dirty="0" smtClean="0">
                <a:solidFill>
                  <a:schemeClr val="tx1"/>
                </a:solidFill>
              </a:rPr>
              <a:t> </a:t>
            </a:r>
            <a:r>
              <a:rPr lang="en-ZA" sz="1600" dirty="0" smtClean="0">
                <a:solidFill>
                  <a:schemeClr val="tx1"/>
                </a:solidFill>
              </a:rPr>
              <a:t>for DoD to -</a:t>
            </a:r>
          </a:p>
          <a:p>
            <a:pPr lvl="1">
              <a:spcBef>
                <a:spcPts val="300"/>
              </a:spcBef>
            </a:pPr>
            <a:r>
              <a:rPr lang="en-ZA" sz="1600" dirty="0" smtClean="0">
                <a:solidFill>
                  <a:schemeClr val="tx1"/>
                </a:solidFill>
              </a:rPr>
              <a:t>Confirm that it aims to become the custodian of the entire defence portfolio</a:t>
            </a:r>
          </a:p>
          <a:p>
            <a:pPr lvl="1">
              <a:spcBef>
                <a:spcPts val="300"/>
              </a:spcBef>
            </a:pPr>
            <a:r>
              <a:rPr lang="en-US" sz="1600" dirty="0"/>
              <a:t>S</a:t>
            </a:r>
            <a:r>
              <a:rPr lang="en-US" sz="1600" dirty="0" smtClean="0"/>
              <a:t>pecify </a:t>
            </a:r>
            <a:r>
              <a:rPr lang="en-US" sz="1600" dirty="0"/>
              <a:t>and quantify all resource implications, including financial implications, of any proposed function shift, that the cost of all planned acquisitions of immovable assets (including through delegations of custodianship functions) must be specified and quantified, and that the full life cycle management costs of immovable assets under the custody of the </a:t>
            </a:r>
            <a:r>
              <a:rPr lang="en-US" sz="1600" dirty="0" err="1" smtClean="0"/>
              <a:t>DoD</a:t>
            </a:r>
            <a:r>
              <a:rPr lang="en-US" sz="1600" dirty="0" smtClean="0"/>
              <a:t> </a:t>
            </a:r>
            <a:r>
              <a:rPr lang="en-US" sz="1600" dirty="0"/>
              <a:t>must be specified and quantified.</a:t>
            </a:r>
            <a:endParaRPr lang="en-ZA" sz="1600" dirty="0"/>
          </a:p>
          <a:p>
            <a:pPr lvl="1">
              <a:spcBef>
                <a:spcPts val="300"/>
              </a:spcBef>
            </a:pPr>
            <a:endParaRPr lang="en-ZA" sz="1600" dirty="0" smtClean="0">
              <a:solidFill>
                <a:schemeClr val="tx1"/>
              </a:solidFill>
            </a:endParaRPr>
          </a:p>
          <a:p>
            <a:pPr>
              <a:lnSpc>
                <a:spcPct val="100000"/>
              </a:lnSpc>
              <a:spcBef>
                <a:spcPts val="300"/>
              </a:spcBef>
            </a:pPr>
            <a:r>
              <a:rPr lang="en-ZA" sz="1600" dirty="0" smtClean="0">
                <a:solidFill>
                  <a:schemeClr val="tx1"/>
                </a:solidFill>
              </a:rPr>
              <a:t>The above needs to be done </a:t>
            </a:r>
            <a:r>
              <a:rPr lang="en-ZA" sz="1600" b="1" dirty="0" smtClean="0">
                <a:solidFill>
                  <a:schemeClr val="tx1"/>
                </a:solidFill>
              </a:rPr>
              <a:t>taking cognisance </a:t>
            </a:r>
            <a:r>
              <a:rPr lang="en-ZA" sz="1600" dirty="0" smtClean="0">
                <a:solidFill>
                  <a:schemeClr val="tx1"/>
                </a:solidFill>
              </a:rPr>
              <a:t>of;</a:t>
            </a:r>
          </a:p>
          <a:p>
            <a:pPr lvl="1">
              <a:spcBef>
                <a:spcPts val="300"/>
              </a:spcBef>
            </a:pPr>
            <a:r>
              <a:rPr lang="en-ZA" sz="1600" dirty="0" smtClean="0">
                <a:solidFill>
                  <a:schemeClr val="tx1"/>
                </a:solidFill>
              </a:rPr>
              <a:t> </a:t>
            </a:r>
            <a:r>
              <a:rPr lang="en-ZA" sz="1600" dirty="0">
                <a:solidFill>
                  <a:schemeClr val="tx1"/>
                </a:solidFill>
              </a:rPr>
              <a:t>the extent of the Defence </a:t>
            </a:r>
            <a:r>
              <a:rPr lang="en-ZA" sz="1600" dirty="0" smtClean="0">
                <a:solidFill>
                  <a:schemeClr val="tx1"/>
                </a:solidFill>
              </a:rPr>
              <a:t>portfolio,</a:t>
            </a:r>
          </a:p>
          <a:p>
            <a:pPr lvl="1">
              <a:spcBef>
                <a:spcPts val="300"/>
              </a:spcBef>
            </a:pPr>
            <a:r>
              <a:rPr lang="en-ZA" sz="1600" dirty="0">
                <a:solidFill>
                  <a:schemeClr val="tx1"/>
                </a:solidFill>
              </a:rPr>
              <a:t> </a:t>
            </a:r>
            <a:r>
              <a:rPr lang="en-ZA" sz="1600" dirty="0" smtClean="0">
                <a:solidFill>
                  <a:schemeClr val="tx1"/>
                </a:solidFill>
              </a:rPr>
              <a:t>the extent of the GIAMA properties and the implications </a:t>
            </a:r>
            <a:r>
              <a:rPr lang="en-ZA" sz="1600" dirty="0">
                <a:solidFill>
                  <a:schemeClr val="tx1"/>
                </a:solidFill>
              </a:rPr>
              <a:t>on revenue </a:t>
            </a:r>
            <a:r>
              <a:rPr lang="en-ZA" sz="1600" dirty="0" smtClean="0">
                <a:solidFill>
                  <a:schemeClr val="tx1"/>
                </a:solidFill>
              </a:rPr>
              <a:t>DPW currently recovers from DoD through the User Charges </a:t>
            </a:r>
            <a:endParaRPr lang="en-ZA" sz="1600" dirty="0">
              <a:solidFill>
                <a:schemeClr val="tx1"/>
              </a:solidFill>
            </a:endParaRPr>
          </a:p>
        </p:txBody>
      </p:sp>
    </p:spTree>
    <p:extLst>
      <p:ext uri="{BB962C8B-B14F-4D97-AF65-F5344CB8AC3E}">
        <p14:creationId xmlns:p14="http://schemas.microsoft.com/office/powerpoint/2010/main" xmlns="" val="384622213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p:cNvGraphicFramePr>
            <a:graphicFrameLocks/>
          </p:cNvGraphicFramePr>
          <p:nvPr>
            <p:extLst>
              <p:ext uri="{D42A27DB-BD31-4B8C-83A1-F6EECF244321}">
                <p14:modId xmlns:p14="http://schemas.microsoft.com/office/powerpoint/2010/main" xmlns="" val="1247293471"/>
              </p:ext>
            </p:extLst>
          </p:nvPr>
        </p:nvGraphicFramePr>
        <p:xfrm>
          <a:off x="7462564" y="5967300"/>
          <a:ext cx="4572000" cy="2743200"/>
        </p:xfrm>
        <a:graphic>
          <a:graphicData uri="http://schemas.openxmlformats.org/drawingml/2006/chart">
            <c:chart xmlns:c="http://schemas.openxmlformats.org/drawingml/2006/chart" xmlns:r="http://schemas.openxmlformats.org/officeDocument/2006/relationships" r:id="rId2"/>
          </a:graphicData>
        </a:graphic>
      </p:graphicFrame>
      <p:cxnSp>
        <p:nvCxnSpPr>
          <p:cNvPr id="8" name="Straight Arrow Connector 7"/>
          <p:cNvCxnSpPr/>
          <p:nvPr/>
        </p:nvCxnSpPr>
        <p:spPr>
          <a:xfrm>
            <a:off x="7462564" y="5472509"/>
            <a:ext cx="1296144" cy="1152128"/>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736408" y="2476186"/>
            <a:ext cx="10133548" cy="4464475"/>
          </a:xfrm>
        </p:spPr>
        <p:txBody>
          <a:bodyPr rtlCol="0">
            <a:normAutofit/>
          </a:bodyPr>
          <a:lstStyle/>
          <a:p>
            <a:pPr marL="217663" indent="-181386" defTabSz="725541" fontAlgn="b">
              <a:spcBef>
                <a:spcPts val="1429"/>
              </a:spcBef>
              <a:defRPr/>
            </a:pPr>
            <a:endParaRPr lang="en-ZA" dirty="0">
              <a:solidFill>
                <a:schemeClr val="tx1">
                  <a:lumMod val="65000"/>
                  <a:lumOff val="35000"/>
                </a:schemeClr>
              </a:solidFill>
            </a:endParaRPr>
          </a:p>
          <a:p>
            <a:pPr marL="0" indent="0" defTabSz="725541">
              <a:lnSpc>
                <a:spcPct val="150000"/>
              </a:lnSpc>
              <a:spcBef>
                <a:spcPts val="1429"/>
              </a:spcBef>
              <a:buNone/>
              <a:defRPr/>
            </a:pPr>
            <a:endParaRPr lang="en-US" dirty="0" smtClean="0">
              <a:solidFill>
                <a:schemeClr val="tx1">
                  <a:lumMod val="65000"/>
                  <a:lumOff val="35000"/>
                </a:scheme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xmlns="" val="1627889930"/>
              </p:ext>
            </p:extLst>
          </p:nvPr>
        </p:nvGraphicFramePr>
        <p:xfrm>
          <a:off x="1075729" y="2088133"/>
          <a:ext cx="10203258" cy="1645760"/>
        </p:xfrm>
        <a:graphic>
          <a:graphicData uri="http://schemas.openxmlformats.org/drawingml/2006/table">
            <a:tbl>
              <a:tblPr firstRow="1" bandRow="1">
                <a:tableStyleId>{21E4AEA4-8DFA-4A89-87EB-49C32662AFE0}</a:tableStyleId>
              </a:tblPr>
              <a:tblGrid>
                <a:gridCol w="1562299"/>
                <a:gridCol w="1800200"/>
                <a:gridCol w="3096344"/>
                <a:gridCol w="1692334"/>
                <a:gridCol w="2052081"/>
              </a:tblGrid>
              <a:tr h="237549">
                <a:tc>
                  <a:txBody>
                    <a:bodyPr/>
                    <a:lstStyle/>
                    <a:p>
                      <a:pPr algn="ctr"/>
                      <a:r>
                        <a:rPr lang="en-ZA" sz="1400" dirty="0" smtClean="0"/>
                        <a:t>Category</a:t>
                      </a:r>
                      <a:endParaRPr lang="en-ZA" sz="1400" dirty="0"/>
                    </a:p>
                  </a:txBody>
                  <a:tcPr marL="91410" marR="91410" marT="45700" marB="45700" anchor="ctr"/>
                </a:tc>
                <a:tc>
                  <a:txBody>
                    <a:bodyPr/>
                    <a:lstStyle/>
                    <a:p>
                      <a:pPr algn="ctr"/>
                      <a:r>
                        <a:rPr lang="en-US" sz="1400" dirty="0" smtClean="0"/>
                        <a:t>TOTAL NUMBER</a:t>
                      </a:r>
                      <a:r>
                        <a:rPr lang="en-US" sz="1400" baseline="0" dirty="0" smtClean="0"/>
                        <a:t> OF DPW PROPERTIES </a:t>
                      </a:r>
                      <a:endParaRPr lang="en-ZA" sz="1400" dirty="0"/>
                    </a:p>
                  </a:txBody>
                  <a:tcPr marL="91410" marR="91410" marT="45700" marB="45700" anchor="ctr"/>
                </a:tc>
                <a:tc>
                  <a:txBody>
                    <a:bodyPr/>
                    <a:lstStyle/>
                    <a:p>
                      <a:pPr algn="ctr"/>
                      <a:r>
                        <a:rPr lang="en-US" sz="1400" dirty="0" smtClean="0"/>
                        <a:t>PROPERTIES ALLOCATED TO DOD</a:t>
                      </a:r>
                      <a:endParaRPr lang="en-ZA" sz="1400" dirty="0"/>
                    </a:p>
                  </a:txBody>
                  <a:tcPr marL="91410" marR="91410" marT="45700" marB="45700" anchor="ctr"/>
                </a:tc>
                <a:tc>
                  <a:txBody>
                    <a:bodyPr/>
                    <a:lstStyle/>
                    <a:p>
                      <a:pPr algn="ctr"/>
                      <a:r>
                        <a:rPr lang="en-US" sz="1400" dirty="0" smtClean="0"/>
                        <a:t>% OF</a:t>
                      </a:r>
                      <a:r>
                        <a:rPr lang="en-US" sz="1400" baseline="0" dirty="0" smtClean="0"/>
                        <a:t> PROPERTIES </a:t>
                      </a:r>
                      <a:r>
                        <a:rPr lang="en-US" sz="1400" dirty="0" smtClean="0"/>
                        <a:t>ALLOCATED TO DOD</a:t>
                      </a:r>
                      <a:endParaRPr lang="en-ZA" sz="1400" dirty="0"/>
                    </a:p>
                  </a:txBody>
                  <a:tcPr marL="91410" marR="91410" marT="45700" marB="45700" anchor="ctr"/>
                </a:tc>
                <a:tc>
                  <a:txBody>
                    <a:bodyPr/>
                    <a:lstStyle/>
                    <a:p>
                      <a:pPr algn="ctr"/>
                      <a:r>
                        <a:rPr lang="en-US" sz="1400" baseline="0" dirty="0" smtClean="0"/>
                        <a:t>VALUE OF PROPERTIES AS AT 31 MARCH 2018</a:t>
                      </a:r>
                      <a:endParaRPr lang="en-ZA" sz="1400" dirty="0"/>
                    </a:p>
                  </a:txBody>
                  <a:tcPr marL="91410" marR="91410" marT="45700" marB="45700" anchor="ctr"/>
                </a:tc>
              </a:tr>
              <a:tr h="0">
                <a:tc>
                  <a:txBody>
                    <a:bodyPr/>
                    <a:lstStyle/>
                    <a:p>
                      <a:r>
                        <a:rPr lang="en-US" sz="1400" dirty="0" smtClean="0"/>
                        <a:t>Land Parcels</a:t>
                      </a:r>
                      <a:endParaRPr lang="en-ZA" sz="1400" b="1" dirty="0"/>
                    </a:p>
                  </a:txBody>
                  <a:tcPr marL="91410" marR="91410" marT="45700" marB="45700"/>
                </a:tc>
                <a:tc>
                  <a:txBody>
                    <a:bodyPr/>
                    <a:lstStyle/>
                    <a:p>
                      <a:pPr algn="ctr"/>
                      <a:r>
                        <a:rPr lang="en-US" sz="1400" dirty="0" smtClean="0"/>
                        <a:t> 29 549</a:t>
                      </a:r>
                      <a:endParaRPr lang="en-ZA" sz="1400" dirty="0"/>
                    </a:p>
                  </a:txBody>
                  <a:tcPr marL="91410" marR="91410" marT="45700" marB="45700"/>
                </a:tc>
                <a:tc>
                  <a:txBody>
                    <a:bodyPr/>
                    <a:lstStyle/>
                    <a:p>
                      <a:pPr algn="l"/>
                      <a:r>
                        <a:rPr lang="en-US" sz="1400" dirty="0" smtClean="0"/>
                        <a:t>  2</a:t>
                      </a:r>
                      <a:r>
                        <a:rPr lang="en-US" sz="1400" baseline="0" dirty="0" smtClean="0"/>
                        <a:t> 375</a:t>
                      </a:r>
                      <a:endParaRPr lang="en-ZA" sz="1400" dirty="0"/>
                    </a:p>
                  </a:txBody>
                  <a:tcPr marL="91410" marR="91410" marT="45700" marB="45700"/>
                </a:tc>
                <a:tc>
                  <a:txBody>
                    <a:bodyPr/>
                    <a:lstStyle/>
                    <a:p>
                      <a:pPr algn="ctr"/>
                      <a:r>
                        <a:rPr lang="en-US" sz="1400" dirty="0" smtClean="0"/>
                        <a:t> 8%</a:t>
                      </a:r>
                      <a:endParaRPr lang="en-ZA" sz="1400" dirty="0"/>
                    </a:p>
                  </a:txBody>
                  <a:tcPr marL="91410" marR="91410" marT="45700" marB="45700"/>
                </a:tc>
                <a:tc>
                  <a:txBody>
                    <a:bodyPr/>
                    <a:lstStyle/>
                    <a:p>
                      <a:pPr algn="r"/>
                      <a:r>
                        <a:rPr lang="en-US" sz="1400" dirty="0" smtClean="0"/>
                        <a:t>  R3 795 529 514</a:t>
                      </a:r>
                      <a:endParaRPr lang="en-ZA" sz="1400" dirty="0"/>
                    </a:p>
                  </a:txBody>
                  <a:tcPr marL="91410" marR="91410" marT="45700" marB="45700"/>
                </a:tc>
              </a:tr>
              <a:tr h="0">
                <a:tc>
                  <a:txBody>
                    <a:bodyPr/>
                    <a:lstStyle/>
                    <a:p>
                      <a:r>
                        <a:rPr lang="en-US" sz="1400" dirty="0" smtClean="0"/>
                        <a:t>Buildings </a:t>
                      </a:r>
                      <a:endParaRPr lang="en-ZA" sz="1400" b="1" dirty="0"/>
                    </a:p>
                  </a:txBody>
                  <a:tcPr marL="91410" marR="91410" marT="45700" marB="45700"/>
                </a:tc>
                <a:tc>
                  <a:txBody>
                    <a:bodyPr/>
                    <a:lstStyle/>
                    <a:p>
                      <a:pPr algn="ctr"/>
                      <a:r>
                        <a:rPr lang="en-US" sz="1400" dirty="0" smtClean="0"/>
                        <a:t> 88 </a:t>
                      </a:r>
                      <a:r>
                        <a:rPr lang="en-US" sz="1400" baseline="0" dirty="0" smtClean="0"/>
                        <a:t>213</a:t>
                      </a:r>
                      <a:endParaRPr lang="en-ZA" sz="1400" dirty="0"/>
                    </a:p>
                  </a:txBody>
                  <a:tcPr marL="91410" marR="91410" marT="45700" marB="45700"/>
                </a:tc>
                <a:tc>
                  <a:txBody>
                    <a:bodyPr/>
                    <a:lstStyle/>
                    <a:p>
                      <a:pPr algn="l"/>
                      <a:r>
                        <a:rPr lang="en-US" sz="1400" dirty="0" smtClean="0"/>
                        <a:t>25 262 (excludes endowment)</a:t>
                      </a:r>
                      <a:endParaRPr lang="en-ZA" sz="1400" dirty="0"/>
                    </a:p>
                  </a:txBody>
                  <a:tcPr marL="91410" marR="91410" marT="45700" marB="45700"/>
                </a:tc>
                <a:tc>
                  <a:txBody>
                    <a:bodyPr/>
                    <a:lstStyle/>
                    <a:p>
                      <a:pPr algn="ctr"/>
                      <a:r>
                        <a:rPr lang="en-US" sz="1400" dirty="0" smtClean="0"/>
                        <a:t>29%</a:t>
                      </a:r>
                      <a:endParaRPr lang="en-ZA" sz="1400" dirty="0"/>
                    </a:p>
                  </a:txBody>
                  <a:tcPr marL="91410" marR="91410" marT="45700" marB="45700"/>
                </a:tc>
                <a:tc>
                  <a:txBody>
                    <a:bodyPr/>
                    <a:lstStyle/>
                    <a:p>
                      <a:pPr algn="r"/>
                      <a:r>
                        <a:rPr lang="en-US" sz="1400" dirty="0" smtClean="0"/>
                        <a:t>R14</a:t>
                      </a:r>
                      <a:r>
                        <a:rPr lang="en-US" sz="1400" baseline="0" dirty="0" smtClean="0"/>
                        <a:t> 571 566 326</a:t>
                      </a:r>
                      <a:endParaRPr lang="en-ZA" sz="1400" dirty="0"/>
                    </a:p>
                  </a:txBody>
                  <a:tcPr marL="91410" marR="91410" marT="45700" marB="45700"/>
                </a:tc>
              </a:tr>
              <a:tr h="0">
                <a:tc>
                  <a:txBody>
                    <a:bodyPr/>
                    <a:lstStyle/>
                    <a:p>
                      <a:r>
                        <a:rPr lang="en-ZA" sz="1400" b="1" dirty="0" smtClean="0"/>
                        <a:t>TOTAL</a:t>
                      </a:r>
                      <a:endParaRPr lang="en-ZA" sz="1400" b="1" dirty="0"/>
                    </a:p>
                  </a:txBody>
                  <a:tcPr marL="91410" marR="91410" marT="45700" marB="45700"/>
                </a:tc>
                <a:tc>
                  <a:txBody>
                    <a:bodyPr/>
                    <a:lstStyle/>
                    <a:p>
                      <a:endParaRPr lang="en-ZA" sz="1400" b="1" dirty="0"/>
                    </a:p>
                  </a:txBody>
                  <a:tcPr marL="91410" marR="91410" marT="45700" marB="45700"/>
                </a:tc>
                <a:tc>
                  <a:txBody>
                    <a:bodyPr/>
                    <a:lstStyle/>
                    <a:p>
                      <a:endParaRPr lang="en-ZA" sz="1400" b="1" dirty="0"/>
                    </a:p>
                  </a:txBody>
                  <a:tcPr marL="91410" marR="91410" marT="45700" marB="45700"/>
                </a:tc>
                <a:tc>
                  <a:txBody>
                    <a:bodyPr/>
                    <a:lstStyle/>
                    <a:p>
                      <a:endParaRPr lang="en-ZA" sz="1400" b="1" dirty="0"/>
                    </a:p>
                  </a:txBody>
                  <a:tcPr marL="91410" marR="91410" marT="45700" marB="45700"/>
                </a:tc>
                <a:tc>
                  <a:txBody>
                    <a:bodyPr/>
                    <a:lstStyle/>
                    <a:p>
                      <a:pPr marL="0" algn="r" defTabSz="725759" rtl="0" eaLnBrk="1" fontAlgn="b" latinLnBrk="0" hangingPunct="1"/>
                      <a:r>
                        <a:rPr lang="en-ZA" sz="1400" b="1" kern="1200" dirty="0" smtClean="0"/>
                        <a:t>R18 </a:t>
                      </a:r>
                      <a:r>
                        <a:rPr lang="en-ZA" sz="1400" b="1" kern="1200" dirty="0"/>
                        <a:t>367 095 </a:t>
                      </a:r>
                      <a:r>
                        <a:rPr lang="en-ZA" sz="1400" b="1" kern="1200" dirty="0" smtClean="0"/>
                        <a:t>840 </a:t>
                      </a:r>
                      <a:endParaRPr lang="en-ZA" sz="1400" b="1" kern="1200" dirty="0">
                        <a:solidFill>
                          <a:schemeClr val="dk1"/>
                        </a:solidFill>
                        <a:latin typeface="+mn-lt"/>
                        <a:ea typeface="+mn-ea"/>
                        <a:cs typeface="+mn-cs"/>
                      </a:endParaRPr>
                    </a:p>
                  </a:txBody>
                  <a:tcPr marL="7618" marR="7618" marT="7619" marB="0"/>
                </a:tc>
              </a:tr>
            </a:tbl>
          </a:graphicData>
        </a:graphic>
      </p:graphicFrame>
      <p:sp>
        <p:nvSpPr>
          <p:cNvPr id="6" name="Title 5"/>
          <p:cNvSpPr>
            <a:spLocks noGrp="1"/>
          </p:cNvSpPr>
          <p:nvPr>
            <p:ph type="title"/>
          </p:nvPr>
        </p:nvSpPr>
        <p:spPr/>
        <p:txBody>
          <a:bodyPr/>
          <a:lstStyle/>
          <a:p>
            <a:r>
              <a:rPr lang="en-ZA" b="1" dirty="0" smtClean="0">
                <a:solidFill>
                  <a:schemeClr val="bg1">
                    <a:lumMod val="65000"/>
                  </a:schemeClr>
                </a:solidFill>
              </a:rPr>
              <a:t>SUMMARY: </a:t>
            </a:r>
            <a:br>
              <a:rPr lang="en-ZA" b="1" dirty="0" smtClean="0">
                <a:solidFill>
                  <a:schemeClr val="bg1">
                    <a:lumMod val="65000"/>
                  </a:schemeClr>
                </a:solidFill>
              </a:rPr>
            </a:br>
            <a:r>
              <a:rPr lang="en-ZA" b="1" dirty="0" smtClean="0">
                <a:solidFill>
                  <a:schemeClr val="bg1">
                    <a:lumMod val="65000"/>
                  </a:schemeClr>
                </a:solidFill>
              </a:rPr>
              <a:t>DoD PORTFOLIO</a:t>
            </a:r>
            <a:endParaRPr lang="en-ZA" b="1" dirty="0">
              <a:solidFill>
                <a:schemeClr val="bg1">
                  <a:lumMod val="65000"/>
                </a:schemeClr>
              </a:solidFill>
            </a:endParaRPr>
          </a:p>
        </p:txBody>
      </p:sp>
      <p:graphicFrame>
        <p:nvGraphicFramePr>
          <p:cNvPr id="13" name="Chart 12"/>
          <p:cNvGraphicFramePr>
            <a:graphicFrameLocks/>
          </p:cNvGraphicFramePr>
          <p:nvPr>
            <p:extLst>
              <p:ext uri="{D42A27DB-BD31-4B8C-83A1-F6EECF244321}">
                <p14:modId xmlns:p14="http://schemas.microsoft.com/office/powerpoint/2010/main" xmlns="" val="1594034120"/>
              </p:ext>
            </p:extLst>
          </p:nvPr>
        </p:nvGraphicFramePr>
        <p:xfrm>
          <a:off x="477788" y="5725447"/>
          <a:ext cx="3960440" cy="291531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p:cNvGraphicFramePr>
            <a:graphicFrameLocks/>
          </p:cNvGraphicFramePr>
          <p:nvPr>
            <p:extLst>
              <p:ext uri="{D42A27DB-BD31-4B8C-83A1-F6EECF244321}">
                <p14:modId xmlns:p14="http://schemas.microsoft.com/office/powerpoint/2010/main" xmlns="" val="1948199355"/>
              </p:ext>
            </p:extLst>
          </p:nvPr>
        </p:nvGraphicFramePr>
        <p:xfrm>
          <a:off x="594928" y="3888333"/>
          <a:ext cx="4230216" cy="256735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p:cNvGraphicFramePr>
            <a:graphicFrameLocks/>
          </p:cNvGraphicFramePr>
          <p:nvPr>
            <p:extLst>
              <p:ext uri="{D42A27DB-BD31-4B8C-83A1-F6EECF244321}">
                <p14:modId xmlns:p14="http://schemas.microsoft.com/office/powerpoint/2010/main" xmlns="" val="974517387"/>
              </p:ext>
            </p:extLst>
          </p:nvPr>
        </p:nvGraphicFramePr>
        <p:xfrm>
          <a:off x="5356584" y="3888333"/>
          <a:ext cx="4572000" cy="2743200"/>
        </p:xfrm>
        <a:graphic>
          <a:graphicData uri="http://schemas.openxmlformats.org/drawingml/2006/chart">
            <c:chart xmlns:c="http://schemas.openxmlformats.org/drawingml/2006/chart" xmlns:r="http://schemas.openxmlformats.org/officeDocument/2006/relationships" r:id="rId5"/>
          </a:graphicData>
        </a:graphic>
      </p:graphicFrame>
      <p:cxnSp>
        <p:nvCxnSpPr>
          <p:cNvPr id="4" name="Straight Connector 3"/>
          <p:cNvCxnSpPr/>
          <p:nvPr/>
        </p:nvCxnSpPr>
        <p:spPr>
          <a:xfrm>
            <a:off x="5158308" y="4104357"/>
            <a:ext cx="0" cy="417646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572253" y="4922920"/>
            <a:ext cx="1780621" cy="369332"/>
          </a:xfrm>
          <a:prstGeom prst="rect">
            <a:avLst/>
          </a:prstGeom>
          <a:noFill/>
        </p:spPr>
        <p:txBody>
          <a:bodyPr wrap="square" rtlCol="0">
            <a:spAutoFit/>
          </a:bodyPr>
          <a:lstStyle/>
          <a:p>
            <a:r>
              <a:rPr lang="en-ZA" b="1" dirty="0" smtClean="0"/>
              <a:t>Total R3.6bn</a:t>
            </a:r>
            <a:endParaRPr lang="en-ZA" b="1" dirty="0"/>
          </a:p>
        </p:txBody>
      </p:sp>
      <p:sp>
        <p:nvSpPr>
          <p:cNvPr id="19" name="TextBox 18"/>
          <p:cNvSpPr txBox="1"/>
          <p:nvPr/>
        </p:nvSpPr>
        <p:spPr>
          <a:xfrm>
            <a:off x="8974732" y="7241409"/>
            <a:ext cx="1780621" cy="369332"/>
          </a:xfrm>
          <a:prstGeom prst="rect">
            <a:avLst/>
          </a:prstGeom>
          <a:noFill/>
        </p:spPr>
        <p:txBody>
          <a:bodyPr wrap="square" rtlCol="0">
            <a:spAutoFit/>
          </a:bodyPr>
          <a:lstStyle/>
          <a:p>
            <a:r>
              <a:rPr lang="en-ZA" b="1" dirty="0" smtClean="0"/>
              <a:t>Total R4.5bn</a:t>
            </a:r>
            <a:endParaRPr lang="en-ZA" b="1" dirty="0"/>
          </a:p>
        </p:txBody>
      </p:sp>
    </p:spTree>
    <p:extLst>
      <p:ext uri="{BB962C8B-B14F-4D97-AF65-F5344CB8AC3E}">
        <p14:creationId xmlns:p14="http://schemas.microsoft.com/office/powerpoint/2010/main" xmlns="" val="1644847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p:cNvPicPr>
            <a:picLocks noChangeAspect="1"/>
          </p:cNvPicPr>
          <p:nvPr/>
        </p:nvPicPr>
        <p:blipFill>
          <a:blip r:embed="rId3" cstate="print">
            <a:grayscl/>
            <a:extLst>
              <a:ext uri="{28A0092B-C50C-407E-A947-70E740481C1C}">
                <a14:useLocalDpi xmlns:a14="http://schemas.microsoft.com/office/drawing/2010/main" xmlns="" val="0"/>
              </a:ext>
            </a:extLst>
          </a:blip>
          <a:srcRect l="5164" r="13458"/>
          <a:stretch>
            <a:fillRect/>
          </a:stretch>
        </p:blipFill>
        <p:spPr bwMode="auto">
          <a:xfrm>
            <a:off x="5112201" y="-14001"/>
            <a:ext cx="7076624" cy="67665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4" name="Rectangle 13"/>
          <p:cNvSpPr/>
          <p:nvPr/>
        </p:nvSpPr>
        <p:spPr>
          <a:xfrm>
            <a:off x="0" y="6676589"/>
            <a:ext cx="12188825" cy="196417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647" dirty="0"/>
          </a:p>
        </p:txBody>
      </p:sp>
      <p:sp>
        <p:nvSpPr>
          <p:cNvPr id="16" name="Subtitle 2"/>
          <p:cNvSpPr txBox="1">
            <a:spLocks/>
          </p:cNvSpPr>
          <p:nvPr/>
        </p:nvSpPr>
        <p:spPr>
          <a:xfrm>
            <a:off x="1638019" y="7178634"/>
            <a:ext cx="4754420" cy="1664147"/>
          </a:xfrm>
          <a:prstGeom prst="rect">
            <a:avLst/>
          </a:prstGeom>
        </p:spPr>
        <p:txBody>
          <a:bodyPr>
            <a:normAutofit/>
          </a:bodyPr>
          <a:lstStyle/>
          <a:p>
            <a:pPr>
              <a:lnSpc>
                <a:spcPct val="90000"/>
              </a:lnSpc>
              <a:spcBef>
                <a:spcPts val="567"/>
              </a:spcBef>
              <a:buClr>
                <a:schemeClr val="tx1">
                  <a:lumMod val="65000"/>
                  <a:lumOff val="35000"/>
                </a:schemeClr>
              </a:buClr>
              <a:buSzPct val="80000"/>
              <a:defRPr/>
            </a:pPr>
            <a:endParaRPr lang="en-US" sz="2364" dirty="0">
              <a:solidFill>
                <a:schemeClr val="accent5">
                  <a:lumMod val="60000"/>
                  <a:lumOff val="40000"/>
                </a:schemeClr>
              </a:solidFill>
            </a:endParaRPr>
          </a:p>
        </p:txBody>
      </p:sp>
      <p:sp>
        <p:nvSpPr>
          <p:cNvPr id="10251" name="Subtitle 2"/>
          <p:cNvSpPr txBox="1">
            <a:spLocks/>
          </p:cNvSpPr>
          <p:nvPr/>
        </p:nvSpPr>
        <p:spPr bwMode="auto">
          <a:xfrm>
            <a:off x="1602016" y="6712592"/>
            <a:ext cx="7828691" cy="166414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nSpc>
                <a:spcPct val="90000"/>
              </a:lnSpc>
              <a:spcBef>
                <a:spcPts val="1800"/>
              </a:spcBef>
              <a:buClr>
                <a:srgbClr val="595959"/>
              </a:buClr>
              <a:buSzPct val="80000"/>
              <a:buFont typeface="Arial" panose="020B0604020202020204" pitchFamily="34" charset="0"/>
              <a:buChar char="•"/>
              <a:defRPr sz="3200">
                <a:solidFill>
                  <a:srgbClr val="595959"/>
                </a:solidFill>
                <a:latin typeface="Century Gothic" panose="020B0502020202020204" pitchFamily="34" charset="0"/>
              </a:defRPr>
            </a:lvl1pPr>
            <a:lvl2pPr marL="593725" indent="-228600">
              <a:lnSpc>
                <a:spcPct val="90000"/>
              </a:lnSpc>
              <a:spcBef>
                <a:spcPts val="1000"/>
              </a:spcBef>
              <a:buClr>
                <a:srgbClr val="595959"/>
              </a:buClr>
              <a:buSzPct val="80000"/>
              <a:buFont typeface="Arial" panose="020B0604020202020204" pitchFamily="34" charset="0"/>
              <a:buChar char="•"/>
              <a:defRPr sz="3200">
                <a:solidFill>
                  <a:srgbClr val="595959"/>
                </a:solidFill>
                <a:latin typeface="Century Gothic" panose="020B0502020202020204" pitchFamily="34" charset="0"/>
              </a:defRPr>
            </a:lvl2pPr>
            <a:lvl3pPr marL="776288" indent="-182563">
              <a:lnSpc>
                <a:spcPct val="90000"/>
              </a:lnSpc>
              <a:spcBef>
                <a:spcPts val="600"/>
              </a:spcBef>
              <a:buClr>
                <a:srgbClr val="595959"/>
              </a:buClr>
              <a:buSzPct val="80000"/>
              <a:buFont typeface="Arial" panose="020B0604020202020204" pitchFamily="34" charset="0"/>
              <a:buChar char="•"/>
              <a:defRPr sz="3200">
                <a:solidFill>
                  <a:srgbClr val="595959"/>
                </a:solidFill>
                <a:latin typeface="Century Gothic" panose="020B0502020202020204" pitchFamily="34" charset="0"/>
              </a:defRPr>
            </a:lvl3pPr>
            <a:lvl4pPr marL="958850" indent="-182563">
              <a:lnSpc>
                <a:spcPct val="90000"/>
              </a:lnSpc>
              <a:spcBef>
                <a:spcPts val="600"/>
              </a:spcBef>
              <a:buClr>
                <a:srgbClr val="595959"/>
              </a:buClr>
              <a:buSzPct val="80000"/>
              <a:buFont typeface="Arial" panose="020B0604020202020204" pitchFamily="34" charset="0"/>
              <a:buChar char="•"/>
              <a:defRPr sz="3200">
                <a:solidFill>
                  <a:srgbClr val="595959"/>
                </a:solidFill>
                <a:latin typeface="Century Gothic" panose="020B0502020202020204" pitchFamily="34" charset="0"/>
              </a:defRPr>
            </a:lvl4pPr>
            <a:lvl5pPr marL="1096963" indent="-136525">
              <a:lnSpc>
                <a:spcPct val="90000"/>
              </a:lnSpc>
              <a:spcBef>
                <a:spcPts val="600"/>
              </a:spcBef>
              <a:buClr>
                <a:srgbClr val="595959"/>
              </a:buClr>
              <a:buSzPct val="80000"/>
              <a:buFont typeface="Arial" panose="020B0604020202020204" pitchFamily="34" charset="0"/>
              <a:buChar char="•"/>
              <a:defRPr sz="3200">
                <a:solidFill>
                  <a:srgbClr val="595959"/>
                </a:solidFill>
                <a:latin typeface="Century Gothic" panose="020B0502020202020204" pitchFamily="34" charset="0"/>
              </a:defRPr>
            </a:lvl5pPr>
            <a:lvl6pPr marL="1554163" indent="-136525" eaLnBrk="0" fontAlgn="base" hangingPunct="0">
              <a:lnSpc>
                <a:spcPct val="90000"/>
              </a:lnSpc>
              <a:spcBef>
                <a:spcPts val="600"/>
              </a:spcBef>
              <a:spcAft>
                <a:spcPct val="0"/>
              </a:spcAft>
              <a:buClr>
                <a:srgbClr val="595959"/>
              </a:buClr>
              <a:buSzPct val="80000"/>
              <a:buFont typeface="Arial" panose="020B0604020202020204" pitchFamily="34" charset="0"/>
              <a:buChar char="•"/>
              <a:defRPr sz="3200">
                <a:solidFill>
                  <a:srgbClr val="595959"/>
                </a:solidFill>
                <a:latin typeface="Century Gothic" panose="020B0502020202020204" pitchFamily="34" charset="0"/>
              </a:defRPr>
            </a:lvl6pPr>
            <a:lvl7pPr marL="2011363" indent="-136525" eaLnBrk="0" fontAlgn="base" hangingPunct="0">
              <a:lnSpc>
                <a:spcPct val="90000"/>
              </a:lnSpc>
              <a:spcBef>
                <a:spcPts val="600"/>
              </a:spcBef>
              <a:spcAft>
                <a:spcPct val="0"/>
              </a:spcAft>
              <a:buClr>
                <a:srgbClr val="595959"/>
              </a:buClr>
              <a:buSzPct val="80000"/>
              <a:buFont typeface="Arial" panose="020B0604020202020204" pitchFamily="34" charset="0"/>
              <a:buChar char="•"/>
              <a:defRPr sz="3200">
                <a:solidFill>
                  <a:srgbClr val="595959"/>
                </a:solidFill>
                <a:latin typeface="Century Gothic" panose="020B0502020202020204" pitchFamily="34" charset="0"/>
              </a:defRPr>
            </a:lvl7pPr>
            <a:lvl8pPr marL="2468563" indent="-136525" eaLnBrk="0" fontAlgn="base" hangingPunct="0">
              <a:lnSpc>
                <a:spcPct val="90000"/>
              </a:lnSpc>
              <a:spcBef>
                <a:spcPts val="600"/>
              </a:spcBef>
              <a:spcAft>
                <a:spcPct val="0"/>
              </a:spcAft>
              <a:buClr>
                <a:srgbClr val="595959"/>
              </a:buClr>
              <a:buSzPct val="80000"/>
              <a:buFont typeface="Arial" panose="020B0604020202020204" pitchFamily="34" charset="0"/>
              <a:buChar char="•"/>
              <a:defRPr sz="3200">
                <a:solidFill>
                  <a:srgbClr val="595959"/>
                </a:solidFill>
                <a:latin typeface="Century Gothic" panose="020B0502020202020204" pitchFamily="34" charset="0"/>
              </a:defRPr>
            </a:lvl8pPr>
            <a:lvl9pPr marL="2925763" indent="-136525" eaLnBrk="0" fontAlgn="base" hangingPunct="0">
              <a:lnSpc>
                <a:spcPct val="90000"/>
              </a:lnSpc>
              <a:spcBef>
                <a:spcPts val="600"/>
              </a:spcBef>
              <a:spcAft>
                <a:spcPct val="0"/>
              </a:spcAft>
              <a:buClr>
                <a:srgbClr val="595959"/>
              </a:buClr>
              <a:buSzPct val="80000"/>
              <a:buFont typeface="Arial" panose="020B0604020202020204" pitchFamily="34" charset="0"/>
              <a:buChar char="•"/>
              <a:defRPr sz="3200">
                <a:solidFill>
                  <a:srgbClr val="595959"/>
                </a:solidFill>
                <a:latin typeface="Century Gothic" panose="020B0502020202020204" pitchFamily="34" charset="0"/>
              </a:defRPr>
            </a:lvl9pPr>
          </a:lstStyle>
          <a:p>
            <a:pPr>
              <a:spcBef>
                <a:spcPts val="567"/>
              </a:spcBef>
              <a:buNone/>
              <a:defRPr/>
            </a:pPr>
            <a:endParaRPr lang="en-US" altLang="en-US" sz="2553" dirty="0">
              <a:solidFill>
                <a:schemeClr val="bg1"/>
              </a:solidFill>
            </a:endParaRPr>
          </a:p>
        </p:txBody>
      </p:sp>
      <p:sp>
        <p:nvSpPr>
          <p:cNvPr id="10252" name="Subtitle 2"/>
          <p:cNvSpPr txBox="1">
            <a:spLocks/>
          </p:cNvSpPr>
          <p:nvPr/>
        </p:nvSpPr>
        <p:spPr bwMode="auto">
          <a:xfrm>
            <a:off x="765820" y="7014102"/>
            <a:ext cx="8284731" cy="11300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nSpc>
                <a:spcPct val="90000"/>
              </a:lnSpc>
              <a:spcBef>
                <a:spcPts val="1800"/>
              </a:spcBef>
              <a:buClr>
                <a:srgbClr val="595959"/>
              </a:buClr>
              <a:buSzPct val="80000"/>
              <a:buFont typeface="Arial" panose="020B0604020202020204" pitchFamily="34" charset="0"/>
              <a:buChar char="•"/>
              <a:defRPr sz="3200">
                <a:solidFill>
                  <a:srgbClr val="595959"/>
                </a:solidFill>
                <a:latin typeface="Century Gothic" panose="020B0502020202020204" pitchFamily="34" charset="0"/>
              </a:defRPr>
            </a:lvl1pPr>
            <a:lvl2pPr marL="593725" indent="-228600">
              <a:lnSpc>
                <a:spcPct val="90000"/>
              </a:lnSpc>
              <a:spcBef>
                <a:spcPts val="1000"/>
              </a:spcBef>
              <a:buClr>
                <a:srgbClr val="595959"/>
              </a:buClr>
              <a:buSzPct val="80000"/>
              <a:buFont typeface="Arial" panose="020B0604020202020204" pitchFamily="34" charset="0"/>
              <a:buChar char="•"/>
              <a:defRPr sz="3200">
                <a:solidFill>
                  <a:srgbClr val="595959"/>
                </a:solidFill>
                <a:latin typeface="Century Gothic" panose="020B0502020202020204" pitchFamily="34" charset="0"/>
              </a:defRPr>
            </a:lvl2pPr>
            <a:lvl3pPr marL="776288" indent="-182563">
              <a:lnSpc>
                <a:spcPct val="90000"/>
              </a:lnSpc>
              <a:spcBef>
                <a:spcPts val="600"/>
              </a:spcBef>
              <a:buClr>
                <a:srgbClr val="595959"/>
              </a:buClr>
              <a:buSzPct val="80000"/>
              <a:buFont typeface="Arial" panose="020B0604020202020204" pitchFamily="34" charset="0"/>
              <a:buChar char="•"/>
              <a:defRPr sz="3200">
                <a:solidFill>
                  <a:srgbClr val="595959"/>
                </a:solidFill>
                <a:latin typeface="Century Gothic" panose="020B0502020202020204" pitchFamily="34" charset="0"/>
              </a:defRPr>
            </a:lvl3pPr>
            <a:lvl4pPr marL="958850" indent="-182563">
              <a:lnSpc>
                <a:spcPct val="90000"/>
              </a:lnSpc>
              <a:spcBef>
                <a:spcPts val="600"/>
              </a:spcBef>
              <a:buClr>
                <a:srgbClr val="595959"/>
              </a:buClr>
              <a:buSzPct val="80000"/>
              <a:buFont typeface="Arial" panose="020B0604020202020204" pitchFamily="34" charset="0"/>
              <a:buChar char="•"/>
              <a:defRPr sz="3200">
                <a:solidFill>
                  <a:srgbClr val="595959"/>
                </a:solidFill>
                <a:latin typeface="Century Gothic" panose="020B0502020202020204" pitchFamily="34" charset="0"/>
              </a:defRPr>
            </a:lvl4pPr>
            <a:lvl5pPr marL="1096963" indent="-136525">
              <a:lnSpc>
                <a:spcPct val="90000"/>
              </a:lnSpc>
              <a:spcBef>
                <a:spcPts val="600"/>
              </a:spcBef>
              <a:buClr>
                <a:srgbClr val="595959"/>
              </a:buClr>
              <a:buSzPct val="80000"/>
              <a:buFont typeface="Arial" panose="020B0604020202020204" pitchFamily="34" charset="0"/>
              <a:buChar char="•"/>
              <a:defRPr sz="3200">
                <a:solidFill>
                  <a:srgbClr val="595959"/>
                </a:solidFill>
                <a:latin typeface="Century Gothic" panose="020B0502020202020204" pitchFamily="34" charset="0"/>
              </a:defRPr>
            </a:lvl5pPr>
            <a:lvl6pPr marL="1554163" indent="-136525" eaLnBrk="0" fontAlgn="base" hangingPunct="0">
              <a:lnSpc>
                <a:spcPct val="90000"/>
              </a:lnSpc>
              <a:spcBef>
                <a:spcPts val="600"/>
              </a:spcBef>
              <a:spcAft>
                <a:spcPct val="0"/>
              </a:spcAft>
              <a:buClr>
                <a:srgbClr val="595959"/>
              </a:buClr>
              <a:buSzPct val="80000"/>
              <a:buFont typeface="Arial" panose="020B0604020202020204" pitchFamily="34" charset="0"/>
              <a:buChar char="•"/>
              <a:defRPr sz="3200">
                <a:solidFill>
                  <a:srgbClr val="595959"/>
                </a:solidFill>
                <a:latin typeface="Century Gothic" panose="020B0502020202020204" pitchFamily="34" charset="0"/>
              </a:defRPr>
            </a:lvl6pPr>
            <a:lvl7pPr marL="2011363" indent="-136525" eaLnBrk="0" fontAlgn="base" hangingPunct="0">
              <a:lnSpc>
                <a:spcPct val="90000"/>
              </a:lnSpc>
              <a:spcBef>
                <a:spcPts val="600"/>
              </a:spcBef>
              <a:spcAft>
                <a:spcPct val="0"/>
              </a:spcAft>
              <a:buClr>
                <a:srgbClr val="595959"/>
              </a:buClr>
              <a:buSzPct val="80000"/>
              <a:buFont typeface="Arial" panose="020B0604020202020204" pitchFamily="34" charset="0"/>
              <a:buChar char="•"/>
              <a:defRPr sz="3200">
                <a:solidFill>
                  <a:srgbClr val="595959"/>
                </a:solidFill>
                <a:latin typeface="Century Gothic" panose="020B0502020202020204" pitchFamily="34" charset="0"/>
              </a:defRPr>
            </a:lvl7pPr>
            <a:lvl8pPr marL="2468563" indent="-136525" eaLnBrk="0" fontAlgn="base" hangingPunct="0">
              <a:lnSpc>
                <a:spcPct val="90000"/>
              </a:lnSpc>
              <a:spcBef>
                <a:spcPts val="600"/>
              </a:spcBef>
              <a:spcAft>
                <a:spcPct val="0"/>
              </a:spcAft>
              <a:buClr>
                <a:srgbClr val="595959"/>
              </a:buClr>
              <a:buSzPct val="80000"/>
              <a:buFont typeface="Arial" panose="020B0604020202020204" pitchFamily="34" charset="0"/>
              <a:buChar char="•"/>
              <a:defRPr sz="3200">
                <a:solidFill>
                  <a:srgbClr val="595959"/>
                </a:solidFill>
                <a:latin typeface="Century Gothic" panose="020B0502020202020204" pitchFamily="34" charset="0"/>
              </a:defRPr>
            </a:lvl8pPr>
            <a:lvl9pPr marL="2925763" indent="-136525" eaLnBrk="0" fontAlgn="base" hangingPunct="0">
              <a:lnSpc>
                <a:spcPct val="90000"/>
              </a:lnSpc>
              <a:spcBef>
                <a:spcPts val="600"/>
              </a:spcBef>
              <a:spcAft>
                <a:spcPct val="0"/>
              </a:spcAft>
              <a:buClr>
                <a:srgbClr val="595959"/>
              </a:buClr>
              <a:buSzPct val="80000"/>
              <a:buFont typeface="Arial" panose="020B0604020202020204" pitchFamily="34" charset="0"/>
              <a:buChar char="•"/>
              <a:defRPr sz="3200">
                <a:solidFill>
                  <a:srgbClr val="595959"/>
                </a:solidFill>
                <a:latin typeface="Century Gothic" panose="020B0502020202020204" pitchFamily="34" charset="0"/>
              </a:defRPr>
            </a:lvl9pPr>
          </a:lstStyle>
          <a:p>
            <a:pPr algn="r">
              <a:spcBef>
                <a:spcPts val="567"/>
              </a:spcBef>
              <a:buNone/>
              <a:defRPr/>
            </a:pPr>
            <a:endParaRPr lang="en-US" altLang="en-US" sz="3025" dirty="0">
              <a:solidFill>
                <a:schemeClr val="bg1"/>
              </a:solidFill>
            </a:endParaRPr>
          </a:p>
        </p:txBody>
      </p:sp>
      <p:sp>
        <p:nvSpPr>
          <p:cNvPr id="10253" name="Date Placeholder 3"/>
          <p:cNvSpPr txBox="1">
            <a:spLocks/>
          </p:cNvSpPr>
          <p:nvPr/>
        </p:nvSpPr>
        <p:spPr bwMode="auto">
          <a:xfrm>
            <a:off x="1149976" y="6444569"/>
            <a:ext cx="9776863" cy="10220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lnSpc>
                <a:spcPct val="90000"/>
              </a:lnSpc>
              <a:spcBef>
                <a:spcPts val="1800"/>
              </a:spcBef>
              <a:buClr>
                <a:srgbClr val="595959"/>
              </a:buClr>
              <a:buSzPct val="80000"/>
              <a:buFont typeface="Arial" panose="020B0604020202020204" pitchFamily="34" charset="0"/>
              <a:buChar char="•"/>
              <a:defRPr sz="3200">
                <a:solidFill>
                  <a:srgbClr val="595959"/>
                </a:solidFill>
                <a:latin typeface="Century Gothic" panose="020B0502020202020204" pitchFamily="34" charset="0"/>
              </a:defRPr>
            </a:lvl1pPr>
            <a:lvl2pPr marL="593725" indent="-228600">
              <a:lnSpc>
                <a:spcPct val="90000"/>
              </a:lnSpc>
              <a:spcBef>
                <a:spcPts val="1000"/>
              </a:spcBef>
              <a:buClr>
                <a:srgbClr val="595959"/>
              </a:buClr>
              <a:buSzPct val="80000"/>
              <a:buFont typeface="Arial" panose="020B0604020202020204" pitchFamily="34" charset="0"/>
              <a:buChar char="•"/>
              <a:defRPr sz="3200">
                <a:solidFill>
                  <a:srgbClr val="595959"/>
                </a:solidFill>
                <a:latin typeface="Century Gothic" panose="020B0502020202020204" pitchFamily="34" charset="0"/>
              </a:defRPr>
            </a:lvl2pPr>
            <a:lvl3pPr marL="776288" indent="-182563">
              <a:lnSpc>
                <a:spcPct val="90000"/>
              </a:lnSpc>
              <a:spcBef>
                <a:spcPts val="600"/>
              </a:spcBef>
              <a:buClr>
                <a:srgbClr val="595959"/>
              </a:buClr>
              <a:buSzPct val="80000"/>
              <a:buFont typeface="Arial" panose="020B0604020202020204" pitchFamily="34" charset="0"/>
              <a:buChar char="•"/>
              <a:defRPr sz="3200">
                <a:solidFill>
                  <a:srgbClr val="595959"/>
                </a:solidFill>
                <a:latin typeface="Century Gothic" panose="020B0502020202020204" pitchFamily="34" charset="0"/>
              </a:defRPr>
            </a:lvl3pPr>
            <a:lvl4pPr marL="958850" indent="-182563">
              <a:lnSpc>
                <a:spcPct val="90000"/>
              </a:lnSpc>
              <a:spcBef>
                <a:spcPts val="600"/>
              </a:spcBef>
              <a:buClr>
                <a:srgbClr val="595959"/>
              </a:buClr>
              <a:buSzPct val="80000"/>
              <a:buFont typeface="Arial" panose="020B0604020202020204" pitchFamily="34" charset="0"/>
              <a:buChar char="•"/>
              <a:defRPr sz="3200">
                <a:solidFill>
                  <a:srgbClr val="595959"/>
                </a:solidFill>
                <a:latin typeface="Century Gothic" panose="020B0502020202020204" pitchFamily="34" charset="0"/>
              </a:defRPr>
            </a:lvl4pPr>
            <a:lvl5pPr marL="1096963" indent="-136525">
              <a:lnSpc>
                <a:spcPct val="90000"/>
              </a:lnSpc>
              <a:spcBef>
                <a:spcPts val="600"/>
              </a:spcBef>
              <a:buClr>
                <a:srgbClr val="595959"/>
              </a:buClr>
              <a:buSzPct val="80000"/>
              <a:buFont typeface="Arial" panose="020B0604020202020204" pitchFamily="34" charset="0"/>
              <a:buChar char="•"/>
              <a:defRPr sz="3200">
                <a:solidFill>
                  <a:srgbClr val="595959"/>
                </a:solidFill>
                <a:latin typeface="Century Gothic" panose="020B0502020202020204" pitchFamily="34" charset="0"/>
              </a:defRPr>
            </a:lvl5pPr>
            <a:lvl6pPr marL="1554163" indent="-136525" eaLnBrk="0" fontAlgn="base" hangingPunct="0">
              <a:lnSpc>
                <a:spcPct val="90000"/>
              </a:lnSpc>
              <a:spcBef>
                <a:spcPts val="600"/>
              </a:spcBef>
              <a:spcAft>
                <a:spcPct val="0"/>
              </a:spcAft>
              <a:buClr>
                <a:srgbClr val="595959"/>
              </a:buClr>
              <a:buSzPct val="80000"/>
              <a:buFont typeface="Arial" panose="020B0604020202020204" pitchFamily="34" charset="0"/>
              <a:buChar char="•"/>
              <a:defRPr sz="3200">
                <a:solidFill>
                  <a:srgbClr val="595959"/>
                </a:solidFill>
                <a:latin typeface="Century Gothic" panose="020B0502020202020204" pitchFamily="34" charset="0"/>
              </a:defRPr>
            </a:lvl6pPr>
            <a:lvl7pPr marL="2011363" indent="-136525" eaLnBrk="0" fontAlgn="base" hangingPunct="0">
              <a:lnSpc>
                <a:spcPct val="90000"/>
              </a:lnSpc>
              <a:spcBef>
                <a:spcPts val="600"/>
              </a:spcBef>
              <a:spcAft>
                <a:spcPct val="0"/>
              </a:spcAft>
              <a:buClr>
                <a:srgbClr val="595959"/>
              </a:buClr>
              <a:buSzPct val="80000"/>
              <a:buFont typeface="Arial" panose="020B0604020202020204" pitchFamily="34" charset="0"/>
              <a:buChar char="•"/>
              <a:defRPr sz="3200">
                <a:solidFill>
                  <a:srgbClr val="595959"/>
                </a:solidFill>
                <a:latin typeface="Century Gothic" panose="020B0502020202020204" pitchFamily="34" charset="0"/>
              </a:defRPr>
            </a:lvl7pPr>
            <a:lvl8pPr marL="2468563" indent="-136525" eaLnBrk="0" fontAlgn="base" hangingPunct="0">
              <a:lnSpc>
                <a:spcPct val="90000"/>
              </a:lnSpc>
              <a:spcBef>
                <a:spcPts val="600"/>
              </a:spcBef>
              <a:spcAft>
                <a:spcPct val="0"/>
              </a:spcAft>
              <a:buClr>
                <a:srgbClr val="595959"/>
              </a:buClr>
              <a:buSzPct val="80000"/>
              <a:buFont typeface="Arial" panose="020B0604020202020204" pitchFamily="34" charset="0"/>
              <a:buChar char="•"/>
              <a:defRPr sz="3200">
                <a:solidFill>
                  <a:srgbClr val="595959"/>
                </a:solidFill>
                <a:latin typeface="Century Gothic" panose="020B0502020202020204" pitchFamily="34" charset="0"/>
              </a:defRPr>
            </a:lvl8pPr>
            <a:lvl9pPr marL="2925763" indent="-136525" eaLnBrk="0" fontAlgn="base" hangingPunct="0">
              <a:lnSpc>
                <a:spcPct val="90000"/>
              </a:lnSpc>
              <a:spcBef>
                <a:spcPts val="600"/>
              </a:spcBef>
              <a:spcAft>
                <a:spcPct val="0"/>
              </a:spcAft>
              <a:buClr>
                <a:srgbClr val="595959"/>
              </a:buClr>
              <a:buSzPct val="80000"/>
              <a:buFont typeface="Arial" panose="020B0604020202020204" pitchFamily="34" charset="0"/>
              <a:buChar char="•"/>
              <a:defRPr sz="3200">
                <a:solidFill>
                  <a:srgbClr val="595959"/>
                </a:solidFill>
                <a:latin typeface="Century Gothic" panose="020B0502020202020204" pitchFamily="34" charset="0"/>
              </a:defRPr>
            </a:lvl9pPr>
          </a:lstStyle>
          <a:p>
            <a:pPr>
              <a:lnSpc>
                <a:spcPct val="100000"/>
              </a:lnSpc>
              <a:spcBef>
                <a:spcPct val="0"/>
              </a:spcBef>
              <a:buClrTx/>
              <a:buSzTx/>
              <a:buFont typeface="Arial" panose="020B0604020202020204" pitchFamily="34" charset="0"/>
              <a:buNone/>
              <a:defRPr/>
            </a:pPr>
            <a:endParaRPr lang="en-ZA" altLang="en-US" sz="2647" dirty="0" smtClean="0">
              <a:solidFill>
                <a:schemeClr val="bg1"/>
              </a:solidFill>
            </a:endParaRPr>
          </a:p>
          <a:p>
            <a:pPr>
              <a:lnSpc>
                <a:spcPct val="100000"/>
              </a:lnSpc>
              <a:spcBef>
                <a:spcPct val="0"/>
              </a:spcBef>
              <a:buClrTx/>
              <a:buSzTx/>
              <a:buFont typeface="Arial" panose="020B0604020202020204" pitchFamily="34" charset="0"/>
              <a:buNone/>
              <a:defRPr/>
            </a:pPr>
            <a:r>
              <a:rPr lang="en-ZA" altLang="en-US" sz="2647" dirty="0" smtClean="0">
                <a:solidFill>
                  <a:schemeClr val="bg1"/>
                </a:solidFill>
              </a:rPr>
              <a:t>PROGRESS REPORT ON ADDRESSING INFRASTRUCTURE CONDITION AND CHALLENGES</a:t>
            </a:r>
            <a:endParaRPr lang="en-ZA" altLang="en-US" sz="2647" dirty="0">
              <a:solidFill>
                <a:schemeClr val="bg1"/>
              </a:solidFill>
            </a:endParaRPr>
          </a:p>
        </p:txBody>
      </p:sp>
      <p:sp>
        <p:nvSpPr>
          <p:cNvPr id="36871" name="Date Placeholder 3"/>
          <p:cNvSpPr txBox="1">
            <a:spLocks/>
          </p:cNvSpPr>
          <p:nvPr/>
        </p:nvSpPr>
        <p:spPr bwMode="auto">
          <a:xfrm>
            <a:off x="1125974" y="5654499"/>
            <a:ext cx="8508751" cy="10220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lnSpc>
                <a:spcPct val="90000"/>
              </a:lnSpc>
              <a:spcBef>
                <a:spcPts val="1350"/>
              </a:spcBef>
              <a:buClr>
                <a:srgbClr val="595959"/>
              </a:buClr>
              <a:buSzPct val="80000"/>
              <a:buFont typeface="Arial" panose="020B0604020202020204" pitchFamily="34" charset="0"/>
              <a:buChar char="•"/>
              <a:defRPr sz="2400">
                <a:solidFill>
                  <a:srgbClr val="595959"/>
                </a:solidFill>
                <a:latin typeface="Century Gothic" panose="020B0502020202020204" pitchFamily="34" charset="0"/>
              </a:defRPr>
            </a:lvl1pPr>
            <a:lvl2pPr marL="593725" indent="-228600">
              <a:lnSpc>
                <a:spcPct val="90000"/>
              </a:lnSpc>
              <a:spcBef>
                <a:spcPts val="750"/>
              </a:spcBef>
              <a:buClr>
                <a:srgbClr val="595959"/>
              </a:buClr>
              <a:buSzPct val="80000"/>
              <a:buFont typeface="Arial" panose="020B0604020202020204" pitchFamily="34" charset="0"/>
              <a:buChar char="•"/>
              <a:defRPr sz="2400">
                <a:solidFill>
                  <a:srgbClr val="595959"/>
                </a:solidFill>
                <a:latin typeface="Century Gothic" panose="020B0502020202020204" pitchFamily="34" charset="0"/>
              </a:defRPr>
            </a:lvl2pPr>
            <a:lvl3pPr marL="776288" indent="-182563">
              <a:lnSpc>
                <a:spcPct val="90000"/>
              </a:lnSpc>
              <a:spcBef>
                <a:spcPts val="450"/>
              </a:spcBef>
              <a:buClr>
                <a:srgbClr val="595959"/>
              </a:buClr>
              <a:buSzPct val="80000"/>
              <a:buFont typeface="Arial" panose="020B0604020202020204" pitchFamily="34" charset="0"/>
              <a:buChar char="•"/>
              <a:defRPr sz="2400">
                <a:solidFill>
                  <a:srgbClr val="595959"/>
                </a:solidFill>
                <a:latin typeface="Century Gothic" panose="020B0502020202020204" pitchFamily="34" charset="0"/>
              </a:defRPr>
            </a:lvl3pPr>
            <a:lvl4pPr marL="958850" indent="-182563">
              <a:lnSpc>
                <a:spcPct val="90000"/>
              </a:lnSpc>
              <a:spcBef>
                <a:spcPts val="450"/>
              </a:spcBef>
              <a:buClr>
                <a:srgbClr val="595959"/>
              </a:buClr>
              <a:buSzPct val="80000"/>
              <a:buFont typeface="Arial" panose="020B0604020202020204" pitchFamily="34" charset="0"/>
              <a:buChar char="•"/>
              <a:defRPr sz="2400">
                <a:solidFill>
                  <a:srgbClr val="595959"/>
                </a:solidFill>
                <a:latin typeface="Century Gothic" panose="020B0502020202020204" pitchFamily="34" charset="0"/>
              </a:defRPr>
            </a:lvl4pPr>
            <a:lvl5pPr marL="1096963" indent="-136525">
              <a:lnSpc>
                <a:spcPct val="90000"/>
              </a:lnSpc>
              <a:spcBef>
                <a:spcPts val="450"/>
              </a:spcBef>
              <a:buClr>
                <a:srgbClr val="595959"/>
              </a:buClr>
              <a:buSzPct val="80000"/>
              <a:buFont typeface="Arial" panose="020B0604020202020204" pitchFamily="34" charset="0"/>
              <a:buChar char="•"/>
              <a:defRPr sz="2400">
                <a:solidFill>
                  <a:srgbClr val="595959"/>
                </a:solidFill>
                <a:latin typeface="Century Gothic" panose="020B0502020202020204" pitchFamily="34" charset="0"/>
              </a:defRPr>
            </a:lvl5pPr>
            <a:lvl6pPr marL="1554163" indent="-136525" eaLnBrk="0" fontAlgn="base" hangingPunct="0">
              <a:lnSpc>
                <a:spcPct val="90000"/>
              </a:lnSpc>
              <a:spcBef>
                <a:spcPts val="450"/>
              </a:spcBef>
              <a:spcAft>
                <a:spcPct val="0"/>
              </a:spcAft>
              <a:buClr>
                <a:srgbClr val="595959"/>
              </a:buClr>
              <a:buSzPct val="80000"/>
              <a:buFont typeface="Arial" panose="020B0604020202020204" pitchFamily="34" charset="0"/>
              <a:buChar char="•"/>
              <a:defRPr sz="2400">
                <a:solidFill>
                  <a:srgbClr val="595959"/>
                </a:solidFill>
                <a:latin typeface="Century Gothic" panose="020B0502020202020204" pitchFamily="34" charset="0"/>
              </a:defRPr>
            </a:lvl6pPr>
            <a:lvl7pPr marL="2011363" indent="-136525" eaLnBrk="0" fontAlgn="base" hangingPunct="0">
              <a:lnSpc>
                <a:spcPct val="90000"/>
              </a:lnSpc>
              <a:spcBef>
                <a:spcPts val="450"/>
              </a:spcBef>
              <a:spcAft>
                <a:spcPct val="0"/>
              </a:spcAft>
              <a:buClr>
                <a:srgbClr val="595959"/>
              </a:buClr>
              <a:buSzPct val="80000"/>
              <a:buFont typeface="Arial" panose="020B0604020202020204" pitchFamily="34" charset="0"/>
              <a:buChar char="•"/>
              <a:defRPr sz="2400">
                <a:solidFill>
                  <a:srgbClr val="595959"/>
                </a:solidFill>
                <a:latin typeface="Century Gothic" panose="020B0502020202020204" pitchFamily="34" charset="0"/>
              </a:defRPr>
            </a:lvl7pPr>
            <a:lvl8pPr marL="2468563" indent="-136525" eaLnBrk="0" fontAlgn="base" hangingPunct="0">
              <a:lnSpc>
                <a:spcPct val="90000"/>
              </a:lnSpc>
              <a:spcBef>
                <a:spcPts val="450"/>
              </a:spcBef>
              <a:spcAft>
                <a:spcPct val="0"/>
              </a:spcAft>
              <a:buClr>
                <a:srgbClr val="595959"/>
              </a:buClr>
              <a:buSzPct val="80000"/>
              <a:buFont typeface="Arial" panose="020B0604020202020204" pitchFamily="34" charset="0"/>
              <a:buChar char="•"/>
              <a:defRPr sz="2400">
                <a:solidFill>
                  <a:srgbClr val="595959"/>
                </a:solidFill>
                <a:latin typeface="Century Gothic" panose="020B0502020202020204" pitchFamily="34" charset="0"/>
              </a:defRPr>
            </a:lvl8pPr>
            <a:lvl9pPr marL="2925763" indent="-136525" eaLnBrk="0" fontAlgn="base" hangingPunct="0">
              <a:lnSpc>
                <a:spcPct val="90000"/>
              </a:lnSpc>
              <a:spcBef>
                <a:spcPts val="450"/>
              </a:spcBef>
              <a:spcAft>
                <a:spcPct val="0"/>
              </a:spcAft>
              <a:buClr>
                <a:srgbClr val="595959"/>
              </a:buClr>
              <a:buSzPct val="80000"/>
              <a:buFont typeface="Arial" panose="020B0604020202020204" pitchFamily="34" charset="0"/>
              <a:buChar char="•"/>
              <a:defRPr sz="2400">
                <a:solidFill>
                  <a:srgbClr val="595959"/>
                </a:solidFill>
                <a:latin typeface="Century Gothic" panose="020B0502020202020204" pitchFamily="34" charset="0"/>
              </a:defRPr>
            </a:lvl9pPr>
          </a:lstStyle>
          <a:p>
            <a:pPr eaLnBrk="1" hangingPunct="1">
              <a:lnSpc>
                <a:spcPct val="100000"/>
              </a:lnSpc>
              <a:spcBef>
                <a:spcPct val="0"/>
              </a:spcBef>
              <a:buClrTx/>
              <a:buSzTx/>
              <a:buFontTx/>
              <a:buNone/>
            </a:pPr>
            <a:r>
              <a:rPr lang="en-ZA" altLang="en-US" sz="4158" b="1" dirty="0">
                <a:solidFill>
                  <a:schemeClr val="accent2"/>
                </a:solidFill>
              </a:rPr>
              <a:t>SECTION </a:t>
            </a:r>
            <a:r>
              <a:rPr lang="en-ZA" altLang="en-US" sz="4158" b="1" dirty="0" smtClean="0">
                <a:solidFill>
                  <a:schemeClr val="accent2"/>
                </a:solidFill>
              </a:rPr>
              <a:t>A</a:t>
            </a:r>
            <a:endParaRPr lang="en-ZA" altLang="en-US" sz="4158" b="1" dirty="0">
              <a:solidFill>
                <a:schemeClr val="accent2"/>
              </a:solidFill>
            </a:endParaRPr>
          </a:p>
        </p:txBody>
      </p:sp>
      <p:pic>
        <p:nvPicPr>
          <p:cNvPr id="36872" name="Picture 14" descr="logo.png"/>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125974" y="2754243"/>
            <a:ext cx="2884255" cy="10960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67366972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9966" y="402036"/>
            <a:ext cx="10644939" cy="1344119"/>
          </a:xfrm>
        </p:spPr>
        <p:txBody>
          <a:bodyPr/>
          <a:lstStyle/>
          <a:p>
            <a:pPr>
              <a:defRPr/>
            </a:pPr>
            <a:r>
              <a:rPr lang="en-ZA" sz="3403" b="1" dirty="0" smtClean="0">
                <a:solidFill>
                  <a:schemeClr val="bg1">
                    <a:lumMod val="65000"/>
                  </a:schemeClr>
                </a:solidFill>
              </a:rPr>
              <a:t>3.1 PROJECT PROGRESS </a:t>
            </a:r>
            <a:br>
              <a:rPr lang="en-ZA" sz="3403" b="1" dirty="0" smtClean="0">
                <a:solidFill>
                  <a:schemeClr val="bg1">
                    <a:lumMod val="65000"/>
                  </a:schemeClr>
                </a:solidFill>
              </a:rPr>
            </a:br>
            <a:r>
              <a:rPr lang="en-ZA" sz="3403" b="1" dirty="0" smtClean="0">
                <a:solidFill>
                  <a:schemeClr val="bg1">
                    <a:lumMod val="65000"/>
                  </a:schemeClr>
                </a:solidFill>
              </a:rPr>
              <a:t>REGISTERED PROJECTS</a:t>
            </a:r>
            <a:endParaRPr lang="en-ZA" sz="3403" b="1" dirty="0">
              <a:solidFill>
                <a:schemeClr val="bg1">
                  <a:lumMod val="65000"/>
                </a:schemeClr>
              </a:solidFill>
            </a:endParaRPr>
          </a:p>
        </p:txBody>
      </p:sp>
      <p:sp>
        <p:nvSpPr>
          <p:cNvPr id="34820" name="Slide Number Placeholder 6"/>
          <p:cNvSpPr txBox="1">
            <a:spLocks/>
          </p:cNvSpPr>
          <p:nvPr/>
        </p:nvSpPr>
        <p:spPr bwMode="auto">
          <a:xfrm>
            <a:off x="10354788" y="7818690"/>
            <a:ext cx="1152102" cy="3260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6430" tIns="43215" rIns="86430" bIns="43215"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algn="r" eaLnBrk="1" hangingPunct="1"/>
            <a:fld id="{B2CB4F47-8930-4848-A203-2B394D366615}" type="slidenum">
              <a:rPr lang="en-GB" altLang="en-US" sz="1512" b="1">
                <a:solidFill>
                  <a:srgbClr val="595959"/>
                </a:solidFill>
                <a:latin typeface="Century Gothic" panose="020B0502020202020204" pitchFamily="34" charset="0"/>
              </a:rPr>
              <a:pPr algn="r" eaLnBrk="1" hangingPunct="1"/>
              <a:t>8</a:t>
            </a:fld>
            <a:endParaRPr lang="en-GB" altLang="en-US" sz="1512" b="1" dirty="0">
              <a:solidFill>
                <a:srgbClr val="595959"/>
              </a:solidFill>
              <a:latin typeface="Century Gothic" panose="020B0502020202020204" pitchFamily="34" charset="0"/>
            </a:endParaRPr>
          </a:p>
        </p:txBody>
      </p:sp>
      <p:graphicFrame>
        <p:nvGraphicFramePr>
          <p:cNvPr id="4" name="Table 3"/>
          <p:cNvGraphicFramePr>
            <a:graphicFrameLocks noGrp="1"/>
          </p:cNvGraphicFramePr>
          <p:nvPr>
            <p:extLst/>
          </p:nvPr>
        </p:nvGraphicFramePr>
        <p:xfrm>
          <a:off x="0" y="1944117"/>
          <a:ext cx="12188825" cy="6444718"/>
        </p:xfrm>
        <a:graphic>
          <a:graphicData uri="http://schemas.openxmlformats.org/drawingml/2006/table">
            <a:tbl>
              <a:tblPr firstRow="1" bandRow="1">
                <a:tableStyleId>{21E4AEA4-8DFA-4A89-87EB-49C32662AFE0}</a:tableStyleId>
              </a:tblPr>
              <a:tblGrid>
                <a:gridCol w="837828"/>
                <a:gridCol w="3168352"/>
                <a:gridCol w="1512168"/>
                <a:gridCol w="1368152"/>
                <a:gridCol w="1656184"/>
                <a:gridCol w="1656184"/>
                <a:gridCol w="1989957"/>
              </a:tblGrid>
              <a:tr h="703334">
                <a:tc>
                  <a:txBody>
                    <a:bodyPr/>
                    <a:lstStyle/>
                    <a:p>
                      <a:pPr algn="ctr"/>
                      <a:r>
                        <a:rPr lang="en-ZA" dirty="0" smtClean="0"/>
                        <a:t>WCS</a:t>
                      </a:r>
                      <a:r>
                        <a:rPr lang="en-ZA" baseline="0" dirty="0" smtClean="0"/>
                        <a:t> NO.</a:t>
                      </a:r>
                      <a:endParaRPr lang="en-ZA" dirty="0"/>
                    </a:p>
                  </a:txBody>
                  <a:tcPr anchor="ctr"/>
                </a:tc>
                <a:tc>
                  <a:txBody>
                    <a:bodyPr/>
                    <a:lstStyle/>
                    <a:p>
                      <a:pPr algn="ctr"/>
                      <a:r>
                        <a:rPr lang="en-ZA" dirty="0" smtClean="0"/>
                        <a:t>DESCRIPTION</a:t>
                      </a:r>
                      <a:endParaRPr lang="en-ZA" dirty="0"/>
                    </a:p>
                  </a:txBody>
                  <a:tcPr anchor="ctr"/>
                </a:tc>
                <a:tc>
                  <a:txBody>
                    <a:bodyPr/>
                    <a:lstStyle/>
                    <a:p>
                      <a:pPr algn="ctr"/>
                      <a:r>
                        <a:rPr lang="en-ZA" dirty="0" smtClean="0"/>
                        <a:t>FACILITY</a:t>
                      </a:r>
                      <a:endParaRPr lang="en-ZA" dirty="0"/>
                    </a:p>
                  </a:txBody>
                  <a:tcPr anchor="ctr"/>
                </a:tc>
                <a:tc>
                  <a:txBody>
                    <a:bodyPr/>
                    <a:lstStyle/>
                    <a:p>
                      <a:pPr algn="ctr"/>
                      <a:r>
                        <a:rPr lang="en-ZA" dirty="0" smtClean="0"/>
                        <a:t>STATUS</a:t>
                      </a:r>
                      <a:endParaRPr lang="en-ZA" dirty="0"/>
                    </a:p>
                  </a:txBody>
                  <a:tcPr anchor="ctr"/>
                </a:tc>
                <a:tc>
                  <a:txBody>
                    <a:bodyPr/>
                    <a:lstStyle/>
                    <a:p>
                      <a:pPr algn="ctr"/>
                      <a:r>
                        <a:rPr lang="en-US" dirty="0" smtClean="0"/>
                        <a:t>ANTICIPATED</a:t>
                      </a:r>
                      <a:r>
                        <a:rPr lang="en-US" baseline="0" dirty="0" smtClean="0"/>
                        <a:t> </a:t>
                      </a:r>
                      <a:r>
                        <a:rPr lang="en-US" dirty="0" smtClean="0"/>
                        <a:t>START DATE</a:t>
                      </a:r>
                      <a:endParaRPr lang="en-ZA" dirty="0"/>
                    </a:p>
                  </a:txBody>
                  <a:tcPr anchor="ctr"/>
                </a:tc>
                <a:tc>
                  <a:txBody>
                    <a:bodyPr/>
                    <a:lstStyle/>
                    <a:p>
                      <a:pPr algn="ctr"/>
                      <a:r>
                        <a:rPr lang="en-US" dirty="0" smtClean="0"/>
                        <a:t>ANTICIPATED END DATE</a:t>
                      </a:r>
                      <a:endParaRPr lang="en-ZA" dirty="0"/>
                    </a:p>
                  </a:txBody>
                  <a:tcPr anchor="ctr"/>
                </a:tc>
                <a:tc>
                  <a:txBody>
                    <a:bodyPr/>
                    <a:lstStyle/>
                    <a:p>
                      <a:pPr algn="ctr"/>
                      <a:r>
                        <a:rPr lang="en-ZA" dirty="0" smtClean="0"/>
                        <a:t>PROGRESS</a:t>
                      </a:r>
                      <a:endParaRPr lang="en-ZA" dirty="0"/>
                    </a:p>
                  </a:txBody>
                  <a:tcPr anchor="ctr"/>
                </a:tc>
              </a:tr>
              <a:tr h="1384898">
                <a:tc>
                  <a:txBody>
                    <a:bodyPr/>
                    <a:lstStyle/>
                    <a:p>
                      <a:pPr algn="l">
                        <a:spcAft>
                          <a:spcPts val="0"/>
                        </a:spcAft>
                      </a:pPr>
                      <a:r>
                        <a:rPr lang="en-GB" sz="1400" dirty="0">
                          <a:effectLst/>
                        </a:rPr>
                        <a:t>055231</a:t>
                      </a:r>
                      <a:endParaRPr lang="en-ZA" sz="14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400" dirty="0">
                          <a:effectLst/>
                        </a:rPr>
                        <a:t>BLOEMFONTEIN,TEMPE,,(SAMHS): 3 MILITARY HOSPITAL: REPLACEMENT OF HOT WATER STORAGE </a:t>
                      </a:r>
                      <a:r>
                        <a:rPr lang="en-GB" sz="1400" dirty="0" smtClean="0">
                          <a:effectLst/>
                        </a:rPr>
                        <a:t>VESSELS-</a:t>
                      </a:r>
                    </a:p>
                    <a:p>
                      <a:pPr algn="l">
                        <a:spcAft>
                          <a:spcPts val="0"/>
                        </a:spcAft>
                      </a:pPr>
                      <a:r>
                        <a:rPr lang="en-GB" sz="1400" dirty="0" smtClean="0">
                          <a:effectLst/>
                        </a:rPr>
                        <a:t>CAPITAL</a:t>
                      </a:r>
                      <a:endParaRPr lang="en-ZA" sz="14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ZA" sz="1400" b="1" dirty="0" smtClean="0"/>
                        <a:t>3</a:t>
                      </a:r>
                      <a:r>
                        <a:rPr lang="en-ZA" sz="1400" b="1" baseline="0" dirty="0" smtClean="0"/>
                        <a:t> Military Hospital</a:t>
                      </a:r>
                      <a:endParaRPr lang="en-ZA" sz="1400" b="1" dirty="0">
                        <a:latin typeface="+mn-lt"/>
                      </a:endParaRPr>
                    </a:p>
                  </a:txBody>
                  <a:tcPr/>
                </a:tc>
                <a:tc>
                  <a:txBody>
                    <a:bodyPr/>
                    <a:lstStyle/>
                    <a:p>
                      <a:pPr algn="ctr" fontAlgn="b"/>
                      <a:r>
                        <a:rPr lang="en-GB" sz="1400" kern="1200" dirty="0" smtClean="0">
                          <a:effectLst/>
                        </a:rPr>
                        <a:t>Design Stage</a:t>
                      </a:r>
                      <a:endParaRPr lang="en-ZA" sz="1400" b="0" i="0" u="none" strike="noStrike" dirty="0">
                        <a:solidFill>
                          <a:srgbClr val="000000"/>
                        </a:solidFill>
                        <a:effectLst/>
                        <a:latin typeface="+mn-lt"/>
                        <a:ea typeface="Tahoma" panose="020B0604030504040204" pitchFamily="34" charset="0"/>
                        <a:cs typeface="Tahoma" panose="020B0604030504040204" pitchFamily="34" charset="0"/>
                      </a:endParaRPr>
                    </a:p>
                  </a:txBody>
                  <a:tcPr marL="68580" marR="68580" marT="0" marB="0"/>
                </a:tc>
                <a:tc>
                  <a:txBody>
                    <a:bodyPr/>
                    <a:lstStyle/>
                    <a:p>
                      <a:pPr algn="ctr"/>
                      <a:r>
                        <a:rPr lang="en-US" sz="1400" dirty="0" smtClean="0"/>
                        <a:t>June 2019</a:t>
                      </a:r>
                      <a:endParaRPr lang="en-ZA" sz="1400" dirty="0"/>
                    </a:p>
                  </a:txBody>
                  <a:tcPr marL="68580" marR="68580" marT="0" marB="0"/>
                </a:tc>
                <a:tc>
                  <a:txBody>
                    <a:bodyPr/>
                    <a:lstStyle/>
                    <a:p>
                      <a:pPr algn="l">
                        <a:spcAft>
                          <a:spcPts val="0"/>
                        </a:spcAft>
                      </a:pPr>
                      <a:r>
                        <a:rPr lang="en-US" sz="1400" dirty="0" smtClean="0">
                          <a:effectLst/>
                          <a:latin typeface="+mn-lt"/>
                          <a:ea typeface="Times New Roman" panose="02020603050405020304" pitchFamily="18" charset="0"/>
                          <a:cs typeface="Times New Roman" panose="02020603050405020304" pitchFamily="18" charset="0"/>
                        </a:rPr>
                        <a:t>November 2019</a:t>
                      </a:r>
                      <a:endParaRPr lang="en-ZA" sz="14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smtClean="0">
                          <a:effectLst/>
                        </a:rPr>
                        <a:t>Planned Tender date: 2019/03/30. </a:t>
                      </a:r>
                      <a:r>
                        <a:rPr lang="en-GB" sz="1400" baseline="0" dirty="0" smtClean="0">
                          <a:effectLst/>
                        </a:rPr>
                        <a:t>The client has authorised funding for the next financial year</a:t>
                      </a:r>
                      <a:endParaRPr lang="en-ZA" sz="1400" dirty="0" smtClean="0">
                        <a:effectLst/>
                      </a:endParaRPr>
                    </a:p>
                  </a:txBody>
                  <a:tcPr marL="68580" marR="68580" marT="0" marB="0"/>
                </a:tc>
              </a:tr>
              <a:tr h="1237434">
                <a:tc>
                  <a:txBody>
                    <a:bodyPr/>
                    <a:lstStyle/>
                    <a:p>
                      <a:pPr algn="l">
                        <a:spcAft>
                          <a:spcPts val="0"/>
                        </a:spcAft>
                      </a:pPr>
                      <a:r>
                        <a:rPr lang="en-GB" sz="1400" dirty="0">
                          <a:effectLst/>
                        </a:rPr>
                        <a:t>049921</a:t>
                      </a:r>
                      <a:endParaRPr lang="en-ZA" sz="14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400" dirty="0">
                          <a:effectLst/>
                        </a:rPr>
                        <a:t>BLOEMSPRUIT,,BLOEMSPRUIT AIR FORCE BASE,REPAIR &amp; RENOVATION TO BUILDINGS 70, 81, 82, 83, 95, 104, 105, 107 AND 318:  GROUP </a:t>
                      </a:r>
                      <a:r>
                        <a:rPr lang="en-GB" sz="1400" dirty="0" smtClean="0">
                          <a:effectLst/>
                        </a:rPr>
                        <a:t>5-</a:t>
                      </a:r>
                    </a:p>
                    <a:p>
                      <a:pPr algn="l">
                        <a:spcAft>
                          <a:spcPts val="0"/>
                        </a:spcAft>
                      </a:pPr>
                      <a:r>
                        <a:rPr lang="en-GB" sz="1400" dirty="0" smtClean="0">
                          <a:effectLst/>
                        </a:rPr>
                        <a:t>PLANNED MAINTENANCE</a:t>
                      </a:r>
                      <a:endParaRPr lang="en-ZA" sz="14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ZA" sz="1400" b="1" dirty="0" smtClean="0"/>
                        <a:t>Bloemspruit Air force</a:t>
                      </a:r>
                      <a:r>
                        <a:rPr lang="en-ZA" sz="1400" b="1" baseline="0" dirty="0" smtClean="0"/>
                        <a:t> Base</a:t>
                      </a:r>
                      <a:endParaRPr lang="en-ZA" sz="1400" b="1" dirty="0">
                        <a:latin typeface="+mn-lt"/>
                      </a:endParaRPr>
                    </a:p>
                  </a:txBody>
                  <a:tcPr/>
                </a:tc>
                <a:tc>
                  <a:txBody>
                    <a:bodyPr/>
                    <a:lstStyle/>
                    <a:p>
                      <a:pPr algn="ctr" fontAlgn="b"/>
                      <a:r>
                        <a:rPr lang="en-GB" sz="1400" kern="1200" dirty="0" smtClean="0">
                          <a:effectLst/>
                        </a:rPr>
                        <a:t>Construction Stage</a:t>
                      </a:r>
                      <a:endParaRPr lang="en-ZA" sz="1400" b="0" i="0" u="none" strike="noStrike" dirty="0">
                        <a:solidFill>
                          <a:srgbClr val="000000"/>
                        </a:solidFill>
                        <a:effectLst/>
                        <a:latin typeface="+mn-lt"/>
                        <a:ea typeface="Tahoma" panose="020B0604030504040204" pitchFamily="34" charset="0"/>
                        <a:cs typeface="Tahoma" panose="020B0604030504040204" pitchFamily="34" charset="0"/>
                      </a:endParaRPr>
                    </a:p>
                  </a:txBody>
                  <a:tcPr marL="68580" marR="68580" marT="0" marB="0"/>
                </a:tc>
                <a:tc>
                  <a:txBody>
                    <a:bodyPr/>
                    <a:lstStyle/>
                    <a:p>
                      <a:pPr algn="ctr"/>
                      <a:r>
                        <a:rPr lang="en-US" sz="1400" dirty="0" smtClean="0"/>
                        <a:t>October 2018</a:t>
                      </a:r>
                      <a:endParaRPr lang="en-ZA" sz="1400" dirty="0"/>
                    </a:p>
                  </a:txBody>
                  <a:tcPr marL="68580" marR="68580" marT="0" marB="0"/>
                </a:tc>
                <a:tc>
                  <a:txBody>
                    <a:bodyPr/>
                    <a:lstStyle/>
                    <a:p>
                      <a:pPr algn="l">
                        <a:spcAft>
                          <a:spcPts val="0"/>
                        </a:spcAft>
                      </a:pPr>
                      <a:r>
                        <a:rPr lang="en-US" sz="1400" dirty="0" smtClean="0">
                          <a:effectLst/>
                          <a:latin typeface="+mn-lt"/>
                          <a:ea typeface="Times New Roman" panose="02020603050405020304" pitchFamily="18" charset="0"/>
                          <a:cs typeface="Times New Roman" panose="02020603050405020304" pitchFamily="18" charset="0"/>
                        </a:rPr>
                        <a:t>October 2019</a:t>
                      </a:r>
                      <a:endParaRPr lang="en-ZA" sz="14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400" dirty="0">
                          <a:effectLst/>
                        </a:rPr>
                        <a:t>Contract awarded to the contractor in October 2018</a:t>
                      </a:r>
                      <a:endParaRPr lang="en-ZA" sz="1400" dirty="0">
                        <a:effectLst/>
                        <a:latin typeface="+mn-lt"/>
                        <a:ea typeface="Times New Roman" panose="02020603050405020304" pitchFamily="18" charset="0"/>
                        <a:cs typeface="Times New Roman" panose="02020603050405020304" pitchFamily="18" charset="0"/>
                      </a:endParaRPr>
                    </a:p>
                  </a:txBody>
                  <a:tcPr marL="68580" marR="68580" marT="0" marB="0"/>
                </a:tc>
              </a:tr>
              <a:tr h="1004763">
                <a:tc>
                  <a:txBody>
                    <a:bodyPr/>
                    <a:lstStyle/>
                    <a:p>
                      <a:pPr algn="l">
                        <a:spcAft>
                          <a:spcPts val="0"/>
                        </a:spcAft>
                      </a:pPr>
                      <a:r>
                        <a:rPr lang="en-GB" sz="1400" dirty="0">
                          <a:effectLst/>
                        </a:rPr>
                        <a:t>047318</a:t>
                      </a:r>
                      <a:endParaRPr lang="en-ZA" sz="14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400" dirty="0">
                          <a:effectLst/>
                        </a:rPr>
                        <a:t>BLOEMSPRUIT,,BLOEMSPRUIT AIR FORCE BASE,REPAIR &amp; RENOVATION TO </a:t>
                      </a:r>
                      <a:r>
                        <a:rPr lang="en-GB" sz="1400" dirty="0" smtClean="0">
                          <a:effectLst/>
                        </a:rPr>
                        <a:t>SEWER-</a:t>
                      </a:r>
                    </a:p>
                    <a:p>
                      <a:pPr algn="l">
                        <a:spcAft>
                          <a:spcPts val="0"/>
                        </a:spcAft>
                      </a:pPr>
                      <a:r>
                        <a:rPr lang="en-GB" sz="1400" dirty="0" smtClean="0">
                          <a:effectLst/>
                        </a:rPr>
                        <a:t>PLANNED</a:t>
                      </a:r>
                      <a:r>
                        <a:rPr lang="en-GB" sz="1400" baseline="0" dirty="0" smtClean="0">
                          <a:effectLst/>
                        </a:rPr>
                        <a:t> MAINTENANCE</a:t>
                      </a:r>
                      <a:endParaRPr lang="en-ZA" sz="14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400" b="1" dirty="0" smtClean="0"/>
                        <a:t>Bloemspruit Air force</a:t>
                      </a:r>
                      <a:r>
                        <a:rPr lang="en-ZA" sz="1400" b="1" baseline="0" dirty="0" smtClean="0"/>
                        <a:t> Base</a:t>
                      </a:r>
                      <a:endParaRPr lang="en-ZA" sz="1400" b="1" dirty="0" smtClean="0"/>
                    </a:p>
                    <a:p>
                      <a:pPr algn="ctr"/>
                      <a:endParaRPr lang="en-ZA" sz="1400" b="1" dirty="0">
                        <a:latin typeface="+mn-lt"/>
                      </a:endParaRPr>
                    </a:p>
                  </a:txBody>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400" kern="1200" dirty="0" smtClean="0">
                          <a:effectLst/>
                        </a:rPr>
                        <a:t>First Delivery</a:t>
                      </a:r>
                      <a:endParaRPr lang="en-ZA" sz="1400" kern="1200" dirty="0" smtClean="0">
                        <a:solidFill>
                          <a:schemeClr val="tx1"/>
                        </a:solidFill>
                        <a:effectLst/>
                        <a:latin typeface="+mn-lt"/>
                        <a:ea typeface="Tahoma" panose="020B0604030504040204" pitchFamily="34" charset="0"/>
                        <a:cs typeface="Tahoma" panose="020B0604030504040204" pitchFamily="34" charset="0"/>
                      </a:endParaRPr>
                    </a:p>
                  </a:txBody>
                  <a:tcPr marL="68580" marR="68580" marT="0" marB="0"/>
                </a:tc>
                <a:tc>
                  <a:txBody>
                    <a:bodyPr/>
                    <a:lstStyle/>
                    <a:p>
                      <a:pPr algn="ctr"/>
                      <a:r>
                        <a:rPr lang="en-US" sz="1400" dirty="0" smtClean="0"/>
                        <a:t>April 2016</a:t>
                      </a:r>
                      <a:endParaRPr lang="en-ZA" sz="1400" dirty="0"/>
                    </a:p>
                  </a:txBody>
                  <a:tcPr marL="68580" marR="68580" marT="0" marB="0"/>
                </a:tc>
                <a:tc>
                  <a:txBody>
                    <a:bodyPr/>
                    <a:lstStyle/>
                    <a:p>
                      <a:pPr algn="l">
                        <a:spcAft>
                          <a:spcPts val="0"/>
                        </a:spcAft>
                      </a:pPr>
                      <a:r>
                        <a:rPr lang="en-US" sz="1400" dirty="0" smtClean="0">
                          <a:effectLst/>
                          <a:latin typeface="+mn-lt"/>
                          <a:ea typeface="Times New Roman" panose="02020603050405020304" pitchFamily="18" charset="0"/>
                          <a:cs typeface="Times New Roman" panose="02020603050405020304" pitchFamily="18" charset="0"/>
                        </a:rPr>
                        <a:t>July</a:t>
                      </a:r>
                      <a:r>
                        <a:rPr lang="en-US" sz="1400" baseline="0" dirty="0" smtClean="0">
                          <a:effectLst/>
                          <a:latin typeface="+mn-lt"/>
                          <a:ea typeface="Times New Roman" panose="02020603050405020304" pitchFamily="18" charset="0"/>
                          <a:cs typeface="Times New Roman" panose="02020603050405020304" pitchFamily="18" charset="0"/>
                        </a:rPr>
                        <a:t> 2019</a:t>
                      </a:r>
                      <a:endParaRPr lang="en-ZA" sz="14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400" dirty="0">
                          <a:effectLst/>
                        </a:rPr>
                        <a:t>Contract awarded in April 2016. Practical Completion was taken in July 2018.</a:t>
                      </a:r>
                      <a:endParaRPr lang="en-ZA" sz="1400" dirty="0">
                        <a:effectLst/>
                        <a:latin typeface="+mn-lt"/>
                        <a:ea typeface="Times New Roman" panose="02020603050405020304" pitchFamily="18" charset="0"/>
                        <a:cs typeface="Times New Roman" panose="02020603050405020304" pitchFamily="18" charset="0"/>
                      </a:endParaRPr>
                    </a:p>
                  </a:txBody>
                  <a:tcPr marL="68580" marR="68580" marT="0" marB="0"/>
                </a:tc>
              </a:tr>
              <a:tr h="939453">
                <a:tc>
                  <a:txBody>
                    <a:bodyPr/>
                    <a:lstStyle/>
                    <a:p>
                      <a:pPr algn="l">
                        <a:spcAft>
                          <a:spcPts val="0"/>
                        </a:spcAft>
                      </a:pPr>
                      <a:r>
                        <a:rPr lang="en-GB" sz="1400" dirty="0">
                          <a:effectLst/>
                        </a:rPr>
                        <a:t>054805</a:t>
                      </a:r>
                      <a:endParaRPr lang="en-ZA" sz="1400" dirty="0">
                        <a:effectLst/>
                      </a:endParaRPr>
                    </a:p>
                    <a:p>
                      <a:pPr algn="l">
                        <a:spcAft>
                          <a:spcPts val="0"/>
                        </a:spcAft>
                      </a:pPr>
                      <a:r>
                        <a:rPr lang="en-GB" sz="1400" dirty="0">
                          <a:effectLst/>
                        </a:rPr>
                        <a:t> </a:t>
                      </a:r>
                      <a:endParaRPr lang="en-ZA" sz="14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400" dirty="0">
                          <a:effectLst/>
                        </a:rPr>
                        <a:t>BLOEMFONTEIN,TEMPE,( SAMHS) 3 MILITARY HOSPITAL,REPAIRS TO STORM DAMAGED ROOFS IN </a:t>
                      </a:r>
                      <a:r>
                        <a:rPr lang="en-GB" sz="1400" dirty="0" smtClean="0">
                          <a:effectLst/>
                        </a:rPr>
                        <a:t>COMPLEX- </a:t>
                      </a:r>
                    </a:p>
                    <a:p>
                      <a:pPr algn="l">
                        <a:spcAft>
                          <a:spcPts val="0"/>
                        </a:spcAft>
                      </a:pPr>
                      <a:r>
                        <a:rPr lang="en-GB" sz="1400" dirty="0" smtClean="0">
                          <a:effectLst/>
                        </a:rPr>
                        <a:t>DAMAGE/LOSS ACCOUNT</a:t>
                      </a:r>
                      <a:endParaRPr lang="en-ZA" sz="14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400" b="1" dirty="0" smtClean="0"/>
                        <a:t>3 Military Hospital</a:t>
                      </a:r>
                    </a:p>
                    <a:p>
                      <a:pPr algn="ctr"/>
                      <a:endParaRPr lang="en-ZA" sz="1400" b="1" dirty="0">
                        <a:latin typeface="+mn-lt"/>
                      </a:endParaRPr>
                    </a:p>
                  </a:txBody>
                  <a:tcPr/>
                </a:tc>
                <a:tc>
                  <a:txBody>
                    <a:bodyPr/>
                    <a:lstStyle/>
                    <a:p>
                      <a:pPr algn="ctr">
                        <a:spcAft>
                          <a:spcPts val="0"/>
                        </a:spcAft>
                      </a:pPr>
                      <a:r>
                        <a:rPr lang="en-GB" sz="1400" dirty="0" smtClean="0">
                          <a:effectLst/>
                          <a:latin typeface="+mn-lt"/>
                          <a:ea typeface="+mn-ea"/>
                          <a:cs typeface="+mn-cs"/>
                        </a:rPr>
                        <a:t>Design</a:t>
                      </a:r>
                      <a:r>
                        <a:rPr lang="en-GB" sz="1400" baseline="0" dirty="0" smtClean="0">
                          <a:effectLst/>
                          <a:latin typeface="+mn-lt"/>
                          <a:ea typeface="+mn-ea"/>
                          <a:cs typeface="+mn-cs"/>
                        </a:rPr>
                        <a:t> Stage</a:t>
                      </a:r>
                      <a:endParaRPr lang="en-ZA" sz="14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US" sz="1400" dirty="0" smtClean="0"/>
                        <a:t>May 2019</a:t>
                      </a:r>
                      <a:endParaRPr lang="en-ZA" sz="1400" dirty="0"/>
                    </a:p>
                  </a:txBody>
                  <a:tcPr marL="68580" marR="68580" marT="0" marB="0"/>
                </a:tc>
                <a:tc>
                  <a:txBody>
                    <a:bodyPr/>
                    <a:lstStyle/>
                    <a:p>
                      <a:pPr algn="l">
                        <a:spcAft>
                          <a:spcPts val="0"/>
                        </a:spcAft>
                      </a:pPr>
                      <a:r>
                        <a:rPr lang="en-US" sz="1400" dirty="0" smtClean="0">
                          <a:effectLst/>
                          <a:latin typeface="+mn-lt"/>
                          <a:ea typeface="Times New Roman" panose="02020603050405020304" pitchFamily="18" charset="0"/>
                          <a:cs typeface="Times New Roman" panose="02020603050405020304" pitchFamily="18" charset="0"/>
                        </a:rPr>
                        <a:t>April 2020</a:t>
                      </a:r>
                      <a:endParaRPr lang="en-ZA" sz="14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400" dirty="0" smtClean="0">
                          <a:effectLst/>
                        </a:rPr>
                        <a:t>Planned Tender Date : 2019/02/22.</a:t>
                      </a:r>
                      <a:r>
                        <a:rPr lang="en-GB" sz="1400" baseline="0" dirty="0" smtClean="0">
                          <a:effectLst/>
                        </a:rPr>
                        <a:t>  The client has authorised funding for the next financial year</a:t>
                      </a:r>
                      <a:endParaRPr lang="en-ZA" sz="1400" dirty="0">
                        <a:effectLst/>
                        <a:latin typeface="+mn-lt"/>
                        <a:ea typeface="Times New Roman" panose="02020603050405020304" pitchFamily="18" charset="0"/>
                        <a:cs typeface="Times New Roman" panose="02020603050405020304" pitchFamily="18" charset="0"/>
                      </a:endParaRPr>
                    </a:p>
                  </a:txBody>
                  <a:tcPr marL="68580" marR="68580" marT="0" marB="0"/>
                </a:tc>
              </a:tr>
              <a:tr h="1004763">
                <a:tc>
                  <a:txBody>
                    <a:bodyPr/>
                    <a:lstStyle/>
                    <a:p>
                      <a:pPr algn="l">
                        <a:spcAft>
                          <a:spcPts val="0"/>
                        </a:spcAft>
                      </a:pPr>
                      <a:r>
                        <a:rPr lang="en-GB" sz="1400" dirty="0">
                          <a:effectLst/>
                        </a:rPr>
                        <a:t>050804</a:t>
                      </a:r>
                      <a:endParaRPr lang="en-ZA" sz="14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400" dirty="0">
                          <a:effectLst/>
                        </a:rPr>
                        <a:t>BLOEMFONTEIN,TEMPE,,(SAMHS): 3 MILITARY HOSPITAL. FACILITIES MANAGEMENT </a:t>
                      </a:r>
                      <a:r>
                        <a:rPr lang="en-GB" sz="1400" dirty="0" smtClean="0">
                          <a:effectLst/>
                        </a:rPr>
                        <a:t>CONTRACT- FACILITIES MANAGEMENT</a:t>
                      </a:r>
                      <a:endParaRPr lang="en-ZA" sz="14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ZA" sz="1400" b="1" dirty="0" smtClean="0"/>
                        <a:t>3 Military Hospital</a:t>
                      </a:r>
                      <a:endParaRPr lang="en-ZA" sz="1400" b="1" dirty="0">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400" kern="1200" dirty="0" smtClean="0">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kern="1200" dirty="0" smtClean="0">
                          <a:effectLst/>
                        </a:rPr>
                        <a:t>Pre-design stage</a:t>
                      </a:r>
                      <a:endParaRPr lang="en-US" sz="1400" b="0" i="0" u="none" strike="noStrike" kern="1200" dirty="0" smtClean="0">
                        <a:solidFill>
                          <a:schemeClr val="tx1"/>
                        </a:solidFill>
                        <a:effectLst/>
                        <a:latin typeface="+mn-lt"/>
                        <a:ea typeface="Tahoma" panose="020B0604030504040204" pitchFamily="34" charset="0"/>
                        <a:cs typeface="Tahoma" panose="020B0604030504040204" pitchFamily="34" charset="0"/>
                      </a:endParaRPr>
                    </a:p>
                  </a:txBody>
                  <a:tcPr marL="68580" marR="68580" marT="0" marB="0"/>
                </a:tc>
                <a:tc>
                  <a:txBody>
                    <a:bodyPr/>
                    <a:lstStyle/>
                    <a:p>
                      <a:pPr algn="ctr"/>
                      <a:r>
                        <a:rPr lang="en-US" sz="1400" dirty="0" smtClean="0"/>
                        <a:t>March</a:t>
                      </a:r>
                      <a:r>
                        <a:rPr lang="en-US" sz="1400" baseline="0" dirty="0" smtClean="0"/>
                        <a:t> 2020</a:t>
                      </a:r>
                      <a:endParaRPr lang="en-ZA" sz="1400" dirty="0"/>
                    </a:p>
                  </a:txBody>
                  <a:tcPr marL="68580" marR="68580" marT="0" marB="0"/>
                </a:tc>
                <a:tc>
                  <a:txBody>
                    <a:bodyPr/>
                    <a:lstStyle/>
                    <a:p>
                      <a:pPr algn="l">
                        <a:spcAft>
                          <a:spcPts val="0"/>
                        </a:spcAft>
                      </a:pPr>
                      <a:r>
                        <a:rPr lang="en-US" sz="1400" dirty="0" smtClean="0">
                          <a:effectLst/>
                          <a:latin typeface="+mn-lt"/>
                          <a:ea typeface="Times New Roman" panose="02020603050405020304" pitchFamily="18" charset="0"/>
                          <a:cs typeface="Times New Roman" panose="02020603050405020304" pitchFamily="18" charset="0"/>
                        </a:rPr>
                        <a:t>March 2025</a:t>
                      </a:r>
                      <a:endParaRPr lang="en-ZA" sz="14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400" dirty="0">
                          <a:effectLst/>
                        </a:rPr>
                        <a:t>Pending procurement </a:t>
                      </a:r>
                      <a:r>
                        <a:rPr lang="en-GB" sz="1400" dirty="0" smtClean="0">
                          <a:effectLst/>
                        </a:rPr>
                        <a:t>instruction, to initiate the project</a:t>
                      </a:r>
                      <a:endParaRPr lang="en-ZA" sz="1400" dirty="0">
                        <a:effectLst/>
                        <a:latin typeface="+mn-lt"/>
                        <a:ea typeface="Times New Roman" panose="02020603050405020304" pitchFamily="18"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xmlns="" val="320033887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9966" y="402036"/>
            <a:ext cx="10644939" cy="1344119"/>
          </a:xfrm>
        </p:spPr>
        <p:txBody>
          <a:bodyPr/>
          <a:lstStyle/>
          <a:p>
            <a:pPr>
              <a:defRPr/>
            </a:pPr>
            <a:r>
              <a:rPr lang="en-ZA" sz="3403" b="1" dirty="0" smtClean="0">
                <a:solidFill>
                  <a:schemeClr val="bg1">
                    <a:lumMod val="65000"/>
                  </a:schemeClr>
                </a:solidFill>
              </a:rPr>
              <a:t>3.2 PROJECT PROGRESS </a:t>
            </a:r>
            <a:br>
              <a:rPr lang="en-ZA" sz="3403" b="1" dirty="0" smtClean="0">
                <a:solidFill>
                  <a:schemeClr val="bg1">
                    <a:lumMod val="65000"/>
                  </a:schemeClr>
                </a:solidFill>
              </a:rPr>
            </a:br>
            <a:r>
              <a:rPr lang="en-ZA" sz="3403" b="1" dirty="0" smtClean="0">
                <a:solidFill>
                  <a:schemeClr val="bg1">
                    <a:lumMod val="65000"/>
                  </a:schemeClr>
                </a:solidFill>
              </a:rPr>
              <a:t>PER FACILITY</a:t>
            </a:r>
            <a:endParaRPr lang="en-ZA" sz="3403" b="1" dirty="0">
              <a:solidFill>
                <a:schemeClr val="bg1">
                  <a:lumMod val="65000"/>
                </a:schemeClr>
              </a:solidFill>
            </a:endParaRPr>
          </a:p>
        </p:txBody>
      </p:sp>
      <p:sp>
        <p:nvSpPr>
          <p:cNvPr id="34820" name="Slide Number Placeholder 6"/>
          <p:cNvSpPr txBox="1">
            <a:spLocks/>
          </p:cNvSpPr>
          <p:nvPr/>
        </p:nvSpPr>
        <p:spPr bwMode="auto">
          <a:xfrm>
            <a:off x="10354788" y="7818690"/>
            <a:ext cx="1152102" cy="3260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6430" tIns="43215" rIns="86430" bIns="43215"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algn="r" eaLnBrk="1" hangingPunct="1"/>
            <a:fld id="{B2CB4F47-8930-4848-A203-2B394D366615}" type="slidenum">
              <a:rPr lang="en-GB" altLang="en-US" sz="1512" b="1">
                <a:solidFill>
                  <a:srgbClr val="595959"/>
                </a:solidFill>
                <a:latin typeface="Century Gothic" panose="020B0502020202020204" pitchFamily="34" charset="0"/>
              </a:rPr>
              <a:pPr algn="r" eaLnBrk="1" hangingPunct="1"/>
              <a:t>9</a:t>
            </a:fld>
            <a:endParaRPr lang="en-GB" altLang="en-US" sz="1512" b="1" dirty="0">
              <a:solidFill>
                <a:srgbClr val="595959"/>
              </a:solidFill>
              <a:latin typeface="Century Gothic" panose="020B0502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2447875777"/>
              </p:ext>
            </p:extLst>
          </p:nvPr>
        </p:nvGraphicFramePr>
        <p:xfrm>
          <a:off x="-1" y="1944118"/>
          <a:ext cx="12188825" cy="6126480"/>
        </p:xfrm>
        <a:graphic>
          <a:graphicData uri="http://schemas.openxmlformats.org/drawingml/2006/table">
            <a:tbl>
              <a:tblPr firstRow="1" bandRow="1">
                <a:tableStyleId>{21E4AEA4-8DFA-4A89-87EB-49C32662AFE0}</a:tableStyleId>
              </a:tblPr>
              <a:tblGrid>
                <a:gridCol w="549797"/>
                <a:gridCol w="2160240"/>
                <a:gridCol w="1296144"/>
                <a:gridCol w="1224136"/>
                <a:gridCol w="1368152"/>
                <a:gridCol w="1296144"/>
                <a:gridCol w="1296144"/>
                <a:gridCol w="2998068"/>
              </a:tblGrid>
              <a:tr h="722359">
                <a:tc>
                  <a:txBody>
                    <a:bodyPr/>
                    <a:lstStyle/>
                    <a:p>
                      <a:pPr algn="ctr"/>
                      <a:r>
                        <a:rPr lang="en-ZA" sz="1400" baseline="0" dirty="0" smtClean="0"/>
                        <a:t>NO.</a:t>
                      </a:r>
                      <a:endParaRPr lang="en-ZA" sz="1400" dirty="0"/>
                    </a:p>
                  </a:txBody>
                  <a:tcPr anchor="ctr"/>
                </a:tc>
                <a:tc>
                  <a:txBody>
                    <a:bodyPr/>
                    <a:lstStyle/>
                    <a:p>
                      <a:pPr algn="ctr"/>
                      <a:r>
                        <a:rPr lang="en-ZA" sz="1400" dirty="0" smtClean="0"/>
                        <a:t>DESCRIPTION</a:t>
                      </a:r>
                      <a:endParaRPr lang="en-ZA" sz="1400" dirty="0"/>
                    </a:p>
                  </a:txBody>
                  <a:tcPr anchor="ctr"/>
                </a:tc>
                <a:tc>
                  <a:txBody>
                    <a:bodyPr/>
                    <a:lstStyle/>
                    <a:p>
                      <a:pPr algn="ctr"/>
                      <a:r>
                        <a:rPr lang="en-ZA" sz="1400" dirty="0" smtClean="0"/>
                        <a:t>FACILITY</a:t>
                      </a:r>
                      <a:endParaRPr lang="en-ZA" sz="1400" dirty="0"/>
                    </a:p>
                  </a:txBody>
                  <a:tcPr anchor="ctr"/>
                </a:tc>
                <a:tc>
                  <a:txBody>
                    <a:bodyPr/>
                    <a:lstStyle/>
                    <a:p>
                      <a:pPr algn="ctr"/>
                      <a:r>
                        <a:rPr lang="en-ZA" sz="1400" dirty="0" smtClean="0"/>
                        <a:t>STATUS</a:t>
                      </a:r>
                      <a:endParaRPr lang="en-ZA" sz="1400" dirty="0"/>
                    </a:p>
                  </a:txBody>
                  <a:tcPr anchor="ctr"/>
                </a:tc>
                <a:tc>
                  <a:txBody>
                    <a:bodyPr/>
                    <a:lstStyle/>
                    <a:p>
                      <a:pPr algn="ctr"/>
                      <a:r>
                        <a:rPr lang="en-ZA" sz="1400" dirty="0" smtClean="0"/>
                        <a:t>ESTIMATE VALUE</a:t>
                      </a:r>
                      <a:r>
                        <a:rPr lang="en-ZA" sz="1400" baseline="0" dirty="0" smtClean="0"/>
                        <a:t> OF THE PROJECT</a:t>
                      </a:r>
                      <a:endParaRPr lang="en-ZA" sz="1400" dirty="0"/>
                    </a:p>
                  </a:txBody>
                  <a:tcPr anchor="ctr"/>
                </a:tc>
                <a:tc>
                  <a:txBody>
                    <a:bodyPr/>
                    <a:lstStyle/>
                    <a:p>
                      <a:r>
                        <a:rPr lang="en-US" sz="1400" dirty="0" smtClean="0"/>
                        <a:t>ANTICIPATED START DATE</a:t>
                      </a:r>
                      <a:endParaRPr lang="en-ZA" sz="1400" dirty="0"/>
                    </a:p>
                  </a:txBody>
                  <a:tcPr anchor="ctr"/>
                </a:tc>
                <a:tc>
                  <a:txBody>
                    <a:bodyPr/>
                    <a:lstStyle/>
                    <a:p>
                      <a:pPr algn="ctr"/>
                      <a:r>
                        <a:rPr lang="en-US" sz="1400" dirty="0" smtClean="0"/>
                        <a:t>ANTICIPATED</a:t>
                      </a:r>
                      <a:r>
                        <a:rPr lang="en-US" sz="1400" baseline="0" dirty="0" smtClean="0"/>
                        <a:t> END DATE</a:t>
                      </a:r>
                      <a:endParaRPr lang="en-ZA" sz="1400" dirty="0"/>
                    </a:p>
                  </a:txBody>
                  <a:tcPr anchor="ctr"/>
                </a:tc>
                <a:tc>
                  <a:txBody>
                    <a:bodyPr/>
                    <a:lstStyle/>
                    <a:p>
                      <a:pPr algn="ctr"/>
                      <a:r>
                        <a:rPr lang="en-ZA" sz="1400" dirty="0" smtClean="0"/>
                        <a:t>PROGRESS</a:t>
                      </a:r>
                      <a:endParaRPr lang="en-ZA" sz="1400" dirty="0"/>
                    </a:p>
                  </a:txBody>
                  <a:tcPr anchor="ctr"/>
                </a:tc>
              </a:tr>
              <a:tr h="1260157">
                <a:tc>
                  <a:txBody>
                    <a:bodyPr/>
                    <a:lstStyle/>
                    <a:p>
                      <a:pPr algn="l">
                        <a:spcAft>
                          <a:spcPts val="0"/>
                        </a:spcAft>
                      </a:pPr>
                      <a:r>
                        <a:rPr lang="en-ZA" sz="1200" dirty="0" smtClean="0">
                          <a:effectLst/>
                        </a:rPr>
                        <a:t>1</a:t>
                      </a:r>
                    </a:p>
                    <a:p>
                      <a:pPr algn="l">
                        <a:spcAft>
                          <a:spcPts val="0"/>
                        </a:spcAft>
                      </a:pPr>
                      <a:endParaRPr lang="en-Z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200" dirty="0" smtClean="0">
                          <a:effectLst/>
                        </a:rPr>
                        <a:t>BLOEMFONTEIN,TEMPE,,(SAMHS): 3 MILITARY HOSPITAL. FACILITIES MANAGEMENT CONTRACT- </a:t>
                      </a:r>
                      <a:endParaRPr lang="en-Z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ZA" sz="1200" b="1" dirty="0" smtClean="0"/>
                        <a:t>Tempe Military Base –</a:t>
                      </a:r>
                    </a:p>
                    <a:p>
                      <a:pPr algn="ctr"/>
                      <a:r>
                        <a:rPr lang="en-ZA" sz="1200" b="1" dirty="0" smtClean="0"/>
                        <a:t>3</a:t>
                      </a:r>
                      <a:r>
                        <a:rPr lang="en-ZA" sz="1200" b="1" baseline="0" dirty="0" smtClean="0"/>
                        <a:t> Military Hospital</a:t>
                      </a:r>
                      <a:endParaRPr lang="en-ZA" sz="1200" b="1" dirty="0">
                        <a:latin typeface="+mn-lt"/>
                      </a:endParaRPr>
                    </a:p>
                  </a:txBody>
                  <a:tcPr/>
                </a:tc>
                <a:tc>
                  <a:txBody>
                    <a:bodyPr/>
                    <a:lstStyle/>
                    <a:p>
                      <a:pPr algn="ctr">
                        <a:spcAft>
                          <a:spcPts val="0"/>
                        </a:spcAft>
                      </a:pPr>
                      <a:r>
                        <a:rPr lang="en-US" sz="1200" dirty="0" smtClean="0">
                          <a:effectLst/>
                          <a:latin typeface="+mn-lt"/>
                          <a:ea typeface="+mn-ea"/>
                          <a:cs typeface="+mn-cs"/>
                        </a:rPr>
                        <a:t>Pre-design</a:t>
                      </a:r>
                      <a:r>
                        <a:rPr lang="en-US" sz="1200" baseline="0" dirty="0" smtClean="0">
                          <a:effectLst/>
                          <a:latin typeface="+mn-lt"/>
                          <a:ea typeface="+mn-ea"/>
                          <a:cs typeface="+mn-cs"/>
                        </a:rPr>
                        <a:t> stage</a:t>
                      </a:r>
                      <a:endParaRPr lang="en-Z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r>
                        <a:rPr lang="en-ZA" sz="1200" dirty="0" smtClean="0"/>
                        <a:t>R9 409 525</a:t>
                      </a:r>
                      <a:endParaRPr lang="en-ZA" sz="1200" dirty="0">
                        <a:latin typeface="+mn-lt"/>
                      </a:endParaRPr>
                    </a:p>
                  </a:txBody>
                  <a:tcPr/>
                </a:tc>
                <a:tc>
                  <a:txBody>
                    <a:bodyPr/>
                    <a:lstStyle/>
                    <a:p>
                      <a:r>
                        <a:rPr lang="en-US" sz="1200" dirty="0" smtClean="0"/>
                        <a:t>March 2020</a:t>
                      </a:r>
                      <a:endParaRPr lang="en-ZA" sz="1200" dirty="0"/>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mn-lt"/>
                          <a:ea typeface="Times New Roman" panose="02020603050405020304" pitchFamily="18" charset="0"/>
                          <a:cs typeface="Times New Roman" panose="02020603050405020304" pitchFamily="18" charset="0"/>
                        </a:rPr>
                        <a:t>March 2025</a:t>
                      </a:r>
                      <a:endParaRPr lang="en-Z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rPr>
                        <a:t>The project is already in inception stage and it needs confirmation of funding to progress to other project stages. The PMTE has a Total Facilities Management Strategy with the aid of Development Bank of South Africa (DBSA) </a:t>
                      </a:r>
                      <a:endParaRPr lang="en-ZA" sz="1200" dirty="0">
                        <a:effectLst/>
                        <a:latin typeface="+mn-lt"/>
                        <a:ea typeface="Times New Roman" panose="02020603050405020304" pitchFamily="18" charset="0"/>
                        <a:cs typeface="Times New Roman" panose="02020603050405020304" pitchFamily="18" charset="0"/>
                      </a:endParaRPr>
                    </a:p>
                  </a:txBody>
                  <a:tcPr marL="68580" marR="68580" marT="0" marB="0"/>
                </a:tc>
              </a:tr>
              <a:tr h="810101">
                <a:tc>
                  <a:txBody>
                    <a:bodyPr/>
                    <a:lstStyle/>
                    <a:p>
                      <a:pPr algn="l">
                        <a:spcAft>
                          <a:spcPts val="0"/>
                        </a:spcAft>
                      </a:pPr>
                      <a:r>
                        <a:rPr lang="en-ZA" sz="1200" dirty="0" smtClean="0">
                          <a:effectLst/>
                        </a:rPr>
                        <a:t>2</a:t>
                      </a:r>
                      <a:endParaRPr lang="en-Z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200" kern="1200" dirty="0" smtClean="0">
                          <a:effectLst/>
                        </a:rPr>
                        <a:t>ESTABLISH A 24 HOUR DPW MAINTENANCE CONTROL ROOM ON SITE MANNED BY DPW TECHNICAL TEAM</a:t>
                      </a:r>
                      <a:endParaRPr lang="en-Z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ZA" sz="1200" b="1" dirty="0" smtClean="0"/>
                        <a:t>Tempe Military Base –</a:t>
                      </a:r>
                    </a:p>
                    <a:p>
                      <a:pPr algn="ctr"/>
                      <a:r>
                        <a:rPr lang="en-ZA" sz="1200" b="1" dirty="0" smtClean="0"/>
                        <a:t>3</a:t>
                      </a:r>
                      <a:r>
                        <a:rPr lang="en-ZA" sz="1200" b="1" baseline="0" dirty="0" smtClean="0"/>
                        <a:t> Military Hospital</a:t>
                      </a:r>
                      <a:endParaRPr lang="en-ZA" sz="1200" b="1" dirty="0">
                        <a:latin typeface="+mn-lt"/>
                      </a:endParaRPr>
                    </a:p>
                  </a:txBody>
                  <a:tcPr/>
                </a:tc>
                <a:tc>
                  <a:txBody>
                    <a:bodyPr/>
                    <a:lstStyle/>
                    <a:p>
                      <a:pPr algn="ctr">
                        <a:spcAft>
                          <a:spcPts val="0"/>
                        </a:spcAft>
                      </a:pPr>
                      <a:r>
                        <a:rPr lang="en-ZA" sz="1200" dirty="0" smtClean="0">
                          <a:effectLst/>
                        </a:rPr>
                        <a:t>Pre-design stage</a:t>
                      </a:r>
                      <a:endParaRPr lang="en-Z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r>
                        <a:rPr lang="en-GB" sz="1200" dirty="0" smtClean="0">
                          <a:effectLst/>
                        </a:rPr>
                        <a:t>(Same</a:t>
                      </a:r>
                      <a:r>
                        <a:rPr lang="en-GB" sz="1200" baseline="0" dirty="0" smtClean="0">
                          <a:effectLst/>
                        </a:rPr>
                        <a:t> as No. 1 above)</a:t>
                      </a:r>
                      <a:endParaRPr lang="en-ZA" sz="1200" dirty="0">
                        <a:latin typeface="+mn-lt"/>
                      </a:endParaRPr>
                    </a:p>
                  </a:txBody>
                  <a:tcPr/>
                </a:tc>
                <a:tc>
                  <a:txBody>
                    <a:bodyPr/>
                    <a:lstStyle/>
                    <a:p>
                      <a:r>
                        <a:rPr lang="en-US" sz="1200" dirty="0" smtClean="0"/>
                        <a:t>March 2020</a:t>
                      </a:r>
                      <a:endParaRPr lang="en-ZA" sz="1200" dirty="0"/>
                    </a:p>
                  </a:txBody>
                  <a:tcPr marL="68580" marR="68580" marT="0" marB="0"/>
                </a:tc>
                <a:tc>
                  <a:txBody>
                    <a:bodyPr/>
                    <a:lstStyle/>
                    <a:p>
                      <a:pPr algn="l">
                        <a:spcAft>
                          <a:spcPts val="0"/>
                        </a:spcAft>
                      </a:pPr>
                      <a:r>
                        <a:rPr lang="en-US" sz="1200" dirty="0" smtClean="0">
                          <a:effectLst/>
                          <a:latin typeface="+mn-lt"/>
                          <a:ea typeface="Times New Roman" panose="02020603050405020304" pitchFamily="18" charset="0"/>
                          <a:cs typeface="Times New Roman" panose="02020603050405020304" pitchFamily="18" charset="0"/>
                        </a:rPr>
                        <a:t>March 2025</a:t>
                      </a:r>
                      <a:endParaRPr lang="en-Z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200" dirty="0" smtClean="0">
                          <a:effectLst/>
                        </a:rPr>
                        <a:t>(same</a:t>
                      </a:r>
                      <a:r>
                        <a:rPr lang="en-GB" sz="1200" baseline="0" dirty="0" smtClean="0">
                          <a:effectLst/>
                        </a:rPr>
                        <a:t> as No. 1 above)</a:t>
                      </a:r>
                      <a:endParaRPr lang="en-ZA" sz="1200" dirty="0">
                        <a:effectLst/>
                        <a:latin typeface="+mn-lt"/>
                        <a:ea typeface="Times New Roman" panose="02020603050405020304" pitchFamily="18" charset="0"/>
                        <a:cs typeface="Times New Roman" panose="02020603050405020304" pitchFamily="18" charset="0"/>
                      </a:endParaRPr>
                    </a:p>
                  </a:txBody>
                  <a:tcPr marL="68580" marR="68580" marT="0" marB="0"/>
                </a:tc>
              </a:tr>
              <a:tr h="1080135">
                <a:tc>
                  <a:txBody>
                    <a:bodyPr/>
                    <a:lstStyle/>
                    <a:p>
                      <a:pPr algn="l">
                        <a:spcAft>
                          <a:spcPts val="0"/>
                        </a:spcAft>
                      </a:pPr>
                      <a:r>
                        <a:rPr lang="en-ZA" sz="1200" dirty="0" smtClean="0">
                          <a:effectLst/>
                        </a:rPr>
                        <a:t>3</a:t>
                      </a:r>
                      <a:endParaRPr lang="en-Z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algn="l" defTabSz="914400" rtl="0" eaLnBrk="1" latinLnBrk="0" hangingPunct="1">
                        <a:spcAft>
                          <a:spcPts val="0"/>
                        </a:spcAft>
                      </a:pPr>
                      <a:r>
                        <a:rPr lang="en-GB" sz="1200" kern="1200" dirty="0" smtClean="0">
                          <a:effectLst/>
                        </a:rPr>
                        <a:t>IMMEDIATE REPLACEMENT/REPAIR OF THE ROOFS OF THE MAIN HOSPITAL BUILDING AS WELL AS THE SURROUNDING BUILDINGS</a:t>
                      </a:r>
                      <a:endParaRPr lang="en-ZA" sz="1200" kern="1200" dirty="0">
                        <a:solidFill>
                          <a:schemeClr val="dk1"/>
                        </a:solidFill>
                        <a:effectLst/>
                        <a:latin typeface="+mn-lt"/>
                        <a:ea typeface="+mn-ea"/>
                        <a:cs typeface="+mn-cs"/>
                      </a:endParaRPr>
                    </a:p>
                  </a:txBody>
                  <a:tcPr marL="68580" marR="68580" marT="0" marB="0"/>
                </a:tc>
                <a:tc>
                  <a:txBody>
                    <a:bodyPr/>
                    <a:lstStyle/>
                    <a:p>
                      <a:pPr algn="ctr"/>
                      <a:r>
                        <a:rPr lang="en-ZA" sz="1200" b="1" dirty="0" smtClean="0"/>
                        <a:t>Tempe Military Base –</a:t>
                      </a:r>
                    </a:p>
                    <a:p>
                      <a:pPr algn="ctr"/>
                      <a:r>
                        <a:rPr lang="en-ZA" sz="1200" b="1" dirty="0" smtClean="0"/>
                        <a:t>3</a:t>
                      </a:r>
                      <a:r>
                        <a:rPr lang="en-ZA" sz="1200" b="1" baseline="0" dirty="0" smtClean="0"/>
                        <a:t> Military Hospital</a:t>
                      </a:r>
                      <a:endParaRPr lang="en-ZA" sz="1200" b="1" dirty="0">
                        <a:latin typeface="+mn-lt"/>
                      </a:endParaRPr>
                    </a:p>
                  </a:txBody>
                  <a:tcPr/>
                </a:tc>
                <a:tc>
                  <a:txBody>
                    <a:bodyPr/>
                    <a:lstStyle/>
                    <a:p>
                      <a:pPr algn="ctr">
                        <a:spcAft>
                          <a:spcPts val="0"/>
                        </a:spcAft>
                      </a:pPr>
                      <a:r>
                        <a:rPr lang="en-US" sz="1200" dirty="0" smtClean="0">
                          <a:effectLst/>
                          <a:latin typeface="+mn-lt"/>
                          <a:ea typeface="+mn-ea"/>
                          <a:cs typeface="+mn-cs"/>
                        </a:rPr>
                        <a:t>Design</a:t>
                      </a:r>
                      <a:r>
                        <a:rPr lang="en-US" sz="1200" baseline="0" dirty="0" smtClean="0">
                          <a:effectLst/>
                          <a:latin typeface="+mn-lt"/>
                          <a:ea typeface="+mn-ea"/>
                          <a:cs typeface="+mn-cs"/>
                        </a:rPr>
                        <a:t> stage</a:t>
                      </a:r>
                      <a:endParaRPr lang="en-Z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r>
                        <a:rPr lang="en-US" sz="1200" dirty="0" smtClean="0"/>
                        <a:t>R7</a:t>
                      </a:r>
                      <a:r>
                        <a:rPr lang="en-US" sz="1200" baseline="0" dirty="0" smtClean="0"/>
                        <a:t> </a:t>
                      </a:r>
                      <a:r>
                        <a:rPr lang="en-US" sz="1200" dirty="0" smtClean="0"/>
                        <a:t>396</a:t>
                      </a:r>
                      <a:r>
                        <a:rPr lang="en-US" sz="1200" baseline="0" dirty="0" smtClean="0"/>
                        <a:t> </a:t>
                      </a:r>
                      <a:r>
                        <a:rPr lang="en-US" sz="1200" dirty="0" smtClean="0"/>
                        <a:t>097</a:t>
                      </a:r>
                      <a:endParaRPr lang="en-ZA" sz="1200" dirty="0">
                        <a:latin typeface="+mn-lt"/>
                      </a:endParaRPr>
                    </a:p>
                  </a:txBody>
                  <a:tcPr/>
                </a:tc>
                <a:tc>
                  <a:txBody>
                    <a:bodyPr/>
                    <a:lstStyle/>
                    <a:p>
                      <a:r>
                        <a:rPr lang="en-US" sz="1200" dirty="0" smtClean="0"/>
                        <a:t>May 2019</a:t>
                      </a:r>
                      <a:endParaRPr lang="en-ZA" sz="1200" dirty="0"/>
                    </a:p>
                  </a:txBody>
                  <a:tcPr marL="68580" marR="68580" marT="0" marB="0"/>
                </a:tc>
                <a:tc>
                  <a:txBody>
                    <a:bodyPr/>
                    <a:lstStyle/>
                    <a:p>
                      <a:pPr algn="l">
                        <a:spcAft>
                          <a:spcPts val="0"/>
                        </a:spcAft>
                      </a:pPr>
                      <a:r>
                        <a:rPr lang="en-US" sz="1200" dirty="0" smtClean="0">
                          <a:effectLst/>
                          <a:latin typeface="+mn-lt"/>
                          <a:ea typeface="Times New Roman" panose="02020603050405020304" pitchFamily="18" charset="0"/>
                          <a:cs typeface="Times New Roman" panose="02020603050405020304" pitchFamily="18" charset="0"/>
                        </a:rPr>
                        <a:t>April 2020</a:t>
                      </a:r>
                    </a:p>
                  </a:txBody>
                  <a:tcPr marL="68580" marR="68580" marT="0" marB="0"/>
                </a:tc>
                <a:tc>
                  <a:txBody>
                    <a:bodyPr/>
                    <a:lstStyle/>
                    <a:p>
                      <a:pPr algn="l">
                        <a:spcAft>
                          <a:spcPts val="0"/>
                        </a:spcAft>
                      </a:pPr>
                      <a:r>
                        <a:rPr lang="en-US" sz="1200" dirty="0" smtClean="0">
                          <a:effectLst/>
                        </a:rPr>
                        <a:t>The planned advert date for the contractor is 22 February 2019 and closing on 19 March 2019. </a:t>
                      </a:r>
                    </a:p>
                    <a:p>
                      <a:pPr algn="l">
                        <a:spcAft>
                          <a:spcPts val="0"/>
                        </a:spcAft>
                      </a:pPr>
                      <a:r>
                        <a:rPr lang="en-US" sz="1200" dirty="0" smtClean="0">
                          <a:effectLst/>
                        </a:rPr>
                        <a:t>Contract award to the contractor is planned for 17 May 2019. </a:t>
                      </a:r>
                    </a:p>
                    <a:p>
                      <a:pPr algn="l">
                        <a:spcAft>
                          <a:spcPts val="0"/>
                        </a:spcAft>
                      </a:pPr>
                      <a:endParaRPr lang="en-US" sz="1200" dirty="0" smtClean="0">
                        <a:effectLst/>
                        <a:latin typeface="+mn-lt"/>
                        <a:ea typeface="Times New Roman" panose="02020603050405020304" pitchFamily="18" charset="0"/>
                        <a:cs typeface="Times New Roman" panose="02020603050405020304" pitchFamily="18" charset="0"/>
                      </a:endParaRPr>
                    </a:p>
                  </a:txBody>
                  <a:tcPr marL="68580" marR="68580" marT="0" marB="0"/>
                </a:tc>
              </a:tr>
              <a:tr h="1082918">
                <a:tc>
                  <a:txBody>
                    <a:bodyPr/>
                    <a:lstStyle/>
                    <a:p>
                      <a:pPr algn="l">
                        <a:spcAft>
                          <a:spcPts val="0"/>
                        </a:spcAft>
                      </a:pPr>
                      <a:r>
                        <a:rPr lang="en-ZA" sz="1200" dirty="0" smtClean="0">
                          <a:effectLst/>
                        </a:rPr>
                        <a:t>4</a:t>
                      </a:r>
                      <a:endParaRPr lang="en-Z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200" dirty="0" smtClean="0">
                          <a:effectLst/>
                        </a:rPr>
                        <a:t>BLOEMFONTEIN,TEMPE,,(SAMHS): 3 MILITARY HOSPITAL: REPLACEMENT OF HOT WATER STORAGE VESSELS-</a:t>
                      </a:r>
                    </a:p>
                    <a:p>
                      <a:pPr algn="l">
                        <a:spcAft>
                          <a:spcPts val="0"/>
                        </a:spcAft>
                      </a:pPr>
                      <a:r>
                        <a:rPr lang="en-GB" sz="1200" dirty="0" smtClean="0">
                          <a:effectLst/>
                        </a:rPr>
                        <a:t>CAPITAL</a:t>
                      </a:r>
                      <a:endParaRPr lang="en-ZA" sz="1200" dirty="0" smtClean="0">
                        <a:effectLst/>
                      </a:endParaRPr>
                    </a:p>
                    <a:p>
                      <a:pPr algn="l">
                        <a:spcAft>
                          <a:spcPts val="0"/>
                        </a:spcAft>
                      </a:pPr>
                      <a:endParaRPr lang="en-Z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ZA" sz="1200" b="1" dirty="0" smtClean="0"/>
                        <a:t>Tempe Military Base –</a:t>
                      </a:r>
                    </a:p>
                    <a:p>
                      <a:pPr algn="ctr"/>
                      <a:r>
                        <a:rPr lang="en-ZA" sz="1200" b="1" dirty="0" smtClean="0"/>
                        <a:t>3</a:t>
                      </a:r>
                      <a:r>
                        <a:rPr lang="en-ZA" sz="1200" b="1" baseline="0" dirty="0" smtClean="0"/>
                        <a:t> Military Hospital</a:t>
                      </a:r>
                      <a:endParaRPr lang="en-ZA" sz="1200" b="1" dirty="0">
                        <a:latin typeface="+mn-lt"/>
                      </a:endParaRPr>
                    </a:p>
                  </a:txBody>
                  <a:tcPr/>
                </a:tc>
                <a:tc>
                  <a:txBody>
                    <a:bodyPr/>
                    <a:lstStyle/>
                    <a:p>
                      <a:pPr algn="ctr">
                        <a:spcAft>
                          <a:spcPts val="0"/>
                        </a:spcAft>
                      </a:pPr>
                      <a:r>
                        <a:rPr lang="en-US" sz="1200" dirty="0" smtClean="0">
                          <a:effectLst/>
                          <a:latin typeface="+mn-lt"/>
                          <a:ea typeface="+mn-ea"/>
                          <a:cs typeface="+mn-cs"/>
                        </a:rPr>
                        <a:t>Design</a:t>
                      </a:r>
                      <a:r>
                        <a:rPr lang="en-US" sz="1200" baseline="0" dirty="0" smtClean="0">
                          <a:effectLst/>
                          <a:latin typeface="+mn-lt"/>
                          <a:ea typeface="+mn-ea"/>
                          <a:cs typeface="+mn-cs"/>
                        </a:rPr>
                        <a:t> stage</a:t>
                      </a:r>
                      <a:endParaRPr lang="en-Z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r>
                        <a:rPr lang="en-US" sz="1200" dirty="0" smtClean="0"/>
                        <a:t>R1 614 375</a:t>
                      </a:r>
                      <a:endParaRPr lang="en-ZA" sz="1200" dirty="0">
                        <a:latin typeface="+mn-lt"/>
                      </a:endParaRPr>
                    </a:p>
                  </a:txBody>
                  <a:tcPr/>
                </a:tc>
                <a:tc>
                  <a:txBody>
                    <a:bodyPr/>
                    <a:lstStyle/>
                    <a:p>
                      <a:r>
                        <a:rPr lang="en-US" sz="1200" dirty="0" smtClean="0"/>
                        <a:t>June 2019</a:t>
                      </a:r>
                      <a:endParaRPr lang="en-ZA" sz="1200" dirty="0"/>
                    </a:p>
                  </a:txBody>
                  <a:tcPr marL="68580" marR="68580" marT="0" marB="0"/>
                </a:tc>
                <a:tc>
                  <a:txBody>
                    <a:bodyPr/>
                    <a:lstStyle/>
                    <a:p>
                      <a:r>
                        <a:rPr lang="en-US" sz="1200" dirty="0" smtClean="0"/>
                        <a:t>November 2019</a:t>
                      </a:r>
                      <a:endParaRPr lang="en-ZA" sz="1200" dirty="0"/>
                    </a:p>
                  </a:txBody>
                  <a:tcPr marL="68580" marR="68580" marT="0" marB="0"/>
                </a:tc>
                <a:tc>
                  <a:txBody>
                    <a:bodyPr/>
                    <a:lstStyle/>
                    <a:p>
                      <a:pPr algn="l">
                        <a:spcAft>
                          <a:spcPts val="0"/>
                        </a:spcAft>
                      </a:pPr>
                      <a:r>
                        <a:rPr lang="en-US" sz="1200" dirty="0" smtClean="0">
                          <a:effectLst/>
                        </a:rPr>
                        <a:t>The planned date for advertising for contractor is 28 February 2019 closing on 22 March 2019. </a:t>
                      </a:r>
                    </a:p>
                    <a:p>
                      <a:pPr algn="l">
                        <a:spcAft>
                          <a:spcPts val="0"/>
                        </a:spcAft>
                      </a:pPr>
                      <a:r>
                        <a:rPr lang="en-US" sz="1200" dirty="0" smtClean="0">
                          <a:effectLst/>
                        </a:rPr>
                        <a:t>The contractor award date is planned for 22 May 2019.</a:t>
                      </a:r>
                    </a:p>
                  </a:txBody>
                  <a:tcPr marL="68580" marR="68580" marT="0" marB="0"/>
                </a:tc>
              </a:tr>
              <a:tr h="1082918">
                <a:tc>
                  <a:txBody>
                    <a:bodyPr/>
                    <a:lstStyle/>
                    <a:p>
                      <a:pPr algn="l">
                        <a:spcAft>
                          <a:spcPts val="0"/>
                        </a:spcAft>
                      </a:pPr>
                      <a:r>
                        <a:rPr lang="en-ZA" sz="1200" dirty="0" smtClean="0">
                          <a:effectLst/>
                        </a:rPr>
                        <a:t>5</a:t>
                      </a:r>
                      <a:endParaRPr lang="en-Z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US" sz="1200" dirty="0" smtClean="0">
                          <a:effectLst/>
                        </a:rPr>
                        <a:t>JOINING THE MAIN HOSPITAL WITH CORRIDOR TO MATERNITY SECTION TO ENSURE THE SAFE TRANSPORT OF PATIENTS TO THE THEATRES </a:t>
                      </a:r>
                      <a:endParaRPr lang="en-Z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ZA" sz="1200" b="1" dirty="0" smtClean="0"/>
                        <a:t>Tempe Military Base –</a:t>
                      </a:r>
                    </a:p>
                    <a:p>
                      <a:pPr algn="ctr"/>
                      <a:r>
                        <a:rPr lang="en-ZA" sz="1200" b="1" dirty="0" smtClean="0"/>
                        <a:t>3</a:t>
                      </a:r>
                      <a:r>
                        <a:rPr lang="en-ZA" sz="1200" b="1" baseline="0" dirty="0" smtClean="0"/>
                        <a:t> Military Hospital</a:t>
                      </a:r>
                      <a:endParaRPr lang="en-ZA" sz="1200" b="1" dirty="0">
                        <a:latin typeface="+mn-lt"/>
                      </a:endParaRPr>
                    </a:p>
                  </a:txBody>
                  <a:tcPr/>
                </a:tc>
                <a:tc>
                  <a:txBody>
                    <a:bodyPr/>
                    <a:lstStyle/>
                    <a:p>
                      <a:pPr algn="ctr">
                        <a:spcAft>
                          <a:spcPts val="0"/>
                        </a:spcAft>
                      </a:pPr>
                      <a:r>
                        <a:rPr lang="en-US" sz="1200" dirty="0" smtClean="0">
                          <a:effectLst/>
                          <a:latin typeface="+mn-lt"/>
                          <a:ea typeface="+mn-ea"/>
                          <a:cs typeface="+mn-cs"/>
                        </a:rPr>
                        <a:t>Pre-design</a:t>
                      </a:r>
                      <a:r>
                        <a:rPr lang="en-US" sz="1200" baseline="0" dirty="0" smtClean="0">
                          <a:effectLst/>
                          <a:latin typeface="+mn-lt"/>
                          <a:ea typeface="+mn-ea"/>
                          <a:cs typeface="+mn-cs"/>
                        </a:rPr>
                        <a:t> stage</a:t>
                      </a:r>
                      <a:endParaRPr lang="en-Z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r>
                        <a:rPr lang="en-ZA" sz="1200" dirty="0" smtClean="0"/>
                        <a:t>R890 000</a:t>
                      </a:r>
                      <a:endParaRPr lang="en-ZA" sz="1200" dirty="0">
                        <a:latin typeface="+mn-lt"/>
                      </a:endParaRPr>
                    </a:p>
                  </a:txBody>
                  <a:tcPr/>
                </a:tc>
                <a:tc>
                  <a:txBody>
                    <a:bodyPr/>
                    <a:lstStyle/>
                    <a:p>
                      <a:r>
                        <a:rPr lang="en-US" sz="1200" dirty="0" smtClean="0"/>
                        <a:t>January 2020</a:t>
                      </a:r>
                      <a:endParaRPr lang="en-ZA" sz="1200" dirty="0"/>
                    </a:p>
                  </a:txBody>
                  <a:tcPr marL="68580" marR="68580" marT="0" marB="0"/>
                </a:tc>
                <a:tc>
                  <a:txBody>
                    <a:bodyPr/>
                    <a:lstStyle/>
                    <a:p>
                      <a:r>
                        <a:rPr lang="en-US" sz="1200" baseline="0" dirty="0" smtClean="0"/>
                        <a:t>January 2021</a:t>
                      </a:r>
                      <a:endParaRPr lang="en-ZA" sz="1200" dirty="0"/>
                    </a:p>
                  </a:txBody>
                  <a:tcPr marL="68580" marR="68580" marT="0" marB="0"/>
                </a:tc>
                <a:tc>
                  <a:txBody>
                    <a:bodyPr/>
                    <a:lstStyle/>
                    <a:p>
                      <a:pPr algn="l">
                        <a:spcAft>
                          <a:spcPts val="0"/>
                        </a:spcAft>
                      </a:pPr>
                      <a:r>
                        <a:rPr lang="en-US" sz="1200" dirty="0" smtClean="0">
                          <a:effectLst/>
                        </a:rPr>
                        <a:t>Projects can be handed over to an Implementing Agent</a:t>
                      </a:r>
                      <a:endParaRPr lang="en-ZA" sz="1200" dirty="0">
                        <a:effectLst/>
                        <a:latin typeface="+mn-lt"/>
                        <a:ea typeface="Times New Roman" panose="02020603050405020304" pitchFamily="18"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xmlns="" val="414602831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TS102895266">
  <a:themeElements>
    <a:clrScheme name="Custom 12">
      <a:dk1>
        <a:sysClr val="windowText" lastClr="000000"/>
      </a:dk1>
      <a:lt1>
        <a:sysClr val="window" lastClr="FFFFFF"/>
      </a:lt1>
      <a:dk2>
        <a:srgbClr val="564B3C"/>
      </a:dk2>
      <a:lt2>
        <a:srgbClr val="ECEDD1"/>
      </a:lt2>
      <a:accent1>
        <a:srgbClr val="8095B6"/>
      </a:accent1>
      <a:accent2>
        <a:srgbClr val="CF543F"/>
      </a:accent2>
      <a:accent3>
        <a:srgbClr val="B5AE53"/>
      </a:accent3>
      <a:accent4>
        <a:srgbClr val="848058"/>
      </a:accent4>
      <a:accent5>
        <a:srgbClr val="D8D8D8"/>
      </a:accent5>
      <a:accent6>
        <a:srgbClr val="786C71"/>
      </a:accent6>
      <a:hlink>
        <a:srgbClr val="CCCC00"/>
      </a:hlink>
      <a:folHlink>
        <a:srgbClr val="B2B2B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2D0870B-5333-4B89-B14A-85A8EA464D2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TS102895266</Template>
  <TotalTime>0</TotalTime>
  <Words>2369</Words>
  <Application>Microsoft Office PowerPoint</Application>
  <PresentationFormat>Custom</PresentationFormat>
  <Paragraphs>425</Paragraphs>
  <Slides>14</Slides>
  <Notes>10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TS102895266</vt:lpstr>
      <vt:lpstr>REPORT BACK:  Maintenance &amp; Refurbishment Devolution </vt:lpstr>
      <vt:lpstr>BACKGROUND</vt:lpstr>
      <vt:lpstr>APPROACH</vt:lpstr>
      <vt:lpstr>PROGRESS: Bloemfontein</vt:lpstr>
      <vt:lpstr>PROGRESS: Modalities </vt:lpstr>
      <vt:lpstr>SUMMARY:  DoD PORTFOLIO</vt:lpstr>
      <vt:lpstr>Slide 7</vt:lpstr>
      <vt:lpstr>3.1 PROJECT PROGRESS  REGISTERED PROJECTS</vt:lpstr>
      <vt:lpstr>3.2 PROJECT PROGRESS  PER FACILITY</vt:lpstr>
      <vt:lpstr>3.3 PROJECT PROGRESS  Per Facility</vt:lpstr>
      <vt:lpstr>3.4 PROJECT PROGRESS  Per Facility</vt:lpstr>
      <vt:lpstr>3.5 PROJECT PROGRESS  Per Facility</vt:lpstr>
      <vt:lpstr>3.6 PROJECT PROGRESS  Per Facility</vt:lpstr>
      <vt:lpstr>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DPW &amp; LANDLORDS</dc:title>
  <dc:subject>NATIONAL MEETING</dc:subject>
  <dc:creator/>
  <cp:lastModifiedBy/>
  <cp:revision>1</cp:revision>
  <dcterms:created xsi:type="dcterms:W3CDTF">2013-12-10T18:23:38Z</dcterms:created>
  <dcterms:modified xsi:type="dcterms:W3CDTF">2018-11-21T08:06:59Z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TC028952669991</vt:lpwstr>
  </property>
</Properties>
</file>