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661" r:id="rId3"/>
    <p:sldMasterId id="2147483673" r:id="rId4"/>
    <p:sldMasterId id="2147483685" r:id="rId5"/>
  </p:sldMasterIdLst>
  <p:notesMasterIdLst>
    <p:notesMasterId r:id="rId27"/>
  </p:notesMasterIdLst>
  <p:handoutMasterIdLst>
    <p:handoutMasterId r:id="rId28"/>
  </p:handoutMasterIdLst>
  <p:sldIdLst>
    <p:sldId id="346" r:id="rId6"/>
    <p:sldId id="352" r:id="rId7"/>
    <p:sldId id="272" r:id="rId8"/>
    <p:sldId id="345" r:id="rId9"/>
    <p:sldId id="343" r:id="rId10"/>
    <p:sldId id="344" r:id="rId11"/>
    <p:sldId id="338" r:id="rId12"/>
    <p:sldId id="314" r:id="rId13"/>
    <p:sldId id="356" r:id="rId14"/>
    <p:sldId id="311" r:id="rId15"/>
    <p:sldId id="315" r:id="rId16"/>
    <p:sldId id="316" r:id="rId17"/>
    <p:sldId id="342" r:id="rId18"/>
    <p:sldId id="307" r:id="rId19"/>
    <p:sldId id="354" r:id="rId20"/>
    <p:sldId id="321" r:id="rId21"/>
    <p:sldId id="322" r:id="rId22"/>
    <p:sldId id="355" r:id="rId23"/>
    <p:sldId id="351" r:id="rId24"/>
    <p:sldId id="336" r:id="rId25"/>
    <p:sldId id="268" r:id="rId26"/>
  </p:sldIdLst>
  <p:sldSz cx="15360650" cy="86407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CC33E2B-7AA0-4154-BBD3-37281276C920}">
          <p14:sldIdLst>
            <p14:sldId id="346"/>
            <p14:sldId id="352"/>
            <p14:sldId id="272"/>
            <p14:sldId id="345"/>
            <p14:sldId id="343"/>
            <p14:sldId id="344"/>
            <p14:sldId id="338"/>
            <p14:sldId id="314"/>
            <p14:sldId id="356"/>
            <p14:sldId id="311"/>
            <p14:sldId id="315"/>
            <p14:sldId id="316"/>
            <p14:sldId id="342"/>
            <p14:sldId id="307"/>
            <p14:sldId id="354"/>
            <p14:sldId id="321"/>
            <p14:sldId id="322"/>
            <p14:sldId id="355"/>
            <p14:sldId id="351"/>
            <p14:sldId id="336"/>
            <p14:sldId id="268"/>
          </p14:sldIdLst>
        </p14:section>
      </p14:sectionLst>
    </p:ext>
    <p:ext uri="{EFAFB233-063F-42B5-8137-9DF3F51BA10A}">
      <p15:sldGuideLst xmlns:p15="http://schemas.microsoft.com/office/powerpoint/2012/main" xmlns="">
        <p15:guide id="1" orient="horz" pos="2160" userDrawn="1">
          <p15:clr>
            <a:srgbClr val="A4A3A4"/>
          </p15:clr>
        </p15:guide>
        <p15:guide id="8" pos="4838" userDrawn="1">
          <p15:clr>
            <a:srgbClr val="A4A3A4"/>
          </p15:clr>
        </p15:guide>
        <p15:guide id="9" orient="horz" pos="2722"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5501" autoAdjust="0"/>
  </p:normalViewPr>
  <p:slideViewPr>
    <p:cSldViewPr showGuides="1">
      <p:cViewPr varScale="1">
        <p:scale>
          <a:sx n="92" d="100"/>
          <a:sy n="92" d="100"/>
        </p:scale>
        <p:origin x="-876" y="-114"/>
      </p:cViewPr>
      <p:guideLst>
        <p:guide orient="horz" pos="2160"/>
        <p:guide orient="horz" pos="2722"/>
        <p:guide pos="4838"/>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30878-DADD-A043-93AF-7CDA69F6516E}" type="doc">
      <dgm:prSet loTypeId="urn:microsoft.com/office/officeart/2005/8/layout/lProcess2" loCatId="" qsTypeId="urn:microsoft.com/office/officeart/2005/8/quickstyle/simple1" qsCatId="simple" csTypeId="urn:microsoft.com/office/officeart/2005/8/colors/accent6_1" csCatId="accent6" phldr="1"/>
      <dgm:spPr/>
      <dgm:t>
        <a:bodyPr/>
        <a:lstStyle/>
        <a:p>
          <a:endParaRPr lang="en-US"/>
        </a:p>
      </dgm:t>
    </dgm:pt>
    <dgm:pt modelId="{F6FC6DA0-B75D-2A44-A904-B76F8BB751A9}">
      <dgm:prSet phldrT="[Text]" custT="1"/>
      <dgm:spPr>
        <a:solidFill>
          <a:schemeClr val="bg1"/>
        </a:solidFill>
        <a:ln>
          <a:solidFill>
            <a:schemeClr val="accent1"/>
          </a:solidFill>
          <a:prstDash val="dash"/>
        </a:ln>
      </dgm:spPr>
      <dgm:t>
        <a:bodyPr/>
        <a:lstStyle/>
        <a:p>
          <a:r>
            <a:rPr lang="en-ZA" sz="1200" b="1" dirty="0">
              <a:solidFill>
                <a:schemeClr val="tx1"/>
              </a:solidFill>
              <a:latin typeface="Arial Rounded MT Bold" panose="020F0704030504030204" pitchFamily="34" charset="77"/>
            </a:rPr>
            <a:t>Planning (DPW Family</a:t>
          </a:r>
          <a:r>
            <a:rPr lang="en-ZA" sz="1400" b="1" dirty="0">
              <a:solidFill>
                <a:schemeClr val="tx1"/>
              </a:solidFill>
              <a:latin typeface="Arial Rounded MT Bold" panose="020F0704030504030204" pitchFamily="34" charset="77"/>
            </a:rPr>
            <a:t>)</a:t>
          </a:r>
          <a:endParaRPr lang="en-US" sz="1400" b="1" dirty="0">
            <a:solidFill>
              <a:schemeClr val="tx1"/>
            </a:solidFill>
            <a:latin typeface="Arial Rounded MT Bold" panose="020F0704030504030204" pitchFamily="34" charset="77"/>
          </a:endParaRPr>
        </a:p>
      </dgm:t>
    </dgm:pt>
    <dgm:pt modelId="{BD5C2E60-C462-B949-B49E-00A7991CDD40}" type="parTrans" cxnId="{AAF68079-01A9-4749-9511-E8C577BAF8DF}">
      <dgm:prSet/>
      <dgm:spPr/>
      <dgm:t>
        <a:bodyPr/>
        <a:lstStyle/>
        <a:p>
          <a:endParaRPr lang="en-US" sz="2000"/>
        </a:p>
      </dgm:t>
    </dgm:pt>
    <dgm:pt modelId="{D0A845CB-3F15-9D4F-B105-86929A8CD943}" type="sibTrans" cxnId="{AAF68079-01A9-4749-9511-E8C577BAF8DF}">
      <dgm:prSet/>
      <dgm:spPr/>
      <dgm:t>
        <a:bodyPr/>
        <a:lstStyle/>
        <a:p>
          <a:endParaRPr lang="en-US" sz="2000"/>
        </a:p>
      </dgm:t>
    </dgm:pt>
    <dgm:pt modelId="{655332C2-973D-9949-9D0F-F2A3198EAA6A}">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Acquisition &amp; Disposal</a:t>
          </a:r>
          <a:endParaRPr lang="en-US" sz="1200" b="1" dirty="0">
            <a:latin typeface="Arial Rounded MT Bold" panose="020F0704030504030204" pitchFamily="34" charset="77"/>
          </a:endParaRPr>
        </a:p>
      </dgm:t>
    </dgm:pt>
    <dgm:pt modelId="{96DFA70B-28F3-3B48-8E34-17FF16BEAEFB}" type="parTrans" cxnId="{752DC65C-003B-3040-847B-484D431E28E6}">
      <dgm:prSet/>
      <dgm:spPr/>
      <dgm:t>
        <a:bodyPr/>
        <a:lstStyle/>
        <a:p>
          <a:endParaRPr lang="en-US" sz="2000"/>
        </a:p>
      </dgm:t>
    </dgm:pt>
    <dgm:pt modelId="{18676574-0A79-E646-BEBB-55177B21E967}" type="sibTrans" cxnId="{752DC65C-003B-3040-847B-484D431E28E6}">
      <dgm:prSet/>
      <dgm:spPr/>
      <dgm:t>
        <a:bodyPr/>
        <a:lstStyle/>
        <a:p>
          <a:endParaRPr lang="en-US" sz="2000"/>
        </a:p>
      </dgm:t>
    </dgm:pt>
    <dgm:pt modelId="{925F08FB-13DB-6E45-BF00-BAEA61191BA4}">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Capital Projects &amp; Budgeting</a:t>
          </a:r>
          <a:endParaRPr lang="en-US" sz="1200" b="1" dirty="0">
            <a:latin typeface="Arial Rounded MT Bold" panose="020F0704030504030204" pitchFamily="34" charset="77"/>
          </a:endParaRPr>
        </a:p>
      </dgm:t>
    </dgm:pt>
    <dgm:pt modelId="{F74D7F8B-71E2-DF42-BCEC-E234BE7C8A50}" type="parTrans" cxnId="{D0F26C83-9925-E745-A751-43829E41EE68}">
      <dgm:prSet/>
      <dgm:spPr/>
      <dgm:t>
        <a:bodyPr/>
        <a:lstStyle/>
        <a:p>
          <a:endParaRPr lang="en-US" sz="2000"/>
        </a:p>
      </dgm:t>
    </dgm:pt>
    <dgm:pt modelId="{6F591A81-8033-CE46-9B73-6CE3BB83B13E}" type="sibTrans" cxnId="{D0F26C83-9925-E745-A751-43829E41EE68}">
      <dgm:prSet/>
      <dgm:spPr/>
      <dgm:t>
        <a:bodyPr/>
        <a:lstStyle/>
        <a:p>
          <a:endParaRPr lang="en-US" sz="2000"/>
        </a:p>
      </dgm:t>
    </dgm:pt>
    <dgm:pt modelId="{F407936D-75D2-8A46-946D-564730CF309F}">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Portfolio/ Investment Management</a:t>
          </a:r>
          <a:endParaRPr lang="en-US" sz="1200" b="1" dirty="0">
            <a:latin typeface="Arial Rounded MT Bold" panose="020F0704030504030204" pitchFamily="34" charset="77"/>
          </a:endParaRPr>
        </a:p>
      </dgm:t>
    </dgm:pt>
    <dgm:pt modelId="{C234EF85-399C-D44A-BAAB-3D3182A00792}" type="parTrans" cxnId="{42E0AF70-C679-B843-A426-F9D3BA79BB80}">
      <dgm:prSet/>
      <dgm:spPr/>
      <dgm:t>
        <a:bodyPr/>
        <a:lstStyle/>
        <a:p>
          <a:endParaRPr lang="en-US" sz="2000"/>
        </a:p>
      </dgm:t>
    </dgm:pt>
    <dgm:pt modelId="{9587954E-B280-614D-AB81-BEA40A5B2920}" type="sibTrans" cxnId="{42E0AF70-C679-B843-A426-F9D3BA79BB80}">
      <dgm:prSet/>
      <dgm:spPr/>
      <dgm:t>
        <a:bodyPr/>
        <a:lstStyle/>
        <a:p>
          <a:endParaRPr lang="en-US" sz="2000"/>
        </a:p>
      </dgm:t>
    </dgm:pt>
    <dgm:pt modelId="{56643650-044C-1B41-BE40-80D9F5DE6EEA}">
      <dgm:prSet phldrT="[Text]" custT="1">
        <dgm:style>
          <a:lnRef idx="0">
            <a:schemeClr val="accent6"/>
          </a:lnRef>
          <a:fillRef idx="3">
            <a:schemeClr val="accent6"/>
          </a:fillRef>
          <a:effectRef idx="3">
            <a:schemeClr val="accent6"/>
          </a:effectRef>
          <a:fontRef idx="minor">
            <a:schemeClr val="lt1"/>
          </a:fontRef>
        </dgm:style>
      </dgm:prSet>
      <dgm:spPr>
        <a:solidFill>
          <a:srgbClr val="E36C0A"/>
        </a:solidFill>
        <a:ln>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Management</a:t>
          </a:r>
        </a:p>
      </dgm:t>
    </dgm:pt>
    <dgm:pt modelId="{6F1DFC1B-84C5-424E-801A-78DE07EE6C83}" type="parTrans" cxnId="{B1010A2C-402E-B045-AA8B-6323CF639338}">
      <dgm:prSet/>
      <dgm:spPr/>
      <dgm:t>
        <a:bodyPr/>
        <a:lstStyle/>
        <a:p>
          <a:endParaRPr lang="en-US" sz="2000"/>
        </a:p>
      </dgm:t>
    </dgm:pt>
    <dgm:pt modelId="{2A9DBED1-0057-7340-84FF-205DD5FD2836}" type="sibTrans" cxnId="{B1010A2C-402E-B045-AA8B-6323CF639338}">
      <dgm:prSet/>
      <dgm:spPr/>
      <dgm:t>
        <a:bodyPr/>
        <a:lstStyle/>
        <a:p>
          <a:endParaRPr lang="en-US" sz="2000"/>
        </a:p>
      </dgm:t>
    </dgm:pt>
    <dgm:pt modelId="{746DB36A-3B65-A145-B478-9FD18AB44706}">
      <dgm:prSet phldrT="[Text]" custT="1"/>
      <dgm:spPr>
        <a:solidFill>
          <a:schemeClr val="bg1"/>
        </a:solidFill>
        <a:ln>
          <a:solidFill>
            <a:schemeClr val="accent1"/>
          </a:solidFill>
          <a:prstDash val="dash"/>
        </a:ln>
      </dgm:spPr>
      <dgm:t>
        <a:bodyPr/>
        <a:lstStyle/>
        <a:p>
          <a:r>
            <a:rPr lang="en-ZA" sz="1400" b="1" dirty="0">
              <a:latin typeface="Arial Rounded MT Bold" panose="020F0704030504030204" pitchFamily="34" charset="77"/>
            </a:rPr>
            <a:t>REMS (Leases)</a:t>
          </a:r>
          <a:endParaRPr lang="en-US" sz="1400" b="1" dirty="0">
            <a:latin typeface="Arial Rounded MT Bold" panose="020F0704030504030204" pitchFamily="34" charset="77"/>
          </a:endParaRPr>
        </a:p>
      </dgm:t>
    </dgm:pt>
    <dgm:pt modelId="{F29DA4D2-6F11-1F4A-ACD3-9F877F9FE05F}" type="parTrans" cxnId="{EC02C3C5-DE16-0345-AC26-1389EF30FA0D}">
      <dgm:prSet/>
      <dgm:spPr/>
      <dgm:t>
        <a:bodyPr/>
        <a:lstStyle/>
        <a:p>
          <a:endParaRPr lang="en-US" sz="2000"/>
        </a:p>
      </dgm:t>
    </dgm:pt>
    <dgm:pt modelId="{6E52A467-1C02-034A-A9EF-C7CB357D1BD0}" type="sibTrans" cxnId="{EC02C3C5-DE16-0345-AC26-1389EF30FA0D}">
      <dgm:prSet/>
      <dgm:spPr/>
      <dgm:t>
        <a:bodyPr/>
        <a:lstStyle/>
        <a:p>
          <a:endParaRPr lang="en-US" sz="2000"/>
        </a:p>
      </dgm:t>
    </dgm:pt>
    <dgm:pt modelId="{19FB9CE9-7153-D14C-9C08-AA7F623350D7}">
      <dgm:prSet phldrT="[Text]" custT="1">
        <dgm:style>
          <a:lnRef idx="0">
            <a:schemeClr val="accent6"/>
          </a:lnRef>
          <a:fillRef idx="3">
            <a:schemeClr val="accent6"/>
          </a:fillRef>
          <a:effectRef idx="3">
            <a:schemeClr val="accent6"/>
          </a:effectRef>
          <a:fontRef idx="minor">
            <a:schemeClr val="lt1"/>
          </a:fontRef>
        </dgm:style>
      </dgm:prSet>
      <dgm:spPr>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Management</a:t>
          </a:r>
        </a:p>
      </dgm:t>
    </dgm:pt>
    <dgm:pt modelId="{A3E5CDA2-01E5-6D42-A70D-BC1AC1F5D5D4}" type="parTrans" cxnId="{272F0A10-EF33-BF44-B337-69D137A5DFF0}">
      <dgm:prSet/>
      <dgm:spPr/>
      <dgm:t>
        <a:bodyPr/>
        <a:lstStyle/>
        <a:p>
          <a:endParaRPr lang="en-US" sz="2000"/>
        </a:p>
      </dgm:t>
    </dgm:pt>
    <dgm:pt modelId="{9E27F99E-6859-244D-8A99-311382CBD041}" type="sibTrans" cxnId="{272F0A10-EF33-BF44-B337-69D137A5DFF0}">
      <dgm:prSet/>
      <dgm:spPr/>
      <dgm:t>
        <a:bodyPr/>
        <a:lstStyle/>
        <a:p>
          <a:endParaRPr lang="en-US" sz="2000"/>
        </a:p>
      </dgm:t>
    </dgm:pt>
    <dgm:pt modelId="{456925A2-304C-1340-B163-E2672C88345A}">
      <dgm:prSet phldrT="[Text]" custT="1">
        <dgm:style>
          <a:lnRef idx="0">
            <a:schemeClr val="accent6"/>
          </a:lnRef>
          <a:fillRef idx="3">
            <a:schemeClr val="accent6"/>
          </a:fillRef>
          <a:effectRef idx="3">
            <a:schemeClr val="accent6"/>
          </a:effectRef>
          <a:fontRef idx="minor">
            <a:schemeClr val="lt1"/>
          </a:fontRef>
        </dgm:style>
      </dgm:prSet>
      <dgm:spPr>
        <a:solidFill>
          <a:srgbClr val="E36C0A"/>
        </a:solidFill>
        <a:ln>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Management</a:t>
          </a:r>
        </a:p>
      </dgm:t>
    </dgm:pt>
    <dgm:pt modelId="{9F92AF63-80DA-B449-85EE-F04482E648FF}" type="parTrans" cxnId="{3F1EADD3-250A-8A4A-A56F-69E278119A24}">
      <dgm:prSet/>
      <dgm:spPr/>
      <dgm:t>
        <a:bodyPr/>
        <a:lstStyle/>
        <a:p>
          <a:endParaRPr lang="en-US" sz="2000"/>
        </a:p>
      </dgm:t>
    </dgm:pt>
    <dgm:pt modelId="{D97712A7-B6E0-4345-B4B3-8561ADB10B06}" type="sibTrans" cxnId="{3F1EADD3-250A-8A4A-A56F-69E278119A24}">
      <dgm:prSet/>
      <dgm:spPr/>
      <dgm:t>
        <a:bodyPr/>
        <a:lstStyle/>
        <a:p>
          <a:endParaRPr lang="en-US" sz="2000"/>
        </a:p>
      </dgm:t>
    </dgm:pt>
    <dgm:pt modelId="{3AFA62F7-6C36-B843-9335-1C46726B8C73}">
      <dgm:prSet phldrT="[Text]" custT="1">
        <dgm:style>
          <a:lnRef idx="0">
            <a:schemeClr val="accent6"/>
          </a:lnRef>
          <a:fillRef idx="3">
            <a:schemeClr val="accent6"/>
          </a:fillRef>
          <a:effectRef idx="3">
            <a:schemeClr val="accent6"/>
          </a:effectRef>
          <a:fontRef idx="minor">
            <a:schemeClr val="lt1"/>
          </a:fontRef>
        </dgm:style>
      </dgm:prSet>
      <dgm:spPr>
        <a:solidFill>
          <a:srgbClr val="E36C0A"/>
        </a:solidFill>
        <a:ln>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Management</a:t>
          </a:r>
        </a:p>
      </dgm:t>
    </dgm:pt>
    <dgm:pt modelId="{88A8CB1C-5829-0542-9965-FD3A05DB9733}" type="parTrans" cxnId="{B1B23987-C194-1A40-B50C-D4FA0F6B3094}">
      <dgm:prSet/>
      <dgm:spPr/>
      <dgm:t>
        <a:bodyPr/>
        <a:lstStyle/>
        <a:p>
          <a:endParaRPr lang="en-US" sz="2000"/>
        </a:p>
      </dgm:t>
    </dgm:pt>
    <dgm:pt modelId="{B362CB8A-9F56-9A46-B7D8-4E9FC68D2C68}" type="sibTrans" cxnId="{B1B23987-C194-1A40-B50C-D4FA0F6B3094}">
      <dgm:prSet/>
      <dgm:spPr/>
      <dgm:t>
        <a:bodyPr/>
        <a:lstStyle/>
        <a:p>
          <a:endParaRPr lang="en-US" sz="2000"/>
        </a:p>
      </dgm:t>
    </dgm:pt>
    <dgm:pt modelId="{1D491BF6-3F84-904F-8244-C0A93BDDCF12}">
      <dgm:prSet phldrT="[Text]" custT="1">
        <dgm:style>
          <a:lnRef idx="1">
            <a:schemeClr val="accent3"/>
          </a:lnRef>
          <a:fillRef idx="3">
            <a:schemeClr val="accent3"/>
          </a:fillRef>
          <a:effectRef idx="2">
            <a:schemeClr val="accent3"/>
          </a:effectRef>
          <a:fontRef idx="minor">
            <a:schemeClr val="lt1"/>
          </a:fontRef>
        </dgm:style>
      </dgm:prSet>
      <dgm:spPr>
        <a:solidFill>
          <a:srgbClr val="FFC000"/>
        </a:solidFill>
        <a:ln>
          <a:solidFill>
            <a:srgbClr val="FFC000"/>
          </a:solidFill>
        </a:ln>
      </dgm:spPr>
      <dgm:t>
        <a:bodyPr/>
        <a:lstStyle/>
        <a:p>
          <a:r>
            <a:rPr lang="en-US" sz="1000" b="1" dirty="0"/>
            <a:t>Capital Budgeting Projects</a:t>
          </a:r>
        </a:p>
      </dgm:t>
    </dgm:pt>
    <dgm:pt modelId="{3997A17F-BC31-5D41-8801-C56EDD19DE55}" type="parTrans" cxnId="{72413F74-6700-5744-BAF8-4BFD2709D651}">
      <dgm:prSet/>
      <dgm:spPr/>
      <dgm:t>
        <a:bodyPr/>
        <a:lstStyle/>
        <a:p>
          <a:endParaRPr lang="en-US" sz="2000"/>
        </a:p>
      </dgm:t>
    </dgm:pt>
    <dgm:pt modelId="{91E747F9-C435-C64A-8D18-D163C7F4EF84}" type="sibTrans" cxnId="{72413F74-6700-5744-BAF8-4BFD2709D651}">
      <dgm:prSet/>
      <dgm:spPr/>
      <dgm:t>
        <a:bodyPr/>
        <a:lstStyle/>
        <a:p>
          <a:endParaRPr lang="en-US" sz="2000"/>
        </a:p>
      </dgm:t>
    </dgm:pt>
    <dgm:pt modelId="{0D678627-7AD7-5449-B9C6-466BA6706972}">
      <dgm:prSet phldrT="[Text]" custT="1">
        <dgm:style>
          <a:lnRef idx="1">
            <a:schemeClr val="accent5"/>
          </a:lnRef>
          <a:fillRef idx="3">
            <a:schemeClr val="accent5"/>
          </a:fillRef>
          <a:effectRef idx="2">
            <a:schemeClr val="accent5"/>
          </a:effectRef>
          <a:fontRef idx="minor">
            <a:schemeClr val="lt1"/>
          </a:fontRef>
        </dgm:style>
      </dgm:prSet>
      <dgm:spPr>
        <a:solidFill>
          <a:schemeClr val="tx2">
            <a:lumMod val="40000"/>
            <a:lumOff val="60000"/>
          </a:schemeClr>
        </a:solidFill>
        <a:ln>
          <a:solidFill>
            <a:schemeClr val="accent4">
              <a:lumMod val="75000"/>
            </a:schemeClr>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000" b="1" kern="1200" dirty="0">
              <a:solidFill>
                <a:schemeClr val="tx1"/>
              </a:solidFill>
              <a:latin typeface="Calibri"/>
              <a:ea typeface="+mn-ea"/>
              <a:cs typeface="+mn-cs"/>
            </a:rPr>
            <a:t>Building</a:t>
          </a:r>
          <a:r>
            <a:rPr lang="en-US" sz="1000" b="1" kern="1200" dirty="0">
              <a:solidFill>
                <a:srgbClr val="1F497D"/>
              </a:solidFill>
              <a:latin typeface="Calibri"/>
              <a:ea typeface="+mn-ea"/>
              <a:cs typeface="+mn-cs"/>
            </a:rPr>
            <a:t> </a:t>
          </a:r>
          <a:r>
            <a:rPr lang="en-US" sz="1000" b="1" kern="1200" dirty="0">
              <a:solidFill>
                <a:schemeClr val="tx1"/>
              </a:solidFill>
              <a:latin typeface="Calibri"/>
              <a:ea typeface="+mn-ea"/>
              <a:cs typeface="+mn-cs"/>
            </a:rPr>
            <a:t>Operations</a:t>
          </a:r>
        </a:p>
      </dgm:t>
    </dgm:pt>
    <dgm:pt modelId="{61DA89D0-3DED-7C4D-8A96-2FB25F679AD4}" type="parTrans" cxnId="{5DE8CDD5-1885-684E-9EDB-88C27135992E}">
      <dgm:prSet/>
      <dgm:spPr/>
      <dgm:t>
        <a:bodyPr/>
        <a:lstStyle/>
        <a:p>
          <a:endParaRPr lang="en-US" sz="2000"/>
        </a:p>
      </dgm:t>
    </dgm:pt>
    <dgm:pt modelId="{0D48F21B-95CE-4F4A-B4D5-CFAA9347F014}" type="sibTrans" cxnId="{5DE8CDD5-1885-684E-9EDB-88C27135992E}">
      <dgm:prSet/>
      <dgm:spPr/>
      <dgm:t>
        <a:bodyPr/>
        <a:lstStyle/>
        <a:p>
          <a:endParaRPr lang="en-US" sz="2000"/>
        </a:p>
      </dgm:t>
    </dgm:pt>
    <dgm:pt modelId="{979A1641-9568-E14C-8EEE-277DE852EB7C}">
      <dgm:prSet phldrT="[Text]" custT="1">
        <dgm:style>
          <a:lnRef idx="2">
            <a:schemeClr val="accent4"/>
          </a:lnRef>
          <a:fillRef idx="1">
            <a:schemeClr val="lt1"/>
          </a:fillRef>
          <a:effectRef idx="0">
            <a:schemeClr val="accent4"/>
          </a:effectRef>
          <a:fontRef idx="minor">
            <a:schemeClr val="dk1"/>
          </a:fontRef>
        </dgm:style>
      </dgm:prSet>
      <dgm:spPr>
        <a:ln/>
      </dgm:spPr>
      <dgm:t>
        <a:bodyPr spcFirstLastPara="0" vert="horz" wrap="square" lIns="17780" tIns="13335" rIns="17780" bIns="13335" numCol="1" spcCol="1270" anchor="ctr" anchorCtr="0"/>
        <a:lstStyle/>
        <a:p>
          <a:pPr marL="0" lvl="0" indent="0" algn="ctr" defTabSz="311150">
            <a:lnSpc>
              <a:spcPct val="90000"/>
            </a:lnSpc>
            <a:spcBef>
              <a:spcPct val="0"/>
            </a:spcBef>
            <a:spcAft>
              <a:spcPct val="35000"/>
            </a:spcAft>
            <a:buNone/>
          </a:pPr>
          <a:r>
            <a:rPr lang="en-US" sz="900" b="1" kern="1200" dirty="0">
              <a:solidFill>
                <a:schemeClr val="tx1"/>
              </a:solidFill>
              <a:latin typeface="Calibri"/>
              <a:ea typeface="+mn-ea"/>
              <a:cs typeface="+mn-cs"/>
            </a:rPr>
            <a:t>Space Management</a:t>
          </a:r>
        </a:p>
      </dgm:t>
    </dgm:pt>
    <dgm:pt modelId="{1CD73F95-0AC7-0748-823A-7A2964CCEDFD}" type="parTrans" cxnId="{FE8B7442-7B69-6146-9AFA-E6ECAF3B6591}">
      <dgm:prSet/>
      <dgm:spPr/>
      <dgm:t>
        <a:bodyPr/>
        <a:lstStyle/>
        <a:p>
          <a:endParaRPr lang="en-US" sz="2000"/>
        </a:p>
      </dgm:t>
    </dgm:pt>
    <dgm:pt modelId="{3EB99283-E26E-5D45-8065-5BE52D9BA773}" type="sibTrans" cxnId="{FE8B7442-7B69-6146-9AFA-E6ECAF3B6591}">
      <dgm:prSet/>
      <dgm:spPr/>
      <dgm:t>
        <a:bodyPr/>
        <a:lstStyle/>
        <a:p>
          <a:endParaRPr lang="en-US" sz="2000"/>
        </a:p>
      </dgm:t>
    </dgm:pt>
    <dgm:pt modelId="{38993182-B43F-4C44-A711-34BFAC4840D7}">
      <dgm:prSet phldrT="[Text]" custT="1">
        <dgm:style>
          <a:lnRef idx="2">
            <a:schemeClr val="accent4"/>
          </a:lnRef>
          <a:fillRef idx="1">
            <a:schemeClr val="lt1"/>
          </a:fillRef>
          <a:effectRef idx="0">
            <a:schemeClr val="accent4"/>
          </a:effectRef>
          <a:fontRef idx="minor">
            <a:schemeClr val="dk1"/>
          </a:fontRef>
        </dgm:style>
      </dgm:prSet>
      <dgm:spPr>
        <a:ln/>
      </dgm:spPr>
      <dgm:t>
        <a:bodyPr spcFirstLastPara="0" vert="horz" wrap="square" lIns="17780" tIns="13335" rIns="17780" bIns="13335" numCol="1" spcCol="1270" anchor="ctr" anchorCtr="0"/>
        <a:lstStyle/>
        <a:p>
          <a:pPr marL="0" lvl="0" indent="0" algn="ctr" defTabSz="311150">
            <a:lnSpc>
              <a:spcPct val="90000"/>
            </a:lnSpc>
            <a:spcBef>
              <a:spcPct val="0"/>
            </a:spcBef>
            <a:spcAft>
              <a:spcPct val="35000"/>
            </a:spcAft>
            <a:buNone/>
          </a:pPr>
          <a:r>
            <a:rPr lang="en-US" sz="900" b="1" kern="1200" dirty="0">
              <a:solidFill>
                <a:schemeClr val="tx1"/>
              </a:solidFill>
              <a:latin typeface="Calibri"/>
              <a:ea typeface="+mn-ea"/>
              <a:cs typeface="+mn-cs"/>
            </a:rPr>
            <a:t>Environmental &amp; Risk</a:t>
          </a:r>
        </a:p>
      </dgm:t>
    </dgm:pt>
    <dgm:pt modelId="{FB4501B5-7F0F-F144-8E26-5EA381398123}" type="parTrans" cxnId="{2371AA77-8AB5-1F4A-8BF4-FBEE28B4C9DC}">
      <dgm:prSet/>
      <dgm:spPr/>
      <dgm:t>
        <a:bodyPr/>
        <a:lstStyle/>
        <a:p>
          <a:endParaRPr lang="en-US" sz="2000"/>
        </a:p>
      </dgm:t>
    </dgm:pt>
    <dgm:pt modelId="{27BCDAC9-DB9F-EC47-877A-D4C166AD9312}" type="sibTrans" cxnId="{2371AA77-8AB5-1F4A-8BF4-FBEE28B4C9DC}">
      <dgm:prSet/>
      <dgm:spPr/>
      <dgm:t>
        <a:bodyPr/>
        <a:lstStyle/>
        <a:p>
          <a:endParaRPr lang="en-US" sz="2000"/>
        </a:p>
      </dgm:t>
    </dgm:pt>
    <dgm:pt modelId="{BF90A0EF-C6B2-7747-AC09-AA37BA5358F6}">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Facility Management</a:t>
          </a:r>
          <a:endParaRPr lang="en-US" sz="1200" b="1" dirty="0">
            <a:latin typeface="Arial Rounded MT Bold" panose="020F0704030504030204" pitchFamily="34" charset="77"/>
          </a:endParaRPr>
        </a:p>
      </dgm:t>
    </dgm:pt>
    <dgm:pt modelId="{F043080F-E62D-0A4A-9E52-25AA81B7D023}" type="parTrans" cxnId="{80C6742E-82E4-184D-8FCA-CFDE41B72C1D}">
      <dgm:prSet/>
      <dgm:spPr/>
      <dgm:t>
        <a:bodyPr/>
        <a:lstStyle/>
        <a:p>
          <a:endParaRPr lang="en-US" sz="2000"/>
        </a:p>
      </dgm:t>
    </dgm:pt>
    <dgm:pt modelId="{A03DADA9-2439-E741-92D6-35CA6232C31D}" type="sibTrans" cxnId="{80C6742E-82E4-184D-8FCA-CFDE41B72C1D}">
      <dgm:prSet/>
      <dgm:spPr/>
      <dgm:t>
        <a:bodyPr/>
        <a:lstStyle/>
        <a:p>
          <a:endParaRPr lang="en-US" sz="2000"/>
        </a:p>
      </dgm:t>
    </dgm:pt>
    <dgm:pt modelId="{93EF0CDD-34B1-8442-81F5-EDE1E95BB3A7}">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Demand Management</a:t>
          </a:r>
          <a:endParaRPr lang="en-US" sz="1200" b="1" dirty="0">
            <a:latin typeface="Arial Rounded MT Bold" panose="020F0704030504030204" pitchFamily="34" charset="77"/>
          </a:endParaRPr>
        </a:p>
      </dgm:t>
    </dgm:pt>
    <dgm:pt modelId="{D00DBB13-D8AB-314C-A637-64A1374D40EA}" type="parTrans" cxnId="{7BBF75CA-2E9A-2C4B-B866-D1EF992FD0D7}">
      <dgm:prSet/>
      <dgm:spPr/>
      <dgm:t>
        <a:bodyPr/>
        <a:lstStyle/>
        <a:p>
          <a:endParaRPr lang="en-US" sz="2000"/>
        </a:p>
      </dgm:t>
    </dgm:pt>
    <dgm:pt modelId="{7956709D-341B-1C4C-813B-D0163F9F6CC1}" type="sibTrans" cxnId="{7BBF75CA-2E9A-2C4B-B866-D1EF992FD0D7}">
      <dgm:prSet/>
      <dgm:spPr/>
      <dgm:t>
        <a:bodyPr/>
        <a:lstStyle/>
        <a:p>
          <a:endParaRPr lang="en-US" sz="2000"/>
        </a:p>
      </dgm:t>
    </dgm:pt>
    <dgm:pt modelId="{517B3F3C-3F41-0147-9901-306775595F16}">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REIRS (Asset Register)</a:t>
          </a:r>
          <a:endParaRPr lang="en-US" sz="1200" b="1" dirty="0">
            <a:latin typeface="Arial Rounded MT Bold" panose="020F0704030504030204" pitchFamily="34" charset="77"/>
          </a:endParaRPr>
        </a:p>
      </dgm:t>
    </dgm:pt>
    <dgm:pt modelId="{0F9F2A2D-51DF-EA47-AB89-F1C71162EB48}" type="parTrans" cxnId="{42458339-49C8-3845-B8D6-AD909A31D9A7}">
      <dgm:prSet/>
      <dgm:spPr/>
      <dgm:t>
        <a:bodyPr/>
        <a:lstStyle/>
        <a:p>
          <a:endParaRPr lang="en-US" sz="2000"/>
        </a:p>
      </dgm:t>
    </dgm:pt>
    <dgm:pt modelId="{34943373-AE4F-C845-8498-0B9C58BD9303}" type="sibTrans" cxnId="{42458339-49C8-3845-B8D6-AD909A31D9A7}">
      <dgm:prSet/>
      <dgm:spPr/>
      <dgm:t>
        <a:bodyPr/>
        <a:lstStyle/>
        <a:p>
          <a:endParaRPr lang="en-US" sz="2000"/>
        </a:p>
      </dgm:t>
    </dgm:pt>
    <dgm:pt modelId="{AFEF2BA1-F655-3049-825C-6B8AE4607AAD}">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a:lstStyle/>
        <a:p>
          <a:r>
            <a:rPr lang="en-US" sz="1100" b="1" dirty="0">
              <a:solidFill>
                <a:schemeClr val="bg1"/>
              </a:solidFill>
            </a:rPr>
            <a:t> </a:t>
          </a:r>
          <a:r>
            <a:rPr lang="en-US" sz="1100" b="1" dirty="0">
              <a:solidFill>
                <a:schemeClr val="tx1"/>
              </a:solidFill>
            </a:rPr>
            <a:t>Asset</a:t>
          </a:r>
          <a:r>
            <a:rPr lang="en-US" sz="1100" b="1" dirty="0">
              <a:solidFill>
                <a:schemeClr val="bg1"/>
              </a:solidFill>
            </a:rPr>
            <a:t> </a:t>
          </a:r>
          <a:r>
            <a:rPr lang="en-US" sz="1100" b="1" dirty="0">
              <a:solidFill>
                <a:schemeClr val="tx1"/>
              </a:solidFill>
            </a:rPr>
            <a:t>Management</a:t>
          </a:r>
        </a:p>
      </dgm:t>
    </dgm:pt>
    <dgm:pt modelId="{5865558D-8BBA-F245-901E-69FFBB0623A1}" type="parTrans" cxnId="{7F22F2BD-D78A-A34D-998F-EBEA31BB170B}">
      <dgm:prSet/>
      <dgm:spPr/>
      <dgm:t>
        <a:bodyPr/>
        <a:lstStyle/>
        <a:p>
          <a:endParaRPr lang="en-US" sz="2000"/>
        </a:p>
      </dgm:t>
    </dgm:pt>
    <dgm:pt modelId="{FAA10A2A-143F-DB46-8697-788B91C1F5BC}" type="sibTrans" cxnId="{7F22F2BD-D78A-A34D-998F-EBEA31BB170B}">
      <dgm:prSet/>
      <dgm:spPr/>
      <dgm:t>
        <a:bodyPr/>
        <a:lstStyle/>
        <a:p>
          <a:endParaRPr lang="en-US" sz="2000"/>
        </a:p>
      </dgm:t>
    </dgm:pt>
    <dgm:pt modelId="{FC561D56-5FF4-1B4B-8AE8-D6C435855BD7}">
      <dgm:prSet phldrT="[Text]" custT="1">
        <dgm:style>
          <a:lnRef idx="2">
            <a:schemeClr val="accent4"/>
          </a:lnRef>
          <a:fillRef idx="1">
            <a:schemeClr val="lt1"/>
          </a:fillRef>
          <a:effectRef idx="0">
            <a:schemeClr val="accent4"/>
          </a:effectRef>
          <a:fontRef idx="minor">
            <a:schemeClr val="dk1"/>
          </a:fontRef>
        </dgm:style>
      </dgm:prSet>
      <dgm:spPr>
        <a:ln/>
      </dgm:spPr>
      <dgm:t>
        <a:bodyPr spcFirstLastPara="0" vert="horz" wrap="square" lIns="17780" tIns="13335" rIns="17780" bIns="13335" numCol="1" spcCol="1270" anchor="ctr" anchorCtr="0"/>
        <a:lstStyle/>
        <a:p>
          <a:pPr marL="0" lvl="0" indent="0" algn="ctr" defTabSz="311150">
            <a:lnSpc>
              <a:spcPct val="90000"/>
            </a:lnSpc>
            <a:spcBef>
              <a:spcPct val="0"/>
            </a:spcBef>
            <a:spcAft>
              <a:spcPct val="35000"/>
            </a:spcAft>
            <a:buNone/>
          </a:pPr>
          <a:r>
            <a:rPr lang="en-US" sz="800" b="1" kern="1200" dirty="0">
              <a:solidFill>
                <a:schemeClr val="tx1"/>
              </a:solidFill>
              <a:latin typeface="Calibri"/>
              <a:ea typeface="+mn-ea"/>
              <a:cs typeface="+mn-cs"/>
            </a:rPr>
            <a:t>Work Place Management </a:t>
          </a:r>
        </a:p>
      </dgm:t>
    </dgm:pt>
    <dgm:pt modelId="{AC8527DB-FE58-FD47-8EEF-E0C4E25C156C}" type="parTrans" cxnId="{F49B9680-0884-5347-B207-01A739DA2573}">
      <dgm:prSet/>
      <dgm:spPr/>
      <dgm:t>
        <a:bodyPr/>
        <a:lstStyle/>
        <a:p>
          <a:endParaRPr lang="en-US" sz="2000"/>
        </a:p>
      </dgm:t>
    </dgm:pt>
    <dgm:pt modelId="{1F8A15A0-CB43-9442-990F-F78E9D7E4E37}" type="sibTrans" cxnId="{F49B9680-0884-5347-B207-01A739DA2573}">
      <dgm:prSet/>
      <dgm:spPr/>
      <dgm:t>
        <a:bodyPr/>
        <a:lstStyle/>
        <a:p>
          <a:endParaRPr lang="en-US" sz="2000"/>
        </a:p>
      </dgm:t>
    </dgm:pt>
    <dgm:pt modelId="{8E94A4DE-313D-104F-9A6D-6294EA969210}">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spcFirstLastPara="0" vert="horz" wrap="square" lIns="25400" tIns="19050" rIns="25400" bIns="19050" numCol="1" spcCol="1270" anchor="ctr" anchorCtr="0"/>
        <a:lstStyle/>
        <a:p>
          <a:pPr marL="0" lvl="0" indent="0" algn="ctr" defTabSz="444500">
            <a:lnSpc>
              <a:spcPct val="90000"/>
            </a:lnSpc>
            <a:spcBef>
              <a:spcPct val="0"/>
            </a:spcBef>
            <a:spcAft>
              <a:spcPct val="35000"/>
            </a:spcAft>
            <a:buNone/>
          </a:pPr>
          <a:r>
            <a:rPr lang="en-US" sz="1200" b="1" kern="1200" dirty="0">
              <a:solidFill>
                <a:schemeClr val="tx1"/>
              </a:solidFill>
              <a:latin typeface="Calibri"/>
              <a:ea typeface="+mn-ea"/>
              <a:cs typeface="+mn-cs"/>
            </a:rPr>
            <a:t>Asset</a:t>
          </a:r>
          <a:r>
            <a:rPr lang="en-US" sz="1200" b="1" kern="1200" dirty="0">
              <a:solidFill>
                <a:prstClr val="white"/>
              </a:solidFill>
              <a:latin typeface="Calibri"/>
              <a:ea typeface="+mn-ea"/>
              <a:cs typeface="+mn-cs"/>
            </a:rPr>
            <a:t> </a:t>
          </a:r>
          <a:r>
            <a:rPr lang="en-US" sz="1200" b="1" kern="1200" dirty="0">
              <a:solidFill>
                <a:schemeClr val="tx1"/>
              </a:solidFill>
              <a:latin typeface="Calibri"/>
              <a:ea typeface="+mn-ea"/>
              <a:cs typeface="+mn-cs"/>
            </a:rPr>
            <a:t>Management</a:t>
          </a:r>
        </a:p>
      </dgm:t>
    </dgm:pt>
    <dgm:pt modelId="{ABBD0DCE-4BD5-6143-9D16-07C56DE03AFF}" type="parTrans" cxnId="{5C144A60-448D-AE44-877F-0AEBAFC93DDD}">
      <dgm:prSet/>
      <dgm:spPr/>
      <dgm:t>
        <a:bodyPr/>
        <a:lstStyle/>
        <a:p>
          <a:endParaRPr lang="en-US" sz="2000"/>
        </a:p>
      </dgm:t>
    </dgm:pt>
    <dgm:pt modelId="{0A8341D4-7688-C24E-A432-A8ED0491CA7F}" type="sibTrans" cxnId="{5C144A60-448D-AE44-877F-0AEBAFC93DDD}">
      <dgm:prSet/>
      <dgm:spPr/>
      <dgm:t>
        <a:bodyPr/>
        <a:lstStyle/>
        <a:p>
          <a:endParaRPr lang="en-US" sz="2000"/>
        </a:p>
      </dgm:t>
    </dgm:pt>
    <dgm:pt modelId="{56A4C093-741A-2644-97C6-D076C01BC217}">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spcFirstLastPara="0" vert="horz" wrap="square" lIns="25400" tIns="19050" rIns="25400" bIns="19050" numCol="1" spcCol="1270" anchor="ctr" anchorCtr="0"/>
        <a:lstStyle/>
        <a:p>
          <a:pPr marL="0" lvl="0" indent="0" algn="ctr" defTabSz="444500">
            <a:lnSpc>
              <a:spcPct val="90000"/>
            </a:lnSpc>
            <a:spcBef>
              <a:spcPct val="0"/>
            </a:spcBef>
            <a:spcAft>
              <a:spcPct val="35000"/>
            </a:spcAft>
            <a:buNone/>
          </a:pPr>
          <a:r>
            <a:rPr lang="en-US" sz="1050" b="1" kern="1200" dirty="0">
              <a:solidFill>
                <a:schemeClr val="tx1"/>
              </a:solidFill>
              <a:latin typeface="Calibri"/>
              <a:ea typeface="+mn-ea"/>
              <a:cs typeface="+mn-cs"/>
            </a:rPr>
            <a:t>Asset</a:t>
          </a:r>
          <a:r>
            <a:rPr lang="en-US" sz="1050" b="1" kern="1200" dirty="0">
              <a:solidFill>
                <a:prstClr val="white"/>
              </a:solidFill>
              <a:latin typeface="Calibri"/>
              <a:ea typeface="+mn-ea"/>
              <a:cs typeface="+mn-cs"/>
            </a:rPr>
            <a:t> </a:t>
          </a:r>
          <a:r>
            <a:rPr lang="en-US" sz="1050" b="1" kern="1200" dirty="0">
              <a:solidFill>
                <a:schemeClr val="tx1"/>
              </a:solidFill>
              <a:latin typeface="Calibri"/>
              <a:ea typeface="+mn-ea"/>
              <a:cs typeface="+mn-cs"/>
            </a:rPr>
            <a:t>Management</a:t>
          </a:r>
        </a:p>
      </dgm:t>
    </dgm:pt>
    <dgm:pt modelId="{ECD39CC7-8223-9D49-A2C9-B5ED0A19979A}" type="parTrans" cxnId="{1E67A4AF-EC9B-9F4D-8429-0A0F8680BC29}">
      <dgm:prSet/>
      <dgm:spPr/>
      <dgm:t>
        <a:bodyPr/>
        <a:lstStyle/>
        <a:p>
          <a:endParaRPr lang="en-US" sz="2000"/>
        </a:p>
      </dgm:t>
    </dgm:pt>
    <dgm:pt modelId="{40055289-63CB-5A4A-9802-EBD82BDE2E41}" type="sibTrans" cxnId="{1E67A4AF-EC9B-9F4D-8429-0A0F8680BC29}">
      <dgm:prSet/>
      <dgm:spPr/>
      <dgm:t>
        <a:bodyPr/>
        <a:lstStyle/>
        <a:p>
          <a:endParaRPr lang="en-US" sz="2000"/>
        </a:p>
      </dgm:t>
    </dgm:pt>
    <dgm:pt modelId="{B11DD8C3-A36C-6741-87E7-879FB1C0E6BD}">
      <dgm:prSet phldrT="[Text]" custT="1">
        <dgm:style>
          <a:lnRef idx="1">
            <a:schemeClr val="accent3"/>
          </a:lnRef>
          <a:fillRef idx="3">
            <a:schemeClr val="accent3"/>
          </a:fillRef>
          <a:effectRef idx="2">
            <a:schemeClr val="accent3"/>
          </a:effectRef>
          <a:fontRef idx="minor">
            <a:schemeClr val="lt1"/>
          </a:fontRef>
        </dgm:style>
      </dgm:prSet>
      <dgm:spPr>
        <a:solidFill>
          <a:srgbClr val="FFC000"/>
        </a:solidFill>
        <a:ln>
          <a:solidFill>
            <a:srgbClr val="FFC000"/>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Capital</a:t>
          </a:r>
          <a:r>
            <a:rPr lang="en-US" sz="1100" b="1" kern="1200" dirty="0">
              <a:solidFill>
                <a:schemeClr val="bg1"/>
              </a:solidFill>
              <a:latin typeface="Calibri"/>
              <a:ea typeface="+mn-ea"/>
              <a:cs typeface="+mn-cs"/>
            </a:rPr>
            <a:t> </a:t>
          </a:r>
          <a:r>
            <a:rPr lang="en-US" sz="1100" b="1" kern="1200" dirty="0">
              <a:solidFill>
                <a:prstClr val="black">
                  <a:hueOff val="0"/>
                  <a:satOff val="0"/>
                  <a:lumOff val="0"/>
                  <a:alphaOff val="0"/>
                </a:prstClr>
              </a:solidFill>
              <a:latin typeface="Calibri"/>
              <a:ea typeface="+mn-ea"/>
              <a:cs typeface="+mn-cs"/>
            </a:rPr>
            <a:t>Budgeting</a:t>
          </a:r>
        </a:p>
      </dgm:t>
    </dgm:pt>
    <dgm:pt modelId="{20777451-726D-E74B-8E41-5E35EDF395EA}" type="parTrans" cxnId="{34AEFC34-C22D-6F43-BC38-132783BC6A68}">
      <dgm:prSet/>
      <dgm:spPr/>
      <dgm:t>
        <a:bodyPr/>
        <a:lstStyle/>
        <a:p>
          <a:endParaRPr lang="en-US" sz="2000"/>
        </a:p>
      </dgm:t>
    </dgm:pt>
    <dgm:pt modelId="{C90229C2-4D74-4F4C-9BFA-7BEE18F8501C}" type="sibTrans" cxnId="{34AEFC34-C22D-6F43-BC38-132783BC6A68}">
      <dgm:prSet/>
      <dgm:spPr/>
      <dgm:t>
        <a:bodyPr/>
        <a:lstStyle/>
        <a:p>
          <a:endParaRPr lang="en-US" sz="2000"/>
        </a:p>
      </dgm:t>
    </dgm:pt>
    <dgm:pt modelId="{C1177BB5-5449-46D6-9F42-4653B71C4DB6}">
      <dgm:prSet phldrT="[Text]" custT="1">
        <dgm:style>
          <a:lnRef idx="1">
            <a:schemeClr val="accent5"/>
          </a:lnRef>
          <a:fillRef idx="3">
            <a:schemeClr val="accent5"/>
          </a:fillRef>
          <a:effectRef idx="2">
            <a:schemeClr val="accent5"/>
          </a:effectRef>
          <a:fontRef idx="minor">
            <a:schemeClr val="lt1"/>
          </a:fontRef>
        </dgm:style>
      </dgm:prSet>
      <dgm:spPr>
        <a:solidFill>
          <a:srgbClr val="F79646"/>
        </a:solidFill>
        <a:ln>
          <a:solidFill>
            <a:srgbClr val="F79646"/>
          </a:solidFill>
        </a:ln>
      </dgm:spPr>
      <dgm:t>
        <a:bodyPr spcFirstLastPara="0" vert="horz" wrap="square" lIns="22860" tIns="17145" rIns="22860" bIns="17145" numCol="1" spcCol="1270" anchor="ctr" anchorCtr="0"/>
        <a:lstStyle/>
        <a:p>
          <a:pPr>
            <a:buNone/>
          </a:pPr>
          <a:r>
            <a:rPr lang="en-US" sz="1400" b="1" dirty="0">
              <a:solidFill>
                <a:schemeClr val="tx1"/>
              </a:solidFill>
              <a:latin typeface="Calibri"/>
              <a:ea typeface="+mn-ea"/>
              <a:cs typeface="+mn-cs"/>
            </a:rPr>
            <a:t>Asset</a:t>
          </a:r>
          <a:r>
            <a:rPr lang="en-US" sz="1400" b="1" dirty="0">
              <a:solidFill>
                <a:srgbClr val="1F497D"/>
              </a:solidFill>
              <a:latin typeface="Calibri"/>
              <a:ea typeface="+mn-ea"/>
              <a:cs typeface="+mn-cs"/>
            </a:rPr>
            <a:t> </a:t>
          </a:r>
          <a:r>
            <a:rPr lang="en-US" sz="1400" b="1" dirty="0">
              <a:solidFill>
                <a:schemeClr val="tx1"/>
              </a:solidFill>
              <a:latin typeface="Calibri"/>
              <a:ea typeface="+mn-ea"/>
              <a:cs typeface="+mn-cs"/>
            </a:rPr>
            <a:t>Management</a:t>
          </a:r>
          <a:r>
            <a:rPr lang="en-US" sz="1400" b="1" dirty="0">
              <a:solidFill>
                <a:srgbClr val="1F497D"/>
              </a:solidFill>
              <a:latin typeface="Calibri"/>
              <a:ea typeface="+mn-ea"/>
              <a:cs typeface="+mn-cs"/>
            </a:rPr>
            <a:t> </a:t>
          </a:r>
        </a:p>
      </dgm:t>
    </dgm:pt>
    <dgm:pt modelId="{2905A04E-1F0D-4DDF-A725-F49A2F9F076C}" type="parTrans" cxnId="{3BECDEC2-217F-4CE3-82CE-3AA70275F200}">
      <dgm:prSet/>
      <dgm:spPr/>
      <dgm:t>
        <a:bodyPr/>
        <a:lstStyle/>
        <a:p>
          <a:endParaRPr lang="en-US" sz="2000"/>
        </a:p>
      </dgm:t>
    </dgm:pt>
    <dgm:pt modelId="{B930E263-C0B2-46D8-9A25-62BA701D09C3}" type="sibTrans" cxnId="{3BECDEC2-217F-4CE3-82CE-3AA70275F200}">
      <dgm:prSet/>
      <dgm:spPr/>
      <dgm:t>
        <a:bodyPr/>
        <a:lstStyle/>
        <a:p>
          <a:endParaRPr lang="en-US" sz="2000"/>
        </a:p>
      </dgm:t>
    </dgm:pt>
    <dgm:pt modelId="{FC3F938D-B965-0043-BD9A-6B7C1E48D575}">
      <dgm:prSet phldrT="[Text]" custT="1">
        <dgm:style>
          <a:lnRef idx="1">
            <a:schemeClr val="accent3"/>
          </a:lnRef>
          <a:fillRef idx="3">
            <a:schemeClr val="accent3"/>
          </a:fillRef>
          <a:effectRef idx="2">
            <a:schemeClr val="accent3"/>
          </a:effectRef>
          <a:fontRef idx="minor">
            <a:schemeClr val="lt1"/>
          </a:fontRef>
        </dgm:style>
      </dgm:prSet>
      <dgm:spPr>
        <a:solidFill>
          <a:srgbClr val="FFC000"/>
        </a:solidFill>
        <a:ln>
          <a:solidFill>
            <a:srgbClr val="FFC000"/>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prstClr val="black">
                  <a:hueOff val="0"/>
                  <a:satOff val="0"/>
                  <a:lumOff val="0"/>
                  <a:alphaOff val="0"/>
                </a:prstClr>
              </a:solidFill>
              <a:latin typeface="Calibri"/>
              <a:ea typeface="+mn-ea"/>
              <a:cs typeface="+mn-cs"/>
            </a:rPr>
            <a:t>Capital </a:t>
          </a:r>
          <a:r>
            <a:rPr lang="en-US" sz="1100" b="1" kern="1200" dirty="0">
              <a:solidFill>
                <a:schemeClr val="tx1"/>
              </a:solidFill>
              <a:latin typeface="Calibri"/>
              <a:ea typeface="+mn-ea"/>
              <a:cs typeface="+mn-cs"/>
            </a:rPr>
            <a:t>Budgeting</a:t>
          </a:r>
        </a:p>
      </dgm:t>
    </dgm:pt>
    <dgm:pt modelId="{DA9D24E6-C4AA-4F4A-A518-9B6FC192E5AD}" type="sibTrans" cxnId="{24400DA2-0469-8B4D-A79E-38DB56E34016}">
      <dgm:prSet/>
      <dgm:spPr/>
      <dgm:t>
        <a:bodyPr/>
        <a:lstStyle/>
        <a:p>
          <a:endParaRPr lang="en-US" sz="2000"/>
        </a:p>
      </dgm:t>
    </dgm:pt>
    <dgm:pt modelId="{0C7E3400-6DB7-5842-A90A-E0D100B88F9F}" type="parTrans" cxnId="{24400DA2-0469-8B4D-A79E-38DB56E34016}">
      <dgm:prSet/>
      <dgm:spPr/>
      <dgm:t>
        <a:bodyPr/>
        <a:lstStyle/>
        <a:p>
          <a:endParaRPr lang="en-US" sz="2000"/>
        </a:p>
      </dgm:t>
    </dgm:pt>
    <dgm:pt modelId="{A80C1399-967C-CA42-B0C7-1E8FF425E350}">
      <dgm:prSet phldrT="[Text]" custT="1">
        <dgm:style>
          <a:lnRef idx="1">
            <a:schemeClr val="accent5"/>
          </a:lnRef>
          <a:fillRef idx="3">
            <a:schemeClr val="accent5"/>
          </a:fillRef>
          <a:effectRef idx="2">
            <a:schemeClr val="accent5"/>
          </a:effectRef>
          <a:fontRef idx="minor">
            <a:schemeClr val="lt1"/>
          </a:fontRef>
        </dgm:style>
      </dgm:prSet>
      <dgm:spPr>
        <a:solidFill>
          <a:srgbClr val="E36C0A"/>
        </a:solidFill>
        <a:ln>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 Estate Portfolio Management </a:t>
          </a:r>
        </a:p>
      </dgm:t>
    </dgm:pt>
    <dgm:pt modelId="{64540C7B-3673-B641-B905-0E6B83FF067F}" type="sibTrans" cxnId="{002F0C5B-9FED-7142-B5E0-3FF184C50228}">
      <dgm:prSet/>
      <dgm:spPr/>
      <dgm:t>
        <a:bodyPr/>
        <a:lstStyle/>
        <a:p>
          <a:endParaRPr lang="en-US" sz="2000"/>
        </a:p>
      </dgm:t>
    </dgm:pt>
    <dgm:pt modelId="{002625CB-83FC-4B4A-8FC2-CFAAC5D9F8E5}" type="parTrans" cxnId="{002F0C5B-9FED-7142-B5E0-3FF184C50228}">
      <dgm:prSet/>
      <dgm:spPr/>
      <dgm:t>
        <a:bodyPr/>
        <a:lstStyle/>
        <a:p>
          <a:endParaRPr lang="en-US" sz="2000"/>
        </a:p>
      </dgm:t>
    </dgm:pt>
    <dgm:pt modelId="{3FD60BE2-B8FD-43F2-8C8C-9F1C434D9717}">
      <dgm:prSet phldrT="[Text]" custT="1">
        <dgm:style>
          <a:lnRef idx="1">
            <a:schemeClr val="accent5"/>
          </a:lnRef>
          <a:fillRef idx="3">
            <a:schemeClr val="accent5"/>
          </a:fillRef>
          <a:effectRef idx="2">
            <a:schemeClr val="accent5"/>
          </a:effectRef>
          <a:fontRef idx="minor">
            <a:schemeClr val="lt1"/>
          </a:fontRef>
        </dgm:style>
      </dgm:prSet>
      <dgm:spPr>
        <a:solidFill>
          <a:srgbClr val="F79646"/>
        </a:solidFill>
        <a:ln>
          <a:solidFill>
            <a:srgbClr val="F79646"/>
          </a:solidFill>
        </a:ln>
      </dgm:spPr>
      <dgm:t>
        <a:bodyPr spcFirstLastPara="0" vert="horz" wrap="square" lIns="22860" tIns="17145" rIns="22860" bIns="17145" numCol="1" spcCol="1270" anchor="ctr" anchorCtr="0"/>
        <a:lstStyle/>
        <a:p>
          <a:pPr>
            <a:buNone/>
          </a:pPr>
          <a:r>
            <a:rPr lang="en-US" sz="1400" b="1" dirty="0">
              <a:solidFill>
                <a:schemeClr val="tx1"/>
              </a:solidFill>
              <a:latin typeface="Calibri"/>
              <a:ea typeface="+mn-ea"/>
              <a:cs typeface="+mn-cs"/>
            </a:rPr>
            <a:t>Asset</a:t>
          </a:r>
          <a:r>
            <a:rPr lang="en-US" sz="1400" b="1" dirty="0">
              <a:solidFill>
                <a:srgbClr val="1F497D"/>
              </a:solidFill>
              <a:latin typeface="Calibri"/>
              <a:ea typeface="+mn-ea"/>
              <a:cs typeface="+mn-cs"/>
            </a:rPr>
            <a:t> </a:t>
          </a:r>
          <a:r>
            <a:rPr lang="en-US" sz="1400" b="1" dirty="0">
              <a:solidFill>
                <a:schemeClr val="tx1"/>
              </a:solidFill>
              <a:latin typeface="Calibri"/>
              <a:ea typeface="+mn-ea"/>
              <a:cs typeface="+mn-cs"/>
            </a:rPr>
            <a:t>Management</a:t>
          </a:r>
          <a:r>
            <a:rPr lang="en-US" sz="1400" b="1" dirty="0">
              <a:solidFill>
                <a:srgbClr val="1F497D"/>
              </a:solidFill>
              <a:latin typeface="Calibri"/>
              <a:ea typeface="+mn-ea"/>
              <a:cs typeface="+mn-cs"/>
            </a:rPr>
            <a:t> </a:t>
          </a:r>
        </a:p>
      </dgm:t>
    </dgm:pt>
    <dgm:pt modelId="{5B1C87F8-5A68-4AC0-8DA4-B67C3AE75EAD}" type="parTrans" cxnId="{50A54798-17AC-4E3A-B7F8-D5A48CE15A15}">
      <dgm:prSet/>
      <dgm:spPr/>
      <dgm:t>
        <a:bodyPr/>
        <a:lstStyle/>
        <a:p>
          <a:endParaRPr lang="en-US" sz="2000"/>
        </a:p>
      </dgm:t>
    </dgm:pt>
    <dgm:pt modelId="{09603133-FE6A-4FB2-84DB-0062B92581FA}" type="sibTrans" cxnId="{50A54798-17AC-4E3A-B7F8-D5A48CE15A15}">
      <dgm:prSet/>
      <dgm:spPr/>
      <dgm:t>
        <a:bodyPr/>
        <a:lstStyle/>
        <a:p>
          <a:endParaRPr lang="en-US" sz="2000"/>
        </a:p>
      </dgm:t>
    </dgm:pt>
    <dgm:pt modelId="{5B2F2DC3-0029-47D8-9BAA-FECD267C405B}">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spcFirstLastPara="0" vert="horz" wrap="square" lIns="25400" tIns="19050" rIns="25400" bIns="19050" numCol="1" spcCol="1270" anchor="ctr" anchorCtr="0"/>
        <a:lstStyle/>
        <a:p>
          <a:pPr>
            <a:buNone/>
          </a:pPr>
          <a:r>
            <a:rPr lang="en-US" sz="1800" b="1" dirty="0">
              <a:solidFill>
                <a:schemeClr val="tx1"/>
              </a:solidFill>
              <a:latin typeface="Calibri"/>
              <a:ea typeface="+mn-ea"/>
              <a:cs typeface="+mn-cs"/>
            </a:rPr>
            <a:t>Asset</a:t>
          </a:r>
          <a:r>
            <a:rPr lang="en-US" sz="1800" b="1" dirty="0">
              <a:solidFill>
                <a:prstClr val="white"/>
              </a:solidFill>
              <a:latin typeface="Calibri"/>
              <a:ea typeface="+mn-ea"/>
              <a:cs typeface="+mn-cs"/>
            </a:rPr>
            <a:t> </a:t>
          </a:r>
          <a:r>
            <a:rPr lang="en-US" sz="1200" b="1" dirty="0">
              <a:solidFill>
                <a:schemeClr val="tx1"/>
              </a:solidFill>
              <a:latin typeface="Calibri"/>
              <a:ea typeface="+mn-ea"/>
              <a:cs typeface="+mn-cs"/>
            </a:rPr>
            <a:t>Management</a:t>
          </a:r>
          <a:endParaRPr lang="en-US" sz="1800" b="1" dirty="0">
            <a:solidFill>
              <a:schemeClr val="tx1"/>
            </a:solidFill>
            <a:latin typeface="Calibri"/>
            <a:ea typeface="+mn-ea"/>
            <a:cs typeface="+mn-cs"/>
          </a:endParaRPr>
        </a:p>
      </dgm:t>
    </dgm:pt>
    <dgm:pt modelId="{34FA2D3B-9283-438C-BFB6-F6260C1FA0D0}" type="parTrans" cxnId="{E562C69A-FB2C-4AC8-95AF-B1E33836C072}">
      <dgm:prSet/>
      <dgm:spPr/>
      <dgm:t>
        <a:bodyPr/>
        <a:lstStyle/>
        <a:p>
          <a:endParaRPr lang="en-US" sz="2000"/>
        </a:p>
      </dgm:t>
    </dgm:pt>
    <dgm:pt modelId="{45ECB974-925C-40F2-B137-B7C55F69F035}" type="sibTrans" cxnId="{E562C69A-FB2C-4AC8-95AF-B1E33836C072}">
      <dgm:prSet/>
      <dgm:spPr/>
      <dgm:t>
        <a:bodyPr/>
        <a:lstStyle/>
        <a:p>
          <a:endParaRPr lang="en-US" sz="2000"/>
        </a:p>
      </dgm:t>
    </dgm:pt>
    <dgm:pt modelId="{0342DB36-C4DD-44DC-B031-9C8DE049639A}">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spcFirstLastPara="0" vert="horz" wrap="square" lIns="25400" tIns="19050" rIns="25400" bIns="19050" numCol="1" spcCol="1270" anchor="ctr" anchorCtr="0"/>
        <a:lstStyle/>
        <a:p>
          <a:pPr>
            <a:buNone/>
          </a:pPr>
          <a:r>
            <a:rPr lang="en-US" sz="1400" b="1" dirty="0">
              <a:solidFill>
                <a:schemeClr val="tx1"/>
              </a:solidFill>
              <a:latin typeface="Calibri"/>
              <a:ea typeface="+mn-ea"/>
              <a:cs typeface="+mn-cs"/>
            </a:rPr>
            <a:t>Asset</a:t>
          </a:r>
          <a:r>
            <a:rPr lang="en-US" sz="1400" b="1" dirty="0">
              <a:solidFill>
                <a:prstClr val="white"/>
              </a:solidFill>
              <a:latin typeface="Calibri"/>
              <a:ea typeface="+mn-ea"/>
              <a:cs typeface="+mn-cs"/>
            </a:rPr>
            <a:t> </a:t>
          </a:r>
          <a:r>
            <a:rPr lang="en-US" sz="1400" b="1" dirty="0">
              <a:solidFill>
                <a:schemeClr val="tx1"/>
              </a:solidFill>
              <a:latin typeface="Calibri"/>
              <a:ea typeface="+mn-ea"/>
              <a:cs typeface="+mn-cs"/>
            </a:rPr>
            <a:t>Management</a:t>
          </a:r>
        </a:p>
      </dgm:t>
    </dgm:pt>
    <dgm:pt modelId="{0C356851-E5C8-4D95-A06E-8F8798A7E6E4}" type="parTrans" cxnId="{0C4A6D39-B1D7-423C-8E11-C9B42CD176E7}">
      <dgm:prSet/>
      <dgm:spPr/>
      <dgm:t>
        <a:bodyPr/>
        <a:lstStyle/>
        <a:p>
          <a:endParaRPr lang="en-US" sz="2000"/>
        </a:p>
      </dgm:t>
    </dgm:pt>
    <dgm:pt modelId="{F7A74E6B-0A37-419A-8F0C-55843A16CBBF}" type="sibTrans" cxnId="{0C4A6D39-B1D7-423C-8E11-C9B42CD176E7}">
      <dgm:prSet/>
      <dgm:spPr/>
      <dgm:t>
        <a:bodyPr/>
        <a:lstStyle/>
        <a:p>
          <a:endParaRPr lang="en-US" sz="2000"/>
        </a:p>
      </dgm:t>
    </dgm:pt>
    <dgm:pt modelId="{F752FE16-A4F7-8A46-BCB9-A8A7705EC0E9}" type="pres">
      <dgm:prSet presAssocID="{83F30878-DADD-A043-93AF-7CDA69F6516E}" presName="theList" presStyleCnt="0">
        <dgm:presLayoutVars>
          <dgm:dir/>
          <dgm:animLvl val="lvl"/>
          <dgm:resizeHandles val="exact"/>
        </dgm:presLayoutVars>
      </dgm:prSet>
      <dgm:spPr/>
      <dgm:t>
        <a:bodyPr/>
        <a:lstStyle/>
        <a:p>
          <a:endParaRPr lang="en-US"/>
        </a:p>
      </dgm:t>
    </dgm:pt>
    <dgm:pt modelId="{667E39DD-A00E-F845-8C63-AA4C78B3EADF}" type="pres">
      <dgm:prSet presAssocID="{F6FC6DA0-B75D-2A44-A904-B76F8BB751A9}" presName="compNode" presStyleCnt="0"/>
      <dgm:spPr/>
    </dgm:pt>
    <dgm:pt modelId="{BAF7CD8D-D80B-5A48-A349-2DF9761E7B8D}" type="pres">
      <dgm:prSet presAssocID="{F6FC6DA0-B75D-2A44-A904-B76F8BB751A9}" presName="aNode" presStyleLbl="bgShp" presStyleIdx="0" presStyleCnt="8"/>
      <dgm:spPr/>
      <dgm:t>
        <a:bodyPr/>
        <a:lstStyle/>
        <a:p>
          <a:endParaRPr lang="en-US"/>
        </a:p>
      </dgm:t>
    </dgm:pt>
    <dgm:pt modelId="{5384C1C0-904D-AB45-959C-DE342C71302F}" type="pres">
      <dgm:prSet presAssocID="{F6FC6DA0-B75D-2A44-A904-B76F8BB751A9}" presName="textNode" presStyleLbl="bgShp" presStyleIdx="0" presStyleCnt="8"/>
      <dgm:spPr/>
      <dgm:t>
        <a:bodyPr/>
        <a:lstStyle/>
        <a:p>
          <a:endParaRPr lang="en-US"/>
        </a:p>
      </dgm:t>
    </dgm:pt>
    <dgm:pt modelId="{4D4A2558-ED61-1447-8DA4-660B01877DE7}" type="pres">
      <dgm:prSet presAssocID="{F6FC6DA0-B75D-2A44-A904-B76F8BB751A9}" presName="compChildNode" presStyleCnt="0"/>
      <dgm:spPr/>
    </dgm:pt>
    <dgm:pt modelId="{EA7F8131-E619-8447-8C3D-FF30D45EDB4F}" type="pres">
      <dgm:prSet presAssocID="{F6FC6DA0-B75D-2A44-A904-B76F8BB751A9}" presName="theInnerList" presStyleCnt="0"/>
      <dgm:spPr/>
    </dgm:pt>
    <dgm:pt modelId="{F7B96694-72B7-1C43-AB96-15C2E32879A9}" type="pres">
      <dgm:prSet presAssocID="{19FB9CE9-7153-D14C-9C08-AA7F623350D7}" presName="childNode" presStyleLbl="node1" presStyleIdx="0" presStyleCnt="19">
        <dgm:presLayoutVars>
          <dgm:bulletEnabled val="1"/>
        </dgm:presLayoutVars>
      </dgm:prSet>
      <dgm:spPr>
        <a:xfrm>
          <a:off x="105323" y="629146"/>
          <a:ext cx="808883" cy="1363151"/>
        </a:xfrm>
        <a:prstGeom prst="roundRect">
          <a:avLst>
            <a:gd name="adj" fmla="val 10000"/>
          </a:avLst>
        </a:prstGeom>
      </dgm:spPr>
      <dgm:t>
        <a:bodyPr/>
        <a:lstStyle/>
        <a:p>
          <a:endParaRPr lang="en-US"/>
        </a:p>
      </dgm:t>
    </dgm:pt>
    <dgm:pt modelId="{FF255F95-8870-1F45-8346-36B6C33A96C0}" type="pres">
      <dgm:prSet presAssocID="{19FB9CE9-7153-D14C-9C08-AA7F623350D7}" presName="aSpace2" presStyleCnt="0"/>
      <dgm:spPr/>
    </dgm:pt>
    <dgm:pt modelId="{B794C6EF-8EB0-F642-ABCD-7DED20C213D3}" type="pres">
      <dgm:prSet presAssocID="{B11DD8C3-A36C-6741-87E7-879FB1C0E6BD}" presName="childNode" presStyleLbl="node1" presStyleIdx="1" presStyleCnt="19">
        <dgm:presLayoutVars>
          <dgm:bulletEnabled val="1"/>
        </dgm:presLayoutVars>
      </dgm:prSet>
      <dgm:spPr>
        <a:xfrm>
          <a:off x="105323" y="1359362"/>
          <a:ext cx="808883" cy="632321"/>
        </a:xfrm>
        <a:prstGeom prst="roundRect">
          <a:avLst>
            <a:gd name="adj" fmla="val 10000"/>
          </a:avLst>
        </a:prstGeom>
      </dgm:spPr>
      <dgm:t>
        <a:bodyPr/>
        <a:lstStyle/>
        <a:p>
          <a:endParaRPr lang="en-US"/>
        </a:p>
      </dgm:t>
    </dgm:pt>
    <dgm:pt modelId="{6205D592-D983-4E48-87C0-EC26F13C3F8A}" type="pres">
      <dgm:prSet presAssocID="{B11DD8C3-A36C-6741-87E7-879FB1C0E6BD}" presName="aSpace2" presStyleCnt="0"/>
      <dgm:spPr/>
    </dgm:pt>
    <dgm:pt modelId="{AE126BDF-C1D6-4761-B4F4-49A145A0DD18}" type="pres">
      <dgm:prSet presAssocID="{C1177BB5-5449-46D6-9F42-4653B71C4DB6}" presName="childNode" presStyleLbl="node1" presStyleIdx="2" presStyleCnt="19" custScaleX="122647">
        <dgm:presLayoutVars>
          <dgm:bulletEnabled val="1"/>
        </dgm:presLayoutVars>
      </dgm:prSet>
      <dgm:spPr>
        <a:prstGeom prst="roundRect">
          <a:avLst>
            <a:gd name="adj" fmla="val 10000"/>
          </a:avLst>
        </a:prstGeom>
      </dgm:spPr>
      <dgm:t>
        <a:bodyPr/>
        <a:lstStyle/>
        <a:p>
          <a:endParaRPr lang="en-US"/>
        </a:p>
      </dgm:t>
    </dgm:pt>
    <dgm:pt modelId="{46B0212D-7876-9641-A02F-142EC21E381B}" type="pres">
      <dgm:prSet presAssocID="{F6FC6DA0-B75D-2A44-A904-B76F8BB751A9}" presName="aSpace" presStyleCnt="0"/>
      <dgm:spPr/>
    </dgm:pt>
    <dgm:pt modelId="{0F3E6A82-B458-C44D-A1C8-DF99E81C4BAC}" type="pres">
      <dgm:prSet presAssocID="{93EF0CDD-34B1-8442-81F5-EDE1E95BB3A7}" presName="compNode" presStyleCnt="0"/>
      <dgm:spPr/>
    </dgm:pt>
    <dgm:pt modelId="{CC062044-253D-B041-873A-47F609C9D092}" type="pres">
      <dgm:prSet presAssocID="{93EF0CDD-34B1-8442-81F5-EDE1E95BB3A7}" presName="aNode" presStyleLbl="bgShp" presStyleIdx="1" presStyleCnt="8"/>
      <dgm:spPr/>
      <dgm:t>
        <a:bodyPr/>
        <a:lstStyle/>
        <a:p>
          <a:endParaRPr lang="en-US"/>
        </a:p>
      </dgm:t>
    </dgm:pt>
    <dgm:pt modelId="{F3777994-D6B9-D34C-8C8D-8B5137278F47}" type="pres">
      <dgm:prSet presAssocID="{93EF0CDD-34B1-8442-81F5-EDE1E95BB3A7}" presName="textNode" presStyleLbl="bgShp" presStyleIdx="1" presStyleCnt="8"/>
      <dgm:spPr/>
      <dgm:t>
        <a:bodyPr/>
        <a:lstStyle/>
        <a:p>
          <a:endParaRPr lang="en-US"/>
        </a:p>
      </dgm:t>
    </dgm:pt>
    <dgm:pt modelId="{6C8098CB-84CB-6E4D-895D-763718EE1547}" type="pres">
      <dgm:prSet presAssocID="{93EF0CDD-34B1-8442-81F5-EDE1E95BB3A7}" presName="compChildNode" presStyleCnt="0"/>
      <dgm:spPr/>
    </dgm:pt>
    <dgm:pt modelId="{05CBBAF5-05F1-F349-A588-C73AEFAE1363}" type="pres">
      <dgm:prSet presAssocID="{93EF0CDD-34B1-8442-81F5-EDE1E95BB3A7}" presName="theInnerList" presStyleCnt="0"/>
      <dgm:spPr/>
    </dgm:pt>
    <dgm:pt modelId="{3B0DE46D-34C7-D548-92FA-B15FA4A63197}" type="pres">
      <dgm:prSet presAssocID="{A80C1399-967C-CA42-B0C7-1E8FF425E350}" presName="childNode" presStyleLbl="node1" presStyleIdx="3" presStyleCnt="19">
        <dgm:presLayoutVars>
          <dgm:bulletEnabled val="1"/>
        </dgm:presLayoutVars>
      </dgm:prSet>
      <dgm:spPr>
        <a:xfrm>
          <a:off x="1192261" y="1104718"/>
          <a:ext cx="808883" cy="412007"/>
        </a:xfrm>
        <a:prstGeom prst="roundRect">
          <a:avLst>
            <a:gd name="adj" fmla="val 10000"/>
          </a:avLst>
        </a:prstGeom>
      </dgm:spPr>
      <dgm:t>
        <a:bodyPr/>
        <a:lstStyle/>
        <a:p>
          <a:endParaRPr lang="en-US"/>
        </a:p>
      </dgm:t>
    </dgm:pt>
    <dgm:pt modelId="{EFBFBD0B-CDED-7247-9B10-F26DA5FF3A27}" type="pres">
      <dgm:prSet presAssocID="{A80C1399-967C-CA42-B0C7-1E8FF425E350}" presName="aSpace2" presStyleCnt="0"/>
      <dgm:spPr/>
    </dgm:pt>
    <dgm:pt modelId="{A90FEB2D-D9DC-2B47-8C01-DA838B68660D}" type="pres">
      <dgm:prSet presAssocID="{FC3F938D-B965-0043-BD9A-6B7C1E48D575}" presName="childNode" presStyleLbl="node1" presStyleIdx="4" presStyleCnt="19">
        <dgm:presLayoutVars>
          <dgm:bulletEnabled val="1"/>
        </dgm:presLayoutVars>
      </dgm:prSet>
      <dgm:spPr>
        <a:xfrm>
          <a:off x="1192261" y="1580111"/>
          <a:ext cx="808883" cy="412007"/>
        </a:xfrm>
        <a:prstGeom prst="roundRect">
          <a:avLst>
            <a:gd name="adj" fmla="val 10000"/>
          </a:avLst>
        </a:prstGeom>
      </dgm:spPr>
      <dgm:t>
        <a:bodyPr/>
        <a:lstStyle/>
        <a:p>
          <a:endParaRPr lang="en-US"/>
        </a:p>
      </dgm:t>
    </dgm:pt>
    <dgm:pt modelId="{6D3F3883-2192-477F-80D3-4D446D5731C6}" type="pres">
      <dgm:prSet presAssocID="{FC3F938D-B965-0043-BD9A-6B7C1E48D575}" presName="aSpace2" presStyleCnt="0"/>
      <dgm:spPr/>
    </dgm:pt>
    <dgm:pt modelId="{DD439577-A925-492F-A546-14A15855CD65}" type="pres">
      <dgm:prSet presAssocID="{3FD60BE2-B8FD-43F2-8C8C-9F1C434D9717}" presName="childNode" presStyleLbl="node1" presStyleIdx="5" presStyleCnt="19" custScaleX="124894">
        <dgm:presLayoutVars>
          <dgm:bulletEnabled val="1"/>
        </dgm:presLayoutVars>
      </dgm:prSet>
      <dgm:spPr>
        <a:prstGeom prst="roundRect">
          <a:avLst>
            <a:gd name="adj" fmla="val 10000"/>
          </a:avLst>
        </a:prstGeom>
      </dgm:spPr>
      <dgm:t>
        <a:bodyPr/>
        <a:lstStyle/>
        <a:p>
          <a:endParaRPr lang="en-US"/>
        </a:p>
      </dgm:t>
    </dgm:pt>
    <dgm:pt modelId="{A254892C-18FD-BC4B-98CE-21E3A7F4F074}" type="pres">
      <dgm:prSet presAssocID="{93EF0CDD-34B1-8442-81F5-EDE1E95BB3A7}" presName="aSpace" presStyleCnt="0"/>
      <dgm:spPr/>
    </dgm:pt>
    <dgm:pt modelId="{848ADD16-6342-8544-A17B-B228EC4FD754}" type="pres">
      <dgm:prSet presAssocID="{655332C2-973D-9949-9D0F-F2A3198EAA6A}" presName="compNode" presStyleCnt="0"/>
      <dgm:spPr/>
    </dgm:pt>
    <dgm:pt modelId="{12A82E8D-E0C0-F446-9677-07106AD831A9}" type="pres">
      <dgm:prSet presAssocID="{655332C2-973D-9949-9D0F-F2A3198EAA6A}" presName="aNode" presStyleLbl="bgShp" presStyleIdx="2" presStyleCnt="8"/>
      <dgm:spPr/>
      <dgm:t>
        <a:bodyPr/>
        <a:lstStyle/>
        <a:p>
          <a:endParaRPr lang="en-US"/>
        </a:p>
      </dgm:t>
    </dgm:pt>
    <dgm:pt modelId="{5A26A289-5CC1-7343-A13E-474C0B94CA4D}" type="pres">
      <dgm:prSet presAssocID="{655332C2-973D-9949-9D0F-F2A3198EAA6A}" presName="textNode" presStyleLbl="bgShp" presStyleIdx="2" presStyleCnt="8"/>
      <dgm:spPr/>
      <dgm:t>
        <a:bodyPr/>
        <a:lstStyle/>
        <a:p>
          <a:endParaRPr lang="en-US"/>
        </a:p>
      </dgm:t>
    </dgm:pt>
    <dgm:pt modelId="{E7EE7740-5643-4C4D-A4D4-A45334AAB7F5}" type="pres">
      <dgm:prSet presAssocID="{655332C2-973D-9949-9D0F-F2A3198EAA6A}" presName="compChildNode" presStyleCnt="0"/>
      <dgm:spPr/>
    </dgm:pt>
    <dgm:pt modelId="{97E1C3D1-F066-DB47-B7C3-53BA889A5FAD}" type="pres">
      <dgm:prSet presAssocID="{655332C2-973D-9949-9D0F-F2A3198EAA6A}" presName="theInnerList" presStyleCnt="0"/>
      <dgm:spPr/>
    </dgm:pt>
    <dgm:pt modelId="{0BD4D830-0612-9344-AB1A-F53D0CB588A6}" type="pres">
      <dgm:prSet presAssocID="{AFEF2BA1-F655-3049-825C-6B8AE4607AAD}" presName="childNode" presStyleLbl="node1" presStyleIdx="6" presStyleCnt="19" custScaleX="113366">
        <dgm:presLayoutVars>
          <dgm:bulletEnabled val="1"/>
        </dgm:presLayoutVars>
      </dgm:prSet>
      <dgm:spPr/>
      <dgm:t>
        <a:bodyPr/>
        <a:lstStyle/>
        <a:p>
          <a:endParaRPr lang="en-US"/>
        </a:p>
      </dgm:t>
    </dgm:pt>
    <dgm:pt modelId="{58C6BE49-1993-5040-B084-29E0AA426A18}" type="pres">
      <dgm:prSet presAssocID="{655332C2-973D-9949-9D0F-F2A3198EAA6A}" presName="aSpace" presStyleCnt="0"/>
      <dgm:spPr/>
    </dgm:pt>
    <dgm:pt modelId="{2C9523A1-B1E3-9F4E-97A2-F66707D45A9D}" type="pres">
      <dgm:prSet presAssocID="{517B3F3C-3F41-0147-9901-306775595F16}" presName="compNode" presStyleCnt="0"/>
      <dgm:spPr/>
    </dgm:pt>
    <dgm:pt modelId="{B5568226-AE69-B649-A819-95F4F2365CB9}" type="pres">
      <dgm:prSet presAssocID="{517B3F3C-3F41-0147-9901-306775595F16}" presName="aNode" presStyleLbl="bgShp" presStyleIdx="3" presStyleCnt="8"/>
      <dgm:spPr/>
      <dgm:t>
        <a:bodyPr/>
        <a:lstStyle/>
        <a:p>
          <a:endParaRPr lang="en-US"/>
        </a:p>
      </dgm:t>
    </dgm:pt>
    <dgm:pt modelId="{F493A532-08E0-1144-B3E3-97BE05A16048}" type="pres">
      <dgm:prSet presAssocID="{517B3F3C-3F41-0147-9901-306775595F16}" presName="textNode" presStyleLbl="bgShp" presStyleIdx="3" presStyleCnt="8"/>
      <dgm:spPr/>
      <dgm:t>
        <a:bodyPr/>
        <a:lstStyle/>
        <a:p>
          <a:endParaRPr lang="en-US"/>
        </a:p>
      </dgm:t>
    </dgm:pt>
    <dgm:pt modelId="{364343C3-B617-9346-9E79-8B19DD90CFB0}" type="pres">
      <dgm:prSet presAssocID="{517B3F3C-3F41-0147-9901-306775595F16}" presName="compChildNode" presStyleCnt="0"/>
      <dgm:spPr/>
    </dgm:pt>
    <dgm:pt modelId="{6B730DFA-2A34-A440-ABD5-5E94B0183D56}" type="pres">
      <dgm:prSet presAssocID="{517B3F3C-3F41-0147-9901-306775595F16}" presName="theInnerList" presStyleCnt="0"/>
      <dgm:spPr/>
    </dgm:pt>
    <dgm:pt modelId="{DD42BD83-C17C-2A45-9DAC-098C16706304}" type="pres">
      <dgm:prSet presAssocID="{456925A2-304C-1340-B163-E2672C88345A}" presName="childNode" presStyleLbl="node1" presStyleIdx="7" presStyleCnt="19">
        <dgm:presLayoutVars>
          <dgm:bulletEnabled val="1"/>
        </dgm:presLayoutVars>
      </dgm:prSet>
      <dgm:spPr>
        <a:xfrm>
          <a:off x="3366136" y="629146"/>
          <a:ext cx="808883" cy="1363151"/>
        </a:xfrm>
        <a:prstGeom prst="roundRect">
          <a:avLst>
            <a:gd name="adj" fmla="val 10000"/>
          </a:avLst>
        </a:prstGeom>
      </dgm:spPr>
      <dgm:t>
        <a:bodyPr/>
        <a:lstStyle/>
        <a:p>
          <a:endParaRPr lang="en-US"/>
        </a:p>
      </dgm:t>
    </dgm:pt>
    <dgm:pt modelId="{CE22AFC1-45A2-9A45-8EB3-3799D30EA66C}" type="pres">
      <dgm:prSet presAssocID="{456925A2-304C-1340-B163-E2672C88345A}" presName="aSpace2" presStyleCnt="0"/>
      <dgm:spPr/>
    </dgm:pt>
    <dgm:pt modelId="{7D457997-BF0D-EE4F-A021-1E05F7BB04D7}" type="pres">
      <dgm:prSet presAssocID="{8E94A4DE-313D-104F-9A6D-6294EA969210}" presName="childNode" presStyleLbl="node1" presStyleIdx="8" presStyleCnt="19">
        <dgm:presLayoutVars>
          <dgm:bulletEnabled val="1"/>
        </dgm:presLayoutVars>
      </dgm:prSet>
      <dgm:spPr>
        <a:xfrm>
          <a:off x="3366136" y="1359362"/>
          <a:ext cx="808883" cy="632321"/>
        </a:xfrm>
        <a:prstGeom prst="roundRect">
          <a:avLst>
            <a:gd name="adj" fmla="val 10000"/>
          </a:avLst>
        </a:prstGeom>
      </dgm:spPr>
      <dgm:t>
        <a:bodyPr/>
        <a:lstStyle/>
        <a:p>
          <a:endParaRPr lang="en-US"/>
        </a:p>
      </dgm:t>
    </dgm:pt>
    <dgm:pt modelId="{4D0EA396-8EDD-B946-A6F7-FD9AF4DAAF4F}" type="pres">
      <dgm:prSet presAssocID="{517B3F3C-3F41-0147-9901-306775595F16}" presName="aSpace" presStyleCnt="0"/>
      <dgm:spPr/>
    </dgm:pt>
    <dgm:pt modelId="{6DAFE7F3-0992-594A-9B0F-D4EA15EA486B}" type="pres">
      <dgm:prSet presAssocID="{746DB36A-3B65-A145-B478-9FD18AB44706}" presName="compNode" presStyleCnt="0"/>
      <dgm:spPr/>
    </dgm:pt>
    <dgm:pt modelId="{E51D7272-E701-B047-B3D3-EF8720A57B3B}" type="pres">
      <dgm:prSet presAssocID="{746DB36A-3B65-A145-B478-9FD18AB44706}" presName="aNode" presStyleLbl="bgShp" presStyleIdx="4" presStyleCnt="8" custLinFactNeighborX="-3061" custLinFactNeighborY="1498"/>
      <dgm:spPr/>
      <dgm:t>
        <a:bodyPr/>
        <a:lstStyle/>
        <a:p>
          <a:endParaRPr lang="en-US"/>
        </a:p>
      </dgm:t>
    </dgm:pt>
    <dgm:pt modelId="{648B5148-6FC9-814B-A26C-80175D9A233C}" type="pres">
      <dgm:prSet presAssocID="{746DB36A-3B65-A145-B478-9FD18AB44706}" presName="textNode" presStyleLbl="bgShp" presStyleIdx="4" presStyleCnt="8"/>
      <dgm:spPr/>
      <dgm:t>
        <a:bodyPr/>
        <a:lstStyle/>
        <a:p>
          <a:endParaRPr lang="en-US"/>
        </a:p>
      </dgm:t>
    </dgm:pt>
    <dgm:pt modelId="{071BB566-09F7-FE48-94CD-E3C7BCC3BA7A}" type="pres">
      <dgm:prSet presAssocID="{746DB36A-3B65-A145-B478-9FD18AB44706}" presName="compChildNode" presStyleCnt="0"/>
      <dgm:spPr/>
    </dgm:pt>
    <dgm:pt modelId="{C632247B-67AD-F24A-BE94-54ECAAB84CAF}" type="pres">
      <dgm:prSet presAssocID="{746DB36A-3B65-A145-B478-9FD18AB44706}" presName="theInnerList" presStyleCnt="0"/>
      <dgm:spPr/>
    </dgm:pt>
    <dgm:pt modelId="{44E222EB-8D0F-3343-B35C-BC422DB4612B}" type="pres">
      <dgm:prSet presAssocID="{3AFA62F7-6C36-B843-9335-1C46726B8C73}" presName="childNode" presStyleLbl="node1" presStyleIdx="9" presStyleCnt="19">
        <dgm:presLayoutVars>
          <dgm:bulletEnabled val="1"/>
        </dgm:presLayoutVars>
      </dgm:prSet>
      <dgm:spPr>
        <a:xfrm>
          <a:off x="4453074" y="629146"/>
          <a:ext cx="808883" cy="1363151"/>
        </a:xfrm>
        <a:prstGeom prst="roundRect">
          <a:avLst>
            <a:gd name="adj" fmla="val 10000"/>
          </a:avLst>
        </a:prstGeom>
      </dgm:spPr>
      <dgm:t>
        <a:bodyPr/>
        <a:lstStyle/>
        <a:p>
          <a:endParaRPr lang="en-US"/>
        </a:p>
      </dgm:t>
    </dgm:pt>
    <dgm:pt modelId="{04032A40-170C-4D85-9C61-59A5ECB51561}" type="pres">
      <dgm:prSet presAssocID="{3AFA62F7-6C36-B843-9335-1C46726B8C73}" presName="aSpace2" presStyleCnt="0"/>
      <dgm:spPr/>
    </dgm:pt>
    <dgm:pt modelId="{64449E7D-C6FE-475F-83D1-3E131557A18D}" type="pres">
      <dgm:prSet presAssocID="{5B2F2DC3-0029-47D8-9BAA-FECD267C405B}" presName="childNode" presStyleLbl="node1" presStyleIdx="10" presStyleCnt="19">
        <dgm:presLayoutVars>
          <dgm:bulletEnabled val="1"/>
        </dgm:presLayoutVars>
      </dgm:prSet>
      <dgm:spPr>
        <a:prstGeom prst="roundRect">
          <a:avLst>
            <a:gd name="adj" fmla="val 10000"/>
          </a:avLst>
        </a:prstGeom>
      </dgm:spPr>
      <dgm:t>
        <a:bodyPr/>
        <a:lstStyle/>
        <a:p>
          <a:endParaRPr lang="en-US"/>
        </a:p>
      </dgm:t>
    </dgm:pt>
    <dgm:pt modelId="{EC1E37FE-78ED-B348-961D-2C53B7ED5D24}" type="pres">
      <dgm:prSet presAssocID="{746DB36A-3B65-A145-B478-9FD18AB44706}" presName="aSpace" presStyleCnt="0"/>
      <dgm:spPr/>
    </dgm:pt>
    <dgm:pt modelId="{FE45AB29-86BB-B945-BC32-4ABE2F8C1CFF}" type="pres">
      <dgm:prSet presAssocID="{925F08FB-13DB-6E45-BF00-BAEA61191BA4}" presName="compNode" presStyleCnt="0"/>
      <dgm:spPr/>
    </dgm:pt>
    <dgm:pt modelId="{E9843257-88A4-A74E-B77F-944E0F51F2D3}" type="pres">
      <dgm:prSet presAssocID="{925F08FB-13DB-6E45-BF00-BAEA61191BA4}" presName="aNode" presStyleLbl="bgShp" presStyleIdx="5" presStyleCnt="8" custLinFactNeighborY="1498"/>
      <dgm:spPr/>
      <dgm:t>
        <a:bodyPr/>
        <a:lstStyle/>
        <a:p>
          <a:endParaRPr lang="en-US"/>
        </a:p>
      </dgm:t>
    </dgm:pt>
    <dgm:pt modelId="{EF0FEB73-635A-8442-8DF6-1356D2CAD597}" type="pres">
      <dgm:prSet presAssocID="{925F08FB-13DB-6E45-BF00-BAEA61191BA4}" presName="textNode" presStyleLbl="bgShp" presStyleIdx="5" presStyleCnt="8"/>
      <dgm:spPr/>
      <dgm:t>
        <a:bodyPr/>
        <a:lstStyle/>
        <a:p>
          <a:endParaRPr lang="en-US"/>
        </a:p>
      </dgm:t>
    </dgm:pt>
    <dgm:pt modelId="{07BD2CA6-1B5E-2143-8E69-23BF8DD0A5E8}" type="pres">
      <dgm:prSet presAssocID="{925F08FB-13DB-6E45-BF00-BAEA61191BA4}" presName="compChildNode" presStyleCnt="0"/>
      <dgm:spPr/>
    </dgm:pt>
    <dgm:pt modelId="{5F5C2AD4-440A-FF44-A9AC-FDE65AD73D73}" type="pres">
      <dgm:prSet presAssocID="{925F08FB-13DB-6E45-BF00-BAEA61191BA4}" presName="theInnerList" presStyleCnt="0"/>
      <dgm:spPr/>
    </dgm:pt>
    <dgm:pt modelId="{CBAFA610-556B-7E44-93A8-B05B1C8A0D0A}" type="pres">
      <dgm:prSet presAssocID="{1D491BF6-3F84-904F-8244-C0A93BDDCF12}" presName="childNode" presStyleLbl="node1" presStyleIdx="11" presStyleCnt="19">
        <dgm:presLayoutVars>
          <dgm:bulletEnabled val="1"/>
        </dgm:presLayoutVars>
      </dgm:prSet>
      <dgm:spPr/>
      <dgm:t>
        <a:bodyPr/>
        <a:lstStyle/>
        <a:p>
          <a:endParaRPr lang="en-US"/>
        </a:p>
      </dgm:t>
    </dgm:pt>
    <dgm:pt modelId="{EA5E3273-E5E5-8344-BD81-306BF1B98087}" type="pres">
      <dgm:prSet presAssocID="{925F08FB-13DB-6E45-BF00-BAEA61191BA4}" presName="aSpace" presStyleCnt="0"/>
      <dgm:spPr/>
    </dgm:pt>
    <dgm:pt modelId="{B4750885-A58F-9041-AAC9-9DE5A50CF668}" type="pres">
      <dgm:prSet presAssocID="{BF90A0EF-C6B2-7747-AC09-AA37BA5358F6}" presName="compNode" presStyleCnt="0"/>
      <dgm:spPr/>
    </dgm:pt>
    <dgm:pt modelId="{AB794DF4-106E-C24E-9AE8-14A804097BC6}" type="pres">
      <dgm:prSet presAssocID="{BF90A0EF-C6B2-7747-AC09-AA37BA5358F6}" presName="aNode" presStyleLbl="bgShp" presStyleIdx="6" presStyleCnt="8"/>
      <dgm:spPr/>
      <dgm:t>
        <a:bodyPr/>
        <a:lstStyle/>
        <a:p>
          <a:endParaRPr lang="en-US"/>
        </a:p>
      </dgm:t>
    </dgm:pt>
    <dgm:pt modelId="{8BBF9131-15D6-1045-8366-E80F397F88D9}" type="pres">
      <dgm:prSet presAssocID="{BF90A0EF-C6B2-7747-AC09-AA37BA5358F6}" presName="textNode" presStyleLbl="bgShp" presStyleIdx="6" presStyleCnt="8"/>
      <dgm:spPr/>
      <dgm:t>
        <a:bodyPr/>
        <a:lstStyle/>
        <a:p>
          <a:endParaRPr lang="en-US"/>
        </a:p>
      </dgm:t>
    </dgm:pt>
    <dgm:pt modelId="{8CD70EA7-92C2-F44A-8111-E7592DB484F0}" type="pres">
      <dgm:prSet presAssocID="{BF90A0EF-C6B2-7747-AC09-AA37BA5358F6}" presName="compChildNode" presStyleCnt="0"/>
      <dgm:spPr/>
    </dgm:pt>
    <dgm:pt modelId="{3987224E-29A0-F54D-918E-8D46A0451FA6}" type="pres">
      <dgm:prSet presAssocID="{BF90A0EF-C6B2-7747-AC09-AA37BA5358F6}" presName="theInnerList" presStyleCnt="0"/>
      <dgm:spPr/>
    </dgm:pt>
    <dgm:pt modelId="{AB7F4627-C70C-C348-B8BA-3FEDC730F870}" type="pres">
      <dgm:prSet presAssocID="{56A4C093-741A-2644-97C6-D076C01BC217}" presName="childNode" presStyleLbl="node1" presStyleIdx="12" presStyleCnt="19">
        <dgm:presLayoutVars>
          <dgm:bulletEnabled val="1"/>
        </dgm:presLayoutVars>
      </dgm:prSet>
      <dgm:spPr>
        <a:xfrm>
          <a:off x="6626949" y="629543"/>
          <a:ext cx="808883" cy="242611"/>
        </a:xfrm>
        <a:prstGeom prst="roundRect">
          <a:avLst>
            <a:gd name="adj" fmla="val 10000"/>
          </a:avLst>
        </a:prstGeom>
      </dgm:spPr>
      <dgm:t>
        <a:bodyPr/>
        <a:lstStyle/>
        <a:p>
          <a:endParaRPr lang="en-US"/>
        </a:p>
      </dgm:t>
    </dgm:pt>
    <dgm:pt modelId="{874C50FF-413F-A94A-8D51-A2849EC50B45}" type="pres">
      <dgm:prSet presAssocID="{56A4C093-741A-2644-97C6-D076C01BC217}" presName="aSpace2" presStyleCnt="0"/>
      <dgm:spPr/>
    </dgm:pt>
    <dgm:pt modelId="{3FEC3199-2718-794C-B7B1-85E47155598A}" type="pres">
      <dgm:prSet presAssocID="{0D678627-7AD7-5449-B9C6-466BA6706972}" presName="childNode" presStyleLbl="node1" presStyleIdx="13" presStyleCnt="19">
        <dgm:presLayoutVars>
          <dgm:bulletEnabled val="1"/>
        </dgm:presLayoutVars>
      </dgm:prSet>
      <dgm:spPr>
        <a:xfrm>
          <a:off x="6626949" y="909480"/>
          <a:ext cx="808883" cy="242611"/>
        </a:xfrm>
        <a:prstGeom prst="roundRect">
          <a:avLst>
            <a:gd name="adj" fmla="val 10000"/>
          </a:avLst>
        </a:prstGeom>
      </dgm:spPr>
      <dgm:t>
        <a:bodyPr/>
        <a:lstStyle/>
        <a:p>
          <a:endParaRPr lang="en-US"/>
        </a:p>
      </dgm:t>
    </dgm:pt>
    <dgm:pt modelId="{CA84D58C-6C63-4944-B756-F84C763C0599}" type="pres">
      <dgm:prSet presAssocID="{0D678627-7AD7-5449-B9C6-466BA6706972}" presName="aSpace2" presStyleCnt="0"/>
      <dgm:spPr/>
    </dgm:pt>
    <dgm:pt modelId="{A20B97CC-39F9-394B-8805-D6B14FEE6DF5}" type="pres">
      <dgm:prSet presAssocID="{979A1641-9568-E14C-8EEE-277DE852EB7C}" presName="childNode" presStyleLbl="node1" presStyleIdx="14" presStyleCnt="19">
        <dgm:presLayoutVars>
          <dgm:bulletEnabled val="1"/>
        </dgm:presLayoutVars>
      </dgm:prSet>
      <dgm:spPr>
        <a:xfrm>
          <a:off x="6626949" y="1189416"/>
          <a:ext cx="808883" cy="242611"/>
        </a:xfrm>
        <a:prstGeom prst="roundRect">
          <a:avLst>
            <a:gd name="adj" fmla="val 10000"/>
          </a:avLst>
        </a:prstGeom>
      </dgm:spPr>
      <dgm:t>
        <a:bodyPr/>
        <a:lstStyle/>
        <a:p>
          <a:endParaRPr lang="en-US"/>
        </a:p>
      </dgm:t>
    </dgm:pt>
    <dgm:pt modelId="{78ADF2B3-ED02-FE4D-A390-B44179E61FC8}" type="pres">
      <dgm:prSet presAssocID="{979A1641-9568-E14C-8EEE-277DE852EB7C}" presName="aSpace2" presStyleCnt="0"/>
      <dgm:spPr/>
    </dgm:pt>
    <dgm:pt modelId="{BC5D1FD1-CB45-9542-A702-DFB03ECAE047}" type="pres">
      <dgm:prSet presAssocID="{38993182-B43F-4C44-A711-34BFAC4840D7}" presName="childNode" presStyleLbl="node1" presStyleIdx="15" presStyleCnt="19">
        <dgm:presLayoutVars>
          <dgm:bulletEnabled val="1"/>
        </dgm:presLayoutVars>
      </dgm:prSet>
      <dgm:spPr>
        <a:xfrm>
          <a:off x="6626949" y="1469353"/>
          <a:ext cx="808883" cy="242611"/>
        </a:xfrm>
        <a:prstGeom prst="roundRect">
          <a:avLst>
            <a:gd name="adj" fmla="val 10000"/>
          </a:avLst>
        </a:prstGeom>
      </dgm:spPr>
      <dgm:t>
        <a:bodyPr/>
        <a:lstStyle/>
        <a:p>
          <a:endParaRPr lang="en-US"/>
        </a:p>
      </dgm:t>
    </dgm:pt>
    <dgm:pt modelId="{21FF0EE3-FAC8-E24B-A162-0748B9D0A6D2}" type="pres">
      <dgm:prSet presAssocID="{38993182-B43F-4C44-A711-34BFAC4840D7}" presName="aSpace2" presStyleCnt="0"/>
      <dgm:spPr/>
    </dgm:pt>
    <dgm:pt modelId="{6F27F464-DEA2-F946-9AB1-ACC70B0A7D49}" type="pres">
      <dgm:prSet presAssocID="{FC561D56-5FF4-1B4B-8AE8-D6C435855BD7}" presName="childNode" presStyleLbl="node1" presStyleIdx="16" presStyleCnt="19">
        <dgm:presLayoutVars>
          <dgm:bulletEnabled val="1"/>
        </dgm:presLayoutVars>
      </dgm:prSet>
      <dgm:spPr>
        <a:xfrm>
          <a:off x="8019504" y="2216226"/>
          <a:ext cx="978858" cy="307371"/>
        </a:xfrm>
        <a:prstGeom prst="roundRect">
          <a:avLst>
            <a:gd name="adj" fmla="val 10000"/>
          </a:avLst>
        </a:prstGeom>
      </dgm:spPr>
      <dgm:t>
        <a:bodyPr/>
        <a:lstStyle/>
        <a:p>
          <a:endParaRPr lang="en-US"/>
        </a:p>
      </dgm:t>
    </dgm:pt>
    <dgm:pt modelId="{F6DBBD3D-140D-5F46-82A3-F3E2DCD88D5E}" type="pres">
      <dgm:prSet presAssocID="{BF90A0EF-C6B2-7747-AC09-AA37BA5358F6}" presName="aSpace" presStyleCnt="0"/>
      <dgm:spPr/>
    </dgm:pt>
    <dgm:pt modelId="{FFCD5CCB-922D-9F49-8072-F55576A05130}" type="pres">
      <dgm:prSet presAssocID="{F407936D-75D2-8A46-946D-564730CF309F}" presName="compNode" presStyleCnt="0"/>
      <dgm:spPr/>
    </dgm:pt>
    <dgm:pt modelId="{235D035F-0A34-1448-A08B-25E5BD3576AD}" type="pres">
      <dgm:prSet presAssocID="{F407936D-75D2-8A46-946D-564730CF309F}" presName="aNode" presStyleLbl="bgShp" presStyleIdx="7" presStyleCnt="8"/>
      <dgm:spPr/>
      <dgm:t>
        <a:bodyPr/>
        <a:lstStyle/>
        <a:p>
          <a:endParaRPr lang="en-US"/>
        </a:p>
      </dgm:t>
    </dgm:pt>
    <dgm:pt modelId="{216F8EAF-97C0-8A4A-B6D9-0A241BA98570}" type="pres">
      <dgm:prSet presAssocID="{F407936D-75D2-8A46-946D-564730CF309F}" presName="textNode" presStyleLbl="bgShp" presStyleIdx="7" presStyleCnt="8"/>
      <dgm:spPr/>
      <dgm:t>
        <a:bodyPr/>
        <a:lstStyle/>
        <a:p>
          <a:endParaRPr lang="en-US"/>
        </a:p>
      </dgm:t>
    </dgm:pt>
    <dgm:pt modelId="{4B96A565-E19E-5647-862D-F5E7A8507A8D}" type="pres">
      <dgm:prSet presAssocID="{F407936D-75D2-8A46-946D-564730CF309F}" presName="compChildNode" presStyleCnt="0"/>
      <dgm:spPr/>
    </dgm:pt>
    <dgm:pt modelId="{C305E100-90E2-2546-BE50-41AC486025C1}" type="pres">
      <dgm:prSet presAssocID="{F407936D-75D2-8A46-946D-564730CF309F}" presName="theInnerList" presStyleCnt="0"/>
      <dgm:spPr/>
    </dgm:pt>
    <dgm:pt modelId="{FDA4B58C-55C1-054F-9A48-207E157191A2}" type="pres">
      <dgm:prSet presAssocID="{56643650-044C-1B41-BE40-80D9F5DE6EEA}" presName="childNode" presStyleLbl="node1" presStyleIdx="17" presStyleCnt="19">
        <dgm:presLayoutVars>
          <dgm:bulletEnabled val="1"/>
        </dgm:presLayoutVars>
      </dgm:prSet>
      <dgm:spPr>
        <a:xfrm>
          <a:off x="7713887" y="629146"/>
          <a:ext cx="808883" cy="1363151"/>
        </a:xfrm>
        <a:prstGeom prst="roundRect">
          <a:avLst>
            <a:gd name="adj" fmla="val 10000"/>
          </a:avLst>
        </a:prstGeom>
      </dgm:spPr>
      <dgm:t>
        <a:bodyPr/>
        <a:lstStyle/>
        <a:p>
          <a:endParaRPr lang="en-US"/>
        </a:p>
      </dgm:t>
    </dgm:pt>
    <dgm:pt modelId="{D843B429-85F6-4DB4-BB4A-AD89D03BFBDD}" type="pres">
      <dgm:prSet presAssocID="{56643650-044C-1B41-BE40-80D9F5DE6EEA}" presName="aSpace2" presStyleCnt="0"/>
      <dgm:spPr/>
    </dgm:pt>
    <dgm:pt modelId="{59CCDBF5-1243-4882-B0EA-2A13AC4C7219}" type="pres">
      <dgm:prSet presAssocID="{0342DB36-C4DD-44DC-B031-9C8DE049639A}" presName="childNode" presStyleLbl="node1" presStyleIdx="18" presStyleCnt="19" custScaleX="126173">
        <dgm:presLayoutVars>
          <dgm:bulletEnabled val="1"/>
        </dgm:presLayoutVars>
      </dgm:prSet>
      <dgm:spPr>
        <a:prstGeom prst="roundRect">
          <a:avLst>
            <a:gd name="adj" fmla="val 10000"/>
          </a:avLst>
        </a:prstGeom>
      </dgm:spPr>
      <dgm:t>
        <a:bodyPr/>
        <a:lstStyle/>
        <a:p>
          <a:endParaRPr lang="en-US"/>
        </a:p>
      </dgm:t>
    </dgm:pt>
  </dgm:ptLst>
  <dgm:cxnLst>
    <dgm:cxn modelId="{C3708C6E-99EC-480F-B1BC-8F8BC46D9D9B}" type="presOf" srcId="{F6FC6DA0-B75D-2A44-A904-B76F8BB751A9}" destId="{BAF7CD8D-D80B-5A48-A349-2DF9761E7B8D}" srcOrd="0" destOrd="0" presId="urn:microsoft.com/office/officeart/2005/8/layout/lProcess2"/>
    <dgm:cxn modelId="{50A54798-17AC-4E3A-B7F8-D5A48CE15A15}" srcId="{93EF0CDD-34B1-8442-81F5-EDE1E95BB3A7}" destId="{3FD60BE2-B8FD-43F2-8C8C-9F1C434D9717}" srcOrd="2" destOrd="0" parTransId="{5B1C87F8-5A68-4AC0-8DA4-B67C3AE75EAD}" sibTransId="{09603133-FE6A-4FB2-84DB-0062B92581FA}"/>
    <dgm:cxn modelId="{F76E908A-F1B9-42C9-B3D1-DDDCAC3233CB}" type="presOf" srcId="{0342DB36-C4DD-44DC-B031-9C8DE049639A}" destId="{59CCDBF5-1243-4882-B0EA-2A13AC4C7219}" srcOrd="0" destOrd="0" presId="urn:microsoft.com/office/officeart/2005/8/layout/lProcess2"/>
    <dgm:cxn modelId="{D0F26C83-9925-E745-A751-43829E41EE68}" srcId="{83F30878-DADD-A043-93AF-7CDA69F6516E}" destId="{925F08FB-13DB-6E45-BF00-BAEA61191BA4}" srcOrd="5" destOrd="0" parTransId="{F74D7F8B-71E2-DF42-BCEC-E234BE7C8A50}" sibTransId="{6F591A81-8033-CE46-9B73-6CE3BB83B13E}"/>
    <dgm:cxn modelId="{F49B9680-0884-5347-B207-01A739DA2573}" srcId="{BF90A0EF-C6B2-7747-AC09-AA37BA5358F6}" destId="{FC561D56-5FF4-1B4B-8AE8-D6C435855BD7}" srcOrd="4" destOrd="0" parTransId="{AC8527DB-FE58-FD47-8EEF-E0C4E25C156C}" sibTransId="{1F8A15A0-CB43-9442-990F-F78E9D7E4E37}"/>
    <dgm:cxn modelId="{2C2B7F94-2C3A-4609-9D3E-E13C9FFBFC7E}" type="presOf" srcId="{FC561D56-5FF4-1B4B-8AE8-D6C435855BD7}" destId="{6F27F464-DEA2-F946-9AB1-ACC70B0A7D49}" srcOrd="0" destOrd="0" presId="urn:microsoft.com/office/officeart/2005/8/layout/lProcess2"/>
    <dgm:cxn modelId="{72413F74-6700-5744-BAF8-4BFD2709D651}" srcId="{925F08FB-13DB-6E45-BF00-BAEA61191BA4}" destId="{1D491BF6-3F84-904F-8244-C0A93BDDCF12}" srcOrd="0" destOrd="0" parTransId="{3997A17F-BC31-5D41-8801-C56EDD19DE55}" sibTransId="{91E747F9-C435-C64A-8D18-D163C7F4EF84}"/>
    <dgm:cxn modelId="{E494FAF6-77B0-41D3-BA62-8AD998A2632F}" type="presOf" srcId="{93EF0CDD-34B1-8442-81F5-EDE1E95BB3A7}" destId="{CC062044-253D-B041-873A-47F609C9D092}" srcOrd="0" destOrd="0" presId="urn:microsoft.com/office/officeart/2005/8/layout/lProcess2"/>
    <dgm:cxn modelId="{EC02C3C5-DE16-0345-AC26-1389EF30FA0D}" srcId="{83F30878-DADD-A043-93AF-7CDA69F6516E}" destId="{746DB36A-3B65-A145-B478-9FD18AB44706}" srcOrd="4" destOrd="0" parTransId="{F29DA4D2-6F11-1F4A-ACD3-9F877F9FE05F}" sibTransId="{6E52A467-1C02-034A-A9EF-C7CB357D1BD0}"/>
    <dgm:cxn modelId="{5DE8CDD5-1885-684E-9EDB-88C27135992E}" srcId="{BF90A0EF-C6B2-7747-AC09-AA37BA5358F6}" destId="{0D678627-7AD7-5449-B9C6-466BA6706972}" srcOrd="1" destOrd="0" parTransId="{61DA89D0-3DED-7C4D-8A96-2FB25F679AD4}" sibTransId="{0D48F21B-95CE-4F4A-B4D5-CFAA9347F014}"/>
    <dgm:cxn modelId="{1E67A4AF-EC9B-9F4D-8429-0A0F8680BC29}" srcId="{BF90A0EF-C6B2-7747-AC09-AA37BA5358F6}" destId="{56A4C093-741A-2644-97C6-D076C01BC217}" srcOrd="0" destOrd="0" parTransId="{ECD39CC7-8223-9D49-A2C9-B5ED0A19979A}" sibTransId="{40055289-63CB-5A4A-9802-EBD82BDE2E41}"/>
    <dgm:cxn modelId="{B1B23987-C194-1A40-B50C-D4FA0F6B3094}" srcId="{746DB36A-3B65-A145-B478-9FD18AB44706}" destId="{3AFA62F7-6C36-B843-9335-1C46726B8C73}" srcOrd="0" destOrd="0" parTransId="{88A8CB1C-5829-0542-9965-FD3A05DB9733}" sibTransId="{B362CB8A-9F56-9A46-B7D8-4E9FC68D2C68}"/>
    <dgm:cxn modelId="{C5DCCCD1-142D-407C-8CB2-99C593414E62}" type="presOf" srcId="{BF90A0EF-C6B2-7747-AC09-AA37BA5358F6}" destId="{8BBF9131-15D6-1045-8366-E80F397F88D9}" srcOrd="1" destOrd="0" presId="urn:microsoft.com/office/officeart/2005/8/layout/lProcess2"/>
    <dgm:cxn modelId="{566EBBAF-646E-4079-92F9-5879218FCBC6}" type="presOf" srcId="{F407936D-75D2-8A46-946D-564730CF309F}" destId="{216F8EAF-97C0-8A4A-B6D9-0A241BA98570}" srcOrd="1" destOrd="0" presId="urn:microsoft.com/office/officeart/2005/8/layout/lProcess2"/>
    <dgm:cxn modelId="{95478F16-719B-4E24-B558-73E1D140FCAE}" type="presOf" srcId="{517B3F3C-3F41-0147-9901-306775595F16}" destId="{F493A532-08E0-1144-B3E3-97BE05A16048}" srcOrd="1" destOrd="0" presId="urn:microsoft.com/office/officeart/2005/8/layout/lProcess2"/>
    <dgm:cxn modelId="{272F0A10-EF33-BF44-B337-69D137A5DFF0}" srcId="{F6FC6DA0-B75D-2A44-A904-B76F8BB751A9}" destId="{19FB9CE9-7153-D14C-9C08-AA7F623350D7}" srcOrd="0" destOrd="0" parTransId="{A3E5CDA2-01E5-6D42-A70D-BC1AC1F5D5D4}" sibTransId="{9E27F99E-6859-244D-8A99-311382CBD041}"/>
    <dgm:cxn modelId="{3F725EBB-9414-4CB0-8D36-B9A3A3EB9967}" type="presOf" srcId="{746DB36A-3B65-A145-B478-9FD18AB44706}" destId="{648B5148-6FC9-814B-A26C-80175D9A233C}" srcOrd="1" destOrd="0" presId="urn:microsoft.com/office/officeart/2005/8/layout/lProcess2"/>
    <dgm:cxn modelId="{93C5526A-5A12-4F4C-9BEA-3D1303D1459B}" type="presOf" srcId="{56643650-044C-1B41-BE40-80D9F5DE6EEA}" destId="{FDA4B58C-55C1-054F-9A48-207E157191A2}" srcOrd="0" destOrd="0" presId="urn:microsoft.com/office/officeart/2005/8/layout/lProcess2"/>
    <dgm:cxn modelId="{A053BB62-FCE7-470E-958C-72B4714698CB}" type="presOf" srcId="{655332C2-973D-9949-9D0F-F2A3198EAA6A}" destId="{12A82E8D-E0C0-F446-9677-07106AD831A9}" srcOrd="0" destOrd="0" presId="urn:microsoft.com/office/officeart/2005/8/layout/lProcess2"/>
    <dgm:cxn modelId="{79DEA848-3BB4-4E7F-843F-0FC728F934FE}" type="presOf" srcId="{655332C2-973D-9949-9D0F-F2A3198EAA6A}" destId="{5A26A289-5CC1-7343-A13E-474C0B94CA4D}" srcOrd="1" destOrd="0" presId="urn:microsoft.com/office/officeart/2005/8/layout/lProcess2"/>
    <dgm:cxn modelId="{3F1EADD3-250A-8A4A-A56F-69E278119A24}" srcId="{517B3F3C-3F41-0147-9901-306775595F16}" destId="{456925A2-304C-1340-B163-E2672C88345A}" srcOrd="0" destOrd="0" parTransId="{9F92AF63-80DA-B449-85EE-F04482E648FF}" sibTransId="{D97712A7-B6E0-4345-B4B3-8561ADB10B06}"/>
    <dgm:cxn modelId="{002F0C5B-9FED-7142-B5E0-3FF184C50228}" srcId="{93EF0CDD-34B1-8442-81F5-EDE1E95BB3A7}" destId="{A80C1399-967C-CA42-B0C7-1E8FF425E350}" srcOrd="0" destOrd="0" parTransId="{002625CB-83FC-4B4A-8FC2-CFAAC5D9F8E5}" sibTransId="{64540C7B-3673-B641-B905-0E6B83FF067F}"/>
    <dgm:cxn modelId="{6806371D-77BA-400A-96CE-FBE5A885B22C}" type="presOf" srcId="{A80C1399-967C-CA42-B0C7-1E8FF425E350}" destId="{3B0DE46D-34C7-D548-92FA-B15FA4A63197}" srcOrd="0" destOrd="0" presId="urn:microsoft.com/office/officeart/2005/8/layout/lProcess2"/>
    <dgm:cxn modelId="{FE8B7442-7B69-6146-9AFA-E6ECAF3B6591}" srcId="{BF90A0EF-C6B2-7747-AC09-AA37BA5358F6}" destId="{979A1641-9568-E14C-8EEE-277DE852EB7C}" srcOrd="2" destOrd="0" parTransId="{1CD73F95-0AC7-0748-823A-7A2964CCEDFD}" sibTransId="{3EB99283-E26E-5D45-8065-5BE52D9BA773}"/>
    <dgm:cxn modelId="{2371AA77-8AB5-1F4A-8BF4-FBEE28B4C9DC}" srcId="{BF90A0EF-C6B2-7747-AC09-AA37BA5358F6}" destId="{38993182-B43F-4C44-A711-34BFAC4840D7}" srcOrd="3" destOrd="0" parTransId="{FB4501B5-7F0F-F144-8E26-5EA381398123}" sibTransId="{27BCDAC9-DB9F-EC47-877A-D4C166AD9312}"/>
    <dgm:cxn modelId="{22498E8D-F739-4CF5-83A1-8D0BD8171B79}" type="presOf" srcId="{B11DD8C3-A36C-6741-87E7-879FB1C0E6BD}" destId="{B794C6EF-8EB0-F642-ABCD-7DED20C213D3}" srcOrd="0" destOrd="0" presId="urn:microsoft.com/office/officeart/2005/8/layout/lProcess2"/>
    <dgm:cxn modelId="{C5D86A74-EE99-4959-A410-89D1D38F80EC}" type="presOf" srcId="{5B2F2DC3-0029-47D8-9BAA-FECD267C405B}" destId="{64449E7D-C6FE-475F-83D1-3E131557A18D}" srcOrd="0" destOrd="0" presId="urn:microsoft.com/office/officeart/2005/8/layout/lProcess2"/>
    <dgm:cxn modelId="{7EE877E6-C1B9-49ED-AB8A-B1B565F7988F}" type="presOf" srcId="{F407936D-75D2-8A46-946D-564730CF309F}" destId="{235D035F-0A34-1448-A08B-25E5BD3576AD}" srcOrd="0" destOrd="0" presId="urn:microsoft.com/office/officeart/2005/8/layout/lProcess2"/>
    <dgm:cxn modelId="{D5DF253C-A4C5-4ECC-AAE6-F9ED8DD200B2}" type="presOf" srcId="{8E94A4DE-313D-104F-9A6D-6294EA969210}" destId="{7D457997-BF0D-EE4F-A021-1E05F7BB04D7}" srcOrd="0" destOrd="0" presId="urn:microsoft.com/office/officeart/2005/8/layout/lProcess2"/>
    <dgm:cxn modelId="{34AEFC34-C22D-6F43-BC38-132783BC6A68}" srcId="{F6FC6DA0-B75D-2A44-A904-B76F8BB751A9}" destId="{B11DD8C3-A36C-6741-87E7-879FB1C0E6BD}" srcOrd="1" destOrd="0" parTransId="{20777451-726D-E74B-8E41-5E35EDF395EA}" sibTransId="{C90229C2-4D74-4F4C-9BFA-7BEE18F8501C}"/>
    <dgm:cxn modelId="{8F848049-2AAF-4070-BD3E-7781788757CC}" type="presOf" srcId="{0D678627-7AD7-5449-B9C6-466BA6706972}" destId="{3FEC3199-2718-794C-B7B1-85E47155598A}" srcOrd="0" destOrd="0" presId="urn:microsoft.com/office/officeart/2005/8/layout/lProcess2"/>
    <dgm:cxn modelId="{7BBF75CA-2E9A-2C4B-B866-D1EF992FD0D7}" srcId="{83F30878-DADD-A043-93AF-7CDA69F6516E}" destId="{93EF0CDD-34B1-8442-81F5-EDE1E95BB3A7}" srcOrd="1" destOrd="0" parTransId="{D00DBB13-D8AB-314C-A637-64A1374D40EA}" sibTransId="{7956709D-341B-1C4C-813B-D0163F9F6CC1}"/>
    <dgm:cxn modelId="{E562C69A-FB2C-4AC8-95AF-B1E33836C072}" srcId="{746DB36A-3B65-A145-B478-9FD18AB44706}" destId="{5B2F2DC3-0029-47D8-9BAA-FECD267C405B}" srcOrd="1" destOrd="0" parTransId="{34FA2D3B-9283-438C-BFB6-F6260C1FA0D0}" sibTransId="{45ECB974-925C-40F2-B137-B7C55F69F035}"/>
    <dgm:cxn modelId="{0C4A6D39-B1D7-423C-8E11-C9B42CD176E7}" srcId="{F407936D-75D2-8A46-946D-564730CF309F}" destId="{0342DB36-C4DD-44DC-B031-9C8DE049639A}" srcOrd="1" destOrd="0" parTransId="{0C356851-E5C8-4D95-A06E-8F8798A7E6E4}" sibTransId="{F7A74E6B-0A37-419A-8F0C-55843A16CBBF}"/>
    <dgm:cxn modelId="{30D05C4A-EF19-40BB-8D79-E53DD8DF1068}" type="presOf" srcId="{979A1641-9568-E14C-8EEE-277DE852EB7C}" destId="{A20B97CC-39F9-394B-8805-D6B14FEE6DF5}" srcOrd="0" destOrd="0" presId="urn:microsoft.com/office/officeart/2005/8/layout/lProcess2"/>
    <dgm:cxn modelId="{8F0348EB-F4B4-481F-9260-E0CC4C275D53}" type="presOf" srcId="{56A4C093-741A-2644-97C6-D076C01BC217}" destId="{AB7F4627-C70C-C348-B8BA-3FEDC730F870}" srcOrd="0" destOrd="0" presId="urn:microsoft.com/office/officeart/2005/8/layout/lProcess2"/>
    <dgm:cxn modelId="{BDF65761-0DD5-45C8-952D-F5EC1076CB1E}" type="presOf" srcId="{93EF0CDD-34B1-8442-81F5-EDE1E95BB3A7}" destId="{F3777994-D6B9-D34C-8C8D-8B5137278F47}" srcOrd="1" destOrd="0" presId="urn:microsoft.com/office/officeart/2005/8/layout/lProcess2"/>
    <dgm:cxn modelId="{20F955D7-2268-49C7-901D-28E95AA28C0B}" type="presOf" srcId="{AFEF2BA1-F655-3049-825C-6B8AE4607AAD}" destId="{0BD4D830-0612-9344-AB1A-F53D0CB588A6}" srcOrd="0" destOrd="0" presId="urn:microsoft.com/office/officeart/2005/8/layout/lProcess2"/>
    <dgm:cxn modelId="{4785FF97-FE87-4AB5-88F3-D4156C1242E6}" type="presOf" srcId="{19FB9CE9-7153-D14C-9C08-AA7F623350D7}" destId="{F7B96694-72B7-1C43-AB96-15C2E32879A9}" srcOrd="0" destOrd="0" presId="urn:microsoft.com/office/officeart/2005/8/layout/lProcess2"/>
    <dgm:cxn modelId="{00F84C10-9497-45AE-BC99-4D6540708DC3}" type="presOf" srcId="{746DB36A-3B65-A145-B478-9FD18AB44706}" destId="{E51D7272-E701-B047-B3D3-EF8720A57B3B}" srcOrd="0" destOrd="0" presId="urn:microsoft.com/office/officeart/2005/8/layout/lProcess2"/>
    <dgm:cxn modelId="{56D5126C-4E89-45A1-AC8D-0CD47D70A092}" type="presOf" srcId="{456925A2-304C-1340-B163-E2672C88345A}" destId="{DD42BD83-C17C-2A45-9DAC-098C16706304}" srcOrd="0" destOrd="0" presId="urn:microsoft.com/office/officeart/2005/8/layout/lProcess2"/>
    <dgm:cxn modelId="{AAA69375-9A7B-4FCF-9B42-983B00B8279B}" type="presOf" srcId="{925F08FB-13DB-6E45-BF00-BAEA61191BA4}" destId="{E9843257-88A4-A74E-B77F-944E0F51F2D3}" srcOrd="0" destOrd="0" presId="urn:microsoft.com/office/officeart/2005/8/layout/lProcess2"/>
    <dgm:cxn modelId="{24400DA2-0469-8B4D-A79E-38DB56E34016}" srcId="{93EF0CDD-34B1-8442-81F5-EDE1E95BB3A7}" destId="{FC3F938D-B965-0043-BD9A-6B7C1E48D575}" srcOrd="1" destOrd="0" parTransId="{0C7E3400-6DB7-5842-A90A-E0D100B88F9F}" sibTransId="{DA9D24E6-C4AA-4F4A-A518-9B6FC192E5AD}"/>
    <dgm:cxn modelId="{82BAB209-E857-45C5-929D-91FCB01F37E4}" type="presOf" srcId="{BF90A0EF-C6B2-7747-AC09-AA37BA5358F6}" destId="{AB794DF4-106E-C24E-9AE8-14A804097BC6}" srcOrd="0" destOrd="0" presId="urn:microsoft.com/office/officeart/2005/8/layout/lProcess2"/>
    <dgm:cxn modelId="{06BBA595-7FF5-4E3B-A771-7296EF5F591B}" type="presOf" srcId="{38993182-B43F-4C44-A711-34BFAC4840D7}" destId="{BC5D1FD1-CB45-9542-A702-DFB03ECAE047}" srcOrd="0" destOrd="0" presId="urn:microsoft.com/office/officeart/2005/8/layout/lProcess2"/>
    <dgm:cxn modelId="{94890F3F-E0D4-40CD-B6EB-8CDC17D6B1B4}" type="presOf" srcId="{FC3F938D-B965-0043-BD9A-6B7C1E48D575}" destId="{A90FEB2D-D9DC-2B47-8C01-DA838B68660D}" srcOrd="0" destOrd="0" presId="urn:microsoft.com/office/officeart/2005/8/layout/lProcess2"/>
    <dgm:cxn modelId="{0AE0B389-36D3-4228-B698-7230F750C152}" type="presOf" srcId="{F6FC6DA0-B75D-2A44-A904-B76F8BB751A9}" destId="{5384C1C0-904D-AB45-959C-DE342C71302F}" srcOrd="1" destOrd="0" presId="urn:microsoft.com/office/officeart/2005/8/layout/lProcess2"/>
    <dgm:cxn modelId="{325C1FC0-1596-4F3C-82BB-4AA957A98AEA}" type="presOf" srcId="{925F08FB-13DB-6E45-BF00-BAEA61191BA4}" destId="{EF0FEB73-635A-8442-8DF6-1356D2CAD597}" srcOrd="1" destOrd="0" presId="urn:microsoft.com/office/officeart/2005/8/layout/lProcess2"/>
    <dgm:cxn modelId="{24968AEF-F6BE-4732-AD8B-D7D1F609CA73}" type="presOf" srcId="{1D491BF6-3F84-904F-8244-C0A93BDDCF12}" destId="{CBAFA610-556B-7E44-93A8-B05B1C8A0D0A}" srcOrd="0" destOrd="0" presId="urn:microsoft.com/office/officeart/2005/8/layout/lProcess2"/>
    <dgm:cxn modelId="{AAF68079-01A9-4749-9511-E8C577BAF8DF}" srcId="{83F30878-DADD-A043-93AF-7CDA69F6516E}" destId="{F6FC6DA0-B75D-2A44-A904-B76F8BB751A9}" srcOrd="0" destOrd="0" parTransId="{BD5C2E60-C462-B949-B49E-00A7991CDD40}" sibTransId="{D0A845CB-3F15-9D4F-B105-86929A8CD943}"/>
    <dgm:cxn modelId="{7A91C9C0-F4DD-43E9-B7F9-B54938E531C8}" type="presOf" srcId="{83F30878-DADD-A043-93AF-7CDA69F6516E}" destId="{F752FE16-A4F7-8A46-BCB9-A8A7705EC0E9}" srcOrd="0" destOrd="0" presId="urn:microsoft.com/office/officeart/2005/8/layout/lProcess2"/>
    <dgm:cxn modelId="{42E0AF70-C679-B843-A426-F9D3BA79BB80}" srcId="{83F30878-DADD-A043-93AF-7CDA69F6516E}" destId="{F407936D-75D2-8A46-946D-564730CF309F}" srcOrd="7" destOrd="0" parTransId="{C234EF85-399C-D44A-BAAB-3D3182A00792}" sibTransId="{9587954E-B280-614D-AB81-BEA40A5B2920}"/>
    <dgm:cxn modelId="{752DC65C-003B-3040-847B-484D431E28E6}" srcId="{83F30878-DADD-A043-93AF-7CDA69F6516E}" destId="{655332C2-973D-9949-9D0F-F2A3198EAA6A}" srcOrd="2" destOrd="0" parTransId="{96DFA70B-28F3-3B48-8E34-17FF16BEAEFB}" sibTransId="{18676574-0A79-E646-BEBB-55177B21E967}"/>
    <dgm:cxn modelId="{53CEA7E3-3AF8-43C0-B760-2705AF8989CC}" type="presOf" srcId="{3AFA62F7-6C36-B843-9335-1C46726B8C73}" destId="{44E222EB-8D0F-3343-B35C-BC422DB4612B}" srcOrd="0" destOrd="0" presId="urn:microsoft.com/office/officeart/2005/8/layout/lProcess2"/>
    <dgm:cxn modelId="{0C98F15F-4A71-4E7C-8407-640002B2FD56}" type="presOf" srcId="{C1177BB5-5449-46D6-9F42-4653B71C4DB6}" destId="{AE126BDF-C1D6-4761-B4F4-49A145A0DD18}" srcOrd="0" destOrd="0" presId="urn:microsoft.com/office/officeart/2005/8/layout/lProcess2"/>
    <dgm:cxn modelId="{42458339-49C8-3845-B8D6-AD909A31D9A7}" srcId="{83F30878-DADD-A043-93AF-7CDA69F6516E}" destId="{517B3F3C-3F41-0147-9901-306775595F16}" srcOrd="3" destOrd="0" parTransId="{0F9F2A2D-51DF-EA47-AB89-F1C71162EB48}" sibTransId="{34943373-AE4F-C845-8498-0B9C58BD9303}"/>
    <dgm:cxn modelId="{6E880329-ADE4-4BC7-80A8-0E0640717A8A}" type="presOf" srcId="{3FD60BE2-B8FD-43F2-8C8C-9F1C434D9717}" destId="{DD439577-A925-492F-A546-14A15855CD65}" srcOrd="0" destOrd="0" presId="urn:microsoft.com/office/officeart/2005/8/layout/lProcess2"/>
    <dgm:cxn modelId="{B1010A2C-402E-B045-AA8B-6323CF639338}" srcId="{F407936D-75D2-8A46-946D-564730CF309F}" destId="{56643650-044C-1B41-BE40-80D9F5DE6EEA}" srcOrd="0" destOrd="0" parTransId="{6F1DFC1B-84C5-424E-801A-78DE07EE6C83}" sibTransId="{2A9DBED1-0057-7340-84FF-205DD5FD2836}"/>
    <dgm:cxn modelId="{7F22F2BD-D78A-A34D-998F-EBEA31BB170B}" srcId="{655332C2-973D-9949-9D0F-F2A3198EAA6A}" destId="{AFEF2BA1-F655-3049-825C-6B8AE4607AAD}" srcOrd="0" destOrd="0" parTransId="{5865558D-8BBA-F245-901E-69FFBB0623A1}" sibTransId="{FAA10A2A-143F-DB46-8697-788B91C1F5BC}"/>
    <dgm:cxn modelId="{80C6742E-82E4-184D-8FCA-CFDE41B72C1D}" srcId="{83F30878-DADD-A043-93AF-7CDA69F6516E}" destId="{BF90A0EF-C6B2-7747-AC09-AA37BA5358F6}" srcOrd="6" destOrd="0" parTransId="{F043080F-E62D-0A4A-9E52-25AA81B7D023}" sibTransId="{A03DADA9-2439-E741-92D6-35CA6232C31D}"/>
    <dgm:cxn modelId="{5C144A60-448D-AE44-877F-0AEBAFC93DDD}" srcId="{517B3F3C-3F41-0147-9901-306775595F16}" destId="{8E94A4DE-313D-104F-9A6D-6294EA969210}" srcOrd="1" destOrd="0" parTransId="{ABBD0DCE-4BD5-6143-9D16-07C56DE03AFF}" sibTransId="{0A8341D4-7688-C24E-A432-A8ED0491CA7F}"/>
    <dgm:cxn modelId="{3BECDEC2-217F-4CE3-82CE-3AA70275F200}" srcId="{F6FC6DA0-B75D-2A44-A904-B76F8BB751A9}" destId="{C1177BB5-5449-46D6-9F42-4653B71C4DB6}" srcOrd="2" destOrd="0" parTransId="{2905A04E-1F0D-4DDF-A725-F49A2F9F076C}" sibTransId="{B930E263-C0B2-46D8-9A25-62BA701D09C3}"/>
    <dgm:cxn modelId="{73017B5F-7842-422B-A97A-1D9C89A539BA}" type="presOf" srcId="{517B3F3C-3F41-0147-9901-306775595F16}" destId="{B5568226-AE69-B649-A819-95F4F2365CB9}" srcOrd="0" destOrd="0" presId="urn:microsoft.com/office/officeart/2005/8/layout/lProcess2"/>
    <dgm:cxn modelId="{92C07ABB-F4B4-4EF8-BF60-EEE0F9C7EDE3}" type="presParOf" srcId="{F752FE16-A4F7-8A46-BCB9-A8A7705EC0E9}" destId="{667E39DD-A00E-F845-8C63-AA4C78B3EADF}" srcOrd="0" destOrd="0" presId="urn:microsoft.com/office/officeart/2005/8/layout/lProcess2"/>
    <dgm:cxn modelId="{57821543-1936-4BF4-BF05-9DD556D6D5CD}" type="presParOf" srcId="{667E39DD-A00E-F845-8C63-AA4C78B3EADF}" destId="{BAF7CD8D-D80B-5A48-A349-2DF9761E7B8D}" srcOrd="0" destOrd="0" presId="urn:microsoft.com/office/officeart/2005/8/layout/lProcess2"/>
    <dgm:cxn modelId="{B28E7339-E9D6-4963-A0CB-8761F52FE243}" type="presParOf" srcId="{667E39DD-A00E-F845-8C63-AA4C78B3EADF}" destId="{5384C1C0-904D-AB45-959C-DE342C71302F}" srcOrd="1" destOrd="0" presId="urn:microsoft.com/office/officeart/2005/8/layout/lProcess2"/>
    <dgm:cxn modelId="{E1684F32-C4C7-4701-A55C-59A5BB70E35F}" type="presParOf" srcId="{667E39DD-A00E-F845-8C63-AA4C78B3EADF}" destId="{4D4A2558-ED61-1447-8DA4-660B01877DE7}" srcOrd="2" destOrd="0" presId="urn:microsoft.com/office/officeart/2005/8/layout/lProcess2"/>
    <dgm:cxn modelId="{4BF6550C-9BAF-4335-A090-FAE0D29D7EF8}" type="presParOf" srcId="{4D4A2558-ED61-1447-8DA4-660B01877DE7}" destId="{EA7F8131-E619-8447-8C3D-FF30D45EDB4F}" srcOrd="0" destOrd="0" presId="urn:microsoft.com/office/officeart/2005/8/layout/lProcess2"/>
    <dgm:cxn modelId="{26C974C4-DF68-471B-B4E3-067514EA4BCB}" type="presParOf" srcId="{EA7F8131-E619-8447-8C3D-FF30D45EDB4F}" destId="{F7B96694-72B7-1C43-AB96-15C2E32879A9}" srcOrd="0" destOrd="0" presId="urn:microsoft.com/office/officeart/2005/8/layout/lProcess2"/>
    <dgm:cxn modelId="{848CA8CE-C7B0-4822-9360-9E79EE33C3BF}" type="presParOf" srcId="{EA7F8131-E619-8447-8C3D-FF30D45EDB4F}" destId="{FF255F95-8870-1F45-8346-36B6C33A96C0}" srcOrd="1" destOrd="0" presId="urn:microsoft.com/office/officeart/2005/8/layout/lProcess2"/>
    <dgm:cxn modelId="{85DFA208-3B05-496B-A823-9E9FA38DAC5F}" type="presParOf" srcId="{EA7F8131-E619-8447-8C3D-FF30D45EDB4F}" destId="{B794C6EF-8EB0-F642-ABCD-7DED20C213D3}" srcOrd="2" destOrd="0" presId="urn:microsoft.com/office/officeart/2005/8/layout/lProcess2"/>
    <dgm:cxn modelId="{88B1AAD4-35F3-4B36-B6A5-89A38B3A5CD2}" type="presParOf" srcId="{EA7F8131-E619-8447-8C3D-FF30D45EDB4F}" destId="{6205D592-D983-4E48-87C0-EC26F13C3F8A}" srcOrd="3" destOrd="0" presId="urn:microsoft.com/office/officeart/2005/8/layout/lProcess2"/>
    <dgm:cxn modelId="{0B51ABF7-11B9-48BE-A5D1-BB130C48F1D3}" type="presParOf" srcId="{EA7F8131-E619-8447-8C3D-FF30D45EDB4F}" destId="{AE126BDF-C1D6-4761-B4F4-49A145A0DD18}" srcOrd="4" destOrd="0" presId="urn:microsoft.com/office/officeart/2005/8/layout/lProcess2"/>
    <dgm:cxn modelId="{29D17E89-264F-4284-B879-B871682F1EC6}" type="presParOf" srcId="{F752FE16-A4F7-8A46-BCB9-A8A7705EC0E9}" destId="{46B0212D-7876-9641-A02F-142EC21E381B}" srcOrd="1" destOrd="0" presId="urn:microsoft.com/office/officeart/2005/8/layout/lProcess2"/>
    <dgm:cxn modelId="{ED628A1C-80BA-4469-B268-F7D9CD6A576E}" type="presParOf" srcId="{F752FE16-A4F7-8A46-BCB9-A8A7705EC0E9}" destId="{0F3E6A82-B458-C44D-A1C8-DF99E81C4BAC}" srcOrd="2" destOrd="0" presId="urn:microsoft.com/office/officeart/2005/8/layout/lProcess2"/>
    <dgm:cxn modelId="{6D201C8D-CB62-4A5A-B209-039BF99B0294}" type="presParOf" srcId="{0F3E6A82-B458-C44D-A1C8-DF99E81C4BAC}" destId="{CC062044-253D-B041-873A-47F609C9D092}" srcOrd="0" destOrd="0" presId="urn:microsoft.com/office/officeart/2005/8/layout/lProcess2"/>
    <dgm:cxn modelId="{987DD2A2-D4AD-47B5-9ECD-FFE744010865}" type="presParOf" srcId="{0F3E6A82-B458-C44D-A1C8-DF99E81C4BAC}" destId="{F3777994-D6B9-D34C-8C8D-8B5137278F47}" srcOrd="1" destOrd="0" presId="urn:microsoft.com/office/officeart/2005/8/layout/lProcess2"/>
    <dgm:cxn modelId="{37172CD4-9576-4BF5-B291-D4E0AD873545}" type="presParOf" srcId="{0F3E6A82-B458-C44D-A1C8-DF99E81C4BAC}" destId="{6C8098CB-84CB-6E4D-895D-763718EE1547}" srcOrd="2" destOrd="0" presId="urn:microsoft.com/office/officeart/2005/8/layout/lProcess2"/>
    <dgm:cxn modelId="{9AA57B4D-2ECA-4A3A-866A-A004A4477342}" type="presParOf" srcId="{6C8098CB-84CB-6E4D-895D-763718EE1547}" destId="{05CBBAF5-05F1-F349-A588-C73AEFAE1363}" srcOrd="0" destOrd="0" presId="urn:microsoft.com/office/officeart/2005/8/layout/lProcess2"/>
    <dgm:cxn modelId="{0FDAD6B6-3750-4058-874F-7D3E7ABE2022}" type="presParOf" srcId="{05CBBAF5-05F1-F349-A588-C73AEFAE1363}" destId="{3B0DE46D-34C7-D548-92FA-B15FA4A63197}" srcOrd="0" destOrd="0" presId="urn:microsoft.com/office/officeart/2005/8/layout/lProcess2"/>
    <dgm:cxn modelId="{BA119166-0F36-4352-85B0-4966FB75B796}" type="presParOf" srcId="{05CBBAF5-05F1-F349-A588-C73AEFAE1363}" destId="{EFBFBD0B-CDED-7247-9B10-F26DA5FF3A27}" srcOrd="1" destOrd="0" presId="urn:microsoft.com/office/officeart/2005/8/layout/lProcess2"/>
    <dgm:cxn modelId="{75B87BF8-815C-47E7-9CCF-8C43D43910C8}" type="presParOf" srcId="{05CBBAF5-05F1-F349-A588-C73AEFAE1363}" destId="{A90FEB2D-D9DC-2B47-8C01-DA838B68660D}" srcOrd="2" destOrd="0" presId="urn:microsoft.com/office/officeart/2005/8/layout/lProcess2"/>
    <dgm:cxn modelId="{6F0337E4-E477-48A3-8B75-C43BBEFA826F}" type="presParOf" srcId="{05CBBAF5-05F1-F349-A588-C73AEFAE1363}" destId="{6D3F3883-2192-477F-80D3-4D446D5731C6}" srcOrd="3" destOrd="0" presId="urn:microsoft.com/office/officeart/2005/8/layout/lProcess2"/>
    <dgm:cxn modelId="{5D4EA11D-4D81-4D48-9C68-1611B741E20F}" type="presParOf" srcId="{05CBBAF5-05F1-F349-A588-C73AEFAE1363}" destId="{DD439577-A925-492F-A546-14A15855CD65}" srcOrd="4" destOrd="0" presId="urn:microsoft.com/office/officeart/2005/8/layout/lProcess2"/>
    <dgm:cxn modelId="{8ECB4998-801D-45DD-B030-66BD4CB4B517}" type="presParOf" srcId="{F752FE16-A4F7-8A46-BCB9-A8A7705EC0E9}" destId="{A254892C-18FD-BC4B-98CE-21E3A7F4F074}" srcOrd="3" destOrd="0" presId="urn:microsoft.com/office/officeart/2005/8/layout/lProcess2"/>
    <dgm:cxn modelId="{956463E7-EC2A-4401-BB18-A89E5D2CB1BC}" type="presParOf" srcId="{F752FE16-A4F7-8A46-BCB9-A8A7705EC0E9}" destId="{848ADD16-6342-8544-A17B-B228EC4FD754}" srcOrd="4" destOrd="0" presId="urn:microsoft.com/office/officeart/2005/8/layout/lProcess2"/>
    <dgm:cxn modelId="{CE9E0346-2533-49C4-A1E1-B3FF9E6C5E30}" type="presParOf" srcId="{848ADD16-6342-8544-A17B-B228EC4FD754}" destId="{12A82E8D-E0C0-F446-9677-07106AD831A9}" srcOrd="0" destOrd="0" presId="urn:microsoft.com/office/officeart/2005/8/layout/lProcess2"/>
    <dgm:cxn modelId="{CE9452B9-7E97-4918-83C7-57BF91B20EF8}" type="presParOf" srcId="{848ADD16-6342-8544-A17B-B228EC4FD754}" destId="{5A26A289-5CC1-7343-A13E-474C0B94CA4D}" srcOrd="1" destOrd="0" presId="urn:microsoft.com/office/officeart/2005/8/layout/lProcess2"/>
    <dgm:cxn modelId="{7F62FF4F-9AFD-42BD-B702-BF6FCCD2A214}" type="presParOf" srcId="{848ADD16-6342-8544-A17B-B228EC4FD754}" destId="{E7EE7740-5643-4C4D-A4D4-A45334AAB7F5}" srcOrd="2" destOrd="0" presId="urn:microsoft.com/office/officeart/2005/8/layout/lProcess2"/>
    <dgm:cxn modelId="{6C59F5D2-76C2-4C1D-9EF6-295DF03FFAA2}" type="presParOf" srcId="{E7EE7740-5643-4C4D-A4D4-A45334AAB7F5}" destId="{97E1C3D1-F066-DB47-B7C3-53BA889A5FAD}" srcOrd="0" destOrd="0" presId="urn:microsoft.com/office/officeart/2005/8/layout/lProcess2"/>
    <dgm:cxn modelId="{4E6CCFE4-77C6-4E94-AB56-0A3726F08ACE}" type="presParOf" srcId="{97E1C3D1-F066-DB47-B7C3-53BA889A5FAD}" destId="{0BD4D830-0612-9344-AB1A-F53D0CB588A6}" srcOrd="0" destOrd="0" presId="urn:microsoft.com/office/officeart/2005/8/layout/lProcess2"/>
    <dgm:cxn modelId="{94C82DEB-BC27-41B9-B8C8-56675ABD5F8B}" type="presParOf" srcId="{F752FE16-A4F7-8A46-BCB9-A8A7705EC0E9}" destId="{58C6BE49-1993-5040-B084-29E0AA426A18}" srcOrd="5" destOrd="0" presId="urn:microsoft.com/office/officeart/2005/8/layout/lProcess2"/>
    <dgm:cxn modelId="{D611B92E-7519-4C2E-B4A4-AADAA3240014}" type="presParOf" srcId="{F752FE16-A4F7-8A46-BCB9-A8A7705EC0E9}" destId="{2C9523A1-B1E3-9F4E-97A2-F66707D45A9D}" srcOrd="6" destOrd="0" presId="urn:microsoft.com/office/officeart/2005/8/layout/lProcess2"/>
    <dgm:cxn modelId="{7DD4A1A3-BC96-4567-9F99-F9AF6425982E}" type="presParOf" srcId="{2C9523A1-B1E3-9F4E-97A2-F66707D45A9D}" destId="{B5568226-AE69-B649-A819-95F4F2365CB9}" srcOrd="0" destOrd="0" presId="urn:microsoft.com/office/officeart/2005/8/layout/lProcess2"/>
    <dgm:cxn modelId="{9FF53903-FC8E-44F5-86C5-3A2B01C6CA6F}" type="presParOf" srcId="{2C9523A1-B1E3-9F4E-97A2-F66707D45A9D}" destId="{F493A532-08E0-1144-B3E3-97BE05A16048}" srcOrd="1" destOrd="0" presId="urn:microsoft.com/office/officeart/2005/8/layout/lProcess2"/>
    <dgm:cxn modelId="{98CAB260-E44C-4118-9797-BBE278CEA762}" type="presParOf" srcId="{2C9523A1-B1E3-9F4E-97A2-F66707D45A9D}" destId="{364343C3-B617-9346-9E79-8B19DD90CFB0}" srcOrd="2" destOrd="0" presId="urn:microsoft.com/office/officeart/2005/8/layout/lProcess2"/>
    <dgm:cxn modelId="{9EAEB5A8-1246-441F-9658-927919B0B06D}" type="presParOf" srcId="{364343C3-B617-9346-9E79-8B19DD90CFB0}" destId="{6B730DFA-2A34-A440-ABD5-5E94B0183D56}" srcOrd="0" destOrd="0" presId="urn:microsoft.com/office/officeart/2005/8/layout/lProcess2"/>
    <dgm:cxn modelId="{D8073872-854D-4275-9983-B2A490F4C46D}" type="presParOf" srcId="{6B730DFA-2A34-A440-ABD5-5E94B0183D56}" destId="{DD42BD83-C17C-2A45-9DAC-098C16706304}" srcOrd="0" destOrd="0" presId="urn:microsoft.com/office/officeart/2005/8/layout/lProcess2"/>
    <dgm:cxn modelId="{D652C26E-725F-4281-8D82-608C60983B8C}" type="presParOf" srcId="{6B730DFA-2A34-A440-ABD5-5E94B0183D56}" destId="{CE22AFC1-45A2-9A45-8EB3-3799D30EA66C}" srcOrd="1" destOrd="0" presId="urn:microsoft.com/office/officeart/2005/8/layout/lProcess2"/>
    <dgm:cxn modelId="{F6E802AE-9134-40E2-B256-2D5C4FC85A4C}" type="presParOf" srcId="{6B730DFA-2A34-A440-ABD5-5E94B0183D56}" destId="{7D457997-BF0D-EE4F-A021-1E05F7BB04D7}" srcOrd="2" destOrd="0" presId="urn:microsoft.com/office/officeart/2005/8/layout/lProcess2"/>
    <dgm:cxn modelId="{22D7DE50-B0D4-4673-8882-7C5F480C888D}" type="presParOf" srcId="{F752FE16-A4F7-8A46-BCB9-A8A7705EC0E9}" destId="{4D0EA396-8EDD-B946-A6F7-FD9AF4DAAF4F}" srcOrd="7" destOrd="0" presId="urn:microsoft.com/office/officeart/2005/8/layout/lProcess2"/>
    <dgm:cxn modelId="{ECC70A6B-C35B-456D-8589-093DE9204C26}" type="presParOf" srcId="{F752FE16-A4F7-8A46-BCB9-A8A7705EC0E9}" destId="{6DAFE7F3-0992-594A-9B0F-D4EA15EA486B}" srcOrd="8" destOrd="0" presId="urn:microsoft.com/office/officeart/2005/8/layout/lProcess2"/>
    <dgm:cxn modelId="{4B076BD8-D540-44C6-B8B6-1FDEE7DEE05B}" type="presParOf" srcId="{6DAFE7F3-0992-594A-9B0F-D4EA15EA486B}" destId="{E51D7272-E701-B047-B3D3-EF8720A57B3B}" srcOrd="0" destOrd="0" presId="urn:microsoft.com/office/officeart/2005/8/layout/lProcess2"/>
    <dgm:cxn modelId="{D5C38E01-B3BD-41D7-A3F1-6A4C16EDE0AF}" type="presParOf" srcId="{6DAFE7F3-0992-594A-9B0F-D4EA15EA486B}" destId="{648B5148-6FC9-814B-A26C-80175D9A233C}" srcOrd="1" destOrd="0" presId="urn:microsoft.com/office/officeart/2005/8/layout/lProcess2"/>
    <dgm:cxn modelId="{3F4C8440-21AD-4534-A03E-FBC0EE2D3614}" type="presParOf" srcId="{6DAFE7F3-0992-594A-9B0F-D4EA15EA486B}" destId="{071BB566-09F7-FE48-94CD-E3C7BCC3BA7A}" srcOrd="2" destOrd="0" presId="urn:microsoft.com/office/officeart/2005/8/layout/lProcess2"/>
    <dgm:cxn modelId="{0F57F17A-C046-468A-BDA2-AACF0A8C3522}" type="presParOf" srcId="{071BB566-09F7-FE48-94CD-E3C7BCC3BA7A}" destId="{C632247B-67AD-F24A-BE94-54ECAAB84CAF}" srcOrd="0" destOrd="0" presId="urn:microsoft.com/office/officeart/2005/8/layout/lProcess2"/>
    <dgm:cxn modelId="{F2379C89-3AD5-4250-B98D-C9B30D21A575}" type="presParOf" srcId="{C632247B-67AD-F24A-BE94-54ECAAB84CAF}" destId="{44E222EB-8D0F-3343-B35C-BC422DB4612B}" srcOrd="0" destOrd="0" presId="urn:microsoft.com/office/officeart/2005/8/layout/lProcess2"/>
    <dgm:cxn modelId="{F700080A-F77E-4D73-9173-C7D3992BE948}" type="presParOf" srcId="{C632247B-67AD-F24A-BE94-54ECAAB84CAF}" destId="{04032A40-170C-4D85-9C61-59A5ECB51561}" srcOrd="1" destOrd="0" presId="urn:microsoft.com/office/officeart/2005/8/layout/lProcess2"/>
    <dgm:cxn modelId="{EB748ABC-8E17-446A-997B-9FC881D13AFC}" type="presParOf" srcId="{C632247B-67AD-F24A-BE94-54ECAAB84CAF}" destId="{64449E7D-C6FE-475F-83D1-3E131557A18D}" srcOrd="2" destOrd="0" presId="urn:microsoft.com/office/officeart/2005/8/layout/lProcess2"/>
    <dgm:cxn modelId="{5AAB1736-B3BD-4F31-900B-6E6736120E18}" type="presParOf" srcId="{F752FE16-A4F7-8A46-BCB9-A8A7705EC0E9}" destId="{EC1E37FE-78ED-B348-961D-2C53B7ED5D24}" srcOrd="9" destOrd="0" presId="urn:microsoft.com/office/officeart/2005/8/layout/lProcess2"/>
    <dgm:cxn modelId="{2ED26C91-141E-4481-A344-8E834A472606}" type="presParOf" srcId="{F752FE16-A4F7-8A46-BCB9-A8A7705EC0E9}" destId="{FE45AB29-86BB-B945-BC32-4ABE2F8C1CFF}" srcOrd="10" destOrd="0" presId="urn:microsoft.com/office/officeart/2005/8/layout/lProcess2"/>
    <dgm:cxn modelId="{3858485D-0A5B-4799-A364-16C6E7B8DD33}" type="presParOf" srcId="{FE45AB29-86BB-B945-BC32-4ABE2F8C1CFF}" destId="{E9843257-88A4-A74E-B77F-944E0F51F2D3}" srcOrd="0" destOrd="0" presId="urn:microsoft.com/office/officeart/2005/8/layout/lProcess2"/>
    <dgm:cxn modelId="{BEE6C593-C83D-4CA1-8232-4A5D16D55384}" type="presParOf" srcId="{FE45AB29-86BB-B945-BC32-4ABE2F8C1CFF}" destId="{EF0FEB73-635A-8442-8DF6-1356D2CAD597}" srcOrd="1" destOrd="0" presId="urn:microsoft.com/office/officeart/2005/8/layout/lProcess2"/>
    <dgm:cxn modelId="{7E3D1E93-339D-4E35-9DAA-1EDB68FB981F}" type="presParOf" srcId="{FE45AB29-86BB-B945-BC32-4ABE2F8C1CFF}" destId="{07BD2CA6-1B5E-2143-8E69-23BF8DD0A5E8}" srcOrd="2" destOrd="0" presId="urn:microsoft.com/office/officeart/2005/8/layout/lProcess2"/>
    <dgm:cxn modelId="{F4027678-2EB4-4266-B3CE-B27D5BCDE64E}" type="presParOf" srcId="{07BD2CA6-1B5E-2143-8E69-23BF8DD0A5E8}" destId="{5F5C2AD4-440A-FF44-A9AC-FDE65AD73D73}" srcOrd="0" destOrd="0" presId="urn:microsoft.com/office/officeart/2005/8/layout/lProcess2"/>
    <dgm:cxn modelId="{A97C0403-38DC-4EA9-8100-B2B938D40858}" type="presParOf" srcId="{5F5C2AD4-440A-FF44-A9AC-FDE65AD73D73}" destId="{CBAFA610-556B-7E44-93A8-B05B1C8A0D0A}" srcOrd="0" destOrd="0" presId="urn:microsoft.com/office/officeart/2005/8/layout/lProcess2"/>
    <dgm:cxn modelId="{662655FB-E2FF-47DA-B572-671CC832243F}" type="presParOf" srcId="{F752FE16-A4F7-8A46-BCB9-A8A7705EC0E9}" destId="{EA5E3273-E5E5-8344-BD81-306BF1B98087}" srcOrd="11" destOrd="0" presId="urn:microsoft.com/office/officeart/2005/8/layout/lProcess2"/>
    <dgm:cxn modelId="{35FEF5A3-743E-4B9D-AB03-57FCA10383CF}" type="presParOf" srcId="{F752FE16-A4F7-8A46-BCB9-A8A7705EC0E9}" destId="{B4750885-A58F-9041-AAC9-9DE5A50CF668}" srcOrd="12" destOrd="0" presId="urn:microsoft.com/office/officeart/2005/8/layout/lProcess2"/>
    <dgm:cxn modelId="{A776F2DF-17AA-46E7-BE09-BB83EC02EF7A}" type="presParOf" srcId="{B4750885-A58F-9041-AAC9-9DE5A50CF668}" destId="{AB794DF4-106E-C24E-9AE8-14A804097BC6}" srcOrd="0" destOrd="0" presId="urn:microsoft.com/office/officeart/2005/8/layout/lProcess2"/>
    <dgm:cxn modelId="{1B06225C-9174-4230-B7E5-EE68E43662E9}" type="presParOf" srcId="{B4750885-A58F-9041-AAC9-9DE5A50CF668}" destId="{8BBF9131-15D6-1045-8366-E80F397F88D9}" srcOrd="1" destOrd="0" presId="urn:microsoft.com/office/officeart/2005/8/layout/lProcess2"/>
    <dgm:cxn modelId="{815EF10E-E8CE-4F23-90FF-6C66CC3938D6}" type="presParOf" srcId="{B4750885-A58F-9041-AAC9-9DE5A50CF668}" destId="{8CD70EA7-92C2-F44A-8111-E7592DB484F0}" srcOrd="2" destOrd="0" presId="urn:microsoft.com/office/officeart/2005/8/layout/lProcess2"/>
    <dgm:cxn modelId="{1ABDD991-07E6-409D-8FAB-15E3A2DE5539}" type="presParOf" srcId="{8CD70EA7-92C2-F44A-8111-E7592DB484F0}" destId="{3987224E-29A0-F54D-918E-8D46A0451FA6}" srcOrd="0" destOrd="0" presId="urn:microsoft.com/office/officeart/2005/8/layout/lProcess2"/>
    <dgm:cxn modelId="{977BB896-6AF6-495A-B8DD-754A04B394AF}" type="presParOf" srcId="{3987224E-29A0-F54D-918E-8D46A0451FA6}" destId="{AB7F4627-C70C-C348-B8BA-3FEDC730F870}" srcOrd="0" destOrd="0" presId="urn:microsoft.com/office/officeart/2005/8/layout/lProcess2"/>
    <dgm:cxn modelId="{34BD0796-7FFC-430E-BB0C-F53738E29E39}" type="presParOf" srcId="{3987224E-29A0-F54D-918E-8D46A0451FA6}" destId="{874C50FF-413F-A94A-8D51-A2849EC50B45}" srcOrd="1" destOrd="0" presId="urn:microsoft.com/office/officeart/2005/8/layout/lProcess2"/>
    <dgm:cxn modelId="{E2F8C03E-F655-48D0-BB99-23EA6EBFB631}" type="presParOf" srcId="{3987224E-29A0-F54D-918E-8D46A0451FA6}" destId="{3FEC3199-2718-794C-B7B1-85E47155598A}" srcOrd="2" destOrd="0" presId="urn:microsoft.com/office/officeart/2005/8/layout/lProcess2"/>
    <dgm:cxn modelId="{2E4A1AC3-EB6C-47D6-85A1-8E266C60745E}" type="presParOf" srcId="{3987224E-29A0-F54D-918E-8D46A0451FA6}" destId="{CA84D58C-6C63-4944-B756-F84C763C0599}" srcOrd="3" destOrd="0" presId="urn:microsoft.com/office/officeart/2005/8/layout/lProcess2"/>
    <dgm:cxn modelId="{E1FDF6C0-6612-46C5-9908-A043BF009B73}" type="presParOf" srcId="{3987224E-29A0-F54D-918E-8D46A0451FA6}" destId="{A20B97CC-39F9-394B-8805-D6B14FEE6DF5}" srcOrd="4" destOrd="0" presId="urn:microsoft.com/office/officeart/2005/8/layout/lProcess2"/>
    <dgm:cxn modelId="{199BC54A-6F3E-481C-8F27-927F1D2A6C50}" type="presParOf" srcId="{3987224E-29A0-F54D-918E-8D46A0451FA6}" destId="{78ADF2B3-ED02-FE4D-A390-B44179E61FC8}" srcOrd="5" destOrd="0" presId="urn:microsoft.com/office/officeart/2005/8/layout/lProcess2"/>
    <dgm:cxn modelId="{C9C3F9A3-4B3B-4D81-AE4A-F1EB4F1D9F59}" type="presParOf" srcId="{3987224E-29A0-F54D-918E-8D46A0451FA6}" destId="{BC5D1FD1-CB45-9542-A702-DFB03ECAE047}" srcOrd="6" destOrd="0" presId="urn:microsoft.com/office/officeart/2005/8/layout/lProcess2"/>
    <dgm:cxn modelId="{34018AE0-603F-45A5-BF39-A8BAC8CC0F03}" type="presParOf" srcId="{3987224E-29A0-F54D-918E-8D46A0451FA6}" destId="{21FF0EE3-FAC8-E24B-A162-0748B9D0A6D2}" srcOrd="7" destOrd="0" presId="urn:microsoft.com/office/officeart/2005/8/layout/lProcess2"/>
    <dgm:cxn modelId="{F6D146D3-A203-4E53-AECA-225FDEB9130F}" type="presParOf" srcId="{3987224E-29A0-F54D-918E-8D46A0451FA6}" destId="{6F27F464-DEA2-F946-9AB1-ACC70B0A7D49}" srcOrd="8" destOrd="0" presId="urn:microsoft.com/office/officeart/2005/8/layout/lProcess2"/>
    <dgm:cxn modelId="{8BFB9C43-9F31-4C57-8D6F-C9F1E7E4EACF}" type="presParOf" srcId="{F752FE16-A4F7-8A46-BCB9-A8A7705EC0E9}" destId="{F6DBBD3D-140D-5F46-82A3-F3E2DCD88D5E}" srcOrd="13" destOrd="0" presId="urn:microsoft.com/office/officeart/2005/8/layout/lProcess2"/>
    <dgm:cxn modelId="{097AF695-DAB3-465A-BEC1-D20F8C12BAAF}" type="presParOf" srcId="{F752FE16-A4F7-8A46-BCB9-A8A7705EC0E9}" destId="{FFCD5CCB-922D-9F49-8072-F55576A05130}" srcOrd="14" destOrd="0" presId="urn:microsoft.com/office/officeart/2005/8/layout/lProcess2"/>
    <dgm:cxn modelId="{1D3FF30B-D8C4-466D-A706-E388F579A62D}" type="presParOf" srcId="{FFCD5CCB-922D-9F49-8072-F55576A05130}" destId="{235D035F-0A34-1448-A08B-25E5BD3576AD}" srcOrd="0" destOrd="0" presId="urn:microsoft.com/office/officeart/2005/8/layout/lProcess2"/>
    <dgm:cxn modelId="{0095B3A0-AC5D-494A-973C-9F51E1100708}" type="presParOf" srcId="{FFCD5CCB-922D-9F49-8072-F55576A05130}" destId="{216F8EAF-97C0-8A4A-B6D9-0A241BA98570}" srcOrd="1" destOrd="0" presId="urn:microsoft.com/office/officeart/2005/8/layout/lProcess2"/>
    <dgm:cxn modelId="{19F0B174-55D5-449A-9134-2CCC0B46F8A1}" type="presParOf" srcId="{FFCD5CCB-922D-9F49-8072-F55576A05130}" destId="{4B96A565-E19E-5647-862D-F5E7A8507A8D}" srcOrd="2" destOrd="0" presId="urn:microsoft.com/office/officeart/2005/8/layout/lProcess2"/>
    <dgm:cxn modelId="{DDFD9082-4CBD-490E-A23B-D20573AA8DD6}" type="presParOf" srcId="{4B96A565-E19E-5647-862D-F5E7A8507A8D}" destId="{C305E100-90E2-2546-BE50-41AC486025C1}" srcOrd="0" destOrd="0" presId="urn:microsoft.com/office/officeart/2005/8/layout/lProcess2"/>
    <dgm:cxn modelId="{3A29335E-8455-4DC9-B3FB-C1E92CDAC064}" type="presParOf" srcId="{C305E100-90E2-2546-BE50-41AC486025C1}" destId="{FDA4B58C-55C1-054F-9A48-207E157191A2}" srcOrd="0" destOrd="0" presId="urn:microsoft.com/office/officeart/2005/8/layout/lProcess2"/>
    <dgm:cxn modelId="{11FF61D1-2312-41F5-95C4-4DA732BD3558}" type="presParOf" srcId="{C305E100-90E2-2546-BE50-41AC486025C1}" destId="{D843B429-85F6-4DB4-BB4A-AD89D03BFBDD}" srcOrd="1" destOrd="0" presId="urn:microsoft.com/office/officeart/2005/8/layout/lProcess2"/>
    <dgm:cxn modelId="{A5AE4739-8A02-4ADE-A8B5-15B97FB7D191}" type="presParOf" srcId="{C305E100-90E2-2546-BE50-41AC486025C1}" destId="{59CCDBF5-1243-4882-B0EA-2A13AC4C7219}"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30C8C-8402-4FAB-821A-6D7834B482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03F824F-A62F-4709-98C3-69BFB4669C59}">
      <dgm:prSet phldrT="[Text]"/>
      <dgm:spPr/>
      <dgm:t>
        <a:bodyPr/>
        <a:lstStyle/>
        <a:p>
          <a:r>
            <a:rPr lang="en-US" dirty="0" smtClean="0">
              <a:solidFill>
                <a:srgbClr val="002060"/>
              </a:solidFill>
            </a:rPr>
            <a:t>1) Project Inception</a:t>
          </a:r>
          <a:endParaRPr lang="en-US" dirty="0"/>
        </a:p>
      </dgm:t>
    </dgm:pt>
    <dgm:pt modelId="{46FF8D28-9BE5-476D-9922-C8756188BDB6}" type="parTrans" cxnId="{2BD139BF-2318-44C6-9C71-46E9333EE5EC}">
      <dgm:prSet/>
      <dgm:spPr/>
      <dgm:t>
        <a:bodyPr/>
        <a:lstStyle/>
        <a:p>
          <a:endParaRPr lang="en-US"/>
        </a:p>
      </dgm:t>
    </dgm:pt>
    <dgm:pt modelId="{3FBD2E6F-BA43-435E-B5BB-22013EBB76B8}" type="sibTrans" cxnId="{2BD139BF-2318-44C6-9C71-46E9333EE5EC}">
      <dgm:prSet/>
      <dgm:spPr/>
      <dgm:t>
        <a:bodyPr/>
        <a:lstStyle/>
        <a:p>
          <a:endParaRPr lang="en-US"/>
        </a:p>
      </dgm:t>
    </dgm:pt>
    <dgm:pt modelId="{9A5FB02A-AD4D-4DF4-960E-C36D750B29FB}">
      <dgm:prSet phldrT="[Text]"/>
      <dgm:spPr/>
      <dgm:t>
        <a:bodyPr/>
        <a:lstStyle/>
        <a:p>
          <a:r>
            <a:rPr lang="en-US" dirty="0" smtClean="0"/>
            <a:t>Decision taken   to Acquire new ERP solution as per the mobilization of the PMTE and the requirement to be GRAP compliant</a:t>
          </a:r>
          <a:endParaRPr lang="en-US" dirty="0"/>
        </a:p>
      </dgm:t>
    </dgm:pt>
    <dgm:pt modelId="{CB1FB9FD-19CD-42E3-84FD-DFD3084DF03F}" type="parTrans" cxnId="{522B929E-9872-4B75-B63A-3E69E498F101}">
      <dgm:prSet/>
      <dgm:spPr/>
      <dgm:t>
        <a:bodyPr/>
        <a:lstStyle/>
        <a:p>
          <a:endParaRPr lang="en-US"/>
        </a:p>
      </dgm:t>
    </dgm:pt>
    <dgm:pt modelId="{2003070D-D7F0-4D81-86D6-694A2E2CE803}" type="sibTrans" cxnId="{522B929E-9872-4B75-B63A-3E69E498F101}">
      <dgm:prSet/>
      <dgm:spPr/>
      <dgm:t>
        <a:bodyPr/>
        <a:lstStyle/>
        <a:p>
          <a:endParaRPr lang="en-US"/>
        </a:p>
      </dgm:t>
    </dgm:pt>
    <dgm:pt modelId="{3703D47A-E162-47B5-B513-0CCB6D9263EE}">
      <dgm:prSet phldrT="[Text]"/>
      <dgm:spPr/>
      <dgm:t>
        <a:bodyPr/>
        <a:lstStyle/>
        <a:p>
          <a:r>
            <a:rPr lang="en-US" dirty="0" smtClean="0">
              <a:solidFill>
                <a:srgbClr val="002060"/>
              </a:solidFill>
            </a:rPr>
            <a:t>2) DPW Requirement Specification</a:t>
          </a:r>
          <a:endParaRPr lang="en-US" dirty="0"/>
        </a:p>
      </dgm:t>
    </dgm:pt>
    <dgm:pt modelId="{C72B75FE-7E27-4955-9889-10E7D2504066}" type="parTrans" cxnId="{EFB9BEDF-638C-4587-855D-92A3ECBB0329}">
      <dgm:prSet/>
      <dgm:spPr/>
      <dgm:t>
        <a:bodyPr/>
        <a:lstStyle/>
        <a:p>
          <a:endParaRPr lang="en-US"/>
        </a:p>
      </dgm:t>
    </dgm:pt>
    <dgm:pt modelId="{F76D6E63-64A4-4AC0-BB72-D35921A1CDAE}" type="sibTrans" cxnId="{EFB9BEDF-638C-4587-855D-92A3ECBB0329}">
      <dgm:prSet/>
      <dgm:spPr/>
      <dgm:t>
        <a:bodyPr/>
        <a:lstStyle/>
        <a:p>
          <a:endParaRPr lang="en-US"/>
        </a:p>
      </dgm:t>
    </dgm:pt>
    <dgm:pt modelId="{1CF1F33C-7023-4087-9564-70CEBE94D4D0}">
      <dgm:prSet phldrT="[Text]"/>
      <dgm:spPr/>
      <dgm:t>
        <a:bodyPr/>
        <a:lstStyle/>
        <a:p>
          <a:r>
            <a:rPr lang="en-US" dirty="0" smtClean="0"/>
            <a:t>DPW developed a requirement specification which detailed minimum requirements  for an Immovable Asset Register (IAR) to comply with PFMA, GIAMA and GRAP</a:t>
          </a:r>
          <a:endParaRPr lang="en-US" dirty="0"/>
        </a:p>
      </dgm:t>
    </dgm:pt>
    <dgm:pt modelId="{DC78754C-F47A-4920-A75E-2BC302C77B6A}" type="parTrans" cxnId="{55C9C4C2-A71E-4F62-8BB1-1B223E34B362}">
      <dgm:prSet/>
      <dgm:spPr/>
      <dgm:t>
        <a:bodyPr/>
        <a:lstStyle/>
        <a:p>
          <a:endParaRPr lang="en-US"/>
        </a:p>
      </dgm:t>
    </dgm:pt>
    <dgm:pt modelId="{713332A6-4FB4-48F9-B313-56255F1E9E5E}" type="sibTrans" cxnId="{55C9C4C2-A71E-4F62-8BB1-1B223E34B362}">
      <dgm:prSet/>
      <dgm:spPr/>
      <dgm:t>
        <a:bodyPr/>
        <a:lstStyle/>
        <a:p>
          <a:endParaRPr lang="en-US"/>
        </a:p>
      </dgm:t>
    </dgm:pt>
    <dgm:pt modelId="{0CBFF0D1-3210-4129-B217-3D1C1BCC1034}">
      <dgm:prSet phldrT="[Text]"/>
      <dgm:spPr/>
      <dgm:t>
        <a:bodyPr/>
        <a:lstStyle/>
        <a:p>
          <a:r>
            <a:rPr lang="en-US" dirty="0" smtClean="0">
              <a:solidFill>
                <a:srgbClr val="002060"/>
              </a:solidFill>
            </a:rPr>
            <a:t>3) ARCHIBUS Inception</a:t>
          </a:r>
          <a:endParaRPr lang="en-US" dirty="0"/>
        </a:p>
      </dgm:t>
    </dgm:pt>
    <dgm:pt modelId="{43B3764B-E215-4DA3-B9DB-FE5D8CFDB227}" type="parTrans" cxnId="{387E5113-D161-419A-AC05-9C2B289C19E0}">
      <dgm:prSet/>
      <dgm:spPr/>
      <dgm:t>
        <a:bodyPr/>
        <a:lstStyle/>
        <a:p>
          <a:endParaRPr lang="en-US"/>
        </a:p>
      </dgm:t>
    </dgm:pt>
    <dgm:pt modelId="{1C89A5DD-B689-4A5F-923F-EFA458FDBBDB}" type="sibTrans" cxnId="{387E5113-D161-419A-AC05-9C2B289C19E0}">
      <dgm:prSet/>
      <dgm:spPr/>
      <dgm:t>
        <a:bodyPr/>
        <a:lstStyle/>
        <a:p>
          <a:endParaRPr lang="en-US"/>
        </a:p>
      </dgm:t>
    </dgm:pt>
    <dgm:pt modelId="{CE725E57-7EED-48C5-B108-A5098398CA3F}">
      <dgm:prSet phldrT="[Text]"/>
      <dgm:spPr/>
      <dgm:t>
        <a:bodyPr/>
        <a:lstStyle/>
        <a:p>
          <a:r>
            <a:rPr lang="en-US" dirty="0" smtClean="0"/>
            <a:t>Archibus was the software of choice after a critical review process</a:t>
          </a:r>
          <a:endParaRPr lang="en-US" dirty="0"/>
        </a:p>
      </dgm:t>
    </dgm:pt>
    <dgm:pt modelId="{FE4BBBD3-4C96-4B5F-A974-95BD203FC4F6}" type="parTrans" cxnId="{E1F795F8-04A3-42D8-B190-05A5E67A36CE}">
      <dgm:prSet/>
      <dgm:spPr/>
      <dgm:t>
        <a:bodyPr/>
        <a:lstStyle/>
        <a:p>
          <a:endParaRPr lang="en-US"/>
        </a:p>
      </dgm:t>
    </dgm:pt>
    <dgm:pt modelId="{EDC9BDD0-13A2-4429-9D2A-7F1FE463E450}" type="sibTrans" cxnId="{E1F795F8-04A3-42D8-B190-05A5E67A36CE}">
      <dgm:prSet/>
      <dgm:spPr/>
      <dgm:t>
        <a:bodyPr/>
        <a:lstStyle/>
        <a:p>
          <a:endParaRPr lang="en-US"/>
        </a:p>
      </dgm:t>
    </dgm:pt>
    <dgm:pt modelId="{3A78E6FE-F422-4A21-9D1B-921BCB4ED3C3}">
      <dgm:prSet phldrT="[Text]"/>
      <dgm:spPr/>
      <dgm:t>
        <a:bodyPr/>
        <a:lstStyle/>
        <a:p>
          <a:r>
            <a:rPr lang="en-US" dirty="0" smtClean="0">
              <a:solidFill>
                <a:srgbClr val="002060"/>
              </a:solidFill>
            </a:rPr>
            <a:t>4) URS/FRS Preparation</a:t>
          </a:r>
          <a:endParaRPr lang="en-US" dirty="0">
            <a:solidFill>
              <a:srgbClr val="002060"/>
            </a:solidFill>
          </a:endParaRPr>
        </a:p>
      </dgm:t>
    </dgm:pt>
    <dgm:pt modelId="{3D77A345-DB6B-4B43-9DF0-16B38877F0AE}" type="parTrans" cxnId="{E6FF90DC-0DCB-4BFE-8C62-9679067EF8B4}">
      <dgm:prSet/>
      <dgm:spPr/>
      <dgm:t>
        <a:bodyPr/>
        <a:lstStyle/>
        <a:p>
          <a:endParaRPr lang="en-US"/>
        </a:p>
      </dgm:t>
    </dgm:pt>
    <dgm:pt modelId="{6ACB16D1-B4E4-4EDF-B260-B12499F1BC2F}" type="sibTrans" cxnId="{E6FF90DC-0DCB-4BFE-8C62-9679067EF8B4}">
      <dgm:prSet/>
      <dgm:spPr/>
      <dgm:t>
        <a:bodyPr/>
        <a:lstStyle/>
        <a:p>
          <a:endParaRPr lang="en-US"/>
        </a:p>
      </dgm:t>
    </dgm:pt>
    <dgm:pt modelId="{31D613F3-1A79-4C5A-BD03-F2A1BFAB1D11}">
      <dgm:prSet/>
      <dgm:spPr/>
      <dgm:t>
        <a:bodyPr/>
        <a:lstStyle/>
        <a:p>
          <a:r>
            <a:rPr lang="en-US" dirty="0" smtClean="0">
              <a:solidFill>
                <a:schemeClr val="tx1"/>
              </a:solidFill>
            </a:rPr>
            <a:t>User Requirements Specification and  Functional Requirement Specification (FRS) was developed</a:t>
          </a:r>
          <a:endParaRPr lang="en-US" dirty="0">
            <a:solidFill>
              <a:schemeClr val="tx1"/>
            </a:solidFill>
          </a:endParaRPr>
        </a:p>
      </dgm:t>
    </dgm:pt>
    <dgm:pt modelId="{7CDE51F7-7023-47AD-9FE1-1A95115C2223}" type="parTrans" cxnId="{100182B5-C1FB-45ED-8A71-AABEDE0B53D9}">
      <dgm:prSet/>
      <dgm:spPr/>
      <dgm:t>
        <a:bodyPr/>
        <a:lstStyle/>
        <a:p>
          <a:endParaRPr lang="en-US"/>
        </a:p>
      </dgm:t>
    </dgm:pt>
    <dgm:pt modelId="{C0F70139-129C-46D2-81D2-9A94AE151333}" type="sibTrans" cxnId="{100182B5-C1FB-45ED-8A71-AABEDE0B53D9}">
      <dgm:prSet/>
      <dgm:spPr/>
      <dgm:t>
        <a:bodyPr/>
        <a:lstStyle/>
        <a:p>
          <a:endParaRPr lang="en-US"/>
        </a:p>
      </dgm:t>
    </dgm:pt>
    <dgm:pt modelId="{58FC3B4C-27BD-4BDD-80F5-12A4F4A293AE}" type="pres">
      <dgm:prSet presAssocID="{2D530C8C-8402-4FAB-821A-6D7834B482D5}" presName="Name0" presStyleCnt="0">
        <dgm:presLayoutVars>
          <dgm:dir/>
          <dgm:animLvl val="lvl"/>
          <dgm:resizeHandles val="exact"/>
        </dgm:presLayoutVars>
      </dgm:prSet>
      <dgm:spPr/>
      <dgm:t>
        <a:bodyPr/>
        <a:lstStyle/>
        <a:p>
          <a:endParaRPr lang="en-ZA"/>
        </a:p>
      </dgm:t>
    </dgm:pt>
    <dgm:pt modelId="{A13A1661-AE6A-46FE-80EC-322AB37FB429}" type="pres">
      <dgm:prSet presAssocID="{803F824F-A62F-4709-98C3-69BFB4669C59}" presName="composite" presStyleCnt="0"/>
      <dgm:spPr/>
    </dgm:pt>
    <dgm:pt modelId="{0555F639-CA31-4698-A247-C6C58769056E}" type="pres">
      <dgm:prSet presAssocID="{803F824F-A62F-4709-98C3-69BFB4669C59}" presName="parTx" presStyleLbl="alignNode1" presStyleIdx="0" presStyleCnt="4" custLinFactNeighborX="-149" custLinFactNeighborY="12">
        <dgm:presLayoutVars>
          <dgm:chMax val="0"/>
          <dgm:chPref val="0"/>
          <dgm:bulletEnabled val="1"/>
        </dgm:presLayoutVars>
      </dgm:prSet>
      <dgm:spPr/>
      <dgm:t>
        <a:bodyPr/>
        <a:lstStyle/>
        <a:p>
          <a:endParaRPr lang="en-US"/>
        </a:p>
      </dgm:t>
    </dgm:pt>
    <dgm:pt modelId="{69E9C7D7-1F73-47EA-92E8-CD2EEEBAE281}" type="pres">
      <dgm:prSet presAssocID="{803F824F-A62F-4709-98C3-69BFB4669C59}" presName="desTx" presStyleLbl="alignAccFollowNode1" presStyleIdx="0" presStyleCnt="4">
        <dgm:presLayoutVars>
          <dgm:bulletEnabled val="1"/>
        </dgm:presLayoutVars>
      </dgm:prSet>
      <dgm:spPr/>
      <dgm:t>
        <a:bodyPr/>
        <a:lstStyle/>
        <a:p>
          <a:endParaRPr lang="en-US"/>
        </a:p>
      </dgm:t>
    </dgm:pt>
    <dgm:pt modelId="{F1DDB100-A49A-4B69-BAA3-A396644E867C}" type="pres">
      <dgm:prSet presAssocID="{3FBD2E6F-BA43-435E-B5BB-22013EBB76B8}" presName="space" presStyleCnt="0"/>
      <dgm:spPr/>
    </dgm:pt>
    <dgm:pt modelId="{DE7C60B5-BD77-48B0-9FD2-9B746FBF3B8C}" type="pres">
      <dgm:prSet presAssocID="{3703D47A-E162-47B5-B513-0CCB6D9263EE}" presName="composite" presStyleCnt="0"/>
      <dgm:spPr/>
    </dgm:pt>
    <dgm:pt modelId="{71B31F82-7C73-4E7A-81A6-2FC86220151F}" type="pres">
      <dgm:prSet presAssocID="{3703D47A-E162-47B5-B513-0CCB6D9263EE}" presName="parTx" presStyleLbl="alignNode1" presStyleIdx="1" presStyleCnt="4">
        <dgm:presLayoutVars>
          <dgm:chMax val="0"/>
          <dgm:chPref val="0"/>
          <dgm:bulletEnabled val="1"/>
        </dgm:presLayoutVars>
      </dgm:prSet>
      <dgm:spPr/>
      <dgm:t>
        <a:bodyPr/>
        <a:lstStyle/>
        <a:p>
          <a:endParaRPr lang="en-US"/>
        </a:p>
      </dgm:t>
    </dgm:pt>
    <dgm:pt modelId="{5B39D9C6-4F90-4C8B-9657-AA5CFCD03205}" type="pres">
      <dgm:prSet presAssocID="{3703D47A-E162-47B5-B513-0CCB6D9263EE}" presName="desTx" presStyleLbl="alignAccFollowNode1" presStyleIdx="1" presStyleCnt="4">
        <dgm:presLayoutVars>
          <dgm:bulletEnabled val="1"/>
        </dgm:presLayoutVars>
      </dgm:prSet>
      <dgm:spPr/>
      <dgm:t>
        <a:bodyPr/>
        <a:lstStyle/>
        <a:p>
          <a:endParaRPr lang="en-US"/>
        </a:p>
      </dgm:t>
    </dgm:pt>
    <dgm:pt modelId="{A5D3CB67-39A4-4C91-B0E4-1167883775D6}" type="pres">
      <dgm:prSet presAssocID="{F76D6E63-64A4-4AC0-BB72-D35921A1CDAE}" presName="space" presStyleCnt="0"/>
      <dgm:spPr/>
    </dgm:pt>
    <dgm:pt modelId="{2D02D9E1-62F9-4D9C-851E-79443D9424EC}" type="pres">
      <dgm:prSet presAssocID="{0CBFF0D1-3210-4129-B217-3D1C1BCC1034}" presName="composite" presStyleCnt="0"/>
      <dgm:spPr/>
    </dgm:pt>
    <dgm:pt modelId="{7F20C895-5129-47F8-9DC2-1ECDC7DBD17B}" type="pres">
      <dgm:prSet presAssocID="{0CBFF0D1-3210-4129-B217-3D1C1BCC1034}" presName="parTx" presStyleLbl="alignNode1" presStyleIdx="2" presStyleCnt="4">
        <dgm:presLayoutVars>
          <dgm:chMax val="0"/>
          <dgm:chPref val="0"/>
          <dgm:bulletEnabled val="1"/>
        </dgm:presLayoutVars>
      </dgm:prSet>
      <dgm:spPr/>
      <dgm:t>
        <a:bodyPr/>
        <a:lstStyle/>
        <a:p>
          <a:endParaRPr lang="en-US"/>
        </a:p>
      </dgm:t>
    </dgm:pt>
    <dgm:pt modelId="{F2FFC6D7-4172-4902-9A11-5C532C83114B}" type="pres">
      <dgm:prSet presAssocID="{0CBFF0D1-3210-4129-B217-3D1C1BCC1034}" presName="desTx" presStyleLbl="alignAccFollowNode1" presStyleIdx="2" presStyleCnt="4">
        <dgm:presLayoutVars>
          <dgm:bulletEnabled val="1"/>
        </dgm:presLayoutVars>
      </dgm:prSet>
      <dgm:spPr/>
      <dgm:t>
        <a:bodyPr/>
        <a:lstStyle/>
        <a:p>
          <a:endParaRPr lang="en-US"/>
        </a:p>
      </dgm:t>
    </dgm:pt>
    <dgm:pt modelId="{4CAFE917-11A4-491A-9202-FA0624133D59}" type="pres">
      <dgm:prSet presAssocID="{1C89A5DD-B689-4A5F-923F-EFA458FDBBDB}" presName="space" presStyleCnt="0"/>
      <dgm:spPr/>
    </dgm:pt>
    <dgm:pt modelId="{46D5AC62-8C72-499E-AA43-C650D3847EB2}" type="pres">
      <dgm:prSet presAssocID="{3A78E6FE-F422-4A21-9D1B-921BCB4ED3C3}" presName="composite" presStyleCnt="0"/>
      <dgm:spPr/>
    </dgm:pt>
    <dgm:pt modelId="{80976C9B-50CF-4D96-A6F3-D87256E3238B}" type="pres">
      <dgm:prSet presAssocID="{3A78E6FE-F422-4A21-9D1B-921BCB4ED3C3}" presName="parTx" presStyleLbl="alignNode1" presStyleIdx="3" presStyleCnt="4">
        <dgm:presLayoutVars>
          <dgm:chMax val="0"/>
          <dgm:chPref val="0"/>
          <dgm:bulletEnabled val="1"/>
        </dgm:presLayoutVars>
      </dgm:prSet>
      <dgm:spPr/>
      <dgm:t>
        <a:bodyPr/>
        <a:lstStyle/>
        <a:p>
          <a:endParaRPr lang="en-US"/>
        </a:p>
      </dgm:t>
    </dgm:pt>
    <dgm:pt modelId="{5D7A4A58-8E43-449B-A77B-F7E0E5A77168}" type="pres">
      <dgm:prSet presAssocID="{3A78E6FE-F422-4A21-9D1B-921BCB4ED3C3}" presName="desTx" presStyleLbl="alignAccFollowNode1" presStyleIdx="3" presStyleCnt="4">
        <dgm:presLayoutVars>
          <dgm:bulletEnabled val="1"/>
        </dgm:presLayoutVars>
      </dgm:prSet>
      <dgm:spPr/>
      <dgm:t>
        <a:bodyPr/>
        <a:lstStyle/>
        <a:p>
          <a:endParaRPr lang="en-ZA"/>
        </a:p>
      </dgm:t>
    </dgm:pt>
  </dgm:ptLst>
  <dgm:cxnLst>
    <dgm:cxn modelId="{5ADE2510-14F4-486F-B454-056F1DA0C6FF}" type="presOf" srcId="{803F824F-A62F-4709-98C3-69BFB4669C59}" destId="{0555F639-CA31-4698-A247-C6C58769056E}" srcOrd="0" destOrd="0" presId="urn:microsoft.com/office/officeart/2005/8/layout/hList1"/>
    <dgm:cxn modelId="{2BD139BF-2318-44C6-9C71-46E9333EE5EC}" srcId="{2D530C8C-8402-4FAB-821A-6D7834B482D5}" destId="{803F824F-A62F-4709-98C3-69BFB4669C59}" srcOrd="0" destOrd="0" parTransId="{46FF8D28-9BE5-476D-9922-C8756188BDB6}" sibTransId="{3FBD2E6F-BA43-435E-B5BB-22013EBB76B8}"/>
    <dgm:cxn modelId="{E6FF90DC-0DCB-4BFE-8C62-9679067EF8B4}" srcId="{2D530C8C-8402-4FAB-821A-6D7834B482D5}" destId="{3A78E6FE-F422-4A21-9D1B-921BCB4ED3C3}" srcOrd="3" destOrd="0" parTransId="{3D77A345-DB6B-4B43-9DF0-16B38877F0AE}" sibTransId="{6ACB16D1-B4E4-4EDF-B260-B12499F1BC2F}"/>
    <dgm:cxn modelId="{EFB9BEDF-638C-4587-855D-92A3ECBB0329}" srcId="{2D530C8C-8402-4FAB-821A-6D7834B482D5}" destId="{3703D47A-E162-47B5-B513-0CCB6D9263EE}" srcOrd="1" destOrd="0" parTransId="{C72B75FE-7E27-4955-9889-10E7D2504066}" sibTransId="{F76D6E63-64A4-4AC0-BB72-D35921A1CDAE}"/>
    <dgm:cxn modelId="{522B929E-9872-4B75-B63A-3E69E498F101}" srcId="{803F824F-A62F-4709-98C3-69BFB4669C59}" destId="{9A5FB02A-AD4D-4DF4-960E-C36D750B29FB}" srcOrd="0" destOrd="0" parTransId="{CB1FB9FD-19CD-42E3-84FD-DFD3084DF03F}" sibTransId="{2003070D-D7F0-4D81-86D6-694A2E2CE803}"/>
    <dgm:cxn modelId="{387E5113-D161-419A-AC05-9C2B289C19E0}" srcId="{2D530C8C-8402-4FAB-821A-6D7834B482D5}" destId="{0CBFF0D1-3210-4129-B217-3D1C1BCC1034}" srcOrd="2" destOrd="0" parTransId="{43B3764B-E215-4DA3-B9DB-FE5D8CFDB227}" sibTransId="{1C89A5DD-B689-4A5F-923F-EFA458FDBBDB}"/>
    <dgm:cxn modelId="{3F7795D9-A8ED-495A-83E7-13BE84BB8C28}" type="presOf" srcId="{3703D47A-E162-47B5-B513-0CCB6D9263EE}" destId="{71B31F82-7C73-4E7A-81A6-2FC86220151F}" srcOrd="0" destOrd="0" presId="urn:microsoft.com/office/officeart/2005/8/layout/hList1"/>
    <dgm:cxn modelId="{D99BE080-E4AA-4A36-9FFB-0EA5B5A71776}" type="presOf" srcId="{3A78E6FE-F422-4A21-9D1B-921BCB4ED3C3}" destId="{80976C9B-50CF-4D96-A6F3-D87256E3238B}" srcOrd="0" destOrd="0" presId="urn:microsoft.com/office/officeart/2005/8/layout/hList1"/>
    <dgm:cxn modelId="{E4EF843C-914D-466E-B6D7-ACB9573B8FE1}" type="presOf" srcId="{9A5FB02A-AD4D-4DF4-960E-C36D750B29FB}" destId="{69E9C7D7-1F73-47EA-92E8-CD2EEEBAE281}" srcOrd="0" destOrd="0" presId="urn:microsoft.com/office/officeart/2005/8/layout/hList1"/>
    <dgm:cxn modelId="{9C75C014-F7EF-4271-8C3C-2E8E9A85D031}" type="presOf" srcId="{1CF1F33C-7023-4087-9564-70CEBE94D4D0}" destId="{5B39D9C6-4F90-4C8B-9657-AA5CFCD03205}" srcOrd="0" destOrd="0" presId="urn:microsoft.com/office/officeart/2005/8/layout/hList1"/>
    <dgm:cxn modelId="{72CC778F-3CD6-4BDB-9EA7-76597599C487}" type="presOf" srcId="{2D530C8C-8402-4FAB-821A-6D7834B482D5}" destId="{58FC3B4C-27BD-4BDD-80F5-12A4F4A293AE}" srcOrd="0" destOrd="0" presId="urn:microsoft.com/office/officeart/2005/8/layout/hList1"/>
    <dgm:cxn modelId="{0B4C9A10-FE1B-4FD5-98DC-1B9D8505F32A}" type="presOf" srcId="{CE725E57-7EED-48C5-B108-A5098398CA3F}" destId="{F2FFC6D7-4172-4902-9A11-5C532C83114B}" srcOrd="0" destOrd="0" presId="urn:microsoft.com/office/officeart/2005/8/layout/hList1"/>
    <dgm:cxn modelId="{E1F795F8-04A3-42D8-B190-05A5E67A36CE}" srcId="{0CBFF0D1-3210-4129-B217-3D1C1BCC1034}" destId="{CE725E57-7EED-48C5-B108-A5098398CA3F}" srcOrd="0" destOrd="0" parTransId="{FE4BBBD3-4C96-4B5F-A974-95BD203FC4F6}" sibTransId="{EDC9BDD0-13A2-4429-9D2A-7F1FE463E450}"/>
    <dgm:cxn modelId="{100182B5-C1FB-45ED-8A71-AABEDE0B53D9}" srcId="{3A78E6FE-F422-4A21-9D1B-921BCB4ED3C3}" destId="{31D613F3-1A79-4C5A-BD03-F2A1BFAB1D11}" srcOrd="0" destOrd="0" parTransId="{7CDE51F7-7023-47AD-9FE1-1A95115C2223}" sibTransId="{C0F70139-129C-46D2-81D2-9A94AE151333}"/>
    <dgm:cxn modelId="{D36E41B5-BC7B-48DE-9587-360320C9EE88}" type="presOf" srcId="{0CBFF0D1-3210-4129-B217-3D1C1BCC1034}" destId="{7F20C895-5129-47F8-9DC2-1ECDC7DBD17B}" srcOrd="0" destOrd="0" presId="urn:microsoft.com/office/officeart/2005/8/layout/hList1"/>
    <dgm:cxn modelId="{55C9C4C2-A71E-4F62-8BB1-1B223E34B362}" srcId="{3703D47A-E162-47B5-B513-0CCB6D9263EE}" destId="{1CF1F33C-7023-4087-9564-70CEBE94D4D0}" srcOrd="0" destOrd="0" parTransId="{DC78754C-F47A-4920-A75E-2BC302C77B6A}" sibTransId="{713332A6-4FB4-48F9-B313-56255F1E9E5E}"/>
    <dgm:cxn modelId="{E6923D5C-EDE8-4E8E-9D05-40B2C2AB75F1}" type="presOf" srcId="{31D613F3-1A79-4C5A-BD03-F2A1BFAB1D11}" destId="{5D7A4A58-8E43-449B-A77B-F7E0E5A77168}" srcOrd="0" destOrd="0" presId="urn:microsoft.com/office/officeart/2005/8/layout/hList1"/>
    <dgm:cxn modelId="{C03383D8-DA88-4C5F-B060-C574B55FD08D}" type="presParOf" srcId="{58FC3B4C-27BD-4BDD-80F5-12A4F4A293AE}" destId="{A13A1661-AE6A-46FE-80EC-322AB37FB429}" srcOrd="0" destOrd="0" presId="urn:microsoft.com/office/officeart/2005/8/layout/hList1"/>
    <dgm:cxn modelId="{0CE6DAA6-97DD-46E5-BA66-58D4E682863E}" type="presParOf" srcId="{A13A1661-AE6A-46FE-80EC-322AB37FB429}" destId="{0555F639-CA31-4698-A247-C6C58769056E}" srcOrd="0" destOrd="0" presId="urn:microsoft.com/office/officeart/2005/8/layout/hList1"/>
    <dgm:cxn modelId="{4B8DB7E4-9635-4056-8990-CCF7D85AD972}" type="presParOf" srcId="{A13A1661-AE6A-46FE-80EC-322AB37FB429}" destId="{69E9C7D7-1F73-47EA-92E8-CD2EEEBAE281}" srcOrd="1" destOrd="0" presId="urn:microsoft.com/office/officeart/2005/8/layout/hList1"/>
    <dgm:cxn modelId="{69FFE6F6-60DF-4ABF-A2C2-6A4F49040944}" type="presParOf" srcId="{58FC3B4C-27BD-4BDD-80F5-12A4F4A293AE}" destId="{F1DDB100-A49A-4B69-BAA3-A396644E867C}" srcOrd="1" destOrd="0" presId="urn:microsoft.com/office/officeart/2005/8/layout/hList1"/>
    <dgm:cxn modelId="{0166934B-C2C4-47D7-BCFD-DF67A814520D}" type="presParOf" srcId="{58FC3B4C-27BD-4BDD-80F5-12A4F4A293AE}" destId="{DE7C60B5-BD77-48B0-9FD2-9B746FBF3B8C}" srcOrd="2" destOrd="0" presId="urn:microsoft.com/office/officeart/2005/8/layout/hList1"/>
    <dgm:cxn modelId="{640F3CDB-CB09-444C-A985-7165CC6F2F2D}" type="presParOf" srcId="{DE7C60B5-BD77-48B0-9FD2-9B746FBF3B8C}" destId="{71B31F82-7C73-4E7A-81A6-2FC86220151F}" srcOrd="0" destOrd="0" presId="urn:microsoft.com/office/officeart/2005/8/layout/hList1"/>
    <dgm:cxn modelId="{B967CE80-4651-49A5-B8F9-9296C8353056}" type="presParOf" srcId="{DE7C60B5-BD77-48B0-9FD2-9B746FBF3B8C}" destId="{5B39D9C6-4F90-4C8B-9657-AA5CFCD03205}" srcOrd="1" destOrd="0" presId="urn:microsoft.com/office/officeart/2005/8/layout/hList1"/>
    <dgm:cxn modelId="{36AC0367-FFE3-41C9-B74A-AD2FA830002F}" type="presParOf" srcId="{58FC3B4C-27BD-4BDD-80F5-12A4F4A293AE}" destId="{A5D3CB67-39A4-4C91-B0E4-1167883775D6}" srcOrd="3" destOrd="0" presId="urn:microsoft.com/office/officeart/2005/8/layout/hList1"/>
    <dgm:cxn modelId="{36F9CC2B-5454-453C-8CE5-C3851240F28E}" type="presParOf" srcId="{58FC3B4C-27BD-4BDD-80F5-12A4F4A293AE}" destId="{2D02D9E1-62F9-4D9C-851E-79443D9424EC}" srcOrd="4" destOrd="0" presId="urn:microsoft.com/office/officeart/2005/8/layout/hList1"/>
    <dgm:cxn modelId="{783D81C2-9D3D-4C89-860C-679E6356CCE4}" type="presParOf" srcId="{2D02D9E1-62F9-4D9C-851E-79443D9424EC}" destId="{7F20C895-5129-47F8-9DC2-1ECDC7DBD17B}" srcOrd="0" destOrd="0" presId="urn:microsoft.com/office/officeart/2005/8/layout/hList1"/>
    <dgm:cxn modelId="{BFB91299-F4BC-4BF0-B9F3-2966DA24FFC8}" type="presParOf" srcId="{2D02D9E1-62F9-4D9C-851E-79443D9424EC}" destId="{F2FFC6D7-4172-4902-9A11-5C532C83114B}" srcOrd="1" destOrd="0" presId="urn:microsoft.com/office/officeart/2005/8/layout/hList1"/>
    <dgm:cxn modelId="{9C202BFA-4E2F-48D3-8F1E-ED9E9B2F30C5}" type="presParOf" srcId="{58FC3B4C-27BD-4BDD-80F5-12A4F4A293AE}" destId="{4CAFE917-11A4-491A-9202-FA0624133D59}" srcOrd="5" destOrd="0" presId="urn:microsoft.com/office/officeart/2005/8/layout/hList1"/>
    <dgm:cxn modelId="{F53FBAE5-BC14-4D78-9A6E-F5D3CA096765}" type="presParOf" srcId="{58FC3B4C-27BD-4BDD-80F5-12A4F4A293AE}" destId="{46D5AC62-8C72-499E-AA43-C650D3847EB2}" srcOrd="6" destOrd="0" presId="urn:microsoft.com/office/officeart/2005/8/layout/hList1"/>
    <dgm:cxn modelId="{9812CC2F-982C-48E4-A173-BD8EC356B4F6}" type="presParOf" srcId="{46D5AC62-8C72-499E-AA43-C650D3847EB2}" destId="{80976C9B-50CF-4D96-A6F3-D87256E3238B}" srcOrd="0" destOrd="0" presId="urn:microsoft.com/office/officeart/2005/8/layout/hList1"/>
    <dgm:cxn modelId="{0C03A057-8EA0-4325-A50E-96FC3C20507A}" type="presParOf" srcId="{46D5AC62-8C72-499E-AA43-C650D3847EB2}" destId="{5D7A4A58-8E43-449B-A77B-F7E0E5A7716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30C8C-8402-4FAB-821A-6D7834B482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03F824F-A62F-4709-98C3-69BFB4669C59}">
      <dgm:prSet phldrT="[Text]"/>
      <dgm:spPr/>
      <dgm:t>
        <a:bodyPr/>
        <a:lstStyle/>
        <a:p>
          <a:r>
            <a:rPr lang="en-US" dirty="0" smtClean="0">
              <a:solidFill>
                <a:srgbClr val="002060"/>
              </a:solidFill>
            </a:rPr>
            <a:t>5) System Configuration and User Acceptance Testing </a:t>
          </a:r>
          <a:endParaRPr lang="en-US" dirty="0"/>
        </a:p>
      </dgm:t>
    </dgm:pt>
    <dgm:pt modelId="{46FF8D28-9BE5-476D-9922-C8756188BDB6}" type="parTrans" cxnId="{2BD139BF-2318-44C6-9C71-46E9333EE5EC}">
      <dgm:prSet/>
      <dgm:spPr/>
      <dgm:t>
        <a:bodyPr/>
        <a:lstStyle/>
        <a:p>
          <a:endParaRPr lang="en-US"/>
        </a:p>
      </dgm:t>
    </dgm:pt>
    <dgm:pt modelId="{3FBD2E6F-BA43-435E-B5BB-22013EBB76B8}" type="sibTrans" cxnId="{2BD139BF-2318-44C6-9C71-46E9333EE5EC}">
      <dgm:prSet/>
      <dgm:spPr/>
      <dgm:t>
        <a:bodyPr/>
        <a:lstStyle/>
        <a:p>
          <a:endParaRPr lang="en-US"/>
        </a:p>
      </dgm:t>
    </dgm:pt>
    <dgm:pt modelId="{9A5FB02A-AD4D-4DF4-960E-C36D750B29FB}">
      <dgm:prSet phldrT="[Text]"/>
      <dgm:spPr/>
      <dgm:t>
        <a:bodyPr/>
        <a:lstStyle/>
        <a:p>
          <a:r>
            <a:rPr lang="en-US" dirty="0" smtClean="0">
              <a:solidFill>
                <a:schemeClr val="tx1"/>
              </a:solidFill>
            </a:rPr>
            <a:t>System Configured and Conducted User  acceptance testing for functionality</a:t>
          </a:r>
          <a:endParaRPr lang="en-US" dirty="0"/>
        </a:p>
      </dgm:t>
    </dgm:pt>
    <dgm:pt modelId="{CB1FB9FD-19CD-42E3-84FD-DFD3084DF03F}" type="parTrans" cxnId="{522B929E-9872-4B75-B63A-3E69E498F101}">
      <dgm:prSet/>
      <dgm:spPr/>
      <dgm:t>
        <a:bodyPr/>
        <a:lstStyle/>
        <a:p>
          <a:endParaRPr lang="en-US"/>
        </a:p>
      </dgm:t>
    </dgm:pt>
    <dgm:pt modelId="{2003070D-D7F0-4D81-86D6-694A2E2CE803}" type="sibTrans" cxnId="{522B929E-9872-4B75-B63A-3E69E498F101}">
      <dgm:prSet/>
      <dgm:spPr/>
      <dgm:t>
        <a:bodyPr/>
        <a:lstStyle/>
        <a:p>
          <a:endParaRPr lang="en-US"/>
        </a:p>
      </dgm:t>
    </dgm:pt>
    <dgm:pt modelId="{3703D47A-E162-47B5-B513-0CCB6D9263EE}">
      <dgm:prSet phldrT="[Text]"/>
      <dgm:spPr/>
      <dgm:t>
        <a:bodyPr/>
        <a:lstStyle/>
        <a:p>
          <a:r>
            <a:rPr lang="en-US" dirty="0" smtClean="0">
              <a:solidFill>
                <a:srgbClr val="002060"/>
              </a:solidFill>
            </a:rPr>
            <a:t>6) Migration of IAR data from Oracle server to Archibus</a:t>
          </a:r>
          <a:endParaRPr lang="en-US" dirty="0"/>
        </a:p>
      </dgm:t>
    </dgm:pt>
    <dgm:pt modelId="{C72B75FE-7E27-4955-9889-10E7D2504066}" type="parTrans" cxnId="{EFB9BEDF-638C-4587-855D-92A3ECBB0329}">
      <dgm:prSet/>
      <dgm:spPr/>
      <dgm:t>
        <a:bodyPr/>
        <a:lstStyle/>
        <a:p>
          <a:endParaRPr lang="en-US"/>
        </a:p>
      </dgm:t>
    </dgm:pt>
    <dgm:pt modelId="{F76D6E63-64A4-4AC0-BB72-D35921A1CDAE}" type="sibTrans" cxnId="{EFB9BEDF-638C-4587-855D-92A3ECBB0329}">
      <dgm:prSet/>
      <dgm:spPr/>
      <dgm:t>
        <a:bodyPr/>
        <a:lstStyle/>
        <a:p>
          <a:endParaRPr lang="en-US"/>
        </a:p>
      </dgm:t>
    </dgm:pt>
    <dgm:pt modelId="{1CF1F33C-7023-4087-9564-70CEBE94D4D0}">
      <dgm:prSet phldrT="[Text]"/>
      <dgm:spPr/>
      <dgm:t>
        <a:bodyPr/>
        <a:lstStyle/>
        <a:p>
          <a:r>
            <a:rPr lang="en-US" dirty="0" smtClean="0">
              <a:solidFill>
                <a:schemeClr val="tx1"/>
              </a:solidFill>
            </a:rPr>
            <a:t>Exported IAR data from Oracle database to Excel </a:t>
          </a:r>
          <a:endParaRPr lang="en-US" dirty="0"/>
        </a:p>
      </dgm:t>
    </dgm:pt>
    <dgm:pt modelId="{DC78754C-F47A-4920-A75E-2BC302C77B6A}" type="parTrans" cxnId="{55C9C4C2-A71E-4F62-8BB1-1B223E34B362}">
      <dgm:prSet/>
      <dgm:spPr/>
      <dgm:t>
        <a:bodyPr/>
        <a:lstStyle/>
        <a:p>
          <a:endParaRPr lang="en-US"/>
        </a:p>
      </dgm:t>
    </dgm:pt>
    <dgm:pt modelId="{713332A6-4FB4-48F9-B313-56255F1E9E5E}" type="sibTrans" cxnId="{55C9C4C2-A71E-4F62-8BB1-1B223E34B362}">
      <dgm:prSet/>
      <dgm:spPr/>
      <dgm:t>
        <a:bodyPr/>
        <a:lstStyle/>
        <a:p>
          <a:endParaRPr lang="en-US"/>
        </a:p>
      </dgm:t>
    </dgm:pt>
    <dgm:pt modelId="{0CBFF0D1-3210-4129-B217-3D1C1BCC1034}">
      <dgm:prSet phldrT="[Text]"/>
      <dgm:spPr/>
      <dgm:t>
        <a:bodyPr/>
        <a:lstStyle/>
        <a:p>
          <a:r>
            <a:rPr lang="en-US" dirty="0" smtClean="0">
              <a:solidFill>
                <a:srgbClr val="002060"/>
              </a:solidFill>
            </a:rPr>
            <a:t>7) Data Testing and Training</a:t>
          </a:r>
          <a:endParaRPr lang="en-US" dirty="0"/>
        </a:p>
      </dgm:t>
    </dgm:pt>
    <dgm:pt modelId="{43B3764B-E215-4DA3-B9DB-FE5D8CFDB227}" type="parTrans" cxnId="{387E5113-D161-419A-AC05-9C2B289C19E0}">
      <dgm:prSet/>
      <dgm:spPr/>
      <dgm:t>
        <a:bodyPr/>
        <a:lstStyle/>
        <a:p>
          <a:endParaRPr lang="en-US"/>
        </a:p>
      </dgm:t>
    </dgm:pt>
    <dgm:pt modelId="{1C89A5DD-B689-4A5F-923F-EFA458FDBBDB}" type="sibTrans" cxnId="{387E5113-D161-419A-AC05-9C2B289C19E0}">
      <dgm:prSet/>
      <dgm:spPr/>
      <dgm:t>
        <a:bodyPr/>
        <a:lstStyle/>
        <a:p>
          <a:endParaRPr lang="en-US"/>
        </a:p>
      </dgm:t>
    </dgm:pt>
    <dgm:pt modelId="{CE725E57-7EED-48C5-B108-A5098398CA3F}">
      <dgm:prSet phldrT="[Text]"/>
      <dgm:spPr/>
      <dgm:t>
        <a:bodyPr/>
        <a:lstStyle/>
        <a:p>
          <a:r>
            <a:rPr lang="en-US" dirty="0" smtClean="0">
              <a:solidFill>
                <a:schemeClr val="tx1"/>
              </a:solidFill>
            </a:rPr>
            <a:t>Background verification of migrated records to test completeness</a:t>
          </a:r>
          <a:endParaRPr lang="en-US" dirty="0"/>
        </a:p>
      </dgm:t>
    </dgm:pt>
    <dgm:pt modelId="{FE4BBBD3-4C96-4B5F-A974-95BD203FC4F6}" type="parTrans" cxnId="{E1F795F8-04A3-42D8-B190-05A5E67A36CE}">
      <dgm:prSet/>
      <dgm:spPr/>
      <dgm:t>
        <a:bodyPr/>
        <a:lstStyle/>
        <a:p>
          <a:endParaRPr lang="en-US"/>
        </a:p>
      </dgm:t>
    </dgm:pt>
    <dgm:pt modelId="{EDC9BDD0-13A2-4429-9D2A-7F1FE463E450}" type="sibTrans" cxnId="{E1F795F8-04A3-42D8-B190-05A5E67A36CE}">
      <dgm:prSet/>
      <dgm:spPr/>
      <dgm:t>
        <a:bodyPr/>
        <a:lstStyle/>
        <a:p>
          <a:endParaRPr lang="en-US"/>
        </a:p>
      </dgm:t>
    </dgm:pt>
    <dgm:pt modelId="{3A78E6FE-F422-4A21-9D1B-921BCB4ED3C3}">
      <dgm:prSet phldrT="[Text]"/>
      <dgm:spPr/>
      <dgm:t>
        <a:bodyPr/>
        <a:lstStyle/>
        <a:p>
          <a:r>
            <a:rPr lang="en-US" dirty="0" smtClean="0">
              <a:solidFill>
                <a:srgbClr val="002060"/>
              </a:solidFill>
            </a:rPr>
            <a:t>8) Production/Live </a:t>
          </a:r>
          <a:endParaRPr lang="en-US" dirty="0">
            <a:solidFill>
              <a:srgbClr val="002060"/>
            </a:solidFill>
          </a:endParaRPr>
        </a:p>
      </dgm:t>
    </dgm:pt>
    <dgm:pt modelId="{3D77A345-DB6B-4B43-9DF0-16B38877F0AE}" type="parTrans" cxnId="{E6FF90DC-0DCB-4BFE-8C62-9679067EF8B4}">
      <dgm:prSet/>
      <dgm:spPr/>
      <dgm:t>
        <a:bodyPr/>
        <a:lstStyle/>
        <a:p>
          <a:endParaRPr lang="en-US"/>
        </a:p>
      </dgm:t>
    </dgm:pt>
    <dgm:pt modelId="{6ACB16D1-B4E4-4EDF-B260-B12499F1BC2F}" type="sibTrans" cxnId="{E6FF90DC-0DCB-4BFE-8C62-9679067EF8B4}">
      <dgm:prSet/>
      <dgm:spPr/>
      <dgm:t>
        <a:bodyPr/>
        <a:lstStyle/>
        <a:p>
          <a:endParaRPr lang="en-US"/>
        </a:p>
      </dgm:t>
    </dgm:pt>
    <dgm:pt modelId="{31D613F3-1A79-4C5A-BD03-F2A1BFAB1D11}">
      <dgm:prSet/>
      <dgm:spPr/>
      <dgm:t>
        <a:bodyPr/>
        <a:lstStyle/>
        <a:p>
          <a:r>
            <a:rPr lang="en-US" dirty="0" smtClean="0"/>
            <a:t>Moved data from Test to Production/Live Environment</a:t>
          </a:r>
          <a:endParaRPr lang="en-US" dirty="0">
            <a:solidFill>
              <a:schemeClr val="tx1"/>
            </a:solidFill>
          </a:endParaRPr>
        </a:p>
      </dgm:t>
    </dgm:pt>
    <dgm:pt modelId="{7CDE51F7-7023-47AD-9FE1-1A95115C2223}" type="parTrans" cxnId="{100182B5-C1FB-45ED-8A71-AABEDE0B53D9}">
      <dgm:prSet/>
      <dgm:spPr/>
      <dgm:t>
        <a:bodyPr/>
        <a:lstStyle/>
        <a:p>
          <a:endParaRPr lang="en-US"/>
        </a:p>
      </dgm:t>
    </dgm:pt>
    <dgm:pt modelId="{C0F70139-129C-46D2-81D2-9A94AE151333}" type="sibTrans" cxnId="{100182B5-C1FB-45ED-8A71-AABEDE0B53D9}">
      <dgm:prSet/>
      <dgm:spPr/>
      <dgm:t>
        <a:bodyPr/>
        <a:lstStyle/>
        <a:p>
          <a:endParaRPr lang="en-US"/>
        </a:p>
      </dgm:t>
    </dgm:pt>
    <dgm:pt modelId="{5737CE27-8F8C-4A36-B8C5-E549C4F71430}">
      <dgm:prSet/>
      <dgm:spPr/>
      <dgm:t>
        <a:bodyPr/>
        <a:lstStyle/>
        <a:p>
          <a:r>
            <a:rPr lang="en-US" dirty="0" smtClean="0">
              <a:solidFill>
                <a:schemeClr val="tx1"/>
              </a:solidFill>
            </a:rPr>
            <a:t>Data mapped and migration to Archibus (SQL)</a:t>
          </a:r>
        </a:p>
      </dgm:t>
    </dgm:pt>
    <dgm:pt modelId="{6EDA8455-DFEC-4CD4-B149-1B9BBFEDFC72}" type="parTrans" cxnId="{892FF650-EA46-4878-9C08-6AEB40B0EE7F}">
      <dgm:prSet/>
      <dgm:spPr/>
      <dgm:t>
        <a:bodyPr/>
        <a:lstStyle/>
        <a:p>
          <a:endParaRPr lang="en-US"/>
        </a:p>
      </dgm:t>
    </dgm:pt>
    <dgm:pt modelId="{886D90E3-2A01-488E-8C22-4F1C1230307A}" type="sibTrans" cxnId="{892FF650-EA46-4878-9C08-6AEB40B0EE7F}">
      <dgm:prSet/>
      <dgm:spPr/>
      <dgm:t>
        <a:bodyPr/>
        <a:lstStyle/>
        <a:p>
          <a:endParaRPr lang="en-US"/>
        </a:p>
      </dgm:t>
    </dgm:pt>
    <dgm:pt modelId="{9895E15F-E8B3-40F7-9147-B1E1C7DD4BED}">
      <dgm:prSet/>
      <dgm:spPr/>
      <dgm:t>
        <a:bodyPr/>
        <a:lstStyle/>
        <a:p>
          <a:r>
            <a:rPr lang="en-US" dirty="0" smtClean="0">
              <a:solidFill>
                <a:schemeClr val="tx1"/>
              </a:solidFill>
            </a:rPr>
            <a:t>Data verified on the system for correctness</a:t>
          </a:r>
        </a:p>
      </dgm:t>
    </dgm:pt>
    <dgm:pt modelId="{C376CD3A-A7FC-4435-828A-2FC19F588877}" type="parTrans" cxnId="{465B370D-ECD7-410A-9427-ACBAF31F413A}">
      <dgm:prSet/>
      <dgm:spPr/>
      <dgm:t>
        <a:bodyPr/>
        <a:lstStyle/>
        <a:p>
          <a:endParaRPr lang="en-US"/>
        </a:p>
      </dgm:t>
    </dgm:pt>
    <dgm:pt modelId="{25B159E7-AC99-4CE8-B7A1-2ED61312A156}" type="sibTrans" cxnId="{465B370D-ECD7-410A-9427-ACBAF31F413A}">
      <dgm:prSet/>
      <dgm:spPr/>
      <dgm:t>
        <a:bodyPr/>
        <a:lstStyle/>
        <a:p>
          <a:endParaRPr lang="en-US"/>
        </a:p>
      </dgm:t>
    </dgm:pt>
    <dgm:pt modelId="{218D5F39-46A9-48D9-BFDB-DB1692263FC4}">
      <dgm:prSet/>
      <dgm:spPr/>
      <dgm:t>
        <a:bodyPr/>
        <a:lstStyle/>
        <a:p>
          <a:r>
            <a:rPr lang="en-US" dirty="0" smtClean="0">
              <a:solidFill>
                <a:schemeClr val="tx1"/>
              </a:solidFill>
            </a:rPr>
            <a:t>Updated exceptions on the system</a:t>
          </a:r>
        </a:p>
      </dgm:t>
    </dgm:pt>
    <dgm:pt modelId="{ACC75EAB-E963-41CA-855C-B3DE421B602D}" type="parTrans" cxnId="{4D801F5B-DE90-40C3-9F7B-68AB93BDE427}">
      <dgm:prSet/>
      <dgm:spPr/>
      <dgm:t>
        <a:bodyPr/>
        <a:lstStyle/>
        <a:p>
          <a:endParaRPr lang="en-US"/>
        </a:p>
      </dgm:t>
    </dgm:pt>
    <dgm:pt modelId="{44BAB441-4FB7-4CC2-BD29-439C89689082}" type="sibTrans" cxnId="{4D801F5B-DE90-40C3-9F7B-68AB93BDE427}">
      <dgm:prSet/>
      <dgm:spPr/>
      <dgm:t>
        <a:bodyPr/>
        <a:lstStyle/>
        <a:p>
          <a:endParaRPr lang="en-US"/>
        </a:p>
      </dgm:t>
    </dgm:pt>
    <dgm:pt modelId="{F4BF4188-DDFF-4FCE-93E4-CEA9F6BDFA48}">
      <dgm:prSet/>
      <dgm:spPr/>
      <dgm:t>
        <a:bodyPr/>
        <a:lstStyle/>
        <a:p>
          <a:r>
            <a:rPr lang="en-US" dirty="0" smtClean="0">
              <a:solidFill>
                <a:schemeClr val="tx1"/>
              </a:solidFill>
            </a:rPr>
            <a:t>Training of Users</a:t>
          </a:r>
        </a:p>
      </dgm:t>
    </dgm:pt>
    <dgm:pt modelId="{A6C35CBF-A3CD-4DDF-A24C-FA9318042790}" type="parTrans" cxnId="{1FE2283E-64D5-4FDA-AEFB-B76F4DEE690D}">
      <dgm:prSet/>
      <dgm:spPr/>
      <dgm:t>
        <a:bodyPr/>
        <a:lstStyle/>
        <a:p>
          <a:endParaRPr lang="en-US"/>
        </a:p>
      </dgm:t>
    </dgm:pt>
    <dgm:pt modelId="{EDFB6230-5444-4343-8696-5618717CA811}" type="sibTrans" cxnId="{1FE2283E-64D5-4FDA-AEFB-B76F4DEE690D}">
      <dgm:prSet/>
      <dgm:spPr/>
      <dgm:t>
        <a:bodyPr/>
        <a:lstStyle/>
        <a:p>
          <a:endParaRPr lang="en-US"/>
        </a:p>
      </dgm:t>
    </dgm:pt>
    <dgm:pt modelId="{4C64A2CB-4AE1-4F28-A6FF-1F81396F8A23}">
      <dgm:prSet/>
      <dgm:spPr/>
      <dgm:t>
        <a:bodyPr/>
        <a:lstStyle/>
        <a:p>
          <a:r>
            <a:rPr lang="en-US" smtClean="0"/>
            <a:t>Immovable Asset Data Maintenance</a:t>
          </a:r>
          <a:endParaRPr lang="en-US" dirty="0"/>
        </a:p>
      </dgm:t>
    </dgm:pt>
    <dgm:pt modelId="{32BD48EA-87D5-43B8-B699-2539902195B3}" type="parTrans" cxnId="{7C8A1FCD-02F6-4644-8FF9-B31A29F3C232}">
      <dgm:prSet/>
      <dgm:spPr/>
      <dgm:t>
        <a:bodyPr/>
        <a:lstStyle/>
        <a:p>
          <a:endParaRPr lang="en-US"/>
        </a:p>
      </dgm:t>
    </dgm:pt>
    <dgm:pt modelId="{A82E1362-F082-4B3C-A4A8-E7246E6DE9BF}" type="sibTrans" cxnId="{7C8A1FCD-02F6-4644-8FF9-B31A29F3C232}">
      <dgm:prSet/>
      <dgm:spPr/>
      <dgm:t>
        <a:bodyPr/>
        <a:lstStyle/>
        <a:p>
          <a:endParaRPr lang="en-US"/>
        </a:p>
      </dgm:t>
    </dgm:pt>
    <dgm:pt modelId="{AC8A7A8C-2ECB-472D-A51C-FF1B3757C94D}">
      <dgm:prSet/>
      <dgm:spPr/>
      <dgm:t>
        <a:bodyPr/>
        <a:lstStyle/>
        <a:p>
          <a:r>
            <a:rPr lang="en-US" smtClean="0"/>
            <a:t>Call centre (Unscheduled Maintenance)</a:t>
          </a:r>
          <a:endParaRPr lang="en-US" dirty="0" smtClean="0"/>
        </a:p>
      </dgm:t>
    </dgm:pt>
    <dgm:pt modelId="{790D21BA-F822-4D58-8B50-5F1D01FEA6BE}" type="parTrans" cxnId="{A3695C45-3BDC-4042-8187-ECD19B15AFB5}">
      <dgm:prSet/>
      <dgm:spPr/>
      <dgm:t>
        <a:bodyPr/>
        <a:lstStyle/>
        <a:p>
          <a:endParaRPr lang="en-US"/>
        </a:p>
      </dgm:t>
    </dgm:pt>
    <dgm:pt modelId="{6D39E229-6277-41A7-828D-15FDCFD652F2}" type="sibTrans" cxnId="{A3695C45-3BDC-4042-8187-ECD19B15AFB5}">
      <dgm:prSet/>
      <dgm:spPr/>
      <dgm:t>
        <a:bodyPr/>
        <a:lstStyle/>
        <a:p>
          <a:endParaRPr lang="en-US"/>
        </a:p>
      </dgm:t>
    </dgm:pt>
    <dgm:pt modelId="{81EE5EC3-491B-4673-B28C-776E00C3ED03}">
      <dgm:prSet/>
      <dgm:spPr/>
      <dgm:t>
        <a:bodyPr/>
        <a:lstStyle/>
        <a:p>
          <a:r>
            <a:rPr lang="en-US" dirty="0" smtClean="0"/>
            <a:t>Movable Asset Maintenance</a:t>
          </a:r>
          <a:endParaRPr lang="en-US" dirty="0"/>
        </a:p>
      </dgm:t>
    </dgm:pt>
    <dgm:pt modelId="{8ABF4BE3-A57E-4884-9F3E-4FB9E2626766}" type="parTrans" cxnId="{643B6952-FBBB-49F0-9065-A0770A724A7F}">
      <dgm:prSet/>
      <dgm:spPr/>
      <dgm:t>
        <a:bodyPr/>
        <a:lstStyle/>
        <a:p>
          <a:endParaRPr lang="en-US"/>
        </a:p>
      </dgm:t>
    </dgm:pt>
    <dgm:pt modelId="{6FE6F91E-16B1-4A50-A187-5A3881E94D48}" type="sibTrans" cxnId="{643B6952-FBBB-49F0-9065-A0770A724A7F}">
      <dgm:prSet/>
      <dgm:spPr/>
      <dgm:t>
        <a:bodyPr/>
        <a:lstStyle/>
        <a:p>
          <a:endParaRPr lang="en-US"/>
        </a:p>
      </dgm:t>
    </dgm:pt>
    <dgm:pt modelId="{58FC3B4C-27BD-4BDD-80F5-12A4F4A293AE}" type="pres">
      <dgm:prSet presAssocID="{2D530C8C-8402-4FAB-821A-6D7834B482D5}" presName="Name0" presStyleCnt="0">
        <dgm:presLayoutVars>
          <dgm:dir/>
          <dgm:animLvl val="lvl"/>
          <dgm:resizeHandles val="exact"/>
        </dgm:presLayoutVars>
      </dgm:prSet>
      <dgm:spPr/>
      <dgm:t>
        <a:bodyPr/>
        <a:lstStyle/>
        <a:p>
          <a:endParaRPr lang="en-ZA"/>
        </a:p>
      </dgm:t>
    </dgm:pt>
    <dgm:pt modelId="{A13A1661-AE6A-46FE-80EC-322AB37FB429}" type="pres">
      <dgm:prSet presAssocID="{803F824F-A62F-4709-98C3-69BFB4669C59}" presName="composite" presStyleCnt="0"/>
      <dgm:spPr/>
    </dgm:pt>
    <dgm:pt modelId="{0555F639-CA31-4698-A247-C6C58769056E}" type="pres">
      <dgm:prSet presAssocID="{803F824F-A62F-4709-98C3-69BFB4669C59}" presName="parTx" presStyleLbl="alignNode1" presStyleIdx="0" presStyleCnt="4" custLinFactNeighborX="-149" custLinFactNeighborY="12">
        <dgm:presLayoutVars>
          <dgm:chMax val="0"/>
          <dgm:chPref val="0"/>
          <dgm:bulletEnabled val="1"/>
        </dgm:presLayoutVars>
      </dgm:prSet>
      <dgm:spPr/>
      <dgm:t>
        <a:bodyPr/>
        <a:lstStyle/>
        <a:p>
          <a:endParaRPr lang="en-US"/>
        </a:p>
      </dgm:t>
    </dgm:pt>
    <dgm:pt modelId="{69E9C7D7-1F73-47EA-92E8-CD2EEEBAE281}" type="pres">
      <dgm:prSet presAssocID="{803F824F-A62F-4709-98C3-69BFB4669C59}" presName="desTx" presStyleLbl="alignAccFollowNode1" presStyleIdx="0" presStyleCnt="4">
        <dgm:presLayoutVars>
          <dgm:bulletEnabled val="1"/>
        </dgm:presLayoutVars>
      </dgm:prSet>
      <dgm:spPr/>
      <dgm:t>
        <a:bodyPr/>
        <a:lstStyle/>
        <a:p>
          <a:endParaRPr lang="en-US"/>
        </a:p>
      </dgm:t>
    </dgm:pt>
    <dgm:pt modelId="{F1DDB100-A49A-4B69-BAA3-A396644E867C}" type="pres">
      <dgm:prSet presAssocID="{3FBD2E6F-BA43-435E-B5BB-22013EBB76B8}" presName="space" presStyleCnt="0"/>
      <dgm:spPr/>
    </dgm:pt>
    <dgm:pt modelId="{DE7C60B5-BD77-48B0-9FD2-9B746FBF3B8C}" type="pres">
      <dgm:prSet presAssocID="{3703D47A-E162-47B5-B513-0CCB6D9263EE}" presName="composite" presStyleCnt="0"/>
      <dgm:spPr/>
    </dgm:pt>
    <dgm:pt modelId="{71B31F82-7C73-4E7A-81A6-2FC86220151F}" type="pres">
      <dgm:prSet presAssocID="{3703D47A-E162-47B5-B513-0CCB6D9263EE}" presName="parTx" presStyleLbl="alignNode1" presStyleIdx="1" presStyleCnt="4">
        <dgm:presLayoutVars>
          <dgm:chMax val="0"/>
          <dgm:chPref val="0"/>
          <dgm:bulletEnabled val="1"/>
        </dgm:presLayoutVars>
      </dgm:prSet>
      <dgm:spPr/>
      <dgm:t>
        <a:bodyPr/>
        <a:lstStyle/>
        <a:p>
          <a:endParaRPr lang="en-US"/>
        </a:p>
      </dgm:t>
    </dgm:pt>
    <dgm:pt modelId="{5B39D9C6-4F90-4C8B-9657-AA5CFCD03205}" type="pres">
      <dgm:prSet presAssocID="{3703D47A-E162-47B5-B513-0CCB6D9263EE}" presName="desTx" presStyleLbl="alignAccFollowNode1" presStyleIdx="1" presStyleCnt="4">
        <dgm:presLayoutVars>
          <dgm:bulletEnabled val="1"/>
        </dgm:presLayoutVars>
      </dgm:prSet>
      <dgm:spPr/>
      <dgm:t>
        <a:bodyPr/>
        <a:lstStyle/>
        <a:p>
          <a:endParaRPr lang="en-US"/>
        </a:p>
      </dgm:t>
    </dgm:pt>
    <dgm:pt modelId="{A5D3CB67-39A4-4C91-B0E4-1167883775D6}" type="pres">
      <dgm:prSet presAssocID="{F76D6E63-64A4-4AC0-BB72-D35921A1CDAE}" presName="space" presStyleCnt="0"/>
      <dgm:spPr/>
    </dgm:pt>
    <dgm:pt modelId="{2D02D9E1-62F9-4D9C-851E-79443D9424EC}" type="pres">
      <dgm:prSet presAssocID="{0CBFF0D1-3210-4129-B217-3D1C1BCC1034}" presName="composite" presStyleCnt="0"/>
      <dgm:spPr/>
    </dgm:pt>
    <dgm:pt modelId="{7F20C895-5129-47F8-9DC2-1ECDC7DBD17B}" type="pres">
      <dgm:prSet presAssocID="{0CBFF0D1-3210-4129-B217-3D1C1BCC1034}" presName="parTx" presStyleLbl="alignNode1" presStyleIdx="2" presStyleCnt="4">
        <dgm:presLayoutVars>
          <dgm:chMax val="0"/>
          <dgm:chPref val="0"/>
          <dgm:bulletEnabled val="1"/>
        </dgm:presLayoutVars>
      </dgm:prSet>
      <dgm:spPr/>
      <dgm:t>
        <a:bodyPr/>
        <a:lstStyle/>
        <a:p>
          <a:endParaRPr lang="en-US"/>
        </a:p>
      </dgm:t>
    </dgm:pt>
    <dgm:pt modelId="{F2FFC6D7-4172-4902-9A11-5C532C83114B}" type="pres">
      <dgm:prSet presAssocID="{0CBFF0D1-3210-4129-B217-3D1C1BCC1034}" presName="desTx" presStyleLbl="alignAccFollowNode1" presStyleIdx="2" presStyleCnt="4">
        <dgm:presLayoutVars>
          <dgm:bulletEnabled val="1"/>
        </dgm:presLayoutVars>
      </dgm:prSet>
      <dgm:spPr/>
      <dgm:t>
        <a:bodyPr/>
        <a:lstStyle/>
        <a:p>
          <a:endParaRPr lang="en-US"/>
        </a:p>
      </dgm:t>
    </dgm:pt>
    <dgm:pt modelId="{4CAFE917-11A4-491A-9202-FA0624133D59}" type="pres">
      <dgm:prSet presAssocID="{1C89A5DD-B689-4A5F-923F-EFA458FDBBDB}" presName="space" presStyleCnt="0"/>
      <dgm:spPr/>
    </dgm:pt>
    <dgm:pt modelId="{46D5AC62-8C72-499E-AA43-C650D3847EB2}" type="pres">
      <dgm:prSet presAssocID="{3A78E6FE-F422-4A21-9D1B-921BCB4ED3C3}" presName="composite" presStyleCnt="0"/>
      <dgm:spPr/>
    </dgm:pt>
    <dgm:pt modelId="{80976C9B-50CF-4D96-A6F3-D87256E3238B}" type="pres">
      <dgm:prSet presAssocID="{3A78E6FE-F422-4A21-9D1B-921BCB4ED3C3}" presName="parTx" presStyleLbl="alignNode1" presStyleIdx="3" presStyleCnt="4">
        <dgm:presLayoutVars>
          <dgm:chMax val="0"/>
          <dgm:chPref val="0"/>
          <dgm:bulletEnabled val="1"/>
        </dgm:presLayoutVars>
      </dgm:prSet>
      <dgm:spPr/>
      <dgm:t>
        <a:bodyPr/>
        <a:lstStyle/>
        <a:p>
          <a:endParaRPr lang="en-US"/>
        </a:p>
      </dgm:t>
    </dgm:pt>
    <dgm:pt modelId="{5D7A4A58-8E43-449B-A77B-F7E0E5A77168}" type="pres">
      <dgm:prSet presAssocID="{3A78E6FE-F422-4A21-9D1B-921BCB4ED3C3}" presName="desTx" presStyleLbl="alignAccFollowNode1" presStyleIdx="3" presStyleCnt="4">
        <dgm:presLayoutVars>
          <dgm:bulletEnabled val="1"/>
        </dgm:presLayoutVars>
      </dgm:prSet>
      <dgm:spPr/>
      <dgm:t>
        <a:bodyPr/>
        <a:lstStyle/>
        <a:p>
          <a:endParaRPr lang="en-US"/>
        </a:p>
      </dgm:t>
    </dgm:pt>
  </dgm:ptLst>
  <dgm:cxnLst>
    <dgm:cxn modelId="{2BD139BF-2318-44C6-9C71-46E9333EE5EC}" srcId="{2D530C8C-8402-4FAB-821A-6D7834B482D5}" destId="{803F824F-A62F-4709-98C3-69BFB4669C59}" srcOrd="0" destOrd="0" parTransId="{46FF8D28-9BE5-476D-9922-C8756188BDB6}" sibTransId="{3FBD2E6F-BA43-435E-B5BB-22013EBB76B8}"/>
    <dgm:cxn modelId="{55A7ECCD-1EB0-488D-9ED5-EDB9D8785C3D}" type="presOf" srcId="{81EE5EC3-491B-4673-B28C-776E00C3ED03}" destId="{5D7A4A58-8E43-449B-A77B-F7E0E5A77168}" srcOrd="0" destOrd="3" presId="urn:microsoft.com/office/officeart/2005/8/layout/hList1"/>
    <dgm:cxn modelId="{7C8A1FCD-02F6-4644-8FF9-B31A29F3C232}" srcId="{3A78E6FE-F422-4A21-9D1B-921BCB4ED3C3}" destId="{4C64A2CB-4AE1-4F28-A6FF-1F81396F8A23}" srcOrd="1" destOrd="0" parTransId="{32BD48EA-87D5-43B8-B699-2539902195B3}" sibTransId="{A82E1362-F082-4B3C-A4A8-E7246E6DE9BF}"/>
    <dgm:cxn modelId="{EFB9BEDF-638C-4587-855D-92A3ECBB0329}" srcId="{2D530C8C-8402-4FAB-821A-6D7834B482D5}" destId="{3703D47A-E162-47B5-B513-0CCB6D9263EE}" srcOrd="1" destOrd="0" parTransId="{C72B75FE-7E27-4955-9889-10E7D2504066}" sibTransId="{F76D6E63-64A4-4AC0-BB72-D35921A1CDAE}"/>
    <dgm:cxn modelId="{1FE2283E-64D5-4FDA-AEFB-B76F4DEE690D}" srcId="{0CBFF0D1-3210-4129-B217-3D1C1BCC1034}" destId="{F4BF4188-DDFF-4FCE-93E4-CEA9F6BDFA48}" srcOrd="3" destOrd="0" parTransId="{A6C35CBF-A3CD-4DDF-A24C-FA9318042790}" sibTransId="{EDFB6230-5444-4343-8696-5618717CA811}"/>
    <dgm:cxn modelId="{387E5113-D161-419A-AC05-9C2B289C19E0}" srcId="{2D530C8C-8402-4FAB-821A-6D7834B482D5}" destId="{0CBFF0D1-3210-4129-B217-3D1C1BCC1034}" srcOrd="2" destOrd="0" parTransId="{43B3764B-E215-4DA3-B9DB-FE5D8CFDB227}" sibTransId="{1C89A5DD-B689-4A5F-923F-EFA458FDBBDB}"/>
    <dgm:cxn modelId="{1757DF49-7F9D-4758-9F42-57CE0301EA5E}" type="presOf" srcId="{9A5FB02A-AD4D-4DF4-960E-C36D750B29FB}" destId="{69E9C7D7-1F73-47EA-92E8-CD2EEEBAE281}" srcOrd="0" destOrd="0" presId="urn:microsoft.com/office/officeart/2005/8/layout/hList1"/>
    <dgm:cxn modelId="{643B6952-FBBB-49F0-9065-A0770A724A7F}" srcId="{3A78E6FE-F422-4A21-9D1B-921BCB4ED3C3}" destId="{81EE5EC3-491B-4673-B28C-776E00C3ED03}" srcOrd="3" destOrd="0" parTransId="{8ABF4BE3-A57E-4884-9F3E-4FB9E2626766}" sibTransId="{6FE6F91E-16B1-4A50-A187-5A3881E94D48}"/>
    <dgm:cxn modelId="{465B370D-ECD7-410A-9427-ACBAF31F413A}" srcId="{0CBFF0D1-3210-4129-B217-3D1C1BCC1034}" destId="{9895E15F-E8B3-40F7-9147-B1E1C7DD4BED}" srcOrd="1" destOrd="0" parTransId="{C376CD3A-A7FC-4435-828A-2FC19F588877}" sibTransId="{25B159E7-AC99-4CE8-B7A1-2ED61312A156}"/>
    <dgm:cxn modelId="{AAD484CC-74DC-496D-BCB5-04B7CC21EE6F}" type="presOf" srcId="{1CF1F33C-7023-4087-9564-70CEBE94D4D0}" destId="{5B39D9C6-4F90-4C8B-9657-AA5CFCD03205}" srcOrd="0" destOrd="0" presId="urn:microsoft.com/office/officeart/2005/8/layout/hList1"/>
    <dgm:cxn modelId="{522B929E-9872-4B75-B63A-3E69E498F101}" srcId="{803F824F-A62F-4709-98C3-69BFB4669C59}" destId="{9A5FB02A-AD4D-4DF4-960E-C36D750B29FB}" srcOrd="0" destOrd="0" parTransId="{CB1FB9FD-19CD-42E3-84FD-DFD3084DF03F}" sibTransId="{2003070D-D7F0-4D81-86D6-694A2E2CE803}"/>
    <dgm:cxn modelId="{100182B5-C1FB-45ED-8A71-AABEDE0B53D9}" srcId="{3A78E6FE-F422-4A21-9D1B-921BCB4ED3C3}" destId="{31D613F3-1A79-4C5A-BD03-F2A1BFAB1D11}" srcOrd="0" destOrd="0" parTransId="{7CDE51F7-7023-47AD-9FE1-1A95115C2223}" sibTransId="{C0F70139-129C-46D2-81D2-9A94AE151333}"/>
    <dgm:cxn modelId="{557388FA-C97E-4E10-B578-90CA1023CC9F}" type="presOf" srcId="{31D613F3-1A79-4C5A-BD03-F2A1BFAB1D11}" destId="{5D7A4A58-8E43-449B-A77B-F7E0E5A77168}" srcOrd="0" destOrd="0" presId="urn:microsoft.com/office/officeart/2005/8/layout/hList1"/>
    <dgm:cxn modelId="{7CB74B2E-279A-44EA-99DD-2DB07FA886D8}" type="presOf" srcId="{3A78E6FE-F422-4A21-9D1B-921BCB4ED3C3}" destId="{80976C9B-50CF-4D96-A6F3-D87256E3238B}" srcOrd="0" destOrd="0" presId="urn:microsoft.com/office/officeart/2005/8/layout/hList1"/>
    <dgm:cxn modelId="{E7637A6F-A4FB-4F65-B4A0-424AF791D75E}" type="presOf" srcId="{AC8A7A8C-2ECB-472D-A51C-FF1B3757C94D}" destId="{5D7A4A58-8E43-449B-A77B-F7E0E5A77168}" srcOrd="0" destOrd="2" presId="urn:microsoft.com/office/officeart/2005/8/layout/hList1"/>
    <dgm:cxn modelId="{2560DD2F-4871-46C4-80C8-704767DA5DD7}" type="presOf" srcId="{4C64A2CB-4AE1-4F28-A6FF-1F81396F8A23}" destId="{5D7A4A58-8E43-449B-A77B-F7E0E5A77168}" srcOrd="0" destOrd="1" presId="urn:microsoft.com/office/officeart/2005/8/layout/hList1"/>
    <dgm:cxn modelId="{4D801F5B-DE90-40C3-9F7B-68AB93BDE427}" srcId="{0CBFF0D1-3210-4129-B217-3D1C1BCC1034}" destId="{218D5F39-46A9-48D9-BFDB-DB1692263FC4}" srcOrd="2" destOrd="0" parTransId="{ACC75EAB-E963-41CA-855C-B3DE421B602D}" sibTransId="{44BAB441-4FB7-4CC2-BD29-439C89689082}"/>
    <dgm:cxn modelId="{5FDAB2E4-517D-4024-8F34-33187AF4774C}" type="presOf" srcId="{3703D47A-E162-47B5-B513-0CCB6D9263EE}" destId="{71B31F82-7C73-4E7A-81A6-2FC86220151F}" srcOrd="0" destOrd="0" presId="urn:microsoft.com/office/officeart/2005/8/layout/hList1"/>
    <dgm:cxn modelId="{1EC13E4A-3050-4CA3-AF8E-FDC83CD6F0BA}" type="presOf" srcId="{5737CE27-8F8C-4A36-B8C5-E549C4F71430}" destId="{5B39D9C6-4F90-4C8B-9657-AA5CFCD03205}" srcOrd="0" destOrd="1" presId="urn:microsoft.com/office/officeart/2005/8/layout/hList1"/>
    <dgm:cxn modelId="{1B7DF628-F5B0-4A6C-B7C7-25B3FC9242D4}" type="presOf" srcId="{F4BF4188-DDFF-4FCE-93E4-CEA9F6BDFA48}" destId="{F2FFC6D7-4172-4902-9A11-5C532C83114B}" srcOrd="0" destOrd="3" presId="urn:microsoft.com/office/officeart/2005/8/layout/hList1"/>
    <dgm:cxn modelId="{B9D71AC7-FD27-4A91-86C8-A8969E06AC6B}" type="presOf" srcId="{CE725E57-7EED-48C5-B108-A5098398CA3F}" destId="{F2FFC6D7-4172-4902-9A11-5C532C83114B}" srcOrd="0" destOrd="0" presId="urn:microsoft.com/office/officeart/2005/8/layout/hList1"/>
    <dgm:cxn modelId="{23D590EA-AE99-481F-A93C-1502B5C20B40}" type="presOf" srcId="{2D530C8C-8402-4FAB-821A-6D7834B482D5}" destId="{58FC3B4C-27BD-4BDD-80F5-12A4F4A293AE}" srcOrd="0" destOrd="0" presId="urn:microsoft.com/office/officeart/2005/8/layout/hList1"/>
    <dgm:cxn modelId="{892FF650-EA46-4878-9C08-6AEB40B0EE7F}" srcId="{3703D47A-E162-47B5-B513-0CCB6D9263EE}" destId="{5737CE27-8F8C-4A36-B8C5-E549C4F71430}" srcOrd="1" destOrd="0" parTransId="{6EDA8455-DFEC-4CD4-B149-1B9BBFEDFC72}" sibTransId="{886D90E3-2A01-488E-8C22-4F1C1230307A}"/>
    <dgm:cxn modelId="{FD9950BD-4E65-45F9-B6E6-F104DC90004F}" type="presOf" srcId="{803F824F-A62F-4709-98C3-69BFB4669C59}" destId="{0555F639-CA31-4698-A247-C6C58769056E}" srcOrd="0" destOrd="0" presId="urn:microsoft.com/office/officeart/2005/8/layout/hList1"/>
    <dgm:cxn modelId="{8D6635D5-2F33-4BC5-A802-08D6D1047A30}" type="presOf" srcId="{218D5F39-46A9-48D9-BFDB-DB1692263FC4}" destId="{F2FFC6D7-4172-4902-9A11-5C532C83114B}" srcOrd="0" destOrd="2" presId="urn:microsoft.com/office/officeart/2005/8/layout/hList1"/>
    <dgm:cxn modelId="{E1F795F8-04A3-42D8-B190-05A5E67A36CE}" srcId="{0CBFF0D1-3210-4129-B217-3D1C1BCC1034}" destId="{CE725E57-7EED-48C5-B108-A5098398CA3F}" srcOrd="0" destOrd="0" parTransId="{FE4BBBD3-4C96-4B5F-A974-95BD203FC4F6}" sibTransId="{EDC9BDD0-13A2-4429-9D2A-7F1FE463E450}"/>
    <dgm:cxn modelId="{E6FF90DC-0DCB-4BFE-8C62-9679067EF8B4}" srcId="{2D530C8C-8402-4FAB-821A-6D7834B482D5}" destId="{3A78E6FE-F422-4A21-9D1B-921BCB4ED3C3}" srcOrd="3" destOrd="0" parTransId="{3D77A345-DB6B-4B43-9DF0-16B38877F0AE}" sibTransId="{6ACB16D1-B4E4-4EDF-B260-B12499F1BC2F}"/>
    <dgm:cxn modelId="{D9547C20-FD18-46AF-BB18-E295F6DE21C5}" type="presOf" srcId="{9895E15F-E8B3-40F7-9147-B1E1C7DD4BED}" destId="{F2FFC6D7-4172-4902-9A11-5C532C83114B}" srcOrd="0" destOrd="1" presId="urn:microsoft.com/office/officeart/2005/8/layout/hList1"/>
    <dgm:cxn modelId="{55C9C4C2-A71E-4F62-8BB1-1B223E34B362}" srcId="{3703D47A-E162-47B5-B513-0CCB6D9263EE}" destId="{1CF1F33C-7023-4087-9564-70CEBE94D4D0}" srcOrd="0" destOrd="0" parTransId="{DC78754C-F47A-4920-A75E-2BC302C77B6A}" sibTransId="{713332A6-4FB4-48F9-B313-56255F1E9E5E}"/>
    <dgm:cxn modelId="{DA5FB6E0-2336-4FFA-87E3-5E7917A93528}" type="presOf" srcId="{0CBFF0D1-3210-4129-B217-3D1C1BCC1034}" destId="{7F20C895-5129-47F8-9DC2-1ECDC7DBD17B}" srcOrd="0" destOrd="0" presId="urn:microsoft.com/office/officeart/2005/8/layout/hList1"/>
    <dgm:cxn modelId="{A3695C45-3BDC-4042-8187-ECD19B15AFB5}" srcId="{3A78E6FE-F422-4A21-9D1B-921BCB4ED3C3}" destId="{AC8A7A8C-2ECB-472D-A51C-FF1B3757C94D}" srcOrd="2" destOrd="0" parTransId="{790D21BA-F822-4D58-8B50-5F1D01FEA6BE}" sibTransId="{6D39E229-6277-41A7-828D-15FDCFD652F2}"/>
    <dgm:cxn modelId="{5E3F98A6-187A-4126-9060-15F629BD1B43}" type="presParOf" srcId="{58FC3B4C-27BD-4BDD-80F5-12A4F4A293AE}" destId="{A13A1661-AE6A-46FE-80EC-322AB37FB429}" srcOrd="0" destOrd="0" presId="urn:microsoft.com/office/officeart/2005/8/layout/hList1"/>
    <dgm:cxn modelId="{C6F52916-E216-4A2B-9724-8CD1C2563B9B}" type="presParOf" srcId="{A13A1661-AE6A-46FE-80EC-322AB37FB429}" destId="{0555F639-CA31-4698-A247-C6C58769056E}" srcOrd="0" destOrd="0" presId="urn:microsoft.com/office/officeart/2005/8/layout/hList1"/>
    <dgm:cxn modelId="{E0E4013C-1BF9-4A4F-A465-2943007A9FD7}" type="presParOf" srcId="{A13A1661-AE6A-46FE-80EC-322AB37FB429}" destId="{69E9C7D7-1F73-47EA-92E8-CD2EEEBAE281}" srcOrd="1" destOrd="0" presId="urn:microsoft.com/office/officeart/2005/8/layout/hList1"/>
    <dgm:cxn modelId="{6F7BD83A-C70B-4D86-9348-C82C814DF411}" type="presParOf" srcId="{58FC3B4C-27BD-4BDD-80F5-12A4F4A293AE}" destId="{F1DDB100-A49A-4B69-BAA3-A396644E867C}" srcOrd="1" destOrd="0" presId="urn:microsoft.com/office/officeart/2005/8/layout/hList1"/>
    <dgm:cxn modelId="{3F81672A-2DAB-4F14-A971-ABF88FAE60E6}" type="presParOf" srcId="{58FC3B4C-27BD-4BDD-80F5-12A4F4A293AE}" destId="{DE7C60B5-BD77-48B0-9FD2-9B746FBF3B8C}" srcOrd="2" destOrd="0" presId="urn:microsoft.com/office/officeart/2005/8/layout/hList1"/>
    <dgm:cxn modelId="{451BDF47-552D-4211-BA31-6D7F12B42764}" type="presParOf" srcId="{DE7C60B5-BD77-48B0-9FD2-9B746FBF3B8C}" destId="{71B31F82-7C73-4E7A-81A6-2FC86220151F}" srcOrd="0" destOrd="0" presId="urn:microsoft.com/office/officeart/2005/8/layout/hList1"/>
    <dgm:cxn modelId="{A6404E8B-C381-4ED9-923F-D57A9D4844A6}" type="presParOf" srcId="{DE7C60B5-BD77-48B0-9FD2-9B746FBF3B8C}" destId="{5B39D9C6-4F90-4C8B-9657-AA5CFCD03205}" srcOrd="1" destOrd="0" presId="urn:microsoft.com/office/officeart/2005/8/layout/hList1"/>
    <dgm:cxn modelId="{A7D704A0-B79C-4DF7-8050-B71867731571}" type="presParOf" srcId="{58FC3B4C-27BD-4BDD-80F5-12A4F4A293AE}" destId="{A5D3CB67-39A4-4C91-B0E4-1167883775D6}" srcOrd="3" destOrd="0" presId="urn:microsoft.com/office/officeart/2005/8/layout/hList1"/>
    <dgm:cxn modelId="{CF20C492-DE30-4DB0-BBE8-0E15131C9058}" type="presParOf" srcId="{58FC3B4C-27BD-4BDD-80F5-12A4F4A293AE}" destId="{2D02D9E1-62F9-4D9C-851E-79443D9424EC}" srcOrd="4" destOrd="0" presId="urn:microsoft.com/office/officeart/2005/8/layout/hList1"/>
    <dgm:cxn modelId="{A4DE7B56-8954-41C0-A7FB-D256D2D5C5B3}" type="presParOf" srcId="{2D02D9E1-62F9-4D9C-851E-79443D9424EC}" destId="{7F20C895-5129-47F8-9DC2-1ECDC7DBD17B}" srcOrd="0" destOrd="0" presId="urn:microsoft.com/office/officeart/2005/8/layout/hList1"/>
    <dgm:cxn modelId="{5D97D88F-A130-4AA8-9EB4-FCCB7C3CE85A}" type="presParOf" srcId="{2D02D9E1-62F9-4D9C-851E-79443D9424EC}" destId="{F2FFC6D7-4172-4902-9A11-5C532C83114B}" srcOrd="1" destOrd="0" presId="urn:microsoft.com/office/officeart/2005/8/layout/hList1"/>
    <dgm:cxn modelId="{C40D45DF-437F-41A9-9255-2905B1B8078C}" type="presParOf" srcId="{58FC3B4C-27BD-4BDD-80F5-12A4F4A293AE}" destId="{4CAFE917-11A4-491A-9202-FA0624133D59}" srcOrd="5" destOrd="0" presId="urn:microsoft.com/office/officeart/2005/8/layout/hList1"/>
    <dgm:cxn modelId="{4F1ABBE0-7A65-44D3-9B64-B124A1082CFB}" type="presParOf" srcId="{58FC3B4C-27BD-4BDD-80F5-12A4F4A293AE}" destId="{46D5AC62-8C72-499E-AA43-C650D3847EB2}" srcOrd="6" destOrd="0" presId="urn:microsoft.com/office/officeart/2005/8/layout/hList1"/>
    <dgm:cxn modelId="{FDC27C88-BB12-45D7-86ED-33D476E775B0}" type="presParOf" srcId="{46D5AC62-8C72-499E-AA43-C650D3847EB2}" destId="{80976C9B-50CF-4D96-A6F3-D87256E3238B}" srcOrd="0" destOrd="0" presId="urn:microsoft.com/office/officeart/2005/8/layout/hList1"/>
    <dgm:cxn modelId="{DA528055-DF98-42DF-A085-1B5423B53AC4}" type="presParOf" srcId="{46D5AC62-8C72-499E-AA43-C650D3847EB2}" destId="{5D7A4A58-8E43-449B-A77B-F7E0E5A77168}"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7CD8D-D80B-5A48-A349-2DF9761E7B8D}">
      <dsp:nvSpPr>
        <dsp:cNvPr id="0" name=""/>
        <dsp:cNvSpPr/>
      </dsp:nvSpPr>
      <dsp:spPr>
        <a:xfrm>
          <a:off x="5777" y="0"/>
          <a:ext cx="1472487" cy="3304870"/>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solidFill>
                <a:schemeClr val="tx1"/>
              </a:solidFill>
              <a:latin typeface="Arial Rounded MT Bold" panose="020F0704030504030204" pitchFamily="34" charset="77"/>
            </a:rPr>
            <a:t>Planning (DPW Family</a:t>
          </a:r>
          <a:r>
            <a:rPr lang="en-ZA" sz="1400" b="1" kern="1200" dirty="0">
              <a:solidFill>
                <a:schemeClr val="tx1"/>
              </a:solidFill>
              <a:latin typeface="Arial Rounded MT Bold" panose="020F0704030504030204" pitchFamily="34" charset="77"/>
            </a:rPr>
            <a:t>)</a:t>
          </a:r>
          <a:endParaRPr lang="en-US" sz="1400" b="1" kern="1200" dirty="0">
            <a:solidFill>
              <a:schemeClr val="tx1"/>
            </a:solidFill>
            <a:latin typeface="Arial Rounded MT Bold" panose="020F0704030504030204" pitchFamily="34" charset="77"/>
          </a:endParaRPr>
        </a:p>
      </dsp:txBody>
      <dsp:txXfrm>
        <a:off x="5777" y="0"/>
        <a:ext cx="1472487" cy="991461"/>
      </dsp:txXfrm>
    </dsp:sp>
    <dsp:sp modelId="{F7B96694-72B7-1C43-AB96-15C2E32879A9}">
      <dsp:nvSpPr>
        <dsp:cNvPr id="0" name=""/>
        <dsp:cNvSpPr/>
      </dsp:nvSpPr>
      <dsp:spPr>
        <a:xfrm>
          <a:off x="153026" y="991743"/>
          <a:ext cx="1177989" cy="649274"/>
        </a:xfrm>
        <a:prstGeom prst="roundRect">
          <a:avLst>
            <a:gd name="adj" fmla="val 10000"/>
          </a:avLst>
        </a:prstGeom>
        <a:solidFill>
          <a:srgbClr val="E36C0A"/>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Management</a:t>
          </a:r>
        </a:p>
      </dsp:txBody>
      <dsp:txXfrm>
        <a:off x="153026" y="991743"/>
        <a:ext cx="1177989" cy="649274"/>
      </dsp:txXfrm>
    </dsp:sp>
    <dsp:sp modelId="{B794C6EF-8EB0-F642-ABCD-7DED20C213D3}">
      <dsp:nvSpPr>
        <dsp:cNvPr id="0" name=""/>
        <dsp:cNvSpPr/>
      </dsp:nvSpPr>
      <dsp:spPr>
        <a:xfrm>
          <a:off x="153026" y="1740906"/>
          <a:ext cx="1177989" cy="649274"/>
        </a:xfrm>
        <a:prstGeom prst="roundRect">
          <a:avLst>
            <a:gd name="adj" fmla="val 10000"/>
          </a:avLst>
        </a:prstGeom>
        <a:solidFill>
          <a:srgbClr val="FFC000"/>
        </a:solidFill>
        <a:ln w="6350" cap="flat" cmpd="sng" algn="ctr">
          <a:solidFill>
            <a:srgbClr val="FFC000"/>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Capital</a:t>
          </a:r>
          <a:r>
            <a:rPr lang="en-US" sz="1100" b="1" kern="1200" dirty="0">
              <a:solidFill>
                <a:schemeClr val="bg1"/>
              </a:solidFill>
              <a:latin typeface="Calibri"/>
              <a:ea typeface="+mn-ea"/>
              <a:cs typeface="+mn-cs"/>
            </a:rPr>
            <a:t> </a:t>
          </a:r>
          <a:r>
            <a:rPr lang="en-US" sz="1100" b="1" kern="1200" dirty="0">
              <a:solidFill>
                <a:prstClr val="black">
                  <a:hueOff val="0"/>
                  <a:satOff val="0"/>
                  <a:lumOff val="0"/>
                  <a:alphaOff val="0"/>
                </a:prstClr>
              </a:solidFill>
              <a:latin typeface="Calibri"/>
              <a:ea typeface="+mn-ea"/>
              <a:cs typeface="+mn-cs"/>
            </a:rPr>
            <a:t>Budgeting</a:t>
          </a:r>
        </a:p>
      </dsp:txBody>
      <dsp:txXfrm>
        <a:off x="153026" y="1740906"/>
        <a:ext cx="1177989" cy="649274"/>
      </dsp:txXfrm>
    </dsp:sp>
    <dsp:sp modelId="{AE126BDF-C1D6-4761-B4F4-49A145A0DD18}">
      <dsp:nvSpPr>
        <dsp:cNvPr id="0" name=""/>
        <dsp:cNvSpPr/>
      </dsp:nvSpPr>
      <dsp:spPr>
        <a:xfrm>
          <a:off x="19636" y="2490069"/>
          <a:ext cx="1444769" cy="649274"/>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17145" rIns="22860" bIns="17145"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tx1"/>
              </a:solidFill>
              <a:latin typeface="Calibri"/>
              <a:ea typeface="+mn-ea"/>
              <a:cs typeface="+mn-cs"/>
            </a:rPr>
            <a:t>Asset</a:t>
          </a:r>
          <a:r>
            <a:rPr lang="en-US" sz="1400" b="1" kern="1200" dirty="0">
              <a:solidFill>
                <a:srgbClr val="1F497D"/>
              </a:solidFill>
              <a:latin typeface="Calibri"/>
              <a:ea typeface="+mn-ea"/>
              <a:cs typeface="+mn-cs"/>
            </a:rPr>
            <a:t> </a:t>
          </a:r>
          <a:r>
            <a:rPr lang="en-US" sz="1400" b="1" kern="1200" dirty="0">
              <a:solidFill>
                <a:schemeClr val="tx1"/>
              </a:solidFill>
              <a:latin typeface="Calibri"/>
              <a:ea typeface="+mn-ea"/>
              <a:cs typeface="+mn-cs"/>
            </a:rPr>
            <a:t>Management</a:t>
          </a:r>
          <a:r>
            <a:rPr lang="en-US" sz="1400" b="1" kern="1200" dirty="0">
              <a:solidFill>
                <a:srgbClr val="1F497D"/>
              </a:solidFill>
              <a:latin typeface="Calibri"/>
              <a:ea typeface="+mn-ea"/>
              <a:cs typeface="+mn-cs"/>
            </a:rPr>
            <a:t> </a:t>
          </a:r>
        </a:p>
      </dsp:txBody>
      <dsp:txXfrm>
        <a:off x="19636" y="2490069"/>
        <a:ext cx="1444769" cy="649274"/>
      </dsp:txXfrm>
    </dsp:sp>
    <dsp:sp modelId="{CC062044-253D-B041-873A-47F609C9D092}">
      <dsp:nvSpPr>
        <dsp:cNvPr id="0" name=""/>
        <dsp:cNvSpPr/>
      </dsp:nvSpPr>
      <dsp:spPr>
        <a:xfrm>
          <a:off x="1588701" y="0"/>
          <a:ext cx="1472487" cy="3304870"/>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Demand Management</a:t>
          </a:r>
          <a:endParaRPr lang="en-US" sz="1200" b="1" kern="1200" dirty="0">
            <a:latin typeface="Arial Rounded MT Bold" panose="020F0704030504030204" pitchFamily="34" charset="77"/>
          </a:endParaRPr>
        </a:p>
      </dsp:txBody>
      <dsp:txXfrm>
        <a:off x="1588701" y="0"/>
        <a:ext cx="1472487" cy="991461"/>
      </dsp:txXfrm>
    </dsp:sp>
    <dsp:sp modelId="{3B0DE46D-34C7-D548-92FA-B15FA4A63197}">
      <dsp:nvSpPr>
        <dsp:cNvPr id="0" name=""/>
        <dsp:cNvSpPr/>
      </dsp:nvSpPr>
      <dsp:spPr>
        <a:xfrm>
          <a:off x="1735950" y="991743"/>
          <a:ext cx="1177989" cy="649274"/>
        </a:xfrm>
        <a:prstGeom prst="roundRect">
          <a:avLst>
            <a:gd name="adj" fmla="val 10000"/>
          </a:avLst>
        </a:prstGeom>
        <a:solidFill>
          <a:srgbClr val="E36C0A"/>
        </a:solidFill>
        <a:ln w="6350" cap="flat" cmpd="sng" algn="ctr">
          <a:solidFill>
            <a:srgbClr val="E36C0A"/>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 Estate Portfolio Management </a:t>
          </a:r>
        </a:p>
      </dsp:txBody>
      <dsp:txXfrm>
        <a:off x="1735950" y="991743"/>
        <a:ext cx="1177989" cy="649274"/>
      </dsp:txXfrm>
    </dsp:sp>
    <dsp:sp modelId="{A90FEB2D-D9DC-2B47-8C01-DA838B68660D}">
      <dsp:nvSpPr>
        <dsp:cNvPr id="0" name=""/>
        <dsp:cNvSpPr/>
      </dsp:nvSpPr>
      <dsp:spPr>
        <a:xfrm>
          <a:off x="1735950" y="1740906"/>
          <a:ext cx="1177989" cy="649274"/>
        </a:xfrm>
        <a:prstGeom prst="roundRect">
          <a:avLst>
            <a:gd name="adj" fmla="val 10000"/>
          </a:avLst>
        </a:prstGeom>
        <a:solidFill>
          <a:srgbClr val="FFC000"/>
        </a:solidFill>
        <a:ln w="6350" cap="flat" cmpd="sng" algn="ctr">
          <a:solidFill>
            <a:srgbClr val="FFC000"/>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prstClr val="black">
                  <a:hueOff val="0"/>
                  <a:satOff val="0"/>
                  <a:lumOff val="0"/>
                  <a:alphaOff val="0"/>
                </a:prstClr>
              </a:solidFill>
              <a:latin typeface="Calibri"/>
              <a:ea typeface="+mn-ea"/>
              <a:cs typeface="+mn-cs"/>
            </a:rPr>
            <a:t>Capital </a:t>
          </a:r>
          <a:r>
            <a:rPr lang="en-US" sz="1100" b="1" kern="1200" dirty="0">
              <a:solidFill>
                <a:schemeClr val="tx1"/>
              </a:solidFill>
              <a:latin typeface="Calibri"/>
              <a:ea typeface="+mn-ea"/>
              <a:cs typeface="+mn-cs"/>
            </a:rPr>
            <a:t>Budgeting</a:t>
          </a:r>
        </a:p>
      </dsp:txBody>
      <dsp:txXfrm>
        <a:off x="1735950" y="1740906"/>
        <a:ext cx="1177989" cy="649274"/>
      </dsp:txXfrm>
    </dsp:sp>
    <dsp:sp modelId="{DD439577-A925-492F-A546-14A15855CD65}">
      <dsp:nvSpPr>
        <dsp:cNvPr id="0" name=""/>
        <dsp:cNvSpPr/>
      </dsp:nvSpPr>
      <dsp:spPr>
        <a:xfrm>
          <a:off x="1589326" y="2490069"/>
          <a:ext cx="1471238" cy="649274"/>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17145" rIns="22860" bIns="17145"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tx1"/>
              </a:solidFill>
              <a:latin typeface="Calibri"/>
              <a:ea typeface="+mn-ea"/>
              <a:cs typeface="+mn-cs"/>
            </a:rPr>
            <a:t>Asset</a:t>
          </a:r>
          <a:r>
            <a:rPr lang="en-US" sz="1400" b="1" kern="1200" dirty="0">
              <a:solidFill>
                <a:srgbClr val="1F497D"/>
              </a:solidFill>
              <a:latin typeface="Calibri"/>
              <a:ea typeface="+mn-ea"/>
              <a:cs typeface="+mn-cs"/>
            </a:rPr>
            <a:t> </a:t>
          </a:r>
          <a:r>
            <a:rPr lang="en-US" sz="1400" b="1" kern="1200" dirty="0">
              <a:solidFill>
                <a:schemeClr val="tx1"/>
              </a:solidFill>
              <a:latin typeface="Calibri"/>
              <a:ea typeface="+mn-ea"/>
              <a:cs typeface="+mn-cs"/>
            </a:rPr>
            <a:t>Management</a:t>
          </a:r>
          <a:r>
            <a:rPr lang="en-US" sz="1400" b="1" kern="1200" dirty="0">
              <a:solidFill>
                <a:srgbClr val="1F497D"/>
              </a:solidFill>
              <a:latin typeface="Calibri"/>
              <a:ea typeface="+mn-ea"/>
              <a:cs typeface="+mn-cs"/>
            </a:rPr>
            <a:t> </a:t>
          </a:r>
        </a:p>
      </dsp:txBody>
      <dsp:txXfrm>
        <a:off x="1589326" y="2490069"/>
        <a:ext cx="1471238" cy="649274"/>
      </dsp:txXfrm>
    </dsp:sp>
    <dsp:sp modelId="{12A82E8D-E0C0-F446-9677-07106AD831A9}">
      <dsp:nvSpPr>
        <dsp:cNvPr id="0" name=""/>
        <dsp:cNvSpPr/>
      </dsp:nvSpPr>
      <dsp:spPr>
        <a:xfrm>
          <a:off x="3171625" y="0"/>
          <a:ext cx="1472487" cy="3304870"/>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Acquisition &amp; Disposal</a:t>
          </a:r>
          <a:endParaRPr lang="en-US" sz="1200" b="1" kern="1200" dirty="0">
            <a:latin typeface="Arial Rounded MT Bold" panose="020F0704030504030204" pitchFamily="34" charset="77"/>
          </a:endParaRPr>
        </a:p>
      </dsp:txBody>
      <dsp:txXfrm>
        <a:off x="3171625" y="0"/>
        <a:ext cx="1472487" cy="991461"/>
      </dsp:txXfrm>
    </dsp:sp>
    <dsp:sp modelId="{0BD4D830-0612-9344-AB1A-F53D0CB588A6}">
      <dsp:nvSpPr>
        <dsp:cNvPr id="0" name=""/>
        <dsp:cNvSpPr/>
      </dsp:nvSpPr>
      <dsp:spPr>
        <a:xfrm>
          <a:off x="3240149" y="991461"/>
          <a:ext cx="1335440" cy="2148165"/>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a:solidFill>
                <a:schemeClr val="bg1"/>
              </a:solidFill>
            </a:rPr>
            <a:t> </a:t>
          </a:r>
          <a:r>
            <a:rPr lang="en-US" sz="1100" b="1" kern="1200" dirty="0">
              <a:solidFill>
                <a:schemeClr val="tx1"/>
              </a:solidFill>
            </a:rPr>
            <a:t>Asset</a:t>
          </a:r>
          <a:r>
            <a:rPr lang="en-US" sz="1100" b="1" kern="1200" dirty="0">
              <a:solidFill>
                <a:schemeClr val="bg1"/>
              </a:solidFill>
            </a:rPr>
            <a:t> </a:t>
          </a:r>
          <a:r>
            <a:rPr lang="en-US" sz="1100" b="1" kern="1200" dirty="0">
              <a:solidFill>
                <a:schemeClr val="tx1"/>
              </a:solidFill>
            </a:rPr>
            <a:t>Management</a:t>
          </a:r>
        </a:p>
      </dsp:txBody>
      <dsp:txXfrm>
        <a:off x="3240149" y="991461"/>
        <a:ext cx="1335440" cy="2148165"/>
      </dsp:txXfrm>
    </dsp:sp>
    <dsp:sp modelId="{B5568226-AE69-B649-A819-95F4F2365CB9}">
      <dsp:nvSpPr>
        <dsp:cNvPr id="0" name=""/>
        <dsp:cNvSpPr/>
      </dsp:nvSpPr>
      <dsp:spPr>
        <a:xfrm>
          <a:off x="4754549" y="0"/>
          <a:ext cx="1472487" cy="3304870"/>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REIRS (Asset Register)</a:t>
          </a:r>
          <a:endParaRPr lang="en-US" sz="1200" b="1" kern="1200" dirty="0">
            <a:latin typeface="Arial Rounded MT Bold" panose="020F0704030504030204" pitchFamily="34" charset="77"/>
          </a:endParaRPr>
        </a:p>
      </dsp:txBody>
      <dsp:txXfrm>
        <a:off x="4754549" y="0"/>
        <a:ext cx="1472487" cy="991461"/>
      </dsp:txXfrm>
    </dsp:sp>
    <dsp:sp modelId="{DD42BD83-C17C-2A45-9DAC-098C16706304}">
      <dsp:nvSpPr>
        <dsp:cNvPr id="0" name=""/>
        <dsp:cNvSpPr/>
      </dsp:nvSpPr>
      <dsp:spPr>
        <a:xfrm>
          <a:off x="4901798" y="992429"/>
          <a:ext cx="1177989" cy="996463"/>
        </a:xfrm>
        <a:prstGeom prst="roundRect">
          <a:avLst>
            <a:gd name="adj" fmla="val 10000"/>
          </a:avLst>
        </a:prstGeom>
        <a:solidFill>
          <a:srgbClr val="E36C0A"/>
        </a:solidFill>
        <a:ln>
          <a:solidFill>
            <a:srgbClr val="E36C0A"/>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Management</a:t>
          </a:r>
        </a:p>
      </dsp:txBody>
      <dsp:txXfrm>
        <a:off x="4901798" y="992429"/>
        <a:ext cx="1177989" cy="996463"/>
      </dsp:txXfrm>
    </dsp:sp>
    <dsp:sp modelId="{7D457997-BF0D-EE4F-A021-1E05F7BB04D7}">
      <dsp:nvSpPr>
        <dsp:cNvPr id="0" name=""/>
        <dsp:cNvSpPr/>
      </dsp:nvSpPr>
      <dsp:spPr>
        <a:xfrm>
          <a:off x="4901798" y="2142194"/>
          <a:ext cx="1177989" cy="996463"/>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200" b="1" kern="1200" dirty="0">
              <a:solidFill>
                <a:schemeClr val="tx1"/>
              </a:solidFill>
              <a:latin typeface="Calibri"/>
              <a:ea typeface="+mn-ea"/>
              <a:cs typeface="+mn-cs"/>
            </a:rPr>
            <a:t>Asset</a:t>
          </a:r>
          <a:r>
            <a:rPr lang="en-US" sz="1200" b="1" kern="1200" dirty="0">
              <a:solidFill>
                <a:prstClr val="white"/>
              </a:solidFill>
              <a:latin typeface="Calibri"/>
              <a:ea typeface="+mn-ea"/>
              <a:cs typeface="+mn-cs"/>
            </a:rPr>
            <a:t> </a:t>
          </a:r>
          <a:r>
            <a:rPr lang="en-US" sz="1200" b="1" kern="1200" dirty="0">
              <a:solidFill>
                <a:schemeClr val="tx1"/>
              </a:solidFill>
              <a:latin typeface="Calibri"/>
              <a:ea typeface="+mn-ea"/>
              <a:cs typeface="+mn-cs"/>
            </a:rPr>
            <a:t>Management</a:t>
          </a:r>
        </a:p>
      </dsp:txBody>
      <dsp:txXfrm>
        <a:off x="4901798" y="2142194"/>
        <a:ext cx="1177989" cy="996463"/>
      </dsp:txXfrm>
    </dsp:sp>
    <dsp:sp modelId="{E51D7272-E701-B047-B3D3-EF8720A57B3B}">
      <dsp:nvSpPr>
        <dsp:cNvPr id="0" name=""/>
        <dsp:cNvSpPr/>
      </dsp:nvSpPr>
      <dsp:spPr>
        <a:xfrm>
          <a:off x="6292401" y="0"/>
          <a:ext cx="1472487" cy="3304870"/>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latin typeface="Arial Rounded MT Bold" panose="020F0704030504030204" pitchFamily="34" charset="77"/>
            </a:rPr>
            <a:t>REMS (Leases)</a:t>
          </a:r>
          <a:endParaRPr lang="en-US" sz="1400" b="1" kern="1200" dirty="0">
            <a:latin typeface="Arial Rounded MT Bold" panose="020F0704030504030204" pitchFamily="34" charset="77"/>
          </a:endParaRPr>
        </a:p>
      </dsp:txBody>
      <dsp:txXfrm>
        <a:off x="6292401" y="0"/>
        <a:ext cx="1472487" cy="991461"/>
      </dsp:txXfrm>
    </dsp:sp>
    <dsp:sp modelId="{44E222EB-8D0F-3343-B35C-BC422DB4612B}">
      <dsp:nvSpPr>
        <dsp:cNvPr id="0" name=""/>
        <dsp:cNvSpPr/>
      </dsp:nvSpPr>
      <dsp:spPr>
        <a:xfrm>
          <a:off x="6484722" y="992429"/>
          <a:ext cx="1177989" cy="996463"/>
        </a:xfrm>
        <a:prstGeom prst="roundRect">
          <a:avLst>
            <a:gd name="adj" fmla="val 10000"/>
          </a:avLst>
        </a:prstGeom>
        <a:solidFill>
          <a:srgbClr val="E36C0A"/>
        </a:solidFill>
        <a:ln>
          <a:solidFill>
            <a:srgbClr val="E36C0A"/>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Management</a:t>
          </a:r>
        </a:p>
      </dsp:txBody>
      <dsp:txXfrm>
        <a:off x="6484722" y="992429"/>
        <a:ext cx="1177989" cy="996463"/>
      </dsp:txXfrm>
    </dsp:sp>
    <dsp:sp modelId="{64449E7D-C6FE-475F-83D1-3E131557A18D}">
      <dsp:nvSpPr>
        <dsp:cNvPr id="0" name=""/>
        <dsp:cNvSpPr/>
      </dsp:nvSpPr>
      <dsp:spPr>
        <a:xfrm>
          <a:off x="6484722" y="2142194"/>
          <a:ext cx="1177989" cy="996463"/>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19050" rIns="25400" bIns="19050" numCol="1" spcCol="1270" anchor="ctr" anchorCtr="0">
          <a:noAutofit/>
        </a:bodyPr>
        <a:lstStyle/>
        <a:p>
          <a:pPr lvl="0" algn="ctr" defTabSz="800100">
            <a:lnSpc>
              <a:spcPct val="90000"/>
            </a:lnSpc>
            <a:spcBef>
              <a:spcPct val="0"/>
            </a:spcBef>
            <a:spcAft>
              <a:spcPct val="35000"/>
            </a:spcAft>
            <a:buNone/>
          </a:pPr>
          <a:r>
            <a:rPr lang="en-US" sz="1800" b="1" kern="1200" dirty="0">
              <a:solidFill>
                <a:schemeClr val="tx1"/>
              </a:solidFill>
              <a:latin typeface="Calibri"/>
              <a:ea typeface="+mn-ea"/>
              <a:cs typeface="+mn-cs"/>
            </a:rPr>
            <a:t>Asset</a:t>
          </a:r>
          <a:r>
            <a:rPr lang="en-US" sz="1800" b="1" kern="1200" dirty="0">
              <a:solidFill>
                <a:prstClr val="white"/>
              </a:solidFill>
              <a:latin typeface="Calibri"/>
              <a:ea typeface="+mn-ea"/>
              <a:cs typeface="+mn-cs"/>
            </a:rPr>
            <a:t> </a:t>
          </a:r>
          <a:r>
            <a:rPr lang="en-US" sz="1200" b="1" kern="1200" dirty="0">
              <a:solidFill>
                <a:schemeClr val="tx1"/>
              </a:solidFill>
              <a:latin typeface="Calibri"/>
              <a:ea typeface="+mn-ea"/>
              <a:cs typeface="+mn-cs"/>
            </a:rPr>
            <a:t>Management</a:t>
          </a:r>
          <a:endParaRPr lang="en-US" sz="1800" b="1" kern="1200" dirty="0">
            <a:solidFill>
              <a:schemeClr val="tx1"/>
            </a:solidFill>
            <a:latin typeface="Calibri"/>
            <a:ea typeface="+mn-ea"/>
            <a:cs typeface="+mn-cs"/>
          </a:endParaRPr>
        </a:p>
      </dsp:txBody>
      <dsp:txXfrm>
        <a:off x="6484722" y="2142194"/>
        <a:ext cx="1177989" cy="996463"/>
      </dsp:txXfrm>
    </dsp:sp>
    <dsp:sp modelId="{E9843257-88A4-A74E-B77F-944E0F51F2D3}">
      <dsp:nvSpPr>
        <dsp:cNvPr id="0" name=""/>
        <dsp:cNvSpPr/>
      </dsp:nvSpPr>
      <dsp:spPr>
        <a:xfrm>
          <a:off x="7920397" y="0"/>
          <a:ext cx="1472487" cy="3304870"/>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Capital Projects &amp; Budgeting</a:t>
          </a:r>
          <a:endParaRPr lang="en-US" sz="1200" b="1" kern="1200" dirty="0">
            <a:latin typeface="Arial Rounded MT Bold" panose="020F0704030504030204" pitchFamily="34" charset="77"/>
          </a:endParaRPr>
        </a:p>
      </dsp:txBody>
      <dsp:txXfrm>
        <a:off x="7920397" y="0"/>
        <a:ext cx="1472487" cy="991461"/>
      </dsp:txXfrm>
    </dsp:sp>
    <dsp:sp modelId="{CBAFA610-556B-7E44-93A8-B05B1C8A0D0A}">
      <dsp:nvSpPr>
        <dsp:cNvPr id="0" name=""/>
        <dsp:cNvSpPr/>
      </dsp:nvSpPr>
      <dsp:spPr>
        <a:xfrm>
          <a:off x="8067646" y="991461"/>
          <a:ext cx="1177989" cy="2148165"/>
        </a:xfrm>
        <a:prstGeom prst="roundRect">
          <a:avLst>
            <a:gd name="adj" fmla="val 10000"/>
          </a:avLst>
        </a:prstGeom>
        <a:solidFill>
          <a:srgbClr val="FFC000"/>
        </a:solidFill>
        <a:ln w="6350" cap="flat" cmpd="sng" algn="ctr">
          <a:solidFill>
            <a:srgbClr val="FFC000"/>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a:t>Capital Budgeting Projects</a:t>
          </a:r>
        </a:p>
      </dsp:txBody>
      <dsp:txXfrm>
        <a:off x="8067646" y="991461"/>
        <a:ext cx="1177989" cy="2148165"/>
      </dsp:txXfrm>
    </dsp:sp>
    <dsp:sp modelId="{AB794DF4-106E-C24E-9AE8-14A804097BC6}">
      <dsp:nvSpPr>
        <dsp:cNvPr id="0" name=""/>
        <dsp:cNvSpPr/>
      </dsp:nvSpPr>
      <dsp:spPr>
        <a:xfrm>
          <a:off x="9503321" y="0"/>
          <a:ext cx="1472487" cy="3304870"/>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Facility Management</a:t>
          </a:r>
          <a:endParaRPr lang="en-US" sz="1200" b="1" kern="1200" dirty="0">
            <a:latin typeface="Arial Rounded MT Bold" panose="020F0704030504030204" pitchFamily="34" charset="77"/>
          </a:endParaRPr>
        </a:p>
      </dsp:txBody>
      <dsp:txXfrm>
        <a:off x="9503321" y="0"/>
        <a:ext cx="1472487" cy="991461"/>
      </dsp:txXfrm>
    </dsp:sp>
    <dsp:sp modelId="{AB7F4627-C70C-C348-B8BA-3FEDC730F870}">
      <dsp:nvSpPr>
        <dsp:cNvPr id="0" name=""/>
        <dsp:cNvSpPr/>
      </dsp:nvSpPr>
      <dsp:spPr>
        <a:xfrm>
          <a:off x="9650570" y="992086"/>
          <a:ext cx="1177989" cy="382327"/>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50" b="1" kern="1200" dirty="0">
              <a:solidFill>
                <a:schemeClr val="tx1"/>
              </a:solidFill>
              <a:latin typeface="Calibri"/>
              <a:ea typeface="+mn-ea"/>
              <a:cs typeface="+mn-cs"/>
            </a:rPr>
            <a:t>Asset</a:t>
          </a:r>
          <a:r>
            <a:rPr lang="en-US" sz="1050" b="1" kern="1200" dirty="0">
              <a:solidFill>
                <a:prstClr val="white"/>
              </a:solidFill>
              <a:latin typeface="Calibri"/>
              <a:ea typeface="+mn-ea"/>
              <a:cs typeface="+mn-cs"/>
            </a:rPr>
            <a:t> </a:t>
          </a:r>
          <a:r>
            <a:rPr lang="en-US" sz="1050" b="1" kern="1200" dirty="0">
              <a:solidFill>
                <a:schemeClr val="tx1"/>
              </a:solidFill>
              <a:latin typeface="Calibri"/>
              <a:ea typeface="+mn-ea"/>
              <a:cs typeface="+mn-cs"/>
            </a:rPr>
            <a:t>Management</a:t>
          </a:r>
        </a:p>
      </dsp:txBody>
      <dsp:txXfrm>
        <a:off x="9650570" y="992086"/>
        <a:ext cx="1177989" cy="382327"/>
      </dsp:txXfrm>
    </dsp:sp>
    <dsp:sp modelId="{3FEC3199-2718-794C-B7B1-85E47155598A}">
      <dsp:nvSpPr>
        <dsp:cNvPr id="0" name=""/>
        <dsp:cNvSpPr/>
      </dsp:nvSpPr>
      <dsp:spPr>
        <a:xfrm>
          <a:off x="9650570" y="1433233"/>
          <a:ext cx="1177989" cy="382327"/>
        </a:xfrm>
        <a:prstGeom prst="roundRect">
          <a:avLst>
            <a:gd name="adj" fmla="val 10000"/>
          </a:avLst>
        </a:prstGeom>
        <a:solidFill>
          <a:schemeClr val="tx2">
            <a:lumMod val="40000"/>
            <a:lumOff val="60000"/>
          </a:schemeClr>
        </a:solidFill>
        <a:ln w="6350" cap="flat" cmpd="sng" algn="ctr">
          <a:solidFill>
            <a:schemeClr val="accent4">
              <a:lumMod val="75000"/>
            </a:schemeClr>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000" b="1" kern="1200" dirty="0">
              <a:solidFill>
                <a:schemeClr val="tx1"/>
              </a:solidFill>
              <a:latin typeface="Calibri"/>
              <a:ea typeface="+mn-ea"/>
              <a:cs typeface="+mn-cs"/>
            </a:rPr>
            <a:t>Building</a:t>
          </a:r>
          <a:r>
            <a:rPr lang="en-US" sz="1000" b="1" kern="1200" dirty="0">
              <a:solidFill>
                <a:srgbClr val="1F497D"/>
              </a:solidFill>
              <a:latin typeface="Calibri"/>
              <a:ea typeface="+mn-ea"/>
              <a:cs typeface="+mn-cs"/>
            </a:rPr>
            <a:t> </a:t>
          </a:r>
          <a:r>
            <a:rPr lang="en-US" sz="1000" b="1" kern="1200" dirty="0">
              <a:solidFill>
                <a:schemeClr val="tx1"/>
              </a:solidFill>
              <a:latin typeface="Calibri"/>
              <a:ea typeface="+mn-ea"/>
              <a:cs typeface="+mn-cs"/>
            </a:rPr>
            <a:t>Operations</a:t>
          </a:r>
        </a:p>
      </dsp:txBody>
      <dsp:txXfrm>
        <a:off x="9650570" y="1433233"/>
        <a:ext cx="1177989" cy="382327"/>
      </dsp:txXfrm>
    </dsp:sp>
    <dsp:sp modelId="{A20B97CC-39F9-394B-8805-D6B14FEE6DF5}">
      <dsp:nvSpPr>
        <dsp:cNvPr id="0" name=""/>
        <dsp:cNvSpPr/>
      </dsp:nvSpPr>
      <dsp:spPr>
        <a:xfrm>
          <a:off x="9650570" y="1874380"/>
          <a:ext cx="1177989" cy="382327"/>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900" b="1" kern="1200" dirty="0">
              <a:solidFill>
                <a:schemeClr val="tx1"/>
              </a:solidFill>
              <a:latin typeface="Calibri"/>
              <a:ea typeface="+mn-ea"/>
              <a:cs typeface="+mn-cs"/>
            </a:rPr>
            <a:t>Space Management</a:t>
          </a:r>
        </a:p>
      </dsp:txBody>
      <dsp:txXfrm>
        <a:off x="9650570" y="1874380"/>
        <a:ext cx="1177989" cy="382327"/>
      </dsp:txXfrm>
    </dsp:sp>
    <dsp:sp modelId="{BC5D1FD1-CB45-9542-A702-DFB03ECAE047}">
      <dsp:nvSpPr>
        <dsp:cNvPr id="0" name=""/>
        <dsp:cNvSpPr/>
      </dsp:nvSpPr>
      <dsp:spPr>
        <a:xfrm>
          <a:off x="9650570" y="2315526"/>
          <a:ext cx="1177989" cy="382327"/>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900" b="1" kern="1200" dirty="0">
              <a:solidFill>
                <a:schemeClr val="tx1"/>
              </a:solidFill>
              <a:latin typeface="Calibri"/>
              <a:ea typeface="+mn-ea"/>
              <a:cs typeface="+mn-cs"/>
            </a:rPr>
            <a:t>Environmental &amp; Risk</a:t>
          </a:r>
        </a:p>
      </dsp:txBody>
      <dsp:txXfrm>
        <a:off x="9650570" y="2315526"/>
        <a:ext cx="1177989" cy="382327"/>
      </dsp:txXfrm>
    </dsp:sp>
    <dsp:sp modelId="{6F27F464-DEA2-F946-9AB1-ACC70B0A7D49}">
      <dsp:nvSpPr>
        <dsp:cNvPr id="0" name=""/>
        <dsp:cNvSpPr/>
      </dsp:nvSpPr>
      <dsp:spPr>
        <a:xfrm>
          <a:off x="9650570" y="2756673"/>
          <a:ext cx="1177989" cy="382327"/>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800" b="1" kern="1200" dirty="0">
              <a:solidFill>
                <a:schemeClr val="tx1"/>
              </a:solidFill>
              <a:latin typeface="Calibri"/>
              <a:ea typeface="+mn-ea"/>
              <a:cs typeface="+mn-cs"/>
            </a:rPr>
            <a:t>Work Place Management </a:t>
          </a:r>
        </a:p>
      </dsp:txBody>
      <dsp:txXfrm>
        <a:off x="9650570" y="2756673"/>
        <a:ext cx="1177989" cy="382327"/>
      </dsp:txXfrm>
    </dsp:sp>
    <dsp:sp modelId="{235D035F-0A34-1448-A08B-25E5BD3576AD}">
      <dsp:nvSpPr>
        <dsp:cNvPr id="0" name=""/>
        <dsp:cNvSpPr/>
      </dsp:nvSpPr>
      <dsp:spPr>
        <a:xfrm>
          <a:off x="11093154" y="0"/>
          <a:ext cx="1472487" cy="3304870"/>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Portfolio/ Investment Management</a:t>
          </a:r>
          <a:endParaRPr lang="en-US" sz="1200" b="1" kern="1200" dirty="0">
            <a:latin typeface="Arial Rounded MT Bold" panose="020F0704030504030204" pitchFamily="34" charset="77"/>
          </a:endParaRPr>
        </a:p>
      </dsp:txBody>
      <dsp:txXfrm>
        <a:off x="11093154" y="0"/>
        <a:ext cx="1472487" cy="991461"/>
      </dsp:txXfrm>
    </dsp:sp>
    <dsp:sp modelId="{FDA4B58C-55C1-054F-9A48-207E157191A2}">
      <dsp:nvSpPr>
        <dsp:cNvPr id="0" name=""/>
        <dsp:cNvSpPr/>
      </dsp:nvSpPr>
      <dsp:spPr>
        <a:xfrm>
          <a:off x="11240403" y="992429"/>
          <a:ext cx="1177989" cy="996463"/>
        </a:xfrm>
        <a:prstGeom prst="roundRect">
          <a:avLst>
            <a:gd name="adj" fmla="val 10000"/>
          </a:avLst>
        </a:prstGeom>
        <a:solidFill>
          <a:srgbClr val="E36C0A"/>
        </a:solidFill>
        <a:ln>
          <a:solidFill>
            <a:srgbClr val="E36C0A"/>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Management</a:t>
          </a:r>
        </a:p>
      </dsp:txBody>
      <dsp:txXfrm>
        <a:off x="11240403" y="992429"/>
        <a:ext cx="1177989" cy="996463"/>
      </dsp:txXfrm>
    </dsp:sp>
    <dsp:sp modelId="{59CCDBF5-1243-4882-B0EA-2A13AC4C7219}">
      <dsp:nvSpPr>
        <dsp:cNvPr id="0" name=""/>
        <dsp:cNvSpPr/>
      </dsp:nvSpPr>
      <dsp:spPr>
        <a:xfrm>
          <a:off x="11086246" y="2142194"/>
          <a:ext cx="1486305" cy="996463"/>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19050" rIns="25400" bIns="19050"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tx1"/>
              </a:solidFill>
              <a:latin typeface="Calibri"/>
              <a:ea typeface="+mn-ea"/>
              <a:cs typeface="+mn-cs"/>
            </a:rPr>
            <a:t>Asset</a:t>
          </a:r>
          <a:r>
            <a:rPr lang="en-US" sz="1400" b="1" kern="1200" dirty="0">
              <a:solidFill>
                <a:prstClr val="white"/>
              </a:solidFill>
              <a:latin typeface="Calibri"/>
              <a:ea typeface="+mn-ea"/>
              <a:cs typeface="+mn-cs"/>
            </a:rPr>
            <a:t> </a:t>
          </a:r>
          <a:r>
            <a:rPr lang="en-US" sz="1400" b="1" kern="1200" dirty="0">
              <a:solidFill>
                <a:schemeClr val="tx1"/>
              </a:solidFill>
              <a:latin typeface="Calibri"/>
              <a:ea typeface="+mn-ea"/>
              <a:cs typeface="+mn-cs"/>
            </a:rPr>
            <a:t>Management</a:t>
          </a:r>
        </a:p>
      </dsp:txBody>
      <dsp:txXfrm>
        <a:off x="11086246" y="2142194"/>
        <a:ext cx="1486305" cy="9964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55F639-CA31-4698-A247-C6C58769056E}">
      <dsp:nvSpPr>
        <dsp:cNvPr id="0" name=""/>
        <dsp:cNvSpPr/>
      </dsp:nvSpPr>
      <dsp:spPr>
        <a:xfrm>
          <a:off x="551" y="222629"/>
          <a:ext cx="3186648" cy="6367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1) Project Inception</a:t>
          </a:r>
          <a:endParaRPr lang="en-US" sz="1700" kern="1200" dirty="0"/>
        </a:p>
      </dsp:txBody>
      <dsp:txXfrm>
        <a:off x="551" y="222629"/>
        <a:ext cx="3186648" cy="636798"/>
      </dsp:txXfrm>
    </dsp:sp>
    <dsp:sp modelId="{69E9C7D7-1F73-47EA-92E8-CD2EEEBAE281}">
      <dsp:nvSpPr>
        <dsp:cNvPr id="0" name=""/>
        <dsp:cNvSpPr/>
      </dsp:nvSpPr>
      <dsp:spPr>
        <a:xfrm>
          <a:off x="5299" y="859352"/>
          <a:ext cx="3186648" cy="19424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Decision taken   to Acquire new ERP solution as per the mobilization of the PMTE and the requirement to be GRAP compliant</a:t>
          </a:r>
          <a:endParaRPr lang="en-US" sz="1700" kern="1200" dirty="0"/>
        </a:p>
      </dsp:txBody>
      <dsp:txXfrm>
        <a:off x="5299" y="859352"/>
        <a:ext cx="3186648" cy="1942430"/>
      </dsp:txXfrm>
    </dsp:sp>
    <dsp:sp modelId="{71B31F82-7C73-4E7A-81A6-2FC86220151F}">
      <dsp:nvSpPr>
        <dsp:cNvPr id="0" name=""/>
        <dsp:cNvSpPr/>
      </dsp:nvSpPr>
      <dsp:spPr>
        <a:xfrm>
          <a:off x="3638078" y="222553"/>
          <a:ext cx="3186648" cy="6367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2) DPW Requirement Specification</a:t>
          </a:r>
          <a:endParaRPr lang="en-US" sz="1700" kern="1200" dirty="0"/>
        </a:p>
      </dsp:txBody>
      <dsp:txXfrm>
        <a:off x="3638078" y="222553"/>
        <a:ext cx="3186648" cy="636798"/>
      </dsp:txXfrm>
    </dsp:sp>
    <dsp:sp modelId="{5B39D9C6-4F90-4C8B-9657-AA5CFCD03205}">
      <dsp:nvSpPr>
        <dsp:cNvPr id="0" name=""/>
        <dsp:cNvSpPr/>
      </dsp:nvSpPr>
      <dsp:spPr>
        <a:xfrm>
          <a:off x="3638078" y="859352"/>
          <a:ext cx="3186648" cy="19424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DPW developed a requirement specification which detailed minimum requirements  for an Immovable Asset Register (IAR) to comply with PFMA, GIAMA and GRAP</a:t>
          </a:r>
          <a:endParaRPr lang="en-US" sz="1700" kern="1200" dirty="0"/>
        </a:p>
      </dsp:txBody>
      <dsp:txXfrm>
        <a:off x="3638078" y="859352"/>
        <a:ext cx="3186648" cy="1942430"/>
      </dsp:txXfrm>
    </dsp:sp>
    <dsp:sp modelId="{7F20C895-5129-47F8-9DC2-1ECDC7DBD17B}">
      <dsp:nvSpPr>
        <dsp:cNvPr id="0" name=""/>
        <dsp:cNvSpPr/>
      </dsp:nvSpPr>
      <dsp:spPr>
        <a:xfrm>
          <a:off x="7270857" y="222553"/>
          <a:ext cx="3186648" cy="6367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3) ARCHIBUS Inception</a:t>
          </a:r>
          <a:endParaRPr lang="en-US" sz="1700" kern="1200" dirty="0"/>
        </a:p>
      </dsp:txBody>
      <dsp:txXfrm>
        <a:off x="7270857" y="222553"/>
        <a:ext cx="3186648" cy="636798"/>
      </dsp:txXfrm>
    </dsp:sp>
    <dsp:sp modelId="{F2FFC6D7-4172-4902-9A11-5C532C83114B}">
      <dsp:nvSpPr>
        <dsp:cNvPr id="0" name=""/>
        <dsp:cNvSpPr/>
      </dsp:nvSpPr>
      <dsp:spPr>
        <a:xfrm>
          <a:off x="7270857" y="859352"/>
          <a:ext cx="3186648" cy="19424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Archibus was the software of choice after a critical review process</a:t>
          </a:r>
          <a:endParaRPr lang="en-US" sz="1700" kern="1200" dirty="0"/>
        </a:p>
      </dsp:txBody>
      <dsp:txXfrm>
        <a:off x="7270857" y="859352"/>
        <a:ext cx="3186648" cy="1942430"/>
      </dsp:txXfrm>
    </dsp:sp>
    <dsp:sp modelId="{80976C9B-50CF-4D96-A6F3-D87256E3238B}">
      <dsp:nvSpPr>
        <dsp:cNvPr id="0" name=""/>
        <dsp:cNvSpPr/>
      </dsp:nvSpPr>
      <dsp:spPr>
        <a:xfrm>
          <a:off x="10903637" y="222553"/>
          <a:ext cx="3186648" cy="6367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4) URS/FRS Preparation</a:t>
          </a:r>
          <a:endParaRPr lang="en-US" sz="1700" kern="1200" dirty="0">
            <a:solidFill>
              <a:srgbClr val="002060"/>
            </a:solidFill>
          </a:endParaRPr>
        </a:p>
      </dsp:txBody>
      <dsp:txXfrm>
        <a:off x="10903637" y="222553"/>
        <a:ext cx="3186648" cy="636798"/>
      </dsp:txXfrm>
    </dsp:sp>
    <dsp:sp modelId="{5D7A4A58-8E43-449B-A77B-F7E0E5A77168}">
      <dsp:nvSpPr>
        <dsp:cNvPr id="0" name=""/>
        <dsp:cNvSpPr/>
      </dsp:nvSpPr>
      <dsp:spPr>
        <a:xfrm>
          <a:off x="10903637" y="859352"/>
          <a:ext cx="3186648" cy="19424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rPr>
            <a:t>User Requirements Specification and  Functional Requirement Specification (FRS) was developed</a:t>
          </a:r>
          <a:endParaRPr lang="en-US" sz="1700" kern="1200" dirty="0">
            <a:solidFill>
              <a:schemeClr val="tx1"/>
            </a:solidFill>
          </a:endParaRPr>
        </a:p>
      </dsp:txBody>
      <dsp:txXfrm>
        <a:off x="10903637" y="859352"/>
        <a:ext cx="3186648" cy="19424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55F639-CA31-4698-A247-C6C58769056E}">
      <dsp:nvSpPr>
        <dsp:cNvPr id="0" name=""/>
        <dsp:cNvSpPr/>
      </dsp:nvSpPr>
      <dsp:spPr>
        <a:xfrm>
          <a:off x="551" y="89909"/>
          <a:ext cx="3186648" cy="857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5) System Configuration and User Acceptance Testing </a:t>
          </a:r>
          <a:endParaRPr lang="en-US" sz="1700" kern="1200" dirty="0"/>
        </a:p>
      </dsp:txBody>
      <dsp:txXfrm>
        <a:off x="551" y="89909"/>
        <a:ext cx="3186648" cy="857596"/>
      </dsp:txXfrm>
    </dsp:sp>
    <dsp:sp modelId="{69E9C7D7-1F73-47EA-92E8-CD2EEEBAE281}">
      <dsp:nvSpPr>
        <dsp:cNvPr id="0" name=""/>
        <dsp:cNvSpPr/>
      </dsp:nvSpPr>
      <dsp:spPr>
        <a:xfrm>
          <a:off x="5299" y="947402"/>
          <a:ext cx="3186648" cy="2491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rPr>
            <a:t>System Configured and Conducted User  acceptance testing for functionality</a:t>
          </a:r>
          <a:endParaRPr lang="en-US" sz="1700" kern="1200" dirty="0"/>
        </a:p>
      </dsp:txBody>
      <dsp:txXfrm>
        <a:off x="5299" y="947402"/>
        <a:ext cx="3186648" cy="2491182"/>
      </dsp:txXfrm>
    </dsp:sp>
    <dsp:sp modelId="{71B31F82-7C73-4E7A-81A6-2FC86220151F}">
      <dsp:nvSpPr>
        <dsp:cNvPr id="0" name=""/>
        <dsp:cNvSpPr/>
      </dsp:nvSpPr>
      <dsp:spPr>
        <a:xfrm>
          <a:off x="3638078" y="89806"/>
          <a:ext cx="3186648" cy="857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6) Migration of IAR data from Oracle server to Archibus</a:t>
          </a:r>
          <a:endParaRPr lang="en-US" sz="1700" kern="1200" dirty="0"/>
        </a:p>
      </dsp:txBody>
      <dsp:txXfrm>
        <a:off x="3638078" y="89806"/>
        <a:ext cx="3186648" cy="857596"/>
      </dsp:txXfrm>
    </dsp:sp>
    <dsp:sp modelId="{5B39D9C6-4F90-4C8B-9657-AA5CFCD03205}">
      <dsp:nvSpPr>
        <dsp:cNvPr id="0" name=""/>
        <dsp:cNvSpPr/>
      </dsp:nvSpPr>
      <dsp:spPr>
        <a:xfrm>
          <a:off x="3638078" y="947402"/>
          <a:ext cx="3186648" cy="2491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rPr>
            <a:t>Exported IAR data from Oracle database to Excel </a:t>
          </a:r>
          <a:endParaRPr lang="en-US" sz="1700" kern="1200" dirty="0"/>
        </a:p>
        <a:p>
          <a:pPr marL="171450" lvl="1" indent="-171450" algn="l" defTabSz="755650">
            <a:lnSpc>
              <a:spcPct val="90000"/>
            </a:lnSpc>
            <a:spcBef>
              <a:spcPct val="0"/>
            </a:spcBef>
            <a:spcAft>
              <a:spcPct val="15000"/>
            </a:spcAft>
            <a:buChar char="••"/>
          </a:pPr>
          <a:r>
            <a:rPr lang="en-US" sz="1700" kern="1200" dirty="0" smtClean="0">
              <a:solidFill>
                <a:schemeClr val="tx1"/>
              </a:solidFill>
            </a:rPr>
            <a:t>Data mapped and migration to Archibus (SQL)</a:t>
          </a:r>
        </a:p>
      </dsp:txBody>
      <dsp:txXfrm>
        <a:off x="3638078" y="947402"/>
        <a:ext cx="3186648" cy="2491182"/>
      </dsp:txXfrm>
    </dsp:sp>
    <dsp:sp modelId="{7F20C895-5129-47F8-9DC2-1ECDC7DBD17B}">
      <dsp:nvSpPr>
        <dsp:cNvPr id="0" name=""/>
        <dsp:cNvSpPr/>
      </dsp:nvSpPr>
      <dsp:spPr>
        <a:xfrm>
          <a:off x="7270857" y="89806"/>
          <a:ext cx="3186648" cy="857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7) Data Testing and Training</a:t>
          </a:r>
          <a:endParaRPr lang="en-US" sz="1700" kern="1200" dirty="0"/>
        </a:p>
      </dsp:txBody>
      <dsp:txXfrm>
        <a:off x="7270857" y="89806"/>
        <a:ext cx="3186648" cy="857596"/>
      </dsp:txXfrm>
    </dsp:sp>
    <dsp:sp modelId="{F2FFC6D7-4172-4902-9A11-5C532C83114B}">
      <dsp:nvSpPr>
        <dsp:cNvPr id="0" name=""/>
        <dsp:cNvSpPr/>
      </dsp:nvSpPr>
      <dsp:spPr>
        <a:xfrm>
          <a:off x="7270857" y="947402"/>
          <a:ext cx="3186648" cy="2491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rPr>
            <a:t>Background verification of migrated records to test completeness</a:t>
          </a:r>
          <a:endParaRPr lang="en-US" sz="1700" kern="1200" dirty="0"/>
        </a:p>
        <a:p>
          <a:pPr marL="171450" lvl="1" indent="-171450" algn="l" defTabSz="755650">
            <a:lnSpc>
              <a:spcPct val="90000"/>
            </a:lnSpc>
            <a:spcBef>
              <a:spcPct val="0"/>
            </a:spcBef>
            <a:spcAft>
              <a:spcPct val="15000"/>
            </a:spcAft>
            <a:buChar char="••"/>
          </a:pPr>
          <a:r>
            <a:rPr lang="en-US" sz="1700" kern="1200" dirty="0" smtClean="0">
              <a:solidFill>
                <a:schemeClr val="tx1"/>
              </a:solidFill>
            </a:rPr>
            <a:t>Data verified on the system for correctness</a:t>
          </a:r>
        </a:p>
        <a:p>
          <a:pPr marL="171450" lvl="1" indent="-171450" algn="l" defTabSz="755650">
            <a:lnSpc>
              <a:spcPct val="90000"/>
            </a:lnSpc>
            <a:spcBef>
              <a:spcPct val="0"/>
            </a:spcBef>
            <a:spcAft>
              <a:spcPct val="15000"/>
            </a:spcAft>
            <a:buChar char="••"/>
          </a:pPr>
          <a:r>
            <a:rPr lang="en-US" sz="1700" kern="1200" dirty="0" smtClean="0">
              <a:solidFill>
                <a:schemeClr val="tx1"/>
              </a:solidFill>
            </a:rPr>
            <a:t>Updated exceptions on the system</a:t>
          </a:r>
        </a:p>
        <a:p>
          <a:pPr marL="171450" lvl="1" indent="-171450" algn="l" defTabSz="755650">
            <a:lnSpc>
              <a:spcPct val="90000"/>
            </a:lnSpc>
            <a:spcBef>
              <a:spcPct val="0"/>
            </a:spcBef>
            <a:spcAft>
              <a:spcPct val="15000"/>
            </a:spcAft>
            <a:buChar char="••"/>
          </a:pPr>
          <a:r>
            <a:rPr lang="en-US" sz="1700" kern="1200" dirty="0" smtClean="0">
              <a:solidFill>
                <a:schemeClr val="tx1"/>
              </a:solidFill>
            </a:rPr>
            <a:t>Training of Users</a:t>
          </a:r>
        </a:p>
      </dsp:txBody>
      <dsp:txXfrm>
        <a:off x="7270857" y="947402"/>
        <a:ext cx="3186648" cy="2491182"/>
      </dsp:txXfrm>
    </dsp:sp>
    <dsp:sp modelId="{80976C9B-50CF-4D96-A6F3-D87256E3238B}">
      <dsp:nvSpPr>
        <dsp:cNvPr id="0" name=""/>
        <dsp:cNvSpPr/>
      </dsp:nvSpPr>
      <dsp:spPr>
        <a:xfrm>
          <a:off x="10903637" y="89806"/>
          <a:ext cx="3186648" cy="8575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002060"/>
              </a:solidFill>
            </a:rPr>
            <a:t>8) Production/Live </a:t>
          </a:r>
          <a:endParaRPr lang="en-US" sz="1700" kern="1200" dirty="0">
            <a:solidFill>
              <a:srgbClr val="002060"/>
            </a:solidFill>
          </a:endParaRPr>
        </a:p>
      </dsp:txBody>
      <dsp:txXfrm>
        <a:off x="10903637" y="89806"/>
        <a:ext cx="3186648" cy="857596"/>
      </dsp:txXfrm>
    </dsp:sp>
    <dsp:sp modelId="{5D7A4A58-8E43-449B-A77B-F7E0E5A77168}">
      <dsp:nvSpPr>
        <dsp:cNvPr id="0" name=""/>
        <dsp:cNvSpPr/>
      </dsp:nvSpPr>
      <dsp:spPr>
        <a:xfrm>
          <a:off x="10903637" y="947402"/>
          <a:ext cx="3186648" cy="2491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Moved data from Test to Production/Live Environment</a:t>
          </a:r>
          <a:endParaRPr lang="en-US" sz="1700" kern="1200" dirty="0">
            <a:solidFill>
              <a:schemeClr val="tx1"/>
            </a:solidFill>
          </a:endParaRPr>
        </a:p>
        <a:p>
          <a:pPr marL="171450" lvl="1" indent="-171450" algn="l" defTabSz="755650">
            <a:lnSpc>
              <a:spcPct val="90000"/>
            </a:lnSpc>
            <a:spcBef>
              <a:spcPct val="0"/>
            </a:spcBef>
            <a:spcAft>
              <a:spcPct val="15000"/>
            </a:spcAft>
            <a:buChar char="••"/>
          </a:pPr>
          <a:r>
            <a:rPr lang="en-US" sz="1700" kern="1200" smtClean="0"/>
            <a:t>Immovable Asset Data Maintenance</a:t>
          </a:r>
          <a:endParaRPr lang="en-US" sz="1700" kern="1200" dirty="0"/>
        </a:p>
        <a:p>
          <a:pPr marL="171450" lvl="1" indent="-171450" algn="l" defTabSz="755650">
            <a:lnSpc>
              <a:spcPct val="90000"/>
            </a:lnSpc>
            <a:spcBef>
              <a:spcPct val="0"/>
            </a:spcBef>
            <a:spcAft>
              <a:spcPct val="15000"/>
            </a:spcAft>
            <a:buChar char="••"/>
          </a:pPr>
          <a:r>
            <a:rPr lang="en-US" sz="1700" kern="1200" smtClean="0"/>
            <a:t>Call centre (Unscheduled Maintenance)</a:t>
          </a:r>
          <a:endParaRPr lang="en-US" sz="1700" kern="1200" dirty="0" smtClean="0"/>
        </a:p>
        <a:p>
          <a:pPr marL="171450" lvl="1" indent="-171450" algn="l" defTabSz="755650">
            <a:lnSpc>
              <a:spcPct val="90000"/>
            </a:lnSpc>
            <a:spcBef>
              <a:spcPct val="0"/>
            </a:spcBef>
            <a:spcAft>
              <a:spcPct val="15000"/>
            </a:spcAft>
            <a:buChar char="••"/>
          </a:pPr>
          <a:r>
            <a:rPr lang="en-US" sz="1700" kern="1200" dirty="0" smtClean="0"/>
            <a:t>Movable Asset Maintenance</a:t>
          </a:r>
          <a:endParaRPr lang="en-US" sz="1700" kern="1200" dirty="0"/>
        </a:p>
      </dsp:txBody>
      <dsp:txXfrm>
        <a:off x="10903637" y="947402"/>
        <a:ext cx="3186648" cy="249118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24CE221E-83ED-4F6C-BA5F-3F9E6FDB6953}" type="datetimeFigureOut">
              <a:rPr lang="en-US"/>
              <a:pPr/>
              <a:t>11/21/2018</a:t>
            </a:fld>
            <a:endParaRPr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CA4CBEF8-5CDE-472B-839B-B8BB0C881006}" type="slidenum">
              <a:rPr/>
              <a:pPr/>
              <a:t>‹#›</a:t>
            </a:fld>
            <a:endParaRPr dirty="0"/>
          </a:p>
        </p:txBody>
      </p:sp>
    </p:spTree>
    <p:extLst>
      <p:ext uri="{BB962C8B-B14F-4D97-AF65-F5344CB8AC3E}">
        <p14:creationId xmlns:p14="http://schemas.microsoft.com/office/powerpoint/2010/main" xmlns=""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7853E5F-CE67-483C-A264-F17AC70E9CA2}" type="datetimeFigureOut">
              <a:rPr lang="en-US"/>
              <a:pPr/>
              <a:t>11/21/2018</a:t>
            </a:fld>
            <a:endParaRPr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BB98AFB-CB0D-4DFE-87B9-B4B0D0DE73CD}" type="slidenum">
              <a:rPr/>
              <a:pPr/>
              <a:t>‹#›</a:t>
            </a:fld>
            <a:endParaRPr dirty="0"/>
          </a:p>
        </p:txBody>
      </p:sp>
    </p:spTree>
    <p:extLst>
      <p:ext uri="{BB962C8B-B14F-4D97-AF65-F5344CB8AC3E}">
        <p14:creationId xmlns:p14="http://schemas.microsoft.com/office/powerpoint/2010/main" xmlns=""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B98AFB-CB0D-4DFE-87B9-B4B0D0DE73CD}" type="slidenum">
              <a:rPr lang="en-ZA" smtClean="0"/>
              <a:pPr/>
              <a:t>14</a:t>
            </a:fld>
            <a:endParaRPr lang="en-ZA" dirty="0"/>
          </a:p>
        </p:txBody>
      </p:sp>
    </p:spTree>
    <p:extLst>
      <p:ext uri="{BB962C8B-B14F-4D97-AF65-F5344CB8AC3E}">
        <p14:creationId xmlns:p14="http://schemas.microsoft.com/office/powerpoint/2010/main" xmlns="" val="2056361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2408" y="672061"/>
            <a:ext cx="6337919" cy="316828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342410" y="4288381"/>
            <a:ext cx="6337920" cy="1760155"/>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9FF09D8-8047-44C6-9492-819FCAAC6197}" type="datetime1">
              <a:rPr lang="en-US" smtClean="0"/>
              <a:pPr/>
              <a:t>11/21/2018</a:t>
            </a:fld>
            <a:endParaRPr dirty="0"/>
          </a:p>
        </p:txBody>
      </p:sp>
      <p:sp>
        <p:nvSpPr>
          <p:cNvPr id="5" name="Footer Placeholder 4"/>
          <p:cNvSpPr>
            <a:spLocks noGrp="1"/>
          </p:cNvSpPr>
          <p:nvPr>
            <p:ph type="ftr" sz="quarter" idx="11"/>
          </p:nvPr>
        </p:nvSpPr>
        <p:spPr/>
        <p:txBody>
          <a:bodyPr/>
          <a:lstStyle/>
          <a:p>
            <a:r>
              <a:rPr lang="en-GB" dirty="0" smtClean="0"/>
              <a:t>SECRET</a:t>
            </a:r>
            <a:endParaRPr dirty="0"/>
          </a:p>
        </p:txBody>
      </p:sp>
      <p:sp>
        <p:nvSpPr>
          <p:cNvPr id="6" name="Slide Number Placeholder 5"/>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66475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DE858D-A66C-481F-AE8D-6E18C4B2A7A9}" type="datetime1">
              <a:rPr lang="en-US" smtClean="0"/>
              <a:pPr/>
              <a:t>11/21/2018</a:t>
            </a:fld>
            <a:endParaRPr dirty="0"/>
          </a:p>
        </p:txBody>
      </p:sp>
      <p:sp>
        <p:nvSpPr>
          <p:cNvPr id="5" name="Footer Placeholder 4"/>
          <p:cNvSpPr>
            <a:spLocks noGrp="1"/>
          </p:cNvSpPr>
          <p:nvPr>
            <p:ph type="ftr" sz="quarter" idx="11"/>
          </p:nvPr>
        </p:nvSpPr>
        <p:spPr/>
        <p:txBody>
          <a:bodyPr/>
          <a:lstStyle/>
          <a:p>
            <a:r>
              <a:rPr lang="en-GB" dirty="0" smtClean="0"/>
              <a:t>SECRET</a:t>
            </a:r>
            <a:endParaRPr dirty="0"/>
          </a:p>
        </p:txBody>
      </p:sp>
      <p:sp>
        <p:nvSpPr>
          <p:cNvPr id="6" name="Slide Number Placeholder 5"/>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2668093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41346" y="672060"/>
            <a:ext cx="2976902" cy="691261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42411" y="672060"/>
            <a:ext cx="9410848" cy="6912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9BFB95D-35E2-4822-BEB8-BA95BE6B98F1}" type="datetime1">
              <a:rPr lang="en-US" smtClean="0"/>
              <a:pPr/>
              <a:t>11/21/2018</a:t>
            </a:fld>
            <a:endParaRPr dirty="0"/>
          </a:p>
        </p:txBody>
      </p:sp>
      <p:sp>
        <p:nvSpPr>
          <p:cNvPr id="5" name="Footer Placeholder 4"/>
          <p:cNvSpPr>
            <a:spLocks noGrp="1"/>
          </p:cNvSpPr>
          <p:nvPr>
            <p:ph type="ftr" sz="quarter" idx="11"/>
          </p:nvPr>
        </p:nvSpPr>
        <p:spPr/>
        <p:txBody>
          <a:bodyPr/>
          <a:lstStyle/>
          <a:p>
            <a:r>
              <a:rPr lang="en-GB" dirty="0" smtClean="0"/>
              <a:t>SECRET</a:t>
            </a:r>
            <a:endParaRPr dirty="0"/>
          </a:p>
        </p:txBody>
      </p:sp>
      <p:sp>
        <p:nvSpPr>
          <p:cNvPr id="6" name="Slide Number Placeholder 5"/>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188244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2408" y="672061"/>
            <a:ext cx="6337919" cy="316828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342410" y="4288381"/>
            <a:ext cx="6337920" cy="1760155"/>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9FF09D8-8047-44C6-9492-819FCAAC619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212841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 y="1"/>
            <a:ext cx="15360650" cy="1835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Rectangle 11"/>
          <p:cNvSpPr/>
          <p:nvPr userDrawn="1"/>
        </p:nvSpPr>
        <p:spPr>
          <a:xfrm>
            <a:off x="1" y="3606001"/>
            <a:ext cx="6780046" cy="503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title"/>
          </p:nvPr>
        </p:nvSpPr>
        <p:spPr>
          <a:xfrm>
            <a:off x="928233" y="402222"/>
            <a:ext cx="13324127" cy="1344119"/>
          </a:xfrm>
        </p:spPr>
        <p:txBody>
          <a:bodyPr>
            <a:normAutofit/>
          </a:bodyPr>
          <a:lstStyle>
            <a:lvl1pPr>
              <a:defRPr sz="440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738485" y="2034365"/>
            <a:ext cx="10947315" cy="5280466"/>
          </a:xfrm>
        </p:spPr>
        <p:txBody>
          <a:bodyPr>
            <a:normAutofit/>
          </a:bodyPr>
          <a:lstStyle>
            <a:lvl1pPr>
              <a:defRPr sz="3200"/>
            </a:lvl1pPr>
            <a:lvl2pPr marL="722313" indent="-357188">
              <a:lnSpc>
                <a:spcPct val="100000"/>
              </a:lnSpc>
              <a:buFont typeface="Courier New" pitchFamily="49" charset="0"/>
              <a:buChar char="o"/>
              <a:defRPr sz="3200"/>
            </a:lvl2pPr>
            <a:lvl3pPr marL="1069975" indent="-357188">
              <a:lnSpc>
                <a:spcPct val="100000"/>
              </a:lnSpc>
              <a:defRPr sz="32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3358986" y="7677968"/>
            <a:ext cx="7304212" cy="344029"/>
          </a:xfrm>
        </p:spPr>
        <p:txBody>
          <a:bodyPr/>
          <a:lstStyle>
            <a:lvl1pPr algn="ctr">
              <a:defRPr sz="1600"/>
            </a:lvl1pPr>
          </a:lstStyle>
          <a:p>
            <a:r>
              <a:rPr lang="en-US" dirty="0" smtClean="0">
                <a:solidFill>
                  <a:prstClr val="white">
                    <a:lumMod val="50000"/>
                  </a:prstClr>
                </a:solidFill>
              </a:rPr>
              <a:t>SECRET</a:t>
            </a:r>
            <a:endParaRPr lang="en-GB" dirty="0">
              <a:solidFill>
                <a:srgbClr val="F07F09"/>
              </a:solidFill>
            </a:endParaRPr>
          </a:p>
        </p:txBody>
      </p:sp>
      <p:sp>
        <p:nvSpPr>
          <p:cNvPr id="15" name="Slide Number Placeholder 6"/>
          <p:cNvSpPr txBox="1">
            <a:spLocks/>
          </p:cNvSpPr>
          <p:nvPr userDrawn="1"/>
        </p:nvSpPr>
        <p:spPr>
          <a:xfrm>
            <a:off x="12181719" y="7677968"/>
            <a:ext cx="1536466" cy="344029"/>
          </a:xfrm>
          <a:prstGeom prst="rect">
            <a:avLst/>
          </a:prstGeom>
        </p:spPr>
        <p:txBody>
          <a:bodyPr vert="horz" lIns="91440" tIns="45720" rIns="91440" bIns="45720" rtlCol="0" anchor="ctr"/>
          <a:lstStyle/>
          <a:p>
            <a:pPr algn="r">
              <a:defRPr/>
            </a:pPr>
            <a:fld id="{AAEAE4A8-A6E5-453E-B946-FB774B73F48C}" type="slidenum">
              <a:rPr lang="en-GB" sz="1600" b="1" smtClean="0">
                <a:solidFill>
                  <a:prstClr val="black">
                    <a:lumMod val="65000"/>
                    <a:lumOff val="35000"/>
                  </a:prstClr>
                </a:solidFill>
              </a:rPr>
              <a:pPr algn="r">
                <a:defRPr/>
              </a:pPr>
              <a:t>‹#›</a:t>
            </a:fld>
            <a:endParaRPr lang="en-GB" sz="1600" b="1" dirty="0">
              <a:solidFill>
                <a:prstClr val="black">
                  <a:lumMod val="65000"/>
                  <a:lumOff val="35000"/>
                </a:prstClr>
              </a:solidFill>
            </a:endParaRPr>
          </a:p>
        </p:txBody>
      </p:sp>
      <p:sp>
        <p:nvSpPr>
          <p:cNvPr id="17" name="Rectangle 16"/>
          <p:cNvSpPr/>
          <p:nvPr userDrawn="1"/>
        </p:nvSpPr>
        <p:spPr>
          <a:xfrm>
            <a:off x="1" y="3677440"/>
            <a:ext cx="748176" cy="21058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pic>
        <p:nvPicPr>
          <p:cNvPr id="16" name="Picture 15" descr="logo.png"/>
          <p:cNvPicPr>
            <a:picLocks noChangeAspect="1"/>
          </p:cNvPicPr>
          <p:nvPr userDrawn="1"/>
        </p:nvPicPr>
        <p:blipFill>
          <a:blip r:embed="rId2" cstate="print"/>
          <a:stretch>
            <a:fillRect/>
          </a:stretch>
        </p:blipFill>
        <p:spPr>
          <a:xfrm>
            <a:off x="1108289" y="7677967"/>
            <a:ext cx="2160669" cy="651668"/>
          </a:xfrm>
          <a:prstGeom prst="rect">
            <a:avLst/>
          </a:prstGeom>
        </p:spPr>
      </p:pic>
      <p:sp>
        <p:nvSpPr>
          <p:cNvPr id="11" name="Date Placeholder 3"/>
          <p:cNvSpPr>
            <a:spLocks noGrp="1"/>
          </p:cNvSpPr>
          <p:nvPr>
            <p:ph type="dt" sz="half" idx="10"/>
          </p:nvPr>
        </p:nvSpPr>
        <p:spPr>
          <a:xfrm>
            <a:off x="11033589" y="7678494"/>
            <a:ext cx="1728523" cy="344029"/>
          </a:xfrm>
        </p:spPr>
        <p:txBody>
          <a:bodyPr/>
          <a:lstStyle>
            <a:lvl1pPr>
              <a:defRPr sz="1600"/>
            </a:lvl1pPr>
          </a:lstStyle>
          <a:p>
            <a:fld id="{5C7FE2CF-05DD-46D8-99FF-CBB9136088DE}" type="datetime1">
              <a:rPr lang="en-US" smtClean="0">
                <a:solidFill>
                  <a:prstClr val="black">
                    <a:lumMod val="65000"/>
                    <a:lumOff val="35000"/>
                  </a:prstClr>
                </a:solidFill>
              </a:rPr>
              <a:pPr/>
              <a:t>11/21/2018</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1268292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8" y="672061"/>
            <a:ext cx="10947314" cy="2880254"/>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342408" y="3936350"/>
            <a:ext cx="10947314" cy="1728153"/>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A6F68-E4DD-4830-884F-1558A330460A}"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226790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2406" y="2304204"/>
            <a:ext cx="5358422"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886618" y="2304204"/>
            <a:ext cx="5358422"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E430BDB-D4E0-48C5-B67C-56295912804C}"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842542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42407" y="2304203"/>
            <a:ext cx="5358422"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2407" y="3264289"/>
            <a:ext cx="5358422"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931299" y="2304203"/>
            <a:ext cx="5358422"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31299" y="3264289"/>
            <a:ext cx="5358422"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B4C4D8-48C7-4BF9-952B-AC4F48FD3F96}"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179756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494D34-2B79-4617-B4DD-594333707A5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919135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B68A5-99ED-4FB0-96D5-9863230677B3}"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924243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7" y="672059"/>
            <a:ext cx="5185570" cy="192017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7392239" y="672060"/>
            <a:ext cx="7394238" cy="691261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342407" y="2784247"/>
            <a:ext cx="5185570" cy="4800424"/>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B5C81-2BFF-44B4-814E-61809521DE52}"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908186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 y="1"/>
            <a:ext cx="15360650" cy="1835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11"/>
          <p:cNvSpPr/>
          <p:nvPr userDrawn="1"/>
        </p:nvSpPr>
        <p:spPr>
          <a:xfrm>
            <a:off x="1" y="3606001"/>
            <a:ext cx="6780046" cy="503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p:nvPr>
        </p:nvSpPr>
        <p:spPr>
          <a:xfrm>
            <a:off x="928233" y="402222"/>
            <a:ext cx="13324127" cy="1344119"/>
          </a:xfrm>
        </p:spPr>
        <p:txBody>
          <a:bodyPr>
            <a:normAutofit/>
          </a:bodyPr>
          <a:lstStyle>
            <a:lvl1pPr>
              <a:defRPr sz="440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738485" y="2034365"/>
            <a:ext cx="10947315" cy="5280466"/>
          </a:xfrm>
        </p:spPr>
        <p:txBody>
          <a:bodyPr>
            <a:normAutofit/>
          </a:bodyPr>
          <a:lstStyle>
            <a:lvl1pPr>
              <a:defRPr sz="3200"/>
            </a:lvl1pPr>
            <a:lvl2pPr marL="722313" indent="-357188">
              <a:lnSpc>
                <a:spcPct val="100000"/>
              </a:lnSpc>
              <a:buFont typeface="Courier New" pitchFamily="49" charset="0"/>
              <a:buChar char="o"/>
              <a:defRPr sz="3200"/>
            </a:lvl2pPr>
            <a:lvl3pPr marL="1069975" indent="-357188">
              <a:lnSpc>
                <a:spcPct val="100000"/>
              </a:lnSpc>
              <a:defRPr sz="32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3358986" y="7677968"/>
            <a:ext cx="7304212" cy="344029"/>
          </a:xfrm>
        </p:spPr>
        <p:txBody>
          <a:bodyPr/>
          <a:lstStyle>
            <a:lvl1pPr algn="ctr">
              <a:defRPr sz="1600"/>
            </a:lvl1pPr>
          </a:lstStyle>
          <a:p>
            <a:r>
              <a:rPr lang="en-US" dirty="0" smtClean="0">
                <a:solidFill>
                  <a:schemeClr val="bg1">
                    <a:lumMod val="50000"/>
                  </a:schemeClr>
                </a:solidFill>
              </a:rPr>
              <a:t>SECRET</a:t>
            </a:r>
            <a:endParaRPr lang="en-GB" dirty="0">
              <a:solidFill>
                <a:schemeClr val="accent1"/>
              </a:solidFill>
            </a:endParaRPr>
          </a:p>
        </p:txBody>
      </p:sp>
      <p:sp>
        <p:nvSpPr>
          <p:cNvPr id="15" name="Slide Number Placeholder 6"/>
          <p:cNvSpPr txBox="1">
            <a:spLocks/>
          </p:cNvSpPr>
          <p:nvPr userDrawn="1"/>
        </p:nvSpPr>
        <p:spPr>
          <a:xfrm>
            <a:off x="12181719" y="7677968"/>
            <a:ext cx="1536466" cy="344029"/>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EAE4A8-A6E5-453E-B946-FB774B73F48C}" type="slidenum">
              <a:rPr kumimoji="0" lang="en-GB" sz="1600" b="1"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7" name="Rectangle 16"/>
          <p:cNvSpPr/>
          <p:nvPr userDrawn="1"/>
        </p:nvSpPr>
        <p:spPr>
          <a:xfrm>
            <a:off x="1" y="3677440"/>
            <a:ext cx="748176" cy="21058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6" name="Picture 15" descr="logo.png"/>
          <p:cNvPicPr>
            <a:picLocks noChangeAspect="1"/>
          </p:cNvPicPr>
          <p:nvPr userDrawn="1"/>
        </p:nvPicPr>
        <p:blipFill>
          <a:blip r:embed="rId2" cstate="print"/>
          <a:stretch>
            <a:fillRect/>
          </a:stretch>
        </p:blipFill>
        <p:spPr>
          <a:xfrm>
            <a:off x="1108289" y="7677967"/>
            <a:ext cx="2160669" cy="651668"/>
          </a:xfrm>
          <a:prstGeom prst="rect">
            <a:avLst/>
          </a:prstGeom>
        </p:spPr>
      </p:pic>
      <p:sp>
        <p:nvSpPr>
          <p:cNvPr id="11" name="Date Placeholder 3"/>
          <p:cNvSpPr>
            <a:spLocks noGrp="1"/>
          </p:cNvSpPr>
          <p:nvPr>
            <p:ph type="dt" sz="half" idx="10"/>
          </p:nvPr>
        </p:nvSpPr>
        <p:spPr>
          <a:xfrm>
            <a:off x="11033589" y="7678494"/>
            <a:ext cx="1728523" cy="344029"/>
          </a:xfrm>
        </p:spPr>
        <p:txBody>
          <a:bodyPr/>
          <a:lstStyle>
            <a:lvl1pPr>
              <a:defRPr sz="1600"/>
            </a:lvl1pPr>
          </a:lstStyle>
          <a:p>
            <a:fld id="{5C7FE2CF-05DD-46D8-99FF-CBB9136088DE}" type="datetime1">
              <a:rPr lang="en-US" smtClean="0"/>
              <a:pPr/>
              <a:t>11/21/2018</a:t>
            </a:fld>
            <a:endParaRPr lang="en-US" dirty="0"/>
          </a:p>
        </p:txBody>
      </p:sp>
    </p:spTree>
    <p:extLst>
      <p:ext uri="{BB962C8B-B14F-4D97-AF65-F5344CB8AC3E}">
        <p14:creationId xmlns:p14="http://schemas.microsoft.com/office/powerpoint/2010/main" xmlns="" val="2429153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7" y="672059"/>
            <a:ext cx="5185570" cy="192017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7392241" y="672060"/>
            <a:ext cx="7284313" cy="7296644"/>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342407" y="2784247"/>
            <a:ext cx="5185570" cy="4800424"/>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40467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DE858D-A66C-481F-AE8D-6E18C4B2A7A9}"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476131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41346" y="672060"/>
            <a:ext cx="2976902" cy="691261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42411" y="672060"/>
            <a:ext cx="9410848" cy="6912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9BFB95D-35E2-4822-BEB8-BA95BE6B98F1}"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4002048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2407" y="672061"/>
            <a:ext cx="6337919" cy="316828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342411" y="4288380"/>
            <a:ext cx="6337920" cy="1760155"/>
          </a:xfrm>
        </p:spPr>
        <p:txBody>
          <a:bodyPr>
            <a:normAutofit/>
          </a:bodyPr>
          <a:lstStyle>
            <a:lvl1pPr marL="0" indent="0" algn="l">
              <a:spcBef>
                <a:spcPts val="600"/>
              </a:spcBef>
              <a:buNone/>
              <a:defRPr sz="2400">
                <a:solidFill>
                  <a:schemeClr val="tx1">
                    <a:lumMod val="65000"/>
                    <a:lumOff val="35000"/>
                  </a:schemeClr>
                </a:solidFill>
              </a:defRPr>
            </a:lvl1pPr>
            <a:lvl2pPr marL="457193" indent="0" algn="ctr">
              <a:buNone/>
              <a:defRPr>
                <a:solidFill>
                  <a:schemeClr val="tx1">
                    <a:tint val="75000"/>
                  </a:schemeClr>
                </a:solidFill>
              </a:defRPr>
            </a:lvl2pPr>
            <a:lvl3pPr marL="914384" indent="0" algn="ctr">
              <a:buNone/>
              <a:defRPr>
                <a:solidFill>
                  <a:schemeClr val="tx1">
                    <a:tint val="75000"/>
                  </a:schemeClr>
                </a:solidFill>
              </a:defRPr>
            </a:lvl3pPr>
            <a:lvl4pPr marL="1371576" indent="0" algn="ctr">
              <a:buNone/>
              <a:defRPr>
                <a:solidFill>
                  <a:schemeClr val="tx1">
                    <a:tint val="75000"/>
                  </a:schemeClr>
                </a:solidFill>
              </a:defRPr>
            </a:lvl4pPr>
            <a:lvl5pPr marL="1828769" indent="0" algn="ctr">
              <a:buNone/>
              <a:defRPr>
                <a:solidFill>
                  <a:schemeClr val="tx1">
                    <a:tint val="75000"/>
                  </a:schemeClr>
                </a:solidFill>
              </a:defRPr>
            </a:lvl5pPr>
            <a:lvl6pPr marL="2285960" indent="0" algn="ctr">
              <a:buNone/>
              <a:defRPr>
                <a:solidFill>
                  <a:schemeClr val="tx1">
                    <a:tint val="75000"/>
                  </a:schemeClr>
                </a:solidFill>
              </a:defRPr>
            </a:lvl6pPr>
            <a:lvl7pPr marL="2743153" indent="0" algn="ctr">
              <a:buNone/>
              <a:defRPr>
                <a:solidFill>
                  <a:schemeClr val="tx1">
                    <a:tint val="75000"/>
                  </a:schemeClr>
                </a:solidFill>
              </a:defRPr>
            </a:lvl7pPr>
            <a:lvl8pPr marL="3200344" indent="0" algn="ctr">
              <a:buNone/>
              <a:defRPr>
                <a:solidFill>
                  <a:schemeClr val="tx1">
                    <a:tint val="75000"/>
                  </a:schemeClr>
                </a:solidFill>
              </a:defRPr>
            </a:lvl8pPr>
            <a:lvl9pPr marL="3657536"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9FF09D8-8047-44C6-9492-819FCAAC619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4003911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5" y="1"/>
            <a:ext cx="15360650" cy="1835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Rectangle 11"/>
          <p:cNvSpPr/>
          <p:nvPr userDrawn="1"/>
        </p:nvSpPr>
        <p:spPr>
          <a:xfrm>
            <a:off x="2" y="3606002"/>
            <a:ext cx="6780045" cy="503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title"/>
          </p:nvPr>
        </p:nvSpPr>
        <p:spPr>
          <a:xfrm>
            <a:off x="928233" y="402221"/>
            <a:ext cx="13324127" cy="1344119"/>
          </a:xfrm>
        </p:spPr>
        <p:txBody>
          <a:bodyPr>
            <a:normAutofit/>
          </a:bodyPr>
          <a:lstStyle>
            <a:lvl1pPr>
              <a:defRPr sz="440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738485" y="2034366"/>
            <a:ext cx="10947316" cy="5280466"/>
          </a:xfrm>
        </p:spPr>
        <p:txBody>
          <a:bodyPr>
            <a:normAutofit/>
          </a:bodyPr>
          <a:lstStyle>
            <a:lvl1pPr>
              <a:defRPr sz="3200"/>
            </a:lvl1pPr>
            <a:lvl2pPr marL="722301" indent="-357182">
              <a:lnSpc>
                <a:spcPct val="100000"/>
              </a:lnSpc>
              <a:buFont typeface="Courier New" pitchFamily="49" charset="0"/>
              <a:buChar char="o"/>
              <a:defRPr sz="3200"/>
            </a:lvl2pPr>
            <a:lvl3pPr marL="1069956" indent="-357182">
              <a:lnSpc>
                <a:spcPct val="100000"/>
              </a:lnSpc>
              <a:defRPr sz="3200"/>
            </a:lvl3pPr>
            <a:lvl4pPr>
              <a:defRPr sz="1999"/>
            </a:lvl4pPr>
            <a:lvl5pPr>
              <a:defRPr sz="1999"/>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3358988" y="7677969"/>
            <a:ext cx="7304212" cy="344029"/>
          </a:xfrm>
        </p:spPr>
        <p:txBody>
          <a:bodyPr/>
          <a:lstStyle>
            <a:lvl1pPr algn="ctr">
              <a:defRPr sz="1600"/>
            </a:lvl1pPr>
          </a:lstStyle>
          <a:p>
            <a:r>
              <a:rPr lang="en-US" dirty="0" smtClean="0">
                <a:solidFill>
                  <a:prstClr val="white">
                    <a:lumMod val="50000"/>
                  </a:prstClr>
                </a:solidFill>
              </a:rPr>
              <a:t>SECRET</a:t>
            </a:r>
            <a:endParaRPr lang="en-GB" dirty="0">
              <a:solidFill>
                <a:srgbClr val="F07F09"/>
              </a:solidFill>
            </a:endParaRPr>
          </a:p>
        </p:txBody>
      </p:sp>
      <p:sp>
        <p:nvSpPr>
          <p:cNvPr id="15" name="Slide Number Placeholder 6"/>
          <p:cNvSpPr txBox="1">
            <a:spLocks/>
          </p:cNvSpPr>
          <p:nvPr userDrawn="1"/>
        </p:nvSpPr>
        <p:spPr>
          <a:xfrm>
            <a:off x="12181719" y="7677969"/>
            <a:ext cx="1536467" cy="344029"/>
          </a:xfrm>
          <a:prstGeom prst="rect">
            <a:avLst/>
          </a:prstGeom>
        </p:spPr>
        <p:txBody>
          <a:bodyPr vert="horz" lIns="91436" tIns="45718" rIns="91436" bIns="45718" rtlCol="0" anchor="ctr"/>
          <a:lstStyle/>
          <a:p>
            <a:pPr algn="r">
              <a:defRPr/>
            </a:pPr>
            <a:fld id="{AAEAE4A8-A6E5-453E-B946-FB774B73F48C}" type="slidenum">
              <a:rPr lang="en-GB" sz="1600" b="1" smtClean="0">
                <a:solidFill>
                  <a:prstClr val="black">
                    <a:lumMod val="65000"/>
                    <a:lumOff val="35000"/>
                  </a:prstClr>
                </a:solidFill>
              </a:rPr>
              <a:pPr algn="r">
                <a:defRPr/>
              </a:pPr>
              <a:t>‹#›</a:t>
            </a:fld>
            <a:endParaRPr lang="en-GB" sz="1600" b="1" dirty="0">
              <a:solidFill>
                <a:prstClr val="black">
                  <a:lumMod val="65000"/>
                  <a:lumOff val="35000"/>
                </a:prstClr>
              </a:solidFill>
            </a:endParaRPr>
          </a:p>
        </p:txBody>
      </p:sp>
      <p:sp>
        <p:nvSpPr>
          <p:cNvPr id="17" name="Rectangle 16"/>
          <p:cNvSpPr/>
          <p:nvPr userDrawn="1"/>
        </p:nvSpPr>
        <p:spPr>
          <a:xfrm>
            <a:off x="0" y="3677439"/>
            <a:ext cx="748177" cy="2105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pic>
        <p:nvPicPr>
          <p:cNvPr id="16" name="Picture 15" descr="logo.png"/>
          <p:cNvPicPr>
            <a:picLocks noChangeAspect="1"/>
          </p:cNvPicPr>
          <p:nvPr userDrawn="1"/>
        </p:nvPicPr>
        <p:blipFill>
          <a:blip r:embed="rId2" cstate="print"/>
          <a:stretch>
            <a:fillRect/>
          </a:stretch>
        </p:blipFill>
        <p:spPr>
          <a:xfrm>
            <a:off x="1108289" y="7677967"/>
            <a:ext cx="2160670" cy="651668"/>
          </a:xfrm>
          <a:prstGeom prst="rect">
            <a:avLst/>
          </a:prstGeom>
        </p:spPr>
      </p:pic>
      <p:sp>
        <p:nvSpPr>
          <p:cNvPr id="11" name="Date Placeholder 3"/>
          <p:cNvSpPr>
            <a:spLocks noGrp="1"/>
          </p:cNvSpPr>
          <p:nvPr>
            <p:ph type="dt" sz="half" idx="10"/>
          </p:nvPr>
        </p:nvSpPr>
        <p:spPr>
          <a:xfrm>
            <a:off x="11033590" y="7678494"/>
            <a:ext cx="1728523" cy="344029"/>
          </a:xfrm>
        </p:spPr>
        <p:txBody>
          <a:bodyPr/>
          <a:lstStyle>
            <a:lvl1pPr>
              <a:defRPr sz="1600"/>
            </a:lvl1pPr>
          </a:lstStyle>
          <a:p>
            <a:fld id="{5C7FE2CF-05DD-46D8-99FF-CBB9136088DE}" type="datetime1">
              <a:rPr lang="en-US" smtClean="0">
                <a:solidFill>
                  <a:prstClr val="black">
                    <a:lumMod val="65000"/>
                    <a:lumOff val="35000"/>
                  </a:prstClr>
                </a:solidFill>
              </a:rPr>
              <a:pPr/>
              <a:t>11/21/2018</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3907154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8" y="672061"/>
            <a:ext cx="10947314" cy="2880254"/>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342408" y="3936350"/>
            <a:ext cx="10947314" cy="1728153"/>
          </a:xfrm>
        </p:spPr>
        <p:txBody>
          <a:bodyPr anchor="t">
            <a:normAutofit/>
          </a:bodyPr>
          <a:lstStyle>
            <a:lvl1pPr marL="0" indent="0">
              <a:spcBef>
                <a:spcPts val="600"/>
              </a:spcBef>
              <a:buNone/>
              <a:defRPr sz="2400">
                <a:solidFill>
                  <a:schemeClr val="tx1">
                    <a:lumMod val="65000"/>
                    <a:lumOff val="35000"/>
                  </a:schemeClr>
                </a:solidFill>
              </a:defRPr>
            </a:lvl1pPr>
            <a:lvl2pPr marL="457193" indent="0">
              <a:buNone/>
              <a:defRPr sz="1800">
                <a:solidFill>
                  <a:schemeClr val="tx1">
                    <a:tint val="75000"/>
                  </a:schemeClr>
                </a:solidFill>
              </a:defRPr>
            </a:lvl2pPr>
            <a:lvl3pPr marL="914384" indent="0">
              <a:buNone/>
              <a:defRPr sz="1600">
                <a:solidFill>
                  <a:schemeClr val="tx1">
                    <a:tint val="75000"/>
                  </a:schemeClr>
                </a:solidFill>
              </a:defRPr>
            </a:lvl3pPr>
            <a:lvl4pPr marL="1371576" indent="0">
              <a:buNone/>
              <a:defRPr sz="1400">
                <a:solidFill>
                  <a:schemeClr val="tx1">
                    <a:tint val="75000"/>
                  </a:schemeClr>
                </a:solidFill>
              </a:defRPr>
            </a:lvl4pPr>
            <a:lvl5pPr marL="1828769" indent="0">
              <a:buNone/>
              <a:defRPr sz="1400">
                <a:solidFill>
                  <a:schemeClr val="tx1">
                    <a:tint val="75000"/>
                  </a:schemeClr>
                </a:solidFill>
              </a:defRPr>
            </a:lvl5pPr>
            <a:lvl6pPr marL="2285960" indent="0">
              <a:buNone/>
              <a:defRPr sz="1400">
                <a:solidFill>
                  <a:schemeClr val="tx1">
                    <a:tint val="75000"/>
                  </a:schemeClr>
                </a:solidFill>
              </a:defRPr>
            </a:lvl6pPr>
            <a:lvl7pPr marL="2743153" indent="0">
              <a:buNone/>
              <a:defRPr sz="1400">
                <a:solidFill>
                  <a:schemeClr val="tx1">
                    <a:tint val="75000"/>
                  </a:schemeClr>
                </a:solidFill>
              </a:defRPr>
            </a:lvl7pPr>
            <a:lvl8pPr marL="3200344" indent="0">
              <a:buNone/>
              <a:defRPr sz="1400">
                <a:solidFill>
                  <a:schemeClr val="tx1">
                    <a:tint val="75000"/>
                  </a:schemeClr>
                </a:solidFill>
              </a:defRPr>
            </a:lvl8pPr>
            <a:lvl9pPr marL="365753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A6F68-E4DD-4830-884F-1558A330460A}"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980728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2405" y="2304204"/>
            <a:ext cx="5358423" cy="5280466"/>
          </a:xfrm>
        </p:spPr>
        <p:txBody>
          <a:bodyPr>
            <a:normAutofit/>
          </a:bodyPr>
          <a:lstStyle>
            <a:lvl1pPr>
              <a:defRPr sz="1999"/>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886617" y="2304204"/>
            <a:ext cx="5358423" cy="5280466"/>
          </a:xfrm>
        </p:spPr>
        <p:txBody>
          <a:bodyPr>
            <a:normAutofit/>
          </a:bodyPr>
          <a:lstStyle>
            <a:lvl1pPr>
              <a:defRPr sz="1999"/>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E430BDB-D4E0-48C5-B67C-56295912804C}"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85542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42406" y="2304204"/>
            <a:ext cx="5358423" cy="864078"/>
          </a:xfrm>
        </p:spPr>
        <p:txBody>
          <a:bodyPr anchor="ctr">
            <a:normAutofit/>
          </a:bodyPr>
          <a:lstStyle>
            <a:lvl1pPr marL="0" indent="0">
              <a:spcBef>
                <a:spcPts val="0"/>
              </a:spcBef>
              <a:buNone/>
              <a:defRPr sz="1999" b="0"/>
            </a:lvl1pPr>
            <a:lvl2pPr marL="457193" indent="0">
              <a:buNone/>
              <a:defRPr sz="1999" b="1"/>
            </a:lvl2pPr>
            <a:lvl3pPr marL="914384" indent="0">
              <a:buNone/>
              <a:defRPr sz="1800" b="1"/>
            </a:lvl3pPr>
            <a:lvl4pPr marL="1371576" indent="0">
              <a:buNone/>
              <a:defRPr sz="1600" b="1"/>
            </a:lvl4pPr>
            <a:lvl5pPr marL="1828769" indent="0">
              <a:buNone/>
              <a:defRPr sz="1600" b="1"/>
            </a:lvl5pPr>
            <a:lvl6pPr marL="2285960" indent="0">
              <a:buNone/>
              <a:defRPr sz="1600" b="1"/>
            </a:lvl6pPr>
            <a:lvl7pPr marL="2743153" indent="0">
              <a:buNone/>
              <a:defRPr sz="1600" b="1"/>
            </a:lvl7pPr>
            <a:lvl8pPr marL="3200344" indent="0">
              <a:buNone/>
              <a:defRPr sz="1600" b="1"/>
            </a:lvl8pPr>
            <a:lvl9pPr marL="36575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2406" y="3264289"/>
            <a:ext cx="5358423" cy="4320382"/>
          </a:xfrm>
        </p:spPr>
        <p:txBody>
          <a:bodyPr>
            <a:normAutofit/>
          </a:bodyPr>
          <a:lstStyle>
            <a:lvl1pPr>
              <a:defRPr sz="1999"/>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931298" y="2304204"/>
            <a:ext cx="5358423" cy="864078"/>
          </a:xfrm>
        </p:spPr>
        <p:txBody>
          <a:bodyPr anchor="ctr">
            <a:normAutofit/>
          </a:bodyPr>
          <a:lstStyle>
            <a:lvl1pPr marL="0" indent="0">
              <a:spcBef>
                <a:spcPts val="0"/>
              </a:spcBef>
              <a:buNone/>
              <a:defRPr sz="1999" b="0"/>
            </a:lvl1pPr>
            <a:lvl2pPr marL="457193" indent="0">
              <a:buNone/>
              <a:defRPr sz="1999" b="1"/>
            </a:lvl2pPr>
            <a:lvl3pPr marL="914384" indent="0">
              <a:buNone/>
              <a:defRPr sz="1800" b="1"/>
            </a:lvl3pPr>
            <a:lvl4pPr marL="1371576" indent="0">
              <a:buNone/>
              <a:defRPr sz="1600" b="1"/>
            </a:lvl4pPr>
            <a:lvl5pPr marL="1828769" indent="0">
              <a:buNone/>
              <a:defRPr sz="1600" b="1"/>
            </a:lvl5pPr>
            <a:lvl6pPr marL="2285960" indent="0">
              <a:buNone/>
              <a:defRPr sz="1600" b="1"/>
            </a:lvl6pPr>
            <a:lvl7pPr marL="2743153" indent="0">
              <a:buNone/>
              <a:defRPr sz="1600" b="1"/>
            </a:lvl7pPr>
            <a:lvl8pPr marL="3200344" indent="0">
              <a:buNone/>
              <a:defRPr sz="1600" b="1"/>
            </a:lvl8pPr>
            <a:lvl9pPr marL="36575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31298" y="3264289"/>
            <a:ext cx="5358423" cy="4320382"/>
          </a:xfrm>
        </p:spPr>
        <p:txBody>
          <a:bodyPr>
            <a:normAutofit/>
          </a:bodyPr>
          <a:lstStyle>
            <a:lvl1pPr>
              <a:defRPr sz="1999"/>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B4C4D8-48C7-4BF9-952B-AC4F48FD3F96}"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803666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494D34-2B79-4617-B4DD-594333707A5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24547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B68A5-99ED-4FB0-96D5-9863230677B3}"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970151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8" y="672061"/>
            <a:ext cx="10947314" cy="2880254"/>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342408" y="3936350"/>
            <a:ext cx="10947314" cy="1728153"/>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A6F68-E4DD-4830-884F-1558A330460A}" type="datetime1">
              <a:rPr lang="en-US" smtClean="0"/>
              <a:pPr/>
              <a:t>11/21/2018</a:t>
            </a:fld>
            <a:endParaRPr dirty="0"/>
          </a:p>
        </p:txBody>
      </p:sp>
      <p:sp>
        <p:nvSpPr>
          <p:cNvPr id="5" name="Footer Placeholder 4"/>
          <p:cNvSpPr>
            <a:spLocks noGrp="1"/>
          </p:cNvSpPr>
          <p:nvPr>
            <p:ph type="ftr" sz="quarter" idx="11"/>
          </p:nvPr>
        </p:nvSpPr>
        <p:spPr/>
        <p:txBody>
          <a:bodyPr/>
          <a:lstStyle/>
          <a:p>
            <a:r>
              <a:rPr lang="en-GB" dirty="0" smtClean="0"/>
              <a:t>SECRET</a:t>
            </a:r>
            <a:endParaRPr dirty="0"/>
          </a:p>
        </p:txBody>
      </p:sp>
      <p:sp>
        <p:nvSpPr>
          <p:cNvPr id="6" name="Slide Number Placeholder 5"/>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3701331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6" y="672059"/>
            <a:ext cx="5185570" cy="192017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7392238" y="672060"/>
            <a:ext cx="7394238" cy="6912610"/>
          </a:xfrm>
        </p:spPr>
        <p:txBody>
          <a:bodyPr>
            <a:normAutofit/>
          </a:bodyPr>
          <a:lstStyle>
            <a:lvl1pPr>
              <a:defRPr sz="1999"/>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342406" y="2784247"/>
            <a:ext cx="5185570" cy="4800424"/>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193" indent="0">
              <a:buNone/>
              <a:defRPr sz="1199"/>
            </a:lvl2pPr>
            <a:lvl3pPr marL="914384" indent="0">
              <a:buNone/>
              <a:defRPr sz="1000"/>
            </a:lvl3pPr>
            <a:lvl4pPr marL="1371576" indent="0">
              <a:buNone/>
              <a:defRPr sz="900"/>
            </a:lvl4pPr>
            <a:lvl5pPr marL="1828769" indent="0">
              <a:buNone/>
              <a:defRPr sz="900"/>
            </a:lvl5pPr>
            <a:lvl6pPr marL="2285960" indent="0">
              <a:buNone/>
              <a:defRPr sz="900"/>
            </a:lvl6pPr>
            <a:lvl7pPr marL="2743153" indent="0">
              <a:buNone/>
              <a:defRPr sz="900"/>
            </a:lvl7pPr>
            <a:lvl8pPr marL="3200344" indent="0">
              <a:buNone/>
              <a:defRPr sz="900"/>
            </a:lvl8pPr>
            <a:lvl9pPr marL="365753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B5C81-2BFF-44B4-814E-61809521DE52}"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715754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6" y="672059"/>
            <a:ext cx="5185570" cy="192017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7392242" y="672060"/>
            <a:ext cx="7284313" cy="7296644"/>
          </a:xfrm>
          <a:ln w="50800">
            <a:solidFill>
              <a:schemeClr val="tx1">
                <a:lumMod val="65000"/>
                <a:lumOff val="35000"/>
              </a:schemeClr>
            </a:solidFill>
            <a:miter lim="800000"/>
          </a:ln>
        </p:spPr>
        <p:txBody>
          <a:bodyPr>
            <a:normAutofit/>
          </a:bodyPr>
          <a:lstStyle>
            <a:lvl1pPr marL="0" indent="0" algn="ctr">
              <a:buNone/>
              <a:defRPr sz="2400"/>
            </a:lvl1pPr>
            <a:lvl2pPr marL="457193" indent="0">
              <a:buNone/>
              <a:defRPr sz="2799"/>
            </a:lvl2pPr>
            <a:lvl3pPr marL="914384" indent="0">
              <a:buNone/>
              <a:defRPr sz="2400"/>
            </a:lvl3pPr>
            <a:lvl4pPr marL="1371576" indent="0">
              <a:buNone/>
              <a:defRPr sz="1999"/>
            </a:lvl4pPr>
            <a:lvl5pPr marL="1828769" indent="0">
              <a:buNone/>
              <a:defRPr sz="1999"/>
            </a:lvl5pPr>
            <a:lvl6pPr marL="2285960" indent="0">
              <a:buNone/>
              <a:defRPr sz="1999"/>
            </a:lvl6pPr>
            <a:lvl7pPr marL="2743153" indent="0">
              <a:buNone/>
              <a:defRPr sz="1999"/>
            </a:lvl7pPr>
            <a:lvl8pPr marL="3200344" indent="0">
              <a:buNone/>
              <a:defRPr sz="1999"/>
            </a:lvl8pPr>
            <a:lvl9pPr marL="3657536" indent="0">
              <a:buNone/>
              <a:defRPr sz="1999"/>
            </a:lvl9pPr>
          </a:lstStyle>
          <a:p>
            <a:r>
              <a:rPr lang="en-US" dirty="0" smtClean="0"/>
              <a:t>Click icon to add picture</a:t>
            </a:r>
            <a:endParaRPr dirty="0"/>
          </a:p>
        </p:txBody>
      </p:sp>
      <p:sp>
        <p:nvSpPr>
          <p:cNvPr id="4" name="Text Placeholder 3"/>
          <p:cNvSpPr>
            <a:spLocks noGrp="1"/>
          </p:cNvSpPr>
          <p:nvPr>
            <p:ph type="body" sz="half" idx="2"/>
          </p:nvPr>
        </p:nvSpPr>
        <p:spPr>
          <a:xfrm>
            <a:off x="1342406" y="2784247"/>
            <a:ext cx="5185570" cy="4800424"/>
          </a:xfrm>
        </p:spPr>
        <p:txBody>
          <a:bodyPr>
            <a:normAutofit/>
          </a:bodyPr>
          <a:lstStyle>
            <a:lvl1pPr marL="0" indent="0">
              <a:lnSpc>
                <a:spcPct val="110000"/>
              </a:lnSpc>
              <a:spcBef>
                <a:spcPts val="600"/>
              </a:spcBef>
              <a:buNone/>
              <a:defRPr sz="1800"/>
            </a:lvl1pPr>
            <a:lvl2pPr marL="457193" indent="0">
              <a:buNone/>
              <a:defRPr sz="1199"/>
            </a:lvl2pPr>
            <a:lvl3pPr marL="914384" indent="0">
              <a:buNone/>
              <a:defRPr sz="1000"/>
            </a:lvl3pPr>
            <a:lvl4pPr marL="1371576" indent="0">
              <a:buNone/>
              <a:defRPr sz="900"/>
            </a:lvl4pPr>
            <a:lvl5pPr marL="1828769" indent="0">
              <a:buNone/>
              <a:defRPr sz="900"/>
            </a:lvl5pPr>
            <a:lvl6pPr marL="2285960" indent="0">
              <a:buNone/>
              <a:defRPr sz="900"/>
            </a:lvl6pPr>
            <a:lvl7pPr marL="2743153" indent="0">
              <a:buNone/>
              <a:defRPr sz="900"/>
            </a:lvl7pPr>
            <a:lvl8pPr marL="3200344" indent="0">
              <a:buNone/>
              <a:defRPr sz="900"/>
            </a:lvl8pPr>
            <a:lvl9pPr marL="3657536"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53232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DE858D-A66C-481F-AE8D-6E18C4B2A7A9}"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02228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41347" y="672060"/>
            <a:ext cx="2976902" cy="691261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42412" y="672060"/>
            <a:ext cx="9410847" cy="6912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9BFB95D-35E2-4822-BEB8-BA95BE6B98F1}"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4244096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2408" y="672061"/>
            <a:ext cx="6337919" cy="316828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342410" y="4288381"/>
            <a:ext cx="6337920" cy="1760155"/>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9FF09D8-8047-44C6-9492-819FCAAC619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461391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 y="1"/>
            <a:ext cx="15360650" cy="1835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Rectangle 11"/>
          <p:cNvSpPr/>
          <p:nvPr userDrawn="1"/>
        </p:nvSpPr>
        <p:spPr>
          <a:xfrm>
            <a:off x="1" y="3606001"/>
            <a:ext cx="6780046" cy="503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title"/>
          </p:nvPr>
        </p:nvSpPr>
        <p:spPr>
          <a:xfrm>
            <a:off x="928233" y="402222"/>
            <a:ext cx="13324127" cy="1344119"/>
          </a:xfrm>
        </p:spPr>
        <p:txBody>
          <a:bodyPr>
            <a:normAutofit/>
          </a:bodyPr>
          <a:lstStyle>
            <a:lvl1pPr>
              <a:defRPr sz="440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738485" y="2034365"/>
            <a:ext cx="10947315" cy="5280466"/>
          </a:xfrm>
        </p:spPr>
        <p:txBody>
          <a:bodyPr>
            <a:normAutofit/>
          </a:bodyPr>
          <a:lstStyle>
            <a:lvl1pPr>
              <a:defRPr sz="3200"/>
            </a:lvl1pPr>
            <a:lvl2pPr marL="722313" indent="-357188">
              <a:lnSpc>
                <a:spcPct val="100000"/>
              </a:lnSpc>
              <a:buFont typeface="Courier New" pitchFamily="49" charset="0"/>
              <a:buChar char="o"/>
              <a:defRPr sz="3200"/>
            </a:lvl2pPr>
            <a:lvl3pPr marL="1069975" indent="-357188">
              <a:lnSpc>
                <a:spcPct val="100000"/>
              </a:lnSpc>
              <a:defRPr sz="32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3358986" y="7677968"/>
            <a:ext cx="7304212" cy="344029"/>
          </a:xfrm>
        </p:spPr>
        <p:txBody>
          <a:bodyPr/>
          <a:lstStyle>
            <a:lvl1pPr algn="ctr">
              <a:defRPr sz="1600"/>
            </a:lvl1pPr>
          </a:lstStyle>
          <a:p>
            <a:r>
              <a:rPr lang="en-US" dirty="0" smtClean="0">
                <a:solidFill>
                  <a:prstClr val="white">
                    <a:lumMod val="50000"/>
                  </a:prstClr>
                </a:solidFill>
              </a:rPr>
              <a:t>SECRET</a:t>
            </a:r>
            <a:endParaRPr lang="en-GB" dirty="0">
              <a:solidFill>
                <a:srgbClr val="F07F09"/>
              </a:solidFill>
            </a:endParaRPr>
          </a:p>
        </p:txBody>
      </p:sp>
      <p:sp>
        <p:nvSpPr>
          <p:cNvPr id="15" name="Slide Number Placeholder 6"/>
          <p:cNvSpPr txBox="1">
            <a:spLocks/>
          </p:cNvSpPr>
          <p:nvPr userDrawn="1"/>
        </p:nvSpPr>
        <p:spPr>
          <a:xfrm>
            <a:off x="12181719" y="7677968"/>
            <a:ext cx="1536466" cy="344029"/>
          </a:xfrm>
          <a:prstGeom prst="rect">
            <a:avLst/>
          </a:prstGeom>
        </p:spPr>
        <p:txBody>
          <a:bodyPr vert="horz" lIns="91440" tIns="45720" rIns="91440" bIns="45720" rtlCol="0" anchor="ctr"/>
          <a:lstStyle/>
          <a:p>
            <a:pPr algn="r">
              <a:defRPr/>
            </a:pPr>
            <a:fld id="{AAEAE4A8-A6E5-453E-B946-FB774B73F48C}" type="slidenum">
              <a:rPr lang="en-GB" sz="1600" b="1" smtClean="0">
                <a:solidFill>
                  <a:prstClr val="black">
                    <a:lumMod val="65000"/>
                    <a:lumOff val="35000"/>
                  </a:prstClr>
                </a:solidFill>
              </a:rPr>
              <a:pPr algn="r">
                <a:defRPr/>
              </a:pPr>
              <a:t>‹#›</a:t>
            </a:fld>
            <a:endParaRPr lang="en-GB" sz="1600" b="1" dirty="0">
              <a:solidFill>
                <a:prstClr val="black">
                  <a:lumMod val="65000"/>
                  <a:lumOff val="35000"/>
                </a:prstClr>
              </a:solidFill>
            </a:endParaRPr>
          </a:p>
        </p:txBody>
      </p:sp>
      <p:sp>
        <p:nvSpPr>
          <p:cNvPr id="17" name="Rectangle 16"/>
          <p:cNvSpPr/>
          <p:nvPr userDrawn="1"/>
        </p:nvSpPr>
        <p:spPr>
          <a:xfrm>
            <a:off x="1" y="3677440"/>
            <a:ext cx="748176" cy="21058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pic>
        <p:nvPicPr>
          <p:cNvPr id="16" name="Picture 15" descr="logo.png"/>
          <p:cNvPicPr>
            <a:picLocks noChangeAspect="1"/>
          </p:cNvPicPr>
          <p:nvPr userDrawn="1"/>
        </p:nvPicPr>
        <p:blipFill>
          <a:blip r:embed="rId2" cstate="print"/>
          <a:stretch>
            <a:fillRect/>
          </a:stretch>
        </p:blipFill>
        <p:spPr>
          <a:xfrm>
            <a:off x="1108289" y="7677967"/>
            <a:ext cx="2160669" cy="651668"/>
          </a:xfrm>
          <a:prstGeom prst="rect">
            <a:avLst/>
          </a:prstGeom>
        </p:spPr>
      </p:pic>
      <p:sp>
        <p:nvSpPr>
          <p:cNvPr id="11" name="Date Placeholder 3"/>
          <p:cNvSpPr>
            <a:spLocks noGrp="1"/>
          </p:cNvSpPr>
          <p:nvPr>
            <p:ph type="dt" sz="half" idx="10"/>
          </p:nvPr>
        </p:nvSpPr>
        <p:spPr>
          <a:xfrm>
            <a:off x="11033589" y="7678494"/>
            <a:ext cx="1728523" cy="344029"/>
          </a:xfrm>
        </p:spPr>
        <p:txBody>
          <a:bodyPr/>
          <a:lstStyle>
            <a:lvl1pPr>
              <a:defRPr sz="1600"/>
            </a:lvl1pPr>
          </a:lstStyle>
          <a:p>
            <a:fld id="{5C7FE2CF-05DD-46D8-99FF-CBB9136088DE}" type="datetime1">
              <a:rPr lang="en-US" smtClean="0">
                <a:solidFill>
                  <a:prstClr val="black">
                    <a:lumMod val="65000"/>
                    <a:lumOff val="35000"/>
                  </a:prstClr>
                </a:solidFill>
              </a:rPr>
              <a:pPr/>
              <a:t>11/21/2018</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1645527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8" y="672061"/>
            <a:ext cx="10947314" cy="2880254"/>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342408" y="3936350"/>
            <a:ext cx="10947314" cy="1728153"/>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A6F68-E4DD-4830-884F-1558A330460A}"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07348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2406" y="2304204"/>
            <a:ext cx="5358422"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886618" y="2304204"/>
            <a:ext cx="5358422"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E430BDB-D4E0-48C5-B67C-56295912804C}"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20786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42407" y="2304203"/>
            <a:ext cx="5358422"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2407" y="3264289"/>
            <a:ext cx="5358422"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931299" y="2304203"/>
            <a:ext cx="5358422"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31299" y="3264289"/>
            <a:ext cx="5358422"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B4C4D8-48C7-4BF9-952B-AC4F48FD3F96}"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472367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494D34-2B79-4617-B4DD-594333707A5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4007672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2406" y="2304204"/>
            <a:ext cx="5358422"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886618" y="2304204"/>
            <a:ext cx="5358422"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E430BDB-D4E0-48C5-B67C-56295912804C}" type="datetime1">
              <a:rPr lang="en-US" smtClean="0"/>
              <a:pPr/>
              <a:t>11/21/2018</a:t>
            </a:fld>
            <a:endParaRPr dirty="0"/>
          </a:p>
        </p:txBody>
      </p:sp>
      <p:sp>
        <p:nvSpPr>
          <p:cNvPr id="6" name="Footer Placeholder 5"/>
          <p:cNvSpPr>
            <a:spLocks noGrp="1"/>
          </p:cNvSpPr>
          <p:nvPr>
            <p:ph type="ftr" sz="quarter" idx="11"/>
          </p:nvPr>
        </p:nvSpPr>
        <p:spPr/>
        <p:txBody>
          <a:bodyPr/>
          <a:lstStyle/>
          <a:p>
            <a:r>
              <a:rPr lang="en-GB" dirty="0" smtClean="0"/>
              <a:t>SECRET</a:t>
            </a:r>
            <a:endParaRPr dirty="0"/>
          </a:p>
        </p:txBody>
      </p:sp>
      <p:sp>
        <p:nvSpPr>
          <p:cNvPr id="7" name="Slide Number Placeholder 6"/>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3413709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B68A5-99ED-4FB0-96D5-9863230677B3}"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1113547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7" y="672059"/>
            <a:ext cx="5185570" cy="192017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7392239" y="672060"/>
            <a:ext cx="7394238" cy="691261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342407" y="2784247"/>
            <a:ext cx="5185570" cy="4800424"/>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B5C81-2BFF-44B4-814E-61809521DE52}"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733413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7" y="672059"/>
            <a:ext cx="5185570" cy="192017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7392241" y="672060"/>
            <a:ext cx="7284313" cy="7296644"/>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342407" y="2784247"/>
            <a:ext cx="5185570" cy="4800424"/>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98933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DE858D-A66C-481F-AE8D-6E18C4B2A7A9}"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253700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41346" y="672060"/>
            <a:ext cx="2976902" cy="691261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42411" y="672060"/>
            <a:ext cx="9410848" cy="6912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9BFB95D-35E2-4822-BEB8-BA95BE6B98F1}"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4129743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42407" y="2304203"/>
            <a:ext cx="5358422"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2407" y="3264289"/>
            <a:ext cx="5358422"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931299" y="2304203"/>
            <a:ext cx="5358422"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931299" y="3264289"/>
            <a:ext cx="5358422"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B4C4D8-48C7-4BF9-952B-AC4F48FD3F96}" type="datetime1">
              <a:rPr lang="en-US" smtClean="0"/>
              <a:pPr/>
              <a:t>11/21/2018</a:t>
            </a:fld>
            <a:endParaRPr dirty="0"/>
          </a:p>
        </p:txBody>
      </p:sp>
      <p:sp>
        <p:nvSpPr>
          <p:cNvPr id="8" name="Footer Placeholder 7"/>
          <p:cNvSpPr>
            <a:spLocks noGrp="1"/>
          </p:cNvSpPr>
          <p:nvPr>
            <p:ph type="ftr" sz="quarter" idx="11"/>
          </p:nvPr>
        </p:nvSpPr>
        <p:spPr/>
        <p:txBody>
          <a:bodyPr/>
          <a:lstStyle/>
          <a:p>
            <a:r>
              <a:rPr lang="en-GB" dirty="0" smtClean="0"/>
              <a:t>SECRET</a:t>
            </a:r>
            <a:endParaRPr dirty="0"/>
          </a:p>
        </p:txBody>
      </p:sp>
      <p:sp>
        <p:nvSpPr>
          <p:cNvPr id="9" name="Slide Number Placeholder 8"/>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2000784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494D34-2B79-4617-B4DD-594333707A57}" type="datetime1">
              <a:rPr lang="en-US" smtClean="0"/>
              <a:pPr/>
              <a:t>11/21/2018</a:t>
            </a:fld>
            <a:endParaRPr dirty="0"/>
          </a:p>
        </p:txBody>
      </p:sp>
      <p:sp>
        <p:nvSpPr>
          <p:cNvPr id="4" name="Footer Placeholder 3"/>
          <p:cNvSpPr>
            <a:spLocks noGrp="1"/>
          </p:cNvSpPr>
          <p:nvPr>
            <p:ph type="ftr" sz="quarter" idx="11"/>
          </p:nvPr>
        </p:nvSpPr>
        <p:spPr/>
        <p:txBody>
          <a:bodyPr/>
          <a:lstStyle/>
          <a:p>
            <a:r>
              <a:rPr lang="en-GB" dirty="0" smtClean="0"/>
              <a:t>SECRET</a:t>
            </a:r>
            <a:endParaRPr dirty="0"/>
          </a:p>
        </p:txBody>
      </p:sp>
      <p:sp>
        <p:nvSpPr>
          <p:cNvPr id="5" name="Slide Number Placeholder 4"/>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907158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B68A5-99ED-4FB0-96D5-9863230677B3}" type="datetime1">
              <a:rPr lang="en-US" smtClean="0"/>
              <a:pPr/>
              <a:t>11/21/2018</a:t>
            </a:fld>
            <a:endParaRPr dirty="0"/>
          </a:p>
        </p:txBody>
      </p:sp>
      <p:sp>
        <p:nvSpPr>
          <p:cNvPr id="3" name="Footer Placeholder 2"/>
          <p:cNvSpPr>
            <a:spLocks noGrp="1"/>
          </p:cNvSpPr>
          <p:nvPr>
            <p:ph type="ftr" sz="quarter" idx="11"/>
          </p:nvPr>
        </p:nvSpPr>
        <p:spPr/>
        <p:txBody>
          <a:bodyPr/>
          <a:lstStyle/>
          <a:p>
            <a:r>
              <a:rPr lang="en-GB" dirty="0" smtClean="0"/>
              <a:t>SECRET</a:t>
            </a:r>
            <a:endParaRPr dirty="0"/>
          </a:p>
        </p:txBody>
      </p:sp>
      <p:sp>
        <p:nvSpPr>
          <p:cNvPr id="4" name="Slide Number Placeholder 3"/>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2441531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7" y="672059"/>
            <a:ext cx="5185570" cy="192017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7392239" y="672060"/>
            <a:ext cx="7394238" cy="691261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342407" y="2784247"/>
            <a:ext cx="5185570" cy="4800424"/>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B5C81-2BFF-44B4-814E-61809521DE52}" type="datetime1">
              <a:rPr lang="en-US" smtClean="0"/>
              <a:pPr/>
              <a:t>11/21/2018</a:t>
            </a:fld>
            <a:endParaRPr dirty="0"/>
          </a:p>
        </p:txBody>
      </p:sp>
      <p:sp>
        <p:nvSpPr>
          <p:cNvPr id="6" name="Footer Placeholder 5"/>
          <p:cNvSpPr>
            <a:spLocks noGrp="1"/>
          </p:cNvSpPr>
          <p:nvPr>
            <p:ph type="ftr" sz="quarter" idx="11"/>
          </p:nvPr>
        </p:nvSpPr>
        <p:spPr/>
        <p:txBody>
          <a:bodyPr/>
          <a:lstStyle/>
          <a:p>
            <a:r>
              <a:rPr lang="en-GB" dirty="0" smtClean="0"/>
              <a:t>SECRET</a:t>
            </a:r>
            <a:endParaRPr dirty="0"/>
          </a:p>
        </p:txBody>
      </p:sp>
      <p:sp>
        <p:nvSpPr>
          <p:cNvPr id="7" name="Slide Number Placeholder 6"/>
          <p:cNvSpPr>
            <a:spLocks noGrp="1"/>
          </p:cNvSpPr>
          <p:nvPr>
            <p:ph type="sldNum" sz="quarter" idx="12"/>
          </p:nvPr>
        </p:nvSpPr>
        <p:spPr/>
        <p:txBody>
          <a:bodyPr/>
          <a:lstStyle/>
          <a:p>
            <a:fld id="{AAEAE4A8-A6E5-453E-B946-FB774B73F48C}" type="slidenum">
              <a:rPr/>
              <a:pPr/>
              <a:t>‹#›</a:t>
            </a:fld>
            <a:endParaRPr dirty="0"/>
          </a:p>
        </p:txBody>
      </p:sp>
    </p:spTree>
    <p:extLst>
      <p:ext uri="{BB962C8B-B14F-4D97-AF65-F5344CB8AC3E}">
        <p14:creationId xmlns:p14="http://schemas.microsoft.com/office/powerpoint/2010/main" xmlns="" val="2101711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407" y="672059"/>
            <a:ext cx="5185570" cy="192017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7392241" y="672060"/>
            <a:ext cx="7284313" cy="7296644"/>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342407" y="2784247"/>
            <a:ext cx="5185570" cy="4800424"/>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19608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410" y="672061"/>
            <a:ext cx="10947315" cy="1344119"/>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342410" y="2304204"/>
            <a:ext cx="10947315" cy="52804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8736644" y="7755355"/>
            <a:ext cx="1728523"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C96F8F6-E35F-4A5A-856F-B4352AE56387}" type="datetime1">
              <a:rPr lang="en-US" smtClean="0"/>
              <a:pPr/>
              <a:t>11/21/2018</a:t>
            </a:fld>
            <a:endParaRPr dirty="0"/>
          </a:p>
        </p:txBody>
      </p:sp>
      <p:sp>
        <p:nvSpPr>
          <p:cNvPr id="5" name="Footer Placeholder 4"/>
          <p:cNvSpPr>
            <a:spLocks noGrp="1"/>
          </p:cNvSpPr>
          <p:nvPr>
            <p:ph type="ftr" sz="quarter" idx="3"/>
          </p:nvPr>
        </p:nvSpPr>
        <p:spPr>
          <a:xfrm>
            <a:off x="1342411" y="7755355"/>
            <a:ext cx="7124156" cy="34402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GB" dirty="0" smtClean="0"/>
              <a:t>SECRET</a:t>
            </a:r>
            <a:endParaRPr dirty="0"/>
          </a:p>
        </p:txBody>
      </p:sp>
      <p:sp>
        <p:nvSpPr>
          <p:cNvPr id="6" name="Slide Number Placeholder 5"/>
          <p:cNvSpPr>
            <a:spLocks noGrp="1"/>
          </p:cNvSpPr>
          <p:nvPr>
            <p:ph type="sldNum" sz="quarter" idx="4"/>
          </p:nvPr>
        </p:nvSpPr>
        <p:spPr>
          <a:xfrm>
            <a:off x="10753259" y="7755355"/>
            <a:ext cx="1536466"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dirty="0"/>
          </a:p>
        </p:txBody>
      </p:sp>
    </p:spTree>
    <p:extLst>
      <p:ext uri="{BB962C8B-B14F-4D97-AF65-F5344CB8AC3E}">
        <p14:creationId xmlns:p14="http://schemas.microsoft.com/office/powerpoint/2010/main" xmlns=""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4400" b="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838"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410" y="672061"/>
            <a:ext cx="10947315" cy="1344119"/>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342410" y="2304204"/>
            <a:ext cx="10947315" cy="52804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8736644" y="7755355"/>
            <a:ext cx="1728523"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C96F8F6-E35F-4A5A-856F-B4352AE5638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3"/>
          </p:nvPr>
        </p:nvSpPr>
        <p:spPr>
          <a:xfrm>
            <a:off x="1342411" y="7755355"/>
            <a:ext cx="7124156" cy="34402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4"/>
          </p:nvPr>
        </p:nvSpPr>
        <p:spPr>
          <a:xfrm>
            <a:off x="10753259" y="7755355"/>
            <a:ext cx="1536466"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0053712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4400" b="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410" y="672060"/>
            <a:ext cx="10947316" cy="1344119"/>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342410" y="2304204"/>
            <a:ext cx="10947316" cy="52804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8736645" y="7755355"/>
            <a:ext cx="1728523"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C96F8F6-E35F-4A5A-856F-B4352AE5638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3"/>
          </p:nvPr>
        </p:nvSpPr>
        <p:spPr>
          <a:xfrm>
            <a:off x="1342411" y="7755355"/>
            <a:ext cx="7124157" cy="34402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4"/>
          </p:nvPr>
        </p:nvSpPr>
        <p:spPr>
          <a:xfrm>
            <a:off x="10753259" y="7755355"/>
            <a:ext cx="1536467"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890876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defTabSz="914384" rtl="0" eaLnBrk="1" latinLnBrk="0" hangingPunct="1">
        <a:lnSpc>
          <a:spcPct val="80000"/>
        </a:lnSpc>
        <a:spcBef>
          <a:spcPct val="0"/>
        </a:spcBef>
        <a:buNone/>
        <a:defRPr sz="4400" b="0" kern="1200">
          <a:solidFill>
            <a:schemeClr val="accent1"/>
          </a:solidFill>
          <a:latin typeface="+mj-lt"/>
          <a:ea typeface="+mj-ea"/>
          <a:cs typeface="+mj-cs"/>
        </a:defRPr>
      </a:lvl1pPr>
    </p:titleStyle>
    <p:bodyStyle>
      <a:lvl1pPr marL="274316" indent="-228596" algn="l" defTabSz="914384"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594350" indent="-228596" algn="l" defTabSz="914384" rtl="0" eaLnBrk="1" latinLnBrk="0" hangingPunct="1">
        <a:lnSpc>
          <a:spcPct val="90000"/>
        </a:lnSpc>
        <a:spcBef>
          <a:spcPts val="10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2pPr>
      <a:lvl3pPr marL="777226" indent="-182877" algn="l" defTabSz="914384"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03" indent="-182877" algn="l" defTabSz="914384"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4pPr>
      <a:lvl5pPr marL="1097261" indent="-137158" algn="l" defTabSz="914384"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5pPr>
      <a:lvl6pPr marL="1234419" indent="-137158" algn="l" defTabSz="914384"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576" indent="-137158" algn="l" defTabSz="914384"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34" indent="-137158" algn="l" defTabSz="914384"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892" indent="-137158" algn="l" defTabSz="914384"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384" rtl="0" eaLnBrk="1" latinLnBrk="0" hangingPunct="1">
        <a:defRPr sz="1800" kern="1200">
          <a:solidFill>
            <a:schemeClr val="tx1"/>
          </a:solidFill>
          <a:latin typeface="+mn-lt"/>
          <a:ea typeface="+mn-ea"/>
          <a:cs typeface="+mn-cs"/>
        </a:defRPr>
      </a:lvl1pPr>
      <a:lvl2pPr marL="457193"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6" algn="l" defTabSz="914384" rtl="0" eaLnBrk="1" latinLnBrk="0" hangingPunct="1">
        <a:defRPr sz="1800" kern="1200">
          <a:solidFill>
            <a:schemeClr val="tx1"/>
          </a:solidFill>
          <a:latin typeface="+mn-lt"/>
          <a:ea typeface="+mn-ea"/>
          <a:cs typeface="+mn-cs"/>
        </a:defRPr>
      </a:lvl4pPr>
      <a:lvl5pPr marL="1828769" algn="l" defTabSz="914384" rtl="0" eaLnBrk="1" latinLnBrk="0" hangingPunct="1">
        <a:defRPr sz="1800" kern="1200">
          <a:solidFill>
            <a:schemeClr val="tx1"/>
          </a:solidFill>
          <a:latin typeface="+mn-lt"/>
          <a:ea typeface="+mn-ea"/>
          <a:cs typeface="+mn-cs"/>
        </a:defRPr>
      </a:lvl5pPr>
      <a:lvl6pPr marL="2285960" algn="l" defTabSz="914384" rtl="0" eaLnBrk="1" latinLnBrk="0" hangingPunct="1">
        <a:defRPr sz="1800" kern="1200">
          <a:solidFill>
            <a:schemeClr val="tx1"/>
          </a:solidFill>
          <a:latin typeface="+mn-lt"/>
          <a:ea typeface="+mn-ea"/>
          <a:cs typeface="+mn-cs"/>
        </a:defRPr>
      </a:lvl6pPr>
      <a:lvl7pPr marL="2743153" algn="l" defTabSz="914384" rtl="0" eaLnBrk="1" latinLnBrk="0" hangingPunct="1">
        <a:defRPr sz="1800" kern="1200">
          <a:solidFill>
            <a:schemeClr val="tx1"/>
          </a:solidFill>
          <a:latin typeface="+mn-lt"/>
          <a:ea typeface="+mn-ea"/>
          <a:cs typeface="+mn-cs"/>
        </a:defRPr>
      </a:lvl7pPr>
      <a:lvl8pPr marL="3200344" algn="l" defTabSz="914384" rtl="0" eaLnBrk="1" latinLnBrk="0" hangingPunct="1">
        <a:defRPr sz="1800" kern="1200">
          <a:solidFill>
            <a:schemeClr val="tx1"/>
          </a:solidFill>
          <a:latin typeface="+mn-lt"/>
          <a:ea typeface="+mn-ea"/>
          <a:cs typeface="+mn-cs"/>
        </a:defRPr>
      </a:lvl8pPr>
      <a:lvl9pPr marL="3657536" algn="l" defTabSz="91438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410" y="672061"/>
            <a:ext cx="10947315" cy="1344119"/>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342410" y="2304204"/>
            <a:ext cx="10947315" cy="52804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8736644" y="7755355"/>
            <a:ext cx="1728523"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C96F8F6-E35F-4A5A-856F-B4352AE56387}" type="datetime1">
              <a:rPr lang="en-US" smtClean="0">
                <a:solidFill>
                  <a:prstClr val="black">
                    <a:lumMod val="65000"/>
                    <a:lumOff val="35000"/>
                  </a:prstClr>
                </a:solidFill>
              </a:rPr>
              <a:pPr/>
              <a:t>11/21/2018</a:t>
            </a:fld>
            <a:endParaRPr dirty="0">
              <a:solidFill>
                <a:prstClr val="black">
                  <a:lumMod val="65000"/>
                  <a:lumOff val="35000"/>
                </a:prstClr>
              </a:solidFill>
            </a:endParaRPr>
          </a:p>
        </p:txBody>
      </p:sp>
      <p:sp>
        <p:nvSpPr>
          <p:cNvPr id="5" name="Footer Placeholder 4"/>
          <p:cNvSpPr>
            <a:spLocks noGrp="1"/>
          </p:cNvSpPr>
          <p:nvPr>
            <p:ph type="ftr" sz="quarter" idx="3"/>
          </p:nvPr>
        </p:nvSpPr>
        <p:spPr>
          <a:xfrm>
            <a:off x="1342411" y="7755355"/>
            <a:ext cx="7124156" cy="34402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GB" dirty="0" smtClean="0">
                <a:solidFill>
                  <a:prstClr val="black">
                    <a:lumMod val="65000"/>
                    <a:lumOff val="35000"/>
                  </a:prstClr>
                </a:solidFill>
              </a:rPr>
              <a:t>SECRET</a:t>
            </a:r>
            <a:endParaRPr dirty="0">
              <a:solidFill>
                <a:prstClr val="black">
                  <a:lumMod val="65000"/>
                  <a:lumOff val="35000"/>
                </a:prstClr>
              </a:solidFill>
            </a:endParaRPr>
          </a:p>
        </p:txBody>
      </p:sp>
      <p:sp>
        <p:nvSpPr>
          <p:cNvPr id="6" name="Slide Number Placeholder 5"/>
          <p:cNvSpPr>
            <a:spLocks noGrp="1"/>
          </p:cNvSpPr>
          <p:nvPr>
            <p:ph type="sldNum" sz="quarter" idx="4"/>
          </p:nvPr>
        </p:nvSpPr>
        <p:spPr>
          <a:xfrm>
            <a:off x="10753259" y="7755355"/>
            <a:ext cx="1536466"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xmlns="" val="34878924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4400" b="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9.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85917" y="6624637"/>
            <a:ext cx="12188825" cy="2016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SPATIALLY ENHANCED ASSET INFORMATION</a:t>
            </a:r>
          </a:p>
        </p:txBody>
      </p:sp>
      <p:sp>
        <p:nvSpPr>
          <p:cNvPr id="2" name="Title 1"/>
          <p:cNvSpPr>
            <a:spLocks noGrp="1"/>
          </p:cNvSpPr>
          <p:nvPr>
            <p:ph type="ctrTitle"/>
          </p:nvPr>
        </p:nvSpPr>
        <p:spPr>
          <a:xfrm>
            <a:off x="1847677" y="1728094"/>
            <a:ext cx="11593288" cy="3168281"/>
          </a:xfrm>
        </p:spPr>
        <p:txBody>
          <a:bodyPr>
            <a:noAutofit/>
          </a:bodyPr>
          <a:lstStyle/>
          <a:p>
            <a:pPr algn="ctr"/>
            <a:r>
              <a:rPr lang="en-US" sz="4400" b="1" dirty="0" smtClean="0"/>
              <a:t>Presentation to the Portfolio Committee</a:t>
            </a:r>
            <a:br>
              <a:rPr lang="en-US" sz="4400" b="1" dirty="0" smtClean="0"/>
            </a:br>
            <a:r>
              <a:rPr lang="en-US" sz="4400" b="1" dirty="0"/>
              <a:t/>
            </a:r>
            <a:br>
              <a:rPr lang="en-US" sz="4400" b="1" dirty="0"/>
            </a:br>
            <a:r>
              <a:rPr lang="en-US" sz="4400" b="1" dirty="0" smtClean="0"/>
              <a:t>20 November 2018</a:t>
            </a:r>
            <a:endParaRPr lang="en-US" sz="4400" b="1" dirty="0"/>
          </a:p>
        </p:txBody>
      </p:sp>
      <p:sp>
        <p:nvSpPr>
          <p:cNvPr id="16" name="Subtitle 2"/>
          <p:cNvSpPr txBox="1">
            <a:spLocks/>
          </p:cNvSpPr>
          <p:nvPr/>
        </p:nvSpPr>
        <p:spPr>
          <a:xfrm>
            <a:off x="2965418" y="7344718"/>
            <a:ext cx="5029201" cy="1760155"/>
          </a:xfrm>
          <a:prstGeom prst="rect">
            <a:avLst/>
          </a:prstGeom>
        </p:spPr>
        <p:txBody>
          <a:bodyPr vert="horz" lIns="91440" tIns="45720" rIns="91440" bIns="45720" rtlCol="0">
            <a:normAutofit/>
          </a:bodyPr>
          <a:lstStyle/>
          <a:p>
            <a:pPr>
              <a:lnSpc>
                <a:spcPct val="90000"/>
              </a:lnSpc>
              <a:spcBef>
                <a:spcPts val="600"/>
              </a:spcBef>
              <a:buClr>
                <a:schemeClr val="tx1">
                  <a:lumMod val="65000"/>
                  <a:lumOff val="35000"/>
                </a:schemeClr>
              </a:buClr>
              <a:buSzPct val="80000"/>
              <a:defRPr/>
            </a:pPr>
            <a:endParaRPr lang="en-US" sz="2500" dirty="0">
              <a:solidFill>
                <a:schemeClr val="accent5">
                  <a:lumMod val="60000"/>
                  <a:lumOff val="40000"/>
                </a:schemeClr>
              </a:solidFill>
            </a:endParaRPr>
          </a:p>
        </p:txBody>
      </p:sp>
      <p:pic>
        <p:nvPicPr>
          <p:cNvPr id="18" name="Picture 17" descr="prj182.jpg"/>
          <p:cNvPicPr>
            <a:picLocks noChangeAspect="1"/>
          </p:cNvPicPr>
          <p:nvPr/>
        </p:nvPicPr>
        <p:blipFill>
          <a:blip r:embed="rId2" cstate="print"/>
          <a:stretch>
            <a:fillRect/>
          </a:stretch>
        </p:blipFill>
        <p:spPr>
          <a:xfrm>
            <a:off x="7537452" y="4963323"/>
            <a:ext cx="2534097" cy="1714512"/>
          </a:xfrm>
          <a:prstGeom prst="rect">
            <a:avLst/>
          </a:prstGeom>
        </p:spPr>
      </p:pic>
      <p:pic>
        <p:nvPicPr>
          <p:cNvPr id="19" name="Picture 18" descr="prj192.jpg"/>
          <p:cNvPicPr>
            <a:picLocks noChangeAspect="1"/>
          </p:cNvPicPr>
          <p:nvPr/>
        </p:nvPicPr>
        <p:blipFill>
          <a:blip r:embed="rId3" cstate="print"/>
          <a:stretch>
            <a:fillRect/>
          </a:stretch>
        </p:blipFill>
        <p:spPr>
          <a:xfrm>
            <a:off x="5037122" y="4963323"/>
            <a:ext cx="2534097" cy="1714512"/>
          </a:xfrm>
          <a:prstGeom prst="rect">
            <a:avLst/>
          </a:prstGeom>
        </p:spPr>
      </p:pic>
      <p:pic>
        <p:nvPicPr>
          <p:cNvPr id="20" name="Picture 19" descr="prj201.jpg"/>
          <p:cNvPicPr>
            <a:picLocks noChangeAspect="1"/>
          </p:cNvPicPr>
          <p:nvPr/>
        </p:nvPicPr>
        <p:blipFill>
          <a:blip r:embed="rId4" cstate="print"/>
          <a:stretch>
            <a:fillRect/>
          </a:stretch>
        </p:blipFill>
        <p:spPr>
          <a:xfrm>
            <a:off x="1585916" y="4963323"/>
            <a:ext cx="2534097" cy="1714512"/>
          </a:xfrm>
          <a:prstGeom prst="rect">
            <a:avLst/>
          </a:prstGeom>
        </p:spPr>
      </p:pic>
      <p:pic>
        <p:nvPicPr>
          <p:cNvPr id="21" name="Picture 20" descr="prj189.jpg"/>
          <p:cNvPicPr>
            <a:picLocks noChangeAspect="1"/>
          </p:cNvPicPr>
          <p:nvPr/>
        </p:nvPicPr>
        <p:blipFill>
          <a:blip r:embed="rId5" cstate="print"/>
          <a:stretch>
            <a:fillRect/>
          </a:stretch>
        </p:blipFill>
        <p:spPr>
          <a:xfrm>
            <a:off x="3965552" y="4963323"/>
            <a:ext cx="1143009" cy="1714513"/>
          </a:xfrm>
          <a:prstGeom prst="rect">
            <a:avLst/>
          </a:prstGeom>
        </p:spPr>
      </p:pic>
      <p:pic>
        <p:nvPicPr>
          <p:cNvPr id="22" name="Picture 21" descr="prj191.jpg"/>
          <p:cNvPicPr>
            <a:picLocks noChangeAspect="1"/>
          </p:cNvPicPr>
          <p:nvPr/>
        </p:nvPicPr>
        <p:blipFill>
          <a:blip r:embed="rId6" cstate="print"/>
          <a:stretch>
            <a:fillRect/>
          </a:stretch>
        </p:blipFill>
        <p:spPr>
          <a:xfrm>
            <a:off x="10037782" y="4963323"/>
            <a:ext cx="1190633" cy="1714512"/>
          </a:xfrm>
          <a:prstGeom prst="rect">
            <a:avLst/>
          </a:prstGeom>
        </p:spPr>
      </p:pic>
      <p:pic>
        <p:nvPicPr>
          <p:cNvPr id="23" name="Picture 22" descr="prj198.jpg"/>
          <p:cNvPicPr>
            <a:picLocks noChangeAspect="1"/>
          </p:cNvPicPr>
          <p:nvPr/>
        </p:nvPicPr>
        <p:blipFill>
          <a:blip r:embed="rId7" cstate="print"/>
          <a:stretch>
            <a:fillRect/>
          </a:stretch>
        </p:blipFill>
        <p:spPr>
          <a:xfrm>
            <a:off x="11202970" y="4963323"/>
            <a:ext cx="2571768" cy="1714512"/>
          </a:xfrm>
          <a:prstGeom prst="rect">
            <a:avLst/>
          </a:prstGeom>
        </p:spPr>
      </p:pic>
      <p:pic>
        <p:nvPicPr>
          <p:cNvPr id="15" name="Picture 14" descr="logo.png"/>
          <p:cNvPicPr>
            <a:picLocks noChangeAspect="1"/>
          </p:cNvPicPr>
          <p:nvPr/>
        </p:nvPicPr>
        <p:blipFill>
          <a:blip r:embed="rId8" cstate="print"/>
          <a:stretch>
            <a:fillRect/>
          </a:stretch>
        </p:blipFill>
        <p:spPr>
          <a:xfrm>
            <a:off x="2036725" y="588099"/>
            <a:ext cx="3000396" cy="1140418"/>
          </a:xfrm>
          <a:prstGeom prst="rect">
            <a:avLst/>
          </a:prstGeom>
        </p:spPr>
      </p:pic>
      <p:sp>
        <p:nvSpPr>
          <p:cNvPr id="13" name="Subtitle 2"/>
          <p:cNvSpPr txBox="1">
            <a:spLocks/>
          </p:cNvSpPr>
          <p:nvPr/>
        </p:nvSpPr>
        <p:spPr>
          <a:xfrm>
            <a:off x="2927797" y="6852314"/>
            <a:ext cx="8280920" cy="17601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endParaRPr lang="en-US" sz="2700" dirty="0">
              <a:solidFill>
                <a:schemeClr val="bg1"/>
              </a:solidFill>
            </a:endParaRPr>
          </a:p>
        </p:txBody>
      </p:sp>
    </p:spTree>
    <p:extLst>
      <p:ext uri="{BB962C8B-B14F-4D97-AF65-F5344CB8AC3E}">
        <p14:creationId xmlns:p14="http://schemas.microsoft.com/office/powerpoint/2010/main" xmlns="" val="1606264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42189" y="404730"/>
            <a:ext cx="10441160" cy="1344119"/>
          </a:xfrm>
        </p:spPr>
        <p:txBody>
          <a:bodyPr>
            <a:noAutofit/>
          </a:bodyPr>
          <a:lstStyle/>
          <a:p>
            <a:r>
              <a:rPr lang="en-ZA" sz="3600" b="1" dirty="0" smtClean="0"/>
              <a:t>CAPABILITY TO BUILD ASSET FOOTPRINTS:</a:t>
            </a:r>
            <a:br>
              <a:rPr lang="en-ZA" sz="3600" b="1" dirty="0" smtClean="0"/>
            </a:br>
            <a:r>
              <a:rPr lang="en-ZA" sz="2400" b="1" dirty="0" smtClean="0"/>
              <a:t>CREATED TO DETERMINE THE EXTENT OF  IMPROVEMENTS</a:t>
            </a:r>
            <a:endParaRPr lang="en-ZA" sz="2400" b="1" dirty="0"/>
          </a:p>
        </p:txBody>
      </p:sp>
      <p:pic>
        <p:nvPicPr>
          <p:cNvPr id="23" name="Picture 1" descr="C:\Users\Doreen\PMM\PRESENTATIONS\ernest&amp;young\map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3935909" y="2191767"/>
            <a:ext cx="6984776" cy="5080942"/>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Freeform 23"/>
          <p:cNvSpPr/>
          <p:nvPr/>
        </p:nvSpPr>
        <p:spPr>
          <a:xfrm>
            <a:off x="6429469" y="4390630"/>
            <a:ext cx="2366962" cy="2009775"/>
          </a:xfrm>
          <a:custGeom>
            <a:avLst/>
            <a:gdLst>
              <a:gd name="connsiteX0" fmla="*/ 1871662 w 2366962"/>
              <a:gd name="connsiteY0" fmla="*/ 0 h 2009775"/>
              <a:gd name="connsiteX1" fmla="*/ 2224087 w 2366962"/>
              <a:gd name="connsiteY1" fmla="*/ 647700 h 2009775"/>
              <a:gd name="connsiteX2" fmla="*/ 2366962 w 2366962"/>
              <a:gd name="connsiteY2" fmla="*/ 1295400 h 2009775"/>
              <a:gd name="connsiteX3" fmla="*/ 461962 w 2366962"/>
              <a:gd name="connsiteY3" fmla="*/ 2009775 h 2009775"/>
              <a:gd name="connsiteX4" fmla="*/ 0 w 2366962"/>
              <a:gd name="connsiteY4" fmla="*/ 862013 h 2009775"/>
              <a:gd name="connsiteX5" fmla="*/ 0 w 2366962"/>
              <a:gd name="connsiteY5" fmla="*/ 862013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62" h="2009775">
                <a:moveTo>
                  <a:pt x="1871662" y="0"/>
                </a:moveTo>
                <a:lnTo>
                  <a:pt x="2224087" y="647700"/>
                </a:lnTo>
                <a:lnTo>
                  <a:pt x="2366962" y="1295400"/>
                </a:lnTo>
                <a:lnTo>
                  <a:pt x="461962" y="2009775"/>
                </a:lnTo>
                <a:lnTo>
                  <a:pt x="0" y="862013"/>
                </a:lnTo>
                <a:lnTo>
                  <a:pt x="0" y="862013"/>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Freeform 43"/>
          <p:cNvSpPr/>
          <p:nvPr/>
        </p:nvSpPr>
        <p:spPr>
          <a:xfrm>
            <a:off x="5896069" y="3709593"/>
            <a:ext cx="533400" cy="1562100"/>
          </a:xfrm>
          <a:custGeom>
            <a:avLst/>
            <a:gdLst>
              <a:gd name="connsiteX0" fmla="*/ 533400 w 533400"/>
              <a:gd name="connsiteY0" fmla="*/ 1562100 h 1562100"/>
              <a:gd name="connsiteX1" fmla="*/ 0 w 533400"/>
              <a:gd name="connsiteY1" fmla="*/ 0 h 1562100"/>
            </a:gdLst>
            <a:ahLst/>
            <a:cxnLst>
              <a:cxn ang="0">
                <a:pos x="connsiteX0" y="connsiteY0"/>
              </a:cxn>
              <a:cxn ang="0">
                <a:pos x="connsiteX1" y="connsiteY1"/>
              </a:cxn>
            </a:cxnLst>
            <a:rect l="l" t="t" r="r" b="b"/>
            <a:pathLst>
              <a:path w="533400" h="1562100">
                <a:moveTo>
                  <a:pt x="533400" y="1562100"/>
                </a:moveTo>
                <a:lnTo>
                  <a:pt x="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Freeform 44"/>
          <p:cNvSpPr/>
          <p:nvPr/>
        </p:nvSpPr>
        <p:spPr>
          <a:xfrm>
            <a:off x="5896069" y="2514205"/>
            <a:ext cx="3043237" cy="1200150"/>
          </a:xfrm>
          <a:custGeom>
            <a:avLst/>
            <a:gdLst>
              <a:gd name="connsiteX0" fmla="*/ 0 w 3043237"/>
              <a:gd name="connsiteY0" fmla="*/ 1200150 h 1200150"/>
              <a:gd name="connsiteX1" fmla="*/ 3043237 w 3043237"/>
              <a:gd name="connsiteY1" fmla="*/ 0 h 1200150"/>
            </a:gdLst>
            <a:ahLst/>
            <a:cxnLst>
              <a:cxn ang="0">
                <a:pos x="connsiteX0" y="connsiteY0"/>
              </a:cxn>
              <a:cxn ang="0">
                <a:pos x="connsiteX1" y="connsiteY1"/>
              </a:cxn>
            </a:cxnLst>
            <a:rect l="l" t="t" r="r" b="b"/>
            <a:pathLst>
              <a:path w="3043237" h="1200150">
                <a:moveTo>
                  <a:pt x="0" y="1200150"/>
                </a:moveTo>
                <a:lnTo>
                  <a:pt x="3043237"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Freeform 45"/>
          <p:cNvSpPr/>
          <p:nvPr/>
        </p:nvSpPr>
        <p:spPr>
          <a:xfrm>
            <a:off x="8367806" y="2518968"/>
            <a:ext cx="947738" cy="1319212"/>
          </a:xfrm>
          <a:custGeom>
            <a:avLst/>
            <a:gdLst>
              <a:gd name="connsiteX0" fmla="*/ 557213 w 947738"/>
              <a:gd name="connsiteY0" fmla="*/ 0 h 1319212"/>
              <a:gd name="connsiteX1" fmla="*/ 947738 w 947738"/>
              <a:gd name="connsiteY1" fmla="*/ 1038225 h 1319212"/>
              <a:gd name="connsiteX2" fmla="*/ 200025 w 947738"/>
              <a:gd name="connsiteY2" fmla="*/ 1319212 h 1319212"/>
              <a:gd name="connsiteX3" fmla="*/ 0 w 947738"/>
              <a:gd name="connsiteY3" fmla="*/ 819150 h 1319212"/>
            </a:gdLst>
            <a:ahLst/>
            <a:cxnLst>
              <a:cxn ang="0">
                <a:pos x="connsiteX0" y="connsiteY0"/>
              </a:cxn>
              <a:cxn ang="0">
                <a:pos x="connsiteX1" y="connsiteY1"/>
              </a:cxn>
              <a:cxn ang="0">
                <a:pos x="connsiteX2" y="connsiteY2"/>
              </a:cxn>
              <a:cxn ang="0">
                <a:pos x="connsiteX3" y="connsiteY3"/>
              </a:cxn>
            </a:cxnLst>
            <a:rect l="l" t="t" r="r" b="b"/>
            <a:pathLst>
              <a:path w="947738" h="1319212">
                <a:moveTo>
                  <a:pt x="557213" y="0"/>
                </a:moveTo>
                <a:lnTo>
                  <a:pt x="947738" y="1038225"/>
                </a:lnTo>
                <a:lnTo>
                  <a:pt x="200025" y="1319212"/>
                </a:lnTo>
                <a:lnTo>
                  <a:pt x="0" y="81915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Freeform 46"/>
          <p:cNvSpPr/>
          <p:nvPr/>
        </p:nvSpPr>
        <p:spPr>
          <a:xfrm>
            <a:off x="6539006" y="3342880"/>
            <a:ext cx="1833563" cy="676275"/>
          </a:xfrm>
          <a:custGeom>
            <a:avLst/>
            <a:gdLst>
              <a:gd name="connsiteX0" fmla="*/ 1833563 w 1833563"/>
              <a:gd name="connsiteY0" fmla="*/ 0 h 676275"/>
              <a:gd name="connsiteX1" fmla="*/ 0 w 1833563"/>
              <a:gd name="connsiteY1" fmla="*/ 676275 h 676275"/>
              <a:gd name="connsiteX2" fmla="*/ 0 w 1833563"/>
              <a:gd name="connsiteY2" fmla="*/ 676275 h 676275"/>
            </a:gdLst>
            <a:ahLst/>
            <a:cxnLst>
              <a:cxn ang="0">
                <a:pos x="connsiteX0" y="connsiteY0"/>
              </a:cxn>
              <a:cxn ang="0">
                <a:pos x="connsiteX1" y="connsiteY1"/>
              </a:cxn>
              <a:cxn ang="0">
                <a:pos x="connsiteX2" y="connsiteY2"/>
              </a:cxn>
            </a:cxnLst>
            <a:rect l="l" t="t" r="r" b="b"/>
            <a:pathLst>
              <a:path w="1833563" h="676275">
                <a:moveTo>
                  <a:pt x="1833563" y="0"/>
                </a:moveTo>
                <a:lnTo>
                  <a:pt x="0" y="676275"/>
                </a:lnTo>
                <a:lnTo>
                  <a:pt x="0" y="676275"/>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Freeform 47"/>
          <p:cNvSpPr/>
          <p:nvPr/>
        </p:nvSpPr>
        <p:spPr>
          <a:xfrm>
            <a:off x="6534244" y="4028680"/>
            <a:ext cx="342900" cy="952500"/>
          </a:xfrm>
          <a:custGeom>
            <a:avLst/>
            <a:gdLst>
              <a:gd name="connsiteX0" fmla="*/ 0 w 342900"/>
              <a:gd name="connsiteY0" fmla="*/ 0 h 952500"/>
              <a:gd name="connsiteX1" fmla="*/ 342900 w 342900"/>
              <a:gd name="connsiteY1" fmla="*/ 952500 h 952500"/>
            </a:gdLst>
            <a:ahLst/>
            <a:cxnLst>
              <a:cxn ang="0">
                <a:pos x="connsiteX0" y="connsiteY0"/>
              </a:cxn>
              <a:cxn ang="0">
                <a:pos x="connsiteX1" y="connsiteY1"/>
              </a:cxn>
            </a:cxnLst>
            <a:rect l="l" t="t" r="r" b="b"/>
            <a:pathLst>
              <a:path w="342900" h="952500">
                <a:moveTo>
                  <a:pt x="0" y="0"/>
                </a:moveTo>
                <a:lnTo>
                  <a:pt x="342900" y="95250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Freeform 48"/>
          <p:cNvSpPr/>
          <p:nvPr/>
        </p:nvSpPr>
        <p:spPr>
          <a:xfrm>
            <a:off x="6877144" y="4395393"/>
            <a:ext cx="1447800" cy="581025"/>
          </a:xfrm>
          <a:custGeom>
            <a:avLst/>
            <a:gdLst>
              <a:gd name="connsiteX0" fmla="*/ 0 w 1447800"/>
              <a:gd name="connsiteY0" fmla="*/ 581025 h 581025"/>
              <a:gd name="connsiteX1" fmla="*/ 1447800 w 1447800"/>
              <a:gd name="connsiteY1" fmla="*/ 0 h 581025"/>
            </a:gdLst>
            <a:ahLst/>
            <a:cxnLst>
              <a:cxn ang="0">
                <a:pos x="connsiteX0" y="connsiteY0"/>
              </a:cxn>
              <a:cxn ang="0">
                <a:pos x="connsiteX1" y="connsiteY1"/>
              </a:cxn>
            </a:cxnLst>
            <a:rect l="l" t="t" r="r" b="b"/>
            <a:pathLst>
              <a:path w="1447800" h="581025">
                <a:moveTo>
                  <a:pt x="0" y="581025"/>
                </a:moveTo>
                <a:lnTo>
                  <a:pt x="144780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TextBox 49"/>
          <p:cNvSpPr txBox="1"/>
          <p:nvPr/>
        </p:nvSpPr>
        <p:spPr>
          <a:xfrm rot="3987649">
            <a:off x="8090307" y="4916508"/>
            <a:ext cx="936104" cy="246221"/>
          </a:xfrm>
          <a:prstGeom prst="rect">
            <a:avLst/>
          </a:prstGeom>
          <a:noFill/>
        </p:spPr>
        <p:txBody>
          <a:bodyPr wrap="square" rtlCol="0">
            <a:spAutoFit/>
          </a:bodyPr>
          <a:lstStyle/>
          <a:p>
            <a:pPr algn="ctr"/>
            <a:r>
              <a:rPr lang="en-ZA" sz="1000" dirty="0" smtClean="0"/>
              <a:t>17.08 m</a:t>
            </a:r>
            <a:endParaRPr lang="en-ZA" sz="1000" dirty="0"/>
          </a:p>
        </p:txBody>
      </p:sp>
      <p:sp>
        <p:nvSpPr>
          <p:cNvPr id="51" name="TextBox 50"/>
          <p:cNvSpPr txBox="1"/>
          <p:nvPr/>
        </p:nvSpPr>
        <p:spPr>
          <a:xfrm rot="20305528">
            <a:off x="7266263" y="5895400"/>
            <a:ext cx="936104" cy="246221"/>
          </a:xfrm>
          <a:prstGeom prst="rect">
            <a:avLst/>
          </a:prstGeom>
          <a:noFill/>
        </p:spPr>
        <p:txBody>
          <a:bodyPr wrap="square" rtlCol="0">
            <a:spAutoFit/>
          </a:bodyPr>
          <a:lstStyle/>
          <a:p>
            <a:pPr algn="ctr"/>
            <a:r>
              <a:rPr lang="en-ZA" sz="1000" dirty="0" smtClean="0"/>
              <a:t>25.821 m</a:t>
            </a:r>
            <a:endParaRPr lang="en-ZA" sz="1000" dirty="0"/>
          </a:p>
        </p:txBody>
      </p:sp>
      <p:sp>
        <p:nvSpPr>
          <p:cNvPr id="52" name="TextBox 51"/>
          <p:cNvSpPr txBox="1"/>
          <p:nvPr/>
        </p:nvSpPr>
        <p:spPr>
          <a:xfrm rot="4053681">
            <a:off x="6083205" y="5148582"/>
            <a:ext cx="936104" cy="246221"/>
          </a:xfrm>
          <a:prstGeom prst="rect">
            <a:avLst/>
          </a:prstGeom>
          <a:noFill/>
        </p:spPr>
        <p:txBody>
          <a:bodyPr wrap="square" rtlCol="0">
            <a:spAutoFit/>
          </a:bodyPr>
          <a:lstStyle/>
          <a:p>
            <a:pPr algn="ctr"/>
            <a:r>
              <a:rPr lang="en-ZA" sz="1000" dirty="0" smtClean="0"/>
              <a:t>36.32 m</a:t>
            </a:r>
            <a:endParaRPr lang="en-ZA" sz="1000" dirty="0"/>
          </a:p>
        </p:txBody>
      </p:sp>
      <p:sp>
        <p:nvSpPr>
          <p:cNvPr id="53" name="TextBox 52"/>
          <p:cNvSpPr txBox="1"/>
          <p:nvPr/>
        </p:nvSpPr>
        <p:spPr>
          <a:xfrm rot="20305528">
            <a:off x="6768674" y="3226499"/>
            <a:ext cx="936104" cy="246221"/>
          </a:xfrm>
          <a:prstGeom prst="rect">
            <a:avLst/>
          </a:prstGeom>
          <a:noFill/>
        </p:spPr>
        <p:txBody>
          <a:bodyPr wrap="square" rtlCol="0">
            <a:spAutoFit/>
          </a:bodyPr>
          <a:lstStyle/>
          <a:p>
            <a:pPr algn="ctr"/>
            <a:r>
              <a:rPr lang="en-ZA" sz="1000" dirty="0" smtClean="0"/>
              <a:t>40.82 m</a:t>
            </a:r>
            <a:endParaRPr lang="en-ZA" sz="1000" dirty="0"/>
          </a:p>
        </p:txBody>
      </p:sp>
      <p:sp>
        <p:nvSpPr>
          <p:cNvPr id="54" name="TextBox 53"/>
          <p:cNvSpPr txBox="1"/>
          <p:nvPr/>
        </p:nvSpPr>
        <p:spPr>
          <a:xfrm rot="4328132">
            <a:off x="8514796" y="2969398"/>
            <a:ext cx="936104" cy="246221"/>
          </a:xfrm>
          <a:prstGeom prst="rect">
            <a:avLst/>
          </a:prstGeom>
          <a:noFill/>
        </p:spPr>
        <p:txBody>
          <a:bodyPr wrap="square" rtlCol="0">
            <a:spAutoFit/>
          </a:bodyPr>
          <a:lstStyle/>
          <a:p>
            <a:pPr algn="ctr"/>
            <a:r>
              <a:rPr lang="en-ZA" sz="1000" dirty="0" smtClean="0"/>
              <a:t>13.98 m</a:t>
            </a:r>
            <a:endParaRPr lang="en-ZA" sz="1000" dirty="0"/>
          </a:p>
        </p:txBody>
      </p:sp>
      <p:sp>
        <p:nvSpPr>
          <p:cNvPr id="55" name="TextBox 54"/>
          <p:cNvSpPr txBox="1"/>
          <p:nvPr/>
        </p:nvSpPr>
        <p:spPr>
          <a:xfrm rot="20305528">
            <a:off x="8511942" y="3496191"/>
            <a:ext cx="936104" cy="246221"/>
          </a:xfrm>
          <a:prstGeom prst="rect">
            <a:avLst/>
          </a:prstGeom>
          <a:noFill/>
        </p:spPr>
        <p:txBody>
          <a:bodyPr wrap="square" rtlCol="0">
            <a:spAutoFit/>
          </a:bodyPr>
          <a:lstStyle/>
          <a:p>
            <a:pPr algn="ctr"/>
            <a:r>
              <a:rPr lang="en-ZA" sz="1000" dirty="0" smtClean="0"/>
              <a:t>10.16 m</a:t>
            </a:r>
            <a:endParaRPr lang="en-ZA" sz="1000" dirty="0"/>
          </a:p>
        </p:txBody>
      </p:sp>
      <p:sp>
        <p:nvSpPr>
          <p:cNvPr id="56" name="TextBox 55"/>
          <p:cNvSpPr txBox="1"/>
          <p:nvPr/>
        </p:nvSpPr>
        <p:spPr>
          <a:xfrm rot="3987649">
            <a:off x="8081344" y="3479114"/>
            <a:ext cx="936104" cy="246221"/>
          </a:xfrm>
          <a:prstGeom prst="rect">
            <a:avLst/>
          </a:prstGeom>
          <a:noFill/>
        </p:spPr>
        <p:txBody>
          <a:bodyPr wrap="square" rtlCol="0">
            <a:spAutoFit/>
          </a:bodyPr>
          <a:lstStyle/>
          <a:p>
            <a:pPr algn="ctr"/>
            <a:r>
              <a:rPr lang="en-ZA" sz="1000" dirty="0" smtClean="0"/>
              <a:t>17.3 m</a:t>
            </a:r>
            <a:endParaRPr lang="en-ZA" sz="1000" dirty="0"/>
          </a:p>
        </p:txBody>
      </p:sp>
      <p:sp>
        <p:nvSpPr>
          <p:cNvPr id="57" name="TextBox 56"/>
          <p:cNvSpPr txBox="1"/>
          <p:nvPr/>
        </p:nvSpPr>
        <p:spPr>
          <a:xfrm rot="20305528">
            <a:off x="6906801" y="3516687"/>
            <a:ext cx="936104" cy="246221"/>
          </a:xfrm>
          <a:prstGeom prst="rect">
            <a:avLst/>
          </a:prstGeom>
          <a:noFill/>
        </p:spPr>
        <p:txBody>
          <a:bodyPr wrap="square" rtlCol="0">
            <a:spAutoFit/>
          </a:bodyPr>
          <a:lstStyle/>
          <a:p>
            <a:pPr algn="ctr"/>
            <a:r>
              <a:rPr lang="en-ZA" sz="1000" dirty="0" smtClean="0"/>
              <a:t>23.82 m</a:t>
            </a:r>
            <a:endParaRPr lang="en-ZA" sz="1000" dirty="0"/>
          </a:p>
        </p:txBody>
      </p:sp>
      <p:sp>
        <p:nvSpPr>
          <p:cNvPr id="58" name="TextBox 57"/>
          <p:cNvSpPr txBox="1"/>
          <p:nvPr/>
        </p:nvSpPr>
        <p:spPr>
          <a:xfrm rot="4313378">
            <a:off x="6138792" y="4367277"/>
            <a:ext cx="936104" cy="246221"/>
          </a:xfrm>
          <a:prstGeom prst="rect">
            <a:avLst/>
          </a:prstGeom>
          <a:noFill/>
        </p:spPr>
        <p:txBody>
          <a:bodyPr wrap="square" rtlCol="0">
            <a:spAutoFit/>
          </a:bodyPr>
          <a:lstStyle/>
          <a:p>
            <a:pPr algn="ctr"/>
            <a:r>
              <a:rPr lang="en-ZA" sz="1000" dirty="0" smtClean="0"/>
              <a:t>12.68 m</a:t>
            </a:r>
            <a:endParaRPr lang="en-ZA" sz="1000" dirty="0"/>
          </a:p>
        </p:txBody>
      </p:sp>
      <p:sp>
        <p:nvSpPr>
          <p:cNvPr id="59" name="TextBox 58"/>
          <p:cNvSpPr txBox="1"/>
          <p:nvPr/>
        </p:nvSpPr>
        <p:spPr>
          <a:xfrm rot="20305528">
            <a:off x="7106826" y="4688430"/>
            <a:ext cx="936104" cy="246221"/>
          </a:xfrm>
          <a:prstGeom prst="rect">
            <a:avLst/>
          </a:prstGeom>
          <a:noFill/>
        </p:spPr>
        <p:txBody>
          <a:bodyPr wrap="square" rtlCol="0">
            <a:spAutoFit/>
          </a:bodyPr>
          <a:lstStyle/>
          <a:p>
            <a:pPr algn="ctr"/>
            <a:r>
              <a:rPr lang="en-ZA" sz="1000" dirty="0" smtClean="0"/>
              <a:t>18.89 m</a:t>
            </a:r>
            <a:endParaRPr lang="en-ZA" sz="1000" dirty="0"/>
          </a:p>
        </p:txBody>
      </p:sp>
      <p:sp>
        <p:nvSpPr>
          <p:cNvPr id="60" name="TextBox 59"/>
          <p:cNvSpPr txBox="1"/>
          <p:nvPr/>
        </p:nvSpPr>
        <p:spPr>
          <a:xfrm rot="1400731">
            <a:off x="6904552" y="4045348"/>
            <a:ext cx="2426594" cy="523220"/>
          </a:xfrm>
          <a:prstGeom prst="rect">
            <a:avLst/>
          </a:prstGeom>
          <a:noFill/>
        </p:spPr>
        <p:txBody>
          <a:bodyPr wrap="square" rtlCol="0">
            <a:spAutoFit/>
          </a:bodyPr>
          <a:lstStyle/>
          <a:p>
            <a:r>
              <a:rPr lang="en-ZA" sz="2800" b="1" dirty="0" smtClean="0">
                <a:solidFill>
                  <a:srgbClr val="FF0000"/>
                </a:solidFill>
              </a:rPr>
              <a:t>866.72 </a:t>
            </a:r>
            <a:r>
              <a:rPr lang="en-ZA" sz="2800" b="1" dirty="0" err="1" smtClean="0">
                <a:solidFill>
                  <a:srgbClr val="FF0000"/>
                </a:solidFill>
              </a:rPr>
              <a:t>m</a:t>
            </a:r>
            <a:r>
              <a:rPr lang="en-ZA" sz="2800" b="1" dirty="0" err="1" smtClean="0">
                <a:solidFill>
                  <a:srgbClr val="FF0000"/>
                </a:solidFill>
                <a:latin typeface="Calibri"/>
                <a:cs typeface="Calibri"/>
              </a:rPr>
              <a:t>²</a:t>
            </a:r>
            <a:endParaRPr lang="en-ZA" sz="2800" b="1" dirty="0">
              <a:solidFill>
                <a:srgbClr val="FF0000"/>
              </a:solidFill>
            </a:endParaRPr>
          </a:p>
        </p:txBody>
      </p:sp>
    </p:spTree>
    <p:extLst>
      <p:ext uri="{BB962C8B-B14F-4D97-AF65-F5344CB8AC3E}">
        <p14:creationId xmlns:p14="http://schemas.microsoft.com/office/powerpoint/2010/main" xmlns="" val="3678055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900"/>
                                        <p:tgtEl>
                                          <p:spTgt spid="2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22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22" presetClass="entr" presetSubtype="4" fill="hold" grpId="0" nodeType="withEffect">
                                  <p:stCondLst>
                                    <p:cond delay="250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1100"/>
                                        <p:tgtEl>
                                          <p:spTgt spid="44"/>
                                        </p:tgtEl>
                                      </p:cBhvr>
                                    </p:animEffect>
                                  </p:childTnLst>
                                </p:cTn>
                              </p:par>
                            </p:childTnLst>
                          </p:cTn>
                        </p:par>
                        <p:par>
                          <p:cTn id="20" fill="hold">
                            <p:stCondLst>
                              <p:cond delay="36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10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par>
                          <p:cTn id="27" fill="hold">
                            <p:stCondLst>
                              <p:cond delay="4600"/>
                            </p:stCondLst>
                            <p:childTnLst>
                              <p:par>
                                <p:cTn id="28" presetID="21"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heel(1)">
                                      <p:cBhvr>
                                        <p:cTn id="30" dur="2400"/>
                                        <p:tgtEl>
                                          <p:spTgt spid="46"/>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grpId="0" nodeType="withEffect">
                                  <p:stCondLst>
                                    <p:cond delay="11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18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7000"/>
                            </p:stCondLst>
                            <p:childTnLst>
                              <p:par>
                                <p:cTn id="41" presetID="22" presetClass="entr" presetSubtype="2"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right)">
                                      <p:cBhvr>
                                        <p:cTn id="43" dur="1000"/>
                                        <p:tgtEl>
                                          <p:spTgt spid="47"/>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p:stCondLst>
                              <p:cond delay="8000"/>
                            </p:stCondLst>
                            <p:childTnLst>
                              <p:par>
                                <p:cTn id="48" presetID="22" presetClass="entr" presetSubtype="1"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up)">
                                      <p:cBhvr>
                                        <p:cTn id="50" dur="1000"/>
                                        <p:tgtEl>
                                          <p:spTgt spid="48"/>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par>
                          <p:cTn id="54" fill="hold">
                            <p:stCondLst>
                              <p:cond delay="9100"/>
                            </p:stCondLst>
                            <p:childTnLst>
                              <p:par>
                                <p:cTn id="55" presetID="22" presetClass="entr" presetSubtype="8"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1000"/>
                                        <p:tgtEl>
                                          <p:spTgt spid="49"/>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par>
                          <p:cTn id="61" fill="hold">
                            <p:stCondLst>
                              <p:cond delay="10100"/>
                            </p:stCondLst>
                            <p:childTnLst>
                              <p:par>
                                <p:cTn id="62" presetID="10" presetClass="entr" presetSubtype="0" fill="hold" grpId="0"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4" grpId="0" animBg="1"/>
      <p:bldP spid="45" grpId="0" animBg="1"/>
      <p:bldP spid="46" grpId="0" animBg="1"/>
      <p:bldP spid="47" grpId="0" animBg="1"/>
      <p:bldP spid="48" grpId="0" animBg="1"/>
      <p:bldP spid="49" grpId="0" animBg="1"/>
      <p:bldP spid="50" grpId="0"/>
      <p:bldP spid="51" grpId="0"/>
      <p:bldP spid="52" grpId="0"/>
      <p:bldP spid="53" grpId="0"/>
      <p:bldP spid="54" grpId="0"/>
      <p:bldP spid="55" grpId="0"/>
      <p:bldP spid="56" grpId="0"/>
      <p:bldP spid="57" grpId="0"/>
      <p:bldP spid="58"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043" y="669595"/>
            <a:ext cx="13324127" cy="954352"/>
          </a:xfrm>
        </p:spPr>
        <p:txBody>
          <a:bodyPr>
            <a:normAutofit/>
          </a:bodyPr>
          <a:lstStyle/>
          <a:p>
            <a:r>
              <a:rPr lang="en-ZA" sz="3600" b="1" dirty="0" smtClean="0"/>
              <a:t>LAND PARCELS REPRESENTED SPATIALLY</a:t>
            </a:r>
            <a:endParaRPr lang="en-ZA" sz="36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0043" y="1974858"/>
            <a:ext cx="9865096" cy="6624736"/>
          </a:xfrm>
        </p:spPr>
      </p:pic>
      <p:sp>
        <p:nvSpPr>
          <p:cNvPr id="6" name="TextBox 5"/>
          <p:cNvSpPr txBox="1"/>
          <p:nvPr/>
        </p:nvSpPr>
        <p:spPr>
          <a:xfrm>
            <a:off x="9048476" y="6016680"/>
            <a:ext cx="2947305" cy="2031325"/>
          </a:xfrm>
          <a:prstGeom prst="rect">
            <a:avLst/>
          </a:prstGeom>
          <a:noFill/>
        </p:spPr>
        <p:txBody>
          <a:bodyPr wrap="square" rtlCol="0">
            <a:spAutoFit/>
          </a:bodyPr>
          <a:lstStyle/>
          <a:p>
            <a:pPr marL="285750" indent="-285750">
              <a:buFont typeface="Wingdings" panose="05000000000000000000" pitchFamily="2" charset="2"/>
              <a:buChar char="Ø"/>
            </a:pPr>
            <a:r>
              <a:rPr lang="en-ZA" dirty="0" smtClean="0"/>
              <a:t>All Land are stored as parcel boundaries</a:t>
            </a:r>
          </a:p>
          <a:p>
            <a:pPr marL="285750" indent="-285750">
              <a:buFont typeface="Wingdings" panose="05000000000000000000" pitchFamily="2" charset="2"/>
              <a:buChar char="Ø"/>
            </a:pPr>
            <a:r>
              <a:rPr lang="en-ZA" dirty="0" smtClean="0"/>
              <a:t>All land parcels have attribute data attached and viewable from the spatial representation</a:t>
            </a:r>
            <a:endParaRPr lang="en-ZA" dirty="0"/>
          </a:p>
        </p:txBody>
      </p:sp>
      <p:pic>
        <p:nvPicPr>
          <p:cNvPr id="7" name="Picture 6"/>
          <p:cNvPicPr>
            <a:picLocks noChangeAspect="1"/>
          </p:cNvPicPr>
          <p:nvPr/>
        </p:nvPicPr>
        <p:blipFill>
          <a:blip r:embed="rId3" cstate="print"/>
          <a:stretch>
            <a:fillRect/>
          </a:stretch>
        </p:blipFill>
        <p:spPr>
          <a:xfrm>
            <a:off x="8842976" y="2265390"/>
            <a:ext cx="4124325" cy="3771900"/>
          </a:xfrm>
          <a:prstGeom prst="rect">
            <a:avLst/>
          </a:prstGeom>
        </p:spPr>
      </p:pic>
      <p:sp>
        <p:nvSpPr>
          <p:cNvPr id="8" name="Left Arrow 7"/>
          <p:cNvSpPr/>
          <p:nvPr/>
        </p:nvSpPr>
        <p:spPr>
          <a:xfrm>
            <a:off x="7752333" y="3824881"/>
            <a:ext cx="1296144" cy="21950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977590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476" y="607832"/>
            <a:ext cx="11305256" cy="954352"/>
          </a:xfrm>
        </p:spPr>
        <p:txBody>
          <a:bodyPr>
            <a:normAutofit/>
          </a:bodyPr>
          <a:lstStyle/>
          <a:p>
            <a:r>
              <a:rPr lang="en-ZA" sz="3600" b="1" dirty="0" smtClean="0"/>
              <a:t>IMPROVEMENTS REPRESENTED SPATIALLY</a:t>
            </a:r>
            <a:endParaRPr lang="en-ZA" sz="36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56312" y="1845970"/>
            <a:ext cx="9505056" cy="6722883"/>
          </a:xfrm>
        </p:spPr>
      </p:pic>
      <p:sp>
        <p:nvSpPr>
          <p:cNvPr id="6" name="TextBox 5"/>
          <p:cNvSpPr txBox="1"/>
          <p:nvPr/>
        </p:nvSpPr>
        <p:spPr>
          <a:xfrm>
            <a:off x="8904461" y="6094195"/>
            <a:ext cx="2952328" cy="2031325"/>
          </a:xfrm>
          <a:prstGeom prst="rect">
            <a:avLst/>
          </a:prstGeom>
          <a:noFill/>
        </p:spPr>
        <p:txBody>
          <a:bodyPr wrap="square" rtlCol="0">
            <a:spAutoFit/>
          </a:bodyPr>
          <a:lstStyle/>
          <a:p>
            <a:pPr marL="285750" indent="-285750">
              <a:buFont typeface="Wingdings" panose="05000000000000000000" pitchFamily="2" charset="2"/>
              <a:buChar char="Ø"/>
            </a:pPr>
            <a:r>
              <a:rPr lang="en-ZA" dirty="0" smtClean="0"/>
              <a:t>All Improvements are stored as polygons</a:t>
            </a:r>
          </a:p>
          <a:p>
            <a:pPr marL="285750" indent="-285750">
              <a:buFont typeface="Wingdings" panose="05000000000000000000" pitchFamily="2" charset="2"/>
              <a:buChar char="Ø"/>
            </a:pPr>
            <a:r>
              <a:rPr lang="en-ZA" dirty="0" smtClean="0"/>
              <a:t>All Improvements have attribute data attached and viewable from the spatial representation</a:t>
            </a:r>
            <a:endParaRPr lang="en-ZA" dirty="0"/>
          </a:p>
        </p:txBody>
      </p:sp>
      <p:pic>
        <p:nvPicPr>
          <p:cNvPr id="7" name="Picture 6"/>
          <p:cNvPicPr>
            <a:picLocks noChangeAspect="1"/>
          </p:cNvPicPr>
          <p:nvPr/>
        </p:nvPicPr>
        <p:blipFill>
          <a:blip r:embed="rId3" cstate="print"/>
          <a:stretch>
            <a:fillRect/>
          </a:stretch>
        </p:blipFill>
        <p:spPr>
          <a:xfrm>
            <a:off x="9036202" y="2257894"/>
            <a:ext cx="4171950" cy="3676650"/>
          </a:xfrm>
          <a:prstGeom prst="rect">
            <a:avLst/>
          </a:prstGeom>
        </p:spPr>
      </p:pic>
      <p:sp>
        <p:nvSpPr>
          <p:cNvPr id="8" name="Left Arrow 7"/>
          <p:cNvSpPr/>
          <p:nvPr/>
        </p:nvSpPr>
        <p:spPr>
          <a:xfrm>
            <a:off x="7658835" y="3686296"/>
            <a:ext cx="136815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205316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794" y="709221"/>
            <a:ext cx="10886860" cy="794666"/>
          </a:xfrm>
        </p:spPr>
        <p:txBody>
          <a:bodyPr>
            <a:normAutofit/>
          </a:bodyPr>
          <a:lstStyle/>
          <a:p>
            <a:r>
              <a:rPr lang="en-ZA" sz="3600" b="1" dirty="0" smtClean="0"/>
              <a:t>COMPONENT &amp; INFRASTRUCTURE ASSETS</a:t>
            </a:r>
            <a:endParaRPr lang="en-ZA"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83400" y="3798367"/>
            <a:ext cx="5945440" cy="3906390"/>
          </a:xfr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9793" y="3695478"/>
            <a:ext cx="1482046" cy="9862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9104" y="4469328"/>
            <a:ext cx="891711" cy="59339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73441" y="2366033"/>
            <a:ext cx="1196218" cy="89600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432491" y="2250508"/>
            <a:ext cx="1264896" cy="70834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37273" y="5511263"/>
            <a:ext cx="1695636" cy="105307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797305" y="4653672"/>
            <a:ext cx="1554066" cy="116404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076303" y="4166360"/>
            <a:ext cx="1252536" cy="93819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591470" y="4787424"/>
            <a:ext cx="1295390" cy="862023"/>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092919" y="4251426"/>
            <a:ext cx="1208936" cy="804491"/>
          </a:xfrm>
          <a:prstGeom prst="rect">
            <a:avLst/>
          </a:prstGeom>
        </p:spPr>
      </p:pic>
      <p:sp>
        <p:nvSpPr>
          <p:cNvPr id="18" name="Cloud Callout 17"/>
          <p:cNvSpPr/>
          <p:nvPr/>
        </p:nvSpPr>
        <p:spPr>
          <a:xfrm>
            <a:off x="4342981" y="3490948"/>
            <a:ext cx="2858467" cy="1623965"/>
          </a:xfrm>
          <a:prstGeom prst="cloudCallout">
            <a:avLst>
              <a:gd name="adj1" fmla="val 54318"/>
              <a:gd name="adj2" fmla="val 6943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68"/>
          </a:p>
        </p:txBody>
      </p:sp>
      <p:sp>
        <p:nvSpPr>
          <p:cNvPr id="19" name="Cloud Callout 18"/>
          <p:cNvSpPr/>
          <p:nvPr/>
        </p:nvSpPr>
        <p:spPr>
          <a:xfrm>
            <a:off x="7940426" y="1885529"/>
            <a:ext cx="2858467" cy="1623965"/>
          </a:xfrm>
          <a:prstGeom prst="cloudCallout">
            <a:avLst>
              <a:gd name="adj1" fmla="val -42954"/>
              <a:gd name="adj2" fmla="val 11050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68"/>
          </a:p>
        </p:txBody>
      </p:sp>
      <p:sp>
        <p:nvSpPr>
          <p:cNvPr id="20" name="Cloud Callout 19"/>
          <p:cNvSpPr/>
          <p:nvPr/>
        </p:nvSpPr>
        <p:spPr>
          <a:xfrm>
            <a:off x="8713591" y="3880435"/>
            <a:ext cx="3002803" cy="2014999"/>
          </a:xfrm>
          <a:prstGeom prst="cloudCallout">
            <a:avLst>
              <a:gd name="adj1" fmla="val -38106"/>
              <a:gd name="adj2" fmla="val 6890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68"/>
          </a:p>
        </p:txBody>
      </p:sp>
      <p:sp>
        <p:nvSpPr>
          <p:cNvPr id="21" name="Cloud Callout 20"/>
          <p:cNvSpPr/>
          <p:nvPr/>
        </p:nvSpPr>
        <p:spPr>
          <a:xfrm>
            <a:off x="1343577" y="4517090"/>
            <a:ext cx="2858467" cy="2264714"/>
          </a:xfrm>
          <a:prstGeom prst="cloudCallout">
            <a:avLst>
              <a:gd name="adj1" fmla="val 58560"/>
              <a:gd name="adj2" fmla="val 5947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268"/>
          </a:p>
        </p:txBody>
      </p:sp>
      <p:sp>
        <p:nvSpPr>
          <p:cNvPr id="22" name="Line Callout 1 21"/>
          <p:cNvSpPr/>
          <p:nvPr/>
        </p:nvSpPr>
        <p:spPr>
          <a:xfrm>
            <a:off x="11840982" y="3884807"/>
            <a:ext cx="1810362" cy="741858"/>
          </a:xfrm>
          <a:prstGeom prst="borderCallout1">
            <a:avLst>
              <a:gd name="adj1" fmla="val 46773"/>
              <a:gd name="adj2" fmla="val -199"/>
              <a:gd name="adj3" fmla="val 112500"/>
              <a:gd name="adj4" fmla="val -3833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268" dirty="0">
                <a:solidFill>
                  <a:schemeClr val="tx1"/>
                </a:solidFill>
              </a:rPr>
              <a:t>HVAC</a:t>
            </a:r>
          </a:p>
        </p:txBody>
      </p:sp>
      <p:sp>
        <p:nvSpPr>
          <p:cNvPr id="23" name="Line Callout 1 22"/>
          <p:cNvSpPr/>
          <p:nvPr/>
        </p:nvSpPr>
        <p:spPr>
          <a:xfrm>
            <a:off x="11385777" y="1955653"/>
            <a:ext cx="1810362" cy="741858"/>
          </a:xfrm>
          <a:prstGeom prst="borderCallout1">
            <a:avLst>
              <a:gd name="adj1" fmla="val 43270"/>
              <a:gd name="adj2" fmla="val -677"/>
              <a:gd name="adj3" fmla="val 112500"/>
              <a:gd name="adj4" fmla="val -3833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268" dirty="0">
                <a:solidFill>
                  <a:schemeClr val="tx1"/>
                </a:solidFill>
              </a:rPr>
              <a:t>BOILERS</a:t>
            </a:r>
          </a:p>
        </p:txBody>
      </p:sp>
      <p:sp>
        <p:nvSpPr>
          <p:cNvPr id="24" name="Line Callout 1 23"/>
          <p:cNvSpPr/>
          <p:nvPr/>
        </p:nvSpPr>
        <p:spPr>
          <a:xfrm>
            <a:off x="5666657" y="2520184"/>
            <a:ext cx="1810362" cy="741858"/>
          </a:xfrm>
          <a:prstGeom prst="borderCallout1">
            <a:avLst>
              <a:gd name="adj1" fmla="val 100483"/>
              <a:gd name="adj2" fmla="val 12241"/>
              <a:gd name="adj3" fmla="val 165042"/>
              <a:gd name="adj4" fmla="val -531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268" dirty="0">
                <a:solidFill>
                  <a:schemeClr val="tx1"/>
                </a:solidFill>
              </a:rPr>
              <a:t>ELEVATORS</a:t>
            </a:r>
          </a:p>
        </p:txBody>
      </p:sp>
      <p:sp>
        <p:nvSpPr>
          <p:cNvPr id="25" name="Line Callout 1 24"/>
          <p:cNvSpPr/>
          <p:nvPr/>
        </p:nvSpPr>
        <p:spPr>
          <a:xfrm>
            <a:off x="1107794" y="3653263"/>
            <a:ext cx="2243577" cy="741858"/>
          </a:xfrm>
          <a:prstGeom prst="borderCallout1">
            <a:avLst>
              <a:gd name="adj1" fmla="val 213741"/>
              <a:gd name="adj2" fmla="val 37600"/>
              <a:gd name="adj3" fmla="val 99656"/>
              <a:gd name="adj4" fmla="val 214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268" dirty="0">
                <a:solidFill>
                  <a:schemeClr val="tx1"/>
                </a:solidFill>
              </a:rPr>
              <a:t>GENERATORS</a:t>
            </a:r>
          </a:p>
        </p:txBody>
      </p:sp>
    </p:spTree>
    <p:extLst>
      <p:ext uri="{BB962C8B-B14F-4D97-AF65-F5344CB8AC3E}">
        <p14:creationId xmlns:p14="http://schemas.microsoft.com/office/powerpoint/2010/main" xmlns="" val="828308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572" y="647973"/>
            <a:ext cx="11953328" cy="882344"/>
          </a:xfrm>
        </p:spPr>
        <p:txBody>
          <a:bodyPr>
            <a:normAutofit/>
          </a:bodyPr>
          <a:lstStyle/>
          <a:p>
            <a:r>
              <a:rPr lang="en-US" sz="3600" b="1" dirty="0" smtClean="0"/>
              <a:t>DATA CAN BE REPRESENTED BY USER DEPARTMENT</a:t>
            </a:r>
            <a:endParaRPr lang="en-US" sz="3600" b="1" dirty="0">
              <a:latin typeface="Arial Narrow" pitchFamily="34" charset="0"/>
            </a:endParaRPr>
          </a:p>
        </p:txBody>
      </p:sp>
      <p:pic>
        <p:nvPicPr>
          <p:cNvPr id="6" name="Picture 5"/>
          <p:cNvPicPr>
            <a:picLocks noChangeAspect="1"/>
          </p:cNvPicPr>
          <p:nvPr/>
        </p:nvPicPr>
        <p:blipFill>
          <a:blip r:embed="rId3" cstate="print"/>
          <a:stretch>
            <a:fillRect/>
          </a:stretch>
        </p:blipFill>
        <p:spPr>
          <a:xfrm>
            <a:off x="3575868" y="2592189"/>
            <a:ext cx="9721081" cy="5616624"/>
          </a:xfrm>
          <a:prstGeom prst="rect">
            <a:avLst/>
          </a:prstGeom>
        </p:spPr>
      </p:pic>
      <p:sp>
        <p:nvSpPr>
          <p:cNvPr id="4" name="TextBox 3"/>
          <p:cNvSpPr txBox="1"/>
          <p:nvPr/>
        </p:nvSpPr>
        <p:spPr>
          <a:xfrm>
            <a:off x="911572" y="3041347"/>
            <a:ext cx="2664296" cy="2308324"/>
          </a:xfrm>
          <a:prstGeom prst="rect">
            <a:avLst/>
          </a:prstGeom>
          <a:noFill/>
        </p:spPr>
        <p:txBody>
          <a:bodyPr wrap="square" rtlCol="0">
            <a:spAutoFit/>
          </a:bodyPr>
          <a:lstStyle/>
          <a:p>
            <a:pPr marL="285750" indent="-285750">
              <a:buFont typeface="Wingdings" panose="05000000000000000000" pitchFamily="2" charset="2"/>
              <a:buChar char="Ø"/>
            </a:pPr>
            <a:r>
              <a:rPr lang="en-ZA" dirty="0" smtClean="0"/>
              <a:t>This is the IAR only representing the SAPS Land parcels as points across South Africa</a:t>
            </a:r>
          </a:p>
          <a:p>
            <a:pPr marL="285750" indent="-285750">
              <a:buFont typeface="Wingdings" panose="05000000000000000000" pitchFamily="2" charset="2"/>
              <a:buChar char="Ø"/>
            </a:pPr>
            <a:r>
              <a:rPr lang="en-ZA" dirty="0" smtClean="0"/>
              <a:t>Can be filtered to specific User Department</a:t>
            </a:r>
            <a:endParaRPr lang="en-ZA" dirty="0"/>
          </a:p>
        </p:txBody>
      </p:sp>
    </p:spTree>
    <p:extLst>
      <p:ext uri="{BB962C8B-B14F-4D97-AF65-F5344CB8AC3E}">
        <p14:creationId xmlns:p14="http://schemas.microsoft.com/office/powerpoint/2010/main" xmlns="" val="171211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321238" y="7246970"/>
            <a:ext cx="2844059" cy="365030"/>
          </a:xfrm>
          <a:prstGeom prst="rect">
            <a:avLst/>
          </a:prstGeom>
        </p:spPr>
        <p:txBody>
          <a:bodyPr/>
          <a:lstStyle/>
          <a:p>
            <a:fld id="{6D88B901-4B89-400A-9326-FD413AFBC764}" type="slidenum">
              <a:rPr lang="en-US" smtClean="0"/>
              <a:pPr/>
              <a:t>15</a:t>
            </a:fld>
            <a:endParaRPr lang="en-US"/>
          </a:p>
        </p:txBody>
      </p:sp>
      <p:sp>
        <p:nvSpPr>
          <p:cNvPr id="4" name="Title 3"/>
          <p:cNvSpPr>
            <a:spLocks noGrp="1"/>
          </p:cNvSpPr>
          <p:nvPr>
            <p:ph type="title"/>
          </p:nvPr>
        </p:nvSpPr>
        <p:spPr>
          <a:xfrm>
            <a:off x="911573" y="575965"/>
            <a:ext cx="11017224" cy="1055988"/>
          </a:xfrm>
        </p:spPr>
        <p:txBody>
          <a:bodyPr>
            <a:normAutofit/>
          </a:bodyPr>
          <a:lstStyle/>
          <a:p>
            <a:r>
              <a:rPr lang="en-ZA" sz="3600" b="1" dirty="0">
                <a:latin typeface="Arial Narrow" panose="020B0606020202030204" pitchFamily="34" charset="0"/>
              </a:rPr>
              <a:t>SPATIAL REPRESENTATION OF ASSETS AS PER REQUEST</a:t>
            </a:r>
          </a:p>
        </p:txBody>
      </p:sp>
      <p:pic>
        <p:nvPicPr>
          <p:cNvPr id="5" name="Content Placeholder 4" descr="C:\Users\mobin patel\AppData\Local\Microsoft\Windows\INetCache\Content.Outlook\IEUO1JJR\Buildings (2).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355" y="2187338"/>
            <a:ext cx="10969943" cy="5059633"/>
          </a:xfrm>
          <a:prstGeom prst="rect">
            <a:avLst/>
          </a:prstGeom>
          <a:noFill/>
          <a:ln>
            <a:noFill/>
          </a:ln>
        </p:spPr>
      </p:pic>
    </p:spTree>
    <p:extLst>
      <p:ext uri="{BB962C8B-B14F-4D97-AF65-F5344CB8AC3E}">
        <p14:creationId xmlns:p14="http://schemas.microsoft.com/office/powerpoint/2010/main" xmlns="" val="2029160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597" y="359941"/>
            <a:ext cx="9649072" cy="1344119"/>
          </a:xfrm>
          <a:ln>
            <a:noFill/>
          </a:ln>
        </p:spPr>
        <p:txBody>
          <a:bodyPr/>
          <a:lstStyle/>
          <a:p>
            <a:r>
              <a:rPr lang="en-US" sz="3600" b="1" dirty="0" smtClean="0"/>
              <a:t>Alignment of IAR to GIAMA</a:t>
            </a:r>
            <a:br>
              <a:rPr lang="en-US" sz="3600" b="1" dirty="0" smtClean="0"/>
            </a:br>
            <a:r>
              <a:rPr lang="en-US" sz="2400" dirty="0" smtClean="0"/>
              <a:t>Life cycle management of Immovable Assets</a:t>
            </a:r>
            <a:endParaRPr lang="en-US" sz="2400" dirty="0"/>
          </a:p>
        </p:txBody>
      </p:sp>
      <p:pic>
        <p:nvPicPr>
          <p:cNvPr id="5" name="Content Placeholder 4"/>
          <p:cNvPicPr>
            <a:picLocks noGrp="1" noChangeAspect="1"/>
          </p:cNvPicPr>
          <p:nvPr>
            <p:ph idx="1"/>
          </p:nvPr>
        </p:nvPicPr>
        <p:blipFill>
          <a:blip r:embed="rId2" cstate="print"/>
          <a:stretch>
            <a:fillRect/>
          </a:stretch>
        </p:blipFill>
        <p:spPr>
          <a:xfrm>
            <a:off x="1607691" y="2448172"/>
            <a:ext cx="11545241" cy="5195573"/>
          </a:xfrm>
          <a:prstGeom prst="rect">
            <a:avLst/>
          </a:prstGeom>
        </p:spPr>
      </p:pic>
      <p:sp>
        <p:nvSpPr>
          <p:cNvPr id="3" name="Rectangle 2"/>
          <p:cNvSpPr/>
          <p:nvPr/>
        </p:nvSpPr>
        <p:spPr>
          <a:xfrm>
            <a:off x="11208717" y="2448172"/>
            <a:ext cx="1368152" cy="108012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U-AMP</a:t>
            </a:r>
          </a:p>
          <a:p>
            <a:pPr algn="ctr"/>
            <a:r>
              <a:rPr lang="en-US" b="1" dirty="0" smtClean="0"/>
              <a:t>C-AMP</a:t>
            </a:r>
            <a:endParaRPr lang="en-US" b="1" dirty="0"/>
          </a:p>
        </p:txBody>
      </p:sp>
    </p:spTree>
    <p:extLst>
      <p:ext uri="{BB962C8B-B14F-4D97-AF65-F5344CB8AC3E}">
        <p14:creationId xmlns:p14="http://schemas.microsoft.com/office/powerpoint/2010/main" xmlns="" val="14898077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4"/>
          <p:cNvCxnSpPr/>
          <p:nvPr/>
        </p:nvCxnSpPr>
        <p:spPr>
          <a:xfrm rot="5400000" flipH="1" flipV="1">
            <a:off x="8938586" y="3681925"/>
            <a:ext cx="1094686" cy="239216"/>
          </a:xfrm>
          <a:prstGeom prst="bentConnector3">
            <a:avLst/>
          </a:prstGeom>
          <a:ln w="28575">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Slide Number Placeholder 2"/>
          <p:cNvSpPr txBox="1">
            <a:spLocks/>
          </p:cNvSpPr>
          <p:nvPr/>
        </p:nvSpPr>
        <p:spPr>
          <a:xfrm>
            <a:off x="6905978" y="6799465"/>
            <a:ext cx="1548698"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endParaRPr lang="en-US" sz="1799" dirty="0">
              <a:solidFill>
                <a:prstClr val="black"/>
              </a:solidFill>
            </a:endParaRPr>
          </a:p>
        </p:txBody>
      </p:sp>
      <p:sp>
        <p:nvSpPr>
          <p:cNvPr id="7" name="Rounded Rectangle 6"/>
          <p:cNvSpPr/>
          <p:nvPr/>
        </p:nvSpPr>
        <p:spPr>
          <a:xfrm>
            <a:off x="5821352" y="4382498"/>
            <a:ext cx="4463333" cy="575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prstClr val="white"/>
                </a:solidFill>
              </a:rPr>
              <a:t>IAR</a:t>
            </a:r>
          </a:p>
        </p:txBody>
      </p:sp>
      <p:sp>
        <p:nvSpPr>
          <p:cNvPr id="8" name="Rectangle 7"/>
          <p:cNvSpPr/>
          <p:nvPr/>
        </p:nvSpPr>
        <p:spPr>
          <a:xfrm>
            <a:off x="3674601" y="2952583"/>
            <a:ext cx="1223817" cy="503925"/>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Lease Out</a:t>
            </a:r>
          </a:p>
        </p:txBody>
      </p:sp>
      <p:sp>
        <p:nvSpPr>
          <p:cNvPr id="9" name="Rectangle 8"/>
          <p:cNvSpPr/>
          <p:nvPr/>
        </p:nvSpPr>
        <p:spPr>
          <a:xfrm>
            <a:off x="3674601" y="3888443"/>
            <a:ext cx="1223817" cy="503925"/>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Portfolio Analysis</a:t>
            </a:r>
          </a:p>
        </p:txBody>
      </p:sp>
      <p:sp>
        <p:nvSpPr>
          <p:cNvPr id="10" name="Rectangle 9"/>
          <p:cNvSpPr/>
          <p:nvPr/>
        </p:nvSpPr>
        <p:spPr>
          <a:xfrm>
            <a:off x="3503862" y="5256239"/>
            <a:ext cx="1368884" cy="50392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Rates &amp; Taxes</a:t>
            </a:r>
          </a:p>
        </p:txBody>
      </p:sp>
      <p:sp>
        <p:nvSpPr>
          <p:cNvPr id="11" name="Rectangle 10"/>
          <p:cNvSpPr/>
          <p:nvPr/>
        </p:nvSpPr>
        <p:spPr>
          <a:xfrm>
            <a:off x="3503862" y="6336078"/>
            <a:ext cx="1368884" cy="50392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Maintenance Costs</a:t>
            </a:r>
          </a:p>
        </p:txBody>
      </p:sp>
      <p:sp>
        <p:nvSpPr>
          <p:cNvPr id="12" name="Can 11"/>
          <p:cNvSpPr/>
          <p:nvPr/>
        </p:nvSpPr>
        <p:spPr>
          <a:xfrm>
            <a:off x="11445104" y="4229125"/>
            <a:ext cx="812504" cy="863871"/>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rgbClr val="1F497D"/>
                </a:solidFill>
              </a:rPr>
              <a:t>SAGE</a:t>
            </a:r>
          </a:p>
        </p:txBody>
      </p:sp>
      <p:sp>
        <p:nvSpPr>
          <p:cNvPr id="13" name="Cube 12"/>
          <p:cNvSpPr/>
          <p:nvPr/>
        </p:nvSpPr>
        <p:spPr>
          <a:xfrm>
            <a:off x="5726215" y="6133237"/>
            <a:ext cx="1390942" cy="7198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rPr>
              <a:t>Maintenance</a:t>
            </a:r>
          </a:p>
        </p:txBody>
      </p:sp>
      <p:sp>
        <p:nvSpPr>
          <p:cNvPr id="14" name="Round Same Side Corner Rectangle 13"/>
          <p:cNvSpPr/>
          <p:nvPr/>
        </p:nvSpPr>
        <p:spPr>
          <a:xfrm>
            <a:off x="6731621" y="5113566"/>
            <a:ext cx="1231411" cy="64790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rPr>
              <a:t>Condition Assessment</a:t>
            </a:r>
          </a:p>
        </p:txBody>
      </p:sp>
      <p:sp>
        <p:nvSpPr>
          <p:cNvPr id="15" name="Cube 14"/>
          <p:cNvSpPr/>
          <p:nvPr/>
        </p:nvSpPr>
        <p:spPr>
          <a:xfrm>
            <a:off x="7405115" y="6129505"/>
            <a:ext cx="1295806" cy="7198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rPr>
              <a:t>Capital Projects</a:t>
            </a:r>
          </a:p>
        </p:txBody>
      </p:sp>
      <p:sp>
        <p:nvSpPr>
          <p:cNvPr id="16" name="Cube 15"/>
          <p:cNvSpPr/>
          <p:nvPr/>
        </p:nvSpPr>
        <p:spPr>
          <a:xfrm>
            <a:off x="8988877" y="6133237"/>
            <a:ext cx="1439789" cy="7198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rPr>
              <a:t>Facilities</a:t>
            </a:r>
          </a:p>
          <a:p>
            <a:pPr algn="ctr"/>
            <a:r>
              <a:rPr lang="en-US" sz="1200" b="1" dirty="0">
                <a:solidFill>
                  <a:prstClr val="white"/>
                </a:solidFill>
              </a:rPr>
              <a:t>Management</a:t>
            </a:r>
          </a:p>
        </p:txBody>
      </p:sp>
      <p:sp>
        <p:nvSpPr>
          <p:cNvPr id="17" name="Round Diagonal Corner Rectangle 16"/>
          <p:cNvSpPr/>
          <p:nvPr/>
        </p:nvSpPr>
        <p:spPr>
          <a:xfrm>
            <a:off x="6131103" y="2031901"/>
            <a:ext cx="1043844" cy="611909"/>
          </a:xfrm>
          <a:prstGeom prst="round2Diag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18" name="Round Diagonal Corner Rectangle 17"/>
          <p:cNvSpPr/>
          <p:nvPr/>
        </p:nvSpPr>
        <p:spPr>
          <a:xfrm>
            <a:off x="6005121" y="2184261"/>
            <a:ext cx="1043844" cy="611909"/>
          </a:xfrm>
          <a:prstGeom prst="round2Diag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19" name="Round Diagonal Corner Rectangle 18"/>
          <p:cNvSpPr/>
          <p:nvPr/>
        </p:nvSpPr>
        <p:spPr>
          <a:xfrm>
            <a:off x="5871546" y="2348805"/>
            <a:ext cx="1043844" cy="611909"/>
          </a:xfrm>
          <a:prstGeom prst="round2Diag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GRAP</a:t>
            </a:r>
          </a:p>
          <a:p>
            <a:pPr algn="ctr"/>
            <a:r>
              <a:rPr lang="en-US" sz="1400" b="1" dirty="0">
                <a:solidFill>
                  <a:prstClr val="white"/>
                </a:solidFill>
              </a:rPr>
              <a:t>Reports</a:t>
            </a:r>
          </a:p>
        </p:txBody>
      </p:sp>
      <p:sp>
        <p:nvSpPr>
          <p:cNvPr id="20" name="Rectangle 19"/>
          <p:cNvSpPr/>
          <p:nvPr/>
        </p:nvSpPr>
        <p:spPr>
          <a:xfrm>
            <a:off x="7824304" y="2042850"/>
            <a:ext cx="935860" cy="1244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rgbClr val="1F497D"/>
                </a:solidFill>
              </a:rPr>
              <a:t>U-AMP</a:t>
            </a:r>
          </a:p>
        </p:txBody>
      </p:sp>
      <p:sp>
        <p:nvSpPr>
          <p:cNvPr id="21" name="Rectangle 20"/>
          <p:cNvSpPr/>
          <p:nvPr/>
        </p:nvSpPr>
        <p:spPr>
          <a:xfrm>
            <a:off x="10636729" y="2042850"/>
            <a:ext cx="1004035" cy="12449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rgbClr val="1F497D"/>
                </a:solidFill>
              </a:rPr>
              <a:t>Vesting</a:t>
            </a:r>
          </a:p>
        </p:txBody>
      </p:sp>
      <p:sp>
        <p:nvSpPr>
          <p:cNvPr id="22" name="Left Brace 21"/>
          <p:cNvSpPr/>
          <p:nvPr/>
        </p:nvSpPr>
        <p:spPr>
          <a:xfrm>
            <a:off x="3432959" y="2952583"/>
            <a:ext cx="215968" cy="1439785"/>
          </a:xfrm>
          <a:prstGeom prst="leftBrac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solidFill>
                <a:prstClr val="black"/>
              </a:solidFill>
            </a:endParaRPr>
          </a:p>
        </p:txBody>
      </p:sp>
      <p:sp>
        <p:nvSpPr>
          <p:cNvPr id="23" name="TextBox 22"/>
          <p:cNvSpPr txBox="1"/>
          <p:nvPr/>
        </p:nvSpPr>
        <p:spPr>
          <a:xfrm rot="16200000">
            <a:off x="2601660" y="3479171"/>
            <a:ext cx="1165400" cy="369108"/>
          </a:xfrm>
          <a:prstGeom prst="rect">
            <a:avLst/>
          </a:prstGeom>
          <a:noFill/>
        </p:spPr>
        <p:txBody>
          <a:bodyPr wrap="none" rtlCol="0">
            <a:spAutoFit/>
          </a:bodyPr>
          <a:lstStyle/>
          <a:p>
            <a:r>
              <a:rPr lang="en-US" sz="1799" b="1" dirty="0">
                <a:solidFill>
                  <a:srgbClr val="9BBB59">
                    <a:lumMod val="50000"/>
                  </a:srgbClr>
                </a:solidFill>
              </a:rPr>
              <a:t>Revenue</a:t>
            </a:r>
          </a:p>
        </p:txBody>
      </p:sp>
      <p:sp>
        <p:nvSpPr>
          <p:cNvPr id="24" name="Left Brace 23"/>
          <p:cNvSpPr/>
          <p:nvPr/>
        </p:nvSpPr>
        <p:spPr>
          <a:xfrm>
            <a:off x="3255636" y="5256240"/>
            <a:ext cx="248225" cy="1583763"/>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solidFill>
                <a:prstClr val="black"/>
              </a:solidFill>
            </a:endParaRPr>
          </a:p>
        </p:txBody>
      </p:sp>
      <p:sp>
        <p:nvSpPr>
          <p:cNvPr id="25" name="TextBox 24"/>
          <p:cNvSpPr txBox="1"/>
          <p:nvPr/>
        </p:nvSpPr>
        <p:spPr>
          <a:xfrm rot="16200000">
            <a:off x="2248525" y="5719525"/>
            <a:ext cx="1583765" cy="369236"/>
          </a:xfrm>
          <a:prstGeom prst="rect">
            <a:avLst/>
          </a:prstGeom>
          <a:noFill/>
        </p:spPr>
        <p:txBody>
          <a:bodyPr wrap="square" rtlCol="0">
            <a:spAutoFit/>
          </a:bodyPr>
          <a:lstStyle/>
          <a:p>
            <a:r>
              <a:rPr lang="en-US" sz="1799" b="1" dirty="0">
                <a:solidFill>
                  <a:srgbClr val="C00000"/>
                </a:solidFill>
              </a:rPr>
              <a:t>Expenditure</a:t>
            </a:r>
          </a:p>
        </p:txBody>
      </p:sp>
      <p:cxnSp>
        <p:nvCxnSpPr>
          <p:cNvPr id="26" name="Straight Arrow Connector 25"/>
          <p:cNvCxnSpPr>
            <a:stCxn id="19" idx="1"/>
          </p:cNvCxnSpPr>
          <p:nvPr/>
        </p:nvCxnSpPr>
        <p:spPr>
          <a:xfrm>
            <a:off x="6393468" y="2960714"/>
            <a:ext cx="0" cy="1409821"/>
          </a:xfrm>
          <a:prstGeom prst="straightConnector1">
            <a:avLst/>
          </a:prstGeom>
          <a:ln w="28575">
            <a:solidFill>
              <a:schemeClr val="accent6">
                <a:lumMod val="75000"/>
              </a:schemeClr>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7" name="Elbow Connector 26"/>
          <p:cNvCxnSpPr>
            <a:stCxn id="7" idx="1"/>
            <a:endCxn id="8" idx="3"/>
          </p:cNvCxnSpPr>
          <p:nvPr/>
        </p:nvCxnSpPr>
        <p:spPr>
          <a:xfrm rot="10800000">
            <a:off x="4898420" y="3204545"/>
            <a:ext cx="922935" cy="1465910"/>
          </a:xfrm>
          <a:prstGeom prst="bentConnector3">
            <a:avLst/>
          </a:prstGeom>
          <a:ln w="28575">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7" idx="1"/>
            <a:endCxn id="9" idx="3"/>
          </p:cNvCxnSpPr>
          <p:nvPr/>
        </p:nvCxnSpPr>
        <p:spPr>
          <a:xfrm rot="10800000">
            <a:off x="4898420" y="4140405"/>
            <a:ext cx="922935" cy="530050"/>
          </a:xfrm>
          <a:prstGeom prst="bentConnector3">
            <a:avLst/>
          </a:prstGeom>
          <a:ln w="28575">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7" idx="1"/>
            <a:endCxn id="10" idx="3"/>
          </p:cNvCxnSpPr>
          <p:nvPr/>
        </p:nvCxnSpPr>
        <p:spPr>
          <a:xfrm rot="10800000" flipV="1">
            <a:off x="4872746" y="4670454"/>
            <a:ext cx="948606" cy="837747"/>
          </a:xfrm>
          <a:prstGeom prst="bentConnector3">
            <a:avLst>
              <a:gd name="adj1" fmla="val 50000"/>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7" idx="1"/>
            <a:endCxn id="11" idx="3"/>
          </p:cNvCxnSpPr>
          <p:nvPr/>
        </p:nvCxnSpPr>
        <p:spPr>
          <a:xfrm rot="10800000" flipV="1">
            <a:off x="4872746" y="4670455"/>
            <a:ext cx="948606" cy="1917586"/>
          </a:xfrm>
          <a:prstGeom prst="bentConnector3">
            <a:avLst>
              <a:gd name="adj1" fmla="val 50000"/>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p:cNvCxnSpPr>
          <p:nvPr/>
        </p:nvCxnSpPr>
        <p:spPr>
          <a:xfrm flipH="1" flipV="1">
            <a:off x="7347326" y="4958412"/>
            <a:ext cx="1" cy="155154"/>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4" idx="1"/>
            <a:endCxn id="13" idx="0"/>
          </p:cNvCxnSpPr>
          <p:nvPr/>
        </p:nvCxnSpPr>
        <p:spPr>
          <a:xfrm rot="5400000">
            <a:off x="6743616" y="5529526"/>
            <a:ext cx="371768" cy="835654"/>
          </a:xfrm>
          <a:prstGeom prst="bentConnector3">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4" idx="1"/>
            <a:endCxn id="16" idx="0"/>
          </p:cNvCxnSpPr>
          <p:nvPr/>
        </p:nvCxnSpPr>
        <p:spPr>
          <a:xfrm rot="16200000" flipH="1">
            <a:off x="8387158" y="4721637"/>
            <a:ext cx="371768" cy="2451431"/>
          </a:xfrm>
          <a:prstGeom prst="bentConnector3">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 idx="0"/>
          </p:cNvCxnSpPr>
          <p:nvPr/>
        </p:nvCxnSpPr>
        <p:spPr>
          <a:xfrm flipV="1">
            <a:off x="9798758" y="4958412"/>
            <a:ext cx="7419" cy="117482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125009" y="4958413"/>
            <a:ext cx="1" cy="1171093"/>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0"/>
          </p:cNvCxnSpPr>
          <p:nvPr/>
        </p:nvCxnSpPr>
        <p:spPr>
          <a:xfrm flipH="1" flipV="1">
            <a:off x="6493857" y="4958412"/>
            <a:ext cx="17816" cy="117482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3" idx="3"/>
            <a:endCxn id="11" idx="2"/>
          </p:cNvCxnSpPr>
          <p:nvPr/>
        </p:nvCxnSpPr>
        <p:spPr>
          <a:xfrm rot="5400000" flipH="1">
            <a:off x="5253439" y="5774868"/>
            <a:ext cx="13126" cy="2143396"/>
          </a:xfrm>
          <a:prstGeom prst="bentConnector3">
            <a:avLst>
              <a:gd name="adj1" fmla="val -174158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5" idx="3"/>
            <a:endCxn id="11" idx="2"/>
          </p:cNvCxnSpPr>
          <p:nvPr/>
        </p:nvCxnSpPr>
        <p:spPr>
          <a:xfrm rot="5400000" flipH="1">
            <a:off x="6070971" y="4957336"/>
            <a:ext cx="9394" cy="3774728"/>
          </a:xfrm>
          <a:prstGeom prst="bentConnector3">
            <a:avLst>
              <a:gd name="adj1" fmla="val -2433468"/>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6" idx="3"/>
            <a:endCxn id="11" idx="2"/>
          </p:cNvCxnSpPr>
          <p:nvPr/>
        </p:nvCxnSpPr>
        <p:spPr>
          <a:xfrm rot="5400000" flipH="1">
            <a:off x="6896982" y="4131326"/>
            <a:ext cx="13126" cy="5430481"/>
          </a:xfrm>
          <a:prstGeom prst="bentConnector3">
            <a:avLst>
              <a:gd name="adj1" fmla="val -174158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0"/>
            <a:endCxn id="20" idx="2"/>
          </p:cNvCxnSpPr>
          <p:nvPr/>
        </p:nvCxnSpPr>
        <p:spPr>
          <a:xfrm rot="5400000" flipH="1" flipV="1">
            <a:off x="7625285" y="3715547"/>
            <a:ext cx="1094686" cy="239216"/>
          </a:xfrm>
          <a:prstGeom prst="bentConnector3">
            <a:avLst/>
          </a:prstGeom>
          <a:ln w="28575">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21" idx="2"/>
          </p:cNvCxnSpPr>
          <p:nvPr/>
        </p:nvCxnSpPr>
        <p:spPr>
          <a:xfrm rot="5400000">
            <a:off x="10065067" y="3299422"/>
            <a:ext cx="1085291" cy="1062070"/>
          </a:xfrm>
          <a:prstGeom prst="bentConnector3">
            <a:avLst/>
          </a:prstGeom>
          <a:ln w="28575">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12" idx="2"/>
          </p:cNvCxnSpPr>
          <p:nvPr/>
        </p:nvCxnSpPr>
        <p:spPr>
          <a:xfrm flipV="1">
            <a:off x="10284685" y="4661061"/>
            <a:ext cx="1160419" cy="9394"/>
          </a:xfrm>
          <a:prstGeom prst="straightConnector1">
            <a:avLst/>
          </a:prstGeom>
          <a:ln w="28575">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 Placeholder 3"/>
          <p:cNvSpPr txBox="1">
            <a:spLocks/>
          </p:cNvSpPr>
          <p:nvPr/>
        </p:nvSpPr>
        <p:spPr>
          <a:xfrm>
            <a:off x="930080" y="779180"/>
            <a:ext cx="10803239" cy="846172"/>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chemeClr val="bg1"/>
                </a:solidFill>
              </a:rPr>
              <a:t>ARCHIBUS FUNCTIONALITY OVERVIEW </a:t>
            </a:r>
          </a:p>
        </p:txBody>
      </p:sp>
      <p:sp>
        <p:nvSpPr>
          <p:cNvPr id="107" name="Rectangle 106"/>
          <p:cNvSpPr/>
          <p:nvPr/>
        </p:nvSpPr>
        <p:spPr>
          <a:xfrm>
            <a:off x="9138009" y="2016125"/>
            <a:ext cx="1028367" cy="1244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rgbClr val="1F497D"/>
                </a:solidFill>
              </a:rPr>
              <a:t>C-AMP</a:t>
            </a:r>
          </a:p>
        </p:txBody>
      </p:sp>
    </p:spTree>
    <p:extLst>
      <p:ext uri="{BB962C8B-B14F-4D97-AF65-F5344CB8AC3E}">
        <p14:creationId xmlns:p14="http://schemas.microsoft.com/office/powerpoint/2010/main" xmlns="" val="3479058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220" y="541192"/>
            <a:ext cx="13324127" cy="1344119"/>
          </a:xfrm>
        </p:spPr>
        <p:txBody>
          <a:bodyPr>
            <a:normAutofit fontScale="90000"/>
          </a:bodyPr>
          <a:lstStyle/>
          <a:p>
            <a:r>
              <a:rPr lang="en-US" b="1" dirty="0"/>
              <a:t>BUSINESS PROCESSES AND ALIGNMENT TO ARCHIBUS</a:t>
            </a:r>
            <a:br>
              <a:rPr lang="en-US" b="1" dirty="0"/>
            </a:br>
            <a:endParaRPr lang="en-US" b="1" dirty="0"/>
          </a:p>
        </p:txBody>
      </p:sp>
      <p:sp>
        <p:nvSpPr>
          <p:cNvPr id="4" name="Footer Placeholder 3"/>
          <p:cNvSpPr>
            <a:spLocks noGrp="1"/>
          </p:cNvSpPr>
          <p:nvPr>
            <p:ph type="ftr" sz="quarter" idx="11"/>
          </p:nvPr>
        </p:nvSpPr>
        <p:spPr/>
        <p:txBody>
          <a:bodyPr/>
          <a:lstStyle/>
          <a:p>
            <a:r>
              <a:rPr lang="en-US" smtClean="0">
                <a:solidFill>
                  <a:schemeClr val="bg1">
                    <a:lumMod val="50000"/>
                  </a:schemeClr>
                </a:solidFill>
              </a:rPr>
              <a:t>SECRET</a:t>
            </a:r>
            <a:endParaRPr lang="en-GB" dirty="0">
              <a:solidFill>
                <a:schemeClr val="accent1"/>
              </a:solidFill>
            </a:endParaRPr>
          </a:p>
        </p:txBody>
      </p:sp>
      <p:grpSp>
        <p:nvGrpSpPr>
          <p:cNvPr id="5" name="Group 4">
            <a:extLst>
              <a:ext uri="{FF2B5EF4-FFF2-40B4-BE49-F238E27FC236}">
                <a16:creationId xmlns:a16="http://schemas.microsoft.com/office/drawing/2014/main" xmlns="" id="{C942378D-9058-C343-9092-2092DAC1A832}"/>
              </a:ext>
            </a:extLst>
          </p:cNvPr>
          <p:cNvGrpSpPr/>
          <p:nvPr/>
        </p:nvGrpSpPr>
        <p:grpSpPr>
          <a:xfrm>
            <a:off x="928233" y="1944117"/>
            <a:ext cx="12589547" cy="6159844"/>
            <a:chOff x="249006" y="575965"/>
            <a:chExt cx="11927060" cy="6160126"/>
          </a:xfrm>
        </p:grpSpPr>
        <p:grpSp>
          <p:nvGrpSpPr>
            <p:cNvPr id="6" name="Group 5">
              <a:extLst>
                <a:ext uri="{FF2B5EF4-FFF2-40B4-BE49-F238E27FC236}">
                  <a16:creationId xmlns:a16="http://schemas.microsoft.com/office/drawing/2014/main" xmlns="" id="{D22F534A-9DE5-4F42-98C8-271D57ECACBF}"/>
                </a:ext>
              </a:extLst>
            </p:cNvPr>
            <p:cNvGrpSpPr/>
            <p:nvPr/>
          </p:nvGrpSpPr>
          <p:grpSpPr>
            <a:xfrm>
              <a:off x="249006" y="575965"/>
              <a:ext cx="11927060" cy="6160126"/>
              <a:chOff x="361653" y="554954"/>
              <a:chExt cx="8635790" cy="4862247"/>
            </a:xfrm>
          </p:grpSpPr>
          <p:graphicFrame>
            <p:nvGraphicFramePr>
              <p:cNvPr id="8" name="Diagram 7">
                <a:extLst>
                  <a:ext uri="{FF2B5EF4-FFF2-40B4-BE49-F238E27FC236}">
                    <a16:creationId xmlns:a16="http://schemas.microsoft.com/office/drawing/2014/main" xmlns="" id="{A2FA5ACD-FA47-0D43-9B08-054CD830CC42}"/>
                  </a:ext>
                </a:extLst>
              </p:cNvPr>
              <p:cNvGraphicFramePr/>
              <p:nvPr>
                <p:extLst>
                  <p:ext uri="{D42A27DB-BD31-4B8C-83A1-F6EECF244321}">
                    <p14:modId xmlns:p14="http://schemas.microsoft.com/office/powerpoint/2010/main" xmlns="" val="3640008984"/>
                  </p:ext>
                </p:extLst>
              </p:nvPr>
            </p:nvGraphicFramePr>
            <p:xfrm>
              <a:off x="367132" y="554954"/>
              <a:ext cx="8628095" cy="2608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a:extLst>
                  <a:ext uri="{FF2B5EF4-FFF2-40B4-BE49-F238E27FC236}">
                    <a16:creationId xmlns:a16="http://schemas.microsoft.com/office/drawing/2014/main" xmlns="" id="{572E8AA9-4CCD-A54C-B546-50EC2E32DB1D}"/>
                  </a:ext>
                </a:extLst>
              </p:cNvPr>
              <p:cNvSpPr/>
              <p:nvPr/>
            </p:nvSpPr>
            <p:spPr>
              <a:xfrm>
                <a:off x="367132" y="3346467"/>
                <a:ext cx="8628095" cy="409866"/>
              </a:xfrm>
              <a:prstGeom prst="roundRect">
                <a:avLst/>
              </a:prstGeom>
              <a:solidFill>
                <a:srgbClr val="009999"/>
              </a:solidFill>
              <a:ln>
                <a:noFill/>
              </a:ln>
              <a:effectLst/>
            </p:spPr>
            <p:txBody>
              <a:bodyPr spcFirstLastPara="0" vert="horz" wrap="square" lIns="68577" tIns="68577" rIns="68577" bIns="68577" numCol="1" spcCol="1270" anchor="ctr" anchorCtr="0">
                <a:noAutofit/>
              </a:bodyPr>
              <a:lstStyle/>
              <a:p>
                <a:r>
                  <a:rPr lang="en-US" sz="2400" b="1">
                    <a:solidFill>
                      <a:schemeClr val="bg1"/>
                    </a:solidFill>
                  </a:rPr>
                  <a:t>SAGE</a:t>
                </a:r>
                <a:endParaRPr lang="en-US" sz="2400" b="1" dirty="0">
                  <a:solidFill>
                    <a:schemeClr val="bg1"/>
                  </a:solidFill>
                </a:endParaRPr>
              </a:p>
            </p:txBody>
          </p:sp>
          <p:sp>
            <p:nvSpPr>
              <p:cNvPr id="10" name="Rounded Rectangle 9">
                <a:extLst>
                  <a:ext uri="{FF2B5EF4-FFF2-40B4-BE49-F238E27FC236}">
                    <a16:creationId xmlns:a16="http://schemas.microsoft.com/office/drawing/2014/main" xmlns="" id="{17D8AD75-623A-9C4D-B66D-3E126C1A859A}"/>
                  </a:ext>
                </a:extLst>
              </p:cNvPr>
              <p:cNvSpPr/>
              <p:nvPr/>
            </p:nvSpPr>
            <p:spPr>
              <a:xfrm>
                <a:off x="369348" y="3900089"/>
                <a:ext cx="8628095" cy="409866"/>
              </a:xfrm>
              <a:prstGeom prst="roundRect">
                <a:avLst/>
              </a:prstGeom>
              <a:solidFill>
                <a:srgbClr val="0070C0"/>
              </a:solidFill>
              <a:ln>
                <a:noFill/>
              </a:ln>
              <a:effectLst/>
            </p:spPr>
            <p:txBody>
              <a:bodyPr spcFirstLastPara="0" vert="horz" wrap="square" lIns="68577" tIns="68577" rIns="68577" bIns="68577" numCol="1" spcCol="1270" anchor="ctr" anchorCtr="0">
                <a:noAutofit/>
              </a:bodyPr>
              <a:lstStyle/>
              <a:p>
                <a:r>
                  <a:rPr lang="en-US" b="1" dirty="0">
                    <a:solidFill>
                      <a:schemeClr val="bg1"/>
                    </a:solidFill>
                  </a:rPr>
                  <a:t>INFORMATION COMMUNICATION TECHNOLOGY (ICT)</a:t>
                </a:r>
              </a:p>
            </p:txBody>
          </p:sp>
          <p:sp>
            <p:nvSpPr>
              <p:cNvPr id="11" name="Rounded Rectangle 10">
                <a:extLst>
                  <a:ext uri="{FF2B5EF4-FFF2-40B4-BE49-F238E27FC236}">
                    <a16:creationId xmlns:a16="http://schemas.microsoft.com/office/drawing/2014/main" xmlns="" id="{DF1B3676-D94C-6C4D-A671-C5603C6843EB}"/>
                  </a:ext>
                </a:extLst>
              </p:cNvPr>
              <p:cNvSpPr/>
              <p:nvPr/>
            </p:nvSpPr>
            <p:spPr>
              <a:xfrm>
                <a:off x="367132" y="4453712"/>
                <a:ext cx="8628095" cy="409866"/>
              </a:xfrm>
              <a:prstGeom prst="roundRect">
                <a:avLst/>
              </a:prstGeom>
              <a:solidFill>
                <a:srgbClr val="0070C0"/>
              </a:solidFill>
              <a:ln>
                <a:noFill/>
              </a:ln>
              <a:effectLst/>
            </p:spPr>
            <p:txBody>
              <a:bodyPr spcFirstLastPara="0" vert="horz" wrap="square" lIns="68577" tIns="68577" rIns="68577" bIns="68577" numCol="1" spcCol="1270" anchor="ctr" anchorCtr="0">
                <a:noAutofit/>
              </a:bodyPr>
              <a:lstStyle/>
              <a:p>
                <a:r>
                  <a:rPr lang="en-US" b="1" dirty="0">
                    <a:solidFill>
                      <a:schemeClr val="bg1"/>
                    </a:solidFill>
                  </a:rPr>
                  <a:t>Legal and Regulatory Framework (GRAP, IDMS, GIAMA, PFMA etc.)</a:t>
                </a:r>
              </a:p>
            </p:txBody>
          </p:sp>
          <p:sp>
            <p:nvSpPr>
              <p:cNvPr id="12" name="Rounded Rectangle 11">
                <a:extLst>
                  <a:ext uri="{FF2B5EF4-FFF2-40B4-BE49-F238E27FC236}">
                    <a16:creationId xmlns:a16="http://schemas.microsoft.com/office/drawing/2014/main" xmlns="" id="{069FD96A-026E-B240-A45F-EB84CF7B5DA8}"/>
                  </a:ext>
                </a:extLst>
              </p:cNvPr>
              <p:cNvSpPr/>
              <p:nvPr/>
            </p:nvSpPr>
            <p:spPr>
              <a:xfrm>
                <a:off x="361653" y="5007335"/>
                <a:ext cx="8628095" cy="409866"/>
              </a:xfrm>
              <a:prstGeom prst="roundRect">
                <a:avLst/>
              </a:prstGeom>
              <a:solidFill>
                <a:srgbClr val="0070C0"/>
              </a:solidFill>
              <a:ln>
                <a:noFill/>
              </a:ln>
              <a:effectLst/>
            </p:spPr>
            <p:txBody>
              <a:bodyPr spcFirstLastPara="0" vert="horz" wrap="square" lIns="68577" tIns="68577" rIns="68577" bIns="68577" numCol="1" spcCol="1270" anchor="ctr" anchorCtr="0">
                <a:noAutofit/>
              </a:bodyPr>
              <a:lstStyle/>
              <a:p>
                <a:r>
                  <a:rPr lang="en-US" b="1" dirty="0">
                    <a:solidFill>
                      <a:schemeClr val="bg1"/>
                    </a:solidFill>
                  </a:rPr>
                  <a:t>Risk Management and Quality Assurance</a:t>
                </a:r>
              </a:p>
            </p:txBody>
          </p:sp>
        </p:grpSp>
        <p:pic>
          <p:nvPicPr>
            <p:cNvPr id="7" name="Picture 6">
              <a:extLst>
                <a:ext uri="{FF2B5EF4-FFF2-40B4-BE49-F238E27FC236}">
                  <a16:creationId xmlns:a16="http://schemas.microsoft.com/office/drawing/2014/main" xmlns="" id="{1A78397C-06AE-194C-8379-4BCF84A4E50C}"/>
                </a:ext>
              </a:extLst>
            </p:cNvPr>
            <p:cNvPicPr>
              <a:picLocks noChangeAspect="1"/>
            </p:cNvPicPr>
            <p:nvPr/>
          </p:nvPicPr>
          <p:blipFill>
            <a:blip r:embed="rId7" cstate="print"/>
            <a:stretch>
              <a:fillRect/>
            </a:stretch>
          </p:blipFill>
          <p:spPr>
            <a:xfrm>
              <a:off x="10774931" y="4067555"/>
              <a:ext cx="1401135" cy="574060"/>
            </a:xfrm>
            <a:prstGeom prst="rect">
              <a:avLst/>
            </a:prstGeom>
          </p:spPr>
        </p:pic>
      </p:grpSp>
    </p:spTree>
    <p:extLst>
      <p:ext uri="{BB962C8B-B14F-4D97-AF65-F5344CB8AC3E}">
        <p14:creationId xmlns:p14="http://schemas.microsoft.com/office/powerpoint/2010/main" xmlns="" val="92203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558878281"/>
              </p:ext>
            </p:extLst>
          </p:nvPr>
        </p:nvGraphicFramePr>
        <p:xfrm>
          <a:off x="808635" y="1800101"/>
          <a:ext cx="14095585"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xmlns="" val="3187148160"/>
              </p:ext>
            </p:extLst>
          </p:nvPr>
        </p:nvGraphicFramePr>
        <p:xfrm>
          <a:off x="828172" y="4752429"/>
          <a:ext cx="14095585"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itle 1"/>
          <p:cNvSpPr>
            <a:spLocks noGrp="1"/>
          </p:cNvSpPr>
          <p:nvPr>
            <p:ph type="title"/>
          </p:nvPr>
        </p:nvSpPr>
        <p:spPr>
          <a:xfrm>
            <a:off x="828172" y="309334"/>
            <a:ext cx="13105456" cy="1344119"/>
          </a:xfrm>
        </p:spPr>
        <p:txBody>
          <a:bodyPr>
            <a:normAutofit/>
          </a:bodyPr>
          <a:lstStyle/>
          <a:p>
            <a:r>
              <a:rPr lang="en-US" sz="3600" b="1" dirty="0" smtClean="0"/>
              <a:t>PRACTICAL STEPS TAKEN TO MIGRATE DATA TO ARCHIBUS</a:t>
            </a:r>
            <a:endParaRPr lang="en-US" sz="3600" b="1" dirty="0"/>
          </a:p>
        </p:txBody>
      </p:sp>
      <p:sp>
        <p:nvSpPr>
          <p:cNvPr id="8" name="Flowchart: Extract 7"/>
          <p:cNvSpPr/>
          <p:nvPr/>
        </p:nvSpPr>
        <p:spPr>
          <a:xfrm rot="5400000">
            <a:off x="3972461" y="4139813"/>
            <a:ext cx="474971" cy="404059"/>
          </a:xfrm>
          <a:prstGeom prst="flowChartExtract">
            <a:avLst/>
          </a:prstGeom>
          <a:solidFill>
            <a:srgbClr val="FFC000"/>
          </a:solidFill>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lowchart: Extract 8"/>
          <p:cNvSpPr/>
          <p:nvPr/>
        </p:nvSpPr>
        <p:spPr>
          <a:xfrm rot="5400000">
            <a:off x="7618942" y="4139812"/>
            <a:ext cx="474971" cy="404059"/>
          </a:xfrm>
          <a:prstGeom prst="flowChartExtract">
            <a:avLst/>
          </a:prstGeom>
          <a:solidFill>
            <a:srgbClr val="FFC000"/>
          </a:solidFill>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lowchart: Extract 9"/>
          <p:cNvSpPr/>
          <p:nvPr/>
        </p:nvSpPr>
        <p:spPr>
          <a:xfrm rot="5400000">
            <a:off x="11243853" y="4139812"/>
            <a:ext cx="474971" cy="404059"/>
          </a:xfrm>
          <a:prstGeom prst="flowChartExtract">
            <a:avLst/>
          </a:prstGeom>
          <a:solidFill>
            <a:srgbClr val="FFC000"/>
          </a:solidFill>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lowchart: Extract 11"/>
          <p:cNvSpPr/>
          <p:nvPr/>
        </p:nvSpPr>
        <p:spPr>
          <a:xfrm rot="5400000">
            <a:off x="3972461" y="7740213"/>
            <a:ext cx="474971" cy="404059"/>
          </a:xfrm>
          <a:prstGeom prst="flowChartExtract">
            <a:avLst/>
          </a:prstGeom>
          <a:solidFill>
            <a:srgbClr val="FFC000"/>
          </a:solidFill>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lowchart: Extract 12"/>
          <p:cNvSpPr/>
          <p:nvPr/>
        </p:nvSpPr>
        <p:spPr>
          <a:xfrm rot="5400000">
            <a:off x="7618941" y="7769298"/>
            <a:ext cx="474971" cy="404059"/>
          </a:xfrm>
          <a:prstGeom prst="flowChartExtract">
            <a:avLst/>
          </a:prstGeom>
          <a:solidFill>
            <a:srgbClr val="FFC000"/>
          </a:solidFill>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lowchart: Extract 13"/>
          <p:cNvSpPr/>
          <p:nvPr/>
        </p:nvSpPr>
        <p:spPr>
          <a:xfrm rot="5400000">
            <a:off x="11265422" y="7697290"/>
            <a:ext cx="474971" cy="404059"/>
          </a:xfrm>
          <a:prstGeom prst="flowChartExtract">
            <a:avLst/>
          </a:prstGeom>
          <a:solidFill>
            <a:srgbClr val="FFC000"/>
          </a:solidFill>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020278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02" y="-5365"/>
            <a:ext cx="12504054" cy="1222969"/>
          </a:xfrm>
        </p:spPr>
        <p:txBody>
          <a:bodyPr>
            <a:normAutofit/>
          </a:bodyPr>
          <a:lstStyle/>
          <a:p>
            <a:r>
              <a:rPr lang="en-ZA" b="1" dirty="0" smtClean="0">
                <a:latin typeface="Arial Narrow" pitchFamily="34" charset="0"/>
              </a:rPr>
              <a:t>CONTENTS</a:t>
            </a:r>
            <a:endParaRPr lang="en-ZA" b="1" dirty="0">
              <a:latin typeface="Arial Narrow"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808173237"/>
              </p:ext>
            </p:extLst>
          </p:nvPr>
        </p:nvGraphicFramePr>
        <p:xfrm>
          <a:off x="0" y="1872109"/>
          <a:ext cx="5273895" cy="6480720"/>
        </p:xfrm>
        <a:graphic>
          <a:graphicData uri="http://schemas.openxmlformats.org/drawingml/2006/table">
            <a:tbl>
              <a:tblPr firstRow="1" bandRow="1">
                <a:tableStyleId>{7DF18680-E054-41AD-8BC1-D1AEF772440D}</a:tableStyleId>
              </a:tblPr>
              <a:tblGrid>
                <a:gridCol w="555147"/>
                <a:gridCol w="3625137"/>
                <a:gridCol w="1093611"/>
              </a:tblGrid>
              <a:tr h="497432">
                <a:tc>
                  <a:txBody>
                    <a:bodyPr/>
                    <a:lstStyle/>
                    <a:p>
                      <a:pPr marL="0" lvl="0" indent="0">
                        <a:lnSpc>
                          <a:spcPct val="100000"/>
                        </a:lnSpc>
                        <a:spcBef>
                          <a:spcPts val="1200"/>
                        </a:spcBef>
                        <a:buNone/>
                      </a:pPr>
                      <a:r>
                        <a:rPr lang="en-ZA" sz="1800" dirty="0" smtClean="0"/>
                        <a:t>NO</a:t>
                      </a:r>
                      <a:endParaRPr lang="en-US" sz="1800" dirty="0"/>
                    </a:p>
                  </a:txBody>
                  <a:tcPr/>
                </a:tc>
                <a:tc>
                  <a:txBody>
                    <a:bodyPr/>
                    <a:lstStyle/>
                    <a:p>
                      <a:r>
                        <a:rPr lang="en-ZA" sz="2000" dirty="0" smtClean="0"/>
                        <a:t>ITEM</a:t>
                      </a:r>
                      <a:endParaRPr lang="en-US" sz="2000" dirty="0"/>
                    </a:p>
                  </a:txBody>
                  <a:tcPr/>
                </a:tc>
                <a:tc>
                  <a: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r>
                        <a:rPr lang="en-ZA" sz="2000" dirty="0" smtClean="0"/>
                        <a:t>SLIDE</a:t>
                      </a:r>
                      <a:endParaRPr lang="en-US" sz="2000" dirty="0"/>
                    </a:p>
                  </a:txBody>
                  <a:tcPr/>
                </a:tc>
              </a:tr>
              <a:tr h="676264">
                <a:tc>
                  <a:txBody>
                    <a:bodyPr/>
                    <a:lstStyle/>
                    <a:p>
                      <a:r>
                        <a:rPr lang="en-US" sz="2000" dirty="0" smtClean="0"/>
                        <a:t>1</a:t>
                      </a:r>
                      <a:endParaRPr lang="en-US" sz="2000" dirty="0"/>
                    </a:p>
                  </a:txBody>
                  <a:tcPr>
                    <a:solidFill>
                      <a:schemeClr val="tx1">
                        <a:lumMod val="50000"/>
                        <a:lumOff val="50000"/>
                      </a:schemeClr>
                    </a:solidFill>
                  </a:tcPr>
                </a:tc>
                <a:tc>
                  <a: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r>
                        <a:rPr lang="en-ZA" sz="2000" dirty="0" smtClean="0"/>
                        <a:t>Table of contents</a:t>
                      </a:r>
                    </a:p>
                  </a:txBody>
                  <a:tcPr/>
                </a:tc>
                <a:tc>
                  <a:txBody>
                    <a:bodyPr/>
                    <a:lstStyle/>
                    <a:p>
                      <a:r>
                        <a:rPr lang="en-US" sz="2000" b="1" dirty="0" smtClean="0"/>
                        <a:t>2</a:t>
                      </a:r>
                      <a:endParaRPr lang="en-US" sz="2000" b="1" dirty="0"/>
                    </a:p>
                  </a:txBody>
                  <a:tcPr/>
                </a:tc>
              </a:tr>
              <a:tr h="604648">
                <a:tc>
                  <a:txBody>
                    <a:bodyPr/>
                    <a:lstStyle/>
                    <a:p>
                      <a:r>
                        <a:rPr lang="en-US" sz="2000" dirty="0" smtClean="0"/>
                        <a:t>2</a:t>
                      </a:r>
                      <a:endParaRPr lang="en-US" sz="2000" dirty="0"/>
                    </a:p>
                  </a:txBody>
                  <a:tcPr>
                    <a:solidFill>
                      <a:schemeClr val="tx1">
                        <a:lumMod val="50000"/>
                        <a:lumOff val="50000"/>
                      </a:schemeClr>
                    </a:solidFill>
                  </a:tcPr>
                </a:tc>
                <a:tc>
                  <a: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r>
                        <a:rPr lang="en-US" sz="2000" dirty="0" smtClean="0"/>
                        <a:t>Purpose</a:t>
                      </a:r>
                      <a:endParaRPr lang="en-US" sz="2000" dirty="0"/>
                    </a:p>
                  </a:txBody>
                  <a:tcPr/>
                </a:tc>
                <a:tc>
                  <a:txBody>
                    <a:bodyPr/>
                    <a:lstStyle/>
                    <a:p>
                      <a:r>
                        <a:rPr lang="en-US" sz="2000" b="1" dirty="0" smtClean="0"/>
                        <a:t>3</a:t>
                      </a:r>
                      <a:endParaRPr lang="en-US" sz="2000" b="1" dirty="0"/>
                    </a:p>
                  </a:txBody>
                  <a:tcPr/>
                </a:tc>
              </a:tr>
              <a:tr h="798717">
                <a:tc>
                  <a:txBody>
                    <a:bodyPr/>
                    <a:lstStyle/>
                    <a:p>
                      <a:r>
                        <a:rPr lang="en-US" sz="2000" dirty="0" smtClean="0"/>
                        <a:t>3</a:t>
                      </a:r>
                      <a:endParaRPr lang="en-US" sz="2000" dirty="0"/>
                    </a:p>
                  </a:txBody>
                  <a:tcPr>
                    <a:solidFill>
                      <a:schemeClr val="tx1">
                        <a:lumMod val="50000"/>
                        <a:lumOff val="50000"/>
                      </a:schemeClr>
                    </a:solidFill>
                  </a:tcPr>
                </a:tc>
                <a:tc>
                  <a: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r>
                        <a:rPr lang="en-US" sz="2000" dirty="0" smtClean="0"/>
                        <a:t>DPW Immovable Asset Register (IAR)</a:t>
                      </a:r>
                      <a:endParaRPr lang="en-US" sz="2000" dirty="0"/>
                    </a:p>
                  </a:txBody>
                  <a:tcPr/>
                </a:tc>
                <a:tc>
                  <a:txBody>
                    <a:bodyPr/>
                    <a:lstStyle/>
                    <a:p>
                      <a:r>
                        <a:rPr lang="en-US" sz="2000" b="1" dirty="0" smtClean="0"/>
                        <a:t>4</a:t>
                      </a:r>
                      <a:endParaRPr lang="en-US" sz="2000" b="1" dirty="0"/>
                    </a:p>
                  </a:txBody>
                  <a:tcPr/>
                </a:tc>
              </a:tr>
              <a:tr h="1038331">
                <a:tc>
                  <a:txBody>
                    <a:bodyPr/>
                    <a:lstStyle/>
                    <a:p>
                      <a:r>
                        <a:rPr lang="en-US" sz="2000" dirty="0" smtClean="0"/>
                        <a:t>4</a:t>
                      </a:r>
                      <a:endParaRPr lang="en-US" sz="2000" dirty="0"/>
                    </a:p>
                  </a:txBody>
                  <a:tcPr>
                    <a:solidFill>
                      <a:schemeClr val="tx1">
                        <a:lumMod val="50000"/>
                        <a:lumOff val="50000"/>
                      </a:schemeClr>
                    </a:solidFill>
                  </a:tcPr>
                </a:tc>
                <a:tc>
                  <a:txBody>
                    <a:bodyPr/>
                    <a:lstStyle/>
                    <a:p>
                      <a:pPr marL="0" lvl="0" indent="0">
                        <a:lnSpc>
                          <a:spcPct val="100000"/>
                        </a:lnSpc>
                        <a:spcBef>
                          <a:spcPts val="1200"/>
                        </a:spcBef>
                        <a:buFont typeface="+mj-lt"/>
                        <a:buNone/>
                      </a:pPr>
                      <a:r>
                        <a:rPr lang="en-ZA" sz="2000" kern="1200" dirty="0" smtClean="0">
                          <a:solidFill>
                            <a:schemeClr val="dk1"/>
                          </a:solidFill>
                          <a:latin typeface="+mn-lt"/>
                          <a:ea typeface="+mn-ea"/>
                          <a:cs typeface="+mn-cs"/>
                        </a:rPr>
                        <a:t>Significance of the Immovable Asset Register (IAR)</a:t>
                      </a:r>
                      <a:endParaRPr lang="en-US" sz="2000" kern="1200" dirty="0">
                        <a:solidFill>
                          <a:schemeClr val="dk1"/>
                        </a:solidFill>
                        <a:latin typeface="+mn-lt"/>
                        <a:ea typeface="+mn-ea"/>
                        <a:cs typeface="+mn-cs"/>
                      </a:endParaRPr>
                    </a:p>
                  </a:txBody>
                  <a:tcPr/>
                </a:tc>
                <a:tc>
                  <a:txBody>
                    <a:bodyPr/>
                    <a:lstStyle/>
                    <a:p>
                      <a:r>
                        <a:rPr lang="en-US" sz="2000" b="1" dirty="0" smtClean="0"/>
                        <a:t>5</a:t>
                      </a:r>
                      <a:endParaRPr lang="en-US" sz="2000" b="1" dirty="0"/>
                    </a:p>
                  </a:txBody>
                  <a:tcPr/>
                </a:tc>
              </a:tr>
              <a:tr h="777776">
                <a:tc>
                  <a:txBody>
                    <a:bodyPr/>
                    <a:lstStyle/>
                    <a:p>
                      <a:r>
                        <a:rPr lang="en-US" sz="2000" dirty="0" smtClean="0"/>
                        <a:t>5</a:t>
                      </a:r>
                      <a:endParaRPr lang="en-US" sz="2000" dirty="0"/>
                    </a:p>
                  </a:txBody>
                  <a:tcPr>
                    <a:solidFill>
                      <a:schemeClr val="tx1">
                        <a:lumMod val="50000"/>
                        <a:lumOff val="50000"/>
                      </a:schemeClr>
                    </a:solidFill>
                  </a:tcPr>
                </a:tc>
                <a:tc>
                  <a:txBody>
                    <a:bodyPr/>
                    <a:lstStyle/>
                    <a:p>
                      <a:pPr marL="0" lvl="0" indent="0">
                        <a:lnSpc>
                          <a:spcPct val="100000"/>
                        </a:lnSpc>
                        <a:spcBef>
                          <a:spcPts val="1200"/>
                        </a:spcBef>
                        <a:buFont typeface="+mj-lt"/>
                        <a:buNone/>
                      </a:pPr>
                      <a:r>
                        <a:rPr lang="en-ZA" sz="2000" kern="1200" dirty="0" smtClean="0">
                          <a:solidFill>
                            <a:schemeClr val="dk1"/>
                          </a:solidFill>
                          <a:latin typeface="+mn-lt"/>
                          <a:ea typeface="+mn-ea"/>
                          <a:cs typeface="+mn-cs"/>
                        </a:rPr>
                        <a:t>Significance of the IAR cont…</a:t>
                      </a:r>
                      <a:endParaRPr lang="en-US" sz="2000" kern="1200" dirty="0">
                        <a:solidFill>
                          <a:schemeClr val="dk1"/>
                        </a:solidFill>
                        <a:latin typeface="+mn-lt"/>
                        <a:ea typeface="+mn-ea"/>
                        <a:cs typeface="+mn-cs"/>
                      </a:endParaRPr>
                    </a:p>
                  </a:txBody>
                  <a:tcPr/>
                </a:tc>
                <a:tc>
                  <a:txBody>
                    <a:bodyPr/>
                    <a:lstStyle/>
                    <a:p>
                      <a:r>
                        <a:rPr lang="en-US" sz="2000" b="1" dirty="0" smtClean="0"/>
                        <a:t>6</a:t>
                      </a:r>
                      <a:endParaRPr lang="en-US" sz="2000" b="1" dirty="0"/>
                    </a:p>
                  </a:txBody>
                  <a:tcPr/>
                </a:tc>
              </a:tr>
              <a:tr h="608701">
                <a:tc>
                  <a:txBody>
                    <a:bodyPr/>
                    <a:lstStyle/>
                    <a:p>
                      <a:r>
                        <a:rPr lang="en-US" sz="2000" dirty="0" smtClean="0"/>
                        <a:t>6</a:t>
                      </a:r>
                      <a:endParaRPr lang="en-US" sz="2000" dirty="0"/>
                    </a:p>
                  </a:txBody>
                  <a:tcPr>
                    <a:solidFill>
                      <a:schemeClr val="tx1">
                        <a:lumMod val="50000"/>
                        <a:lumOff val="50000"/>
                      </a:schemeClr>
                    </a:solidFill>
                  </a:tcPr>
                </a:tc>
                <a:tc>
                  <a:txBody>
                    <a:bodyPr/>
                    <a:lstStyle/>
                    <a:p>
                      <a:pPr marL="0" lvl="0" indent="0">
                        <a:lnSpc>
                          <a:spcPct val="100000"/>
                        </a:lnSpc>
                        <a:spcBef>
                          <a:spcPts val="1200"/>
                        </a:spcBef>
                        <a:buFont typeface="+mj-lt"/>
                        <a:buNone/>
                      </a:pPr>
                      <a:r>
                        <a:rPr lang="en-US" sz="2000" kern="1200" dirty="0" smtClean="0">
                          <a:solidFill>
                            <a:schemeClr val="dk1"/>
                          </a:solidFill>
                          <a:latin typeface="+mn-lt"/>
                          <a:ea typeface="+mn-ea"/>
                          <a:cs typeface="+mn-cs"/>
                        </a:rPr>
                        <a:t>Background</a:t>
                      </a:r>
                      <a:endParaRPr lang="en-US" sz="2000" kern="1200" dirty="0">
                        <a:solidFill>
                          <a:schemeClr val="dk1"/>
                        </a:solidFill>
                        <a:latin typeface="+mn-lt"/>
                        <a:ea typeface="+mn-ea"/>
                        <a:cs typeface="+mn-cs"/>
                      </a:endParaRPr>
                    </a:p>
                  </a:txBody>
                  <a:tcPr/>
                </a:tc>
                <a:tc>
                  <a:txBody>
                    <a:bodyPr/>
                    <a:lstStyle/>
                    <a:p>
                      <a:r>
                        <a:rPr lang="en-US" sz="2000" b="1" dirty="0" smtClean="0"/>
                        <a:t>7</a:t>
                      </a:r>
                      <a:endParaRPr lang="en-US" sz="2000" b="1" dirty="0"/>
                    </a:p>
                  </a:txBody>
                  <a:tcPr/>
                </a:tc>
              </a:tr>
              <a:tr h="1478851">
                <a:tc>
                  <a:txBody>
                    <a:bodyPr/>
                    <a:lstStyle/>
                    <a:p>
                      <a:r>
                        <a:rPr lang="en-US" sz="2000" dirty="0" smtClean="0"/>
                        <a:t>7</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en-ZA" sz="2000" kern="1200" dirty="0" smtClean="0">
                          <a:solidFill>
                            <a:schemeClr val="dk1"/>
                          </a:solidFill>
                          <a:latin typeface="+mn-lt"/>
                          <a:ea typeface="+mn-ea"/>
                          <a:cs typeface="+mn-cs"/>
                        </a:rPr>
                        <a:t>Background cont….</a:t>
                      </a:r>
                      <a:br>
                        <a:rPr lang="en-ZA" sz="2000" kern="1200" dirty="0" smtClean="0">
                          <a:solidFill>
                            <a:schemeClr val="dk1"/>
                          </a:solidFill>
                          <a:latin typeface="+mn-lt"/>
                          <a:ea typeface="+mn-ea"/>
                          <a:cs typeface="+mn-cs"/>
                        </a:rPr>
                      </a:br>
                      <a:r>
                        <a:rPr lang="en-ZA" sz="2000" kern="1200" dirty="0" smtClean="0">
                          <a:solidFill>
                            <a:schemeClr val="dk1"/>
                          </a:solidFill>
                          <a:latin typeface="+mn-lt"/>
                          <a:ea typeface="+mn-ea"/>
                          <a:cs typeface="+mn-cs"/>
                        </a:rPr>
                        <a:t>IAR Compilation Process – High Level Overview</a:t>
                      </a:r>
                      <a:endParaRPr lang="en-US" sz="2000" kern="1200" dirty="0" smtClean="0">
                        <a:solidFill>
                          <a:schemeClr val="dk1"/>
                        </a:solidFill>
                        <a:latin typeface="+mn-lt"/>
                        <a:ea typeface="+mn-ea"/>
                        <a:cs typeface="+mn-cs"/>
                      </a:endParaRPr>
                    </a:p>
                  </a:txBody>
                  <a:tcPr/>
                </a:tc>
                <a:tc>
                  <a:txBody>
                    <a:bodyPr/>
                    <a:lstStyle/>
                    <a:p>
                      <a:r>
                        <a:rPr lang="en-US" sz="2000" b="1" dirty="0" smtClean="0"/>
                        <a:t>8</a:t>
                      </a:r>
                      <a:endParaRPr lang="en-US" sz="2000" b="1"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27739806"/>
              </p:ext>
            </p:extLst>
          </p:nvPr>
        </p:nvGraphicFramePr>
        <p:xfrm>
          <a:off x="5448077" y="1872110"/>
          <a:ext cx="4968552" cy="6464793"/>
        </p:xfrm>
        <a:graphic>
          <a:graphicData uri="http://schemas.openxmlformats.org/drawingml/2006/table">
            <a:tbl>
              <a:tblPr firstRow="1" bandRow="1">
                <a:tableStyleId>{7DF18680-E054-41AD-8BC1-D1AEF772440D}</a:tableStyleId>
              </a:tblPr>
              <a:tblGrid>
                <a:gridCol w="576065"/>
                <a:gridCol w="3456385"/>
                <a:gridCol w="936102"/>
              </a:tblGrid>
              <a:tr h="377524">
                <a:tc>
                  <a:txBody>
                    <a:bodyPr/>
                    <a:lstStyle/>
                    <a:p>
                      <a:pPr marL="0" lvl="0" indent="0">
                        <a:lnSpc>
                          <a:spcPct val="100000"/>
                        </a:lnSpc>
                        <a:spcBef>
                          <a:spcPts val="1200"/>
                        </a:spcBef>
                        <a:buNone/>
                      </a:pPr>
                      <a:r>
                        <a:rPr lang="en-ZA" sz="1800" dirty="0" smtClean="0"/>
                        <a:t>NO</a:t>
                      </a:r>
                      <a:endParaRPr lang="en-US" sz="1800" dirty="0"/>
                    </a:p>
                  </a:txBody>
                  <a:tcPr/>
                </a:tc>
                <a:tc>
                  <a:txBody>
                    <a:bodyPr/>
                    <a:lstStyle/>
                    <a:p>
                      <a:r>
                        <a:rPr lang="en-ZA" sz="2000" dirty="0" smtClean="0"/>
                        <a:t>ITEM</a:t>
                      </a:r>
                      <a:endParaRPr lang="en-US" sz="2000" dirty="0"/>
                    </a:p>
                  </a:txBody>
                  <a:tcPr/>
                </a:tc>
                <a:tc>
                  <a: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r>
                        <a:rPr lang="en-ZA" sz="2000" dirty="0" smtClean="0"/>
                        <a:t>SLIDE</a:t>
                      </a:r>
                    </a:p>
                  </a:txBody>
                  <a:tcPr/>
                </a:tc>
              </a:tr>
              <a:tr h="1248732">
                <a:tc>
                  <a:txBody>
                    <a:bodyPr/>
                    <a:lstStyle/>
                    <a:p>
                      <a:r>
                        <a:rPr lang="en-US" sz="2000" dirty="0" smtClean="0"/>
                        <a:t>8</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en-ZA" sz="2000" kern="1200" dirty="0" smtClean="0">
                          <a:solidFill>
                            <a:schemeClr val="dk1"/>
                          </a:solidFill>
                          <a:latin typeface="+mn-lt"/>
                          <a:ea typeface="+mn-ea"/>
                          <a:cs typeface="+mn-cs"/>
                        </a:rPr>
                        <a:t>Physical Verification Process</a:t>
                      </a:r>
                      <a:r>
                        <a:rPr lang="en-ZA" sz="3200" dirty="0" smtClean="0"/>
                        <a:t/>
                      </a:r>
                      <a:br>
                        <a:rPr lang="en-ZA" sz="3200" dirty="0" smtClean="0"/>
                      </a:br>
                      <a:r>
                        <a:rPr lang="en-ZA" sz="2000" b="1" dirty="0" smtClean="0"/>
                        <a:t>Utilisation of Technology - Hardware &amp; Software Tools </a:t>
                      </a:r>
                      <a:endParaRPr lang="en-US" sz="2000" b="0" kern="1200" dirty="0" smtClean="0">
                        <a:solidFill>
                          <a:schemeClr val="dk1"/>
                        </a:solidFill>
                        <a:latin typeface="+mn-lt"/>
                        <a:ea typeface="+mn-ea"/>
                        <a:cs typeface="+mn-cs"/>
                      </a:endParaRPr>
                    </a:p>
                  </a:txBody>
                  <a:tcPr/>
                </a:tc>
                <a:tc>
                  <a:txBody>
                    <a:bodyPr/>
                    <a:lstStyle/>
                    <a:p>
                      <a:r>
                        <a:rPr lang="en-US" sz="2000" b="1" dirty="0" smtClean="0"/>
                        <a:t>9</a:t>
                      </a:r>
                      <a:endParaRPr lang="en-US" sz="2000" b="1" dirty="0"/>
                    </a:p>
                  </a:txBody>
                  <a:tcPr/>
                </a:tc>
              </a:tr>
              <a:tr h="1190652">
                <a:tc>
                  <a:txBody>
                    <a:bodyPr/>
                    <a:lstStyle/>
                    <a:p>
                      <a:r>
                        <a:rPr lang="en-US" sz="2000" dirty="0" smtClean="0"/>
                        <a:t>9</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rPr>
                        <a:t>Capability to Build Asset Footprints:</a:t>
                      </a:r>
                      <a:br>
                        <a:rPr kumimoji="0" lang="en-ZA" sz="1800" b="0" i="0" u="none" strike="noStrike" kern="1200" cap="none" spc="0" normalizeH="0" baseline="0" noProof="0" dirty="0" smtClean="0">
                          <a:ln>
                            <a:noFill/>
                          </a:ln>
                          <a:solidFill>
                            <a:prstClr val="black"/>
                          </a:solidFill>
                          <a:effectLst/>
                          <a:uLnTx/>
                          <a:uFillTx/>
                          <a:latin typeface="+mn-lt"/>
                        </a:rPr>
                      </a:br>
                      <a:r>
                        <a:rPr lang="en-ZA" sz="2000" b="1" kern="1200" noProof="0" dirty="0" smtClean="0">
                          <a:solidFill>
                            <a:schemeClr val="dk1"/>
                          </a:solidFill>
                          <a:latin typeface="+mn-lt"/>
                          <a:ea typeface="+mn-ea"/>
                          <a:cs typeface="+mn-cs"/>
                        </a:rPr>
                        <a:t>Created to determine the extent of  improvements</a:t>
                      </a:r>
                      <a:endParaRPr lang="en-US" sz="2000" b="1" kern="1200" noProof="0" dirty="0" smtClean="0">
                        <a:solidFill>
                          <a:schemeClr val="dk1"/>
                        </a:solidFill>
                        <a:latin typeface="+mn-lt"/>
                        <a:ea typeface="+mn-ea"/>
                        <a:cs typeface="+mn-cs"/>
                      </a:endParaRPr>
                    </a:p>
                  </a:txBody>
                  <a:tcPr/>
                </a:tc>
                <a:tc>
                  <a:txBody>
                    <a:bodyPr/>
                    <a:lstStyle/>
                    <a:p>
                      <a:r>
                        <a:rPr lang="en-US" sz="2000" b="1" dirty="0" smtClean="0"/>
                        <a:t>10</a:t>
                      </a:r>
                      <a:endParaRPr lang="en-US" sz="2000" b="1" dirty="0"/>
                    </a:p>
                  </a:txBody>
                  <a:tcPr/>
                </a:tc>
              </a:tr>
              <a:tr h="667927">
                <a:tc>
                  <a:txBody>
                    <a:bodyPr/>
                    <a:lstStyle/>
                    <a:p>
                      <a:r>
                        <a:rPr lang="en-US" sz="2000" dirty="0" smtClean="0"/>
                        <a:t>10</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kumimoji="0" lang="en-ZA" sz="2000" b="0" i="0" u="none" strike="noStrike" kern="1200" cap="none" spc="0" normalizeH="0" baseline="0" noProof="0" dirty="0" smtClean="0">
                          <a:ln>
                            <a:noFill/>
                          </a:ln>
                          <a:solidFill>
                            <a:prstClr val="black"/>
                          </a:solidFill>
                          <a:effectLst/>
                          <a:uLnTx/>
                          <a:uFillTx/>
                          <a:latin typeface="+mn-lt"/>
                          <a:ea typeface="+mn-ea"/>
                          <a:cs typeface="+mn-cs"/>
                        </a:rPr>
                        <a:t>Land Parcels represented Spatially</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r>
                        <a:rPr lang="en-US" sz="2000" b="1" dirty="0" smtClean="0"/>
                        <a:t>11</a:t>
                      </a:r>
                      <a:endParaRPr lang="en-US" sz="2000" b="1" dirty="0"/>
                    </a:p>
                  </a:txBody>
                  <a:tcPr/>
                </a:tc>
              </a:tr>
              <a:tr h="667927">
                <a:tc>
                  <a:txBody>
                    <a:bodyPr/>
                    <a:lstStyle/>
                    <a:p>
                      <a:r>
                        <a:rPr lang="en-US" sz="2000" dirty="0" smtClean="0"/>
                        <a:t>11</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kumimoji="0" lang="en-ZA" sz="2000" b="0" i="0" u="none" strike="noStrike" kern="1200" cap="none" spc="0" normalizeH="0" baseline="0" noProof="0" dirty="0" smtClean="0">
                          <a:ln>
                            <a:noFill/>
                          </a:ln>
                          <a:solidFill>
                            <a:prstClr val="black"/>
                          </a:solidFill>
                          <a:effectLst/>
                          <a:uLnTx/>
                          <a:uFillTx/>
                          <a:latin typeface="+mn-lt"/>
                        </a:rPr>
                        <a:t>Improvements represented spatially</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indent="0" algn="l" defTabSz="1152144" rtl="0" eaLnBrk="1" fontAlgn="auto" latinLnBrk="0" hangingPunct="1">
                        <a:lnSpc>
                          <a:spcPct val="100000"/>
                        </a:lnSpc>
                        <a:spcBef>
                          <a:spcPts val="0"/>
                        </a:spcBef>
                        <a:spcAft>
                          <a:spcPts val="0"/>
                        </a:spcAft>
                        <a:buClrTx/>
                        <a:buSzTx/>
                        <a:buFontTx/>
                        <a:buNone/>
                        <a:tabLst/>
                        <a:defRPr/>
                      </a:pPr>
                      <a:r>
                        <a:rPr lang="en-US" sz="2000" b="1" dirty="0" smtClean="0"/>
                        <a:t>12</a:t>
                      </a:r>
                    </a:p>
                    <a:p>
                      <a:endParaRPr lang="en-US" sz="2000" b="1" dirty="0"/>
                    </a:p>
                  </a:txBody>
                  <a:tcPr/>
                </a:tc>
              </a:tr>
              <a:tr h="667927">
                <a:tc>
                  <a:txBody>
                    <a:bodyPr/>
                    <a:lstStyle/>
                    <a:p>
                      <a:r>
                        <a:rPr lang="en-US" sz="2000" dirty="0" smtClean="0"/>
                        <a:t>12</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kumimoji="0" lang="en-ZA" sz="2000" b="0" i="0" u="none" strike="noStrike" kern="1200" cap="none" spc="0" normalizeH="0" baseline="0" noProof="0" dirty="0" smtClean="0">
                          <a:ln>
                            <a:noFill/>
                          </a:ln>
                          <a:solidFill>
                            <a:prstClr val="black"/>
                          </a:solidFill>
                          <a:effectLst/>
                          <a:uLnTx/>
                          <a:uFillTx/>
                          <a:latin typeface="+mn-lt"/>
                          <a:ea typeface="+mn-ea"/>
                          <a:cs typeface="+mn-cs"/>
                        </a:rPr>
                        <a:t>Component &amp; Infrastructure Assets</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r>
                        <a:rPr lang="en-US" sz="2000" b="1" dirty="0" smtClean="0"/>
                        <a:t>13</a:t>
                      </a:r>
                      <a:endParaRPr lang="en-US" sz="2000" b="1" dirty="0"/>
                    </a:p>
                  </a:txBody>
                  <a:tcPr/>
                </a:tc>
              </a:tr>
              <a:tr h="667927">
                <a:tc>
                  <a:txBody>
                    <a:bodyPr/>
                    <a:lstStyle/>
                    <a:p>
                      <a:r>
                        <a:rPr lang="en-US" sz="2000" dirty="0" smtClean="0"/>
                        <a:t>13</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kumimoji="0" lang="en-US" sz="2000" b="0" i="0" u="none" strike="noStrike" kern="1200" cap="none" spc="0" normalizeH="0" baseline="0" noProof="0" dirty="0" smtClean="0">
                          <a:ln>
                            <a:noFill/>
                          </a:ln>
                          <a:solidFill>
                            <a:prstClr val="black"/>
                          </a:solidFill>
                          <a:effectLst/>
                          <a:uLnTx/>
                          <a:uFillTx/>
                          <a:latin typeface="+mn-lt"/>
                        </a:rPr>
                        <a:t>Data can be represented by User Department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14</a:t>
                      </a:r>
                    </a:p>
                    <a:p>
                      <a:endParaRPr lang="en-US" sz="2000" b="1" dirty="0"/>
                    </a:p>
                  </a:txBody>
                  <a:tcPr/>
                </a:tc>
              </a:tr>
              <a:tr h="704073">
                <a:tc>
                  <a:txBody>
                    <a:bodyPr/>
                    <a:lstStyle/>
                    <a:p>
                      <a:r>
                        <a:rPr lang="en-US" sz="2000" dirty="0" smtClean="0"/>
                        <a:t>14</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kumimoji="0" lang="en-US" sz="2000" b="0" i="0" u="none" strike="noStrike" kern="1200" cap="none" spc="0" normalizeH="0" baseline="0" noProof="0" dirty="0" smtClean="0">
                          <a:ln>
                            <a:noFill/>
                          </a:ln>
                          <a:solidFill>
                            <a:prstClr val="black"/>
                          </a:solidFill>
                          <a:effectLst/>
                          <a:uLnTx/>
                          <a:uFillTx/>
                          <a:latin typeface="+mn-lt"/>
                        </a:rPr>
                        <a:t>Spatial representation of Assets as per request</a:t>
                      </a:r>
                    </a:p>
                  </a:txBody>
                  <a:tcPr/>
                </a:tc>
                <a:tc>
                  <a:txBody>
                    <a:bodyPr/>
                    <a:lstStyle/>
                    <a:p>
                      <a:r>
                        <a:rPr lang="en-US" sz="2000" b="1" dirty="0" smtClean="0"/>
                        <a:t>15</a:t>
                      </a:r>
                      <a:endParaRPr lang="en-US" sz="2000" b="1"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20827827"/>
              </p:ext>
            </p:extLst>
          </p:nvPr>
        </p:nvGraphicFramePr>
        <p:xfrm>
          <a:off x="10704662" y="1872107"/>
          <a:ext cx="4655988" cy="6480722"/>
        </p:xfrm>
        <a:graphic>
          <a:graphicData uri="http://schemas.openxmlformats.org/drawingml/2006/table">
            <a:tbl>
              <a:tblPr firstRow="1" bandRow="1">
                <a:tableStyleId>{7DF18680-E054-41AD-8BC1-D1AEF772440D}</a:tableStyleId>
              </a:tblPr>
              <a:tblGrid>
                <a:gridCol w="648071"/>
                <a:gridCol w="3130704"/>
                <a:gridCol w="877213"/>
              </a:tblGrid>
              <a:tr h="676013">
                <a:tc>
                  <a:txBody>
                    <a:bodyPr/>
                    <a:lstStyle/>
                    <a:p>
                      <a:pPr marL="0" lvl="0" indent="0">
                        <a:lnSpc>
                          <a:spcPct val="100000"/>
                        </a:lnSpc>
                        <a:spcBef>
                          <a:spcPts val="1200"/>
                        </a:spcBef>
                        <a:buNone/>
                      </a:pPr>
                      <a:r>
                        <a:rPr lang="en-ZA" sz="1800" dirty="0" smtClean="0"/>
                        <a:t>NO</a:t>
                      </a:r>
                      <a:endParaRPr lang="en-US" sz="1800" dirty="0"/>
                    </a:p>
                  </a:txBody>
                  <a:tcPr/>
                </a:tc>
                <a:tc>
                  <a:txBody>
                    <a:bodyPr/>
                    <a:lstStyle/>
                    <a:p>
                      <a:r>
                        <a:rPr lang="en-ZA" sz="2000" dirty="0" smtClean="0"/>
                        <a:t>ITEM</a:t>
                      </a:r>
                      <a:endParaRPr lang="en-US" sz="2000" dirty="0"/>
                    </a:p>
                  </a:txBody>
                  <a:tcPr/>
                </a:tc>
                <a:tc>
                  <a: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r>
                        <a:rPr lang="en-ZA" sz="2000" dirty="0" smtClean="0"/>
                        <a:t>SLIDE</a:t>
                      </a:r>
                    </a:p>
                  </a:txBody>
                  <a:tcPr/>
                </a:tc>
              </a:tr>
              <a:tr h="1623240">
                <a:tc>
                  <a:txBody>
                    <a:bodyPr/>
                    <a:lstStyle/>
                    <a:p>
                      <a:r>
                        <a:rPr lang="en-US" sz="2000" dirty="0" smtClean="0"/>
                        <a:t>15</a:t>
                      </a:r>
                      <a:endParaRPr lang="en-US" sz="2000" dirty="0"/>
                    </a:p>
                  </a:txBody>
                  <a:tcPr>
                    <a:solidFill>
                      <a:schemeClr val="tx1">
                        <a:lumMod val="50000"/>
                        <a:lumOff val="50000"/>
                      </a:schemeClr>
                    </a:solidFill>
                  </a:tcPr>
                </a:tc>
                <a:tc>
                  <a:txBody>
                    <a:bodyPr/>
                    <a:lstStyle/>
                    <a:p>
                      <a:pPr>
                        <a:spcAft>
                          <a:spcPts val="0"/>
                        </a:spcAft>
                      </a:pPr>
                      <a:r>
                        <a:rPr lang="en-ZA" sz="2000" kern="1200" dirty="0" smtClean="0">
                          <a:solidFill>
                            <a:schemeClr val="dk1"/>
                          </a:solidFill>
                          <a:latin typeface="+mn-lt"/>
                          <a:ea typeface="+mn-ea"/>
                          <a:cs typeface="+mn-cs"/>
                        </a:rPr>
                        <a:t>Alignment of IAR to GIAMA</a:t>
                      </a:r>
                      <a:br>
                        <a:rPr lang="en-ZA" sz="2000" kern="1200" dirty="0" smtClean="0">
                          <a:solidFill>
                            <a:schemeClr val="dk1"/>
                          </a:solidFill>
                          <a:latin typeface="+mn-lt"/>
                          <a:ea typeface="+mn-ea"/>
                          <a:cs typeface="+mn-cs"/>
                        </a:rPr>
                      </a:br>
                      <a:r>
                        <a:rPr lang="en-ZA" sz="2000" b="1" kern="1200" dirty="0" smtClean="0">
                          <a:solidFill>
                            <a:schemeClr val="dk1"/>
                          </a:solidFill>
                          <a:latin typeface="+mn-lt"/>
                          <a:ea typeface="+mn-ea"/>
                          <a:cs typeface="+mn-cs"/>
                        </a:rPr>
                        <a:t>Life cycle management of immovable assets</a:t>
                      </a:r>
                    </a:p>
                  </a:txBody>
                  <a:tcPr/>
                </a:tc>
                <a:tc>
                  <a:txBody>
                    <a:bodyPr/>
                    <a:lstStyle/>
                    <a:p>
                      <a:r>
                        <a:rPr lang="en-US" sz="2000" b="1" dirty="0" smtClean="0"/>
                        <a:t>16</a:t>
                      </a:r>
                      <a:endParaRPr lang="en-US" sz="2000" b="1" dirty="0"/>
                    </a:p>
                  </a:txBody>
                  <a:tcPr/>
                </a:tc>
              </a:tr>
              <a:tr h="974396">
                <a:tc>
                  <a:txBody>
                    <a:bodyPr/>
                    <a:lstStyle/>
                    <a:p>
                      <a:r>
                        <a:rPr lang="en-US" sz="2000" dirty="0" smtClean="0"/>
                        <a:t>16</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Archibus Functionality overview </a:t>
                      </a:r>
                    </a:p>
                  </a:txBody>
                  <a:tcPr/>
                </a:tc>
                <a:tc>
                  <a:txBody>
                    <a:bodyPr/>
                    <a:lstStyle/>
                    <a:p>
                      <a:r>
                        <a:rPr lang="en-US" sz="2000" b="1" dirty="0" smtClean="0"/>
                        <a:t>17</a:t>
                      </a:r>
                      <a:endParaRPr lang="en-US" sz="2000" b="1" dirty="0"/>
                    </a:p>
                  </a:txBody>
                  <a:tcPr/>
                </a:tc>
              </a:tr>
              <a:tr h="942101">
                <a:tc>
                  <a:txBody>
                    <a:bodyPr/>
                    <a:lstStyle/>
                    <a:p>
                      <a:r>
                        <a:rPr lang="en-US" sz="2000" dirty="0" smtClean="0"/>
                        <a:t>17</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Business Processes and alignment to Archibus </a:t>
                      </a:r>
                    </a:p>
                  </a:txBody>
                  <a:tcPr/>
                </a:tc>
                <a:tc>
                  <a:txBody>
                    <a:bodyPr/>
                    <a:lstStyle/>
                    <a:p>
                      <a:r>
                        <a:rPr lang="en-US" sz="2000" b="1" dirty="0" smtClean="0"/>
                        <a:t>18</a:t>
                      </a:r>
                      <a:endParaRPr lang="en-US" sz="2000" b="1" dirty="0"/>
                    </a:p>
                  </a:txBody>
                  <a:tcPr/>
                </a:tc>
              </a:tr>
              <a:tr h="1295249">
                <a:tc>
                  <a:txBody>
                    <a:bodyPr/>
                    <a:lstStyle/>
                    <a:p>
                      <a:r>
                        <a:rPr lang="en-US" sz="2000" dirty="0" smtClean="0"/>
                        <a:t>18</a:t>
                      </a:r>
                      <a:endParaRPr lang="en-US" sz="2000" dirty="0"/>
                    </a:p>
                  </a:txBody>
                  <a:tcPr>
                    <a:solidFill>
                      <a:schemeClr val="tx1">
                        <a:lumMod val="50000"/>
                        <a:lumOff val="50000"/>
                      </a:schemeClr>
                    </a:solidFill>
                  </a:tcPr>
                </a:tc>
                <a:tc>
                  <a:txBody>
                    <a:bodyPr/>
                    <a:lstStyle/>
                    <a:p>
                      <a:pPr marL="0" lvl="0" indent="0">
                        <a:lnSpc>
                          <a:spcPct val="100000"/>
                        </a:lnSpc>
                        <a:spcBef>
                          <a:spcPts val="1200"/>
                        </a:spcBef>
                        <a:buFont typeface="+mj-lt"/>
                        <a:buNone/>
                      </a:pPr>
                      <a:r>
                        <a:rPr lang="en-US" sz="2000" kern="1200" dirty="0" smtClean="0">
                          <a:solidFill>
                            <a:schemeClr val="dk1"/>
                          </a:solidFill>
                          <a:latin typeface="+mn-lt"/>
                          <a:ea typeface="+mn-ea"/>
                          <a:cs typeface="+mn-cs"/>
                        </a:rPr>
                        <a:t>Practical steps of migrating data to Archibus</a:t>
                      </a:r>
                      <a:endParaRPr lang="en-US" sz="2000" kern="1200" dirty="0">
                        <a:solidFill>
                          <a:schemeClr val="dk1"/>
                        </a:solidFill>
                        <a:latin typeface="+mn-lt"/>
                        <a:ea typeface="+mn-ea"/>
                        <a:cs typeface="+mn-cs"/>
                      </a:endParaRPr>
                    </a:p>
                  </a:txBody>
                  <a:tcPr/>
                </a:tc>
                <a:tc>
                  <a:txBody>
                    <a:bodyPr/>
                    <a:lstStyle/>
                    <a:p>
                      <a:r>
                        <a:rPr lang="en-US" sz="2000" b="1" dirty="0" smtClean="0"/>
                        <a:t>19</a:t>
                      </a:r>
                      <a:endParaRPr lang="en-US" sz="2000" b="1" dirty="0"/>
                    </a:p>
                  </a:txBody>
                  <a:tcPr/>
                </a:tc>
              </a:tr>
              <a:tr h="969723">
                <a:tc>
                  <a:txBody>
                    <a:bodyPr/>
                    <a:lstStyle/>
                    <a:p>
                      <a:r>
                        <a:rPr lang="en-US" sz="2000" dirty="0" smtClean="0"/>
                        <a:t>19</a:t>
                      </a:r>
                      <a:endParaRPr lang="en-US" sz="2000" dirty="0"/>
                    </a:p>
                  </a:txBody>
                  <a:tcPr>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en-US" sz="2000" kern="1200" dirty="0" smtClean="0">
                          <a:solidFill>
                            <a:schemeClr val="dk1"/>
                          </a:solidFill>
                          <a:latin typeface="+mn-lt"/>
                          <a:ea typeface="+mn-ea"/>
                          <a:cs typeface="+mn-cs"/>
                        </a:rPr>
                        <a:t>Demo </a:t>
                      </a:r>
                      <a:r>
                        <a:rPr lang="en-US" sz="2000" kern="1200" smtClean="0">
                          <a:solidFill>
                            <a:schemeClr val="dk1"/>
                          </a:solidFill>
                          <a:latin typeface="+mn-lt"/>
                          <a:ea typeface="+mn-ea"/>
                          <a:cs typeface="+mn-cs"/>
                        </a:rPr>
                        <a:t>(Archibus)</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lvl="0" indent="0">
                        <a:lnSpc>
                          <a:spcPct val="100000"/>
                        </a:lnSpc>
                        <a:spcBef>
                          <a:spcPts val="1200"/>
                        </a:spcBef>
                        <a:buFont typeface="+mj-lt"/>
                        <a:buNone/>
                      </a:pPr>
                      <a:endParaRPr lang="en-US" sz="2000" kern="1200" dirty="0">
                        <a:solidFill>
                          <a:schemeClr val="dk1"/>
                        </a:solidFill>
                        <a:latin typeface="+mn-lt"/>
                        <a:ea typeface="+mn-ea"/>
                        <a:cs typeface="+mn-cs"/>
                      </a:endParaRPr>
                    </a:p>
                  </a:txBody>
                  <a:tcPr/>
                </a:tc>
                <a:tc>
                  <a:txBody>
                    <a:bodyPr/>
                    <a:lstStyle/>
                    <a:p>
                      <a:r>
                        <a:rPr lang="en-US" sz="2000" b="1" dirty="0" smtClean="0"/>
                        <a:t>20</a:t>
                      </a:r>
                      <a:endParaRPr lang="en-US" sz="2000" b="1" dirty="0"/>
                    </a:p>
                  </a:txBody>
                  <a:tcPr/>
                </a:tc>
              </a:tr>
            </a:tbl>
          </a:graphicData>
        </a:graphic>
      </p:graphicFrame>
    </p:spTree>
    <p:extLst>
      <p:ext uri="{BB962C8B-B14F-4D97-AF65-F5344CB8AC3E}">
        <p14:creationId xmlns:p14="http://schemas.microsoft.com/office/powerpoint/2010/main" xmlns="" val="4157955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DEMO</a:t>
            </a:r>
            <a:endParaRPr lang="en-US" sz="3600" b="1" dirty="0"/>
          </a:p>
        </p:txBody>
      </p:sp>
      <p:sp>
        <p:nvSpPr>
          <p:cNvPr id="3" name="Content Placeholder 2"/>
          <p:cNvSpPr>
            <a:spLocks noGrp="1"/>
          </p:cNvSpPr>
          <p:nvPr>
            <p:ph idx="1"/>
          </p:nvPr>
        </p:nvSpPr>
        <p:spPr/>
        <p:txBody>
          <a:bodyPr>
            <a:normAutofit/>
          </a:bodyPr>
          <a:lstStyle/>
          <a:p>
            <a:pPr marL="45720" indent="0">
              <a:buNone/>
            </a:pPr>
            <a:endParaRPr lang="en-ZA" sz="8000" dirty="0" smtClean="0"/>
          </a:p>
          <a:p>
            <a:pPr marL="45720" indent="0">
              <a:buNone/>
            </a:pPr>
            <a:endParaRPr lang="en-ZA" sz="8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8330" y="2390360"/>
            <a:ext cx="4383931" cy="4364447"/>
          </a:xfrm>
          <a:prstGeom prst="rect">
            <a:avLst/>
          </a:prstGeom>
        </p:spPr>
      </p:pic>
    </p:spTree>
    <p:extLst>
      <p:ext uri="{BB962C8B-B14F-4D97-AF65-F5344CB8AC3E}">
        <p14:creationId xmlns:p14="http://schemas.microsoft.com/office/powerpoint/2010/main" xmlns="" val="670728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9666" y="3606001"/>
            <a:ext cx="8686801" cy="4708962"/>
          </a:xfrm>
        </p:spPr>
        <p:txBody>
          <a:bodyPr>
            <a:normAutofit/>
          </a:bodyPr>
          <a:lstStyle/>
          <a:p>
            <a:pPr>
              <a:lnSpc>
                <a:spcPct val="100000"/>
              </a:lnSpc>
              <a:spcBef>
                <a:spcPts val="1000"/>
              </a:spcBef>
            </a:pPr>
            <a:r>
              <a:rPr lang="en-GB" sz="1400" dirty="0"/>
              <a:t>National Department of Public Works (NDPW)</a:t>
            </a:r>
          </a:p>
          <a:p>
            <a:pPr>
              <a:lnSpc>
                <a:spcPct val="100000"/>
              </a:lnSpc>
              <a:spcBef>
                <a:spcPts val="1000"/>
              </a:spcBef>
            </a:pPr>
            <a:r>
              <a:rPr lang="en-GB" sz="1400" dirty="0"/>
              <a:t>Head Office: Public Works</a:t>
            </a:r>
            <a:br>
              <a:rPr lang="en-GB" sz="1400" dirty="0"/>
            </a:br>
            <a:r>
              <a:rPr lang="en-GB" sz="1400" dirty="0"/>
              <a:t>CGO Building</a:t>
            </a:r>
            <a:br>
              <a:rPr lang="en-GB" sz="1400" dirty="0"/>
            </a:br>
            <a:r>
              <a:rPr lang="en-GB" sz="1400" dirty="0"/>
              <a:t>Cnr Bosman and Madiba</a:t>
            </a:r>
            <a:br>
              <a:rPr lang="en-GB" sz="1400" dirty="0"/>
            </a:br>
            <a:r>
              <a:rPr lang="en-GB" sz="1400" dirty="0"/>
              <a:t>Pretoria Central</a:t>
            </a:r>
            <a:br>
              <a:rPr lang="en-GB" sz="1400" dirty="0"/>
            </a:br>
            <a:r>
              <a:rPr lang="en-GB" sz="1400" dirty="0"/>
              <a:t>Private Bag X65</a:t>
            </a:r>
            <a:br>
              <a:rPr lang="en-GB" sz="1400" dirty="0"/>
            </a:br>
            <a:r>
              <a:rPr lang="en-GB" sz="1400" dirty="0"/>
              <a:t>Pretoria</a:t>
            </a:r>
            <a:br>
              <a:rPr lang="en-GB" sz="1400" dirty="0"/>
            </a:br>
            <a:r>
              <a:rPr lang="en-GB" sz="1400" dirty="0"/>
              <a:t>0001</a:t>
            </a:r>
          </a:p>
          <a:p>
            <a:pPr>
              <a:lnSpc>
                <a:spcPct val="100000"/>
              </a:lnSpc>
              <a:spcBef>
                <a:spcPts val="1000"/>
              </a:spcBef>
            </a:pPr>
            <a:r>
              <a:rPr lang="en-GB" sz="1400" dirty="0"/>
              <a:t>Website: http://www.publicworks.gov.za </a:t>
            </a:r>
          </a:p>
          <a:p>
            <a:endParaRPr lang="en-GB" sz="1400" dirty="0"/>
          </a:p>
        </p:txBody>
      </p:sp>
      <p:sp>
        <p:nvSpPr>
          <p:cNvPr id="6" name="Title 1"/>
          <p:cNvSpPr txBox="1">
            <a:spLocks/>
          </p:cNvSpPr>
          <p:nvPr/>
        </p:nvSpPr>
        <p:spPr>
          <a:xfrm>
            <a:off x="7537450" y="3677439"/>
            <a:ext cx="6237289" cy="2133600"/>
          </a:xfrm>
          <a:prstGeom prst="rect">
            <a:avLst/>
          </a:prstGeom>
          <a:solidFill>
            <a:schemeClr val="accent5"/>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lvl="1">
              <a:lnSpc>
                <a:spcPct val="95000"/>
              </a:lnSpc>
              <a:spcBef>
                <a:spcPct val="0"/>
              </a:spcBef>
              <a:defRPr/>
            </a:pPr>
            <a:r>
              <a:rPr lang="en-US" sz="3200" b="1" kern="0" dirty="0">
                <a:solidFill>
                  <a:schemeClr val="bg1"/>
                </a:solidFill>
                <a:effectLst>
                  <a:reflection blurRad="6350" stA="60000" endA="900" endPos="58000" dir="5400000" sy="-100000" algn="bl" rotWithShape="0"/>
                </a:effectLst>
              </a:rPr>
              <a:t>   THANK YOU</a:t>
            </a:r>
            <a:endParaRPr lang="en-ZA" sz="3200" b="1" kern="0" dirty="0">
              <a:ln w="1905"/>
              <a:solidFill>
                <a:schemeClr val="bg1"/>
              </a:solidFill>
              <a:effectLst>
                <a:reflection blurRad="6350" stA="60000" endA="900" endPos="58000" dir="5400000" sy="-100000" algn="bl" rotWithShape="0"/>
              </a:effectLst>
              <a:cs typeface="Arial" charset="0"/>
            </a:endParaRPr>
          </a:p>
        </p:txBody>
      </p:sp>
      <p:pic>
        <p:nvPicPr>
          <p:cNvPr id="9" name="Picture 4" descr="C:\Users\Nkululeko Mahlangu\Pictures\image_logoepw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72413" y="6264597"/>
            <a:ext cx="3424086" cy="108012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20yrs-Logo-final-approved-by-Cabinet-659x740.jpg"/>
          <p:cNvPicPr>
            <a:picLocks noChangeAspect="1"/>
          </p:cNvPicPr>
          <p:nvPr/>
        </p:nvPicPr>
        <p:blipFill>
          <a:blip r:embed="rId3" cstate="print"/>
          <a:stretch>
            <a:fillRect/>
          </a:stretch>
        </p:blipFill>
        <p:spPr>
          <a:xfrm>
            <a:off x="7466011" y="6249207"/>
            <a:ext cx="990751" cy="1111452"/>
          </a:xfrm>
          <a:prstGeom prst="rect">
            <a:avLst/>
          </a:prstGeom>
        </p:spPr>
      </p:pic>
      <p:sp>
        <p:nvSpPr>
          <p:cNvPr id="11" name="Title 1"/>
          <p:cNvSpPr>
            <a:spLocks noGrp="1"/>
          </p:cNvSpPr>
          <p:nvPr>
            <p:ph type="title"/>
          </p:nvPr>
        </p:nvSpPr>
        <p:spPr>
          <a:xfrm>
            <a:off x="2679665" y="402222"/>
            <a:ext cx="10215633" cy="1344119"/>
          </a:xfrm>
        </p:spPr>
        <p:txBody>
          <a:bodyPr>
            <a:normAutofit/>
          </a:bodyPr>
          <a:lstStyle/>
          <a:p>
            <a:pPr marL="895350" indent="-895350"/>
            <a:r>
              <a:rPr lang="en-ZA" sz="3600" b="1" dirty="0" smtClean="0"/>
              <a:t>END</a:t>
            </a:r>
            <a:endParaRPr lang="en-GB" sz="36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PURPOSE</a:t>
            </a:r>
            <a:endParaRPr lang="en-US" sz="3600" b="1" dirty="0"/>
          </a:p>
        </p:txBody>
      </p:sp>
      <p:sp>
        <p:nvSpPr>
          <p:cNvPr id="3" name="Content Placeholder 2"/>
          <p:cNvSpPr>
            <a:spLocks noGrp="1"/>
          </p:cNvSpPr>
          <p:nvPr>
            <p:ph idx="1"/>
          </p:nvPr>
        </p:nvSpPr>
        <p:spPr>
          <a:xfrm>
            <a:off x="767558" y="2304157"/>
            <a:ext cx="14329591" cy="5328592"/>
          </a:xfrm>
        </p:spPr>
        <p:txBody>
          <a:bodyPr>
            <a:normAutofit/>
          </a:bodyPr>
          <a:lstStyle/>
          <a:p>
            <a:pPr marL="45720" indent="0">
              <a:buNone/>
            </a:pPr>
            <a:r>
              <a:rPr lang="en-ZA" sz="3600" dirty="0" smtClean="0">
                <a:latin typeface="Arial Narrow" pitchFamily="34" charset="0"/>
                <a:cs typeface="Arial" pitchFamily="34" charset="0"/>
              </a:rPr>
              <a:t>The presentation seeks to:</a:t>
            </a:r>
          </a:p>
          <a:p>
            <a:r>
              <a:rPr lang="en-ZA" sz="3600" dirty="0" smtClean="0">
                <a:latin typeface="Arial Narrow" pitchFamily="34" charset="0"/>
                <a:cs typeface="Arial" pitchFamily="34" charset="0"/>
              </a:rPr>
              <a:t>inform </a:t>
            </a:r>
            <a:r>
              <a:rPr lang="en-ZA" sz="3600" dirty="0">
                <a:latin typeface="Arial Narrow" panose="020B0606020202030204" pitchFamily="34" charset="0"/>
                <a:cs typeface="Arial" pitchFamily="34" charset="0"/>
              </a:rPr>
              <a:t>the Portfolio Committee of the practical steps taken to move the Immovable Asset Register (IAR) from Excel to ARCHIBUS format </a:t>
            </a:r>
            <a:r>
              <a:rPr lang="en-ZA" sz="3600" dirty="0" smtClean="0">
                <a:latin typeface="Arial Narrow" panose="020B0606020202030204" pitchFamily="34" charset="0"/>
                <a:cs typeface="Arial" pitchFamily="34" charset="0"/>
              </a:rPr>
              <a:t>towards </a:t>
            </a:r>
            <a:r>
              <a:rPr lang="en-ZA" sz="3600" dirty="0">
                <a:latin typeface="Arial Narrow" panose="020B0606020202030204" pitchFamily="34" charset="0"/>
                <a:cs typeface="Arial" pitchFamily="34" charset="0"/>
              </a:rPr>
              <a:t>full compliance with the Government </a:t>
            </a:r>
            <a:r>
              <a:rPr lang="en-ZA" sz="3600" dirty="0">
                <a:latin typeface="Arial Narrow" panose="020B0606020202030204" pitchFamily="34" charset="0"/>
              </a:rPr>
              <a:t>Immovable Asset Register Act (19 of 2007</a:t>
            </a:r>
            <a:r>
              <a:rPr lang="en-ZA" sz="3600" dirty="0" smtClean="0">
                <a:latin typeface="Arial Narrow" panose="020B0606020202030204" pitchFamily="34" charset="0"/>
              </a:rPr>
              <a:t>)</a:t>
            </a:r>
          </a:p>
          <a:p>
            <a:r>
              <a:rPr lang="en-ZA" sz="3600" dirty="0">
                <a:latin typeface="Arial Narrow" panose="020B0606020202030204" pitchFamily="34" charset="0"/>
              </a:rPr>
              <a:t>h</a:t>
            </a:r>
            <a:r>
              <a:rPr lang="en-ZA" sz="3600" dirty="0" smtClean="0">
                <a:latin typeface="Arial Narrow" panose="020B0606020202030204" pitchFamily="34" charset="0"/>
              </a:rPr>
              <a:t>ighlight the process of collecting and saving core data of the IAR using technology</a:t>
            </a:r>
          </a:p>
          <a:p>
            <a:r>
              <a:rPr lang="en-ZA" sz="3600" dirty="0" smtClean="0">
                <a:latin typeface="Arial Narrow" panose="020B0606020202030204" pitchFamily="34" charset="0"/>
                <a:cs typeface="Arial" pitchFamily="34" charset="0"/>
              </a:rPr>
              <a:t>confirm the continued use of Excel spreadsheets for importing and exporting data from DPW IT Systems for reporting purposes i.e. Interim Financial Statements and Annual Financial Statements to various Stakeholders including the Auditor General (AG)</a:t>
            </a:r>
            <a:endParaRPr lang="en-US" dirty="0"/>
          </a:p>
        </p:txBody>
      </p:sp>
    </p:spTree>
    <p:extLst>
      <p:ext uri="{BB962C8B-B14F-4D97-AF65-F5344CB8AC3E}">
        <p14:creationId xmlns:p14="http://schemas.microsoft.com/office/powerpoint/2010/main" xmlns="" val="2396561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033" y="1872110"/>
            <a:ext cx="14592617" cy="6596448"/>
          </a:xfrm>
        </p:spPr>
        <p:txBody>
          <a:bodyPr>
            <a:normAutofit/>
          </a:bodyPr>
          <a:lstStyle/>
          <a:p>
            <a:pPr algn="just" defTabSz="1152053">
              <a:lnSpc>
                <a:spcPct val="100000"/>
              </a:lnSpc>
              <a:spcBef>
                <a:spcPct val="20000"/>
              </a:spcBef>
              <a:buClr>
                <a:schemeClr val="tx1"/>
              </a:buClr>
              <a:buFont typeface="Wingdings" panose="05000000000000000000" pitchFamily="2" charset="2"/>
              <a:buChar char="Ø"/>
            </a:pPr>
            <a:r>
              <a:rPr lang="en-ZA" dirty="0" smtClean="0">
                <a:solidFill>
                  <a:schemeClr val="tx1"/>
                </a:solidFill>
                <a:latin typeface="Arial Narrow" panose="020B0606020202030204" pitchFamily="34" charset="0"/>
                <a:cs typeface="Arial" panose="020B0604020202020204" pitchFamily="34" charset="0"/>
              </a:rPr>
              <a:t>The Department </a:t>
            </a:r>
            <a:r>
              <a:rPr lang="en-ZA" dirty="0">
                <a:solidFill>
                  <a:schemeClr val="tx1"/>
                </a:solidFill>
                <a:latin typeface="Arial Narrow" panose="020B0606020202030204" pitchFamily="34" charset="0"/>
                <a:cs typeface="Arial" panose="020B0604020202020204" pitchFamily="34" charset="0"/>
              </a:rPr>
              <a:t>of Public works (DPW) manages an extensive property portfolio that comprises of </a:t>
            </a:r>
            <a:r>
              <a:rPr lang="en-ZA" dirty="0" smtClean="0">
                <a:solidFill>
                  <a:schemeClr val="tx1"/>
                </a:solidFill>
                <a:latin typeface="Arial Narrow" panose="020B0606020202030204" pitchFamily="34" charset="0"/>
                <a:cs typeface="Arial" panose="020B0604020202020204" pitchFamily="34" charset="0"/>
              </a:rPr>
              <a:t>29 644 land </a:t>
            </a:r>
            <a:r>
              <a:rPr lang="en-ZA" dirty="0">
                <a:solidFill>
                  <a:schemeClr val="tx1"/>
                </a:solidFill>
                <a:latin typeface="Arial Narrow" panose="020B0606020202030204" pitchFamily="34" charset="0"/>
                <a:cs typeface="Arial" panose="020B0604020202020204" pitchFamily="34" charset="0"/>
              </a:rPr>
              <a:t>parcels on which </a:t>
            </a:r>
            <a:r>
              <a:rPr lang="en-ZA" dirty="0" smtClean="0">
                <a:solidFill>
                  <a:schemeClr val="tx1"/>
                </a:solidFill>
                <a:latin typeface="Arial Narrow" panose="020B0606020202030204" pitchFamily="34" charset="0"/>
                <a:cs typeface="Arial" panose="020B0604020202020204" pitchFamily="34" charset="0"/>
              </a:rPr>
              <a:t>89 626 improvements </a:t>
            </a:r>
            <a:r>
              <a:rPr lang="en-ZA" dirty="0">
                <a:solidFill>
                  <a:schemeClr val="tx1"/>
                </a:solidFill>
                <a:latin typeface="Arial Narrow" panose="020B0606020202030204" pitchFamily="34" charset="0"/>
                <a:cs typeface="Arial" panose="020B0604020202020204" pitchFamily="34" charset="0"/>
              </a:rPr>
              <a:t>are located </a:t>
            </a:r>
            <a:r>
              <a:rPr lang="en-ZA" dirty="0" smtClean="0">
                <a:solidFill>
                  <a:schemeClr val="tx1"/>
                </a:solidFill>
                <a:latin typeface="Arial Narrow" panose="020B0606020202030204" pitchFamily="34" charset="0"/>
                <a:cs typeface="Arial" panose="020B0604020202020204" pitchFamily="34" charset="0"/>
              </a:rPr>
              <a:t>across </a:t>
            </a:r>
            <a:r>
              <a:rPr lang="en-ZA" dirty="0">
                <a:solidFill>
                  <a:schemeClr val="tx1"/>
                </a:solidFill>
                <a:latin typeface="Arial Narrow" panose="020B0606020202030204" pitchFamily="34" charset="0"/>
                <a:cs typeface="Arial" panose="020B0604020202020204" pitchFamily="34" charset="0"/>
              </a:rPr>
              <a:t>52 client departments countrywide in order to make a contribution towards the State’s service delivery </a:t>
            </a:r>
            <a:r>
              <a:rPr lang="en-ZA" dirty="0" smtClean="0">
                <a:solidFill>
                  <a:schemeClr val="tx1"/>
                </a:solidFill>
                <a:latin typeface="Arial Narrow" panose="020B0606020202030204" pitchFamily="34" charset="0"/>
                <a:cs typeface="Arial" panose="020B0604020202020204" pitchFamily="34" charset="0"/>
              </a:rPr>
              <a:t>objectives</a:t>
            </a:r>
            <a:endParaRPr lang="en-ZA" dirty="0">
              <a:solidFill>
                <a:schemeClr val="tx1"/>
              </a:solidFill>
              <a:latin typeface="Arial Narrow" panose="020B0606020202030204" pitchFamily="34" charset="0"/>
              <a:cs typeface="Arial" panose="020B0604020202020204" pitchFamily="34" charset="0"/>
            </a:endParaRPr>
          </a:p>
          <a:p>
            <a:pPr algn="just" defTabSz="1152053">
              <a:lnSpc>
                <a:spcPct val="100000"/>
              </a:lnSpc>
              <a:spcBef>
                <a:spcPct val="20000"/>
              </a:spcBef>
              <a:buClr>
                <a:schemeClr val="tx1"/>
              </a:buClr>
              <a:buFont typeface="Wingdings" panose="05000000000000000000" pitchFamily="2" charset="2"/>
              <a:buChar char="Ø"/>
            </a:pPr>
            <a:endParaRPr lang="en-ZA" sz="1000" dirty="0" smtClean="0">
              <a:solidFill>
                <a:schemeClr val="tx1"/>
              </a:solidFill>
              <a:latin typeface="Arial Narrow" panose="020B0606020202030204" pitchFamily="34" charset="0"/>
              <a:cs typeface="Arial" panose="020B0604020202020204" pitchFamily="34" charset="0"/>
            </a:endParaRPr>
          </a:p>
          <a:p>
            <a:pPr algn="just" defTabSz="1152053">
              <a:lnSpc>
                <a:spcPct val="100000"/>
              </a:lnSpc>
              <a:spcBef>
                <a:spcPct val="20000"/>
              </a:spcBef>
              <a:buClr>
                <a:schemeClr val="tx1"/>
              </a:buClr>
              <a:buFont typeface="Wingdings" panose="05000000000000000000" pitchFamily="2" charset="2"/>
              <a:buChar char="Ø"/>
            </a:pPr>
            <a:r>
              <a:rPr lang="en-ZA" dirty="0" smtClean="0">
                <a:solidFill>
                  <a:schemeClr val="tx1"/>
                </a:solidFill>
                <a:latin typeface="Arial Narrow" panose="020B0606020202030204" pitchFamily="34" charset="0"/>
                <a:cs typeface="Arial" panose="020B0604020202020204" pitchFamily="34" charset="0"/>
              </a:rPr>
              <a:t>DPW </a:t>
            </a:r>
            <a:r>
              <a:rPr lang="en-ZA" dirty="0">
                <a:solidFill>
                  <a:schemeClr val="tx1"/>
                </a:solidFill>
                <a:latin typeface="Arial Narrow" panose="020B0606020202030204" pitchFamily="34" charset="0"/>
                <a:cs typeface="Arial" panose="020B0604020202020204" pitchFamily="34" charset="0"/>
              </a:rPr>
              <a:t>releases suitable vacant land parcels to the Department of Rural Development and Land Reform and the Department of Human Settlements for the land reform programme and to address the housing backlog in the </a:t>
            </a:r>
            <a:r>
              <a:rPr lang="en-ZA" dirty="0" smtClean="0">
                <a:solidFill>
                  <a:schemeClr val="tx1"/>
                </a:solidFill>
                <a:latin typeface="Arial Narrow" panose="020B0606020202030204" pitchFamily="34" charset="0"/>
                <a:cs typeface="Arial" panose="020B0604020202020204" pitchFamily="34" charset="0"/>
              </a:rPr>
              <a:t>country</a:t>
            </a:r>
          </a:p>
          <a:p>
            <a:pPr algn="just" defTabSz="1152053">
              <a:lnSpc>
                <a:spcPct val="100000"/>
              </a:lnSpc>
              <a:spcBef>
                <a:spcPct val="20000"/>
              </a:spcBef>
              <a:buClr>
                <a:schemeClr val="tx1"/>
              </a:buClr>
              <a:buFont typeface="Wingdings" panose="05000000000000000000" pitchFamily="2" charset="2"/>
              <a:buChar char="Ø"/>
            </a:pPr>
            <a:endParaRPr lang="en-ZA" sz="1000" dirty="0" smtClean="0">
              <a:solidFill>
                <a:schemeClr val="tx1"/>
              </a:solidFill>
              <a:latin typeface="Arial Narrow" panose="020B0606020202030204" pitchFamily="34" charset="0"/>
              <a:cs typeface="Arial" panose="020B0604020202020204" pitchFamily="34" charset="0"/>
            </a:endParaRPr>
          </a:p>
          <a:p>
            <a:pPr algn="just" defTabSz="1152053">
              <a:lnSpc>
                <a:spcPct val="100000"/>
              </a:lnSpc>
              <a:spcBef>
                <a:spcPct val="20000"/>
              </a:spcBef>
              <a:buClr>
                <a:schemeClr val="tx1"/>
              </a:buClr>
              <a:buFont typeface="Wingdings" panose="05000000000000000000" pitchFamily="2" charset="2"/>
              <a:buChar char="Ø"/>
            </a:pPr>
            <a:r>
              <a:rPr lang="en-ZA" dirty="0" smtClean="0">
                <a:solidFill>
                  <a:schemeClr val="tx1"/>
                </a:solidFill>
                <a:latin typeface="Arial Narrow" panose="020B0606020202030204" pitchFamily="34" charset="0"/>
                <a:cs typeface="Arial" panose="020B0604020202020204" pitchFamily="34" charset="0"/>
              </a:rPr>
              <a:t>The IAR serves as the primary source of data for all property related activities or transactions. The PMTE has initiated the migration of the rebuilt IAR data into an integrated asset management solution</a:t>
            </a:r>
          </a:p>
          <a:p>
            <a:pPr algn="just" defTabSz="1152053">
              <a:lnSpc>
                <a:spcPct val="100000"/>
              </a:lnSpc>
              <a:spcBef>
                <a:spcPct val="20000"/>
              </a:spcBef>
              <a:buClr>
                <a:schemeClr val="accent2"/>
              </a:buClr>
            </a:pPr>
            <a:endParaRPr lang="en-ZA" sz="800" dirty="0" smtClean="0">
              <a:solidFill>
                <a:schemeClr val="tx1"/>
              </a:solidFill>
              <a:latin typeface="Arial" panose="020B0604020202020204" pitchFamily="34" charset="0"/>
              <a:cs typeface="Arial" panose="020B0604020202020204" pitchFamily="34" charset="0"/>
            </a:endParaRPr>
          </a:p>
          <a:p>
            <a:pPr marL="0" indent="0">
              <a:buNone/>
            </a:pPr>
            <a:endParaRPr lang="en-ZA" dirty="0"/>
          </a:p>
        </p:txBody>
      </p:sp>
      <p:sp>
        <p:nvSpPr>
          <p:cNvPr id="4" name="Title 3"/>
          <p:cNvSpPr>
            <a:spLocks noGrp="1"/>
          </p:cNvSpPr>
          <p:nvPr>
            <p:ph type="title"/>
          </p:nvPr>
        </p:nvSpPr>
        <p:spPr/>
        <p:txBody>
          <a:bodyPr>
            <a:normAutofit/>
          </a:bodyPr>
          <a:lstStyle/>
          <a:p>
            <a:r>
              <a:rPr lang="en-ZA" sz="3600" b="1" dirty="0"/>
              <a:t>DPW IMMOVABLE ASSET REGISTER (IAR)</a:t>
            </a:r>
          </a:p>
        </p:txBody>
      </p:sp>
    </p:spTree>
    <p:extLst>
      <p:ext uri="{BB962C8B-B14F-4D97-AF65-F5344CB8AC3E}">
        <p14:creationId xmlns:p14="http://schemas.microsoft.com/office/powerpoint/2010/main" xmlns="" val="1462582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549" y="791989"/>
            <a:ext cx="14905656" cy="882344"/>
          </a:xfrm>
        </p:spPr>
        <p:txBody>
          <a:bodyPr>
            <a:normAutofit/>
          </a:bodyPr>
          <a:lstStyle/>
          <a:p>
            <a:r>
              <a:rPr lang="en-ZA" sz="3600" b="1" dirty="0"/>
              <a:t>SIGNIFICANCE OF THE IMMOVABLE ASSET REGISTER (IAR)</a:t>
            </a:r>
          </a:p>
        </p:txBody>
      </p:sp>
      <p:sp>
        <p:nvSpPr>
          <p:cNvPr id="3" name="Content Placeholder 2"/>
          <p:cNvSpPr>
            <a:spLocks noGrp="1"/>
          </p:cNvSpPr>
          <p:nvPr>
            <p:ph idx="1"/>
          </p:nvPr>
        </p:nvSpPr>
        <p:spPr>
          <a:xfrm>
            <a:off x="695549" y="2034365"/>
            <a:ext cx="14305060" cy="5598384"/>
          </a:xfrm>
        </p:spPr>
        <p:txBody>
          <a:bodyPr>
            <a:normAutofit fontScale="25000" lnSpcReduction="20000"/>
          </a:bodyPr>
          <a:lstStyle/>
          <a:p>
            <a:pPr marL="274316" lvl="1" indent="-228596" algn="just" defTabSz="1152053">
              <a:lnSpc>
                <a:spcPct val="120000"/>
              </a:lnSpc>
              <a:spcBef>
                <a:spcPct val="20000"/>
              </a:spcBef>
              <a:buClr>
                <a:schemeClr val="tx1"/>
              </a:buClr>
              <a:buFont typeface="Wingdings" panose="05000000000000000000" pitchFamily="2" charset="2"/>
              <a:buChar char="Ø"/>
            </a:pPr>
            <a:r>
              <a:rPr lang="en-ZA" sz="12800" dirty="0">
                <a:solidFill>
                  <a:schemeClr val="tx1"/>
                </a:solidFill>
                <a:latin typeface="Arial Narrow" panose="020B0606020202030204" pitchFamily="34" charset="0"/>
                <a:cs typeface="Arial" panose="020B0604020202020204" pitchFamily="34" charset="0"/>
              </a:rPr>
              <a:t>The IAR is of a strategic importance in the State’s drive to obtain the best functional, social &amp; economical returns from its property portfolio in line with the </a:t>
            </a:r>
            <a:r>
              <a:rPr lang="en-ZA" sz="12800" b="1" dirty="0">
                <a:solidFill>
                  <a:schemeClr val="tx1"/>
                </a:solidFill>
                <a:latin typeface="Arial Narrow" panose="020B0606020202030204" pitchFamily="34" charset="0"/>
                <a:cs typeface="Arial" panose="020B0604020202020204" pitchFamily="34" charset="0"/>
              </a:rPr>
              <a:t>National Development Plan’s</a:t>
            </a:r>
            <a:r>
              <a:rPr lang="en-ZA" sz="12800" dirty="0">
                <a:solidFill>
                  <a:schemeClr val="tx1"/>
                </a:solidFill>
                <a:latin typeface="Arial Narrow" panose="020B0606020202030204" pitchFamily="34" charset="0"/>
                <a:cs typeface="Arial" panose="020B0604020202020204" pitchFamily="34" charset="0"/>
              </a:rPr>
              <a:t> socio-economic objectives (for example, </a:t>
            </a:r>
            <a:r>
              <a:rPr lang="en-ZA" sz="12800" dirty="0" smtClean="0">
                <a:solidFill>
                  <a:schemeClr val="tx1"/>
                </a:solidFill>
                <a:latin typeface="Arial Narrow" panose="020B0606020202030204" pitchFamily="34" charset="0"/>
                <a:cs typeface="Arial" panose="020B0604020202020204" pitchFamily="34" charset="0"/>
              </a:rPr>
              <a:t>the disposal </a:t>
            </a:r>
            <a:r>
              <a:rPr lang="en-ZA" sz="12800" dirty="0">
                <a:solidFill>
                  <a:schemeClr val="tx1"/>
                </a:solidFill>
                <a:latin typeface="Arial Narrow" panose="020B0606020202030204" pitchFamily="34" charset="0"/>
                <a:cs typeface="Arial" panose="020B0604020202020204" pitchFamily="34" charset="0"/>
              </a:rPr>
              <a:t>of land for human settlements and land reform)</a:t>
            </a:r>
          </a:p>
          <a:p>
            <a:pPr marL="274316" lvl="1" indent="-228596" algn="just" defTabSz="1152053">
              <a:lnSpc>
                <a:spcPct val="120000"/>
              </a:lnSpc>
              <a:spcBef>
                <a:spcPct val="20000"/>
              </a:spcBef>
              <a:buClr>
                <a:schemeClr val="tx1"/>
              </a:buClr>
              <a:buFont typeface="Wingdings" panose="05000000000000000000" pitchFamily="2" charset="2"/>
              <a:buChar char="Ø"/>
            </a:pPr>
            <a:endParaRPr lang="en-ZA" dirty="0">
              <a:solidFill>
                <a:schemeClr val="tx1"/>
              </a:solidFill>
              <a:latin typeface="Arial Narrow" panose="020B0606020202030204" pitchFamily="34" charset="0"/>
              <a:cs typeface="Arial" panose="020B0604020202020204" pitchFamily="34" charset="0"/>
            </a:endParaRPr>
          </a:p>
          <a:p>
            <a:pPr marL="274316" lvl="1" indent="-228596" algn="just" defTabSz="1152053">
              <a:lnSpc>
                <a:spcPct val="120000"/>
              </a:lnSpc>
              <a:spcBef>
                <a:spcPct val="20000"/>
              </a:spcBef>
              <a:buClr>
                <a:schemeClr val="tx1"/>
              </a:buClr>
              <a:buFont typeface="Wingdings" panose="05000000000000000000" pitchFamily="2" charset="2"/>
              <a:buChar char="Ø"/>
            </a:pPr>
            <a:r>
              <a:rPr lang="en-ZA" sz="12800" dirty="0">
                <a:solidFill>
                  <a:schemeClr val="tx1"/>
                </a:solidFill>
                <a:latin typeface="Arial Narrow" panose="020B0606020202030204" pitchFamily="34" charset="0"/>
                <a:cs typeface="Arial" panose="020B0604020202020204" pitchFamily="34" charset="0"/>
              </a:rPr>
              <a:t>IAR is the core tool for the PMTE to effectively carry out its mandate in order to meet the service delivery objectives of the State </a:t>
            </a:r>
          </a:p>
          <a:p>
            <a:pPr marL="274316" lvl="1" indent="-228596" algn="just" defTabSz="1152053">
              <a:lnSpc>
                <a:spcPct val="120000"/>
              </a:lnSpc>
              <a:spcBef>
                <a:spcPct val="20000"/>
              </a:spcBef>
              <a:buClr>
                <a:schemeClr val="tx1"/>
              </a:buClr>
              <a:buFont typeface="Wingdings" panose="05000000000000000000" pitchFamily="2" charset="2"/>
              <a:buChar char="Ø"/>
            </a:pPr>
            <a:endParaRPr lang="en-ZA" dirty="0">
              <a:solidFill>
                <a:schemeClr val="tx1"/>
              </a:solidFill>
              <a:latin typeface="Arial Narrow" panose="020B0606020202030204" pitchFamily="34" charset="0"/>
              <a:cs typeface="Arial" panose="020B0604020202020204" pitchFamily="34" charset="0"/>
            </a:endParaRPr>
          </a:p>
          <a:p>
            <a:pPr marL="274316" lvl="1" indent="-228596" algn="just" defTabSz="1152053">
              <a:lnSpc>
                <a:spcPct val="120000"/>
              </a:lnSpc>
              <a:spcBef>
                <a:spcPct val="20000"/>
              </a:spcBef>
              <a:buClr>
                <a:schemeClr val="tx1"/>
              </a:buClr>
              <a:buFont typeface="Wingdings" panose="05000000000000000000" pitchFamily="2" charset="2"/>
              <a:buChar char="Ø"/>
            </a:pPr>
            <a:r>
              <a:rPr lang="en-ZA" sz="12800" dirty="0">
                <a:solidFill>
                  <a:schemeClr val="tx1"/>
                </a:solidFill>
                <a:latin typeface="Arial Narrow" panose="020B0606020202030204" pitchFamily="34" charset="0"/>
                <a:cs typeface="Arial" panose="020B0604020202020204" pitchFamily="34" charset="0"/>
              </a:rPr>
              <a:t>A complete and accurate IAR underpins the successful implementation of GIAMA, compliance to PFMA, applicable GRAP standards, National Treasury regulations/guidelines and PMTE Immovable Asset Management Policy</a:t>
            </a:r>
          </a:p>
          <a:p>
            <a:pPr marL="45720" lvl="1" indent="0">
              <a:lnSpc>
                <a:spcPct val="105000"/>
              </a:lnSpc>
              <a:spcBef>
                <a:spcPts val="100"/>
              </a:spcBef>
              <a:buNone/>
            </a:pPr>
            <a:endParaRPr lang="en-ZA" sz="8000" dirty="0">
              <a:latin typeface="Arial Narrow" pitchFamily="34" charset="0"/>
            </a:endParaRPr>
          </a:p>
          <a:p>
            <a:endParaRPr lang="en-ZA" dirty="0"/>
          </a:p>
        </p:txBody>
      </p:sp>
    </p:spTree>
    <p:extLst>
      <p:ext uri="{BB962C8B-B14F-4D97-AF65-F5344CB8AC3E}">
        <p14:creationId xmlns:p14="http://schemas.microsoft.com/office/powerpoint/2010/main" xmlns="" val="3929510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a:solidFill>
                  <a:prstClr val="white"/>
                </a:solidFill>
              </a:rPr>
              <a:t>SIGNIFICANCE OF THE IAR cont…</a:t>
            </a:r>
            <a:endParaRPr lang="en-ZA" sz="3600" b="1" dirty="0"/>
          </a:p>
        </p:txBody>
      </p:sp>
      <p:sp>
        <p:nvSpPr>
          <p:cNvPr id="3" name="Content Placeholder 2"/>
          <p:cNvSpPr>
            <a:spLocks noGrp="1"/>
          </p:cNvSpPr>
          <p:nvPr>
            <p:ph idx="1"/>
          </p:nvPr>
        </p:nvSpPr>
        <p:spPr>
          <a:xfrm>
            <a:off x="767556" y="2034365"/>
            <a:ext cx="14593093" cy="5280466"/>
          </a:xfrm>
        </p:spPr>
        <p:txBody>
          <a:bodyPr/>
          <a:lstStyle/>
          <a:p>
            <a:pPr marL="274316" lvl="1" indent="-228596" algn="just" defTabSz="1152053">
              <a:spcBef>
                <a:spcPct val="20000"/>
              </a:spcBef>
              <a:buClr>
                <a:schemeClr val="tx1"/>
              </a:buClr>
              <a:buFont typeface="Wingdings" panose="05000000000000000000" pitchFamily="2" charset="2"/>
              <a:buChar char="Ø"/>
            </a:pPr>
            <a:r>
              <a:rPr lang="en-ZA" dirty="0">
                <a:solidFill>
                  <a:schemeClr val="tx1"/>
                </a:solidFill>
                <a:latin typeface="Arial Narrow" panose="020B0606020202030204" pitchFamily="34" charset="0"/>
                <a:cs typeface="Arial" panose="020B0604020202020204" pitchFamily="34" charset="0"/>
              </a:rPr>
              <a:t>DPW made a significant contribution to the G20 Balance Sheet Project (Deemed Cost Valuation model eliminated assets recorded at R1 values, </a:t>
            </a:r>
            <a:r>
              <a:rPr lang="en-ZA" b="1" dirty="0">
                <a:solidFill>
                  <a:schemeClr val="tx1"/>
                </a:solidFill>
                <a:latin typeface="Arial Narrow" panose="020B0606020202030204" pitchFamily="34" charset="0"/>
                <a:cs typeface="Arial" panose="020B0604020202020204" pitchFamily="34" charset="0"/>
              </a:rPr>
              <a:t>assets valued at R126 billion</a:t>
            </a:r>
            <a:r>
              <a:rPr lang="en-ZA" dirty="0">
                <a:solidFill>
                  <a:schemeClr val="tx1"/>
                </a:solidFill>
                <a:latin typeface="Arial Narrow" panose="020B0606020202030204" pitchFamily="34" charset="0"/>
                <a:cs typeface="Arial" panose="020B0604020202020204" pitchFamily="34" charset="0"/>
              </a:rPr>
              <a:t> as at 31 March </a:t>
            </a:r>
            <a:r>
              <a:rPr lang="en-ZA" dirty="0" smtClean="0">
                <a:solidFill>
                  <a:schemeClr val="tx1"/>
                </a:solidFill>
                <a:latin typeface="Arial Narrow" panose="020B0606020202030204" pitchFamily="34" charset="0"/>
                <a:cs typeface="Arial" panose="020B0604020202020204" pitchFamily="34" charset="0"/>
              </a:rPr>
              <a:t>2018)</a:t>
            </a:r>
            <a:endParaRPr lang="en-ZA" dirty="0">
              <a:solidFill>
                <a:schemeClr val="tx1"/>
              </a:solidFill>
              <a:latin typeface="Arial Narrow" panose="020B0606020202030204" pitchFamily="34" charset="0"/>
              <a:cs typeface="Arial" panose="020B0604020202020204" pitchFamily="34" charset="0"/>
            </a:endParaRPr>
          </a:p>
          <a:p>
            <a:pPr marL="274316" lvl="1" indent="-228596" algn="just" defTabSz="1152053">
              <a:spcBef>
                <a:spcPct val="20000"/>
              </a:spcBef>
              <a:buClr>
                <a:schemeClr val="tx1"/>
              </a:buClr>
              <a:buFont typeface="Wingdings" panose="05000000000000000000" pitchFamily="2" charset="2"/>
              <a:buChar char="Ø"/>
            </a:pPr>
            <a:endParaRPr lang="en-ZA" sz="800" dirty="0">
              <a:solidFill>
                <a:schemeClr val="tx1"/>
              </a:solidFill>
              <a:latin typeface="Arial Narrow" panose="020B0606020202030204" pitchFamily="34" charset="0"/>
              <a:cs typeface="Arial" panose="020B0604020202020204" pitchFamily="34" charset="0"/>
            </a:endParaRPr>
          </a:p>
          <a:p>
            <a:pPr marL="274316" lvl="1" indent="-228596" algn="just" defTabSz="1152053">
              <a:spcBef>
                <a:spcPct val="20000"/>
              </a:spcBef>
              <a:buClr>
                <a:schemeClr val="tx1"/>
              </a:buClr>
              <a:buFont typeface="Wingdings" panose="05000000000000000000" pitchFamily="2" charset="2"/>
              <a:buChar char="Ø"/>
            </a:pPr>
            <a:r>
              <a:rPr lang="en-ZA" dirty="0">
                <a:solidFill>
                  <a:schemeClr val="tx1"/>
                </a:solidFill>
                <a:latin typeface="Arial Narrow" panose="020B0606020202030204" pitchFamily="34" charset="0"/>
                <a:cs typeface="Arial" panose="020B0604020202020204" pitchFamily="34" charset="0"/>
              </a:rPr>
              <a:t>The extent of the land and buildings under the custodianship of DPW is </a:t>
            </a:r>
            <a:r>
              <a:rPr lang="en-ZA" b="1" dirty="0">
                <a:solidFill>
                  <a:schemeClr val="tx1"/>
                </a:solidFill>
                <a:latin typeface="Arial Narrow" panose="020B0606020202030204" pitchFamily="34" charset="0"/>
                <a:cs typeface="Arial" panose="020B0604020202020204" pitchFamily="34" charset="0"/>
              </a:rPr>
              <a:t>5,4 million hectares and 36,8 million sqm</a:t>
            </a:r>
            <a:r>
              <a:rPr lang="en-ZA" dirty="0">
                <a:solidFill>
                  <a:schemeClr val="tx1"/>
                </a:solidFill>
                <a:latin typeface="Arial Narrow" panose="020B0606020202030204" pitchFamily="34" charset="0"/>
                <a:cs typeface="Arial" panose="020B0604020202020204" pitchFamily="34" charset="0"/>
              </a:rPr>
              <a:t> respectively </a:t>
            </a:r>
          </a:p>
          <a:p>
            <a:pPr marL="274316" lvl="1" indent="-228596" algn="just" defTabSz="1152053">
              <a:spcBef>
                <a:spcPct val="20000"/>
              </a:spcBef>
              <a:buClr>
                <a:schemeClr val="tx1"/>
              </a:buClr>
              <a:buFont typeface="Wingdings" panose="05000000000000000000" pitchFamily="2" charset="2"/>
              <a:buChar char="Ø"/>
            </a:pPr>
            <a:endParaRPr lang="en-ZA" sz="800" dirty="0">
              <a:solidFill>
                <a:schemeClr val="tx1"/>
              </a:solidFill>
              <a:latin typeface="Arial Narrow" panose="020B0606020202030204" pitchFamily="34" charset="0"/>
              <a:cs typeface="Arial" panose="020B0604020202020204" pitchFamily="34" charset="0"/>
            </a:endParaRPr>
          </a:p>
          <a:p>
            <a:pPr marL="274316" lvl="1" indent="-228596" algn="just" defTabSz="1152053">
              <a:spcBef>
                <a:spcPct val="20000"/>
              </a:spcBef>
              <a:buClr>
                <a:schemeClr val="tx1"/>
              </a:buClr>
              <a:buFont typeface="Wingdings" panose="05000000000000000000" pitchFamily="2" charset="2"/>
              <a:buChar char="Ø"/>
            </a:pPr>
            <a:r>
              <a:rPr lang="en-ZA" dirty="0">
                <a:solidFill>
                  <a:schemeClr val="tx1"/>
                </a:solidFill>
                <a:latin typeface="Arial Narrow" panose="020B0606020202030204" pitchFamily="34" charset="0"/>
                <a:cs typeface="Arial" panose="020B0604020202020204" pitchFamily="34" charset="0"/>
              </a:rPr>
              <a:t>The PFMA requires the Accounting Officer to manage and safeguard assets to prevent fraud or misappropriation of assets</a:t>
            </a:r>
          </a:p>
          <a:p>
            <a:endParaRPr lang="en-ZA" dirty="0"/>
          </a:p>
        </p:txBody>
      </p:sp>
    </p:spTree>
    <p:extLst>
      <p:ext uri="{BB962C8B-B14F-4D97-AF65-F5344CB8AC3E}">
        <p14:creationId xmlns:p14="http://schemas.microsoft.com/office/powerpoint/2010/main" xmlns="" val="4288723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BACKGROUND</a:t>
            </a:r>
            <a:r>
              <a:rPr lang="en-US" sz="3600" dirty="0" smtClean="0"/>
              <a:t> </a:t>
            </a:r>
            <a:endParaRPr lang="en-US" sz="3600" dirty="0"/>
          </a:p>
        </p:txBody>
      </p:sp>
      <p:sp>
        <p:nvSpPr>
          <p:cNvPr id="3" name="Content Placeholder 2"/>
          <p:cNvSpPr>
            <a:spLocks noGrp="1"/>
          </p:cNvSpPr>
          <p:nvPr>
            <p:ph idx="1"/>
          </p:nvPr>
        </p:nvSpPr>
        <p:spPr>
          <a:xfrm>
            <a:off x="928233" y="2160141"/>
            <a:ext cx="13664860" cy="5616624"/>
          </a:xfrm>
        </p:spPr>
        <p:txBody>
          <a:bodyPr>
            <a:noAutofit/>
          </a:bodyPr>
          <a:lstStyle/>
          <a:p>
            <a:pPr>
              <a:lnSpc>
                <a:spcPct val="85000"/>
              </a:lnSpc>
              <a:spcBef>
                <a:spcPts val="1200"/>
              </a:spcBef>
              <a:buFont typeface="Wingdings" panose="05000000000000000000" pitchFamily="2" charset="2"/>
              <a:buChar char="Ø"/>
            </a:pPr>
            <a:r>
              <a:rPr lang="en-ZA" sz="3000" dirty="0" smtClean="0">
                <a:solidFill>
                  <a:schemeClr val="accent5">
                    <a:lumMod val="75000"/>
                  </a:schemeClr>
                </a:solidFill>
                <a:latin typeface="Arial Narrow" pitchFamily="34" charset="0"/>
              </a:rPr>
              <a:t>1995 - 1999 </a:t>
            </a:r>
            <a:r>
              <a:rPr lang="en-ZA" sz="3000" dirty="0" smtClean="0">
                <a:latin typeface="Arial Narrow" pitchFamily="34" charset="0"/>
              </a:rPr>
              <a:t>first </a:t>
            </a:r>
            <a:r>
              <a:rPr lang="en-ZA" sz="3000" dirty="0">
                <a:latin typeface="Arial Narrow" pitchFamily="34" charset="0"/>
              </a:rPr>
              <a:t>major exercise in respect of the </a:t>
            </a:r>
            <a:r>
              <a:rPr lang="en-ZA" sz="3000" dirty="0" smtClean="0">
                <a:latin typeface="Arial Narrow" pitchFamily="34" charset="0"/>
              </a:rPr>
              <a:t>IAR </a:t>
            </a:r>
            <a:r>
              <a:rPr lang="en-ZA" sz="3000" dirty="0">
                <a:latin typeface="Arial Narrow" pitchFamily="34" charset="0"/>
              </a:rPr>
              <a:t>was undertaken by the first democratic </a:t>
            </a:r>
            <a:r>
              <a:rPr lang="en-ZA" sz="3000" dirty="0" smtClean="0">
                <a:latin typeface="Arial Narrow" pitchFamily="34" charset="0"/>
              </a:rPr>
              <a:t>Government </a:t>
            </a:r>
            <a:r>
              <a:rPr lang="en-ZA" sz="3000" dirty="0">
                <a:latin typeface="Arial Narrow" pitchFamily="34" charset="0"/>
              </a:rPr>
              <a:t>of </a:t>
            </a:r>
            <a:r>
              <a:rPr lang="en-ZA" sz="3000" dirty="0" smtClean="0">
                <a:latin typeface="Arial Narrow" pitchFamily="34" charset="0"/>
              </a:rPr>
              <a:t>RSA and by </a:t>
            </a:r>
            <a:r>
              <a:rPr lang="en-ZA" sz="3000" dirty="0">
                <a:latin typeface="Arial Narrow" pitchFamily="34" charset="0"/>
              </a:rPr>
              <a:t>1999 an </a:t>
            </a:r>
            <a:r>
              <a:rPr lang="en-ZA" sz="3000" dirty="0" smtClean="0">
                <a:latin typeface="Arial Narrow" pitchFamily="34" charset="0"/>
              </a:rPr>
              <a:t>IAR </a:t>
            </a:r>
            <a:r>
              <a:rPr lang="en-ZA" sz="3000" dirty="0">
                <a:latin typeface="Arial Narrow" pitchFamily="34" charset="0"/>
              </a:rPr>
              <a:t>was compiled</a:t>
            </a:r>
            <a:r>
              <a:rPr lang="en-ZA" sz="3000" dirty="0" smtClean="0">
                <a:latin typeface="Arial Narrow" pitchFamily="34" charset="0"/>
              </a:rPr>
              <a:t>.</a:t>
            </a:r>
            <a:r>
              <a:rPr lang="en-ZA" sz="3000" dirty="0">
                <a:latin typeface="Arial Narrow" pitchFamily="34" charset="0"/>
              </a:rPr>
              <a:t> This was a catalyst that resulted </a:t>
            </a:r>
            <a:r>
              <a:rPr lang="en-ZA" sz="3000" dirty="0" smtClean="0">
                <a:latin typeface="Arial Narrow" pitchFamily="34" charset="0"/>
              </a:rPr>
              <a:t>in </a:t>
            </a:r>
            <a:r>
              <a:rPr lang="en-ZA" sz="3000" dirty="0">
                <a:latin typeface="Arial Narrow" pitchFamily="34" charset="0"/>
              </a:rPr>
              <a:t>the development of </a:t>
            </a:r>
            <a:r>
              <a:rPr lang="en-ZA" sz="3000" dirty="0" smtClean="0">
                <a:latin typeface="Arial Narrow" pitchFamily="34" charset="0"/>
              </a:rPr>
              <a:t>the Property </a:t>
            </a:r>
            <a:r>
              <a:rPr lang="en-ZA" sz="3000" dirty="0">
                <a:latin typeface="Arial Narrow" pitchFamily="34" charset="0"/>
              </a:rPr>
              <a:t>Management </a:t>
            </a:r>
            <a:r>
              <a:rPr lang="en-ZA" sz="3000" dirty="0" smtClean="0">
                <a:latin typeface="Arial Narrow" pitchFamily="34" charset="0"/>
              </a:rPr>
              <a:t>Information System (PMIS)</a:t>
            </a:r>
          </a:p>
          <a:p>
            <a:pPr>
              <a:lnSpc>
                <a:spcPct val="85000"/>
              </a:lnSpc>
              <a:spcBef>
                <a:spcPts val="1200"/>
              </a:spcBef>
              <a:buFont typeface="Wingdings" panose="05000000000000000000" pitchFamily="2" charset="2"/>
              <a:buChar char="Ø"/>
            </a:pPr>
            <a:r>
              <a:rPr lang="en-ZA" sz="3000" dirty="0" smtClean="0">
                <a:latin typeface="Arial Narrow" pitchFamily="34" charset="0"/>
              </a:rPr>
              <a:t>DPW is currently paying Municipal Services, Rates &amp; Taxes and Sundry Payments through PMIS</a:t>
            </a:r>
          </a:p>
          <a:p>
            <a:pPr>
              <a:spcBef>
                <a:spcPts val="1200"/>
              </a:spcBef>
              <a:buFont typeface="Wingdings" panose="05000000000000000000" pitchFamily="2" charset="2"/>
              <a:buChar char="Ø"/>
            </a:pPr>
            <a:r>
              <a:rPr lang="en-ZA" sz="3000" dirty="0">
                <a:latin typeface="Arial Narrow" pitchFamily="34" charset="0"/>
              </a:rPr>
              <a:t>IAR not a static inventory =&gt; </a:t>
            </a:r>
            <a:r>
              <a:rPr lang="en-ZA" sz="3000" b="1" dirty="0">
                <a:latin typeface="Arial Narrow" pitchFamily="34" charset="0"/>
              </a:rPr>
              <a:t>continuous</a:t>
            </a:r>
            <a:r>
              <a:rPr lang="en-ZA" sz="3000" dirty="0">
                <a:latin typeface="Arial Narrow" pitchFamily="34" charset="0"/>
              </a:rPr>
              <a:t> enhancements on DPW’s IAR is required to ensure</a:t>
            </a:r>
            <a:r>
              <a:rPr lang="en-ZA" sz="3000" dirty="0" smtClean="0">
                <a:latin typeface="Arial Narrow" pitchFamily="34" charset="0"/>
              </a:rPr>
              <a:t>:</a:t>
            </a:r>
            <a:endParaRPr lang="en-US" sz="3000" dirty="0">
              <a:latin typeface="Arial Narrow" pitchFamily="34" charset="0"/>
            </a:endParaRPr>
          </a:p>
          <a:p>
            <a:pPr lvl="1">
              <a:lnSpc>
                <a:spcPct val="90000"/>
              </a:lnSpc>
              <a:spcBef>
                <a:spcPts val="0"/>
              </a:spcBef>
            </a:pPr>
            <a:r>
              <a:rPr lang="en-ZA" sz="3000" dirty="0" smtClean="0">
                <a:latin typeface="Arial Narrow" pitchFamily="34" charset="0"/>
              </a:rPr>
              <a:t>Compliance with Section 13 (d) of the Government Immovable Asset Management Act </a:t>
            </a:r>
            <a:r>
              <a:rPr lang="en-ZA" sz="3000" dirty="0">
                <a:latin typeface="Arial Narrow" pitchFamily="34" charset="0"/>
              </a:rPr>
              <a:t>(GIAMA</a:t>
            </a:r>
            <a:r>
              <a:rPr lang="en-ZA" sz="3000" dirty="0" smtClean="0">
                <a:latin typeface="Arial Narrow" pitchFamily="34" charset="0"/>
              </a:rPr>
              <a:t>) (conduct condition assessment on immovable assets over a five-year cycle);</a:t>
            </a:r>
          </a:p>
          <a:p>
            <a:pPr lvl="1">
              <a:lnSpc>
                <a:spcPct val="90000"/>
              </a:lnSpc>
              <a:spcBef>
                <a:spcPts val="0"/>
              </a:spcBef>
            </a:pPr>
            <a:r>
              <a:rPr lang="en-ZA" sz="3000" dirty="0" smtClean="0">
                <a:latin typeface="Arial Narrow" pitchFamily="34" charset="0"/>
              </a:rPr>
              <a:t>Provision of reliable </a:t>
            </a:r>
            <a:r>
              <a:rPr lang="en-US" sz="3000" dirty="0" smtClean="0">
                <a:latin typeface="Arial Narrow" pitchFamily="34" charset="0"/>
              </a:rPr>
              <a:t>immovable </a:t>
            </a:r>
            <a:r>
              <a:rPr lang="en-US" sz="3000" dirty="0">
                <a:latin typeface="Arial Narrow" pitchFamily="34" charset="0"/>
              </a:rPr>
              <a:t>asset information </a:t>
            </a:r>
            <a:r>
              <a:rPr lang="en-US" sz="3000" dirty="0" smtClean="0">
                <a:latin typeface="Arial Narrow" pitchFamily="34" charset="0"/>
              </a:rPr>
              <a:t>in order to meet the business requirements of the PMTE and service delivery objectives of the State</a:t>
            </a:r>
            <a:endParaRPr lang="en-US" sz="3000" dirty="0">
              <a:latin typeface="Arial Narrow" pitchFamily="34" charset="0"/>
            </a:endParaRPr>
          </a:p>
          <a:p>
            <a:pPr lvl="1">
              <a:lnSpc>
                <a:spcPct val="90000"/>
              </a:lnSpc>
              <a:spcBef>
                <a:spcPts val="0"/>
              </a:spcBef>
            </a:pPr>
            <a:r>
              <a:rPr lang="en-ZA" sz="3000" dirty="0" smtClean="0">
                <a:latin typeface="Arial Narrow" pitchFamily="34" charset="0"/>
              </a:rPr>
              <a:t>Proper </a:t>
            </a:r>
            <a:r>
              <a:rPr lang="en-ZA" sz="3000" dirty="0">
                <a:latin typeface="Arial Narrow" pitchFamily="34" charset="0"/>
              </a:rPr>
              <a:t>accounting of </a:t>
            </a:r>
            <a:r>
              <a:rPr lang="en-ZA" sz="3000" dirty="0" smtClean="0">
                <a:latin typeface="Arial Narrow" pitchFamily="34" charset="0"/>
              </a:rPr>
              <a:t>immovable assets in line with the </a:t>
            </a:r>
            <a:r>
              <a:rPr lang="en-US" sz="3000" dirty="0" smtClean="0">
                <a:latin typeface="Arial Narrow" pitchFamily="34" charset="0"/>
              </a:rPr>
              <a:t>PFMA; and</a:t>
            </a:r>
          </a:p>
          <a:p>
            <a:pPr lvl="1">
              <a:lnSpc>
                <a:spcPct val="90000"/>
              </a:lnSpc>
              <a:spcBef>
                <a:spcPts val="0"/>
              </a:spcBef>
            </a:pPr>
            <a:r>
              <a:rPr lang="en-US" sz="3000" dirty="0" smtClean="0">
                <a:latin typeface="Arial Narrow" pitchFamily="34" charset="0"/>
              </a:rPr>
              <a:t>Compliance with the applicable GRAP standards and National Treasury guidelines</a:t>
            </a:r>
            <a:endParaRPr lang="en-US" sz="3000" dirty="0">
              <a:latin typeface="Arial Narrow" pitchFamily="34" charset="0"/>
            </a:endParaRPr>
          </a:p>
          <a:p>
            <a:pPr marL="45720" indent="0">
              <a:spcBef>
                <a:spcPts val="0"/>
              </a:spcBef>
              <a:buNone/>
            </a:pPr>
            <a:endParaRPr lang="en-US" sz="3000" dirty="0">
              <a:latin typeface="Arial Narrow" pitchFamily="34" charset="0"/>
            </a:endParaRPr>
          </a:p>
          <a:p>
            <a:pPr>
              <a:lnSpc>
                <a:spcPct val="85000"/>
              </a:lnSpc>
              <a:spcBef>
                <a:spcPts val="1200"/>
              </a:spcBef>
            </a:pPr>
            <a:endParaRPr lang="en-ZA" sz="3000" dirty="0">
              <a:latin typeface="Arial Narrow" pitchFamily="34" charset="0"/>
            </a:endParaRPr>
          </a:p>
          <a:p>
            <a:pPr>
              <a:lnSpc>
                <a:spcPct val="85000"/>
              </a:lnSpc>
              <a:spcBef>
                <a:spcPts val="1200"/>
              </a:spcBef>
            </a:pPr>
            <a:endParaRPr lang="en-ZA" sz="3000" dirty="0">
              <a:latin typeface="Arial Narrow" pitchFamily="34" charset="0"/>
            </a:endParaRPr>
          </a:p>
          <a:p>
            <a:pPr>
              <a:spcBef>
                <a:spcPts val="600"/>
              </a:spcBef>
            </a:pPr>
            <a:endParaRPr lang="en-ZA" sz="3000" dirty="0" smtClean="0"/>
          </a:p>
        </p:txBody>
      </p:sp>
    </p:spTree>
    <p:extLst>
      <p:ext uri="{BB962C8B-B14F-4D97-AF65-F5344CB8AC3E}">
        <p14:creationId xmlns:p14="http://schemas.microsoft.com/office/powerpoint/2010/main" xmlns="" val="1823775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33" y="431949"/>
            <a:ext cx="10297144" cy="1344119"/>
          </a:xfrm>
        </p:spPr>
        <p:txBody>
          <a:bodyPr>
            <a:normAutofit/>
          </a:bodyPr>
          <a:lstStyle/>
          <a:p>
            <a:r>
              <a:rPr lang="en-ZA" sz="3600" b="1" dirty="0" smtClean="0"/>
              <a:t>BACKGROUND CONT….</a:t>
            </a:r>
            <a:br>
              <a:rPr lang="en-ZA" sz="3600" b="1" dirty="0" smtClean="0"/>
            </a:br>
            <a:r>
              <a:rPr lang="en-ZA" sz="2400" b="1" dirty="0" smtClean="0"/>
              <a:t>IAR COMPILATION PROCESS – HIGH LEVEL OVERVIEW</a:t>
            </a:r>
            <a:endParaRPr lang="en-ZA" sz="2400" b="1" dirty="0"/>
          </a:p>
        </p:txBody>
      </p:sp>
      <p:sp>
        <p:nvSpPr>
          <p:cNvPr id="3" name="Content Placeholder 2"/>
          <p:cNvSpPr>
            <a:spLocks noGrp="1"/>
          </p:cNvSpPr>
          <p:nvPr>
            <p:ph idx="1"/>
          </p:nvPr>
        </p:nvSpPr>
        <p:spPr>
          <a:xfrm>
            <a:off x="928233" y="2034365"/>
            <a:ext cx="14096908" cy="5670392"/>
          </a:xfrm>
        </p:spPr>
        <p:txBody>
          <a:bodyPr>
            <a:normAutofit fontScale="92500"/>
          </a:bodyPr>
          <a:lstStyle/>
          <a:p>
            <a:pPr>
              <a:buFont typeface="Wingdings" panose="05000000000000000000" pitchFamily="2" charset="2"/>
              <a:buChar char="Ø"/>
            </a:pPr>
            <a:r>
              <a:rPr lang="en-ZA" dirty="0" smtClean="0">
                <a:latin typeface="Arial Narrow" panose="020B0606020202030204" pitchFamily="34" charset="0"/>
                <a:cs typeface="Arial" panose="020B0604020202020204" pitchFamily="34" charset="0"/>
              </a:rPr>
              <a:t>In 2013 DPW </a:t>
            </a:r>
            <a:r>
              <a:rPr lang="en-ZA" dirty="0">
                <a:latin typeface="Arial Narrow" panose="020B0606020202030204" pitchFamily="34" charset="0"/>
                <a:cs typeface="Arial" panose="020B0604020202020204" pitchFamily="34" charset="0"/>
              </a:rPr>
              <a:t>appointed Professional Mobile </a:t>
            </a:r>
            <a:r>
              <a:rPr lang="en-ZA" dirty="0" smtClean="0">
                <a:latin typeface="Arial Narrow" panose="020B0606020202030204" pitchFamily="34" charset="0"/>
                <a:cs typeface="Arial" panose="020B0604020202020204" pitchFamily="34" charset="0"/>
              </a:rPr>
              <a:t>Mapping </a:t>
            </a:r>
            <a:r>
              <a:rPr lang="en-ZA" dirty="0">
                <a:latin typeface="Arial Narrow" panose="020B0606020202030204" pitchFamily="34" charset="0"/>
                <a:cs typeface="Arial" panose="020B0604020202020204" pitchFamily="34" charset="0"/>
              </a:rPr>
              <a:t>to develop a mobile application for data </a:t>
            </a:r>
            <a:r>
              <a:rPr lang="en-ZA" dirty="0" smtClean="0">
                <a:latin typeface="Arial Narrow" panose="020B0606020202030204" pitchFamily="34" charset="0"/>
                <a:cs typeface="Arial" panose="020B0604020202020204" pitchFamily="34" charset="0"/>
              </a:rPr>
              <a:t>collection which include a Geographic Spatial representation of the assets on the ground </a:t>
            </a:r>
          </a:p>
          <a:p>
            <a:pPr>
              <a:buFont typeface="Wingdings" panose="05000000000000000000" pitchFamily="2" charset="2"/>
              <a:buChar char="Ø"/>
            </a:pPr>
            <a:r>
              <a:rPr lang="en-ZA" dirty="0" smtClean="0">
                <a:latin typeface="Arial Narrow" panose="020B0606020202030204" pitchFamily="34" charset="0"/>
                <a:cs typeface="Arial" panose="020B0604020202020204" pitchFamily="34" charset="0"/>
              </a:rPr>
              <a:t>The software tool and mobile solution was used to verify land, buildings, significant components &amp; infrastructure assets</a:t>
            </a:r>
            <a:endParaRPr lang="en-ZA" dirty="0">
              <a:latin typeface="Arial Narrow" panose="020B0606020202030204" pitchFamily="34" charset="0"/>
              <a:cs typeface="Arial" panose="020B0604020202020204" pitchFamily="34" charset="0"/>
            </a:endParaRPr>
          </a:p>
          <a:p>
            <a:pPr>
              <a:buFont typeface="Wingdings" panose="05000000000000000000" pitchFamily="2" charset="2"/>
              <a:buChar char="Ø"/>
            </a:pPr>
            <a:r>
              <a:rPr lang="en-ZA" dirty="0" smtClean="0">
                <a:latin typeface="Arial Narrow" panose="020B0606020202030204" pitchFamily="34" charset="0"/>
                <a:cs typeface="Arial" panose="020B0604020202020204" pitchFamily="34" charset="0"/>
              </a:rPr>
              <a:t>The </a:t>
            </a:r>
            <a:r>
              <a:rPr lang="en-ZA" dirty="0">
                <a:latin typeface="Arial Narrow" panose="020B0606020202030204" pitchFamily="34" charset="0"/>
                <a:cs typeface="Arial" panose="020B0604020202020204" pitchFamily="34" charset="0"/>
              </a:rPr>
              <a:t>collected data </a:t>
            </a:r>
            <a:r>
              <a:rPr lang="en-ZA" dirty="0" smtClean="0">
                <a:latin typeface="Arial Narrow" panose="020B0606020202030204" pitchFamily="34" charset="0"/>
                <a:cs typeface="Arial" panose="020B0604020202020204" pitchFamily="34" charset="0"/>
              </a:rPr>
              <a:t>went through the quality assurance process involving Service Providers, IAR Project Managers, Regional Property Management staff and Asset Registry staff at Head Office</a:t>
            </a:r>
          </a:p>
          <a:p>
            <a:pPr>
              <a:buFont typeface="Wingdings" panose="05000000000000000000" pitchFamily="2" charset="2"/>
              <a:buChar char="Ø"/>
            </a:pPr>
            <a:r>
              <a:rPr lang="en-ZA" dirty="0" smtClean="0">
                <a:latin typeface="Arial Narrow" panose="020B0606020202030204" pitchFamily="34" charset="0"/>
                <a:cs typeface="Arial" panose="020B0604020202020204" pitchFamily="34" charset="0"/>
              </a:rPr>
              <a:t>Once all the above activities were completed the data was saved on the Oracle database located at SITA</a:t>
            </a:r>
          </a:p>
          <a:p>
            <a:pPr>
              <a:buFont typeface="Wingdings" panose="05000000000000000000" pitchFamily="2" charset="2"/>
              <a:buChar char="Ø"/>
            </a:pPr>
            <a:r>
              <a:rPr lang="en-ZA" dirty="0" smtClean="0">
                <a:latin typeface="Arial Narrow" panose="020B0606020202030204" pitchFamily="34" charset="0"/>
                <a:cs typeface="Arial" panose="020B0604020202020204" pitchFamily="34" charset="0"/>
              </a:rPr>
              <a:t>Physical verification and spatial representation of the immovable assets are made possible by Geographic Information Systems (GIS) as per the diagrams below:</a:t>
            </a:r>
            <a:endParaRPr lang="en-ZA" dirty="0">
              <a:latin typeface="Arial Narrow" panose="020B0606020202030204" pitchFamily="34" charset="0"/>
            </a:endParaRPr>
          </a:p>
        </p:txBody>
      </p:sp>
    </p:spTree>
    <p:extLst>
      <p:ext uri="{BB962C8B-B14F-4D97-AF65-F5344CB8AC3E}">
        <p14:creationId xmlns:p14="http://schemas.microsoft.com/office/powerpoint/2010/main" xmlns="" val="1272057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42" y="252583"/>
            <a:ext cx="14688957" cy="1087947"/>
          </a:xfrm>
        </p:spPr>
        <p:txBody>
          <a:bodyPr>
            <a:normAutofit/>
          </a:bodyPr>
          <a:lstStyle/>
          <a:p>
            <a:r>
              <a:rPr lang="en-ZA" sz="3600" b="1" dirty="0"/>
              <a:t>PHYSICAL VERIFICATION PROCESS</a:t>
            </a:r>
            <a:r>
              <a:rPr lang="en-ZA" sz="3600" dirty="0"/>
              <a:t/>
            </a:r>
            <a:br>
              <a:rPr lang="en-ZA" sz="3600" dirty="0"/>
            </a:br>
            <a:r>
              <a:rPr lang="en-ZA" sz="2400" b="1" dirty="0"/>
              <a:t>Utilisation of technology - hardware &amp; software tools </a:t>
            </a:r>
          </a:p>
        </p:txBody>
      </p:sp>
      <p:sp>
        <p:nvSpPr>
          <p:cNvPr id="3" name="Content Placeholder 2"/>
          <p:cNvSpPr>
            <a:spLocks noGrp="1"/>
          </p:cNvSpPr>
          <p:nvPr>
            <p:ph idx="1"/>
          </p:nvPr>
        </p:nvSpPr>
        <p:spPr>
          <a:xfrm>
            <a:off x="2494584" y="1865899"/>
            <a:ext cx="10373485" cy="5693720"/>
          </a:xfrm>
        </p:spPr>
        <p:txBody>
          <a:bodyPr/>
          <a:lstStyle/>
          <a:p>
            <a:pPr lvl="0">
              <a:buNone/>
            </a:pPr>
            <a:endParaRPr lang="en-ZA" sz="1764" dirty="0"/>
          </a:p>
          <a:p>
            <a:endParaRPr lang="en-ZA" dirty="0"/>
          </a:p>
        </p:txBody>
      </p:sp>
      <p:pic>
        <p:nvPicPr>
          <p:cNvPr id="5" name="Picture 4" descr="C:\Users\pollen mathabe\Desktop\New folder\28248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5963" y="1974343"/>
            <a:ext cx="2163287" cy="1357161"/>
          </a:xfrm>
          <a:prstGeom prst="rect">
            <a:avLst/>
          </a:prstGeom>
          <a:ln>
            <a:noFill/>
          </a:ln>
          <a:effectLst>
            <a:softEdge rad="112500"/>
          </a:effectLst>
        </p:spPr>
      </p:pic>
      <p:pic>
        <p:nvPicPr>
          <p:cNvPr id="6" name="Picture 5" descr="C:\Users\pollen mathabe\Desktop\New folder\14839474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4782" y="1706788"/>
            <a:ext cx="1705516" cy="1705516"/>
          </a:xfrm>
          <a:prstGeom prst="ellipse">
            <a:avLst/>
          </a:prstGeom>
          <a:ln>
            <a:noFill/>
          </a:ln>
          <a:effectLst>
            <a:softEdge rad="112500"/>
          </a:effectLst>
        </p:spPr>
      </p:pic>
      <p:cxnSp>
        <p:nvCxnSpPr>
          <p:cNvPr id="8" name="Straight Arrow Connector 7"/>
          <p:cNvCxnSpPr/>
          <p:nvPr/>
        </p:nvCxnSpPr>
        <p:spPr>
          <a:xfrm>
            <a:off x="3408420" y="2609150"/>
            <a:ext cx="814360" cy="0"/>
          </a:xfrm>
          <a:prstGeom prst="straightConnector1">
            <a:avLst/>
          </a:prstGeom>
          <a:ln>
            <a:solidFill>
              <a:srgbClr val="00B050"/>
            </a:solidFill>
            <a:tailEnd type="arrow"/>
          </a:ln>
        </p:spPr>
        <p:style>
          <a:lnRef idx="3">
            <a:schemeClr val="accent6"/>
          </a:lnRef>
          <a:fillRef idx="0">
            <a:schemeClr val="accent6"/>
          </a:fillRef>
          <a:effectRef idx="2">
            <a:schemeClr val="accent6"/>
          </a:effectRef>
          <a:fontRef idx="minor">
            <a:schemeClr val="tx1"/>
          </a:fontRef>
        </p:style>
      </p:cxnSp>
      <p:sp>
        <p:nvSpPr>
          <p:cNvPr id="11" name="Rectangle 7"/>
          <p:cNvSpPr>
            <a:spLocks noChangeArrowheads="1"/>
          </p:cNvSpPr>
          <p:nvPr/>
        </p:nvSpPr>
        <p:spPr bwMode="auto">
          <a:xfrm>
            <a:off x="1920612" y="1993583"/>
            <a:ext cx="4013162" cy="678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15195" tIns="57597" rIns="115195" bIns="57597" numCol="1" anchor="ctr" anchorCtr="0" compatLnSpc="1">
            <a:prstTxWarp prst="textNoShape">
              <a:avLst/>
            </a:prstTxWarp>
            <a:spAutoFit/>
          </a:bodyPr>
          <a:lstStyle/>
          <a:p>
            <a:pPr fontAlgn="base">
              <a:spcBef>
                <a:spcPct val="0"/>
              </a:spcBef>
              <a:spcAft>
                <a:spcPct val="0"/>
              </a:spcAft>
              <a:tabLst>
                <a:tab pos="3744042" algn="ctr"/>
                <a:tab pos="5618063" algn="l"/>
              </a:tabLst>
            </a:pPr>
            <a:r>
              <a:rPr lang="en-US" sz="1386" dirty="0">
                <a:solidFill>
                  <a:srgbClr val="646464"/>
                </a:solidFill>
                <a:latin typeface="Calibri" pitchFamily="34" charset="0"/>
                <a:ea typeface="Calibri" pitchFamily="34" charset="0"/>
                <a:cs typeface="Times New Roman" pitchFamily="18" charset="0"/>
              </a:rPr>
              <a:t>	</a:t>
            </a:r>
            <a:endParaRPr lang="en-US" sz="1386" dirty="0">
              <a:solidFill>
                <a:srgbClr val="646464"/>
              </a:solidFill>
              <a:cs typeface="Arial" pitchFamily="34" charset="0"/>
            </a:endParaRPr>
          </a:p>
          <a:p>
            <a:pPr eaLnBrk="0" fontAlgn="base" hangingPunct="0">
              <a:spcBef>
                <a:spcPct val="0"/>
              </a:spcBef>
              <a:spcAft>
                <a:spcPct val="0"/>
              </a:spcAft>
              <a:tabLst>
                <a:tab pos="3744042" algn="ctr"/>
                <a:tab pos="5618063" algn="l"/>
              </a:tabLst>
            </a:pPr>
            <a:endParaRPr lang="en-US" sz="2268" dirty="0">
              <a:solidFill>
                <a:srgbClr val="646464"/>
              </a:solidFill>
              <a:cs typeface="Arial" pitchFamily="34" charset="0"/>
            </a:endParaRPr>
          </a:p>
        </p:txBody>
      </p:sp>
      <p:pic>
        <p:nvPicPr>
          <p:cNvPr id="12" name="Picture 11" descr="C:\Users\pollen mathabe\Desktop\New folder\240_F_55951401_IkTjkeOoyvoC3Qql5wwN2CEekTCBImZQ.jpg"/>
          <p:cNvPicPr/>
          <p:nvPr/>
        </p:nvPicPr>
        <p:blipFill rotWithShape="1">
          <a:blip r:embed="rId4" cstate="print">
            <a:extLst>
              <a:ext uri="{28A0092B-C50C-407E-A947-70E740481C1C}">
                <a14:useLocalDpi xmlns:a14="http://schemas.microsoft.com/office/drawing/2010/main" xmlns="" val="0"/>
              </a:ext>
            </a:extLst>
          </a:blip>
          <a:srcRect t="15429"/>
          <a:stretch/>
        </p:blipFill>
        <p:spPr bwMode="auto">
          <a:xfrm>
            <a:off x="4421073" y="2272567"/>
            <a:ext cx="1331765" cy="1524063"/>
          </a:xfrm>
          <a:prstGeom prst="ellipse">
            <a:avLst/>
          </a:prstGeom>
          <a:ln>
            <a:noFill/>
          </a:ln>
          <a:effectLst>
            <a:softEdge rad="112500"/>
          </a:effectLst>
          <a:extLst>
            <a:ext uri="{53640926-AAD7-44D8-BBD7-CCE9431645EC}">
              <a14:shadowObscured xmlns:a14="http://schemas.microsoft.com/office/drawing/2010/main" xmlns=""/>
            </a:ext>
          </a:extLst>
        </p:spPr>
      </p:pic>
      <p:pic>
        <p:nvPicPr>
          <p:cNvPr id="15" name="Picture 14" descr="C:\Users\pollen mathabe\Desktop\New folder\14839474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68889" y="2581654"/>
            <a:ext cx="1705516" cy="1705516"/>
          </a:xfrm>
          <a:prstGeom prst="ellipse">
            <a:avLst/>
          </a:prstGeom>
          <a:ln>
            <a:noFill/>
          </a:ln>
          <a:effectLst>
            <a:softEdge rad="112500"/>
          </a:effectLst>
        </p:spPr>
      </p:pic>
      <p:pic>
        <p:nvPicPr>
          <p:cNvPr id="37896" name="Picture 8" descr="C:\Users\pollen mathabe\Desktop\Presentation Pics\build_001.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39563" y="4399494"/>
            <a:ext cx="2358570" cy="157595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6" name="Straight Arrow Connector 45"/>
          <p:cNvCxnSpPr/>
          <p:nvPr/>
        </p:nvCxnSpPr>
        <p:spPr>
          <a:xfrm flipH="1">
            <a:off x="9243576" y="6420536"/>
            <a:ext cx="887198" cy="797609"/>
          </a:xfrm>
          <a:prstGeom prst="straightConnector1">
            <a:avLst/>
          </a:prstGeom>
          <a:ln>
            <a:solidFill>
              <a:srgbClr val="00B050"/>
            </a:solidFill>
            <a:tailEnd type="arrow"/>
          </a:ln>
        </p:spPr>
        <p:style>
          <a:lnRef idx="3">
            <a:schemeClr val="accent6"/>
          </a:lnRef>
          <a:fillRef idx="0">
            <a:schemeClr val="accent6"/>
          </a:fillRef>
          <a:effectRef idx="2">
            <a:schemeClr val="accent6"/>
          </a:effectRef>
          <a:fontRef idx="minor">
            <a:schemeClr val="tx1"/>
          </a:fontRef>
        </p:style>
      </p:cxnSp>
      <p:cxnSp>
        <p:nvCxnSpPr>
          <p:cNvPr id="54" name="Straight Arrow Connector 53"/>
          <p:cNvCxnSpPr/>
          <p:nvPr/>
        </p:nvCxnSpPr>
        <p:spPr>
          <a:xfrm flipH="1" flipV="1">
            <a:off x="5495426" y="2860623"/>
            <a:ext cx="722646" cy="5148"/>
          </a:xfrm>
          <a:prstGeom prst="straightConnector1">
            <a:avLst/>
          </a:prstGeom>
          <a:ln>
            <a:solidFill>
              <a:srgbClr val="FC2D04"/>
            </a:solidFill>
            <a:prstDash val="sysDash"/>
            <a:tailEnd type="arrow"/>
          </a:ln>
        </p:spPr>
        <p:style>
          <a:lnRef idx="3">
            <a:schemeClr val="accent6"/>
          </a:lnRef>
          <a:fillRef idx="0">
            <a:schemeClr val="accent6"/>
          </a:fillRef>
          <a:effectRef idx="2">
            <a:schemeClr val="accent6"/>
          </a:effectRef>
          <a:fontRef idx="minor">
            <a:schemeClr val="tx1"/>
          </a:fontRef>
        </p:style>
      </p:cxnSp>
      <p:sp>
        <p:nvSpPr>
          <p:cNvPr id="37916" name="TextBox 37915"/>
          <p:cNvSpPr txBox="1"/>
          <p:nvPr/>
        </p:nvSpPr>
        <p:spPr>
          <a:xfrm>
            <a:off x="907043" y="3269007"/>
            <a:ext cx="4089899" cy="712759"/>
          </a:xfrm>
          <a:prstGeom prst="rect">
            <a:avLst/>
          </a:prstGeom>
          <a:noFill/>
        </p:spPr>
        <p:txBody>
          <a:bodyPr wrap="square" rtlCol="0">
            <a:spAutoFit/>
          </a:bodyPr>
          <a:lstStyle/>
          <a:p>
            <a:pPr fontAlgn="base">
              <a:spcBef>
                <a:spcPct val="0"/>
              </a:spcBef>
              <a:spcAft>
                <a:spcPct val="0"/>
              </a:spcAft>
            </a:pPr>
            <a:r>
              <a:rPr lang="en-US" sz="2016" b="1" dirty="0">
                <a:solidFill>
                  <a:srgbClr val="646464"/>
                </a:solidFill>
              </a:rPr>
              <a:t>Desktop GIS mapping</a:t>
            </a:r>
          </a:p>
          <a:p>
            <a:pPr fontAlgn="base">
              <a:spcBef>
                <a:spcPct val="0"/>
              </a:spcBef>
              <a:spcAft>
                <a:spcPct val="0"/>
              </a:spcAft>
            </a:pPr>
            <a:r>
              <a:rPr lang="en-US" sz="2016" b="1" dirty="0">
                <a:solidFill>
                  <a:srgbClr val="646464"/>
                </a:solidFill>
              </a:rPr>
              <a:t>and loading of footprints </a:t>
            </a:r>
          </a:p>
        </p:txBody>
      </p:sp>
      <p:sp>
        <p:nvSpPr>
          <p:cNvPr id="65" name="TextBox 64"/>
          <p:cNvSpPr txBox="1"/>
          <p:nvPr/>
        </p:nvSpPr>
        <p:spPr>
          <a:xfrm>
            <a:off x="3537722" y="1943959"/>
            <a:ext cx="3043256" cy="402546"/>
          </a:xfrm>
          <a:prstGeom prst="rect">
            <a:avLst/>
          </a:prstGeom>
          <a:noFill/>
        </p:spPr>
        <p:txBody>
          <a:bodyPr wrap="square" rtlCol="0">
            <a:spAutoFit/>
          </a:bodyPr>
          <a:lstStyle/>
          <a:p>
            <a:pPr fontAlgn="base">
              <a:spcBef>
                <a:spcPct val="0"/>
              </a:spcBef>
              <a:spcAft>
                <a:spcPct val="0"/>
              </a:spcAft>
            </a:pPr>
            <a:r>
              <a:rPr lang="en-US" sz="2016" b="1" dirty="0">
                <a:solidFill>
                  <a:srgbClr val="646464"/>
                </a:solidFill>
              </a:rPr>
              <a:t>Ready for field work</a:t>
            </a:r>
          </a:p>
        </p:txBody>
      </p:sp>
      <p:sp>
        <p:nvSpPr>
          <p:cNvPr id="66" name="TextBox 65"/>
          <p:cNvSpPr txBox="1"/>
          <p:nvPr/>
        </p:nvSpPr>
        <p:spPr>
          <a:xfrm>
            <a:off x="6883151" y="1864886"/>
            <a:ext cx="2494296" cy="712759"/>
          </a:xfrm>
          <a:prstGeom prst="rect">
            <a:avLst/>
          </a:prstGeom>
          <a:noFill/>
        </p:spPr>
        <p:txBody>
          <a:bodyPr wrap="square" rtlCol="0">
            <a:spAutoFit/>
          </a:bodyPr>
          <a:lstStyle/>
          <a:p>
            <a:pPr algn="ctr" fontAlgn="base">
              <a:spcBef>
                <a:spcPct val="0"/>
              </a:spcBef>
              <a:spcAft>
                <a:spcPct val="0"/>
              </a:spcAft>
            </a:pPr>
            <a:r>
              <a:rPr lang="en-US" sz="2016" b="1" dirty="0">
                <a:solidFill>
                  <a:srgbClr val="646464"/>
                </a:solidFill>
              </a:rPr>
              <a:t>QA 1</a:t>
            </a:r>
          </a:p>
          <a:p>
            <a:pPr algn="ctr" fontAlgn="base">
              <a:spcBef>
                <a:spcPct val="0"/>
              </a:spcBef>
              <a:spcAft>
                <a:spcPct val="0"/>
              </a:spcAft>
            </a:pPr>
            <a:r>
              <a:rPr lang="en-US" sz="2016" b="1" dirty="0">
                <a:solidFill>
                  <a:srgbClr val="646464"/>
                </a:solidFill>
              </a:rPr>
              <a:t>SSP</a:t>
            </a:r>
          </a:p>
        </p:txBody>
      </p:sp>
      <p:sp>
        <p:nvSpPr>
          <p:cNvPr id="67" name="TextBox 66"/>
          <p:cNvSpPr txBox="1"/>
          <p:nvPr/>
        </p:nvSpPr>
        <p:spPr>
          <a:xfrm>
            <a:off x="12470940" y="2246129"/>
            <a:ext cx="1970604" cy="1022972"/>
          </a:xfrm>
          <a:prstGeom prst="rect">
            <a:avLst/>
          </a:prstGeom>
          <a:noFill/>
        </p:spPr>
        <p:txBody>
          <a:bodyPr wrap="square" rtlCol="0">
            <a:spAutoFit/>
          </a:bodyPr>
          <a:lstStyle/>
          <a:p>
            <a:pPr algn="ctr" fontAlgn="base">
              <a:spcBef>
                <a:spcPct val="0"/>
              </a:spcBef>
              <a:spcAft>
                <a:spcPct val="0"/>
              </a:spcAft>
            </a:pPr>
            <a:r>
              <a:rPr lang="en-US" sz="2016" b="1" dirty="0">
                <a:solidFill>
                  <a:srgbClr val="646464"/>
                </a:solidFill>
              </a:rPr>
              <a:t>QA</a:t>
            </a:r>
          </a:p>
          <a:p>
            <a:pPr algn="ctr" fontAlgn="base">
              <a:spcBef>
                <a:spcPct val="0"/>
              </a:spcBef>
              <a:spcAft>
                <a:spcPct val="0"/>
              </a:spcAft>
            </a:pPr>
            <a:r>
              <a:rPr lang="en-US" sz="2016" b="1" dirty="0">
                <a:solidFill>
                  <a:srgbClr val="646464"/>
                </a:solidFill>
              </a:rPr>
              <a:t>Regional Office</a:t>
            </a:r>
          </a:p>
        </p:txBody>
      </p:sp>
      <p:sp>
        <p:nvSpPr>
          <p:cNvPr id="68" name="TextBox 67"/>
          <p:cNvSpPr txBox="1"/>
          <p:nvPr/>
        </p:nvSpPr>
        <p:spPr>
          <a:xfrm>
            <a:off x="2468667" y="4724563"/>
            <a:ext cx="2190430" cy="1022972"/>
          </a:xfrm>
          <a:prstGeom prst="rect">
            <a:avLst/>
          </a:prstGeom>
          <a:noFill/>
        </p:spPr>
        <p:txBody>
          <a:bodyPr wrap="square" rtlCol="0">
            <a:spAutoFit/>
          </a:bodyPr>
          <a:lstStyle/>
          <a:p>
            <a:pPr algn="ctr" fontAlgn="base">
              <a:spcBef>
                <a:spcPct val="0"/>
              </a:spcBef>
              <a:spcAft>
                <a:spcPct val="0"/>
              </a:spcAft>
            </a:pPr>
            <a:r>
              <a:rPr lang="en-US" sz="2016" b="1" dirty="0">
                <a:solidFill>
                  <a:srgbClr val="646464"/>
                </a:solidFill>
              </a:rPr>
              <a:t>Progress reported at Head Office</a:t>
            </a:r>
          </a:p>
        </p:txBody>
      </p:sp>
      <p:sp>
        <p:nvSpPr>
          <p:cNvPr id="69" name="TextBox 68"/>
          <p:cNvSpPr txBox="1"/>
          <p:nvPr/>
        </p:nvSpPr>
        <p:spPr>
          <a:xfrm>
            <a:off x="9377446" y="6018026"/>
            <a:ext cx="2190430" cy="402546"/>
          </a:xfrm>
          <a:prstGeom prst="rect">
            <a:avLst/>
          </a:prstGeom>
          <a:noFill/>
        </p:spPr>
        <p:txBody>
          <a:bodyPr wrap="square" rtlCol="0">
            <a:spAutoFit/>
          </a:bodyPr>
          <a:lstStyle/>
          <a:p>
            <a:pPr algn="ctr" fontAlgn="base">
              <a:spcBef>
                <a:spcPct val="0"/>
              </a:spcBef>
              <a:spcAft>
                <a:spcPct val="0"/>
              </a:spcAft>
            </a:pPr>
            <a:r>
              <a:rPr lang="en-US" sz="2016" b="1" dirty="0">
                <a:solidFill>
                  <a:srgbClr val="646464"/>
                </a:solidFill>
              </a:rPr>
              <a:t>Head Office QA</a:t>
            </a:r>
          </a:p>
        </p:txBody>
      </p:sp>
      <p:sp>
        <p:nvSpPr>
          <p:cNvPr id="70" name="TextBox 69"/>
          <p:cNvSpPr txBox="1"/>
          <p:nvPr/>
        </p:nvSpPr>
        <p:spPr>
          <a:xfrm>
            <a:off x="9100405" y="7055583"/>
            <a:ext cx="2290614" cy="1333185"/>
          </a:xfrm>
          <a:prstGeom prst="rect">
            <a:avLst/>
          </a:prstGeom>
          <a:noFill/>
        </p:spPr>
        <p:txBody>
          <a:bodyPr wrap="square" rtlCol="0">
            <a:spAutoFit/>
          </a:bodyPr>
          <a:lstStyle/>
          <a:p>
            <a:pPr algn="ctr" fontAlgn="base">
              <a:spcBef>
                <a:spcPct val="0"/>
              </a:spcBef>
              <a:spcAft>
                <a:spcPct val="0"/>
              </a:spcAft>
            </a:pPr>
            <a:r>
              <a:rPr lang="en-US" sz="2016" b="1" dirty="0">
                <a:solidFill>
                  <a:srgbClr val="646464"/>
                </a:solidFill>
              </a:rPr>
              <a:t>Approved records saved to Oracle </a:t>
            </a:r>
            <a:r>
              <a:rPr lang="en-US" sz="2016" b="1" dirty="0" smtClean="0">
                <a:solidFill>
                  <a:srgbClr val="646464"/>
                </a:solidFill>
              </a:rPr>
              <a:t>Database @ SITA</a:t>
            </a:r>
            <a:endParaRPr lang="en-US" sz="2016" b="1" dirty="0">
              <a:solidFill>
                <a:srgbClr val="646464"/>
              </a:solidFill>
            </a:endParaRPr>
          </a:p>
        </p:txBody>
      </p:sp>
      <p:sp>
        <p:nvSpPr>
          <p:cNvPr id="71" name="TextBox 70"/>
          <p:cNvSpPr txBox="1"/>
          <p:nvPr/>
        </p:nvSpPr>
        <p:spPr>
          <a:xfrm>
            <a:off x="7707028" y="3178206"/>
            <a:ext cx="2190430" cy="523220"/>
          </a:xfrm>
          <a:prstGeom prst="rect">
            <a:avLst/>
          </a:prstGeom>
          <a:noFill/>
        </p:spPr>
        <p:txBody>
          <a:bodyPr wrap="square" rtlCol="0">
            <a:spAutoFit/>
          </a:bodyPr>
          <a:lstStyle/>
          <a:p>
            <a:pPr algn="ctr" fontAlgn="base">
              <a:spcBef>
                <a:spcPct val="0"/>
              </a:spcBef>
              <a:spcAft>
                <a:spcPct val="0"/>
              </a:spcAft>
            </a:pPr>
            <a:r>
              <a:rPr lang="en-US" sz="1400" b="1" dirty="0">
                <a:solidFill>
                  <a:srgbClr val="646464"/>
                </a:solidFill>
              </a:rPr>
              <a:t>Failed records were returned for correction</a:t>
            </a:r>
          </a:p>
        </p:txBody>
      </p:sp>
      <p:pic>
        <p:nvPicPr>
          <p:cNvPr id="29" name="Picture 28" descr="C:\Users\pollen mathabe\Desktop\New folder\14839474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65645" y="1739993"/>
            <a:ext cx="1705516" cy="1705516"/>
          </a:xfrm>
          <a:prstGeom prst="ellipse">
            <a:avLst/>
          </a:prstGeom>
          <a:ln>
            <a:noFill/>
          </a:ln>
          <a:effectLst>
            <a:softEdge rad="112500"/>
          </a:effectLst>
        </p:spPr>
      </p:pic>
      <p:cxnSp>
        <p:nvCxnSpPr>
          <p:cNvPr id="31" name="Straight Arrow Connector 30"/>
          <p:cNvCxnSpPr/>
          <p:nvPr/>
        </p:nvCxnSpPr>
        <p:spPr>
          <a:xfrm>
            <a:off x="8411051" y="2609150"/>
            <a:ext cx="858357" cy="0"/>
          </a:xfrm>
          <a:prstGeom prst="straightConnector1">
            <a:avLst/>
          </a:prstGeom>
          <a:ln>
            <a:solidFill>
              <a:srgbClr val="00B050"/>
            </a:solidFill>
            <a:tailEnd type="arrow"/>
          </a:ln>
        </p:spPr>
        <p:style>
          <a:lnRef idx="3">
            <a:schemeClr val="accent6"/>
          </a:lnRef>
          <a:fillRef idx="0">
            <a:schemeClr val="accent6"/>
          </a:fillRef>
          <a:effectRef idx="2">
            <a:schemeClr val="accent6"/>
          </a:effectRef>
          <a:fontRef idx="minor">
            <a:schemeClr val="tx1"/>
          </a:fontRef>
        </p:style>
      </p:cxnSp>
      <p:sp>
        <p:nvSpPr>
          <p:cNvPr id="32" name="TextBox 31"/>
          <p:cNvSpPr txBox="1"/>
          <p:nvPr/>
        </p:nvSpPr>
        <p:spPr>
          <a:xfrm>
            <a:off x="9735918" y="1857202"/>
            <a:ext cx="2494296" cy="712759"/>
          </a:xfrm>
          <a:prstGeom prst="rect">
            <a:avLst/>
          </a:prstGeom>
          <a:noFill/>
        </p:spPr>
        <p:txBody>
          <a:bodyPr wrap="square" rtlCol="0">
            <a:spAutoFit/>
          </a:bodyPr>
          <a:lstStyle/>
          <a:p>
            <a:pPr algn="ctr" fontAlgn="base">
              <a:spcBef>
                <a:spcPct val="0"/>
              </a:spcBef>
              <a:spcAft>
                <a:spcPct val="0"/>
              </a:spcAft>
            </a:pPr>
            <a:r>
              <a:rPr lang="en-US" sz="2016" b="1" dirty="0">
                <a:solidFill>
                  <a:srgbClr val="646464"/>
                </a:solidFill>
              </a:rPr>
              <a:t>QA 2</a:t>
            </a:r>
          </a:p>
          <a:p>
            <a:pPr algn="ctr" fontAlgn="base">
              <a:spcBef>
                <a:spcPct val="0"/>
              </a:spcBef>
              <a:spcAft>
                <a:spcPct val="0"/>
              </a:spcAft>
            </a:pPr>
            <a:r>
              <a:rPr lang="en-US" sz="2016" b="1" dirty="0">
                <a:solidFill>
                  <a:srgbClr val="646464"/>
                </a:solidFill>
              </a:rPr>
              <a:t>SSP</a:t>
            </a:r>
          </a:p>
        </p:txBody>
      </p:sp>
      <p:cxnSp>
        <p:nvCxnSpPr>
          <p:cNvPr id="13" name="Straight Arrow Connector 12"/>
          <p:cNvCxnSpPr/>
          <p:nvPr/>
        </p:nvCxnSpPr>
        <p:spPr>
          <a:xfrm>
            <a:off x="11348849" y="2757567"/>
            <a:ext cx="656635" cy="349650"/>
          </a:xfrm>
          <a:prstGeom prst="straightConnector1">
            <a:avLst/>
          </a:prstGeom>
          <a:ln>
            <a:solidFill>
              <a:srgbClr val="00B050"/>
            </a:solidFill>
            <a:tailEnd type="arrow"/>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flipH="1" flipV="1">
            <a:off x="6783423" y="6335719"/>
            <a:ext cx="1071816" cy="711627"/>
          </a:xfrm>
          <a:prstGeom prst="straightConnector1">
            <a:avLst/>
          </a:prstGeom>
          <a:ln>
            <a:solidFill>
              <a:srgbClr val="00B050"/>
            </a:solidFill>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5450151" y="2609150"/>
            <a:ext cx="858357" cy="0"/>
          </a:xfrm>
          <a:prstGeom prst="straightConnector1">
            <a:avLst/>
          </a:prstGeom>
          <a:ln>
            <a:solidFill>
              <a:srgbClr val="00B050"/>
            </a:solidFill>
            <a:tailEnd type="arrow"/>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p:nvPr/>
        </p:nvCxnSpPr>
        <p:spPr>
          <a:xfrm flipH="1" flipV="1">
            <a:off x="8342948" y="2835638"/>
            <a:ext cx="912679" cy="12943"/>
          </a:xfrm>
          <a:prstGeom prst="straightConnector1">
            <a:avLst/>
          </a:prstGeom>
          <a:ln>
            <a:solidFill>
              <a:srgbClr val="FC2D04"/>
            </a:solidFill>
            <a:prstDash val="sysDash"/>
            <a:tailEnd type="arrow"/>
          </a:ln>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p:nvPr/>
        </p:nvCxnSpPr>
        <p:spPr>
          <a:xfrm flipH="1" flipV="1">
            <a:off x="11071162" y="2904080"/>
            <a:ext cx="719710" cy="383345"/>
          </a:xfrm>
          <a:prstGeom prst="straightConnector1">
            <a:avLst/>
          </a:prstGeom>
          <a:ln>
            <a:solidFill>
              <a:srgbClr val="FC2D04"/>
            </a:solidFill>
            <a:prstDash val="sysDash"/>
            <a:tailEnd type="arrow"/>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p:nvPr/>
        </p:nvCxnSpPr>
        <p:spPr>
          <a:xfrm flipH="1">
            <a:off x="11671287" y="4227754"/>
            <a:ext cx="757786" cy="584788"/>
          </a:xfrm>
          <a:prstGeom prst="straightConnector1">
            <a:avLst/>
          </a:prstGeom>
          <a:ln>
            <a:solidFill>
              <a:srgbClr val="00B050"/>
            </a:solidFill>
            <a:tailEnd type="arrow"/>
          </a:ln>
        </p:spPr>
        <p:style>
          <a:lnRef idx="3">
            <a:schemeClr val="accent6"/>
          </a:lnRef>
          <a:fillRef idx="0">
            <a:schemeClr val="accent6"/>
          </a:fillRef>
          <a:effectRef idx="2">
            <a:schemeClr val="accent6"/>
          </a:effectRef>
          <a:fontRef idx="minor">
            <a:schemeClr val="tx1"/>
          </a:fontRef>
        </p:style>
      </p:cxnSp>
      <p:cxnSp>
        <p:nvCxnSpPr>
          <p:cNvPr id="45" name="Straight Arrow Connector 44"/>
          <p:cNvCxnSpPr/>
          <p:nvPr/>
        </p:nvCxnSpPr>
        <p:spPr>
          <a:xfrm flipV="1">
            <a:off x="11391020" y="4086278"/>
            <a:ext cx="653222" cy="519419"/>
          </a:xfrm>
          <a:prstGeom prst="straightConnector1">
            <a:avLst/>
          </a:prstGeom>
          <a:ln>
            <a:solidFill>
              <a:srgbClr val="FC2D04"/>
            </a:solidFill>
            <a:prstDash val="sysDash"/>
            <a:tailEnd type="arrow"/>
          </a:ln>
        </p:spPr>
        <p:style>
          <a:lnRef idx="3">
            <a:schemeClr val="accent6"/>
          </a:lnRef>
          <a:fillRef idx="0">
            <a:schemeClr val="accent6"/>
          </a:fillRef>
          <a:effectRef idx="2">
            <a:schemeClr val="accent6"/>
          </a:effectRef>
          <a:fontRef idx="minor">
            <a:schemeClr val="tx1"/>
          </a:fontRef>
        </p:style>
      </p:cxnSp>
      <p:pic>
        <p:nvPicPr>
          <p:cNvPr id="42" name="Picture 4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93234" y="6602693"/>
            <a:ext cx="1107173" cy="1483839"/>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15965" y="6093224"/>
            <a:ext cx="3014675" cy="2259420"/>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15917" y="6868805"/>
            <a:ext cx="1107173" cy="1483839"/>
          </a:xfrm>
          <a:prstGeom prst="rect">
            <a:avLst/>
          </a:prstGeom>
        </p:spPr>
      </p:pic>
      <p:sp>
        <p:nvSpPr>
          <p:cNvPr id="39" name="TextBox 38"/>
          <p:cNvSpPr txBox="1"/>
          <p:nvPr/>
        </p:nvSpPr>
        <p:spPr>
          <a:xfrm>
            <a:off x="-255722" y="5817622"/>
            <a:ext cx="2190430" cy="1022972"/>
          </a:xfrm>
          <a:prstGeom prst="rect">
            <a:avLst/>
          </a:prstGeom>
          <a:noFill/>
        </p:spPr>
        <p:txBody>
          <a:bodyPr wrap="square" rtlCol="0">
            <a:spAutoFit/>
          </a:bodyPr>
          <a:lstStyle/>
          <a:p>
            <a:pPr algn="ctr" fontAlgn="base">
              <a:spcBef>
                <a:spcPct val="0"/>
              </a:spcBef>
              <a:spcAft>
                <a:spcPct val="0"/>
              </a:spcAft>
            </a:pPr>
            <a:r>
              <a:rPr lang="en-US" sz="2016" b="1" dirty="0"/>
              <a:t>Migrate to Archibus SQL Database</a:t>
            </a:r>
          </a:p>
        </p:txBody>
      </p:sp>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972606" y="7934662"/>
            <a:ext cx="671803" cy="633996"/>
          </a:xfrm>
          <a:prstGeom prst="rect">
            <a:avLst/>
          </a:prstGeom>
        </p:spPr>
      </p:pic>
      <p:pic>
        <p:nvPicPr>
          <p:cNvPr id="37897" name="Picture 9" descr="C:\Users\pollen mathabe\Desktop\Presentation Pics\mean.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436387" y="4547205"/>
            <a:ext cx="2544596" cy="220722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7" name="TextBox 36"/>
          <p:cNvSpPr txBox="1"/>
          <p:nvPr/>
        </p:nvSpPr>
        <p:spPr>
          <a:xfrm>
            <a:off x="4224099" y="7344579"/>
            <a:ext cx="2190430" cy="1022972"/>
          </a:xfrm>
          <a:prstGeom prst="rect">
            <a:avLst/>
          </a:prstGeom>
          <a:noFill/>
        </p:spPr>
        <p:txBody>
          <a:bodyPr wrap="square" rtlCol="0">
            <a:spAutoFit/>
          </a:bodyPr>
          <a:lstStyle/>
          <a:p>
            <a:pPr algn="ctr" fontAlgn="base">
              <a:spcBef>
                <a:spcPct val="0"/>
              </a:spcBef>
              <a:spcAft>
                <a:spcPct val="0"/>
              </a:spcAft>
            </a:pPr>
            <a:r>
              <a:rPr lang="en-US" sz="2016" b="1" dirty="0"/>
              <a:t>Export to Excel and Prepare for migration</a:t>
            </a:r>
          </a:p>
        </p:txBody>
      </p:sp>
      <p:pic>
        <p:nvPicPr>
          <p:cNvPr id="47" name="Picture 4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0110" y="7704603"/>
            <a:ext cx="671803" cy="633996"/>
          </a:xfrm>
          <a:prstGeom prst="rect">
            <a:avLst/>
          </a:prstGeom>
        </p:spPr>
      </p:pic>
      <p:sp>
        <p:nvSpPr>
          <p:cNvPr id="10" name="TextBox 9"/>
          <p:cNvSpPr txBox="1"/>
          <p:nvPr/>
        </p:nvSpPr>
        <p:spPr>
          <a:xfrm>
            <a:off x="-61132" y="7128564"/>
            <a:ext cx="1735020" cy="646331"/>
          </a:xfrm>
          <a:prstGeom prst="rect">
            <a:avLst/>
          </a:prstGeom>
          <a:noFill/>
        </p:spPr>
        <p:txBody>
          <a:bodyPr wrap="square" rtlCol="0">
            <a:spAutoFit/>
          </a:bodyPr>
          <a:lstStyle/>
          <a:p>
            <a:r>
              <a:rPr lang="en-US" b="1" dirty="0" smtClean="0"/>
              <a:t>Reports from  </a:t>
            </a:r>
            <a:r>
              <a:rPr lang="en-US" b="1" dirty="0"/>
              <a:t>Archibus</a:t>
            </a:r>
          </a:p>
        </p:txBody>
      </p:sp>
      <p:cxnSp>
        <p:nvCxnSpPr>
          <p:cNvPr id="36" name="Straight Arrow Connector 35"/>
          <p:cNvCxnSpPr/>
          <p:nvPr/>
        </p:nvCxnSpPr>
        <p:spPr>
          <a:xfrm flipH="1">
            <a:off x="3537721" y="7315570"/>
            <a:ext cx="4317518" cy="29041"/>
          </a:xfrm>
          <a:prstGeom prst="straightConnector1">
            <a:avLst/>
          </a:prstGeom>
          <a:ln>
            <a:solidFill>
              <a:srgbClr val="00B05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10958648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TS102895266</Template>
  <TotalTime>0</TotalTime>
  <Words>1362</Words>
  <Application>Microsoft Office PowerPoint</Application>
  <PresentationFormat>Custom</PresentationFormat>
  <Paragraphs>240</Paragraphs>
  <Slides>21</Slides>
  <Notes>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TS102895266</vt:lpstr>
      <vt:lpstr>1_TS102895266</vt:lpstr>
      <vt:lpstr>2_TS102895266</vt:lpstr>
      <vt:lpstr>3_TS102895266</vt:lpstr>
      <vt:lpstr>Presentation to the Portfolio Committee  20 November 2018</vt:lpstr>
      <vt:lpstr>CONTENTS</vt:lpstr>
      <vt:lpstr>PURPOSE</vt:lpstr>
      <vt:lpstr>DPW IMMOVABLE ASSET REGISTER (IAR)</vt:lpstr>
      <vt:lpstr>SIGNIFICANCE OF THE IMMOVABLE ASSET REGISTER (IAR)</vt:lpstr>
      <vt:lpstr>SIGNIFICANCE OF THE IAR cont…</vt:lpstr>
      <vt:lpstr>BACKGROUND </vt:lpstr>
      <vt:lpstr>BACKGROUND CONT…. IAR COMPILATION PROCESS – HIGH LEVEL OVERVIEW</vt:lpstr>
      <vt:lpstr>PHYSICAL VERIFICATION PROCESS Utilisation of technology - hardware &amp; software tools </vt:lpstr>
      <vt:lpstr>CAPABILITY TO BUILD ASSET FOOTPRINTS: CREATED TO DETERMINE THE EXTENT OF  IMPROVEMENTS</vt:lpstr>
      <vt:lpstr>LAND PARCELS REPRESENTED SPATIALLY</vt:lpstr>
      <vt:lpstr>IMPROVEMENTS REPRESENTED SPATIALLY</vt:lpstr>
      <vt:lpstr>COMPONENT &amp; INFRASTRUCTURE ASSETS</vt:lpstr>
      <vt:lpstr>DATA CAN BE REPRESENTED BY USER DEPARTMENT</vt:lpstr>
      <vt:lpstr>SPATIAL REPRESENTATION OF ASSETS AS PER REQUEST</vt:lpstr>
      <vt:lpstr>Alignment of IAR to GIAMA Life cycle management of Immovable Assets</vt:lpstr>
      <vt:lpstr>Slide 17</vt:lpstr>
      <vt:lpstr>BUSINESS PROCESSES AND ALIGNMENT TO ARCHIBUS </vt:lpstr>
      <vt:lpstr>PRACTICAL STEPS TAKEN TO MIGRATE DATA TO ARCHIBUS</vt:lpstr>
      <vt:lpstr>DEMO</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DPW &amp; LANDLORDS</dc:title>
  <dc:subject>NATIONAL MEETING</dc:subject>
  <dc:creator/>
  <cp:lastModifiedBy/>
  <cp:revision>1</cp:revision>
  <dcterms:created xsi:type="dcterms:W3CDTF">2013-12-10T18:23:38Z</dcterms:created>
  <dcterms:modified xsi:type="dcterms:W3CDTF">2018-11-21T08:07:47Z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