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4.xml" ContentType="application/vnd.openxmlformats-officedocument.them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5.xml" ContentType="application/vnd.openxmlformats-officedocument.them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heme/theme6.xml" ContentType="application/vnd.openxmlformats-officedocument.theme+xml"/>
  <Override PartName="/ppt/theme/theme7.xml" ContentType="application/vnd.openxmlformats-officedocument.theme+xml"/>
  <Override PartName="/ppt/tags/tag242.xml" ContentType="application/vnd.openxmlformats-officedocument.presentationml.tags+xml"/>
  <Override PartName="/ppt/notesSlides/notesSlide1.xml" ContentType="application/vnd.openxmlformats-officedocument.presentationml.notesSlide+xml"/>
  <Override PartName="/ppt/tags/tag24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5" r:id="rId1"/>
    <p:sldMasterId id="2147483700" r:id="rId2"/>
    <p:sldMasterId id="2147483725" r:id="rId3"/>
    <p:sldMasterId id="2147483750" r:id="rId4"/>
    <p:sldMasterId id="2147483775" r:id="rId5"/>
  </p:sldMasterIdLst>
  <p:notesMasterIdLst>
    <p:notesMasterId r:id="rId45"/>
  </p:notesMasterIdLst>
  <p:handoutMasterIdLst>
    <p:handoutMasterId r:id="rId46"/>
  </p:handoutMasterIdLst>
  <p:sldIdLst>
    <p:sldId id="611" r:id="rId6"/>
    <p:sldId id="559" r:id="rId7"/>
    <p:sldId id="613" r:id="rId8"/>
    <p:sldId id="614" r:id="rId9"/>
    <p:sldId id="615" r:id="rId10"/>
    <p:sldId id="616" r:id="rId11"/>
    <p:sldId id="617" r:id="rId12"/>
    <p:sldId id="511" r:id="rId13"/>
    <p:sldId id="571" r:id="rId14"/>
    <p:sldId id="572" r:id="rId15"/>
    <p:sldId id="573" r:id="rId16"/>
    <p:sldId id="574" r:id="rId17"/>
    <p:sldId id="576" r:id="rId18"/>
    <p:sldId id="578" r:id="rId19"/>
    <p:sldId id="580" r:id="rId20"/>
    <p:sldId id="581" r:id="rId21"/>
    <p:sldId id="582" r:id="rId22"/>
    <p:sldId id="583" r:id="rId23"/>
    <p:sldId id="584" r:id="rId24"/>
    <p:sldId id="585" r:id="rId25"/>
    <p:sldId id="586" r:id="rId26"/>
    <p:sldId id="587" r:id="rId27"/>
    <p:sldId id="588" r:id="rId28"/>
    <p:sldId id="589" r:id="rId29"/>
    <p:sldId id="621" r:id="rId30"/>
    <p:sldId id="590" r:id="rId31"/>
    <p:sldId id="591" r:id="rId32"/>
    <p:sldId id="592" r:id="rId33"/>
    <p:sldId id="622" r:id="rId34"/>
    <p:sldId id="593" r:id="rId35"/>
    <p:sldId id="595" r:id="rId36"/>
    <p:sldId id="596" r:id="rId37"/>
    <p:sldId id="597" r:id="rId38"/>
    <p:sldId id="598" r:id="rId39"/>
    <p:sldId id="619" r:id="rId40"/>
    <p:sldId id="599" r:id="rId41"/>
    <p:sldId id="620" r:id="rId42"/>
    <p:sldId id="612" r:id="rId43"/>
    <p:sldId id="602" r:id="rId44"/>
  </p:sldIdLst>
  <p:sldSz cx="9144000" cy="6858000" type="screen4x3"/>
  <p:notesSz cx="6669088" cy="9926638"/>
  <p:custDataLst>
    <p:tags r:id="rId4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orient="horz" pos="890">
          <p15:clr>
            <a:srgbClr val="A4A3A4"/>
          </p15:clr>
        </p15:guide>
        <p15:guide id="3" pos="5602">
          <p15:clr>
            <a:srgbClr val="A4A3A4"/>
          </p15:clr>
        </p15:guide>
        <p15:guide id="4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inzee Booysen" initials="QB" lastIdx="3" clrIdx="0"/>
  <p:cmAuthor id="1" name="Cindy-Leigh Gardner" initials="CG" lastIdx="1" clrIdx="1"/>
  <p:cmAuthor id="2" name="Terry Johnston" initials="TJ" lastIdx="1" clrIdx="2">
    <p:extLst>
      <p:ext uri="{19B8F6BF-5375-455C-9EA6-DF929625EA0E}">
        <p15:presenceInfo xmlns:p15="http://schemas.microsoft.com/office/powerpoint/2012/main" userId="S-1-5-21-3528385313-3887411669-492545649-1148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DEF"/>
    <a:srgbClr val="00329B"/>
    <a:srgbClr val="B512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>
      <p:cViewPr varScale="1">
        <p:scale>
          <a:sx n="72" d="100"/>
          <a:sy n="72" d="100"/>
        </p:scale>
        <p:origin x="1230" y="72"/>
      </p:cViewPr>
      <p:guideLst>
        <p:guide orient="horz" pos="3838"/>
        <p:guide orient="horz" pos="890"/>
        <p:guide pos="5602"/>
        <p:guide pos="204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howGuides="1">
      <p:cViewPr varScale="1">
        <p:scale>
          <a:sx n="69" d="100"/>
          <a:sy n="69" d="100"/>
        </p:scale>
        <p:origin x="-3456" y="-10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ags" Target="tags/tag1.xml"/><Relationship Id="rId50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commentAuthors" Target="commentAuthors.xml"/><Relationship Id="rId8" Type="http://schemas.openxmlformats.org/officeDocument/2006/relationships/slide" Target="slides/slide3.xml"/><Relationship Id="rId51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2889938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13" y="1"/>
            <a:ext cx="2889938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r">
              <a:defRPr sz="1200"/>
            </a:lvl1pPr>
          </a:lstStyle>
          <a:p>
            <a:fld id="{8BC7F027-379E-4D32-9199-1B8938F68AAE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9428586"/>
            <a:ext cx="2889938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13" y="9428586"/>
            <a:ext cx="2889938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r">
              <a:defRPr sz="1200"/>
            </a:lvl1pPr>
          </a:lstStyle>
          <a:p>
            <a:fld id="{9CB3FB82-2445-4031-8D77-475052559E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245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2889938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13" y="1"/>
            <a:ext cx="2889938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r">
              <a:defRPr sz="1200"/>
            </a:lvl1pPr>
          </a:lstStyle>
          <a:p>
            <a:fld id="{0B7E7989-31F3-4EB9-8547-909D99F43AE5}" type="datetimeFigureOut">
              <a:rPr lang="en-ZA" smtClean="0"/>
              <a:t>2018/11/12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4538"/>
            <a:ext cx="4957762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6" tIns="46003" rIns="92006" bIns="46003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6"/>
            <a:ext cx="5335270" cy="4466987"/>
          </a:xfrm>
          <a:prstGeom prst="rect">
            <a:avLst/>
          </a:prstGeom>
        </p:spPr>
        <p:txBody>
          <a:bodyPr vert="horz" lIns="92006" tIns="46003" rIns="92006" bIns="460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9428586"/>
            <a:ext cx="2889938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13" y="9428586"/>
            <a:ext cx="2889938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r">
              <a:defRPr sz="1200"/>
            </a:lvl1pPr>
          </a:lstStyle>
          <a:p>
            <a:fld id="{05E2897E-B052-44CE-92A6-D4B2AB10F3F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6560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028">
              <a:defRPr/>
            </a:pPr>
            <a:fld id="{05E2897E-B052-44CE-92A6-D4B2AB10F3F6}" type="slidenum">
              <a:rPr lang="en-ZA" sz="1800" kern="0">
                <a:solidFill>
                  <a:prstClr val="black"/>
                </a:solidFill>
              </a:rPr>
              <a:pPr defTabSz="913028">
                <a:defRPr/>
              </a:pPr>
              <a:t>1</a:t>
            </a:fld>
            <a:endParaRPr lang="en-ZA" sz="18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880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07998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83150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06601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60367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92254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Layouts/_rels/slideLayout10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06.xml"/><Relationship Id="rId1" Type="http://schemas.openxmlformats.org/officeDocument/2006/relationships/tags" Target="../tags/tag205.xml"/></Relationships>
</file>

<file path=ppt/slideLayouts/_rels/slideLayout10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08.xml"/><Relationship Id="rId1" Type="http://schemas.openxmlformats.org/officeDocument/2006/relationships/tags" Target="../tags/tag207.xml"/></Relationships>
</file>

<file path=ppt/slideLayouts/_rels/slideLayout10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10.xml"/><Relationship Id="rId1" Type="http://schemas.openxmlformats.org/officeDocument/2006/relationships/tags" Target="../tags/tag209.xml"/></Relationships>
</file>

<file path=ppt/slideLayouts/_rels/slideLayout10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12.xml"/><Relationship Id="rId1" Type="http://schemas.openxmlformats.org/officeDocument/2006/relationships/tags" Target="../tags/tag211.xml"/></Relationships>
</file>

<file path=ppt/slideLayouts/_rels/slideLayout10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14.xml"/><Relationship Id="rId1" Type="http://schemas.openxmlformats.org/officeDocument/2006/relationships/tags" Target="../tags/tag213.xml"/></Relationships>
</file>

<file path=ppt/slideLayouts/_rels/slideLayout10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16.xml"/><Relationship Id="rId1" Type="http://schemas.openxmlformats.org/officeDocument/2006/relationships/tags" Target="../tags/tag215.xml"/></Relationships>
</file>

<file path=ppt/slideLayouts/_rels/slideLayout10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18.xml"/><Relationship Id="rId1" Type="http://schemas.openxmlformats.org/officeDocument/2006/relationships/tags" Target="../tags/tag217.xml"/></Relationships>
</file>

<file path=ppt/slideLayouts/_rels/slideLayout10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20.xml"/><Relationship Id="rId1" Type="http://schemas.openxmlformats.org/officeDocument/2006/relationships/tags" Target="../tags/tag219.xml"/></Relationships>
</file>

<file path=ppt/slideLayouts/_rels/slideLayout10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22.xml"/><Relationship Id="rId1" Type="http://schemas.openxmlformats.org/officeDocument/2006/relationships/tags" Target="../tags/tag221.xml"/></Relationships>
</file>

<file path=ppt/slideLayouts/_rels/slideLayout10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24.xml"/><Relationship Id="rId1" Type="http://schemas.openxmlformats.org/officeDocument/2006/relationships/tags" Target="../tags/tag22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Layouts/_rels/slideLayout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1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26.xml"/><Relationship Id="rId1" Type="http://schemas.openxmlformats.org/officeDocument/2006/relationships/tags" Target="../tags/tag225.xml"/></Relationships>
</file>

<file path=ppt/slideLayouts/_rels/slideLayout1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28.xml"/><Relationship Id="rId1" Type="http://schemas.openxmlformats.org/officeDocument/2006/relationships/tags" Target="../tags/tag227.xml"/></Relationships>
</file>

<file path=ppt/slideLayouts/_rels/slideLayout1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30.xml"/><Relationship Id="rId1" Type="http://schemas.openxmlformats.org/officeDocument/2006/relationships/tags" Target="../tags/tag229.xml"/></Relationships>
</file>

<file path=ppt/slideLayouts/_rels/slideLayout1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32.xml"/><Relationship Id="rId1" Type="http://schemas.openxmlformats.org/officeDocument/2006/relationships/tags" Target="../tags/tag231.xml"/></Relationships>
</file>

<file path=ppt/slideLayouts/_rels/slideLayout1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34.xml"/><Relationship Id="rId1" Type="http://schemas.openxmlformats.org/officeDocument/2006/relationships/tags" Target="../tags/tag233.xml"/></Relationships>
</file>

<file path=ppt/slideLayouts/_rels/slideLayout1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36.xml"/><Relationship Id="rId1" Type="http://schemas.openxmlformats.org/officeDocument/2006/relationships/tags" Target="../tags/tag235.xml"/></Relationships>
</file>

<file path=ppt/slideLayouts/_rels/slideLayout1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38.xml"/><Relationship Id="rId1" Type="http://schemas.openxmlformats.org/officeDocument/2006/relationships/tags" Target="../tags/tag237.xml"/></Relationships>
</file>

<file path=ppt/slideLayouts/_rels/slideLayout1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40.xml"/><Relationship Id="rId1" Type="http://schemas.openxmlformats.org/officeDocument/2006/relationships/tags" Target="../tags/tag239.xml"/></Relationships>
</file>

<file path=ppt/slideLayouts/_rels/slideLayout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241.xml"/><Relationship Id="rId4" Type="http://schemas.openxmlformats.org/officeDocument/2006/relationships/image" Target="../media/image9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9.xml"/><Relationship Id="rId4" Type="http://schemas.openxmlformats.org/officeDocument/2006/relationships/image" Target="../media/image9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0.xml"/><Relationship Id="rId1" Type="http://schemas.openxmlformats.org/officeDocument/2006/relationships/tags" Target="../tags/tag79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4.xml"/><Relationship Id="rId1" Type="http://schemas.openxmlformats.org/officeDocument/2006/relationships/tags" Target="../tags/tag8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8.xml"/><Relationship Id="rId1" Type="http://schemas.openxmlformats.org/officeDocument/2006/relationships/tags" Target="../tags/tag87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0.xml"/><Relationship Id="rId1" Type="http://schemas.openxmlformats.org/officeDocument/2006/relationships/tags" Target="../tags/tag89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2.xml"/><Relationship Id="rId1" Type="http://schemas.openxmlformats.org/officeDocument/2006/relationships/tags" Target="../tags/tag9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4.xml"/><Relationship Id="rId1" Type="http://schemas.openxmlformats.org/officeDocument/2006/relationships/tags" Target="../tags/tag9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6.xml"/><Relationship Id="rId1" Type="http://schemas.openxmlformats.org/officeDocument/2006/relationships/tags" Target="../tags/tag95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97.xml"/><Relationship Id="rId4" Type="http://schemas.openxmlformats.org/officeDocument/2006/relationships/image" Target="../media/image9.png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06.xml"/><Relationship Id="rId1" Type="http://schemas.openxmlformats.org/officeDocument/2006/relationships/tags" Target="../tags/tag105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08.xml"/><Relationship Id="rId1" Type="http://schemas.openxmlformats.org/officeDocument/2006/relationships/tags" Target="../tags/tag107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0.xml"/><Relationship Id="rId1" Type="http://schemas.openxmlformats.org/officeDocument/2006/relationships/tags" Target="../tags/tag109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2.xml"/><Relationship Id="rId1" Type="http://schemas.openxmlformats.org/officeDocument/2006/relationships/tags" Target="../tags/tag111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4.xml"/><Relationship Id="rId1" Type="http://schemas.openxmlformats.org/officeDocument/2006/relationships/tags" Target="../tags/tag11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6.xml"/><Relationship Id="rId1" Type="http://schemas.openxmlformats.org/officeDocument/2006/relationships/tags" Target="../tags/tag11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8.xml"/><Relationship Id="rId1" Type="http://schemas.openxmlformats.org/officeDocument/2006/relationships/tags" Target="../tags/tag117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0.xml"/><Relationship Id="rId1" Type="http://schemas.openxmlformats.org/officeDocument/2006/relationships/tags" Target="../tags/tag119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2.xml"/><Relationship Id="rId1" Type="http://schemas.openxmlformats.org/officeDocument/2006/relationships/tags" Target="../tags/tag121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4.xml"/><Relationship Id="rId1" Type="http://schemas.openxmlformats.org/officeDocument/2006/relationships/tags" Target="../tags/tag12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6.xml"/><Relationship Id="rId1" Type="http://schemas.openxmlformats.org/officeDocument/2006/relationships/tags" Target="../tags/tag125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8.xml"/><Relationship Id="rId1" Type="http://schemas.openxmlformats.org/officeDocument/2006/relationships/tags" Target="../tags/tag127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30.xml"/><Relationship Id="rId1" Type="http://schemas.openxmlformats.org/officeDocument/2006/relationships/tags" Target="../tags/tag129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32.xml"/><Relationship Id="rId1" Type="http://schemas.openxmlformats.org/officeDocument/2006/relationships/tags" Target="../tags/tag131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34.xml"/><Relationship Id="rId1" Type="http://schemas.openxmlformats.org/officeDocument/2006/relationships/tags" Target="../tags/tag133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36.xml"/><Relationship Id="rId1" Type="http://schemas.openxmlformats.org/officeDocument/2006/relationships/tags" Target="../tags/tag135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38.xml"/><Relationship Id="rId1" Type="http://schemas.openxmlformats.org/officeDocument/2006/relationships/tags" Target="../tags/tag137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40.xml"/><Relationship Id="rId1" Type="http://schemas.openxmlformats.org/officeDocument/2006/relationships/tags" Target="../tags/tag139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42.xml"/><Relationship Id="rId1" Type="http://schemas.openxmlformats.org/officeDocument/2006/relationships/tags" Target="../tags/tag14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44.xml"/><Relationship Id="rId1" Type="http://schemas.openxmlformats.org/officeDocument/2006/relationships/tags" Target="../tags/tag143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45.xml"/><Relationship Id="rId4" Type="http://schemas.openxmlformats.org/officeDocument/2006/relationships/image" Target="../media/image9.png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54.xml"/><Relationship Id="rId1" Type="http://schemas.openxmlformats.org/officeDocument/2006/relationships/tags" Target="../tags/tag153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56.xml"/><Relationship Id="rId1" Type="http://schemas.openxmlformats.org/officeDocument/2006/relationships/tags" Target="../tags/tag155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58.xml"/><Relationship Id="rId1" Type="http://schemas.openxmlformats.org/officeDocument/2006/relationships/tags" Target="../tags/tag157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60.xml"/><Relationship Id="rId1" Type="http://schemas.openxmlformats.org/officeDocument/2006/relationships/tags" Target="../tags/tag159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62.xml"/><Relationship Id="rId1" Type="http://schemas.openxmlformats.org/officeDocument/2006/relationships/tags" Target="../tags/tag161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64.xml"/><Relationship Id="rId1" Type="http://schemas.openxmlformats.org/officeDocument/2006/relationships/tags" Target="../tags/tag16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66.xml"/><Relationship Id="rId1" Type="http://schemas.openxmlformats.org/officeDocument/2006/relationships/tags" Target="../tags/tag165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68.xml"/><Relationship Id="rId1" Type="http://schemas.openxmlformats.org/officeDocument/2006/relationships/tags" Target="../tags/tag167.xml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70.xml"/><Relationship Id="rId1" Type="http://schemas.openxmlformats.org/officeDocument/2006/relationships/tags" Target="../tags/tag169.xml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72.xml"/><Relationship Id="rId1" Type="http://schemas.openxmlformats.org/officeDocument/2006/relationships/tags" Target="../tags/tag171.xml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74.xml"/><Relationship Id="rId1" Type="http://schemas.openxmlformats.org/officeDocument/2006/relationships/tags" Target="../tags/tag173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76.xml"/><Relationship Id="rId1" Type="http://schemas.openxmlformats.org/officeDocument/2006/relationships/tags" Target="../tags/tag175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78.xml"/><Relationship Id="rId1" Type="http://schemas.openxmlformats.org/officeDocument/2006/relationships/tags" Target="../tags/tag177.xml"/></Relationships>
</file>

<file path=ppt/slideLayouts/_rels/slideLayout8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80.xml"/><Relationship Id="rId1" Type="http://schemas.openxmlformats.org/officeDocument/2006/relationships/tags" Target="../tags/tag179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82.xml"/><Relationship Id="rId1" Type="http://schemas.openxmlformats.org/officeDocument/2006/relationships/tags" Target="../tags/tag18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Layouts/_rels/slideLayout9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84.xml"/><Relationship Id="rId1" Type="http://schemas.openxmlformats.org/officeDocument/2006/relationships/tags" Target="../tags/tag183.xml"/></Relationships>
</file>

<file path=ppt/slideLayouts/_rels/slideLayout9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86.xml"/><Relationship Id="rId1" Type="http://schemas.openxmlformats.org/officeDocument/2006/relationships/tags" Target="../tags/tag185.xml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88.xml"/><Relationship Id="rId1" Type="http://schemas.openxmlformats.org/officeDocument/2006/relationships/tags" Target="../tags/tag187.xml"/></Relationships>
</file>

<file path=ppt/slideLayouts/_rels/slideLayout9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90.xml"/><Relationship Id="rId1" Type="http://schemas.openxmlformats.org/officeDocument/2006/relationships/tags" Target="../tags/tag189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92.xml"/><Relationship Id="rId1" Type="http://schemas.openxmlformats.org/officeDocument/2006/relationships/tags" Target="../tags/tag191.xml"/></Relationships>
</file>

<file path=ppt/slideLayouts/_rels/slideLayout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93.xml"/><Relationship Id="rId4" Type="http://schemas.openxmlformats.org/officeDocument/2006/relationships/image" Target="../media/image9.png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9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02.xml"/><Relationship Id="rId1" Type="http://schemas.openxmlformats.org/officeDocument/2006/relationships/tags" Target="../tags/tag201.xml"/></Relationships>
</file>

<file path=ppt/slideLayouts/_rels/slideLayout9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04.xml"/><Relationship Id="rId1" Type="http://schemas.openxmlformats.org/officeDocument/2006/relationships/tags" Target="../tags/tag20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008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585688"/>
            <a:ext cx="9144000" cy="493486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4532528"/>
            <a:ext cx="8208912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7164288" y="5398045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548" y="5398045"/>
            <a:ext cx="1584176" cy="365125"/>
          </a:xfrm>
        </p:spPr>
        <p:txBody>
          <a:bodyPr>
            <a:normAutofit/>
          </a:bodyPr>
          <a:lstStyle>
            <a:lvl1pPr algn="r"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220072" y="5398045"/>
            <a:ext cx="1944216" cy="365125"/>
          </a:xfrm>
        </p:spPr>
        <p:txBody>
          <a:bodyPr>
            <a:normAutofit/>
          </a:bodyPr>
          <a:lstStyle>
            <a:lvl1pPr algn="r"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Initial. Surname  |</a:t>
            </a:r>
            <a:endParaRPr lang="en-GB" dirty="0"/>
          </a:p>
        </p:txBody>
      </p:sp>
      <p:pic>
        <p:nvPicPr>
          <p:cNvPr id="11" name="Picture 2" descr="C:\Users\Conny\Desktop\WCG\WCG - Logo\PNG\Logos blue\Provincial Government\WCG - Logo - Provincial Treasury - Tagline - Transparen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17" y="420713"/>
            <a:ext cx="5424968" cy="153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83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SCOF PROVINCIAL TREASURY 1st QPR 2018/19</a:t>
            </a:r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val="283201553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77128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412776"/>
            <a:ext cx="8597205" cy="4680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88760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61162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9520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275" y="1196752"/>
            <a:ext cx="8597205" cy="448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58756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5275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1779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41412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val="332527313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7"/>
            <a:ext cx="8597205" cy="4271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517621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81050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27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SCOF PROVINCIAL TREASURY 1st QPR 2018/19</a:t>
            </a:r>
            <a:endParaRPr lang="en-GB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7"/>
            <a:ext cx="8597205" cy="4271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47964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2276872"/>
            <a:ext cx="8281291" cy="9366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Divider Theme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150" y="5516880"/>
            <a:ext cx="9086850" cy="170799"/>
          </a:xfrm>
          <a:prstGeom prst="rect">
            <a:avLst/>
          </a:prstGeom>
        </p:spPr>
      </p:pic>
      <p:pic>
        <p:nvPicPr>
          <p:cNvPr id="8" name="Picture 116" descr="C:\Users\Conny\Desktop\WCG\WCG - Logo\PNG\Logos blue\Provincial Government\WCG - Logo - Provincial Government - Blu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20061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5"/>
            <a:ext cx="2908573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48447" y="1412776"/>
            <a:ext cx="547260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921694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516216" y="1412776"/>
            <a:ext cx="2404517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3850" y="1412777"/>
            <a:ext cx="6004917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166478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3532181"/>
            <a:ext cx="8597205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853435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187989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1164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3703287"/>
            <a:ext cx="8597205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919460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3850" y="2975180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3850" y="4537584"/>
            <a:ext cx="2908573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448447" y="1412776"/>
            <a:ext cx="5472608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58907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012482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482" y="2976533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12482" y="4540289"/>
            <a:ext cx="2908573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7"/>
            <a:ext cx="5553983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515619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185076" y="1790072"/>
            <a:ext cx="4752528" cy="2880320"/>
            <a:chOff x="3635896" y="3356992"/>
            <a:chExt cx="4752528" cy="2880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 userDrawn="1"/>
          </p:nvSpPr>
          <p:spPr>
            <a:xfrm>
              <a:off x="3635896" y="3356992"/>
              <a:ext cx="4752528" cy="288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>
              <p:custDataLst>
                <p:tags r:id="rId1"/>
              </p:custDataLst>
            </p:nvPr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125978" y="4761028"/>
              <a:ext cx="4262446" cy="334548"/>
            </a:xfrm>
            <a:prstGeom prst="rect">
              <a:avLst/>
            </a:prstGeom>
          </p:spPr>
        </p:pic>
      </p:grp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34997" y="2696461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34997" y="2963910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184680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34997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Tel: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30119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780436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Fax: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834997" y="3768568"/>
            <a:ext cx="3734059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834996" y="4043102"/>
            <a:ext cx="373405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www.westerncape.gov.za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95275" y="565701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Contact Us</a:t>
            </a: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834996" y="4333520"/>
            <a:ext cx="3349330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/>
              <a:t>Fill in your address</a:t>
            </a:r>
          </a:p>
        </p:txBody>
      </p:sp>
      <p:pic>
        <p:nvPicPr>
          <p:cNvPr id="20" name="Picture 2" descr="C:\Users\Conny\Desktop\WCG\WCG - Logo\PNG\Logos blue\Provincial Government\WCG - Logo - Provincial Treasury - Tagline - Blue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794" y="1912199"/>
            <a:ext cx="2492468" cy="70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850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SCOF PROVINCIAL TREASURY 1st QPR 2018/19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77001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763688" y="3861048"/>
            <a:ext cx="7200800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dirty="0">
                <a:solidFill>
                  <a:prstClr val="white"/>
                </a:solidFill>
                <a:cs typeface="Century Gothic"/>
              </a:rPr>
              <a:t>Thank you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223800"/>
            <a:ext cx="9144000" cy="2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533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SCOF PROVINCIAL TREASURY 1st QPR 2018/19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4782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2276872"/>
            <a:ext cx="8281291" cy="9366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Divider Theme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150" y="5516880"/>
            <a:ext cx="9086850" cy="170799"/>
          </a:xfrm>
          <a:prstGeom prst="rect">
            <a:avLst/>
          </a:prstGeom>
        </p:spPr>
      </p:pic>
      <p:pic>
        <p:nvPicPr>
          <p:cNvPr id="8" name="Picture 116" descr="C:\Users\Conny\Desktop\WCG\WCG - Logo\PNG\Logos blue\Provincial Government\WCG - Logo - Provincial Government - Blu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54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SCOF PROVINCIAL TREASURY 1st QPR 2018/19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5"/>
            <a:ext cx="2908573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48447" y="1412776"/>
            <a:ext cx="547260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4938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SCOF PROVINCIAL TREASURY 1st QPR 2018/19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516216" y="1412776"/>
            <a:ext cx="2404517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3850" y="1412777"/>
            <a:ext cx="6004917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4032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SCOF PROVINCIAL TREASURY 1st QPR 2018/19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3532181"/>
            <a:ext cx="8597205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3179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SCOF PROVINCIAL TREASURY 1st QPR 2018/19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938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SCOF PROVINCIAL TREASURY 1st QPR 2018/19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0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SCOF PROVINCIAL TREASURY 1st QPR 2018/19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836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SCOF PROVINCIAL TREASURY 1st QPR 2018/19</a:t>
            </a:r>
            <a:endParaRPr lang="en-GB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3703287"/>
            <a:ext cx="8597205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545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SCOF PROVINCIAL TREASURY 1st QPR 2018/19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3850" y="2975180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3850" y="4537584"/>
            <a:ext cx="2908573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448447" y="1412776"/>
            <a:ext cx="5472608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6080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SCOF PROVINCIAL TREASURY 1st QPR 2018/19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012482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482" y="2976533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12482" y="4540289"/>
            <a:ext cx="2908573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7"/>
            <a:ext cx="5553983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6863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185076" y="1790072"/>
            <a:ext cx="4752528" cy="2880320"/>
            <a:chOff x="3635896" y="3356992"/>
            <a:chExt cx="4752528" cy="2880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 userDrawn="1"/>
          </p:nvSpPr>
          <p:spPr>
            <a:xfrm>
              <a:off x="3635896" y="3356992"/>
              <a:ext cx="4752528" cy="288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10"/>
            <p:cNvPicPr>
              <a:picLocks noChangeAspect="1"/>
            </p:cNvPicPr>
            <p:nvPr userDrawn="1">
              <p:custDataLst>
                <p:tags r:id="rId1"/>
              </p:custDataLst>
            </p:nvPr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125978" y="4761028"/>
              <a:ext cx="4262446" cy="334548"/>
            </a:xfrm>
            <a:prstGeom prst="rect">
              <a:avLst/>
            </a:prstGeom>
          </p:spPr>
        </p:pic>
      </p:grp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34997" y="2696461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34997" y="2963910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184680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34997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Tel: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30119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780436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Fax: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834997" y="3768568"/>
            <a:ext cx="3734059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834996" y="4043102"/>
            <a:ext cx="373405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www.westerncape.gov.za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95275" y="565701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Contact Us</a:t>
            </a:r>
            <a:endParaRPr lang="en-GB" sz="2400" b="0" dirty="0">
              <a:solidFill>
                <a:schemeClr val="bg1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834996" y="4333520"/>
            <a:ext cx="3349330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/>
              <a:t>Fill in your address</a:t>
            </a:r>
          </a:p>
        </p:txBody>
      </p:sp>
      <p:pic>
        <p:nvPicPr>
          <p:cNvPr id="20" name="Picture 2" descr="C:\Users\Conny\Desktop\WCG\WCG - Logo\PNG\Logos blue\Provincial Government\WCG - Logo - Provincial Treasury - Tagline - Blue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794" y="1912199"/>
            <a:ext cx="2492468" cy="70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066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763688" y="3861048"/>
            <a:ext cx="7200800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b="0" cap="none" baseline="0" dirty="0">
                <a:solidFill>
                  <a:prstClr val="white"/>
                </a:solidFill>
                <a:latin typeface="Century Gothic"/>
                <a:cs typeface="Century Gothic"/>
              </a:rPr>
              <a:t>Thank you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223800"/>
            <a:ext cx="9144000" cy="2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666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008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585688"/>
            <a:ext cx="9144000" cy="493486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4532528"/>
            <a:ext cx="8208912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7164288" y="5398045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548" y="5398045"/>
            <a:ext cx="1584176" cy="365125"/>
          </a:xfrm>
        </p:spPr>
        <p:txBody>
          <a:bodyPr>
            <a:normAutofit/>
          </a:bodyPr>
          <a:lstStyle>
            <a:lvl1pPr algn="r"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220072" y="5398045"/>
            <a:ext cx="1944216" cy="365125"/>
          </a:xfrm>
        </p:spPr>
        <p:txBody>
          <a:bodyPr>
            <a:normAutofit/>
          </a:bodyPr>
          <a:lstStyle>
            <a:lvl1pPr algn="r"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Initial. Surname  |</a:t>
            </a:r>
            <a:endParaRPr lang="en-GB" dirty="0"/>
          </a:p>
        </p:txBody>
      </p:sp>
      <p:pic>
        <p:nvPicPr>
          <p:cNvPr id="9" name="Picture 2" descr="C:\Users\Conny\Desktop\WCG\WCG - Logo\PNG\Logos blue\Provincial Government\WCG - Logo - Provincial Treasury - Tagline - Transparen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17" y="420713"/>
            <a:ext cx="5424968" cy="153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3376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3983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3393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8306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412776"/>
            <a:ext cx="8597205" cy="4680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9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SCOF PROVINCIAL TREASURY 1st QPR 2018/19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7407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888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2021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275" y="1196752"/>
            <a:ext cx="8597205" cy="448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4711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5275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1779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1566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val="5222051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7"/>
            <a:ext cx="8597205" cy="4271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3225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286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33036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2276872"/>
            <a:ext cx="8281291" cy="9366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Divider Theme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150" y="5516880"/>
            <a:ext cx="9086850" cy="170799"/>
          </a:xfrm>
          <a:prstGeom prst="rect">
            <a:avLst/>
          </a:prstGeom>
        </p:spPr>
      </p:pic>
      <p:pic>
        <p:nvPicPr>
          <p:cNvPr id="8" name="Picture 116" descr="C:\Users\Conny\Desktop\WCG\WCG - Logo\PNG\Logos blue\Provincial Government\WCG - Logo - Provincial Government - Blu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003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5"/>
            <a:ext cx="2908573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48447" y="1412776"/>
            <a:ext cx="547260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360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SCOF PROVINCIAL TREASURY 1st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7197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516216" y="1412776"/>
            <a:ext cx="2404517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3850" y="1412777"/>
            <a:ext cx="6004917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70817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3532181"/>
            <a:ext cx="8597205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31016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63116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11442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3703287"/>
            <a:ext cx="8597205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19163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3850" y="2975180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3850" y="4537584"/>
            <a:ext cx="2908573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448447" y="1412776"/>
            <a:ext cx="5472608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5222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012482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482" y="2976533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12482" y="4540289"/>
            <a:ext cx="2908573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7"/>
            <a:ext cx="5553983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048515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185076" y="1790072"/>
            <a:ext cx="4752528" cy="2880320"/>
            <a:chOff x="3635896" y="3356992"/>
            <a:chExt cx="4752528" cy="2880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 userDrawn="1"/>
          </p:nvSpPr>
          <p:spPr>
            <a:xfrm>
              <a:off x="3635896" y="3356992"/>
              <a:ext cx="4752528" cy="288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>
              <p:custDataLst>
                <p:tags r:id="rId1"/>
              </p:custDataLst>
            </p:nvPr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125978" y="4761028"/>
              <a:ext cx="4262446" cy="334548"/>
            </a:xfrm>
            <a:prstGeom prst="rect">
              <a:avLst/>
            </a:prstGeom>
          </p:spPr>
        </p:pic>
      </p:grp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34997" y="2696461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34997" y="2963910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184680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34997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Tel: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30119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780436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Fax: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834997" y="3768568"/>
            <a:ext cx="3734059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834996" y="4043102"/>
            <a:ext cx="373405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www.westerncape.gov.za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95275" y="565701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  <a:ea typeface="+mj-ea"/>
                <a:cs typeface="+mj-cs"/>
              </a:rPr>
              <a:t>Contact Us</a:t>
            </a: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834996" y="4333520"/>
            <a:ext cx="3349330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/>
              <a:t>Fill in your address</a:t>
            </a:r>
          </a:p>
        </p:txBody>
      </p:sp>
      <p:pic>
        <p:nvPicPr>
          <p:cNvPr id="20" name="Picture 2" descr="C:\Users\Conny\Desktop\WCG\WCG - Logo\PNG\Logos blue\Provincial Government\WCG - Logo - Provincial Treasury - Tagline - Blue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794" y="1912199"/>
            <a:ext cx="2492468" cy="70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65535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763688" y="3861048"/>
            <a:ext cx="7200800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dirty="0">
                <a:solidFill>
                  <a:prstClr val="white"/>
                </a:solidFill>
                <a:cs typeface="Century Gothic"/>
              </a:rPr>
              <a:t>Thank you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223800"/>
            <a:ext cx="9144000" cy="2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0862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008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585688"/>
            <a:ext cx="9144000" cy="493486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4532528"/>
            <a:ext cx="8208912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7164288" y="5398045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548" y="5398045"/>
            <a:ext cx="1584176" cy="365125"/>
          </a:xfrm>
        </p:spPr>
        <p:txBody>
          <a:bodyPr>
            <a:normAutofit/>
          </a:bodyPr>
          <a:lstStyle>
            <a:lvl1pPr algn="r"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220072" y="5398045"/>
            <a:ext cx="1944216" cy="365125"/>
          </a:xfrm>
        </p:spPr>
        <p:txBody>
          <a:bodyPr>
            <a:normAutofit/>
          </a:bodyPr>
          <a:lstStyle>
            <a:lvl1pPr algn="r"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Initial. Surname  |</a:t>
            </a:r>
            <a:endParaRPr lang="en-GB" dirty="0"/>
          </a:p>
        </p:txBody>
      </p:sp>
      <p:pic>
        <p:nvPicPr>
          <p:cNvPr id="11" name="Picture 2" descr="C:\Users\Conny\Desktop\WCG\WCG - Logo\PNG\Logos blue\Provincial Government\WCG - Logo - Provincial Treasury - Tagline - Transparen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17" y="420713"/>
            <a:ext cx="5424968" cy="153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91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SCOF PROVINCIAL TREASURY 1st QPR 2018/19</a:t>
            </a:r>
            <a:endParaRPr lang="en-GB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412776"/>
            <a:ext cx="8597205" cy="4680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8585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8741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8288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9109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412776"/>
            <a:ext cx="8597205" cy="4680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28920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1028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2273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275" y="1196752"/>
            <a:ext cx="8597205" cy="448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00120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5275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1779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41012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val="306863088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7"/>
            <a:ext cx="8597205" cy="4271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522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SCOF PROVINCIAL TREASURY 1st QPR 2018/19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3291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47029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03298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2276872"/>
            <a:ext cx="8281291" cy="9366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Divider Theme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150" y="5516880"/>
            <a:ext cx="9086850" cy="170799"/>
          </a:xfrm>
          <a:prstGeom prst="rect">
            <a:avLst/>
          </a:prstGeom>
        </p:spPr>
      </p:pic>
      <p:pic>
        <p:nvPicPr>
          <p:cNvPr id="8" name="Picture 116" descr="C:\Users\Conny\Desktop\WCG\WCG - Logo\PNG\Logos blue\Provincial Government\WCG - Logo - Provincial Government - Blu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12892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5"/>
            <a:ext cx="2908573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48447" y="1412776"/>
            <a:ext cx="547260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38081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516216" y="1412776"/>
            <a:ext cx="2404517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3850" y="1412777"/>
            <a:ext cx="6004917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699052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3532181"/>
            <a:ext cx="8597205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349888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128001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634978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3703287"/>
            <a:ext cx="8597205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338755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3850" y="2975180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3850" y="4537584"/>
            <a:ext cx="2908573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448447" y="1412776"/>
            <a:ext cx="5472608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852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SCOF PROVINCIAL TREASURY 1st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570991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012482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482" y="2976533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12482" y="4540289"/>
            <a:ext cx="2908573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7"/>
            <a:ext cx="5553983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85443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185076" y="1790072"/>
            <a:ext cx="4752528" cy="2880320"/>
            <a:chOff x="3635896" y="3356992"/>
            <a:chExt cx="4752528" cy="2880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 userDrawn="1"/>
          </p:nvSpPr>
          <p:spPr>
            <a:xfrm>
              <a:off x="3635896" y="3356992"/>
              <a:ext cx="4752528" cy="288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>
              <p:custDataLst>
                <p:tags r:id="rId1"/>
              </p:custDataLst>
            </p:nvPr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125978" y="4761028"/>
              <a:ext cx="4262446" cy="334548"/>
            </a:xfrm>
            <a:prstGeom prst="rect">
              <a:avLst/>
            </a:prstGeom>
          </p:spPr>
        </p:pic>
      </p:grp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34997" y="2696461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34997" y="2963910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184680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34997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Tel: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30119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780436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Fax: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834997" y="3768568"/>
            <a:ext cx="3734059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834996" y="4043102"/>
            <a:ext cx="373405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www.westerncape.gov.za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95275" y="565701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Contact Us</a:t>
            </a: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834996" y="4333520"/>
            <a:ext cx="3349330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/>
              <a:t>Fill in your address</a:t>
            </a:r>
          </a:p>
        </p:txBody>
      </p:sp>
      <p:pic>
        <p:nvPicPr>
          <p:cNvPr id="20" name="Picture 2" descr="C:\Users\Conny\Desktop\WCG\WCG - Logo\PNG\Logos blue\Provincial Government\WCG - Logo - Provincial Treasury - Tagline - Blue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794" y="1912199"/>
            <a:ext cx="2492468" cy="70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09479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763688" y="3861048"/>
            <a:ext cx="7200800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dirty="0">
                <a:solidFill>
                  <a:prstClr val="white"/>
                </a:solidFill>
                <a:cs typeface="Century Gothic"/>
              </a:rPr>
              <a:t>Thank you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223800"/>
            <a:ext cx="9144000" cy="2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8611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008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585688"/>
            <a:ext cx="9144000" cy="493486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4532528"/>
            <a:ext cx="8208912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7164288" y="5398045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548" y="5398045"/>
            <a:ext cx="1584176" cy="365125"/>
          </a:xfrm>
        </p:spPr>
        <p:txBody>
          <a:bodyPr>
            <a:normAutofit/>
          </a:bodyPr>
          <a:lstStyle>
            <a:lvl1pPr algn="r"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220072" y="5398045"/>
            <a:ext cx="1944216" cy="365125"/>
          </a:xfrm>
        </p:spPr>
        <p:txBody>
          <a:bodyPr>
            <a:normAutofit/>
          </a:bodyPr>
          <a:lstStyle>
            <a:lvl1pPr algn="r"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Initial. Surname  |</a:t>
            </a:r>
            <a:endParaRPr lang="en-GB" dirty="0"/>
          </a:p>
        </p:txBody>
      </p:sp>
      <p:pic>
        <p:nvPicPr>
          <p:cNvPr id="11" name="Picture 2" descr="C:\Users\Conny\Desktop\WCG\WCG - Logo\PNG\Logos blue\Provincial Government\WCG - Logo - Provincial Treasury - Tagline - Transparen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17" y="420713"/>
            <a:ext cx="5424968" cy="153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13748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1039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53536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1247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412776"/>
            <a:ext cx="8597205" cy="4680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40926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95129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80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SCOF PROVINCIAL TREASURY 1st QPR 2018/19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275" y="1196752"/>
            <a:ext cx="8597205" cy="448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83193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275" y="1196752"/>
            <a:ext cx="8597205" cy="448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79005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5275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1779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1125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val="376469642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7"/>
            <a:ext cx="8597205" cy="4271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812125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49800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915562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2276872"/>
            <a:ext cx="8281291" cy="9366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Divider Theme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150" y="5516880"/>
            <a:ext cx="9086850" cy="170799"/>
          </a:xfrm>
          <a:prstGeom prst="rect">
            <a:avLst/>
          </a:prstGeom>
        </p:spPr>
      </p:pic>
      <p:pic>
        <p:nvPicPr>
          <p:cNvPr id="8" name="Picture 116" descr="C:\Users\Conny\Desktop\WCG\WCG - Logo\PNG\Logos blue\Provincial Government\WCG - Logo - Provincial Government - Blu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47779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5"/>
            <a:ext cx="2908573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48447" y="1412776"/>
            <a:ext cx="547260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481751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516216" y="1412776"/>
            <a:ext cx="2404517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3850" y="1412777"/>
            <a:ext cx="6004917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871043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3532181"/>
            <a:ext cx="8597205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69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SCOF PROVINCIAL TREASURY 1st QPR 2018/19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5275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1779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480807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619621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78861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3703287"/>
            <a:ext cx="8597205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447773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3850" y="2975180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3850" y="4537584"/>
            <a:ext cx="2908573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448447" y="1412776"/>
            <a:ext cx="5472608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928585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012482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482" y="2976533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12482" y="4540289"/>
            <a:ext cx="2908573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7"/>
            <a:ext cx="5553983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708444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185076" y="1790072"/>
            <a:ext cx="4752528" cy="2880320"/>
            <a:chOff x="3635896" y="3356992"/>
            <a:chExt cx="4752528" cy="2880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 userDrawn="1"/>
          </p:nvSpPr>
          <p:spPr>
            <a:xfrm>
              <a:off x="3635896" y="3356992"/>
              <a:ext cx="4752528" cy="288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>
              <p:custDataLst>
                <p:tags r:id="rId1"/>
              </p:custDataLst>
            </p:nvPr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125978" y="4761028"/>
              <a:ext cx="4262446" cy="334548"/>
            </a:xfrm>
            <a:prstGeom prst="rect">
              <a:avLst/>
            </a:prstGeom>
          </p:spPr>
        </p:pic>
      </p:grp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34997" y="2696461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34997" y="2963910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184680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34997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Tel: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30119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780436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Fax: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834997" y="3768568"/>
            <a:ext cx="3734059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834996" y="4043102"/>
            <a:ext cx="373405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www.westerncape.gov.za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95275" y="565701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Contact Us</a:t>
            </a: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834996" y="4333520"/>
            <a:ext cx="3349330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/>
              <a:t>Fill in your address</a:t>
            </a:r>
          </a:p>
        </p:txBody>
      </p:sp>
      <p:pic>
        <p:nvPicPr>
          <p:cNvPr id="20" name="Picture 2" descr="C:\Users\Conny\Desktop\WCG\WCG - Logo\PNG\Logos blue\Provincial Government\WCG - Logo - Provincial Treasury - Tagline - Blue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794" y="1912199"/>
            <a:ext cx="2492468" cy="70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69102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763688" y="3861048"/>
            <a:ext cx="7200800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dirty="0">
                <a:solidFill>
                  <a:prstClr val="white"/>
                </a:solidFill>
                <a:cs typeface="Century Gothic"/>
              </a:rPr>
              <a:t>Thank you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223800"/>
            <a:ext cx="9144000" cy="2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7411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008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585688"/>
            <a:ext cx="9144000" cy="493486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4532528"/>
            <a:ext cx="8208912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7164288" y="5398045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548" y="5398045"/>
            <a:ext cx="1584176" cy="365125"/>
          </a:xfrm>
        </p:spPr>
        <p:txBody>
          <a:bodyPr>
            <a:normAutofit/>
          </a:bodyPr>
          <a:lstStyle>
            <a:lvl1pPr algn="r"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220072" y="5398045"/>
            <a:ext cx="1944216" cy="365125"/>
          </a:xfrm>
        </p:spPr>
        <p:txBody>
          <a:bodyPr>
            <a:normAutofit/>
          </a:bodyPr>
          <a:lstStyle>
            <a:lvl1pPr algn="r"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Initial. Surname  |</a:t>
            </a:r>
            <a:endParaRPr lang="en-GB" dirty="0"/>
          </a:p>
        </p:txBody>
      </p:sp>
      <p:pic>
        <p:nvPicPr>
          <p:cNvPr id="11" name="Picture 2" descr="C:\Users\Conny\Desktop\WCG\WCG - Logo\PNG\Logos blue\Provincial Government\WCG - Logo - Provincial Treasury - Tagline - Transparen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17" y="420713"/>
            <a:ext cx="5424968" cy="153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12383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53698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03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vmlDrawing" Target="../drawings/vmlDrawing1.vml"/><Relationship Id="rId21" Type="http://schemas.openxmlformats.org/officeDocument/2006/relationships/slideLayout" Target="../slideLayouts/slideLayout21.xml"/><Relationship Id="rId34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33" Type="http://schemas.openxmlformats.org/officeDocument/2006/relationships/tags" Target="../tags/tag8.xml"/><Relationship Id="rId38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7.xml"/><Relationship Id="rId37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3.xml"/><Relationship Id="rId36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tags" Target="../tags/tag5.xml"/><Relationship Id="rId35" Type="http://schemas.openxmlformats.org/officeDocument/2006/relationships/image" Target="../media/image1.emf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26" Type="http://schemas.openxmlformats.org/officeDocument/2006/relationships/vmlDrawing" Target="../drawings/vmlDrawing2.vml"/><Relationship Id="rId21" Type="http://schemas.openxmlformats.org/officeDocument/2006/relationships/slideLayout" Target="../slideLayouts/slideLayout45.xml"/><Relationship Id="rId34" Type="http://schemas.openxmlformats.org/officeDocument/2006/relationships/oleObject" Target="../embeddings/oleObject2.bin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5" Type="http://schemas.openxmlformats.org/officeDocument/2006/relationships/theme" Target="../theme/theme2.xml"/><Relationship Id="rId33" Type="http://schemas.openxmlformats.org/officeDocument/2006/relationships/tags" Target="../tags/tag56.xml"/><Relationship Id="rId38" Type="http://schemas.openxmlformats.org/officeDocument/2006/relationships/image" Target="../media/image4.png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44.xml"/><Relationship Id="rId29" Type="http://schemas.openxmlformats.org/officeDocument/2006/relationships/tags" Target="../tags/tag52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24" Type="http://schemas.openxmlformats.org/officeDocument/2006/relationships/slideLayout" Target="../slideLayouts/slideLayout48.xml"/><Relationship Id="rId32" Type="http://schemas.openxmlformats.org/officeDocument/2006/relationships/tags" Target="../tags/tag55.xml"/><Relationship Id="rId37" Type="http://schemas.openxmlformats.org/officeDocument/2006/relationships/image" Target="../media/image3.png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23" Type="http://schemas.openxmlformats.org/officeDocument/2006/relationships/slideLayout" Target="../slideLayouts/slideLayout47.xml"/><Relationship Id="rId28" Type="http://schemas.openxmlformats.org/officeDocument/2006/relationships/tags" Target="../tags/tag51.xml"/><Relationship Id="rId36" Type="http://schemas.openxmlformats.org/officeDocument/2006/relationships/image" Target="../media/image2.jpeg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31" Type="http://schemas.openxmlformats.org/officeDocument/2006/relationships/tags" Target="../tags/tag5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Relationship Id="rId22" Type="http://schemas.openxmlformats.org/officeDocument/2006/relationships/slideLayout" Target="../slideLayouts/slideLayout46.xml"/><Relationship Id="rId27" Type="http://schemas.openxmlformats.org/officeDocument/2006/relationships/tags" Target="../tags/tag50.xml"/><Relationship Id="rId30" Type="http://schemas.openxmlformats.org/officeDocument/2006/relationships/tags" Target="../tags/tag53.xml"/><Relationship Id="rId35" Type="http://schemas.openxmlformats.org/officeDocument/2006/relationships/image" Target="../media/image1.emf"/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61.xml"/><Relationship Id="rId18" Type="http://schemas.openxmlformats.org/officeDocument/2006/relationships/slideLayout" Target="../slideLayouts/slideLayout66.xml"/><Relationship Id="rId26" Type="http://schemas.openxmlformats.org/officeDocument/2006/relationships/vmlDrawing" Target="../drawings/vmlDrawing3.vml"/><Relationship Id="rId21" Type="http://schemas.openxmlformats.org/officeDocument/2006/relationships/slideLayout" Target="../slideLayouts/slideLayout69.xml"/><Relationship Id="rId34" Type="http://schemas.openxmlformats.org/officeDocument/2006/relationships/oleObject" Target="../embeddings/oleObject3.bin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slideLayout" Target="../slideLayouts/slideLayout65.xml"/><Relationship Id="rId25" Type="http://schemas.openxmlformats.org/officeDocument/2006/relationships/theme" Target="../theme/theme3.xml"/><Relationship Id="rId33" Type="http://schemas.openxmlformats.org/officeDocument/2006/relationships/tags" Target="../tags/tag104.xml"/><Relationship Id="rId38" Type="http://schemas.openxmlformats.org/officeDocument/2006/relationships/image" Target="../media/image4.png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20" Type="http://schemas.openxmlformats.org/officeDocument/2006/relationships/slideLayout" Target="../slideLayouts/slideLayout68.xml"/><Relationship Id="rId29" Type="http://schemas.openxmlformats.org/officeDocument/2006/relationships/tags" Target="../tags/tag10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24" Type="http://schemas.openxmlformats.org/officeDocument/2006/relationships/slideLayout" Target="../slideLayouts/slideLayout72.xml"/><Relationship Id="rId32" Type="http://schemas.openxmlformats.org/officeDocument/2006/relationships/tags" Target="../tags/tag103.xml"/><Relationship Id="rId37" Type="http://schemas.openxmlformats.org/officeDocument/2006/relationships/image" Target="../media/image3.png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23" Type="http://schemas.openxmlformats.org/officeDocument/2006/relationships/slideLayout" Target="../slideLayouts/slideLayout71.xml"/><Relationship Id="rId28" Type="http://schemas.openxmlformats.org/officeDocument/2006/relationships/tags" Target="../tags/tag99.xml"/><Relationship Id="rId36" Type="http://schemas.openxmlformats.org/officeDocument/2006/relationships/image" Target="../media/image2.jpeg"/><Relationship Id="rId10" Type="http://schemas.openxmlformats.org/officeDocument/2006/relationships/slideLayout" Target="../slideLayouts/slideLayout58.xml"/><Relationship Id="rId19" Type="http://schemas.openxmlformats.org/officeDocument/2006/relationships/slideLayout" Target="../slideLayouts/slideLayout67.xml"/><Relationship Id="rId31" Type="http://schemas.openxmlformats.org/officeDocument/2006/relationships/tags" Target="../tags/tag102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Relationship Id="rId22" Type="http://schemas.openxmlformats.org/officeDocument/2006/relationships/slideLayout" Target="../slideLayouts/slideLayout70.xml"/><Relationship Id="rId27" Type="http://schemas.openxmlformats.org/officeDocument/2006/relationships/tags" Target="../tags/tag98.xml"/><Relationship Id="rId30" Type="http://schemas.openxmlformats.org/officeDocument/2006/relationships/tags" Target="../tags/tag101.xml"/><Relationship Id="rId35" Type="http://schemas.openxmlformats.org/officeDocument/2006/relationships/image" Target="../media/image1.emf"/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/Relationships>
</file>

<file path=ppt/slideMasters/_rels/slideMaster4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5.xml"/><Relationship Id="rId18" Type="http://schemas.openxmlformats.org/officeDocument/2006/relationships/slideLayout" Target="../slideLayouts/slideLayout90.xml"/><Relationship Id="rId26" Type="http://schemas.openxmlformats.org/officeDocument/2006/relationships/vmlDrawing" Target="../drawings/vmlDrawing4.vml"/><Relationship Id="rId21" Type="http://schemas.openxmlformats.org/officeDocument/2006/relationships/slideLayout" Target="../slideLayouts/slideLayout93.xml"/><Relationship Id="rId34" Type="http://schemas.openxmlformats.org/officeDocument/2006/relationships/oleObject" Target="../embeddings/oleObject4.bin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17" Type="http://schemas.openxmlformats.org/officeDocument/2006/relationships/slideLayout" Target="../slideLayouts/slideLayout89.xml"/><Relationship Id="rId25" Type="http://schemas.openxmlformats.org/officeDocument/2006/relationships/theme" Target="../theme/theme4.xml"/><Relationship Id="rId33" Type="http://schemas.openxmlformats.org/officeDocument/2006/relationships/tags" Target="../tags/tag152.xml"/><Relationship Id="rId38" Type="http://schemas.openxmlformats.org/officeDocument/2006/relationships/image" Target="../media/image4.png"/><Relationship Id="rId2" Type="http://schemas.openxmlformats.org/officeDocument/2006/relationships/slideLayout" Target="../slideLayouts/slideLayout74.xml"/><Relationship Id="rId16" Type="http://schemas.openxmlformats.org/officeDocument/2006/relationships/slideLayout" Target="../slideLayouts/slideLayout88.xml"/><Relationship Id="rId20" Type="http://schemas.openxmlformats.org/officeDocument/2006/relationships/slideLayout" Target="../slideLayouts/slideLayout92.xml"/><Relationship Id="rId29" Type="http://schemas.openxmlformats.org/officeDocument/2006/relationships/tags" Target="../tags/tag148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24" Type="http://schemas.openxmlformats.org/officeDocument/2006/relationships/slideLayout" Target="../slideLayouts/slideLayout96.xml"/><Relationship Id="rId32" Type="http://schemas.openxmlformats.org/officeDocument/2006/relationships/tags" Target="../tags/tag151.xml"/><Relationship Id="rId37" Type="http://schemas.openxmlformats.org/officeDocument/2006/relationships/image" Target="../media/image3.png"/><Relationship Id="rId5" Type="http://schemas.openxmlformats.org/officeDocument/2006/relationships/slideLayout" Target="../slideLayouts/slideLayout77.xml"/><Relationship Id="rId15" Type="http://schemas.openxmlformats.org/officeDocument/2006/relationships/slideLayout" Target="../slideLayouts/slideLayout87.xml"/><Relationship Id="rId23" Type="http://schemas.openxmlformats.org/officeDocument/2006/relationships/slideLayout" Target="../slideLayouts/slideLayout95.xml"/><Relationship Id="rId28" Type="http://schemas.openxmlformats.org/officeDocument/2006/relationships/tags" Target="../tags/tag147.xml"/><Relationship Id="rId36" Type="http://schemas.openxmlformats.org/officeDocument/2006/relationships/image" Target="../media/image2.jpeg"/><Relationship Id="rId10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91.xml"/><Relationship Id="rId31" Type="http://schemas.openxmlformats.org/officeDocument/2006/relationships/tags" Target="../tags/tag150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6.xml"/><Relationship Id="rId22" Type="http://schemas.openxmlformats.org/officeDocument/2006/relationships/slideLayout" Target="../slideLayouts/slideLayout94.xml"/><Relationship Id="rId27" Type="http://schemas.openxmlformats.org/officeDocument/2006/relationships/tags" Target="../tags/tag146.xml"/><Relationship Id="rId30" Type="http://schemas.openxmlformats.org/officeDocument/2006/relationships/tags" Target="../tags/tag149.xml"/><Relationship Id="rId35" Type="http://schemas.openxmlformats.org/officeDocument/2006/relationships/image" Target="../media/image1.emf"/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/Relationships>
</file>

<file path=ppt/slideMasters/_rels/slideMaster5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09.xml"/><Relationship Id="rId18" Type="http://schemas.openxmlformats.org/officeDocument/2006/relationships/slideLayout" Target="../slideLayouts/slideLayout114.xml"/><Relationship Id="rId26" Type="http://schemas.openxmlformats.org/officeDocument/2006/relationships/vmlDrawing" Target="../drawings/vmlDrawing5.vml"/><Relationship Id="rId21" Type="http://schemas.openxmlformats.org/officeDocument/2006/relationships/slideLayout" Target="../slideLayouts/slideLayout117.xml"/><Relationship Id="rId34" Type="http://schemas.openxmlformats.org/officeDocument/2006/relationships/oleObject" Target="../embeddings/oleObject5.bin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slideLayout" Target="../slideLayouts/slideLayout113.xml"/><Relationship Id="rId25" Type="http://schemas.openxmlformats.org/officeDocument/2006/relationships/theme" Target="../theme/theme5.xml"/><Relationship Id="rId33" Type="http://schemas.openxmlformats.org/officeDocument/2006/relationships/tags" Target="../tags/tag200.xml"/><Relationship Id="rId38" Type="http://schemas.openxmlformats.org/officeDocument/2006/relationships/image" Target="../media/image4.png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20" Type="http://schemas.openxmlformats.org/officeDocument/2006/relationships/slideLayout" Target="../slideLayouts/slideLayout116.xml"/><Relationship Id="rId29" Type="http://schemas.openxmlformats.org/officeDocument/2006/relationships/tags" Target="../tags/tag196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24" Type="http://schemas.openxmlformats.org/officeDocument/2006/relationships/slideLayout" Target="../slideLayouts/slideLayout120.xml"/><Relationship Id="rId32" Type="http://schemas.openxmlformats.org/officeDocument/2006/relationships/tags" Target="../tags/tag199.xml"/><Relationship Id="rId37" Type="http://schemas.openxmlformats.org/officeDocument/2006/relationships/image" Target="../media/image3.png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23" Type="http://schemas.openxmlformats.org/officeDocument/2006/relationships/slideLayout" Target="../slideLayouts/slideLayout119.xml"/><Relationship Id="rId28" Type="http://schemas.openxmlformats.org/officeDocument/2006/relationships/tags" Target="../tags/tag195.xml"/><Relationship Id="rId36" Type="http://schemas.openxmlformats.org/officeDocument/2006/relationships/image" Target="../media/image2.jpeg"/><Relationship Id="rId10" Type="http://schemas.openxmlformats.org/officeDocument/2006/relationships/slideLayout" Target="../slideLayouts/slideLayout106.xml"/><Relationship Id="rId19" Type="http://schemas.openxmlformats.org/officeDocument/2006/relationships/slideLayout" Target="../slideLayouts/slideLayout115.xml"/><Relationship Id="rId31" Type="http://schemas.openxmlformats.org/officeDocument/2006/relationships/tags" Target="../tags/tag198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Relationship Id="rId22" Type="http://schemas.openxmlformats.org/officeDocument/2006/relationships/slideLayout" Target="../slideLayouts/slideLayout118.xml"/><Relationship Id="rId27" Type="http://schemas.openxmlformats.org/officeDocument/2006/relationships/tags" Target="../tags/tag194.xml"/><Relationship Id="rId30" Type="http://schemas.openxmlformats.org/officeDocument/2006/relationships/tags" Target="../tags/tag197.xml"/><Relationship Id="rId35" Type="http://schemas.openxmlformats.org/officeDocument/2006/relationships/image" Target="../media/image1.emf"/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7"/>
            </p:custDataLst>
            <p:extLst>
              <p:ext uri="{D42A27DB-BD31-4B8C-83A1-F6EECF244321}">
                <p14:modId xmlns:p14="http://schemas.microsoft.com/office/powerpoint/2010/main" val="292474096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6" name="think-cell Slide" r:id="rId34" imgW="270" imgH="270" progId="TCLayout.ActiveDocument.1">
                  <p:embed/>
                </p:oleObj>
              </mc:Choice>
              <mc:Fallback>
                <p:oleObj name="think-cell Slide" r:id="rId3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>
            <p:custDataLst>
              <p:tags r:id="rId28"/>
            </p:custDataLst>
          </p:nvPr>
        </p:nvPicPr>
        <p:blipFill rotWithShape="1"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40232"/>
            <a:ext cx="9144000" cy="3773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9"/>
            </p:custDataLst>
          </p:nvPr>
        </p:nvSpPr>
        <p:spPr>
          <a:xfrm>
            <a:off x="295275" y="180976"/>
            <a:ext cx="8597205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0"/>
            </p:custDataLst>
          </p:nvPr>
        </p:nvSpPr>
        <p:spPr>
          <a:xfrm>
            <a:off x="295275" y="1196752"/>
            <a:ext cx="8597205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SCOF PROVINCIAL TREASURY 1st QPR 2018/19</a:t>
            </a:r>
            <a:endParaRPr lang="en-GB" dirty="0"/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33"/>
            </p:custDataLst>
          </p:nvPr>
        </p:nvSpPr>
        <p:spPr>
          <a:xfrm>
            <a:off x="2060973" y="6468150"/>
            <a:ext cx="1944216" cy="230832"/>
          </a:xfrm>
          <a:prstGeom prst="rect">
            <a:avLst/>
          </a:prstGeom>
        </p:spPr>
        <p:txBody>
          <a:bodyPr vert="horz" lIns="72000" tIns="72000" rIns="0" bIns="0" rtlCol="0" anchor="b"/>
          <a:lstStyle/>
          <a:p>
            <a:pPr lvl="0"/>
            <a:r>
              <a:rPr lang="en-US" sz="800" dirty="0">
                <a:solidFill>
                  <a:schemeClr val="accent3"/>
                </a:solidFill>
              </a:rPr>
              <a:t>© Western Cape Government 2012  |</a:t>
            </a:r>
            <a:endParaRPr lang="en-GB" sz="800" dirty="0">
              <a:solidFill>
                <a:schemeClr val="accent3"/>
              </a:solidFill>
            </a:endParaRPr>
          </a:p>
        </p:txBody>
      </p:sp>
      <p:pic>
        <p:nvPicPr>
          <p:cNvPr id="14" name="Picture 116" descr="C:\Users\Conny\Desktop\WCG\WCG - Logo\PNG\Logos blue\Provincial Government\WCG - Logo - Provincial Government - Blue.png"/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43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88" r:id="rId3"/>
    <p:sldLayoutId id="2147483686" r:id="rId4"/>
    <p:sldLayoutId id="2147483674" r:id="rId5"/>
    <p:sldLayoutId id="2147483689" r:id="rId6"/>
    <p:sldLayoutId id="2147483685" r:id="rId7"/>
    <p:sldLayoutId id="2147483679" r:id="rId8"/>
    <p:sldLayoutId id="2147483690" r:id="rId9"/>
    <p:sldLayoutId id="2147483684" r:id="rId10"/>
    <p:sldLayoutId id="2147483680" r:id="rId11"/>
    <p:sldLayoutId id="2147483691" r:id="rId12"/>
    <p:sldLayoutId id="2147483683" r:id="rId13"/>
    <p:sldLayoutId id="2147483681" r:id="rId14"/>
    <p:sldLayoutId id="2147483692" r:id="rId15"/>
    <p:sldLayoutId id="2147483693" r:id="rId16"/>
    <p:sldLayoutId id="2147483694" r:id="rId17"/>
    <p:sldLayoutId id="2147483695" r:id="rId18"/>
    <p:sldLayoutId id="2147483696" r:id="rId19"/>
    <p:sldLayoutId id="2147483697" r:id="rId20"/>
    <p:sldLayoutId id="2147483698" r:id="rId21"/>
    <p:sldLayoutId id="2147483699" r:id="rId22"/>
    <p:sldLayoutId id="2147483682" r:id="rId23"/>
    <p:sldLayoutId id="2147483670" r:id="rId2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8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7"/>
            </p:custDataLst>
            <p:extLst>
              <p:ext uri="{D42A27DB-BD31-4B8C-83A1-F6EECF244321}">
                <p14:modId xmlns:p14="http://schemas.microsoft.com/office/powerpoint/2010/main" val="171062634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" name="think-cell Slide" r:id="rId34" imgW="270" imgH="270" progId="TCLayout.ActiveDocument.1">
                  <p:embed/>
                </p:oleObj>
              </mc:Choice>
              <mc:Fallback>
                <p:oleObj name="think-cell Slide" r:id="rId3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>
            <p:custDataLst>
              <p:tags r:id="rId28"/>
            </p:custDataLst>
          </p:nvPr>
        </p:nvPicPr>
        <p:blipFill rotWithShape="1"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40232"/>
            <a:ext cx="9144000" cy="3773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9"/>
            </p:custDataLst>
          </p:nvPr>
        </p:nvSpPr>
        <p:spPr>
          <a:xfrm>
            <a:off x="295275" y="180976"/>
            <a:ext cx="8597205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0"/>
            </p:custDataLst>
          </p:nvPr>
        </p:nvSpPr>
        <p:spPr>
          <a:xfrm>
            <a:off x="295275" y="1196752"/>
            <a:ext cx="8597205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33"/>
            </p:custDataLst>
          </p:nvPr>
        </p:nvSpPr>
        <p:spPr>
          <a:xfrm>
            <a:off x="2060973" y="6468150"/>
            <a:ext cx="1944216" cy="230832"/>
          </a:xfrm>
          <a:prstGeom prst="rect">
            <a:avLst/>
          </a:prstGeom>
        </p:spPr>
        <p:txBody>
          <a:bodyPr vert="horz" lIns="72000" tIns="72000" rIns="0" bIns="0" rtlCol="0" anchor="b"/>
          <a:lstStyle/>
          <a:p>
            <a:r>
              <a:rPr lang="en-US" sz="800" dirty="0">
                <a:solidFill>
                  <a:srgbClr val="998F86"/>
                </a:solidFill>
              </a:rPr>
              <a:t>© Western Cape Government 2012  |</a:t>
            </a:r>
            <a:endParaRPr lang="en-GB" sz="800" dirty="0">
              <a:solidFill>
                <a:srgbClr val="998F86"/>
              </a:solidFill>
            </a:endParaRPr>
          </a:p>
        </p:txBody>
      </p:sp>
      <p:pic>
        <p:nvPicPr>
          <p:cNvPr id="11" name="Picture 116" descr="C:\Users\Conny\Desktop\WCG\WCG - Logo\PNG\Logos blue\Provincial Government\WCG - Logo - Provincial Government - Blue.png"/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21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  <p:sldLayoutId id="2147483719" r:id="rId19"/>
    <p:sldLayoutId id="2147483720" r:id="rId20"/>
    <p:sldLayoutId id="2147483721" r:id="rId21"/>
    <p:sldLayoutId id="2147483722" r:id="rId22"/>
    <p:sldLayoutId id="2147483723" r:id="rId23"/>
    <p:sldLayoutId id="2147483724" r:id="rId2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8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7"/>
            </p:custDataLst>
            <p:extLst>
              <p:ext uri="{D42A27DB-BD31-4B8C-83A1-F6EECF244321}">
                <p14:modId xmlns:p14="http://schemas.microsoft.com/office/powerpoint/2010/main" val="158395217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2" name="think-cell Slide" r:id="rId34" imgW="270" imgH="270" progId="TCLayout.ActiveDocument.1">
                  <p:embed/>
                </p:oleObj>
              </mc:Choice>
              <mc:Fallback>
                <p:oleObj name="think-cell Slide" r:id="rId3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>
            <p:custDataLst>
              <p:tags r:id="rId28"/>
            </p:custDataLst>
          </p:nvPr>
        </p:nvPicPr>
        <p:blipFill rotWithShape="1"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40232"/>
            <a:ext cx="9144000" cy="3773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9"/>
            </p:custDataLst>
          </p:nvPr>
        </p:nvSpPr>
        <p:spPr>
          <a:xfrm>
            <a:off x="295275" y="180976"/>
            <a:ext cx="8597205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0"/>
            </p:custDataLst>
          </p:nvPr>
        </p:nvSpPr>
        <p:spPr>
          <a:xfrm>
            <a:off x="295275" y="1196752"/>
            <a:ext cx="8597205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33"/>
            </p:custDataLst>
          </p:nvPr>
        </p:nvSpPr>
        <p:spPr>
          <a:xfrm>
            <a:off x="2060973" y="6468150"/>
            <a:ext cx="1944216" cy="230832"/>
          </a:xfrm>
          <a:prstGeom prst="rect">
            <a:avLst/>
          </a:prstGeom>
        </p:spPr>
        <p:txBody>
          <a:bodyPr vert="horz" lIns="72000" tIns="72000" rIns="0" bIns="0" rtlCol="0" anchor="b"/>
          <a:lstStyle/>
          <a:p>
            <a:r>
              <a:rPr lang="en-US" sz="800" dirty="0">
                <a:solidFill>
                  <a:srgbClr val="998F86"/>
                </a:solidFill>
              </a:rPr>
              <a:t>© Western Cape Government 2012  |</a:t>
            </a:r>
            <a:endParaRPr lang="en-GB" sz="800" dirty="0">
              <a:solidFill>
                <a:srgbClr val="998F86"/>
              </a:solidFill>
            </a:endParaRPr>
          </a:p>
        </p:txBody>
      </p:sp>
      <p:pic>
        <p:nvPicPr>
          <p:cNvPr id="14" name="Picture 116" descr="C:\Users\Conny\Desktop\WCG\WCG - Logo\PNG\Logos blue\Provincial Government\WCG - Logo - Provincial Government - Blue.png"/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5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  <p:sldLayoutId id="2147483743" r:id="rId18"/>
    <p:sldLayoutId id="2147483744" r:id="rId19"/>
    <p:sldLayoutId id="2147483745" r:id="rId20"/>
    <p:sldLayoutId id="2147483746" r:id="rId21"/>
    <p:sldLayoutId id="2147483747" r:id="rId22"/>
    <p:sldLayoutId id="2147483748" r:id="rId23"/>
    <p:sldLayoutId id="2147483749" r:id="rId2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8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7"/>
            </p:custDataLst>
            <p:extLst>
              <p:ext uri="{D42A27DB-BD31-4B8C-83A1-F6EECF244321}">
                <p14:modId xmlns:p14="http://schemas.microsoft.com/office/powerpoint/2010/main" val="386473137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70" name="think-cell Slide" r:id="rId34" imgW="270" imgH="270" progId="TCLayout.ActiveDocument.1">
                  <p:embed/>
                </p:oleObj>
              </mc:Choice>
              <mc:Fallback>
                <p:oleObj name="think-cell Slide" r:id="rId3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>
            <p:custDataLst>
              <p:tags r:id="rId28"/>
            </p:custDataLst>
          </p:nvPr>
        </p:nvPicPr>
        <p:blipFill rotWithShape="1"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40232"/>
            <a:ext cx="9144000" cy="3773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9"/>
            </p:custDataLst>
          </p:nvPr>
        </p:nvSpPr>
        <p:spPr>
          <a:xfrm>
            <a:off x="295275" y="180976"/>
            <a:ext cx="8597205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0"/>
            </p:custDataLst>
          </p:nvPr>
        </p:nvSpPr>
        <p:spPr>
          <a:xfrm>
            <a:off x="295275" y="1196752"/>
            <a:ext cx="8597205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33"/>
            </p:custDataLst>
          </p:nvPr>
        </p:nvSpPr>
        <p:spPr>
          <a:xfrm>
            <a:off x="2060973" y="6468150"/>
            <a:ext cx="1944216" cy="230832"/>
          </a:xfrm>
          <a:prstGeom prst="rect">
            <a:avLst/>
          </a:prstGeom>
        </p:spPr>
        <p:txBody>
          <a:bodyPr vert="horz" lIns="72000" tIns="72000" rIns="0" bIns="0" rtlCol="0" anchor="b"/>
          <a:lstStyle/>
          <a:p>
            <a:r>
              <a:rPr lang="en-US" sz="800" dirty="0">
                <a:solidFill>
                  <a:srgbClr val="998F86"/>
                </a:solidFill>
              </a:rPr>
              <a:t>© Western Cape Government 2012  |</a:t>
            </a:r>
            <a:endParaRPr lang="en-GB" sz="800" dirty="0">
              <a:solidFill>
                <a:srgbClr val="998F86"/>
              </a:solidFill>
            </a:endParaRPr>
          </a:p>
        </p:txBody>
      </p:sp>
      <p:pic>
        <p:nvPicPr>
          <p:cNvPr id="14" name="Picture 116" descr="C:\Users\Conny\Desktop\WCG\WCG - Logo\PNG\Logos blue\Provincial Government\WCG - Logo - Provincial Government - Blue.png"/>
          <p:cNvPicPr>
            <a:picLocks noChangeAspect="1" noChangeArrowheads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75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  <p:sldLayoutId id="2147483768" r:id="rId18"/>
    <p:sldLayoutId id="2147483769" r:id="rId19"/>
    <p:sldLayoutId id="2147483770" r:id="rId20"/>
    <p:sldLayoutId id="2147483771" r:id="rId21"/>
    <p:sldLayoutId id="2147483772" r:id="rId22"/>
    <p:sldLayoutId id="2147483773" r:id="rId23"/>
    <p:sldLayoutId id="2147483774" r:id="rId2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8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7"/>
            </p:custDataLst>
            <p:extLst>
              <p:ext uri="{D42A27DB-BD31-4B8C-83A1-F6EECF244321}">
                <p14:modId xmlns:p14="http://schemas.microsoft.com/office/powerpoint/2010/main" val="158303800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4" name="think-cell Slide" r:id="rId34" imgW="270" imgH="270" progId="TCLayout.ActiveDocument.1">
                  <p:embed/>
                </p:oleObj>
              </mc:Choice>
              <mc:Fallback>
                <p:oleObj name="think-cell Slide" r:id="rId3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>
            <p:custDataLst>
              <p:tags r:id="rId28"/>
            </p:custDataLst>
          </p:nvPr>
        </p:nvPicPr>
        <p:blipFill rotWithShape="1"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40232"/>
            <a:ext cx="9144000" cy="3773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9"/>
            </p:custDataLst>
          </p:nvPr>
        </p:nvSpPr>
        <p:spPr>
          <a:xfrm>
            <a:off x="295275" y="180976"/>
            <a:ext cx="8597205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0"/>
            </p:custDataLst>
          </p:nvPr>
        </p:nvSpPr>
        <p:spPr>
          <a:xfrm>
            <a:off x="295275" y="1196752"/>
            <a:ext cx="8597205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SCOF PROVINCIAL TREASURY 1st QPR 2018/19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33"/>
            </p:custDataLst>
          </p:nvPr>
        </p:nvSpPr>
        <p:spPr>
          <a:xfrm>
            <a:off x="2060973" y="6468150"/>
            <a:ext cx="1944216" cy="230832"/>
          </a:xfrm>
          <a:prstGeom prst="rect">
            <a:avLst/>
          </a:prstGeom>
        </p:spPr>
        <p:txBody>
          <a:bodyPr vert="horz" lIns="72000" tIns="72000" rIns="0" bIns="0" rtlCol="0" anchor="b"/>
          <a:lstStyle/>
          <a:p>
            <a:r>
              <a:rPr lang="en-US" sz="800" dirty="0">
                <a:solidFill>
                  <a:srgbClr val="998F86"/>
                </a:solidFill>
              </a:rPr>
              <a:t>© Western Cape Government 2012  |</a:t>
            </a:r>
            <a:endParaRPr lang="en-GB" sz="800" dirty="0">
              <a:solidFill>
                <a:srgbClr val="998F86"/>
              </a:solidFill>
            </a:endParaRPr>
          </a:p>
        </p:txBody>
      </p:sp>
      <p:pic>
        <p:nvPicPr>
          <p:cNvPr id="14" name="Picture 116" descr="C:\Users\Conny\Desktop\WCG\WCG - Logo\PNG\Logos blue\Provincial Government\WCG - Logo - Provincial Government - Blue.png"/>
          <p:cNvPicPr>
            <a:picLocks noChangeAspect="1" noChangeArrowheads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90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  <p:sldLayoutId id="2147483793" r:id="rId18"/>
    <p:sldLayoutId id="2147483794" r:id="rId19"/>
    <p:sldLayoutId id="2147483795" r:id="rId20"/>
    <p:sldLayoutId id="2147483796" r:id="rId21"/>
    <p:sldLayoutId id="2147483797" r:id="rId22"/>
    <p:sldLayoutId id="2147483798" r:id="rId23"/>
    <p:sldLayoutId id="2147483799" r:id="rId2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8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49.xml"/><Relationship Id="rId1" Type="http://schemas.openxmlformats.org/officeDocument/2006/relationships/tags" Target="../tags/tag248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52.xml"/><Relationship Id="rId2" Type="http://schemas.openxmlformats.org/officeDocument/2006/relationships/tags" Target="../tags/tag251.xml"/><Relationship Id="rId1" Type="http://schemas.openxmlformats.org/officeDocument/2006/relationships/tags" Target="../tags/tag250.xml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55.xml"/><Relationship Id="rId2" Type="http://schemas.openxmlformats.org/officeDocument/2006/relationships/tags" Target="../tags/tag254.xml"/><Relationship Id="rId1" Type="http://schemas.openxmlformats.org/officeDocument/2006/relationships/tags" Target="../tags/tag253.xml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58.xml"/><Relationship Id="rId2" Type="http://schemas.openxmlformats.org/officeDocument/2006/relationships/tags" Target="../tags/tag257.xml"/><Relationship Id="rId1" Type="http://schemas.openxmlformats.org/officeDocument/2006/relationships/tags" Target="../tags/tag256.xml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61.xml"/><Relationship Id="rId2" Type="http://schemas.openxmlformats.org/officeDocument/2006/relationships/tags" Target="../tags/tag260.xml"/><Relationship Id="rId1" Type="http://schemas.openxmlformats.org/officeDocument/2006/relationships/tags" Target="../tags/tag259.xml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63.xml"/><Relationship Id="rId1" Type="http://schemas.openxmlformats.org/officeDocument/2006/relationships/tags" Target="../tags/tag26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65.xml"/><Relationship Id="rId1" Type="http://schemas.openxmlformats.org/officeDocument/2006/relationships/tags" Target="../tags/tag26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67.xml"/><Relationship Id="rId1" Type="http://schemas.openxmlformats.org/officeDocument/2006/relationships/tags" Target="../tags/tag26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69.xml"/><Relationship Id="rId1" Type="http://schemas.openxmlformats.org/officeDocument/2006/relationships/tags" Target="../tags/tag26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71.xml"/><Relationship Id="rId1" Type="http://schemas.openxmlformats.org/officeDocument/2006/relationships/tags" Target="../tags/tag27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4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73.xml"/><Relationship Id="rId1" Type="http://schemas.openxmlformats.org/officeDocument/2006/relationships/tags" Target="../tags/tag27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75.xml"/><Relationship Id="rId1" Type="http://schemas.openxmlformats.org/officeDocument/2006/relationships/tags" Target="../tags/tag27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77.xml"/><Relationship Id="rId1" Type="http://schemas.openxmlformats.org/officeDocument/2006/relationships/tags" Target="../tags/tag27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79.xml"/><Relationship Id="rId1" Type="http://schemas.openxmlformats.org/officeDocument/2006/relationships/tags" Target="../tags/tag27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81.xml"/><Relationship Id="rId1" Type="http://schemas.openxmlformats.org/officeDocument/2006/relationships/tags" Target="../tags/tag28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83.xml"/><Relationship Id="rId1" Type="http://schemas.openxmlformats.org/officeDocument/2006/relationships/tags" Target="../tags/tag28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85.xml"/><Relationship Id="rId1" Type="http://schemas.openxmlformats.org/officeDocument/2006/relationships/tags" Target="../tags/tag28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87.xml"/><Relationship Id="rId1" Type="http://schemas.openxmlformats.org/officeDocument/2006/relationships/tags" Target="../tags/tag28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89.xml"/><Relationship Id="rId1" Type="http://schemas.openxmlformats.org/officeDocument/2006/relationships/tags" Target="../tags/tag28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91.xml"/><Relationship Id="rId1" Type="http://schemas.openxmlformats.org/officeDocument/2006/relationships/tags" Target="../tags/tag29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93.xml"/><Relationship Id="rId1" Type="http://schemas.openxmlformats.org/officeDocument/2006/relationships/tags" Target="../tags/tag29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95.xml"/><Relationship Id="rId1" Type="http://schemas.openxmlformats.org/officeDocument/2006/relationships/tags" Target="../tags/tag29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97.xml"/><Relationship Id="rId1" Type="http://schemas.openxmlformats.org/officeDocument/2006/relationships/tags" Target="../tags/tag29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99.xml"/><Relationship Id="rId1" Type="http://schemas.openxmlformats.org/officeDocument/2006/relationships/tags" Target="../tags/tag29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01.xml"/><Relationship Id="rId1" Type="http://schemas.openxmlformats.org/officeDocument/2006/relationships/tags" Target="../tags/tag30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03.xml"/><Relationship Id="rId1" Type="http://schemas.openxmlformats.org/officeDocument/2006/relationships/tags" Target="../tags/tag30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05.xml"/><Relationship Id="rId1" Type="http://schemas.openxmlformats.org/officeDocument/2006/relationships/tags" Target="../tags/tag30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07.xml"/><Relationship Id="rId1" Type="http://schemas.openxmlformats.org/officeDocument/2006/relationships/tags" Target="../tags/tag30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ags" Target="../tags/tag30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0.xml"/><Relationship Id="rId1" Type="http://schemas.openxmlformats.org/officeDocument/2006/relationships/tags" Target="../tags/tag24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47.xml"/><Relationship Id="rId2" Type="http://schemas.openxmlformats.org/officeDocument/2006/relationships/tags" Target="../tags/tag246.xml"/><Relationship Id="rId1" Type="http://schemas.openxmlformats.org/officeDocument/2006/relationships/tags" Target="../tags/tag245.xml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ZA" dirty="0"/>
              <a:t>Cape Town 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5405336" y="5398044"/>
            <a:ext cx="1944216" cy="365125"/>
          </a:xfrm>
        </p:spPr>
        <p:txBody>
          <a:bodyPr>
            <a:normAutofit/>
          </a:bodyPr>
          <a:lstStyle/>
          <a:p>
            <a:r>
              <a:rPr lang="en-GB" sz="1400" dirty="0"/>
              <a:t>R Julie</a:t>
            </a:r>
          </a:p>
        </p:txBody>
      </p:sp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467544" y="3252740"/>
            <a:ext cx="8208912" cy="474713"/>
          </a:xfrm>
        </p:spPr>
        <p:txBody>
          <a:bodyPr>
            <a:normAutofit fontScale="90000"/>
          </a:bodyPr>
          <a:lstStyle/>
          <a:p>
            <a:br>
              <a:rPr lang="en-ZA" sz="2800" dirty="0">
                <a:latin typeface="Century Gothic"/>
                <a:cs typeface="Century Gothic"/>
              </a:rPr>
            </a:br>
            <a:br>
              <a:rPr lang="en-ZA" sz="2800" dirty="0">
                <a:latin typeface="Century Gothic"/>
                <a:cs typeface="Century Gothic"/>
              </a:rPr>
            </a:br>
            <a:br>
              <a:rPr lang="en-ZA" sz="2800" dirty="0">
                <a:latin typeface="Century Gothic"/>
                <a:cs typeface="Century Gothic"/>
              </a:rPr>
            </a:br>
            <a:br>
              <a:rPr lang="en-ZA" sz="2800" dirty="0">
                <a:latin typeface="Century Gothic"/>
                <a:cs typeface="Century Gothic"/>
              </a:rPr>
            </a:br>
            <a:r>
              <a:rPr lang="en-ZA" sz="2800" dirty="0">
                <a:latin typeface="Century Gothic"/>
                <a:cs typeface="Century Gothic"/>
              </a:rPr>
              <a:t>2</a:t>
            </a:r>
            <a:r>
              <a:rPr lang="en-ZA" sz="2800" baseline="30000" dirty="0">
                <a:latin typeface="Century Gothic"/>
                <a:cs typeface="Century Gothic"/>
              </a:rPr>
              <a:t>nd</a:t>
            </a:r>
            <a:r>
              <a:rPr lang="en-ZA" sz="2800" dirty="0">
                <a:latin typeface="Century Gothic"/>
                <a:cs typeface="Century Gothic"/>
              </a:rPr>
              <a:t>  Quarter performance report</a:t>
            </a:r>
            <a:endParaRPr lang="en-GB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67544" y="4114800"/>
            <a:ext cx="8208912" cy="508552"/>
          </a:xfrm>
        </p:spPr>
        <p:txBody>
          <a:bodyPr>
            <a:normAutofit/>
          </a:bodyPr>
          <a:lstStyle/>
          <a:p>
            <a:r>
              <a:rPr lang="en-GB" dirty="0"/>
              <a:t> Provincial Treasury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84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10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520" y="257181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403648" y="616530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bmk="_Toc325015721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Key: Between 0 – 49 % delivery = Red; 50% – 79% delivery = Yellow; 80-100 % delivery = Green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73B8E72-6DCE-4DC0-9067-BDDD5E5142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1085850"/>
            <a:ext cx="6696744" cy="486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64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11</a:t>
            </a:fld>
            <a:endParaRPr lang="en-ZA" dirty="0"/>
          </a:p>
        </p:txBody>
      </p:sp>
      <p:sp>
        <p:nvSpPr>
          <p:cNvPr id="25" name="AutoShape 36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 bwMode="auto">
          <a:xfrm>
            <a:off x="295275" y="188640"/>
            <a:ext cx="8597205" cy="551592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normAutofit fontScale="90000"/>
          </a:bodyPr>
          <a:lstStyle/>
          <a:p>
            <a:pPr>
              <a:spcBef>
                <a:spcPts val="1800"/>
              </a:spcBef>
              <a:spcAft>
                <a:spcPct val="0"/>
              </a:spcAft>
            </a:pPr>
            <a:br>
              <a:rPr lang="en-ZA" sz="2600" dirty="0">
                <a:solidFill>
                  <a:schemeClr val="bg1"/>
                </a:solidFill>
              </a:rPr>
            </a:br>
            <a:r>
              <a:rPr lang="en-ZA" sz="2600" dirty="0">
                <a:solidFill>
                  <a:schemeClr val="bg1"/>
                </a:solidFill>
              </a:rPr>
              <a:t>PROGRAMME 1 PERFORMANCE  -  </a:t>
            </a:r>
            <a:r>
              <a:rPr lang="en-GB" sz="2000" dirty="0">
                <a:solidFill>
                  <a:schemeClr val="bg1"/>
                </a:solidFill>
              </a:rPr>
              <a:t>ADMINISTRATION</a:t>
            </a:r>
            <a:br>
              <a:rPr lang="en-GB" sz="3600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endParaRPr lang="en-GB" sz="2600" b="1" dirty="0">
              <a:solidFill>
                <a:schemeClr val="bg1"/>
              </a:solidFill>
            </a:endParaRPr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1279418" y="2636912"/>
            <a:ext cx="7848364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2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Administration achieved 6 of the 7    1</a:t>
            </a:r>
            <a:r>
              <a:rPr lang="en-US" sz="1400" b="1" baseline="30000" dirty="0">
                <a:solidFill>
                  <a:prstClr val="black"/>
                </a:solidFill>
                <a:latin typeface="Century Gothic" pitchFamily="34" charset="0"/>
              </a:rPr>
              <a:t>st</a:t>
            </a: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  quarter planned targets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21" name="Text Placeholder 5"/>
          <p:cNvSpPr txBox="1">
            <a:spLocks/>
          </p:cNvSpPr>
          <p:nvPr/>
        </p:nvSpPr>
        <p:spPr>
          <a:xfrm>
            <a:off x="1211513" y="3933056"/>
            <a:ext cx="7848364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2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None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23" name="Text Placeholder 5"/>
          <p:cNvSpPr txBox="1">
            <a:spLocks/>
          </p:cNvSpPr>
          <p:nvPr/>
        </p:nvSpPr>
        <p:spPr>
          <a:xfrm>
            <a:off x="878504" y="5085184"/>
            <a:ext cx="6069760" cy="1224136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endParaRPr lang="en-US" sz="12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4" name="Text Placeholder 5"/>
          <p:cNvSpPr txBox="1">
            <a:spLocks/>
          </p:cNvSpPr>
          <p:nvPr/>
        </p:nvSpPr>
        <p:spPr>
          <a:xfrm>
            <a:off x="479539" y="5754286"/>
            <a:ext cx="7848364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67544" y="1196752"/>
            <a:ext cx="8280920" cy="106953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/>
          </a:p>
        </p:txBody>
      </p:sp>
      <p:sp>
        <p:nvSpPr>
          <p:cNvPr id="17" name="Text Placeholder 5"/>
          <p:cNvSpPr txBox="1">
            <a:spLocks/>
          </p:cNvSpPr>
          <p:nvPr/>
        </p:nvSpPr>
        <p:spPr>
          <a:xfrm>
            <a:off x="878504" y="1273468"/>
            <a:ext cx="2260701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</a:rPr>
              <a:t>ACHIEVEMENTS</a:t>
            </a: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18" name="Text Placeholder 5"/>
          <p:cNvSpPr txBox="1">
            <a:spLocks/>
          </p:cNvSpPr>
          <p:nvPr/>
        </p:nvSpPr>
        <p:spPr>
          <a:xfrm>
            <a:off x="1220738" y="1703572"/>
            <a:ext cx="7848364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2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Administration achieved eight (8) of the eight (8) 2</a:t>
            </a:r>
            <a:r>
              <a:rPr lang="en-US" sz="1400" b="1" baseline="30000" dirty="0">
                <a:solidFill>
                  <a:prstClr val="black"/>
                </a:solidFill>
                <a:latin typeface="Century Gothic" pitchFamily="34" charset="0"/>
              </a:rPr>
              <a:t>nd</a:t>
            </a: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 quarter planned targets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60795" y="2431333"/>
            <a:ext cx="8280920" cy="11310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/>
          </a:p>
        </p:txBody>
      </p:sp>
      <p:sp>
        <p:nvSpPr>
          <p:cNvPr id="27" name="Text Placeholder 5"/>
          <p:cNvSpPr txBox="1">
            <a:spLocks/>
          </p:cNvSpPr>
          <p:nvPr/>
        </p:nvSpPr>
        <p:spPr>
          <a:xfrm>
            <a:off x="878504" y="2518634"/>
            <a:ext cx="3261448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</a:rPr>
              <a:t>PARTIAL ACHIEVEMENTS</a:t>
            </a: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28" name="Text Placeholder 5"/>
          <p:cNvSpPr txBox="1">
            <a:spLocks/>
          </p:cNvSpPr>
          <p:nvPr/>
        </p:nvSpPr>
        <p:spPr>
          <a:xfrm>
            <a:off x="1211513" y="3007397"/>
            <a:ext cx="7848364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2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None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79539" y="3722699"/>
            <a:ext cx="8280920" cy="11310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/>
          </a:p>
        </p:txBody>
      </p:sp>
      <p:sp>
        <p:nvSpPr>
          <p:cNvPr id="30" name="Text Placeholder 5"/>
          <p:cNvSpPr txBox="1">
            <a:spLocks/>
          </p:cNvSpPr>
          <p:nvPr/>
        </p:nvSpPr>
        <p:spPr>
          <a:xfrm>
            <a:off x="878504" y="3799485"/>
            <a:ext cx="3261448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</a:rPr>
              <a:t>NON ACHIEVEMENTS</a:t>
            </a: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31" name="Text Placeholder 5"/>
          <p:cNvSpPr txBox="1">
            <a:spLocks/>
          </p:cNvSpPr>
          <p:nvPr/>
        </p:nvSpPr>
        <p:spPr>
          <a:xfrm>
            <a:off x="1211513" y="4288248"/>
            <a:ext cx="7848364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2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None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  <p:custDataLst>
              <p:tags r:id="rId3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  <p:sp>
        <p:nvSpPr>
          <p:cNvPr id="20" name="Rounded Rectangle 19"/>
          <p:cNvSpPr/>
          <p:nvPr/>
        </p:nvSpPr>
        <p:spPr>
          <a:xfrm>
            <a:off x="518568" y="5015564"/>
            <a:ext cx="8280920" cy="11310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b="1" dirty="0">
                <a:solidFill>
                  <a:prstClr val="black"/>
                </a:solidFill>
                <a:latin typeface="Century Gothic" pitchFamily="34" charset="0"/>
              </a:rPr>
              <a:t>BUDGET EXPENDITURE</a:t>
            </a:r>
            <a:endParaRPr lang="en-US" sz="1200" dirty="0">
              <a:solidFill>
                <a:prstClr val="black"/>
              </a:solidFill>
              <a:latin typeface="Century Gothic" pitchFamily="34" charset="0"/>
            </a:endParaRPr>
          </a:p>
          <a:p>
            <a:pPr marL="817200" lvl="3" indent="-180000">
              <a:spcBef>
                <a:spcPts val="300"/>
              </a:spcBef>
              <a:buClr>
                <a:srgbClr val="002060"/>
              </a:buClr>
              <a:buBlip>
                <a:blip r:embed="rId5"/>
              </a:buBlip>
            </a:pPr>
            <a:r>
              <a:rPr lang="en-US" sz="1400" b="1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Century Gothic" pitchFamily="34" charset="0"/>
              </a:rPr>
              <a:t>43% of the budget was spent for the period April – September 2018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890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7" grpId="0"/>
      <p:bldP spid="27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12</a:t>
            </a:fld>
            <a:endParaRPr lang="en-ZA" dirty="0"/>
          </a:p>
        </p:txBody>
      </p:sp>
      <p:sp>
        <p:nvSpPr>
          <p:cNvPr id="25" name="AutoShape 36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 bwMode="auto">
          <a:xfrm>
            <a:off x="295275" y="188640"/>
            <a:ext cx="8764602" cy="551592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normAutofit fontScale="90000"/>
          </a:bodyPr>
          <a:lstStyle/>
          <a:p>
            <a:pPr>
              <a:spcBef>
                <a:spcPts val="1800"/>
              </a:spcBef>
              <a:spcAft>
                <a:spcPct val="0"/>
              </a:spcAft>
            </a:pPr>
            <a:br>
              <a:rPr lang="en-ZA" sz="2600" dirty="0">
                <a:solidFill>
                  <a:schemeClr val="bg1"/>
                </a:solidFill>
              </a:rPr>
            </a:br>
            <a:r>
              <a:rPr lang="en-ZA" sz="2600" dirty="0">
                <a:solidFill>
                  <a:schemeClr val="bg1"/>
                </a:solidFill>
              </a:rPr>
              <a:t>PROGRAMME 2 PERFORMANCE - </a:t>
            </a:r>
            <a:r>
              <a:rPr lang="en-GB" sz="2000" dirty="0">
                <a:solidFill>
                  <a:schemeClr val="bg1"/>
                </a:solidFill>
              </a:rPr>
              <a:t>SUSTAINABLE RESOURCE MANAGENT</a:t>
            </a:r>
            <a:br>
              <a:rPr lang="en-GB" sz="3600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endParaRPr lang="en-GB" sz="2600" b="1" dirty="0">
              <a:solidFill>
                <a:schemeClr val="bg1"/>
              </a:solidFill>
            </a:endParaRPr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1279418" y="2636912"/>
            <a:ext cx="7848364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2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Administration achieved 6 of the 7    1</a:t>
            </a:r>
            <a:r>
              <a:rPr lang="en-US" sz="1400" b="1" baseline="30000" dirty="0">
                <a:solidFill>
                  <a:prstClr val="black"/>
                </a:solidFill>
                <a:latin typeface="Century Gothic" pitchFamily="34" charset="0"/>
              </a:rPr>
              <a:t>st</a:t>
            </a: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  quarter planned targets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21" name="Text Placeholder 5"/>
          <p:cNvSpPr txBox="1">
            <a:spLocks/>
          </p:cNvSpPr>
          <p:nvPr/>
        </p:nvSpPr>
        <p:spPr>
          <a:xfrm>
            <a:off x="1211513" y="3933056"/>
            <a:ext cx="7848364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2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None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23" name="Text Placeholder 5"/>
          <p:cNvSpPr txBox="1">
            <a:spLocks/>
          </p:cNvSpPr>
          <p:nvPr/>
        </p:nvSpPr>
        <p:spPr>
          <a:xfrm>
            <a:off x="878504" y="5085184"/>
            <a:ext cx="3261448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endParaRPr lang="en-US" sz="12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24" name="Text Placeholder 5"/>
          <p:cNvSpPr txBox="1">
            <a:spLocks/>
          </p:cNvSpPr>
          <p:nvPr/>
        </p:nvSpPr>
        <p:spPr>
          <a:xfrm>
            <a:off x="683568" y="5472064"/>
            <a:ext cx="7848872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67544" y="1196752"/>
            <a:ext cx="8280920" cy="106953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/>
          </a:p>
        </p:txBody>
      </p:sp>
      <p:sp>
        <p:nvSpPr>
          <p:cNvPr id="17" name="Text Placeholder 5"/>
          <p:cNvSpPr txBox="1">
            <a:spLocks/>
          </p:cNvSpPr>
          <p:nvPr/>
        </p:nvSpPr>
        <p:spPr>
          <a:xfrm>
            <a:off x="878504" y="1273468"/>
            <a:ext cx="2260701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</a:rPr>
              <a:t>ACHIEVEMENTS</a:t>
            </a: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18" name="Text Placeholder 5"/>
          <p:cNvSpPr txBox="1">
            <a:spLocks/>
          </p:cNvSpPr>
          <p:nvPr/>
        </p:nvSpPr>
        <p:spPr>
          <a:xfrm>
            <a:off x="1279418" y="1711253"/>
            <a:ext cx="7848364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2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Sustainable Resource Management achieved fifteen (15)  of the seventeen  (17)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2</a:t>
            </a:r>
            <a:r>
              <a:rPr lang="en-US" sz="1400" b="1" baseline="30000" dirty="0">
                <a:solidFill>
                  <a:prstClr val="black"/>
                </a:solidFill>
                <a:latin typeface="Century Gothic" pitchFamily="34" charset="0"/>
              </a:rPr>
              <a:t>nd</a:t>
            </a: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 quarter planned targets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60795" y="2431333"/>
            <a:ext cx="8280920" cy="11310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/>
          </a:p>
        </p:txBody>
      </p:sp>
      <p:sp>
        <p:nvSpPr>
          <p:cNvPr id="27" name="Text Placeholder 5"/>
          <p:cNvSpPr txBox="1">
            <a:spLocks/>
          </p:cNvSpPr>
          <p:nvPr/>
        </p:nvSpPr>
        <p:spPr>
          <a:xfrm>
            <a:off x="878504" y="2518634"/>
            <a:ext cx="3261448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</a:rPr>
              <a:t>PARTIAL ACHIEVEMENTS</a:t>
            </a: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28" name="Text Placeholder 5"/>
          <p:cNvSpPr txBox="1">
            <a:spLocks/>
          </p:cNvSpPr>
          <p:nvPr/>
        </p:nvSpPr>
        <p:spPr>
          <a:xfrm>
            <a:off x="1211513" y="3007397"/>
            <a:ext cx="7848364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2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Two (2)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79539" y="3722699"/>
            <a:ext cx="8280920" cy="11310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/>
          </a:p>
        </p:txBody>
      </p:sp>
      <p:sp>
        <p:nvSpPr>
          <p:cNvPr id="30" name="Text Placeholder 5"/>
          <p:cNvSpPr txBox="1">
            <a:spLocks/>
          </p:cNvSpPr>
          <p:nvPr/>
        </p:nvSpPr>
        <p:spPr>
          <a:xfrm>
            <a:off x="878504" y="3799485"/>
            <a:ext cx="3261448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</a:rPr>
              <a:t>NON ACHIEVEMENTS</a:t>
            </a: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31" name="Text Placeholder 5"/>
          <p:cNvSpPr txBox="1">
            <a:spLocks/>
          </p:cNvSpPr>
          <p:nvPr/>
        </p:nvSpPr>
        <p:spPr>
          <a:xfrm>
            <a:off x="1211513" y="4288248"/>
            <a:ext cx="7848364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2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None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  <p:custDataLst>
              <p:tags r:id="rId3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  <p:sp>
        <p:nvSpPr>
          <p:cNvPr id="20" name="Rounded Rectangle 19"/>
          <p:cNvSpPr/>
          <p:nvPr/>
        </p:nvSpPr>
        <p:spPr>
          <a:xfrm>
            <a:off x="518568" y="5015564"/>
            <a:ext cx="8280920" cy="11310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b="1" dirty="0">
                <a:solidFill>
                  <a:prstClr val="black"/>
                </a:solidFill>
                <a:latin typeface="Century Gothic" pitchFamily="34" charset="0"/>
              </a:rPr>
              <a:t>BUDGET EXPENDITURE</a:t>
            </a:r>
            <a:endParaRPr lang="en-US" sz="1200" dirty="0">
              <a:solidFill>
                <a:prstClr val="black"/>
              </a:solidFill>
              <a:latin typeface="Century Gothic" pitchFamily="34" charset="0"/>
            </a:endParaRPr>
          </a:p>
          <a:p>
            <a:pPr marL="817200" lvl="3" indent="-180000">
              <a:spcBef>
                <a:spcPts val="300"/>
              </a:spcBef>
              <a:buClr>
                <a:srgbClr val="002060"/>
              </a:buClr>
              <a:buBlip>
                <a:blip r:embed="rId5"/>
              </a:buBlip>
            </a:pPr>
            <a:r>
              <a:rPr lang="en-US" sz="1400" b="1" dirty="0">
                <a:solidFill>
                  <a:schemeClr val="tx1"/>
                </a:solidFill>
                <a:latin typeface="Century Gothic" pitchFamily="34" charset="0"/>
              </a:rPr>
              <a:t>     32% of the budget was spent for the period April – September 2018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569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7" grpId="0"/>
      <p:bldP spid="27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13</a:t>
            </a:fld>
            <a:endParaRPr lang="en-ZA" dirty="0"/>
          </a:p>
        </p:txBody>
      </p:sp>
      <p:sp>
        <p:nvSpPr>
          <p:cNvPr id="25" name="AutoShape 36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 bwMode="auto">
          <a:xfrm>
            <a:off x="295275" y="188640"/>
            <a:ext cx="8764602" cy="551592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normAutofit fontScale="90000"/>
          </a:bodyPr>
          <a:lstStyle/>
          <a:p>
            <a:pPr>
              <a:spcBef>
                <a:spcPts val="1800"/>
              </a:spcBef>
              <a:spcAft>
                <a:spcPct val="0"/>
              </a:spcAft>
            </a:pPr>
            <a:br>
              <a:rPr lang="en-ZA" sz="2600" dirty="0">
                <a:solidFill>
                  <a:schemeClr val="bg1"/>
                </a:solidFill>
              </a:rPr>
            </a:br>
            <a:r>
              <a:rPr lang="en-ZA" sz="2600" dirty="0">
                <a:solidFill>
                  <a:schemeClr val="bg1"/>
                </a:solidFill>
              </a:rPr>
              <a:t>PROGRAMME 3 PERFORMANCE – </a:t>
            </a:r>
            <a:r>
              <a:rPr lang="en-GB" sz="2000" dirty="0">
                <a:solidFill>
                  <a:schemeClr val="bg1"/>
                </a:solidFill>
              </a:rPr>
              <a:t>Asset Management</a:t>
            </a:r>
            <a:br>
              <a:rPr lang="en-GB" sz="3600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endParaRPr lang="en-GB" sz="2600" b="1" dirty="0">
              <a:solidFill>
                <a:schemeClr val="bg1"/>
              </a:solidFill>
            </a:endParaRPr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1279418" y="2636912"/>
            <a:ext cx="7848364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2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Administration achieved 6 of the 7    1</a:t>
            </a:r>
            <a:r>
              <a:rPr lang="en-US" sz="1400" b="1" baseline="30000" dirty="0">
                <a:solidFill>
                  <a:prstClr val="black"/>
                </a:solidFill>
                <a:latin typeface="Century Gothic" pitchFamily="34" charset="0"/>
              </a:rPr>
              <a:t>st</a:t>
            </a: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  quarter planned targets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21" name="Text Placeholder 5"/>
          <p:cNvSpPr txBox="1">
            <a:spLocks/>
          </p:cNvSpPr>
          <p:nvPr/>
        </p:nvSpPr>
        <p:spPr>
          <a:xfrm>
            <a:off x="1211513" y="3933056"/>
            <a:ext cx="7848364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2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None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23" name="Text Placeholder 5"/>
          <p:cNvSpPr txBox="1">
            <a:spLocks/>
          </p:cNvSpPr>
          <p:nvPr/>
        </p:nvSpPr>
        <p:spPr>
          <a:xfrm>
            <a:off x="856048" y="5085184"/>
            <a:ext cx="3261448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67544" y="1196752"/>
            <a:ext cx="8280920" cy="106953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/>
          </a:p>
        </p:txBody>
      </p:sp>
      <p:sp>
        <p:nvSpPr>
          <p:cNvPr id="17" name="Text Placeholder 5"/>
          <p:cNvSpPr txBox="1">
            <a:spLocks/>
          </p:cNvSpPr>
          <p:nvPr/>
        </p:nvSpPr>
        <p:spPr>
          <a:xfrm>
            <a:off x="878504" y="1273468"/>
            <a:ext cx="2260701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</a:rPr>
              <a:t>ACHIEVEMENTS</a:t>
            </a: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18" name="Text Placeholder 5"/>
          <p:cNvSpPr txBox="1">
            <a:spLocks/>
          </p:cNvSpPr>
          <p:nvPr/>
        </p:nvSpPr>
        <p:spPr>
          <a:xfrm>
            <a:off x="1279418" y="1711253"/>
            <a:ext cx="7848364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2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r>
              <a:rPr lang="en-US" sz="1400" b="1" dirty="0">
                <a:latin typeface="Century Gothic" pitchFamily="34" charset="0"/>
              </a:rPr>
              <a:t>Asset Management achieved twelve (12) of the twelve (12) 2</a:t>
            </a:r>
            <a:r>
              <a:rPr lang="en-US" sz="1400" b="1" baseline="30000" dirty="0">
                <a:latin typeface="Century Gothic" pitchFamily="34" charset="0"/>
              </a:rPr>
              <a:t>nd</a:t>
            </a:r>
            <a:r>
              <a:rPr lang="en-US" sz="1400" b="1" dirty="0">
                <a:latin typeface="Century Gothic" pitchFamily="34" charset="0"/>
              </a:rPr>
              <a:t> quarter planned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targets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60795" y="2431333"/>
            <a:ext cx="8280920" cy="11310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/>
          </a:p>
        </p:txBody>
      </p:sp>
      <p:sp>
        <p:nvSpPr>
          <p:cNvPr id="27" name="Text Placeholder 5"/>
          <p:cNvSpPr txBox="1">
            <a:spLocks/>
          </p:cNvSpPr>
          <p:nvPr/>
        </p:nvSpPr>
        <p:spPr>
          <a:xfrm>
            <a:off x="878504" y="2518634"/>
            <a:ext cx="3261448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</a:rPr>
              <a:t>PARTIAL ACHIEVEMENTS</a:t>
            </a: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28" name="Text Placeholder 5"/>
          <p:cNvSpPr txBox="1">
            <a:spLocks/>
          </p:cNvSpPr>
          <p:nvPr/>
        </p:nvSpPr>
        <p:spPr>
          <a:xfrm>
            <a:off x="900100" y="2945904"/>
            <a:ext cx="7848364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3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r>
              <a:rPr lang="en-US" sz="1200" b="1" dirty="0">
                <a:solidFill>
                  <a:prstClr val="black"/>
                </a:solidFill>
                <a:latin typeface="Century Gothic" pitchFamily="34" charset="0"/>
              </a:rPr>
              <a:t>None</a:t>
            </a: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79539" y="3722699"/>
            <a:ext cx="8280920" cy="11310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/>
          </a:p>
        </p:txBody>
      </p:sp>
      <p:sp>
        <p:nvSpPr>
          <p:cNvPr id="30" name="Text Placeholder 5"/>
          <p:cNvSpPr txBox="1">
            <a:spLocks/>
          </p:cNvSpPr>
          <p:nvPr/>
        </p:nvSpPr>
        <p:spPr>
          <a:xfrm>
            <a:off x="878504" y="3799485"/>
            <a:ext cx="3261448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</a:rPr>
              <a:t>NON ACHIEVEMENTS</a:t>
            </a: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31" name="Text Placeholder 5"/>
          <p:cNvSpPr txBox="1">
            <a:spLocks/>
          </p:cNvSpPr>
          <p:nvPr/>
        </p:nvSpPr>
        <p:spPr>
          <a:xfrm>
            <a:off x="1043340" y="4270885"/>
            <a:ext cx="7848364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2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r>
              <a:rPr lang="en-US" sz="1200" b="1" dirty="0">
                <a:solidFill>
                  <a:prstClr val="black"/>
                </a:solidFill>
                <a:latin typeface="Century Gothic" pitchFamily="34" charset="0"/>
              </a:rPr>
              <a:t>None</a:t>
            </a: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  <p:custDataLst>
              <p:tags r:id="rId3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  <p:sp>
        <p:nvSpPr>
          <p:cNvPr id="20" name="Rounded Rectangle 19"/>
          <p:cNvSpPr/>
          <p:nvPr/>
        </p:nvSpPr>
        <p:spPr>
          <a:xfrm>
            <a:off x="518568" y="5015564"/>
            <a:ext cx="8280920" cy="11310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b="1" dirty="0">
                <a:solidFill>
                  <a:prstClr val="black"/>
                </a:solidFill>
                <a:latin typeface="Century Gothic" pitchFamily="34" charset="0"/>
              </a:rPr>
              <a:t>BUDGET EXPENDITURE</a:t>
            </a:r>
            <a:endParaRPr lang="en-US" sz="1200" dirty="0">
              <a:solidFill>
                <a:prstClr val="black"/>
              </a:solidFill>
              <a:latin typeface="Century Gothic" pitchFamily="34" charset="0"/>
            </a:endParaRPr>
          </a:p>
          <a:p>
            <a:pPr marL="817200" lvl="3" indent="-180000">
              <a:spcBef>
                <a:spcPts val="300"/>
              </a:spcBef>
              <a:buClr>
                <a:srgbClr val="002060"/>
              </a:buClr>
              <a:buBlip>
                <a:blip r:embed="rId5"/>
              </a:buBlip>
            </a:pPr>
            <a:r>
              <a:rPr lang="en-US" sz="1400" b="1" dirty="0">
                <a:solidFill>
                  <a:srgbClr val="FF0000"/>
                </a:solidFill>
                <a:latin typeface="Century Gothic" pitchFamily="34" charset="0"/>
              </a:rPr>
              <a:t>     </a:t>
            </a:r>
            <a:r>
              <a:rPr lang="en-US" sz="1400" b="1" dirty="0">
                <a:solidFill>
                  <a:schemeClr val="tx1"/>
                </a:solidFill>
                <a:latin typeface="Century Gothic" pitchFamily="34" charset="0"/>
              </a:rPr>
              <a:t>39% of the budget was spent for the period April – September 2018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9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7" grpId="0"/>
      <p:bldP spid="27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14</a:t>
            </a:fld>
            <a:endParaRPr lang="en-ZA" dirty="0"/>
          </a:p>
        </p:txBody>
      </p:sp>
      <p:sp>
        <p:nvSpPr>
          <p:cNvPr id="25" name="AutoShape 36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 bwMode="auto">
          <a:xfrm>
            <a:off x="295275" y="188640"/>
            <a:ext cx="8764602" cy="551592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normAutofit fontScale="90000"/>
          </a:bodyPr>
          <a:lstStyle/>
          <a:p>
            <a:pPr>
              <a:spcBef>
                <a:spcPts val="1800"/>
              </a:spcBef>
              <a:spcAft>
                <a:spcPct val="0"/>
              </a:spcAft>
            </a:pPr>
            <a:br>
              <a:rPr lang="en-ZA" sz="2600" dirty="0">
                <a:solidFill>
                  <a:schemeClr val="bg1"/>
                </a:solidFill>
              </a:rPr>
            </a:br>
            <a:r>
              <a:rPr lang="en-ZA" sz="2600" dirty="0">
                <a:solidFill>
                  <a:schemeClr val="bg1"/>
                </a:solidFill>
              </a:rPr>
              <a:t>PROGRAMME 4 PERFORMANCE - </a:t>
            </a:r>
            <a:r>
              <a:rPr lang="en-GB" sz="2000" dirty="0">
                <a:solidFill>
                  <a:schemeClr val="bg1"/>
                </a:solidFill>
              </a:rPr>
              <a:t>  FINANCIAL GOVERNANCE</a:t>
            </a:r>
            <a:br>
              <a:rPr lang="en-GB" sz="3600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endParaRPr lang="en-GB" sz="2600" b="1" dirty="0">
              <a:solidFill>
                <a:schemeClr val="bg1"/>
              </a:solidFill>
            </a:endParaRPr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1279418" y="2636912"/>
            <a:ext cx="7848364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2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Administration achieved 6 of the 7    1</a:t>
            </a:r>
            <a:r>
              <a:rPr lang="en-US" sz="1400" b="1" baseline="30000" dirty="0">
                <a:solidFill>
                  <a:prstClr val="black"/>
                </a:solidFill>
                <a:latin typeface="Century Gothic" pitchFamily="34" charset="0"/>
              </a:rPr>
              <a:t>st</a:t>
            </a: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  quarter planned targets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21" name="Text Placeholder 5"/>
          <p:cNvSpPr txBox="1">
            <a:spLocks/>
          </p:cNvSpPr>
          <p:nvPr/>
        </p:nvSpPr>
        <p:spPr>
          <a:xfrm>
            <a:off x="1211513" y="3933056"/>
            <a:ext cx="7848364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2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None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24" name="Text Placeholder 5"/>
          <p:cNvSpPr txBox="1">
            <a:spLocks/>
          </p:cNvSpPr>
          <p:nvPr/>
        </p:nvSpPr>
        <p:spPr>
          <a:xfrm>
            <a:off x="1219129" y="5478458"/>
            <a:ext cx="7848364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67544" y="1196752"/>
            <a:ext cx="8352928" cy="106953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/>
          </a:p>
        </p:txBody>
      </p:sp>
      <p:sp>
        <p:nvSpPr>
          <p:cNvPr id="17" name="Text Placeholder 5"/>
          <p:cNvSpPr txBox="1">
            <a:spLocks/>
          </p:cNvSpPr>
          <p:nvPr/>
        </p:nvSpPr>
        <p:spPr>
          <a:xfrm>
            <a:off x="878504" y="1273468"/>
            <a:ext cx="2260701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</a:rPr>
              <a:t>ACHIEVEMENTS</a:t>
            </a: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18" name="Text Placeholder 5"/>
          <p:cNvSpPr txBox="1">
            <a:spLocks/>
          </p:cNvSpPr>
          <p:nvPr/>
        </p:nvSpPr>
        <p:spPr>
          <a:xfrm>
            <a:off x="1211513" y="1628800"/>
            <a:ext cx="7848364" cy="645392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2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Financial Governance  achieved nine (9</a:t>
            </a:r>
            <a:r>
              <a:rPr lang="en-US" sz="1400" b="1" dirty="0">
                <a:latin typeface="Century Gothic" pitchFamily="34" charset="0"/>
              </a:rPr>
              <a:t>) of the </a:t>
            </a: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ten (10</a:t>
            </a:r>
            <a:r>
              <a:rPr lang="en-US" sz="1400" b="1" dirty="0">
                <a:latin typeface="Century Gothic" pitchFamily="34" charset="0"/>
              </a:rPr>
              <a:t>) 2</a:t>
            </a:r>
            <a:r>
              <a:rPr lang="en-US" sz="1400" b="1" baseline="30000" dirty="0">
                <a:latin typeface="Century Gothic" pitchFamily="34" charset="0"/>
              </a:rPr>
              <a:t>nd</a:t>
            </a:r>
            <a:r>
              <a:rPr lang="en-US" sz="1400" b="1" dirty="0">
                <a:latin typeface="Century Gothic" pitchFamily="34" charset="0"/>
              </a:rPr>
              <a:t> </a:t>
            </a: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quarter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planned targets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60794" y="2431333"/>
            <a:ext cx="8359677" cy="11310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/>
          </a:p>
        </p:txBody>
      </p:sp>
      <p:sp>
        <p:nvSpPr>
          <p:cNvPr id="27" name="Text Placeholder 5"/>
          <p:cNvSpPr txBox="1">
            <a:spLocks/>
          </p:cNvSpPr>
          <p:nvPr/>
        </p:nvSpPr>
        <p:spPr>
          <a:xfrm>
            <a:off x="878504" y="2518634"/>
            <a:ext cx="3261448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</a:rPr>
              <a:t>PARTIAL ACHIEVEMENTS</a:t>
            </a: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28" name="Text Placeholder 5"/>
          <p:cNvSpPr txBox="1">
            <a:spLocks/>
          </p:cNvSpPr>
          <p:nvPr/>
        </p:nvSpPr>
        <p:spPr>
          <a:xfrm>
            <a:off x="1211513" y="3007397"/>
            <a:ext cx="7848364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2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r>
              <a:rPr lang="en-US" sz="1400" b="1" dirty="0">
                <a:latin typeface="Century Gothic" pitchFamily="34" charset="0"/>
              </a:rPr>
              <a:t>One (1)</a:t>
            </a:r>
            <a:endParaRPr lang="en-US" sz="1200" dirty="0">
              <a:latin typeface="Century Gothic" pitchFamily="34" charset="0"/>
            </a:endParaRP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79539" y="3722699"/>
            <a:ext cx="8340932" cy="11310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/>
          </a:p>
        </p:txBody>
      </p:sp>
      <p:sp>
        <p:nvSpPr>
          <p:cNvPr id="30" name="Text Placeholder 5"/>
          <p:cNvSpPr txBox="1">
            <a:spLocks/>
          </p:cNvSpPr>
          <p:nvPr/>
        </p:nvSpPr>
        <p:spPr>
          <a:xfrm>
            <a:off x="878504" y="3799485"/>
            <a:ext cx="3261448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</a:rPr>
              <a:t>NON ACHIEVEMENTS</a:t>
            </a: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31" name="Text Placeholder 5"/>
          <p:cNvSpPr txBox="1">
            <a:spLocks/>
          </p:cNvSpPr>
          <p:nvPr/>
        </p:nvSpPr>
        <p:spPr>
          <a:xfrm>
            <a:off x="1211513" y="4288248"/>
            <a:ext cx="7848364" cy="55503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36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54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720000" indent="-1800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6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33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305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77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2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r>
              <a:rPr lang="en-US" sz="1400" b="1" dirty="0">
                <a:solidFill>
                  <a:prstClr val="black"/>
                </a:solidFill>
                <a:latin typeface="Century Gothic" pitchFamily="34" charset="0"/>
              </a:rPr>
              <a:t>None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  <p:custDataLst>
              <p:tags r:id="rId3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  <p:sp>
        <p:nvSpPr>
          <p:cNvPr id="20" name="Rounded Rectangle 19"/>
          <p:cNvSpPr/>
          <p:nvPr/>
        </p:nvSpPr>
        <p:spPr>
          <a:xfrm>
            <a:off x="502019" y="5014065"/>
            <a:ext cx="8280920" cy="11310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lvl="2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en-US" b="1" dirty="0">
                <a:solidFill>
                  <a:prstClr val="black"/>
                </a:solidFill>
                <a:latin typeface="Century Gothic" pitchFamily="34" charset="0"/>
              </a:rPr>
              <a:t>BUDGET EXPENDITURE</a:t>
            </a:r>
            <a:endParaRPr lang="en-US" sz="1200" dirty="0">
              <a:solidFill>
                <a:prstClr val="black"/>
              </a:solidFill>
              <a:latin typeface="Century Gothic" pitchFamily="34" charset="0"/>
            </a:endParaRPr>
          </a:p>
          <a:p>
            <a:pPr marL="817200" lvl="3" indent="-180000">
              <a:spcBef>
                <a:spcPts val="300"/>
              </a:spcBef>
              <a:buClr>
                <a:srgbClr val="002060"/>
              </a:buClr>
              <a:buBlip>
                <a:blip r:embed="rId5"/>
              </a:buBlip>
            </a:pPr>
            <a:r>
              <a:rPr lang="en-US" sz="1400" b="1" dirty="0">
                <a:solidFill>
                  <a:srgbClr val="FF0000"/>
                </a:solidFill>
                <a:latin typeface="Century Gothic" pitchFamily="34" charset="0"/>
              </a:rPr>
              <a:t>     </a:t>
            </a:r>
            <a:r>
              <a:rPr lang="en-US" sz="1400" b="1" dirty="0">
                <a:solidFill>
                  <a:schemeClr val="tx1"/>
                </a:solidFill>
                <a:latin typeface="Century Gothic" pitchFamily="34" charset="0"/>
              </a:rPr>
              <a:t>42% of the budget was spent for the period April – September 2018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15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15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520" y="190244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592046"/>
              </p:ext>
            </p:extLst>
          </p:nvPr>
        </p:nvGraphicFramePr>
        <p:xfrm>
          <a:off x="323427" y="1052737"/>
          <a:ext cx="8504116" cy="5200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40915844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55932440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21393074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4075578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2495034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1620152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92488283"/>
                    </a:ext>
                  </a:extLst>
                </a:gridCol>
                <a:gridCol w="108719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08974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Programme / Sub programme / Performance Measures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Target for 2018/19 as per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Planned output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 per 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Preliminary output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 Achieved (on/above target)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Partially achieved/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achieved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Q2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Cumulative performance (2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Q)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Adjusted Budget/</a:t>
                      </a:r>
                    </a:p>
                    <a:p>
                      <a:pPr algn="ctr" fontAlgn="t"/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April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2018 –  September 2018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(R’000)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 spend </a:t>
                      </a: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209">
                <a:tc gridSpan="10">
                  <a:txBody>
                    <a:bodyPr/>
                    <a:lstStyle/>
                    <a:p>
                      <a:pPr algn="l" fontAlgn="t"/>
                      <a:r>
                        <a:rPr lang="en-ZA" sz="9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ZA" sz="1200" b="1" u="none" strike="noStrike" dirty="0">
                          <a:effectLst/>
                          <a:latin typeface="+mn-lt"/>
                        </a:rPr>
                        <a:t>PROGRAMME 1: ADMINISTRATION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10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R61 161 </a:t>
                      </a:r>
                    </a:p>
                    <a:p>
                      <a:pPr algn="ctr" fontAlgn="t"/>
                      <a:r>
                        <a:rPr lang="en-ZA" sz="11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R26</a:t>
                      </a:r>
                      <a:r>
                        <a:rPr lang="en-ZA" sz="11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452</a:t>
                      </a:r>
                      <a:r>
                        <a:rPr lang="en-ZA" sz="11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11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43%</a:t>
                      </a:r>
                    </a:p>
                    <a:p>
                      <a:pPr algn="ctr" fontAlgn="t"/>
                      <a:r>
                        <a:rPr lang="en-ZA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ZA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870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1.1</a:t>
                      </a:r>
                      <a:endParaRPr lang="en-ZA" sz="12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ZA" sz="1200" b="1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Office of the Minister</a:t>
                      </a:r>
                      <a:endParaRPr lang="en-ZA" sz="9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90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ZA" sz="9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 marL="6919" marR="6919" marT="6919" marB="0"/>
                </a:tc>
                <a:tc rowSpan="4">
                  <a:txBody>
                    <a:bodyPr/>
                    <a:lstStyle/>
                    <a:p>
                      <a:pPr algn="ctr" fontAlgn="t"/>
                      <a:endParaRPr lang="en-ZA" sz="1000" b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R6 828</a:t>
                      </a: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R2 866</a:t>
                      </a: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42%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6892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 dirty="0">
                          <a:effectLst/>
                        </a:rPr>
                        <a:t> </a:t>
                      </a:r>
                      <a:endParaRPr lang="en-ZA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 dirty="0">
                          <a:effectLst/>
                          <a:latin typeface="+mn-lt"/>
                        </a:rPr>
                        <a:t> 1.1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Number of formal</a:t>
                      </a:r>
                      <a:r>
                        <a:rPr lang="en-ZA" sz="1000" b="0" u="none" strike="noStrike" baseline="0" dirty="0">
                          <a:effectLst/>
                          <a:latin typeface="+mn-lt"/>
                        </a:rPr>
                        <a:t> engagements with the Department on meeting statutory and executive requirements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4540" marR="6919" marT="69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 8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2      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Achieved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1000" b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100%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 None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919" marR="6919" marT="6919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6995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 dirty="0">
                          <a:effectLst/>
                        </a:rPr>
                        <a:t> </a:t>
                      </a:r>
                      <a:endParaRPr lang="en-ZA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ZA" sz="10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ZA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formal engagements with the Western Cape Gambling and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Racing 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on meeting statutory and executive requirements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4540" marR="6919" marT="69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4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1       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Achieved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1000" b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100%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None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919" marR="6919" marT="6919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8036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 dirty="0">
                          <a:effectLst/>
                        </a:rPr>
                        <a:t> </a:t>
                      </a:r>
                      <a:endParaRPr lang="en-ZA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 dirty="0">
                          <a:effectLst/>
                          <a:latin typeface="+mn-lt"/>
                        </a:rPr>
                        <a:t> 1.3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Number of meetings</a:t>
                      </a:r>
                      <a:r>
                        <a:rPr lang="en-ZA" sz="1000" b="0" u="none" strike="noStrike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/engagements with the Consul General,</a:t>
                      </a:r>
                      <a:r>
                        <a:rPr lang="en-ZA" sz="1000" b="0" u="none" strike="noStrike" baseline="0" dirty="0">
                          <a:effectLst/>
                          <a:latin typeface="+mn-lt"/>
                        </a:rPr>
                        <a:t> members of the Diplomatic Corps and incoming foreign delegations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4540" marR="6919" marT="69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1000" b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 Achieved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1000" b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100%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None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919" marR="6919" marT="6919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167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16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520" y="190244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261565"/>
              </p:ext>
            </p:extLst>
          </p:nvPr>
        </p:nvGraphicFramePr>
        <p:xfrm>
          <a:off x="277800" y="980729"/>
          <a:ext cx="8614675" cy="5095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4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17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8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257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184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114403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Programme / Sub programme / Performance Measures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Target for 2018/19 as per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Planned output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 per 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Preliminary output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 Achieved (on/above target)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Partially achieved/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achieved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Q2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Cumulative performance (2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Q)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Adjusted Budget/</a:t>
                      </a:r>
                    </a:p>
                    <a:p>
                      <a:pPr algn="ctr" fontAlgn="t"/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April 2018 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 September 2018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(R’000)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 spend </a:t>
                      </a: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349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1.2</a:t>
                      </a:r>
                      <a:endParaRPr lang="en-ZA" sz="12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Management</a:t>
                      </a:r>
                      <a:r>
                        <a:rPr lang="en-ZA" sz="1200" b="1" i="0" u="none" strike="noStrike" baseline="0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 Services</a:t>
                      </a:r>
                      <a:endParaRPr lang="en-ZA" sz="12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9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9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9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lang="en-ZA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29 294</a:t>
                      </a: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R11</a:t>
                      </a:r>
                      <a:r>
                        <a:rPr lang="en-ZA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807</a:t>
                      </a: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40%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887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>
                          <a:effectLst/>
                        </a:rPr>
                        <a:t> </a:t>
                      </a:r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 2.1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prescribed performance plans and reports submitted 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Achieved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0920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>
                          <a:effectLst/>
                        </a:rPr>
                        <a:t> </a:t>
                      </a:r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 2.2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reports on the implementation of the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Workforce Plan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Achieved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t"/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t"/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t"/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t"/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t"/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t"/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t"/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t"/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t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outstanding report of first quarter was completed in the second quarter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18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17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6615" y="227410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94919"/>
              </p:ext>
            </p:extLst>
          </p:nvPr>
        </p:nvGraphicFramePr>
        <p:xfrm>
          <a:off x="341224" y="1124744"/>
          <a:ext cx="8551255" cy="3466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2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4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44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7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19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05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05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484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152127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Programme / Sub programme / Performance Measures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Target for 2018/19 as per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Planned output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 per 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Preliminary output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 Achieved (on/above target)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Partially achieved/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achieved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Q2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Cumulative performance (2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Q)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Adjusted Budget/</a:t>
                      </a:r>
                    </a:p>
                    <a:p>
                      <a:pPr algn="ctr" fontAlgn="t"/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April 2018 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 September 2018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(R’000)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 spend </a:t>
                      </a: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009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1.4</a:t>
                      </a:r>
                      <a:endParaRPr lang="en-ZA" sz="12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gridSpan="8"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Financial</a:t>
                      </a:r>
                      <a:r>
                        <a:rPr lang="en-ZA" sz="1200" b="1" i="0" u="none" strike="noStrike" baseline="0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 Management</a:t>
                      </a:r>
                      <a:endParaRPr lang="en-ZA" sz="9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en-ZA" sz="9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ZA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lang="en-ZA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25 039</a:t>
                      </a:r>
                      <a:endParaRPr lang="en-ZA" sz="1000" b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R11</a:t>
                      </a:r>
                      <a:r>
                        <a:rPr lang="en-ZA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779</a:t>
                      </a:r>
                      <a:endParaRPr lang="en-ZA" sz="1000" b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47%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497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 dirty="0">
                          <a:effectLst/>
                        </a:rPr>
                        <a:t> </a:t>
                      </a:r>
                      <a:endParaRPr lang="en-ZA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 3.1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IYM reports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Achieved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647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>
                          <a:effectLst/>
                        </a:rPr>
                        <a:t> </a:t>
                      </a:r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 3.2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Budget submissions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Achieved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None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647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Corporate reports </a:t>
                      </a:r>
                    </a:p>
                    <a:p>
                      <a:pPr algn="l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baseline="0" dirty="0"/>
                        <a:t>Achieved </a:t>
                      </a:r>
                      <a:endParaRPr lang="en-ZA" sz="1000" dirty="0"/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100%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None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165171013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353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18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8032" y="260648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771047"/>
              </p:ext>
            </p:extLst>
          </p:nvPr>
        </p:nvGraphicFramePr>
        <p:xfrm>
          <a:off x="323528" y="1052736"/>
          <a:ext cx="8496943" cy="39178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0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72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2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97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495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495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71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64785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Programme / Sub programme / Performance Measures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Target for 2018/19 as per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Planned output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 per 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Preliminary output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 Achieved (on/above target)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Partially achieved/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achieved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Q2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Cumulative performance (2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Q)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Adjusted Budget/</a:t>
                      </a:r>
                    </a:p>
                    <a:p>
                      <a:pPr algn="ctr" fontAlgn="t"/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April 2018 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 September 2018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(R’000)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 spend </a:t>
                      </a: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769">
                <a:tc gridSpan="9">
                  <a:txBody>
                    <a:bodyPr/>
                    <a:lstStyle/>
                    <a:p>
                      <a:pPr algn="l" fontAlgn="t"/>
                      <a:r>
                        <a:rPr lang="en-ZA" sz="9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ZA" sz="1200" b="1" u="none" strike="noStrike" dirty="0">
                          <a:effectLst/>
                          <a:latin typeface="+mn-lt"/>
                        </a:rPr>
                        <a:t>PROGRAMME 2: SUSTAINABLE RESOURCE MANAGEMENT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9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R159 486</a:t>
                      </a:r>
                    </a:p>
                    <a:p>
                      <a:pPr algn="ctr" fontAlgn="t"/>
                      <a:r>
                        <a:rPr lang="en-ZA" sz="11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lang="en-ZA" sz="11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51 785</a:t>
                      </a:r>
                      <a:endParaRPr lang="en-ZA" sz="1100" b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1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32%</a:t>
                      </a:r>
                      <a:endParaRPr lang="en-ZA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420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ZA" sz="1000" b="0" i="0" u="none" strike="noStrike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2.1</a:t>
                      </a:r>
                      <a:endParaRPr lang="en-ZA" sz="12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gridSpan="8"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Programme Support</a:t>
                      </a:r>
                    </a:p>
                    <a:p>
                      <a:pPr algn="l" fontAlgn="t"/>
                      <a:r>
                        <a:rPr lang="en-ZA" sz="90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ZA" sz="9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ZA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R8 049</a:t>
                      </a: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R2</a:t>
                      </a:r>
                      <a:r>
                        <a:rPr lang="en-ZA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803</a:t>
                      </a:r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35%</a:t>
                      </a:r>
                    </a:p>
                    <a:p>
                      <a:pPr algn="ctr" fontAlgn="t"/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449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 dirty="0">
                          <a:effectLst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 4.1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quarterly performance reports for Programme 2 – Sustainable Resource Management submitted</a:t>
                      </a:r>
                    </a:p>
                    <a:p>
                      <a:pPr algn="l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Achieved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57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19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520" y="190244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555573"/>
              </p:ext>
            </p:extLst>
          </p:nvPr>
        </p:nvGraphicFramePr>
        <p:xfrm>
          <a:off x="373379" y="1052736"/>
          <a:ext cx="8499577" cy="4405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8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8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0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86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20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10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9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9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2158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152127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Programme / Sub programme / Performance Measures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Target for 2018/19 as per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Planned output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 per 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Preliminary output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 Achieved (on/above target)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Partially achieved/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achieved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Q2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Cumulative performance (2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Q)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Adjusted Budget/</a:t>
                      </a:r>
                    </a:p>
                    <a:p>
                      <a:pPr algn="ctr" fontAlgn="t"/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April 2018 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 September 2018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(R’000)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 spend </a:t>
                      </a: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584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ZA" sz="1000" b="1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2.2</a:t>
                      </a:r>
                      <a:endParaRPr lang="en-ZA" sz="12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gridSpan="8">
                  <a:txBody>
                    <a:bodyPr/>
                    <a:lstStyle/>
                    <a:p>
                      <a:pPr algn="l" fontAlgn="t"/>
                      <a:r>
                        <a:rPr lang="en-ZA" sz="12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Fiscal</a:t>
                      </a:r>
                      <a:r>
                        <a:rPr lang="en-ZA" sz="1200" b="1" u="none" strike="noStrike" baseline="0" dirty="0">
                          <a:solidFill>
                            <a:schemeClr val="bg2"/>
                          </a:solidFill>
                          <a:effectLst/>
                        </a:rPr>
                        <a:t> Policy</a:t>
                      </a:r>
                      <a:endParaRPr lang="en-ZA" sz="9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900" u="none" strike="noStrike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ZA" sz="9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>
                    <a:solidFill>
                      <a:srgbClr val="EBF2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ZA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rowSpan="5"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lang="en-ZA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43 685</a:t>
                      </a:r>
                      <a:endParaRPr lang="en-ZA" sz="1000" b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R1</a:t>
                      </a:r>
                      <a:r>
                        <a:rPr lang="en-ZA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9 352</a:t>
                      </a:r>
                      <a:endParaRPr lang="en-ZA" sz="1000" b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44%</a:t>
                      </a: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529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 dirty="0">
                          <a:effectLst/>
                        </a:rPr>
                        <a:t> </a:t>
                      </a:r>
                      <a:endParaRPr lang="en-ZA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</a:rPr>
                        <a:t> 5.1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</a:rPr>
                        <a:t>Number of research reports on the Provincial and Local Government Fiscal System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EBF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 Achieved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100%</a:t>
                      </a:r>
                      <a:endParaRPr kumimoji="0" lang="en-ZA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None </a:t>
                      </a:r>
                      <a:endParaRPr kumimoji="0" lang="en-ZA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007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 dirty="0">
                          <a:effectLst/>
                        </a:rPr>
                        <a:t> </a:t>
                      </a:r>
                      <a:endParaRPr lang="en-ZA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</a:rPr>
                        <a:t> 5.2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</a:rPr>
                        <a:t>Number of Provincial Revenue </a:t>
                      </a:r>
                    </a:p>
                    <a:p>
                      <a:pPr algn="l" fontAlgn="t"/>
                      <a:r>
                        <a:rPr lang="en-ZA" sz="1000" b="0" u="none" strike="noStrike" dirty="0">
                          <a:effectLst/>
                        </a:rPr>
                        <a:t>reports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 Achieved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100%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 None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145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Cash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Management Reports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 Achieved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100%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 None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92525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</a:rPr>
                        <a:t>Number of reports on the performance of the WCGRB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 Achieved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100%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 None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816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b="1" dirty="0"/>
              <a:t>Financial performance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2087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20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520" y="190244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97635"/>
              </p:ext>
            </p:extLst>
          </p:nvPr>
        </p:nvGraphicFramePr>
        <p:xfrm>
          <a:off x="311971" y="1484785"/>
          <a:ext cx="8375721" cy="3931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9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73551160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65098678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7805845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61190374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193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117762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Programme / Sub programme / Performance Measures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Target for 2018/19 as per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Planned output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 per 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Preliminary output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 Achieved (on/above target)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Partially achieved/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achieved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Q2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Cumulative performance (2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Q)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Adjusted Budget/</a:t>
                      </a:r>
                    </a:p>
                    <a:p>
                      <a:pPr algn="ctr" fontAlgn="t"/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April 2018 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 September 2018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(R’000)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 spend </a:t>
                      </a: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988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2.3</a:t>
                      </a:r>
                      <a:endParaRPr lang="en-ZA" sz="12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Provincial</a:t>
                      </a:r>
                      <a:r>
                        <a:rPr lang="en-ZA" sz="1200" b="1" i="0" u="none" strike="noStrike" baseline="0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Government</a:t>
                      </a:r>
                      <a:r>
                        <a:rPr lang="en-ZA" sz="1200" b="1" i="0" u="none" strike="noStrike" baseline="0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 Budget Office</a:t>
                      </a:r>
                      <a:endParaRPr lang="en-ZA" sz="9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R9</a:t>
                      </a:r>
                      <a:r>
                        <a:rPr lang="en-ZA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733</a:t>
                      </a:r>
                      <a:endParaRPr lang="en-ZA" sz="1000" b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R3</a:t>
                      </a:r>
                      <a:r>
                        <a:rPr lang="en-ZA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346</a:t>
                      </a:r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34%</a:t>
                      </a:r>
                    </a:p>
                    <a:p>
                      <a:pPr algn="ctr" fontAlgn="t"/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617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>
                          <a:effectLst/>
                        </a:rPr>
                        <a:t> </a:t>
                      </a:r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 6.1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provincial budget policy assessment reports</a:t>
                      </a: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28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610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 6.2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Timeous publication of the Provincial  Economic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Review and Outlook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September 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September 2018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September</a:t>
                      </a:r>
                      <a:r>
                        <a:rPr lang="en-ZA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Achieved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September</a:t>
                      </a:r>
                      <a:r>
                        <a:rPr lang="en-ZA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(Non-Cumulative)</a:t>
                      </a: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993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993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6.3</a:t>
                      </a: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Timeous publication of the Medium Term Budget Policy Statement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November 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676470302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6067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21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8064" y="161032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94884"/>
              </p:ext>
            </p:extLst>
          </p:nvPr>
        </p:nvGraphicFramePr>
        <p:xfrm>
          <a:off x="467544" y="1484784"/>
          <a:ext cx="8137004" cy="3640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8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58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9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61216803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73732051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101432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624692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3620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296143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Programme / Sub programme / Performance Measures</a:t>
                      </a:r>
                    </a:p>
                  </a:txBody>
                  <a:tcPr marL="9525" marR="9525" marT="9525" marB="0">
                    <a:solidFill>
                      <a:srgbClr val="E5ED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Target for 2018/19 as per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APP</a:t>
                      </a:r>
                    </a:p>
                  </a:txBody>
                  <a:tcPr marL="9525" marR="9525" marT="9525" marB="0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Planned output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 per APP</a:t>
                      </a:r>
                    </a:p>
                  </a:txBody>
                  <a:tcPr marL="9525" marR="9525" marT="9525" marB="0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Preliminary output</a:t>
                      </a:r>
                    </a:p>
                  </a:txBody>
                  <a:tcPr marL="9525" marR="9525" marT="9525" marB="0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 Achieved (on/above target)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Partially achieved/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achieved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Q2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Cumulative performance (2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Q)</a:t>
                      </a:r>
                    </a:p>
                  </a:txBody>
                  <a:tcPr marL="6919" marR="6919" marT="6919" marB="0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Adjusted Budget/</a:t>
                      </a:r>
                    </a:p>
                    <a:p>
                      <a:pPr algn="ctr" fontAlgn="t"/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April 2018 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 September 2018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(R’000)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 spend </a:t>
                      </a:r>
                    </a:p>
                  </a:txBody>
                  <a:tcPr marL="6919" marR="6919" marT="6919" marB="0">
                    <a:solidFill>
                      <a:srgbClr val="E5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944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2.3</a:t>
                      </a:r>
                      <a:endParaRPr lang="en-ZA" sz="12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>
                    <a:solidFill>
                      <a:srgbClr val="E5EDE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baseline="0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Local </a:t>
                      </a:r>
                      <a:r>
                        <a:rPr lang="en-ZA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Government</a:t>
                      </a:r>
                      <a:r>
                        <a:rPr lang="en-ZA" sz="1200" b="1" i="0" u="none" strike="noStrike" baseline="0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 Budget Office</a:t>
                      </a:r>
                      <a:endParaRPr lang="en-ZA" sz="9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90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ZA" sz="9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>
                    <a:solidFill>
                      <a:srgbClr val="E5ED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>
                    <a:solidFill>
                      <a:srgbClr val="E5EDE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R10 134</a:t>
                      </a: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R4</a:t>
                      </a:r>
                      <a:r>
                        <a:rPr lang="en-ZA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475</a:t>
                      </a:r>
                      <a:endParaRPr lang="en-ZA" sz="1000" b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44%</a:t>
                      </a: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>
                    <a:solidFill>
                      <a:srgbClr val="E5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529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 dirty="0">
                          <a:effectLst/>
                        </a:rPr>
                        <a:t> </a:t>
                      </a:r>
                      <a:endParaRPr lang="en-ZA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 7.1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municipal budget policy assessment reports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 anchor="ctr">
                    <a:solidFill>
                      <a:srgbClr val="E5ED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616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 dirty="0">
                          <a:effectLst/>
                        </a:rPr>
                        <a:t> </a:t>
                      </a:r>
                      <a:endParaRPr lang="en-ZA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 7.2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Percentage of Quarterly Performance Reports received,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assessed</a:t>
                      </a:r>
                    </a:p>
                  </a:txBody>
                  <a:tcPr marL="171450" marR="9525" marT="9525" marB="0" anchor="ctr">
                    <a:solidFill>
                      <a:srgbClr val="E5ED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100%</a:t>
                      </a:r>
                    </a:p>
                  </a:txBody>
                  <a:tcPr marL="0" marR="0" marT="0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Achieved </a:t>
                      </a:r>
                    </a:p>
                  </a:txBody>
                  <a:tcPr marL="0" marR="0" marT="0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</a:t>
                      </a:r>
                    </a:p>
                  </a:txBody>
                  <a:tcPr marL="0" marR="0" marT="0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100 % (non- cumulative)</a:t>
                      </a:r>
                    </a:p>
                  </a:txBody>
                  <a:tcPr marL="0" marR="0" marT="0" marB="0" anchor="ctr">
                    <a:solidFill>
                      <a:srgbClr val="E5EDE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</a:t>
                      </a:r>
                    </a:p>
                  </a:txBody>
                  <a:tcPr marL="6919" marR="6919" marT="6919" marB="0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Timeous publication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the Municipal Economic Review and Outlook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 anchor="ctr">
                    <a:solidFill>
                      <a:srgbClr val="E5ED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Sept 2018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Sept 2018</a:t>
                      </a:r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Sept 2018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Achieved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None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Sept</a:t>
                      </a:r>
                      <a:r>
                        <a:rPr lang="en-ZA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2018</a:t>
                      </a:r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(non- cumulative)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9673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22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520" y="190244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574072"/>
              </p:ext>
            </p:extLst>
          </p:nvPr>
        </p:nvGraphicFramePr>
        <p:xfrm>
          <a:off x="323529" y="1628800"/>
          <a:ext cx="8516260" cy="3672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1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9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301">
                  <a:extLst>
                    <a:ext uri="{9D8B030D-6E8A-4147-A177-3AD203B41FA5}">
                      <a16:colId xmlns:a16="http://schemas.microsoft.com/office/drawing/2014/main" val="1893751159"/>
                    </a:ext>
                  </a:extLst>
                </a:gridCol>
                <a:gridCol w="6438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94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3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82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8455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6283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52127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Programme / Sub-programme / Performance Measures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Target for 2018/19 as per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Planned output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 per APP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Preliminary output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 Achieved (on/above target)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Partially achieved/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achieved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Q2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Cumulative performance (2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Q)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Adjusted Budget/</a:t>
                      </a:r>
                    </a:p>
                    <a:p>
                      <a:pPr algn="ctr" fontAlgn="t"/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April 2018 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 September 2018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(R’000)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 spend </a:t>
                      </a: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584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2.4</a:t>
                      </a:r>
                      <a:endParaRPr lang="en-ZA" sz="12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gridSpan="9"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Provincial Government Finance</a:t>
                      </a:r>
                      <a:r>
                        <a:rPr lang="en-ZA" sz="1200" b="1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ZA" sz="12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ZA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R10 904</a:t>
                      </a:r>
                    </a:p>
                    <a:p>
                      <a:pPr algn="ctr" fontAlgn="t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R5</a:t>
                      </a:r>
                      <a:r>
                        <a:rPr lang="en-ZA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183</a:t>
                      </a:r>
                      <a:endParaRPr lang="en-ZA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48%%</a:t>
                      </a:r>
                    </a:p>
                    <a:p>
                      <a:pPr algn="ctr" fontAlgn="t"/>
                      <a:r>
                        <a:rPr lang="en-ZA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ZA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521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>
                          <a:effectLst/>
                        </a:rPr>
                        <a:t> </a:t>
                      </a:r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100" b="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8.1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provincial budget assessment reports</a:t>
                      </a:r>
                      <a:endParaRPr lang="en-ZA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/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ZA" dirty="0"/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>
                          <a:effectLst/>
                        </a:rPr>
                        <a:t> </a:t>
                      </a:r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100" b="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8.2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expenditure</a:t>
                      </a:r>
                      <a:r>
                        <a:rPr lang="en-ZA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reviews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                 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Achieved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None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8.3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quarterly reports on the implementation of the budget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Achieved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None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994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23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520" y="190244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764874"/>
              </p:ext>
            </p:extLst>
          </p:nvPr>
        </p:nvGraphicFramePr>
        <p:xfrm>
          <a:off x="648641" y="1052736"/>
          <a:ext cx="7997148" cy="5420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1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986">
                  <a:extLst>
                    <a:ext uri="{9D8B030D-6E8A-4147-A177-3AD203B41FA5}">
                      <a16:colId xmlns:a16="http://schemas.microsoft.com/office/drawing/2014/main" val="406609875"/>
                    </a:ext>
                  </a:extLst>
                </a:gridCol>
                <a:gridCol w="3850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8371">
                  <a:extLst>
                    <a:ext uri="{9D8B030D-6E8A-4147-A177-3AD203B41FA5}">
                      <a16:colId xmlns:a16="http://schemas.microsoft.com/office/drawing/2014/main" val="138685804"/>
                    </a:ext>
                  </a:extLst>
                </a:gridCol>
                <a:gridCol w="4276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9093">
                  <a:extLst>
                    <a:ext uri="{9D8B030D-6E8A-4147-A177-3AD203B41FA5}">
                      <a16:colId xmlns:a16="http://schemas.microsoft.com/office/drawing/2014/main" val="3802683684"/>
                    </a:ext>
                  </a:extLst>
                </a:gridCol>
                <a:gridCol w="6329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9928">
                  <a:extLst>
                    <a:ext uri="{9D8B030D-6E8A-4147-A177-3AD203B41FA5}">
                      <a16:colId xmlns:a16="http://schemas.microsoft.com/office/drawing/2014/main" val="3551452091"/>
                    </a:ext>
                  </a:extLst>
                </a:gridCol>
                <a:gridCol w="406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197509234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25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149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368151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Programme / Sub-programme / Performance Measures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Target for 2018/19 as per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APP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Planned output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 per APP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Preliminary output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 Achieved (on/above target)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Partially achieved/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achieved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Q2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Cumulative performance (2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Q)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Adjusted Budget/</a:t>
                      </a:r>
                    </a:p>
                    <a:p>
                      <a:pPr algn="ctr" fontAlgn="t"/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April 2018 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 September 2018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(R’000)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 spend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584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2.4</a:t>
                      </a:r>
                      <a:endParaRPr lang="en-ZA" sz="12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gridSpan="12"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Local</a:t>
                      </a:r>
                      <a:r>
                        <a:rPr lang="en-ZA" sz="1200" b="1" i="0" u="none" strike="noStrike" baseline="0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 Government Finance</a:t>
                      </a:r>
                      <a:r>
                        <a:rPr lang="en-ZA" sz="90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ZA" sz="9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R56</a:t>
                      </a:r>
                      <a:r>
                        <a:rPr lang="en-ZA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848</a:t>
                      </a:r>
                      <a:endParaRPr lang="en-ZA" sz="1000" b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R7</a:t>
                      </a:r>
                      <a:r>
                        <a:rPr lang="en-ZA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734</a:t>
                      </a:r>
                      <a:endParaRPr lang="en-ZA" sz="1000" b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8%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925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>
                          <a:effectLst/>
                        </a:rPr>
                        <a:t> </a:t>
                      </a:r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 9.1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monthly IYM assessment reports on the implementation of the municipal budget </a:t>
                      </a: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372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Achieved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99%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Mossel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Bay  has not submitted their July and August IYM information. The unit was therefore not able to perform an assessment for these two months, which resulted in an under-achievement of 2. </a:t>
                      </a:r>
                    </a:p>
                    <a:p>
                      <a:pPr algn="ctr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However,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Kannaland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has submitted their May IYM , which was assessed in the 2nd quarter, making up for the under-achievement of 1 in the first quarter.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184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692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>
                          <a:effectLst/>
                        </a:rPr>
                        <a:t> </a:t>
                      </a:r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 9.2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Municipal budget assessment reports</a:t>
                      </a: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9.3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reports on MFMA implementation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Achieved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None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657899674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5775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24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520" y="190244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592148"/>
              </p:ext>
            </p:extLst>
          </p:nvPr>
        </p:nvGraphicFramePr>
        <p:xfrm>
          <a:off x="251520" y="1124744"/>
          <a:ext cx="8496941" cy="40164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5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3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7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05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356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96144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Programme / Sub-programme / Performance Measures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Target for 2018/19 as per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Planned output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 per 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Preliminary output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 Achieved (on/above target)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Partially achieved/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achieved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Q2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Cumulative performance (2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Q)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Adjusted Budget/</a:t>
                      </a:r>
                    </a:p>
                    <a:p>
                      <a:pPr algn="ctr" fontAlgn="t"/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April 2018 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 September 2018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(R’000)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 spend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 dirty="0">
                          <a:effectLst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2.4</a:t>
                      </a:r>
                      <a:endParaRPr lang="en-ZA" sz="12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Infrastructure</a:t>
                      </a:r>
                      <a:endParaRPr lang="en-ZA" sz="12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900" u="none" strike="noStrike" dirty="0">
                          <a:effectLst/>
                        </a:rPr>
                        <a:t> 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900" u="none" strike="noStrike" dirty="0">
                          <a:effectLst/>
                        </a:rPr>
                        <a:t> 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900" u="none" strike="noStrike" dirty="0">
                          <a:effectLst/>
                        </a:rPr>
                        <a:t> </a:t>
                      </a:r>
                      <a:endParaRPr lang="en-ZA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u="none" strike="noStrike" dirty="0">
                          <a:effectLst/>
                        </a:rPr>
                        <a:t> 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u="none" strike="noStrike" dirty="0">
                          <a:effectLst/>
                        </a:rPr>
                        <a:t> 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u="none" strike="noStrike" dirty="0">
                          <a:effectLst/>
                        </a:rPr>
                        <a:t> 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R8 313</a:t>
                      </a:r>
                    </a:p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R3</a:t>
                      </a:r>
                      <a:r>
                        <a:rPr lang="en-ZA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929 </a:t>
                      </a:r>
                    </a:p>
                    <a:p>
                      <a:pPr algn="ctr" fontAlgn="t"/>
                      <a:r>
                        <a:rPr lang="en-ZA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47%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424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>
                          <a:effectLst/>
                        </a:rPr>
                        <a:t> </a:t>
                      </a:r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</a:rPr>
                        <a:t> 10.1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asset management plans assessed </a:t>
                      </a: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Partially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achieved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Two departments submitted their asset management plans late. The two outstanding assessments will be conducted in the 3rd quarter.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>
                          <a:effectLst/>
                        </a:rPr>
                        <a:t> </a:t>
                      </a:r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</a:rPr>
                        <a:t> 10.2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Infrastructure expenditure reports assessed </a:t>
                      </a: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Achieved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outstanding assessment of first quarter was completed in the second quarter.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10.3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infrastructure project delivery assessments</a:t>
                      </a: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10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BF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Achieved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6734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25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520" y="190244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42307"/>
              </p:ext>
            </p:extLst>
          </p:nvPr>
        </p:nvGraphicFramePr>
        <p:xfrm>
          <a:off x="251520" y="1124744"/>
          <a:ext cx="8496941" cy="36648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5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3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7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05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356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96144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Programme / Sub-programme / Performance Measures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Target for 2018/19 as per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Planned output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 per 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Preliminary output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 Achieved (on/above target)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Partially achieved/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achieved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Q2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Cumulative performance (2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Q)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Adjusted Budget/</a:t>
                      </a:r>
                    </a:p>
                    <a:p>
                      <a:pPr algn="ctr" fontAlgn="t"/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April 2018 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 September 2018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(R’000)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 spend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 dirty="0">
                          <a:effectLst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2.4</a:t>
                      </a:r>
                      <a:endParaRPr lang="en-ZA" sz="12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Infrastructure</a:t>
                      </a:r>
                      <a:endParaRPr lang="en-ZA" sz="12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900" u="none" strike="noStrike" dirty="0">
                          <a:effectLst/>
                        </a:rPr>
                        <a:t> 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900" u="none" strike="noStrike" dirty="0">
                          <a:effectLst/>
                        </a:rPr>
                        <a:t> 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900" u="none" strike="noStrike" dirty="0">
                          <a:effectLst/>
                        </a:rPr>
                        <a:t> </a:t>
                      </a:r>
                      <a:endParaRPr lang="en-ZA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u="none" strike="noStrike" dirty="0">
                          <a:effectLst/>
                        </a:rPr>
                        <a:t> 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u="none" strike="noStrike" dirty="0">
                          <a:effectLst/>
                        </a:rPr>
                        <a:t> 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u="none" strike="noStrike" dirty="0">
                          <a:effectLst/>
                        </a:rPr>
                        <a:t> 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R8 313</a:t>
                      </a:r>
                    </a:p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R3</a:t>
                      </a:r>
                      <a:r>
                        <a:rPr lang="en-ZA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929 </a:t>
                      </a:r>
                    </a:p>
                    <a:p>
                      <a:pPr algn="ctr" fontAlgn="t"/>
                      <a:r>
                        <a:rPr lang="en-ZA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47%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2627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10.4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quarterly reports on the implementation of infrastructure budgets to Cabinet</a:t>
                      </a: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EBF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EBF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BF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chieved </a:t>
                      </a:r>
                    </a:p>
                  </a:txBody>
                  <a:tcPr marL="9525" marR="9525" marT="9525" marB="0" anchor="ctr">
                    <a:solidFill>
                      <a:srgbClr val="EBF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EBF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quarterly report  for 1st quarter was also submitted to cabinet in the second quarter, making up for the under-achievement in quarter 1.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rgbClr val="EBF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BF2F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209454499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10.5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developed and tested municipal infrastructure delivery management system(s) in selected municipalities</a:t>
                      </a: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EBF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600334784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646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26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520" y="260648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801205"/>
              </p:ext>
            </p:extLst>
          </p:nvPr>
        </p:nvGraphicFramePr>
        <p:xfrm>
          <a:off x="179513" y="1340768"/>
          <a:ext cx="8892479" cy="3168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3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58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36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57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6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8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911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80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24136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Programme / Sub programme / Performance Measures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Target for 2018/19 as per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Planned output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 per 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Preliminary output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 Achieved (on/above target)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Partially achieved/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achieved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Q2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Cumulative performance (2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Q)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Adjusted Budget/</a:t>
                      </a:r>
                    </a:p>
                    <a:p>
                      <a:pPr algn="ctr" fontAlgn="t"/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April 2018 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 September 2018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(R’000)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 spend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584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 dirty="0">
                          <a:effectLst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2.4</a:t>
                      </a:r>
                      <a:endParaRPr lang="en-ZA" sz="12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ZA" sz="12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Business</a:t>
                      </a:r>
                      <a:r>
                        <a:rPr lang="en-ZA" sz="1200" b="1" u="none" strike="noStrike" baseline="0" dirty="0">
                          <a:solidFill>
                            <a:schemeClr val="bg2"/>
                          </a:solidFill>
                          <a:effectLst/>
                        </a:rPr>
                        <a:t> Information and Data Management</a:t>
                      </a:r>
                      <a:endParaRPr lang="en-ZA" sz="900" b="1" u="none" strike="noStrike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algn="ctr" fontAlgn="t"/>
                      <a:r>
                        <a:rPr lang="en-ZA" sz="9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/>
                      <a:r>
                        <a:rPr lang="en-ZA" sz="9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ZA" sz="9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ZA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lang="en-ZA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11 820</a:t>
                      </a:r>
                      <a:endParaRPr lang="en-ZA" sz="1000" b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R4</a:t>
                      </a:r>
                      <a:r>
                        <a:rPr lang="en-ZA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963</a:t>
                      </a: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42%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529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>
                          <a:effectLst/>
                        </a:rPr>
                        <a:t> </a:t>
                      </a:r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</a:rPr>
                        <a:t> 11.1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</a:rPr>
                        <a:t>Number of datasets managed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4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 4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      4 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 Achieved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100%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 None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(non-cumulative)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568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>
                          <a:effectLst/>
                        </a:rPr>
                        <a:t> </a:t>
                      </a:r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</a:rPr>
                        <a:t> 11.2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</a:rPr>
                        <a:t>Number of budget process plans managed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3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 -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 -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9204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27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520" y="190244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090996"/>
              </p:ext>
            </p:extLst>
          </p:nvPr>
        </p:nvGraphicFramePr>
        <p:xfrm>
          <a:off x="341224" y="1340768"/>
          <a:ext cx="8551256" cy="3224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7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9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48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78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18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890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890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330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96144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Programme / Subprogram me / Performance Measures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Target for 2018/19 as per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Planned output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 per 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Preliminary output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 Achieved (on/above target)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Partially achieved/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achieved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Q2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Cumulative performance (2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Q)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Adjusted Budget/</a:t>
                      </a:r>
                    </a:p>
                    <a:p>
                      <a:pPr algn="ctr" fontAlgn="t"/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April 2018 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 September 2018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(R’000)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 spend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584">
                <a:tc gridSpan="9">
                  <a:txBody>
                    <a:bodyPr/>
                    <a:lstStyle/>
                    <a:p>
                      <a:pPr algn="l" fontAlgn="t"/>
                      <a:r>
                        <a:rPr lang="en-ZA" sz="9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ZA" sz="1200" b="1" u="none" strike="noStrike" dirty="0">
                          <a:effectLst/>
                          <a:latin typeface="+mn-lt"/>
                        </a:rPr>
                        <a:t>PROGRAMME 3: ASSET</a:t>
                      </a:r>
                      <a:r>
                        <a:rPr lang="en-ZA" sz="1200" b="1" u="none" strike="noStrike" baseline="0" dirty="0">
                          <a:effectLst/>
                          <a:latin typeface="+mn-lt"/>
                        </a:rPr>
                        <a:t> MANAGEMENT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R62 524</a:t>
                      </a:r>
                    </a:p>
                    <a:p>
                      <a:pPr algn="ctr" fontAlgn="t"/>
                      <a:r>
                        <a:rPr lang="en-ZA" sz="11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R24</a:t>
                      </a:r>
                      <a:r>
                        <a:rPr lang="en-ZA" sz="11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230</a:t>
                      </a:r>
                      <a:endParaRPr lang="en-ZA" sz="1100" b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39%</a:t>
                      </a:r>
                    </a:p>
                    <a:p>
                      <a:pPr algn="ctr" fontAlgn="t"/>
                      <a:r>
                        <a:rPr lang="en-ZA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ZA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4170013248"/>
                  </a:ext>
                </a:extLst>
              </a:tr>
              <a:tr h="357584">
                <a:tc>
                  <a:txBody>
                    <a:bodyPr/>
                    <a:lstStyle/>
                    <a:p>
                      <a:pPr algn="l" fontAlgn="t"/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Programme</a:t>
                      </a:r>
                      <a:r>
                        <a:rPr lang="en-ZA" sz="1200" b="1" u="none" strike="noStrike" baseline="0" dirty="0">
                          <a:solidFill>
                            <a:schemeClr val="bg2"/>
                          </a:solidFill>
                          <a:effectLst/>
                        </a:rPr>
                        <a:t> Support </a:t>
                      </a:r>
                      <a:endParaRPr lang="en-ZA" sz="12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900" u="none" strike="noStrike" dirty="0">
                          <a:effectLst/>
                        </a:rPr>
                        <a:t> 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900" u="none" strike="noStrike" dirty="0">
                          <a:effectLst/>
                        </a:rPr>
                        <a:t> 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900" u="none" strike="noStrike" dirty="0">
                          <a:effectLst/>
                        </a:rPr>
                        <a:t> </a:t>
                      </a:r>
                      <a:endParaRPr lang="en-ZA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u="none" strike="noStrike" dirty="0">
                          <a:effectLst/>
                        </a:rPr>
                        <a:t> 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u="none" strike="noStrike" dirty="0">
                          <a:effectLst/>
                        </a:rPr>
                        <a:t> 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u="none" strike="noStrike" dirty="0">
                          <a:effectLst/>
                        </a:rPr>
                        <a:t> 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R3 493</a:t>
                      </a: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R1</a:t>
                      </a:r>
                      <a:r>
                        <a:rPr lang="en-ZA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069</a:t>
                      </a:r>
                      <a:endParaRPr lang="en-ZA" sz="1000" b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31%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529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>
                          <a:effectLst/>
                        </a:rPr>
                        <a:t> </a:t>
                      </a:r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</a:rPr>
                        <a:t> 12.1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</a:rPr>
                        <a:t>Number of quarterly performance reports for Programme 3 – Asset</a:t>
                      </a:r>
                      <a:r>
                        <a:rPr lang="en-ZA" sz="1000" b="0" u="none" strike="noStrike" baseline="0" dirty="0">
                          <a:effectLst/>
                        </a:rPr>
                        <a:t> Management submitted </a:t>
                      </a:r>
                    </a:p>
                    <a:p>
                      <a:pPr algn="l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b="0" dirty="0"/>
                        <a:t>4</a:t>
                      </a:r>
                      <a:endParaRPr lang="en-ZA" sz="1000" b="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Achieved</a:t>
                      </a:r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 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4823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28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520" y="190244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575434"/>
              </p:ext>
            </p:extLst>
          </p:nvPr>
        </p:nvGraphicFramePr>
        <p:xfrm>
          <a:off x="323423" y="332656"/>
          <a:ext cx="8569057" cy="5976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0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2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69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28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76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76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21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968791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Programme / Sub programme / Performance Measures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Target for 2018/19 as per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Planned output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 per 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Preliminary output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 Achieved (on/above target)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Partially achieved/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achieved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Q2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Cumulative performance (2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Q)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Adjusted Budget/</a:t>
                      </a:r>
                    </a:p>
                    <a:p>
                      <a:pPr algn="ctr" fontAlgn="t"/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April 2018 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 September 2018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(R’000)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 spend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638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L="6919" marR="6919" marT="6919" marB="0"/>
                </a:tc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Supply Chain Management</a:t>
                      </a:r>
                      <a:r>
                        <a:rPr lang="en-ZA" sz="1200" b="1" i="0" u="none" strike="noStrike" baseline="0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: Provincial Government </a:t>
                      </a:r>
                      <a:endParaRPr lang="en-ZA" sz="9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90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ZA" sz="9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ZA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R19 921</a:t>
                      </a:r>
                    </a:p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R7088</a:t>
                      </a:r>
                    </a:p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36%</a:t>
                      </a: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6720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>
                          <a:effectLst/>
                        </a:rPr>
                        <a:t> </a:t>
                      </a:r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 13.1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interventions performed to assist departments with the continuous improvements of their supply chain and asset management systems 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Achieved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17026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29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520" y="190244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250969"/>
              </p:ext>
            </p:extLst>
          </p:nvPr>
        </p:nvGraphicFramePr>
        <p:xfrm>
          <a:off x="323423" y="980728"/>
          <a:ext cx="8569057" cy="40985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0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2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69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28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76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76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21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87521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Programme / Sub programme / Performance Measures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Target for 2018/19 as per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Planned output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 per 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Preliminary output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 Achieved (on/above target)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Partially achieved/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achieved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Q2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Cumulative performance (2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Q)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Adjusted Budget/</a:t>
                      </a:r>
                    </a:p>
                    <a:p>
                      <a:pPr algn="ctr" fontAlgn="t"/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April 2018 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 September 2018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(R’000)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 spend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688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L="6919" marR="6919" marT="6919" marB="0"/>
                </a:tc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Supply Chain Management</a:t>
                      </a:r>
                      <a:r>
                        <a:rPr lang="en-ZA" sz="1200" b="1" i="0" u="none" strike="noStrike" baseline="0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: Provincial Government </a:t>
                      </a:r>
                      <a:endParaRPr lang="en-ZA" sz="9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90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ZA" sz="9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ZA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R19 921</a:t>
                      </a:r>
                    </a:p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R7</a:t>
                      </a:r>
                      <a:r>
                        <a:rPr lang="en-ZA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088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36%</a:t>
                      </a: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6191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13.2</a:t>
                      </a: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SCM/AM and SCM systems assessment reports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Achieved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None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753318332"/>
                  </a:ext>
                </a:extLst>
              </a:tr>
              <a:tr h="916191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13.3</a:t>
                      </a: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interventions for strategic sourcing implementation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3559088891"/>
                  </a:ext>
                </a:extLst>
              </a:tr>
              <a:tr h="916191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13.4</a:t>
                      </a:r>
                    </a:p>
                  </a:txBody>
                  <a:tcPr marL="6919" marR="6919" marT="691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supplier engagement sessions held to develop and educate suppliers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Achieved 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None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  <a:p>
                      <a:pPr algn="ctr" fontAlgn="t"/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3620706128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010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7" cy="559256"/>
          </a:xfrm>
        </p:spPr>
        <p:txBody>
          <a:bodyPr/>
          <a:lstStyle/>
          <a:p>
            <a:pPr algn="ctr"/>
            <a:br>
              <a:rPr lang="en-ZA" sz="1800" dirty="0"/>
            </a:br>
            <a:r>
              <a:rPr lang="en-ZA" sz="1800" dirty="0"/>
              <a:t>Vote 3 – Provincial Treasury:  Expenditure as at 30 September 2018</a:t>
            </a:r>
            <a:br>
              <a:rPr lang="en-ZA" dirty="0">
                <a:solidFill>
                  <a:srgbClr val="000000"/>
                </a:solidFill>
              </a:rPr>
            </a:b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590447"/>
              </p:ext>
            </p:extLst>
          </p:nvPr>
        </p:nvGraphicFramePr>
        <p:xfrm>
          <a:off x="750949" y="1268760"/>
          <a:ext cx="7642101" cy="34960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9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2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177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 Name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Payment as at 30 September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Allocation for 2018/19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Projected Performance Outcome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38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 date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Projections to </a:t>
                      </a:r>
                    </a:p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 March 2019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Expenditure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Main budget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(Over/</a:t>
                      </a:r>
                    </a:p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Under)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Actual spent as percentage of budget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072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Administration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452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31 779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58 231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61 161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Sustainable Resource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51 785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103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128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154 913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159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486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4 573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438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Asset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24 230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686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59 916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524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2 608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86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Financial Governance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579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896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40 475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219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1 744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438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120</a:t>
                      </a:r>
                      <a:r>
                        <a:rPr lang="en-ZA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046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193</a:t>
                      </a:r>
                      <a:r>
                        <a:rPr lang="en-ZA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489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313 535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325</a:t>
                      </a:r>
                      <a:r>
                        <a:rPr lang="en-ZA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390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11 855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1334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30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520" y="190244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837709"/>
              </p:ext>
            </p:extLst>
          </p:nvPr>
        </p:nvGraphicFramePr>
        <p:xfrm>
          <a:off x="204468" y="1201198"/>
          <a:ext cx="8685862" cy="5157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6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1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2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9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39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30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24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328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5955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4619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054924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Programme / Sub programme / Performance Measures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for 2018/19 as per </a:t>
                      </a:r>
                      <a:br>
                        <a:rPr lang="en-ZA" sz="9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ZA" sz="9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Planned output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 per APP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Preliminary output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Achieved (on/above target)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Partially achieved/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achieved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Q2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Cumulative performance (2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Q)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Adjusted Budget/</a:t>
                      </a:r>
                    </a:p>
                    <a:p>
                      <a:pPr algn="ctr" fontAlgn="t"/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April 2018 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 September 2018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(R’000)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 spend </a:t>
                      </a: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059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 dirty="0">
                          <a:effectLst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ZA" sz="12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3.2</a:t>
                      </a:r>
                      <a:endParaRPr lang="en-ZA" sz="12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n-ZA" sz="10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14.1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gridSpan="8">
                  <a:txBody>
                    <a:bodyPr/>
                    <a:lstStyle/>
                    <a:p>
                      <a:pPr algn="l" fontAlgn="t"/>
                      <a:r>
                        <a:rPr lang="en-ZA" sz="12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Supply</a:t>
                      </a:r>
                      <a:r>
                        <a:rPr lang="en-ZA" sz="1200" b="1" u="none" strike="noStrike" baseline="0" dirty="0">
                          <a:solidFill>
                            <a:schemeClr val="bg2"/>
                          </a:solidFill>
                          <a:effectLst/>
                        </a:rPr>
                        <a:t> Chain Management: Local Government</a:t>
                      </a:r>
                      <a:r>
                        <a:rPr lang="en-ZA" sz="9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ZA" sz="9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rowSpan="6"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R31</a:t>
                      </a:r>
                      <a:r>
                        <a:rPr lang="en-ZA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481</a:t>
                      </a:r>
                      <a:endParaRPr lang="en-ZA" sz="1000" b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R2 825</a:t>
                      </a:r>
                    </a:p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604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 dirty="0">
                          <a:effectLst/>
                        </a:rPr>
                        <a:t> </a:t>
                      </a:r>
                      <a:endParaRPr lang="en-ZA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ZA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</a:rPr>
                        <a:t>Number of municipal</a:t>
                      </a:r>
                      <a:r>
                        <a:rPr lang="en-ZA" sz="1000" b="0" u="none" strike="noStrike" baseline="0" dirty="0">
                          <a:effectLst/>
                        </a:rPr>
                        <a:t> SCM and MAM Virtuous Cycle assessment reports 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50" dirty="0"/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4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4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 Achieved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100%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0125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 dirty="0">
                          <a:effectLst/>
                        </a:rPr>
                        <a:t> </a:t>
                      </a:r>
                      <a:endParaRPr lang="en-ZA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r>
                        <a:rPr lang="en-ZA" sz="1000" b="0" dirty="0"/>
                        <a:t>14.2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Municipal Districts assisted with the implementation of the model policy for infrastructure procurement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50" dirty="0"/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 Achieved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100%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BF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None</a:t>
                      </a:r>
                      <a:endParaRPr kumimoji="0" lang="en-ZA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544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r>
                        <a:rPr lang="en-ZA" sz="1000" b="0" dirty="0"/>
                        <a:t>14.3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ZA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Municipal Districts assisted with structured training interventions and capacity building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50" dirty="0"/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ZA" sz="10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r>
                        <a:rPr lang="en-ZA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Achieved </a:t>
                      </a:r>
                    </a:p>
                    <a:p>
                      <a:pPr algn="ctr" fontAlgn="t"/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rgbClr val="EBF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None</a:t>
                      </a:r>
                      <a:endParaRPr kumimoji="0" lang="en-ZA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948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r>
                        <a:rPr lang="en-ZA" sz="1000" b="0" dirty="0"/>
                        <a:t>14.4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ZA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Municipal Districts assisted with asset management business processes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50" dirty="0"/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Achieved 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None 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  <a:p>
                      <a:pPr algn="ctr" fontAlgn="t"/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10155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r>
                        <a:rPr lang="en-ZA" sz="1000" b="0" dirty="0"/>
                        <a:t>14.5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Municipal Districts assisted with localisation of procurement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50" dirty="0"/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Achieved 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None 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  <a:p>
                      <a:pPr algn="ctr" fontAlgn="t"/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3552594374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0063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31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520" y="190244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137408"/>
              </p:ext>
            </p:extLst>
          </p:nvPr>
        </p:nvGraphicFramePr>
        <p:xfrm>
          <a:off x="467544" y="1124744"/>
          <a:ext cx="8208913" cy="4922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8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9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5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2961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008111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Programme / Sub programme / Performance Measures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for 2018/19 as per </a:t>
                      </a:r>
                      <a:br>
                        <a:rPr lang="en-ZA" sz="9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ZA" sz="9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Planned output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 per 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Preliminary output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 Achieved (on/above target)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Partially achieved/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achieved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Q2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Cumulative performance (2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Q)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Adjusted Budget/</a:t>
                      </a:r>
                    </a:p>
                    <a:p>
                      <a:pPr algn="ctr" fontAlgn="t"/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April 2018 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 September 2018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(R’000)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 spend </a:t>
                      </a: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880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 dirty="0">
                          <a:effectLst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3.4</a:t>
                      </a:r>
                      <a:endParaRPr lang="en-ZA" sz="12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ZA" sz="12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Supporting and Interlinked</a:t>
                      </a:r>
                      <a:r>
                        <a:rPr lang="en-ZA" sz="1200" b="1" u="none" strike="noStrike" baseline="0" dirty="0">
                          <a:solidFill>
                            <a:schemeClr val="bg2"/>
                          </a:solidFill>
                          <a:effectLst/>
                        </a:rPr>
                        <a:t> Financial Systems</a:t>
                      </a:r>
                      <a:endParaRPr lang="en-ZA" sz="9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R31 481</a:t>
                      </a: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lang="en-ZA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13 248</a:t>
                      </a:r>
                      <a:endParaRPr lang="en-ZA" sz="1000" b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42%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529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>
                          <a:effectLst/>
                        </a:rPr>
                        <a:t> </a:t>
                      </a:r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</a:rPr>
                        <a:t> 15.1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</a:rPr>
                        <a:t>Number of institutions provided with user account management service </a:t>
                      </a:r>
                      <a:r>
                        <a:rPr lang="en-ZA" sz="1000" b="0" u="none" strike="noStrike" dirty="0" err="1">
                          <a:effectLst/>
                        </a:rPr>
                        <a:t>i.r.o</a:t>
                      </a:r>
                      <a:r>
                        <a:rPr lang="en-ZA" sz="1000" b="0" u="none" strike="noStrike" dirty="0">
                          <a:effectLst/>
                        </a:rPr>
                        <a:t> provincially operated financial</a:t>
                      </a:r>
                      <a:r>
                        <a:rPr lang="en-ZA" sz="1000" b="0" u="none" strike="noStrike" baseline="0" dirty="0">
                          <a:effectLst/>
                        </a:rPr>
                        <a:t> systems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Achieved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 (Non-Cumulative)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2529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15.2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votes assisted with the data maintenance planning and preparation of data </a:t>
                      </a:r>
                      <a:r>
                        <a:rPr lang="en-GB" sz="10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i.r.o</a:t>
                      </a:r>
                      <a:r>
                        <a:rPr lang="en-GB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all provincially operated financial systems for migration to </a:t>
                      </a:r>
                      <a:br>
                        <a:rPr lang="en-GB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IFMS</a:t>
                      </a:r>
                      <a:endParaRPr lang="en-ZA" sz="10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Achieved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None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4581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>
                          <a:effectLst/>
                        </a:rPr>
                        <a:t> </a:t>
                      </a:r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</a:rPr>
                        <a:t> 15.3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</a:rPr>
                        <a:t>Number of votes assisted in providing</a:t>
                      </a:r>
                      <a:r>
                        <a:rPr lang="en-ZA" sz="1000" b="0" u="none" strike="noStrike" baseline="0" dirty="0">
                          <a:effectLst/>
                        </a:rPr>
                        <a:t> and analysing data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Achieved 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None 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90901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32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520" y="190244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672143"/>
              </p:ext>
            </p:extLst>
          </p:nvPr>
        </p:nvGraphicFramePr>
        <p:xfrm>
          <a:off x="251520" y="1124744"/>
          <a:ext cx="8349454" cy="31537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6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79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6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08615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008111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Programme / Sub programme / Performance Measures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Target for 2018/19 as per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Planned output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 per APP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Preliminary output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Achieved (on/above target)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Partially achieved/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achieved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Q2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Cumulative performance (2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Q)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Adjusted Budget/</a:t>
                      </a:r>
                    </a:p>
                    <a:p>
                      <a:pPr algn="ctr" fontAlgn="t"/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April 2018 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 September 2018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(R’000)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 spend </a:t>
                      </a: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049">
                <a:tc gridSpan="11">
                  <a:txBody>
                    <a:bodyPr/>
                    <a:lstStyle/>
                    <a:p>
                      <a:pPr algn="l" fontAlgn="t"/>
                      <a:r>
                        <a:rPr lang="en-ZA" sz="9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ZA" sz="1200" b="1" u="none" strike="noStrike" dirty="0">
                          <a:effectLst/>
                          <a:latin typeface="+mn-lt"/>
                        </a:rPr>
                        <a:t>PROGRAMME 4: FINANCIAL</a:t>
                      </a:r>
                      <a:r>
                        <a:rPr lang="en-ZA" sz="1200" b="1" u="none" strike="noStrike" baseline="0" dirty="0">
                          <a:effectLst/>
                          <a:latin typeface="+mn-lt"/>
                        </a:rPr>
                        <a:t> GOVERNANCE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lang="en-ZA" sz="11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42 219</a:t>
                      </a:r>
                      <a:endParaRPr lang="en-ZA" sz="1100" b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1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R17</a:t>
                      </a:r>
                      <a:r>
                        <a:rPr lang="en-ZA" sz="11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579</a:t>
                      </a:r>
                      <a:endParaRPr lang="en-ZA" sz="1100" b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42%</a:t>
                      </a:r>
                    </a:p>
                    <a:p>
                      <a:pPr algn="ctr" fontAlgn="t"/>
                      <a:r>
                        <a:rPr lang="en-ZA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ZA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584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L="6919" marR="6919" marT="6919" marB="0"/>
                </a:tc>
                <a:tc gridSpan="9"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Programme Support</a:t>
                      </a:r>
                      <a:endParaRPr lang="en-ZA" sz="9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R9 039 </a:t>
                      </a: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R4</a:t>
                      </a:r>
                      <a:r>
                        <a:rPr lang="en-ZA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088</a:t>
                      </a:r>
                      <a:endParaRPr lang="en-ZA" sz="1000" b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45%</a:t>
                      </a: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2529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>
                          <a:effectLst/>
                        </a:rPr>
                        <a:t> </a:t>
                      </a:r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 16.1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quarterly performance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reports for Programme 4 – Financial Governance submitted</a:t>
                      </a:r>
                    </a:p>
                    <a:p>
                      <a:pPr algn="l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Achieved</a:t>
                      </a:r>
                      <a:endParaRPr lang="en-ZA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100 %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8028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33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520" y="190244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60705"/>
              </p:ext>
            </p:extLst>
          </p:nvPr>
        </p:nvGraphicFramePr>
        <p:xfrm>
          <a:off x="458136" y="1013134"/>
          <a:ext cx="8415276" cy="4588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957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013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936103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Programme / Sub programme / Performance Measures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for 2018/19APP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Planned output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 per 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Preliminary output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 Achieved (on/above target)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Partially achieved/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achieved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Q2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Cumulative performance (2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Q)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Adjusted Budget/</a:t>
                      </a:r>
                    </a:p>
                    <a:p>
                      <a:pPr algn="ctr" fontAlgn="t"/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April 2018 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 September 2018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(R’000)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 spend </a:t>
                      </a: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838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 dirty="0">
                          <a:effectLst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</a:t>
                      </a:r>
                    </a:p>
                  </a:txBody>
                  <a:tcPr marL="6919" marR="6919" marT="6919" marB="0"/>
                </a:tc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Accounting Services: Local Government Accounting </a:t>
                      </a: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ZA" sz="1200" b="1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19" marR="6919" marT="6919" marB="0"/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R9 459</a:t>
                      </a: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R3</a:t>
                      </a:r>
                      <a:r>
                        <a:rPr lang="en-ZA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815</a:t>
                      </a:r>
                    </a:p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40%</a:t>
                      </a: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638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>
                          <a:effectLst/>
                        </a:rPr>
                        <a:t> </a:t>
                      </a:r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</a:rPr>
                        <a:t> 17.1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</a:rPr>
                        <a:t>Number of municipalities supported with the accounting reporting framework</a:t>
                      </a:r>
                    </a:p>
                    <a:p>
                      <a:pPr algn="l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30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BF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Partially Achieved 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30 </a:t>
                      </a:r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(None-cumulative)</a:t>
                      </a:r>
                      <a:endParaRPr kumimoji="0" lang="en-ZA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7638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17.2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Reports submitted for MGRO engagements </a:t>
                      </a:r>
                      <a:endParaRPr lang="en-ZA" sz="10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30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BF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en-ZA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204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>
                          <a:effectLst/>
                        </a:rPr>
                        <a:t> </a:t>
                      </a:r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</a:rPr>
                        <a:t> 17.3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municipalities monitored and supported with </a:t>
                      </a:r>
                      <a:r>
                        <a:rPr lang="en-GB" sz="10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mSCOA</a:t>
                      </a:r>
                      <a:r>
                        <a:rPr lang="en-GB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implementation</a:t>
                      </a:r>
                      <a:endParaRPr lang="en-ZA" sz="10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effectLst/>
                        </a:rPr>
                        <a:t>30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BF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Achieved</a:t>
                      </a:r>
                    </a:p>
                    <a:p>
                      <a:pPr algn="ctr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(Non-cumulative)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371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34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520" y="190244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446001"/>
              </p:ext>
            </p:extLst>
          </p:nvPr>
        </p:nvGraphicFramePr>
        <p:xfrm>
          <a:off x="106041" y="1052736"/>
          <a:ext cx="8784976" cy="4239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17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7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58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7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699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23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410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043151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Programme / Sub programme / Performance Measures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for 2018/19 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Planned output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 per 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Preliminary output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 Achieved (on/above target)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Partially achieved/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achieved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Q2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Cumulative performance (2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Q)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Adjusted Budget/</a:t>
                      </a:r>
                    </a:p>
                    <a:p>
                      <a:pPr algn="ctr" fontAlgn="t"/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April 2018 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 September 2018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(R’000)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 spend </a:t>
                      </a: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012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4.2</a:t>
                      </a:r>
                    </a:p>
                  </a:txBody>
                  <a:tcPr marL="6919" marR="6919" marT="6919" marB="0"/>
                </a:tc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Accounting</a:t>
                      </a:r>
                      <a:r>
                        <a:rPr lang="en-ZA" sz="1200" b="1" i="0" u="none" strike="noStrike" baseline="0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 Services: Provincial Government Accounting and Compliance</a:t>
                      </a:r>
                      <a:endParaRPr lang="en-ZA" sz="9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R10 983</a:t>
                      </a: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R4</a:t>
                      </a:r>
                      <a:r>
                        <a:rPr lang="en-ZA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920</a:t>
                      </a:r>
                      <a:endParaRPr lang="en-ZA" sz="1000" b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45%</a:t>
                      </a: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9058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>
                          <a:effectLst/>
                        </a:rPr>
                        <a:t> </a:t>
                      </a:r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 18.1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votes assessed against the applicable accounting and norms and standards requirements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Achieved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None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 (non-cumulative)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954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18.2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accounting training interventions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Achieved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821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>
                          <a:effectLst/>
                        </a:rPr>
                        <a:t> </a:t>
                      </a:r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u="none" strike="noStrike" dirty="0">
                          <a:effectLst/>
                          <a:latin typeface="+mn-lt"/>
                        </a:rPr>
                        <a:t> 18.3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Timeous Publication and tabling of the ACFS 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month after </a:t>
                      </a:r>
                    </a:p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receipt of audit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report on the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2012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35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520" y="190244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729359"/>
              </p:ext>
            </p:extLst>
          </p:nvPr>
        </p:nvGraphicFramePr>
        <p:xfrm>
          <a:off x="236025" y="1196752"/>
          <a:ext cx="8784976" cy="2915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17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7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58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7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699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4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486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043151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Programme / Sub programme / Performance Measures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for 2018/19 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Planned output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 per 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Preliminary output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 Achieved (on/above target)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Partially achieved/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achieved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Q2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Cumulative performance (2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Q)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Adjusted Budget/</a:t>
                      </a:r>
                    </a:p>
                    <a:p>
                      <a:pPr algn="ctr" fontAlgn="t"/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April 2018 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 September 2018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(R’000)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 spend </a:t>
                      </a: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012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4.2</a:t>
                      </a:r>
                    </a:p>
                  </a:txBody>
                  <a:tcPr marL="6919" marR="6919" marT="6919" marB="0"/>
                </a:tc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Accounting</a:t>
                      </a:r>
                      <a:r>
                        <a:rPr lang="en-ZA" sz="1200" b="1" i="0" u="none" strike="noStrike" baseline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 Services: Provincial Government Accounting and Compliance continue</a:t>
                      </a:r>
                      <a:endParaRPr lang="en-ZA" sz="9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R10 983</a:t>
                      </a:r>
                    </a:p>
                    <a:p>
                      <a:pPr algn="ctr" fontAlgn="t"/>
                      <a:r>
                        <a:rPr lang="en-ZA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R4</a:t>
                      </a:r>
                      <a:r>
                        <a:rPr lang="en-ZA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920</a:t>
                      </a:r>
                      <a:endParaRPr lang="en-ZA" sz="1000" b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45%</a:t>
                      </a: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0924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18.4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ZA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CGRO Cabinet submissions coordinated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Achieved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None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583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18.5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quarterly governance engagements with departments</a:t>
                      </a:r>
                      <a:r>
                        <a:rPr lang="en-ZA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ZA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Achieved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5EDE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1742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36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520" y="190244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427883"/>
              </p:ext>
            </p:extLst>
          </p:nvPr>
        </p:nvGraphicFramePr>
        <p:xfrm>
          <a:off x="251520" y="919459"/>
          <a:ext cx="8647829" cy="53706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87771285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244504555"/>
                    </a:ext>
                  </a:extLst>
                </a:gridCol>
                <a:gridCol w="985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938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015089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Programme / Sub programme / Performance Measures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for 2018/19 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Planned output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 per 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Preliminary output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 Achieved (on/above target)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Partially achieved/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achieved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Q2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Cumulative performance (2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Q)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Adjusted Budget/</a:t>
                      </a:r>
                    </a:p>
                    <a:p>
                      <a:pPr algn="ctr" fontAlgn="t"/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April 2018 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 September 2018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(R’000)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 spend </a:t>
                      </a: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353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 dirty="0">
                          <a:effectLst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</a:t>
                      </a:r>
                    </a:p>
                  </a:txBody>
                  <a:tcPr marL="6919" marR="6919" marT="6919" marB="0"/>
                </a:tc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Corporate Governance</a:t>
                      </a: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ZA" sz="1200" b="1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19" marR="6919" marT="6919" marB="0"/>
                </a:tc>
                <a:tc rowSpan="5">
                  <a:txBody>
                    <a:bodyPr/>
                    <a:lstStyle/>
                    <a:p>
                      <a:pPr algn="ctr" fontAlgn="t"/>
                      <a:r>
                        <a:rPr lang="en-ZA" sz="9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R12 738</a:t>
                      </a:r>
                    </a:p>
                    <a:p>
                      <a:pPr algn="ctr" fontAlgn="t"/>
                      <a:r>
                        <a:rPr lang="en-ZA" sz="9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R4</a:t>
                      </a:r>
                      <a:r>
                        <a:rPr lang="en-ZA" sz="9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756</a:t>
                      </a:r>
                      <a:endParaRPr lang="en-ZA" sz="900" b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ZA" sz="9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757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>
                          <a:effectLst/>
                        </a:rPr>
                        <a:t> </a:t>
                      </a:r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900" b="0" u="none" strike="noStrike" dirty="0">
                          <a:effectLst/>
                        </a:rPr>
                        <a:t> 19.1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municipal support initiatives on integrated capacity building and training</a:t>
                      </a:r>
                      <a:endParaRPr lang="en-ZA" sz="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u="none" strike="noStrike" dirty="0">
                          <a:effectLst/>
                        </a:rPr>
                        <a:t>Achieved</a:t>
                      </a:r>
                      <a:r>
                        <a:rPr lang="en-ZA" sz="900" b="0" u="none" strike="noStrike" baseline="0" dirty="0">
                          <a:effectLst/>
                        </a:rPr>
                        <a:t>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rgbClr val="EBF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</a:t>
                      </a:r>
                    </a:p>
                  </a:txBody>
                  <a:tcPr marL="9525" marR="9525" marT="9525" marB="0" anchor="ctr">
                    <a:solidFill>
                      <a:srgbClr val="EBF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769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19.2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municipal MGRO assessment reports</a:t>
                      </a:r>
                      <a:endParaRPr lang="en-ZA" sz="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769">
                <a:tc>
                  <a:txBody>
                    <a:bodyPr/>
                    <a:lstStyle/>
                    <a:p>
                      <a:pPr algn="l" fontAlgn="t"/>
                      <a:r>
                        <a:rPr lang="en-ZA" sz="700" u="none" strike="noStrike">
                          <a:effectLst/>
                        </a:rPr>
                        <a:t> </a:t>
                      </a:r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900" b="0" u="none" strike="noStrike" dirty="0">
                          <a:effectLst/>
                        </a:rPr>
                        <a:t> 19.3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municipal support initiatives on Gover­nance, Risk and Control</a:t>
                      </a:r>
                      <a:endParaRPr lang="en-ZA" sz="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u="none" strike="noStrike" dirty="0">
                          <a:effectLst/>
                        </a:rPr>
                        <a:t> Achieved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u="none" strike="noStrike" dirty="0">
                          <a:effectLst/>
                        </a:rPr>
                        <a:t>100%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None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3745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19.4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municipalities</a:t>
                      </a:r>
                      <a:r>
                        <a:rPr lang="en-ZA" sz="900" b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supported with financial delegation framework</a:t>
                      </a:r>
                      <a:endParaRPr lang="en-ZA" sz="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Partially-Achieved</a:t>
                      </a:r>
                      <a:endParaRPr lang="en-ZA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planned support initiative for West Coast District Municipality was not rendered during the 2nd quarter due to the fact that both the MM and CFO were newly appointed.</a:t>
                      </a:r>
                      <a:endParaRPr lang="en-ZA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900" b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818057178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12196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37</a:t>
            </a:fld>
            <a:endParaRPr lang="en-ZA" dirty="0"/>
          </a:p>
        </p:txBody>
      </p:sp>
      <p:sp>
        <p:nvSpPr>
          <p:cNvPr id="6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520" y="190244"/>
            <a:ext cx="8820472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ZA" sz="2500" dirty="0">
                <a:solidFill>
                  <a:schemeClr val="bg1"/>
                </a:solidFill>
              </a:rPr>
              <a:t>SUMMARY OF THE 2</a:t>
            </a:r>
            <a:r>
              <a:rPr lang="en-ZA" sz="2500" baseline="30000" dirty="0">
                <a:solidFill>
                  <a:schemeClr val="bg1"/>
                </a:solidFill>
              </a:rPr>
              <a:t>nd</a:t>
            </a:r>
            <a:r>
              <a:rPr lang="en-ZA" sz="2500" dirty="0">
                <a:solidFill>
                  <a:schemeClr val="bg1"/>
                </a:solidFill>
              </a:rPr>
              <a:t> QUARTER PERFORMANCE 2018/19</a:t>
            </a:r>
            <a:endParaRPr lang="en-GB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709907"/>
              </p:ext>
            </p:extLst>
          </p:nvPr>
        </p:nvGraphicFramePr>
        <p:xfrm>
          <a:off x="323425" y="1124743"/>
          <a:ext cx="8647829" cy="24387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87771285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244504555"/>
                    </a:ext>
                  </a:extLst>
                </a:gridCol>
                <a:gridCol w="985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938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015089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Programme / Sub programme / Performance Measures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for 2018/19 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Planned output 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 per APP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Quarter</a:t>
                      </a:r>
                      <a:b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Preliminary output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ZA" sz="950" b="1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 Achieved (on/above target)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Partially achieved/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Not achieved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Q2</a:t>
                      </a:r>
                      <a:b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ZA" sz="95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Cumulative performance (2</a:t>
                      </a:r>
                      <a:r>
                        <a:rPr lang="en-ZA" sz="95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ZA" sz="95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Q)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Adjusted Budget/</a:t>
                      </a:r>
                    </a:p>
                    <a:p>
                      <a:pPr algn="ctr" fontAlgn="t"/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April 2018 </a:t>
                      </a:r>
                      <a:r>
                        <a:rPr lang="en-ZA" sz="950" b="1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 September 2018 </a:t>
                      </a:r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(R’000)</a:t>
                      </a:r>
                    </a:p>
                    <a:p>
                      <a:pPr algn="ctr" fontAlgn="t"/>
                      <a:r>
                        <a:rPr lang="en-ZA" sz="95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 spend </a:t>
                      </a:r>
                    </a:p>
                  </a:txBody>
                  <a:tcPr marL="6919" marR="6919" marT="6919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353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u="none" strike="noStrike" dirty="0">
                          <a:effectLst/>
                        </a:rPr>
                        <a:t> </a:t>
                      </a:r>
                      <a:endParaRPr lang="en-ZA" sz="1000" b="0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</a:t>
                      </a:r>
                    </a:p>
                  </a:txBody>
                  <a:tcPr marL="6919" marR="6919" marT="6919" marB="0"/>
                </a:tc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Corporate Governance</a:t>
                      </a:r>
                    </a:p>
                  </a:txBody>
                  <a:tcPr marL="6919" marR="6919" marT="6919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ZA" sz="1200" b="1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19" marR="6919" marT="6919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ZA" sz="9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R12 738</a:t>
                      </a:r>
                    </a:p>
                    <a:p>
                      <a:pPr algn="ctr" fontAlgn="t"/>
                      <a:r>
                        <a:rPr lang="en-ZA" sz="9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R2 247</a:t>
                      </a:r>
                    </a:p>
                    <a:p>
                      <a:pPr algn="ctr" fontAlgn="t"/>
                      <a:r>
                        <a:rPr lang="en-ZA" sz="9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18%</a:t>
                      </a: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3745">
                <a:tc>
                  <a:txBody>
                    <a:bodyPr/>
                    <a:lstStyle/>
                    <a:p>
                      <a:pPr algn="l" fontAlgn="t"/>
                      <a:endParaRPr lang="en-ZA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19.5</a:t>
                      </a:r>
                    </a:p>
                  </a:txBody>
                  <a:tcPr marL="6919" marR="6919" marT="69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initiatives to</a:t>
                      </a:r>
                      <a:r>
                        <a:rPr lang="en-ZA" sz="900" b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support the</a:t>
                      </a:r>
                      <a:r>
                        <a:rPr lang="en-ZA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departments on the financial review framework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ZA" sz="900" b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919" marR="6919" marT="6919" marB="0" anchor="ctr"/>
                </a:tc>
                <a:extLst>
                  <a:ext uri="{0D108BD9-81ED-4DB2-BD59-A6C34878D82A}">
                    <a16:rowId xmlns:a16="http://schemas.microsoft.com/office/drawing/2014/main" val="1818057178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8488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Risk for non-achievement of targets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1092878"/>
          </a:xfrm>
        </p:spPr>
        <p:txBody>
          <a:bodyPr/>
          <a:lstStyle/>
          <a:p>
            <a:r>
              <a:rPr lang="en-ZA" dirty="0"/>
              <a:t>None as at end 2</a:t>
            </a:r>
            <a:r>
              <a:rPr lang="en-ZA" baseline="30000" dirty="0"/>
              <a:t>nd</a:t>
            </a:r>
            <a:r>
              <a:rPr lang="en-ZA" dirty="0"/>
              <a:t> quarter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38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0670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471027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0648"/>
            <a:ext cx="8597205" cy="559256"/>
          </a:xfrm>
        </p:spPr>
        <p:txBody>
          <a:bodyPr/>
          <a:lstStyle/>
          <a:p>
            <a:pPr algn="ctr"/>
            <a:r>
              <a:rPr lang="en-ZA" sz="1800" dirty="0"/>
              <a:t>Programme 1 – Administration: Expenditure as at 30 September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972556"/>
              </p:ext>
            </p:extLst>
          </p:nvPr>
        </p:nvGraphicFramePr>
        <p:xfrm>
          <a:off x="1200536" y="1484784"/>
          <a:ext cx="6786681" cy="2234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8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0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5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57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28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47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Sub-programme Name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Payment as at 30 September 2018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Allocation for 2018/19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Projected Performance Outcome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4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Expenditure to date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Projections to 31 March 2019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Expenditure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Main budget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(Over/Under)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Actual spent as percentage of budget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379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Office of the Minister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2 866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4 001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6 867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6 828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50" dirty="0">
                          <a:latin typeface="+mj-lt"/>
                        </a:rPr>
                        <a:t>(39)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>
                          <a:latin typeface="+mj-lt"/>
                        </a:rPr>
                        <a:t>42%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379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Management Services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11 807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14 693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26 500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29 294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50" dirty="0">
                          <a:latin typeface="+mj-lt"/>
                        </a:rPr>
                        <a:t>2</a:t>
                      </a:r>
                      <a:r>
                        <a:rPr lang="en-ZA" sz="1050" baseline="0" dirty="0">
                          <a:latin typeface="+mj-lt"/>
                        </a:rPr>
                        <a:t> 794</a:t>
                      </a:r>
                      <a:endParaRPr lang="en-ZA" sz="1050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>
                          <a:latin typeface="+mj-lt"/>
                        </a:rPr>
                        <a:t>40%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379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Financial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11 779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13 085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24 864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25 039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50" dirty="0">
                          <a:latin typeface="+mj-lt"/>
                        </a:rPr>
                        <a:t>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>
                          <a:latin typeface="+mj-lt"/>
                        </a:rPr>
                        <a:t>47%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379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26 452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31 779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58 231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61 161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75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97205" cy="559256"/>
          </a:xfrm>
        </p:spPr>
        <p:txBody>
          <a:bodyPr/>
          <a:lstStyle/>
          <a:p>
            <a:pPr algn="ctr"/>
            <a:br>
              <a:rPr lang="en-ZA" sz="1800" dirty="0"/>
            </a:br>
            <a:r>
              <a:rPr lang="en-ZA" sz="1800" dirty="0"/>
              <a:t>Programme 2 - Sustainable Resource Management: </a:t>
            </a:r>
            <a:br>
              <a:rPr lang="en-ZA" sz="1800" dirty="0"/>
            </a:br>
            <a:r>
              <a:rPr lang="en-ZA" sz="1800" dirty="0"/>
              <a:t>Expenditure as at 30 September 2018</a:t>
            </a:r>
            <a:br>
              <a:rPr lang="en-ZA" sz="1800" dirty="0">
                <a:solidFill>
                  <a:srgbClr val="000000"/>
                </a:solidFill>
                <a:latin typeface="Calibri"/>
              </a:rPr>
            </a:br>
            <a:endParaRPr lang="en-ZA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777754"/>
              </p:ext>
            </p:extLst>
          </p:nvPr>
        </p:nvGraphicFramePr>
        <p:xfrm>
          <a:off x="539552" y="1067547"/>
          <a:ext cx="8280920" cy="50977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7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4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44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29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98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91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 Name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Payment as at 30 September 2018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Allocation for 2018/19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Projected Performance Outcome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17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Expenditure </a:t>
                      </a:r>
                    </a:p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 date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Projections to </a:t>
                      </a:r>
                    </a:p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 March 2019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Expenditure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Main budget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(Over/</a:t>
                      </a:r>
                    </a:p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Under)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Actual spent as percentage of budget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362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 Support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2 803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4 251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7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054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8 049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35%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362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Fiscal Policy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19 352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23 834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43</a:t>
                      </a:r>
                      <a:r>
                        <a:rPr lang="en-ZA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186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43 685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44%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362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Budget Management 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7 821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11 877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19 698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19 867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i="1" dirty="0"/>
                        <a:t>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i="1" dirty="0"/>
                        <a:t>39%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136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Provincial Government Budget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3 346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6 354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9 700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9 733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34%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36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 Government Budget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4 475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5 523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9 998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10 134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44%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362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Public Finance 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21 809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63 166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84 975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87 885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b="0" i="1" dirty="0"/>
                        <a:t>2 910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b="0" i="1" dirty="0"/>
                        <a:t>25%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536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Provincial Government Finance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5 183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5 744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10 927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10 904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(23)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48%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9136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 Government Finance Group 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4 077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5 177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9 254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10 472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1 218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39%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9136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 Government Finance Group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3 657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42 284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45 941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46 376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362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Infrastructure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3 929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4 218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8 147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8 313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47%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9136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Business Information and Data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4 963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5 743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10 706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11 820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/>
                        <a:t>1 114</a:t>
                      </a:r>
                      <a:endParaRPr lang="en-ZA" sz="10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42%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2422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51 785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103</a:t>
                      </a:r>
                      <a:r>
                        <a:rPr lang="en-ZA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128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154 913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159</a:t>
                      </a:r>
                      <a:r>
                        <a:rPr lang="en-ZA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486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4 573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410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38" y="188640"/>
            <a:ext cx="8892481" cy="559256"/>
          </a:xfrm>
        </p:spPr>
        <p:txBody>
          <a:bodyPr/>
          <a:lstStyle/>
          <a:p>
            <a:br>
              <a:rPr lang="en-ZA" sz="1800" dirty="0"/>
            </a:br>
            <a:r>
              <a:rPr lang="en-ZA" sz="1800" dirty="0"/>
              <a:t>Programme 3 - Asset Management: Expenditure as at 30 September 2018</a:t>
            </a:r>
            <a:br>
              <a:rPr lang="en-ZA" dirty="0">
                <a:solidFill>
                  <a:srgbClr val="000000"/>
                </a:solidFill>
                <a:latin typeface="Calibri"/>
              </a:rPr>
            </a:b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652320"/>
              </p:ext>
            </p:extLst>
          </p:nvPr>
        </p:nvGraphicFramePr>
        <p:xfrm>
          <a:off x="827585" y="1268760"/>
          <a:ext cx="7807695" cy="2933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1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9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54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56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4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 Name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Payment as at 30 September 2018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Allocation for 2018/19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Projected Performance Outcome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1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Expenditure to date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Projections to 31 March 2019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Expenditure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Main budget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(Over/Under)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Actual spent as percentage of budget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694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 Support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1 069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1 636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2 705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3 493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788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31%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024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Supply Chain Management 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9 913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16 030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25 943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27 550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i="1" dirty="0"/>
                        <a:t>1 607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i="1" dirty="0"/>
                        <a:t>36%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09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Provincial Government Supply Chain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7 088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12 363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19 451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19 921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470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36%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09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 Government Supply Chain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2 825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3 667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6 492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7 629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1 137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37%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71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Supporting &amp; Interlinked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Financial Systems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13 248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18 020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31 268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31 481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213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42%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024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24 230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</a:t>
                      </a:r>
                      <a:r>
                        <a:rPr lang="en-ZA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686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59 916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</a:t>
                      </a:r>
                      <a:r>
                        <a:rPr lang="en-ZA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524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2 608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141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856984" cy="559256"/>
          </a:xfrm>
        </p:spPr>
        <p:txBody>
          <a:bodyPr/>
          <a:lstStyle/>
          <a:p>
            <a:br>
              <a:rPr lang="en-ZA" sz="1800" dirty="0"/>
            </a:br>
            <a:r>
              <a:rPr lang="en-ZA" sz="1800" dirty="0"/>
              <a:t>Programme 4 - Financial Governance: Expenditure as at 30 September 2018</a:t>
            </a:r>
            <a:br>
              <a:rPr lang="en-ZA" sz="1800" dirty="0">
                <a:solidFill>
                  <a:srgbClr val="000000"/>
                </a:solidFill>
                <a:latin typeface="Calibri"/>
              </a:rPr>
            </a:br>
            <a:endParaRPr lang="en-ZA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724595"/>
              </p:ext>
            </p:extLst>
          </p:nvPr>
        </p:nvGraphicFramePr>
        <p:xfrm>
          <a:off x="611559" y="1268760"/>
          <a:ext cx="8020232" cy="2954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3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1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6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9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71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090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3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 Name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Payment as at 30 September 2018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Allocation for 2018/19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Projected Performance Outcome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12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Expenditure to date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Projections to 31 March 2019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Expenditure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Main budget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(Over/Under)</a:t>
                      </a:r>
                    </a:p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Actual spent as percentage of budget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48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 Support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4 088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4 437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8 525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9 039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514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45%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48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Accounting Services 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8 735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11 942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20 677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20 442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i="1" dirty="0"/>
                        <a:t>(235)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i="1" dirty="0"/>
                        <a:t>43%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751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Provincial Government Accounting and Compliance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4 920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6 228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11 148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10 983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(165)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45%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48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 Government Accounting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3 815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5 714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9 529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9 459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(70)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40%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48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Corporate Governance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4 756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6 517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11 273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12 738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1 465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/>
                        <a:t>37%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48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  <a:r>
                        <a:rPr lang="en-ZA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579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</a:t>
                      </a:r>
                      <a:r>
                        <a:rPr lang="en-ZA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896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40 475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</a:t>
                      </a:r>
                      <a:r>
                        <a:rPr lang="en-ZA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219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1 744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673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GB" b="1" dirty="0"/>
              <a:t>Non-Financial performance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006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10" name="AutoShape 3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3849" y="194142"/>
            <a:ext cx="8568631" cy="548124"/>
          </a:xfrm>
          <a:prstGeom prst="homePlate">
            <a:avLst>
              <a:gd name="adj" fmla="val 27834"/>
            </a:avLst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sz="2800" b="1" dirty="0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76885" y="1196752"/>
            <a:ext cx="8568629" cy="48245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endParaRPr lang="en-ZA" dirty="0">
              <a:solidFill>
                <a:schemeClr val="tx1"/>
              </a:solidFill>
              <a:latin typeface="Century Gothic" pitchFamily="34" charset="0"/>
            </a:endParaRPr>
          </a:p>
          <a:p>
            <a:pPr lvl="1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endParaRPr lang="en-ZA" dirty="0">
              <a:solidFill>
                <a:schemeClr val="tx1"/>
              </a:solidFill>
              <a:latin typeface="Century Gothic" pitchFamily="34" charset="0"/>
            </a:endParaRPr>
          </a:p>
          <a:p>
            <a:pPr lvl="1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r>
              <a:rPr lang="en-ZA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ZA" b="1" dirty="0">
                <a:solidFill>
                  <a:schemeClr val="tx1"/>
                </a:solidFill>
                <a:latin typeface="Century Gothic" pitchFamily="34" charset="0"/>
              </a:rPr>
              <a:t>The Department submitted their 2</a:t>
            </a:r>
            <a:r>
              <a:rPr lang="en-ZA" b="1" baseline="30000" dirty="0">
                <a:solidFill>
                  <a:schemeClr val="tx1"/>
                </a:solidFill>
                <a:latin typeface="Century Gothic" pitchFamily="34" charset="0"/>
              </a:rPr>
              <a:t>nd</a:t>
            </a:r>
            <a:r>
              <a:rPr lang="en-ZA" b="1" dirty="0">
                <a:solidFill>
                  <a:schemeClr val="tx1"/>
                </a:solidFill>
                <a:latin typeface="Century Gothic" pitchFamily="34" charset="0"/>
              </a:rPr>
              <a:t> Quarter report complying with the DPME submission date. </a:t>
            </a:r>
          </a:p>
          <a:p>
            <a:pPr marL="0" lvl="1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endParaRPr lang="en-ZA" b="1" dirty="0">
              <a:solidFill>
                <a:schemeClr val="tx1"/>
              </a:solidFill>
              <a:latin typeface="Century Gothic" pitchFamily="34" charset="0"/>
            </a:endParaRPr>
          </a:p>
          <a:p>
            <a:pPr lvl="1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r>
              <a:rPr lang="en-ZA" b="1" dirty="0">
                <a:solidFill>
                  <a:schemeClr val="tx1"/>
                </a:solidFill>
              </a:rPr>
              <a:t> Forty Seven (47) 2</a:t>
            </a:r>
            <a:r>
              <a:rPr lang="en-ZA" b="1" baseline="30000" dirty="0">
                <a:solidFill>
                  <a:schemeClr val="tx1"/>
                </a:solidFill>
              </a:rPr>
              <a:t>nd</a:t>
            </a:r>
            <a:r>
              <a:rPr lang="en-ZA" b="1" dirty="0">
                <a:solidFill>
                  <a:schemeClr val="tx1"/>
                </a:solidFill>
              </a:rPr>
              <a:t> quarter targets were planned, of which  Forty Four (44) targets were achieved. </a:t>
            </a:r>
          </a:p>
          <a:p>
            <a:pPr marL="0" lvl="1" indent="0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None/>
            </a:pPr>
            <a:endParaRPr lang="en-ZA" b="1" dirty="0">
              <a:solidFill>
                <a:schemeClr val="tx1"/>
              </a:solidFill>
              <a:latin typeface="Century Gothic" pitchFamily="34" charset="0"/>
            </a:endParaRPr>
          </a:p>
          <a:p>
            <a:pPr lvl="1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r>
              <a:rPr lang="en-ZA" b="1" dirty="0">
                <a:solidFill>
                  <a:schemeClr val="tx1"/>
                </a:solidFill>
              </a:rPr>
              <a:t> Overall achievement of ninety four per cent (94%) for the 2</a:t>
            </a:r>
            <a:r>
              <a:rPr lang="en-ZA" b="1" baseline="30000" dirty="0">
                <a:solidFill>
                  <a:schemeClr val="tx1"/>
                </a:solidFill>
              </a:rPr>
              <a:t>nd</a:t>
            </a:r>
            <a:r>
              <a:rPr lang="en-ZA" b="1" dirty="0">
                <a:solidFill>
                  <a:schemeClr val="tx1"/>
                </a:solidFill>
              </a:rPr>
              <a:t> quarter.  </a:t>
            </a:r>
          </a:p>
          <a:p>
            <a:pPr lvl="1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</a:pPr>
            <a:endParaRPr lang="en-ZA" b="1" dirty="0">
              <a:solidFill>
                <a:schemeClr val="tx1"/>
              </a:solidFill>
            </a:endParaRPr>
          </a:p>
          <a:p>
            <a:pPr lvl="1">
              <a:spcBef>
                <a:spcPts val="300"/>
              </a:spcBef>
              <a:buClr>
                <a:srgbClr val="002060"/>
              </a:buClr>
              <a:buBlip>
                <a:blip r:embed="rId5"/>
              </a:buBlip>
            </a:pPr>
            <a:r>
              <a:rPr lang="en-ZA" b="1" dirty="0">
                <a:solidFill>
                  <a:srgbClr val="000000"/>
                </a:solidFill>
              </a:rPr>
              <a:t> Three (3) target or (</a:t>
            </a:r>
            <a:r>
              <a:rPr lang="en-ZA" b="1" dirty="0">
                <a:solidFill>
                  <a:schemeClr val="tx1"/>
                </a:solidFill>
              </a:rPr>
              <a:t>6%) </a:t>
            </a:r>
            <a:r>
              <a:rPr lang="en-ZA" b="1" dirty="0">
                <a:solidFill>
                  <a:srgbClr val="000000"/>
                </a:solidFill>
              </a:rPr>
              <a:t>of targets were partially achieved. </a:t>
            </a:r>
          </a:p>
          <a:p>
            <a:pPr lvl="1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Blip>
                <a:blip r:embed="rId5"/>
              </a:buBlip>
            </a:pPr>
            <a:endParaRPr lang="en-ZA" b="1" dirty="0">
              <a:solidFill>
                <a:schemeClr val="tx1"/>
              </a:solidFill>
            </a:endParaRPr>
          </a:p>
          <a:p>
            <a:pPr lvl="1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</a:pPr>
            <a:endParaRPr lang="en-ZA" b="1" dirty="0">
              <a:solidFill>
                <a:schemeClr val="tx1"/>
              </a:solidFill>
            </a:endParaRPr>
          </a:p>
          <a:p>
            <a:pPr lvl="1" fontAlgn="auto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</a:pPr>
            <a:endParaRPr lang="en-ZA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3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SCOF PROVINCIAL TREASURY 2</a:t>
            </a:r>
            <a:r>
              <a:rPr lang="en-US" baseline="30000" dirty="0"/>
              <a:t>nd</a:t>
            </a:r>
            <a:r>
              <a:rPr lang="en-US" dirty="0"/>
              <a:t> QPR 2018/19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578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5" val="n/h/r1zNZ+uLfX4pvKHBZZMsZqKpVmQp"/>
  <p:tag name="SMARTBOX_SB2" val="4EA1ZNr7a5lNBMyQCX9x/TKDuKOrxNs8"/>
  <p:tag name="THINKCELLPRESENTATIONDONOTDELETE" val="&lt;?xml version=&quot;1.0&quot; encoding=&quot;UTF-16&quot; standalone=&quot;yes&quot;?&gt;&#10;&lt;root reqver=&quot;17839&quot;&gt;&lt;version val=&quot;2107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2&quot;&gt;&lt;elem m_fUsage=&quot;2.71000000000000000000E+000&quot;&gt;&lt;m_ppcolschidx val=&quot;0&quot;/&gt;&lt;m_rgb r=&quot;0&quot; g=&quot;32&quot; b=&quot;9b&quot;/&gt;&lt;/elem&gt;&lt;elem m_fUsage=&quot;7.29000000000000090000E-001&quot;&gt;&lt;m_ppcolschidx val=&quot;0&quot;/&gt;&lt;m_rgb r=&quot;0&quot; g=&quot;96&quot; b=&quot;33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368"/>
  <p:tag name="SMARTBOX_SB1" val="89bmk0SOuza7NbvIp48mwknZhZugPkej9McoZlrF0LH114aQh/imDAP2NeJNAH0+ocS0FzrPdx/bpsH7fYUafyb0NKtAqdNS0Zp5LGNZkI8z2QCdP7QNG9h6AjGOASBr5rOkt+wz7V+HwedJjL+GK+cLh1y2HMUs9IqKTH0qSn8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jdaNviGkeHob23qOkiCQ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FU8dMoM0esyVn7WNQT3Q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jdaNviGkeHob23qOkiCQ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FU8dMoM0esyVn7WNQT3Q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jdaNviGkeHob23qOkiCQ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snTsFZ8Y/CBJMgu9y8Dq8/H4Owf5ZP/3"/>
  <p:tag name="SMARTBOX_SB8" val="0iCA1Z23kaaMiGZOE1yeGg=="/>
  <p:tag name="SMARTBOX_SB7" val="U8/1IBd/oCkOa3RV9JIGzg==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kgf6QsQMytz7XQAXBkU45hJoGkBVdF3e"/>
  <p:tag name="SMARTBOX_SB8" val="tTCkwJn3A4ske96X0njIiQ=="/>
  <p:tag name="SMARTBOX_SB7" val="owjU+t/i5LxMWfmvLPlZKw==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kgf6QsQMytz7XQAXBkU45hJoGkBVdF3e"/>
  <p:tag name="SMARTBOX_SB8" val="tTCkwJn3A4ske96X0njIiQ=="/>
  <p:tag name="SMARTBOX_SB7" val="owjU+t/i5LxMWfmvLPlZKw==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6NGney/hR6Pwh8XK/HKZKkkBeE/qq3RA"/>
  <p:tag name="SMARTBOX_SB8" val="8V0NmstvMVxuyH9VaqZIeQ=="/>
  <p:tag name="SMARTBOX_SB7" val="LW/zzUFL7qSY/kPmqNiMig==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zORFoegztV/FRUlVyzPdX3X5NtZj2wb0"/>
  <p:tag name="SMARTBOX_SB8" val="xXkwasDwfUFiohzI5o/A6Q=="/>
  <p:tag name="SMARTBOX_SB7" val="PmRzPBY52+qDmOm+RVwZYw==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zORFoegztV/FRUlVyzPdX3X5NtZj2wb0"/>
  <p:tag name="SMARTBOX_SB8" val="xXkwasDwfUFiohzI5o/A6Q=="/>
  <p:tag name="SMARTBOX_SB7" val="PmRzPBY52+qDmOm+RVwZYw==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zORFoegztV/FRUlVyzPdX3X5NtZj2wb0"/>
  <p:tag name="SMARTBOX_SB8" val="xXkwasDwfUFiohzI5o/A6Q=="/>
  <p:tag name="SMARTBOX_SB7" val="PmRzPBY52+qDmOm+RVwZYw==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zORFoegztV/FRUlVyzPdX3X5NtZj2wb0"/>
  <p:tag name="SMARTBOX_SB8" val="xXkwasDwfUFiohzI5o/A6Q=="/>
  <p:tag name="SMARTBOX_SB7" val="PmRzPBY52+qDmOm+RVwZYw==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FU8dMoM0esyVn7WNQT3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DJIK_TYPE" val="HeaderBoxCaption"/>
  <p:tag name="MADJIK_PARAMETERS" val="&lt;?xml version=&quot;1.0&quot; encoding=&quot;utf-16&quot;?&gt;&#10;&lt;ShapeParameter xmlns:xsi=&quot;http://www.w3.org/2001/XMLSchema-instance&quot; xmlns:xsd=&quot;http://www.w3.org/2001/XMLSchema&quot; KeepRatioWithChild=&quot;false&quot; AutoNumberHeader=&quot;None&quot; OverlappingArea=&quot;0&quot; KeepShapeRadius=&quot;Left&quot; Alignment=&quot;None&quot; AlternateColor=&quot;false&quot; TableStyle=&quot;0&quot; SlideID=&quot;-1&quot; Color=&quot;0&quot; /&gt;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W7sZ06LbXOADmgFMdiD8S7mwauFqwXJB"/>
  <p:tag name="SMARTBOX_SB8" val="5zbCZmvvwdXViW/PdaUP0A=="/>
  <p:tag name="SMARTBOX_SB7" val="okpar52XqDQrSAOpqNqg5Q==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jdaNviGkeHob23qOkiC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FU8dMoM0esyVn7WNQT3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jdaNviGkeHob23qOkiCQ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FU8dMoM0esyVn7WNQT3Q"/>
</p:tagLst>
</file>

<file path=ppt/theme/theme1.xml><?xml version="1.0" encoding="utf-8"?>
<a:theme xmlns:a="http://schemas.openxmlformats.org/drawingml/2006/main" name="WCG-Provincial Treasury-New PPT Master-01112012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Western Cape Government Master Template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WCG-Provincial Treasury-New PPT Master-01112012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WCG-PPT Master-121022-amc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WCG-PPT Master-121022-amc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WCG-Provincial Treasury-New PPT Master-01112012</Template>
  <TotalTime>25181</TotalTime>
  <Words>4304</Words>
  <Application>Microsoft Office PowerPoint</Application>
  <PresentationFormat>On-screen Show (4:3)</PresentationFormat>
  <Paragraphs>1640</Paragraphs>
  <Slides>39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0" baseType="lpstr">
      <vt:lpstr>Arial</vt:lpstr>
      <vt:lpstr>Arial Narrow</vt:lpstr>
      <vt:lpstr>Calibri</vt:lpstr>
      <vt:lpstr>Century Gothic</vt:lpstr>
      <vt:lpstr>Times New Roman</vt:lpstr>
      <vt:lpstr>WCG-Provincial Treasury-New PPT Master-01112012</vt:lpstr>
      <vt:lpstr>Western Cape Government Master Template</vt:lpstr>
      <vt:lpstr>1_WCG-Provincial Treasury-New PPT Master-01112012</vt:lpstr>
      <vt:lpstr>WCG-PPT Master-121022-amc</vt:lpstr>
      <vt:lpstr>1_WCG-PPT Master-121022-amc</vt:lpstr>
      <vt:lpstr>think-cell Slide</vt:lpstr>
      <vt:lpstr>    2nd  Quarter performance report</vt:lpstr>
      <vt:lpstr>PowerPoint Presentation</vt:lpstr>
      <vt:lpstr> Vote 3 – Provincial Treasury:  Expenditure as at 30 September 2018 </vt:lpstr>
      <vt:lpstr>Programme 1 – Administration: Expenditure as at 30 September 2018</vt:lpstr>
      <vt:lpstr> Programme 2 - Sustainable Resource Management:  Expenditure as at 30 September 2018 </vt:lpstr>
      <vt:lpstr> Programme 3 - Asset Management: Expenditure as at 30 September 2018 </vt:lpstr>
      <vt:lpstr> Programme 4 - Financial Governance: Expenditure as at 30 September 2018 </vt:lpstr>
      <vt:lpstr>PowerPoint Presentation</vt:lpstr>
      <vt:lpstr>PowerPoint Presentation</vt:lpstr>
      <vt:lpstr>PowerPoint Presentation</vt:lpstr>
      <vt:lpstr> PROGRAMME 1 PERFORMANCE  -  ADMINISTRATION </vt:lpstr>
      <vt:lpstr> PROGRAMME 2 PERFORMANCE - SUSTAINABLE RESOURCE MANAGENT </vt:lpstr>
      <vt:lpstr> PROGRAMME 3 PERFORMANCE – Asset Management </vt:lpstr>
      <vt:lpstr> PROGRAMME 4 PERFORMANCE -   FINANCIAL GOVERNANCE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Risk for non-achievement of targets</vt:lpstr>
      <vt:lpstr>PowerPoint Presentation</vt:lpstr>
    </vt:vector>
  </TitlesOfParts>
  <Company>PGWC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PLANS 2014/15</dc:title>
  <dc:creator>Cindy-Leigh Gardner</dc:creator>
  <cp:keywords>POTX</cp:keywords>
  <cp:lastModifiedBy>Nobukhosi Ndlela</cp:lastModifiedBy>
  <cp:revision>551</cp:revision>
  <cp:lastPrinted>2017-10-17T08:43:40Z</cp:lastPrinted>
  <dcterms:created xsi:type="dcterms:W3CDTF">2014-02-14T07:21:05Z</dcterms:created>
  <dcterms:modified xsi:type="dcterms:W3CDTF">2018-11-12T12:42:27Z</dcterms:modified>
  <cp:category>CI</cp:category>
</cp:coreProperties>
</file>