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4375" r:id="rId2"/>
  </p:sldMasterIdLst>
  <p:notesMasterIdLst>
    <p:notesMasterId r:id="rId12"/>
  </p:notesMasterIdLst>
  <p:sldIdLst>
    <p:sldId id="360" r:id="rId3"/>
    <p:sldId id="391" r:id="rId4"/>
    <p:sldId id="400" r:id="rId5"/>
    <p:sldId id="382" r:id="rId6"/>
    <p:sldId id="399" r:id="rId7"/>
    <p:sldId id="384" r:id="rId8"/>
    <p:sldId id="389" r:id="rId9"/>
    <p:sldId id="390" r:id="rId10"/>
    <p:sldId id="38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4B1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6813" autoAdjust="0"/>
  </p:normalViewPr>
  <p:slideViewPr>
    <p:cSldViewPr snapToGrid="0" snapToObjects="1">
      <p:cViewPr varScale="1">
        <p:scale>
          <a:sx n="67" d="100"/>
          <a:sy n="67" d="100"/>
        </p:scale>
        <p:origin x="-96" y="-558"/>
      </p:cViewPr>
      <p:guideLst>
        <p:guide orient="horz" pos="23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2646ACD-AD40-44AF-95A1-960366F23CC1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5AE99B2-B25F-45CC-848A-C6679DF51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6316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C784CB-7F9E-4032-B51A-0D48050D0B13}" type="slidenum">
              <a:rPr lang="en-US" smtClean="0">
                <a:latin typeface="Times"/>
              </a:rPr>
              <a:pPr/>
              <a:t>5</a:t>
            </a:fld>
            <a:endParaRPr lang="en-US" smtClean="0">
              <a:latin typeface="Times"/>
            </a:endParaRPr>
          </a:p>
        </p:txBody>
      </p:sp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4847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9D11311-4693-4A8E-8C44-DE257791363E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EFED315-380E-4540-BBD9-1BBD463DB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51141058-9E48-4892-8234-54FC9102A6FD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4F2A153-F438-4B6C-B5D4-6777BEBE8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1B71C76-4E38-4792-AC0F-95A256663795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6E34D46-E96E-45FA-891A-D51D80E35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39CA8D2E-82A8-476C-888F-55E828E8EF4A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37339A29-AC72-47CD-A742-834928F2AAD3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844352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D94A6DC5-FEAA-4833-BBD9-89619757C08E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6233D2A8-B5D1-4D12-9C08-6E1A38172D95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07498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C8A2AE43-2834-4190-AD74-2D4FE94EF97A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83B28314-32B8-46A5-936C-BC3A6DBF629C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668473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6D6C22AC-588F-4301-98A7-6FCA9F4AC9A8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F7C28665-2980-48ED-8565-4809772BDF81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818741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5BF8FFB1-A958-45AC-AEEB-5B6F9D5A5AB6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1197C054-A94C-46FF-971E-883BA8B96388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4313555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1B355136-78A8-4AE2-99C4-106D82FBC262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6941289F-BB62-4306-81F8-0862CEDE115D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383279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FC8EADC8-4AAF-405B-BDAA-AC5D1FB58723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694E1121-FF1D-4DFE-9924-BA280AD8DC09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593494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03F863E9-23D0-4014-A5A9-07ADE084AD11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41F26530-B6FB-4E41-A8F9-CC985F60317F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325548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9B6F7D6-58BD-473A-83C9-83D2BDCA41A7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056AF32-880D-4633-9C16-EF91AE5EFF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D3E5C0B8-6099-4B35-98F8-DDDA917ED8EC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142BD49F-2433-489F-AF8B-F4333ED64EA4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7381416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1E08AE02-7382-4D67-AC48-565AD0B8F7E9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D5010130-4CFA-434C-819B-0648E6F59E90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87292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C56955B7-2B4E-4666-B627-D732B1883484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10/3/2019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>
                <a:latin typeface="Calibri" pitchFamily="34" charset="0"/>
              </a:defRPr>
            </a:lvl1pPr>
          </a:lstStyle>
          <a:p>
            <a:pPr>
              <a:defRPr/>
            </a:pPr>
            <a:fld id="{BA46FFBC-788A-4753-B25F-6D2E45D4B65D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57952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25258A4-36F3-4D8F-819F-BEA79B1B9088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05264BD4-6494-4A30-9E0E-D239679413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78AFD30-0328-428A-923C-6BADF3C4303D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03EADF2-F164-4E23-83DF-1E2C35DEC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63D369A8-6AC7-4FA0-B4E5-BDA0DD9E63D5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49E8A15-4509-4814-9339-97683EFC7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A8437B6-E19F-4991-AC62-D26E1719A938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EAD4AAD-333F-41C6-B2C5-ADA9B7ED4F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DDDE9384-1EDE-4E42-9B17-F53E3961ABB4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5BE1D6E-F994-4C93-A03F-6C6DE3C503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94F5E10-7844-442A-807D-EFEB0617EB9C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72DB4A2-D4CA-4705-A9A7-F1256B6BFD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BE1E26AF-2EB3-41E2-8C3B-CD631513471C}" type="datetimeFigureOut">
              <a:rPr lang="en-US"/>
              <a:pPr>
                <a:defRPr/>
              </a:pPr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890937D6-F2CD-4E9F-A4D6-6C39E7DC20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0115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</p:sldLayoutIdLst>
  <p:transition spd="slow"/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88" y="2251075"/>
            <a:ext cx="5089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latin typeface="Gill Sans MT" pitchFamily="34" charset="0"/>
                <a:ea typeface="ＭＳ Ｐゴシック" pitchFamily="34" charset="-128"/>
              </a:rPr>
              <a:t>PRESENTATION TITLE</a:t>
            </a:r>
          </a:p>
          <a:p>
            <a:endParaRPr lang="en-US" sz="1800" dirty="0">
              <a:solidFill>
                <a:prstClr val="white"/>
              </a:solidFill>
              <a:latin typeface="Gill Sans" pitchFamily="-84" charset="0"/>
              <a:ea typeface="ＭＳ Ｐゴシック" pitchFamily="34" charset="-128"/>
            </a:endParaRPr>
          </a:p>
          <a:p>
            <a:r>
              <a:rPr lang="en-US" sz="1800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Presented by:</a:t>
            </a:r>
          </a:p>
          <a:p>
            <a:r>
              <a:rPr lang="en-US" sz="1800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Name Surname</a:t>
            </a:r>
          </a:p>
          <a:p>
            <a:r>
              <a:rPr lang="en-US" sz="1800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Directorate</a:t>
            </a:r>
          </a:p>
          <a:p>
            <a:endParaRPr lang="en-US" sz="1400" dirty="0">
              <a:solidFill>
                <a:prstClr val="white"/>
              </a:solidFill>
              <a:latin typeface="Gill Sans Light" pitchFamily="-84" charset="0"/>
              <a:ea typeface="ＭＳ Ｐゴシック" pitchFamily="34" charset="-128"/>
            </a:endParaRPr>
          </a:p>
          <a:p>
            <a:r>
              <a:rPr lang="en-US" sz="1400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" descr="DWS Slide Cover pic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636104" y="1908313"/>
            <a:ext cx="763325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ZA" sz="2800" b="1" dirty="0" smtClean="0">
                <a:solidFill>
                  <a:prstClr val="white"/>
                </a:solidFill>
                <a:ea typeface="ＭＳ Ｐゴシック" pitchFamily="34" charset="-128"/>
              </a:rPr>
              <a:t>PLAN TO RESOVE THE OUTSTANDING DEBT OWED BY MUNICIPALITIES  </a:t>
            </a:r>
            <a:endParaRPr lang="en-ZA" sz="2800" dirty="0">
              <a:solidFill>
                <a:prstClr val="white"/>
              </a:solidFill>
              <a:ea typeface="ＭＳ Ｐゴシック" pitchFamily="34" charset="-128"/>
            </a:endParaRPr>
          </a:p>
          <a:p>
            <a:endParaRPr lang="en-US" altLang="en-US" sz="2800" b="1" dirty="0" smtClean="0">
              <a:solidFill>
                <a:prstClr val="white"/>
              </a:solidFill>
              <a:ea typeface="ＭＳ Ｐゴシック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altLang="en-US" sz="3200" b="1" dirty="0" smtClean="0">
              <a:solidFill>
                <a:prstClr val="white"/>
              </a:solidFill>
              <a:ea typeface="ＭＳ Ｐゴシック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altLang="en-US" sz="3200" b="1" dirty="0">
              <a:solidFill>
                <a:prstClr val="white"/>
              </a:solidFill>
              <a:ea typeface="ＭＳ Ｐゴシック" pitchFamily="34" charset="-128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b="1" dirty="0" smtClean="0">
                <a:solidFill>
                  <a:prstClr val="white"/>
                </a:solidFill>
                <a:ea typeface="ＭＳ Ｐゴシック" pitchFamily="34" charset="-128"/>
              </a:rPr>
              <a:t>Presented  by Frans  Moatshe  Act CFO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en-US" altLang="en-US" sz="2000" b="1" dirty="0" smtClean="0">
                <a:solidFill>
                  <a:prstClr val="white"/>
                </a:solidFill>
                <a:ea typeface="ＭＳ Ｐゴシック" pitchFamily="34" charset="-128"/>
              </a:rPr>
              <a:t>14 November </a:t>
            </a:r>
            <a:r>
              <a:rPr lang="en-US" altLang="en-US" sz="2000" b="1" dirty="0">
                <a:solidFill>
                  <a:prstClr val="white"/>
                </a:solidFill>
                <a:ea typeface="ＭＳ Ｐゴシック" pitchFamily="34" charset="-128"/>
              </a:rPr>
              <a:t>2018</a:t>
            </a:r>
          </a:p>
          <a:p>
            <a:pPr algn="r" fontAlgn="auto">
              <a:spcAft>
                <a:spcPts val="0"/>
              </a:spcAft>
              <a:defRPr/>
            </a:pPr>
            <a:endParaRPr lang="en-US" altLang="en-US" sz="2000" b="1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160570"/>
            <a:ext cx="2133600" cy="365125"/>
          </a:xfrm>
        </p:spPr>
        <p:txBody>
          <a:bodyPr/>
          <a:lstStyle/>
          <a:p>
            <a:pPr algn="r">
              <a:defRPr/>
            </a:pPr>
            <a:fld id="{6233D2A8-B5D1-4D12-9C08-6E1A38172D95}" type="slidenum">
              <a:rPr lang="en-US">
                <a:solidFill>
                  <a:prstClr val="black"/>
                </a:solidFill>
              </a:rPr>
              <a:pPr algn="r"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 descr="NDP_LOGO-1_colour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9824" y="279233"/>
            <a:ext cx="954087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1048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196" y="259307"/>
            <a:ext cx="7601803" cy="611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ZA" b="1" dirty="0" smtClean="0">
                <a:solidFill>
                  <a:schemeClr val="tx1"/>
                </a:solidFill>
              </a:rPr>
              <a:t>Content</a:t>
            </a:r>
            <a:r>
              <a:rPr lang="en-ZA" dirty="0" smtClean="0">
                <a:solidFill>
                  <a:schemeClr val="tx1"/>
                </a:solidFill>
              </a:rPr>
              <a:t/>
            </a:r>
            <a:br>
              <a:rPr lang="en-ZA" dirty="0" smtClean="0">
                <a:solidFill>
                  <a:schemeClr val="tx1"/>
                </a:solidFill>
              </a:rPr>
            </a:b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599" y="1607821"/>
            <a:ext cx="7138201" cy="4438745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ZA" dirty="0" smtClean="0">
                <a:solidFill>
                  <a:schemeClr val="tx1"/>
                </a:solidFill>
              </a:rPr>
              <a:t>PFMA requirements</a:t>
            </a:r>
          </a:p>
          <a:p>
            <a:pPr lvl="0"/>
            <a:r>
              <a:rPr lang="en-ZA" dirty="0" smtClean="0">
                <a:solidFill>
                  <a:schemeClr val="tx1"/>
                </a:solidFill>
              </a:rPr>
              <a:t>Legal action taken to collect outstanding Municipal Water debt</a:t>
            </a:r>
            <a:endParaRPr lang="en-ZA" dirty="0">
              <a:solidFill>
                <a:schemeClr val="tx1"/>
              </a:solidFill>
            </a:endParaRPr>
          </a:p>
          <a:p>
            <a:pPr lvl="0"/>
            <a:r>
              <a:rPr lang="en-ZA" dirty="0" smtClean="0">
                <a:solidFill>
                  <a:schemeClr val="tx1"/>
                </a:solidFill>
              </a:rPr>
              <a:t>Participation in IMTT</a:t>
            </a:r>
          </a:p>
          <a:p>
            <a:r>
              <a:rPr lang="en-ZA" dirty="0" smtClean="0">
                <a:solidFill>
                  <a:schemeClr val="tx1"/>
                </a:solidFill>
              </a:rPr>
              <a:t>Restriction of water</a:t>
            </a:r>
            <a:endParaRPr lang="en-US" dirty="0">
              <a:solidFill>
                <a:schemeClr val="tx1"/>
              </a:solidFill>
              <a:latin typeface="Arial"/>
            </a:endParaRPr>
          </a:p>
          <a:p>
            <a:r>
              <a:rPr lang="en-ZA" dirty="0" smtClean="0">
                <a:solidFill>
                  <a:schemeClr val="tx1"/>
                </a:solidFill>
              </a:rPr>
              <a:t>Withholding equitable share</a:t>
            </a:r>
            <a:endParaRPr lang="en-ZA" dirty="0">
              <a:solidFill>
                <a:schemeClr val="tx1"/>
              </a:solidFill>
            </a:endParaRPr>
          </a:p>
          <a:p>
            <a:pPr lvl="0"/>
            <a:r>
              <a:rPr lang="en-ZA" dirty="0" smtClean="0">
                <a:solidFill>
                  <a:schemeClr val="tx1"/>
                </a:solidFill>
              </a:rPr>
              <a:t>Revoking water use authority licenses of defaulting Municipalities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3787"/>
            <a:ext cx="2133600" cy="365125"/>
          </a:xfrm>
        </p:spPr>
        <p:txBody>
          <a:bodyPr/>
          <a:lstStyle/>
          <a:p>
            <a:pPr algn="r">
              <a:defRPr/>
            </a:pPr>
            <a:fld id="{6233D2A8-B5D1-4D12-9C08-6E1A38172D95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59842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0748" y="1335819"/>
            <a:ext cx="71760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ZA" dirty="0"/>
          </a:p>
          <a:p>
            <a:pPr algn="just"/>
            <a:r>
              <a:rPr lang="en-ZA" dirty="0"/>
              <a:t>In terms of the Public Finance Management Act (PFMA), 1 of 1999, the Accounting Officer: </a:t>
            </a:r>
            <a:endParaRPr lang="en-ZA" dirty="0" smtClean="0"/>
          </a:p>
          <a:p>
            <a:pPr algn="just"/>
            <a:endParaRPr lang="en-ZA" dirty="0"/>
          </a:p>
          <a:p>
            <a:pPr algn="just"/>
            <a:r>
              <a:rPr lang="en-ZA" dirty="0"/>
              <a:t>3.1.3 </a:t>
            </a:r>
            <a:r>
              <a:rPr lang="en-ZA" b="1" dirty="0"/>
              <a:t>Must take effective and appropriate steps to collect all money due to the </a:t>
            </a:r>
            <a:r>
              <a:rPr lang="en-ZA" b="1" dirty="0" smtClean="0"/>
              <a:t>department</a:t>
            </a:r>
          </a:p>
          <a:p>
            <a:pPr algn="just"/>
            <a:r>
              <a:rPr lang="en-ZA" dirty="0" smtClean="0"/>
              <a:t> </a:t>
            </a:r>
            <a:r>
              <a:rPr lang="en-ZA" dirty="0"/>
              <a:t>[section 38(1)(c)(</a:t>
            </a:r>
            <a:r>
              <a:rPr lang="en-ZA" dirty="0" err="1"/>
              <a:t>i</a:t>
            </a:r>
            <a:r>
              <a:rPr lang="en-ZA" dirty="0"/>
              <a:t>)];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71624" y="274638"/>
            <a:ext cx="7439026" cy="64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600" b="1" dirty="0" smtClean="0">
                <a:solidFill>
                  <a:schemeClr val="tx1"/>
                </a:solidFill>
              </a:rPr>
              <a:t>Collection </a:t>
            </a:r>
            <a:r>
              <a:rPr lang="en-ZA" sz="3600" b="1" dirty="0" smtClean="0">
                <a:solidFill>
                  <a:schemeClr val="tx1"/>
                </a:solidFill>
              </a:rPr>
              <a:t>steps</a:t>
            </a:r>
            <a:r>
              <a:rPr lang="fr-FR" sz="3600" b="1" dirty="0" smtClean="0">
                <a:solidFill>
                  <a:schemeClr val="tx1"/>
                </a:solidFill>
              </a:rPr>
              <a:t> and </a:t>
            </a:r>
            <a:r>
              <a:rPr lang="en-ZA" sz="3600" b="1" dirty="0" smtClean="0">
                <a:solidFill>
                  <a:schemeClr val="tx1"/>
                </a:solidFill>
              </a:rPr>
              <a:t>Strategies</a:t>
            </a:r>
            <a:endParaRPr lang="en-ZA" sz="4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3787"/>
            <a:ext cx="2133600" cy="365125"/>
          </a:xfrm>
        </p:spPr>
        <p:txBody>
          <a:bodyPr/>
          <a:lstStyle/>
          <a:p>
            <a:pPr algn="r">
              <a:defRPr/>
            </a:pPr>
            <a:fld id="{6233D2A8-B5D1-4D12-9C08-6E1A38172D95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734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797" y="91758"/>
            <a:ext cx="7641203" cy="649287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sz="3600" b="1" dirty="0">
                <a:solidFill>
                  <a:schemeClr val="tx1"/>
                </a:solidFill>
              </a:rPr>
              <a:t>Collection </a:t>
            </a:r>
            <a:r>
              <a:rPr lang="en-ZA" sz="3600" b="1" dirty="0" smtClean="0">
                <a:solidFill>
                  <a:schemeClr val="tx1"/>
                </a:solidFill>
              </a:rPr>
              <a:t>steps</a:t>
            </a:r>
            <a:r>
              <a:rPr lang="fr-FR" sz="3600" b="1" dirty="0" smtClean="0">
                <a:solidFill>
                  <a:schemeClr val="tx1"/>
                </a:solidFill>
              </a:rPr>
              <a:t> </a:t>
            </a:r>
            <a:r>
              <a:rPr lang="fr-FR" sz="3600" b="1" dirty="0">
                <a:solidFill>
                  <a:schemeClr val="tx1"/>
                </a:solidFill>
              </a:rPr>
              <a:t>and </a:t>
            </a:r>
            <a:r>
              <a:rPr lang="en-ZA" sz="3600" b="1" dirty="0" smtClean="0">
                <a:solidFill>
                  <a:schemeClr val="tx1"/>
                </a:solidFill>
              </a:rPr>
              <a:t>Strategies</a:t>
            </a:r>
            <a:endParaRPr lang="en-ZA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798" y="1241946"/>
            <a:ext cx="7381896" cy="4931841"/>
          </a:xfrm>
          <a:noFill/>
          <a:ln>
            <a:noFill/>
          </a:ln>
        </p:spPr>
        <p:txBody>
          <a:bodyPr/>
          <a:lstStyle/>
          <a:p>
            <a:r>
              <a:rPr lang="en-ZA" sz="2000" dirty="0">
                <a:latin typeface="Arial" pitchFamily="34" charset="0"/>
                <a:cs typeface="Arial" pitchFamily="34" charset="0"/>
              </a:rPr>
              <a:t>Sending final demand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letters</a:t>
            </a:r>
          </a:p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Arranging meetings with municipalities,</a:t>
            </a:r>
          </a:p>
          <a:p>
            <a:r>
              <a:rPr lang="en-ZA" sz="2000" dirty="0" smtClean="0">
                <a:latin typeface="Arial" pitchFamily="34" charset="0"/>
                <a:cs typeface="Arial" pitchFamily="34" charset="0"/>
              </a:rPr>
              <a:t>Meetings </a:t>
            </a:r>
            <a:r>
              <a:rPr lang="en-ZA" sz="2000" dirty="0">
                <a:latin typeface="Arial" pitchFamily="34" charset="0"/>
                <a:cs typeface="Arial" pitchFamily="34" charset="0"/>
              </a:rPr>
              <a:t>with COGTA, Provincial Treasuries and NT</a:t>
            </a:r>
          </a:p>
          <a:p>
            <a:r>
              <a:rPr lang="en-ZA" sz="2000" dirty="0">
                <a:latin typeface="Arial" pitchFamily="34" charset="0"/>
                <a:cs typeface="Arial" pitchFamily="34" charset="0"/>
              </a:rPr>
              <a:t>Query resolution</a:t>
            </a:r>
          </a:p>
          <a:p>
            <a:r>
              <a:rPr lang="en-ZA" sz="2000" dirty="0">
                <a:latin typeface="Arial" pitchFamily="34" charset="0"/>
                <a:cs typeface="Arial" pitchFamily="34" charset="0"/>
              </a:rPr>
              <a:t>Hand over to the debt </a:t>
            </a:r>
            <a:r>
              <a:rPr lang="en-ZA" sz="2000" dirty="0" smtClean="0">
                <a:latin typeface="Arial" pitchFamily="34" charset="0"/>
                <a:cs typeface="Arial" pitchFamily="34" charset="0"/>
              </a:rPr>
              <a:t>collector</a:t>
            </a:r>
          </a:p>
          <a:p>
            <a:endParaRPr lang="en-ZA" sz="2000" dirty="0">
              <a:latin typeface="Arial" pitchFamily="34" charset="0"/>
              <a:cs typeface="Arial" pitchFamily="34" charset="0"/>
            </a:endParaRPr>
          </a:p>
          <a:p>
            <a:r>
              <a:rPr lang="en-ZA" sz="2000" b="1" dirty="0">
                <a:latin typeface="Arial" pitchFamily="34" charset="0"/>
                <a:cs typeface="Arial" pitchFamily="34" charset="0"/>
              </a:rPr>
              <a:t>Hand over debt </a:t>
            </a:r>
            <a:r>
              <a:rPr lang="en-ZA" sz="2000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ZA" sz="2000" b="1" dirty="0">
                <a:latin typeface="Arial" pitchFamily="34" charset="0"/>
                <a:cs typeface="Arial" pitchFamily="34" charset="0"/>
              </a:rPr>
              <a:t>legal </a:t>
            </a:r>
            <a:endParaRPr lang="en-US" altLang="en-US" sz="2000" b="1" dirty="0">
              <a:latin typeface="Arial" pitchFamily="34" charset="0"/>
              <a:cs typeface="Arial" pitchFamily="34" charset="0"/>
            </a:endParaRPr>
          </a:p>
          <a:p>
            <a:pPr marL="742950" lvl="2" indent="-342900">
              <a:lnSpc>
                <a:spcPct val="150000"/>
              </a:lnSpc>
            </a:pPr>
            <a:r>
              <a:rPr lang="en-ZA" sz="1800" dirty="0">
                <a:ea typeface="MS PGothic" pitchFamily="34" charset="-128"/>
              </a:rPr>
              <a:t>63 summons issued </a:t>
            </a:r>
          </a:p>
          <a:p>
            <a:pPr marL="742950" lvl="2" indent="-342900">
              <a:lnSpc>
                <a:spcPct val="150000"/>
              </a:lnSpc>
            </a:pPr>
            <a:r>
              <a:rPr lang="en-ZA" sz="1800" dirty="0">
                <a:ea typeface="MS PGothic" pitchFamily="34" charset="-128"/>
              </a:rPr>
              <a:t>7 court judgments granted ( Phumelela, </a:t>
            </a:r>
            <a:r>
              <a:rPr lang="en-ZA" sz="1800" dirty="0" err="1">
                <a:ea typeface="MS PGothic" pitchFamily="34" charset="-128"/>
              </a:rPr>
              <a:t>Seme</a:t>
            </a:r>
            <a:r>
              <a:rPr lang="en-ZA" sz="1800" dirty="0">
                <a:ea typeface="MS PGothic" pitchFamily="34" charset="-128"/>
              </a:rPr>
              <a:t>, OR Tambo, </a:t>
            </a:r>
            <a:r>
              <a:rPr lang="en-ZA" sz="1800" dirty="0" err="1">
                <a:ea typeface="MS PGothic" pitchFamily="34" charset="-128"/>
              </a:rPr>
              <a:t>Mangaung</a:t>
            </a:r>
            <a:r>
              <a:rPr lang="en-ZA" sz="1800" dirty="0">
                <a:ea typeface="MS PGothic" pitchFamily="34" charset="-128"/>
              </a:rPr>
              <a:t>, </a:t>
            </a:r>
            <a:r>
              <a:rPr lang="en-ZA" sz="1800" dirty="0" err="1">
                <a:ea typeface="MS PGothic" pitchFamily="34" charset="-128"/>
              </a:rPr>
              <a:t>Emfulweni</a:t>
            </a:r>
            <a:r>
              <a:rPr lang="en-ZA" sz="1800" dirty="0">
                <a:ea typeface="MS PGothic" pitchFamily="34" charset="-128"/>
              </a:rPr>
              <a:t>, </a:t>
            </a:r>
            <a:r>
              <a:rPr lang="en-ZA" sz="1800" dirty="0" err="1">
                <a:ea typeface="MS PGothic" pitchFamily="34" charset="-128"/>
              </a:rPr>
              <a:t>Nketoana</a:t>
            </a:r>
            <a:r>
              <a:rPr lang="en-ZA" sz="1800" dirty="0">
                <a:ea typeface="MS PGothic" pitchFamily="34" charset="-128"/>
              </a:rPr>
              <a:t> and </a:t>
            </a:r>
            <a:r>
              <a:rPr lang="en-ZA" sz="1800" dirty="0" err="1">
                <a:ea typeface="MS PGothic" pitchFamily="34" charset="-128"/>
              </a:rPr>
              <a:t>Siyathemba</a:t>
            </a:r>
            <a:r>
              <a:rPr lang="en-ZA" sz="1800" dirty="0">
                <a:ea typeface="MS PGothic" pitchFamily="34" charset="-128"/>
              </a:rPr>
              <a:t> )</a:t>
            </a:r>
          </a:p>
          <a:p>
            <a:pPr marL="742950" lvl="2" indent="-342900">
              <a:lnSpc>
                <a:spcPct val="150000"/>
              </a:lnSpc>
            </a:pPr>
            <a:r>
              <a:rPr lang="en-ZA" sz="1800" dirty="0">
                <a:ea typeface="MS PGothic" pitchFamily="34" charset="-128"/>
              </a:rPr>
              <a:t>135 not handed-over</a:t>
            </a:r>
          </a:p>
          <a:p>
            <a:pPr marL="742950" lvl="2" indent="-342900">
              <a:lnSpc>
                <a:spcPct val="150000"/>
              </a:lnSpc>
            </a:pPr>
            <a:r>
              <a:rPr lang="en-ZA" sz="1800" dirty="0">
                <a:ea typeface="MS PGothic" pitchFamily="34" charset="-128"/>
              </a:rPr>
              <a:t>47 paying their accounts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ZA" sz="2000" dirty="0"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ZA" sz="2000" dirty="0"/>
          </a:p>
          <a:p>
            <a:pPr marL="0" indent="0">
              <a:buNone/>
            </a:pPr>
            <a:endParaRPr lang="en-ZA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3787"/>
            <a:ext cx="2133600" cy="365125"/>
          </a:xfrm>
        </p:spPr>
        <p:txBody>
          <a:bodyPr/>
          <a:lstStyle/>
          <a:p>
            <a:pPr algn="r">
              <a:defRPr/>
            </a:pPr>
            <a:fld id="{6233D2A8-B5D1-4D12-9C08-6E1A38172D95}" type="slidenum">
              <a:rPr lang="en-US" smtClean="0"/>
              <a:pPr algn="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2372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1504949" y="97134"/>
            <a:ext cx="7639050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Collection </a:t>
            </a:r>
            <a:r>
              <a:rPr lang="en-ZA" sz="3200" b="1" dirty="0" smtClean="0">
                <a:solidFill>
                  <a:schemeClr val="tx1"/>
                </a:solidFill>
              </a:rPr>
              <a:t>steps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and </a:t>
            </a:r>
            <a:r>
              <a:rPr lang="en-ZA" sz="3200" b="1" dirty="0" smtClean="0">
                <a:solidFill>
                  <a:schemeClr val="tx1"/>
                </a:solidFill>
              </a:rPr>
              <a:t>Strategies</a:t>
            </a:r>
            <a:endParaRPr lang="en-ZA" sz="3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1504949" y="1023582"/>
            <a:ext cx="7352447" cy="525438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 eaLnBrk="0" hangingPunct="0">
              <a:spcBef>
                <a:spcPct val="50000"/>
              </a:spcBef>
            </a:pPr>
            <a:r>
              <a:rPr lang="en-ZA" dirty="0" smtClean="0">
                <a:latin typeface="Arial" charset="0"/>
              </a:rPr>
              <a:t>The Water debt has been included in the </a:t>
            </a:r>
            <a:r>
              <a:rPr lang="en-ZA" dirty="0">
                <a:latin typeface="Arial" charset="0"/>
              </a:rPr>
              <a:t>IMTT </a:t>
            </a:r>
            <a:r>
              <a:rPr lang="en-ZA" dirty="0" smtClean="0">
                <a:latin typeface="Arial" charset="0"/>
              </a:rPr>
              <a:t>on Electricity reticulation and monies owed to the Water Trading Entity and Water Boards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solidFill>
                  <a:schemeClr val="tx1"/>
                </a:solidFill>
                <a:ea typeface="MS PGothic" pitchFamily="34" charset="-128"/>
                <a:cs typeface="ＭＳ Ｐゴシック" charset="0"/>
              </a:rPr>
              <a:t>A Advisory Panel was appointed to look at the problems facing Municipalities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solidFill>
                  <a:schemeClr val="tx1"/>
                </a:solidFill>
                <a:ea typeface="MS PGothic" pitchFamily="34" charset="-128"/>
                <a:cs typeface="ＭＳ Ｐゴシック" charset="0"/>
              </a:rPr>
              <a:t>The report was biased towards problems Eskom were facing and did not adequately address the Water Boards and the WTE debt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solidFill>
                  <a:schemeClr val="tx1"/>
                </a:solidFill>
                <a:ea typeface="MS PGothic" pitchFamily="34" charset="-128"/>
                <a:cs typeface="ＭＳ Ｐゴシック" charset="0"/>
              </a:rPr>
              <a:t>An separate Advisory Panel will be appointed or the scope of the existing Advisory Panel will be extended to look at the debt to Water Boards and the Water Trading Entity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ZA" sz="2000" dirty="0">
                <a:solidFill>
                  <a:schemeClr val="tx1"/>
                </a:solidFill>
                <a:ea typeface="MS PGothic" pitchFamily="34" charset="-128"/>
                <a:cs typeface="ＭＳ Ｐゴシック" charset="0"/>
              </a:rPr>
              <a:t>The members of the new/revised Panel should include members with experience in water related activities and include water engineers and water scientists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ZA" sz="1800" dirty="0" smtClean="0">
                <a:solidFill>
                  <a:srgbClr val="FF0000"/>
                </a:solidFill>
                <a:latin typeface="Arial" charset="0"/>
              </a:rPr>
              <a:t>The Municipal debt has increased by R1,7 billion from 31 March 2018 to 30 September 2018</a:t>
            </a:r>
          </a:p>
          <a:p>
            <a:pPr marL="533400" lvl="1" indent="-5334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GB" sz="2000" dirty="0" smtClean="0">
              <a:cs typeface="Arial" pitchFamily="34" charset="0"/>
            </a:endParaRPr>
          </a:p>
          <a:p>
            <a:pPr marL="533400" lvl="1" indent="-5334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GB" sz="2000" dirty="0" smtClean="0">
              <a:cs typeface="Arial" pitchFamily="34" charset="0"/>
            </a:endParaRPr>
          </a:p>
          <a:p>
            <a:pPr marL="533400" indent="-533400" algn="just" eaLnBrk="0" hangingPunct="0">
              <a:spcBef>
                <a:spcPct val="50000"/>
              </a:spcBef>
            </a:pPr>
            <a:r>
              <a:rPr lang="en-US" dirty="0" smtClean="0"/>
              <a:t> </a:t>
            </a:r>
          </a:p>
          <a:p>
            <a:pPr marL="533400" indent="-5334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n-US" sz="2200" dirty="0">
              <a:solidFill>
                <a:srgbClr val="000066"/>
              </a:solidFill>
              <a:latin typeface="Arial" charset="0"/>
            </a:endParaRPr>
          </a:p>
          <a:p>
            <a:pPr marL="533400" indent="-533400" algn="just" eaLnBrk="0" hangingPunct="0">
              <a:spcBef>
                <a:spcPct val="50000"/>
              </a:spcBef>
            </a:pPr>
            <a:r>
              <a:rPr lang="en-US" sz="2200" dirty="0">
                <a:solidFill>
                  <a:srgbClr val="000066"/>
                </a:solidFill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3787"/>
            <a:ext cx="2133600" cy="365125"/>
          </a:xfrm>
        </p:spPr>
        <p:txBody>
          <a:bodyPr/>
          <a:lstStyle/>
          <a:p>
            <a:pPr algn="r">
              <a:defRPr/>
            </a:pPr>
            <a:fld id="{6233D2A8-B5D1-4D12-9C08-6E1A38172D95}" type="slidenum">
              <a:rPr lang="en-US" smtClean="0"/>
              <a:pPr algn="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37178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8699" y="155368"/>
            <a:ext cx="7625301" cy="597033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sz="3200" b="1" dirty="0">
                <a:solidFill>
                  <a:schemeClr val="tx1"/>
                </a:solidFill>
              </a:rPr>
              <a:t>Collection </a:t>
            </a:r>
            <a:r>
              <a:rPr lang="en-ZA" sz="3200" b="1" dirty="0" smtClean="0">
                <a:solidFill>
                  <a:schemeClr val="tx1"/>
                </a:solidFill>
              </a:rPr>
              <a:t>steps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and </a:t>
            </a:r>
            <a:r>
              <a:rPr lang="en-ZA" sz="3200" b="1" dirty="0" smtClean="0">
                <a:solidFill>
                  <a:schemeClr val="tx1"/>
                </a:solidFill>
              </a:rPr>
              <a:t>Strategies</a:t>
            </a:r>
            <a:endParaRPr lang="en-ZA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699" y="1351129"/>
            <a:ext cx="7168101" cy="4339988"/>
          </a:xfrm>
        </p:spPr>
        <p:txBody>
          <a:bodyPr/>
          <a:lstStyle/>
          <a:p>
            <a:pPr marL="0" indent="0" algn="just">
              <a:buNone/>
            </a:pPr>
            <a:r>
              <a:rPr lang="en-ZA" sz="2400" b="1" dirty="0" smtClean="0"/>
              <a:t>Should the participation in the IMTT not achieve any significant results:</a:t>
            </a:r>
          </a:p>
          <a:p>
            <a:pPr algn="just"/>
            <a:r>
              <a:rPr lang="en-ZA" sz="2200" b="1" dirty="0" smtClean="0"/>
              <a:t>Water </a:t>
            </a:r>
            <a:r>
              <a:rPr lang="en-ZA" sz="2200" b="1" dirty="0"/>
              <a:t>restrictions </a:t>
            </a:r>
            <a:r>
              <a:rPr lang="en-ZA" sz="2200" dirty="0"/>
              <a:t>to be made on defaulting </a:t>
            </a:r>
            <a:r>
              <a:rPr lang="en-ZA" sz="2200" dirty="0" smtClean="0"/>
              <a:t>municipalities</a:t>
            </a:r>
          </a:p>
          <a:p>
            <a:pPr algn="just"/>
            <a:r>
              <a:rPr lang="en-ZA" sz="2200" dirty="0" smtClean="0"/>
              <a:t>Section </a:t>
            </a:r>
            <a:r>
              <a:rPr lang="en-ZA" sz="2200" dirty="0"/>
              <a:t>59 (3) (b) of the National Water Act allows the DWS to restrict or suspend the flow of water to defaulting municipalities. These needs to be implemented to those municipalities/entities that are not servicing their debt as part of the credit control </a:t>
            </a:r>
            <a:r>
              <a:rPr lang="en-ZA" sz="2200" dirty="0" smtClean="0"/>
              <a:t>mechanisms</a:t>
            </a:r>
          </a:p>
          <a:p>
            <a:pPr algn="just"/>
            <a:r>
              <a:rPr lang="en-US" sz="2200" dirty="0" smtClean="0"/>
              <a:t>Restriction letters have already been sent to: </a:t>
            </a:r>
            <a:r>
              <a:rPr lang="en-US" sz="2200" b="1" dirty="0" err="1" smtClean="0"/>
              <a:t>Msukaligwa</a:t>
            </a:r>
            <a:r>
              <a:rPr lang="en-US" sz="2200" dirty="0" smtClean="0"/>
              <a:t> </a:t>
            </a:r>
            <a:r>
              <a:rPr lang="en-US" sz="2200" dirty="0"/>
              <a:t>Local </a:t>
            </a:r>
            <a:r>
              <a:rPr lang="en-US" sz="2200" dirty="0" smtClean="0"/>
              <a:t>Municipality, </a:t>
            </a:r>
            <a:r>
              <a:rPr lang="en-US" sz="2200" b="1" dirty="0" err="1" smtClean="0"/>
              <a:t>Maluti</a:t>
            </a:r>
            <a:r>
              <a:rPr lang="en-US" sz="2200" b="1" dirty="0" smtClean="0"/>
              <a:t>-A-</a:t>
            </a:r>
            <a:r>
              <a:rPr lang="en-US" sz="2200" b="1" dirty="0" err="1" smtClean="0"/>
              <a:t>Phofung</a:t>
            </a:r>
            <a:r>
              <a:rPr lang="en-US" sz="2200" dirty="0" smtClean="0"/>
              <a:t> </a:t>
            </a:r>
            <a:r>
              <a:rPr lang="en-US" sz="2200" dirty="0"/>
              <a:t>Local </a:t>
            </a:r>
            <a:r>
              <a:rPr lang="en-US" sz="2200" dirty="0" smtClean="0"/>
              <a:t>Municipality, </a:t>
            </a:r>
            <a:r>
              <a:rPr lang="en-US" sz="2200" b="1" dirty="0" err="1" smtClean="0"/>
              <a:t>Mafube</a:t>
            </a:r>
            <a:r>
              <a:rPr lang="en-US" sz="2200" dirty="0" smtClean="0"/>
              <a:t> </a:t>
            </a:r>
            <a:r>
              <a:rPr lang="en-US" sz="2200" dirty="0"/>
              <a:t>Local </a:t>
            </a:r>
            <a:r>
              <a:rPr lang="en-US" sz="2200" dirty="0" smtClean="0"/>
              <a:t>Municipality, </a:t>
            </a:r>
            <a:r>
              <a:rPr lang="en-US" sz="2200" b="1" dirty="0" smtClean="0"/>
              <a:t>Madibeng</a:t>
            </a:r>
            <a:r>
              <a:rPr lang="en-US" sz="2200" dirty="0" smtClean="0"/>
              <a:t> </a:t>
            </a:r>
            <a:r>
              <a:rPr lang="en-US" sz="2200" dirty="0"/>
              <a:t>Local </a:t>
            </a:r>
            <a:r>
              <a:rPr lang="en-US" sz="2200" dirty="0" smtClean="0"/>
              <a:t>Municipality</a:t>
            </a:r>
            <a:endParaRPr lang="en-ZA" sz="22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3787"/>
            <a:ext cx="2133600" cy="365125"/>
          </a:xfrm>
        </p:spPr>
        <p:txBody>
          <a:bodyPr/>
          <a:lstStyle/>
          <a:p>
            <a:pPr algn="r">
              <a:defRPr/>
            </a:pPr>
            <a:fld id="{6233D2A8-B5D1-4D12-9C08-6E1A38172D95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03944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133" y="17093"/>
            <a:ext cx="7653867" cy="521292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sz="3600" b="1" dirty="0">
                <a:solidFill>
                  <a:schemeClr val="tx1"/>
                </a:solidFill>
              </a:rPr>
              <a:t>Collection </a:t>
            </a:r>
            <a:r>
              <a:rPr lang="en-ZA" sz="3600" b="1" dirty="0" smtClean="0">
                <a:solidFill>
                  <a:schemeClr val="tx1"/>
                </a:solidFill>
              </a:rPr>
              <a:t>steps</a:t>
            </a:r>
            <a:r>
              <a:rPr lang="fr-FR" sz="3600" b="1" dirty="0" smtClean="0">
                <a:solidFill>
                  <a:schemeClr val="tx1"/>
                </a:solidFill>
              </a:rPr>
              <a:t> </a:t>
            </a:r>
            <a:r>
              <a:rPr lang="fr-FR" sz="3600" b="1" dirty="0">
                <a:solidFill>
                  <a:schemeClr val="tx1"/>
                </a:solidFill>
              </a:rPr>
              <a:t>and </a:t>
            </a:r>
            <a:r>
              <a:rPr lang="en-ZA" sz="3600" b="1" dirty="0" smtClean="0">
                <a:solidFill>
                  <a:schemeClr val="tx1"/>
                </a:solidFill>
              </a:rPr>
              <a:t>Strategies</a:t>
            </a:r>
            <a:endParaRPr lang="en-ZA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334" y="1023582"/>
            <a:ext cx="7131466" cy="5150206"/>
          </a:xfrm>
        </p:spPr>
        <p:txBody>
          <a:bodyPr/>
          <a:lstStyle/>
          <a:p>
            <a:r>
              <a:rPr lang="en-ZA" sz="2400" dirty="0" smtClean="0"/>
              <a:t>Once water has been restricted and has no positive effect, </a:t>
            </a:r>
            <a:r>
              <a:rPr lang="en-ZA" sz="2400" dirty="0"/>
              <a:t>i</a:t>
            </a:r>
            <a:r>
              <a:rPr lang="en-ZA" sz="2400" dirty="0" smtClean="0"/>
              <a:t>ndividual letters will  be sent to National Treasury (NT) for each Municipally requesting that the </a:t>
            </a:r>
            <a:r>
              <a:rPr lang="en-ZA" sz="2400" b="1" dirty="0" smtClean="0"/>
              <a:t>equitable share be withheld </a:t>
            </a:r>
            <a:r>
              <a:rPr lang="en-ZA" sz="2400" dirty="0" smtClean="0"/>
              <a:t>until:</a:t>
            </a:r>
          </a:p>
          <a:p>
            <a:pPr lvl="1"/>
            <a:r>
              <a:rPr lang="en-ZA" sz="1800" dirty="0" smtClean="0"/>
              <a:t>The Municipality has made a payment to cover the last invoice received (</a:t>
            </a:r>
            <a:r>
              <a:rPr lang="en-ZA" sz="1800" b="1" dirty="0" smtClean="0"/>
              <a:t>current debt</a:t>
            </a:r>
            <a:r>
              <a:rPr lang="en-ZA" sz="1800" dirty="0" smtClean="0"/>
              <a:t>)</a:t>
            </a:r>
          </a:p>
          <a:p>
            <a:pPr lvl="1"/>
            <a:r>
              <a:rPr lang="en-ZA" sz="1800" dirty="0" smtClean="0"/>
              <a:t>A </a:t>
            </a:r>
            <a:r>
              <a:rPr lang="en-ZA" sz="1800" b="1" dirty="0" smtClean="0"/>
              <a:t>payment arrangement </a:t>
            </a:r>
            <a:r>
              <a:rPr lang="en-ZA" sz="1800" dirty="0" smtClean="0"/>
              <a:t>has been entered into showing how the old debt will be repaid</a:t>
            </a:r>
          </a:p>
          <a:p>
            <a:pPr lvl="1"/>
            <a:r>
              <a:rPr lang="en-ZA" sz="1800" dirty="0" smtClean="0"/>
              <a:t>Once the payment arrangement has been concluded, NT is to pay a portion of the equitable share covering the latest invoice of the municipality and the first payment per the payment arrangement.</a:t>
            </a:r>
          </a:p>
          <a:p>
            <a:pPr lvl="1"/>
            <a:r>
              <a:rPr lang="en-ZA" sz="1800" dirty="0" smtClean="0"/>
              <a:t>Once theses payments have been made and confirmed by WTE, the remainder of the equitable share to be paid to the Municipalities by NT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ZA" sz="2000" dirty="0" smtClean="0">
                <a:solidFill>
                  <a:srgbClr val="FF0000"/>
                </a:solidFill>
              </a:rPr>
              <a:t>National Treasury are of the opinion that  this is a short term solution and does not address the root cause</a:t>
            </a:r>
            <a:endParaRPr lang="en-ZA" sz="20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3787"/>
            <a:ext cx="2133600" cy="365125"/>
          </a:xfrm>
        </p:spPr>
        <p:txBody>
          <a:bodyPr/>
          <a:lstStyle/>
          <a:p>
            <a:pPr algn="r">
              <a:defRPr/>
            </a:pPr>
            <a:fld id="{6233D2A8-B5D1-4D12-9C08-6E1A38172D95}" type="slidenum">
              <a:rPr lang="en-US" smtClean="0"/>
              <a:pPr algn="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7177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334" y="85453"/>
            <a:ext cx="7455315" cy="504207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r-FR" sz="3600" b="1" dirty="0">
                <a:solidFill>
                  <a:schemeClr val="tx1"/>
                </a:solidFill>
              </a:rPr>
              <a:t>Collection </a:t>
            </a:r>
            <a:r>
              <a:rPr lang="en-ZA" sz="3600" b="1" dirty="0" smtClean="0">
                <a:solidFill>
                  <a:schemeClr val="tx1"/>
                </a:solidFill>
              </a:rPr>
              <a:t>steps</a:t>
            </a:r>
            <a:r>
              <a:rPr lang="fr-FR" sz="3600" b="1" dirty="0" smtClean="0">
                <a:solidFill>
                  <a:schemeClr val="tx1"/>
                </a:solidFill>
              </a:rPr>
              <a:t> </a:t>
            </a:r>
            <a:r>
              <a:rPr lang="fr-FR" sz="3600" b="1" dirty="0">
                <a:solidFill>
                  <a:schemeClr val="tx1"/>
                </a:solidFill>
              </a:rPr>
              <a:t>and </a:t>
            </a:r>
            <a:r>
              <a:rPr lang="en-ZA" sz="3600" b="1" dirty="0" smtClean="0">
                <a:solidFill>
                  <a:schemeClr val="tx1"/>
                </a:solidFill>
              </a:rPr>
              <a:t>Strategies</a:t>
            </a:r>
            <a:endParaRPr lang="en-ZA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334" y="1187355"/>
            <a:ext cx="7455315" cy="3739487"/>
          </a:xfrm>
        </p:spPr>
        <p:txBody>
          <a:bodyPr/>
          <a:lstStyle/>
          <a:p>
            <a:endParaRPr lang="en-ZA" sz="2400" dirty="0" smtClean="0"/>
          </a:p>
          <a:p>
            <a:r>
              <a:rPr lang="en-ZA" sz="2400" dirty="0" smtClean="0"/>
              <a:t>Should the above-mentioned actions not yield positive results the following will be considered:</a:t>
            </a:r>
          </a:p>
          <a:p>
            <a:endParaRPr lang="en-ZA" sz="2400" dirty="0" smtClean="0"/>
          </a:p>
          <a:p>
            <a:pPr lvl="1"/>
            <a:r>
              <a:rPr lang="en-ZA" sz="2000" b="1" dirty="0" smtClean="0"/>
              <a:t>Revoking the water use authority licenses </a:t>
            </a:r>
            <a:r>
              <a:rPr lang="en-ZA" sz="2000" dirty="0" smtClean="0"/>
              <a:t>of defaulting Municipalities</a:t>
            </a:r>
          </a:p>
          <a:p>
            <a:pPr lvl="1"/>
            <a:endParaRPr lang="en-ZA" sz="2000" dirty="0" smtClean="0"/>
          </a:p>
          <a:p>
            <a:pPr lvl="1"/>
            <a:r>
              <a:rPr lang="en-ZA" sz="2000" dirty="0" smtClean="0"/>
              <a:t>Withholding </a:t>
            </a:r>
            <a:r>
              <a:rPr lang="en-ZA" sz="2000" dirty="0" err="1" smtClean="0"/>
              <a:t>RBIG</a:t>
            </a:r>
            <a:r>
              <a:rPr lang="en-ZA" sz="2000" dirty="0" smtClean="0"/>
              <a:t> and </a:t>
            </a:r>
            <a:r>
              <a:rPr lang="en-ZA" sz="2000" dirty="0" err="1" smtClean="0"/>
              <a:t>WSIG</a:t>
            </a:r>
            <a:r>
              <a:rPr lang="en-ZA" sz="2000" dirty="0" smtClean="0"/>
              <a:t> grants</a:t>
            </a:r>
          </a:p>
          <a:p>
            <a:pPr lvl="1"/>
            <a:endParaRPr lang="en-ZA" sz="20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ZA" sz="24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ZA" sz="2400" dirty="0"/>
          </a:p>
          <a:p>
            <a:endParaRPr lang="en-ZA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73787"/>
            <a:ext cx="2133600" cy="365125"/>
          </a:xfrm>
        </p:spPr>
        <p:txBody>
          <a:bodyPr/>
          <a:lstStyle/>
          <a:p>
            <a:pPr algn="r">
              <a:defRPr/>
            </a:pPr>
            <a:fld id="{6233D2A8-B5D1-4D12-9C08-6E1A38172D95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95047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991225"/>
            <a:ext cx="2133600" cy="365125"/>
          </a:xfrm>
        </p:spPr>
        <p:txBody>
          <a:bodyPr/>
          <a:lstStyle/>
          <a:p>
            <a:pPr algn="r">
              <a:defRPr/>
            </a:pPr>
            <a:fld id="{9D0DCC05-6137-4FB8-BB6B-1A4437B6417C}" type="slidenum">
              <a:rPr lang="en-US" smtClean="0"/>
              <a:pPr algn="r">
                <a:defRPr/>
              </a:pPr>
              <a:t>9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0800" y="2514600"/>
            <a:ext cx="5284381" cy="1076325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 cap="flat" cmpd="sng" algn="ctr">
            <a:solidFill>
              <a:schemeClr val="accent3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kumimoji="0" lang="en-Z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Z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Z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endParaRPr kumimoji="0" lang="en-ZA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59550"/>
            <a:ext cx="2590800" cy="298450"/>
          </a:xfrm>
        </p:spPr>
        <p:txBody>
          <a:bodyPr/>
          <a:lstStyle/>
          <a:p>
            <a:pPr>
              <a:defRPr/>
            </a:pPr>
            <a:fld id="{99F3E2E1-825E-4934-B130-F35D56B453A2}" type="datetime8">
              <a:rPr lang="en-US" sz="1200" smtClean="0"/>
              <a:pPr>
                <a:defRPr/>
              </a:pPr>
              <a:t>10/3/2019 12:17 PM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37719620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</TotalTime>
  <Words>586</Words>
  <Application>Microsoft Office PowerPoint</Application>
  <PresentationFormat>On-screen Show (4:3)</PresentationFormat>
  <Paragraphs>84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Slide 1</vt:lpstr>
      <vt:lpstr>Content </vt:lpstr>
      <vt:lpstr>Slide 3</vt:lpstr>
      <vt:lpstr>Collection steps and Strategies</vt:lpstr>
      <vt:lpstr>Slide 5</vt:lpstr>
      <vt:lpstr>Collection steps and Strategies</vt:lpstr>
      <vt:lpstr>Collection steps and Strategies</vt:lpstr>
      <vt:lpstr>Collection steps and Strategies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Maree</dc:creator>
  <cp:lastModifiedBy>Windows User</cp:lastModifiedBy>
  <cp:revision>272</cp:revision>
  <dcterms:created xsi:type="dcterms:W3CDTF">2012-08-01T10:33:21Z</dcterms:created>
  <dcterms:modified xsi:type="dcterms:W3CDTF">2019-10-03T10:17:44Z</dcterms:modified>
</cp:coreProperties>
</file>